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3">
  <p:sldMasterIdLst>
    <p:sldMasterId id="2147483648" r:id="rId4"/>
  </p:sldMasterIdLst>
  <p:notesMasterIdLst>
    <p:notesMasterId r:id="rId37"/>
  </p:notesMasterIdLst>
  <p:sldIdLst>
    <p:sldId id="612" r:id="rId5"/>
    <p:sldId id="619" r:id="rId6"/>
    <p:sldId id="371" r:id="rId7"/>
    <p:sldId id="372" r:id="rId8"/>
    <p:sldId id="613" r:id="rId9"/>
    <p:sldId id="15983" r:id="rId10"/>
    <p:sldId id="792" r:id="rId11"/>
    <p:sldId id="804" r:id="rId12"/>
    <p:sldId id="328" r:id="rId13"/>
    <p:sldId id="399" r:id="rId14"/>
    <p:sldId id="415" r:id="rId15"/>
    <p:sldId id="740" r:id="rId16"/>
    <p:sldId id="744" r:id="rId17"/>
    <p:sldId id="15984" r:id="rId18"/>
    <p:sldId id="732" r:id="rId19"/>
    <p:sldId id="757" r:id="rId20"/>
    <p:sldId id="797" r:id="rId21"/>
    <p:sldId id="557" r:id="rId22"/>
    <p:sldId id="611" r:id="rId23"/>
    <p:sldId id="752" r:id="rId24"/>
    <p:sldId id="802" r:id="rId25"/>
    <p:sldId id="256" r:id="rId26"/>
    <p:sldId id="626" r:id="rId27"/>
    <p:sldId id="786" r:id="rId28"/>
    <p:sldId id="15982" r:id="rId29"/>
    <p:sldId id="784" r:id="rId30"/>
    <p:sldId id="584" r:id="rId31"/>
    <p:sldId id="785" r:id="rId32"/>
    <p:sldId id="15987" r:id="rId33"/>
    <p:sldId id="257" r:id="rId34"/>
    <p:sldId id="803" r:id="rId35"/>
    <p:sldId id="801"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DAE8FC"/>
    <a:srgbClr val="114864"/>
    <a:srgbClr val="99FF66"/>
    <a:srgbClr val="E61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28BE7-8EE0-475C-0D44-EF69ED310F38}" v="66" dt="2024-09-13T21:25:31.7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39" autoAdjust="0"/>
    <p:restoredTop sz="97235" autoAdjust="0"/>
  </p:normalViewPr>
  <p:slideViewPr>
    <p:cSldViewPr snapToGrid="0" snapToObjects="1">
      <p:cViewPr varScale="1">
        <p:scale>
          <a:sx n="53" d="100"/>
          <a:sy n="53" d="100"/>
        </p:scale>
        <p:origin x="872" y="44"/>
      </p:cViewPr>
      <p:guideLst/>
    </p:cSldViewPr>
  </p:slideViewPr>
  <p:notesTextViewPr>
    <p:cViewPr>
      <p:scale>
        <a:sx n="3" d="2"/>
        <a:sy n="3" d="2"/>
      </p:scale>
      <p:origin x="0" y="0"/>
    </p:cViewPr>
  </p:notesTextViewPr>
  <p:sorterViewPr>
    <p:cViewPr>
      <p:scale>
        <a:sx n="50" d="100"/>
        <a:sy n="50" d="100"/>
      </p:scale>
      <p:origin x="0" y="-287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https://nasa-my.sharepoint.com/personal/asettles_ndc_nasa_gov/Documents/Documents/DownloadedArticles/FoodShelfLife.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r>
              <a:rPr lang="en-US" dirty="0">
                <a:solidFill>
                  <a:schemeClr val="tx1"/>
                </a:solidFill>
                <a:latin typeface="Arial" panose="020B0604020202020204" pitchFamily="34" charset="0"/>
                <a:cs typeface="Arial" panose="020B0604020202020204" pitchFamily="34" charset="0"/>
              </a:rPr>
              <a:t>Levels of Thiamin and Folic Acid in</a:t>
            </a:r>
            <a:r>
              <a:rPr lang="en-US" baseline="0" dirty="0">
                <a:solidFill>
                  <a:schemeClr val="tx1"/>
                </a:solidFill>
                <a:latin typeface="Arial" panose="020B0604020202020204" pitchFamily="34" charset="0"/>
                <a:cs typeface="Arial" panose="020B0604020202020204" pitchFamily="34" charset="0"/>
              </a:rPr>
              <a:t> </a:t>
            </a:r>
            <a:r>
              <a:rPr lang="en-US" dirty="0">
                <a:solidFill>
                  <a:schemeClr val="tx1"/>
                </a:solidFill>
                <a:latin typeface="Arial" panose="020B0604020202020204" pitchFamily="34" charset="0"/>
                <a:cs typeface="Arial" panose="020B0604020202020204" pitchFamily="34" charset="0"/>
              </a:rPr>
              <a:t>Tortillas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olid"/>
              </a:ln>
              <a:effectLst/>
            </c:spPr>
            <c:trendlineType val="linear"/>
            <c:dispRSqr val="0"/>
            <c:dispEq val="0"/>
          </c:trendline>
          <c:errBars>
            <c:errDir val="y"/>
            <c:errBarType val="both"/>
            <c:errValType val="cust"/>
            <c:noEndCap val="0"/>
            <c:plus>
              <c:numRef>
                <c:f>Sheet2!$E$2:$E$6</c:f>
                <c:numCache>
                  <c:formatCode>General</c:formatCode>
                  <c:ptCount val="5"/>
                  <c:pt idx="0">
                    <c:v>2.5999999999999999E-2</c:v>
                  </c:pt>
                  <c:pt idx="1">
                    <c:v>2.9000000000000001E-2</c:v>
                  </c:pt>
                  <c:pt idx="2">
                    <c:v>4.0000000000000001E-3</c:v>
                  </c:pt>
                  <c:pt idx="3">
                    <c:v>1.0999999999999999E-2</c:v>
                  </c:pt>
                  <c:pt idx="4">
                    <c:v>5.0000000000000001E-3</c:v>
                  </c:pt>
                </c:numCache>
              </c:numRef>
            </c:plus>
            <c:minus>
              <c:numRef>
                <c:f>Sheet2!$E$2:$E$6</c:f>
                <c:numCache>
                  <c:formatCode>General</c:formatCode>
                  <c:ptCount val="5"/>
                  <c:pt idx="0">
                    <c:v>2.5999999999999999E-2</c:v>
                  </c:pt>
                  <c:pt idx="1">
                    <c:v>2.9000000000000001E-2</c:v>
                  </c:pt>
                  <c:pt idx="2">
                    <c:v>4.0000000000000001E-3</c:v>
                  </c:pt>
                  <c:pt idx="3">
                    <c:v>1.0999999999999999E-2</c:v>
                  </c:pt>
                  <c:pt idx="4">
                    <c:v>5.0000000000000001E-3</c:v>
                  </c:pt>
                </c:numCache>
              </c:numRef>
            </c:minus>
            <c:spPr>
              <a:noFill/>
              <a:ln w="9525" cap="flat" cmpd="sng" algn="ctr">
                <a:solidFill>
                  <a:schemeClr val="tx1">
                    <a:lumMod val="65000"/>
                    <a:lumOff val="35000"/>
                  </a:schemeClr>
                </a:solidFill>
                <a:round/>
              </a:ln>
              <a:effectLst/>
            </c:spPr>
          </c:errBars>
          <c:xVal>
            <c:numRef>
              <c:f>Sheet2!$B$2:$B$6</c:f>
              <c:numCache>
                <c:formatCode>General</c:formatCode>
                <c:ptCount val="5"/>
                <c:pt idx="0">
                  <c:v>0</c:v>
                </c:pt>
                <c:pt idx="1">
                  <c:v>3.5592060232717319E-2</c:v>
                </c:pt>
                <c:pt idx="2">
                  <c:v>0.96646132785763172</c:v>
                </c:pt>
                <c:pt idx="3">
                  <c:v>1.6317590691307324</c:v>
                </c:pt>
                <c:pt idx="4">
                  <c:v>2.409308692676249</c:v>
                </c:pt>
              </c:numCache>
            </c:numRef>
          </c:xVal>
          <c:yVal>
            <c:numRef>
              <c:f>Sheet2!$C$2:$C$6</c:f>
              <c:numCache>
                <c:formatCode>General</c:formatCode>
                <c:ptCount val="5"/>
                <c:pt idx="0">
                  <c:v>0.38700000000000001</c:v>
                </c:pt>
                <c:pt idx="1">
                  <c:v>0.38600000000000001</c:v>
                </c:pt>
                <c:pt idx="2">
                  <c:v>0.312</c:v>
                </c:pt>
                <c:pt idx="3">
                  <c:v>0.25</c:v>
                </c:pt>
                <c:pt idx="4">
                  <c:v>0.16600000000000001</c:v>
                </c:pt>
              </c:numCache>
            </c:numRef>
          </c:yVal>
          <c:smooth val="0"/>
          <c:extLst>
            <c:ext xmlns:c16="http://schemas.microsoft.com/office/drawing/2014/chart" uri="{C3380CC4-5D6E-409C-BE32-E72D297353CC}">
              <c16:uniqueId val="{00000001-241D-48AF-B94B-73422BD27534}"/>
            </c:ext>
          </c:extLst>
        </c:ser>
        <c:ser>
          <c:idx val="1"/>
          <c:order val="1"/>
          <c:spPr>
            <a:ln w="19050" cap="rnd">
              <a:noFill/>
              <a:round/>
            </a:ln>
            <a:effectLst/>
          </c:spPr>
          <c:marker>
            <c:symbol val="circle"/>
            <c:size val="5"/>
            <c:spPr>
              <a:solidFill>
                <a:schemeClr val="accent2"/>
              </a:solidFill>
              <a:ln w="9525">
                <a:solidFill>
                  <a:schemeClr val="accent2"/>
                </a:solidFill>
              </a:ln>
              <a:effectLst/>
            </c:spPr>
          </c:marker>
          <c:trendline>
            <c:spPr>
              <a:ln w="19050" cap="rnd">
                <a:solidFill>
                  <a:schemeClr val="accent2"/>
                </a:solidFill>
                <a:prstDash val="solid"/>
              </a:ln>
              <a:effectLst/>
            </c:spPr>
            <c:trendlineType val="linear"/>
            <c:dispRSqr val="0"/>
            <c:dispEq val="0"/>
          </c:trendline>
          <c:errBars>
            <c:errDir val="y"/>
            <c:errBarType val="both"/>
            <c:errValType val="cust"/>
            <c:noEndCap val="0"/>
            <c:plus>
              <c:numRef>
                <c:f>Sheet2!$F$2:$F$6</c:f>
                <c:numCache>
                  <c:formatCode>General</c:formatCode>
                  <c:ptCount val="5"/>
                  <c:pt idx="0">
                    <c:v>6.0000000000000001E-3</c:v>
                  </c:pt>
                  <c:pt idx="1">
                    <c:v>5.0000000000000001E-3</c:v>
                  </c:pt>
                  <c:pt idx="2">
                    <c:v>4.0000000000000001E-3</c:v>
                  </c:pt>
                  <c:pt idx="3">
                    <c:v>4.0000000000000001E-3</c:v>
                  </c:pt>
                  <c:pt idx="4">
                    <c:v>6.0000000000000001E-3</c:v>
                  </c:pt>
                </c:numCache>
              </c:numRef>
            </c:plus>
            <c:minus>
              <c:numRef>
                <c:f>Sheet2!$F$2:$F$6</c:f>
                <c:numCache>
                  <c:formatCode>General</c:formatCode>
                  <c:ptCount val="5"/>
                  <c:pt idx="0">
                    <c:v>6.0000000000000001E-3</c:v>
                  </c:pt>
                  <c:pt idx="1">
                    <c:v>5.0000000000000001E-3</c:v>
                  </c:pt>
                  <c:pt idx="2">
                    <c:v>4.0000000000000001E-3</c:v>
                  </c:pt>
                  <c:pt idx="3">
                    <c:v>4.0000000000000001E-3</c:v>
                  </c:pt>
                  <c:pt idx="4">
                    <c:v>6.0000000000000001E-3</c:v>
                  </c:pt>
                </c:numCache>
              </c:numRef>
            </c:minus>
            <c:spPr>
              <a:noFill/>
              <a:ln w="9525" cap="flat" cmpd="sng" algn="ctr">
                <a:solidFill>
                  <a:schemeClr val="tx1">
                    <a:lumMod val="65000"/>
                    <a:lumOff val="35000"/>
                  </a:schemeClr>
                </a:solidFill>
                <a:round/>
              </a:ln>
              <a:effectLst/>
            </c:spPr>
          </c:errBars>
          <c:xVal>
            <c:numRef>
              <c:f>Sheet2!$B$2:$B$6</c:f>
              <c:numCache>
                <c:formatCode>General</c:formatCode>
                <c:ptCount val="5"/>
                <c:pt idx="0">
                  <c:v>0</c:v>
                </c:pt>
                <c:pt idx="1">
                  <c:v>3.5592060232717319E-2</c:v>
                </c:pt>
                <c:pt idx="2">
                  <c:v>0.96646132785763172</c:v>
                </c:pt>
                <c:pt idx="3">
                  <c:v>1.6317590691307324</c:v>
                </c:pt>
                <c:pt idx="4">
                  <c:v>2.409308692676249</c:v>
                </c:pt>
              </c:numCache>
            </c:numRef>
          </c:xVal>
          <c:yVal>
            <c:numRef>
              <c:f>Sheet2!$D$2:$D$6</c:f>
              <c:numCache>
                <c:formatCode>General</c:formatCode>
                <c:ptCount val="5"/>
                <c:pt idx="0">
                  <c:v>0.129</c:v>
                </c:pt>
                <c:pt idx="1">
                  <c:v>0.11</c:v>
                </c:pt>
                <c:pt idx="2">
                  <c:v>8.5000000000000006E-2</c:v>
                </c:pt>
                <c:pt idx="3">
                  <c:v>7.5999999999999998E-2</c:v>
                </c:pt>
                <c:pt idx="4">
                  <c:v>7.0999999999999994E-2</c:v>
                </c:pt>
              </c:numCache>
            </c:numRef>
          </c:yVal>
          <c:smooth val="0"/>
          <c:extLst>
            <c:ext xmlns:c16="http://schemas.microsoft.com/office/drawing/2014/chart" uri="{C3380CC4-5D6E-409C-BE32-E72D297353CC}">
              <c16:uniqueId val="{00000003-241D-48AF-B94B-73422BD27534}"/>
            </c:ext>
          </c:extLst>
        </c:ser>
        <c:ser>
          <c:idx val="2"/>
          <c:order val="2"/>
          <c:tx>
            <c:v>Projected</c:v>
          </c:tx>
          <c:spPr>
            <a:ln w="19050" cap="rnd">
              <a:solidFill>
                <a:schemeClr val="accent1"/>
              </a:solidFill>
              <a:prstDash val="sysDash"/>
              <a:round/>
            </a:ln>
            <a:effectLst/>
          </c:spPr>
          <c:marker>
            <c:symbol val="none"/>
          </c:marker>
          <c:xVal>
            <c:numRef>
              <c:f>Sheet2!$B$7:$B$8</c:f>
              <c:numCache>
                <c:formatCode>General</c:formatCode>
                <c:ptCount val="2"/>
                <c:pt idx="0">
                  <c:v>2.5</c:v>
                </c:pt>
                <c:pt idx="1">
                  <c:v>5</c:v>
                </c:pt>
              </c:numCache>
            </c:numRef>
          </c:xVal>
          <c:yVal>
            <c:numRef>
              <c:f>Sheet2!$C$7:$C$8</c:f>
              <c:numCache>
                <c:formatCode>General</c:formatCode>
                <c:ptCount val="2"/>
                <c:pt idx="0">
                  <c:v>0.16525000000000001</c:v>
                </c:pt>
                <c:pt idx="1">
                  <c:v>-6.0999999999999999E-2</c:v>
                </c:pt>
              </c:numCache>
            </c:numRef>
          </c:yVal>
          <c:smooth val="0"/>
          <c:extLst>
            <c:ext xmlns:c16="http://schemas.microsoft.com/office/drawing/2014/chart" uri="{C3380CC4-5D6E-409C-BE32-E72D297353CC}">
              <c16:uniqueId val="{00000004-241D-48AF-B94B-73422BD27534}"/>
            </c:ext>
          </c:extLst>
        </c:ser>
        <c:ser>
          <c:idx val="3"/>
          <c:order val="3"/>
          <c:tx>
            <c:v>Projected</c:v>
          </c:tx>
          <c:spPr>
            <a:ln w="19050" cap="rnd">
              <a:solidFill>
                <a:schemeClr val="accent2"/>
              </a:solidFill>
              <a:prstDash val="sysDash"/>
              <a:round/>
            </a:ln>
            <a:effectLst/>
          </c:spPr>
          <c:marker>
            <c:symbol val="none"/>
          </c:marker>
          <c:xVal>
            <c:numRef>
              <c:f>Sheet2!$B$7:$B$8</c:f>
              <c:numCache>
                <c:formatCode>General</c:formatCode>
                <c:ptCount val="2"/>
                <c:pt idx="0">
                  <c:v>2.5</c:v>
                </c:pt>
                <c:pt idx="1">
                  <c:v>5</c:v>
                </c:pt>
              </c:numCache>
            </c:numRef>
          </c:xVal>
          <c:yVal>
            <c:numRef>
              <c:f>Sheet2!$D$7:$D$8</c:f>
              <c:numCache>
                <c:formatCode>General</c:formatCode>
                <c:ptCount val="2"/>
                <c:pt idx="0">
                  <c:v>6.1599999999999995E-2</c:v>
                </c:pt>
                <c:pt idx="1">
                  <c:v>7.0999999999999952E-3</c:v>
                </c:pt>
              </c:numCache>
            </c:numRef>
          </c:yVal>
          <c:smooth val="0"/>
          <c:extLst>
            <c:ext xmlns:c16="http://schemas.microsoft.com/office/drawing/2014/chart" uri="{C3380CC4-5D6E-409C-BE32-E72D297353CC}">
              <c16:uniqueId val="{00000005-241D-48AF-B94B-73422BD27534}"/>
            </c:ext>
          </c:extLst>
        </c:ser>
        <c:dLbls>
          <c:showLegendKey val="0"/>
          <c:showVal val="0"/>
          <c:showCatName val="0"/>
          <c:showSerName val="0"/>
          <c:showPercent val="0"/>
          <c:showBubbleSize val="0"/>
        </c:dLbls>
        <c:axId val="1744798943"/>
        <c:axId val="1744799359"/>
      </c:scatterChart>
      <c:valAx>
        <c:axId val="1744798943"/>
        <c:scaling>
          <c:orientation val="minMax"/>
          <c:max val="5"/>
        </c:scaling>
        <c:delete val="0"/>
        <c:axPos val="b"/>
        <c:title>
          <c:tx>
            <c:rich>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r>
                  <a:rPr lang="en-US" sz="1200">
                    <a:solidFill>
                      <a:schemeClr val="tx1"/>
                    </a:solidFill>
                    <a:latin typeface="Arial" panose="020B0604020202020204" pitchFamily="34" charset="0"/>
                    <a:cs typeface="Arial" panose="020B0604020202020204" pitchFamily="34" charset="0"/>
                  </a:rPr>
                  <a:t>Years</a:t>
                </a:r>
                <a:r>
                  <a:rPr lang="en-US" sz="1200" baseline="0">
                    <a:solidFill>
                      <a:schemeClr val="tx1"/>
                    </a:solidFill>
                    <a:latin typeface="Arial" panose="020B0604020202020204" pitchFamily="34" charset="0"/>
                    <a:cs typeface="Arial" panose="020B0604020202020204" pitchFamily="34" charset="0"/>
                  </a:rPr>
                  <a:t> in Storage</a:t>
                </a:r>
                <a:endParaRPr lang="en-US" sz="1200">
                  <a:solidFill>
                    <a:schemeClr val="tx1"/>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744799359"/>
        <c:crosses val="autoZero"/>
        <c:crossBetween val="midCat"/>
      </c:valAx>
      <c:valAx>
        <c:axId val="1744799359"/>
        <c:scaling>
          <c:orientation val="minMax"/>
        </c:scaling>
        <c:delete val="0"/>
        <c:axPos val="l"/>
        <c:title>
          <c:tx>
            <c:rich>
              <a:bodyPr rot="-54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r>
                  <a:rPr lang="en-US" sz="1200">
                    <a:solidFill>
                      <a:schemeClr val="tx1"/>
                    </a:solidFill>
                    <a:latin typeface="Arial" panose="020B0604020202020204" pitchFamily="34" charset="0"/>
                    <a:cs typeface="Arial" panose="020B0604020202020204" pitchFamily="34" charset="0"/>
                  </a:rPr>
                  <a:t>mg/ 100 g</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744798943"/>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2">
          <a:lumMod val="60000"/>
          <a:lumOff val="40000"/>
        </a:schemeClr>
      </a:solid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0.27702</cdr:x>
      <cdr:y>0.53583</cdr:y>
    </cdr:from>
    <cdr:to>
      <cdr:x>0.57953</cdr:x>
      <cdr:y>0.6962</cdr:y>
    </cdr:to>
    <cdr:sp macro="" textlink="">
      <cdr:nvSpPr>
        <cdr:cNvPr id="2" name="TextBox 1">
          <a:extLst xmlns:a="http://schemas.openxmlformats.org/drawingml/2006/main">
            <a:ext uri="{FF2B5EF4-FFF2-40B4-BE49-F238E27FC236}">
              <a16:creationId xmlns:a16="http://schemas.microsoft.com/office/drawing/2014/main" id="{706E1D56-FFC0-4D26-B553-4CC1E53FDA20}"/>
            </a:ext>
          </a:extLst>
        </cdr:cNvPr>
        <cdr:cNvSpPr txBox="1"/>
      </cdr:nvSpPr>
      <cdr:spPr>
        <a:xfrm xmlns:a="http://schemas.openxmlformats.org/drawingml/2006/main">
          <a:off x="736046" y="1082028"/>
          <a:ext cx="803779" cy="32384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50" dirty="0">
              <a:solidFill>
                <a:schemeClr val="tx1"/>
              </a:solidFill>
              <a:latin typeface="Arial" panose="020B0604020202020204" pitchFamily="34" charset="0"/>
              <a:cs typeface="Arial" panose="020B0604020202020204" pitchFamily="34" charset="0"/>
            </a:rPr>
            <a:t>Folic Acid</a:t>
          </a:r>
        </a:p>
      </cdr:txBody>
    </cdr:sp>
  </cdr:relSizeAnchor>
  <cdr:relSizeAnchor xmlns:cdr="http://schemas.openxmlformats.org/drawingml/2006/chartDrawing">
    <cdr:from>
      <cdr:x>0.20388</cdr:x>
      <cdr:y>0.23889</cdr:y>
    </cdr:from>
    <cdr:to>
      <cdr:x>0.37069</cdr:x>
      <cdr:y>0.31032</cdr:y>
    </cdr:to>
    <cdr:sp macro="" textlink="">
      <cdr:nvSpPr>
        <cdr:cNvPr id="3" name="TextBox 1">
          <a:extLst xmlns:a="http://schemas.openxmlformats.org/drawingml/2006/main">
            <a:ext uri="{FF2B5EF4-FFF2-40B4-BE49-F238E27FC236}">
              <a16:creationId xmlns:a16="http://schemas.microsoft.com/office/drawing/2014/main" id="{3DE66315-2694-445A-AB47-C58F78F5E6A6}"/>
            </a:ext>
          </a:extLst>
        </cdr:cNvPr>
        <cdr:cNvSpPr txBox="1"/>
      </cdr:nvSpPr>
      <cdr:spPr>
        <a:xfrm xmlns:a="http://schemas.openxmlformats.org/drawingml/2006/main">
          <a:off x="1117600" y="955675"/>
          <a:ext cx="914400" cy="28575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050" dirty="0">
              <a:solidFill>
                <a:schemeClr val="tx1"/>
              </a:solidFill>
              <a:latin typeface="Arial" panose="020B0604020202020204" pitchFamily="34" charset="0"/>
              <a:cs typeface="Arial" panose="020B0604020202020204" pitchFamily="34" charset="0"/>
            </a:rPr>
            <a:t>Thiamin</a:t>
          </a:r>
          <a:endParaRPr lang="en-US" sz="1200" dirty="0">
            <a:solidFill>
              <a:schemeClr val="tx1"/>
            </a:solidFill>
            <a:latin typeface="Arial" panose="020B0604020202020204" pitchFamily="34" charset="0"/>
            <a:cs typeface="Arial" panose="020B0604020202020204"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357CA9-00E3-3A42-845A-0DE91A841503}" type="datetimeFigureOut">
              <a:rPr lang="en-US" smtClean="0"/>
              <a:t>9/13/2024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1DDCF2-9B85-7E48-A229-6803093FC2E2}" type="slidenum">
              <a:rPr lang="en-US" smtClean="0"/>
              <a:t>‹#›</a:t>
            </a:fld>
            <a:endParaRPr lang="en-US" dirty="0"/>
          </a:p>
        </p:txBody>
      </p:sp>
    </p:spTree>
    <p:extLst>
      <p:ext uri="{BB962C8B-B14F-4D97-AF65-F5344CB8AC3E}">
        <p14:creationId xmlns:p14="http://schemas.microsoft.com/office/powerpoint/2010/main" val="1121651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weforum.org/agenda/2018/04/5-surprising-products-companies-are-making-from-carbon-dioxide/"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10"/>
          </p:nvPr>
        </p:nvSpPr>
        <p:spPr/>
        <p:txBody>
          <a:bodyPr/>
          <a:lstStyle/>
          <a:p>
            <a:fld id="{041DDCF2-9B85-7E48-A229-6803093FC2E2}" type="slidenum">
              <a:rPr lang="en-US" smtClean="0"/>
              <a:t>1</a:t>
            </a:fld>
            <a:endParaRPr lang="en-US"/>
          </a:p>
        </p:txBody>
      </p:sp>
    </p:spTree>
    <p:extLst>
      <p:ext uri="{BB962C8B-B14F-4D97-AF65-F5344CB8AC3E}">
        <p14:creationId xmlns:p14="http://schemas.microsoft.com/office/powerpoint/2010/main" val="1404042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1DDCF2-9B85-7E48-A229-6803093FC2E2}" type="slidenum">
              <a:rPr lang="en-US" smtClean="0"/>
              <a:t>2</a:t>
            </a:fld>
            <a:endParaRPr lang="en-US"/>
          </a:p>
        </p:txBody>
      </p:sp>
    </p:spTree>
    <p:extLst>
      <p:ext uri="{BB962C8B-B14F-4D97-AF65-F5344CB8AC3E}">
        <p14:creationId xmlns:p14="http://schemas.microsoft.com/office/powerpoint/2010/main" val="2964432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Marcus Karel, MIT, Evaluation of Engineering foods for closed ecological life support  system (CELSS)</a:t>
            </a:r>
          </a:p>
        </p:txBody>
      </p:sp>
      <p:sp>
        <p:nvSpPr>
          <p:cNvPr id="4" name="Slide Number Placeholder 3"/>
          <p:cNvSpPr>
            <a:spLocks noGrp="1"/>
          </p:cNvSpPr>
          <p:nvPr>
            <p:ph type="sldNum" sz="quarter" idx="5"/>
          </p:nvPr>
        </p:nvSpPr>
        <p:spPr/>
        <p:txBody>
          <a:bodyPr/>
          <a:lstStyle/>
          <a:p>
            <a:fld id="{BA9372CC-2482-49A2-8D92-D9167B11415F}" type="slidenum">
              <a:rPr lang="en-US" smtClean="0"/>
              <a:t>7</a:t>
            </a:fld>
            <a:endParaRPr lang="en-US"/>
          </a:p>
        </p:txBody>
      </p:sp>
    </p:spTree>
    <p:extLst>
      <p:ext uri="{BB962C8B-B14F-4D97-AF65-F5344CB8AC3E}">
        <p14:creationId xmlns:p14="http://schemas.microsoft.com/office/powerpoint/2010/main" val="1876374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b="0" dirty="0"/>
          </a:p>
        </p:txBody>
      </p:sp>
      <p:sp>
        <p:nvSpPr>
          <p:cNvPr id="4" name="Slide Number Placeholder 3"/>
          <p:cNvSpPr>
            <a:spLocks noGrp="1"/>
          </p:cNvSpPr>
          <p:nvPr>
            <p:ph type="sldNum" sz="quarter" idx="5"/>
          </p:nvPr>
        </p:nvSpPr>
        <p:spPr/>
        <p:txBody>
          <a:bodyPr/>
          <a:lstStyle/>
          <a:p>
            <a:fld id="{9669E946-3706-42D4-A533-1A3954941E0C}" type="slidenum">
              <a:rPr lang="en-IN" smtClean="0"/>
              <a:t>8</a:t>
            </a:fld>
            <a:endParaRPr lang="en-IN"/>
          </a:p>
        </p:txBody>
      </p:sp>
    </p:spTree>
    <p:extLst>
      <p:ext uri="{BB962C8B-B14F-4D97-AF65-F5344CB8AC3E}">
        <p14:creationId xmlns:p14="http://schemas.microsoft.com/office/powerpoint/2010/main" val="1188041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7000"/>
              </a:lnSpc>
              <a:spcAft>
                <a:spcPts val="800"/>
              </a:spcAft>
              <a:buFont typeface="+mj-lt"/>
              <a:buNone/>
            </a:pPr>
            <a:r>
              <a:rPr lang="en-IN" sz="1800" dirty="0">
                <a:effectLst/>
                <a:latin typeface="Calibri" panose="020F0502020204030204" pitchFamily="34" charset="0"/>
                <a:ea typeface="Calibri" panose="020F0502020204030204" pitchFamily="34" charset="0"/>
                <a:cs typeface="Calibri" panose="020F0502020204030204" pitchFamily="34" charset="0"/>
              </a:rPr>
              <a:t>References:</a:t>
            </a:r>
          </a:p>
          <a:p>
            <a:pPr marL="342900" indent="-342900">
              <a:lnSpc>
                <a:spcPct val="107000"/>
              </a:lnSpc>
              <a:spcAft>
                <a:spcPts val="800"/>
              </a:spcAft>
              <a:buFont typeface="+mj-lt"/>
              <a:buAutoNum type="arabicPeriod"/>
            </a:pPr>
            <a:r>
              <a:rPr lang="en-IN" sz="1800" dirty="0">
                <a:effectLst/>
                <a:latin typeface="Calibri" panose="020F0502020204030204" pitchFamily="34" charset="0"/>
                <a:ea typeface="Calibri" panose="020F0502020204030204" pitchFamily="34" charset="0"/>
                <a:cs typeface="Calibri" panose="020F0502020204030204" pitchFamily="34" charset="0"/>
              </a:rPr>
              <a:t>mars.nasa.gov. MOXIE for Scientists [Internet]. [cited 2020 Sep 2]. Available from: https://mars.nasa.gov/mars2020/spacecraft/instruments/moxie/for-scientists/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mj-lt"/>
              <a:buAutoNum type="arabicPeriod"/>
            </a:pPr>
            <a:r>
              <a:rPr lang="en-IN" sz="1800" dirty="0">
                <a:effectLst/>
                <a:latin typeface="Calibri" panose="020F0502020204030204" pitchFamily="34" charset="0"/>
                <a:ea typeface="Calibri" panose="020F0502020204030204" pitchFamily="34" charset="0"/>
                <a:cs typeface="Calibri" panose="020F0502020204030204" pitchFamily="34" charset="0"/>
              </a:rPr>
              <a:t>Greenwood ZW, Abney MB, Brown BR, Fox ET, Stanley C. State of NASA Oxygen Recovery. ICES 2018. 2018;14. </a:t>
            </a:r>
          </a:p>
          <a:p>
            <a:pPr marL="342900" indent="-342900">
              <a:lnSpc>
                <a:spcPct val="107000"/>
              </a:lnSpc>
              <a:spcAft>
                <a:spcPts val="800"/>
              </a:spcAft>
              <a:buFont typeface="+mj-lt"/>
              <a:buAutoNum type="arabicPeriod"/>
            </a:pPr>
            <a:r>
              <a:rPr lang="en-IN" sz="1800" dirty="0">
                <a:effectLst/>
                <a:latin typeface="Calibri" panose="020F0502020204030204" pitchFamily="34" charset="0"/>
                <a:ea typeface="Calibri" panose="020F0502020204030204" pitchFamily="34" charset="0"/>
                <a:cs typeface="Calibri" panose="020F0502020204030204" pitchFamily="34" charset="0"/>
              </a:rPr>
              <a:t>Plasma pyrolysis produces acetylene C2H2 which is also a carbon source for bacteria, though less well studied </a:t>
            </a:r>
            <a:r>
              <a:rPr lang="en-IN" sz="1800" dirty="0" err="1">
                <a:effectLst/>
                <a:latin typeface="Calibri" panose="020F0502020204030204" pitchFamily="34" charset="0"/>
                <a:ea typeface="Calibri" panose="020F0502020204030204" pitchFamily="34" charset="0"/>
                <a:cs typeface="Calibri" panose="020F0502020204030204" pitchFamily="34" charset="0"/>
              </a:rPr>
              <a:t>Akob</a:t>
            </a:r>
            <a:r>
              <a:rPr lang="en-IN" sz="1800" dirty="0">
                <a:effectLst/>
                <a:latin typeface="Calibri" panose="020F0502020204030204" pitchFamily="34" charset="0"/>
                <a:ea typeface="Calibri" panose="020F0502020204030204" pitchFamily="34" charset="0"/>
                <a:cs typeface="Calibri" panose="020F0502020204030204" pitchFamily="34" charset="0"/>
              </a:rPr>
              <a:t> D M et al2018</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
        <p:nvSpPr>
          <p:cNvPr id="4" name="Slide Number Placeholder 3"/>
          <p:cNvSpPr>
            <a:spLocks noGrp="1"/>
          </p:cNvSpPr>
          <p:nvPr>
            <p:ph type="sldNum" sz="quarter" idx="5"/>
          </p:nvPr>
        </p:nvSpPr>
        <p:spPr/>
        <p:txBody>
          <a:bodyPr/>
          <a:lstStyle/>
          <a:p>
            <a:fld id="{9669E946-3706-42D4-A533-1A3954941E0C}" type="slidenum">
              <a:rPr lang="en-IN" smtClean="0"/>
              <a:t>9</a:t>
            </a:fld>
            <a:endParaRPr lang="en-IN"/>
          </a:p>
        </p:txBody>
      </p:sp>
    </p:spTree>
    <p:extLst>
      <p:ext uri="{BB962C8B-B14F-4D97-AF65-F5344CB8AC3E}">
        <p14:creationId xmlns:p14="http://schemas.microsoft.com/office/powerpoint/2010/main" val="2628848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a:t>References:</a:t>
            </a:r>
            <a:endParaRPr lang="en-IN" sz="1800">
              <a:effectLst/>
              <a:latin typeface="Calibri" panose="020F0502020204030204" pitchFamily="34" charset="0"/>
              <a:ea typeface="Calibri" panose="020F0502020204030204" pitchFamily="34" charset="0"/>
            </a:endParaRPr>
          </a:p>
          <a:p>
            <a:pPr marL="342900" indent="-342900">
              <a:buFont typeface="+mj-lt"/>
              <a:buAutoNum type="arabicPeriod"/>
            </a:pPr>
            <a:r>
              <a:rPr lang="en-IN" sz="1800" err="1">
                <a:effectLst/>
                <a:latin typeface="Calibri" panose="020F0502020204030204" pitchFamily="34" charset="0"/>
                <a:ea typeface="Calibri" panose="020F0502020204030204" pitchFamily="34" charset="0"/>
              </a:rPr>
              <a:t>Meyen</a:t>
            </a:r>
            <a:r>
              <a:rPr lang="en-IN" sz="1800">
                <a:effectLst/>
                <a:latin typeface="Calibri" panose="020F0502020204030204" pitchFamily="34" charset="0"/>
                <a:ea typeface="Calibri" panose="020F0502020204030204" pitchFamily="34" charset="0"/>
              </a:rPr>
              <a:t> FE. System </a:t>
            </a:r>
            <a:r>
              <a:rPr lang="en-US" sz="1800" noProof="0">
                <a:effectLst/>
                <a:latin typeface="Calibri" panose="020F0502020204030204" pitchFamily="34" charset="0"/>
                <a:ea typeface="Calibri" panose="020F0502020204030204" pitchFamily="34" charset="0"/>
              </a:rPr>
              <a:t>Modeling</a:t>
            </a:r>
            <a:r>
              <a:rPr lang="en-IN" sz="1800">
                <a:effectLst/>
                <a:latin typeface="Calibri" panose="020F0502020204030204" pitchFamily="34" charset="0"/>
                <a:ea typeface="Calibri" panose="020F0502020204030204" pitchFamily="34" charset="0"/>
              </a:rPr>
              <a:t>, Design, and Control of the Mars Oxygen In-Situ Resource Utilization Experiment (MOXIE) and Implications for Atmospheric ISRU Processing Plants. MASSACHUSETTS INSTITUTE OF TECHNOLOGY; 2017.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IN" sz="1800" err="1">
                <a:effectLst/>
                <a:latin typeface="Calibri" panose="020F0502020204030204" pitchFamily="34" charset="0"/>
                <a:ea typeface="Calibri" panose="020F0502020204030204" pitchFamily="34" charset="0"/>
                <a:cs typeface="Calibri" panose="020F0502020204030204" pitchFamily="34" charset="0"/>
              </a:rPr>
              <a:t>Ripatti</a:t>
            </a:r>
            <a:r>
              <a:rPr lang="en-IN" sz="1800">
                <a:effectLst/>
                <a:latin typeface="Calibri" panose="020F0502020204030204" pitchFamily="34" charset="0"/>
                <a:ea typeface="Calibri" panose="020F0502020204030204" pitchFamily="34" charset="0"/>
                <a:cs typeface="Calibri" panose="020F0502020204030204" pitchFamily="34" charset="0"/>
              </a:rPr>
              <a:t> DS, </a:t>
            </a:r>
            <a:r>
              <a:rPr lang="en-IN" sz="1800" err="1">
                <a:effectLst/>
                <a:latin typeface="Calibri" panose="020F0502020204030204" pitchFamily="34" charset="0"/>
                <a:ea typeface="Calibri" panose="020F0502020204030204" pitchFamily="34" charset="0"/>
                <a:cs typeface="Calibri" panose="020F0502020204030204" pitchFamily="34" charset="0"/>
              </a:rPr>
              <a:t>Veltman</a:t>
            </a:r>
            <a:r>
              <a:rPr lang="en-IN" sz="1800">
                <a:effectLst/>
                <a:latin typeface="Calibri" panose="020F0502020204030204" pitchFamily="34" charset="0"/>
                <a:ea typeface="Calibri" panose="020F0502020204030204" pitchFamily="34" charset="0"/>
                <a:cs typeface="Calibri" panose="020F0502020204030204" pitchFamily="34" charset="0"/>
              </a:rPr>
              <a:t> TR, </a:t>
            </a:r>
            <a:r>
              <a:rPr lang="en-IN" sz="1800" err="1">
                <a:effectLst/>
                <a:latin typeface="Calibri" panose="020F0502020204030204" pitchFamily="34" charset="0"/>
                <a:ea typeface="Calibri" panose="020F0502020204030204" pitchFamily="34" charset="0"/>
                <a:cs typeface="Calibri" panose="020F0502020204030204" pitchFamily="34" charset="0"/>
              </a:rPr>
              <a:t>Kanan</a:t>
            </a:r>
            <a:r>
              <a:rPr lang="en-IN" sz="1800">
                <a:effectLst/>
                <a:latin typeface="Calibri" panose="020F0502020204030204" pitchFamily="34" charset="0"/>
                <a:ea typeface="Calibri" panose="020F0502020204030204" pitchFamily="34" charset="0"/>
                <a:cs typeface="Calibri" panose="020F0502020204030204" pitchFamily="34" charset="0"/>
              </a:rPr>
              <a:t> MW. Carbon Monoxide Gas Diffusion Electrolysis that Produces Concentrated C2 Products with High Single-Pass Conversion. Joule. 2019 Jan;3(1):240–56. </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p>
            <a:endParaRPr lang="en-IN" sz="1800">
              <a:effectLst/>
              <a:latin typeface="Calibri" panose="020F0502020204030204" pitchFamily="34" charset="0"/>
              <a:ea typeface="Calibri" panose="020F0502020204030204" pitchFamily="34" charset="0"/>
            </a:endParaRPr>
          </a:p>
          <a:p>
            <a:endParaRPr lang="en-IN"/>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69E946-3706-42D4-A533-1A3954941E0C}"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2248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latin typeface="+mn-lt"/>
              </a:rPr>
              <a:t>Platform launched to moon or Mars.</a:t>
            </a:r>
          </a:p>
          <a:p>
            <a:r>
              <a:rPr lang="en-US" sz="1200">
                <a:latin typeface="+mn-lt"/>
              </a:rPr>
              <a:t>Crew set up inside structure.</a:t>
            </a:r>
          </a:p>
          <a:p>
            <a:r>
              <a:rPr lang="en-US" sz="1200">
                <a:latin typeface="+mn-lt"/>
              </a:rPr>
              <a:t>Crew obtains the carbon source from the CO</a:t>
            </a:r>
            <a:r>
              <a:rPr lang="en-US" sz="1200" baseline="-25000">
                <a:latin typeface="+mn-lt"/>
              </a:rPr>
              <a:t>2</a:t>
            </a:r>
            <a:r>
              <a:rPr lang="en-US" sz="1200">
                <a:latin typeface="+mn-lt"/>
              </a:rPr>
              <a:t> conversion system and adds to media mixing bag and water.  Mixes by shaking. Hydrates wash and elution buffer bags.</a:t>
            </a:r>
          </a:p>
          <a:p>
            <a:r>
              <a:rPr lang="en-US" sz="1200">
                <a:latin typeface="+mn-lt"/>
              </a:rPr>
              <a:t>Crew attaches to bioreactor and peristaltic pump, checks all connectors.</a:t>
            </a:r>
          </a:p>
          <a:p>
            <a:r>
              <a:rPr lang="en-US" sz="1200">
                <a:latin typeface="+mn-lt"/>
              </a:rPr>
              <a:t>Crew member hits start.</a:t>
            </a:r>
          </a:p>
          <a:p>
            <a:r>
              <a:rPr lang="en-US" sz="1200">
                <a:latin typeface="+mn-lt"/>
              </a:rPr>
              <a:t>Cells grow in media for ~24-120 hours, then pump automatically pumps biomass into dewatering system, through to cell lysis system, to final wash and elution stages.  Waste water and eluted product can then be recycled or used as appropriate.</a:t>
            </a:r>
          </a:p>
          <a:p>
            <a:r>
              <a:rPr lang="en-US" sz="1200">
                <a:latin typeface="+mn-lt"/>
              </a:rPr>
              <a:t>At end of cycle, crew member takes purified product for use or storage.</a:t>
            </a:r>
          </a:p>
          <a:p>
            <a:r>
              <a:rPr lang="en-US" sz="1200">
                <a:latin typeface="+mn-lt"/>
              </a:rPr>
              <a:t>Crew member removes all bags and tubing and replaces with fresh stored bag and loop set and begins the process again.</a:t>
            </a:r>
          </a:p>
          <a:p>
            <a:endParaRPr lang="en-US"/>
          </a:p>
        </p:txBody>
      </p:sp>
      <p:sp>
        <p:nvSpPr>
          <p:cNvPr id="4" name="Slide Number Placeholder 3"/>
          <p:cNvSpPr>
            <a:spLocks noGrp="1"/>
          </p:cNvSpPr>
          <p:nvPr>
            <p:ph type="sldNum" sz="quarter" idx="5"/>
          </p:nvPr>
        </p:nvSpPr>
        <p:spPr/>
        <p:txBody>
          <a:bodyPr/>
          <a:lstStyle/>
          <a:p>
            <a:fld id="{041DDCF2-9B85-7E48-A229-6803093FC2E2}" type="slidenum">
              <a:rPr lang="en-US" smtClean="0"/>
              <a:t>12</a:t>
            </a:fld>
            <a:endParaRPr lang="en-US"/>
          </a:p>
        </p:txBody>
      </p:sp>
    </p:spTree>
    <p:extLst>
      <p:ext uri="{BB962C8B-B14F-4D97-AF65-F5344CB8AC3E}">
        <p14:creationId xmlns:p14="http://schemas.microsoft.com/office/powerpoint/2010/main" val="1837777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1DDCF2-9B85-7E48-A229-6803093FC2E2}" type="slidenum">
              <a:rPr lang="en-US" smtClean="0"/>
              <a:t>15</a:t>
            </a:fld>
            <a:endParaRPr lang="en-US"/>
          </a:p>
        </p:txBody>
      </p:sp>
    </p:spTree>
    <p:extLst>
      <p:ext uri="{BB962C8B-B14F-4D97-AF65-F5344CB8AC3E}">
        <p14:creationId xmlns:p14="http://schemas.microsoft.com/office/powerpoint/2010/main" val="2564052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5 surprising products made from carbon dioxide | World Economic Forum (weforum.org)</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apple-system"/>
              </a:rPr>
              <a:t>“</a:t>
            </a:r>
            <a:r>
              <a:rPr lang="en-US" sz="1200" b="1" i="0" dirty="0">
                <a:solidFill>
                  <a:schemeClr val="bg1"/>
                </a:solidFill>
                <a:effectLst/>
                <a:latin typeface="-apple-system"/>
              </a:rPr>
              <a:t>One pot facile transformation of CO</a:t>
            </a:r>
            <a:r>
              <a:rPr lang="en-US" sz="1200" b="1" i="0" baseline="-25000" dirty="0">
                <a:solidFill>
                  <a:schemeClr val="bg1"/>
                </a:solidFill>
                <a:effectLst/>
                <a:latin typeface="-apple-system"/>
              </a:rPr>
              <a:t>2</a:t>
            </a:r>
            <a:r>
              <a:rPr lang="en-US" sz="1200" b="1" i="0" dirty="0">
                <a:solidFill>
                  <a:schemeClr val="bg1"/>
                </a:solidFill>
                <a:effectLst/>
                <a:latin typeface="-apple-system"/>
              </a:rPr>
              <a:t> to an unusual 3-D nano-scaffold morphology of carbon” </a:t>
            </a:r>
            <a:r>
              <a:rPr lang="en-US" sz="1200" b="0" i="0" dirty="0">
                <a:solidFill>
                  <a:schemeClr val="bg1"/>
                </a:solidFill>
                <a:effectLst/>
                <a:latin typeface="-apple-system"/>
              </a:rPr>
              <a:t>https://doi.org/10.1038/s41598-020-78258-6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chemeClr val="bg1"/>
                </a:solidFill>
                <a:effectLst/>
                <a:latin typeface="-apple-system"/>
              </a:rPr>
              <a:t>Photo is </a:t>
            </a:r>
            <a:r>
              <a:rPr lang="en-US" sz="1200" b="0" i="0" dirty="0" err="1">
                <a:solidFill>
                  <a:schemeClr val="bg1"/>
                </a:solidFill>
                <a:effectLst/>
                <a:latin typeface="-apple-system"/>
              </a:rPr>
              <a:t>fd</a:t>
            </a:r>
            <a:r>
              <a:rPr lang="en-US" sz="1200" b="0" i="0" dirty="0">
                <a:solidFill>
                  <a:schemeClr val="bg1"/>
                </a:solidFill>
                <a:effectLst/>
                <a:latin typeface="-apple-system"/>
              </a:rPr>
              <a:t> personal photo</a:t>
            </a:r>
            <a:endParaRPr lang="en-US" sz="1200" b="1" i="0" dirty="0">
              <a:solidFill>
                <a:schemeClr val="bg1"/>
              </a:solidFill>
              <a:effectLst/>
              <a:latin typeface="-apple-system"/>
            </a:endParaRPr>
          </a:p>
          <a:p>
            <a:endParaRPr lang="en-US" dirty="0"/>
          </a:p>
        </p:txBody>
      </p:sp>
      <p:sp>
        <p:nvSpPr>
          <p:cNvPr id="4" name="Slide Number Placeholder 3"/>
          <p:cNvSpPr>
            <a:spLocks noGrp="1"/>
          </p:cNvSpPr>
          <p:nvPr>
            <p:ph type="sldNum" sz="quarter" idx="5"/>
          </p:nvPr>
        </p:nvSpPr>
        <p:spPr/>
        <p:txBody>
          <a:bodyPr/>
          <a:lstStyle/>
          <a:p>
            <a:fld id="{BA9372CC-2482-49A2-8D92-D9167B11415F}" type="slidenum">
              <a:rPr lang="en-US" smtClean="0"/>
              <a:t>30</a:t>
            </a:fld>
            <a:endParaRPr lang="en-US"/>
          </a:p>
        </p:txBody>
      </p:sp>
    </p:spTree>
    <p:extLst>
      <p:ext uri="{BB962C8B-B14F-4D97-AF65-F5344CB8AC3E}">
        <p14:creationId xmlns:p14="http://schemas.microsoft.com/office/powerpoint/2010/main" val="3915867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9372CC-2482-49A2-8D92-D9167B11415F}" type="slidenum">
              <a:rPr lang="en-US" smtClean="0"/>
              <a:t>32</a:t>
            </a:fld>
            <a:endParaRPr lang="en-US"/>
          </a:p>
        </p:txBody>
      </p:sp>
    </p:spTree>
    <p:extLst>
      <p:ext uri="{BB962C8B-B14F-4D97-AF65-F5344CB8AC3E}">
        <p14:creationId xmlns:p14="http://schemas.microsoft.com/office/powerpoint/2010/main" val="1053575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4"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stStyle>
          <a:p>
            <a:pPr lvl="0"/>
            <a:r>
              <a:rPr lang="en-US" dirty="0"/>
              <a:t>Edit Master text style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434419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5"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42900" indent="-342900">
              <a:buFont typeface="Wingdings" panose="05000000000000000000" pitchFamily="2" charset="2"/>
              <a:buChar char="Ø"/>
              <a:defRPr sz="2800">
                <a:latin typeface="Helvetica" panose="020B0604020202020204" pitchFamily="34" charset="0"/>
                <a:cs typeface="Helvetica" panose="020B0604020202020204" pitchFamily="34" charset="0"/>
              </a:defRPr>
            </a:lvl1pPr>
            <a:lvl2pPr marL="800100" indent="-342900">
              <a:buFont typeface="Wingdings" panose="05000000000000000000" pitchFamily="2" charset="2"/>
              <a:buChar char="§"/>
              <a:defRPr sz="2400">
                <a:latin typeface="Helvetica" panose="020B0604020202020204" pitchFamily="34" charset="0"/>
                <a:cs typeface="Helvetica" panose="020B0604020202020204" pitchFamily="34" charset="0"/>
              </a:defRPr>
            </a:lvl2pPr>
            <a:lvl3pPr marL="1257300" indent="-342900">
              <a:buFont typeface="Arial" panose="020B0604020202020204" pitchFamily="34" charset="0"/>
              <a:buChar char="•"/>
              <a:defRPr sz="2000">
                <a:latin typeface="Helvetica" panose="020B0604020202020204" pitchFamily="34" charset="0"/>
                <a:cs typeface="Helvetica" panose="020B0604020202020204" pitchFamily="34" charset="0"/>
              </a:defRPr>
            </a:lvl3pPr>
            <a:lvl4pPr marL="1714500" indent="-342900">
              <a:buFont typeface="Courier New" panose="02070309020205020404" pitchFamily="49" charset="0"/>
              <a:buChar char="o"/>
              <a:defRPr sz="1800">
                <a:latin typeface="Helvetica" panose="020B0604020202020204" pitchFamily="34" charset="0"/>
                <a:cs typeface="Helvetica" panose="020B0604020202020204" pitchFamily="34" charset="0"/>
              </a:defRPr>
            </a:lvl4pPr>
          </a:lstStyle>
          <a:p>
            <a:pPr lvl="0"/>
            <a:r>
              <a:rPr lang="en-US" dirty="0"/>
              <a:t>Edit Master text style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8463010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5"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42900" indent="-342900">
              <a:buFont typeface="Wingdings" panose="05000000000000000000" pitchFamily="2" charset="2"/>
              <a:buChar char="Ø"/>
              <a:defRPr sz="2800">
                <a:latin typeface="Helvetica" panose="020B0604020202020204" pitchFamily="34" charset="0"/>
                <a:cs typeface="Helvetica" panose="020B0604020202020204" pitchFamily="34" charset="0"/>
              </a:defRPr>
            </a:lvl1pPr>
            <a:lvl2pPr marL="800100" indent="-342900">
              <a:buFont typeface="Wingdings" panose="05000000000000000000" pitchFamily="2" charset="2"/>
              <a:buChar char="§"/>
              <a:defRPr sz="2400">
                <a:latin typeface="Helvetica" panose="020B0604020202020204" pitchFamily="34" charset="0"/>
                <a:cs typeface="Helvetica" panose="020B0604020202020204" pitchFamily="34" charset="0"/>
              </a:defRPr>
            </a:lvl2pPr>
            <a:lvl3pPr marL="1257300" indent="-342900">
              <a:buFont typeface="Arial" panose="020B0604020202020204" pitchFamily="34" charset="0"/>
              <a:buChar char="•"/>
              <a:defRPr sz="2000">
                <a:latin typeface="Helvetica" panose="020B0604020202020204" pitchFamily="34" charset="0"/>
                <a:cs typeface="Helvetica" panose="020B0604020202020204" pitchFamily="34" charset="0"/>
              </a:defRPr>
            </a:lvl3pPr>
            <a:lvl4pPr marL="1714500" indent="-342900">
              <a:buFont typeface="Courier New" panose="02070309020205020404" pitchFamily="49" charset="0"/>
              <a:buChar char="o"/>
              <a:defRPr sz="1800">
                <a:latin typeface="Helvetica" panose="020B0604020202020204" pitchFamily="34" charset="0"/>
                <a:cs typeface="Helvetica" panose="020B0604020202020204" pitchFamily="34" charset="0"/>
              </a:defRPr>
            </a:lvl4pPr>
          </a:lstStyle>
          <a:p>
            <a:pPr lvl="0"/>
            <a:r>
              <a:rPr lang="en-US" dirty="0"/>
              <a:t>Edit Master text style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228054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5"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42900" indent="-342900">
              <a:buFont typeface="Wingdings" panose="05000000000000000000" pitchFamily="2" charset="2"/>
              <a:buChar char="Ø"/>
              <a:defRPr sz="2800">
                <a:latin typeface="Helvetica" panose="020B0604020202020204" pitchFamily="34" charset="0"/>
                <a:cs typeface="Helvetica" panose="020B0604020202020204" pitchFamily="34" charset="0"/>
              </a:defRPr>
            </a:lvl1pPr>
            <a:lvl2pPr marL="800100" indent="-342900">
              <a:buFont typeface="Wingdings" panose="05000000000000000000" pitchFamily="2" charset="2"/>
              <a:buChar char="§"/>
              <a:defRPr sz="2400">
                <a:latin typeface="Helvetica" panose="020B0604020202020204" pitchFamily="34" charset="0"/>
                <a:cs typeface="Helvetica" panose="020B0604020202020204" pitchFamily="34" charset="0"/>
              </a:defRPr>
            </a:lvl2pPr>
            <a:lvl3pPr marL="1257300" indent="-342900">
              <a:buFont typeface="Arial" panose="020B0604020202020204" pitchFamily="34" charset="0"/>
              <a:buChar char="•"/>
              <a:defRPr sz="2000">
                <a:latin typeface="Helvetica" panose="020B0604020202020204" pitchFamily="34" charset="0"/>
                <a:cs typeface="Helvetica" panose="020B0604020202020204" pitchFamily="34" charset="0"/>
              </a:defRPr>
            </a:lvl3pPr>
            <a:lvl4pPr marL="1657350" indent="-285750">
              <a:buFont typeface="Courier New" panose="02070309020205020404" pitchFamily="49" charset="0"/>
              <a:buChar char="o"/>
              <a:defRPr sz="1800">
                <a:latin typeface="Helvetica" panose="020B0604020202020204" pitchFamily="34" charset="0"/>
                <a:cs typeface="Helvetica" panose="020B0604020202020204" pitchFamily="34" charset="0"/>
              </a:defRPr>
            </a:lvl4pPr>
          </a:lstStyle>
          <a:p>
            <a:pPr lvl="0"/>
            <a:r>
              <a:rPr lang="en-US" dirty="0"/>
              <a:t>Edit Master text style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76555055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39725" indent="-339725">
              <a:buFont typeface="Wingdings" panose="05000000000000000000" pitchFamily="2" charset="2"/>
              <a:buChar char="Ø"/>
              <a:defRPr sz="2800">
                <a:latin typeface="Helvetica" panose="020B0604020202020204" pitchFamily="34" charset="0"/>
                <a:cs typeface="Helvetica" panose="020B0604020202020204" pitchFamily="34" charset="0"/>
              </a:defRPr>
            </a:lvl1pPr>
            <a:lvl2pPr marL="800100" indent="-342900">
              <a:buFont typeface="Wingdings" panose="05000000000000000000" pitchFamily="2" charset="2"/>
              <a:buChar char="§"/>
              <a:defRPr sz="2400">
                <a:latin typeface="Helvetica" panose="020B0604020202020204" pitchFamily="34" charset="0"/>
                <a:cs typeface="Helvetica" panose="020B0604020202020204" pitchFamily="34" charset="0"/>
              </a:defRPr>
            </a:lvl2pPr>
            <a:lvl3pPr marL="1257300" indent="-342900">
              <a:buFont typeface="Arial" panose="020B0604020202020204" pitchFamily="34" charset="0"/>
              <a:buChar char="•"/>
              <a:defRPr sz="2000">
                <a:latin typeface="Helvetica" panose="020B0604020202020204" pitchFamily="34" charset="0"/>
                <a:cs typeface="Helvetica" panose="020B0604020202020204" pitchFamily="34" charset="0"/>
              </a:defRPr>
            </a:lvl3pPr>
            <a:lvl4pPr marL="1657350" indent="-285750">
              <a:buFont typeface="Courier New" panose="02070309020205020404" pitchFamily="49" charset="0"/>
              <a:buChar char="o"/>
              <a:defRPr sz="1800">
                <a:latin typeface="Helvetica" panose="020B0604020202020204" pitchFamily="34" charset="0"/>
                <a:cs typeface="Helvetica" panose="020B0604020202020204" pitchFamily="34" charset="0"/>
              </a:defRPr>
            </a:lvl4pPr>
          </a:lstStyle>
          <a:p>
            <a:pPr lvl="0"/>
            <a:r>
              <a:rPr lang="en-US" dirty="0"/>
              <a:t>Edit Master text style</a:t>
            </a:r>
          </a:p>
          <a:p>
            <a:pPr lvl="1"/>
            <a:r>
              <a:rPr lang="en-US" dirty="0"/>
              <a:t>Second level</a:t>
            </a:r>
          </a:p>
          <a:p>
            <a:pPr lvl="2"/>
            <a:r>
              <a:rPr lang="en-US" dirty="0"/>
              <a:t>Third level</a:t>
            </a:r>
          </a:p>
          <a:p>
            <a:pPr lvl="3"/>
            <a:r>
              <a:rPr lang="en-US" dirty="0"/>
              <a:t>Fourth level</a:t>
            </a:r>
          </a:p>
        </p:txBody>
      </p:sp>
      <p:sp>
        <p:nvSpPr>
          <p:cNvPr id="9"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5" name="Title 1"/>
          <p:cNvSpPr txBox="1">
            <a:spLocks/>
          </p:cNvSpPr>
          <p:nvPr userDrawn="1"/>
        </p:nvSpPr>
        <p:spPr>
          <a:xfrm>
            <a:off x="2667000" y="0"/>
            <a:ext cx="6858000" cy="1066800"/>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Tx/>
              <a:buNone/>
              <a:tabLst/>
              <a:defRPr sz="4400" kern="1200">
                <a:solidFill>
                  <a:schemeClr val="bg1"/>
                </a:solidFill>
                <a:latin typeface="+mj-lt"/>
                <a:ea typeface="+mj-ea"/>
                <a:cs typeface="+mj-cs"/>
              </a:defRPr>
            </a:lvl1pPr>
          </a:lstStyle>
          <a:p>
            <a:pPr algn="ctr"/>
            <a:r>
              <a:rPr lang="en-US" sz="4000" dirty="0">
                <a:solidFill>
                  <a:schemeClr val="bg1">
                    <a:lumMod val="85000"/>
                  </a:schemeClr>
                </a:solidFill>
                <a:latin typeface="Arial Bold" charset="0"/>
                <a:ea typeface="ＭＳ Ｐゴシック" charset="-128"/>
                <a:cs typeface="ＭＳ Ｐゴシック" charset="-128"/>
              </a:rPr>
              <a:t> </a:t>
            </a:r>
          </a:p>
        </p:txBody>
      </p:sp>
    </p:spTree>
    <p:extLst>
      <p:ext uri="{BB962C8B-B14F-4D97-AF65-F5344CB8AC3E}">
        <p14:creationId xmlns:p14="http://schemas.microsoft.com/office/powerpoint/2010/main" val="825694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39725" indent="-339725">
              <a:buFont typeface="Wingdings" panose="05000000000000000000" pitchFamily="2" charset="2"/>
              <a:buChar char="Ø"/>
              <a:defRPr sz="2800">
                <a:latin typeface="Helvetica" panose="020B0604020202020204" pitchFamily="34" charset="0"/>
                <a:cs typeface="Helvetica" panose="020B0604020202020204" pitchFamily="34" charset="0"/>
              </a:defRPr>
            </a:lvl1pPr>
            <a:lvl2pPr marL="800100" indent="-342900">
              <a:buFont typeface="Wingdings" panose="05000000000000000000" pitchFamily="2" charset="2"/>
              <a:buChar char="§"/>
              <a:defRPr sz="2400">
                <a:latin typeface="Helvetica" panose="020B0604020202020204" pitchFamily="34" charset="0"/>
                <a:cs typeface="Helvetica" panose="020B0604020202020204" pitchFamily="34" charset="0"/>
              </a:defRPr>
            </a:lvl2pPr>
            <a:lvl3pPr marL="1257300" indent="-342900">
              <a:buFont typeface="Arial" panose="020B0604020202020204" pitchFamily="34" charset="0"/>
              <a:buChar char="•"/>
              <a:defRPr sz="2000">
                <a:latin typeface="Helvetica" panose="020B0604020202020204" pitchFamily="34" charset="0"/>
                <a:cs typeface="Helvetica" panose="020B0604020202020204" pitchFamily="34" charset="0"/>
              </a:defRPr>
            </a:lvl3pPr>
            <a:lvl4pPr marL="1657350" indent="-285750">
              <a:buFont typeface="Courier New" panose="02070309020205020404" pitchFamily="49" charset="0"/>
              <a:buChar char="o"/>
              <a:defRPr sz="1800">
                <a:latin typeface="Helvetica" panose="020B0604020202020204" pitchFamily="34" charset="0"/>
                <a:cs typeface="Helvetica" panose="020B0604020202020204" pitchFamily="34" charset="0"/>
              </a:defRPr>
            </a:lvl4pPr>
          </a:lstStyle>
          <a:p>
            <a:pPr lvl="0"/>
            <a:r>
              <a:rPr lang="en-US" dirty="0"/>
              <a:t>Edit Master text style</a:t>
            </a:r>
          </a:p>
          <a:p>
            <a:pPr lvl="1"/>
            <a:r>
              <a:rPr lang="en-US" dirty="0"/>
              <a:t>Second level</a:t>
            </a:r>
          </a:p>
          <a:p>
            <a:pPr lvl="2"/>
            <a:r>
              <a:rPr lang="en-US" dirty="0"/>
              <a:t>Third level</a:t>
            </a:r>
          </a:p>
          <a:p>
            <a:pPr lvl="3"/>
            <a:r>
              <a:rPr lang="en-US" dirty="0"/>
              <a:t>Fourth level</a:t>
            </a:r>
          </a:p>
        </p:txBody>
      </p:sp>
      <p:sp>
        <p:nvSpPr>
          <p:cNvPr id="8"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Tree>
    <p:extLst>
      <p:ext uri="{BB962C8B-B14F-4D97-AF65-F5344CB8AC3E}">
        <p14:creationId xmlns:p14="http://schemas.microsoft.com/office/powerpoint/2010/main" val="3742221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5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3200" b="1" baseline="0">
                <a:solidFill>
                  <a:schemeClr val="bg1"/>
                </a:solidFill>
                <a:latin typeface="Helvetica" panose="020B0604020202020204" pitchFamily="34" charset="0"/>
                <a:cs typeface="Helvetica" panose="020B0604020202020204" pitchFamily="34"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3839694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342B4-57FC-6D43-9C26-6525D39D00E0}"/>
              </a:ext>
            </a:extLst>
          </p:cNvPr>
          <p:cNvSpPr>
            <a:spLocks noGrp="1"/>
          </p:cNvSpPr>
          <p:nvPr>
            <p:ph type="title"/>
          </p:nvPr>
        </p:nvSpPr>
        <p:spPr>
          <a:xfrm>
            <a:off x="202017" y="63798"/>
            <a:ext cx="0" cy="0"/>
          </a:xfrm>
        </p:spPr>
        <p:txBody>
          <a:bodyPr/>
          <a:lstStyle>
            <a:lvl1pPr>
              <a:defRPr sz="3200" b="1">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66A51B40-5F63-254C-91DC-B72B59A8C93A}"/>
              </a:ext>
            </a:extLst>
          </p:cNvPr>
          <p:cNvSpPr>
            <a:spLocks noGrp="1"/>
          </p:cNvSpPr>
          <p:nvPr>
            <p:ph idx="1"/>
          </p:nvPr>
        </p:nvSpPr>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A0AF20A-B28D-1843-A046-353014303A97}"/>
              </a:ext>
            </a:extLst>
          </p:cNvPr>
          <p:cNvSpPr>
            <a:spLocks noGrp="1"/>
          </p:cNvSpPr>
          <p:nvPr>
            <p:ph type="dt" sz="half" idx="10"/>
          </p:nvPr>
        </p:nvSpPr>
        <p:spPr/>
        <p:txBody>
          <a:bodyPr/>
          <a:lstStyle/>
          <a:p>
            <a:fld id="{2B22FA9C-BCCD-40FC-9B2D-1F362F8CCA67}" type="datetime1">
              <a:rPr lang="en-IN" smtClean="0"/>
              <a:t>13-09-2024</a:t>
            </a:fld>
            <a:endParaRPr lang="en-US"/>
          </a:p>
        </p:txBody>
      </p:sp>
      <p:sp>
        <p:nvSpPr>
          <p:cNvPr id="5" name="Footer Placeholder 4">
            <a:extLst>
              <a:ext uri="{FF2B5EF4-FFF2-40B4-BE49-F238E27FC236}">
                <a16:creationId xmlns:a16="http://schemas.microsoft.com/office/drawing/2014/main" id="{D8E2CDA9-A4D6-9941-83C1-D0D499A1A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E09F9-2E14-424D-8B0E-7FAEF023CA85}"/>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473300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3F145B-AE2D-440C-889D-8611C17F233B}" type="datetime1">
              <a:rPr lang="en-IN" smtClean="0"/>
              <a:t>13-09-2024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085D7E-5745-024D-87FA-C314D6D09C88}" type="slidenum">
              <a:rPr lang="en-US" smtClean="0"/>
              <a:t>‹#›</a:t>
            </a:fld>
            <a:endParaRPr lang="en-US"/>
          </a:p>
        </p:txBody>
      </p:sp>
    </p:spTree>
    <p:extLst>
      <p:ext uri="{BB962C8B-B14F-4D97-AF65-F5344CB8AC3E}">
        <p14:creationId xmlns:p14="http://schemas.microsoft.com/office/powerpoint/2010/main" val="2493429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1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468184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F145354-13C8-B341-8631-CC4F1B1E7B51}"/>
              </a:ext>
            </a:extLst>
          </p:cNvPr>
          <p:cNvSpPr>
            <a:spLocks noGrp="1"/>
          </p:cNvSpPr>
          <p:nvPr>
            <p:ph type="body" idx="1"/>
          </p:nvPr>
        </p:nvSpPr>
        <p:spPr>
          <a:xfrm>
            <a:off x="347958" y="1003412"/>
            <a:ext cx="11612070" cy="5173551"/>
          </a:xfrm>
          <a:prstGeom prst="rect">
            <a:avLst/>
          </a:prstGeom>
        </p:spPr>
        <p:txBody>
          <a:bodyPr vert="horz" lIns="91440" tIns="45720" rIns="91440" bIns="45720" rtlCol="0">
            <a:normAutofit/>
          </a:bodyPr>
          <a:lstStyle/>
          <a:p>
            <a:pPr lvl="0"/>
            <a:r>
              <a:rPr lang="en-US" dirty="0"/>
              <a:t>Edit Master text style</a:t>
            </a:r>
          </a:p>
          <a:p>
            <a:pPr lvl="1"/>
            <a:r>
              <a:rPr lang="en-US" dirty="0"/>
              <a:t>Second level</a:t>
            </a:r>
          </a:p>
          <a:p>
            <a:pPr lvl="2"/>
            <a:r>
              <a:rPr lang="en-US" dirty="0"/>
              <a:t>Third level</a:t>
            </a:r>
          </a:p>
          <a:p>
            <a:pPr lvl="3"/>
            <a:r>
              <a:rPr lang="en-US" dirty="0"/>
              <a:t>Fourth level</a:t>
            </a:r>
          </a:p>
        </p:txBody>
      </p:sp>
      <p:pic>
        <p:nvPicPr>
          <p:cNvPr id="7" name="Picture 6">
            <a:extLst>
              <a:ext uri="{FF2B5EF4-FFF2-40B4-BE49-F238E27FC236}">
                <a16:creationId xmlns:a16="http://schemas.microsoft.com/office/drawing/2014/main" id="{027039DC-A681-294D-995F-6F3381394DEE}"/>
              </a:ext>
            </a:extLst>
          </p:cNvPr>
          <p:cNvPicPr>
            <a:picLocks noChangeAspect="1"/>
          </p:cNvPicPr>
          <p:nvPr userDrawn="1"/>
        </p:nvPicPr>
        <p:blipFill>
          <a:blip r:embed="rId12"/>
          <a:stretch>
            <a:fillRect/>
          </a:stretch>
        </p:blipFill>
        <p:spPr>
          <a:xfrm>
            <a:off x="-1" y="-1"/>
            <a:ext cx="12185909" cy="897468"/>
          </a:xfrm>
          <a:prstGeom prst="rect">
            <a:avLst/>
          </a:prstGeom>
        </p:spPr>
      </p:pic>
      <p:sp>
        <p:nvSpPr>
          <p:cNvPr id="5" name="Slide Number Placeholder 5"/>
          <p:cNvSpPr>
            <a:spLocks noGrp="1"/>
          </p:cNvSpPr>
          <p:nvPr>
            <p:ph type="sldNum" sz="quarter" idx="4"/>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pic>
        <p:nvPicPr>
          <p:cNvPr id="6" name="Picture 5"/>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072245" y="33088"/>
            <a:ext cx="990306" cy="824176"/>
          </a:xfrm>
          <a:prstGeom prst="rect">
            <a:avLst/>
          </a:prstGeom>
        </p:spPr>
      </p:pic>
    </p:spTree>
    <p:extLst>
      <p:ext uri="{BB962C8B-B14F-4D97-AF65-F5344CB8AC3E}">
        <p14:creationId xmlns:p14="http://schemas.microsoft.com/office/powerpoint/2010/main" val="1115606880"/>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8" r:id="rId3"/>
    <p:sldLayoutId id="2147483667" r:id="rId4"/>
    <p:sldLayoutId id="2147483649" r:id="rId5"/>
    <p:sldLayoutId id="2147483654" r:id="rId6"/>
    <p:sldLayoutId id="2147483669" r:id="rId7"/>
    <p:sldLayoutId id="2147483670" r:id="rId8"/>
    <p:sldLayoutId id="2147483673" r:id="rId9"/>
    <p:sldLayoutId id="2147483674" r:id="rId10"/>
  </p:sldLayoutIdLst>
  <p:hf hdr="0" ftr="0" dt="0"/>
  <p:txStyles>
    <p:titleStyle>
      <a:lvl1pPr marL="0" marR="0" indent="0" algn="l" defTabSz="914400" rtl="0" eaLnBrk="1" fontAlgn="auto" latinLnBrk="0" hangingPunct="1">
        <a:lnSpc>
          <a:spcPct val="100000"/>
        </a:lnSpc>
        <a:spcBef>
          <a:spcPts val="0"/>
        </a:spcBef>
        <a:spcAft>
          <a:spcPts val="0"/>
        </a:spcAft>
        <a:buClrTx/>
        <a:buSzTx/>
        <a:buFontTx/>
        <a:buNone/>
        <a:tabLst/>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18" Type="http://schemas.openxmlformats.org/officeDocument/2006/relationships/image" Target="../media/image26.png"/><Relationship Id="rId3" Type="http://schemas.openxmlformats.org/officeDocument/2006/relationships/image" Target="../media/image12.png"/><Relationship Id="rId21" Type="http://schemas.openxmlformats.org/officeDocument/2006/relationships/image" Target="../media/image29.png"/><Relationship Id="rId7" Type="http://schemas.openxmlformats.org/officeDocument/2006/relationships/image" Target="../media/image15.jpeg"/><Relationship Id="rId12" Type="http://schemas.openxmlformats.org/officeDocument/2006/relationships/image" Target="../media/image20.jpeg"/><Relationship Id="rId17" Type="http://schemas.openxmlformats.org/officeDocument/2006/relationships/image" Target="../media/image25.png"/><Relationship Id="rId2" Type="http://schemas.openxmlformats.org/officeDocument/2006/relationships/notesSlide" Target="../notesSlides/notesSlide2.xml"/><Relationship Id="rId16" Type="http://schemas.openxmlformats.org/officeDocument/2006/relationships/image" Target="../media/image24.jpeg"/><Relationship Id="rId20"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jpeg"/><Relationship Id="rId5" Type="http://schemas.openxmlformats.org/officeDocument/2006/relationships/image" Target="../media/image13.jpeg"/><Relationship Id="rId15" Type="http://schemas.openxmlformats.org/officeDocument/2006/relationships/image" Target="../media/image23.jpeg"/><Relationship Id="rId23" Type="http://schemas.openxmlformats.org/officeDocument/2006/relationships/image" Target="../media/image31.png"/><Relationship Id="rId10" Type="http://schemas.openxmlformats.org/officeDocument/2006/relationships/image" Target="../media/image18.jpeg"/><Relationship Id="rId19" Type="http://schemas.openxmlformats.org/officeDocument/2006/relationships/image" Target="../media/image27.png"/><Relationship Id="rId4" Type="http://schemas.microsoft.com/office/2007/relationships/hdphoto" Target="../media/hdphoto2.wdp"/><Relationship Id="rId9" Type="http://schemas.openxmlformats.org/officeDocument/2006/relationships/image" Target="../media/image17.jpeg"/><Relationship Id="rId14" Type="http://schemas.openxmlformats.org/officeDocument/2006/relationships/image" Target="../media/image22.jpeg"/><Relationship Id="rId22" Type="http://schemas.openxmlformats.org/officeDocument/2006/relationships/image" Target="../media/image30.png"/></Relationships>
</file>

<file path=ppt/slides/_rels/slide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4.png"/><Relationship Id="rId7" Type="http://schemas.openxmlformats.org/officeDocument/2006/relationships/image" Target="../media/image36.png"/><Relationship Id="rId12" Type="http://schemas.openxmlformats.org/officeDocument/2006/relationships/image" Target="../media/image39.png"/><Relationship Id="rId2" Type="http://schemas.openxmlformats.org/officeDocument/2006/relationships/image" Target="../media/image33.wmf"/><Relationship Id="rId1" Type="http://schemas.openxmlformats.org/officeDocument/2006/relationships/slideLayout" Target="../slideLayouts/slideLayout8.xml"/><Relationship Id="rId6" Type="http://schemas.microsoft.com/office/2007/relationships/hdphoto" Target="../media/hdphoto4.wdp"/><Relationship Id="rId11" Type="http://schemas.openxmlformats.org/officeDocument/2006/relationships/image" Target="../media/image38.png"/><Relationship Id="rId5" Type="http://schemas.openxmlformats.org/officeDocument/2006/relationships/image" Target="../media/image35.png"/><Relationship Id="rId10" Type="http://schemas.microsoft.com/office/2007/relationships/hdphoto" Target="../media/hdphoto6.wdp"/><Relationship Id="rId4" Type="http://schemas.microsoft.com/office/2007/relationships/hdphoto" Target="../media/hdphoto3.wdp"/><Relationship Id="rId9" Type="http://schemas.openxmlformats.org/officeDocument/2006/relationships/image" Target="../media/image37.png"/></Relationships>
</file>

<file path=ppt/slides/_rels/slide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43.png"/></Relationships>
</file>

<file path=ppt/slides/_rels/slide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0.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50.jpeg"/><Relationship Id="rId4" Type="http://schemas.openxmlformats.org/officeDocument/2006/relationships/image" Target="../media/image49.emf"/></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1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64.jpeg"/></Relationships>
</file>

<file path=ppt/slides/_rels/slide1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8.xml"/><Relationship Id="rId5" Type="http://schemas.openxmlformats.org/officeDocument/2006/relationships/hyperlink" Target="https://doi.org/10.1111/j.1750-3841.2009.01265.x" TargetMode="External"/><Relationship Id="rId4" Type="http://schemas.openxmlformats.org/officeDocument/2006/relationships/chart" Target="../charts/chart1.xml"/></Relationships>
</file>

<file path=ppt/slides/_rels/slide24.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39.png"/><Relationship Id="rId7" Type="http://schemas.openxmlformats.org/officeDocument/2006/relationships/image" Target="../media/image76.png"/><Relationship Id="rId2"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 Id="rId9" Type="http://schemas.openxmlformats.org/officeDocument/2006/relationships/image" Target="../media/image52.png"/></Relationships>
</file>

<file path=ppt/slides/_rels/slide25.xml.rels><?xml version="1.0" encoding="UTF-8" standalone="yes"?>
<Relationships xmlns="http://schemas.openxmlformats.org/package/2006/relationships"><Relationship Id="rId3" Type="http://schemas.openxmlformats.org/officeDocument/2006/relationships/image" Target="../media/image79.jpeg"/><Relationship Id="rId7" Type="http://schemas.openxmlformats.org/officeDocument/2006/relationships/image" Target="../media/image83.png"/><Relationship Id="rId2" Type="http://schemas.openxmlformats.org/officeDocument/2006/relationships/image" Target="../media/image78.jpeg"/><Relationship Id="rId1" Type="http://schemas.openxmlformats.org/officeDocument/2006/relationships/slideLayout" Target="../slideLayouts/slideLayout8.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26.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5.png"/><Relationship Id="rId7" Type="http://schemas.openxmlformats.org/officeDocument/2006/relationships/image" Target="../media/image87.png"/><Relationship Id="rId2" Type="http://schemas.openxmlformats.org/officeDocument/2006/relationships/image" Target="../media/image84.png"/><Relationship Id="rId1" Type="http://schemas.openxmlformats.org/officeDocument/2006/relationships/slideLayout" Target="../slideLayouts/slideLayout8.xml"/><Relationship Id="rId6" Type="http://schemas.openxmlformats.org/officeDocument/2006/relationships/image" Target="../media/image86.png"/><Relationship Id="rId5" Type="http://schemas.openxmlformats.org/officeDocument/2006/relationships/hyperlink" Target="https://twitter.com/ISS_Research/status/1611129015682891777" TargetMode="External"/><Relationship Id="rId4" Type="http://schemas.openxmlformats.org/officeDocument/2006/relationships/hyperlink" Target="https://www.nasa.gov/mission_pages/station/research/news/space-station-science-highlights-02jan23" TargetMode="External"/><Relationship Id="rId9" Type="http://schemas.openxmlformats.org/officeDocument/2006/relationships/image" Target="../media/image89.png"/></Relationships>
</file>

<file path=ppt/slides/_rels/slide2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4.jpg"/><Relationship Id="rId1" Type="http://schemas.openxmlformats.org/officeDocument/2006/relationships/slideLayout" Target="../slideLayouts/slideLayout8.xml"/><Relationship Id="rId6" Type="http://schemas.openxmlformats.org/officeDocument/2006/relationships/image" Target="../media/image64.jpeg"/><Relationship Id="rId5" Type="http://schemas.openxmlformats.org/officeDocument/2006/relationships/image" Target="../media/image41.pn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hyperlink" Target="https://www.newscientist.com/article/2438345-butter-made-from-co2-could-pave-the-way-for-food-without-farming/"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allpapercave.com/early-autumn-mountains-wallpapers" TargetMode="External"/><Relationship Id="rId2" Type="http://schemas.openxmlformats.org/officeDocument/2006/relationships/image" Target="../media/image91.jp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8FF917-5495-2B40-9F4F-35B3547594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12192001" cy="6858000"/>
          </a:xfrm>
          <a:prstGeom prst="rect">
            <a:avLst/>
          </a:prstGeom>
        </p:spPr>
      </p:pic>
      <p:sp>
        <p:nvSpPr>
          <p:cNvPr id="11" name="TextBox 10"/>
          <p:cNvSpPr txBox="1"/>
          <p:nvPr/>
        </p:nvSpPr>
        <p:spPr>
          <a:xfrm>
            <a:off x="232012" y="5323735"/>
            <a:ext cx="11756788" cy="1091517"/>
          </a:xfrm>
          <a:prstGeom prst="rect">
            <a:avLst/>
          </a:prstGeom>
          <a:noFill/>
        </p:spPr>
        <p:txBody>
          <a:bodyPr wrap="square" lIns="91440" tIns="45720" rIns="91440" bIns="45720" rtlCol="0" anchor="ctr" anchorCtr="0">
            <a:spAutoFit/>
          </a:bodyPr>
          <a:lstStyle/>
          <a:p>
            <a:pPr>
              <a:lnSpc>
                <a:spcPct val="144927"/>
              </a:lnSpc>
            </a:pPr>
            <a:r>
              <a:rPr lang="en-US" sz="2400" b="1" dirty="0">
                <a:solidFill>
                  <a:prstClr val="white"/>
                </a:solidFill>
                <a:latin typeface="Helvetica Neue" charset="0"/>
                <a:ea typeface="Helvetica Neue" charset="0"/>
                <a:cs typeface="Helvetica Neue" charset="0"/>
              </a:rPr>
              <a:t>Space Technology Mission Directorate</a:t>
            </a:r>
            <a:endParaRPr lang="en-US"/>
          </a:p>
          <a:p>
            <a:pPr>
              <a:lnSpc>
                <a:spcPct val="165631"/>
              </a:lnSpc>
            </a:pPr>
            <a:r>
              <a:rPr lang="en-US" sz="2100" b="1" dirty="0">
                <a:solidFill>
                  <a:prstClr val="white"/>
                </a:solidFill>
                <a:latin typeface="Helvetica Neue" charset="0"/>
                <a:ea typeface="Helvetica Neue" charset="0"/>
                <a:cs typeface="Helvetica Neue" charset="0"/>
              </a:rPr>
              <a:t>Game Changing Development Program</a:t>
            </a:r>
          </a:p>
        </p:txBody>
      </p:sp>
      <p:sp>
        <p:nvSpPr>
          <p:cNvPr id="12" name="TextBox 11"/>
          <p:cNvSpPr txBox="1"/>
          <p:nvPr/>
        </p:nvSpPr>
        <p:spPr>
          <a:xfrm>
            <a:off x="234287" y="6319276"/>
            <a:ext cx="8468436" cy="307777"/>
          </a:xfrm>
          <a:prstGeom prst="rect">
            <a:avLst/>
          </a:prstGeom>
          <a:noFill/>
        </p:spPr>
        <p:txBody>
          <a:bodyPr wrap="square" rtlCol="0" anchor="ctr" anchorCtr="0">
            <a:spAutoFit/>
          </a:bodyPr>
          <a:lstStyle/>
          <a:p>
            <a:r>
              <a:rPr lang="en-US" sz="1400" dirty="0">
                <a:solidFill>
                  <a:prstClr val="white"/>
                </a:solidFill>
                <a:latin typeface="Helvetica Neue" charset="0"/>
                <a:ea typeface="Helvetica Neue" charset="0"/>
                <a:cs typeface="Helvetica Neue" charset="0"/>
              </a:rPr>
              <a:t>Synthetic Biology Project | Overview –REDACTED For Tours August 21, 2024</a:t>
            </a:r>
          </a:p>
        </p:txBody>
      </p:sp>
      <p:sp>
        <p:nvSpPr>
          <p:cNvPr id="32" name="TextBox 31">
            <a:extLst>
              <a:ext uri="{FF2B5EF4-FFF2-40B4-BE49-F238E27FC236}">
                <a16:creationId xmlns:a16="http://schemas.microsoft.com/office/drawing/2014/main" id="{A982F76B-3B7D-FB44-936B-33575184C1DA}"/>
              </a:ext>
            </a:extLst>
          </p:cNvPr>
          <p:cNvSpPr txBox="1"/>
          <p:nvPr/>
        </p:nvSpPr>
        <p:spPr>
          <a:xfrm>
            <a:off x="1191802" y="-595901"/>
            <a:ext cx="184731" cy="369332"/>
          </a:xfrm>
          <a:prstGeom prst="rect">
            <a:avLst/>
          </a:prstGeom>
          <a:noFill/>
        </p:spPr>
        <p:txBody>
          <a:bodyPr wrap="none" rtlCol="0">
            <a:spAutoFit/>
          </a:bodyPr>
          <a:lstStyle/>
          <a:p>
            <a:endParaRPr lang="en-US"/>
          </a:p>
        </p:txBody>
      </p:sp>
      <p:pic>
        <p:nvPicPr>
          <p:cNvPr id="4" name="Picture 3">
            <a:extLst>
              <a:ext uri="{FF2B5EF4-FFF2-40B4-BE49-F238E27FC236}">
                <a16:creationId xmlns:a16="http://schemas.microsoft.com/office/drawing/2014/main" id="{57806399-DCB0-484E-8156-7D756C0A20A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55750" y="2711937"/>
            <a:ext cx="1639455" cy="1639455"/>
          </a:xfrm>
          <a:prstGeom prst="rect">
            <a:avLst/>
          </a:prstGeom>
        </p:spPr>
      </p:pic>
      <p:pic>
        <p:nvPicPr>
          <p:cNvPr id="7" name="Picture 6">
            <a:extLst>
              <a:ext uri="{FF2B5EF4-FFF2-40B4-BE49-F238E27FC236}">
                <a16:creationId xmlns:a16="http://schemas.microsoft.com/office/drawing/2014/main" id="{154965A1-81FE-D248-9C32-FE9A7B8A815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08350" y="4023644"/>
            <a:ext cx="1005840" cy="1005840"/>
          </a:xfrm>
          <a:prstGeom prst="rect">
            <a:avLst/>
          </a:prstGeom>
        </p:spPr>
      </p:pic>
      <p:pic>
        <p:nvPicPr>
          <p:cNvPr id="15" name="Picture 14">
            <a:extLst>
              <a:ext uri="{FF2B5EF4-FFF2-40B4-BE49-F238E27FC236}">
                <a16:creationId xmlns:a16="http://schemas.microsoft.com/office/drawing/2014/main" id="{4EB40208-4051-A340-8989-4E51995546C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392993" y="990600"/>
            <a:ext cx="1946564" cy="1946564"/>
          </a:xfrm>
          <a:prstGeom prst="rect">
            <a:avLst/>
          </a:prstGeom>
        </p:spPr>
      </p:pic>
      <p:pic>
        <p:nvPicPr>
          <p:cNvPr id="17" name="Picture 16">
            <a:extLst>
              <a:ext uri="{FF2B5EF4-FFF2-40B4-BE49-F238E27FC236}">
                <a16:creationId xmlns:a16="http://schemas.microsoft.com/office/drawing/2014/main" id="{915CCA2C-8794-FE44-A7C2-2D549274604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444419" y="3264344"/>
            <a:ext cx="1645920" cy="1645920"/>
          </a:xfrm>
          <a:prstGeom prst="rect">
            <a:avLst/>
          </a:prstGeom>
        </p:spPr>
      </p:pic>
      <p:pic>
        <p:nvPicPr>
          <p:cNvPr id="19" name="Picture 18">
            <a:extLst>
              <a:ext uri="{FF2B5EF4-FFF2-40B4-BE49-F238E27FC236}">
                <a16:creationId xmlns:a16="http://schemas.microsoft.com/office/drawing/2014/main" id="{9FEDCDC8-F152-F643-B807-D224DDC9D9E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687952" y="1433944"/>
            <a:ext cx="1572768" cy="1572768"/>
          </a:xfrm>
          <a:prstGeom prst="rect">
            <a:avLst/>
          </a:prstGeom>
        </p:spPr>
      </p:pic>
      <p:pic>
        <p:nvPicPr>
          <p:cNvPr id="5" name="Picture 4">
            <a:extLst>
              <a:ext uri="{FF2B5EF4-FFF2-40B4-BE49-F238E27FC236}">
                <a16:creationId xmlns:a16="http://schemas.microsoft.com/office/drawing/2014/main" id="{5A56C682-F2EF-9C41-8E25-E7C9079D60C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670996" y="838199"/>
            <a:ext cx="1280160" cy="1280160"/>
          </a:xfrm>
          <a:prstGeom prst="rect">
            <a:avLst/>
          </a:prstGeom>
        </p:spPr>
      </p:pic>
      <p:pic>
        <p:nvPicPr>
          <p:cNvPr id="14" name="Picture 13"/>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5273169" y="914400"/>
            <a:ext cx="2165976" cy="2069490"/>
          </a:xfrm>
          <a:prstGeom prst="ellipse">
            <a:avLst/>
          </a:prstGeom>
        </p:spPr>
      </p:pic>
      <p:grpSp>
        <p:nvGrpSpPr>
          <p:cNvPr id="22" name="Group 21"/>
          <p:cNvGrpSpPr/>
          <p:nvPr/>
        </p:nvGrpSpPr>
        <p:grpSpPr>
          <a:xfrm>
            <a:off x="5559030" y="3971309"/>
            <a:ext cx="1717589" cy="1373578"/>
            <a:chOff x="12728075" y="1098597"/>
            <a:chExt cx="1926043" cy="1485996"/>
          </a:xfrm>
        </p:grpSpPr>
        <p:sp>
          <p:nvSpPr>
            <p:cNvPr id="23" name="Oval 22"/>
            <p:cNvSpPr/>
            <p:nvPr/>
          </p:nvSpPr>
          <p:spPr>
            <a:xfrm>
              <a:off x="13008429" y="1153886"/>
              <a:ext cx="1121228" cy="106680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4" name="Picture 23"/>
            <p:cNvPicPr>
              <a:picLocks noChangeAspect="1"/>
            </p:cNvPicPr>
            <p:nvPr/>
          </p:nvPicPr>
          <p:blipFill>
            <a:blip r:embed="rId11" cstate="hqprint">
              <a:extLst>
                <a:ext uri="{BEBA8EAE-BF5A-486C-A8C5-ECC9F3942E4B}">
                  <a14:imgProps xmlns:a14="http://schemas.microsoft.com/office/drawing/2010/main">
                    <a14:imgLayer r:embed="rId12">
                      <a14:imgEffect>
                        <a14:backgroundRemoval t="28918" b="85821" l="14101" r="89496"/>
                      </a14:imgEffect>
                    </a14:imgLayer>
                  </a14:imgProps>
                </a:ext>
                <a:ext uri="{28A0092B-C50C-407E-A947-70E740481C1C}">
                  <a14:useLocalDpi xmlns:a14="http://schemas.microsoft.com/office/drawing/2010/main" val="0"/>
                </a:ext>
              </a:extLst>
            </a:blip>
            <a:stretch>
              <a:fillRect/>
            </a:stretch>
          </p:blipFill>
          <p:spPr>
            <a:xfrm rot="10800000">
              <a:off x="12728075" y="1098597"/>
              <a:ext cx="1926043" cy="1485996"/>
            </a:xfrm>
            <a:prstGeom prst="ellipse">
              <a:avLst/>
            </a:prstGeom>
          </p:spPr>
        </p:pic>
      </p:grpSp>
    </p:spTree>
    <p:extLst>
      <p:ext uri="{BB962C8B-B14F-4D97-AF65-F5344CB8AC3E}">
        <p14:creationId xmlns:p14="http://schemas.microsoft.com/office/powerpoint/2010/main" val="1951805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ube 28"/>
          <p:cNvSpPr/>
          <p:nvPr/>
        </p:nvSpPr>
        <p:spPr>
          <a:xfrm>
            <a:off x="9176919" y="3789452"/>
            <a:ext cx="1645712" cy="428710"/>
          </a:xfrm>
          <a:prstGeom prst="cub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700">
                <a:solidFill>
                  <a:schemeClr val="tx1"/>
                </a:solidFill>
                <a:latin typeface="Helvetica" panose="020B0604020202020204" pitchFamily="34" charset="0"/>
                <a:cs typeface="Helvetica" panose="020B0604020202020204" pitchFamily="34" charset="0"/>
              </a:rPr>
              <a:t>Q/A:  Paul  Milazzo/Leonard Lee</a:t>
            </a:r>
          </a:p>
        </p:txBody>
      </p:sp>
      <p:sp>
        <p:nvSpPr>
          <p:cNvPr id="8" name="Slide Number Placeholder 7"/>
          <p:cNvSpPr>
            <a:spLocks noGrp="1"/>
          </p:cNvSpPr>
          <p:nvPr>
            <p:ph type="sldNum" sz="quarter" idx="10"/>
          </p:nvPr>
        </p:nvSpPr>
        <p:spPr/>
        <p:txBody>
          <a:bodyPr/>
          <a:lstStyle/>
          <a:p>
            <a:pPr>
              <a:defRPr/>
            </a:pPr>
            <a:fld id="{75D13D49-2B6F-174C-9E1E-1013A06E5C50}" type="slidenum">
              <a:rPr lang="uk-UA" smtClean="0">
                <a:latin typeface="Helvetica" panose="020B0604020202020204" pitchFamily="34" charset="0"/>
                <a:cs typeface="Helvetica" panose="020B0604020202020204" pitchFamily="34" charset="0"/>
              </a:rPr>
              <a:pPr>
                <a:defRPr/>
              </a:pPr>
              <a:t>2</a:t>
            </a:fld>
            <a:endParaRPr lang="uk-UA">
              <a:latin typeface="Helvetica" panose="020B0604020202020204" pitchFamily="34" charset="0"/>
              <a:cs typeface="Helvetica" panose="020B0604020202020204" pitchFamily="34" charset="0"/>
            </a:endParaRPr>
          </a:p>
        </p:txBody>
      </p:sp>
      <p:pic>
        <p:nvPicPr>
          <p:cNvPr id="25" name="Picture 24"/>
          <p:cNvPicPr/>
          <p:nvPr/>
        </p:nvPicPr>
        <p:blipFill rotWithShape="1">
          <a:blip r:embed="rId3" cstate="print">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val="0"/>
              </a:ext>
            </a:extLst>
          </a:blip>
          <a:srcRect l="4410" t="6226" r="5313" b="34605"/>
          <a:stretch/>
        </p:blipFill>
        <p:spPr bwMode="auto">
          <a:xfrm>
            <a:off x="415705" y="4337346"/>
            <a:ext cx="728523" cy="745200"/>
          </a:xfrm>
          <a:prstGeom prst="rect">
            <a:avLst/>
          </a:prstGeom>
          <a:ln>
            <a:noFill/>
          </a:ln>
          <a:extLst>
            <a:ext uri="{53640926-AAD7-44d8-BBD7-CCE9431645EC}">
              <a14:shadowObscured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a14="http://schemas.microsoft.com/office/drawing/2010/main" xmlns:lc="http://schemas.openxmlformats.org/drawingml/2006/lockedCanvas"/>
            </a:ext>
          </a:extLst>
        </p:spPr>
      </p:pic>
      <p:pic>
        <p:nvPicPr>
          <p:cNvPr id="1029" name="Picture 5" descr="image001"/>
          <p:cNvPicPr>
            <a:picLocks noChangeAspect="1" noChangeArrowheads="1"/>
          </p:cNvPicPr>
          <p:nvPr/>
        </p:nvPicPr>
        <p:blipFill rotWithShape="1">
          <a:blip r:embed="rId5" cstate="hqprint">
            <a:extLst>
              <a:ext uri="{28A0092B-C50C-407E-A947-70E740481C1C}">
                <a14:useLocalDpi xmlns:a14="http://schemas.microsoft.com/office/drawing/2010/main" val="0"/>
              </a:ext>
            </a:extLst>
          </a:blip>
          <a:srcRect l="15496" r="10198" b="29133"/>
          <a:stretch/>
        </p:blipFill>
        <p:spPr bwMode="auto">
          <a:xfrm>
            <a:off x="390490" y="5900876"/>
            <a:ext cx="746873" cy="864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Box 30"/>
          <p:cNvSpPr txBox="1"/>
          <p:nvPr/>
        </p:nvSpPr>
        <p:spPr>
          <a:xfrm>
            <a:off x="1281794" y="4369580"/>
            <a:ext cx="1223491" cy="403957"/>
          </a:xfrm>
          <a:prstGeom prst="rect">
            <a:avLst/>
          </a:prstGeom>
          <a:noFill/>
        </p:spPr>
        <p:txBody>
          <a:bodyPr wrap="square" rtlCol="0">
            <a:spAutoFit/>
          </a:bodyPr>
          <a:lstStyle/>
          <a:p>
            <a:pPr lvl="0">
              <a:defRPr/>
            </a:pPr>
            <a:r>
              <a:rPr lang="en-US" sz="675">
                <a:latin typeface="Helvetica" panose="020B0604020202020204" pitchFamily="34" charset="0"/>
                <a:cs typeface="Helvetica" panose="020B0604020202020204" pitchFamily="34" charset="0"/>
              </a:rPr>
              <a:t>Frances Donovan, Ph.D. Project Manager, Principal Investigator</a:t>
            </a:r>
          </a:p>
        </p:txBody>
      </p:sp>
      <p:sp>
        <p:nvSpPr>
          <p:cNvPr id="32" name="TextBox 31"/>
          <p:cNvSpPr txBox="1"/>
          <p:nvPr/>
        </p:nvSpPr>
        <p:spPr>
          <a:xfrm>
            <a:off x="1281794" y="6399603"/>
            <a:ext cx="946482" cy="300082"/>
          </a:xfrm>
          <a:prstGeom prst="rect">
            <a:avLst/>
          </a:prstGeom>
          <a:noFill/>
        </p:spPr>
        <p:txBody>
          <a:bodyPr wrap="square" rtlCol="0">
            <a:spAutoFit/>
          </a:bodyPr>
          <a:lstStyle/>
          <a:p>
            <a:pPr lvl="0">
              <a:defRPr/>
            </a:pPr>
            <a:r>
              <a:rPr lang="en-US" sz="675" dirty="0">
                <a:latin typeface="Helvetica" panose="020B0604020202020204" pitchFamily="34" charset="0"/>
                <a:cs typeface="Helvetica" panose="020B0604020202020204" pitchFamily="34" charset="0"/>
              </a:rPr>
              <a:t>Marilyn Murakami Resource Manager</a:t>
            </a:r>
          </a:p>
        </p:txBody>
      </p:sp>
      <p:pic>
        <p:nvPicPr>
          <p:cNvPr id="65" name="Picture 64">
            <a:extLst>
              <a:ext uri="{FF2B5EF4-FFF2-40B4-BE49-F238E27FC236}">
                <a16:creationId xmlns:a16="http://schemas.microsoft.com/office/drawing/2014/main" id="{8199C6BB-F45F-4C76-ACCA-5D1ADE4C0F75}"/>
              </a:ext>
            </a:extLst>
          </p:cNvPr>
          <p:cNvPicPr>
            <a:picLocks noChangeAspect="1"/>
          </p:cNvPicPr>
          <p:nvPr/>
        </p:nvPicPr>
        <p:blipFill>
          <a:blip r:embed="rId6"/>
          <a:stretch>
            <a:fillRect/>
          </a:stretch>
        </p:blipFill>
        <p:spPr>
          <a:xfrm>
            <a:off x="3270170" y="5978809"/>
            <a:ext cx="1735842" cy="867921"/>
          </a:xfrm>
          <a:prstGeom prst="rect">
            <a:avLst/>
          </a:prstGeom>
        </p:spPr>
      </p:pic>
      <p:sp>
        <p:nvSpPr>
          <p:cNvPr id="20" name="TextBox 19">
            <a:extLst>
              <a:ext uri="{FF2B5EF4-FFF2-40B4-BE49-F238E27FC236}">
                <a16:creationId xmlns:a16="http://schemas.microsoft.com/office/drawing/2014/main" id="{58B844E3-ACDA-33BC-63BC-1A5E5A8132A4}"/>
              </a:ext>
            </a:extLst>
          </p:cNvPr>
          <p:cNvSpPr txBox="1"/>
          <p:nvPr/>
        </p:nvSpPr>
        <p:spPr>
          <a:xfrm>
            <a:off x="-222750" y="3702856"/>
            <a:ext cx="366767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latin typeface="Arial"/>
                <a:ea typeface="MS PGothic"/>
                <a:cs typeface="Arial"/>
              </a:rPr>
              <a:t>Project Management</a:t>
            </a:r>
          </a:p>
          <a:p>
            <a:pPr algn="ctr"/>
            <a:r>
              <a:rPr lang="en-US" sz="1600">
                <a:latin typeface="Arial"/>
                <a:ea typeface="MS PGothic"/>
                <a:cs typeface="Arial"/>
              </a:rPr>
              <a:t>NASA Ames Research Center</a:t>
            </a:r>
            <a:endParaRPr lang="en-US" sz="1600"/>
          </a:p>
        </p:txBody>
      </p:sp>
      <p:cxnSp>
        <p:nvCxnSpPr>
          <p:cNvPr id="59" name="Straight Arrow Connector 58">
            <a:extLst>
              <a:ext uri="{FF2B5EF4-FFF2-40B4-BE49-F238E27FC236}">
                <a16:creationId xmlns:a16="http://schemas.microsoft.com/office/drawing/2014/main" id="{1C97B6E1-8926-23D8-4C54-62C4A9B98487}"/>
              </a:ext>
            </a:extLst>
          </p:cNvPr>
          <p:cNvCxnSpPr>
            <a:cxnSpLocks/>
            <a:endCxn id="34" idx="3"/>
          </p:cNvCxnSpPr>
          <p:nvPr/>
        </p:nvCxnSpPr>
        <p:spPr>
          <a:xfrm flipH="1" flipV="1">
            <a:off x="2753889" y="5507448"/>
            <a:ext cx="516281" cy="527419"/>
          </a:xfrm>
          <a:prstGeom prst="straightConnector1">
            <a:avLst/>
          </a:prstGeom>
          <a:ln w="12700">
            <a:prstDash val="lgDash"/>
          </a:ln>
        </p:spPr>
        <p:style>
          <a:lnRef idx="2">
            <a:schemeClr val="accent1"/>
          </a:lnRef>
          <a:fillRef idx="0">
            <a:schemeClr val="accent1"/>
          </a:fillRef>
          <a:effectRef idx="1">
            <a:schemeClr val="accent1"/>
          </a:effectRef>
          <a:fontRef idx="minor">
            <a:schemeClr val="tx1"/>
          </a:fontRef>
        </p:style>
      </p:cxnSp>
      <p:sp>
        <p:nvSpPr>
          <p:cNvPr id="61" name="Title 1">
            <a:extLst>
              <a:ext uri="{FF2B5EF4-FFF2-40B4-BE49-F238E27FC236}">
                <a16:creationId xmlns:a16="http://schemas.microsoft.com/office/drawing/2014/main" id="{4CD75EDB-A0D2-4598-B87D-381DD320014C}"/>
              </a:ext>
            </a:extLst>
          </p:cNvPr>
          <p:cNvSpPr txBox="1">
            <a:spLocks/>
          </p:cNvSpPr>
          <p:nvPr/>
        </p:nvSpPr>
        <p:spPr>
          <a:xfrm>
            <a:off x="118454" y="226376"/>
            <a:ext cx="9144000" cy="646331"/>
          </a:xfrm>
          <a:prstGeom prst="rect">
            <a:avLst/>
          </a:prstGeom>
          <a:noFill/>
        </p:spPr>
        <p:txBody>
          <a:bodyPr wrap="square" rtlCol="0" anchor="ctr">
            <a:spAutoFit/>
          </a:bodyP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r>
              <a:rPr lang="en-US" sz="3600" b="1" dirty="0">
                <a:latin typeface="Helvetica" panose="020B0604020202020204" pitchFamily="34" charset="0"/>
                <a:cs typeface="Helvetica" panose="020B0604020202020204" pitchFamily="34" charset="0"/>
              </a:rPr>
              <a:t>Team and our supporting contributors</a:t>
            </a:r>
          </a:p>
        </p:txBody>
      </p:sp>
      <p:sp>
        <p:nvSpPr>
          <p:cNvPr id="4" name="Rectangle 3">
            <a:extLst>
              <a:ext uri="{FF2B5EF4-FFF2-40B4-BE49-F238E27FC236}">
                <a16:creationId xmlns:a16="http://schemas.microsoft.com/office/drawing/2014/main" id="{E9D7B57C-18E4-11AB-1130-A7422B54AA7C}"/>
              </a:ext>
            </a:extLst>
          </p:cNvPr>
          <p:cNvSpPr/>
          <p:nvPr/>
        </p:nvSpPr>
        <p:spPr>
          <a:xfrm>
            <a:off x="201168" y="1518426"/>
            <a:ext cx="2605532" cy="163951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u="sng" dirty="0">
                <a:ln w="0"/>
                <a:solidFill>
                  <a:schemeClr val="bg1"/>
                </a:solidFill>
              </a:rPr>
              <a:t>STMD/GCD </a:t>
            </a:r>
          </a:p>
          <a:p>
            <a:pPr algn="ctr"/>
            <a:r>
              <a:rPr lang="en-US" dirty="0">
                <a:ln w="0"/>
                <a:solidFill>
                  <a:schemeClr val="tx1"/>
                </a:solidFill>
              </a:rPr>
              <a:t>Jim Broyan STMD PT</a:t>
            </a:r>
          </a:p>
          <a:p>
            <a:pPr algn="ctr"/>
            <a:r>
              <a:rPr lang="en-US" dirty="0">
                <a:ln w="0"/>
                <a:solidFill>
                  <a:schemeClr val="tx1"/>
                </a:solidFill>
              </a:rPr>
              <a:t>Kevin Kempton PEM</a:t>
            </a:r>
          </a:p>
        </p:txBody>
      </p:sp>
      <p:sp>
        <p:nvSpPr>
          <p:cNvPr id="14" name="Rectangle 13">
            <a:extLst>
              <a:ext uri="{FF2B5EF4-FFF2-40B4-BE49-F238E27FC236}">
                <a16:creationId xmlns:a16="http://schemas.microsoft.com/office/drawing/2014/main" id="{91889ABF-E49E-0702-96EB-48EA74D77A57}"/>
              </a:ext>
            </a:extLst>
          </p:cNvPr>
          <p:cNvSpPr/>
          <p:nvPr/>
        </p:nvSpPr>
        <p:spPr>
          <a:xfrm>
            <a:off x="2913976" y="1533911"/>
            <a:ext cx="2311608" cy="68737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u="sng"/>
              <a:t>MCO/Exploration Cap </a:t>
            </a:r>
          </a:p>
          <a:p>
            <a:pPr algn="ctr"/>
            <a:r>
              <a:rPr lang="en-US"/>
              <a:t>JJ Edelmann FY’23</a:t>
            </a:r>
          </a:p>
        </p:txBody>
      </p:sp>
      <p:sp>
        <p:nvSpPr>
          <p:cNvPr id="27" name="TextBox 26">
            <a:extLst>
              <a:ext uri="{FF2B5EF4-FFF2-40B4-BE49-F238E27FC236}">
                <a16:creationId xmlns:a16="http://schemas.microsoft.com/office/drawing/2014/main" id="{0E6C5F28-0BB2-4BDB-2A78-2B833E518856}"/>
              </a:ext>
            </a:extLst>
          </p:cNvPr>
          <p:cNvSpPr txBox="1"/>
          <p:nvPr/>
        </p:nvSpPr>
        <p:spPr>
          <a:xfrm>
            <a:off x="1683808" y="1120370"/>
            <a:ext cx="24603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ea typeface="MS PGothic"/>
                <a:cs typeface="Arial"/>
              </a:rPr>
              <a:t>Program Management</a:t>
            </a:r>
            <a:endParaRPr lang="en-US"/>
          </a:p>
        </p:txBody>
      </p:sp>
      <p:sp>
        <p:nvSpPr>
          <p:cNvPr id="34" name="Rectangle 33">
            <a:extLst>
              <a:ext uri="{FF2B5EF4-FFF2-40B4-BE49-F238E27FC236}">
                <a16:creationId xmlns:a16="http://schemas.microsoft.com/office/drawing/2014/main" id="{0A1AB1AB-7B2D-583D-E588-826A8C48A6F1}"/>
              </a:ext>
            </a:extLst>
          </p:cNvPr>
          <p:cNvSpPr/>
          <p:nvPr/>
        </p:nvSpPr>
        <p:spPr>
          <a:xfrm>
            <a:off x="355446" y="4238422"/>
            <a:ext cx="2398443" cy="2538051"/>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45" name="Picture 21">
            <a:extLst>
              <a:ext uri="{FF2B5EF4-FFF2-40B4-BE49-F238E27FC236}">
                <a16:creationId xmlns:a16="http://schemas.microsoft.com/office/drawing/2014/main" id="{9C0922AE-3480-2ED4-4A8D-034EAAB8DBC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30389" y="4789004"/>
            <a:ext cx="779829" cy="952212"/>
          </a:xfrm>
          <a:prstGeom prst="rect">
            <a:avLst/>
          </a:prstGeom>
          <a:noFill/>
          <a:extLst>
            <a:ext uri="{909E8E84-426E-40DD-AFC4-6F175D3DCCD1}">
              <a14:hiddenFill xmlns:a14="http://schemas.microsoft.com/office/drawing/2010/main">
                <a:solidFill>
                  <a:srgbClr val="FFFFFF"/>
                </a:solidFill>
              </a14:hiddenFill>
            </a:ext>
          </a:extLst>
        </p:spPr>
      </p:pic>
      <p:pic>
        <p:nvPicPr>
          <p:cNvPr id="1047" name="Picture 23">
            <a:extLst>
              <a:ext uri="{FF2B5EF4-FFF2-40B4-BE49-F238E27FC236}">
                <a16:creationId xmlns:a16="http://schemas.microsoft.com/office/drawing/2014/main" id="{995AFBFC-9730-E145-7D05-85A92F55C0B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00419" y="5799167"/>
            <a:ext cx="818782" cy="922123"/>
          </a:xfrm>
          <a:prstGeom prst="rect">
            <a:avLst/>
          </a:prstGeom>
          <a:noFill/>
          <a:extLst>
            <a:ext uri="{909E8E84-426E-40DD-AFC4-6F175D3DCCD1}">
              <a14:hiddenFill xmlns:a14="http://schemas.microsoft.com/office/drawing/2010/main">
                <a:solidFill>
                  <a:srgbClr val="FFFFFF"/>
                </a:solidFill>
              </a14:hiddenFill>
            </a:ext>
          </a:extLst>
        </p:spPr>
      </p:pic>
      <p:pic>
        <p:nvPicPr>
          <p:cNvPr id="1049" name="Picture 25">
            <a:extLst>
              <a:ext uri="{FF2B5EF4-FFF2-40B4-BE49-F238E27FC236}">
                <a16:creationId xmlns:a16="http://schemas.microsoft.com/office/drawing/2014/main" id="{2883181B-E7C8-7EDB-0CC7-874DC75D6E5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30389" y="2705872"/>
            <a:ext cx="779829" cy="981075"/>
          </a:xfrm>
          <a:prstGeom prst="rect">
            <a:avLst/>
          </a:prstGeom>
          <a:noFill/>
          <a:extLst>
            <a:ext uri="{909E8E84-426E-40DD-AFC4-6F175D3DCCD1}">
              <a14:hiddenFill xmlns:a14="http://schemas.microsoft.com/office/drawing/2010/main">
                <a:solidFill>
                  <a:srgbClr val="FFFFFF"/>
                </a:solidFill>
              </a14:hiddenFill>
            </a:ext>
          </a:extLst>
        </p:spPr>
      </p:pic>
      <p:pic>
        <p:nvPicPr>
          <p:cNvPr id="1051" name="Picture 27" descr="A person wearing glasses&#10;&#10;Description automatically generated with low confidence">
            <a:extLst>
              <a:ext uri="{FF2B5EF4-FFF2-40B4-BE49-F238E27FC236}">
                <a16:creationId xmlns:a16="http://schemas.microsoft.com/office/drawing/2014/main" id="{BDE077AC-41BF-7339-B839-E59987B64642}"/>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6659" t="7856"/>
          <a:stretch/>
        </p:blipFill>
        <p:spPr bwMode="auto">
          <a:xfrm>
            <a:off x="404599" y="5116043"/>
            <a:ext cx="713501" cy="832017"/>
          </a:xfrm>
          <a:prstGeom prst="rect">
            <a:avLst/>
          </a:prstGeom>
          <a:noFill/>
          <a:extLst>
            <a:ext uri="{909E8E84-426E-40DD-AFC4-6F175D3DCCD1}">
              <a14:hiddenFill xmlns:a14="http://schemas.microsoft.com/office/drawing/2010/main">
                <a:solidFill>
                  <a:srgbClr val="FFFFFF"/>
                </a:solidFill>
              </a14:hiddenFill>
            </a:ext>
          </a:extLst>
        </p:spPr>
      </p:pic>
      <p:pic>
        <p:nvPicPr>
          <p:cNvPr id="1055" name="Picture 31">
            <a:extLst>
              <a:ext uri="{FF2B5EF4-FFF2-40B4-BE49-F238E27FC236}">
                <a16:creationId xmlns:a16="http://schemas.microsoft.com/office/drawing/2014/main" id="{E12DEF60-9C5D-5258-CEE4-DC506829ABA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25634" y="1613151"/>
            <a:ext cx="771525" cy="1028700"/>
          </a:xfrm>
          <a:prstGeom prst="rect">
            <a:avLst/>
          </a:prstGeom>
          <a:noFill/>
          <a:extLst>
            <a:ext uri="{909E8E84-426E-40DD-AFC4-6F175D3DCCD1}">
              <a14:hiddenFill xmlns:a14="http://schemas.microsoft.com/office/drawing/2010/main">
                <a:solidFill>
                  <a:srgbClr val="FFFFFF"/>
                </a:solidFill>
              </a14:hiddenFill>
            </a:ext>
          </a:extLst>
        </p:spPr>
      </p:pic>
      <p:pic>
        <p:nvPicPr>
          <p:cNvPr id="1057" name="Picture 33" descr="image005">
            <a:extLst>
              <a:ext uri="{FF2B5EF4-FFF2-40B4-BE49-F238E27FC236}">
                <a16:creationId xmlns:a16="http://schemas.microsoft.com/office/drawing/2014/main" id="{185845F1-3F79-BF7F-F5E7-B9FE7EDB2FE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675517" y="3747260"/>
            <a:ext cx="811667" cy="867921"/>
          </a:xfrm>
          <a:prstGeom prst="rect">
            <a:avLst/>
          </a:prstGeom>
          <a:noFill/>
          <a:extLst>
            <a:ext uri="{909E8E84-426E-40DD-AFC4-6F175D3DCCD1}">
              <a14:hiddenFill xmlns:a14="http://schemas.microsoft.com/office/drawing/2010/main">
                <a:solidFill>
                  <a:srgbClr val="FFFFFF"/>
                </a:solidFill>
              </a14:hiddenFill>
            </a:ext>
          </a:extLst>
        </p:spPr>
      </p:pic>
      <p:pic>
        <p:nvPicPr>
          <p:cNvPr id="1059" name="Picture 35" descr="image001">
            <a:extLst>
              <a:ext uri="{FF2B5EF4-FFF2-40B4-BE49-F238E27FC236}">
                <a16:creationId xmlns:a16="http://schemas.microsoft.com/office/drawing/2014/main" id="{D996AD7E-916C-24AD-01C7-5C98AA67CA7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688012" y="4683943"/>
            <a:ext cx="838200" cy="1009650"/>
          </a:xfrm>
          <a:prstGeom prst="rect">
            <a:avLst/>
          </a:prstGeom>
          <a:noFill/>
          <a:extLst>
            <a:ext uri="{909E8E84-426E-40DD-AFC4-6F175D3DCCD1}">
              <a14:hiddenFill xmlns:a14="http://schemas.microsoft.com/office/drawing/2010/main">
                <a:solidFill>
                  <a:srgbClr val="FFFFFF"/>
                </a:solidFill>
              </a14:hiddenFill>
            </a:ext>
          </a:extLst>
        </p:spPr>
      </p:pic>
      <p:pic>
        <p:nvPicPr>
          <p:cNvPr id="1063" name="Picture 39" descr="A picture containing person, person, outdoor, fish&#10;&#10;Description automatically generated">
            <a:extLst>
              <a:ext uri="{FF2B5EF4-FFF2-40B4-BE49-F238E27FC236}">
                <a16:creationId xmlns:a16="http://schemas.microsoft.com/office/drawing/2014/main" id="{18EA5003-CA6E-CD31-DDE3-F82410806C5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688012" y="2705872"/>
            <a:ext cx="809625" cy="981075"/>
          </a:xfrm>
          <a:prstGeom prst="rect">
            <a:avLst/>
          </a:prstGeom>
          <a:noFill/>
          <a:extLst>
            <a:ext uri="{909E8E84-426E-40DD-AFC4-6F175D3DCCD1}">
              <a14:hiddenFill xmlns:a14="http://schemas.microsoft.com/office/drawing/2010/main">
                <a:solidFill>
                  <a:srgbClr val="FFFFFF"/>
                </a:solidFill>
              </a14:hiddenFill>
            </a:ext>
          </a:extLst>
        </p:spPr>
      </p:pic>
      <p:pic>
        <p:nvPicPr>
          <p:cNvPr id="1065" name="Picture 41">
            <a:extLst>
              <a:ext uri="{FF2B5EF4-FFF2-40B4-BE49-F238E27FC236}">
                <a16:creationId xmlns:a16="http://schemas.microsoft.com/office/drawing/2014/main" id="{67622454-CA0A-3257-6664-9E9715BB556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695728" y="5762355"/>
            <a:ext cx="847725" cy="1028700"/>
          </a:xfrm>
          <a:prstGeom prst="rect">
            <a:avLst/>
          </a:prstGeom>
          <a:noFill/>
          <a:extLst>
            <a:ext uri="{909E8E84-426E-40DD-AFC4-6F175D3DCCD1}">
              <a14:hiddenFill xmlns:a14="http://schemas.microsoft.com/office/drawing/2010/main">
                <a:solidFill>
                  <a:srgbClr val="FFFFFF"/>
                </a:solidFill>
              </a14:hiddenFill>
            </a:ext>
          </a:extLst>
        </p:spPr>
      </p:pic>
      <p:pic>
        <p:nvPicPr>
          <p:cNvPr id="1067" name="Picture 43">
            <a:extLst>
              <a:ext uri="{FF2B5EF4-FFF2-40B4-BE49-F238E27FC236}">
                <a16:creationId xmlns:a16="http://schemas.microsoft.com/office/drawing/2014/main" id="{7CC6787E-9E1D-97C3-94E0-55C106708983}"/>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479745" y="1622676"/>
            <a:ext cx="738192" cy="1019175"/>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3">
            <a:extLst>
              <a:ext uri="{FF2B5EF4-FFF2-40B4-BE49-F238E27FC236}">
                <a16:creationId xmlns:a16="http://schemas.microsoft.com/office/drawing/2014/main" id="{6D0EB6EB-686B-5CBD-81AE-543505F615D8}"/>
              </a:ext>
            </a:extLst>
          </p:cNvPr>
          <p:cNvPicPr>
            <a:picLocks noChangeAspect="1"/>
          </p:cNvPicPr>
          <p:nvPr/>
        </p:nvPicPr>
        <p:blipFill>
          <a:blip r:embed="rId17"/>
          <a:stretch>
            <a:fillRect/>
          </a:stretch>
        </p:blipFill>
        <p:spPr>
          <a:xfrm>
            <a:off x="9176919" y="1766462"/>
            <a:ext cx="851443" cy="851443"/>
          </a:xfrm>
          <a:prstGeom prst="rect">
            <a:avLst/>
          </a:prstGeom>
        </p:spPr>
      </p:pic>
      <p:sp>
        <p:nvSpPr>
          <p:cNvPr id="56" name="TextBox 55">
            <a:extLst>
              <a:ext uri="{FF2B5EF4-FFF2-40B4-BE49-F238E27FC236}">
                <a16:creationId xmlns:a16="http://schemas.microsoft.com/office/drawing/2014/main" id="{A0154DC9-5331-6F30-2C67-42FCCD80A30F}"/>
              </a:ext>
            </a:extLst>
          </p:cNvPr>
          <p:cNvSpPr txBox="1"/>
          <p:nvPr/>
        </p:nvSpPr>
        <p:spPr>
          <a:xfrm>
            <a:off x="9984432" y="1925522"/>
            <a:ext cx="1223491" cy="300082"/>
          </a:xfrm>
          <a:prstGeom prst="rect">
            <a:avLst/>
          </a:prstGeom>
          <a:noFill/>
        </p:spPr>
        <p:txBody>
          <a:bodyPr wrap="square" rtlCol="0">
            <a:spAutoFit/>
          </a:bodyPr>
          <a:lstStyle/>
          <a:p>
            <a:pPr lvl="0">
              <a:defRPr/>
            </a:pPr>
            <a:r>
              <a:rPr lang="en-US" sz="675">
                <a:latin typeface="Helvetica" panose="020B0604020202020204" pitchFamily="34" charset="0"/>
                <a:cs typeface="Helvetica" panose="020B0604020202020204" pitchFamily="34" charset="0"/>
              </a:rPr>
              <a:t>Sadie Downing</a:t>
            </a:r>
          </a:p>
          <a:p>
            <a:pPr lvl="0">
              <a:defRPr/>
            </a:pPr>
            <a:r>
              <a:rPr lang="en-US" sz="675">
                <a:latin typeface="Helvetica" panose="020B0604020202020204" pitchFamily="34" charset="0"/>
                <a:cs typeface="Helvetica" panose="020B0604020202020204" pitchFamily="34" charset="0"/>
              </a:rPr>
              <a:t>Support Scientist</a:t>
            </a:r>
          </a:p>
        </p:txBody>
      </p:sp>
      <p:sp>
        <p:nvSpPr>
          <p:cNvPr id="64" name="TextBox 63">
            <a:extLst>
              <a:ext uri="{FF2B5EF4-FFF2-40B4-BE49-F238E27FC236}">
                <a16:creationId xmlns:a16="http://schemas.microsoft.com/office/drawing/2014/main" id="{1749C514-59BB-9F12-3D3C-51CAF0141FB7}"/>
              </a:ext>
            </a:extLst>
          </p:cNvPr>
          <p:cNvSpPr txBox="1"/>
          <p:nvPr/>
        </p:nvSpPr>
        <p:spPr>
          <a:xfrm>
            <a:off x="1281794" y="5302377"/>
            <a:ext cx="1223491" cy="300082"/>
          </a:xfrm>
          <a:prstGeom prst="rect">
            <a:avLst/>
          </a:prstGeom>
          <a:noFill/>
        </p:spPr>
        <p:txBody>
          <a:bodyPr wrap="square" rtlCol="0">
            <a:spAutoFit/>
          </a:bodyPr>
          <a:lstStyle/>
          <a:p>
            <a:pPr lvl="0">
              <a:defRPr/>
            </a:pPr>
            <a:r>
              <a:rPr lang="en-US" sz="675">
                <a:latin typeface="Helvetica" panose="020B0604020202020204" pitchFamily="34" charset="0"/>
                <a:cs typeface="Helvetica" panose="020B0604020202020204" pitchFamily="34" charset="0"/>
              </a:rPr>
              <a:t>Hami Ray, PhD</a:t>
            </a:r>
          </a:p>
          <a:p>
            <a:pPr lvl="0">
              <a:defRPr/>
            </a:pPr>
            <a:r>
              <a:rPr lang="en-US" sz="675">
                <a:latin typeface="Helvetica" panose="020B0604020202020204" pitchFamily="34" charset="0"/>
                <a:cs typeface="Helvetica" panose="020B0604020202020204" pitchFamily="34" charset="0"/>
              </a:rPr>
              <a:t>Deputy Project Manager</a:t>
            </a:r>
          </a:p>
        </p:txBody>
      </p:sp>
      <p:sp>
        <p:nvSpPr>
          <p:cNvPr id="66" name="TextBox 65">
            <a:extLst>
              <a:ext uri="{FF2B5EF4-FFF2-40B4-BE49-F238E27FC236}">
                <a16:creationId xmlns:a16="http://schemas.microsoft.com/office/drawing/2014/main" id="{63A6452D-D30E-4A41-0CB4-2BF4039E9CD5}"/>
              </a:ext>
            </a:extLst>
          </p:cNvPr>
          <p:cNvSpPr txBox="1"/>
          <p:nvPr/>
        </p:nvSpPr>
        <p:spPr>
          <a:xfrm>
            <a:off x="9956747" y="2997949"/>
            <a:ext cx="1223491" cy="300082"/>
          </a:xfrm>
          <a:prstGeom prst="rect">
            <a:avLst/>
          </a:prstGeom>
          <a:noFill/>
        </p:spPr>
        <p:txBody>
          <a:bodyPr wrap="square" rtlCol="0">
            <a:spAutoFit/>
          </a:bodyPr>
          <a:lstStyle/>
          <a:p>
            <a:pPr lvl="0">
              <a:defRPr/>
            </a:pPr>
            <a:r>
              <a:rPr lang="en-US" sz="675">
                <a:latin typeface="Helvetica" panose="020B0604020202020204" pitchFamily="34" charset="0"/>
                <a:cs typeface="Helvetica" panose="020B0604020202020204" pitchFamily="34" charset="0"/>
              </a:rPr>
              <a:t>A. Mark Settles, PhD</a:t>
            </a:r>
          </a:p>
          <a:p>
            <a:pPr lvl="0">
              <a:defRPr/>
            </a:pPr>
            <a:r>
              <a:rPr lang="en-US" sz="675">
                <a:latin typeface="Helvetica" panose="020B0604020202020204" pitchFamily="34" charset="0"/>
                <a:cs typeface="Helvetica" panose="020B0604020202020204" pitchFamily="34" charset="0"/>
              </a:rPr>
              <a:t>Omics Lead</a:t>
            </a:r>
          </a:p>
        </p:txBody>
      </p:sp>
      <p:sp>
        <p:nvSpPr>
          <p:cNvPr id="67" name="TextBox 66">
            <a:extLst>
              <a:ext uri="{FF2B5EF4-FFF2-40B4-BE49-F238E27FC236}">
                <a16:creationId xmlns:a16="http://schemas.microsoft.com/office/drawing/2014/main" id="{C1565EEB-9931-D5C8-B376-33654B563BBC}"/>
              </a:ext>
            </a:extLst>
          </p:cNvPr>
          <p:cNvSpPr txBox="1"/>
          <p:nvPr/>
        </p:nvSpPr>
        <p:spPr>
          <a:xfrm>
            <a:off x="6479052" y="1901138"/>
            <a:ext cx="1223491" cy="300082"/>
          </a:xfrm>
          <a:prstGeom prst="rect">
            <a:avLst/>
          </a:prstGeom>
          <a:noFill/>
        </p:spPr>
        <p:txBody>
          <a:bodyPr wrap="square" rtlCol="0">
            <a:spAutoFit/>
          </a:bodyPr>
          <a:lstStyle/>
          <a:p>
            <a:pPr lvl="0">
              <a:defRPr/>
            </a:pPr>
            <a:r>
              <a:rPr lang="en-US" sz="675">
                <a:latin typeface="Helvetica" panose="020B0604020202020204" pitchFamily="34" charset="0"/>
                <a:cs typeface="Helvetica" panose="020B0604020202020204" pitchFamily="34" charset="0"/>
              </a:rPr>
              <a:t>Kevin Sims</a:t>
            </a:r>
          </a:p>
          <a:p>
            <a:pPr lvl="0">
              <a:defRPr/>
            </a:pPr>
            <a:r>
              <a:rPr lang="en-US" sz="675">
                <a:latin typeface="Helvetica" panose="020B0604020202020204" pitchFamily="34" charset="0"/>
                <a:cs typeface="Helvetica" panose="020B0604020202020204" pitchFamily="34" charset="0"/>
              </a:rPr>
              <a:t>Payload Manager</a:t>
            </a:r>
          </a:p>
        </p:txBody>
      </p:sp>
      <p:sp>
        <p:nvSpPr>
          <p:cNvPr id="80" name="TextBox 79">
            <a:extLst>
              <a:ext uri="{FF2B5EF4-FFF2-40B4-BE49-F238E27FC236}">
                <a16:creationId xmlns:a16="http://schemas.microsoft.com/office/drawing/2014/main" id="{749075CE-94B5-E255-B322-B7BC581C62C0}"/>
              </a:ext>
            </a:extLst>
          </p:cNvPr>
          <p:cNvSpPr txBox="1"/>
          <p:nvPr/>
        </p:nvSpPr>
        <p:spPr>
          <a:xfrm>
            <a:off x="6497159" y="3046368"/>
            <a:ext cx="1223491" cy="300082"/>
          </a:xfrm>
          <a:prstGeom prst="rect">
            <a:avLst/>
          </a:prstGeom>
          <a:noFill/>
        </p:spPr>
        <p:txBody>
          <a:bodyPr wrap="square" rtlCol="0">
            <a:spAutoFit/>
          </a:bodyPr>
          <a:lstStyle/>
          <a:p>
            <a:pPr lvl="0">
              <a:defRPr/>
            </a:pPr>
            <a:r>
              <a:rPr lang="en-US" sz="675">
                <a:latin typeface="Helvetica" panose="020B0604020202020204" pitchFamily="34" charset="0"/>
                <a:cs typeface="Helvetica" panose="020B0604020202020204" pitchFamily="34" charset="0"/>
              </a:rPr>
              <a:t>Harry Jones, PhD</a:t>
            </a:r>
          </a:p>
          <a:p>
            <a:pPr lvl="0">
              <a:defRPr/>
            </a:pPr>
            <a:r>
              <a:rPr lang="en-US" sz="675">
                <a:latin typeface="Helvetica" panose="020B0604020202020204" pitchFamily="34" charset="0"/>
                <a:cs typeface="Helvetica" panose="020B0604020202020204" pitchFamily="34" charset="0"/>
              </a:rPr>
              <a:t>Systems Engineer</a:t>
            </a:r>
          </a:p>
        </p:txBody>
      </p:sp>
      <p:sp>
        <p:nvSpPr>
          <p:cNvPr id="81" name="TextBox 80">
            <a:extLst>
              <a:ext uri="{FF2B5EF4-FFF2-40B4-BE49-F238E27FC236}">
                <a16:creationId xmlns:a16="http://schemas.microsoft.com/office/drawing/2014/main" id="{C29C5498-3A1A-4D45-AEC4-C5ADF0564C96}"/>
              </a:ext>
            </a:extLst>
          </p:cNvPr>
          <p:cNvSpPr txBox="1"/>
          <p:nvPr/>
        </p:nvSpPr>
        <p:spPr>
          <a:xfrm>
            <a:off x="6497158" y="4008913"/>
            <a:ext cx="1223491" cy="300082"/>
          </a:xfrm>
          <a:prstGeom prst="rect">
            <a:avLst/>
          </a:prstGeom>
          <a:noFill/>
        </p:spPr>
        <p:txBody>
          <a:bodyPr wrap="square" rtlCol="0">
            <a:spAutoFit/>
          </a:bodyPr>
          <a:lstStyle/>
          <a:p>
            <a:pPr lvl="0">
              <a:defRPr/>
            </a:pPr>
            <a:r>
              <a:rPr lang="en-US" sz="675">
                <a:latin typeface="Helvetica" panose="020B0604020202020204" pitchFamily="34" charset="0"/>
                <a:cs typeface="Helvetica" panose="020B0604020202020204" pitchFamily="34" charset="0"/>
              </a:rPr>
              <a:t>Lisa Anderson</a:t>
            </a:r>
          </a:p>
          <a:p>
            <a:pPr lvl="0">
              <a:defRPr/>
            </a:pPr>
            <a:r>
              <a:rPr lang="en-US" sz="675">
                <a:latin typeface="Helvetica" panose="020B0604020202020204" pitchFamily="34" charset="0"/>
                <a:cs typeface="Helvetica" panose="020B0604020202020204" pitchFamily="34" charset="0"/>
              </a:rPr>
              <a:t>Ops, Scheduler</a:t>
            </a:r>
          </a:p>
        </p:txBody>
      </p:sp>
      <p:sp>
        <p:nvSpPr>
          <p:cNvPr id="82" name="TextBox 81">
            <a:extLst>
              <a:ext uri="{FF2B5EF4-FFF2-40B4-BE49-F238E27FC236}">
                <a16:creationId xmlns:a16="http://schemas.microsoft.com/office/drawing/2014/main" id="{D1B5780F-0BBB-0DF7-7C19-D98D415BA8A5}"/>
              </a:ext>
            </a:extLst>
          </p:cNvPr>
          <p:cNvSpPr txBox="1"/>
          <p:nvPr/>
        </p:nvSpPr>
        <p:spPr>
          <a:xfrm>
            <a:off x="6497157" y="4971458"/>
            <a:ext cx="1223491" cy="403957"/>
          </a:xfrm>
          <a:prstGeom prst="rect">
            <a:avLst/>
          </a:prstGeom>
          <a:noFill/>
        </p:spPr>
        <p:txBody>
          <a:bodyPr wrap="square" rtlCol="0">
            <a:spAutoFit/>
          </a:bodyPr>
          <a:lstStyle/>
          <a:p>
            <a:pPr lvl="0">
              <a:defRPr/>
            </a:pPr>
            <a:r>
              <a:rPr lang="en-US" sz="675">
                <a:latin typeface="Helvetica" panose="020B0604020202020204" pitchFamily="34" charset="0"/>
                <a:cs typeface="Helvetica" panose="020B0604020202020204" pitchFamily="34" charset="0"/>
              </a:rPr>
              <a:t>Sean Sharif</a:t>
            </a:r>
          </a:p>
          <a:p>
            <a:pPr lvl="0">
              <a:defRPr/>
            </a:pPr>
            <a:r>
              <a:rPr lang="en-US" sz="675">
                <a:latin typeface="Helvetica" panose="020B0604020202020204" pitchFamily="34" charset="0"/>
                <a:cs typeface="Helvetica" panose="020B0604020202020204" pitchFamily="34" charset="0"/>
              </a:rPr>
              <a:t>Mechanical Engineer</a:t>
            </a:r>
          </a:p>
          <a:p>
            <a:pPr lvl="0">
              <a:defRPr/>
            </a:pPr>
            <a:endParaRPr lang="en-US" sz="675">
              <a:latin typeface="Helvetica" panose="020B0604020202020204" pitchFamily="34" charset="0"/>
              <a:cs typeface="Helvetica" panose="020B0604020202020204" pitchFamily="34" charset="0"/>
            </a:endParaRPr>
          </a:p>
        </p:txBody>
      </p:sp>
      <p:sp>
        <p:nvSpPr>
          <p:cNvPr id="83" name="TextBox 82">
            <a:extLst>
              <a:ext uri="{FF2B5EF4-FFF2-40B4-BE49-F238E27FC236}">
                <a16:creationId xmlns:a16="http://schemas.microsoft.com/office/drawing/2014/main" id="{8EE63617-B34D-5C5A-939B-DBE907518179}"/>
              </a:ext>
            </a:extLst>
          </p:cNvPr>
          <p:cNvSpPr txBox="1"/>
          <p:nvPr/>
        </p:nvSpPr>
        <p:spPr>
          <a:xfrm>
            <a:off x="8165545" y="1892101"/>
            <a:ext cx="1223491" cy="300082"/>
          </a:xfrm>
          <a:prstGeom prst="rect">
            <a:avLst/>
          </a:prstGeom>
          <a:noFill/>
        </p:spPr>
        <p:txBody>
          <a:bodyPr wrap="square" rtlCol="0">
            <a:spAutoFit/>
          </a:bodyPr>
          <a:lstStyle/>
          <a:p>
            <a:pPr lvl="0">
              <a:defRPr/>
            </a:pPr>
            <a:r>
              <a:rPr lang="en-US" sz="675">
                <a:latin typeface="Helvetica" panose="020B0604020202020204" pitchFamily="34" charset="0"/>
                <a:cs typeface="Helvetica" panose="020B0604020202020204" pitchFamily="34" charset="0"/>
              </a:rPr>
              <a:t>Alyssa Villanueva</a:t>
            </a:r>
          </a:p>
          <a:p>
            <a:pPr lvl="0">
              <a:defRPr/>
            </a:pPr>
            <a:r>
              <a:rPr lang="en-US" sz="675">
                <a:latin typeface="Helvetica" panose="020B0604020202020204" pitchFamily="34" charset="0"/>
                <a:cs typeface="Helvetica" panose="020B0604020202020204" pitchFamily="34" charset="0"/>
              </a:rPr>
              <a:t>Engineer</a:t>
            </a:r>
          </a:p>
        </p:txBody>
      </p:sp>
      <p:sp>
        <p:nvSpPr>
          <p:cNvPr id="84" name="TextBox 83">
            <a:extLst>
              <a:ext uri="{FF2B5EF4-FFF2-40B4-BE49-F238E27FC236}">
                <a16:creationId xmlns:a16="http://schemas.microsoft.com/office/drawing/2014/main" id="{6728941F-2AAA-A000-F380-80ACB3634AB2}"/>
              </a:ext>
            </a:extLst>
          </p:cNvPr>
          <p:cNvSpPr txBox="1"/>
          <p:nvPr/>
        </p:nvSpPr>
        <p:spPr>
          <a:xfrm>
            <a:off x="8210218" y="2981553"/>
            <a:ext cx="1223491" cy="300082"/>
          </a:xfrm>
          <a:prstGeom prst="rect">
            <a:avLst/>
          </a:prstGeom>
          <a:noFill/>
        </p:spPr>
        <p:txBody>
          <a:bodyPr wrap="square" rtlCol="0">
            <a:spAutoFit/>
          </a:bodyPr>
          <a:lstStyle/>
          <a:p>
            <a:pPr lvl="0">
              <a:defRPr/>
            </a:pPr>
            <a:r>
              <a:rPr lang="en-US" sz="675">
                <a:latin typeface="Helvetica" panose="020B0604020202020204" pitchFamily="34" charset="0"/>
                <a:cs typeface="Helvetica" panose="020B0604020202020204" pitchFamily="34" charset="0"/>
              </a:rPr>
              <a:t>Matthew Paddock</a:t>
            </a:r>
          </a:p>
          <a:p>
            <a:pPr lvl="0">
              <a:defRPr/>
            </a:pPr>
            <a:r>
              <a:rPr lang="en-US" sz="675">
                <a:latin typeface="Helvetica" panose="020B0604020202020204" pitchFamily="34" charset="0"/>
                <a:cs typeface="Helvetica" panose="020B0604020202020204" pitchFamily="34" charset="0"/>
              </a:rPr>
              <a:t>Bioengineer</a:t>
            </a:r>
          </a:p>
        </p:txBody>
      </p:sp>
      <p:sp>
        <p:nvSpPr>
          <p:cNvPr id="85" name="TextBox 84">
            <a:extLst>
              <a:ext uri="{FF2B5EF4-FFF2-40B4-BE49-F238E27FC236}">
                <a16:creationId xmlns:a16="http://schemas.microsoft.com/office/drawing/2014/main" id="{A67575A6-7E6E-C226-58C9-436A0C8B6AEE}"/>
              </a:ext>
            </a:extLst>
          </p:cNvPr>
          <p:cNvSpPr txBox="1"/>
          <p:nvPr/>
        </p:nvSpPr>
        <p:spPr>
          <a:xfrm>
            <a:off x="8200590" y="4025763"/>
            <a:ext cx="1223491" cy="300082"/>
          </a:xfrm>
          <a:prstGeom prst="rect">
            <a:avLst/>
          </a:prstGeom>
          <a:noFill/>
        </p:spPr>
        <p:txBody>
          <a:bodyPr wrap="square" rtlCol="0">
            <a:spAutoFit/>
          </a:bodyPr>
          <a:lstStyle/>
          <a:p>
            <a:pPr lvl="0">
              <a:defRPr/>
            </a:pPr>
            <a:r>
              <a:rPr lang="en-US" sz="675">
                <a:latin typeface="Helvetica" panose="020B0604020202020204" pitchFamily="34" charset="0"/>
                <a:cs typeface="Helvetica" panose="020B0604020202020204" pitchFamily="34" charset="0"/>
              </a:rPr>
              <a:t>Natalie Ball</a:t>
            </a:r>
          </a:p>
          <a:p>
            <a:pPr lvl="0">
              <a:defRPr/>
            </a:pPr>
            <a:r>
              <a:rPr lang="en-US" sz="675">
                <a:latin typeface="Helvetica" panose="020B0604020202020204" pitchFamily="34" charset="0"/>
                <a:cs typeface="Helvetica" panose="020B0604020202020204" pitchFamily="34" charset="0"/>
              </a:rPr>
              <a:t>Scientist</a:t>
            </a:r>
          </a:p>
        </p:txBody>
      </p:sp>
      <p:sp>
        <p:nvSpPr>
          <p:cNvPr id="86" name="TextBox 85">
            <a:extLst>
              <a:ext uri="{FF2B5EF4-FFF2-40B4-BE49-F238E27FC236}">
                <a16:creationId xmlns:a16="http://schemas.microsoft.com/office/drawing/2014/main" id="{610EC3B9-A61E-A677-53F9-312B8A875FEB}"/>
              </a:ext>
            </a:extLst>
          </p:cNvPr>
          <p:cNvSpPr txBox="1"/>
          <p:nvPr/>
        </p:nvSpPr>
        <p:spPr>
          <a:xfrm>
            <a:off x="8187574" y="4984548"/>
            <a:ext cx="1223491" cy="300082"/>
          </a:xfrm>
          <a:prstGeom prst="rect">
            <a:avLst/>
          </a:prstGeom>
          <a:noFill/>
        </p:spPr>
        <p:txBody>
          <a:bodyPr wrap="square" rtlCol="0">
            <a:spAutoFit/>
          </a:bodyPr>
          <a:lstStyle/>
          <a:p>
            <a:pPr lvl="0">
              <a:defRPr/>
            </a:pPr>
            <a:r>
              <a:rPr lang="en-US" sz="675">
                <a:latin typeface="Helvetica" panose="020B0604020202020204" pitchFamily="34" charset="0"/>
                <a:cs typeface="Helvetica" panose="020B0604020202020204" pitchFamily="34" charset="0"/>
              </a:rPr>
              <a:t>Hiromi Kagawa, PhD</a:t>
            </a:r>
          </a:p>
          <a:p>
            <a:pPr lvl="0">
              <a:defRPr/>
            </a:pPr>
            <a:r>
              <a:rPr lang="en-US" sz="675">
                <a:latin typeface="Helvetica" panose="020B0604020202020204" pitchFamily="34" charset="0"/>
                <a:cs typeface="Helvetica" panose="020B0604020202020204" pitchFamily="34" charset="0"/>
              </a:rPr>
              <a:t>Scientist</a:t>
            </a:r>
          </a:p>
        </p:txBody>
      </p:sp>
      <p:sp>
        <p:nvSpPr>
          <p:cNvPr id="87" name="TextBox 86">
            <a:extLst>
              <a:ext uri="{FF2B5EF4-FFF2-40B4-BE49-F238E27FC236}">
                <a16:creationId xmlns:a16="http://schemas.microsoft.com/office/drawing/2014/main" id="{923B0217-4179-B119-0B3D-4E3CB2571FEC}"/>
              </a:ext>
            </a:extLst>
          </p:cNvPr>
          <p:cNvSpPr txBox="1"/>
          <p:nvPr/>
        </p:nvSpPr>
        <p:spPr>
          <a:xfrm>
            <a:off x="6487184" y="6077113"/>
            <a:ext cx="1223491" cy="300082"/>
          </a:xfrm>
          <a:prstGeom prst="rect">
            <a:avLst/>
          </a:prstGeom>
          <a:noFill/>
        </p:spPr>
        <p:txBody>
          <a:bodyPr wrap="square" rtlCol="0">
            <a:spAutoFit/>
          </a:bodyPr>
          <a:lstStyle/>
          <a:p>
            <a:pPr lvl="0">
              <a:defRPr/>
            </a:pPr>
            <a:r>
              <a:rPr lang="en-US" sz="675">
                <a:latin typeface="Helvetica" panose="020B0604020202020204" pitchFamily="34" charset="0"/>
                <a:cs typeface="Helvetica" panose="020B0604020202020204" pitchFamily="34" charset="0"/>
              </a:rPr>
              <a:t>Oscar Roque</a:t>
            </a:r>
          </a:p>
          <a:p>
            <a:pPr lvl="0">
              <a:defRPr/>
            </a:pPr>
            <a:r>
              <a:rPr lang="en-US" sz="675">
                <a:latin typeface="Helvetica" panose="020B0604020202020204" pitchFamily="34" charset="0"/>
                <a:cs typeface="Helvetica" panose="020B0604020202020204" pitchFamily="34" charset="0"/>
              </a:rPr>
              <a:t>Engineer</a:t>
            </a:r>
          </a:p>
        </p:txBody>
      </p:sp>
      <p:sp>
        <p:nvSpPr>
          <p:cNvPr id="88" name="TextBox 87">
            <a:extLst>
              <a:ext uri="{FF2B5EF4-FFF2-40B4-BE49-F238E27FC236}">
                <a16:creationId xmlns:a16="http://schemas.microsoft.com/office/drawing/2014/main" id="{578A6B70-DB15-E6B4-485E-3FD2DD9961D7}"/>
              </a:ext>
            </a:extLst>
          </p:cNvPr>
          <p:cNvSpPr txBox="1"/>
          <p:nvPr/>
        </p:nvSpPr>
        <p:spPr>
          <a:xfrm>
            <a:off x="8165487" y="6057451"/>
            <a:ext cx="1223491" cy="300082"/>
          </a:xfrm>
          <a:prstGeom prst="rect">
            <a:avLst/>
          </a:prstGeom>
          <a:noFill/>
        </p:spPr>
        <p:txBody>
          <a:bodyPr wrap="square" rtlCol="0">
            <a:spAutoFit/>
          </a:bodyPr>
          <a:lstStyle/>
          <a:p>
            <a:pPr lvl="0">
              <a:defRPr/>
            </a:pPr>
            <a:r>
              <a:rPr lang="en-US" sz="675">
                <a:latin typeface="Helvetica" panose="020B0604020202020204" pitchFamily="34" charset="0"/>
                <a:cs typeface="Helvetica" panose="020B0604020202020204" pitchFamily="34" charset="0"/>
              </a:rPr>
              <a:t>Sandra Vu</a:t>
            </a:r>
          </a:p>
          <a:p>
            <a:pPr lvl="0">
              <a:defRPr/>
            </a:pPr>
            <a:r>
              <a:rPr lang="en-US" sz="675">
                <a:latin typeface="Helvetica" panose="020B0604020202020204" pitchFamily="34" charset="0"/>
                <a:cs typeface="Helvetica" panose="020B0604020202020204" pitchFamily="34" charset="0"/>
              </a:rPr>
              <a:t>Support Scientist</a:t>
            </a:r>
          </a:p>
        </p:txBody>
      </p:sp>
      <p:pic>
        <p:nvPicPr>
          <p:cNvPr id="89" name="Picture 88">
            <a:extLst>
              <a:ext uri="{FF2B5EF4-FFF2-40B4-BE49-F238E27FC236}">
                <a16:creationId xmlns:a16="http://schemas.microsoft.com/office/drawing/2014/main" id="{5C430CE7-A261-E65E-433D-79085ADB0F94}"/>
              </a:ext>
            </a:extLst>
          </p:cNvPr>
          <p:cNvPicPr>
            <a:picLocks noChangeAspect="1"/>
          </p:cNvPicPr>
          <p:nvPr/>
        </p:nvPicPr>
        <p:blipFill>
          <a:blip r:embed="rId18"/>
          <a:stretch>
            <a:fillRect/>
          </a:stretch>
        </p:blipFill>
        <p:spPr>
          <a:xfrm>
            <a:off x="10177216" y="5159466"/>
            <a:ext cx="775229" cy="775229"/>
          </a:xfrm>
          <a:prstGeom prst="rect">
            <a:avLst/>
          </a:prstGeom>
        </p:spPr>
      </p:pic>
      <p:sp>
        <p:nvSpPr>
          <p:cNvPr id="90" name="TextBox 89">
            <a:extLst>
              <a:ext uri="{FF2B5EF4-FFF2-40B4-BE49-F238E27FC236}">
                <a16:creationId xmlns:a16="http://schemas.microsoft.com/office/drawing/2014/main" id="{4B91B47D-27A3-4083-831A-4C757E7C1212}"/>
              </a:ext>
            </a:extLst>
          </p:cNvPr>
          <p:cNvSpPr txBox="1"/>
          <p:nvPr/>
        </p:nvSpPr>
        <p:spPr>
          <a:xfrm>
            <a:off x="10917709" y="5332333"/>
            <a:ext cx="1223491" cy="300082"/>
          </a:xfrm>
          <a:prstGeom prst="rect">
            <a:avLst/>
          </a:prstGeom>
          <a:noFill/>
        </p:spPr>
        <p:txBody>
          <a:bodyPr wrap="square" rtlCol="0">
            <a:spAutoFit/>
          </a:bodyPr>
          <a:lstStyle/>
          <a:p>
            <a:pPr lvl="0">
              <a:defRPr/>
            </a:pPr>
            <a:r>
              <a:rPr lang="en-US" sz="675">
                <a:latin typeface="Helvetica" panose="020B0604020202020204" pitchFamily="34" charset="0"/>
                <a:cs typeface="Helvetica" panose="020B0604020202020204" pitchFamily="34" charset="0"/>
              </a:rPr>
              <a:t>Daniel Varnum-Lowry</a:t>
            </a:r>
          </a:p>
          <a:p>
            <a:pPr lvl="0">
              <a:defRPr/>
            </a:pPr>
            <a:r>
              <a:rPr lang="en-US" sz="675">
                <a:latin typeface="Helvetica" panose="020B0604020202020204" pitchFamily="34" charset="0"/>
                <a:cs typeface="Helvetica" panose="020B0604020202020204" pitchFamily="34" charset="0"/>
              </a:rPr>
              <a:t>Safety Engineer</a:t>
            </a:r>
          </a:p>
        </p:txBody>
      </p:sp>
      <p:pic>
        <p:nvPicPr>
          <p:cNvPr id="91" name="Picture 90">
            <a:extLst>
              <a:ext uri="{FF2B5EF4-FFF2-40B4-BE49-F238E27FC236}">
                <a16:creationId xmlns:a16="http://schemas.microsoft.com/office/drawing/2014/main" id="{84E268F0-4581-F66C-1855-AD3C4AFB201C}"/>
              </a:ext>
            </a:extLst>
          </p:cNvPr>
          <p:cNvPicPr>
            <a:picLocks noChangeAspect="1"/>
          </p:cNvPicPr>
          <p:nvPr/>
        </p:nvPicPr>
        <p:blipFill>
          <a:blip r:embed="rId19"/>
          <a:stretch>
            <a:fillRect/>
          </a:stretch>
        </p:blipFill>
        <p:spPr>
          <a:xfrm>
            <a:off x="10243295" y="5997130"/>
            <a:ext cx="702100" cy="702100"/>
          </a:xfrm>
          <a:prstGeom prst="rect">
            <a:avLst/>
          </a:prstGeom>
        </p:spPr>
      </p:pic>
      <p:sp>
        <p:nvSpPr>
          <p:cNvPr id="92" name="TextBox 91">
            <a:extLst>
              <a:ext uri="{FF2B5EF4-FFF2-40B4-BE49-F238E27FC236}">
                <a16:creationId xmlns:a16="http://schemas.microsoft.com/office/drawing/2014/main" id="{B210C7CA-670D-F8C9-9BFD-658849FB39C4}"/>
              </a:ext>
            </a:extLst>
          </p:cNvPr>
          <p:cNvSpPr txBox="1"/>
          <p:nvPr/>
        </p:nvSpPr>
        <p:spPr>
          <a:xfrm>
            <a:off x="10942949" y="6096775"/>
            <a:ext cx="1223491" cy="300082"/>
          </a:xfrm>
          <a:prstGeom prst="rect">
            <a:avLst/>
          </a:prstGeom>
          <a:noFill/>
        </p:spPr>
        <p:txBody>
          <a:bodyPr wrap="square" rtlCol="0">
            <a:spAutoFit/>
          </a:bodyPr>
          <a:lstStyle/>
          <a:p>
            <a:pPr lvl="0">
              <a:defRPr/>
            </a:pPr>
            <a:r>
              <a:rPr lang="en-US" sz="675" err="1">
                <a:latin typeface="Helvetica" panose="020B0604020202020204" pitchFamily="34" charset="0"/>
                <a:cs typeface="Helvetica" panose="020B0604020202020204" pitchFamily="34" charset="0"/>
              </a:rPr>
              <a:t>Satro</a:t>
            </a:r>
            <a:r>
              <a:rPr lang="en-US" sz="675">
                <a:latin typeface="Helvetica" panose="020B0604020202020204" pitchFamily="34" charset="0"/>
                <a:cs typeface="Helvetica" panose="020B0604020202020204" pitchFamily="34" charset="0"/>
              </a:rPr>
              <a:t> Narayan</a:t>
            </a:r>
          </a:p>
          <a:p>
            <a:pPr lvl="0">
              <a:defRPr/>
            </a:pPr>
            <a:r>
              <a:rPr lang="en-US" sz="675">
                <a:latin typeface="Helvetica" panose="020B0604020202020204" pitchFamily="34" charset="0"/>
                <a:cs typeface="Helvetica" panose="020B0604020202020204" pitchFamily="34" charset="0"/>
              </a:rPr>
              <a:t>Support Scientist, Logistics</a:t>
            </a:r>
          </a:p>
        </p:txBody>
      </p:sp>
      <p:cxnSp>
        <p:nvCxnSpPr>
          <p:cNvPr id="69" name="Straight Connector 68">
            <a:extLst>
              <a:ext uri="{FF2B5EF4-FFF2-40B4-BE49-F238E27FC236}">
                <a16:creationId xmlns:a16="http://schemas.microsoft.com/office/drawing/2014/main" id="{6E982509-FC8B-FF19-2848-F9456AF69C1C}"/>
              </a:ext>
            </a:extLst>
          </p:cNvPr>
          <p:cNvCxnSpPr>
            <a:cxnSpLocks/>
          </p:cNvCxnSpPr>
          <p:nvPr/>
        </p:nvCxnSpPr>
        <p:spPr>
          <a:xfrm>
            <a:off x="5442012" y="1518426"/>
            <a:ext cx="0" cy="5139698"/>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1EB7A87E-DE2E-EAA7-DAC9-7EC881E3F2EA}"/>
              </a:ext>
            </a:extLst>
          </p:cNvPr>
          <p:cNvCxnSpPr>
            <a:cxnSpLocks/>
          </p:cNvCxnSpPr>
          <p:nvPr/>
        </p:nvCxnSpPr>
        <p:spPr>
          <a:xfrm>
            <a:off x="1481019" y="3260899"/>
            <a:ext cx="0" cy="426048"/>
          </a:xfrm>
          <a:prstGeom prst="line">
            <a:avLst/>
          </a:prstGeom>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29EADCA1-45CB-F23F-9465-8C00A4576B47}"/>
              </a:ext>
            </a:extLst>
          </p:cNvPr>
          <p:cNvCxnSpPr>
            <a:cxnSpLocks/>
          </p:cNvCxnSpPr>
          <p:nvPr/>
        </p:nvCxnSpPr>
        <p:spPr>
          <a:xfrm flipH="1">
            <a:off x="2735586" y="2443700"/>
            <a:ext cx="1323113" cy="157230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Straight Connector 77">
            <a:extLst>
              <a:ext uri="{FF2B5EF4-FFF2-40B4-BE49-F238E27FC236}">
                <a16:creationId xmlns:a16="http://schemas.microsoft.com/office/drawing/2014/main" id="{34362664-0982-8AFB-2107-66BE6DE8DDFE}"/>
              </a:ext>
            </a:extLst>
          </p:cNvPr>
          <p:cNvCxnSpPr>
            <a:cxnSpLocks/>
          </p:cNvCxnSpPr>
          <p:nvPr/>
        </p:nvCxnSpPr>
        <p:spPr>
          <a:xfrm flipH="1">
            <a:off x="2753889" y="4506242"/>
            <a:ext cx="2679459" cy="0"/>
          </a:xfrm>
          <a:prstGeom prst="line">
            <a:avLst/>
          </a:prstGeom>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2E2E185A-2C0A-595C-7DEB-7AEE480E6817}"/>
              </a:ext>
            </a:extLst>
          </p:cNvPr>
          <p:cNvSpPr txBox="1"/>
          <p:nvPr/>
        </p:nvSpPr>
        <p:spPr>
          <a:xfrm>
            <a:off x="9428771" y="5313154"/>
            <a:ext cx="6375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ea typeface="MS PGothic"/>
                <a:cs typeface="Arial"/>
              </a:rPr>
              <a:t>JSC</a:t>
            </a:r>
            <a:endParaRPr lang="en-US"/>
          </a:p>
        </p:txBody>
      </p:sp>
      <p:sp>
        <p:nvSpPr>
          <p:cNvPr id="7" name="TextBox 6">
            <a:extLst>
              <a:ext uri="{FF2B5EF4-FFF2-40B4-BE49-F238E27FC236}">
                <a16:creationId xmlns:a16="http://schemas.microsoft.com/office/drawing/2014/main" id="{17CC465E-BEAD-A650-A6FE-E5D5A45BCDD5}"/>
              </a:ext>
            </a:extLst>
          </p:cNvPr>
          <p:cNvSpPr txBox="1"/>
          <p:nvPr/>
        </p:nvSpPr>
        <p:spPr>
          <a:xfrm>
            <a:off x="9390486" y="6104095"/>
            <a:ext cx="65968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ea typeface="MS PGothic"/>
                <a:cs typeface="Arial"/>
              </a:rPr>
              <a:t>KSC</a:t>
            </a:r>
            <a:endParaRPr lang="en-US"/>
          </a:p>
        </p:txBody>
      </p:sp>
      <p:sp>
        <p:nvSpPr>
          <p:cNvPr id="9" name="TextBox 8">
            <a:extLst>
              <a:ext uri="{FF2B5EF4-FFF2-40B4-BE49-F238E27FC236}">
                <a16:creationId xmlns:a16="http://schemas.microsoft.com/office/drawing/2014/main" id="{C1E8BD65-2241-005C-2966-FA2C51E84C14}"/>
              </a:ext>
            </a:extLst>
          </p:cNvPr>
          <p:cNvSpPr txBox="1"/>
          <p:nvPr/>
        </p:nvSpPr>
        <p:spPr>
          <a:xfrm>
            <a:off x="11429766" y="2740386"/>
            <a:ext cx="80962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ea typeface="MS PGothic"/>
                <a:cs typeface="Arial"/>
              </a:rPr>
              <a:t>ARC</a:t>
            </a:r>
            <a:endParaRPr lang="en-US"/>
          </a:p>
        </p:txBody>
      </p:sp>
      <p:cxnSp>
        <p:nvCxnSpPr>
          <p:cNvPr id="16" name="Straight Connector 15">
            <a:extLst>
              <a:ext uri="{FF2B5EF4-FFF2-40B4-BE49-F238E27FC236}">
                <a16:creationId xmlns:a16="http://schemas.microsoft.com/office/drawing/2014/main" id="{6F34EC58-5927-6F4D-FD41-1A6996985A40}"/>
              </a:ext>
            </a:extLst>
          </p:cNvPr>
          <p:cNvCxnSpPr>
            <a:cxnSpLocks/>
          </p:cNvCxnSpPr>
          <p:nvPr/>
        </p:nvCxnSpPr>
        <p:spPr>
          <a:xfrm flipV="1">
            <a:off x="10005534" y="5501816"/>
            <a:ext cx="271269" cy="6812"/>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3423170C-E179-1F49-FBD4-ADD4A6B6A5F2}"/>
              </a:ext>
            </a:extLst>
          </p:cNvPr>
          <p:cNvCxnSpPr>
            <a:cxnSpLocks/>
          </p:cNvCxnSpPr>
          <p:nvPr/>
        </p:nvCxnSpPr>
        <p:spPr>
          <a:xfrm flipV="1">
            <a:off x="10013845" y="6288761"/>
            <a:ext cx="271269" cy="6812"/>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4829F46A-F6AF-14AC-55D0-7773FEC5A586}"/>
              </a:ext>
            </a:extLst>
          </p:cNvPr>
          <p:cNvCxnSpPr>
            <a:cxnSpLocks/>
          </p:cNvCxnSpPr>
          <p:nvPr/>
        </p:nvCxnSpPr>
        <p:spPr>
          <a:xfrm>
            <a:off x="11298810" y="1622676"/>
            <a:ext cx="0" cy="2615746"/>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36AC0156-42C6-2856-8EDE-C172A12C4C8B}"/>
              </a:ext>
            </a:extLst>
          </p:cNvPr>
          <p:cNvCxnSpPr>
            <a:cxnSpLocks/>
          </p:cNvCxnSpPr>
          <p:nvPr/>
        </p:nvCxnSpPr>
        <p:spPr>
          <a:xfrm>
            <a:off x="11313055" y="2918240"/>
            <a:ext cx="150656" cy="0"/>
          </a:xfrm>
          <a:prstGeom prst="line">
            <a:avLst/>
          </a:prstGeom>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E6793A66-D797-EBAB-26ED-54ED97594EAA}"/>
              </a:ext>
            </a:extLst>
          </p:cNvPr>
          <p:cNvPicPr>
            <a:picLocks noChangeAspect="1"/>
          </p:cNvPicPr>
          <p:nvPr/>
        </p:nvPicPr>
        <p:blipFill rotWithShape="1">
          <a:blip r:embed="rId20"/>
          <a:srcRect l="5888" r="8720" b="-433"/>
          <a:stretch/>
        </p:blipFill>
        <p:spPr>
          <a:xfrm>
            <a:off x="7426721" y="3724820"/>
            <a:ext cx="791216" cy="1015095"/>
          </a:xfrm>
          <a:prstGeom prst="rect">
            <a:avLst/>
          </a:prstGeom>
        </p:spPr>
      </p:pic>
      <p:pic>
        <p:nvPicPr>
          <p:cNvPr id="10" name="Picture 9">
            <a:extLst>
              <a:ext uri="{FF2B5EF4-FFF2-40B4-BE49-F238E27FC236}">
                <a16:creationId xmlns:a16="http://schemas.microsoft.com/office/drawing/2014/main" id="{0BC52174-D9A3-43AC-EB0A-E88AF093A85B}"/>
              </a:ext>
            </a:extLst>
          </p:cNvPr>
          <p:cNvPicPr>
            <a:picLocks noChangeAspect="1"/>
          </p:cNvPicPr>
          <p:nvPr/>
        </p:nvPicPr>
        <p:blipFill>
          <a:blip r:embed="rId21"/>
          <a:stretch>
            <a:fillRect/>
          </a:stretch>
        </p:blipFill>
        <p:spPr>
          <a:xfrm>
            <a:off x="9216184" y="2737497"/>
            <a:ext cx="772911" cy="914400"/>
          </a:xfrm>
          <a:prstGeom prst="rect">
            <a:avLst/>
          </a:prstGeom>
        </p:spPr>
      </p:pic>
      <p:cxnSp>
        <p:nvCxnSpPr>
          <p:cNvPr id="23" name="Straight Arrow Connector 22">
            <a:extLst>
              <a:ext uri="{FF2B5EF4-FFF2-40B4-BE49-F238E27FC236}">
                <a16:creationId xmlns:a16="http://schemas.microsoft.com/office/drawing/2014/main" id="{12955984-9DE2-882C-3185-0E3924BF3831}"/>
              </a:ext>
            </a:extLst>
          </p:cNvPr>
          <p:cNvCxnSpPr>
            <a:cxnSpLocks/>
          </p:cNvCxnSpPr>
          <p:nvPr/>
        </p:nvCxnSpPr>
        <p:spPr>
          <a:xfrm flipH="1">
            <a:off x="2780935" y="5219857"/>
            <a:ext cx="641635" cy="0"/>
          </a:xfrm>
          <a:prstGeom prst="straightConnector1">
            <a:avLst/>
          </a:prstGeom>
          <a:ln w="12700">
            <a:prstDash val="lgDash"/>
          </a:ln>
        </p:spPr>
        <p:style>
          <a:lnRef idx="2">
            <a:schemeClr val="accent1"/>
          </a:lnRef>
          <a:fillRef idx="0">
            <a:schemeClr val="accent1"/>
          </a:fillRef>
          <a:effectRef idx="1">
            <a:schemeClr val="accent1"/>
          </a:effectRef>
          <a:fontRef idx="minor">
            <a:schemeClr val="tx1"/>
          </a:fontRef>
        </p:style>
      </p:cxnSp>
      <p:pic>
        <p:nvPicPr>
          <p:cNvPr id="5" name="Picture 4">
            <a:extLst>
              <a:ext uri="{FF2B5EF4-FFF2-40B4-BE49-F238E27FC236}">
                <a16:creationId xmlns:a16="http://schemas.microsoft.com/office/drawing/2014/main" id="{4B08C9A3-6E54-618C-575F-45B68B4FA974}"/>
              </a:ext>
            </a:extLst>
          </p:cNvPr>
          <p:cNvPicPr>
            <a:picLocks noChangeAspect="1"/>
          </p:cNvPicPr>
          <p:nvPr/>
        </p:nvPicPr>
        <p:blipFill>
          <a:blip r:embed="rId22"/>
          <a:stretch>
            <a:fillRect/>
          </a:stretch>
        </p:blipFill>
        <p:spPr>
          <a:xfrm>
            <a:off x="3578037" y="4780561"/>
            <a:ext cx="605228" cy="856959"/>
          </a:xfrm>
          <a:prstGeom prst="rect">
            <a:avLst/>
          </a:prstGeom>
        </p:spPr>
      </p:pic>
      <p:sp>
        <p:nvSpPr>
          <p:cNvPr id="11" name="TextBox 10">
            <a:extLst>
              <a:ext uri="{FF2B5EF4-FFF2-40B4-BE49-F238E27FC236}">
                <a16:creationId xmlns:a16="http://schemas.microsoft.com/office/drawing/2014/main" id="{17B24946-8D0A-BD22-F348-7AF1B3878315}"/>
              </a:ext>
            </a:extLst>
          </p:cNvPr>
          <p:cNvSpPr txBox="1"/>
          <p:nvPr/>
        </p:nvSpPr>
        <p:spPr>
          <a:xfrm>
            <a:off x="3560913" y="5632352"/>
            <a:ext cx="1223491" cy="300082"/>
          </a:xfrm>
          <a:prstGeom prst="rect">
            <a:avLst/>
          </a:prstGeom>
          <a:noFill/>
        </p:spPr>
        <p:txBody>
          <a:bodyPr wrap="square" rtlCol="0">
            <a:spAutoFit/>
          </a:bodyPr>
          <a:lstStyle/>
          <a:p>
            <a:pPr lvl="0">
              <a:defRPr/>
            </a:pPr>
            <a:r>
              <a:rPr lang="en-US" sz="675" b="1" dirty="0">
                <a:latin typeface="Helvetica" panose="020B0604020202020204" pitchFamily="34" charset="0"/>
                <a:cs typeface="Helvetica" panose="020B0604020202020204" pitchFamily="34" charset="0"/>
              </a:rPr>
              <a:t>Jing Li, Ph.D.</a:t>
            </a:r>
          </a:p>
          <a:p>
            <a:pPr lvl="0">
              <a:defRPr/>
            </a:pPr>
            <a:r>
              <a:rPr lang="en-US" sz="675" b="1" dirty="0">
                <a:latin typeface="Helvetica" panose="020B0604020202020204" pitchFamily="34" charset="0"/>
                <a:cs typeface="Helvetica" panose="020B0604020202020204" pitchFamily="34" charset="0"/>
              </a:rPr>
              <a:t>E-Nose PI</a:t>
            </a:r>
          </a:p>
        </p:txBody>
      </p:sp>
      <p:pic>
        <p:nvPicPr>
          <p:cNvPr id="12" name="Picture 11">
            <a:extLst>
              <a:ext uri="{FF2B5EF4-FFF2-40B4-BE49-F238E27FC236}">
                <a16:creationId xmlns:a16="http://schemas.microsoft.com/office/drawing/2014/main" id="{09E0F8A3-E7B1-1A9C-27FB-8DFAE539A8AD}"/>
              </a:ext>
            </a:extLst>
          </p:cNvPr>
          <p:cNvPicPr>
            <a:picLocks noChangeAspect="1"/>
          </p:cNvPicPr>
          <p:nvPr/>
        </p:nvPicPr>
        <p:blipFill rotWithShape="1">
          <a:blip r:embed="rId23"/>
          <a:srcRect l="25765" r="50978" b="45799"/>
          <a:stretch/>
        </p:blipFill>
        <p:spPr>
          <a:xfrm>
            <a:off x="4370386" y="4762065"/>
            <a:ext cx="661144" cy="867801"/>
          </a:xfrm>
          <a:prstGeom prst="rect">
            <a:avLst/>
          </a:prstGeom>
        </p:spPr>
      </p:pic>
      <p:sp>
        <p:nvSpPr>
          <p:cNvPr id="13" name="TextBox 12">
            <a:extLst>
              <a:ext uri="{FF2B5EF4-FFF2-40B4-BE49-F238E27FC236}">
                <a16:creationId xmlns:a16="http://schemas.microsoft.com/office/drawing/2014/main" id="{B09AB55A-BFDC-2191-F261-50BF84C9D419}"/>
              </a:ext>
            </a:extLst>
          </p:cNvPr>
          <p:cNvSpPr txBox="1"/>
          <p:nvPr/>
        </p:nvSpPr>
        <p:spPr>
          <a:xfrm>
            <a:off x="4283107" y="5632352"/>
            <a:ext cx="1223491" cy="300082"/>
          </a:xfrm>
          <a:prstGeom prst="rect">
            <a:avLst/>
          </a:prstGeom>
          <a:noFill/>
        </p:spPr>
        <p:txBody>
          <a:bodyPr wrap="square" rtlCol="0">
            <a:spAutoFit/>
          </a:bodyPr>
          <a:lstStyle/>
          <a:p>
            <a:pPr lvl="0">
              <a:defRPr/>
            </a:pPr>
            <a:r>
              <a:rPr lang="en-US" sz="675" dirty="0">
                <a:latin typeface="Helvetica" panose="020B0604020202020204" pitchFamily="34" charset="0"/>
                <a:cs typeface="Helvetica" panose="020B0604020202020204" pitchFamily="34" charset="0"/>
              </a:rPr>
              <a:t>Ami Hannon, Ph.D.</a:t>
            </a:r>
          </a:p>
          <a:p>
            <a:pPr lvl="0">
              <a:defRPr/>
            </a:pPr>
            <a:r>
              <a:rPr lang="en-US" sz="675" dirty="0">
                <a:latin typeface="Helvetica" panose="020B0604020202020204" pitchFamily="34" charset="0"/>
                <a:cs typeface="Helvetica" panose="020B0604020202020204" pitchFamily="34" charset="0"/>
              </a:rPr>
              <a:t>Scientist</a:t>
            </a:r>
          </a:p>
        </p:txBody>
      </p:sp>
    </p:spTree>
    <p:extLst>
      <p:ext uri="{BB962C8B-B14F-4D97-AF65-F5344CB8AC3E}">
        <p14:creationId xmlns:p14="http://schemas.microsoft.com/office/powerpoint/2010/main" val="3342660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6"/>
          <p:cNvSpPr txBox="1">
            <a:spLocks/>
          </p:cNvSpPr>
          <p:nvPr/>
        </p:nvSpPr>
        <p:spPr>
          <a:xfrm>
            <a:off x="182880" y="91440"/>
            <a:ext cx="7329251" cy="553998"/>
          </a:xfrm>
          <a:prstGeom prst="rect">
            <a:avLst/>
          </a:prstGeom>
        </p:spPr>
        <p:txBody>
          <a:bodyPr wrap="none">
            <a:spAutoFit/>
          </a:bodyPr>
          <a:lstStyle>
            <a:lvl1pPr algn="l" rtl="0" eaLnBrk="1" fontAlgn="base" hangingPunct="1">
              <a:spcBef>
                <a:spcPct val="0"/>
              </a:spcBef>
              <a:spcAft>
                <a:spcPct val="0"/>
              </a:spcAft>
              <a:defRPr sz="3100" b="1">
                <a:solidFill>
                  <a:srgbClr val="333399"/>
                </a:solidFill>
                <a:latin typeface="+mj-lt"/>
                <a:ea typeface="MS PGothic" pitchFamily="34" charset="-128"/>
                <a:cs typeface="ＭＳ Ｐゴシック" charset="-128"/>
              </a:defRPr>
            </a:lvl1pPr>
            <a:lvl2pPr algn="l" rtl="0" eaLnBrk="1" fontAlgn="base" hangingPunct="1">
              <a:spcBef>
                <a:spcPct val="0"/>
              </a:spcBef>
              <a:spcAft>
                <a:spcPct val="0"/>
              </a:spcAft>
              <a:defRPr sz="3100">
                <a:solidFill>
                  <a:srgbClr val="333399"/>
                </a:solidFill>
                <a:latin typeface="Helvetica" charset="0"/>
                <a:ea typeface="MS PGothic" pitchFamily="34" charset="-128"/>
                <a:cs typeface="ＭＳ Ｐゴシック" charset="-128"/>
              </a:defRPr>
            </a:lvl2pPr>
            <a:lvl3pPr algn="l" rtl="0" eaLnBrk="1" fontAlgn="base" hangingPunct="1">
              <a:spcBef>
                <a:spcPct val="0"/>
              </a:spcBef>
              <a:spcAft>
                <a:spcPct val="0"/>
              </a:spcAft>
              <a:defRPr sz="3100">
                <a:solidFill>
                  <a:srgbClr val="333399"/>
                </a:solidFill>
                <a:latin typeface="Helvetica" charset="0"/>
                <a:ea typeface="MS PGothic" pitchFamily="34" charset="-128"/>
                <a:cs typeface="ＭＳ Ｐゴシック" charset="-128"/>
              </a:defRPr>
            </a:lvl3pPr>
            <a:lvl4pPr algn="l" rtl="0" eaLnBrk="1" fontAlgn="base" hangingPunct="1">
              <a:spcBef>
                <a:spcPct val="0"/>
              </a:spcBef>
              <a:spcAft>
                <a:spcPct val="0"/>
              </a:spcAft>
              <a:defRPr sz="3100">
                <a:solidFill>
                  <a:srgbClr val="333399"/>
                </a:solidFill>
                <a:latin typeface="Helvetica" charset="0"/>
                <a:ea typeface="MS PGothic" pitchFamily="34" charset="-128"/>
                <a:cs typeface="ＭＳ Ｐゴシック" charset="-128"/>
              </a:defRPr>
            </a:lvl4pPr>
            <a:lvl5pPr algn="l" rtl="0" eaLnBrk="1" fontAlgn="base" hangingPunct="1">
              <a:spcBef>
                <a:spcPct val="0"/>
              </a:spcBef>
              <a:spcAft>
                <a:spcPct val="0"/>
              </a:spcAft>
              <a:defRPr sz="3100">
                <a:solidFill>
                  <a:srgbClr val="333399"/>
                </a:solidFill>
                <a:latin typeface="Helvetica" charset="0"/>
                <a:ea typeface="MS PGothic" pitchFamily="34" charset="-128"/>
                <a:cs typeface="ＭＳ Ｐゴシック" charset="-128"/>
              </a:defRPr>
            </a:lvl5pPr>
            <a:lvl6pPr marL="457200" algn="l" rtl="0" eaLnBrk="1" fontAlgn="base" hangingPunct="1">
              <a:spcBef>
                <a:spcPct val="0"/>
              </a:spcBef>
              <a:spcAft>
                <a:spcPct val="0"/>
              </a:spcAft>
              <a:defRPr sz="3100">
                <a:solidFill>
                  <a:srgbClr val="333399"/>
                </a:solidFill>
                <a:latin typeface="Helvetica" charset="0"/>
              </a:defRPr>
            </a:lvl6pPr>
            <a:lvl7pPr marL="914400" algn="l" rtl="0" eaLnBrk="1" fontAlgn="base" hangingPunct="1">
              <a:spcBef>
                <a:spcPct val="0"/>
              </a:spcBef>
              <a:spcAft>
                <a:spcPct val="0"/>
              </a:spcAft>
              <a:defRPr sz="3100">
                <a:solidFill>
                  <a:srgbClr val="333399"/>
                </a:solidFill>
                <a:latin typeface="Helvetica" charset="0"/>
              </a:defRPr>
            </a:lvl7pPr>
            <a:lvl8pPr marL="1371600" algn="l" rtl="0" eaLnBrk="1" fontAlgn="base" hangingPunct="1">
              <a:spcBef>
                <a:spcPct val="0"/>
              </a:spcBef>
              <a:spcAft>
                <a:spcPct val="0"/>
              </a:spcAft>
              <a:defRPr sz="3100">
                <a:solidFill>
                  <a:srgbClr val="333399"/>
                </a:solidFill>
                <a:latin typeface="Helvetica" charset="0"/>
              </a:defRPr>
            </a:lvl8pPr>
            <a:lvl9pPr marL="1828800" algn="l" rtl="0" eaLnBrk="1" fontAlgn="base" hangingPunct="1">
              <a:spcBef>
                <a:spcPct val="0"/>
              </a:spcBef>
              <a:spcAft>
                <a:spcPct val="0"/>
              </a:spcAft>
              <a:defRPr sz="3100">
                <a:solidFill>
                  <a:srgbClr val="333399"/>
                </a:solidFill>
                <a:latin typeface="Helvetica" charset="0"/>
              </a:defRPr>
            </a:lvl9pPr>
          </a:lstStyle>
          <a:p>
            <a:pPr>
              <a:defRPr/>
            </a:pPr>
            <a:r>
              <a:rPr lang="en-US" sz="3000" kern="0" dirty="0">
                <a:solidFill>
                  <a:schemeClr val="bg1"/>
                </a:solidFill>
                <a:latin typeface="Helvetica"/>
              </a:rPr>
              <a:t>Potential of Synthetic Biology in Space</a:t>
            </a:r>
          </a:p>
        </p:txBody>
      </p:sp>
      <p:pic>
        <p:nvPicPr>
          <p:cNvPr id="20" name="Picture 1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48376" y="1561868"/>
            <a:ext cx="5197401" cy="3898051"/>
          </a:xfrm>
          <a:prstGeom prst="rect">
            <a:avLst/>
          </a:prstGeom>
        </p:spPr>
      </p:pic>
      <p:sp>
        <p:nvSpPr>
          <p:cNvPr id="21" name="TextBox 20"/>
          <p:cNvSpPr txBox="1"/>
          <p:nvPr/>
        </p:nvSpPr>
        <p:spPr>
          <a:xfrm>
            <a:off x="755083" y="1561868"/>
            <a:ext cx="4721791" cy="3247043"/>
          </a:xfrm>
          <a:prstGeom prst="rect">
            <a:avLst/>
          </a:prstGeom>
          <a:noFill/>
        </p:spPr>
        <p:txBody>
          <a:bodyPr wrap="square" rtlCol="0">
            <a:spAutoFit/>
          </a:bodyPr>
          <a:lstStyle/>
          <a:p>
            <a:pPr defTabSz="457200">
              <a:defRPr/>
            </a:pPr>
            <a:r>
              <a:rPr lang="en-US" sz="2000" b="1" dirty="0">
                <a:solidFill>
                  <a:srgbClr val="000000"/>
                </a:solidFill>
                <a:latin typeface="Helvetica" panose="020B0604020202020204" pitchFamily="34" charset="0"/>
                <a:cs typeface="Helvetica" panose="020B0604020202020204" pitchFamily="34" charset="0"/>
              </a:rPr>
              <a:t>Biological systems are:</a:t>
            </a:r>
          </a:p>
          <a:p>
            <a:pPr defTabSz="457200">
              <a:defRPr/>
            </a:pPr>
            <a:endParaRPr lang="en-US" sz="2000" dirty="0">
              <a:solidFill>
                <a:srgbClr val="000000"/>
              </a:solidFill>
              <a:latin typeface="Helvetica" panose="020B0604020202020204" pitchFamily="34" charset="0"/>
              <a:cs typeface="Helvetica" panose="020B0604020202020204" pitchFamily="34" charset="0"/>
            </a:endParaRPr>
          </a:p>
          <a:p>
            <a:pPr marL="285750" indent="-285750" defTabSz="457200">
              <a:spcAft>
                <a:spcPts val="600"/>
              </a:spcAft>
              <a:buFont typeface="Arial"/>
              <a:buChar char="•"/>
              <a:defRPr/>
            </a:pPr>
            <a:r>
              <a:rPr lang="en-US" sz="2000" dirty="0">
                <a:solidFill>
                  <a:srgbClr val="000000"/>
                </a:solidFill>
                <a:latin typeface="Helvetica" panose="020B0604020202020204" pitchFamily="34" charset="0"/>
                <a:cs typeface="Helvetica" panose="020B0604020202020204" pitchFamily="34" charset="0"/>
              </a:rPr>
              <a:t>Scalable</a:t>
            </a:r>
          </a:p>
          <a:p>
            <a:pPr marL="285750" indent="-285750" defTabSz="457200">
              <a:spcAft>
                <a:spcPts val="600"/>
              </a:spcAft>
              <a:buFont typeface="Arial"/>
              <a:buChar char="•"/>
              <a:defRPr/>
            </a:pPr>
            <a:r>
              <a:rPr lang="en-US" sz="2000" dirty="0">
                <a:solidFill>
                  <a:srgbClr val="000000"/>
                </a:solidFill>
                <a:latin typeface="Helvetica" panose="020B0604020202020204" pitchFamily="34" charset="0"/>
                <a:cs typeface="Helvetica" panose="020B0604020202020204" pitchFamily="34" charset="0"/>
              </a:rPr>
              <a:t>Programmable</a:t>
            </a:r>
          </a:p>
          <a:p>
            <a:pPr marL="285750" indent="-285750" defTabSz="457200">
              <a:spcAft>
                <a:spcPts val="600"/>
              </a:spcAft>
              <a:buFont typeface="Arial"/>
              <a:buChar char="•"/>
              <a:defRPr/>
            </a:pPr>
            <a:r>
              <a:rPr lang="en-US" sz="2000" dirty="0">
                <a:solidFill>
                  <a:srgbClr val="000000"/>
                </a:solidFill>
                <a:highlight>
                  <a:srgbClr val="FFFF00"/>
                </a:highlight>
                <a:latin typeface="Helvetica" panose="020B0604020202020204" pitchFamily="34" charset="0"/>
                <a:cs typeface="Helvetica" panose="020B0604020202020204" pitchFamily="34" charset="0"/>
              </a:rPr>
              <a:t>Precise</a:t>
            </a:r>
            <a:r>
              <a:rPr lang="en-US" sz="2000" dirty="0">
                <a:solidFill>
                  <a:srgbClr val="000000"/>
                </a:solidFill>
                <a:latin typeface="Helvetica" panose="020B0604020202020204" pitchFamily="34" charset="0"/>
                <a:cs typeface="Helvetica" panose="020B0604020202020204" pitchFamily="34" charset="0"/>
              </a:rPr>
              <a:t> (pure isomers)/</a:t>
            </a:r>
            <a:r>
              <a:rPr lang="en-US" sz="2000" dirty="0">
                <a:solidFill>
                  <a:srgbClr val="000000"/>
                </a:solidFill>
                <a:highlight>
                  <a:srgbClr val="FFFF00"/>
                </a:highlight>
                <a:latin typeface="Helvetica" panose="020B0604020202020204" pitchFamily="34" charset="0"/>
                <a:cs typeface="Helvetica" panose="020B0604020202020204" pitchFamily="34" charset="0"/>
              </a:rPr>
              <a:t>selective</a:t>
            </a:r>
            <a:r>
              <a:rPr lang="en-US" sz="2000" dirty="0">
                <a:solidFill>
                  <a:srgbClr val="000000"/>
                </a:solidFill>
                <a:latin typeface="Helvetica" panose="020B0604020202020204" pitchFamily="34" charset="0"/>
                <a:cs typeface="Helvetica" panose="020B0604020202020204" pitchFamily="34" charset="0"/>
              </a:rPr>
              <a:t> </a:t>
            </a:r>
          </a:p>
          <a:p>
            <a:pPr marL="285750" indent="-285750" defTabSz="457200">
              <a:spcAft>
                <a:spcPts val="600"/>
              </a:spcAft>
              <a:buFont typeface="Arial"/>
              <a:buChar char="•"/>
              <a:defRPr/>
            </a:pPr>
            <a:r>
              <a:rPr lang="en-US" sz="2000" dirty="0">
                <a:solidFill>
                  <a:srgbClr val="000000"/>
                </a:solidFill>
                <a:latin typeface="Helvetica" panose="020B0604020202020204" pitchFamily="34" charset="0"/>
                <a:cs typeface="Helvetica" panose="020B0604020202020204" pitchFamily="34" charset="0"/>
              </a:rPr>
              <a:t>The only route of production in some cases (protein therapeutics)</a:t>
            </a:r>
          </a:p>
          <a:p>
            <a:pPr marL="285750" indent="-285750" defTabSz="457200">
              <a:spcAft>
                <a:spcPts val="600"/>
              </a:spcAft>
              <a:buFont typeface="Arial"/>
              <a:buChar char="•"/>
              <a:defRPr/>
            </a:pPr>
            <a:r>
              <a:rPr lang="en-US" sz="2000" dirty="0">
                <a:solidFill>
                  <a:srgbClr val="000000"/>
                </a:solidFill>
                <a:latin typeface="Helvetica" panose="020B0604020202020204" pitchFamily="34" charset="0"/>
                <a:cs typeface="Helvetica" panose="020B0604020202020204" pitchFamily="34" charset="0"/>
              </a:rPr>
              <a:t>Low T</a:t>
            </a:r>
            <a:r>
              <a:rPr lang="en-US" sz="2000" baseline="30000" dirty="0">
                <a:solidFill>
                  <a:srgbClr val="000000"/>
                </a:solidFill>
                <a:latin typeface="Helvetica" panose="020B0604020202020204" pitchFamily="34" charset="0"/>
                <a:cs typeface="Helvetica" panose="020B0604020202020204" pitchFamily="34" charset="0"/>
              </a:rPr>
              <a:t>o</a:t>
            </a:r>
            <a:r>
              <a:rPr lang="en-US" sz="2000" dirty="0">
                <a:solidFill>
                  <a:srgbClr val="000000"/>
                </a:solidFill>
                <a:latin typeface="Helvetica" panose="020B0604020202020204" pitchFamily="34" charset="0"/>
                <a:cs typeface="Helvetica" panose="020B0604020202020204" pitchFamily="34" charset="0"/>
              </a:rPr>
              <a:t> and pressure</a:t>
            </a:r>
          </a:p>
          <a:p>
            <a:pPr marL="285750" indent="-285750" defTabSz="457200">
              <a:spcAft>
                <a:spcPts val="600"/>
              </a:spcAft>
              <a:buFont typeface="Arial"/>
              <a:buChar char="•"/>
              <a:defRPr/>
            </a:pPr>
            <a:r>
              <a:rPr lang="en-US" sz="2000" dirty="0">
                <a:solidFill>
                  <a:srgbClr val="000000"/>
                </a:solidFill>
                <a:latin typeface="Helvetica" panose="020B0604020202020204" pitchFamily="34" charset="0"/>
                <a:cs typeface="Helvetica" panose="020B0604020202020204" pitchFamily="34" charset="0"/>
              </a:rPr>
              <a:t>Regenerable</a:t>
            </a:r>
          </a:p>
        </p:txBody>
      </p:sp>
      <p:sp>
        <p:nvSpPr>
          <p:cNvPr id="2" name="Slide Number Placeholder 1"/>
          <p:cNvSpPr>
            <a:spLocks noGrp="1"/>
          </p:cNvSpPr>
          <p:nvPr>
            <p:ph type="sldNum" sz="quarter" idx="12"/>
          </p:nvPr>
        </p:nvSpPr>
        <p:spPr/>
        <p:txBody>
          <a:bodyPr/>
          <a:lstStyle/>
          <a:p>
            <a:fld id="{41C508F0-1AA7-8449-B96D-5FDB74B9F69F}" type="slidenum">
              <a:rPr lang="en-US" smtClean="0"/>
              <a:t>3</a:t>
            </a:fld>
            <a:endParaRPr lang="en-US"/>
          </a:p>
        </p:txBody>
      </p:sp>
    </p:spTree>
    <p:extLst>
      <p:ext uri="{BB962C8B-B14F-4D97-AF65-F5344CB8AC3E}">
        <p14:creationId xmlns:p14="http://schemas.microsoft.com/office/powerpoint/2010/main" val="2826743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EE0DDD85-7FEB-4629-A928-02C8F9667D02}"/>
              </a:ext>
            </a:extLst>
          </p:cNvPr>
          <p:cNvGrpSpPr/>
          <p:nvPr/>
        </p:nvGrpSpPr>
        <p:grpSpPr>
          <a:xfrm>
            <a:off x="2472054" y="3106757"/>
            <a:ext cx="6925334" cy="3598142"/>
            <a:chOff x="2468496" y="2293798"/>
            <a:chExt cx="7305264" cy="4053139"/>
          </a:xfrm>
        </p:grpSpPr>
        <p:grpSp>
          <p:nvGrpSpPr>
            <p:cNvPr id="5" name="Group 4">
              <a:extLst>
                <a:ext uri="{FF2B5EF4-FFF2-40B4-BE49-F238E27FC236}">
                  <a16:creationId xmlns:a16="http://schemas.microsoft.com/office/drawing/2014/main" id="{F76D9937-6765-480B-A2FF-F653C8A6621B}"/>
                </a:ext>
              </a:extLst>
            </p:cNvPr>
            <p:cNvGrpSpPr/>
            <p:nvPr/>
          </p:nvGrpSpPr>
          <p:grpSpPr>
            <a:xfrm>
              <a:off x="7456927" y="2293798"/>
              <a:ext cx="2316833" cy="4053139"/>
              <a:chOff x="7456927" y="2293798"/>
              <a:chExt cx="2316833" cy="4053139"/>
            </a:xfrm>
          </p:grpSpPr>
          <p:pic>
            <p:nvPicPr>
              <p:cNvPr id="7" name="Picture 2"/>
              <p:cNvPicPr>
                <a:picLocks noChangeAspect="1" noChangeArrowheads="1"/>
              </p:cNvPicPr>
              <p:nvPr/>
            </p:nvPicPr>
            <p:blipFill>
              <a:blip r:embed="rId2" cstate="email">
                <a:lum bright="20000" contrast="20000"/>
                <a:extLst>
                  <a:ext uri="{28A0092B-C50C-407E-A947-70E740481C1C}">
                    <a14:useLocalDpi xmlns:a14="http://schemas.microsoft.com/office/drawing/2010/main"/>
                  </a:ext>
                </a:extLst>
              </a:blip>
              <a:srcRect/>
              <a:stretch>
                <a:fillRect/>
              </a:stretch>
            </p:blipFill>
            <p:spPr bwMode="auto">
              <a:xfrm>
                <a:off x="7467601" y="4609311"/>
                <a:ext cx="2306159" cy="173762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 name="Picture 8"/>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7456927" y="2293798"/>
                <a:ext cx="2316833" cy="1737625"/>
              </a:xfrm>
              <a:prstGeom prst="rect">
                <a:avLst/>
              </a:prstGeom>
              <a:effectLst>
                <a:outerShdw blurRad="50800" dist="38100" dir="2700000" algn="tl" rotWithShape="0">
                  <a:prstClr val="black">
                    <a:alpha val="40000"/>
                  </a:prstClr>
                </a:outerShdw>
              </a:effectLst>
            </p:spPr>
          </p:pic>
        </p:grpSp>
        <p:grpSp>
          <p:nvGrpSpPr>
            <p:cNvPr id="14" name="Group 13">
              <a:extLst>
                <a:ext uri="{FF2B5EF4-FFF2-40B4-BE49-F238E27FC236}">
                  <a16:creationId xmlns:a16="http://schemas.microsoft.com/office/drawing/2014/main" id="{2B0EE6A7-E76B-4751-9683-9A27C8C95573}"/>
                </a:ext>
              </a:extLst>
            </p:cNvPr>
            <p:cNvGrpSpPr/>
            <p:nvPr/>
          </p:nvGrpSpPr>
          <p:grpSpPr>
            <a:xfrm>
              <a:off x="2468496" y="2293799"/>
              <a:ext cx="2057401" cy="4053138"/>
              <a:chOff x="2468496" y="2293799"/>
              <a:chExt cx="2057401" cy="4053138"/>
            </a:xfrm>
          </p:grpSpPr>
          <p:pic>
            <p:nvPicPr>
              <p:cNvPr id="8" name="Picture 7"/>
              <p:cNvPicPr>
                <a:picLocks noChangeAspect="1"/>
              </p:cNvPicPr>
              <p:nvPr/>
            </p:nvPicPr>
            <p:blipFill>
              <a:blip r:embed="rId5" cstate="email">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2468496" y="4289537"/>
                <a:ext cx="2057400" cy="2057400"/>
              </a:xfrm>
              <a:prstGeom prst="rect">
                <a:avLst/>
              </a:prstGeom>
              <a:effectLst>
                <a:outerShdw blurRad="50800" dist="38100" dir="2700000" algn="tl" rotWithShape="0">
                  <a:prstClr val="black">
                    <a:alpha val="40000"/>
                  </a:prstClr>
                </a:outerShdw>
              </a:effectLst>
            </p:spPr>
          </p:pic>
          <p:pic>
            <p:nvPicPr>
              <p:cNvPr id="10" name="Picture 9"/>
              <p:cNvPicPr>
                <a:picLocks noChangeAspect="1"/>
              </p:cNvPicPr>
              <p:nvPr/>
            </p:nvPicPr>
            <p:blipFill>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2468497" y="2293799"/>
                <a:ext cx="2057400" cy="1783080"/>
              </a:xfrm>
              <a:prstGeom prst="rect">
                <a:avLst/>
              </a:prstGeom>
              <a:effectLst>
                <a:outerShdw blurRad="50800" dist="38100" dir="2700000" algn="tl" rotWithShape="0">
                  <a:prstClr val="black">
                    <a:alpha val="40000"/>
                  </a:prstClr>
                </a:outerShdw>
              </a:effectLst>
            </p:spPr>
          </p:pic>
        </p:grpSp>
        <p:grpSp>
          <p:nvGrpSpPr>
            <p:cNvPr id="15" name="Group 14">
              <a:extLst>
                <a:ext uri="{FF2B5EF4-FFF2-40B4-BE49-F238E27FC236}">
                  <a16:creationId xmlns:a16="http://schemas.microsoft.com/office/drawing/2014/main" id="{32902A78-24D9-4CD8-A106-CC8A9D7E3FEB}"/>
                </a:ext>
              </a:extLst>
            </p:cNvPr>
            <p:cNvGrpSpPr/>
            <p:nvPr/>
          </p:nvGrpSpPr>
          <p:grpSpPr>
            <a:xfrm>
              <a:off x="5040198" y="2293799"/>
              <a:ext cx="1902427" cy="4053138"/>
              <a:chOff x="5159280" y="2293799"/>
              <a:chExt cx="1902427" cy="4053138"/>
            </a:xfrm>
          </p:grpSpPr>
          <p:pic>
            <p:nvPicPr>
              <p:cNvPr id="6" name="Picture 2" descr="http://spacechronology.com/marshabitat.jpg"/>
              <p:cNvPicPr>
                <a:picLocks noChangeAspect="1" noChangeArrowheads="1"/>
              </p:cNvPicPr>
              <p:nvPr/>
            </p:nvPicPr>
            <p:blipFill>
              <a:blip r:embed="rId9" cstate="email">
                <a:extLst>
                  <a:ext uri="{BEBA8EAE-BF5A-486C-A8C5-ECC9F3942E4B}">
                    <a14:imgProps xmlns:a14="http://schemas.microsoft.com/office/drawing/2010/main">
                      <a14:imgLayer r:embed="rId10">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5207774" y="4911944"/>
                <a:ext cx="1805439" cy="14349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5341298" y="3929885"/>
                <a:ext cx="1538391" cy="1198142"/>
              </a:xfrm>
              <a:prstGeom prst="rect">
                <a:avLst/>
              </a:prstGeom>
            </p:spPr>
          </p:pic>
          <p:pic>
            <p:nvPicPr>
              <p:cNvPr id="12" name="Picture 2"/>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5159280" y="2293799"/>
                <a:ext cx="1902427" cy="16360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sp>
        <p:nvSpPr>
          <p:cNvPr id="13" name="TextBox 12"/>
          <p:cNvSpPr txBox="1"/>
          <p:nvPr/>
        </p:nvSpPr>
        <p:spPr>
          <a:xfrm>
            <a:off x="280406" y="953697"/>
            <a:ext cx="11628828" cy="1708160"/>
          </a:xfrm>
          <a:prstGeom prst="rect">
            <a:avLst/>
          </a:prstGeom>
          <a:noFill/>
        </p:spPr>
        <p:txBody>
          <a:bodyPr wrap="square" rtlCol="0">
            <a:spAutoFit/>
          </a:bodyPr>
          <a:lstStyle/>
          <a:p>
            <a:pPr>
              <a:spcBef>
                <a:spcPts val="600"/>
              </a:spcBef>
            </a:pPr>
            <a:r>
              <a:rPr lang="en-US" b="1" dirty="0">
                <a:latin typeface="Helvetica" panose="020B0604020202020204" pitchFamily="34" charset="0"/>
                <a:cs typeface="Helvetica" panose="020B0604020202020204" pitchFamily="34" charset="0"/>
              </a:rPr>
              <a:t>A wide array of different mission resources will eventually need to be produced on-site for mission sustainability/cost effectiveness</a:t>
            </a:r>
          </a:p>
          <a:p>
            <a:pPr marL="742950" lvl="1" indent="-285750">
              <a:spcBef>
                <a:spcPts val="600"/>
              </a:spcBef>
              <a:buFont typeface="Arial" panose="020B0604020202020204" pitchFamily="34" charset="0"/>
              <a:buChar char="•"/>
            </a:pPr>
            <a:r>
              <a:rPr lang="en-US" dirty="0">
                <a:latin typeface="Helvetica" panose="020B0604020202020204" pitchFamily="34" charset="0"/>
                <a:cs typeface="Helvetica" panose="020B0604020202020204" pitchFamily="34" charset="0"/>
              </a:rPr>
              <a:t>Fuels, foods/nutrients, chemicals, plastics, binders, medicine</a:t>
            </a:r>
          </a:p>
          <a:p>
            <a:pPr marL="742950" lvl="1" indent="-285750">
              <a:spcBef>
                <a:spcPts val="600"/>
              </a:spcBef>
              <a:buFont typeface="Arial" panose="020B0604020202020204" pitchFamily="34" charset="0"/>
              <a:buChar char="•"/>
            </a:pPr>
            <a:r>
              <a:rPr lang="en-US" dirty="0">
                <a:latin typeface="Helvetica" panose="020B0604020202020204" pitchFamily="34" charset="0"/>
                <a:cs typeface="Helvetica" panose="020B0604020202020204" pitchFamily="34" charset="0"/>
              </a:rPr>
              <a:t>Biomanufacturing can provide compounds abiotic systems cannot</a:t>
            </a:r>
          </a:p>
          <a:p>
            <a:pPr marL="742950" lvl="1" indent="-285750">
              <a:spcBef>
                <a:spcPts val="600"/>
              </a:spcBef>
              <a:buFont typeface="Arial" panose="020B0604020202020204" pitchFamily="34" charset="0"/>
              <a:buChar char="•"/>
            </a:pPr>
            <a:r>
              <a:rPr lang="en-US" dirty="0">
                <a:latin typeface="Helvetica" panose="020B0604020202020204" pitchFamily="34" charset="0"/>
                <a:cs typeface="Helvetica" panose="020B0604020202020204" pitchFamily="34" charset="0"/>
              </a:rPr>
              <a:t>Biomining – highly selective trace element sourcing</a:t>
            </a:r>
          </a:p>
        </p:txBody>
      </p:sp>
      <p:sp>
        <p:nvSpPr>
          <p:cNvPr id="2" name="Title 1"/>
          <p:cNvSpPr>
            <a:spLocks noGrp="1"/>
          </p:cNvSpPr>
          <p:nvPr>
            <p:ph type="title"/>
          </p:nvPr>
        </p:nvSpPr>
        <p:spPr/>
        <p:txBody>
          <a:bodyPr>
            <a:noAutofit/>
          </a:bodyPr>
          <a:lstStyle/>
          <a:p>
            <a:r>
              <a:rPr lang="en-US" sz="3000" dirty="0">
                <a:latin typeface="Helvetica" panose="020B0604020202020204" pitchFamily="34" charset="0"/>
                <a:cs typeface="Helvetica" panose="020B0604020202020204" pitchFamily="34" charset="0"/>
              </a:rPr>
              <a:t> </a:t>
            </a:r>
          </a:p>
        </p:txBody>
      </p:sp>
      <p:sp>
        <p:nvSpPr>
          <p:cNvPr id="3" name="Rectangle 2">
            <a:extLst>
              <a:ext uri="{FF2B5EF4-FFF2-40B4-BE49-F238E27FC236}">
                <a16:creationId xmlns:a16="http://schemas.microsoft.com/office/drawing/2014/main" id="{BACA25D2-DD46-4D3F-A494-4617030C303C}"/>
              </a:ext>
            </a:extLst>
          </p:cNvPr>
          <p:cNvSpPr/>
          <p:nvPr/>
        </p:nvSpPr>
        <p:spPr>
          <a:xfrm>
            <a:off x="182880" y="91440"/>
            <a:ext cx="8174033" cy="584775"/>
          </a:xfrm>
          <a:prstGeom prst="rect">
            <a:avLst/>
          </a:prstGeom>
        </p:spPr>
        <p:txBody>
          <a:bodyPr wrap="none">
            <a:spAutoFit/>
          </a:bodyPr>
          <a:lstStyle/>
          <a:p>
            <a:r>
              <a:rPr lang="en-US" sz="3200" b="1" dirty="0">
                <a:solidFill>
                  <a:schemeClr val="bg1"/>
                </a:solidFill>
                <a:latin typeface="Helvetica" panose="020B0604020202020204" pitchFamily="34" charset="0"/>
                <a:cs typeface="Helvetica" panose="020B0604020202020204" pitchFamily="34" charset="0"/>
              </a:rPr>
              <a:t>In Space Production of Mission Products</a:t>
            </a:r>
            <a:endParaRPr lang="en-US" sz="3200" dirty="0">
              <a:solidFill>
                <a:schemeClr val="bg1"/>
              </a:solidFill>
            </a:endParaRPr>
          </a:p>
        </p:txBody>
      </p:sp>
      <p:sp>
        <p:nvSpPr>
          <p:cNvPr id="4" name="Slide Number Placeholder 3"/>
          <p:cNvSpPr>
            <a:spLocks noGrp="1"/>
          </p:cNvSpPr>
          <p:nvPr>
            <p:ph type="sldNum" sz="quarter" idx="12"/>
          </p:nvPr>
        </p:nvSpPr>
        <p:spPr/>
        <p:txBody>
          <a:bodyPr/>
          <a:lstStyle/>
          <a:p>
            <a:fld id="{41C508F0-1AA7-8449-B96D-5FDB74B9F69F}" type="slidenum">
              <a:rPr lang="en-US" smtClean="0"/>
              <a:t>4</a:t>
            </a:fld>
            <a:endParaRPr lang="en-US"/>
          </a:p>
        </p:txBody>
      </p:sp>
    </p:spTree>
    <p:extLst>
      <p:ext uri="{BB962C8B-B14F-4D97-AF65-F5344CB8AC3E}">
        <p14:creationId xmlns:p14="http://schemas.microsoft.com/office/powerpoint/2010/main" val="1556662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3400" y="190500"/>
            <a:ext cx="7542212" cy="609600"/>
          </a:xfrm>
        </p:spPr>
        <p:txBody>
          <a:bodyPr/>
          <a:lstStyle/>
          <a:p>
            <a:r>
              <a:rPr lang="en-US" sz="2800" dirty="0"/>
              <a:t>Overview of Projects</a:t>
            </a:r>
          </a:p>
        </p:txBody>
      </p:sp>
      <p:pic>
        <p:nvPicPr>
          <p:cNvPr id="6" name="Picture 5"/>
          <p:cNvPicPr>
            <a:picLocks noChangeAspect="1"/>
          </p:cNvPicPr>
          <p:nvPr/>
        </p:nvPicPr>
        <p:blipFill>
          <a:blip r:embed="rId2"/>
          <a:stretch>
            <a:fillRect/>
          </a:stretch>
        </p:blipFill>
        <p:spPr>
          <a:xfrm>
            <a:off x="870333" y="1066801"/>
            <a:ext cx="9563777" cy="5572594"/>
          </a:xfrm>
          <a:prstGeom prst="rect">
            <a:avLst/>
          </a:prstGeom>
        </p:spPr>
      </p:pic>
      <p:sp>
        <p:nvSpPr>
          <p:cNvPr id="98" name="Slide Number Placeholder 97"/>
          <p:cNvSpPr>
            <a:spLocks noGrp="1"/>
          </p:cNvSpPr>
          <p:nvPr>
            <p:ph type="sldNum" sz="quarter" idx="10"/>
          </p:nvPr>
        </p:nvSpPr>
        <p:spPr/>
        <p:txBody>
          <a:bodyPr/>
          <a:lstStyle/>
          <a:p>
            <a:pPr defTabSz="685800"/>
            <a:fld id="{3D677A9C-EF4D-C04D-9330-E36623C62E33}" type="slidenum">
              <a:rPr lang="en-US" smtClean="0"/>
              <a:pPr defTabSz="685800"/>
              <a:t>5</a:t>
            </a:fld>
            <a:endParaRPr lang="en-US"/>
          </a:p>
        </p:txBody>
      </p:sp>
      <p:sp>
        <p:nvSpPr>
          <p:cNvPr id="3" name="Arrow: Left 2">
            <a:extLst>
              <a:ext uri="{FF2B5EF4-FFF2-40B4-BE49-F238E27FC236}">
                <a16:creationId xmlns:a16="http://schemas.microsoft.com/office/drawing/2014/main" id="{BED27689-2C76-B482-2908-3C79331F05BA}"/>
              </a:ext>
            </a:extLst>
          </p:cNvPr>
          <p:cNvSpPr/>
          <p:nvPr/>
        </p:nvSpPr>
        <p:spPr>
          <a:xfrm>
            <a:off x="10434110" y="1988545"/>
            <a:ext cx="1001398" cy="512284"/>
          </a:xfrm>
          <a:prstGeom prst="lef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4122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FC88E-E53D-09F6-6A61-0B0976ABED5E}"/>
              </a:ext>
            </a:extLst>
          </p:cNvPr>
          <p:cNvSpPr>
            <a:spLocks noGrp="1"/>
          </p:cNvSpPr>
          <p:nvPr>
            <p:ph type="title"/>
          </p:nvPr>
        </p:nvSpPr>
        <p:spPr>
          <a:xfrm flipH="1">
            <a:off x="202017" y="18975"/>
            <a:ext cx="8875058" cy="112058"/>
          </a:xfrm>
        </p:spPr>
        <p:txBody>
          <a:bodyPr/>
          <a:lstStyle/>
          <a:p>
            <a:r>
              <a:rPr lang="en-US" dirty="0"/>
              <a:t>Products and Data of Potential Interest</a:t>
            </a:r>
          </a:p>
        </p:txBody>
      </p:sp>
      <p:sp>
        <p:nvSpPr>
          <p:cNvPr id="3" name="Content Placeholder 2">
            <a:extLst>
              <a:ext uri="{FF2B5EF4-FFF2-40B4-BE49-F238E27FC236}">
                <a16:creationId xmlns:a16="http://schemas.microsoft.com/office/drawing/2014/main" id="{60D8999E-F433-3EFC-9369-F8B0BB424F9F}"/>
              </a:ext>
            </a:extLst>
          </p:cNvPr>
          <p:cNvSpPr>
            <a:spLocks noGrp="1"/>
          </p:cNvSpPr>
          <p:nvPr>
            <p:ph idx="1"/>
          </p:nvPr>
        </p:nvSpPr>
        <p:spPr/>
        <p:txBody>
          <a:bodyPr>
            <a:normAutofit/>
          </a:bodyPr>
          <a:lstStyle/>
          <a:p>
            <a:r>
              <a:rPr lang="en-US" sz="2000" dirty="0"/>
              <a:t>Data on 5+years of ambient, lyophilized storage of microbes in ISS – </a:t>
            </a:r>
            <a:r>
              <a:rPr lang="en-US" sz="2000" dirty="0" err="1"/>
              <a:t>BioNutrients</a:t>
            </a:r>
            <a:r>
              <a:rPr lang="en-US" sz="2000" dirty="0"/>
              <a:t> system</a:t>
            </a:r>
          </a:p>
          <a:p>
            <a:pPr lvl="1"/>
            <a:r>
              <a:rPr lang="en-US" sz="1600" dirty="0"/>
              <a:t>9 strains, multiple treatments, </a:t>
            </a:r>
            <a:r>
              <a:rPr lang="en-US" sz="1600" i="1" dirty="0" err="1"/>
              <a:t>uv</a:t>
            </a:r>
            <a:r>
              <a:rPr lang="en-US" sz="1600" dirty="0"/>
              <a:t> irradiated potential novel strains, omics information is coming).  Demonstrated to make nutrients/yogurt/kefir</a:t>
            </a:r>
          </a:p>
          <a:p>
            <a:pPr lvl="1"/>
            <a:r>
              <a:rPr lang="en-US" sz="1600" dirty="0"/>
              <a:t>Data on Media (YPD/yeast formulas and non-fat milk powder) 5+ years ISS storage</a:t>
            </a:r>
          </a:p>
          <a:p>
            <a:pPr lvl="1"/>
            <a:endParaRPr lang="en-US" sz="1800" dirty="0"/>
          </a:p>
          <a:p>
            <a:r>
              <a:rPr lang="en-US" sz="2000" dirty="0"/>
              <a:t>Low volume, low mass “bioreactor” systems/ Materials data</a:t>
            </a:r>
          </a:p>
          <a:p>
            <a:pPr lvl="1"/>
            <a:r>
              <a:rPr lang="en-US" sz="1600" dirty="0"/>
              <a:t>Considerable test data on many materials, thicknesses, and biocompatibility/ workability</a:t>
            </a:r>
          </a:p>
          <a:p>
            <a:pPr lvl="1"/>
            <a:r>
              <a:rPr lang="en-US" sz="1600" dirty="0"/>
              <a:t>Space feasible Biomanufacturing and product purification platform</a:t>
            </a:r>
          </a:p>
          <a:p>
            <a:pPr lvl="1"/>
            <a:endParaRPr lang="en-US" sz="1800" dirty="0"/>
          </a:p>
          <a:p>
            <a:r>
              <a:rPr lang="en-US" sz="2000" dirty="0"/>
              <a:t>CO2- based Media formulations and recycled waste formulations</a:t>
            </a:r>
          </a:p>
          <a:p>
            <a:pPr lvl="1"/>
            <a:r>
              <a:rPr lang="en-US" sz="1600" dirty="0"/>
              <a:t>Acetate, ethanol, </a:t>
            </a:r>
            <a:r>
              <a:rPr lang="en-US" sz="1600" dirty="0" err="1"/>
              <a:t>acetate+ethanol</a:t>
            </a:r>
            <a:r>
              <a:rPr lang="en-US" sz="1600" dirty="0"/>
              <a:t>, and combinations with Urea and wastewater effluents  ---</a:t>
            </a:r>
            <a:r>
              <a:rPr lang="en-US" sz="1600" dirty="0">
                <a:highlight>
                  <a:srgbClr val="FFFF00"/>
                </a:highlight>
              </a:rPr>
              <a:t>HOW TO FEED YOUR BIOMINING ORGANISMS</a:t>
            </a:r>
          </a:p>
          <a:p>
            <a:pPr lvl="1"/>
            <a:endParaRPr lang="en-US" sz="1600" dirty="0">
              <a:highlight>
                <a:srgbClr val="FFFF00"/>
              </a:highlight>
            </a:endParaRPr>
          </a:p>
          <a:p>
            <a:r>
              <a:rPr lang="en-US" sz="1800" dirty="0"/>
              <a:t>The CO2-based </a:t>
            </a:r>
            <a:r>
              <a:rPr lang="en-US" sz="1800" dirty="0" err="1"/>
              <a:t>BioManufacturing</a:t>
            </a:r>
            <a:r>
              <a:rPr lang="en-US" sz="1800" dirty="0"/>
              <a:t> Platform can help with </a:t>
            </a:r>
            <a:r>
              <a:rPr lang="en-US" sz="1800" dirty="0">
                <a:highlight>
                  <a:srgbClr val="FFFF00"/>
                </a:highlight>
              </a:rPr>
              <a:t>generating complex feedstocks</a:t>
            </a:r>
            <a:r>
              <a:rPr lang="en-US" sz="1800" dirty="0"/>
              <a:t>, </a:t>
            </a:r>
            <a:r>
              <a:rPr lang="en-US" sz="1800" dirty="0">
                <a:highlight>
                  <a:srgbClr val="FFFF00"/>
                </a:highlight>
              </a:rPr>
              <a:t>performing biomining, purifying products in a low mass, volume system.  1Liter.</a:t>
            </a:r>
          </a:p>
          <a:p>
            <a:endParaRPr lang="en-US" sz="2000" dirty="0"/>
          </a:p>
          <a:p>
            <a:endParaRPr lang="en-US" sz="2000" dirty="0"/>
          </a:p>
        </p:txBody>
      </p:sp>
      <p:sp>
        <p:nvSpPr>
          <p:cNvPr id="4" name="Slide Number Placeholder 3">
            <a:extLst>
              <a:ext uri="{FF2B5EF4-FFF2-40B4-BE49-F238E27FC236}">
                <a16:creationId xmlns:a16="http://schemas.microsoft.com/office/drawing/2014/main" id="{8032A73C-7AD1-A64B-251F-B62CFF6AC88F}"/>
              </a:ext>
            </a:extLst>
          </p:cNvPr>
          <p:cNvSpPr>
            <a:spLocks noGrp="1"/>
          </p:cNvSpPr>
          <p:nvPr>
            <p:ph type="sldNum" sz="quarter" idx="12"/>
          </p:nvPr>
        </p:nvSpPr>
        <p:spPr/>
        <p:txBody>
          <a:bodyPr/>
          <a:lstStyle/>
          <a:p>
            <a:fld id="{41C508F0-1AA7-8449-B96D-5FDB74B9F69F}" type="slidenum">
              <a:rPr lang="en-US" smtClean="0"/>
              <a:t>6</a:t>
            </a:fld>
            <a:endParaRPr lang="en-US"/>
          </a:p>
        </p:txBody>
      </p:sp>
    </p:spTree>
    <p:extLst>
      <p:ext uri="{BB962C8B-B14F-4D97-AF65-F5344CB8AC3E}">
        <p14:creationId xmlns:p14="http://schemas.microsoft.com/office/powerpoint/2010/main" val="1160932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3E38E6-A9CF-A413-4A5A-3A2FB9C85011}"/>
              </a:ext>
            </a:extLst>
          </p:cNvPr>
          <p:cNvSpPr>
            <a:spLocks noGrp="1"/>
          </p:cNvSpPr>
          <p:nvPr>
            <p:ph type="title"/>
          </p:nvPr>
        </p:nvSpPr>
        <p:spPr>
          <a:xfrm flipH="1">
            <a:off x="202017" y="18975"/>
            <a:ext cx="7126941" cy="134470"/>
          </a:xfrm>
        </p:spPr>
        <p:txBody>
          <a:bodyPr>
            <a:noAutofit/>
          </a:bodyPr>
          <a:lstStyle/>
          <a:p>
            <a:r>
              <a:rPr lang="en-US" sz="2800" b="1" dirty="0">
                <a:solidFill>
                  <a:schemeClr val="bg1"/>
                </a:solidFill>
                <a:latin typeface="Helvetica" panose="020B0604020202020204" pitchFamily="34" charset="0"/>
                <a:cs typeface="Helvetica" panose="020B0604020202020204" pitchFamily="34" charset="0"/>
              </a:rPr>
              <a:t>CO2-based Manufacturing</a:t>
            </a:r>
            <a:br>
              <a:rPr lang="en-US" sz="2800" b="1" dirty="0">
                <a:solidFill>
                  <a:schemeClr val="bg1"/>
                </a:solidFill>
                <a:latin typeface="Helvetica" panose="020B0604020202020204" pitchFamily="34" charset="0"/>
                <a:cs typeface="Helvetica" panose="020B0604020202020204" pitchFamily="34" charset="0"/>
              </a:rPr>
            </a:br>
            <a:endParaRPr lang="en-US" sz="2800" dirty="0"/>
          </a:p>
        </p:txBody>
      </p:sp>
      <p:pic>
        <p:nvPicPr>
          <p:cNvPr id="6" name="Content Placeholder 5">
            <a:extLst>
              <a:ext uri="{FF2B5EF4-FFF2-40B4-BE49-F238E27FC236}">
                <a16:creationId xmlns:a16="http://schemas.microsoft.com/office/drawing/2014/main" id="{1A14653B-663C-A783-3A45-2D811679B8A2}"/>
              </a:ext>
            </a:extLst>
          </p:cNvPr>
          <p:cNvPicPr>
            <a:picLocks noGrp="1" noChangeAspect="1"/>
          </p:cNvPicPr>
          <p:nvPr>
            <p:ph idx="1"/>
          </p:nvPr>
        </p:nvPicPr>
        <p:blipFill>
          <a:blip r:embed="rId3"/>
          <a:stretch>
            <a:fillRect/>
          </a:stretch>
        </p:blipFill>
        <p:spPr>
          <a:xfrm>
            <a:off x="735162" y="1869897"/>
            <a:ext cx="10906609" cy="2804845"/>
          </a:xfrm>
          <a:prstGeom prst="rect">
            <a:avLst/>
          </a:prstGeom>
        </p:spPr>
      </p:pic>
      <p:sp>
        <p:nvSpPr>
          <p:cNvPr id="2" name="TextBox 1">
            <a:extLst>
              <a:ext uri="{FF2B5EF4-FFF2-40B4-BE49-F238E27FC236}">
                <a16:creationId xmlns:a16="http://schemas.microsoft.com/office/drawing/2014/main" id="{1698C486-D369-683E-A21C-EFDAC5A75783}"/>
              </a:ext>
            </a:extLst>
          </p:cNvPr>
          <p:cNvSpPr txBox="1"/>
          <p:nvPr/>
        </p:nvSpPr>
        <p:spPr>
          <a:xfrm>
            <a:off x="1651640" y="4807089"/>
            <a:ext cx="9388468" cy="830997"/>
          </a:xfrm>
          <a:prstGeom prst="rect">
            <a:avLst/>
          </a:prstGeom>
          <a:noFill/>
        </p:spPr>
        <p:txBody>
          <a:bodyPr wrap="none" rtlCol="0">
            <a:spAutoFit/>
          </a:bodyPr>
          <a:lstStyle/>
          <a:p>
            <a:r>
              <a:rPr lang="en-US" sz="2800" dirty="0"/>
              <a:t>Space Exploration supported with CO</a:t>
            </a:r>
            <a:r>
              <a:rPr lang="en-US" sz="2800" baseline="-25000" dirty="0"/>
              <a:t>2</a:t>
            </a:r>
            <a:r>
              <a:rPr lang="en-US" sz="2800" dirty="0"/>
              <a:t>-based Biomanufacturing</a:t>
            </a:r>
          </a:p>
          <a:p>
            <a:r>
              <a:rPr lang="en-US" sz="2000" i="1" dirty="0">
                <a:solidFill>
                  <a:prstClr val="black"/>
                </a:solidFill>
                <a:ea typeface="ＭＳ Ｐゴシック" charset="-128"/>
                <a:cs typeface="Arial" panose="020B0604020202020204" pitchFamily="34" charset="0"/>
              </a:rPr>
              <a:t>(Lunar CO</a:t>
            </a:r>
            <a:r>
              <a:rPr lang="en-US" sz="2000" i="1" baseline="-25000" dirty="0">
                <a:solidFill>
                  <a:prstClr val="black"/>
                </a:solidFill>
                <a:ea typeface="ＭＳ Ｐゴシック" charset="-128"/>
                <a:cs typeface="Arial" panose="020B0604020202020204" pitchFamily="34" charset="0"/>
              </a:rPr>
              <a:t>2</a:t>
            </a:r>
            <a:r>
              <a:rPr lang="en-US" sz="2000" i="1" dirty="0">
                <a:solidFill>
                  <a:prstClr val="black"/>
                </a:solidFill>
                <a:ea typeface="ＭＳ Ｐゴシック" charset="-128"/>
                <a:cs typeface="Arial" panose="020B0604020202020204" pitchFamily="34" charset="0"/>
              </a:rPr>
              <a:t> sources = humans ~1kg-CM/d, wastes: Mars = atmospheric CO</a:t>
            </a:r>
            <a:r>
              <a:rPr lang="en-US" sz="2000" i="1" baseline="-25000" dirty="0">
                <a:solidFill>
                  <a:prstClr val="black"/>
                </a:solidFill>
                <a:ea typeface="ＭＳ Ｐゴシック" charset="-128"/>
                <a:cs typeface="Arial" panose="020B0604020202020204" pitchFamily="34" charset="0"/>
              </a:rPr>
              <a:t>2  </a:t>
            </a:r>
            <a:r>
              <a:rPr lang="en-US" sz="2000" i="1" dirty="0">
                <a:solidFill>
                  <a:prstClr val="black"/>
                </a:solidFill>
                <a:ea typeface="ＭＳ Ｐゴシック" charset="-128"/>
                <a:cs typeface="Arial" panose="020B0604020202020204" pitchFamily="34" charset="0"/>
              </a:rPr>
              <a:t>@95%)</a:t>
            </a:r>
            <a:endParaRPr lang="en-US" sz="2000" dirty="0"/>
          </a:p>
        </p:txBody>
      </p:sp>
    </p:spTree>
    <p:extLst>
      <p:ext uri="{BB962C8B-B14F-4D97-AF65-F5344CB8AC3E}">
        <p14:creationId xmlns:p14="http://schemas.microsoft.com/office/powerpoint/2010/main" val="4031538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33D3FDC7-DAEB-4A6C-AE57-D0DF4971087C}"/>
              </a:ext>
            </a:extLst>
          </p:cNvPr>
          <p:cNvGrpSpPr/>
          <p:nvPr/>
        </p:nvGrpSpPr>
        <p:grpSpPr>
          <a:xfrm>
            <a:off x="223939" y="1161012"/>
            <a:ext cx="11018501" cy="5519630"/>
            <a:chOff x="223939" y="1161012"/>
            <a:chExt cx="11018501" cy="5519630"/>
          </a:xfrm>
        </p:grpSpPr>
        <p:pic>
          <p:nvPicPr>
            <p:cNvPr id="6" name="Picture 5" descr="Diagram&#10;&#10;Description automatically generated">
              <a:extLst>
                <a:ext uri="{FF2B5EF4-FFF2-40B4-BE49-F238E27FC236}">
                  <a16:creationId xmlns:a16="http://schemas.microsoft.com/office/drawing/2014/main" id="{D6E20883-A02A-4B3C-8511-F80A944C76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1161012"/>
              <a:ext cx="10023240" cy="5519630"/>
            </a:xfrm>
            <a:prstGeom prst="rect">
              <a:avLst/>
            </a:prstGeom>
          </p:spPr>
        </p:pic>
        <p:sp>
          <p:nvSpPr>
            <p:cNvPr id="3" name="Rounded Rectangle 2"/>
            <p:cNvSpPr/>
            <p:nvPr/>
          </p:nvSpPr>
          <p:spPr>
            <a:xfrm>
              <a:off x="1209992" y="3815490"/>
              <a:ext cx="1466566" cy="24903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5266617" y="3632801"/>
              <a:ext cx="1466566" cy="24903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5266617" y="3275559"/>
              <a:ext cx="1440510" cy="26293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7681552" y="2923429"/>
              <a:ext cx="1476268" cy="24903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9797886" y="4398775"/>
              <a:ext cx="1440510" cy="60554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3286539" y="3451034"/>
              <a:ext cx="1440510" cy="25254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5253365" y="5017568"/>
              <a:ext cx="1498544" cy="24903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p:cNvSpPr/>
            <p:nvPr/>
          </p:nvSpPr>
          <p:spPr>
            <a:xfrm>
              <a:off x="3279067" y="4454341"/>
              <a:ext cx="1440510" cy="25254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7">
              <a:extLst>
                <a:ext uri="{FF2B5EF4-FFF2-40B4-BE49-F238E27FC236}">
                  <a16:creationId xmlns:a16="http://schemas.microsoft.com/office/drawing/2014/main" id="{E9D8640B-5622-433E-B28A-DF58C7A58AC8}"/>
                </a:ext>
              </a:extLst>
            </p:cNvPr>
            <p:cNvSpPr/>
            <p:nvPr/>
          </p:nvSpPr>
          <p:spPr>
            <a:xfrm>
              <a:off x="7689602" y="3273170"/>
              <a:ext cx="1440510" cy="249035"/>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625C376A-72AC-4DE7-2D84-34F387584A23}"/>
                </a:ext>
              </a:extLst>
            </p:cNvPr>
            <p:cNvSpPr txBox="1"/>
            <p:nvPr/>
          </p:nvSpPr>
          <p:spPr>
            <a:xfrm>
              <a:off x="7702388" y="3265622"/>
              <a:ext cx="1440510" cy="276999"/>
            </a:xfrm>
            <a:prstGeom prst="rect">
              <a:avLst/>
            </a:prstGeom>
            <a:solidFill>
              <a:srgbClr val="E5CCFF"/>
            </a:solidFill>
            <a:ln w="19050">
              <a:solidFill>
                <a:schemeClr val="tx1"/>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black"/>
                  </a:solidFill>
                  <a:effectLst/>
                  <a:uLnTx/>
                  <a:uFillTx/>
                </a:rPr>
                <a:t>S. cerevisiae</a:t>
              </a:r>
            </a:p>
          </p:txBody>
        </p:sp>
        <p:sp>
          <p:nvSpPr>
            <p:cNvPr id="29" name="TextBox 28">
              <a:extLst>
                <a:ext uri="{FF2B5EF4-FFF2-40B4-BE49-F238E27FC236}">
                  <a16:creationId xmlns:a16="http://schemas.microsoft.com/office/drawing/2014/main" id="{621824B1-461E-3517-6A7A-9D91E099F207}"/>
                </a:ext>
              </a:extLst>
            </p:cNvPr>
            <p:cNvSpPr txBox="1"/>
            <p:nvPr/>
          </p:nvSpPr>
          <p:spPr>
            <a:xfrm>
              <a:off x="8036632" y="3964577"/>
              <a:ext cx="766107" cy="261610"/>
            </a:xfrm>
            <a:prstGeom prst="rect">
              <a:avLst/>
            </a:prstGeom>
            <a:solidFill>
              <a:srgbClr val="E5CC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rPr>
                <a:t>K. </a:t>
              </a:r>
              <a:r>
                <a:rPr kumimoji="0" lang="en-US" sz="1100" b="0" i="1" u="none" strike="noStrike" kern="0" cap="none" spc="0" normalizeH="0" baseline="0" noProof="0" dirty="0" err="1">
                  <a:ln>
                    <a:noFill/>
                  </a:ln>
                  <a:solidFill>
                    <a:prstClr val="black"/>
                  </a:solidFill>
                  <a:effectLst/>
                  <a:uLnTx/>
                  <a:uFillTx/>
                </a:rPr>
                <a:t>phaffii</a:t>
              </a:r>
              <a:endParaRPr kumimoji="0" lang="en-US" sz="1100" b="0" i="1" u="none" strike="noStrike" kern="0" cap="none" spc="0" normalizeH="0" baseline="0" noProof="0" dirty="0">
                <a:ln>
                  <a:noFill/>
                </a:ln>
                <a:solidFill>
                  <a:prstClr val="black"/>
                </a:solidFill>
                <a:effectLst/>
                <a:uLnTx/>
                <a:uFillTx/>
              </a:endParaRPr>
            </a:p>
          </p:txBody>
        </p:sp>
        <p:sp>
          <p:nvSpPr>
            <p:cNvPr id="18" name="Rounded Rectangle 17"/>
            <p:cNvSpPr/>
            <p:nvPr/>
          </p:nvSpPr>
          <p:spPr>
            <a:xfrm>
              <a:off x="7694804" y="3979424"/>
              <a:ext cx="1466567" cy="24903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12" descr="201805_ccc_logo_-_white_0.png">
              <a:extLst>
                <a:ext uri="{FF2B5EF4-FFF2-40B4-BE49-F238E27FC236}">
                  <a16:creationId xmlns:a16="http://schemas.microsoft.com/office/drawing/2014/main" id="{7F6BFE26-C3DB-C59B-5C09-A114AF5D8C3F}"/>
                </a:ext>
              </a:extLst>
            </p:cNvPr>
            <p:cNvPicPr>
              <a:picLocks noChangeAspect="1"/>
            </p:cNvPicPr>
            <p:nvPr/>
          </p:nvPicPr>
          <p:blipFill>
            <a:blip r:embed="rId4"/>
            <a:stretch>
              <a:fillRect/>
            </a:stretch>
          </p:blipFill>
          <p:spPr>
            <a:xfrm>
              <a:off x="223939" y="5543538"/>
              <a:ext cx="3218239" cy="992218"/>
            </a:xfrm>
            <a:prstGeom prst="rect">
              <a:avLst/>
            </a:prstGeom>
          </p:spPr>
        </p:pic>
        <p:sp>
          <p:nvSpPr>
            <p:cNvPr id="16" name="Right Arrow 15"/>
            <p:cNvSpPr/>
            <p:nvPr/>
          </p:nvSpPr>
          <p:spPr>
            <a:xfrm rot="19827992">
              <a:off x="2260664" y="5633625"/>
              <a:ext cx="703041" cy="1432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Slide Number Placeholder 1">
            <a:extLst>
              <a:ext uri="{FF2B5EF4-FFF2-40B4-BE49-F238E27FC236}">
                <a16:creationId xmlns:a16="http://schemas.microsoft.com/office/drawing/2014/main" id="{81BBA0BD-10D9-93FC-2A76-B4510D825EC8}"/>
              </a:ext>
            </a:extLst>
          </p:cNvPr>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marL="0" algn="r" defTabSz="914400" rtl="0" eaLnBrk="1" fontAlgn="auto" latinLnBrk="0" hangingPunct="1">
              <a:spcBef>
                <a:spcPts val="0"/>
              </a:spcBef>
              <a:spcAft>
                <a:spcPts val="0"/>
              </a:spcAft>
              <a:defRPr lang="en-US" sz="800" kern="1200" baseline="0" smtClean="0">
                <a:solidFill>
                  <a:schemeClr val="tx1"/>
                </a:solidFill>
                <a:latin typeface="Arial" charset="0"/>
                <a:ea typeface=""/>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C508F0-1AA7-8449-B96D-5FDB74B9F69F}" type="slidenum">
              <a:rPr lang="en-US" smtClean="0">
                <a:solidFill>
                  <a:schemeClr val="bg1"/>
                </a:solidFill>
              </a:rPr>
              <a:pPr/>
              <a:t>8</a:t>
            </a:fld>
            <a:endParaRPr lang="en-US">
              <a:solidFill>
                <a:schemeClr val="bg1"/>
              </a:solidFill>
            </a:endParaRPr>
          </a:p>
        </p:txBody>
      </p:sp>
      <p:sp>
        <p:nvSpPr>
          <p:cNvPr id="2" name="Title 1">
            <a:extLst>
              <a:ext uri="{FF2B5EF4-FFF2-40B4-BE49-F238E27FC236}">
                <a16:creationId xmlns:a16="http://schemas.microsoft.com/office/drawing/2014/main" id="{B399441D-ECB7-7024-56CA-5827FCE3DC5F}"/>
              </a:ext>
            </a:extLst>
          </p:cNvPr>
          <p:cNvSpPr>
            <a:spLocks noGrp="1"/>
          </p:cNvSpPr>
          <p:nvPr>
            <p:ph type="title"/>
          </p:nvPr>
        </p:nvSpPr>
        <p:spPr>
          <a:xfrm>
            <a:off x="274208" y="57518"/>
            <a:ext cx="11716624" cy="861798"/>
          </a:xfrm>
        </p:spPr>
        <p:txBody>
          <a:bodyPr/>
          <a:lstStyle/>
          <a:p>
            <a:r>
              <a:rPr lang="en-IN" sz="2800" b="1" dirty="0">
                <a:latin typeface="Helvetica" panose="020B0604020202020204" pitchFamily="34" charset="0"/>
                <a:cs typeface="Helvetica" panose="020B0604020202020204" pitchFamily="34" charset="0"/>
              </a:rPr>
              <a:t>CO</a:t>
            </a:r>
            <a:r>
              <a:rPr lang="en-IN" sz="2800" b="1" baseline="-25000" dirty="0">
                <a:latin typeface="Helvetica" panose="020B0604020202020204" pitchFamily="34" charset="0"/>
                <a:cs typeface="Helvetica" panose="020B0604020202020204" pitchFamily="34" charset="0"/>
              </a:rPr>
              <a:t>2 </a:t>
            </a:r>
            <a:r>
              <a:rPr lang="en-IN" sz="2800" b="1" dirty="0">
                <a:latin typeface="Helvetica" panose="020B0604020202020204" pitchFamily="34" charset="0"/>
                <a:cs typeface="Helvetica" panose="020B0604020202020204" pitchFamily="34" charset="0"/>
              </a:rPr>
              <a:t>-Derived Products, Feedstocks and Organisms </a:t>
            </a:r>
            <a:br>
              <a:rPr lang="en-IN" sz="2800" b="1" dirty="0">
                <a:latin typeface="Helvetica" panose="020B0604020202020204" pitchFamily="34" charset="0"/>
                <a:cs typeface="Helvetica" panose="020B0604020202020204" pitchFamily="34" charset="0"/>
              </a:rPr>
            </a:br>
            <a:endParaRPr lang="en-IN" sz="2800" b="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359356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1DE22-EB3B-4402-B15B-9F1243181C23}"/>
              </a:ext>
            </a:extLst>
          </p:cNvPr>
          <p:cNvSpPr>
            <a:spLocks noGrp="1"/>
          </p:cNvSpPr>
          <p:nvPr>
            <p:ph type="title"/>
          </p:nvPr>
        </p:nvSpPr>
        <p:spPr>
          <a:xfrm>
            <a:off x="0" y="96120"/>
            <a:ext cx="10826189" cy="847855"/>
          </a:xfrm>
        </p:spPr>
        <p:txBody>
          <a:bodyPr>
            <a:normAutofit fontScale="90000"/>
          </a:bodyPr>
          <a:lstStyle/>
          <a:p>
            <a:pPr algn="ctr"/>
            <a:r>
              <a:rPr lang="en-IN" sz="2800" dirty="0">
                <a:solidFill>
                  <a:schemeClr val="bg1"/>
                </a:solidFill>
              </a:rPr>
              <a:t>Current Extra-terrestrial Technologies </a:t>
            </a:r>
            <a:r>
              <a:rPr lang="en-IN" sz="2800" dirty="0"/>
              <a:t>that Support</a:t>
            </a:r>
            <a:r>
              <a:rPr lang="en-IN" sz="2800" dirty="0">
                <a:solidFill>
                  <a:schemeClr val="bg1"/>
                </a:solidFill>
              </a:rPr>
              <a:t> </a:t>
            </a:r>
            <a:r>
              <a:rPr lang="en-IN" sz="2800" b="1" dirty="0">
                <a:solidFill>
                  <a:schemeClr val="bg1"/>
                </a:solidFill>
              </a:rPr>
              <a:t>CO</a:t>
            </a:r>
            <a:r>
              <a:rPr lang="en-IN" sz="2800" b="1" baseline="-25000" dirty="0">
                <a:solidFill>
                  <a:schemeClr val="bg1"/>
                </a:solidFill>
              </a:rPr>
              <a:t>2</a:t>
            </a:r>
            <a:r>
              <a:rPr lang="en-IN" sz="2800" b="1" dirty="0">
                <a:solidFill>
                  <a:schemeClr val="bg1"/>
                </a:solidFill>
              </a:rPr>
              <a:t> Conversion</a:t>
            </a:r>
            <a:endParaRPr lang="en-IN" sz="2800" dirty="0">
              <a:solidFill>
                <a:schemeClr val="bg1"/>
              </a:solidFill>
            </a:endParaRPr>
          </a:p>
        </p:txBody>
      </p:sp>
      <p:sp>
        <p:nvSpPr>
          <p:cNvPr id="3" name="Slide Number Placeholder 2">
            <a:extLst>
              <a:ext uri="{FF2B5EF4-FFF2-40B4-BE49-F238E27FC236}">
                <a16:creationId xmlns:a16="http://schemas.microsoft.com/office/drawing/2014/main" id="{31B57747-4460-483A-9963-F5C8451EA1A0}"/>
              </a:ext>
            </a:extLst>
          </p:cNvPr>
          <p:cNvSpPr>
            <a:spLocks noGrp="1"/>
          </p:cNvSpPr>
          <p:nvPr>
            <p:ph type="sldNum" sz="quarter" idx="12"/>
          </p:nvPr>
        </p:nvSpPr>
        <p:spPr/>
        <p:txBody>
          <a:bodyPr/>
          <a:lstStyle/>
          <a:p>
            <a:fld id="{21CC2636-761A-4793-A53C-B4A008F3CAED}" type="slidenum">
              <a:rPr lang="en-US" smtClean="0">
                <a:solidFill>
                  <a:schemeClr val="bg1"/>
                </a:solidFill>
              </a:rPr>
              <a:t>9</a:t>
            </a:fld>
            <a:endParaRPr lang="en-US">
              <a:solidFill>
                <a:schemeClr val="bg1"/>
              </a:solidFill>
            </a:endParaRPr>
          </a:p>
        </p:txBody>
      </p:sp>
      <p:grpSp>
        <p:nvGrpSpPr>
          <p:cNvPr id="9" name="Group 8">
            <a:extLst>
              <a:ext uri="{FF2B5EF4-FFF2-40B4-BE49-F238E27FC236}">
                <a16:creationId xmlns:a16="http://schemas.microsoft.com/office/drawing/2014/main" id="{48424DF0-8DA9-4CB7-ACCD-AE160840352D}"/>
              </a:ext>
            </a:extLst>
          </p:cNvPr>
          <p:cNvGrpSpPr/>
          <p:nvPr/>
        </p:nvGrpSpPr>
        <p:grpSpPr>
          <a:xfrm>
            <a:off x="671267" y="959757"/>
            <a:ext cx="10908680" cy="4557738"/>
            <a:chOff x="219473" y="957392"/>
            <a:chExt cx="10908680" cy="4557738"/>
          </a:xfrm>
        </p:grpSpPr>
        <p:pic>
          <p:nvPicPr>
            <p:cNvPr id="6" name="Picture 5" descr="A close up of a device&#10;&#10;Description automatically generated">
              <a:extLst>
                <a:ext uri="{FF2B5EF4-FFF2-40B4-BE49-F238E27FC236}">
                  <a16:creationId xmlns:a16="http://schemas.microsoft.com/office/drawing/2014/main" id="{5FD9A7AC-1120-4DA3-B320-2C2F890F96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6631" y="957392"/>
              <a:ext cx="2885178" cy="2663628"/>
            </a:xfrm>
            <a:prstGeom prst="rect">
              <a:avLst/>
            </a:prstGeom>
          </p:spPr>
        </p:pic>
        <p:sp>
          <p:nvSpPr>
            <p:cNvPr id="7" name="TextBox 6">
              <a:extLst>
                <a:ext uri="{FF2B5EF4-FFF2-40B4-BE49-F238E27FC236}">
                  <a16:creationId xmlns:a16="http://schemas.microsoft.com/office/drawing/2014/main" id="{271F6AFF-AD56-48D0-8EF9-12B8A1AAF570}"/>
                </a:ext>
              </a:extLst>
            </p:cNvPr>
            <p:cNvSpPr txBox="1"/>
            <p:nvPr/>
          </p:nvSpPr>
          <p:spPr>
            <a:xfrm>
              <a:off x="3015755" y="3760804"/>
              <a:ext cx="2550586" cy="1754326"/>
            </a:xfrm>
            <a:prstGeom prst="rect">
              <a:avLst/>
            </a:prstGeom>
            <a:noFill/>
          </p:spPr>
          <p:txBody>
            <a:bodyPr wrap="square" rtlCol="0">
              <a:spAutoFit/>
            </a:bodyPr>
            <a:lstStyle/>
            <a:p>
              <a:r>
                <a:rPr lang="en-IN" b="1" u="sng" dirty="0"/>
                <a:t>MOXIE [1]</a:t>
              </a:r>
            </a:p>
            <a:p>
              <a:r>
                <a:rPr lang="en-IN" dirty="0"/>
                <a:t>Input: CO</a:t>
              </a:r>
              <a:r>
                <a:rPr lang="en-IN" baseline="-25000" dirty="0"/>
                <a:t>2</a:t>
              </a:r>
              <a:endParaRPr lang="en-IN" dirty="0"/>
            </a:p>
            <a:p>
              <a:r>
                <a:rPr lang="en-IN" dirty="0"/>
                <a:t>Output: O</a:t>
              </a:r>
              <a:r>
                <a:rPr lang="en-IN" baseline="-25000" dirty="0"/>
                <a:t>2</a:t>
              </a:r>
              <a:r>
                <a:rPr lang="en-IN" dirty="0"/>
                <a:t>, </a:t>
              </a:r>
              <a:r>
                <a:rPr lang="en-IN" b="1" dirty="0">
                  <a:effectLst>
                    <a:outerShdw blurRad="38100" dist="38100" dir="2700000" algn="tl">
                      <a:srgbClr val="000000">
                        <a:alpha val="43137"/>
                      </a:srgbClr>
                    </a:outerShdw>
                  </a:effectLst>
                </a:rPr>
                <a:t>CO</a:t>
              </a:r>
            </a:p>
            <a:p>
              <a:r>
                <a:rPr lang="en-IN" dirty="0"/>
                <a:t>Technology maturity: </a:t>
              </a:r>
              <a:r>
                <a:rPr lang="en-IN" i="1" dirty="0"/>
                <a:t>in situ </a:t>
              </a:r>
              <a:r>
                <a:rPr lang="en-IN" dirty="0"/>
                <a:t>demo</a:t>
              </a:r>
              <a:r>
                <a:rPr lang="en-IN" i="1" dirty="0"/>
                <a:t> </a:t>
              </a:r>
              <a:r>
                <a:rPr lang="en-IN" dirty="0"/>
                <a:t>testing on Mars</a:t>
              </a:r>
            </a:p>
          </p:txBody>
        </p:sp>
        <p:sp>
          <p:nvSpPr>
            <p:cNvPr id="11" name="TextBox 10">
              <a:extLst>
                <a:ext uri="{FF2B5EF4-FFF2-40B4-BE49-F238E27FC236}">
                  <a16:creationId xmlns:a16="http://schemas.microsoft.com/office/drawing/2014/main" id="{C1C18A8F-07EE-41F3-AA38-EC0BFFFBF027}"/>
                </a:ext>
              </a:extLst>
            </p:cNvPr>
            <p:cNvSpPr txBox="1"/>
            <p:nvPr/>
          </p:nvSpPr>
          <p:spPr>
            <a:xfrm>
              <a:off x="219473" y="3652297"/>
              <a:ext cx="2550586" cy="1477328"/>
            </a:xfrm>
            <a:prstGeom prst="rect">
              <a:avLst/>
            </a:prstGeom>
            <a:noFill/>
          </p:spPr>
          <p:txBody>
            <a:bodyPr wrap="square" rtlCol="0">
              <a:spAutoFit/>
            </a:bodyPr>
            <a:lstStyle/>
            <a:p>
              <a:r>
                <a:rPr lang="en-IN" b="1" u="sng" dirty="0"/>
                <a:t>Sabatier reactor</a:t>
              </a:r>
            </a:p>
            <a:p>
              <a:r>
                <a:rPr lang="en-IN" dirty="0"/>
                <a:t>Input: CO</a:t>
              </a:r>
              <a:r>
                <a:rPr lang="en-IN" baseline="-25000" dirty="0"/>
                <a:t>2</a:t>
              </a:r>
              <a:endParaRPr lang="en-IN" dirty="0"/>
            </a:p>
            <a:p>
              <a:r>
                <a:rPr lang="en-IN" dirty="0"/>
                <a:t>Output: </a:t>
              </a:r>
              <a:r>
                <a:rPr lang="en-IN" b="1" dirty="0">
                  <a:effectLst>
                    <a:outerShdw blurRad="38100" dist="38100" dir="2700000" algn="tl">
                      <a:srgbClr val="000000">
                        <a:alpha val="43137"/>
                      </a:srgbClr>
                    </a:outerShdw>
                  </a:effectLst>
                </a:rPr>
                <a:t>CH</a:t>
              </a:r>
              <a:r>
                <a:rPr lang="en-IN" b="1" baseline="-25000" dirty="0">
                  <a:effectLst>
                    <a:outerShdw blurRad="38100" dist="38100" dir="2700000" algn="tl">
                      <a:srgbClr val="000000">
                        <a:alpha val="43137"/>
                      </a:srgbClr>
                    </a:outerShdw>
                  </a:effectLst>
                </a:rPr>
                <a:t>4</a:t>
              </a:r>
              <a:r>
                <a:rPr lang="en-IN" dirty="0"/>
                <a:t>, H</a:t>
              </a:r>
              <a:r>
                <a:rPr lang="en-IN" baseline="-25000" dirty="0"/>
                <a:t>2</a:t>
              </a:r>
              <a:r>
                <a:rPr lang="en-IN" dirty="0"/>
                <a:t>O</a:t>
              </a:r>
            </a:p>
            <a:p>
              <a:r>
                <a:rPr lang="en-IN" dirty="0"/>
                <a:t>Technology maturity: Flight qualified hardware</a:t>
              </a:r>
            </a:p>
          </p:txBody>
        </p:sp>
        <p:sp>
          <p:nvSpPr>
            <p:cNvPr id="13" name="TextBox 12">
              <a:extLst>
                <a:ext uri="{FF2B5EF4-FFF2-40B4-BE49-F238E27FC236}">
                  <a16:creationId xmlns:a16="http://schemas.microsoft.com/office/drawing/2014/main" id="{93AF76ED-2B0B-4CC0-9FCE-E8EF09762CE8}"/>
                </a:ext>
              </a:extLst>
            </p:cNvPr>
            <p:cNvSpPr txBox="1"/>
            <p:nvPr/>
          </p:nvSpPr>
          <p:spPr>
            <a:xfrm>
              <a:off x="5722069" y="4027670"/>
              <a:ext cx="2550586" cy="1354217"/>
            </a:xfrm>
            <a:prstGeom prst="rect">
              <a:avLst/>
            </a:prstGeom>
            <a:noFill/>
          </p:spPr>
          <p:txBody>
            <a:bodyPr wrap="square" rtlCol="0">
              <a:spAutoFit/>
            </a:bodyPr>
            <a:lstStyle/>
            <a:p>
              <a:r>
                <a:rPr lang="en-IN" b="1" u="sng" dirty="0"/>
                <a:t>Bosch reactor [2]</a:t>
              </a:r>
            </a:p>
            <a:p>
              <a:r>
                <a:rPr lang="en-IN" sz="1600" dirty="0"/>
                <a:t>Input: CO</a:t>
              </a:r>
              <a:r>
                <a:rPr lang="en-IN" sz="1600" baseline="-25000" dirty="0"/>
                <a:t>2</a:t>
              </a:r>
              <a:endParaRPr lang="en-IN" sz="1600" dirty="0"/>
            </a:p>
            <a:p>
              <a:r>
                <a:rPr lang="en-IN" sz="1600" dirty="0"/>
                <a:t>Output: O</a:t>
              </a:r>
              <a:r>
                <a:rPr lang="en-IN" sz="1600" baseline="-25000" dirty="0"/>
                <a:t>2</a:t>
              </a:r>
              <a:r>
                <a:rPr lang="en-IN" sz="1600" dirty="0"/>
                <a:t>, C</a:t>
              </a:r>
            </a:p>
            <a:p>
              <a:r>
                <a:rPr lang="en-IN" sz="1600" dirty="0"/>
                <a:t>Technology maturity: In development</a:t>
              </a:r>
            </a:p>
          </p:txBody>
        </p:sp>
        <p:sp>
          <p:nvSpPr>
            <p:cNvPr id="15" name="TextBox 14">
              <a:extLst>
                <a:ext uri="{FF2B5EF4-FFF2-40B4-BE49-F238E27FC236}">
                  <a16:creationId xmlns:a16="http://schemas.microsoft.com/office/drawing/2014/main" id="{2C56ECD4-AFAF-4696-A863-104A68104302}"/>
                </a:ext>
              </a:extLst>
            </p:cNvPr>
            <p:cNvSpPr txBox="1"/>
            <p:nvPr/>
          </p:nvSpPr>
          <p:spPr>
            <a:xfrm>
              <a:off x="8428383" y="4027669"/>
              <a:ext cx="2699770" cy="1354217"/>
            </a:xfrm>
            <a:prstGeom prst="rect">
              <a:avLst/>
            </a:prstGeom>
            <a:noFill/>
          </p:spPr>
          <p:txBody>
            <a:bodyPr wrap="square" rtlCol="0">
              <a:spAutoFit/>
            </a:bodyPr>
            <a:lstStyle/>
            <a:p>
              <a:r>
                <a:rPr lang="en-IN" b="1" u="sng" dirty="0"/>
                <a:t>Plasma pyrolysis [2]</a:t>
              </a:r>
            </a:p>
            <a:p>
              <a:r>
                <a:rPr lang="en-IN" sz="1600" dirty="0"/>
                <a:t>Input: CH</a:t>
              </a:r>
              <a:r>
                <a:rPr lang="en-IN" sz="1600" baseline="-25000" dirty="0"/>
                <a:t>4</a:t>
              </a:r>
              <a:endParaRPr lang="en-IN" sz="1600" dirty="0"/>
            </a:p>
            <a:p>
              <a:r>
                <a:rPr lang="en-IN" sz="1600" dirty="0"/>
                <a:t>Output: H</a:t>
              </a:r>
              <a:r>
                <a:rPr lang="en-IN" sz="1600" baseline="-25000" dirty="0"/>
                <a:t>2</a:t>
              </a:r>
              <a:r>
                <a:rPr lang="en-IN" sz="1600" dirty="0"/>
                <a:t>, C</a:t>
              </a:r>
              <a:r>
                <a:rPr lang="en-IN" sz="1600" baseline="-25000" dirty="0"/>
                <a:t>2</a:t>
              </a:r>
              <a:r>
                <a:rPr lang="en-IN" sz="1600" dirty="0"/>
                <a:t>H</a:t>
              </a:r>
              <a:r>
                <a:rPr lang="en-IN" sz="1600" baseline="-25000" dirty="0"/>
                <a:t>2</a:t>
              </a:r>
              <a:r>
                <a:rPr lang="en-IN" sz="1600" dirty="0"/>
                <a:t>, maybe C</a:t>
              </a:r>
            </a:p>
            <a:p>
              <a:r>
                <a:rPr lang="en-IN" sz="1600" dirty="0"/>
                <a:t>Technology maturity: In development</a:t>
              </a:r>
            </a:p>
          </p:txBody>
        </p:sp>
        <p:pic>
          <p:nvPicPr>
            <p:cNvPr id="16" name="Picture 15">
              <a:extLst>
                <a:ext uri="{FF2B5EF4-FFF2-40B4-BE49-F238E27FC236}">
                  <a16:creationId xmlns:a16="http://schemas.microsoft.com/office/drawing/2014/main" id="{B3E48215-D7BC-45A1-8D7B-B773D23BF978}"/>
                </a:ext>
              </a:extLst>
            </p:cNvPr>
            <p:cNvPicPr>
              <a:picLocks noChangeAspect="1"/>
            </p:cNvPicPr>
            <p:nvPr/>
          </p:nvPicPr>
          <p:blipFill>
            <a:blip r:embed="rId4"/>
            <a:stretch>
              <a:fillRect/>
            </a:stretch>
          </p:blipFill>
          <p:spPr>
            <a:xfrm>
              <a:off x="358104" y="1047236"/>
              <a:ext cx="1882798" cy="2643073"/>
            </a:xfrm>
            <a:prstGeom prst="rect">
              <a:avLst/>
            </a:prstGeom>
          </p:spPr>
        </p:pic>
        <p:pic>
          <p:nvPicPr>
            <p:cNvPr id="18" name="Picture 17">
              <a:extLst>
                <a:ext uri="{FF2B5EF4-FFF2-40B4-BE49-F238E27FC236}">
                  <a16:creationId xmlns:a16="http://schemas.microsoft.com/office/drawing/2014/main" id="{4CE4AB73-5A44-4B01-984A-3B5DC2E51B0E}"/>
                </a:ext>
              </a:extLst>
            </p:cNvPr>
            <p:cNvPicPr>
              <a:picLocks noChangeAspect="1"/>
            </p:cNvPicPr>
            <p:nvPr/>
          </p:nvPicPr>
          <p:blipFill>
            <a:blip r:embed="rId5"/>
            <a:stretch>
              <a:fillRect/>
            </a:stretch>
          </p:blipFill>
          <p:spPr>
            <a:xfrm>
              <a:off x="5676272" y="957393"/>
              <a:ext cx="2642180" cy="1999116"/>
            </a:xfrm>
            <a:prstGeom prst="rect">
              <a:avLst/>
            </a:prstGeom>
          </p:spPr>
        </p:pic>
        <p:sp>
          <p:nvSpPr>
            <p:cNvPr id="19" name="TextBox 18">
              <a:extLst>
                <a:ext uri="{FF2B5EF4-FFF2-40B4-BE49-F238E27FC236}">
                  <a16:creationId xmlns:a16="http://schemas.microsoft.com/office/drawing/2014/main" id="{B1228EEE-B424-4517-97DB-944F85EE83DA}"/>
                </a:ext>
              </a:extLst>
            </p:cNvPr>
            <p:cNvSpPr txBox="1"/>
            <p:nvPr/>
          </p:nvSpPr>
          <p:spPr>
            <a:xfrm>
              <a:off x="5722069" y="3116453"/>
              <a:ext cx="2550586" cy="707886"/>
            </a:xfrm>
            <a:prstGeom prst="rect">
              <a:avLst/>
            </a:prstGeom>
            <a:noFill/>
          </p:spPr>
          <p:txBody>
            <a:bodyPr wrap="square" rtlCol="0">
              <a:spAutoFit/>
            </a:bodyPr>
            <a:lstStyle/>
            <a:p>
              <a:r>
                <a:rPr lang="en-IN" sz="1000" dirty="0"/>
                <a:t>RWGSR: Reverse water gas shift reactor</a:t>
              </a:r>
            </a:p>
            <a:p>
              <a:r>
                <a:rPr lang="en-IN" sz="1000" dirty="0"/>
                <a:t>CFR: Carbon formation (Bosch) reactor</a:t>
              </a:r>
            </a:p>
            <a:p>
              <a:r>
                <a:rPr lang="en-IN" sz="1000" dirty="0"/>
                <a:t>Proteus: H</a:t>
              </a:r>
              <a:r>
                <a:rPr lang="en-IN" sz="1000" baseline="-25000" dirty="0"/>
                <a:t>2</a:t>
              </a:r>
              <a:r>
                <a:rPr lang="en-IN" sz="1000" dirty="0"/>
                <a:t> extraction assembly</a:t>
              </a:r>
            </a:p>
            <a:p>
              <a:r>
                <a:rPr lang="en-IN" sz="1000" dirty="0"/>
                <a:t>Polaris: CO</a:t>
              </a:r>
              <a:r>
                <a:rPr lang="en-IN" sz="1000" baseline="-25000" dirty="0"/>
                <a:t>2</a:t>
              </a:r>
              <a:r>
                <a:rPr lang="en-IN" sz="1000" dirty="0"/>
                <a:t> extraction assembly</a:t>
              </a:r>
            </a:p>
          </p:txBody>
        </p:sp>
        <p:pic>
          <p:nvPicPr>
            <p:cNvPr id="23" name="Picture 22">
              <a:extLst>
                <a:ext uri="{FF2B5EF4-FFF2-40B4-BE49-F238E27FC236}">
                  <a16:creationId xmlns:a16="http://schemas.microsoft.com/office/drawing/2014/main" id="{C031900A-A18A-4CE0-AC25-B77A4DC24F3A}"/>
                </a:ext>
              </a:extLst>
            </p:cNvPr>
            <p:cNvPicPr>
              <a:picLocks noChangeAspect="1"/>
            </p:cNvPicPr>
            <p:nvPr/>
          </p:nvPicPr>
          <p:blipFill>
            <a:blip r:embed="rId6"/>
            <a:stretch>
              <a:fillRect/>
            </a:stretch>
          </p:blipFill>
          <p:spPr>
            <a:xfrm>
              <a:off x="8524100" y="1039265"/>
              <a:ext cx="2508336" cy="2094548"/>
            </a:xfrm>
            <a:prstGeom prst="rect">
              <a:avLst/>
            </a:prstGeom>
          </p:spPr>
        </p:pic>
        <p:sp>
          <p:nvSpPr>
            <p:cNvPr id="25" name="TextBox 24">
              <a:extLst>
                <a:ext uri="{FF2B5EF4-FFF2-40B4-BE49-F238E27FC236}">
                  <a16:creationId xmlns:a16="http://schemas.microsoft.com/office/drawing/2014/main" id="{C16F7507-E457-44C5-91D4-AAB2A8D7DACD}"/>
                </a:ext>
              </a:extLst>
            </p:cNvPr>
            <p:cNvSpPr txBox="1"/>
            <p:nvPr/>
          </p:nvSpPr>
          <p:spPr>
            <a:xfrm>
              <a:off x="8502975" y="3278361"/>
              <a:ext cx="2550586" cy="553998"/>
            </a:xfrm>
            <a:prstGeom prst="rect">
              <a:avLst/>
            </a:prstGeom>
            <a:noFill/>
          </p:spPr>
          <p:txBody>
            <a:bodyPr wrap="square" rtlCol="0">
              <a:spAutoFit/>
            </a:bodyPr>
            <a:lstStyle/>
            <a:p>
              <a:r>
                <a:rPr lang="en-IN" sz="1000" dirty="0" err="1"/>
                <a:t>HyPA</a:t>
              </a:r>
              <a:r>
                <a:rPr lang="en-IN" sz="1000" dirty="0"/>
                <a:t>: Hydrogen purification assembly</a:t>
              </a:r>
            </a:p>
            <a:p>
              <a:r>
                <a:rPr lang="en-IN" sz="1000" dirty="0"/>
                <a:t>PPA: Plasma pyrolysis assembly</a:t>
              </a:r>
            </a:p>
            <a:p>
              <a:r>
                <a:rPr lang="en-IN" sz="1000" dirty="0"/>
                <a:t>OGA: Oxygen generation assembly</a:t>
              </a:r>
            </a:p>
          </p:txBody>
        </p:sp>
      </p:grpSp>
      <p:sp>
        <p:nvSpPr>
          <p:cNvPr id="4" name="TextBox 3">
            <a:extLst>
              <a:ext uri="{FF2B5EF4-FFF2-40B4-BE49-F238E27FC236}">
                <a16:creationId xmlns:a16="http://schemas.microsoft.com/office/drawing/2014/main" id="{AE7221F6-027F-4270-9B8B-8904CF70B1E8}"/>
              </a:ext>
            </a:extLst>
          </p:cNvPr>
          <p:cNvSpPr txBox="1"/>
          <p:nvPr/>
        </p:nvSpPr>
        <p:spPr>
          <a:xfrm>
            <a:off x="301562" y="5902999"/>
            <a:ext cx="11588875" cy="646331"/>
          </a:xfrm>
          <a:prstGeom prst="rect">
            <a:avLst/>
          </a:prstGeom>
          <a:noFill/>
        </p:spPr>
        <p:txBody>
          <a:bodyPr wrap="square" rtlCol="0">
            <a:spAutoFit/>
          </a:bodyPr>
          <a:lstStyle/>
          <a:p>
            <a:pPr algn="ctr"/>
            <a:r>
              <a:rPr lang="en-IN" b="1" dirty="0"/>
              <a:t>Of the existing conversion technologies Sabatier and MOXIE produce compounds that can be used as feedstock for biomanufacturing (CH</a:t>
            </a:r>
            <a:r>
              <a:rPr lang="en-IN" b="1" baseline="-25000" dirty="0"/>
              <a:t>4</a:t>
            </a:r>
            <a:r>
              <a:rPr lang="en-IN" b="1" dirty="0"/>
              <a:t> and CO respectively, acetylene is a potential feedstock). </a:t>
            </a:r>
          </a:p>
        </p:txBody>
      </p:sp>
    </p:spTree>
    <p:extLst>
      <p:ext uri="{BB962C8B-B14F-4D97-AF65-F5344CB8AC3E}">
        <p14:creationId xmlns:p14="http://schemas.microsoft.com/office/powerpoint/2010/main" val="3664682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1744D96-C2F9-40D7-BBE8-0761EEB85975}"/>
              </a:ext>
            </a:extLst>
          </p:cNvPr>
          <p:cNvSpPr>
            <a:spLocks noGrp="1"/>
          </p:cNvSpPr>
          <p:nvPr>
            <p:ph type="sldNum" sz="quarter" idx="10"/>
          </p:nvPr>
        </p:nvSpPr>
        <p:spPr/>
        <p:txBody>
          <a:bodyPr/>
          <a:lstStyle/>
          <a:p>
            <a:fld id="{21CC2636-761A-4793-A53C-B4A008F3CAED}" type="slidenum">
              <a:rPr lang="en-US" smtClean="0"/>
              <a:t>10</a:t>
            </a:fld>
            <a:endParaRPr lang="en-US"/>
          </a:p>
        </p:txBody>
      </p:sp>
      <p:sp>
        <p:nvSpPr>
          <p:cNvPr id="2" name="Title 1">
            <a:extLst>
              <a:ext uri="{FF2B5EF4-FFF2-40B4-BE49-F238E27FC236}">
                <a16:creationId xmlns:a16="http://schemas.microsoft.com/office/drawing/2014/main" id="{88E6743D-AE15-46A7-8701-BD208C0C65B2}"/>
              </a:ext>
            </a:extLst>
          </p:cNvPr>
          <p:cNvSpPr>
            <a:spLocks noGrp="1"/>
          </p:cNvSpPr>
          <p:nvPr>
            <p:ph type="title"/>
          </p:nvPr>
        </p:nvSpPr>
        <p:spPr>
          <a:xfrm>
            <a:off x="205521" y="27075"/>
            <a:ext cx="10347300" cy="867702"/>
          </a:xfrm>
        </p:spPr>
        <p:txBody>
          <a:bodyPr>
            <a:normAutofit fontScale="90000"/>
          </a:bodyPr>
          <a:lstStyle/>
          <a:p>
            <a:r>
              <a:rPr lang="en-IN" sz="2800" b="1" dirty="0">
                <a:latin typeface="Helvetica" panose="020B0604020202020204" pitchFamily="34" charset="0"/>
                <a:cs typeface="Helvetica" panose="020B0604020202020204" pitchFamily="34" charset="0"/>
              </a:rPr>
              <a:t>CO</a:t>
            </a:r>
            <a:r>
              <a:rPr lang="en-IN" sz="2800" b="1" baseline="-25000" dirty="0">
                <a:latin typeface="Helvetica" panose="020B0604020202020204" pitchFamily="34" charset="0"/>
                <a:cs typeface="Helvetica" panose="020B0604020202020204" pitchFamily="34" charset="0"/>
              </a:rPr>
              <a:t>2</a:t>
            </a:r>
            <a:r>
              <a:rPr lang="en-IN" sz="2800" b="1" dirty="0">
                <a:latin typeface="Helvetica" panose="020B0604020202020204" pitchFamily="34" charset="0"/>
                <a:cs typeface="Helvetica" panose="020B0604020202020204" pitchFamily="34" charset="0"/>
              </a:rPr>
              <a:t> Conversion Methods </a:t>
            </a:r>
            <a:r>
              <a:rPr lang="en-IN" sz="2800" dirty="0"/>
              <a:t>Produce </a:t>
            </a:r>
            <a:r>
              <a:rPr lang="en-IN" sz="2800" b="1" dirty="0">
                <a:latin typeface="Helvetica" panose="020B0604020202020204" pitchFamily="34" charset="0"/>
                <a:cs typeface="Helvetica" panose="020B0604020202020204" pitchFamily="34" charset="0"/>
              </a:rPr>
              <a:t>Acetate, Formic Acid, Ethanol,  and potentially Sugars</a:t>
            </a:r>
          </a:p>
        </p:txBody>
      </p:sp>
      <p:pic>
        <p:nvPicPr>
          <p:cNvPr id="5" name="Content Placeholder 4">
            <a:extLst>
              <a:ext uri="{FF2B5EF4-FFF2-40B4-BE49-F238E27FC236}">
                <a16:creationId xmlns:a16="http://schemas.microsoft.com/office/drawing/2014/main" id="{CE8BFE58-65AD-486E-8716-BABA3700D98D}"/>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155499" y="2086069"/>
            <a:ext cx="3413125" cy="2273300"/>
          </a:xfrm>
          <a:prstGeom prst="rect">
            <a:avLst/>
          </a:prstGeom>
        </p:spPr>
      </p:pic>
      <p:pic>
        <p:nvPicPr>
          <p:cNvPr id="7" name="Picture 6">
            <a:extLst>
              <a:ext uri="{FF2B5EF4-FFF2-40B4-BE49-F238E27FC236}">
                <a16:creationId xmlns:a16="http://schemas.microsoft.com/office/drawing/2014/main" id="{46CF953C-43DA-4E45-829F-4D969A96BA81}"/>
              </a:ext>
            </a:extLst>
          </p:cNvPr>
          <p:cNvPicPr>
            <a:picLocks noChangeAspect="1"/>
          </p:cNvPicPr>
          <p:nvPr/>
        </p:nvPicPr>
        <p:blipFill rotWithShape="1">
          <a:blip r:embed="rId4"/>
          <a:srcRect l="2596" t="1168" r="1533" b="762"/>
          <a:stretch/>
        </p:blipFill>
        <p:spPr>
          <a:xfrm>
            <a:off x="5426013" y="1709184"/>
            <a:ext cx="2743200" cy="2759077"/>
          </a:xfrm>
          <a:prstGeom prst="rect">
            <a:avLst/>
          </a:prstGeom>
        </p:spPr>
      </p:pic>
      <p:sp>
        <p:nvSpPr>
          <p:cNvPr id="9" name="Arrow: Right 8">
            <a:extLst>
              <a:ext uri="{FF2B5EF4-FFF2-40B4-BE49-F238E27FC236}">
                <a16:creationId xmlns:a16="http://schemas.microsoft.com/office/drawing/2014/main" id="{3EDD333F-4C32-4371-92BD-7080C448609A}"/>
              </a:ext>
            </a:extLst>
          </p:cNvPr>
          <p:cNvSpPr/>
          <p:nvPr/>
        </p:nvSpPr>
        <p:spPr>
          <a:xfrm>
            <a:off x="3897620" y="3141649"/>
            <a:ext cx="1088753" cy="5969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a:ln>
                  <a:noFill/>
                </a:ln>
                <a:solidFill>
                  <a:prstClr val="white"/>
                </a:solidFill>
                <a:effectLst/>
                <a:uLnTx/>
                <a:uFillTx/>
                <a:latin typeface="Calibri" panose="020F0502020204030204"/>
                <a:ea typeface="+mn-ea"/>
                <a:cs typeface="+mn-cs"/>
              </a:rPr>
              <a:t>CO</a:t>
            </a:r>
          </a:p>
        </p:txBody>
      </p:sp>
      <p:sp>
        <p:nvSpPr>
          <p:cNvPr id="12" name="Arrow: Right 11">
            <a:extLst>
              <a:ext uri="{FF2B5EF4-FFF2-40B4-BE49-F238E27FC236}">
                <a16:creationId xmlns:a16="http://schemas.microsoft.com/office/drawing/2014/main" id="{B53993A0-FF9A-44E0-8D41-CB45691BE8CB}"/>
              </a:ext>
            </a:extLst>
          </p:cNvPr>
          <p:cNvSpPr/>
          <p:nvPr/>
        </p:nvSpPr>
        <p:spPr>
          <a:xfrm>
            <a:off x="298109" y="3058138"/>
            <a:ext cx="857418" cy="5969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a:ln>
                  <a:noFill/>
                </a:ln>
                <a:solidFill>
                  <a:prstClr val="white"/>
                </a:solidFill>
                <a:effectLst/>
                <a:uLnTx/>
                <a:uFillTx/>
                <a:latin typeface="Calibri" panose="020F0502020204030204"/>
                <a:ea typeface="+mn-ea"/>
                <a:cs typeface="+mn-cs"/>
              </a:rPr>
              <a:t>CO</a:t>
            </a:r>
            <a:r>
              <a:rPr kumimoji="0" lang="en-IN" sz="1800" b="0" i="0" u="none" strike="noStrike" kern="1200" cap="none" spc="0" normalizeH="0" baseline="-25000" noProof="0">
                <a:ln>
                  <a:noFill/>
                </a:ln>
                <a:solidFill>
                  <a:prstClr val="white"/>
                </a:solidFill>
                <a:effectLst/>
                <a:uLnTx/>
                <a:uFillTx/>
                <a:latin typeface="Calibri" panose="020F0502020204030204"/>
                <a:ea typeface="+mn-ea"/>
                <a:cs typeface="+mn-cs"/>
              </a:rPr>
              <a:t>2</a:t>
            </a: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89096B72-DD83-46C1-B167-D5DDEEDD08DB}"/>
              </a:ext>
            </a:extLst>
          </p:cNvPr>
          <p:cNvSpPr txBox="1"/>
          <p:nvPr/>
        </p:nvSpPr>
        <p:spPr>
          <a:xfrm>
            <a:off x="8551438" y="2861700"/>
            <a:ext cx="3274289" cy="584775"/>
          </a:xfrm>
          <a:prstGeom prst="rect">
            <a:avLst/>
          </a:prstGeom>
          <a:noFill/>
        </p:spPr>
        <p:txBody>
          <a:bodyPr wrap="square" rtlCol="0">
            <a:spAutoFit/>
          </a:bodyPr>
          <a:lstStyle/>
          <a:p>
            <a:pPr marL="285750" marR="0" lvl="0" indent="-285750" defTabSz="914400" rtl="0" eaLnBrk="1" fontAlgn="auto" latinLnBrk="0" hangingPunct="1">
              <a:spcBef>
                <a:spcPts val="0"/>
              </a:spcBef>
              <a:spcAft>
                <a:spcPts val="0"/>
              </a:spcAft>
              <a:buClrTx/>
              <a:buSzTx/>
              <a:buFont typeface="Arial" panose="020B0604020202020204" pitchFamily="34" charset="0"/>
              <a:buChar char="•"/>
              <a:tabLst/>
              <a:defRPr/>
            </a:pPr>
            <a:r>
              <a:rPr kumimoji="0" lang="en-IN" sz="1600" b="0" i="0" u="none" strike="noStrike" kern="1200" cap="none" spc="0" normalizeH="0" baseline="0" noProof="0">
                <a:ln>
                  <a:noFill/>
                </a:ln>
                <a:solidFill>
                  <a:prstClr val="black"/>
                </a:solidFill>
                <a:effectLst/>
                <a:uLnTx/>
                <a:uFillTx/>
                <a:latin typeface="Calibri" panose="020F0502020204030204"/>
                <a:ea typeface="+mn-ea"/>
                <a:cs typeface="+mn-cs"/>
              </a:rPr>
              <a:t>Formic acid reactor. Selectivity (Faraday efficiency) above 95%. </a:t>
            </a:r>
          </a:p>
        </p:txBody>
      </p:sp>
      <p:sp>
        <p:nvSpPr>
          <p:cNvPr id="8" name="TextBox 7">
            <a:extLst>
              <a:ext uri="{FF2B5EF4-FFF2-40B4-BE49-F238E27FC236}">
                <a16:creationId xmlns:a16="http://schemas.microsoft.com/office/drawing/2014/main" id="{FC2322D7-9357-4F80-9E57-6EF3FB0C48FD}"/>
              </a:ext>
            </a:extLst>
          </p:cNvPr>
          <p:cNvSpPr txBox="1"/>
          <p:nvPr/>
        </p:nvSpPr>
        <p:spPr>
          <a:xfrm>
            <a:off x="534548" y="4771931"/>
            <a:ext cx="7582229" cy="132343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prstClr val="black"/>
                </a:solidFill>
                <a:effectLst/>
                <a:uLnTx/>
                <a:uFillTx/>
                <a:latin typeface="Calibri" panose="020F0502020204030204"/>
                <a:ea typeface="+mn-ea"/>
                <a:cs typeface="+mn-cs"/>
              </a:rPr>
              <a:t>MOXIE is a solid oxide electrolysis system that can be used to produce O</a:t>
            </a:r>
            <a:r>
              <a:rPr kumimoji="0" lang="en-IN" sz="16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IN" sz="1600" b="0" i="0" u="none" strike="noStrike" kern="1200" cap="none" spc="0" normalizeH="0" baseline="0" noProof="0" dirty="0">
                <a:ln>
                  <a:noFill/>
                </a:ln>
                <a:solidFill>
                  <a:prstClr val="black"/>
                </a:solidFill>
                <a:effectLst/>
                <a:uLnTx/>
                <a:uFillTx/>
                <a:latin typeface="Calibri" panose="020F0502020204030204"/>
                <a:ea typeface="+mn-ea"/>
                <a:cs typeface="+mn-cs"/>
              </a:rPr>
              <a:t> and CO from CO</a:t>
            </a:r>
            <a:r>
              <a:rPr kumimoji="0" lang="en-IN" sz="1600" b="0" i="0" u="none" strike="noStrike" kern="1200" cap="none" spc="0" normalizeH="0" baseline="-25000" noProof="0" dirty="0">
                <a:ln>
                  <a:noFill/>
                </a:ln>
                <a:solidFill>
                  <a:prstClr val="black"/>
                </a:solidFill>
                <a:effectLst/>
                <a:uLnTx/>
                <a:uFillTx/>
                <a:latin typeface="Calibri" panose="020F0502020204030204"/>
                <a:ea typeface="+mn-ea"/>
                <a:cs typeface="+mn-cs"/>
              </a:rPr>
              <a:t>2 </a:t>
            </a:r>
            <a:r>
              <a:rPr kumimoji="0" lang="en-IN" sz="1600" b="0" i="0" u="none" strike="noStrike" kern="1200" cap="none" spc="0" normalizeH="0" noProof="0" dirty="0">
                <a:ln>
                  <a:noFill/>
                </a:ln>
                <a:solidFill>
                  <a:prstClr val="black"/>
                </a:solidFill>
                <a:effectLst/>
                <a:uLnTx/>
                <a:uFillTx/>
                <a:latin typeface="Calibri" panose="020F0502020204030204"/>
                <a:ea typeface="+mn-ea"/>
                <a:cs typeface="+mn-cs"/>
              </a:rPr>
              <a:t>[1]</a:t>
            </a:r>
            <a:r>
              <a:rPr lang="en-IN" sz="1600" dirty="0">
                <a:solidFill>
                  <a:prstClr val="black"/>
                </a:solidFill>
                <a:latin typeface="Calibri" panose="020F0502020204030204"/>
              </a:rPr>
              <a:t> </a:t>
            </a:r>
            <a:r>
              <a:rPr kumimoji="0" lang="en-IN" sz="1600" b="0" i="0" u="none" strike="noStrike" kern="1200" cap="none" spc="0" normalizeH="0" baseline="0" noProof="0" dirty="0">
                <a:ln>
                  <a:noFill/>
                </a:ln>
                <a:solidFill>
                  <a:prstClr val="black"/>
                </a:solidFill>
                <a:effectLst/>
                <a:uLnTx/>
                <a:uFillTx/>
                <a:latin typeface="Calibri" panose="020F0502020204030204"/>
                <a:ea typeface="+mn-ea"/>
                <a:cs typeface="+mn-cs"/>
              </a:rPr>
              <a:t>and has now demonstrated</a:t>
            </a:r>
            <a:r>
              <a:rPr kumimoji="0" lang="en-IN" sz="1600" b="0" i="0" u="none" strike="noStrike" kern="1200" cap="none" spc="0" normalizeH="0" noProof="0" dirty="0">
                <a:ln>
                  <a:noFill/>
                </a:ln>
                <a:solidFill>
                  <a:prstClr val="black"/>
                </a:solidFill>
                <a:effectLst/>
                <a:uLnTx/>
                <a:uFillTx/>
                <a:latin typeface="Calibri" panose="020F0502020204030204"/>
                <a:ea typeface="+mn-ea"/>
                <a:cs typeface="+mn-cs"/>
              </a:rPr>
              <a:t> oxygen production </a:t>
            </a:r>
            <a:r>
              <a:rPr kumimoji="0" lang="en-IN" sz="1600" b="0" i="0" u="none" strike="noStrike" kern="1200" cap="none" spc="0" normalizeH="0" baseline="0" noProof="0" dirty="0">
                <a:ln>
                  <a:noFill/>
                </a:ln>
                <a:solidFill>
                  <a:prstClr val="black"/>
                </a:solidFill>
                <a:effectLst/>
                <a:uLnTx/>
                <a:uFillTx/>
                <a:latin typeface="Calibri" panose="020F0502020204030204"/>
                <a:ea typeface="+mn-ea"/>
                <a:cs typeface="+mn-cs"/>
              </a:rPr>
              <a:t>on Mars. Acetate production from CO has been demonstrated at Stanford University to produce 1M acetate using gas diffusion electrolysis [2]. Theoretically, these two systems could be connected to each other to produce acetate for biomanufacturing.</a:t>
            </a:r>
          </a:p>
        </p:txBody>
      </p:sp>
      <p:sp>
        <p:nvSpPr>
          <p:cNvPr id="3" name="TextBox 2">
            <a:extLst>
              <a:ext uri="{FF2B5EF4-FFF2-40B4-BE49-F238E27FC236}">
                <a16:creationId xmlns:a16="http://schemas.microsoft.com/office/drawing/2014/main" id="{0C2036B6-59E9-4367-8850-23491DE3D3FA}"/>
              </a:ext>
            </a:extLst>
          </p:cNvPr>
          <p:cNvSpPr txBox="1"/>
          <p:nvPr/>
        </p:nvSpPr>
        <p:spPr>
          <a:xfrm>
            <a:off x="344977" y="6599505"/>
            <a:ext cx="3649850" cy="261610"/>
          </a:xfrm>
          <a:prstGeom prst="rect">
            <a:avLst/>
          </a:prstGeom>
          <a:noFill/>
        </p:spPr>
        <p:txBody>
          <a:bodyPr wrap="square" rtlCol="0">
            <a:spAutoFit/>
          </a:bodyPr>
          <a:lstStyle/>
          <a:p>
            <a:r>
              <a:rPr lang="en-IN" sz="1050"/>
              <a:t>NOTE: References in notes section below</a:t>
            </a:r>
          </a:p>
        </p:txBody>
      </p:sp>
      <p:pic>
        <p:nvPicPr>
          <p:cNvPr id="13" name="Picture 12"/>
          <p:cNvPicPr>
            <a:picLocks noChangeAspect="1"/>
          </p:cNvPicPr>
          <p:nvPr/>
        </p:nvPicPr>
        <p:blipFill rotWithShape="1">
          <a:blip r:embed="rId5" cstate="hqprint">
            <a:extLst>
              <a:ext uri="{28A0092B-C50C-407E-A947-70E740481C1C}">
                <a14:useLocalDpi xmlns:a14="http://schemas.microsoft.com/office/drawing/2010/main" val="0"/>
              </a:ext>
            </a:extLst>
          </a:blip>
          <a:srcRect l="16012" t="25721" r="17145" b="11236"/>
          <a:stretch/>
        </p:blipFill>
        <p:spPr>
          <a:xfrm rot="10800000">
            <a:off x="8836950" y="1596316"/>
            <a:ext cx="1670498" cy="1215556"/>
          </a:xfrm>
          <a:prstGeom prst="rect">
            <a:avLst/>
          </a:prstGeom>
        </p:spPr>
      </p:pic>
      <p:cxnSp>
        <p:nvCxnSpPr>
          <p:cNvPr id="11" name="Straight Connector 10"/>
          <p:cNvCxnSpPr/>
          <p:nvPr/>
        </p:nvCxnSpPr>
        <p:spPr>
          <a:xfrm>
            <a:off x="8334107" y="1524000"/>
            <a:ext cx="0" cy="4401312"/>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490857" y="1082915"/>
            <a:ext cx="1427057" cy="400110"/>
          </a:xfrm>
          <a:prstGeom prst="rect">
            <a:avLst/>
          </a:prstGeom>
          <a:noFill/>
        </p:spPr>
        <p:txBody>
          <a:bodyPr wrap="none" rtlCol="0">
            <a:spAutoFit/>
          </a:bodyPr>
          <a:lstStyle/>
          <a:p>
            <a:r>
              <a:rPr lang="en-US" sz="2000" b="1"/>
              <a:t>Formic Acid</a:t>
            </a:r>
            <a:endParaRPr lang="en-US" b="1"/>
          </a:p>
        </p:txBody>
      </p:sp>
      <p:sp>
        <p:nvSpPr>
          <p:cNvPr id="17" name="TextBox 16"/>
          <p:cNvSpPr txBox="1"/>
          <p:nvPr/>
        </p:nvSpPr>
        <p:spPr>
          <a:xfrm>
            <a:off x="6609853" y="1026271"/>
            <a:ext cx="1165127" cy="461665"/>
          </a:xfrm>
          <a:prstGeom prst="rect">
            <a:avLst/>
          </a:prstGeom>
          <a:noFill/>
        </p:spPr>
        <p:txBody>
          <a:bodyPr wrap="none" rtlCol="0">
            <a:spAutoFit/>
          </a:bodyPr>
          <a:lstStyle/>
          <a:p>
            <a:r>
              <a:rPr lang="en-US" sz="2400" b="1" dirty="0"/>
              <a:t>Acetate</a:t>
            </a:r>
            <a:endParaRPr lang="en-US" sz="2000" b="1" dirty="0"/>
          </a:p>
        </p:txBody>
      </p:sp>
      <p:sp>
        <p:nvSpPr>
          <p:cNvPr id="16" name="TextBox 15"/>
          <p:cNvSpPr txBox="1"/>
          <p:nvPr/>
        </p:nvSpPr>
        <p:spPr>
          <a:xfrm>
            <a:off x="10552822" y="1698362"/>
            <a:ext cx="1514967" cy="923330"/>
          </a:xfrm>
          <a:prstGeom prst="rect">
            <a:avLst/>
          </a:prstGeom>
          <a:noFill/>
        </p:spPr>
        <p:txBody>
          <a:bodyPr wrap="none" rtlCol="0">
            <a:spAutoFit/>
          </a:bodyPr>
          <a:lstStyle/>
          <a:p>
            <a:pPr algn="ctr"/>
            <a:r>
              <a:rPr lang="en-US"/>
              <a:t>Commercially </a:t>
            </a:r>
          </a:p>
          <a:p>
            <a:pPr algn="ctr"/>
            <a:r>
              <a:rPr lang="en-US"/>
              <a:t>available </a:t>
            </a:r>
          </a:p>
          <a:p>
            <a:pPr algn="ctr"/>
            <a:r>
              <a:rPr lang="en-US"/>
              <a:t>reactor</a:t>
            </a:r>
          </a:p>
        </p:txBody>
      </p:sp>
      <p:cxnSp>
        <p:nvCxnSpPr>
          <p:cNvPr id="19" name="Straight Connector 18"/>
          <p:cNvCxnSpPr/>
          <p:nvPr/>
        </p:nvCxnSpPr>
        <p:spPr>
          <a:xfrm flipH="1">
            <a:off x="8551438" y="3570275"/>
            <a:ext cx="3237413"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23" name="Picture 12" descr="201805_ccc_logo_-_white_0.png">
            <a:extLst>
              <a:ext uri="{FF2B5EF4-FFF2-40B4-BE49-F238E27FC236}">
                <a16:creationId xmlns:a16="http://schemas.microsoft.com/office/drawing/2014/main" id="{7F6BFE26-C3DB-C59B-5C09-A114AF5D8C3F}"/>
              </a:ext>
            </a:extLst>
          </p:cNvPr>
          <p:cNvPicPr>
            <a:picLocks noChangeAspect="1"/>
          </p:cNvPicPr>
          <p:nvPr/>
        </p:nvPicPr>
        <p:blipFill>
          <a:blip r:embed="rId6"/>
          <a:stretch>
            <a:fillRect/>
          </a:stretch>
        </p:blipFill>
        <p:spPr>
          <a:xfrm>
            <a:off x="9476851" y="3694076"/>
            <a:ext cx="2348876" cy="724184"/>
          </a:xfrm>
          <a:prstGeom prst="rect">
            <a:avLst/>
          </a:prstGeom>
        </p:spPr>
      </p:pic>
      <p:sp>
        <p:nvSpPr>
          <p:cNvPr id="24" name="TextBox 23">
            <a:extLst>
              <a:ext uri="{FF2B5EF4-FFF2-40B4-BE49-F238E27FC236}">
                <a16:creationId xmlns:a16="http://schemas.microsoft.com/office/drawing/2014/main" id="{89096B72-DD83-46C1-B167-D5DDEEDD08DB}"/>
              </a:ext>
            </a:extLst>
          </p:cNvPr>
          <p:cNvSpPr txBox="1"/>
          <p:nvPr/>
        </p:nvSpPr>
        <p:spPr>
          <a:xfrm>
            <a:off x="8530046" y="4487287"/>
            <a:ext cx="3453479" cy="2062103"/>
          </a:xfrm>
          <a:prstGeom prst="rect">
            <a:avLst/>
          </a:prstGeom>
          <a:noFill/>
        </p:spPr>
        <p:txBody>
          <a:bodyPr wrap="square" rtlCol="0">
            <a:spAutoFit/>
          </a:bodyPr>
          <a:lstStyle/>
          <a:p>
            <a:pPr marL="285750" marR="0" lvl="0" indent="-285750" defTabSz="914400" rtl="0" eaLnBrk="1" fontAlgn="auto" latinLnBrk="0" hangingPunct="1">
              <a:spcBef>
                <a:spcPts val="0"/>
              </a:spcBef>
              <a:spcAft>
                <a:spcPts val="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prstClr val="black"/>
                </a:solidFill>
                <a:effectLst/>
                <a:uLnTx/>
                <a:uFillTx/>
                <a:latin typeface="Calibri" panose="020F0502020204030204"/>
              </a:rPr>
              <a:t>$1M NASA Centennial Challenge </a:t>
            </a:r>
          </a:p>
          <a:p>
            <a:pPr marL="285750" marR="0" lvl="0" indent="-285750" defTabSz="914400" rtl="0" eaLnBrk="1" fontAlgn="auto" latinLnBrk="0" hangingPunct="1">
              <a:spcBef>
                <a:spcPts val="0"/>
              </a:spcBef>
              <a:spcAft>
                <a:spcPts val="0"/>
              </a:spcAft>
              <a:buClrTx/>
              <a:buSzTx/>
              <a:buFont typeface="Arial" panose="020B0604020202020204" pitchFamily="34" charset="0"/>
              <a:buChar char="•"/>
              <a:tabLst/>
              <a:defRPr/>
            </a:pPr>
            <a:r>
              <a:rPr lang="en-IN" sz="1600" dirty="0">
                <a:solidFill>
                  <a:prstClr val="black"/>
                </a:solidFill>
                <a:latin typeface="Calibri" panose="020F0502020204030204"/>
              </a:rPr>
              <a:t>Completely abiotic conversion of CO</a:t>
            </a:r>
            <a:r>
              <a:rPr lang="en-IN" sz="1600" baseline="-25000" dirty="0">
                <a:solidFill>
                  <a:prstClr val="black"/>
                </a:solidFill>
                <a:latin typeface="Calibri" panose="020F0502020204030204"/>
              </a:rPr>
              <a:t>2</a:t>
            </a:r>
            <a:r>
              <a:rPr lang="en-IN" sz="1600" dirty="0">
                <a:solidFill>
                  <a:prstClr val="black"/>
                </a:solidFill>
                <a:latin typeface="Calibri" panose="020F0502020204030204"/>
              </a:rPr>
              <a:t> to sugars – glucose was main target</a:t>
            </a:r>
          </a:p>
          <a:p>
            <a:pPr marL="285750" marR="0" lvl="0" indent="-285750" defTabSz="914400" rtl="0" eaLnBrk="1" fontAlgn="auto" latinLnBrk="0" hangingPunct="1">
              <a:spcBef>
                <a:spcPts val="0"/>
              </a:spcBef>
              <a:spcAft>
                <a:spcPts val="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prstClr val="black"/>
                </a:solidFill>
                <a:effectLst/>
                <a:uLnTx/>
                <a:uFillTx/>
                <a:latin typeface="Calibri" panose="020F0502020204030204"/>
              </a:rPr>
              <a:t>3 Phase 2 awards distributed</a:t>
            </a:r>
          </a:p>
          <a:p>
            <a:pPr marL="285750" marR="0" lvl="0" indent="-285750" defTabSz="914400" rtl="0" eaLnBrk="1" fontAlgn="auto" latinLnBrk="0" hangingPunct="1">
              <a:spcBef>
                <a:spcPts val="0"/>
              </a:spcBef>
              <a:spcAft>
                <a:spcPts val="0"/>
              </a:spcAft>
              <a:buClrTx/>
              <a:buSzTx/>
              <a:buFont typeface="Arial" panose="020B0604020202020204" pitchFamily="34" charset="0"/>
              <a:buChar char="•"/>
              <a:tabLst/>
              <a:defRPr/>
            </a:pPr>
            <a:r>
              <a:rPr lang="en-IN" sz="1600" i="1" dirty="0">
                <a:solidFill>
                  <a:srgbClr val="7030A0"/>
                </a:solidFill>
                <a:latin typeface="Calibri" panose="020F0502020204030204"/>
              </a:rPr>
              <a:t>One contestant, the </a:t>
            </a:r>
            <a:r>
              <a:rPr lang="en-IN" sz="1600" b="1" i="1" dirty="0">
                <a:solidFill>
                  <a:srgbClr val="7030A0"/>
                </a:solidFill>
                <a:latin typeface="Calibri" panose="020F0502020204030204"/>
              </a:rPr>
              <a:t>Air Co. also makes ethanol,</a:t>
            </a:r>
            <a:r>
              <a:rPr lang="en-IN" sz="1600" i="1" dirty="0">
                <a:solidFill>
                  <a:srgbClr val="7030A0"/>
                </a:solidFill>
                <a:latin typeface="Calibri" panose="020F0502020204030204"/>
              </a:rPr>
              <a:t> a viable substrate tested in our system</a:t>
            </a:r>
            <a:endParaRPr kumimoji="0" lang="en-IN" sz="1600" i="1" u="none" strike="noStrike" kern="1200" cap="none" spc="0" normalizeH="0" baseline="0" noProof="0" dirty="0">
              <a:ln>
                <a:noFill/>
              </a:ln>
              <a:solidFill>
                <a:srgbClr val="7030A0"/>
              </a:solidFill>
              <a:effectLst/>
              <a:uLnTx/>
              <a:uFillTx/>
              <a:latin typeface="Calibri" panose="020F0502020204030204"/>
            </a:endParaRPr>
          </a:p>
        </p:txBody>
      </p:sp>
      <p:sp>
        <p:nvSpPr>
          <p:cNvPr id="21" name="TextBox 20"/>
          <p:cNvSpPr txBox="1"/>
          <p:nvPr/>
        </p:nvSpPr>
        <p:spPr>
          <a:xfrm>
            <a:off x="8597571" y="3852609"/>
            <a:ext cx="879280" cy="400110"/>
          </a:xfrm>
          <a:prstGeom prst="rect">
            <a:avLst/>
          </a:prstGeom>
          <a:noFill/>
        </p:spPr>
        <p:txBody>
          <a:bodyPr wrap="none" rtlCol="0">
            <a:spAutoFit/>
          </a:bodyPr>
          <a:lstStyle/>
          <a:p>
            <a:r>
              <a:rPr lang="en-US" sz="2000" b="1"/>
              <a:t>Sugars</a:t>
            </a:r>
            <a:endParaRPr lang="en-US" b="1"/>
          </a:p>
        </p:txBody>
      </p:sp>
      <p:cxnSp>
        <p:nvCxnSpPr>
          <p:cNvPr id="27" name="Connector: Curved 26">
            <a:extLst>
              <a:ext uri="{FF2B5EF4-FFF2-40B4-BE49-F238E27FC236}">
                <a16:creationId xmlns:a16="http://schemas.microsoft.com/office/drawing/2014/main" id="{59678DEC-1D71-90C7-FECA-00280BCCCD2E}"/>
              </a:ext>
            </a:extLst>
          </p:cNvPr>
          <p:cNvCxnSpPr>
            <a:cxnSpLocks/>
          </p:cNvCxnSpPr>
          <p:nvPr/>
        </p:nvCxnSpPr>
        <p:spPr>
          <a:xfrm rot="5400000" flipH="1" flipV="1">
            <a:off x="4545221" y="1924177"/>
            <a:ext cx="1739695" cy="857392"/>
          </a:xfrm>
          <a:prstGeom prst="curvedConnector3">
            <a:avLst>
              <a:gd name="adj1" fmla="val 111795"/>
            </a:avLst>
          </a:prstGeom>
          <a:ln>
            <a:tailEnd type="triangle"/>
          </a:ln>
        </p:spPr>
        <p:style>
          <a:lnRef idx="1">
            <a:schemeClr val="accent1"/>
          </a:lnRef>
          <a:fillRef idx="0">
            <a:schemeClr val="accent1"/>
          </a:fillRef>
          <a:effectRef idx="0">
            <a:schemeClr val="accent1"/>
          </a:effectRef>
          <a:fontRef idx="minor">
            <a:schemeClr val="tx1"/>
          </a:fontRef>
        </p:style>
      </p:cxnSp>
      <p:pic>
        <p:nvPicPr>
          <p:cNvPr id="35" name="Picture 34">
            <a:extLst>
              <a:ext uri="{FF2B5EF4-FFF2-40B4-BE49-F238E27FC236}">
                <a16:creationId xmlns:a16="http://schemas.microsoft.com/office/drawing/2014/main" id="{C84E3000-D98F-869C-E2A0-B57B8F20792A}"/>
              </a:ext>
            </a:extLst>
          </p:cNvPr>
          <p:cNvPicPr>
            <a:picLocks noChangeAspect="1"/>
          </p:cNvPicPr>
          <p:nvPr/>
        </p:nvPicPr>
        <p:blipFill>
          <a:blip r:embed="rId7"/>
          <a:stretch>
            <a:fillRect/>
          </a:stretch>
        </p:blipFill>
        <p:spPr>
          <a:xfrm>
            <a:off x="6084386" y="5901934"/>
            <a:ext cx="1735842" cy="867921"/>
          </a:xfrm>
          <a:prstGeom prst="rect">
            <a:avLst/>
          </a:prstGeom>
        </p:spPr>
      </p:pic>
    </p:spTree>
    <p:extLst>
      <p:ext uri="{BB962C8B-B14F-4D97-AF65-F5344CB8AC3E}">
        <p14:creationId xmlns:p14="http://schemas.microsoft.com/office/powerpoint/2010/main" val="4249943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t="5810"/>
          <a:stretch/>
        </p:blipFill>
        <p:spPr>
          <a:xfrm>
            <a:off x="1664969" y="1192696"/>
            <a:ext cx="9431655" cy="5407684"/>
          </a:xfrm>
          <a:prstGeom prst="rect">
            <a:avLst/>
          </a:prstGeom>
        </p:spPr>
      </p:pic>
      <p:sp>
        <p:nvSpPr>
          <p:cNvPr id="2" name="Slide Number Placeholder 1"/>
          <p:cNvSpPr>
            <a:spLocks noGrp="1"/>
          </p:cNvSpPr>
          <p:nvPr>
            <p:ph type="sldNum" sz="quarter" idx="10"/>
          </p:nvPr>
        </p:nvSpPr>
        <p:spPr/>
        <p:txBody>
          <a:bodyPr/>
          <a:lstStyle/>
          <a:p>
            <a:fld id="{41C508F0-1AA7-8449-B96D-5FDB74B9F69F}" type="slidenum">
              <a:rPr lang="en-US" smtClean="0"/>
              <a:t>11</a:t>
            </a:fld>
            <a:endParaRPr lang="en-US"/>
          </a:p>
        </p:txBody>
      </p:sp>
      <p:sp>
        <p:nvSpPr>
          <p:cNvPr id="5" name="Title 4"/>
          <p:cNvSpPr>
            <a:spLocks noGrp="1"/>
          </p:cNvSpPr>
          <p:nvPr>
            <p:ph type="title"/>
          </p:nvPr>
        </p:nvSpPr>
        <p:spPr>
          <a:xfrm>
            <a:off x="182262" y="13156"/>
            <a:ext cx="9144000" cy="1066800"/>
          </a:xfrm>
        </p:spPr>
        <p:txBody>
          <a:bodyPr/>
          <a:lstStyle/>
          <a:p>
            <a:r>
              <a:rPr lang="en-IN" sz="3400" b="1">
                <a:latin typeface="Helvetica" panose="020B0604020202020204" pitchFamily="34" charset="0"/>
                <a:cs typeface="Helvetica" panose="020B0604020202020204" pitchFamily="34" charset="0"/>
              </a:rPr>
              <a:t>Microorganism Engineering and Testing</a:t>
            </a:r>
            <a:endParaRPr lang="en-US" sz="3400">
              <a:latin typeface="Helvetica" panose="020B0604020202020204" pitchFamily="34" charset="0"/>
              <a:cs typeface="Helvetica" panose="020B0604020202020204" pitchFamily="34" charset="0"/>
            </a:endParaRPr>
          </a:p>
        </p:txBody>
      </p:sp>
      <p:sp>
        <p:nvSpPr>
          <p:cNvPr id="7" name="Rectangle 6"/>
          <p:cNvSpPr/>
          <p:nvPr/>
        </p:nvSpPr>
        <p:spPr>
          <a:xfrm>
            <a:off x="4920343" y="1079956"/>
            <a:ext cx="4179590" cy="3348825"/>
          </a:xfrm>
          <a:prstGeom prst="rect">
            <a:avLst/>
          </a:prstGeom>
          <a:noFill/>
          <a:ln w="76200">
            <a:solidFill>
              <a:srgbClr val="99FF6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F60921F-0637-27C8-CA3E-D26C31895683}"/>
              </a:ext>
            </a:extLst>
          </p:cNvPr>
          <p:cNvSpPr txBox="1"/>
          <p:nvPr/>
        </p:nvSpPr>
        <p:spPr>
          <a:xfrm>
            <a:off x="11440513" y="743993"/>
            <a:ext cx="843501" cy="230832"/>
          </a:xfrm>
          <a:prstGeom prst="rect">
            <a:avLst/>
          </a:prstGeom>
          <a:noFill/>
        </p:spPr>
        <p:txBody>
          <a:bodyPr wrap="none" rtlCol="0">
            <a:spAutoFit/>
          </a:bodyPr>
          <a:lstStyle/>
          <a:p>
            <a:r>
              <a:rPr lang="en-US" sz="900" i="1"/>
              <a:t>Matt Paddock</a:t>
            </a:r>
          </a:p>
        </p:txBody>
      </p:sp>
      <p:pic>
        <p:nvPicPr>
          <p:cNvPr id="9" name="Picture 8">
            <a:extLst>
              <a:ext uri="{FF2B5EF4-FFF2-40B4-BE49-F238E27FC236}">
                <a16:creationId xmlns:a16="http://schemas.microsoft.com/office/drawing/2014/main" id="{A211AB27-ECD0-FC90-253C-0DA8FB52502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Tree>
    <p:extLst>
      <p:ext uri="{BB962C8B-B14F-4D97-AF65-F5344CB8AC3E}">
        <p14:creationId xmlns:p14="http://schemas.microsoft.com/office/powerpoint/2010/main" val="3179024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b="17302"/>
          <a:stretch/>
        </p:blipFill>
        <p:spPr>
          <a:xfrm>
            <a:off x="0" y="1043659"/>
            <a:ext cx="12192000" cy="5814342"/>
          </a:xfrm>
          <a:prstGeom prst="rect">
            <a:avLst/>
          </a:prstGeom>
        </p:spPr>
      </p:pic>
      <p:sp>
        <p:nvSpPr>
          <p:cNvPr id="3" name="Slide Number Placeholder 2"/>
          <p:cNvSpPr>
            <a:spLocks noGrp="1"/>
          </p:cNvSpPr>
          <p:nvPr>
            <p:ph type="sldNum" sz="quarter" idx="10"/>
          </p:nvPr>
        </p:nvSpPr>
        <p:spPr>
          <a:prstGeom prst="rect">
            <a:avLst/>
          </a:prstGeom>
        </p:spPr>
        <p:txBody>
          <a:bodyPr vert="horz" wrap="square" lIns="0" tIns="45720" rIns="91440" bIns="45720" numCol="1" anchor="t" anchorCtr="0" compatLnSpc="1">
            <a:prstTxWarp prst="textNoShape">
              <a:avLst/>
            </a:prstTxWarp>
          </a:bodyPr>
          <a:lstStyle>
            <a:defPPr>
              <a:defRPr lang="en-US"/>
            </a:defPPr>
            <a:lvl1pPr marL="0" algn="r" defTabSz="914400" rtl="0" eaLnBrk="1" fontAlgn="auto" latinLnBrk="0" hangingPunct="1">
              <a:spcBef>
                <a:spcPts val="0"/>
              </a:spcBef>
              <a:spcAft>
                <a:spcPts val="0"/>
              </a:spcAft>
              <a:defRPr lang="en-US" sz="800" kern="1200" baseline="0" smtClean="0">
                <a:solidFill>
                  <a:schemeClr val="tx1"/>
                </a:solidFill>
                <a:latin typeface="Arial" charset="0"/>
                <a:ea typeface=""/>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C508F0-1AA7-8449-B96D-5FDB74B9F69F}" type="slidenum">
              <a:rPr lang="en-US" smtClean="0"/>
              <a:pPr/>
              <a:t>12</a:t>
            </a:fld>
            <a:endParaRPr lang="en-US"/>
          </a:p>
        </p:txBody>
      </p:sp>
      <p:sp>
        <p:nvSpPr>
          <p:cNvPr id="26" name="Content Placeholder 2">
            <a:extLst>
              <a:ext uri="{FF2B5EF4-FFF2-40B4-BE49-F238E27FC236}">
                <a16:creationId xmlns:a16="http://schemas.microsoft.com/office/drawing/2014/main" id="{E52E6280-8D46-424A-9BD6-B12394F7E700}"/>
              </a:ext>
            </a:extLst>
          </p:cNvPr>
          <p:cNvSpPr>
            <a:spLocks noGrp="1"/>
          </p:cNvSpPr>
          <p:nvPr>
            <p:ph idx="4294967295"/>
          </p:nvPr>
        </p:nvSpPr>
        <p:spPr>
          <a:xfrm>
            <a:off x="0" y="1185863"/>
            <a:ext cx="9459913" cy="2101850"/>
          </a:xfrm>
          <a:prstGeom prst="rect">
            <a:avLst/>
          </a:prstGeom>
        </p:spPr>
        <p:txBody>
          <a:bodyPr vert="horz" lIns="91440" tIns="45720" rIns="91440" bIns="45720" rtlCol="0" anchor="t">
            <a:normAutofit/>
          </a:bodyPr>
          <a:lstStyle/>
          <a:p>
            <a:r>
              <a:rPr lang="en-US" sz="2000" dirty="0">
                <a:solidFill>
                  <a:schemeClr val="bg1"/>
                </a:solidFill>
                <a:latin typeface="Arial"/>
                <a:cs typeface="Arial"/>
              </a:rPr>
              <a:t>Assumes platform is inside a temperature/pressure/radiation shielded structure.</a:t>
            </a:r>
            <a:endParaRPr lang="en-US" sz="2000" dirty="0">
              <a:solidFill>
                <a:schemeClr val="bg1"/>
              </a:solidFill>
              <a:latin typeface="Arial"/>
              <a:ea typeface="Calibri"/>
              <a:cs typeface="Arial"/>
            </a:endParaRPr>
          </a:p>
          <a:p>
            <a:r>
              <a:rPr lang="en-US" sz="2000" dirty="0">
                <a:solidFill>
                  <a:schemeClr val="bg1"/>
                </a:solidFill>
                <a:latin typeface="Arial"/>
                <a:cs typeface="Arial"/>
              </a:rPr>
              <a:t>Assumes 100 batch runs (~6 days/run) for purposes of trade studies and systems analyses.</a:t>
            </a:r>
          </a:p>
          <a:p>
            <a:r>
              <a:rPr lang="en-US" sz="2000" b="1" dirty="0">
                <a:solidFill>
                  <a:schemeClr val="bg1"/>
                </a:solidFill>
                <a:latin typeface="Arial"/>
                <a:cs typeface="Arial"/>
              </a:rPr>
              <a:t>Design drivers include consideration of mass, volume, power, crew interfaces and time, repeated use/growth cycles, and flexibility.  </a:t>
            </a:r>
            <a:endParaRPr lang="en-US" sz="2000" b="1" dirty="0">
              <a:solidFill>
                <a:schemeClr val="bg1"/>
              </a:solidFill>
              <a:ea typeface="Calibri"/>
              <a:cs typeface="Calibri"/>
            </a:endParaRPr>
          </a:p>
          <a:p>
            <a:endParaRPr lang="en-US" sz="2000" dirty="0">
              <a:solidFill>
                <a:schemeClr val="bg1"/>
              </a:solidFill>
              <a:latin typeface="Arial"/>
              <a:ea typeface="Calibri"/>
              <a:cs typeface="Arial"/>
            </a:endParaRPr>
          </a:p>
        </p:txBody>
      </p:sp>
      <p:sp>
        <p:nvSpPr>
          <p:cNvPr id="27" name="TextBox 26">
            <a:extLst>
              <a:ext uri="{FF2B5EF4-FFF2-40B4-BE49-F238E27FC236}">
                <a16:creationId xmlns:a16="http://schemas.microsoft.com/office/drawing/2014/main" id="{1247A8D5-379A-47D6-8D9E-8653C3D03BC9}"/>
              </a:ext>
            </a:extLst>
          </p:cNvPr>
          <p:cNvSpPr txBox="1"/>
          <p:nvPr/>
        </p:nvSpPr>
        <p:spPr>
          <a:xfrm>
            <a:off x="47373" y="202538"/>
            <a:ext cx="11126656" cy="646331"/>
          </a:xfrm>
          <a:prstGeom prst="rect">
            <a:avLst/>
          </a:prstGeom>
          <a:noFill/>
        </p:spPr>
        <p:txBody>
          <a:bodyPr wrap="square" lIns="91440" tIns="45720" rIns="91440" bIns="45720" anchor="t">
            <a:spAutoFit/>
          </a:bodyPr>
          <a:lstStyle/>
          <a:p>
            <a:r>
              <a:rPr lang="en-US" sz="3600" b="1" dirty="0">
                <a:solidFill>
                  <a:schemeClr val="bg1"/>
                </a:solidFill>
                <a:latin typeface="Helvetica"/>
                <a:cs typeface="Helvetica"/>
              </a:rPr>
              <a:t>Assumptions, Design Drivers, and </a:t>
            </a:r>
            <a:r>
              <a:rPr lang="en-US" sz="3600" b="1" dirty="0" err="1">
                <a:solidFill>
                  <a:schemeClr val="bg1"/>
                </a:solidFill>
                <a:latin typeface="Helvetica"/>
                <a:cs typeface="Helvetica"/>
              </a:rPr>
              <a:t>ConOps</a:t>
            </a:r>
            <a:endParaRPr lang="en-US" sz="3600" b="1" dirty="0">
              <a:solidFill>
                <a:schemeClr val="bg1"/>
              </a:solidFill>
              <a:latin typeface="Helvetica"/>
              <a:cs typeface="Helvetica"/>
            </a:endParaRPr>
          </a:p>
        </p:txBody>
      </p:sp>
      <p:grpSp>
        <p:nvGrpSpPr>
          <p:cNvPr id="4" name="Group 3">
            <a:extLst>
              <a:ext uri="{FF2B5EF4-FFF2-40B4-BE49-F238E27FC236}">
                <a16:creationId xmlns:a16="http://schemas.microsoft.com/office/drawing/2014/main" id="{98FBDD3D-FD17-4442-95AF-4EA9B560E0BE}"/>
              </a:ext>
            </a:extLst>
          </p:cNvPr>
          <p:cNvGrpSpPr/>
          <p:nvPr/>
        </p:nvGrpSpPr>
        <p:grpSpPr>
          <a:xfrm>
            <a:off x="4213723" y="2152995"/>
            <a:ext cx="7680769" cy="4706128"/>
            <a:chOff x="3928832" y="1313282"/>
            <a:chExt cx="7712270" cy="4800534"/>
          </a:xfrm>
        </p:grpSpPr>
        <p:sp>
          <p:nvSpPr>
            <p:cNvPr id="7" name="Right Arrow 6"/>
            <p:cNvSpPr/>
            <p:nvPr/>
          </p:nvSpPr>
          <p:spPr>
            <a:xfrm>
              <a:off x="5720877" y="4740918"/>
              <a:ext cx="457200" cy="458048"/>
            </a:xfrm>
            <a:prstGeom prst="rightArrow">
              <a:avLst/>
            </a:prstGeom>
            <a:gradFill>
              <a:gsLst>
                <a:gs pos="46000">
                  <a:schemeClr val="accent1">
                    <a:tint val="100000"/>
                    <a:shade val="100000"/>
                    <a:satMod val="130000"/>
                    <a:lumMod val="88000"/>
                  </a:schemeClr>
                </a:gs>
                <a:gs pos="100000">
                  <a:schemeClr val="accent1">
                    <a:tint val="50000"/>
                    <a:shade val="100000"/>
                    <a:satMod val="350000"/>
                  </a:schemeClr>
                </a:gs>
              </a:gsLst>
              <a:lin ang="162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8"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349557" y="4512742"/>
              <a:ext cx="1153712"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975109" y="4207943"/>
              <a:ext cx="914400" cy="1219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Arrow 9"/>
            <p:cNvSpPr/>
            <p:nvPr/>
          </p:nvSpPr>
          <p:spPr>
            <a:xfrm>
              <a:off x="7592709" y="4740918"/>
              <a:ext cx="457200" cy="458048"/>
            </a:xfrm>
            <a:prstGeom prst="rightArrow">
              <a:avLst/>
            </a:prstGeom>
            <a:gradFill>
              <a:gsLst>
                <a:gs pos="46000">
                  <a:schemeClr val="accent1">
                    <a:tint val="100000"/>
                    <a:shade val="100000"/>
                    <a:satMod val="130000"/>
                    <a:lumMod val="88000"/>
                  </a:schemeClr>
                </a:gs>
                <a:gs pos="100000">
                  <a:schemeClr val="accent1">
                    <a:tint val="50000"/>
                    <a:shade val="100000"/>
                    <a:satMod val="350000"/>
                  </a:schemeClr>
                </a:gs>
              </a:gsLst>
              <a:lin ang="162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1" name="Right Arrow 10"/>
            <p:cNvSpPr/>
            <p:nvPr/>
          </p:nvSpPr>
          <p:spPr>
            <a:xfrm>
              <a:off x="9377269" y="4740918"/>
              <a:ext cx="457200" cy="458048"/>
            </a:xfrm>
            <a:prstGeom prst="rightArrow">
              <a:avLst/>
            </a:prstGeom>
            <a:gradFill>
              <a:gsLst>
                <a:gs pos="46000">
                  <a:schemeClr val="accent1">
                    <a:tint val="100000"/>
                    <a:shade val="100000"/>
                    <a:satMod val="130000"/>
                    <a:lumMod val="88000"/>
                  </a:schemeClr>
                </a:gs>
                <a:gs pos="100000">
                  <a:schemeClr val="accent1">
                    <a:tint val="50000"/>
                    <a:shade val="100000"/>
                    <a:satMod val="350000"/>
                  </a:schemeClr>
                </a:gs>
              </a:gsLst>
              <a:lin ang="162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2" name="TextBox 11"/>
            <p:cNvSpPr txBox="1"/>
            <p:nvPr/>
          </p:nvSpPr>
          <p:spPr>
            <a:xfrm>
              <a:off x="5083002" y="4244830"/>
              <a:ext cx="338554" cy="461665"/>
            </a:xfrm>
            <a:prstGeom prst="rect">
              <a:avLst/>
            </a:prstGeom>
            <a:noFill/>
          </p:spPr>
          <p:txBody>
            <a:bodyPr wrap="none" rtlCol="0">
              <a:spAutoFit/>
            </a:bodyPr>
            <a:lstStyle/>
            <a:p>
              <a:r>
                <a:rPr lang="en-US" sz="2400" b="1">
                  <a:solidFill>
                    <a:prstClr val="white"/>
                  </a:solidFill>
                  <a:latin typeface="Calibri"/>
                </a:rPr>
                <a:t>+</a:t>
              </a:r>
              <a:endParaRPr lang="en-US" sz="1350" b="1">
                <a:solidFill>
                  <a:prstClr val="white"/>
                </a:solidFill>
                <a:latin typeface="Calibri"/>
              </a:endParaRPr>
            </a:p>
          </p:txBody>
        </p:sp>
        <p:pic>
          <p:nvPicPr>
            <p:cNvPr id="13" name="Picture 6"/>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223516" y="1313282"/>
              <a:ext cx="2417586" cy="160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ight Arrow 13"/>
            <p:cNvSpPr/>
            <p:nvPr/>
          </p:nvSpPr>
          <p:spPr>
            <a:xfrm rot="16200000">
              <a:off x="10140924" y="3551372"/>
              <a:ext cx="550381" cy="436775"/>
            </a:xfrm>
            <a:prstGeom prst="rightArrow">
              <a:avLst/>
            </a:prstGeom>
            <a:gradFill>
              <a:gsLst>
                <a:gs pos="46000">
                  <a:schemeClr val="accent1">
                    <a:tint val="100000"/>
                    <a:shade val="100000"/>
                    <a:satMod val="130000"/>
                    <a:lumMod val="88000"/>
                  </a:schemeClr>
                </a:gs>
                <a:gs pos="100000">
                  <a:schemeClr val="accent1">
                    <a:tint val="50000"/>
                    <a:shade val="100000"/>
                    <a:satMod val="350000"/>
                  </a:schemeClr>
                </a:gs>
              </a:gsLst>
              <a:lin ang="162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16" name="Picture 9"/>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139348" y="3575085"/>
              <a:ext cx="1097280" cy="1852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Box 16"/>
            <p:cNvSpPr txBox="1"/>
            <p:nvPr/>
          </p:nvSpPr>
          <p:spPr>
            <a:xfrm>
              <a:off x="7866974" y="5529041"/>
              <a:ext cx="1642028" cy="584775"/>
            </a:xfrm>
            <a:prstGeom prst="rect">
              <a:avLst/>
            </a:prstGeom>
            <a:solidFill>
              <a:schemeClr val="accent1">
                <a:lumMod val="20000"/>
                <a:lumOff val="80000"/>
              </a:schemeClr>
            </a:solidFill>
          </p:spPr>
          <p:txBody>
            <a:bodyPr wrap="square" rtlCol="0">
              <a:spAutoFit/>
            </a:bodyPr>
            <a:lstStyle/>
            <a:p>
              <a:pPr algn="ctr"/>
              <a:r>
                <a:rPr lang="en-US" sz="1600">
                  <a:solidFill>
                    <a:srgbClr val="000000"/>
                  </a:solidFill>
                  <a:latin typeface="Helvetica" panose="020B0604020202020204" pitchFamily="34" charset="0"/>
                  <a:cs typeface="Helvetica" panose="020B0604020202020204" pitchFamily="34" charset="0"/>
                </a:rPr>
                <a:t>Production platform</a:t>
              </a:r>
            </a:p>
          </p:txBody>
        </p:sp>
        <p:sp>
          <p:nvSpPr>
            <p:cNvPr id="18" name="TextBox 17"/>
            <p:cNvSpPr txBox="1"/>
            <p:nvPr/>
          </p:nvSpPr>
          <p:spPr>
            <a:xfrm>
              <a:off x="9942721" y="5529041"/>
              <a:ext cx="946788" cy="338554"/>
            </a:xfrm>
            <a:prstGeom prst="rect">
              <a:avLst/>
            </a:prstGeom>
            <a:solidFill>
              <a:schemeClr val="accent1">
                <a:lumMod val="20000"/>
                <a:lumOff val="80000"/>
              </a:schemeClr>
            </a:solidFill>
          </p:spPr>
          <p:txBody>
            <a:bodyPr wrap="square" rtlCol="0">
              <a:spAutoFit/>
            </a:bodyPr>
            <a:lstStyle/>
            <a:p>
              <a:pPr algn="ctr"/>
              <a:r>
                <a:rPr lang="en-US" sz="1600">
                  <a:solidFill>
                    <a:srgbClr val="000000"/>
                  </a:solidFill>
                  <a:latin typeface="Helvetica" panose="020B0604020202020204" pitchFamily="34" charset="0"/>
                  <a:cs typeface="Helvetica" panose="020B0604020202020204" pitchFamily="34" charset="0"/>
                </a:rPr>
                <a:t>Product</a:t>
              </a:r>
            </a:p>
          </p:txBody>
        </p:sp>
        <p:sp>
          <p:nvSpPr>
            <p:cNvPr id="19" name="TextBox 18"/>
            <p:cNvSpPr txBox="1"/>
            <p:nvPr/>
          </p:nvSpPr>
          <p:spPr>
            <a:xfrm>
              <a:off x="4152625" y="3556769"/>
              <a:ext cx="1605838" cy="408136"/>
            </a:xfrm>
            <a:prstGeom prst="rect">
              <a:avLst/>
            </a:prstGeom>
            <a:noFill/>
          </p:spPr>
          <p:txBody>
            <a:bodyPr wrap="square" rtlCol="0">
              <a:spAutoFit/>
            </a:bodyPr>
            <a:lstStyle/>
            <a:p>
              <a:pPr algn="ctr"/>
              <a:r>
                <a:rPr lang="en-US" sz="2000" b="1">
                  <a:solidFill>
                    <a:schemeClr val="bg1"/>
                  </a:solidFill>
                  <a:effectLst>
                    <a:outerShdw blurRad="38100" dist="38100" dir="2700000" algn="tl">
                      <a:srgbClr val="000000">
                        <a:alpha val="43137"/>
                      </a:srgbClr>
                    </a:outerShdw>
                  </a:effectLst>
                </a:rPr>
                <a:t>CO</a:t>
              </a:r>
              <a:r>
                <a:rPr lang="en-US" sz="2000" b="1" baseline="-25000">
                  <a:solidFill>
                    <a:schemeClr val="bg1"/>
                  </a:solidFill>
                  <a:effectLst>
                    <a:outerShdw blurRad="38100" dist="38100" dir="2700000" algn="tl">
                      <a:srgbClr val="000000">
                        <a:alpha val="43137"/>
                      </a:srgbClr>
                    </a:outerShdw>
                  </a:effectLst>
                </a:rPr>
                <a:t>2 </a:t>
              </a:r>
              <a:r>
                <a:rPr lang="en-US" sz="2000" b="1">
                  <a:solidFill>
                    <a:schemeClr val="bg1"/>
                  </a:solidFill>
                  <a:effectLst>
                    <a:outerShdw blurRad="38100" dist="38100" dir="2700000" algn="tl">
                      <a:srgbClr val="000000">
                        <a:alpha val="43137"/>
                      </a:srgbClr>
                    </a:outerShdw>
                  </a:effectLst>
                </a:rPr>
                <a:t>+ H</a:t>
              </a:r>
              <a:r>
                <a:rPr lang="en-US" sz="2000" b="1" baseline="-25000">
                  <a:solidFill>
                    <a:schemeClr val="bg1"/>
                  </a:solidFill>
                  <a:effectLst>
                    <a:outerShdw blurRad="38100" dist="38100" dir="2700000" algn="tl">
                      <a:srgbClr val="000000">
                        <a:alpha val="43137"/>
                      </a:srgbClr>
                    </a:outerShdw>
                  </a:effectLst>
                </a:rPr>
                <a:t>2</a:t>
              </a:r>
            </a:p>
          </p:txBody>
        </p:sp>
        <p:sp>
          <p:nvSpPr>
            <p:cNvPr id="20" name="TextBox 19"/>
            <p:cNvSpPr txBox="1"/>
            <p:nvPr/>
          </p:nvSpPr>
          <p:spPr>
            <a:xfrm>
              <a:off x="6395658" y="5503499"/>
              <a:ext cx="1105302" cy="584775"/>
            </a:xfrm>
            <a:prstGeom prst="rect">
              <a:avLst/>
            </a:prstGeom>
            <a:solidFill>
              <a:schemeClr val="accent1">
                <a:lumMod val="20000"/>
                <a:lumOff val="80000"/>
              </a:schemeClr>
            </a:solidFill>
          </p:spPr>
          <p:txBody>
            <a:bodyPr wrap="square" rtlCol="0">
              <a:spAutoFit/>
            </a:bodyPr>
            <a:lstStyle/>
            <a:p>
              <a:pPr algn="ctr"/>
              <a:r>
                <a:rPr lang="en-US" sz="1600">
                  <a:solidFill>
                    <a:srgbClr val="000000"/>
                  </a:solidFill>
                  <a:latin typeface="Helvetica" panose="020B0604020202020204" pitchFamily="34" charset="0"/>
                  <a:cs typeface="Helvetica" panose="020B0604020202020204" pitchFamily="34" charset="0"/>
                </a:rPr>
                <a:t>Microbial </a:t>
              </a:r>
            </a:p>
            <a:p>
              <a:pPr algn="ctr"/>
              <a:r>
                <a:rPr lang="en-US" sz="1600">
                  <a:solidFill>
                    <a:srgbClr val="000000"/>
                  </a:solidFill>
                  <a:latin typeface="Helvetica" panose="020B0604020202020204" pitchFamily="34" charset="0"/>
                  <a:cs typeface="Helvetica" panose="020B0604020202020204" pitchFamily="34" charset="0"/>
                </a:rPr>
                <a:t>Medium</a:t>
              </a:r>
            </a:p>
          </p:txBody>
        </p:sp>
        <p:pic>
          <p:nvPicPr>
            <p:cNvPr id="21" name="Picture 2"/>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393188" y="4501113"/>
              <a:ext cx="1187708"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ight Arrow 21"/>
            <p:cNvSpPr/>
            <p:nvPr/>
          </p:nvSpPr>
          <p:spPr>
            <a:xfrm rot="5400000">
              <a:off x="4719075" y="3953359"/>
              <a:ext cx="472939" cy="504455"/>
            </a:xfrm>
            <a:prstGeom prst="rightArrow">
              <a:avLst/>
            </a:prstGeom>
            <a:gradFill>
              <a:gsLst>
                <a:gs pos="46000">
                  <a:schemeClr val="accent1">
                    <a:tint val="100000"/>
                    <a:shade val="100000"/>
                    <a:satMod val="130000"/>
                    <a:lumMod val="88000"/>
                  </a:schemeClr>
                </a:gs>
                <a:gs pos="100000">
                  <a:schemeClr val="accent1">
                    <a:tint val="50000"/>
                    <a:shade val="100000"/>
                    <a:satMod val="350000"/>
                  </a:schemeClr>
                </a:gs>
              </a:gsLst>
              <a:lin ang="162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3" name="TextBox 22"/>
            <p:cNvSpPr txBox="1"/>
            <p:nvPr/>
          </p:nvSpPr>
          <p:spPr>
            <a:xfrm>
              <a:off x="4204681" y="5519288"/>
              <a:ext cx="1642028" cy="584775"/>
            </a:xfrm>
            <a:prstGeom prst="rect">
              <a:avLst/>
            </a:prstGeom>
            <a:solidFill>
              <a:schemeClr val="accent1">
                <a:lumMod val="20000"/>
                <a:lumOff val="80000"/>
              </a:schemeClr>
            </a:solidFill>
          </p:spPr>
          <p:txBody>
            <a:bodyPr wrap="square" rtlCol="0">
              <a:spAutoFit/>
            </a:bodyPr>
            <a:lstStyle/>
            <a:p>
              <a:pPr algn="ctr"/>
              <a:r>
                <a:rPr lang="en-US" sz="1600">
                  <a:solidFill>
                    <a:srgbClr val="000000"/>
                  </a:solidFill>
                  <a:latin typeface="Helvetica" panose="020B0604020202020204" pitchFamily="34" charset="0"/>
                  <a:cs typeface="Helvetica" panose="020B0604020202020204" pitchFamily="34" charset="0"/>
                </a:rPr>
                <a:t>P/C Conversion </a:t>
              </a:r>
            </a:p>
            <a:p>
              <a:pPr algn="ctr"/>
              <a:r>
                <a:rPr lang="en-US" sz="1600">
                  <a:solidFill>
                    <a:srgbClr val="000000"/>
                  </a:solidFill>
                  <a:latin typeface="Helvetica" panose="020B0604020202020204" pitchFamily="34" charset="0"/>
                  <a:cs typeface="Helvetica" panose="020B0604020202020204" pitchFamily="34" charset="0"/>
                </a:rPr>
                <a:t>System</a:t>
              </a:r>
            </a:p>
          </p:txBody>
        </p:sp>
        <p:sp>
          <p:nvSpPr>
            <p:cNvPr id="24" name="TextBox 23"/>
            <p:cNvSpPr txBox="1"/>
            <p:nvPr/>
          </p:nvSpPr>
          <p:spPr>
            <a:xfrm>
              <a:off x="3928832" y="3287144"/>
              <a:ext cx="2193725" cy="423833"/>
            </a:xfrm>
            <a:prstGeom prst="rect">
              <a:avLst/>
            </a:prstGeom>
            <a:noFill/>
            <a:effectLst>
              <a:outerShdw blurRad="50800" dist="38100" dir="2700000" algn="tl" rotWithShape="0">
                <a:prstClr val="black">
                  <a:alpha val="40000"/>
                </a:prstClr>
              </a:outerShdw>
            </a:effectLst>
          </p:spPr>
          <p:txBody>
            <a:bodyPr wrap="none" rtlCol="0">
              <a:spAutoFit/>
            </a:bodyPr>
            <a:lstStyle/>
            <a:p>
              <a:r>
                <a:rPr lang="en-US" sz="2100" b="1">
                  <a:solidFill>
                    <a:schemeClr val="bg1"/>
                  </a:solidFill>
                </a:rPr>
                <a:t>Concept Example:</a:t>
              </a:r>
            </a:p>
          </p:txBody>
        </p:sp>
        <p:sp>
          <p:nvSpPr>
            <p:cNvPr id="25" name="TextBox 24"/>
            <p:cNvSpPr txBox="1"/>
            <p:nvPr/>
          </p:nvSpPr>
          <p:spPr>
            <a:xfrm>
              <a:off x="9834469" y="2993022"/>
              <a:ext cx="1237491" cy="338554"/>
            </a:xfrm>
            <a:prstGeom prst="rect">
              <a:avLst/>
            </a:prstGeom>
            <a:solidFill>
              <a:schemeClr val="accent1">
                <a:lumMod val="20000"/>
                <a:lumOff val="80000"/>
              </a:schemeClr>
            </a:solidFill>
          </p:spPr>
          <p:txBody>
            <a:bodyPr wrap="square" rtlCol="0">
              <a:spAutoFit/>
            </a:bodyPr>
            <a:lstStyle/>
            <a:p>
              <a:pPr algn="ctr"/>
              <a:r>
                <a:rPr lang="en-US" sz="1600">
                  <a:solidFill>
                    <a:srgbClr val="000000"/>
                  </a:solidFill>
                  <a:latin typeface="Helvetica" panose="020B0604020202020204" pitchFamily="34" charset="0"/>
                  <a:cs typeface="Helvetica" panose="020B0604020202020204" pitchFamily="34" charset="0"/>
                </a:rPr>
                <a:t>Application</a:t>
              </a:r>
            </a:p>
          </p:txBody>
        </p:sp>
        <p:sp>
          <p:nvSpPr>
            <p:cNvPr id="6" name="Arrow: Curved Right 5">
              <a:extLst>
                <a:ext uri="{FF2B5EF4-FFF2-40B4-BE49-F238E27FC236}">
                  <a16:creationId xmlns:a16="http://schemas.microsoft.com/office/drawing/2014/main" id="{2C80DE15-94D5-49D8-8928-88EA0434C469}"/>
                </a:ext>
              </a:extLst>
            </p:cNvPr>
            <p:cNvSpPr/>
            <p:nvPr/>
          </p:nvSpPr>
          <p:spPr>
            <a:xfrm rot="5400000">
              <a:off x="6478282" y="1214976"/>
              <a:ext cx="584773" cy="384253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28" name="Picture 27">
            <a:extLst>
              <a:ext uri="{FF2B5EF4-FFF2-40B4-BE49-F238E27FC236}">
                <a16:creationId xmlns:a16="http://schemas.microsoft.com/office/drawing/2014/main" id="{FE3B8880-6B82-42EB-B2C4-27926475C8EF}"/>
              </a:ext>
            </a:extLst>
          </p:cNvPr>
          <p:cNvPicPr>
            <a:picLocks noChangeAspect="1"/>
          </p:cNvPicPr>
          <p:nvPr/>
        </p:nvPicPr>
        <p:blipFill>
          <a:blip r:embed="rId9"/>
          <a:stretch>
            <a:fillRect/>
          </a:stretch>
        </p:blipFill>
        <p:spPr>
          <a:xfrm>
            <a:off x="238875" y="3003161"/>
            <a:ext cx="4891658" cy="1166331"/>
          </a:xfrm>
          <a:prstGeom prst="rect">
            <a:avLst/>
          </a:prstGeom>
        </p:spPr>
      </p:pic>
    </p:spTree>
    <p:extLst>
      <p:ext uri="{BB962C8B-B14F-4D97-AF65-F5344CB8AC3E}">
        <p14:creationId xmlns:p14="http://schemas.microsoft.com/office/powerpoint/2010/main" val="880243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9">
            <a:extLst>
              <a:ext uri="{FF2B5EF4-FFF2-40B4-BE49-F238E27FC236}">
                <a16:creationId xmlns:a16="http://schemas.microsoft.com/office/drawing/2014/main" id="{F25E13A9-F879-48F4-BB4D-8C91BB9CA8F8}"/>
              </a:ext>
            </a:extLst>
          </p:cNvPr>
          <p:cNvSpPr>
            <a:spLocks noGrp="1"/>
          </p:cNvSpPr>
          <p:nvPr>
            <p:ph type="sldNum" sz="quarter" idx="10"/>
          </p:nvPr>
        </p:nvSpPr>
        <p:spPr/>
        <p:txBody>
          <a:bodyPr/>
          <a:lstStyle/>
          <a:p>
            <a:fld id="{14FC4734-1FBA-44F4-9A91-BC1E7C97B2AB}" type="slidenum">
              <a:rPr lang="en-US" smtClean="0"/>
              <a:t>13</a:t>
            </a:fld>
            <a:endParaRPr lang="en-US"/>
          </a:p>
        </p:txBody>
      </p:sp>
      <p:sp>
        <p:nvSpPr>
          <p:cNvPr id="2" name="Title 1">
            <a:extLst>
              <a:ext uri="{FF2B5EF4-FFF2-40B4-BE49-F238E27FC236}">
                <a16:creationId xmlns:a16="http://schemas.microsoft.com/office/drawing/2014/main" id="{78D2D36C-DBEC-44D7-A881-2D657DF86C73}"/>
              </a:ext>
            </a:extLst>
          </p:cNvPr>
          <p:cNvSpPr>
            <a:spLocks noGrp="1"/>
          </p:cNvSpPr>
          <p:nvPr>
            <p:ph type="title"/>
          </p:nvPr>
        </p:nvSpPr>
        <p:spPr>
          <a:xfrm>
            <a:off x="5567" y="-104825"/>
            <a:ext cx="10515600" cy="1325563"/>
          </a:xfrm>
        </p:spPr>
        <p:txBody>
          <a:bodyPr/>
          <a:lstStyle/>
          <a:p>
            <a:r>
              <a:rPr lang="en-US" sz="3400" b="1" dirty="0">
                <a:latin typeface="Helvetica" panose="020B0604020202020204" pitchFamily="34" charset="0"/>
                <a:cs typeface="Helvetica" panose="020B0604020202020204" pitchFamily="34" charset="0"/>
              </a:rPr>
              <a:t>Commercial Biomanufacturing on Earth</a:t>
            </a:r>
          </a:p>
        </p:txBody>
      </p:sp>
      <p:sp>
        <p:nvSpPr>
          <p:cNvPr id="3" name="Content Placeholder 2">
            <a:extLst>
              <a:ext uri="{FF2B5EF4-FFF2-40B4-BE49-F238E27FC236}">
                <a16:creationId xmlns:a16="http://schemas.microsoft.com/office/drawing/2014/main" id="{14E06A9A-43C4-42C6-8DF2-287B1A980AC4}"/>
              </a:ext>
            </a:extLst>
          </p:cNvPr>
          <p:cNvSpPr>
            <a:spLocks noGrp="1"/>
          </p:cNvSpPr>
          <p:nvPr>
            <p:ph idx="4294967295"/>
          </p:nvPr>
        </p:nvSpPr>
        <p:spPr>
          <a:xfrm>
            <a:off x="1406" y="1076220"/>
            <a:ext cx="6941452" cy="4702063"/>
          </a:xfrm>
          <a:prstGeom prst="rect">
            <a:avLst/>
          </a:prstGeom>
        </p:spPr>
        <p:txBody>
          <a:bodyPr vert="horz" lIns="91440" tIns="45720" rIns="91440" bIns="45720" rtlCol="0" anchor="t">
            <a:normAutofit/>
          </a:bodyPr>
          <a:lstStyle/>
          <a:p>
            <a:r>
              <a:rPr lang="en-US" sz="2000" dirty="0">
                <a:latin typeface="Arial"/>
                <a:cs typeface="Arial"/>
              </a:rPr>
              <a:t>Industrial system for Recombinant Enzyme Production</a:t>
            </a:r>
          </a:p>
        </p:txBody>
      </p:sp>
      <p:sp>
        <p:nvSpPr>
          <p:cNvPr id="7" name="Content Placeholder 2">
            <a:extLst>
              <a:ext uri="{FF2B5EF4-FFF2-40B4-BE49-F238E27FC236}">
                <a16:creationId xmlns:a16="http://schemas.microsoft.com/office/drawing/2014/main" id="{3E1649AC-6ABC-2FAC-E942-5C88AA41527F}"/>
              </a:ext>
            </a:extLst>
          </p:cNvPr>
          <p:cNvSpPr txBox="1">
            <a:spLocks/>
          </p:cNvSpPr>
          <p:nvPr/>
        </p:nvSpPr>
        <p:spPr>
          <a:xfrm>
            <a:off x="6252284" y="5689320"/>
            <a:ext cx="5939370" cy="78115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a:latin typeface="Arial"/>
                <a:cs typeface="Arial"/>
              </a:rPr>
              <a:t>Process Flow for Industrial Production of Enzymes</a:t>
            </a:r>
            <a:endParaRPr lang="en-US" sz="2000"/>
          </a:p>
        </p:txBody>
      </p:sp>
      <p:pic>
        <p:nvPicPr>
          <p:cNvPr id="5" name="Picture 7">
            <a:extLst>
              <a:ext uri="{FF2B5EF4-FFF2-40B4-BE49-F238E27FC236}">
                <a16:creationId xmlns:a16="http://schemas.microsoft.com/office/drawing/2014/main" id="{0BEDABDF-580D-89F0-8BBD-8C338BA37A71}"/>
              </a:ext>
            </a:extLst>
          </p:cNvPr>
          <p:cNvPicPr>
            <a:picLocks noChangeAspect="1"/>
          </p:cNvPicPr>
          <p:nvPr/>
        </p:nvPicPr>
        <p:blipFill>
          <a:blip r:embed="rId2"/>
          <a:stretch>
            <a:fillRect/>
          </a:stretch>
        </p:blipFill>
        <p:spPr>
          <a:xfrm>
            <a:off x="6022887" y="1455149"/>
            <a:ext cx="5807945" cy="4204605"/>
          </a:xfrm>
          <a:prstGeom prst="rect">
            <a:avLst/>
          </a:prstGeom>
        </p:spPr>
      </p:pic>
      <p:sp>
        <p:nvSpPr>
          <p:cNvPr id="8" name="TextBox 7">
            <a:extLst>
              <a:ext uri="{FF2B5EF4-FFF2-40B4-BE49-F238E27FC236}">
                <a16:creationId xmlns:a16="http://schemas.microsoft.com/office/drawing/2014/main" id="{AA4C32A8-831D-3DBD-A791-0A6A88809460}"/>
              </a:ext>
            </a:extLst>
          </p:cNvPr>
          <p:cNvSpPr txBox="1"/>
          <p:nvPr/>
        </p:nvSpPr>
        <p:spPr>
          <a:xfrm>
            <a:off x="6456123" y="6116877"/>
            <a:ext cx="553024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t>Source: </a:t>
            </a:r>
            <a:r>
              <a:rPr lang="en-US" sz="1200" dirty="0">
                <a:ea typeface="+mn-lt"/>
                <a:cs typeface="+mn-lt"/>
              </a:rPr>
              <a:t>https://www.repligen.com/application/files/2015/3961/3373/Continuous_Processing_Book_Volume_1_2014.pdf</a:t>
            </a:r>
          </a:p>
          <a:p>
            <a:r>
              <a:rPr lang="en-US" sz="1200" dirty="0">
                <a:ea typeface="+mn-lt"/>
                <a:cs typeface="+mn-lt"/>
              </a:rPr>
              <a:t>Bioprocess Engineering: Basic Concepts, 3rd Edition</a:t>
            </a:r>
            <a:endParaRPr lang="en-US" sz="1200" dirty="0">
              <a:cs typeface="Calibri"/>
            </a:endParaRPr>
          </a:p>
        </p:txBody>
      </p:sp>
      <p:sp>
        <p:nvSpPr>
          <p:cNvPr id="10" name="Content Placeholder 2">
            <a:extLst>
              <a:ext uri="{FF2B5EF4-FFF2-40B4-BE49-F238E27FC236}">
                <a16:creationId xmlns:a16="http://schemas.microsoft.com/office/drawing/2014/main" id="{A44D4AAA-C3B9-20C9-2E9C-1C9F5C301F65}"/>
              </a:ext>
            </a:extLst>
          </p:cNvPr>
          <p:cNvSpPr txBox="1">
            <a:spLocks/>
          </p:cNvSpPr>
          <p:nvPr/>
        </p:nvSpPr>
        <p:spPr>
          <a:xfrm>
            <a:off x="771949" y="6474112"/>
            <a:ext cx="5124782" cy="59907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a:latin typeface="Arial"/>
                <a:cs typeface="Arial"/>
              </a:rPr>
              <a:t>10L Bioreactor and Dewatering System</a:t>
            </a:r>
            <a:endParaRPr lang="en-US"/>
          </a:p>
        </p:txBody>
      </p:sp>
      <p:pic>
        <p:nvPicPr>
          <p:cNvPr id="9" name="Picture 10">
            <a:extLst>
              <a:ext uri="{FF2B5EF4-FFF2-40B4-BE49-F238E27FC236}">
                <a16:creationId xmlns:a16="http://schemas.microsoft.com/office/drawing/2014/main" id="{3540FE61-1797-0EF5-67BD-13DF2F16E4FD}"/>
              </a:ext>
            </a:extLst>
          </p:cNvPr>
          <p:cNvPicPr>
            <a:picLocks noChangeAspect="1"/>
          </p:cNvPicPr>
          <p:nvPr/>
        </p:nvPicPr>
        <p:blipFill>
          <a:blip r:embed="rId3"/>
          <a:stretch>
            <a:fillRect/>
          </a:stretch>
        </p:blipFill>
        <p:spPr>
          <a:xfrm>
            <a:off x="763044" y="1440646"/>
            <a:ext cx="4246323" cy="5030981"/>
          </a:xfrm>
          <a:prstGeom prst="rect">
            <a:avLst/>
          </a:prstGeom>
        </p:spPr>
      </p:pic>
      <p:pic>
        <p:nvPicPr>
          <p:cNvPr id="14" name="Picture 13">
            <a:extLst>
              <a:ext uri="{FF2B5EF4-FFF2-40B4-BE49-F238E27FC236}">
                <a16:creationId xmlns:a16="http://schemas.microsoft.com/office/drawing/2014/main" id="{3DC0F4F2-4EFF-C338-3467-411EE791E33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15" name="Slide Number Placeholder 1">
            <a:extLst>
              <a:ext uri="{FF2B5EF4-FFF2-40B4-BE49-F238E27FC236}">
                <a16:creationId xmlns:a16="http://schemas.microsoft.com/office/drawing/2014/main" id="{A0FDD579-48D7-EC4D-4CB0-08052D3FA9B4}"/>
              </a:ext>
            </a:extLst>
          </p:cNvPr>
          <p:cNvSpPr txBox="1">
            <a:spLocks/>
          </p:cNvSpPr>
          <p:nvPr/>
        </p:nvSpPr>
        <p:spPr>
          <a:xfrm>
            <a:off x="11718656" y="660095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marL="0" algn="r" defTabSz="914400" rtl="0" eaLnBrk="1" fontAlgn="auto" latinLnBrk="0" hangingPunct="1">
              <a:spcBef>
                <a:spcPts val="0"/>
              </a:spcBef>
              <a:spcAft>
                <a:spcPts val="0"/>
              </a:spcAft>
              <a:defRPr lang="en-US" sz="800" kern="1200" baseline="0" smtClean="0">
                <a:solidFill>
                  <a:schemeClr val="tx1"/>
                </a:solidFill>
                <a:latin typeface="Arial" charset="0"/>
                <a:ea typeface=""/>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C508F0-1AA7-8449-B96D-5FDB74B9F69F}" type="slidenum">
              <a:rPr lang="en-US" smtClean="0">
                <a:solidFill>
                  <a:schemeClr val="bg1"/>
                </a:solidFill>
              </a:rPr>
              <a:pPr/>
              <a:t>13</a:t>
            </a:fld>
            <a:endParaRPr lang="en-US">
              <a:solidFill>
                <a:schemeClr val="bg1"/>
              </a:solidFill>
            </a:endParaRPr>
          </a:p>
        </p:txBody>
      </p:sp>
    </p:spTree>
    <p:extLst>
      <p:ext uri="{BB962C8B-B14F-4D97-AF65-F5344CB8AC3E}">
        <p14:creationId xmlns:p14="http://schemas.microsoft.com/office/powerpoint/2010/main" val="959664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4D6F73-2F5D-5747-6BEF-29509321126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C4734-1FBA-44F4-9A91-BC1E7C97B2AB}" type="slidenum">
              <a:rPr kumimoji="0" lang="en-US"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800" b="0" i="0" u="none" strike="noStrike" kern="1200" cap="none" spc="0" normalizeH="0" baseline="0" noProof="0">
              <a:ln>
                <a:noFill/>
              </a:ln>
              <a:solidFill>
                <a:prstClr val="black"/>
              </a:solidFill>
              <a:effectLst/>
              <a:uLnTx/>
              <a:uFillTx/>
              <a:latin typeface="Arial" charset="0"/>
              <a:cs typeface="+mn-cs"/>
            </a:endParaRPr>
          </a:p>
        </p:txBody>
      </p:sp>
      <p:sp>
        <p:nvSpPr>
          <p:cNvPr id="4" name="Title 1">
            <a:extLst>
              <a:ext uri="{FF2B5EF4-FFF2-40B4-BE49-F238E27FC236}">
                <a16:creationId xmlns:a16="http://schemas.microsoft.com/office/drawing/2014/main" id="{E6122D6C-AA5F-BA16-FCEA-06D93D8BE0DC}"/>
              </a:ext>
            </a:extLst>
          </p:cNvPr>
          <p:cNvSpPr>
            <a:spLocks noGrp="1"/>
          </p:cNvSpPr>
          <p:nvPr>
            <p:ph type="title"/>
          </p:nvPr>
        </p:nvSpPr>
        <p:spPr>
          <a:xfrm>
            <a:off x="303568" y="25400"/>
            <a:ext cx="9488132" cy="1066800"/>
          </a:xfrm>
        </p:spPr>
        <p:txBody>
          <a:bodyPr>
            <a:noAutofit/>
          </a:bodyPr>
          <a:lstStyle/>
          <a:p>
            <a:pPr algn="l"/>
            <a:r>
              <a:rPr lang="en-US" sz="3200" b="1" dirty="0">
                <a:latin typeface="Helvetica" panose="020B0604020202020204" pitchFamily="34" charset="0"/>
                <a:cs typeface="Helvetica" panose="020B0604020202020204" pitchFamily="34" charset="0"/>
              </a:rPr>
              <a:t>Modeling Subsystem Options to Drive Selection</a:t>
            </a:r>
          </a:p>
        </p:txBody>
      </p:sp>
      <p:sp>
        <p:nvSpPr>
          <p:cNvPr id="5" name="Content Placeholder 2">
            <a:extLst>
              <a:ext uri="{FF2B5EF4-FFF2-40B4-BE49-F238E27FC236}">
                <a16:creationId xmlns:a16="http://schemas.microsoft.com/office/drawing/2014/main" id="{037CA5E0-5D5C-2237-EEE7-9436891DCD35}"/>
              </a:ext>
            </a:extLst>
          </p:cNvPr>
          <p:cNvSpPr txBox="1">
            <a:spLocks/>
          </p:cNvSpPr>
          <p:nvPr/>
        </p:nvSpPr>
        <p:spPr>
          <a:xfrm>
            <a:off x="281925" y="3195499"/>
            <a:ext cx="6250946" cy="3662501"/>
          </a:xfrm>
          <a:prstGeom prst="rect">
            <a:avLst/>
          </a:prstGeom>
        </p:spPr>
        <p:txBody>
          <a:bodyPr vert="horz" lIns="91440" tIns="45720" rIns="91440" bIns="45720" rtlCol="0" anchor="t">
            <a:noAutofit/>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100000"/>
              </a:lnSpc>
              <a:spcBef>
                <a:spcPct val="20000"/>
              </a:spcBef>
              <a:spcAft>
                <a:spcPct val="0"/>
              </a:spcAft>
              <a:buClrTx/>
              <a:buSzTx/>
              <a:buFont typeface="Arial" charset="0"/>
              <a:buNone/>
              <a:tabLst/>
              <a:defRPr/>
            </a:pPr>
            <a:endParaRPr lang="en-US" sz="1500">
              <a:solidFill>
                <a:prstClr val="black"/>
              </a:solidFill>
              <a:latin typeface="Calibri"/>
              <a:cs typeface="Calibri"/>
            </a:endParaRPr>
          </a:p>
          <a:p>
            <a:pPr marL="0" marR="0" lvl="0" indent="0" algn="l" defTabSz="457200" rtl="0" eaLnBrk="0" fontAlgn="base" latinLnBrk="0" hangingPunct="0">
              <a:lnSpc>
                <a:spcPct val="100000"/>
              </a:lnSpc>
              <a:spcBef>
                <a:spcPct val="20000"/>
              </a:spcBef>
              <a:spcAft>
                <a:spcPct val="0"/>
              </a:spcAft>
              <a:buClrTx/>
              <a:buSzTx/>
              <a:buFont typeface="Arial" charset="0"/>
              <a:buNone/>
              <a:tabLst/>
              <a:defRPr/>
            </a:pPr>
            <a:endParaRPr kumimoji="0" lang="en-US" sz="1500" b="0" i="0" u="none" strike="noStrike" kern="1200" cap="none" spc="0" normalizeH="0" baseline="0" noProof="0">
              <a:ln>
                <a:noFill/>
              </a:ln>
              <a:solidFill>
                <a:prstClr val="black"/>
              </a:solidFill>
              <a:effectLst/>
              <a:uLnTx/>
              <a:uFillTx/>
              <a:latin typeface="Calibri"/>
              <a:ea typeface="ＭＳ Ｐゴシック" charset="-128"/>
              <a:cs typeface="Calibri"/>
            </a:endParaRPr>
          </a:p>
        </p:txBody>
      </p:sp>
      <p:pic>
        <p:nvPicPr>
          <p:cNvPr id="6" name="Picture 5">
            <a:extLst>
              <a:ext uri="{FF2B5EF4-FFF2-40B4-BE49-F238E27FC236}">
                <a16:creationId xmlns:a16="http://schemas.microsoft.com/office/drawing/2014/main" id="{C160D86D-6E5C-311A-E59C-186F91FB1C8A}"/>
              </a:ext>
            </a:extLst>
          </p:cNvPr>
          <p:cNvPicPr>
            <a:picLocks noChangeAspect="1"/>
          </p:cNvPicPr>
          <p:nvPr/>
        </p:nvPicPr>
        <p:blipFill rotWithShape="1">
          <a:blip r:embed="rId2"/>
          <a:srcRect l="78093" t="24317" r="11311" b="59439"/>
          <a:stretch/>
        </p:blipFill>
        <p:spPr>
          <a:xfrm>
            <a:off x="281926" y="1232998"/>
            <a:ext cx="6361487" cy="2031656"/>
          </a:xfrm>
          <a:prstGeom prst="rect">
            <a:avLst/>
          </a:prstGeom>
        </p:spPr>
      </p:pic>
      <p:pic>
        <p:nvPicPr>
          <p:cNvPr id="9" name="Picture 8">
            <a:extLst>
              <a:ext uri="{FF2B5EF4-FFF2-40B4-BE49-F238E27FC236}">
                <a16:creationId xmlns:a16="http://schemas.microsoft.com/office/drawing/2014/main" id="{FD41E530-7FB7-1E18-DB0D-D8D54750A1B6}"/>
              </a:ext>
            </a:extLst>
          </p:cNvPr>
          <p:cNvPicPr>
            <a:picLocks noChangeAspect="1"/>
          </p:cNvPicPr>
          <p:nvPr/>
        </p:nvPicPr>
        <p:blipFill rotWithShape="1">
          <a:blip r:embed="rId3"/>
          <a:srcRect l="76047" t="21267" r="9564" b="7221"/>
          <a:stretch/>
        </p:blipFill>
        <p:spPr>
          <a:xfrm>
            <a:off x="6758609" y="1232998"/>
            <a:ext cx="5151465" cy="5333507"/>
          </a:xfrm>
          <a:prstGeom prst="rect">
            <a:avLst/>
          </a:prstGeom>
        </p:spPr>
      </p:pic>
      <p:sp>
        <p:nvSpPr>
          <p:cNvPr id="7" name="TextBox 6">
            <a:extLst>
              <a:ext uri="{FF2B5EF4-FFF2-40B4-BE49-F238E27FC236}">
                <a16:creationId xmlns:a16="http://schemas.microsoft.com/office/drawing/2014/main" id="{8A63A9ED-AFF4-546A-237D-2E12AB1BA72E}"/>
              </a:ext>
            </a:extLst>
          </p:cNvPr>
          <p:cNvSpPr txBox="1"/>
          <p:nvPr/>
        </p:nvSpPr>
        <p:spPr>
          <a:xfrm>
            <a:off x="392468" y="3593347"/>
            <a:ext cx="6140403" cy="2862322"/>
          </a:xfrm>
          <a:prstGeom prst="rect">
            <a:avLst/>
          </a:prstGeom>
          <a:noFill/>
        </p:spPr>
        <p:txBody>
          <a:bodyPr wrap="square" rtlCol="0">
            <a:spAutoFit/>
          </a:bodyPr>
          <a:lstStyle/>
          <a:p>
            <a:pPr marL="285750" indent="-285750">
              <a:buFont typeface="Arial" panose="020B0604020202020204" pitchFamily="34" charset="0"/>
              <a:buChar char="•"/>
            </a:pPr>
            <a:r>
              <a:rPr lang="en-US" dirty="0"/>
              <a:t>Equivalent system mass modeling was performed comparing design options for the </a:t>
            </a:r>
            <a:r>
              <a:rPr lang="en-US" b="1" dirty="0"/>
              <a:t>biomass dewatering, cell lysis, and product purification subsystems.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Additional considerations such as </a:t>
            </a:r>
            <a:r>
              <a:rPr lang="en-US" b="1" dirty="0"/>
              <a:t>storage condition requirements, reliability, crew interface requirements, and chemical or buffer requirements </a:t>
            </a:r>
            <a:r>
              <a:rPr lang="en-US" dirty="0"/>
              <a:t>were also weighed.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Analysis helped derive </a:t>
            </a:r>
            <a:r>
              <a:rPr lang="en-US" b="1" dirty="0"/>
              <a:t>weighted options </a:t>
            </a:r>
            <a:r>
              <a:rPr lang="en-US" dirty="0"/>
              <a:t>for application in the platform.</a:t>
            </a:r>
          </a:p>
        </p:txBody>
      </p:sp>
    </p:spTree>
    <p:extLst>
      <p:ext uri="{BB962C8B-B14F-4D97-AF65-F5344CB8AC3E}">
        <p14:creationId xmlns:p14="http://schemas.microsoft.com/office/powerpoint/2010/main" val="701385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903" y="126737"/>
            <a:ext cx="8906952" cy="819981"/>
          </a:xfrm>
        </p:spPr>
        <p:txBody>
          <a:bodyPr>
            <a:normAutofit/>
          </a:bodyPr>
          <a:lstStyle/>
          <a:p>
            <a:r>
              <a:rPr lang="en-US" sz="3600" b="1" dirty="0">
                <a:latin typeface="Helvetica" panose="020B0604020202020204" pitchFamily="34" charset="0"/>
                <a:cs typeface="Helvetica" panose="020B0604020202020204" pitchFamily="34" charset="0"/>
              </a:rPr>
              <a:t>Platform Breadboard Design</a:t>
            </a:r>
          </a:p>
        </p:txBody>
      </p:sp>
      <p:sp>
        <p:nvSpPr>
          <p:cNvPr id="12" name="Slide Number Placeholder 11"/>
          <p:cNvSpPr>
            <a:spLocks noGrp="1"/>
          </p:cNvSpPr>
          <p:nvPr>
            <p:ph type="sldNum" sz="quarter" idx="12"/>
          </p:nvPr>
        </p:nvSpPr>
        <p:spPr/>
        <p:txBody>
          <a:bodyPr/>
          <a:lstStyle/>
          <a:p>
            <a:fld id="{41C508F0-1AA7-8449-B96D-5FDB74B9F69F}" type="slidenum">
              <a:rPr lang="en-US" dirty="0" smtClean="0"/>
              <a:t>15</a:t>
            </a:fld>
            <a:endParaRPr lang="en-US"/>
          </a:p>
        </p:txBody>
      </p:sp>
      <p:sp>
        <p:nvSpPr>
          <p:cNvPr id="11" name="TextBox 10"/>
          <p:cNvSpPr txBox="1"/>
          <p:nvPr/>
        </p:nvSpPr>
        <p:spPr>
          <a:xfrm>
            <a:off x="144302" y="962514"/>
            <a:ext cx="9224985" cy="70788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dirty="0"/>
              <a:t>Flexible modified COTS design, reconfigurable, subsystems are re-usable/replaceable</a:t>
            </a:r>
          </a:p>
          <a:p>
            <a:pPr lvl="2"/>
            <a:endParaRPr lang="en-US" sz="2000" dirty="0"/>
          </a:p>
        </p:txBody>
      </p:sp>
      <p:pic>
        <p:nvPicPr>
          <p:cNvPr id="13" name="Picture 12"/>
          <p:cNvPicPr/>
          <p:nvPr/>
        </p:nvPicPr>
        <p:blipFill>
          <a:blip r:embed="rId3">
            <a:extLst>
              <a:ext uri="{28A0092B-C50C-407E-A947-70E740481C1C}">
                <a14:useLocalDpi xmlns:a14="http://schemas.microsoft.com/office/drawing/2010/main" val="0"/>
              </a:ext>
            </a:extLst>
          </a:blip>
          <a:stretch>
            <a:fillRect/>
          </a:stretch>
        </p:blipFill>
        <p:spPr>
          <a:xfrm>
            <a:off x="6038602" y="2391138"/>
            <a:ext cx="5914316" cy="3326766"/>
          </a:xfrm>
          <a:prstGeom prst="rect">
            <a:avLst/>
          </a:prstGeom>
        </p:spPr>
      </p:pic>
      <p:pic>
        <p:nvPicPr>
          <p:cNvPr id="4" name="Picture 3"/>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39082" y="1865483"/>
            <a:ext cx="5837434" cy="4378076"/>
          </a:xfrm>
          <a:prstGeom prst="rect">
            <a:avLst/>
          </a:prstGeom>
        </p:spPr>
      </p:pic>
    </p:spTree>
    <p:extLst>
      <p:ext uri="{BB962C8B-B14F-4D97-AF65-F5344CB8AC3E}">
        <p14:creationId xmlns:p14="http://schemas.microsoft.com/office/powerpoint/2010/main" val="788114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FD9D1-3B16-B980-967D-5669A5E0B9FE}"/>
              </a:ext>
            </a:extLst>
          </p:cNvPr>
          <p:cNvSpPr>
            <a:spLocks noGrp="1"/>
          </p:cNvSpPr>
          <p:nvPr>
            <p:ph type="title"/>
          </p:nvPr>
        </p:nvSpPr>
        <p:spPr/>
        <p:txBody>
          <a:bodyPr/>
          <a:lstStyle/>
          <a:p>
            <a:r>
              <a:rPr lang="en-US" sz="3600" b="1">
                <a:latin typeface="Helvetica" panose="020B0604020202020204" pitchFamily="34" charset="0"/>
                <a:cs typeface="Helvetica" panose="020B0604020202020204" pitchFamily="34" charset="0"/>
              </a:rPr>
              <a:t>Platform Volume vs Middeck Locker</a:t>
            </a:r>
          </a:p>
        </p:txBody>
      </p:sp>
      <p:sp>
        <p:nvSpPr>
          <p:cNvPr id="3" name="Content Placeholder 2">
            <a:extLst>
              <a:ext uri="{FF2B5EF4-FFF2-40B4-BE49-F238E27FC236}">
                <a16:creationId xmlns:a16="http://schemas.microsoft.com/office/drawing/2014/main" id="{ED6CADE2-5D39-3618-3460-0409C564659D}"/>
              </a:ext>
            </a:extLst>
          </p:cNvPr>
          <p:cNvSpPr>
            <a:spLocks noGrp="1"/>
          </p:cNvSpPr>
          <p:nvPr>
            <p:ph idx="1"/>
          </p:nvPr>
        </p:nvSpPr>
        <p:spPr/>
        <p:txBody>
          <a:bodyPr>
            <a:normAutofit/>
          </a:bodyPr>
          <a:lstStyle/>
          <a:p>
            <a:r>
              <a:rPr lang="en-US" sz="1800" dirty="0"/>
              <a:t>Requirement 1.3:</a:t>
            </a:r>
            <a:r>
              <a:rPr lang="en-US" sz="1800" dirty="0">
                <a:effectLst/>
                <a:ea typeface="Times New Roman" panose="02020603050405020304" pitchFamily="18" charset="0"/>
                <a:cs typeface="Times New Roman"/>
              </a:rPr>
              <a:t>The System shall be implemented in a flight-like configuration that would operate in a volume similar to an ISS middeck locker and under moon and Mars gravity</a:t>
            </a:r>
            <a:r>
              <a:rPr lang="en-US" sz="2000" dirty="0">
                <a:effectLst/>
                <a:ea typeface="Times New Roman" panose="02020603050405020304" pitchFamily="18" charset="0"/>
                <a:cs typeface="Times New Roman"/>
              </a:rPr>
              <a:t>.</a:t>
            </a:r>
          </a:p>
          <a:p>
            <a:r>
              <a:rPr lang="en-US" sz="1800" dirty="0">
                <a:latin typeface="Calibri" panose="020F0502020204030204" pitchFamily="34" charset="0"/>
                <a:ea typeface="Calibri" panose="020F0502020204030204" pitchFamily="34" charset="0"/>
              </a:rPr>
              <a:t>Subsystem v</a:t>
            </a:r>
            <a:r>
              <a:rPr lang="en-US" sz="1800" dirty="0">
                <a:effectLst/>
                <a:latin typeface="Calibri" panose="020F0502020204030204" pitchFamily="34" charset="0"/>
                <a:ea typeface="Calibri" panose="020F0502020204030204" pitchFamily="34" charset="0"/>
                <a:cs typeface="Arial" panose="020B0604020202020204" pitchFamily="34" charset="0"/>
              </a:rPr>
              <a:t>olume within the platform is </a:t>
            </a:r>
            <a:r>
              <a:rPr lang="en-US" sz="1800" b="1" dirty="0">
                <a:effectLst/>
                <a:latin typeface="Calibri" panose="020F0502020204030204" pitchFamily="34" charset="0"/>
                <a:ea typeface="Calibri" panose="020F0502020204030204" pitchFamily="34" charset="0"/>
                <a:cs typeface="Arial" panose="020B0604020202020204" pitchFamily="34" charset="0"/>
              </a:rPr>
              <a:t>approximately 770 in </a:t>
            </a:r>
            <a:r>
              <a:rPr lang="en-US" sz="1800" b="1" baseline="30000" dirty="0">
                <a:effectLst/>
                <a:latin typeface="Calibri" panose="020F0502020204030204" pitchFamily="34" charset="0"/>
                <a:ea typeface="Calibri" panose="020F0502020204030204" pitchFamily="34" charset="0"/>
                <a:cs typeface="Arial" panose="020B0604020202020204" pitchFamily="34" charset="0"/>
              </a:rPr>
              <a:t>3</a:t>
            </a:r>
            <a:r>
              <a:rPr lang="en-US" sz="1800" dirty="0">
                <a:effectLst/>
                <a:latin typeface="Calibri" panose="020F0502020204030204" pitchFamily="34" charset="0"/>
                <a:ea typeface="Calibri" panose="020F0502020204030204" pitchFamily="34" charset="0"/>
                <a:cs typeface="Arial" panose="020B0604020202020204" pitchFamily="34" charset="0"/>
              </a:rPr>
              <a:t>. This does not include heated rocking table, light tower, frame or any electrical harness or flexible tubing. </a:t>
            </a:r>
            <a:r>
              <a:rPr lang="en-US" sz="1800" b="1" dirty="0">
                <a:effectLst/>
                <a:latin typeface="Calibri" panose="020F0502020204030204" pitchFamily="34" charset="0"/>
                <a:ea typeface="Calibri" panose="020F0502020204030204" pitchFamily="34" charset="0"/>
                <a:cs typeface="Arial" panose="020B0604020202020204" pitchFamily="34" charset="0"/>
              </a:rPr>
              <a:t>Internal Volume of Middeck Locker is 3512 inch </a:t>
            </a:r>
            <a:r>
              <a:rPr lang="en-US" sz="1800" b="1" baseline="30000" dirty="0">
                <a:effectLst/>
                <a:latin typeface="Calibri" panose="020F0502020204030204" pitchFamily="34" charset="0"/>
                <a:ea typeface="Calibri" panose="020F0502020204030204" pitchFamily="34" charset="0"/>
                <a:cs typeface="Arial" panose="020B0604020202020204" pitchFamily="34" charset="0"/>
              </a:rPr>
              <a:t>3</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endParaRPr lang="en-US" sz="2000" dirty="0">
              <a:effectLst/>
              <a:ea typeface="Times New Roman" panose="02020603050405020304" pitchFamily="18" charset="0"/>
              <a:cs typeface="Times New Roman"/>
            </a:endParaRPr>
          </a:p>
          <a:p>
            <a:endParaRPr lang="en-US" sz="2000" dirty="0"/>
          </a:p>
        </p:txBody>
      </p:sp>
      <p:sp>
        <p:nvSpPr>
          <p:cNvPr id="4" name="Slide Number Placeholder 3">
            <a:extLst>
              <a:ext uri="{FF2B5EF4-FFF2-40B4-BE49-F238E27FC236}">
                <a16:creationId xmlns:a16="http://schemas.microsoft.com/office/drawing/2014/main" id="{A67E2433-EA72-0364-FD07-FF0A730BD4E2}"/>
              </a:ext>
            </a:extLst>
          </p:cNvPr>
          <p:cNvSpPr>
            <a:spLocks noGrp="1"/>
          </p:cNvSpPr>
          <p:nvPr>
            <p:ph type="sldNum" sz="quarter" idx="12"/>
          </p:nvPr>
        </p:nvSpPr>
        <p:spPr/>
        <p:txBody>
          <a:bodyPr/>
          <a:lstStyle/>
          <a:p>
            <a:fld id="{14FC4734-1FBA-44F4-9A91-BC1E7C97B2AB}" type="slidenum">
              <a:rPr lang="en-US" smtClean="0"/>
              <a:t>16</a:t>
            </a:fld>
            <a:endParaRPr lang="en-US"/>
          </a:p>
        </p:txBody>
      </p:sp>
      <p:pic>
        <p:nvPicPr>
          <p:cNvPr id="5" name="Picture 4">
            <a:extLst>
              <a:ext uri="{FF2B5EF4-FFF2-40B4-BE49-F238E27FC236}">
                <a16:creationId xmlns:a16="http://schemas.microsoft.com/office/drawing/2014/main" id="{52AF196F-58DF-70E7-7595-EB28472DD9E2}"/>
              </a:ext>
            </a:extLst>
          </p:cNvPr>
          <p:cNvPicPr>
            <a:picLocks noChangeAspect="1"/>
          </p:cNvPicPr>
          <p:nvPr/>
        </p:nvPicPr>
        <p:blipFill>
          <a:blip r:embed="rId2" cstate="print">
            <a:extLst>
              <a:ext uri="{28A0092B-C50C-407E-A947-70E740481C1C}">
                <a14:useLocalDpi xmlns:a14="http://schemas.microsoft.com/office/drawing/2010/main" val="0"/>
              </a:ext>
            </a:extLst>
          </a:blip>
          <a:srcRect l="23971" r="14132" b="8181"/>
          <a:stretch>
            <a:fillRect/>
          </a:stretch>
        </p:blipFill>
        <p:spPr>
          <a:xfrm>
            <a:off x="1240793" y="2885704"/>
            <a:ext cx="4044852" cy="3517477"/>
          </a:xfrm>
          <a:prstGeom prst="rect">
            <a:avLst/>
          </a:prstGeom>
        </p:spPr>
      </p:pic>
      <p:pic>
        <p:nvPicPr>
          <p:cNvPr id="6" name="Picture 5">
            <a:extLst>
              <a:ext uri="{FF2B5EF4-FFF2-40B4-BE49-F238E27FC236}">
                <a16:creationId xmlns:a16="http://schemas.microsoft.com/office/drawing/2014/main" id="{6DDA752E-F4EA-8052-25F4-9BD54DD47C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4551" y="2334886"/>
            <a:ext cx="4880758" cy="4532920"/>
          </a:xfrm>
          <a:prstGeom prst="rect">
            <a:avLst/>
          </a:prstGeom>
        </p:spPr>
      </p:pic>
    </p:spTree>
    <p:extLst>
      <p:ext uri="{BB962C8B-B14F-4D97-AF65-F5344CB8AC3E}">
        <p14:creationId xmlns:p14="http://schemas.microsoft.com/office/powerpoint/2010/main" val="2667026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FB9E6-4ED4-1DD5-AA02-AD1AB58EB3B3}"/>
              </a:ext>
            </a:extLst>
          </p:cNvPr>
          <p:cNvSpPr>
            <a:spLocks noGrp="1"/>
          </p:cNvSpPr>
          <p:nvPr>
            <p:ph type="title"/>
          </p:nvPr>
        </p:nvSpPr>
        <p:spPr/>
        <p:txBody>
          <a:bodyPr/>
          <a:lstStyle/>
          <a:p>
            <a:pPr algn="ctr"/>
            <a:endParaRPr lang="en-US" dirty="0"/>
          </a:p>
        </p:txBody>
      </p:sp>
      <p:sp>
        <p:nvSpPr>
          <p:cNvPr id="3" name="Content Placeholder 2">
            <a:extLst>
              <a:ext uri="{FF2B5EF4-FFF2-40B4-BE49-F238E27FC236}">
                <a16:creationId xmlns:a16="http://schemas.microsoft.com/office/drawing/2014/main" id="{679C0301-AC83-2C1A-FE47-A2DDDAB9178D}"/>
              </a:ext>
            </a:extLst>
          </p:cNvPr>
          <p:cNvSpPr>
            <a:spLocks noGrp="1"/>
          </p:cNvSpPr>
          <p:nvPr>
            <p:ph idx="1"/>
          </p:nvPr>
        </p:nvSpPr>
        <p:spPr>
          <a:xfrm>
            <a:off x="347958" y="3106057"/>
            <a:ext cx="11612070" cy="1175657"/>
          </a:xfrm>
        </p:spPr>
        <p:txBody>
          <a:bodyPr>
            <a:normAutofit/>
          </a:bodyPr>
          <a:lstStyle/>
          <a:p>
            <a:pPr marL="0" indent="0" algn="ctr">
              <a:buNone/>
            </a:pPr>
            <a:r>
              <a:rPr lang="en-US" sz="4000" dirty="0"/>
              <a:t>Results</a:t>
            </a:r>
          </a:p>
        </p:txBody>
      </p:sp>
    </p:spTree>
    <p:extLst>
      <p:ext uri="{BB962C8B-B14F-4D97-AF65-F5344CB8AC3E}">
        <p14:creationId xmlns:p14="http://schemas.microsoft.com/office/powerpoint/2010/main" val="2749410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p:nvPr/>
        </p:nvPicPr>
        <p:blipFill>
          <a:blip r:embed="rId2">
            <a:extLst>
              <a:ext uri="{BEBA8EAE-BF5A-486C-A8C5-ECC9F3942E4B}">
                <a14:imgProps xmlns:a14="http://schemas.microsoft.com/office/drawing/2010/main">
                  <a14:imgLayer r:embed="rId3">
                    <a14:imgEffect>
                      <a14:brightnessContrast bright="-10000" contrast="50000"/>
                    </a14:imgEffect>
                  </a14:imgLayer>
                </a14:imgProps>
              </a:ext>
              <a:ext uri="{28A0092B-C50C-407E-A947-70E740481C1C}">
                <a14:useLocalDpi xmlns:a14="http://schemas.microsoft.com/office/drawing/2010/main" val="0"/>
              </a:ext>
            </a:extLst>
          </a:blip>
          <a:stretch>
            <a:fillRect/>
          </a:stretch>
        </p:blipFill>
        <p:spPr>
          <a:xfrm rot="16200000" flipH="1">
            <a:off x="7902646" y="-18232"/>
            <a:ext cx="2100053" cy="4556352"/>
          </a:xfrm>
          <a:prstGeom prst="rect">
            <a:avLst/>
          </a:prstGeom>
        </p:spPr>
      </p:pic>
      <p:sp>
        <p:nvSpPr>
          <p:cNvPr id="5" name="Slide Number Placeholder 4">
            <a:extLst>
              <a:ext uri="{FF2B5EF4-FFF2-40B4-BE49-F238E27FC236}">
                <a16:creationId xmlns:a16="http://schemas.microsoft.com/office/drawing/2014/main" id="{E2BA3632-F839-4CCE-AE09-726AD74496D8}"/>
              </a:ext>
            </a:extLst>
          </p:cNvPr>
          <p:cNvSpPr>
            <a:spLocks noGrp="1"/>
          </p:cNvSpPr>
          <p:nvPr>
            <p:ph type="sldNum" sz="quarter" idx="10"/>
          </p:nvPr>
        </p:nvSpPr>
        <p:spPr/>
        <p:txBody>
          <a:bodyPr/>
          <a:lstStyle/>
          <a:p>
            <a:fld id="{14FC4734-1FBA-44F4-9A91-BC1E7C97B2AB}" type="slidenum">
              <a:rPr lang="en-US" dirty="0" smtClean="0"/>
              <a:t>18</a:t>
            </a:fld>
            <a:endParaRPr lang="en-US"/>
          </a:p>
        </p:txBody>
      </p:sp>
      <p:sp>
        <p:nvSpPr>
          <p:cNvPr id="2" name="Title 1">
            <a:extLst>
              <a:ext uri="{FF2B5EF4-FFF2-40B4-BE49-F238E27FC236}">
                <a16:creationId xmlns:a16="http://schemas.microsoft.com/office/drawing/2014/main" id="{F7D0BFFB-44BB-40CB-8A27-2C57FEF58497}"/>
              </a:ext>
            </a:extLst>
          </p:cNvPr>
          <p:cNvSpPr>
            <a:spLocks noGrp="1"/>
          </p:cNvSpPr>
          <p:nvPr>
            <p:ph type="title"/>
          </p:nvPr>
        </p:nvSpPr>
        <p:spPr>
          <a:xfrm>
            <a:off x="107417" y="-104288"/>
            <a:ext cx="10914809" cy="1066800"/>
          </a:xfrm>
        </p:spPr>
        <p:txBody>
          <a:bodyPr>
            <a:normAutofit/>
          </a:bodyPr>
          <a:lstStyle/>
          <a:p>
            <a:r>
              <a:rPr lang="en-US" sz="2800" b="1" dirty="0">
                <a:latin typeface="Helvetica" panose="020B0604020202020204" pitchFamily="34" charset="0"/>
                <a:cs typeface="Helvetica" panose="020B0604020202020204" pitchFamily="34" charset="0"/>
              </a:rPr>
              <a:t>Bioreactor Design: flat, packable, gas exchange via materials, strong, simple, replaceable, re-usable</a:t>
            </a:r>
          </a:p>
        </p:txBody>
      </p:sp>
      <p:sp>
        <p:nvSpPr>
          <p:cNvPr id="3" name="TextBox 2"/>
          <p:cNvSpPr txBox="1"/>
          <p:nvPr/>
        </p:nvSpPr>
        <p:spPr>
          <a:xfrm>
            <a:off x="148695" y="1099788"/>
            <a:ext cx="6892443" cy="101566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dirty="0"/>
              <a:t>Custom designed membrane bioreactor</a:t>
            </a:r>
          </a:p>
          <a:p>
            <a:pPr marL="742950" lvl="1" indent="-285750">
              <a:buFont typeface="Arial" panose="020B0604020202020204" pitchFamily="34" charset="0"/>
              <a:buChar char="•"/>
            </a:pPr>
            <a:r>
              <a:rPr lang="en-US" sz="2000" dirty="0">
                <a:cs typeface="Calibri"/>
              </a:rPr>
              <a:t>Higher gas transfer than traditional FEP bags</a:t>
            </a:r>
          </a:p>
          <a:p>
            <a:pPr marL="742950" lvl="1" indent="-285750">
              <a:buFont typeface="Arial" panose="020B0604020202020204" pitchFamily="34" charset="0"/>
              <a:buChar char="•"/>
            </a:pPr>
            <a:r>
              <a:rPr lang="en-US" sz="2000" dirty="0">
                <a:cs typeface="Calibri"/>
              </a:rPr>
              <a:t>Made from durable food grade silicone (PDMS)</a:t>
            </a:r>
          </a:p>
        </p:txBody>
      </p:sp>
      <p:sp>
        <p:nvSpPr>
          <p:cNvPr id="22" name="TextBox 21"/>
          <p:cNvSpPr txBox="1"/>
          <p:nvPr/>
        </p:nvSpPr>
        <p:spPr>
          <a:xfrm>
            <a:off x="459310" y="4218849"/>
            <a:ext cx="7870873" cy="369332"/>
          </a:xfrm>
          <a:prstGeom prst="rect">
            <a:avLst/>
          </a:prstGeom>
          <a:noFill/>
        </p:spPr>
        <p:txBody>
          <a:bodyPr wrap="none" lIns="91440" tIns="45720" rIns="91440" bIns="45720" rtlCol="0" anchor="t">
            <a:spAutoFit/>
          </a:bodyPr>
          <a:lstStyle/>
          <a:p>
            <a:r>
              <a:rPr lang="en-US" i="1" dirty="0"/>
              <a:t>E. coli </a:t>
            </a:r>
            <a:r>
              <a:rPr lang="en-US" dirty="0"/>
              <a:t>Grown on AMM in Different Bioreactors – </a:t>
            </a:r>
            <a:r>
              <a:rPr lang="en-US" i="1" dirty="0">
                <a:solidFill>
                  <a:srgbClr val="FF0000"/>
                </a:solidFill>
              </a:rPr>
              <a:t>Data redacted/data upon request</a:t>
            </a:r>
          </a:p>
        </p:txBody>
      </p:sp>
      <p:sp>
        <p:nvSpPr>
          <p:cNvPr id="4" name="TextBox 3">
            <a:extLst>
              <a:ext uri="{FF2B5EF4-FFF2-40B4-BE49-F238E27FC236}">
                <a16:creationId xmlns:a16="http://schemas.microsoft.com/office/drawing/2014/main" id="{7E107B82-8FD1-40C6-49EC-2F6CAF4CE13E}"/>
              </a:ext>
            </a:extLst>
          </p:cNvPr>
          <p:cNvSpPr txBox="1"/>
          <p:nvPr/>
        </p:nvSpPr>
        <p:spPr>
          <a:xfrm>
            <a:off x="7175006" y="3420100"/>
            <a:ext cx="3555332" cy="369332"/>
          </a:xfrm>
          <a:prstGeom prst="rect">
            <a:avLst/>
          </a:prstGeom>
          <a:noFill/>
        </p:spPr>
        <p:txBody>
          <a:bodyPr wrap="none" rtlCol="0">
            <a:spAutoFit/>
          </a:bodyPr>
          <a:lstStyle/>
          <a:p>
            <a:r>
              <a:rPr lang="en-US" b="1" i="1" dirty="0"/>
              <a:t>31 Mil Silicone Bag – data redacted</a:t>
            </a:r>
            <a:endParaRPr lang="en-US" b="1" dirty="0"/>
          </a:p>
        </p:txBody>
      </p:sp>
    </p:spTree>
    <p:extLst>
      <p:ext uri="{BB962C8B-B14F-4D97-AF65-F5344CB8AC3E}">
        <p14:creationId xmlns:p14="http://schemas.microsoft.com/office/powerpoint/2010/main" val="966041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C0D2F24-7DC7-47A3-BF1B-C7C591E4DA99}"/>
              </a:ext>
            </a:extLst>
          </p:cNvPr>
          <p:cNvSpPr>
            <a:spLocks noGrp="1"/>
          </p:cNvSpPr>
          <p:nvPr>
            <p:ph type="sldNum" sz="quarter" idx="10"/>
          </p:nvPr>
        </p:nvSpPr>
        <p:spPr/>
        <p:txBody>
          <a:bodyPr/>
          <a:lstStyle/>
          <a:p>
            <a:fld id="{14FC4734-1FBA-44F4-9A91-BC1E7C97B2AB}" type="slidenum">
              <a:rPr lang="en-US" smtClean="0"/>
              <a:t>19</a:t>
            </a:fld>
            <a:endParaRPr lang="en-US"/>
          </a:p>
        </p:txBody>
      </p:sp>
      <p:sp>
        <p:nvSpPr>
          <p:cNvPr id="2" name="Title 1">
            <a:extLst>
              <a:ext uri="{FF2B5EF4-FFF2-40B4-BE49-F238E27FC236}">
                <a16:creationId xmlns:a16="http://schemas.microsoft.com/office/drawing/2014/main" id="{2A9702A7-ACAD-42B9-904C-86965CDD6176}"/>
              </a:ext>
            </a:extLst>
          </p:cNvPr>
          <p:cNvSpPr>
            <a:spLocks noGrp="1"/>
          </p:cNvSpPr>
          <p:nvPr>
            <p:ph type="title"/>
          </p:nvPr>
        </p:nvSpPr>
        <p:spPr>
          <a:xfrm>
            <a:off x="157678" y="13156"/>
            <a:ext cx="9536884" cy="1066800"/>
          </a:xfrm>
        </p:spPr>
        <p:txBody>
          <a:bodyPr/>
          <a:lstStyle/>
          <a:p>
            <a:r>
              <a:rPr lang="en-US" sz="2800" b="1" i="1" dirty="0" err="1">
                <a:latin typeface="Helvetica" panose="020B0604020202020204" pitchFamily="34" charset="0"/>
                <a:cs typeface="Helvetica" panose="020B0604020202020204" pitchFamily="34" charset="0"/>
              </a:rPr>
              <a:t>K.phaffii</a:t>
            </a:r>
            <a:r>
              <a:rPr lang="en-US" sz="2800" b="1" i="1" dirty="0">
                <a:latin typeface="Helvetica" panose="020B0604020202020204" pitchFamily="34" charset="0"/>
                <a:cs typeface="Helvetica" panose="020B0604020202020204" pitchFamily="34" charset="0"/>
              </a:rPr>
              <a:t> G</a:t>
            </a:r>
            <a:r>
              <a:rPr lang="en-US" sz="2800" b="1" dirty="0">
                <a:latin typeface="Helvetica" panose="020B0604020202020204" pitchFamily="34" charset="0"/>
                <a:cs typeface="Helvetica" panose="020B0604020202020204" pitchFamily="34" charset="0"/>
              </a:rPr>
              <a:t>rowth on Acetate and Ethanol-based Medias</a:t>
            </a:r>
          </a:p>
        </p:txBody>
      </p:sp>
      <p:sp>
        <p:nvSpPr>
          <p:cNvPr id="3" name="TextBox 2"/>
          <p:cNvSpPr txBox="1"/>
          <p:nvPr/>
        </p:nvSpPr>
        <p:spPr>
          <a:xfrm>
            <a:off x="157678" y="1153185"/>
            <a:ext cx="11032686" cy="707886"/>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2000"/>
              <a:t>Ethanol is an established CO</a:t>
            </a:r>
            <a:r>
              <a:rPr lang="en-US" sz="2000" baseline="-25000"/>
              <a:t>2</a:t>
            </a:r>
            <a:r>
              <a:rPr lang="en-US" sz="2000"/>
              <a:t>-derived carbon source</a:t>
            </a:r>
          </a:p>
          <a:p>
            <a:pPr marL="457200" indent="-457200">
              <a:buFont typeface="Arial" panose="020B0604020202020204" pitchFamily="34" charset="0"/>
              <a:buChar char="•"/>
            </a:pPr>
            <a:r>
              <a:rPr lang="en-US" sz="2000" i="1" err="1"/>
              <a:t>K.phaffii</a:t>
            </a:r>
            <a:r>
              <a:rPr lang="en-US" sz="2000" i="1"/>
              <a:t> </a:t>
            </a:r>
            <a:r>
              <a:rPr lang="en-US" sz="2000"/>
              <a:t>can utilize acetate and ethanol </a:t>
            </a:r>
            <a:endParaRPr lang="en-US"/>
          </a:p>
        </p:txBody>
      </p:sp>
      <p:sp>
        <p:nvSpPr>
          <p:cNvPr id="7" name="TextBox 6"/>
          <p:cNvSpPr txBox="1"/>
          <p:nvPr/>
        </p:nvSpPr>
        <p:spPr>
          <a:xfrm rot="21120000">
            <a:off x="1360064" y="2955243"/>
            <a:ext cx="6675629" cy="707886"/>
          </a:xfrm>
          <a:prstGeom prst="rect">
            <a:avLst/>
          </a:prstGeom>
          <a:solidFill>
            <a:schemeClr val="accent4">
              <a:lumMod val="20000"/>
              <a:lumOff val="80000"/>
            </a:schemeClr>
          </a:solidFill>
        </p:spPr>
        <p:txBody>
          <a:bodyPr wrap="square" lIns="91440" tIns="45720" rIns="91440" bIns="45720" rtlCol="0" anchor="t">
            <a:spAutoFit/>
          </a:bodyPr>
          <a:lstStyle/>
          <a:p>
            <a:pPr algn="ctr"/>
            <a:r>
              <a:rPr lang="en-US" sz="2000" b="1" dirty="0"/>
              <a:t>Ethanol Media (YEMM) </a:t>
            </a:r>
            <a:r>
              <a:rPr lang="en-US" sz="2000" b="1" dirty="0">
                <a:ea typeface="+mn-lt"/>
                <a:cs typeface="+mn-lt"/>
              </a:rPr>
              <a:t>Compositions -data redacted/ data upon request</a:t>
            </a:r>
            <a:endParaRPr lang="en-US" sz="2000" b="1" dirty="0"/>
          </a:p>
        </p:txBody>
      </p:sp>
      <p:sp>
        <p:nvSpPr>
          <p:cNvPr id="9" name="TextBox 8"/>
          <p:cNvSpPr txBox="1"/>
          <p:nvPr/>
        </p:nvSpPr>
        <p:spPr>
          <a:xfrm>
            <a:off x="80120" y="5167030"/>
            <a:ext cx="11928802" cy="707886"/>
          </a:xfrm>
          <a:prstGeom prst="rect">
            <a:avLst/>
          </a:prstGeom>
          <a:noFill/>
        </p:spPr>
        <p:txBody>
          <a:bodyPr wrap="square" lIns="91440" tIns="45720" rIns="91440" bIns="45720" rtlCol="0" anchor="t">
            <a:spAutoFit/>
          </a:bodyPr>
          <a:lstStyle/>
          <a:p>
            <a:r>
              <a:rPr lang="en-US" sz="2000" dirty="0"/>
              <a:t>Acetate + EtOH reached </a:t>
            </a:r>
            <a:r>
              <a:rPr lang="en-US" sz="2000" b="1" dirty="0"/>
              <a:t>% </a:t>
            </a:r>
            <a:r>
              <a:rPr lang="en-US" sz="2000" dirty="0"/>
              <a:t>ISRU – data redacted</a:t>
            </a:r>
          </a:p>
          <a:p>
            <a:pPr marL="285750" indent="-285750">
              <a:buFont typeface="Arial" panose="020B0604020202020204" pitchFamily="34" charset="0"/>
              <a:buChar char="•"/>
            </a:pPr>
            <a:r>
              <a:rPr lang="en-US" sz="2000" dirty="0"/>
              <a:t>Carbon utilization efficiencies – data redacted</a:t>
            </a:r>
            <a:endParaRPr lang="en-US" sz="2000" dirty="0">
              <a:cs typeface="Calibri"/>
            </a:endParaRPr>
          </a:p>
        </p:txBody>
      </p:sp>
      <p:sp>
        <p:nvSpPr>
          <p:cNvPr id="5" name="TextBox 4">
            <a:extLst>
              <a:ext uri="{FF2B5EF4-FFF2-40B4-BE49-F238E27FC236}">
                <a16:creationId xmlns:a16="http://schemas.microsoft.com/office/drawing/2014/main" id="{51BE0696-17CA-9DDD-D6EC-136673FA8468}"/>
              </a:ext>
            </a:extLst>
          </p:cNvPr>
          <p:cNvSpPr txBox="1"/>
          <p:nvPr/>
        </p:nvSpPr>
        <p:spPr>
          <a:xfrm>
            <a:off x="11440513" y="743993"/>
            <a:ext cx="843501" cy="230832"/>
          </a:xfrm>
          <a:prstGeom prst="rect">
            <a:avLst/>
          </a:prstGeom>
          <a:noFill/>
        </p:spPr>
        <p:txBody>
          <a:bodyPr wrap="none" rtlCol="0">
            <a:spAutoFit/>
          </a:bodyPr>
          <a:lstStyle/>
          <a:p>
            <a:r>
              <a:rPr lang="en-US" sz="900" i="1"/>
              <a:t>Matt Paddock</a:t>
            </a:r>
          </a:p>
        </p:txBody>
      </p:sp>
    </p:spTree>
    <p:extLst>
      <p:ext uri="{BB962C8B-B14F-4D97-AF65-F5344CB8AC3E}">
        <p14:creationId xmlns:p14="http://schemas.microsoft.com/office/powerpoint/2010/main" val="31530812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997B32B-DD3F-429C-A68F-361631B6D5C3}"/>
              </a:ext>
            </a:extLst>
          </p:cNvPr>
          <p:cNvSpPr>
            <a:spLocks noGrp="1"/>
          </p:cNvSpPr>
          <p:nvPr>
            <p:ph type="sldNum" sz="quarter" idx="10"/>
          </p:nvPr>
        </p:nvSpPr>
        <p:spPr/>
        <p:txBody>
          <a:bodyPr/>
          <a:lstStyle/>
          <a:p>
            <a:fld id="{14FC4734-1FBA-44F4-9A91-BC1E7C97B2AB}" type="slidenum">
              <a:rPr lang="en-US" dirty="0" smtClean="0"/>
              <a:t>20</a:t>
            </a:fld>
            <a:endParaRPr lang="en-US"/>
          </a:p>
        </p:txBody>
      </p:sp>
      <p:sp>
        <p:nvSpPr>
          <p:cNvPr id="2" name="Title 1">
            <a:extLst>
              <a:ext uri="{FF2B5EF4-FFF2-40B4-BE49-F238E27FC236}">
                <a16:creationId xmlns:a16="http://schemas.microsoft.com/office/drawing/2014/main" id="{83E42242-4F04-464C-A098-E61CF8A2ED18}"/>
              </a:ext>
            </a:extLst>
          </p:cNvPr>
          <p:cNvSpPr>
            <a:spLocks noGrp="1"/>
          </p:cNvSpPr>
          <p:nvPr>
            <p:ph type="title"/>
          </p:nvPr>
        </p:nvSpPr>
        <p:spPr>
          <a:xfrm>
            <a:off x="68132" y="-80411"/>
            <a:ext cx="9618458" cy="1066800"/>
          </a:xfrm>
        </p:spPr>
        <p:txBody>
          <a:bodyPr>
            <a:noAutofit/>
          </a:bodyPr>
          <a:lstStyle/>
          <a:p>
            <a:r>
              <a:rPr lang="en-US" sz="2800" b="1" dirty="0">
                <a:latin typeface="Helvetica" panose="020B0604020202020204" pitchFamily="34" charset="0"/>
                <a:cs typeface="Helvetica" panose="020B0604020202020204" pitchFamily="34" charset="0"/>
              </a:rPr>
              <a:t>% ISRU for Ethanol-based Media Potentially Increased Through Salt Recovery from Waste or Regolith</a:t>
            </a:r>
          </a:p>
        </p:txBody>
      </p:sp>
      <p:pic>
        <p:nvPicPr>
          <p:cNvPr id="15" name="Picture 14">
            <a:extLst>
              <a:ext uri="{FF2B5EF4-FFF2-40B4-BE49-F238E27FC236}">
                <a16:creationId xmlns:a16="http://schemas.microsoft.com/office/drawing/2014/main" id="{4088EC61-F2B6-3C6D-B2EF-C7CA1DEC3CCC}"/>
              </a:ext>
            </a:extLst>
          </p:cNvPr>
          <p:cNvPicPr>
            <a:picLocks noChangeAspect="1"/>
          </p:cNvPicPr>
          <p:nvPr/>
        </p:nvPicPr>
        <p:blipFill>
          <a:blip r:embed="rId2"/>
          <a:stretch>
            <a:fillRect/>
          </a:stretch>
        </p:blipFill>
        <p:spPr>
          <a:xfrm>
            <a:off x="7649208" y="2644130"/>
            <a:ext cx="4216574" cy="3542069"/>
          </a:xfrm>
          <a:prstGeom prst="rect">
            <a:avLst/>
          </a:prstGeom>
        </p:spPr>
      </p:pic>
      <p:cxnSp>
        <p:nvCxnSpPr>
          <p:cNvPr id="12" name="Straight Arrow Connector 11">
            <a:extLst>
              <a:ext uri="{FF2B5EF4-FFF2-40B4-BE49-F238E27FC236}">
                <a16:creationId xmlns:a16="http://schemas.microsoft.com/office/drawing/2014/main" id="{C7DA5A33-6BC4-5BD5-A95B-17CA6B814C99}"/>
              </a:ext>
            </a:extLst>
          </p:cNvPr>
          <p:cNvCxnSpPr/>
          <p:nvPr/>
        </p:nvCxnSpPr>
        <p:spPr>
          <a:xfrm>
            <a:off x="8308023" y="4100823"/>
            <a:ext cx="3365772" cy="527"/>
          </a:xfrm>
          <a:prstGeom prst="straightConnector1">
            <a:avLst/>
          </a:prstGeom>
          <a:ln>
            <a:solidFill>
              <a:srgbClr val="00B050"/>
            </a:solidFill>
          </a:ln>
        </p:spPr>
        <p:style>
          <a:lnRef idx="3">
            <a:schemeClr val="accent2"/>
          </a:lnRef>
          <a:fillRef idx="0">
            <a:schemeClr val="accent2"/>
          </a:fillRef>
          <a:effectRef idx="2">
            <a:schemeClr val="accent2"/>
          </a:effectRef>
          <a:fontRef idx="minor">
            <a:schemeClr val="tx1"/>
          </a:fontRef>
        </p:style>
      </p:cxnSp>
      <p:sp>
        <p:nvSpPr>
          <p:cNvPr id="13" name="TextBox 12">
            <a:extLst>
              <a:ext uri="{FF2B5EF4-FFF2-40B4-BE49-F238E27FC236}">
                <a16:creationId xmlns:a16="http://schemas.microsoft.com/office/drawing/2014/main" id="{F96B2F20-D9E9-59C5-9977-D9607F848BE5}"/>
              </a:ext>
            </a:extLst>
          </p:cNvPr>
          <p:cNvSpPr txBox="1"/>
          <p:nvPr/>
        </p:nvSpPr>
        <p:spPr>
          <a:xfrm>
            <a:off x="8242320" y="3680944"/>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00B050"/>
                </a:solidFill>
                <a:cs typeface="Calibri"/>
              </a:rPr>
              <a:t>KPP</a:t>
            </a:r>
            <a:r>
              <a:rPr lang="en-US" sz="2000" b="1">
                <a:solidFill>
                  <a:srgbClr val="FF0000"/>
                </a:solidFill>
                <a:cs typeface="Calibri"/>
              </a:rPr>
              <a:t> </a:t>
            </a:r>
            <a:r>
              <a:rPr lang="en-US" sz="2000" b="1">
                <a:solidFill>
                  <a:srgbClr val="00B050"/>
                </a:solidFill>
                <a:cs typeface="Calibri"/>
              </a:rPr>
              <a:t>Threshold</a:t>
            </a:r>
          </a:p>
        </p:txBody>
      </p:sp>
      <p:cxnSp>
        <p:nvCxnSpPr>
          <p:cNvPr id="16" name="Straight Arrow Connector 15">
            <a:extLst>
              <a:ext uri="{FF2B5EF4-FFF2-40B4-BE49-F238E27FC236}">
                <a16:creationId xmlns:a16="http://schemas.microsoft.com/office/drawing/2014/main" id="{A8B217F6-AA32-7FF4-18D4-A33D9595F7D9}"/>
              </a:ext>
            </a:extLst>
          </p:cNvPr>
          <p:cNvCxnSpPr>
            <a:cxnSpLocks/>
          </p:cNvCxnSpPr>
          <p:nvPr/>
        </p:nvCxnSpPr>
        <p:spPr>
          <a:xfrm>
            <a:off x="8286138" y="3213292"/>
            <a:ext cx="3371033" cy="9598"/>
          </a:xfrm>
          <a:prstGeom prst="straightConnector1">
            <a:avLst/>
          </a:prstGeom>
          <a:ln>
            <a:solidFill>
              <a:srgbClr val="FF0000"/>
            </a:solidFill>
          </a:ln>
        </p:spPr>
        <p:style>
          <a:lnRef idx="3">
            <a:schemeClr val="accent2"/>
          </a:lnRef>
          <a:fillRef idx="0">
            <a:schemeClr val="accent2"/>
          </a:fillRef>
          <a:effectRef idx="2">
            <a:schemeClr val="accent2"/>
          </a:effectRef>
          <a:fontRef idx="minor">
            <a:schemeClr val="tx1"/>
          </a:fontRef>
        </p:style>
      </p:cxnSp>
      <p:sp>
        <p:nvSpPr>
          <p:cNvPr id="18" name="TextBox 17">
            <a:extLst>
              <a:ext uri="{FF2B5EF4-FFF2-40B4-BE49-F238E27FC236}">
                <a16:creationId xmlns:a16="http://schemas.microsoft.com/office/drawing/2014/main" id="{EE36657D-082A-1042-DB8A-87DC17A899C1}"/>
              </a:ext>
            </a:extLst>
          </p:cNvPr>
          <p:cNvSpPr txBox="1"/>
          <p:nvPr/>
        </p:nvSpPr>
        <p:spPr>
          <a:xfrm>
            <a:off x="8201299" y="2840781"/>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FF0000"/>
                </a:solidFill>
                <a:cs typeface="Calibri"/>
              </a:rPr>
              <a:t>KPP Goal</a:t>
            </a:r>
          </a:p>
        </p:txBody>
      </p:sp>
      <p:sp>
        <p:nvSpPr>
          <p:cNvPr id="5" name="TextBox 4">
            <a:extLst>
              <a:ext uri="{FF2B5EF4-FFF2-40B4-BE49-F238E27FC236}">
                <a16:creationId xmlns:a16="http://schemas.microsoft.com/office/drawing/2014/main" id="{434797C9-9659-AAEE-1742-BB2B9E2B8E99}"/>
              </a:ext>
            </a:extLst>
          </p:cNvPr>
          <p:cNvSpPr txBox="1"/>
          <p:nvPr/>
        </p:nvSpPr>
        <p:spPr>
          <a:xfrm>
            <a:off x="11440513" y="743993"/>
            <a:ext cx="843501" cy="230832"/>
          </a:xfrm>
          <a:prstGeom prst="rect">
            <a:avLst/>
          </a:prstGeom>
          <a:noFill/>
        </p:spPr>
        <p:txBody>
          <a:bodyPr wrap="none" rtlCol="0">
            <a:spAutoFit/>
          </a:bodyPr>
          <a:lstStyle/>
          <a:p>
            <a:r>
              <a:rPr lang="en-US" sz="900" i="1"/>
              <a:t>Matt Paddock</a:t>
            </a:r>
          </a:p>
        </p:txBody>
      </p:sp>
      <p:graphicFrame>
        <p:nvGraphicFramePr>
          <p:cNvPr id="10" name="Table 9">
            <a:extLst>
              <a:ext uri="{FF2B5EF4-FFF2-40B4-BE49-F238E27FC236}">
                <a16:creationId xmlns:a16="http://schemas.microsoft.com/office/drawing/2014/main" id="{013EFF61-C116-080D-0530-109FAD3125B2}"/>
              </a:ext>
            </a:extLst>
          </p:cNvPr>
          <p:cNvGraphicFramePr>
            <a:graphicFrameLocks noGrp="1"/>
          </p:cNvGraphicFramePr>
          <p:nvPr>
            <p:extLst>
              <p:ext uri="{D42A27DB-BD31-4B8C-83A1-F6EECF244321}">
                <p14:modId xmlns:p14="http://schemas.microsoft.com/office/powerpoint/2010/main" val="645098366"/>
              </p:ext>
            </p:extLst>
          </p:nvPr>
        </p:nvGraphicFramePr>
        <p:xfrm>
          <a:off x="256988" y="1467099"/>
          <a:ext cx="7195682" cy="5138959"/>
        </p:xfrm>
        <a:graphic>
          <a:graphicData uri="http://schemas.openxmlformats.org/drawingml/2006/table">
            <a:tbl>
              <a:tblPr firstRow="1" bandRow="1">
                <a:tableStyleId>{5C22544A-7EE6-4342-B048-85BDC9FD1C3A}</a:tableStyleId>
              </a:tblPr>
              <a:tblGrid>
                <a:gridCol w="1454446">
                  <a:extLst>
                    <a:ext uri="{9D8B030D-6E8A-4147-A177-3AD203B41FA5}">
                      <a16:colId xmlns:a16="http://schemas.microsoft.com/office/drawing/2014/main" val="247778793"/>
                    </a:ext>
                  </a:extLst>
                </a:gridCol>
                <a:gridCol w="1435309">
                  <a:extLst>
                    <a:ext uri="{9D8B030D-6E8A-4147-A177-3AD203B41FA5}">
                      <a16:colId xmlns:a16="http://schemas.microsoft.com/office/drawing/2014/main" val="3859870690"/>
                    </a:ext>
                  </a:extLst>
                </a:gridCol>
                <a:gridCol w="1435309">
                  <a:extLst>
                    <a:ext uri="{9D8B030D-6E8A-4147-A177-3AD203B41FA5}">
                      <a16:colId xmlns:a16="http://schemas.microsoft.com/office/drawing/2014/main" val="1908985180"/>
                    </a:ext>
                  </a:extLst>
                </a:gridCol>
                <a:gridCol w="1435309">
                  <a:extLst>
                    <a:ext uri="{9D8B030D-6E8A-4147-A177-3AD203B41FA5}">
                      <a16:colId xmlns:a16="http://schemas.microsoft.com/office/drawing/2014/main" val="3221239672"/>
                    </a:ext>
                  </a:extLst>
                </a:gridCol>
                <a:gridCol w="1435309">
                  <a:extLst>
                    <a:ext uri="{9D8B030D-6E8A-4147-A177-3AD203B41FA5}">
                      <a16:colId xmlns:a16="http://schemas.microsoft.com/office/drawing/2014/main" val="2767806232"/>
                    </a:ext>
                  </a:extLst>
                </a:gridCol>
              </a:tblGrid>
              <a:tr h="710352">
                <a:tc>
                  <a:txBody>
                    <a:bodyPr/>
                    <a:lstStyle/>
                    <a:p>
                      <a:pPr algn="l" fontAlgn="b"/>
                      <a:r>
                        <a:rPr lang="en-US" sz="1800" b="1" i="0" u="none" strike="noStrike">
                          <a:solidFill>
                            <a:srgbClr val="000000"/>
                          </a:solidFill>
                          <a:effectLst/>
                          <a:latin typeface="Calibri"/>
                        </a:rPr>
                        <a:t>Media</a:t>
                      </a:r>
                    </a:p>
                  </a:txBody>
                  <a:tcPr marL="0" marR="0" marT="19050" marB="1905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800" b="1" i="0" u="none" strike="noStrike">
                          <a:solidFill>
                            <a:srgbClr val="000000"/>
                          </a:solidFill>
                          <a:effectLst/>
                          <a:latin typeface="Calibri"/>
                        </a:rPr>
                        <a:t>YEMM</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800" b="1" i="0" u="none" strike="noStrike">
                          <a:solidFill>
                            <a:srgbClr val="000000"/>
                          </a:solidFill>
                          <a:effectLst/>
                          <a:latin typeface="Calibri"/>
                        </a:rPr>
                        <a:t>YEMM + Acetate</a:t>
                      </a:r>
                    </a:p>
                  </a:txBody>
                  <a:tcPr marL="0" marR="0" marT="19050" marB="1905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800" b="1" i="0" u="none" strike="noStrike">
                          <a:solidFill>
                            <a:srgbClr val="000000"/>
                          </a:solidFill>
                          <a:effectLst/>
                          <a:latin typeface="Calibri"/>
                        </a:rPr>
                        <a:t>YEMM + Urine</a:t>
                      </a:r>
                    </a:p>
                  </a:txBody>
                  <a:tcPr marL="0" marR="0" marT="19050" marB="1905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800" b="1" i="0" u="none" strike="noStrike">
                          <a:solidFill>
                            <a:srgbClr val="000000"/>
                          </a:solidFill>
                          <a:effectLst/>
                          <a:latin typeface="Calibri"/>
                        </a:rPr>
                        <a:t>YEMM + Acetate + Urine</a:t>
                      </a:r>
                    </a:p>
                  </a:txBody>
                  <a:tcPr marL="0" marR="0" marT="19050" marB="1905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887832"/>
                  </a:ext>
                </a:extLst>
              </a:tr>
              <a:tr h="394639">
                <a:tc>
                  <a:txBody>
                    <a:bodyPr/>
                    <a:lstStyle/>
                    <a:p>
                      <a:pPr algn="l" fontAlgn="b"/>
                      <a:r>
                        <a:rPr lang="en-US" sz="1800" b="1" i="0" u="none" strike="noStrike">
                          <a:solidFill>
                            <a:srgbClr val="000000"/>
                          </a:solidFill>
                          <a:effectLst/>
                          <a:latin typeface="Calibri"/>
                        </a:rPr>
                        <a:t>Component</a:t>
                      </a:r>
                    </a:p>
                  </a:txBody>
                  <a:tcPr marL="0" marR="0" marT="19050" marB="1905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4">
                  <a:txBody>
                    <a:bodyPr/>
                    <a:lstStyle/>
                    <a:p>
                      <a:pPr algn="ctr" fontAlgn="b"/>
                      <a:r>
                        <a:rPr lang="en-US" sz="1800" b="0" i="0" u="none" strike="noStrike">
                          <a:solidFill>
                            <a:srgbClr val="000000"/>
                          </a:solidFill>
                          <a:effectLst/>
                          <a:latin typeface="Calibri"/>
                        </a:rPr>
                        <a:t>g/L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16701133"/>
                  </a:ext>
                </a:extLst>
              </a:tr>
              <a:tr h="363069">
                <a:tc>
                  <a:txBody>
                    <a:bodyPr/>
                    <a:lstStyle/>
                    <a:p>
                      <a:pPr algn="l" fontAlgn="b"/>
                      <a:r>
                        <a:rPr lang="en-US" sz="1800" b="0" i="0" u="none" strike="noStrike">
                          <a:solidFill>
                            <a:srgbClr val="000000"/>
                          </a:solidFill>
                          <a:effectLst/>
                          <a:latin typeface="Calibri"/>
                        </a:rPr>
                        <a:t>Ethanol (ISRU)</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b"/>
                      <a:endParaRPr lang="en-US" sz="1800" b="0" i="0" u="none" strike="noStrike" dirty="0">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905227770"/>
                  </a:ext>
                </a:extLst>
              </a:tr>
              <a:tr h="363069">
                <a:tc>
                  <a:txBody>
                    <a:bodyPr/>
                    <a:lstStyle/>
                    <a:p>
                      <a:pPr algn="l" fontAlgn="b"/>
                      <a:endParaRPr lang="en-US" sz="1800" b="0" i="0" u="none" strike="noStrike" dirty="0">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endParaRPr lang="en-US" sz="1800" b="0" i="0" u="none" strike="noStrike" dirty="0">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A9D08E"/>
                    </a:solidFill>
                  </a:tcPr>
                </a:tc>
                <a:tc>
                  <a:txBody>
                    <a:bodyPr/>
                    <a:lstStyle/>
                    <a:p>
                      <a:pPr algn="ctr" fontAlgn="b"/>
                      <a:endParaRPr lang="en-US" sz="1800" b="0" i="0" u="none" strike="noStrike" dirty="0">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A9D08E"/>
                    </a:solidFill>
                  </a:tcPr>
                </a:tc>
                <a:extLst>
                  <a:ext uri="{0D108BD9-81ED-4DB2-BD59-A6C34878D82A}">
                    <a16:rowId xmlns:a16="http://schemas.microsoft.com/office/drawing/2014/main" val="3591957132"/>
                  </a:ext>
                </a:extLst>
              </a:tr>
              <a:tr h="363069">
                <a:tc>
                  <a:txBody>
                    <a:bodyPr/>
                    <a:lstStyle/>
                    <a:p>
                      <a:pPr algn="l"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endParaRPr lang="en-US" sz="1800" b="0" i="0" u="none" strike="noStrike" dirty="0">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A9D08E"/>
                    </a:solid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A9D08E"/>
                    </a:solidFill>
                  </a:tcPr>
                </a:tc>
                <a:extLst>
                  <a:ext uri="{0D108BD9-81ED-4DB2-BD59-A6C34878D82A}">
                    <a16:rowId xmlns:a16="http://schemas.microsoft.com/office/drawing/2014/main" val="3768054798"/>
                  </a:ext>
                </a:extLst>
              </a:tr>
              <a:tr h="363069">
                <a:tc>
                  <a:txBody>
                    <a:bodyPr/>
                    <a:lstStyle/>
                    <a:p>
                      <a:pPr algn="l"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endParaRPr lang="en-US" sz="1800" b="0" i="0" u="none" strike="noStrike" dirty="0">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694765859"/>
                  </a:ext>
                </a:extLst>
              </a:tr>
              <a:tr h="363069">
                <a:tc>
                  <a:txBody>
                    <a:bodyPr/>
                    <a:lstStyle/>
                    <a:p>
                      <a:pPr algn="l"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A9D08E"/>
                    </a:solidFill>
                  </a:tcPr>
                </a:tc>
                <a:tc>
                  <a:txBody>
                    <a:bodyPr/>
                    <a:lstStyle/>
                    <a:p>
                      <a:pPr algn="ctr" fontAlgn="b"/>
                      <a:endParaRPr lang="en-US" sz="1800" b="0" i="0" u="none" strike="noStrike" dirty="0">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A9D08E"/>
                    </a:solidFill>
                  </a:tcPr>
                </a:tc>
                <a:extLst>
                  <a:ext uri="{0D108BD9-81ED-4DB2-BD59-A6C34878D82A}">
                    <a16:rowId xmlns:a16="http://schemas.microsoft.com/office/drawing/2014/main" val="3345461503"/>
                  </a:ext>
                </a:extLst>
              </a:tr>
              <a:tr h="363069">
                <a:tc>
                  <a:txBody>
                    <a:bodyPr/>
                    <a:lstStyle/>
                    <a:p>
                      <a:pPr algn="l" fontAlgn="b"/>
                      <a:endParaRPr lang="en-US" sz="1800" b="0" i="0" u="none" strike="noStrike" dirty="0">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b"/>
                      <a:endParaRPr lang="en-US" sz="1800" b="0" i="0" u="none" strike="noStrike" dirty="0">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3725425"/>
                  </a:ext>
                </a:extLst>
              </a:tr>
              <a:tr h="363069">
                <a:tc>
                  <a:txBody>
                    <a:bodyPr/>
                    <a:lstStyle/>
                    <a:p>
                      <a:pPr algn="l" fontAlgn="b"/>
                      <a:r>
                        <a:rPr lang="en-US" sz="1800" b="0" i="0" u="none" strike="noStrike">
                          <a:solidFill>
                            <a:srgbClr val="000000"/>
                          </a:solidFill>
                          <a:effectLst/>
                          <a:latin typeface="Calibri"/>
                        </a:rPr>
                        <a:t>Acetate (ISRU)</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A9D08E"/>
                    </a:solid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b"/>
                      <a:endParaRPr lang="en-US" sz="1800" b="0" i="0" u="none" strike="noStrike" dirty="0">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A9D08E"/>
                    </a:solidFill>
                  </a:tcPr>
                </a:tc>
                <a:extLst>
                  <a:ext uri="{0D108BD9-81ED-4DB2-BD59-A6C34878D82A}">
                    <a16:rowId xmlns:a16="http://schemas.microsoft.com/office/drawing/2014/main" val="2973361974"/>
                  </a:ext>
                </a:extLst>
              </a:tr>
              <a:tr h="363069">
                <a:tc>
                  <a:txBody>
                    <a:bodyPr/>
                    <a:lstStyle/>
                    <a:p>
                      <a:pPr algn="l" fontAlgn="b"/>
                      <a:r>
                        <a:rPr lang="en-US" sz="1800" b="0" i="0" u="none" strike="noStrike">
                          <a:solidFill>
                            <a:srgbClr val="000000"/>
                          </a:solidFill>
                          <a:effectLst/>
                          <a:latin typeface="Calibri"/>
                        </a:rPr>
                        <a:t>Urine (ISRU)</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A9D08E"/>
                    </a:solidFill>
                  </a:tcPr>
                </a:tc>
                <a:tc>
                  <a:txBody>
                    <a:bodyPr/>
                    <a:lstStyle/>
                    <a:p>
                      <a:pPr algn="ctr" fontAlgn="b"/>
                      <a:endParaRPr lang="en-US" sz="1800" b="0" i="0" u="none" strike="noStrike" dirty="0">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1672088583"/>
                  </a:ext>
                </a:extLst>
              </a:tr>
              <a:tr h="363069">
                <a:tc>
                  <a:txBody>
                    <a:bodyPr/>
                    <a:lstStyle/>
                    <a:p>
                      <a:pPr algn="l" fontAlgn="b"/>
                      <a:r>
                        <a:rPr lang="en-US" sz="1800" b="0" i="0" u="none" strike="noStrike">
                          <a:solidFill>
                            <a:srgbClr val="000000"/>
                          </a:solidFill>
                          <a:effectLst/>
                          <a:latin typeface="Calibri"/>
                        </a:rPr>
                        <a:t>Total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endParaRPr lang="en-US" sz="18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endParaRPr lang="en-US" sz="1800" b="0" i="0" u="none" strike="noStrike" dirty="0">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4120727"/>
                  </a:ext>
                </a:extLst>
              </a:tr>
              <a:tr h="615639">
                <a:tc>
                  <a:txBody>
                    <a:bodyPr/>
                    <a:lstStyle/>
                    <a:p>
                      <a:pPr algn="l" fontAlgn="b"/>
                      <a:r>
                        <a:rPr lang="en-US" sz="1800" b="0" i="0" u="none" strike="noStrike">
                          <a:solidFill>
                            <a:srgbClr val="000000"/>
                          </a:solidFill>
                          <a:effectLst/>
                          <a:latin typeface="Calibri"/>
                        </a:rPr>
                        <a:t>Percent Mass ISRU</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800" b="0" i="0" u="none" strike="noStrike">
                          <a:solidFill>
                            <a:srgbClr val="000000"/>
                          </a:solidFill>
                          <a:effectLst/>
                          <a:latin typeface="Calibri"/>
                        </a:rPr>
                        <a:t>47.2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800" b="0" i="0" u="none" strike="noStrike">
                          <a:solidFill>
                            <a:srgbClr val="000000"/>
                          </a:solidFill>
                          <a:effectLst/>
                          <a:latin typeface="Calibri"/>
                        </a:rPr>
                        <a:t>56.3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a:solidFill>
                            <a:srgbClr val="000000"/>
                          </a:solidFill>
                          <a:effectLst/>
                          <a:latin typeface="Calibri"/>
                        </a:rPr>
                        <a:t>76.9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1800" b="0" i="0" u="none" strike="noStrike" dirty="0">
                          <a:solidFill>
                            <a:srgbClr val="000000"/>
                          </a:solidFill>
                          <a:effectLst/>
                          <a:latin typeface="Calibri"/>
                        </a:rPr>
                        <a:t>91.5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695044985"/>
                  </a:ext>
                </a:extLst>
              </a:tr>
            </a:tbl>
          </a:graphicData>
        </a:graphic>
      </p:graphicFrame>
      <p:sp>
        <p:nvSpPr>
          <p:cNvPr id="11" name="TextBox 10">
            <a:extLst>
              <a:ext uri="{FF2B5EF4-FFF2-40B4-BE49-F238E27FC236}">
                <a16:creationId xmlns:a16="http://schemas.microsoft.com/office/drawing/2014/main" id="{A0297705-83F5-7F63-FEC1-A827B70F6790}"/>
              </a:ext>
            </a:extLst>
          </p:cNvPr>
          <p:cNvSpPr txBox="1"/>
          <p:nvPr/>
        </p:nvSpPr>
        <p:spPr>
          <a:xfrm>
            <a:off x="4724400" y="3200400"/>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a:p>
            <a:endParaRPr lang="en-US"/>
          </a:p>
        </p:txBody>
      </p:sp>
      <p:sp>
        <p:nvSpPr>
          <p:cNvPr id="14" name="TextBox 13">
            <a:extLst>
              <a:ext uri="{FF2B5EF4-FFF2-40B4-BE49-F238E27FC236}">
                <a16:creationId xmlns:a16="http://schemas.microsoft.com/office/drawing/2014/main" id="{E72FC7C9-F6DB-8245-0BF2-DA8DE8DDE743}"/>
              </a:ext>
            </a:extLst>
          </p:cNvPr>
          <p:cNvSpPr txBox="1"/>
          <p:nvPr/>
        </p:nvSpPr>
        <p:spPr>
          <a:xfrm>
            <a:off x="4724400" y="3200400"/>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a:p>
            <a:endParaRPr lang="en-US"/>
          </a:p>
        </p:txBody>
      </p:sp>
      <p:sp>
        <p:nvSpPr>
          <p:cNvPr id="3" name="TextBox 2">
            <a:extLst>
              <a:ext uri="{FF2B5EF4-FFF2-40B4-BE49-F238E27FC236}">
                <a16:creationId xmlns:a16="http://schemas.microsoft.com/office/drawing/2014/main" id="{799296D9-260D-E48C-C92D-10D4BFF56791}"/>
              </a:ext>
            </a:extLst>
          </p:cNvPr>
          <p:cNvSpPr txBox="1"/>
          <p:nvPr/>
        </p:nvSpPr>
        <p:spPr>
          <a:xfrm>
            <a:off x="2347309" y="3700220"/>
            <a:ext cx="4138825" cy="707886"/>
          </a:xfrm>
          <a:prstGeom prst="rect">
            <a:avLst/>
          </a:prstGeom>
          <a:noFill/>
        </p:spPr>
        <p:txBody>
          <a:bodyPr wrap="none" rtlCol="0">
            <a:spAutoFit/>
          </a:bodyPr>
          <a:lstStyle/>
          <a:p>
            <a:r>
              <a:rPr lang="en-US" sz="4000" b="1" dirty="0">
                <a:solidFill>
                  <a:srgbClr val="FF0000"/>
                </a:solidFill>
              </a:rPr>
              <a:t>Data upon request</a:t>
            </a:r>
          </a:p>
        </p:txBody>
      </p:sp>
    </p:spTree>
    <p:extLst>
      <p:ext uri="{BB962C8B-B14F-4D97-AF65-F5344CB8AC3E}">
        <p14:creationId xmlns:p14="http://schemas.microsoft.com/office/powerpoint/2010/main" val="492212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0100E-8C2C-D4B7-3965-78982B8F3651}"/>
              </a:ext>
            </a:extLst>
          </p:cNvPr>
          <p:cNvSpPr>
            <a:spLocks noGrp="1"/>
          </p:cNvSpPr>
          <p:nvPr>
            <p:ph type="title"/>
          </p:nvPr>
        </p:nvSpPr>
        <p:spPr>
          <a:xfrm>
            <a:off x="368643" y="125656"/>
            <a:ext cx="9472448" cy="654378"/>
          </a:xfrm>
        </p:spPr>
        <p:txBody>
          <a:bodyPr>
            <a:normAutofit fontScale="90000"/>
          </a:bodyPr>
          <a:lstStyle/>
          <a:p>
            <a:r>
              <a:rPr lang="en-US" i="1" dirty="0"/>
              <a:t>K. </a:t>
            </a:r>
            <a:r>
              <a:rPr lang="en-US" i="1" dirty="0" err="1"/>
              <a:t>phaffi</a:t>
            </a:r>
            <a:r>
              <a:rPr lang="en-US" i="1" dirty="0"/>
              <a:t> </a:t>
            </a:r>
            <a:r>
              <a:rPr lang="en-US" dirty="0"/>
              <a:t>Produced </a:t>
            </a:r>
            <a:r>
              <a:rPr lang="en-US" dirty="0" err="1"/>
              <a:t>Cutinase</a:t>
            </a:r>
            <a:r>
              <a:rPr lang="en-US" dirty="0"/>
              <a:t> – Run June 6, 10, 2024</a:t>
            </a:r>
          </a:p>
        </p:txBody>
      </p:sp>
      <p:sp>
        <p:nvSpPr>
          <p:cNvPr id="6" name="TextBox 5">
            <a:extLst>
              <a:ext uri="{FF2B5EF4-FFF2-40B4-BE49-F238E27FC236}">
                <a16:creationId xmlns:a16="http://schemas.microsoft.com/office/drawing/2014/main" id="{6D3AFB64-6A05-CBD7-DBAA-5E5CF7AD6582}"/>
              </a:ext>
            </a:extLst>
          </p:cNvPr>
          <p:cNvSpPr txBox="1"/>
          <p:nvPr/>
        </p:nvSpPr>
        <p:spPr>
          <a:xfrm>
            <a:off x="6046948" y="1795345"/>
            <a:ext cx="5950668" cy="338554"/>
          </a:xfrm>
          <a:prstGeom prst="rect">
            <a:avLst/>
          </a:prstGeom>
          <a:noFill/>
        </p:spPr>
        <p:txBody>
          <a:bodyPr wrap="none" rtlCol="0">
            <a:spAutoFit/>
          </a:bodyPr>
          <a:lstStyle/>
          <a:p>
            <a:r>
              <a:rPr lang="en-US" sz="1600" dirty="0">
                <a:solidFill>
                  <a:srgbClr val="FFFF00"/>
                </a:solidFill>
              </a:rPr>
              <a:t>1     2     3     4      5     6    7     8     9    10   11  12   13   14   15   16   17   </a:t>
            </a:r>
          </a:p>
        </p:txBody>
      </p:sp>
      <p:pic>
        <p:nvPicPr>
          <p:cNvPr id="1026" name="Picture 2" descr="BenchMark Pre-stained Protein Ladder band profile">
            <a:extLst>
              <a:ext uri="{FF2B5EF4-FFF2-40B4-BE49-F238E27FC236}">
                <a16:creationId xmlns:a16="http://schemas.microsoft.com/office/drawing/2014/main" id="{5B6B65F7-E8A0-B411-34E6-E61B653911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355" t="5364" r="20152"/>
          <a:stretch/>
        </p:blipFill>
        <p:spPr bwMode="auto">
          <a:xfrm>
            <a:off x="4785154" y="1771317"/>
            <a:ext cx="1013254" cy="4042747"/>
          </a:xfrm>
          <a:prstGeom prst="rect">
            <a:avLst/>
          </a:prstGeom>
          <a:noFill/>
          <a:extLst>
            <a:ext uri="{909E8E84-426E-40DD-AFC4-6F175D3DCCD1}">
              <a14:hiddenFill xmlns:a14="http://schemas.microsoft.com/office/drawing/2010/main">
                <a:solidFill>
                  <a:srgbClr val="FFFFFF"/>
                </a:solidFill>
              </a14:hiddenFill>
            </a:ext>
          </a:extLst>
        </p:spPr>
      </p:pic>
      <p:sp>
        <p:nvSpPr>
          <p:cNvPr id="8" name="Frame 7">
            <a:extLst>
              <a:ext uri="{FF2B5EF4-FFF2-40B4-BE49-F238E27FC236}">
                <a16:creationId xmlns:a16="http://schemas.microsoft.com/office/drawing/2014/main" id="{B8C3C69E-DC1D-4E07-4DEB-DF68B9171293}"/>
              </a:ext>
            </a:extLst>
          </p:cNvPr>
          <p:cNvSpPr/>
          <p:nvPr/>
        </p:nvSpPr>
        <p:spPr>
          <a:xfrm>
            <a:off x="5137608" y="3864991"/>
            <a:ext cx="7012864" cy="405352"/>
          </a:xfrm>
          <a:prstGeom prst="frame">
            <a:avLst>
              <a:gd name="adj1" fmla="val 4765"/>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a:extLst>
              <a:ext uri="{FF2B5EF4-FFF2-40B4-BE49-F238E27FC236}">
                <a16:creationId xmlns:a16="http://schemas.microsoft.com/office/drawing/2014/main" id="{FCBAF9E6-B0E0-7EBE-4FE0-5E49DF26EFC1}"/>
              </a:ext>
            </a:extLst>
          </p:cNvPr>
          <p:cNvSpPr txBox="1"/>
          <p:nvPr/>
        </p:nvSpPr>
        <p:spPr>
          <a:xfrm>
            <a:off x="11114846" y="3585797"/>
            <a:ext cx="1077154" cy="923330"/>
          </a:xfrm>
          <a:prstGeom prst="rect">
            <a:avLst/>
          </a:prstGeom>
          <a:solidFill>
            <a:schemeClr val="accent5">
              <a:lumMod val="20000"/>
              <a:lumOff val="80000"/>
            </a:schemeClr>
          </a:solidFill>
        </p:spPr>
        <p:txBody>
          <a:bodyPr wrap="none" rtlCol="0">
            <a:spAutoFit/>
          </a:bodyPr>
          <a:lstStyle/>
          <a:p>
            <a:r>
              <a:rPr lang="en-US" dirty="0">
                <a:solidFill>
                  <a:srgbClr val="FF0000"/>
                </a:solidFill>
              </a:rPr>
              <a:t>Expected</a:t>
            </a:r>
          </a:p>
          <a:p>
            <a:r>
              <a:rPr lang="en-US" dirty="0" err="1">
                <a:solidFill>
                  <a:srgbClr val="FF0000"/>
                </a:solidFill>
              </a:rPr>
              <a:t>Cutinase</a:t>
            </a:r>
            <a:endParaRPr lang="en-US" dirty="0">
              <a:solidFill>
                <a:srgbClr val="FF0000"/>
              </a:solidFill>
            </a:endParaRPr>
          </a:p>
          <a:p>
            <a:r>
              <a:rPr lang="en-US" dirty="0">
                <a:solidFill>
                  <a:srgbClr val="FF0000"/>
                </a:solidFill>
              </a:rPr>
              <a:t>Band Size</a:t>
            </a:r>
          </a:p>
        </p:txBody>
      </p:sp>
      <p:sp>
        <p:nvSpPr>
          <p:cNvPr id="10" name="TextBox 9">
            <a:extLst>
              <a:ext uri="{FF2B5EF4-FFF2-40B4-BE49-F238E27FC236}">
                <a16:creationId xmlns:a16="http://schemas.microsoft.com/office/drawing/2014/main" id="{CACD1BF5-95A9-3A1A-331B-68F9E34D0209}"/>
              </a:ext>
            </a:extLst>
          </p:cNvPr>
          <p:cNvSpPr txBox="1"/>
          <p:nvPr/>
        </p:nvSpPr>
        <p:spPr>
          <a:xfrm>
            <a:off x="347573" y="1517121"/>
            <a:ext cx="4028923" cy="4185761"/>
          </a:xfrm>
          <a:prstGeom prst="rect">
            <a:avLst/>
          </a:prstGeom>
          <a:noFill/>
        </p:spPr>
        <p:txBody>
          <a:bodyPr wrap="none" rtlCol="0">
            <a:spAutoFit/>
          </a:bodyPr>
          <a:lstStyle/>
          <a:p>
            <a:r>
              <a:rPr lang="en-US" sz="1400" b="1" dirty="0"/>
              <a:t>KEY:</a:t>
            </a:r>
          </a:p>
          <a:p>
            <a:endParaRPr lang="en-US" sz="1400" b="1" dirty="0"/>
          </a:p>
          <a:p>
            <a:r>
              <a:rPr lang="en-US" sz="1400" b="1" dirty="0"/>
              <a:t>Lane 1</a:t>
            </a:r>
            <a:r>
              <a:rPr lang="en-US" sz="1400" dirty="0"/>
              <a:t>: leading buffer (blank)</a:t>
            </a:r>
          </a:p>
          <a:p>
            <a:r>
              <a:rPr lang="en-US" sz="1400" b="1" dirty="0"/>
              <a:t>Lane 2: </a:t>
            </a:r>
            <a:r>
              <a:rPr lang="en-US" sz="1400" i="1" dirty="0" err="1"/>
              <a:t>BenchMark</a:t>
            </a:r>
            <a:r>
              <a:rPr lang="en-US" sz="1400" i="1" dirty="0"/>
              <a:t> </a:t>
            </a:r>
            <a:r>
              <a:rPr lang="en-US" sz="1400" i="1" dirty="0" err="1"/>
              <a:t>Prestained</a:t>
            </a:r>
            <a:r>
              <a:rPr lang="en-US" sz="1400" i="1" dirty="0"/>
              <a:t> Protein Ladder</a:t>
            </a:r>
            <a:endParaRPr lang="en-US" sz="1400" b="1" dirty="0"/>
          </a:p>
          <a:p>
            <a:r>
              <a:rPr lang="en-US" sz="1400" b="1" dirty="0"/>
              <a:t>Lane 3: </a:t>
            </a:r>
            <a:r>
              <a:rPr lang="en-US" sz="1400" dirty="0"/>
              <a:t>leading buffer (blank)</a:t>
            </a:r>
          </a:p>
          <a:p>
            <a:r>
              <a:rPr lang="en-US" sz="1400" b="1" dirty="0"/>
              <a:t>Lane 4: </a:t>
            </a:r>
            <a:r>
              <a:rPr lang="en-US" sz="1400" i="1" dirty="0"/>
              <a:t>K. </a:t>
            </a:r>
            <a:r>
              <a:rPr lang="en-US" sz="1400" i="1" dirty="0" err="1"/>
              <a:t>phaffi</a:t>
            </a:r>
            <a:r>
              <a:rPr lang="en-US" sz="1400" dirty="0"/>
              <a:t> Run 1 1X Effluent Post Filter</a:t>
            </a:r>
            <a:endParaRPr lang="en-US" sz="1400" b="1" dirty="0"/>
          </a:p>
          <a:p>
            <a:r>
              <a:rPr lang="en-US" sz="1400" b="1" dirty="0"/>
              <a:t>Lane 5: </a:t>
            </a:r>
            <a:r>
              <a:rPr lang="en-US" sz="1400" i="1" dirty="0"/>
              <a:t>K. </a:t>
            </a:r>
            <a:r>
              <a:rPr lang="en-US" sz="1400" i="1" dirty="0" err="1"/>
              <a:t>phaffi</a:t>
            </a:r>
            <a:r>
              <a:rPr lang="en-US" sz="1400" i="1" dirty="0"/>
              <a:t>  </a:t>
            </a:r>
            <a:r>
              <a:rPr lang="en-US" sz="1400" dirty="0"/>
              <a:t>Run 1 10X Concentrate Effluent</a:t>
            </a:r>
            <a:endParaRPr lang="en-US" sz="1400" b="1" i="1" dirty="0"/>
          </a:p>
          <a:p>
            <a:r>
              <a:rPr lang="en-US" sz="1400" b="1" dirty="0"/>
              <a:t>Lane 6: </a:t>
            </a:r>
            <a:r>
              <a:rPr lang="en-US" sz="1400" i="1" dirty="0"/>
              <a:t>K. </a:t>
            </a:r>
            <a:r>
              <a:rPr lang="en-US" sz="1400" i="1" dirty="0" err="1"/>
              <a:t>phaffi</a:t>
            </a:r>
            <a:r>
              <a:rPr lang="en-US" sz="1400" i="1" dirty="0"/>
              <a:t> </a:t>
            </a:r>
            <a:r>
              <a:rPr lang="en-US" sz="1400" dirty="0"/>
              <a:t>Run 1 Wash</a:t>
            </a:r>
            <a:endParaRPr lang="en-US" sz="1400" b="1" dirty="0"/>
          </a:p>
          <a:p>
            <a:r>
              <a:rPr lang="en-US" sz="1400" b="1" dirty="0">
                <a:highlight>
                  <a:srgbClr val="FFFF00"/>
                </a:highlight>
              </a:rPr>
              <a:t>Lane 7: </a:t>
            </a:r>
            <a:r>
              <a:rPr lang="en-US" sz="1400" i="1" dirty="0">
                <a:highlight>
                  <a:srgbClr val="FFFF00"/>
                </a:highlight>
              </a:rPr>
              <a:t>K. </a:t>
            </a:r>
            <a:r>
              <a:rPr lang="en-US" sz="1400" i="1" dirty="0" err="1">
                <a:highlight>
                  <a:srgbClr val="FFFF00"/>
                </a:highlight>
              </a:rPr>
              <a:t>phaffi</a:t>
            </a:r>
            <a:r>
              <a:rPr lang="en-US" sz="1400" i="1" dirty="0">
                <a:highlight>
                  <a:srgbClr val="FFFF00"/>
                </a:highlight>
              </a:rPr>
              <a:t> </a:t>
            </a:r>
            <a:r>
              <a:rPr lang="en-US" sz="1400" dirty="0">
                <a:highlight>
                  <a:srgbClr val="FFFF00"/>
                </a:highlight>
              </a:rPr>
              <a:t>Run 1 Elution</a:t>
            </a:r>
            <a:endParaRPr lang="en-US" sz="1400" b="1" dirty="0">
              <a:highlight>
                <a:srgbClr val="FFFF00"/>
              </a:highlight>
            </a:endParaRPr>
          </a:p>
          <a:p>
            <a:r>
              <a:rPr lang="en-US" sz="1400" b="1" dirty="0"/>
              <a:t>Lane 8: </a:t>
            </a:r>
            <a:r>
              <a:rPr lang="en-US" sz="1400" i="1" dirty="0"/>
              <a:t>K. </a:t>
            </a:r>
            <a:r>
              <a:rPr lang="en-US" sz="1400" i="1" dirty="0" err="1"/>
              <a:t>phaffi</a:t>
            </a:r>
            <a:r>
              <a:rPr lang="en-US" sz="1400" i="1" dirty="0"/>
              <a:t> </a:t>
            </a:r>
            <a:r>
              <a:rPr lang="en-US" sz="1400" dirty="0"/>
              <a:t>Run 1 Post Wash</a:t>
            </a:r>
            <a:endParaRPr lang="en-US" sz="1400" b="1" dirty="0"/>
          </a:p>
          <a:p>
            <a:r>
              <a:rPr lang="en-US" sz="1400" b="1" dirty="0"/>
              <a:t>Lane 9: </a:t>
            </a:r>
            <a:r>
              <a:rPr lang="en-US" sz="1400" dirty="0"/>
              <a:t>leading buffer (blank)</a:t>
            </a:r>
          </a:p>
          <a:p>
            <a:r>
              <a:rPr lang="en-US" sz="1400" b="1" dirty="0"/>
              <a:t>Lane 10: : </a:t>
            </a:r>
            <a:r>
              <a:rPr lang="en-US" sz="1400" i="1" dirty="0" err="1"/>
              <a:t>BenchMark</a:t>
            </a:r>
            <a:r>
              <a:rPr lang="en-US" sz="1400" i="1" dirty="0"/>
              <a:t> </a:t>
            </a:r>
            <a:r>
              <a:rPr lang="en-US" sz="1400" i="1" dirty="0" err="1"/>
              <a:t>Prestained</a:t>
            </a:r>
            <a:r>
              <a:rPr lang="en-US" sz="1400" i="1" dirty="0"/>
              <a:t> Protein Ladder</a:t>
            </a:r>
          </a:p>
          <a:p>
            <a:r>
              <a:rPr lang="en-US" sz="1400" b="1" dirty="0"/>
              <a:t>Lane 11: </a:t>
            </a:r>
            <a:r>
              <a:rPr lang="en-US" sz="1400" dirty="0"/>
              <a:t>leading buffer (blank)</a:t>
            </a:r>
            <a:endParaRPr lang="en-US" sz="1400" b="1" dirty="0"/>
          </a:p>
          <a:p>
            <a:r>
              <a:rPr lang="en-US" sz="1400" b="1" dirty="0"/>
              <a:t>Lane 12: </a:t>
            </a:r>
            <a:r>
              <a:rPr lang="en-US" sz="1400" i="1" dirty="0"/>
              <a:t>K. </a:t>
            </a:r>
            <a:r>
              <a:rPr lang="en-US" sz="1400" i="1" dirty="0" err="1"/>
              <a:t>phaffi</a:t>
            </a:r>
            <a:r>
              <a:rPr lang="en-US" sz="1400" dirty="0"/>
              <a:t> Run 2 1X Effluent Post Filter</a:t>
            </a:r>
            <a:endParaRPr lang="en-US" sz="1400" b="1" dirty="0"/>
          </a:p>
          <a:p>
            <a:r>
              <a:rPr lang="en-US" sz="1400" b="1" dirty="0"/>
              <a:t>Lane 13: </a:t>
            </a:r>
            <a:r>
              <a:rPr lang="en-US" sz="1400" i="1" dirty="0"/>
              <a:t>K. </a:t>
            </a:r>
            <a:r>
              <a:rPr lang="en-US" sz="1400" i="1" dirty="0" err="1"/>
              <a:t>phaffi</a:t>
            </a:r>
            <a:r>
              <a:rPr lang="en-US" sz="1400" i="1" dirty="0"/>
              <a:t>  </a:t>
            </a:r>
            <a:r>
              <a:rPr lang="en-US" sz="1400" dirty="0"/>
              <a:t>Run 2 10X Concentrate Effluent</a:t>
            </a:r>
            <a:endParaRPr lang="en-US" sz="1400" b="1" i="1" dirty="0"/>
          </a:p>
          <a:p>
            <a:r>
              <a:rPr lang="en-US" sz="1400" b="1" dirty="0"/>
              <a:t>Lane 14: </a:t>
            </a:r>
            <a:r>
              <a:rPr lang="en-US" sz="1400" i="1" dirty="0"/>
              <a:t>K. </a:t>
            </a:r>
            <a:r>
              <a:rPr lang="en-US" sz="1400" i="1" dirty="0" err="1"/>
              <a:t>phaffi</a:t>
            </a:r>
            <a:r>
              <a:rPr lang="en-US" sz="1400" i="1" dirty="0"/>
              <a:t> </a:t>
            </a:r>
            <a:r>
              <a:rPr lang="en-US" sz="1400" dirty="0"/>
              <a:t>Run 2 Wash</a:t>
            </a:r>
            <a:endParaRPr lang="en-US" sz="1400" b="1" dirty="0"/>
          </a:p>
          <a:p>
            <a:r>
              <a:rPr lang="en-US" sz="1400" b="1" dirty="0">
                <a:highlight>
                  <a:srgbClr val="FFFF00"/>
                </a:highlight>
              </a:rPr>
              <a:t>Lane 15: </a:t>
            </a:r>
            <a:r>
              <a:rPr lang="en-US" sz="1400" i="1" dirty="0">
                <a:highlight>
                  <a:srgbClr val="FFFF00"/>
                </a:highlight>
              </a:rPr>
              <a:t>K. </a:t>
            </a:r>
            <a:r>
              <a:rPr lang="en-US" sz="1400" i="1" dirty="0" err="1">
                <a:highlight>
                  <a:srgbClr val="FFFF00"/>
                </a:highlight>
              </a:rPr>
              <a:t>phaffi</a:t>
            </a:r>
            <a:r>
              <a:rPr lang="en-US" sz="1400" i="1" dirty="0">
                <a:highlight>
                  <a:srgbClr val="FFFF00"/>
                </a:highlight>
              </a:rPr>
              <a:t> </a:t>
            </a:r>
            <a:r>
              <a:rPr lang="en-US" sz="1400" dirty="0">
                <a:highlight>
                  <a:srgbClr val="FFFF00"/>
                </a:highlight>
              </a:rPr>
              <a:t>Run 2 Elution</a:t>
            </a:r>
            <a:endParaRPr lang="en-US" sz="1400" b="1" dirty="0">
              <a:highlight>
                <a:srgbClr val="FFFF00"/>
              </a:highlight>
            </a:endParaRPr>
          </a:p>
          <a:p>
            <a:r>
              <a:rPr lang="en-US" sz="1400" b="1" dirty="0"/>
              <a:t>Lane 16: </a:t>
            </a:r>
            <a:r>
              <a:rPr lang="en-US" sz="1400" i="1" dirty="0"/>
              <a:t>K. </a:t>
            </a:r>
            <a:r>
              <a:rPr lang="en-US" sz="1400" i="1" dirty="0" err="1"/>
              <a:t>phaffi</a:t>
            </a:r>
            <a:r>
              <a:rPr lang="en-US" sz="1400" i="1" dirty="0"/>
              <a:t> </a:t>
            </a:r>
            <a:r>
              <a:rPr lang="en-US" sz="1400" dirty="0"/>
              <a:t>Run 1 Post Wash</a:t>
            </a:r>
          </a:p>
          <a:p>
            <a:r>
              <a:rPr lang="en-US" sz="1400" b="1" dirty="0"/>
              <a:t>Lane 17: </a:t>
            </a:r>
            <a:r>
              <a:rPr lang="en-US" sz="1400" dirty="0"/>
              <a:t>blank</a:t>
            </a:r>
            <a:endParaRPr lang="en-US" sz="1400" b="1" dirty="0"/>
          </a:p>
        </p:txBody>
      </p:sp>
      <p:sp>
        <p:nvSpPr>
          <p:cNvPr id="3" name="TextBox 2">
            <a:extLst>
              <a:ext uri="{FF2B5EF4-FFF2-40B4-BE49-F238E27FC236}">
                <a16:creationId xmlns:a16="http://schemas.microsoft.com/office/drawing/2014/main" id="{BFE2ACB4-293E-2B03-F2F8-5F4CEE4A4DCF}"/>
              </a:ext>
            </a:extLst>
          </p:cNvPr>
          <p:cNvSpPr txBox="1"/>
          <p:nvPr/>
        </p:nvSpPr>
        <p:spPr>
          <a:xfrm>
            <a:off x="6046948" y="2484025"/>
            <a:ext cx="4138825" cy="707886"/>
          </a:xfrm>
          <a:prstGeom prst="rect">
            <a:avLst/>
          </a:prstGeom>
          <a:noFill/>
        </p:spPr>
        <p:txBody>
          <a:bodyPr wrap="none" rtlCol="0">
            <a:spAutoFit/>
          </a:bodyPr>
          <a:lstStyle/>
          <a:p>
            <a:r>
              <a:rPr lang="en-US" sz="4000" b="1" dirty="0">
                <a:solidFill>
                  <a:srgbClr val="FF0000"/>
                </a:solidFill>
              </a:rPr>
              <a:t>Data upon request</a:t>
            </a:r>
          </a:p>
        </p:txBody>
      </p:sp>
    </p:spTree>
    <p:extLst>
      <p:ext uri="{BB962C8B-B14F-4D97-AF65-F5344CB8AC3E}">
        <p14:creationId xmlns:p14="http://schemas.microsoft.com/office/powerpoint/2010/main" val="35989125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9ACA0B84-B5A2-FD3E-3919-6BE58159256F}"/>
              </a:ext>
            </a:extLst>
          </p:cNvPr>
          <p:cNvGraphicFramePr>
            <a:graphicFrameLocks noGrp="1"/>
          </p:cNvGraphicFramePr>
          <p:nvPr>
            <p:extLst>
              <p:ext uri="{D42A27DB-BD31-4B8C-83A1-F6EECF244321}">
                <p14:modId xmlns:p14="http://schemas.microsoft.com/office/powerpoint/2010/main" val="2591153846"/>
              </p:ext>
            </p:extLst>
          </p:nvPr>
        </p:nvGraphicFramePr>
        <p:xfrm>
          <a:off x="52085" y="960696"/>
          <a:ext cx="12087829" cy="6000739"/>
        </p:xfrm>
        <a:graphic>
          <a:graphicData uri="http://schemas.openxmlformats.org/drawingml/2006/table">
            <a:tbl>
              <a:tblPr>
                <a:tableStyleId>{5C22544A-7EE6-4342-B048-85BDC9FD1C3A}</a:tableStyleId>
              </a:tblPr>
              <a:tblGrid>
                <a:gridCol w="305617">
                  <a:extLst>
                    <a:ext uri="{9D8B030D-6E8A-4147-A177-3AD203B41FA5}">
                      <a16:colId xmlns:a16="http://schemas.microsoft.com/office/drawing/2014/main" val="962530872"/>
                    </a:ext>
                  </a:extLst>
                </a:gridCol>
                <a:gridCol w="685542">
                  <a:extLst>
                    <a:ext uri="{9D8B030D-6E8A-4147-A177-3AD203B41FA5}">
                      <a16:colId xmlns:a16="http://schemas.microsoft.com/office/drawing/2014/main" val="110352899"/>
                    </a:ext>
                  </a:extLst>
                </a:gridCol>
                <a:gridCol w="363757">
                  <a:extLst>
                    <a:ext uri="{9D8B030D-6E8A-4147-A177-3AD203B41FA5}">
                      <a16:colId xmlns:a16="http://schemas.microsoft.com/office/drawing/2014/main" val="2401365087"/>
                    </a:ext>
                  </a:extLst>
                </a:gridCol>
                <a:gridCol w="1054829">
                  <a:extLst>
                    <a:ext uri="{9D8B030D-6E8A-4147-A177-3AD203B41FA5}">
                      <a16:colId xmlns:a16="http://schemas.microsoft.com/office/drawing/2014/main" val="3475531598"/>
                    </a:ext>
                  </a:extLst>
                </a:gridCol>
                <a:gridCol w="916578">
                  <a:extLst>
                    <a:ext uri="{9D8B030D-6E8A-4147-A177-3AD203B41FA5}">
                      <a16:colId xmlns:a16="http://schemas.microsoft.com/office/drawing/2014/main" val="738103752"/>
                    </a:ext>
                  </a:extLst>
                </a:gridCol>
                <a:gridCol w="1467340">
                  <a:extLst>
                    <a:ext uri="{9D8B030D-6E8A-4147-A177-3AD203B41FA5}">
                      <a16:colId xmlns:a16="http://schemas.microsoft.com/office/drawing/2014/main" val="9326527"/>
                    </a:ext>
                  </a:extLst>
                </a:gridCol>
                <a:gridCol w="1307846">
                  <a:extLst>
                    <a:ext uri="{9D8B030D-6E8A-4147-A177-3AD203B41FA5}">
                      <a16:colId xmlns:a16="http://schemas.microsoft.com/office/drawing/2014/main" val="1702049927"/>
                    </a:ext>
                  </a:extLst>
                </a:gridCol>
                <a:gridCol w="1541770">
                  <a:extLst>
                    <a:ext uri="{9D8B030D-6E8A-4147-A177-3AD203B41FA5}">
                      <a16:colId xmlns:a16="http://schemas.microsoft.com/office/drawing/2014/main" val="14655949"/>
                    </a:ext>
                  </a:extLst>
                </a:gridCol>
                <a:gridCol w="1116454">
                  <a:extLst>
                    <a:ext uri="{9D8B030D-6E8A-4147-A177-3AD203B41FA5}">
                      <a16:colId xmlns:a16="http://schemas.microsoft.com/office/drawing/2014/main" val="3479892624"/>
                    </a:ext>
                  </a:extLst>
                </a:gridCol>
                <a:gridCol w="937172">
                  <a:extLst>
                    <a:ext uri="{9D8B030D-6E8A-4147-A177-3AD203B41FA5}">
                      <a16:colId xmlns:a16="http://schemas.microsoft.com/office/drawing/2014/main" val="1448445675"/>
                    </a:ext>
                  </a:extLst>
                </a:gridCol>
                <a:gridCol w="1125610">
                  <a:extLst>
                    <a:ext uri="{9D8B030D-6E8A-4147-A177-3AD203B41FA5}">
                      <a16:colId xmlns:a16="http://schemas.microsoft.com/office/drawing/2014/main" val="706361214"/>
                    </a:ext>
                  </a:extLst>
                </a:gridCol>
                <a:gridCol w="1265314">
                  <a:extLst>
                    <a:ext uri="{9D8B030D-6E8A-4147-A177-3AD203B41FA5}">
                      <a16:colId xmlns:a16="http://schemas.microsoft.com/office/drawing/2014/main" val="263474905"/>
                    </a:ext>
                  </a:extLst>
                </a:gridCol>
              </a:tblGrid>
              <a:tr h="1728055">
                <a:tc gridSpan="3">
                  <a:txBody>
                    <a:bodyPr/>
                    <a:lstStyle/>
                    <a:p>
                      <a:pPr algn="ctr" rtl="0" fontAlgn="ctr"/>
                      <a:r>
                        <a:rPr lang="en-US" sz="1400" b="1" i="0" u="none" strike="noStrike" dirty="0">
                          <a:solidFill>
                            <a:srgbClr val="000000"/>
                          </a:solidFill>
                          <a:effectLst/>
                          <a:latin typeface="+mn-lt"/>
                        </a:rPr>
                        <a:t>Requirements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gridSpan="2">
                  <a:txBody>
                    <a:bodyPr/>
                    <a:lstStyle/>
                    <a:p>
                      <a:pPr algn="ctr" rtl="0" fontAlgn="ctr"/>
                      <a:r>
                        <a:rPr lang="en-US" sz="1200" kern="1200" dirty="0">
                          <a:solidFill>
                            <a:schemeClr val="dk1"/>
                          </a:solidFill>
                          <a:effectLst/>
                          <a:latin typeface="Arial Narrow" panose="020B0606020202030204" pitchFamily="34" charset="0"/>
                          <a:ea typeface="+mn-ea"/>
                          <a:cs typeface="+mn-cs"/>
                        </a:rPr>
                        <a:t>The CO2 Based Manufacturing Platform shall grow engineered microorganisms that produce a purifiable product (and shall support purification of that product) in a configuration suitable for space exploration and operation in Earth, Moon, and Mars gravity.</a:t>
                      </a:r>
                      <a:endParaRPr lang="en-US" sz="1200" b="0" i="0" u="none" strike="noStrike" dirty="0">
                        <a:solidFill>
                          <a:srgbClr val="000000"/>
                        </a:solidFill>
                        <a:effectLst/>
                        <a:latin typeface="Arial Narrow" panose="020B0606020202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l" rtl="0" fontAlgn="ctr"/>
                      <a:endParaRPr lang="en-US" sz="1000" b="0" i="0" u="none" strike="noStrike" dirty="0">
                        <a:solidFill>
                          <a:srgbClr val="000000"/>
                        </a:solidFill>
                        <a:effectLst/>
                        <a:latin typeface="Arial Narrow" panose="020B0606020202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kern="1200" dirty="0">
                          <a:solidFill>
                            <a:schemeClr val="dk1"/>
                          </a:solidFill>
                          <a:effectLst/>
                          <a:latin typeface="Arial Narrow" panose="020B0606020202030204" pitchFamily="34" charset="0"/>
                          <a:ea typeface="+mn-ea"/>
                          <a:cs typeface="+mn-cs"/>
                        </a:rPr>
                        <a:t>The platform shall operate semi autonomously (requiring minimal manual/crew intervention) and allow for flexibility in organism growth times, and product purification requirements. </a:t>
                      </a:r>
                      <a:endParaRPr lang="en-US" sz="1200" b="0" i="0" u="none" strike="noStrike" dirty="0">
                        <a:solidFill>
                          <a:srgbClr val="000000"/>
                        </a:solidFill>
                        <a:effectLst/>
                        <a:latin typeface="Arial Narrow" panose="020B0606020202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kern="1200" dirty="0">
                          <a:solidFill>
                            <a:schemeClr val="dk1"/>
                          </a:solidFill>
                          <a:effectLst/>
                          <a:latin typeface="Arial Narrow" panose="020B0606020202030204" pitchFamily="34" charset="0"/>
                          <a:ea typeface="+mn-ea"/>
                          <a:cs typeface="+mn-cs"/>
                        </a:rPr>
                        <a:t>Platform components that do not interface with the organism or sample directly shall be reusable (pumps, controller, mixing capability, sensors, thermal control). </a:t>
                      </a:r>
                      <a:endParaRPr lang="en-US" sz="1200" b="0" i="0" u="none" strike="noStrike" dirty="0">
                        <a:solidFill>
                          <a:srgbClr val="000000"/>
                        </a:solidFill>
                        <a:effectLst/>
                        <a:latin typeface="Arial Narrow" panose="020B0606020202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effectLst/>
                          <a:latin typeface="Arial Narrow" panose="020B0606020202030204" pitchFamily="34" charset="0"/>
                          <a:ea typeface="Calibri" panose="020F0502020204030204" pitchFamily="34" charset="0"/>
                          <a:cs typeface="Arial" panose="020B0604020202020204" pitchFamily="34" charset="0"/>
                        </a:rPr>
                        <a:t>The platform shall have replaceable subsystems including all components with direct interfaces with culture and culture products (media, culture, lysed culture, product purification components).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kern="1200" dirty="0">
                          <a:solidFill>
                            <a:schemeClr val="dk1"/>
                          </a:solidFill>
                          <a:effectLst/>
                          <a:latin typeface="Arial Narrow" panose="020B0606020202030204" pitchFamily="34" charset="0"/>
                          <a:ea typeface="+mn-ea"/>
                          <a:cs typeface="+mn-cs"/>
                        </a:rPr>
                        <a:t>The bioreactor shall support batch biomanufacturing, specifically it will support media addition and product recovery.</a:t>
                      </a:r>
                      <a:endParaRPr lang="en-US" sz="1200" b="0" i="0" u="none" strike="noStrike" dirty="0">
                        <a:solidFill>
                          <a:srgbClr val="000000"/>
                        </a:solidFill>
                        <a:effectLst/>
                        <a:latin typeface="Arial Narrow" panose="020B0606020202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effectLst/>
                          <a:latin typeface="Arial Narrow" panose="020B0606020202030204" pitchFamily="34" charset="0"/>
                          <a:ea typeface="Calibri" panose="020F0502020204030204" pitchFamily="34" charset="0"/>
                          <a:cs typeface="Arial" panose="020B0604020202020204" pitchFamily="34" charset="0"/>
                        </a:rPr>
                        <a:t>The bioreactor shall contain a homogenous culture.</a:t>
                      </a:r>
                    </a:p>
                    <a:p>
                      <a:pPr marL="0" marR="0" algn="ctr">
                        <a:spcBef>
                          <a:spcPts val="0"/>
                        </a:spcBef>
                        <a:spcAft>
                          <a:spcPts val="0"/>
                        </a:spcAft>
                      </a:pPr>
                      <a:r>
                        <a:rPr lang="en-US" sz="1200" dirty="0">
                          <a:effectLst/>
                          <a:latin typeface="Arial Narrow" panose="020B0606020202030204" pitchFamily="34" charset="0"/>
                          <a:ea typeface="Calibri" panose="020F0502020204030204" pitchFamily="34" charset="0"/>
                          <a:cs typeface="Arial" panose="020B0604020202020204"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kern="1200" dirty="0">
                          <a:solidFill>
                            <a:schemeClr val="dk1"/>
                          </a:solidFill>
                          <a:effectLst/>
                          <a:latin typeface="Arial Narrow" panose="020B0606020202030204" pitchFamily="34" charset="0"/>
                          <a:ea typeface="+mn-ea"/>
                          <a:cs typeface="+mn-cs"/>
                        </a:rPr>
                        <a:t>The product harvesting subsystem shall harvest and purify recombinant proteins. </a:t>
                      </a:r>
                    </a:p>
                    <a:p>
                      <a:pPr algn="ctr" rtl="0" fontAlgn="ctr"/>
                      <a:endParaRPr lang="en-US" sz="1200" b="0" i="0" u="none" strike="noStrike" dirty="0">
                        <a:solidFill>
                          <a:srgbClr val="000000"/>
                        </a:solidFill>
                        <a:effectLst/>
                        <a:latin typeface="Arial Narrow" panose="020B0606020202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kern="1200" dirty="0">
                          <a:solidFill>
                            <a:schemeClr val="dk1"/>
                          </a:solidFill>
                          <a:effectLst/>
                          <a:latin typeface="Arial Narrow" panose="020B0606020202030204" pitchFamily="34" charset="0"/>
                          <a:ea typeface="+mn-ea"/>
                          <a:cs typeface="+mn-cs"/>
                        </a:rPr>
                        <a:t>The percent of solid media components sourced from CO2, H2, and mission wastes shall be 50% or greater.  </a:t>
                      </a:r>
                    </a:p>
                    <a:p>
                      <a:pPr algn="ctr" rtl="0" fontAlgn="ctr"/>
                      <a:endParaRPr lang="en-US" sz="1200" b="0" i="0" u="none" strike="noStrike" dirty="0">
                        <a:solidFill>
                          <a:srgbClr val="000000"/>
                        </a:solidFill>
                        <a:effectLst/>
                        <a:latin typeface="Arial Narrow" panose="020B0606020202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16076582"/>
                  </a:ext>
                </a:extLst>
              </a:tr>
              <a:tr h="1066094">
                <a:tc gridSpan="3">
                  <a:txBody>
                    <a:bodyPr/>
                    <a:lstStyle/>
                    <a:p>
                      <a:pPr algn="ctr" rtl="0" fontAlgn="ctr"/>
                      <a:r>
                        <a:rPr lang="en-US" sz="1200" u="none" strike="noStrike" dirty="0">
                          <a:effectLst/>
                        </a:rPr>
                        <a:t>Success Criteria </a:t>
                      </a:r>
                      <a:endParaRPr lang="en-US" sz="1200" b="1"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a:p>
                  </a:txBody>
                  <a:tcPr/>
                </a:tc>
                <a:tc hMerge="1">
                  <a:txBody>
                    <a:bodyPr/>
                    <a:lstStyle/>
                    <a:p>
                      <a:endParaRPr lang="en-US"/>
                    </a:p>
                  </a:txBody>
                  <a:tcPr/>
                </a:tc>
                <a:tc>
                  <a:txBody>
                    <a:bodyPr/>
                    <a:lstStyle/>
                    <a:p>
                      <a:pPr algn="ctr" rtl="0" fontAlgn="ctr"/>
                      <a:r>
                        <a:rPr lang="en-US" sz="1100" u="none" strike="noStrike" dirty="0">
                          <a:effectLst/>
                        </a:rPr>
                        <a:t>product purified from platform as documented by SDS PAGE  </a:t>
                      </a:r>
                      <a:endParaRPr lang="en-US" sz="1100" b="0" i="0" u="none" strike="noStrike" dirty="0">
                        <a:solidFill>
                          <a:srgbClr val="000000"/>
                        </a:solidFill>
                        <a:effectLst/>
                        <a:latin typeface="Arial Narrow" panose="020B0606020202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rtl="0" fontAlgn="ctr"/>
                      <a:r>
                        <a:rPr lang="en-US" sz="1100" u="none" strike="noStrike" dirty="0">
                          <a:effectLst/>
                        </a:rPr>
                        <a:t> Enzyme activity detected </a:t>
                      </a:r>
                      <a:endParaRPr lang="en-US" sz="1100" b="0" i="0" u="none" strike="noStrike" dirty="0">
                        <a:solidFill>
                          <a:srgbClr val="000000"/>
                        </a:solidFill>
                        <a:effectLst/>
                        <a:latin typeface="Arial Narrow" panose="020B0606020202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rtl="0" fontAlgn="ctr"/>
                      <a:r>
                        <a:rPr lang="en-US" sz="1100" u="none" strike="noStrike" dirty="0">
                          <a:effectLst/>
                        </a:rPr>
                        <a:t>Run includes use of programmed pump controls and automated pressure sensor feedback </a:t>
                      </a:r>
                      <a:endParaRPr lang="en-US" sz="1100" b="0" i="0" u="none" strike="noStrike" dirty="0">
                        <a:solidFill>
                          <a:srgbClr val="000000"/>
                        </a:solidFill>
                        <a:effectLst/>
                        <a:latin typeface="Arial Narrow" panose="020B0606020202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rtl="0" fontAlgn="ctr"/>
                      <a:r>
                        <a:rPr lang="en-US" sz="1100" u="none" strike="noStrike" dirty="0">
                          <a:effectLst/>
                        </a:rPr>
                        <a:t>Repeated platform runs. </a:t>
                      </a:r>
                      <a:endParaRPr lang="en-US" sz="1100" b="0" i="0" u="none" strike="noStrike" dirty="0">
                        <a:solidFill>
                          <a:srgbClr val="000000"/>
                        </a:solidFill>
                        <a:effectLst/>
                        <a:latin typeface="Arial Narrow" panose="020B0606020202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rtl="0" fontAlgn="ctr"/>
                      <a:r>
                        <a:rPr lang="en-US" sz="1100" u="none" strike="noStrike" dirty="0">
                          <a:effectLst/>
                        </a:rPr>
                        <a:t>Repeated platform runs. </a:t>
                      </a:r>
                      <a:endParaRPr lang="en-US" sz="1100" b="0" i="0" u="none" strike="noStrike" dirty="0">
                        <a:solidFill>
                          <a:srgbClr val="000000"/>
                        </a:solidFill>
                        <a:effectLst/>
                        <a:latin typeface="Arial Narrow" panose="020B0606020202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rtl="0" fontAlgn="ctr"/>
                      <a:r>
                        <a:rPr lang="en-US" sz="1100" u="none" strike="noStrike" dirty="0">
                          <a:effectLst/>
                        </a:rPr>
                        <a:t>Repeated runs with product recovery demonstrated by gel electrophoresis and/or Elisa or activity assay </a:t>
                      </a:r>
                      <a:endParaRPr lang="en-US" sz="1100" b="0" i="0" u="none" strike="noStrike" dirty="0">
                        <a:solidFill>
                          <a:srgbClr val="000000"/>
                        </a:solidFill>
                        <a:effectLst/>
                        <a:latin typeface="Arial Narrow" panose="020B0606020202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rtl="0" fontAlgn="ctr"/>
                      <a:r>
                        <a:rPr lang="en-US" sz="1100" u="none" strike="noStrike" dirty="0">
                          <a:effectLst/>
                        </a:rPr>
                        <a:t>Visual inspection </a:t>
                      </a:r>
                      <a:endParaRPr lang="en-US" sz="1100" b="0" i="0" u="none" strike="noStrike" dirty="0">
                        <a:solidFill>
                          <a:srgbClr val="000000"/>
                        </a:solidFill>
                        <a:effectLst/>
                        <a:latin typeface="Arial Narrow" panose="020B0606020202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rtl="0" fontAlgn="ctr"/>
                      <a:r>
                        <a:rPr lang="en-US" sz="1100" u="none" strike="noStrike" dirty="0">
                          <a:effectLst/>
                        </a:rPr>
                        <a:t>Products isolated from his-tag capture purification system analysis </a:t>
                      </a:r>
                      <a:endParaRPr lang="en-US" sz="1100" b="0" i="0" u="none" strike="noStrike" dirty="0">
                        <a:solidFill>
                          <a:srgbClr val="000000"/>
                        </a:solidFill>
                        <a:effectLst/>
                        <a:latin typeface="Arial Narrow" panose="020B0606020202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rtl="0" fontAlgn="ctr"/>
                      <a:r>
                        <a:rPr lang="en-US" sz="1100" u="none" strike="noStrike" dirty="0">
                          <a:effectLst/>
                        </a:rPr>
                        <a:t>Calculation based on weight </a:t>
                      </a:r>
                      <a:endParaRPr lang="en-US" sz="1100" b="0" i="0" u="none" strike="noStrike" dirty="0">
                        <a:solidFill>
                          <a:srgbClr val="000000"/>
                        </a:solidFill>
                        <a:effectLst/>
                        <a:latin typeface="Arial Narrow" panose="020B0606020202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63843721"/>
                  </a:ext>
                </a:extLst>
              </a:tr>
              <a:tr h="257632">
                <a:tc rowSpan="6">
                  <a:txBody>
                    <a:bodyPr/>
                    <a:lstStyle/>
                    <a:p>
                      <a:pPr algn="ctr" fontAlgn="t"/>
                      <a:r>
                        <a:rPr lang="en-US" sz="1000" i="1" u="none" strike="noStrike" dirty="0">
                          <a:effectLst/>
                        </a:rPr>
                        <a:t> E. coli</a:t>
                      </a:r>
                      <a:endParaRPr lang="en-US" sz="1000" b="0" i="1" u="none" strike="noStrike" dirty="0">
                        <a:solidFill>
                          <a:srgbClr val="000000"/>
                        </a:solidFill>
                        <a:effectLst/>
                        <a:latin typeface="Arial" panose="020B0604020202020204" pitchFamily="34" charset="0"/>
                      </a:endParaRPr>
                    </a:p>
                  </a:txBody>
                  <a:tcPr marL="7620" marR="7620" marT="762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6">
                  <a:txBody>
                    <a:bodyPr/>
                    <a:lstStyle/>
                    <a:p>
                      <a:pPr algn="l" rtl="0" fontAlgn="ctr"/>
                      <a:r>
                        <a:rPr lang="en-US" sz="1000" u="none" strike="noStrike" dirty="0">
                          <a:effectLst/>
                        </a:rPr>
                        <a:t>Carbonic Anhydrase </a:t>
                      </a:r>
                      <a:endParaRPr lang="en-US" sz="10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US" sz="1000" u="none" strike="noStrike" dirty="0">
                          <a:effectLst/>
                        </a:rPr>
                        <a:t>1/5</a:t>
                      </a:r>
                      <a:endParaRPr lang="en-US" sz="10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000" u="none" strike="noStrike" dirty="0">
                          <a:effectLst/>
                        </a:rPr>
                        <a:t>+/- </a:t>
                      </a:r>
                      <a:endParaRPr lang="en-US" sz="1000" b="1" i="0" u="none" strike="noStrike" dirty="0">
                        <a:solidFill>
                          <a:srgbClr val="000000"/>
                        </a:solidFill>
                        <a:effectLst/>
                        <a:latin typeface="Segoe UI Symbol" panose="020B0502040204020203"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0" fontAlgn="ctr"/>
                      <a:endParaRPr lang="en-US" sz="1000" b="1" i="0" u="none" strike="noStrike" dirty="0">
                        <a:solidFill>
                          <a:srgbClr val="000000"/>
                        </a:solidFill>
                        <a:effectLst/>
                        <a:latin typeface="Helvetica"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rtl="0" fontAlgn="ctr"/>
                      <a:r>
                        <a:rPr lang="en-US" sz="1000" u="none" strike="noStrike" dirty="0" err="1">
                          <a:effectLst/>
                        </a:rPr>
                        <a:t>Lysers</a:t>
                      </a:r>
                      <a:r>
                        <a:rPr lang="en-US" sz="1000" u="none" strike="noStrike" dirty="0">
                          <a:effectLst/>
                        </a:rPr>
                        <a:t> failed</a:t>
                      </a:r>
                      <a:endParaRPr lang="en-US" sz="1000" b="0" i="0" u="none" strike="noStrike" dirty="0">
                        <a:solidFill>
                          <a:srgbClr val="00000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u="none" strike="noStrike" dirty="0">
                          <a:effectLst/>
                        </a:rPr>
                        <a:t> +/- </a:t>
                      </a:r>
                      <a:endParaRPr lang="en-US" sz="1000" b="1" i="0" u="none" strike="noStrike" dirty="0">
                        <a:solidFill>
                          <a:srgbClr val="7030A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u="none" strike="noStrike" dirty="0">
                          <a:effectLst/>
                        </a:rPr>
                        <a:t>+/- </a:t>
                      </a:r>
                      <a:endParaRPr lang="en-US" sz="1000" b="1" i="0" u="none" strike="noStrike" dirty="0">
                        <a:solidFill>
                          <a:srgbClr val="7030A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rowSpan="6">
                  <a:txBody>
                    <a:bodyPr/>
                    <a:lstStyle/>
                    <a:p>
                      <a:pPr algn="ctr" rtl="0" fontAlgn="ctr"/>
                      <a:r>
                        <a:rPr lang="en-US" sz="1100" b="1" u="none" strike="noStrike" dirty="0">
                          <a:effectLst/>
                        </a:rPr>
                        <a:t>49.3% achieved for E. coli with theoretical as high as </a:t>
                      </a:r>
                      <a:r>
                        <a:rPr lang="en-US" sz="1100" b="1" u="none" strike="noStrike" dirty="0">
                          <a:effectLst/>
                          <a:highlight>
                            <a:srgbClr val="00FF00"/>
                          </a:highlight>
                        </a:rPr>
                        <a:t>59.8%. </a:t>
                      </a:r>
                      <a:endParaRPr lang="en-US" sz="1100" b="1" i="0" u="none" strike="noStrike" dirty="0">
                        <a:solidFill>
                          <a:srgbClr val="000000"/>
                        </a:solidFill>
                        <a:effectLst/>
                        <a:highlight>
                          <a:srgbClr val="00FF00"/>
                        </a:highlight>
                        <a:latin typeface="Arial Narrow" panose="020B0606020202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1124100"/>
                  </a:ext>
                </a:extLst>
              </a:tr>
              <a:tr h="257632">
                <a:tc vMerge="1">
                  <a:txBody>
                    <a:bodyPr/>
                    <a:lstStyle/>
                    <a:p>
                      <a:endParaRPr lang="en-US"/>
                    </a:p>
                  </a:txBody>
                  <a:tcPr/>
                </a:tc>
                <a:tc vMerge="1">
                  <a:txBody>
                    <a:bodyPr/>
                    <a:lstStyle/>
                    <a:p>
                      <a:endParaRPr lang="en-US"/>
                    </a:p>
                  </a:txBody>
                  <a:tcPr/>
                </a:tc>
                <a:tc>
                  <a:txBody>
                    <a:bodyPr/>
                    <a:lstStyle/>
                    <a:p>
                      <a:pPr algn="l" rtl="0" fontAlgn="ctr"/>
                      <a:r>
                        <a:rPr lang="en-US" sz="1000" u="none" strike="noStrike" dirty="0">
                          <a:effectLst/>
                        </a:rPr>
                        <a:t>1/8 </a:t>
                      </a:r>
                      <a:endParaRPr lang="en-US" sz="10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err="1">
                          <a:effectLst/>
                        </a:rPr>
                        <a:t>Lysers</a:t>
                      </a:r>
                      <a:r>
                        <a:rPr lang="en-US" sz="1000" u="none" strike="noStrike" dirty="0">
                          <a:effectLst/>
                        </a:rPr>
                        <a:t> failed </a:t>
                      </a:r>
                      <a:endParaRPr lang="en-US" sz="1000" b="0" i="0" u="none" strike="noStrike" dirty="0">
                        <a:solidFill>
                          <a:srgbClr val="00000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vMerge="1">
                  <a:txBody>
                    <a:bodyPr/>
                    <a:lstStyle/>
                    <a:p>
                      <a:endParaRPr lang="en-US"/>
                    </a:p>
                  </a:txBody>
                  <a:tcPr/>
                </a:tc>
                <a:extLst>
                  <a:ext uri="{0D108BD9-81ED-4DB2-BD59-A6C34878D82A}">
                    <a16:rowId xmlns:a16="http://schemas.microsoft.com/office/drawing/2014/main" val="4031323258"/>
                  </a:ext>
                </a:extLst>
              </a:tr>
              <a:tr h="257632">
                <a:tc vMerge="1">
                  <a:txBody>
                    <a:bodyPr/>
                    <a:lstStyle/>
                    <a:p>
                      <a:endParaRPr lang="en-US"/>
                    </a:p>
                  </a:txBody>
                  <a:tcPr/>
                </a:tc>
                <a:tc vMerge="1">
                  <a:txBody>
                    <a:bodyPr/>
                    <a:lstStyle/>
                    <a:p>
                      <a:endParaRPr lang="en-US"/>
                    </a:p>
                  </a:txBody>
                  <a:tcPr/>
                </a:tc>
                <a:tc>
                  <a:txBody>
                    <a:bodyPr/>
                    <a:lstStyle/>
                    <a:p>
                      <a:pPr algn="l" rtl="0" fontAlgn="ctr"/>
                      <a:r>
                        <a:rPr lang="en-US" sz="1000" u="none" strike="noStrike" dirty="0">
                          <a:effectLst/>
                        </a:rPr>
                        <a:t>1/9 </a:t>
                      </a:r>
                      <a:endParaRPr lang="en-US" sz="10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err="1">
                          <a:effectLst/>
                        </a:rPr>
                        <a:t>Lysers</a:t>
                      </a:r>
                      <a:r>
                        <a:rPr lang="en-US" sz="1000" u="none" strike="noStrike" dirty="0">
                          <a:effectLst/>
                        </a:rPr>
                        <a:t> failed </a:t>
                      </a:r>
                      <a:endParaRPr lang="en-US" sz="1000" b="0" i="0" u="none" strike="noStrike" dirty="0">
                        <a:solidFill>
                          <a:srgbClr val="00000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vMerge="1">
                  <a:txBody>
                    <a:bodyPr/>
                    <a:lstStyle/>
                    <a:p>
                      <a:endParaRPr lang="en-US"/>
                    </a:p>
                  </a:txBody>
                  <a:tcPr/>
                </a:tc>
                <a:extLst>
                  <a:ext uri="{0D108BD9-81ED-4DB2-BD59-A6C34878D82A}">
                    <a16:rowId xmlns:a16="http://schemas.microsoft.com/office/drawing/2014/main" val="418004005"/>
                  </a:ext>
                </a:extLst>
              </a:tr>
              <a:tr h="257632">
                <a:tc vMerge="1">
                  <a:txBody>
                    <a:bodyPr/>
                    <a:lstStyle/>
                    <a:p>
                      <a:endParaRPr lang="en-US"/>
                    </a:p>
                  </a:txBody>
                  <a:tcPr/>
                </a:tc>
                <a:tc vMerge="1">
                  <a:txBody>
                    <a:bodyPr/>
                    <a:lstStyle/>
                    <a:p>
                      <a:endParaRPr lang="en-US"/>
                    </a:p>
                  </a:txBody>
                  <a:tcPr/>
                </a:tc>
                <a:tc>
                  <a:txBody>
                    <a:bodyPr/>
                    <a:lstStyle/>
                    <a:p>
                      <a:pPr algn="l" rtl="0" fontAlgn="ctr"/>
                      <a:r>
                        <a:rPr lang="en-US" sz="1000" u="none" strike="noStrike" dirty="0">
                          <a:effectLst/>
                        </a:rPr>
                        <a:t>7/15 </a:t>
                      </a:r>
                      <a:endParaRPr lang="en-US" sz="10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1" i="0" u="none" strike="noStrike" dirty="0">
                        <a:solidFill>
                          <a:srgbClr val="000000"/>
                        </a:solidFill>
                        <a:effectLst/>
                        <a:latin typeface="Helvetica"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rtl="0" fontAlgn="ctr"/>
                      <a:r>
                        <a:rPr lang="en-US" sz="1000" u="none" strike="noStrike" dirty="0" err="1">
                          <a:effectLst/>
                        </a:rPr>
                        <a:t>Lyser</a:t>
                      </a:r>
                      <a:r>
                        <a:rPr lang="en-US" sz="1000" u="none" strike="noStrike" dirty="0">
                          <a:effectLst/>
                        </a:rPr>
                        <a:t> failed </a:t>
                      </a:r>
                      <a:endParaRPr lang="en-US" sz="1000" b="0" i="0" u="none" strike="noStrike" dirty="0">
                        <a:solidFill>
                          <a:srgbClr val="00000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0"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u="none" strike="noStrike" dirty="0">
                          <a:effectLst/>
                        </a:rPr>
                        <a:t> +/-</a:t>
                      </a:r>
                      <a:endParaRPr lang="en-US" sz="1000" b="1" i="0" u="none" strike="noStrike" dirty="0">
                        <a:solidFill>
                          <a:srgbClr val="7030A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0"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u="none" strike="noStrike" dirty="0">
                          <a:effectLst/>
                        </a:rPr>
                        <a:t> +/- </a:t>
                      </a:r>
                      <a:endParaRPr lang="en-US" sz="1000" b="1" i="0" u="none" strike="noStrike" dirty="0">
                        <a:solidFill>
                          <a:srgbClr val="7030A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vMerge="1">
                  <a:txBody>
                    <a:bodyPr/>
                    <a:lstStyle/>
                    <a:p>
                      <a:endParaRPr lang="en-US"/>
                    </a:p>
                  </a:txBody>
                  <a:tcPr/>
                </a:tc>
                <a:extLst>
                  <a:ext uri="{0D108BD9-81ED-4DB2-BD59-A6C34878D82A}">
                    <a16:rowId xmlns:a16="http://schemas.microsoft.com/office/drawing/2014/main" val="3266118110"/>
                  </a:ext>
                </a:extLst>
              </a:tr>
              <a:tr h="257632">
                <a:tc vMerge="1">
                  <a:txBody>
                    <a:bodyPr/>
                    <a:lstStyle/>
                    <a:p>
                      <a:endParaRPr lang="en-US"/>
                    </a:p>
                  </a:txBody>
                  <a:tcPr/>
                </a:tc>
                <a:tc vMerge="1">
                  <a:txBody>
                    <a:bodyPr/>
                    <a:lstStyle/>
                    <a:p>
                      <a:endParaRPr lang="en-US"/>
                    </a:p>
                  </a:txBody>
                  <a:tcPr/>
                </a:tc>
                <a:tc>
                  <a:txBody>
                    <a:bodyPr/>
                    <a:lstStyle/>
                    <a:p>
                      <a:pPr algn="l" rtl="0" fontAlgn="ctr"/>
                      <a:r>
                        <a:rPr lang="en-US" sz="1000" u="none" strike="noStrike" dirty="0">
                          <a:effectLst/>
                        </a:rPr>
                        <a:t>7/17 </a:t>
                      </a:r>
                      <a:endParaRPr lang="en-US" sz="10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err="1">
                          <a:effectLst/>
                        </a:rPr>
                        <a:t>Lyser</a:t>
                      </a:r>
                      <a:r>
                        <a:rPr lang="en-US" sz="1000" u="none" strike="noStrike" dirty="0">
                          <a:effectLst/>
                        </a:rPr>
                        <a:t> failed </a:t>
                      </a:r>
                      <a:endParaRPr lang="en-US" sz="1000" b="0" i="0" u="none" strike="noStrike" dirty="0">
                        <a:solidFill>
                          <a:srgbClr val="00000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vMerge="1">
                  <a:txBody>
                    <a:bodyPr/>
                    <a:lstStyle/>
                    <a:p>
                      <a:endParaRPr lang="en-US"/>
                    </a:p>
                  </a:txBody>
                  <a:tcPr/>
                </a:tc>
                <a:extLst>
                  <a:ext uri="{0D108BD9-81ED-4DB2-BD59-A6C34878D82A}">
                    <a16:rowId xmlns:a16="http://schemas.microsoft.com/office/drawing/2014/main" val="1806129249"/>
                  </a:ext>
                </a:extLst>
              </a:tr>
              <a:tr h="257632">
                <a:tc vMerge="1">
                  <a:txBody>
                    <a:bodyPr/>
                    <a:lstStyle/>
                    <a:p>
                      <a:endParaRPr lang="en-US"/>
                    </a:p>
                  </a:txBody>
                  <a:tcPr/>
                </a:tc>
                <a:tc vMerge="1">
                  <a:txBody>
                    <a:bodyPr/>
                    <a:lstStyle/>
                    <a:p>
                      <a:endParaRPr lang="en-US"/>
                    </a:p>
                  </a:txBody>
                  <a:tcPr/>
                </a:tc>
                <a:tc>
                  <a:txBody>
                    <a:bodyPr/>
                    <a:lstStyle/>
                    <a:p>
                      <a:pPr algn="l" rtl="0" fontAlgn="ctr"/>
                      <a:r>
                        <a:rPr lang="en-US" sz="1000" u="none" strike="noStrike">
                          <a:effectLst/>
                        </a:rPr>
                        <a:t>7/18 </a:t>
                      </a:r>
                      <a:endParaRPr lang="en-US" sz="10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1" i="0" u="none" strike="noStrike" dirty="0">
                        <a:solidFill>
                          <a:srgbClr val="000000"/>
                        </a:solidFill>
                        <a:effectLst/>
                        <a:latin typeface="Segoe UI Symbol" panose="020B0502040204020203"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0" fontAlgn="ctr"/>
                      <a:r>
                        <a:rPr lang="en-US" sz="1000" u="none" strike="noStrike" dirty="0" err="1">
                          <a:effectLst/>
                        </a:rPr>
                        <a:t>Lyser</a:t>
                      </a:r>
                      <a:r>
                        <a:rPr lang="en-US" sz="1000" u="none" strike="noStrike" dirty="0">
                          <a:effectLst/>
                        </a:rPr>
                        <a:t> failed </a:t>
                      </a:r>
                      <a:endParaRPr lang="en-US" sz="1000" b="0" i="0" u="none" strike="noStrike" dirty="0">
                        <a:solidFill>
                          <a:srgbClr val="00000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vMerge="1">
                  <a:txBody>
                    <a:bodyPr/>
                    <a:lstStyle/>
                    <a:p>
                      <a:endParaRPr lang="en-US"/>
                    </a:p>
                  </a:txBody>
                  <a:tcPr/>
                </a:tc>
                <a:extLst>
                  <a:ext uri="{0D108BD9-81ED-4DB2-BD59-A6C34878D82A}">
                    <a16:rowId xmlns:a16="http://schemas.microsoft.com/office/drawing/2014/main" val="1860496425"/>
                  </a:ext>
                </a:extLst>
              </a:tr>
              <a:tr h="257632">
                <a:tc rowSpan="6">
                  <a:txBody>
                    <a:bodyPr/>
                    <a:lstStyle/>
                    <a:p>
                      <a:pPr algn="ctr" fontAlgn="t"/>
                      <a:r>
                        <a:rPr lang="en-US" sz="1000" i="1" u="none" strike="noStrike" dirty="0">
                          <a:effectLst/>
                        </a:rPr>
                        <a:t> K. </a:t>
                      </a:r>
                      <a:r>
                        <a:rPr lang="en-US" sz="1000" i="1" u="none" strike="noStrike" dirty="0" err="1">
                          <a:effectLst/>
                        </a:rPr>
                        <a:t>phaffii</a:t>
                      </a:r>
                      <a:endParaRPr lang="en-US" sz="1000" b="0" i="1" u="none" strike="noStrike" dirty="0">
                        <a:solidFill>
                          <a:srgbClr val="000000"/>
                        </a:solidFill>
                        <a:effectLst/>
                        <a:latin typeface="Arial" panose="020B0604020202020204" pitchFamily="34" charset="0"/>
                      </a:endParaRPr>
                    </a:p>
                  </a:txBody>
                  <a:tcPr marL="7620" marR="7620" marT="762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algn="l" rtl="0" fontAlgn="ctr"/>
                      <a:r>
                        <a:rPr lang="en-US" sz="1000" u="none" strike="noStrike">
                          <a:effectLst/>
                        </a:rPr>
                        <a:t>Carbonic Anhydrase (secreted) </a:t>
                      </a:r>
                      <a:endParaRPr lang="en-US" sz="10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US" sz="1000" u="none" strike="noStrike">
                          <a:effectLst/>
                        </a:rPr>
                        <a:t>1/26 </a:t>
                      </a:r>
                      <a:endParaRPr lang="en-US" sz="10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000" u="none" strike="noStrike" dirty="0">
                          <a:effectLst/>
                        </a:rPr>
                        <a:t>+/- </a:t>
                      </a:r>
                      <a:endParaRPr lang="en-US" sz="1000" b="1" i="0" u="none" strike="noStrike" dirty="0">
                        <a:solidFill>
                          <a:srgbClr val="000000"/>
                        </a:solidFill>
                        <a:effectLst/>
                        <a:latin typeface="Segoe UI Symbol" panose="020B0502040204020203"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0" fontAlgn="ctr"/>
                      <a:r>
                        <a:rPr lang="en-US" sz="1000" u="none" strike="noStrike" dirty="0">
                          <a:effectLst/>
                        </a:rPr>
                        <a:t>-  </a:t>
                      </a:r>
                      <a:r>
                        <a:rPr lang="en-US" sz="1000" u="none" strike="noStrike" dirty="0" err="1">
                          <a:effectLst/>
                        </a:rPr>
                        <a:t>eng</a:t>
                      </a:r>
                      <a:r>
                        <a:rPr lang="en-US" sz="1000" u="none" strike="noStrike" dirty="0">
                          <a:effectLst/>
                        </a:rPr>
                        <a:t> enzyme </a:t>
                      </a:r>
                      <a:endParaRPr lang="en-US" sz="1000" b="1" i="0" u="none" strike="noStrike" dirty="0">
                        <a:solidFill>
                          <a:srgbClr val="000000"/>
                        </a:solidFill>
                        <a:effectLst/>
                        <a:latin typeface="Helvetica"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1" i="0" u="none" strike="noStrike" dirty="0">
                        <a:solidFill>
                          <a:srgbClr val="7030A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0"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1" i="0" u="none" strike="noStrike" dirty="0">
                        <a:solidFill>
                          <a:srgbClr val="7030A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rowSpan="6">
                  <a:txBody>
                    <a:bodyPr/>
                    <a:lstStyle/>
                    <a:p>
                      <a:pPr algn="ctr" rtl="0" fontAlgn="ctr"/>
                      <a:r>
                        <a:rPr lang="en-US" sz="1100" b="1" u="none" strike="noStrike" dirty="0">
                          <a:effectLst/>
                        </a:rPr>
                        <a:t>47.2% (YEMM) and 56.2% with YEAMM) and used with theoretical as high as </a:t>
                      </a:r>
                      <a:r>
                        <a:rPr lang="en-US" sz="1100" b="1" u="none" strike="noStrike" dirty="0">
                          <a:effectLst/>
                          <a:highlight>
                            <a:srgbClr val="00FF00"/>
                          </a:highlight>
                        </a:rPr>
                        <a:t>95.2% </a:t>
                      </a:r>
                      <a:endParaRPr lang="en-US" sz="1100" b="1" i="0" u="none" strike="noStrike" dirty="0">
                        <a:solidFill>
                          <a:srgbClr val="000000"/>
                        </a:solidFill>
                        <a:effectLst/>
                        <a:highlight>
                          <a:srgbClr val="00FF00"/>
                        </a:highlight>
                        <a:latin typeface="Arial Narrow" panose="020B0606020202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04313355"/>
                  </a:ext>
                </a:extLst>
              </a:tr>
              <a:tr h="257632">
                <a:tc vMerge="1">
                  <a:txBody>
                    <a:bodyPr/>
                    <a:lstStyle/>
                    <a:p>
                      <a:endParaRPr lang="en-US"/>
                    </a:p>
                  </a:txBody>
                  <a:tcPr/>
                </a:tc>
                <a:tc vMerge="1">
                  <a:txBody>
                    <a:bodyPr/>
                    <a:lstStyle/>
                    <a:p>
                      <a:endParaRPr lang="en-US"/>
                    </a:p>
                  </a:txBody>
                  <a:tcPr/>
                </a:tc>
                <a:tc>
                  <a:txBody>
                    <a:bodyPr/>
                    <a:lstStyle/>
                    <a:p>
                      <a:pPr algn="l" rtl="0" fontAlgn="ctr"/>
                      <a:r>
                        <a:rPr lang="en-US" sz="1000" u="none" strike="noStrike">
                          <a:effectLst/>
                        </a:rPr>
                        <a:t>1/29 </a:t>
                      </a:r>
                      <a:endParaRPr lang="en-US" sz="10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000" u="none" strike="noStrike" dirty="0">
                          <a:effectLst/>
                        </a:rPr>
                        <a:t>+/- </a:t>
                      </a:r>
                      <a:endParaRPr lang="en-US" sz="1000" b="1" i="0" u="none" strike="noStrike" dirty="0">
                        <a:solidFill>
                          <a:srgbClr val="000000"/>
                        </a:solidFill>
                        <a:effectLst/>
                        <a:latin typeface="Segoe UI Symbol" panose="020B0502040204020203"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0" fontAlgn="ctr"/>
                      <a:r>
                        <a:rPr lang="en-US" sz="1000" u="none" strike="noStrike" dirty="0">
                          <a:effectLst/>
                        </a:rPr>
                        <a:t>- </a:t>
                      </a:r>
                      <a:r>
                        <a:rPr lang="en-US" sz="1000" u="none" strike="noStrike" dirty="0" err="1">
                          <a:effectLst/>
                        </a:rPr>
                        <a:t>eng</a:t>
                      </a:r>
                      <a:r>
                        <a:rPr lang="en-US" sz="1000" u="none" strike="noStrike" dirty="0">
                          <a:effectLst/>
                        </a:rPr>
                        <a:t> enzyme </a:t>
                      </a:r>
                      <a:endParaRPr lang="en-US" sz="1000" b="1" i="0" u="none" strike="noStrike" dirty="0">
                        <a:solidFill>
                          <a:srgbClr val="000000"/>
                        </a:solidFill>
                        <a:effectLst/>
                        <a:latin typeface="Helvetica"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a:t>
                      </a:r>
                      <a:endParaRPr lang="en-US" sz="1000" b="1" i="0" u="none" strike="noStrike" dirty="0">
                        <a:solidFill>
                          <a:srgbClr val="7030A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0"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1" i="0" u="none" strike="noStrike" dirty="0">
                        <a:solidFill>
                          <a:srgbClr val="7030A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vMerge="1">
                  <a:txBody>
                    <a:bodyPr/>
                    <a:lstStyle/>
                    <a:p>
                      <a:endParaRPr lang="en-US"/>
                    </a:p>
                  </a:txBody>
                  <a:tcPr/>
                </a:tc>
                <a:extLst>
                  <a:ext uri="{0D108BD9-81ED-4DB2-BD59-A6C34878D82A}">
                    <a16:rowId xmlns:a16="http://schemas.microsoft.com/office/drawing/2014/main" val="372651473"/>
                  </a:ext>
                </a:extLst>
              </a:tr>
              <a:tr h="257632">
                <a:tc vMerge="1">
                  <a:txBody>
                    <a:bodyPr/>
                    <a:lstStyle/>
                    <a:p>
                      <a:endParaRPr lang="en-US"/>
                    </a:p>
                  </a:txBody>
                  <a:tcPr/>
                </a:tc>
                <a:tc vMerge="1">
                  <a:txBody>
                    <a:bodyPr/>
                    <a:lstStyle/>
                    <a:p>
                      <a:endParaRPr lang="en-US"/>
                    </a:p>
                  </a:txBody>
                  <a:tcPr/>
                </a:tc>
                <a:tc>
                  <a:txBody>
                    <a:bodyPr/>
                    <a:lstStyle/>
                    <a:p>
                      <a:pPr algn="l" rtl="0" fontAlgn="ctr"/>
                      <a:r>
                        <a:rPr lang="en-US" sz="1000" u="none" strike="noStrike">
                          <a:effectLst/>
                        </a:rPr>
                        <a:t>1/30 </a:t>
                      </a:r>
                      <a:endParaRPr lang="en-US" sz="10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000" u="none" strike="noStrike" dirty="0">
                          <a:effectLst/>
                        </a:rPr>
                        <a:t>+/- </a:t>
                      </a:r>
                      <a:endParaRPr lang="en-US" sz="1000" b="1" i="0" u="none" strike="noStrike" dirty="0">
                        <a:solidFill>
                          <a:srgbClr val="000000"/>
                        </a:solidFill>
                        <a:effectLst/>
                        <a:latin typeface="Segoe UI Symbol" panose="020B0502040204020203"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0" fontAlgn="ctr"/>
                      <a:r>
                        <a:rPr lang="en-US" sz="1000" u="none" strike="noStrike" dirty="0">
                          <a:effectLst/>
                        </a:rPr>
                        <a:t>-  </a:t>
                      </a:r>
                      <a:r>
                        <a:rPr lang="en-US" sz="1000" u="none" strike="noStrike" dirty="0" err="1">
                          <a:effectLst/>
                        </a:rPr>
                        <a:t>eng</a:t>
                      </a:r>
                      <a:r>
                        <a:rPr lang="en-US" sz="1000" u="none" strike="noStrike" dirty="0">
                          <a:effectLst/>
                        </a:rPr>
                        <a:t> enzyme </a:t>
                      </a:r>
                      <a:endParaRPr lang="en-US" sz="1000" b="1" i="0" u="none" strike="noStrike" dirty="0">
                        <a:solidFill>
                          <a:srgbClr val="000000"/>
                        </a:solidFill>
                        <a:effectLst/>
                        <a:latin typeface="Helvetica"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1" i="0" u="none" strike="noStrike" dirty="0">
                        <a:solidFill>
                          <a:srgbClr val="7030A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1" i="0" u="none" strike="noStrike" dirty="0">
                        <a:solidFill>
                          <a:srgbClr val="7030A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vMerge="1">
                  <a:txBody>
                    <a:bodyPr/>
                    <a:lstStyle/>
                    <a:p>
                      <a:endParaRPr lang="en-US"/>
                    </a:p>
                  </a:txBody>
                  <a:tcPr/>
                </a:tc>
                <a:extLst>
                  <a:ext uri="{0D108BD9-81ED-4DB2-BD59-A6C34878D82A}">
                    <a16:rowId xmlns:a16="http://schemas.microsoft.com/office/drawing/2014/main" val="2990343595"/>
                  </a:ext>
                </a:extLst>
              </a:tr>
              <a:tr h="257632">
                <a:tc vMerge="1">
                  <a:txBody>
                    <a:bodyPr/>
                    <a:lstStyle/>
                    <a:p>
                      <a:endParaRPr lang="en-US"/>
                    </a:p>
                  </a:txBody>
                  <a:tcPr/>
                </a:tc>
                <a:tc rowSpan="3">
                  <a:txBody>
                    <a:bodyPr/>
                    <a:lstStyle/>
                    <a:p>
                      <a:pPr algn="l" rtl="0" fontAlgn="ctr"/>
                      <a:r>
                        <a:rPr lang="en-US" sz="1000" u="none" strike="noStrike">
                          <a:effectLst/>
                        </a:rPr>
                        <a:t>Cutinase (alternate product) </a:t>
                      </a:r>
                      <a:endParaRPr lang="en-US" sz="10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US" sz="1000" u="none" strike="noStrike">
                          <a:effectLst/>
                        </a:rPr>
                        <a:t>6/7 </a:t>
                      </a:r>
                      <a:endParaRPr lang="en-US" sz="10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n/a </a:t>
                      </a:r>
                      <a:endParaRPr lang="en-US" sz="1000" b="0" i="0" u="none" strike="noStrike" dirty="0">
                        <a:solidFill>
                          <a:srgbClr val="000000"/>
                        </a:solidFill>
                        <a:effectLst/>
                        <a:latin typeface="Segoe UI Symbol" panose="020B0502040204020203"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vMerge="1">
                  <a:txBody>
                    <a:bodyPr/>
                    <a:lstStyle/>
                    <a:p>
                      <a:endParaRPr lang="en-US"/>
                    </a:p>
                  </a:txBody>
                  <a:tcPr/>
                </a:tc>
                <a:extLst>
                  <a:ext uri="{0D108BD9-81ED-4DB2-BD59-A6C34878D82A}">
                    <a16:rowId xmlns:a16="http://schemas.microsoft.com/office/drawing/2014/main" val="3220316112"/>
                  </a:ext>
                </a:extLst>
              </a:tr>
              <a:tr h="257632">
                <a:tc vMerge="1">
                  <a:txBody>
                    <a:bodyPr/>
                    <a:lstStyle/>
                    <a:p>
                      <a:endParaRPr lang="en-US"/>
                    </a:p>
                  </a:txBody>
                  <a:tcPr/>
                </a:tc>
                <a:tc vMerge="1">
                  <a:txBody>
                    <a:bodyPr/>
                    <a:lstStyle/>
                    <a:p>
                      <a:endParaRPr lang="en-US"/>
                    </a:p>
                  </a:txBody>
                  <a:tcPr/>
                </a:tc>
                <a:tc>
                  <a:txBody>
                    <a:bodyPr/>
                    <a:lstStyle/>
                    <a:p>
                      <a:pPr algn="l" rtl="0" fontAlgn="ctr"/>
                      <a:r>
                        <a:rPr lang="en-US" sz="1000" u="none" strike="noStrike" dirty="0">
                          <a:effectLst/>
                        </a:rPr>
                        <a:t>6/10 </a:t>
                      </a:r>
                      <a:endParaRPr lang="en-US" sz="10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n/a </a:t>
                      </a:r>
                      <a:endParaRPr lang="en-US" sz="1000" b="0" i="0" u="none" strike="noStrike" dirty="0">
                        <a:solidFill>
                          <a:srgbClr val="000000"/>
                        </a:solidFill>
                        <a:effectLst/>
                        <a:latin typeface="Segoe UI Symbol" panose="020B0502040204020203"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vMerge="1">
                  <a:txBody>
                    <a:bodyPr/>
                    <a:lstStyle/>
                    <a:p>
                      <a:endParaRPr lang="en-US"/>
                    </a:p>
                  </a:txBody>
                  <a:tcPr/>
                </a:tc>
                <a:extLst>
                  <a:ext uri="{0D108BD9-81ED-4DB2-BD59-A6C34878D82A}">
                    <a16:rowId xmlns:a16="http://schemas.microsoft.com/office/drawing/2014/main" val="2648992830"/>
                  </a:ext>
                </a:extLst>
              </a:tr>
              <a:tr h="257632">
                <a:tc vMerge="1">
                  <a:txBody>
                    <a:bodyPr/>
                    <a:lstStyle/>
                    <a:p>
                      <a:endParaRPr lang="en-US"/>
                    </a:p>
                  </a:txBody>
                  <a:tcPr/>
                </a:tc>
                <a:tc vMerge="1">
                  <a:txBody>
                    <a:bodyPr/>
                    <a:lstStyle/>
                    <a:p>
                      <a:endParaRPr lang="en-US"/>
                    </a:p>
                  </a:txBody>
                  <a:tcPr/>
                </a:tc>
                <a:tc>
                  <a:txBody>
                    <a:bodyPr/>
                    <a:lstStyle/>
                    <a:p>
                      <a:pPr algn="l" fontAlgn="t"/>
                      <a:r>
                        <a:rPr lang="en-US" sz="1000" u="none" strike="noStrike" dirty="0">
                          <a:effectLst/>
                        </a:rPr>
                        <a:t>6/11</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n/a </a:t>
                      </a:r>
                      <a:endParaRPr lang="en-US" sz="1000" b="0" i="0" u="none" strike="noStrike" dirty="0">
                        <a:solidFill>
                          <a:srgbClr val="000000"/>
                        </a:solidFill>
                        <a:effectLst/>
                        <a:latin typeface="Segoe UI Symbol" panose="020B0502040204020203"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a:t>
                      </a:r>
                      <a:endParaRPr lang="en-US" sz="1000" b="0" i="0" u="none" strike="noStrike"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vMerge="1">
                  <a:txBody>
                    <a:bodyPr/>
                    <a:lstStyle/>
                    <a:p>
                      <a:endParaRPr lang="en-US"/>
                    </a:p>
                  </a:txBody>
                  <a:tcPr/>
                </a:tc>
                <a:extLst>
                  <a:ext uri="{0D108BD9-81ED-4DB2-BD59-A6C34878D82A}">
                    <a16:rowId xmlns:a16="http://schemas.microsoft.com/office/drawing/2014/main" val="1368452796"/>
                  </a:ext>
                </a:extLst>
              </a:tr>
            </a:tbl>
          </a:graphicData>
        </a:graphic>
      </p:graphicFrame>
      <p:sp>
        <p:nvSpPr>
          <p:cNvPr id="2" name="Title 1">
            <a:extLst>
              <a:ext uri="{FF2B5EF4-FFF2-40B4-BE49-F238E27FC236}">
                <a16:creationId xmlns:a16="http://schemas.microsoft.com/office/drawing/2014/main" id="{FC6C8F22-6176-01B1-69A4-7C607554B1F8}"/>
              </a:ext>
            </a:extLst>
          </p:cNvPr>
          <p:cNvSpPr>
            <a:spLocks noGrp="1"/>
          </p:cNvSpPr>
          <p:nvPr>
            <p:ph type="title"/>
          </p:nvPr>
        </p:nvSpPr>
        <p:spPr/>
        <p:txBody>
          <a:bodyPr>
            <a:noAutofit/>
          </a:bodyPr>
          <a:lstStyle/>
          <a:p>
            <a:r>
              <a:rPr lang="en-US" sz="2400" dirty="0"/>
              <a:t>Platform performance with yeast, bacteria, intercellular and secreted products</a:t>
            </a:r>
          </a:p>
        </p:txBody>
      </p:sp>
    </p:spTree>
    <p:extLst>
      <p:ext uri="{BB962C8B-B14F-4D97-AF65-F5344CB8AC3E}">
        <p14:creationId xmlns:p14="http://schemas.microsoft.com/office/powerpoint/2010/main" val="63612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880" y="76052"/>
            <a:ext cx="11062644" cy="584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r>
              <a:rPr lang="en-US" sz="3200" b="1" dirty="0">
                <a:solidFill>
                  <a:schemeClr val="bg1"/>
                </a:solidFill>
                <a:latin typeface="Helvetica" panose="020B0604020202020204" pitchFamily="34" charset="0"/>
                <a:cs typeface="Helvetica" panose="020B0604020202020204" pitchFamily="34" charset="0"/>
              </a:rPr>
              <a:t>Nutrition in Space – Mitigations using Fermented Foods</a:t>
            </a:r>
          </a:p>
        </p:txBody>
      </p:sp>
      <p:sp>
        <p:nvSpPr>
          <p:cNvPr id="7" name="Content Placeholder 2"/>
          <p:cNvSpPr txBox="1">
            <a:spLocks/>
          </p:cNvSpPr>
          <p:nvPr/>
        </p:nvSpPr>
        <p:spPr>
          <a:xfrm>
            <a:off x="182089" y="1259069"/>
            <a:ext cx="6322742" cy="2446824"/>
          </a:xfrm>
          <a:prstGeom prst="rect">
            <a:avLst/>
          </a:prstGeom>
        </p:spPr>
        <p:txBody>
          <a:bodyPr vert="horz"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600"/>
              </a:spcBef>
              <a:defRPr/>
            </a:pPr>
            <a:r>
              <a:rPr lang="en-US" sz="2000" dirty="0">
                <a:solidFill>
                  <a:sysClr val="windowText" lastClr="000000"/>
                </a:solidFill>
                <a:latin typeface="Helvetica" panose="020B0604020202020204" pitchFamily="34" charset="0"/>
                <a:cs typeface="Helvetica" panose="020B0604020202020204" pitchFamily="34" charset="0"/>
              </a:rPr>
              <a:t>Nutrients degrade with time in food and supplements</a:t>
            </a:r>
          </a:p>
          <a:p>
            <a:pPr lvl="1">
              <a:spcBef>
                <a:spcPts val="600"/>
              </a:spcBef>
              <a:defRPr/>
            </a:pPr>
            <a:r>
              <a:rPr lang="en-US" sz="1600" dirty="0">
                <a:solidFill>
                  <a:sysClr val="windowText" lastClr="000000"/>
                </a:solidFill>
                <a:latin typeface="Helvetica" panose="020B0604020202020204" pitchFamily="34" charset="0"/>
                <a:cs typeface="Helvetica" panose="020B0604020202020204" pitchFamily="34" charset="0"/>
              </a:rPr>
              <a:t>Enhanced nutritional needs in space travel</a:t>
            </a:r>
          </a:p>
          <a:p>
            <a:pPr lvl="1">
              <a:spcBef>
                <a:spcPts val="600"/>
              </a:spcBef>
              <a:defRPr/>
            </a:pPr>
            <a:r>
              <a:rPr lang="en-US" sz="1600" dirty="0">
                <a:solidFill>
                  <a:sysClr val="windowText" lastClr="000000"/>
                </a:solidFill>
                <a:latin typeface="Helvetica" panose="020B0604020202020204" pitchFamily="34" charset="0"/>
                <a:cs typeface="Helvetica" panose="020B0604020202020204" pitchFamily="34" charset="0"/>
              </a:rPr>
              <a:t>Radiation and microgravity countermeasures</a:t>
            </a:r>
          </a:p>
          <a:p>
            <a:pPr lvl="1">
              <a:spcBef>
                <a:spcPts val="600"/>
              </a:spcBef>
              <a:defRPr/>
            </a:pPr>
            <a:r>
              <a:rPr lang="en-US" sz="1600" dirty="0">
                <a:solidFill>
                  <a:sysClr val="windowText" lastClr="000000"/>
                </a:solidFill>
                <a:latin typeface="Helvetica" panose="020B0604020202020204" pitchFamily="34" charset="0"/>
                <a:cs typeface="Helvetica" panose="020B0604020202020204" pitchFamily="34" charset="0"/>
              </a:rPr>
              <a:t>Disease-specific concerns</a:t>
            </a:r>
          </a:p>
          <a:p>
            <a:pPr>
              <a:spcBef>
                <a:spcPts val="600"/>
              </a:spcBef>
              <a:defRPr/>
            </a:pPr>
            <a:r>
              <a:rPr lang="en-US" sz="2000" dirty="0">
                <a:solidFill>
                  <a:sysClr val="windowText" lastClr="000000"/>
                </a:solidFill>
                <a:latin typeface="Helvetica" panose="020B0604020202020204" pitchFamily="34" charset="0"/>
                <a:cs typeface="Helvetica" panose="020B0604020202020204" pitchFamily="34" charset="0"/>
              </a:rPr>
              <a:t>Psychology of food/isolation</a:t>
            </a:r>
          </a:p>
          <a:p>
            <a:pPr>
              <a:spcBef>
                <a:spcPts val="600"/>
              </a:spcBef>
              <a:defRPr/>
            </a:pPr>
            <a:r>
              <a:rPr lang="en-US" sz="2000" b="1" dirty="0">
                <a:solidFill>
                  <a:sysClr val="windowText" lastClr="000000"/>
                </a:solidFill>
                <a:latin typeface="Helvetica" panose="020B0604020202020204" pitchFamily="34" charset="0"/>
                <a:cs typeface="Helvetica" panose="020B0604020202020204" pitchFamily="34" charset="0"/>
              </a:rPr>
              <a:t>Need to produce some foods </a:t>
            </a:r>
            <a:r>
              <a:rPr lang="en-US" sz="2000" b="1" i="1" dirty="0">
                <a:solidFill>
                  <a:sysClr val="windowText" lastClr="000000"/>
                </a:solidFill>
                <a:latin typeface="Helvetica" panose="020B0604020202020204" pitchFamily="34" charset="0"/>
                <a:cs typeface="Helvetica" panose="020B0604020202020204" pitchFamily="34" charset="0"/>
              </a:rPr>
              <a:t>in situ</a:t>
            </a:r>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2042" y="4157824"/>
            <a:ext cx="3694224" cy="2446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0"/>
          </p:nvPr>
        </p:nvSpPr>
        <p:spPr>
          <a:prstGeom prst="rect">
            <a:avLst/>
          </a:prstGeom>
        </p:spPr>
        <p:txBody>
          <a:bodyPr vert="horz" wrap="square" lIns="0" tIns="45720" rIns="91440" bIns="45720" numCol="1" anchor="t" anchorCtr="0" compatLnSpc="1">
            <a:prstTxWarp prst="textNoShape">
              <a:avLst/>
            </a:prstTxWarp>
          </a:bodyPr>
          <a:lstStyle>
            <a:defPPr>
              <a:defRPr lang="en-US"/>
            </a:defPPr>
            <a:lvl1pPr marL="0" algn="r" defTabSz="914400" rtl="0" eaLnBrk="1" fontAlgn="auto" latinLnBrk="0" hangingPunct="1">
              <a:spcBef>
                <a:spcPts val="0"/>
              </a:spcBef>
              <a:spcAft>
                <a:spcPts val="0"/>
              </a:spcAft>
              <a:defRPr lang="en-US" sz="800" kern="1200" baseline="0" smtClean="0">
                <a:solidFill>
                  <a:schemeClr val="tx1"/>
                </a:solidFill>
                <a:latin typeface="Arial" charset="0"/>
                <a:ea typeface=""/>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C508F0-1AA7-8449-B96D-5FDB74B9F69F}" type="slidenum">
              <a:rPr lang="en-US" smtClean="0"/>
              <a:pPr/>
              <a:t>23</a:t>
            </a:fld>
            <a:endParaRPr lang="en-US"/>
          </a:p>
        </p:txBody>
      </p:sp>
      <p:pic>
        <p:nvPicPr>
          <p:cNvPr id="13" name="Picture 12">
            <a:extLst>
              <a:ext uri="{FF2B5EF4-FFF2-40B4-BE49-F238E27FC236}">
                <a16:creationId xmlns:a16="http://schemas.microsoft.com/office/drawing/2014/main" id="{5A798573-5DBA-4CA8-B65F-74B8A16FFF07}"/>
              </a:ext>
            </a:extLst>
          </p:cNvPr>
          <p:cNvPicPr>
            <a:picLocks noChangeAspect="1"/>
          </p:cNvPicPr>
          <p:nvPr/>
        </p:nvPicPr>
        <p:blipFill rotWithShape="1">
          <a:blip r:embed="rId3"/>
          <a:srcRect l="8491" t="3404" b="9825"/>
          <a:stretch/>
        </p:blipFill>
        <p:spPr>
          <a:xfrm>
            <a:off x="3802262" y="4152981"/>
            <a:ext cx="3014627" cy="2446825"/>
          </a:xfrm>
          <a:prstGeom prst="rect">
            <a:avLst/>
          </a:prstGeom>
        </p:spPr>
      </p:pic>
      <p:graphicFrame>
        <p:nvGraphicFramePr>
          <p:cNvPr id="15" name="Chart 14">
            <a:extLst>
              <a:ext uri="{FF2B5EF4-FFF2-40B4-BE49-F238E27FC236}">
                <a16:creationId xmlns:a16="http://schemas.microsoft.com/office/drawing/2014/main" id="{D17A0109-D90F-49FE-990C-3E50FC746655}"/>
              </a:ext>
            </a:extLst>
          </p:cNvPr>
          <p:cNvGraphicFramePr>
            <a:graphicFrameLocks noChangeAspect="1"/>
          </p:cNvGraphicFramePr>
          <p:nvPr>
            <p:extLst>
              <p:ext uri="{D42A27DB-BD31-4B8C-83A1-F6EECF244321}">
                <p14:modId xmlns:p14="http://schemas.microsoft.com/office/powerpoint/2010/main" val="2547444831"/>
              </p:ext>
            </p:extLst>
          </p:nvPr>
        </p:nvGraphicFramePr>
        <p:xfrm>
          <a:off x="6958506" y="1049003"/>
          <a:ext cx="5233494" cy="3977443"/>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5">
            <a:extLst>
              <a:ext uri="{FF2B5EF4-FFF2-40B4-BE49-F238E27FC236}">
                <a16:creationId xmlns:a16="http://schemas.microsoft.com/office/drawing/2014/main" id="{3D7E9DF1-0F33-44D3-8411-1DBDDC5D34FF}"/>
              </a:ext>
            </a:extLst>
          </p:cNvPr>
          <p:cNvSpPr txBox="1"/>
          <p:nvPr/>
        </p:nvSpPr>
        <p:spPr>
          <a:xfrm>
            <a:off x="6958506" y="5156599"/>
            <a:ext cx="4326614" cy="430887"/>
          </a:xfrm>
          <a:prstGeom prst="rect">
            <a:avLst/>
          </a:prstGeom>
          <a:noFill/>
        </p:spPr>
        <p:txBody>
          <a:bodyPr wrap="square" rtlCol="0">
            <a:spAutoFit/>
          </a:bodyPr>
          <a:lstStyle/>
          <a:p>
            <a:r>
              <a:rPr lang="en-US" sz="1100" dirty="0">
                <a:latin typeface="Arial" panose="020B0604020202020204" pitchFamily="34" charset="0"/>
                <a:cs typeface="Arial" panose="020B0604020202020204" pitchFamily="34" charset="0"/>
              </a:rPr>
              <a:t>Adapted from Zwart et al (2009) </a:t>
            </a:r>
            <a:r>
              <a:rPr lang="en-US" sz="1100" i="1" dirty="0">
                <a:latin typeface="Arial" panose="020B0604020202020204" pitchFamily="34" charset="0"/>
                <a:cs typeface="Arial" panose="020B0604020202020204" pitchFamily="34" charset="0"/>
              </a:rPr>
              <a:t>Food Science </a:t>
            </a:r>
            <a:r>
              <a:rPr lang="en-US" sz="1100" dirty="0">
                <a:latin typeface="Arial" panose="020B0604020202020204" pitchFamily="34" charset="0"/>
                <a:cs typeface="Arial" panose="020B0604020202020204" pitchFamily="34" charset="0"/>
              </a:rPr>
              <a:t>74(7):H209-H217.</a:t>
            </a:r>
          </a:p>
          <a:p>
            <a:r>
              <a:rPr lang="en-US" sz="1100" dirty="0">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https://doi.org/10.1111/j.1750-3841.2009.01265.x</a:t>
            </a:r>
            <a:endParaRPr lang="en-US" sz="11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4182FE51-2EFA-4278-BFE5-9B3DCD2DA5F8}"/>
              </a:ext>
            </a:extLst>
          </p:cNvPr>
          <p:cNvSpPr txBox="1"/>
          <p:nvPr/>
        </p:nvSpPr>
        <p:spPr>
          <a:xfrm>
            <a:off x="10088924" y="6629400"/>
            <a:ext cx="1184940" cy="276999"/>
          </a:xfrm>
          <a:prstGeom prst="rect">
            <a:avLst/>
          </a:prstGeom>
          <a:noFill/>
        </p:spPr>
        <p:txBody>
          <a:bodyPr wrap="none" rtlCol="0">
            <a:spAutoFit/>
          </a:bodyPr>
          <a:lstStyle/>
          <a:p>
            <a:pPr defTabSz="457200">
              <a:defRPr/>
            </a:pPr>
            <a:r>
              <a:rPr lang="en-US" sz="1200" dirty="0">
                <a:solidFill>
                  <a:srgbClr val="000000"/>
                </a:solidFill>
                <a:latin typeface="Helvetica"/>
              </a:rPr>
              <a:t>Credits: NASA</a:t>
            </a:r>
          </a:p>
        </p:txBody>
      </p:sp>
    </p:spTree>
    <p:extLst>
      <p:ext uri="{BB962C8B-B14F-4D97-AF65-F5344CB8AC3E}">
        <p14:creationId xmlns:p14="http://schemas.microsoft.com/office/powerpoint/2010/main" val="2125626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A598F21-D71E-4BCA-9871-B7B12B85B728}"/>
              </a:ext>
            </a:extLst>
          </p:cNvPr>
          <p:cNvSpPr>
            <a:spLocks noGrp="1"/>
          </p:cNvSpPr>
          <p:nvPr>
            <p:ph type="sldNum" sz="quarter" idx="10"/>
          </p:nvPr>
        </p:nvSpPr>
        <p:spPr/>
        <p:txBody>
          <a:bodyPr/>
          <a:lstStyle/>
          <a:p>
            <a:fld id="{14FC4734-1FBA-44F4-9A91-BC1E7C97B2AB}" type="slidenum">
              <a:rPr lang="en-US" dirty="0" smtClean="0"/>
              <a:t>24</a:t>
            </a:fld>
            <a:endParaRPr lang="en-US"/>
          </a:p>
        </p:txBody>
      </p:sp>
      <p:sp>
        <p:nvSpPr>
          <p:cNvPr id="2" name="Title 1">
            <a:extLst>
              <a:ext uri="{FF2B5EF4-FFF2-40B4-BE49-F238E27FC236}">
                <a16:creationId xmlns:a16="http://schemas.microsoft.com/office/drawing/2014/main" id="{B787B499-A00E-4A4A-AB38-380475A9D7EE}"/>
              </a:ext>
            </a:extLst>
          </p:cNvPr>
          <p:cNvSpPr>
            <a:spLocks noGrp="1"/>
          </p:cNvSpPr>
          <p:nvPr>
            <p:ph type="title"/>
          </p:nvPr>
        </p:nvSpPr>
        <p:spPr>
          <a:xfrm>
            <a:off x="144162" y="25856"/>
            <a:ext cx="10318972" cy="1066800"/>
          </a:xfrm>
        </p:spPr>
        <p:txBody>
          <a:bodyPr/>
          <a:lstStyle/>
          <a:p>
            <a:r>
              <a:rPr lang="en-US" sz="3600" dirty="0" err="1">
                <a:latin typeface="Helvetica" panose="020B0604020202020204" pitchFamily="34" charset="0"/>
                <a:cs typeface="Helvetica" panose="020B0604020202020204" pitchFamily="34" charset="0"/>
              </a:rPr>
              <a:t>BioNutrients</a:t>
            </a:r>
            <a:r>
              <a:rPr lang="en-US" sz="3600" dirty="0">
                <a:latin typeface="Helvetica" panose="020B0604020202020204" pitchFamily="34" charset="0"/>
                <a:cs typeface="Helvetica" panose="020B0604020202020204" pitchFamily="34" charset="0"/>
              </a:rPr>
              <a:t> Concept – on demand nutrients</a:t>
            </a:r>
          </a:p>
        </p:txBody>
      </p:sp>
      <p:sp>
        <p:nvSpPr>
          <p:cNvPr id="19" name="TextBox 18"/>
          <p:cNvSpPr txBox="1"/>
          <p:nvPr/>
        </p:nvSpPr>
        <p:spPr>
          <a:xfrm>
            <a:off x="326779" y="2385806"/>
            <a:ext cx="4105614" cy="1992853"/>
          </a:xfrm>
          <a:prstGeom prst="rect">
            <a:avLst/>
          </a:prstGeom>
          <a:noFill/>
        </p:spPr>
        <p:txBody>
          <a:bodyPr wrap="square" rtlCol="0">
            <a:spAutoFit/>
          </a:bodyPr>
          <a:lstStyle/>
          <a:p>
            <a:pPr defTabSz="457146" fontAlgn="base"/>
            <a:r>
              <a:rPr lang="en-US" b="1" dirty="0">
                <a:solidFill>
                  <a:prstClr val="black"/>
                </a:solidFill>
                <a:latin typeface="Arial" panose="020B0604020202020204" pitchFamily="34" charset="0"/>
                <a:ea typeface="ＭＳ Ｐゴシック" charset="-128"/>
                <a:cs typeface="Arial" panose="020B0604020202020204" pitchFamily="34" charset="0"/>
              </a:rPr>
              <a:t>Develop and Demonstrate an on- demand nutrient production system for long duration missions to support nutrient degradation in stored foods.</a:t>
            </a:r>
          </a:p>
          <a:p>
            <a:pPr defTabSz="457146" fontAlgn="base"/>
            <a:endParaRPr lang="en-US" sz="1050" dirty="0">
              <a:solidFill>
                <a:prstClr val="black"/>
              </a:solidFill>
              <a:latin typeface="Arial" panose="020B0604020202020204" pitchFamily="34" charset="0"/>
              <a:ea typeface="ＭＳ Ｐゴシック" charset="-128"/>
              <a:cs typeface="Arial" panose="020B0604020202020204" pitchFamily="34" charset="0"/>
            </a:endParaRPr>
          </a:p>
          <a:p>
            <a:pPr defTabSz="457146" fontAlgn="base">
              <a:spcBef>
                <a:spcPts val="600"/>
              </a:spcBef>
            </a:pPr>
            <a:r>
              <a:rPr lang="en-US" dirty="0">
                <a:solidFill>
                  <a:prstClr val="black"/>
                </a:solidFill>
                <a:latin typeface="Arial" panose="020B0604020202020204" pitchFamily="34" charset="0"/>
                <a:ea typeface="ＭＳ Ｐゴシック" charset="-128"/>
                <a:cs typeface="Arial" panose="020B0604020202020204" pitchFamily="34" charset="0"/>
              </a:rPr>
              <a:t>   </a:t>
            </a:r>
          </a:p>
        </p:txBody>
      </p:sp>
      <p:sp>
        <p:nvSpPr>
          <p:cNvPr id="20" name="TextBox 19"/>
          <p:cNvSpPr txBox="1"/>
          <p:nvPr/>
        </p:nvSpPr>
        <p:spPr>
          <a:xfrm>
            <a:off x="4627380" y="1347078"/>
            <a:ext cx="7302192" cy="369332"/>
          </a:xfrm>
          <a:prstGeom prst="rect">
            <a:avLst/>
          </a:prstGeom>
          <a:solidFill>
            <a:srgbClr val="00B0F0"/>
          </a:solidFill>
          <a:effectLst>
            <a:outerShdw blurRad="50800" dist="38100" dir="2700000" algn="tl" rotWithShape="0">
              <a:prstClr val="black">
                <a:alpha val="40000"/>
              </a:prstClr>
            </a:outerShdw>
          </a:effectLst>
        </p:spPr>
        <p:txBody>
          <a:bodyPr wrap="none" rtlCol="0">
            <a:spAutoFit/>
          </a:bodyPr>
          <a:lstStyle/>
          <a:p>
            <a:pPr eaLnBrk="0" fontAlgn="base" hangingPunct="0">
              <a:spcBef>
                <a:spcPct val="0"/>
              </a:spcBef>
              <a:spcAft>
                <a:spcPct val="0"/>
              </a:spcAft>
            </a:pPr>
            <a:r>
              <a:rPr lang="en-US">
                <a:solidFill>
                  <a:prstClr val="white"/>
                </a:solidFill>
                <a:latin typeface="Arial" charset="0"/>
                <a:ea typeface="MS PGothic" charset="-128"/>
              </a:rPr>
              <a:t>5-Year ISS Storage-Reactivation Demonstration – NG-11 (04/17/19) </a:t>
            </a:r>
          </a:p>
        </p:txBody>
      </p:sp>
      <p:pic>
        <p:nvPicPr>
          <p:cNvPr id="22"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779531" y="2390675"/>
            <a:ext cx="1842178" cy="137985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030364" y="2453195"/>
            <a:ext cx="1547182" cy="133057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ight Arrow 24"/>
          <p:cNvSpPr/>
          <p:nvPr/>
        </p:nvSpPr>
        <p:spPr bwMode="auto">
          <a:xfrm>
            <a:off x="8954194" y="3048319"/>
            <a:ext cx="1076169" cy="306675"/>
          </a:xfrm>
          <a:prstGeom prst="rightArrow">
            <a:avLst/>
          </a:prstGeom>
          <a:solidFill>
            <a:srgbClr val="0070C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Arial" charset="0"/>
              <a:ea typeface="ＭＳ Ｐゴシック" pitchFamily="112" charset="-128"/>
            </a:endParaRPr>
          </a:p>
        </p:txBody>
      </p:sp>
      <p:sp>
        <p:nvSpPr>
          <p:cNvPr id="26" name="Right Arrow 25"/>
          <p:cNvSpPr/>
          <p:nvPr/>
        </p:nvSpPr>
        <p:spPr bwMode="auto">
          <a:xfrm>
            <a:off x="6011586" y="3062073"/>
            <a:ext cx="609600" cy="320160"/>
          </a:xfrm>
          <a:prstGeom prst="rightArrow">
            <a:avLst/>
          </a:prstGeom>
          <a:solidFill>
            <a:srgbClr val="0070C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Arial" charset="0"/>
              <a:ea typeface="ＭＳ Ｐゴシック" pitchFamily="112" charset="-128"/>
            </a:endParaRPr>
          </a:p>
        </p:txBody>
      </p:sp>
      <p:sp>
        <p:nvSpPr>
          <p:cNvPr id="27" name="TextBox 26"/>
          <p:cNvSpPr txBox="1"/>
          <p:nvPr/>
        </p:nvSpPr>
        <p:spPr>
          <a:xfrm>
            <a:off x="5726677" y="1881953"/>
            <a:ext cx="4262705" cy="369332"/>
          </a:xfrm>
          <a:prstGeom prst="rect">
            <a:avLst/>
          </a:prstGeom>
          <a:noFill/>
        </p:spPr>
        <p:txBody>
          <a:bodyPr wrap="none" rtlCol="0">
            <a:spAutoFit/>
          </a:bodyPr>
          <a:lstStyle/>
          <a:p>
            <a:pPr eaLnBrk="0" fontAlgn="base" hangingPunct="0">
              <a:spcBef>
                <a:spcPct val="0"/>
              </a:spcBef>
              <a:spcAft>
                <a:spcPct val="0"/>
              </a:spcAft>
            </a:pPr>
            <a:r>
              <a:rPr lang="en-US">
                <a:solidFill>
                  <a:prstClr val="black"/>
                </a:solidFill>
                <a:latin typeface="Arial" charset="0"/>
                <a:ea typeface="MS PGothic" charset="-128"/>
              </a:rPr>
              <a:t>Future Mission Implementation Concept</a:t>
            </a:r>
          </a:p>
        </p:txBody>
      </p:sp>
      <p:pic>
        <p:nvPicPr>
          <p:cNvPr id="28" name="Picture 27"/>
          <p:cNvPicPr>
            <a:picLocks noChangeAspect="1"/>
          </p:cNvPicPr>
          <p:nvPr/>
        </p:nvPicPr>
        <p:blipFill>
          <a:blip r:embed="rId4"/>
          <a:stretch>
            <a:fillRect/>
          </a:stretch>
        </p:blipFill>
        <p:spPr>
          <a:xfrm>
            <a:off x="8002787" y="4314243"/>
            <a:ext cx="1540223" cy="1533751"/>
          </a:xfrm>
          <a:prstGeom prst="rect">
            <a:avLst/>
          </a:prstGeom>
        </p:spPr>
      </p:pic>
      <p:sp>
        <p:nvSpPr>
          <p:cNvPr id="29" name="TextBox 28"/>
          <p:cNvSpPr txBox="1"/>
          <p:nvPr/>
        </p:nvSpPr>
        <p:spPr>
          <a:xfrm>
            <a:off x="7444199" y="5907897"/>
            <a:ext cx="2650392" cy="738664"/>
          </a:xfrm>
          <a:prstGeom prst="rect">
            <a:avLst/>
          </a:prstGeom>
          <a:noFill/>
        </p:spPr>
        <p:txBody>
          <a:bodyPr wrap="square" rtlCol="0">
            <a:spAutoFit/>
          </a:bodyPr>
          <a:lstStyle/>
          <a:p>
            <a:pPr algn="ctr" eaLnBrk="0" fontAlgn="base" hangingPunct="0">
              <a:spcBef>
                <a:spcPct val="0"/>
              </a:spcBef>
              <a:spcAft>
                <a:spcPct val="0"/>
              </a:spcAft>
            </a:pPr>
            <a:r>
              <a:rPr lang="en-US" sz="1400">
                <a:solidFill>
                  <a:prstClr val="black"/>
                </a:solidFill>
                <a:latin typeface="Arial" charset="0"/>
                <a:ea typeface="MS PGothic" charset="-128"/>
              </a:rPr>
              <a:t>Engineering microbes             to produce nutrients and medicines on-demand </a:t>
            </a:r>
          </a:p>
        </p:txBody>
      </p:sp>
      <p:pic>
        <p:nvPicPr>
          <p:cNvPr id="30" name="Picture 29"/>
          <p:cNvPicPr>
            <a:picLocks noChangeAspect="1"/>
          </p:cNvPicPr>
          <p:nvPr/>
        </p:nvPicPr>
        <p:blipFill>
          <a:blip r:embed="rId5"/>
          <a:stretch>
            <a:fillRect/>
          </a:stretch>
        </p:blipFill>
        <p:spPr>
          <a:xfrm>
            <a:off x="4935911" y="4314243"/>
            <a:ext cx="2799884" cy="1540730"/>
          </a:xfrm>
          <a:prstGeom prst="rect">
            <a:avLst/>
          </a:prstGeom>
        </p:spPr>
      </p:pic>
      <p:sp>
        <p:nvSpPr>
          <p:cNvPr id="31" name="TextBox 30"/>
          <p:cNvSpPr txBox="1"/>
          <p:nvPr/>
        </p:nvSpPr>
        <p:spPr>
          <a:xfrm>
            <a:off x="4935911" y="5967800"/>
            <a:ext cx="2768387" cy="738664"/>
          </a:xfrm>
          <a:prstGeom prst="rect">
            <a:avLst/>
          </a:prstGeom>
          <a:noFill/>
        </p:spPr>
        <p:txBody>
          <a:bodyPr wrap="square" rtlCol="0">
            <a:spAutoFit/>
          </a:bodyPr>
          <a:lstStyle/>
          <a:p>
            <a:pPr eaLnBrk="0" fontAlgn="base" hangingPunct="0">
              <a:spcBef>
                <a:spcPct val="0"/>
              </a:spcBef>
              <a:spcAft>
                <a:spcPct val="0"/>
              </a:spcAft>
            </a:pPr>
            <a:r>
              <a:rPr lang="en-US" sz="1400">
                <a:solidFill>
                  <a:prstClr val="black"/>
                </a:solidFill>
                <a:latin typeface="Arial" charset="0"/>
                <a:ea typeface="MS PGothic" charset="-128"/>
              </a:rPr>
              <a:t>BioNutrients-1 Flight Production Pack Development for on-orbit testing</a:t>
            </a:r>
          </a:p>
        </p:txBody>
      </p:sp>
      <p:pic>
        <p:nvPicPr>
          <p:cNvPr id="32" name="Picture 31"/>
          <p:cNvPicPr>
            <a:picLocks noChangeAspect="1"/>
          </p:cNvPicPr>
          <p:nvPr/>
        </p:nvPicPr>
        <p:blipFill>
          <a:blip r:embed="rId6"/>
          <a:stretch>
            <a:fillRect/>
          </a:stretch>
        </p:blipFill>
        <p:spPr>
          <a:xfrm rot="16200000">
            <a:off x="9909499" y="4242760"/>
            <a:ext cx="1523577" cy="1700849"/>
          </a:xfrm>
          <a:prstGeom prst="rect">
            <a:avLst/>
          </a:prstGeom>
        </p:spPr>
      </p:pic>
      <p:sp>
        <p:nvSpPr>
          <p:cNvPr id="33" name="TextBox 32"/>
          <p:cNvSpPr txBox="1"/>
          <p:nvPr/>
        </p:nvSpPr>
        <p:spPr>
          <a:xfrm>
            <a:off x="9621439" y="5902208"/>
            <a:ext cx="2228014" cy="738664"/>
          </a:xfrm>
          <a:prstGeom prst="rect">
            <a:avLst/>
          </a:prstGeom>
          <a:noFill/>
        </p:spPr>
        <p:txBody>
          <a:bodyPr wrap="square" rtlCol="0">
            <a:spAutoFit/>
          </a:bodyPr>
          <a:lstStyle/>
          <a:p>
            <a:pPr algn="ctr" eaLnBrk="0" fontAlgn="base" hangingPunct="0">
              <a:spcBef>
                <a:spcPct val="0"/>
              </a:spcBef>
              <a:spcAft>
                <a:spcPct val="0"/>
              </a:spcAft>
            </a:pPr>
            <a:r>
              <a:rPr lang="en-US" sz="1400">
                <a:solidFill>
                  <a:prstClr val="black"/>
                </a:solidFill>
                <a:latin typeface="Arial" charset="0"/>
                <a:ea typeface="MS PGothic" charset="-128"/>
              </a:rPr>
              <a:t>Developing microbes  adapted for use </a:t>
            </a:r>
          </a:p>
          <a:p>
            <a:pPr algn="ctr" eaLnBrk="0" fontAlgn="base" hangingPunct="0">
              <a:spcBef>
                <a:spcPct val="0"/>
              </a:spcBef>
              <a:spcAft>
                <a:spcPct val="0"/>
              </a:spcAft>
            </a:pPr>
            <a:r>
              <a:rPr lang="en-US" sz="1400">
                <a:solidFill>
                  <a:prstClr val="black"/>
                </a:solidFill>
                <a:latin typeface="Arial" charset="0"/>
                <a:ea typeface="MS PGothic" charset="-128"/>
              </a:rPr>
              <a:t>in space</a:t>
            </a:r>
          </a:p>
        </p:txBody>
      </p:sp>
      <p:pic>
        <p:nvPicPr>
          <p:cNvPr id="35" name="Picture 34"/>
          <p:cNvPicPr>
            <a:picLocks noChangeAspect="1"/>
          </p:cNvPicPr>
          <p:nvPr/>
        </p:nvPicPr>
        <p:blipFill>
          <a:blip r:embed="rId7"/>
          <a:stretch>
            <a:fillRect/>
          </a:stretch>
        </p:blipFill>
        <p:spPr>
          <a:xfrm rot="5400000">
            <a:off x="4570712" y="2633742"/>
            <a:ext cx="1734397" cy="969483"/>
          </a:xfrm>
          <a:prstGeom prst="rect">
            <a:avLst/>
          </a:prstGeom>
        </p:spPr>
      </p:pic>
      <p:pic>
        <p:nvPicPr>
          <p:cNvPr id="36" name="Picture 35"/>
          <p:cNvPicPr>
            <a:picLocks noChangeAspect="1"/>
          </p:cNvPicPr>
          <p:nvPr/>
        </p:nvPicPr>
        <p:blipFill>
          <a:blip r:embed="rId8"/>
          <a:stretch>
            <a:fillRect/>
          </a:stretch>
        </p:blipFill>
        <p:spPr>
          <a:xfrm>
            <a:off x="6678687" y="2398094"/>
            <a:ext cx="2252788" cy="1499042"/>
          </a:xfrm>
          <a:prstGeom prst="rect">
            <a:avLst/>
          </a:prstGeom>
        </p:spPr>
      </p:pic>
      <p:sp>
        <p:nvSpPr>
          <p:cNvPr id="37" name="TextBox 36"/>
          <p:cNvSpPr txBox="1"/>
          <p:nvPr/>
        </p:nvSpPr>
        <p:spPr>
          <a:xfrm>
            <a:off x="8898461" y="2720424"/>
            <a:ext cx="1187633" cy="1200329"/>
          </a:xfrm>
          <a:prstGeom prst="rect">
            <a:avLst/>
          </a:prstGeom>
          <a:noFill/>
        </p:spPr>
        <p:txBody>
          <a:bodyPr wrap="none" rtlCol="0">
            <a:spAutoFit/>
          </a:bodyPr>
          <a:lstStyle/>
          <a:p>
            <a:pPr algn="ctr"/>
            <a:r>
              <a:rPr lang="en-US"/>
              <a:t>Incubation</a:t>
            </a:r>
          </a:p>
          <a:p>
            <a:pPr algn="ctr"/>
            <a:endParaRPr lang="en-US"/>
          </a:p>
          <a:p>
            <a:pPr algn="ctr"/>
            <a:r>
              <a:rPr lang="en-US"/>
              <a:t>Safety</a:t>
            </a:r>
          </a:p>
          <a:p>
            <a:pPr algn="ctr"/>
            <a:r>
              <a:rPr lang="en-US"/>
              <a:t>Test</a:t>
            </a:r>
          </a:p>
        </p:txBody>
      </p:sp>
      <p:sp>
        <p:nvSpPr>
          <p:cNvPr id="21" name="TextBox 20">
            <a:extLst>
              <a:ext uri="{FF2B5EF4-FFF2-40B4-BE49-F238E27FC236}">
                <a16:creationId xmlns:a16="http://schemas.microsoft.com/office/drawing/2014/main" id="{07B12859-EA21-4079-967C-5FFB83DB47B8}"/>
              </a:ext>
            </a:extLst>
          </p:cNvPr>
          <p:cNvSpPr txBox="1"/>
          <p:nvPr/>
        </p:nvSpPr>
        <p:spPr>
          <a:xfrm>
            <a:off x="10238402" y="908580"/>
            <a:ext cx="987771" cy="230832"/>
          </a:xfrm>
          <a:prstGeom prst="rect">
            <a:avLst/>
          </a:prstGeom>
          <a:noFill/>
        </p:spPr>
        <p:txBody>
          <a:bodyPr wrap="none" rtlCol="0">
            <a:spAutoFit/>
          </a:bodyPr>
          <a:lstStyle/>
          <a:p>
            <a:r>
              <a:rPr lang="en-US" sz="900" i="1">
                <a:solidFill>
                  <a:schemeClr val="bg1"/>
                </a:solidFill>
              </a:rPr>
              <a:t>Frances Donovan</a:t>
            </a:r>
          </a:p>
        </p:txBody>
      </p:sp>
      <p:pic>
        <p:nvPicPr>
          <p:cNvPr id="4" name="Picture 3">
            <a:extLst>
              <a:ext uri="{FF2B5EF4-FFF2-40B4-BE49-F238E27FC236}">
                <a16:creationId xmlns:a16="http://schemas.microsoft.com/office/drawing/2014/main" id="{D3ADAA69-1760-0FE9-886C-91B21523FFEC}"/>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Tree>
    <p:extLst>
      <p:ext uri="{BB962C8B-B14F-4D97-AF65-F5344CB8AC3E}">
        <p14:creationId xmlns:p14="http://schemas.microsoft.com/office/powerpoint/2010/main" val="19733208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F944A-BC8E-8454-29B4-ACFE0ADFF486}"/>
              </a:ext>
            </a:extLst>
          </p:cNvPr>
          <p:cNvSpPr>
            <a:spLocks noGrp="1"/>
          </p:cNvSpPr>
          <p:nvPr>
            <p:ph type="title"/>
          </p:nvPr>
        </p:nvSpPr>
        <p:spPr/>
        <p:txBody>
          <a:bodyPr>
            <a:normAutofit fontScale="90000"/>
          </a:bodyPr>
          <a:lstStyle/>
          <a:p>
            <a:r>
              <a:rPr lang="en-US" dirty="0"/>
              <a:t>Five Years and Six Runs Complete!</a:t>
            </a:r>
            <a:endParaRPr lang="en-US" dirty="0">
              <a:solidFill>
                <a:srgbClr val="FF0000"/>
              </a:solidFill>
            </a:endParaRPr>
          </a:p>
        </p:txBody>
      </p:sp>
      <p:sp>
        <p:nvSpPr>
          <p:cNvPr id="5" name="Date Placeholder 4">
            <a:extLst>
              <a:ext uri="{FF2B5EF4-FFF2-40B4-BE49-F238E27FC236}">
                <a16:creationId xmlns:a16="http://schemas.microsoft.com/office/drawing/2014/main" id="{BD9FDE9A-9077-8380-FBB4-E5F2DB3D0131}"/>
              </a:ext>
            </a:extLst>
          </p:cNvPr>
          <p:cNvSpPr>
            <a:spLocks noGrp="1"/>
          </p:cNvSpPr>
          <p:nvPr>
            <p:ph type="dt" sz="half" idx="10"/>
          </p:nvPr>
        </p:nvSpPr>
        <p:spPr/>
        <p:txBody>
          <a:bodyPr/>
          <a:lstStyle/>
          <a:p>
            <a:r>
              <a:rPr lang="en-US"/>
              <a:t>September 10-12, 2024</a:t>
            </a:r>
          </a:p>
        </p:txBody>
      </p:sp>
      <p:sp>
        <p:nvSpPr>
          <p:cNvPr id="6" name="Footer Placeholder 5">
            <a:extLst>
              <a:ext uri="{FF2B5EF4-FFF2-40B4-BE49-F238E27FC236}">
                <a16:creationId xmlns:a16="http://schemas.microsoft.com/office/drawing/2014/main" id="{C3AE7FBF-F924-7D0F-6417-690AAC4B9491}"/>
              </a:ext>
            </a:extLst>
          </p:cNvPr>
          <p:cNvSpPr>
            <a:spLocks noGrp="1"/>
          </p:cNvSpPr>
          <p:nvPr>
            <p:ph type="ftr" sz="quarter" idx="11"/>
          </p:nvPr>
        </p:nvSpPr>
        <p:spPr/>
        <p:txBody>
          <a:bodyPr/>
          <a:lstStyle/>
          <a:p>
            <a:r>
              <a:rPr lang="en-US"/>
              <a:t>GCD Annual Program Review</a:t>
            </a:r>
          </a:p>
        </p:txBody>
      </p:sp>
      <p:sp>
        <p:nvSpPr>
          <p:cNvPr id="7" name="Slide Number Placeholder 6">
            <a:extLst>
              <a:ext uri="{FF2B5EF4-FFF2-40B4-BE49-F238E27FC236}">
                <a16:creationId xmlns:a16="http://schemas.microsoft.com/office/drawing/2014/main" id="{213ACA4C-1454-F4CB-D985-49FDDBB5388F}"/>
              </a:ext>
            </a:extLst>
          </p:cNvPr>
          <p:cNvSpPr>
            <a:spLocks noGrp="1"/>
          </p:cNvSpPr>
          <p:nvPr>
            <p:ph type="sldNum" sz="quarter" idx="12"/>
          </p:nvPr>
        </p:nvSpPr>
        <p:spPr/>
        <p:txBody>
          <a:bodyPr/>
          <a:lstStyle/>
          <a:p>
            <a:fld id="{810711A6-5908-4BC9-9A98-6F28F473755D}" type="slidenum">
              <a:rPr lang="en-US" smtClean="0"/>
              <a:t>25</a:t>
            </a:fld>
            <a:endParaRPr lang="en-US"/>
          </a:p>
        </p:txBody>
      </p:sp>
      <p:pic>
        <p:nvPicPr>
          <p:cNvPr id="12" name="Picture 11" descr="A picture containing indoor, military vehicle, working, equipment&#10;&#10;Description automatically generated">
            <a:extLst>
              <a:ext uri="{FF2B5EF4-FFF2-40B4-BE49-F238E27FC236}">
                <a16:creationId xmlns:a16="http://schemas.microsoft.com/office/drawing/2014/main" id="{86463855-7F73-0FA1-F57D-05194292D79C}"/>
              </a:ext>
            </a:extLst>
          </p:cNvPr>
          <p:cNvPicPr>
            <a:picLocks noChangeAspect="1"/>
          </p:cNvPicPr>
          <p:nvPr/>
        </p:nvPicPr>
        <p:blipFill rotWithShape="1">
          <a:blip r:embed="rId2">
            <a:extLst>
              <a:ext uri="{28A0092B-C50C-407E-A947-70E740481C1C}">
                <a14:useLocalDpi xmlns:a14="http://schemas.microsoft.com/office/drawing/2010/main" val="0"/>
              </a:ext>
            </a:extLst>
          </a:blip>
          <a:srcRect t="15556" b="39889"/>
          <a:stretch/>
        </p:blipFill>
        <p:spPr>
          <a:xfrm>
            <a:off x="4287625" y="1066800"/>
            <a:ext cx="3610658" cy="2413123"/>
          </a:xfrm>
          <a:prstGeom prst="rect">
            <a:avLst/>
          </a:prstGeom>
        </p:spPr>
      </p:pic>
      <p:pic>
        <p:nvPicPr>
          <p:cNvPr id="14" name="Picture 13" descr="A picture containing text, person, indoor, person&#10;&#10;Description automatically generated">
            <a:extLst>
              <a:ext uri="{FF2B5EF4-FFF2-40B4-BE49-F238E27FC236}">
                <a16:creationId xmlns:a16="http://schemas.microsoft.com/office/drawing/2014/main" id="{64E5E4F8-150E-EC60-C666-87C5CD9099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673" y="1066800"/>
            <a:ext cx="3611881" cy="2407921"/>
          </a:xfrm>
          <a:prstGeom prst="rect">
            <a:avLst/>
          </a:prstGeom>
        </p:spPr>
      </p:pic>
      <p:pic>
        <p:nvPicPr>
          <p:cNvPr id="20" name="Picture 19" descr="A picture containing person, person, indoor, working&#10;&#10;Description automatically generated">
            <a:extLst>
              <a:ext uri="{FF2B5EF4-FFF2-40B4-BE49-F238E27FC236}">
                <a16:creationId xmlns:a16="http://schemas.microsoft.com/office/drawing/2014/main" id="{91354CD4-17A1-CD54-CB90-A674FE2941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50354" y="1066800"/>
            <a:ext cx="3617973" cy="2411982"/>
          </a:xfrm>
          <a:prstGeom prst="rect">
            <a:avLst/>
          </a:prstGeom>
        </p:spPr>
      </p:pic>
      <p:pic>
        <p:nvPicPr>
          <p:cNvPr id="21" name="Picture 4" descr="ISS Research on X: &quot;The BioNutrients experiment is demonstrating a  technology that enables the on-demand production of vitamins and other  nutrients that otherwise are deficient in the crew diet during  long-duration missions.">
            <a:extLst>
              <a:ext uri="{FF2B5EF4-FFF2-40B4-BE49-F238E27FC236}">
                <a16:creationId xmlns:a16="http://schemas.microsoft.com/office/drawing/2014/main" id="{FC2D91CC-38B8-4222-4ED1-C4672E8E7D6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8230"/>
          <a:stretch/>
        </p:blipFill>
        <p:spPr bwMode="auto">
          <a:xfrm>
            <a:off x="4287625" y="3670799"/>
            <a:ext cx="3610658" cy="220935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descr="A picture containing person, indoor&#10;&#10;Description automatically generated">
            <a:extLst>
              <a:ext uri="{FF2B5EF4-FFF2-40B4-BE49-F238E27FC236}">
                <a16:creationId xmlns:a16="http://schemas.microsoft.com/office/drawing/2014/main" id="{8E34EB63-5F28-12CE-5FCB-EA82440729BB}"/>
              </a:ext>
            </a:extLst>
          </p:cNvPr>
          <p:cNvPicPr>
            <a:picLocks noChangeAspect="1"/>
          </p:cNvPicPr>
          <p:nvPr/>
        </p:nvPicPr>
        <p:blipFill rotWithShape="1">
          <a:blip r:embed="rId6">
            <a:extLst>
              <a:ext uri="{28A0092B-C50C-407E-A947-70E740481C1C}">
                <a14:useLocalDpi xmlns:a14="http://schemas.microsoft.com/office/drawing/2010/main" val="0"/>
              </a:ext>
            </a:extLst>
          </a:blip>
          <a:srcRect l="8102"/>
          <a:stretch/>
        </p:blipFill>
        <p:spPr>
          <a:xfrm>
            <a:off x="8150353" y="3670799"/>
            <a:ext cx="3617973" cy="2209357"/>
          </a:xfrm>
          <a:prstGeom prst="rect">
            <a:avLst/>
          </a:prstGeom>
        </p:spPr>
      </p:pic>
      <p:pic>
        <p:nvPicPr>
          <p:cNvPr id="23" name="Picture 22" descr="A picture containing person, indoor, person&#10;&#10;Description automatically generated">
            <a:extLst>
              <a:ext uri="{FF2B5EF4-FFF2-40B4-BE49-F238E27FC236}">
                <a16:creationId xmlns:a16="http://schemas.microsoft.com/office/drawing/2014/main" id="{DFB79D98-E290-DCD6-758B-25623288369B}"/>
              </a:ext>
            </a:extLst>
          </p:cNvPr>
          <p:cNvPicPr>
            <a:picLocks noChangeAspect="1"/>
          </p:cNvPicPr>
          <p:nvPr/>
        </p:nvPicPr>
        <p:blipFill rotWithShape="1">
          <a:blip r:embed="rId7">
            <a:extLst>
              <a:ext uri="{28A0092B-C50C-407E-A947-70E740481C1C}">
                <a14:useLocalDpi xmlns:a14="http://schemas.microsoft.com/office/drawing/2010/main" val="0"/>
              </a:ext>
            </a:extLst>
          </a:blip>
          <a:srcRect r="8586"/>
          <a:stretch/>
        </p:blipFill>
        <p:spPr>
          <a:xfrm>
            <a:off x="423673" y="3670799"/>
            <a:ext cx="3611881" cy="2209357"/>
          </a:xfrm>
          <a:prstGeom prst="rect">
            <a:avLst/>
          </a:prstGeom>
        </p:spPr>
      </p:pic>
      <p:sp>
        <p:nvSpPr>
          <p:cNvPr id="25" name="TextBox 24">
            <a:extLst>
              <a:ext uri="{FF2B5EF4-FFF2-40B4-BE49-F238E27FC236}">
                <a16:creationId xmlns:a16="http://schemas.microsoft.com/office/drawing/2014/main" id="{DC794601-DC6A-E377-7FA7-7902F528A210}"/>
              </a:ext>
            </a:extLst>
          </p:cNvPr>
          <p:cNvSpPr txBox="1"/>
          <p:nvPr/>
        </p:nvSpPr>
        <p:spPr>
          <a:xfrm>
            <a:off x="423673" y="5928445"/>
            <a:ext cx="11344653" cy="461665"/>
          </a:xfrm>
          <a:prstGeom prst="rect">
            <a:avLst/>
          </a:prstGeom>
          <a:noFill/>
        </p:spPr>
        <p:txBody>
          <a:bodyPr wrap="square">
            <a:spAutoFit/>
          </a:bodyPr>
          <a:lstStyle/>
          <a:p>
            <a:r>
              <a:rPr lang="en-US" sz="1200" i="0">
                <a:solidFill>
                  <a:srgbClr val="000000"/>
                </a:solidFill>
                <a:effectLst/>
                <a:latin typeface="Arial" panose="020B0604020202020204" pitchFamily="34" charset="0"/>
              </a:rPr>
              <a:t>BioNutrients-1 Crew Members (left to right, top to bottom): David Saint-Jacques (Run 1, June 2019), Drew Morgan (Run 2, January 2020), Shannon Walker (Run 3, January 2021), Thomas Marshburn (Run 4, January 2022)</a:t>
            </a:r>
            <a:r>
              <a:rPr lang="en-US" sz="1200">
                <a:solidFill>
                  <a:srgbClr val="000000"/>
                </a:solidFill>
                <a:latin typeface="Arial" panose="020B0604020202020204" pitchFamily="34" charset="0"/>
              </a:rPr>
              <a:t>, </a:t>
            </a:r>
            <a:r>
              <a:rPr lang="en-US" sz="1200" i="0">
                <a:solidFill>
                  <a:srgbClr val="000000"/>
                </a:solidFill>
                <a:effectLst/>
                <a:latin typeface="Arial" panose="020B0604020202020204" pitchFamily="34" charset="0"/>
              </a:rPr>
              <a:t>Koichi Wakata (Run 5, January 2023)</a:t>
            </a:r>
            <a:r>
              <a:rPr lang="en-US" sz="1200">
                <a:solidFill>
                  <a:srgbClr val="000000"/>
                </a:solidFill>
                <a:latin typeface="Arial" panose="020B0604020202020204" pitchFamily="34" charset="0"/>
              </a:rPr>
              <a:t>,</a:t>
            </a:r>
            <a:r>
              <a:rPr lang="en-US" sz="1200" i="0">
                <a:solidFill>
                  <a:srgbClr val="000000"/>
                </a:solidFill>
                <a:effectLst/>
                <a:latin typeface="Arial" panose="020B0604020202020204" pitchFamily="34" charset="0"/>
              </a:rPr>
              <a:t> Satoshi Furukawa (Run 6, January 2024)</a:t>
            </a:r>
            <a:endParaRPr lang="en-US" sz="1200"/>
          </a:p>
        </p:txBody>
      </p:sp>
    </p:spTree>
    <p:extLst>
      <p:ext uri="{BB962C8B-B14F-4D97-AF65-F5344CB8AC3E}">
        <p14:creationId xmlns:p14="http://schemas.microsoft.com/office/powerpoint/2010/main" val="4629733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6">
            <a:extLst>
              <a:ext uri="{FF2B5EF4-FFF2-40B4-BE49-F238E27FC236}">
                <a16:creationId xmlns:a16="http://schemas.microsoft.com/office/drawing/2014/main" id="{2613433D-BED5-4CD1-B312-3B72040AF606}"/>
              </a:ext>
            </a:extLst>
          </p:cNvPr>
          <p:cNvGraphicFramePr>
            <a:graphicFrameLocks noGrp="1"/>
          </p:cNvGraphicFramePr>
          <p:nvPr/>
        </p:nvGraphicFramePr>
        <p:xfrm>
          <a:off x="107011" y="921591"/>
          <a:ext cx="11977977" cy="5255372"/>
        </p:xfrm>
        <a:graphic>
          <a:graphicData uri="http://schemas.openxmlformats.org/drawingml/2006/table">
            <a:tbl>
              <a:tblPr firstRow="1" bandRow="1">
                <a:tableStyleId>{5C22544A-7EE6-4342-B048-85BDC9FD1C3A}</a:tableStyleId>
              </a:tblPr>
              <a:tblGrid>
                <a:gridCol w="3447350">
                  <a:extLst>
                    <a:ext uri="{9D8B030D-6E8A-4147-A177-3AD203B41FA5}">
                      <a16:colId xmlns:a16="http://schemas.microsoft.com/office/drawing/2014/main" val="1490052034"/>
                    </a:ext>
                  </a:extLst>
                </a:gridCol>
                <a:gridCol w="4874342">
                  <a:extLst>
                    <a:ext uri="{9D8B030D-6E8A-4147-A177-3AD203B41FA5}">
                      <a16:colId xmlns:a16="http://schemas.microsoft.com/office/drawing/2014/main" val="2768349768"/>
                    </a:ext>
                  </a:extLst>
                </a:gridCol>
                <a:gridCol w="3656285">
                  <a:extLst>
                    <a:ext uri="{9D8B030D-6E8A-4147-A177-3AD203B41FA5}">
                      <a16:colId xmlns:a16="http://schemas.microsoft.com/office/drawing/2014/main" val="1881094327"/>
                    </a:ext>
                  </a:extLst>
                </a:gridCol>
              </a:tblGrid>
              <a:tr h="5255372">
                <a:tc>
                  <a:txBody>
                    <a:bodyPr/>
                    <a:lstStyle/>
                    <a:p>
                      <a:endParaRPr lang="en-US" dirty="0"/>
                    </a:p>
                  </a:txBody>
                  <a:tcPr/>
                </a:tc>
                <a:tc>
                  <a:txBody>
                    <a:bodyPr/>
                    <a:lstStyle/>
                    <a:p>
                      <a:endParaRPr lang="en-US" dirty="0"/>
                    </a:p>
                  </a:txBody>
                  <a:tcPr>
                    <a:solidFill>
                      <a:schemeClr val="accent6">
                        <a:lumMod val="20000"/>
                        <a:lumOff val="80000"/>
                      </a:schemeClr>
                    </a:solidFill>
                  </a:tcPr>
                </a:tc>
                <a:tc>
                  <a:txBody>
                    <a:bodyPr/>
                    <a:lstStyle/>
                    <a:p>
                      <a:endParaRPr lang="en-US" dirty="0"/>
                    </a:p>
                  </a:txBody>
                  <a:tcPr>
                    <a:solidFill>
                      <a:schemeClr val="bg1">
                        <a:lumMod val="95000"/>
                      </a:schemeClr>
                    </a:solidFill>
                  </a:tcPr>
                </a:tc>
                <a:extLst>
                  <a:ext uri="{0D108BD9-81ED-4DB2-BD59-A6C34878D82A}">
                    <a16:rowId xmlns:a16="http://schemas.microsoft.com/office/drawing/2014/main" val="1434086662"/>
                  </a:ext>
                </a:extLst>
              </a:tr>
            </a:tbl>
          </a:graphicData>
        </a:graphic>
      </p:graphicFrame>
      <p:sp>
        <p:nvSpPr>
          <p:cNvPr id="2" name="Title 1">
            <a:extLst>
              <a:ext uri="{FF2B5EF4-FFF2-40B4-BE49-F238E27FC236}">
                <a16:creationId xmlns:a16="http://schemas.microsoft.com/office/drawing/2014/main" id="{56A6C860-072E-4727-AF5E-30052F276C25}"/>
              </a:ext>
            </a:extLst>
          </p:cNvPr>
          <p:cNvSpPr>
            <a:spLocks noGrp="1"/>
          </p:cNvSpPr>
          <p:nvPr>
            <p:ph type="title"/>
          </p:nvPr>
        </p:nvSpPr>
        <p:spPr>
          <a:xfrm rot="-10800000" flipH="1" flipV="1">
            <a:off x="190812" y="-14643"/>
            <a:ext cx="11093822" cy="840441"/>
          </a:xfrm>
        </p:spPr>
        <p:txBody>
          <a:bodyPr lIns="91440" tIns="45720" rIns="91440" bIns="45720" anchor="t">
            <a:normAutofit fontScale="90000"/>
          </a:bodyPr>
          <a:lstStyle/>
          <a:p>
            <a:r>
              <a:rPr lang="en-US" sz="3100" dirty="0">
                <a:latin typeface="Helvetica" panose="020B0604020202020204" pitchFamily="34" charset="0"/>
                <a:cs typeface="Helvetica" panose="020B0604020202020204" pitchFamily="34" charset="0"/>
              </a:rPr>
              <a:t>BN-2: Flat Pack FEP system, adds Yogurt and Kefir</a:t>
            </a:r>
            <a:br>
              <a:rPr lang="en-US" sz="2400" dirty="0">
                <a:latin typeface="Helvetica" panose="020B0604020202020204" pitchFamily="34" charset="0"/>
                <a:cs typeface="Helvetica" panose="020B0604020202020204" pitchFamily="34" charset="0"/>
              </a:rPr>
            </a:br>
            <a:r>
              <a:rPr lang="en-US" sz="1800" dirty="0">
                <a:latin typeface="Helvetica" panose="020B0604020202020204" pitchFamily="34" charset="0"/>
                <a:cs typeface="Helvetica" panose="020B0604020202020204" pitchFamily="34" charset="0"/>
              </a:rPr>
              <a:t>Yeast carotenoids and </a:t>
            </a:r>
            <a:r>
              <a:rPr lang="en-US" sz="1800" dirty="0" err="1">
                <a:latin typeface="Helvetica" panose="020B0604020202020204" pitchFamily="34" charset="0"/>
                <a:cs typeface="Helvetica" panose="020B0604020202020204" pitchFamily="34" charset="0"/>
              </a:rPr>
              <a:t>Follistatin</a:t>
            </a:r>
            <a:r>
              <a:rPr lang="en-US" sz="1800" dirty="0">
                <a:latin typeface="Helvetica" panose="020B0604020202020204" pitchFamily="34" charset="0"/>
                <a:cs typeface="Helvetica" panose="020B0604020202020204" pitchFamily="34" charset="0"/>
              </a:rPr>
              <a:t> (protein therapeutic) production Yogurt and Kefir production (vitamin K, </a:t>
            </a:r>
            <a:r>
              <a:rPr lang="en-US" sz="1800" dirty="0" err="1">
                <a:latin typeface="Helvetica" panose="020B0604020202020204" pitchFamily="34" charset="0"/>
                <a:cs typeface="Helvetica" panose="020B0604020202020204" pitchFamily="34" charset="0"/>
              </a:rPr>
              <a:t>gfp</a:t>
            </a:r>
            <a:r>
              <a:rPr lang="en-US" sz="1800" dirty="0">
                <a:latin typeface="Helvetica" panose="020B0604020202020204" pitchFamily="34" charset="0"/>
                <a:cs typeface="Helvetica" panose="020B0604020202020204" pitchFamily="34" charset="0"/>
              </a:rPr>
              <a:t> demo product)</a:t>
            </a:r>
            <a:br>
              <a:rPr lang="en-US" sz="1800" dirty="0"/>
            </a:br>
            <a:br>
              <a:rPr lang="en-US" sz="2800" dirty="0"/>
            </a:br>
            <a:endParaRPr lang="en-US" sz="2800" dirty="0"/>
          </a:p>
        </p:txBody>
      </p:sp>
      <p:sp>
        <p:nvSpPr>
          <p:cNvPr id="3" name="Content Placeholder 2">
            <a:extLst>
              <a:ext uri="{FF2B5EF4-FFF2-40B4-BE49-F238E27FC236}">
                <a16:creationId xmlns:a16="http://schemas.microsoft.com/office/drawing/2014/main" id="{B7321009-52D9-4776-8AE8-94B664952992}"/>
              </a:ext>
            </a:extLst>
          </p:cNvPr>
          <p:cNvSpPr>
            <a:spLocks noGrp="1"/>
          </p:cNvSpPr>
          <p:nvPr>
            <p:ph idx="1"/>
          </p:nvPr>
        </p:nvSpPr>
        <p:spPr>
          <a:xfrm>
            <a:off x="8631400" y="1003412"/>
            <a:ext cx="3328628" cy="5173551"/>
          </a:xfrm>
        </p:spPr>
        <p:txBody>
          <a:bodyPr/>
          <a:lstStyle/>
          <a:p>
            <a:pPr marL="0" indent="0">
              <a:buNone/>
            </a:pPr>
            <a:endParaRPr lang="en-US" dirty="0"/>
          </a:p>
          <a:p>
            <a:endParaRPr lang="en-US" dirty="0"/>
          </a:p>
          <a:p>
            <a:r>
              <a:rPr lang="en-US" dirty="0"/>
              <a:t>90% reduction in mass</a:t>
            </a:r>
          </a:p>
          <a:p>
            <a:r>
              <a:rPr lang="en-US" dirty="0"/>
              <a:t>Flat pack system</a:t>
            </a:r>
          </a:p>
          <a:p>
            <a:r>
              <a:rPr lang="en-US" dirty="0"/>
              <a:t>2 successful runs</a:t>
            </a:r>
          </a:p>
          <a:p>
            <a:r>
              <a:rPr lang="en-US" dirty="0"/>
              <a:t>No contamination</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CB9FF5E-D2B0-44B7-ACB1-860C625081CD}"/>
              </a:ext>
            </a:extLst>
          </p:cNvPr>
          <p:cNvSpPr>
            <a:spLocks noGrp="1"/>
          </p:cNvSpPr>
          <p:nvPr>
            <p:ph type="sldNum" sz="quarter" idx="12"/>
          </p:nvPr>
        </p:nvSpPr>
        <p:spPr/>
        <p:txBody>
          <a:bodyPr/>
          <a:lstStyle/>
          <a:p>
            <a:fld id="{41C508F0-1AA7-8449-B96D-5FDB74B9F69F}" type="slidenum">
              <a:rPr lang="en-US" smtClean="0"/>
              <a:t>26</a:t>
            </a:fld>
            <a:endParaRPr lang="en-US"/>
          </a:p>
        </p:txBody>
      </p:sp>
      <p:pic>
        <p:nvPicPr>
          <p:cNvPr id="6" name="Picture 5">
            <a:extLst>
              <a:ext uri="{FF2B5EF4-FFF2-40B4-BE49-F238E27FC236}">
                <a16:creationId xmlns:a16="http://schemas.microsoft.com/office/drawing/2014/main" id="{9356CB13-9309-4572-B359-9C1FCAE84962}"/>
              </a:ext>
            </a:extLst>
          </p:cNvPr>
          <p:cNvPicPr>
            <a:picLocks noChangeAspect="1"/>
          </p:cNvPicPr>
          <p:nvPr/>
        </p:nvPicPr>
        <p:blipFill>
          <a:blip r:embed="rId2"/>
          <a:stretch>
            <a:fillRect/>
          </a:stretch>
        </p:blipFill>
        <p:spPr>
          <a:xfrm>
            <a:off x="191472" y="1226382"/>
            <a:ext cx="3185465" cy="2023042"/>
          </a:xfrm>
          <a:prstGeom prst="rect">
            <a:avLst/>
          </a:prstGeom>
        </p:spPr>
      </p:pic>
      <p:pic>
        <p:nvPicPr>
          <p:cNvPr id="8" name="Picture 7">
            <a:extLst>
              <a:ext uri="{FF2B5EF4-FFF2-40B4-BE49-F238E27FC236}">
                <a16:creationId xmlns:a16="http://schemas.microsoft.com/office/drawing/2014/main" id="{5C454C87-895C-488C-816B-02A61A5269B4}"/>
              </a:ext>
            </a:extLst>
          </p:cNvPr>
          <p:cNvPicPr>
            <a:picLocks noChangeAspect="1"/>
          </p:cNvPicPr>
          <p:nvPr/>
        </p:nvPicPr>
        <p:blipFill>
          <a:blip r:embed="rId3"/>
          <a:stretch>
            <a:fillRect/>
          </a:stretch>
        </p:blipFill>
        <p:spPr>
          <a:xfrm>
            <a:off x="179942" y="3722919"/>
            <a:ext cx="3208527" cy="1816669"/>
          </a:xfrm>
          <a:prstGeom prst="rect">
            <a:avLst/>
          </a:prstGeom>
        </p:spPr>
      </p:pic>
      <p:sp>
        <p:nvSpPr>
          <p:cNvPr id="9" name="TextBox 8">
            <a:extLst>
              <a:ext uri="{FF2B5EF4-FFF2-40B4-BE49-F238E27FC236}">
                <a16:creationId xmlns:a16="http://schemas.microsoft.com/office/drawing/2014/main" id="{1E30A180-B879-4A40-BD87-8FBDC78FE204}"/>
              </a:ext>
            </a:extLst>
          </p:cNvPr>
          <p:cNvSpPr txBox="1"/>
          <p:nvPr/>
        </p:nvSpPr>
        <p:spPr>
          <a:xfrm>
            <a:off x="2734" y="6220028"/>
            <a:ext cx="11786930" cy="600164"/>
          </a:xfrm>
          <a:prstGeom prst="rect">
            <a:avLst/>
          </a:prstGeom>
          <a:noFill/>
        </p:spPr>
        <p:txBody>
          <a:bodyPr wrap="square" rtlCol="0">
            <a:spAutoFit/>
          </a:bodyPr>
          <a:lstStyle/>
          <a:p>
            <a:r>
              <a:rPr lang="en-US" sz="1100" dirty="0">
                <a:hlinkClick r:id="rId4"/>
              </a:rPr>
              <a:t>Nicole Mann and Josh </a:t>
            </a:r>
            <a:r>
              <a:rPr lang="en-US" sz="1100" dirty="0" err="1">
                <a:hlinkClick r:id="rId4"/>
              </a:rPr>
              <a:t>Casada</a:t>
            </a:r>
            <a:r>
              <a:rPr lang="en-US" sz="1100" dirty="0">
                <a:hlinkClick r:id="rId4"/>
              </a:rPr>
              <a:t> hydrating and shaking the yeast and yogurt packs respectively.  Featured  in Space Station Science Highlights: Week of January 2, 2023 | NASA</a:t>
            </a:r>
            <a:r>
              <a:rPr lang="en-US" sz="1100" dirty="0"/>
              <a:t> </a:t>
            </a:r>
            <a:r>
              <a:rPr lang="en-US" sz="1100" dirty="0">
                <a:hlinkClick r:id="rId5"/>
              </a:rPr>
              <a:t>ISS Research on Twitter: "BioNutrients-2 tests an on-demand system to produce key nutrients from yogurt, kefir, and a yeast-based beverage. 🥛 The study could help maintain the crew's health while reducing launch mass and volume requirements. https://t.co/fuxW39uTWd https://t.co/bzFZVYMIxS" / Twitter</a:t>
            </a:r>
            <a:endParaRPr lang="en-US" sz="1100" dirty="0"/>
          </a:p>
        </p:txBody>
      </p:sp>
      <p:pic>
        <p:nvPicPr>
          <p:cNvPr id="11" name="Picture 10">
            <a:extLst>
              <a:ext uri="{FF2B5EF4-FFF2-40B4-BE49-F238E27FC236}">
                <a16:creationId xmlns:a16="http://schemas.microsoft.com/office/drawing/2014/main" id="{5EC05CF4-9857-4AE8-B3BA-CA70DF19F193}"/>
              </a:ext>
            </a:extLst>
          </p:cNvPr>
          <p:cNvPicPr>
            <a:picLocks noChangeAspect="1"/>
          </p:cNvPicPr>
          <p:nvPr/>
        </p:nvPicPr>
        <p:blipFill rotWithShape="1">
          <a:blip r:embed="rId6"/>
          <a:srcRect r="2980"/>
          <a:stretch/>
        </p:blipFill>
        <p:spPr>
          <a:xfrm>
            <a:off x="5203836" y="3470915"/>
            <a:ext cx="3186617" cy="1684628"/>
          </a:xfrm>
          <a:prstGeom prst="rect">
            <a:avLst/>
          </a:prstGeom>
        </p:spPr>
      </p:pic>
      <p:pic>
        <p:nvPicPr>
          <p:cNvPr id="15" name="Picture 14">
            <a:extLst>
              <a:ext uri="{FF2B5EF4-FFF2-40B4-BE49-F238E27FC236}">
                <a16:creationId xmlns:a16="http://schemas.microsoft.com/office/drawing/2014/main" id="{3DCF12FF-6110-4C4E-888E-03E6B135E4A2}"/>
              </a:ext>
            </a:extLst>
          </p:cNvPr>
          <p:cNvPicPr>
            <a:picLocks noChangeAspect="1"/>
          </p:cNvPicPr>
          <p:nvPr/>
        </p:nvPicPr>
        <p:blipFill>
          <a:blip r:embed="rId7"/>
          <a:stretch>
            <a:fillRect/>
          </a:stretch>
        </p:blipFill>
        <p:spPr>
          <a:xfrm>
            <a:off x="4348202" y="1188869"/>
            <a:ext cx="2938088" cy="1816100"/>
          </a:xfrm>
          <a:prstGeom prst="rect">
            <a:avLst/>
          </a:prstGeom>
        </p:spPr>
      </p:pic>
      <p:pic>
        <p:nvPicPr>
          <p:cNvPr id="19" name="Picture 18">
            <a:extLst>
              <a:ext uri="{FF2B5EF4-FFF2-40B4-BE49-F238E27FC236}">
                <a16:creationId xmlns:a16="http://schemas.microsoft.com/office/drawing/2014/main" id="{F0F02A91-714B-4D2B-9009-81C8318D87F0}"/>
              </a:ext>
            </a:extLst>
          </p:cNvPr>
          <p:cNvPicPr>
            <a:picLocks noChangeAspect="1"/>
          </p:cNvPicPr>
          <p:nvPr/>
        </p:nvPicPr>
        <p:blipFill>
          <a:blip r:embed="rId8"/>
          <a:stretch>
            <a:fillRect/>
          </a:stretch>
        </p:blipFill>
        <p:spPr>
          <a:xfrm>
            <a:off x="4547808" y="4672945"/>
            <a:ext cx="2442958" cy="1450054"/>
          </a:xfrm>
          <a:prstGeom prst="rect">
            <a:avLst/>
          </a:prstGeom>
        </p:spPr>
      </p:pic>
      <p:pic>
        <p:nvPicPr>
          <p:cNvPr id="17" name="Picture 16">
            <a:extLst>
              <a:ext uri="{FF2B5EF4-FFF2-40B4-BE49-F238E27FC236}">
                <a16:creationId xmlns:a16="http://schemas.microsoft.com/office/drawing/2014/main" id="{9CC4A4E7-50F2-44BF-88D4-3605AF32FBA5}"/>
              </a:ext>
            </a:extLst>
          </p:cNvPr>
          <p:cNvPicPr>
            <a:picLocks noChangeAspect="1"/>
          </p:cNvPicPr>
          <p:nvPr/>
        </p:nvPicPr>
        <p:blipFill>
          <a:blip r:embed="rId9"/>
          <a:stretch>
            <a:fillRect/>
          </a:stretch>
        </p:blipFill>
        <p:spPr>
          <a:xfrm>
            <a:off x="3556485" y="3700524"/>
            <a:ext cx="1625441" cy="1816670"/>
          </a:xfrm>
          <a:prstGeom prst="rect">
            <a:avLst/>
          </a:prstGeom>
        </p:spPr>
      </p:pic>
      <p:sp>
        <p:nvSpPr>
          <p:cNvPr id="12" name="TextBox 11">
            <a:extLst>
              <a:ext uri="{FF2B5EF4-FFF2-40B4-BE49-F238E27FC236}">
                <a16:creationId xmlns:a16="http://schemas.microsoft.com/office/drawing/2014/main" id="{E035DA42-05DC-42D2-BE99-2C28DD32FF7A}"/>
              </a:ext>
            </a:extLst>
          </p:cNvPr>
          <p:cNvSpPr txBox="1"/>
          <p:nvPr/>
        </p:nvSpPr>
        <p:spPr>
          <a:xfrm rot="10800000" flipV="1">
            <a:off x="4029614" y="2983480"/>
            <a:ext cx="4424103" cy="400110"/>
          </a:xfrm>
          <a:prstGeom prst="rect">
            <a:avLst/>
          </a:prstGeom>
          <a:noFill/>
        </p:spPr>
        <p:txBody>
          <a:bodyPr wrap="square">
            <a:spAutoFit/>
          </a:bodyPr>
          <a:lstStyle/>
          <a:p>
            <a:pPr marL="0" marR="0">
              <a:spcBef>
                <a:spcPts val="0"/>
              </a:spcBef>
              <a:spcAft>
                <a:spcPts val="1000"/>
              </a:spcAft>
            </a:pPr>
            <a:r>
              <a:rPr lang="en-US" sz="1000" i="0" dirty="0">
                <a:solidFill>
                  <a:srgbClr val="1F497D"/>
                </a:solidFill>
                <a:effectLst/>
                <a:ea typeface="MS Mincho" panose="02020609040205080304" pitchFamily="49" charset="-128"/>
                <a:cs typeface="Times New Roman" panose="02020603050405020304" pitchFamily="18" charset="0"/>
              </a:rPr>
              <a:t>BN-2 yeast</a:t>
            </a:r>
            <a:r>
              <a:rPr lang="en-US" sz="1000" i="1" dirty="0">
                <a:solidFill>
                  <a:srgbClr val="1F497D"/>
                </a:solidFill>
                <a:effectLst/>
                <a:ea typeface="MS Mincho" panose="02020609040205080304" pitchFamily="49" charset="-128"/>
                <a:cs typeface="Times New Roman" panose="02020603050405020304" pitchFamily="18" charset="0"/>
              </a:rPr>
              <a:t> </a:t>
            </a:r>
            <a:r>
              <a:rPr lang="en-US" sz="1000" i="0" dirty="0">
                <a:solidFill>
                  <a:srgbClr val="1F497D"/>
                </a:solidFill>
                <a:effectLst/>
                <a:ea typeface="MS Mincho" panose="02020609040205080304" pitchFamily="49" charset="-128"/>
                <a:cs typeface="Times New Roman" panose="02020603050405020304" pitchFamily="18" charset="0"/>
              </a:rPr>
              <a:t>ISS production packs (</a:t>
            </a:r>
            <a:r>
              <a:rPr lang="en-US" sz="1000" i="1" dirty="0">
                <a:solidFill>
                  <a:srgbClr val="1F497D"/>
                </a:solidFill>
                <a:effectLst/>
                <a:ea typeface="MS Mincho" panose="02020609040205080304" pitchFamily="49" charset="-128"/>
                <a:cs typeface="Times New Roman" panose="02020603050405020304" pitchFamily="18" charset="0"/>
              </a:rPr>
              <a:t>S. </a:t>
            </a:r>
            <a:r>
              <a:rPr lang="en-US" sz="1000" i="1" dirty="0" err="1">
                <a:solidFill>
                  <a:srgbClr val="1F497D"/>
                </a:solidFill>
                <a:effectLst/>
                <a:ea typeface="MS Mincho" panose="02020609040205080304" pitchFamily="49" charset="-128"/>
                <a:cs typeface="Times New Roman" panose="02020603050405020304" pitchFamily="18" charset="0"/>
              </a:rPr>
              <a:t>boulardii</a:t>
            </a:r>
            <a:r>
              <a:rPr lang="en-US" sz="1000" i="0" dirty="0">
                <a:solidFill>
                  <a:srgbClr val="1F497D"/>
                </a:solidFill>
                <a:effectLst/>
                <a:ea typeface="MS Mincho" panose="02020609040205080304" pitchFamily="49" charset="-128"/>
                <a:cs typeface="Times New Roman" panose="02020603050405020304" pitchFamily="18" charset="0"/>
              </a:rPr>
              <a:t> producing beta-carotene, </a:t>
            </a:r>
            <a:r>
              <a:rPr lang="en-US" sz="1000" i="1" dirty="0">
                <a:solidFill>
                  <a:srgbClr val="1F497D"/>
                </a:solidFill>
                <a:effectLst/>
                <a:ea typeface="MS Mincho" panose="02020609040205080304" pitchFamily="49" charset="-128"/>
                <a:cs typeface="Times New Roman" panose="02020603050405020304" pitchFamily="18" charset="0"/>
              </a:rPr>
              <a:t>S. cerevisiae</a:t>
            </a:r>
            <a:r>
              <a:rPr lang="en-US" sz="1000" i="0" dirty="0">
                <a:solidFill>
                  <a:srgbClr val="1F497D"/>
                </a:solidFill>
                <a:effectLst/>
                <a:ea typeface="MS Mincho" panose="02020609040205080304" pitchFamily="49" charset="-128"/>
                <a:cs typeface="Times New Roman" panose="02020603050405020304" pitchFamily="18" charset="0"/>
              </a:rPr>
              <a:t> producing zeaxanthin, and </a:t>
            </a:r>
            <a:r>
              <a:rPr lang="en-US" sz="1000" i="1" dirty="0">
                <a:solidFill>
                  <a:srgbClr val="1F497D"/>
                </a:solidFill>
                <a:effectLst/>
                <a:ea typeface="MS Mincho" panose="02020609040205080304" pitchFamily="49" charset="-128"/>
                <a:cs typeface="Times New Roman" panose="02020603050405020304" pitchFamily="18" charset="0"/>
              </a:rPr>
              <a:t>K. lactis</a:t>
            </a:r>
            <a:r>
              <a:rPr lang="en-US" sz="1000" i="0" dirty="0">
                <a:solidFill>
                  <a:srgbClr val="1F497D"/>
                </a:solidFill>
                <a:effectLst/>
                <a:ea typeface="MS Mincho" panose="02020609040205080304" pitchFamily="49" charset="-128"/>
                <a:cs typeface="Times New Roman" panose="02020603050405020304" pitchFamily="18" charset="0"/>
              </a:rPr>
              <a:t> producing </a:t>
            </a:r>
            <a:r>
              <a:rPr lang="en-US" sz="1000" i="0" dirty="0" err="1">
                <a:solidFill>
                  <a:srgbClr val="1F497D"/>
                </a:solidFill>
                <a:effectLst/>
                <a:ea typeface="MS Mincho" panose="02020609040205080304" pitchFamily="49" charset="-128"/>
                <a:cs typeface="Times New Roman" panose="02020603050405020304" pitchFamily="18" charset="0"/>
              </a:rPr>
              <a:t>follistatin</a:t>
            </a:r>
            <a:r>
              <a:rPr lang="en-US" sz="1000" i="0" dirty="0">
                <a:solidFill>
                  <a:srgbClr val="1F497D"/>
                </a:solidFill>
                <a:effectLst/>
                <a:ea typeface="MS Mincho" panose="02020609040205080304" pitchFamily="49" charset="-128"/>
                <a:cs typeface="Times New Roman" panose="02020603050405020304" pitchFamily="18" charset="0"/>
              </a:rPr>
              <a:t>).</a:t>
            </a:r>
            <a:endParaRPr lang="en-US" sz="1000" i="1" dirty="0">
              <a:solidFill>
                <a:srgbClr val="1F497D"/>
              </a:solidFill>
              <a:effectLst/>
              <a:ea typeface="MS Mincho" panose="02020609040205080304" pitchFamily="49" charset="-128"/>
              <a:cs typeface="Times New Roman" panose="02020603050405020304" pitchFamily="18" charset="0"/>
            </a:endParaRPr>
          </a:p>
        </p:txBody>
      </p:sp>
      <p:sp>
        <p:nvSpPr>
          <p:cNvPr id="13" name="Text Box 10">
            <a:extLst>
              <a:ext uri="{FF2B5EF4-FFF2-40B4-BE49-F238E27FC236}">
                <a16:creationId xmlns:a16="http://schemas.microsoft.com/office/drawing/2014/main" id="{31152DA4-F5EE-45AD-B8BE-C34AF7628B24}"/>
              </a:ext>
            </a:extLst>
          </p:cNvPr>
          <p:cNvSpPr txBox="1">
            <a:spLocks noChangeArrowheads="1"/>
          </p:cNvSpPr>
          <p:nvPr/>
        </p:nvSpPr>
        <p:spPr bwMode="auto">
          <a:xfrm>
            <a:off x="7063697" y="5252627"/>
            <a:ext cx="1326756" cy="636956"/>
          </a:xfrm>
          <a:prstGeom prst="rect">
            <a:avLst/>
          </a:prstGeom>
          <a:noFill/>
          <a:ln>
            <a:noFill/>
          </a:ln>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1F497D"/>
                </a:solidFill>
                <a:effectLst/>
                <a:ea typeface="MS Mincho" panose="02020609040205080304" pitchFamily="49" charset="-128"/>
                <a:cs typeface="Arial" panose="020B0604020202020204" pitchFamily="34" charset="0"/>
              </a:rPr>
              <a:t>Run 1 of yogurt and kefir on ISS. Left: kefir (blue color at initial hydration turns yellow as culture grows and pH lowers),  Upper right: yogurt.</a:t>
            </a:r>
            <a:endParaRPr kumimoji="0" lang="en-US" altLang="en-US" b="0" i="0" u="none" strike="noStrike" cap="none" normalizeH="0" baseline="0" dirty="0">
              <a:ln>
                <a:noFill/>
              </a:ln>
              <a:solidFill>
                <a:schemeClr val="tx1"/>
              </a:solidFill>
              <a:effectLst/>
            </a:endParaRPr>
          </a:p>
        </p:txBody>
      </p:sp>
      <p:sp>
        <p:nvSpPr>
          <p:cNvPr id="23" name="TextBox 22">
            <a:extLst>
              <a:ext uri="{FF2B5EF4-FFF2-40B4-BE49-F238E27FC236}">
                <a16:creationId xmlns:a16="http://schemas.microsoft.com/office/drawing/2014/main" id="{A55DA38B-2BB0-4D64-B891-F7A45C04C859}"/>
              </a:ext>
            </a:extLst>
          </p:cNvPr>
          <p:cNvSpPr txBox="1"/>
          <p:nvPr/>
        </p:nvSpPr>
        <p:spPr>
          <a:xfrm rot="10800000" flipV="1">
            <a:off x="5576457" y="854145"/>
            <a:ext cx="481578" cy="338554"/>
          </a:xfrm>
          <a:prstGeom prst="rect">
            <a:avLst/>
          </a:prstGeom>
          <a:noFill/>
        </p:spPr>
        <p:txBody>
          <a:bodyPr wrap="square">
            <a:spAutoFit/>
          </a:bodyPr>
          <a:lstStyle/>
          <a:p>
            <a:pPr marL="0" marR="0">
              <a:spcBef>
                <a:spcPts val="0"/>
              </a:spcBef>
              <a:spcAft>
                <a:spcPts val="1000"/>
              </a:spcAft>
            </a:pPr>
            <a:r>
              <a:rPr lang="en-US" sz="1600" b="1" i="0" dirty="0">
                <a:solidFill>
                  <a:srgbClr val="1F497D"/>
                </a:solidFill>
                <a:effectLst/>
                <a:ea typeface="MS Mincho" panose="02020609040205080304" pitchFamily="49" charset="-128"/>
                <a:cs typeface="Times New Roman" panose="02020603050405020304" pitchFamily="18" charset="0"/>
              </a:rPr>
              <a:t>ISS</a:t>
            </a:r>
            <a:endParaRPr lang="en-US" sz="1600" b="1" i="1" dirty="0">
              <a:solidFill>
                <a:srgbClr val="1F497D"/>
              </a:solidFill>
              <a:effectLst/>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504266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862916-8152-A125-9559-F1DE0F9D3669}"/>
              </a:ext>
            </a:extLst>
          </p:cNvPr>
          <p:cNvSpPr txBox="1"/>
          <p:nvPr/>
        </p:nvSpPr>
        <p:spPr>
          <a:xfrm>
            <a:off x="215900" y="260927"/>
            <a:ext cx="8238153" cy="646331"/>
          </a:xfrm>
          <a:prstGeom prst="rect">
            <a:avLst/>
          </a:prstGeom>
          <a:noFill/>
        </p:spPr>
        <p:txBody>
          <a:bodyPr wrap="square" rtlCol="0">
            <a:spAutoFit/>
          </a:bodyPr>
          <a:lstStyle/>
          <a:p>
            <a:r>
              <a:rPr lang="en-US" sz="3600" b="1">
                <a:solidFill>
                  <a:schemeClr val="bg1"/>
                </a:solidFill>
                <a:latin typeface="Helvetica" panose="020B0604020202020204" pitchFamily="34" charset="0"/>
                <a:cs typeface="Helvetica" panose="020B0604020202020204" pitchFamily="34" charset="0"/>
              </a:rPr>
              <a:t>BN-1 Stasis Pack Overview</a:t>
            </a:r>
          </a:p>
        </p:txBody>
      </p:sp>
      <p:graphicFrame>
        <p:nvGraphicFramePr>
          <p:cNvPr id="6" name="Table 5">
            <a:extLst>
              <a:ext uri="{FF2B5EF4-FFF2-40B4-BE49-F238E27FC236}">
                <a16:creationId xmlns:a16="http://schemas.microsoft.com/office/drawing/2014/main" id="{CC455A2C-3A29-F1CD-D9BB-1BF89E33EADA}"/>
              </a:ext>
            </a:extLst>
          </p:cNvPr>
          <p:cNvGraphicFramePr>
            <a:graphicFrameLocks noGrp="1"/>
          </p:cNvGraphicFramePr>
          <p:nvPr>
            <p:extLst>
              <p:ext uri="{D42A27DB-BD31-4B8C-83A1-F6EECF244321}">
                <p14:modId xmlns:p14="http://schemas.microsoft.com/office/powerpoint/2010/main" val="222966734"/>
              </p:ext>
            </p:extLst>
          </p:nvPr>
        </p:nvGraphicFramePr>
        <p:xfrm>
          <a:off x="203697" y="1475854"/>
          <a:ext cx="6785888" cy="4206240"/>
        </p:xfrm>
        <a:graphic>
          <a:graphicData uri="http://schemas.openxmlformats.org/drawingml/2006/table">
            <a:tbl>
              <a:tblPr firstRow="1" firstCol="1" bandRow="1">
                <a:tableStyleId>{B301B821-A1FF-4177-AEE7-76D212191A09}</a:tableStyleId>
              </a:tblPr>
              <a:tblGrid>
                <a:gridCol w="3748295">
                  <a:extLst>
                    <a:ext uri="{9D8B030D-6E8A-4147-A177-3AD203B41FA5}">
                      <a16:colId xmlns:a16="http://schemas.microsoft.com/office/drawing/2014/main" val="2206177503"/>
                    </a:ext>
                  </a:extLst>
                </a:gridCol>
                <a:gridCol w="1124043">
                  <a:extLst>
                    <a:ext uri="{9D8B030D-6E8A-4147-A177-3AD203B41FA5}">
                      <a16:colId xmlns:a16="http://schemas.microsoft.com/office/drawing/2014/main" val="321825148"/>
                    </a:ext>
                  </a:extLst>
                </a:gridCol>
                <a:gridCol w="1913550">
                  <a:extLst>
                    <a:ext uri="{9D8B030D-6E8A-4147-A177-3AD203B41FA5}">
                      <a16:colId xmlns:a16="http://schemas.microsoft.com/office/drawing/2014/main" val="4134895803"/>
                    </a:ext>
                  </a:extLst>
                </a:gridCol>
              </a:tblGrid>
              <a:tr h="222684">
                <a:tc>
                  <a:txBody>
                    <a:bodyPr/>
                    <a:lstStyle/>
                    <a:p>
                      <a:pPr marL="0" marR="0" algn="ctr">
                        <a:spcBef>
                          <a:spcPts val="0"/>
                        </a:spcBef>
                        <a:spcAft>
                          <a:spcPts val="0"/>
                        </a:spcAft>
                      </a:pPr>
                      <a:r>
                        <a:rPr lang="en-US" sz="1200" b="0">
                          <a:effectLst/>
                          <a:latin typeface="+mn-lt"/>
                          <a:ea typeface="Calibri" panose="020F0502020204030204" pitchFamily="34" charset="0"/>
                          <a:cs typeface="Helvetica"/>
                        </a:rPr>
                        <a:t>Species/Sample Description</a:t>
                      </a:r>
                    </a:p>
                  </a:txBody>
                  <a:tcPr marL="68580" marR="68580" marT="0" marB="0"/>
                </a:tc>
                <a:tc>
                  <a:txBody>
                    <a:bodyPr/>
                    <a:lstStyle/>
                    <a:p>
                      <a:pPr marL="0" marR="0" algn="ctr">
                        <a:spcBef>
                          <a:spcPts val="0"/>
                        </a:spcBef>
                        <a:spcAft>
                          <a:spcPts val="0"/>
                        </a:spcAft>
                      </a:pPr>
                      <a:r>
                        <a:rPr lang="en-US" sz="1200" b="0">
                          <a:effectLst/>
                          <a:latin typeface="+mn-lt"/>
                          <a:cs typeface="Helvetica"/>
                        </a:rPr>
                        <a:t>Treatment variable</a:t>
                      </a:r>
                      <a:endParaRPr lang="en-US" sz="1200" b="0">
                        <a:effectLst/>
                        <a:latin typeface="+mn-lt"/>
                        <a:ea typeface="Calibri" panose="020F0502020204030204" pitchFamily="34" charset="0"/>
                        <a:cs typeface="Helvetica"/>
                      </a:endParaRPr>
                    </a:p>
                  </a:txBody>
                  <a:tcPr marL="68580" marR="68580" marT="0" marB="0"/>
                </a:tc>
                <a:tc>
                  <a:txBody>
                    <a:bodyPr/>
                    <a:lstStyle/>
                    <a:p>
                      <a:pPr marL="0" marR="0" algn="ctr">
                        <a:spcBef>
                          <a:spcPts val="0"/>
                        </a:spcBef>
                        <a:spcAft>
                          <a:spcPts val="0"/>
                        </a:spcAft>
                      </a:pPr>
                      <a:r>
                        <a:rPr lang="en-US" sz="1200" b="0">
                          <a:effectLst/>
                          <a:latin typeface="+mn-lt"/>
                          <a:ea typeface="Calibri" panose="020F0502020204030204" pitchFamily="34" charset="0"/>
                          <a:cs typeface="Helvetica"/>
                        </a:rPr>
                        <a:t>&gt;1M CFU at 3 years storage</a:t>
                      </a:r>
                    </a:p>
                  </a:txBody>
                  <a:tcPr marL="68580" marR="68580" marT="0" marB="0"/>
                </a:tc>
                <a:extLst>
                  <a:ext uri="{0D108BD9-81ED-4DB2-BD59-A6C34878D82A}">
                    <a16:rowId xmlns:a16="http://schemas.microsoft.com/office/drawing/2014/main" val="2554328275"/>
                  </a:ext>
                </a:extLst>
              </a:tr>
              <a:tr h="222684">
                <a:tc>
                  <a:txBody>
                    <a:bodyPr/>
                    <a:lstStyle/>
                    <a:p>
                      <a:pPr marL="0" marR="0">
                        <a:spcBef>
                          <a:spcPts val="0"/>
                        </a:spcBef>
                        <a:spcAft>
                          <a:spcPts val="0"/>
                        </a:spcAft>
                      </a:pPr>
                      <a:r>
                        <a:rPr lang="en-US" sz="1200" b="0" i="1">
                          <a:effectLst/>
                          <a:latin typeface="+mn-lt"/>
                          <a:cs typeface="Helvetica"/>
                        </a:rPr>
                        <a:t>Saccharomyces cerevisiae </a:t>
                      </a:r>
                      <a:r>
                        <a:rPr lang="en-US" sz="1200" b="0">
                          <a:effectLst/>
                          <a:latin typeface="+mn-lt"/>
                          <a:cs typeface="Helvetica"/>
                        </a:rPr>
                        <a:t>(ATCC BY4743) knockout lines</a:t>
                      </a:r>
                      <a:endParaRPr lang="en-US" sz="1200" b="0">
                        <a:effectLst/>
                        <a:latin typeface="+mn-lt"/>
                        <a:ea typeface="Calibri" panose="020F0502020204030204" pitchFamily="34" charset="0"/>
                        <a:cs typeface="Helvetica"/>
                      </a:endParaRPr>
                    </a:p>
                  </a:txBody>
                  <a:tcPr marL="68580" marR="68580" marT="0" marB="0"/>
                </a:tc>
                <a:tc>
                  <a:txBody>
                    <a:bodyPr/>
                    <a:lstStyle/>
                    <a:p>
                      <a:pPr marL="0" marR="0">
                        <a:spcBef>
                          <a:spcPts val="0"/>
                        </a:spcBef>
                        <a:spcAft>
                          <a:spcPts val="0"/>
                        </a:spcAft>
                      </a:pPr>
                      <a:r>
                        <a:rPr lang="en-US" sz="1200" b="0">
                          <a:effectLst/>
                          <a:latin typeface="+mn-lt"/>
                          <a:cs typeface="Helvetica"/>
                        </a:rPr>
                        <a:t>Heterozygous/ Homozygous</a:t>
                      </a:r>
                      <a:endParaRPr lang="en-US" sz="1200" b="0">
                        <a:effectLst/>
                        <a:latin typeface="+mn-lt"/>
                        <a:ea typeface="Calibri" panose="020F0502020204030204" pitchFamily="34" charset="0"/>
                        <a:cs typeface="Helvetica"/>
                      </a:endParaRPr>
                    </a:p>
                  </a:txBody>
                  <a:tcPr marL="68580" marR="68580" marT="0" marB="0"/>
                </a:tc>
                <a:tc>
                  <a:txBody>
                    <a:bodyPr/>
                    <a:lstStyle/>
                    <a:p>
                      <a:pPr marL="457200" marR="0" lvl="1" algn="l">
                        <a:spcBef>
                          <a:spcPts val="0"/>
                        </a:spcBef>
                        <a:spcAft>
                          <a:spcPts val="0"/>
                        </a:spcAft>
                      </a:pPr>
                      <a:endParaRPr lang="en-US" sz="1200" b="0" dirty="0">
                        <a:effectLst/>
                        <a:latin typeface="+mn-lt"/>
                        <a:ea typeface="Calibri" panose="020F0502020204030204" pitchFamily="34" charset="0"/>
                        <a:cs typeface="Helvetica"/>
                      </a:endParaRPr>
                    </a:p>
                  </a:txBody>
                  <a:tcPr marL="68580" marR="68580" marT="0" marB="0"/>
                </a:tc>
                <a:extLst>
                  <a:ext uri="{0D108BD9-81ED-4DB2-BD59-A6C34878D82A}">
                    <a16:rowId xmlns:a16="http://schemas.microsoft.com/office/drawing/2014/main" val="623391278"/>
                  </a:ext>
                </a:extLst>
              </a:tr>
              <a:tr h="111342">
                <a:tc>
                  <a:txBody>
                    <a:bodyPr/>
                    <a:lstStyle/>
                    <a:p>
                      <a:pPr marL="0" marR="0">
                        <a:spcBef>
                          <a:spcPts val="0"/>
                        </a:spcBef>
                        <a:spcAft>
                          <a:spcPts val="0"/>
                        </a:spcAft>
                      </a:pPr>
                      <a:r>
                        <a:rPr lang="en-US" sz="1200" b="0" i="1">
                          <a:effectLst/>
                          <a:latin typeface="+mn-lt"/>
                          <a:cs typeface="Helvetica"/>
                        </a:rPr>
                        <a:t>Saccharomyces cerevisiae subsp. boulardii </a:t>
                      </a:r>
                      <a:r>
                        <a:rPr lang="en-US" sz="1200" b="0" i="0">
                          <a:effectLst/>
                          <a:latin typeface="+mn-lt"/>
                          <a:cs typeface="Helvetica"/>
                        </a:rPr>
                        <a:t>(SB2022, </a:t>
                      </a:r>
                      <a:r>
                        <a:rPr lang="en-US" sz="1200" b="0">
                          <a:effectLst/>
                          <a:latin typeface="+mn-lt"/>
                          <a:cs typeface="Helvetica"/>
                        </a:rPr>
                        <a:t>β-carotene production)</a:t>
                      </a:r>
                      <a:endParaRPr lang="en-US" sz="1200" b="0" i="0">
                        <a:effectLst/>
                        <a:latin typeface="+mn-lt"/>
                        <a:ea typeface="Calibri" panose="020F0502020204030204" pitchFamily="34" charset="0"/>
                        <a:cs typeface="Helvetica"/>
                      </a:endParaRPr>
                    </a:p>
                  </a:txBody>
                  <a:tcPr marL="68580" marR="68580" marT="0" marB="0"/>
                </a:tc>
                <a:tc>
                  <a:txBody>
                    <a:bodyPr/>
                    <a:lstStyle/>
                    <a:p>
                      <a:pPr marL="0" marR="0">
                        <a:spcBef>
                          <a:spcPts val="0"/>
                        </a:spcBef>
                        <a:spcAft>
                          <a:spcPts val="0"/>
                        </a:spcAft>
                      </a:pPr>
                      <a:r>
                        <a:rPr lang="en-US" sz="1200" b="0">
                          <a:effectLst/>
                          <a:latin typeface="+mn-lt"/>
                          <a:cs typeface="Helvetica"/>
                        </a:rPr>
                        <a:t>Encapsulated</a:t>
                      </a:r>
                      <a:endParaRPr lang="en-US" sz="1200" b="0">
                        <a:effectLst/>
                        <a:latin typeface="+mn-lt"/>
                        <a:ea typeface="Calibri" panose="020F0502020204030204" pitchFamily="34" charset="0"/>
                        <a:cs typeface="Helvetica"/>
                      </a:endParaRPr>
                    </a:p>
                  </a:txBody>
                  <a:tcPr marL="68580" marR="68580" marT="0" marB="0"/>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0">
                        <a:effectLst/>
                        <a:latin typeface="+mn-lt"/>
                        <a:ea typeface="Calibri" panose="020F0502020204030204" pitchFamily="34" charset="0"/>
                        <a:cs typeface="Helvetica"/>
                      </a:endParaRPr>
                    </a:p>
                  </a:txBody>
                  <a:tcPr marL="68580" marR="68580" marT="0" marB="0"/>
                </a:tc>
                <a:extLst>
                  <a:ext uri="{0D108BD9-81ED-4DB2-BD59-A6C34878D82A}">
                    <a16:rowId xmlns:a16="http://schemas.microsoft.com/office/drawing/2014/main" val="2436880145"/>
                  </a:ext>
                </a:extLst>
              </a:tr>
              <a:tr h="222684">
                <a:tc>
                  <a:txBody>
                    <a:bodyPr/>
                    <a:lstStyle/>
                    <a:p>
                      <a:pPr marL="0" marR="0">
                        <a:spcBef>
                          <a:spcPts val="0"/>
                        </a:spcBef>
                        <a:spcAft>
                          <a:spcPts val="0"/>
                        </a:spcAft>
                      </a:pPr>
                      <a:r>
                        <a:rPr lang="en-US" sz="1200" b="0" i="1">
                          <a:effectLst/>
                          <a:latin typeface="+mn-lt"/>
                          <a:cs typeface="Helvetica"/>
                        </a:rPr>
                        <a:t>Saccharomyces cerevisiae subsp. boulardii </a:t>
                      </a:r>
                      <a:r>
                        <a:rPr lang="en-US" sz="1200" b="0">
                          <a:effectLst/>
                          <a:latin typeface="+mn-lt"/>
                          <a:cs typeface="Helvetica"/>
                        </a:rPr>
                        <a:t>(DT3032, β-carotene production, desiccation tolerance)</a:t>
                      </a:r>
                      <a:endParaRPr lang="en-US" sz="1200" b="0">
                        <a:effectLst/>
                        <a:latin typeface="+mn-lt"/>
                        <a:ea typeface="Calibri" panose="020F0502020204030204" pitchFamily="34" charset="0"/>
                        <a:cs typeface="Helvetica"/>
                      </a:endParaRPr>
                    </a:p>
                  </a:txBody>
                  <a:tcPr marL="68580" marR="68580" marT="0" marB="0"/>
                </a:tc>
                <a:tc>
                  <a:txBody>
                    <a:bodyPr/>
                    <a:lstStyle/>
                    <a:p>
                      <a:pPr marL="0" marR="0">
                        <a:spcBef>
                          <a:spcPts val="0"/>
                        </a:spcBef>
                        <a:spcAft>
                          <a:spcPts val="0"/>
                        </a:spcAft>
                      </a:pPr>
                      <a:r>
                        <a:rPr lang="en-US" sz="1200" b="0">
                          <a:effectLst/>
                          <a:latin typeface="+mn-lt"/>
                          <a:cs typeface="Helvetica" panose="020B0604020202020204" pitchFamily="34" charset="0"/>
                        </a:rPr>
                        <a:t> </a:t>
                      </a:r>
                      <a:endParaRPr lang="en-US" sz="1200" b="0">
                        <a:effectLst/>
                        <a:latin typeface="+mn-lt"/>
                        <a:ea typeface="Calibri" panose="020F0502020204030204" pitchFamily="34" charset="0"/>
                        <a:cs typeface="Helvetica" panose="020B0604020202020204" pitchFamily="34" charset="0"/>
                      </a:endParaRPr>
                    </a:p>
                  </a:txBody>
                  <a:tcPr marL="68580" marR="68580" marT="0" marB="0"/>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0">
                        <a:effectLst/>
                        <a:latin typeface="+mn-lt"/>
                        <a:ea typeface="Calibri" panose="020F0502020204030204" pitchFamily="34" charset="0"/>
                        <a:cs typeface="Helvetica"/>
                      </a:endParaRPr>
                    </a:p>
                  </a:txBody>
                  <a:tcPr marL="68580" marR="68580" marT="0" marB="0"/>
                </a:tc>
                <a:extLst>
                  <a:ext uri="{0D108BD9-81ED-4DB2-BD59-A6C34878D82A}">
                    <a16:rowId xmlns:a16="http://schemas.microsoft.com/office/drawing/2014/main" val="3896161894"/>
                  </a:ext>
                </a:extLst>
              </a:tr>
              <a:tr h="111342">
                <a:tc>
                  <a:txBody>
                    <a:bodyPr/>
                    <a:lstStyle/>
                    <a:p>
                      <a:pPr marL="0" marR="0">
                        <a:spcBef>
                          <a:spcPts val="0"/>
                        </a:spcBef>
                        <a:spcAft>
                          <a:spcPts val="0"/>
                        </a:spcAft>
                      </a:pPr>
                      <a:r>
                        <a:rPr lang="en-US" sz="1200" b="0" i="1">
                          <a:effectLst/>
                          <a:latin typeface="+mn-lt"/>
                          <a:cs typeface="Helvetica"/>
                        </a:rPr>
                        <a:t>Saccharomyces cerevisiae</a:t>
                      </a:r>
                      <a:r>
                        <a:rPr lang="en-US" sz="1200" b="0" i="0">
                          <a:effectLst/>
                          <a:latin typeface="+mn-lt"/>
                          <a:cs typeface="Helvetica"/>
                        </a:rPr>
                        <a:t> (</a:t>
                      </a:r>
                      <a:r>
                        <a:rPr lang="en-US" sz="1200" b="0">
                          <a:effectLst/>
                          <a:latin typeface="+mn-lt"/>
                          <a:cs typeface="Helvetica"/>
                        </a:rPr>
                        <a:t>Y55-1034, zeaxanthin production)</a:t>
                      </a:r>
                      <a:endParaRPr lang="en-US" sz="1200" b="0">
                        <a:effectLst/>
                        <a:latin typeface="+mn-lt"/>
                        <a:ea typeface="Calibri" panose="020F0502020204030204" pitchFamily="34" charset="0"/>
                        <a:cs typeface="Helvetica"/>
                      </a:endParaRPr>
                    </a:p>
                  </a:txBody>
                  <a:tcPr marL="68580" marR="68580" marT="0" marB="0"/>
                </a:tc>
                <a:tc>
                  <a:txBody>
                    <a:bodyPr/>
                    <a:lstStyle/>
                    <a:p>
                      <a:pPr marL="0" marR="0">
                        <a:spcBef>
                          <a:spcPts val="0"/>
                        </a:spcBef>
                        <a:spcAft>
                          <a:spcPts val="0"/>
                        </a:spcAft>
                      </a:pPr>
                      <a:r>
                        <a:rPr lang="en-US" sz="1200" b="0">
                          <a:effectLst/>
                          <a:latin typeface="+mn-lt"/>
                          <a:cs typeface="Helvetica" panose="020B0604020202020204" pitchFamily="34" charset="0"/>
                        </a:rPr>
                        <a:t> </a:t>
                      </a:r>
                      <a:endParaRPr lang="en-US" sz="1200" b="0">
                        <a:effectLst/>
                        <a:latin typeface="+mn-lt"/>
                        <a:ea typeface="Calibri" panose="020F0502020204030204" pitchFamily="34" charset="0"/>
                        <a:cs typeface="Helvetica" panose="020B0604020202020204" pitchFamily="34" charset="0"/>
                      </a:endParaRPr>
                    </a:p>
                  </a:txBody>
                  <a:tcPr marL="68580" marR="68580" marT="0" marB="0"/>
                </a:tc>
                <a:tc>
                  <a:txBody>
                    <a:bodyPr/>
                    <a:lstStyle/>
                    <a:p>
                      <a:pPr marL="457200" marR="0" lvl="1" algn="l">
                        <a:spcBef>
                          <a:spcPts val="0"/>
                        </a:spcBef>
                        <a:spcAft>
                          <a:spcPts val="0"/>
                        </a:spcAft>
                      </a:pPr>
                      <a:endParaRPr lang="en-US" sz="1200" b="0">
                        <a:effectLst/>
                        <a:latin typeface="+mn-lt"/>
                        <a:ea typeface="Calibri" panose="020F0502020204030204" pitchFamily="34" charset="0"/>
                        <a:cs typeface="Helvetica"/>
                      </a:endParaRPr>
                    </a:p>
                  </a:txBody>
                  <a:tcPr marL="68580" marR="68580" marT="0" marB="0"/>
                </a:tc>
                <a:extLst>
                  <a:ext uri="{0D108BD9-81ED-4DB2-BD59-A6C34878D82A}">
                    <a16:rowId xmlns:a16="http://schemas.microsoft.com/office/drawing/2014/main" val="2280542813"/>
                  </a:ext>
                </a:extLst>
              </a:tr>
              <a:tr h="111342">
                <a:tc>
                  <a:txBody>
                    <a:bodyPr/>
                    <a:lstStyle/>
                    <a:p>
                      <a:pPr marL="0" marR="0">
                        <a:spcBef>
                          <a:spcPts val="0"/>
                        </a:spcBef>
                        <a:spcAft>
                          <a:spcPts val="0"/>
                        </a:spcAft>
                      </a:pPr>
                      <a:r>
                        <a:rPr lang="en-US" sz="1200" b="0" i="1">
                          <a:effectLst/>
                          <a:latin typeface="+mn-lt"/>
                          <a:cs typeface="Helvetica"/>
                        </a:rPr>
                        <a:t>Kluyveromyces lactis </a:t>
                      </a:r>
                      <a:r>
                        <a:rPr lang="en-US" sz="1200" b="0">
                          <a:effectLst/>
                          <a:latin typeface="+mn-lt"/>
                          <a:cs typeface="Helvetica"/>
                        </a:rPr>
                        <a:t>(ATCC 8585)</a:t>
                      </a:r>
                      <a:endParaRPr lang="en-US" sz="1200" b="0">
                        <a:effectLst/>
                        <a:latin typeface="+mn-lt"/>
                        <a:ea typeface="Calibri" panose="020F0502020204030204" pitchFamily="34" charset="0"/>
                        <a:cs typeface="Helvetica"/>
                      </a:endParaRPr>
                    </a:p>
                  </a:txBody>
                  <a:tcPr marL="68580" marR="68580" marT="0" marB="0"/>
                </a:tc>
                <a:tc>
                  <a:txBody>
                    <a:bodyPr/>
                    <a:lstStyle/>
                    <a:p>
                      <a:pPr marL="0" marR="0">
                        <a:spcBef>
                          <a:spcPts val="0"/>
                        </a:spcBef>
                        <a:spcAft>
                          <a:spcPts val="0"/>
                        </a:spcAft>
                      </a:pPr>
                      <a:r>
                        <a:rPr lang="en-US" sz="1200" b="0">
                          <a:effectLst/>
                          <a:latin typeface="+mn-lt"/>
                          <a:cs typeface="Helvetica"/>
                        </a:rPr>
                        <a:t>UV treated</a:t>
                      </a:r>
                      <a:endParaRPr lang="en-US" sz="1200" b="0">
                        <a:effectLst/>
                        <a:latin typeface="+mn-lt"/>
                        <a:ea typeface="Calibri" panose="020F0502020204030204" pitchFamily="34" charset="0"/>
                        <a:cs typeface="Helvetica"/>
                      </a:endParaRPr>
                    </a:p>
                  </a:txBody>
                  <a:tcPr marL="68580" marR="68580" marT="0" marB="0"/>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0">
                        <a:effectLst/>
                        <a:latin typeface="+mn-lt"/>
                        <a:ea typeface="Calibri" panose="020F0502020204030204" pitchFamily="34" charset="0"/>
                        <a:cs typeface="Helvetica"/>
                      </a:endParaRPr>
                    </a:p>
                  </a:txBody>
                  <a:tcPr marL="68580" marR="68580" marT="0" marB="0"/>
                </a:tc>
                <a:extLst>
                  <a:ext uri="{0D108BD9-81ED-4DB2-BD59-A6C34878D82A}">
                    <a16:rowId xmlns:a16="http://schemas.microsoft.com/office/drawing/2014/main" val="4003928465"/>
                  </a:ext>
                </a:extLst>
              </a:tr>
              <a:tr h="111342">
                <a:tc>
                  <a:txBody>
                    <a:bodyPr/>
                    <a:lstStyle/>
                    <a:p>
                      <a:pPr marL="0" marR="0">
                        <a:spcBef>
                          <a:spcPts val="0"/>
                        </a:spcBef>
                        <a:spcAft>
                          <a:spcPts val="0"/>
                        </a:spcAft>
                      </a:pPr>
                      <a:r>
                        <a:rPr lang="en-US" sz="1200" b="0" i="1">
                          <a:effectLst/>
                          <a:latin typeface="+mn-lt"/>
                          <a:cs typeface="Helvetica"/>
                        </a:rPr>
                        <a:t>Komagataella phaffii Kurtzman </a:t>
                      </a:r>
                      <a:r>
                        <a:rPr lang="en-US" sz="1200" b="0">
                          <a:effectLst/>
                          <a:latin typeface="+mn-lt"/>
                          <a:cs typeface="Helvetica"/>
                        </a:rPr>
                        <a:t>(ATCC 20864)</a:t>
                      </a:r>
                      <a:endParaRPr lang="en-US" sz="1200" b="0">
                        <a:effectLst/>
                        <a:latin typeface="+mn-lt"/>
                        <a:ea typeface="Calibri" panose="020F0502020204030204" pitchFamily="34" charset="0"/>
                        <a:cs typeface="Helvetica"/>
                      </a:endParaRPr>
                    </a:p>
                  </a:txBody>
                  <a:tcPr marL="68580" marR="68580" marT="0" marB="0"/>
                </a:tc>
                <a:tc>
                  <a:txBody>
                    <a:bodyPr/>
                    <a:lstStyle/>
                    <a:p>
                      <a:pPr marL="0" marR="0">
                        <a:spcBef>
                          <a:spcPts val="0"/>
                        </a:spcBef>
                        <a:spcAft>
                          <a:spcPts val="0"/>
                        </a:spcAft>
                      </a:pPr>
                      <a:r>
                        <a:rPr lang="en-US" sz="1200" b="0">
                          <a:effectLst/>
                          <a:latin typeface="+mn-lt"/>
                          <a:cs typeface="Helvetica"/>
                        </a:rPr>
                        <a:t>UV treated</a:t>
                      </a:r>
                      <a:endParaRPr lang="en-US" sz="1200" b="0">
                        <a:effectLst/>
                        <a:latin typeface="+mn-lt"/>
                        <a:ea typeface="Calibri" panose="020F0502020204030204" pitchFamily="34" charset="0"/>
                        <a:cs typeface="Helvetica"/>
                      </a:endParaRPr>
                    </a:p>
                  </a:txBody>
                  <a:tcPr marL="68580" marR="68580" marT="0" marB="0"/>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0">
                        <a:effectLst/>
                        <a:latin typeface="+mn-lt"/>
                        <a:ea typeface="Calibri" panose="020F0502020204030204" pitchFamily="34" charset="0"/>
                        <a:cs typeface="Helvetica"/>
                      </a:endParaRPr>
                    </a:p>
                  </a:txBody>
                  <a:tcPr marL="68580" marR="68580" marT="0" marB="0"/>
                </a:tc>
                <a:extLst>
                  <a:ext uri="{0D108BD9-81ED-4DB2-BD59-A6C34878D82A}">
                    <a16:rowId xmlns:a16="http://schemas.microsoft.com/office/drawing/2014/main" val="3661502410"/>
                  </a:ext>
                </a:extLst>
              </a:tr>
              <a:tr h="111342">
                <a:tc>
                  <a:txBody>
                    <a:bodyPr/>
                    <a:lstStyle/>
                    <a:p>
                      <a:pPr marL="0" marR="0">
                        <a:spcBef>
                          <a:spcPts val="0"/>
                        </a:spcBef>
                        <a:spcAft>
                          <a:spcPts val="0"/>
                        </a:spcAft>
                      </a:pPr>
                      <a:r>
                        <a:rPr lang="en-US" sz="1200" b="0" i="1">
                          <a:effectLst/>
                          <a:latin typeface="+mn-lt"/>
                          <a:cs typeface="Helvetica"/>
                        </a:rPr>
                        <a:t>Streptococcus thermophilus </a:t>
                      </a:r>
                      <a:r>
                        <a:rPr lang="en-US" sz="1200" b="0">
                          <a:effectLst/>
                          <a:latin typeface="+mn-lt"/>
                          <a:cs typeface="Helvetica"/>
                        </a:rPr>
                        <a:t>(ATCC BAA-491) with GFP plasmid</a:t>
                      </a:r>
                      <a:endParaRPr lang="en-US" sz="1200" b="0">
                        <a:effectLst/>
                        <a:latin typeface="+mn-lt"/>
                        <a:ea typeface="Calibri" panose="020F0502020204030204" pitchFamily="34" charset="0"/>
                        <a:cs typeface="Helvetica"/>
                      </a:endParaRPr>
                    </a:p>
                  </a:txBody>
                  <a:tcPr marL="68580" marR="68580" marT="0" marB="0"/>
                </a:tc>
                <a:tc>
                  <a:txBody>
                    <a:bodyPr/>
                    <a:lstStyle/>
                    <a:p>
                      <a:pPr marL="0" marR="0">
                        <a:spcBef>
                          <a:spcPts val="0"/>
                        </a:spcBef>
                        <a:spcAft>
                          <a:spcPts val="0"/>
                        </a:spcAft>
                      </a:pPr>
                      <a:r>
                        <a:rPr lang="en-US" sz="1200" b="0">
                          <a:effectLst/>
                          <a:latin typeface="+mn-lt"/>
                          <a:cs typeface="Helvetica"/>
                        </a:rPr>
                        <a:t>Encapsulated</a:t>
                      </a:r>
                      <a:endParaRPr lang="en-US" sz="1200" b="0">
                        <a:effectLst/>
                        <a:latin typeface="+mn-lt"/>
                        <a:ea typeface="Calibri" panose="020F0502020204030204" pitchFamily="34" charset="0"/>
                        <a:cs typeface="Helvetica"/>
                      </a:endParaRPr>
                    </a:p>
                  </a:txBody>
                  <a:tcPr marL="68580" marR="68580" marT="0" marB="0"/>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0">
                        <a:effectLst/>
                        <a:latin typeface="+mn-lt"/>
                        <a:ea typeface="Calibri" panose="020F0502020204030204" pitchFamily="34" charset="0"/>
                        <a:cs typeface="Helvetica"/>
                      </a:endParaRPr>
                    </a:p>
                  </a:txBody>
                  <a:tcPr marL="68580" marR="68580" marT="0" marB="0"/>
                </a:tc>
                <a:extLst>
                  <a:ext uri="{0D108BD9-81ED-4DB2-BD59-A6C34878D82A}">
                    <a16:rowId xmlns:a16="http://schemas.microsoft.com/office/drawing/2014/main" val="3382831633"/>
                  </a:ext>
                </a:extLst>
              </a:tr>
              <a:tr h="111342">
                <a:tc>
                  <a:txBody>
                    <a:bodyPr/>
                    <a:lstStyle/>
                    <a:p>
                      <a:pPr marL="0" marR="0">
                        <a:spcBef>
                          <a:spcPts val="0"/>
                        </a:spcBef>
                        <a:spcAft>
                          <a:spcPts val="0"/>
                        </a:spcAft>
                      </a:pPr>
                      <a:r>
                        <a:rPr lang="en-US" sz="1200" b="0" i="1">
                          <a:effectLst/>
                          <a:latin typeface="+mn-lt"/>
                          <a:cs typeface="Helvetica"/>
                        </a:rPr>
                        <a:t>Lactobacillus delbruekkii subsp. bulgaricus </a:t>
                      </a:r>
                      <a:r>
                        <a:rPr lang="en-US" sz="1200" b="0">
                          <a:effectLst/>
                          <a:latin typeface="+mn-lt"/>
                          <a:cs typeface="Helvetica"/>
                        </a:rPr>
                        <a:t>(ATCC-BAA-365)</a:t>
                      </a:r>
                      <a:endParaRPr lang="en-US" sz="1200" b="0">
                        <a:effectLst/>
                        <a:latin typeface="+mn-lt"/>
                        <a:ea typeface="Calibri" panose="020F0502020204030204" pitchFamily="34" charset="0"/>
                        <a:cs typeface="Helvetica"/>
                      </a:endParaRPr>
                    </a:p>
                  </a:txBody>
                  <a:tcPr marL="68580" marR="68580" marT="0" marB="0"/>
                </a:tc>
                <a:tc>
                  <a:txBody>
                    <a:bodyPr/>
                    <a:lstStyle/>
                    <a:p>
                      <a:pPr marL="0" marR="0">
                        <a:spcBef>
                          <a:spcPts val="0"/>
                        </a:spcBef>
                        <a:spcAft>
                          <a:spcPts val="0"/>
                        </a:spcAft>
                      </a:pPr>
                      <a:r>
                        <a:rPr lang="en-US" sz="1200" b="0">
                          <a:effectLst/>
                          <a:latin typeface="+mn-lt"/>
                          <a:cs typeface="Helvetica"/>
                        </a:rPr>
                        <a:t>Encapsulated</a:t>
                      </a:r>
                      <a:endParaRPr lang="en-US" sz="1200" b="0">
                        <a:effectLst/>
                        <a:latin typeface="+mn-lt"/>
                        <a:ea typeface="Calibri" panose="020F0502020204030204" pitchFamily="34" charset="0"/>
                        <a:cs typeface="Helvetica"/>
                      </a:endParaRPr>
                    </a:p>
                  </a:txBody>
                  <a:tcPr marL="68580" marR="68580" marT="0" marB="0"/>
                </a:tc>
                <a:tc>
                  <a:txBody>
                    <a:bodyPr/>
                    <a:lstStyle/>
                    <a:p>
                      <a:pPr marL="457200" marR="0" lvl="1" algn="l">
                        <a:spcBef>
                          <a:spcPts val="0"/>
                        </a:spcBef>
                        <a:spcAft>
                          <a:spcPts val="0"/>
                        </a:spcAft>
                      </a:pPr>
                      <a:endParaRPr lang="en-US" sz="1200" b="0">
                        <a:effectLst/>
                        <a:latin typeface="+mn-lt"/>
                        <a:ea typeface="Calibri" panose="020F0502020204030204" pitchFamily="34" charset="0"/>
                        <a:cs typeface="Helvetica"/>
                      </a:endParaRPr>
                    </a:p>
                  </a:txBody>
                  <a:tcPr marL="68580" marR="68580" marT="0" marB="0"/>
                </a:tc>
                <a:extLst>
                  <a:ext uri="{0D108BD9-81ED-4DB2-BD59-A6C34878D82A}">
                    <a16:rowId xmlns:a16="http://schemas.microsoft.com/office/drawing/2014/main" val="1809509868"/>
                  </a:ext>
                </a:extLst>
              </a:tr>
              <a:tr h="111342">
                <a:tc>
                  <a:txBody>
                    <a:bodyPr/>
                    <a:lstStyle/>
                    <a:p>
                      <a:pPr marL="0" marR="0">
                        <a:spcBef>
                          <a:spcPts val="0"/>
                        </a:spcBef>
                        <a:spcAft>
                          <a:spcPts val="0"/>
                        </a:spcAft>
                      </a:pPr>
                      <a:r>
                        <a:rPr lang="en-US" sz="1200" b="0" i="1">
                          <a:effectLst/>
                          <a:latin typeface="+mn-lt"/>
                          <a:cs typeface="Helvetica"/>
                        </a:rPr>
                        <a:t>Bacillus subtilis </a:t>
                      </a:r>
                      <a:r>
                        <a:rPr lang="en-US" sz="1200" b="0">
                          <a:effectLst/>
                          <a:latin typeface="+mn-lt"/>
                          <a:cs typeface="Helvetica"/>
                        </a:rPr>
                        <a:t>(ATCC 6633)</a:t>
                      </a:r>
                      <a:endParaRPr lang="en-US" sz="1200" b="0">
                        <a:effectLst/>
                        <a:latin typeface="+mn-lt"/>
                        <a:ea typeface="Calibri" panose="020F0502020204030204" pitchFamily="34" charset="0"/>
                        <a:cs typeface="Helvetica"/>
                      </a:endParaRPr>
                    </a:p>
                  </a:txBody>
                  <a:tcPr marL="68580" marR="68580" marT="0" marB="0"/>
                </a:tc>
                <a:tc>
                  <a:txBody>
                    <a:bodyPr/>
                    <a:lstStyle/>
                    <a:p>
                      <a:pPr marL="0" marR="0">
                        <a:spcBef>
                          <a:spcPts val="0"/>
                        </a:spcBef>
                        <a:spcAft>
                          <a:spcPts val="0"/>
                        </a:spcAft>
                      </a:pPr>
                      <a:r>
                        <a:rPr lang="en-US" sz="1200" b="0">
                          <a:effectLst/>
                          <a:latin typeface="+mn-lt"/>
                          <a:cs typeface="Helvetica"/>
                        </a:rPr>
                        <a:t>Encapsulated</a:t>
                      </a:r>
                      <a:endParaRPr lang="en-US" sz="1200" b="0">
                        <a:effectLst/>
                        <a:latin typeface="+mn-lt"/>
                        <a:ea typeface="Calibri" panose="020F0502020204030204" pitchFamily="34" charset="0"/>
                        <a:cs typeface="Helvetica"/>
                      </a:endParaRPr>
                    </a:p>
                  </a:txBody>
                  <a:tcPr marL="68580" marR="68580" marT="0" marB="0"/>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0">
                        <a:effectLst/>
                        <a:latin typeface="+mn-lt"/>
                        <a:ea typeface="Calibri" panose="020F0502020204030204" pitchFamily="34" charset="0"/>
                        <a:cs typeface="Helvetica"/>
                      </a:endParaRPr>
                    </a:p>
                  </a:txBody>
                  <a:tcPr marL="68580" marR="68580" marT="0" marB="0"/>
                </a:tc>
                <a:extLst>
                  <a:ext uri="{0D108BD9-81ED-4DB2-BD59-A6C34878D82A}">
                    <a16:rowId xmlns:a16="http://schemas.microsoft.com/office/drawing/2014/main" val="1388028151"/>
                  </a:ext>
                </a:extLst>
              </a:tr>
              <a:tr h="111342">
                <a:tc>
                  <a:txBody>
                    <a:bodyPr/>
                    <a:lstStyle/>
                    <a:p>
                      <a:pPr marL="0" marR="0">
                        <a:spcBef>
                          <a:spcPts val="0"/>
                        </a:spcBef>
                        <a:spcAft>
                          <a:spcPts val="0"/>
                        </a:spcAft>
                      </a:pPr>
                      <a:r>
                        <a:rPr lang="en-US" sz="1200" b="0" i="1">
                          <a:effectLst/>
                          <a:latin typeface="+mn-lt"/>
                          <a:cs typeface="Helvetica"/>
                        </a:rPr>
                        <a:t>Bacillus coagulans </a:t>
                      </a:r>
                      <a:r>
                        <a:rPr lang="en-US" sz="1200" b="0">
                          <a:effectLst/>
                          <a:latin typeface="+mn-lt"/>
                          <a:cs typeface="Helvetica"/>
                        </a:rPr>
                        <a:t>(ATCC 7050)</a:t>
                      </a:r>
                      <a:endParaRPr lang="en-US" sz="1200" b="0">
                        <a:effectLst/>
                        <a:latin typeface="+mn-lt"/>
                        <a:ea typeface="Calibri" panose="020F0502020204030204" pitchFamily="34" charset="0"/>
                        <a:cs typeface="Helvetica"/>
                      </a:endParaRPr>
                    </a:p>
                  </a:txBody>
                  <a:tcPr marL="68580" marR="68580" marT="0" marB="0"/>
                </a:tc>
                <a:tc>
                  <a:txBody>
                    <a:bodyPr/>
                    <a:lstStyle/>
                    <a:p>
                      <a:pPr marL="0" marR="0">
                        <a:spcBef>
                          <a:spcPts val="0"/>
                        </a:spcBef>
                        <a:spcAft>
                          <a:spcPts val="0"/>
                        </a:spcAft>
                      </a:pPr>
                      <a:r>
                        <a:rPr lang="en-US" sz="1200" b="0">
                          <a:effectLst/>
                          <a:latin typeface="+mn-lt"/>
                          <a:cs typeface="Helvetica"/>
                        </a:rPr>
                        <a:t>Encapsulated</a:t>
                      </a:r>
                      <a:endParaRPr lang="en-US" sz="1200" b="0">
                        <a:effectLst/>
                        <a:latin typeface="+mn-lt"/>
                        <a:ea typeface="Calibri" panose="020F0502020204030204" pitchFamily="34" charset="0"/>
                        <a:cs typeface="Helvetica"/>
                      </a:endParaRPr>
                    </a:p>
                  </a:txBody>
                  <a:tcPr marL="68580" marR="68580" marT="0" marB="0"/>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0">
                        <a:effectLst/>
                        <a:latin typeface="+mn-lt"/>
                        <a:ea typeface="Calibri" panose="020F0502020204030204" pitchFamily="34" charset="0"/>
                        <a:cs typeface="Helvetica"/>
                      </a:endParaRPr>
                    </a:p>
                  </a:txBody>
                  <a:tcPr marL="68580" marR="68580" marT="0" marB="0"/>
                </a:tc>
                <a:extLst>
                  <a:ext uri="{0D108BD9-81ED-4DB2-BD59-A6C34878D82A}">
                    <a16:rowId xmlns:a16="http://schemas.microsoft.com/office/drawing/2014/main" val="2635678477"/>
                  </a:ext>
                </a:extLst>
              </a:tr>
              <a:tr h="111342">
                <a:tc>
                  <a:txBody>
                    <a:bodyPr/>
                    <a:lstStyle/>
                    <a:p>
                      <a:pPr marL="0" marR="0">
                        <a:spcBef>
                          <a:spcPts val="0"/>
                        </a:spcBef>
                        <a:spcAft>
                          <a:spcPts val="0"/>
                        </a:spcAft>
                      </a:pPr>
                      <a:r>
                        <a:rPr lang="en-US" sz="1200" b="0" i="1">
                          <a:effectLst/>
                          <a:latin typeface="+mn-lt"/>
                          <a:cs typeface="Helvetica"/>
                        </a:rPr>
                        <a:t>Methylobacterium extorquens </a:t>
                      </a:r>
                      <a:r>
                        <a:rPr lang="en-US" sz="1200" b="0">
                          <a:effectLst/>
                          <a:latin typeface="+mn-lt"/>
                          <a:cs typeface="Helvetica"/>
                        </a:rPr>
                        <a:t>AM1 (ATCC 14718)</a:t>
                      </a:r>
                      <a:endParaRPr lang="en-US" sz="1200" b="0">
                        <a:effectLst/>
                        <a:latin typeface="+mn-lt"/>
                        <a:ea typeface="Calibri" panose="020F0502020204030204" pitchFamily="34" charset="0"/>
                        <a:cs typeface="Helvetica"/>
                      </a:endParaRPr>
                    </a:p>
                  </a:txBody>
                  <a:tcPr marL="68580" marR="68580" marT="0" marB="0"/>
                </a:tc>
                <a:tc>
                  <a:txBody>
                    <a:bodyPr/>
                    <a:lstStyle/>
                    <a:p>
                      <a:pPr marL="0" marR="0">
                        <a:spcBef>
                          <a:spcPts val="0"/>
                        </a:spcBef>
                        <a:spcAft>
                          <a:spcPts val="0"/>
                        </a:spcAft>
                      </a:pPr>
                      <a:r>
                        <a:rPr lang="en-US" sz="1200" b="0">
                          <a:effectLst/>
                          <a:latin typeface="+mn-lt"/>
                          <a:cs typeface="Helvetica"/>
                        </a:rPr>
                        <a:t>UV treated</a:t>
                      </a:r>
                      <a:endParaRPr lang="en-US" sz="1200" b="0">
                        <a:effectLst/>
                        <a:latin typeface="+mn-lt"/>
                        <a:ea typeface="Calibri" panose="020F0502020204030204" pitchFamily="34" charset="0"/>
                        <a:cs typeface="Helvetica"/>
                      </a:endParaRPr>
                    </a:p>
                  </a:txBody>
                  <a:tcPr marL="68580" marR="68580" marT="0" marB="0"/>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0">
                        <a:effectLst/>
                        <a:latin typeface="+mn-lt"/>
                        <a:ea typeface="Calibri" panose="020F0502020204030204" pitchFamily="34" charset="0"/>
                        <a:cs typeface="Helvetica"/>
                      </a:endParaRPr>
                    </a:p>
                  </a:txBody>
                  <a:tcPr marL="68580" marR="68580" marT="0" marB="0"/>
                </a:tc>
                <a:extLst>
                  <a:ext uri="{0D108BD9-81ED-4DB2-BD59-A6C34878D82A}">
                    <a16:rowId xmlns:a16="http://schemas.microsoft.com/office/drawing/2014/main" val="4205737554"/>
                  </a:ext>
                </a:extLst>
              </a:tr>
              <a:tr h="111342">
                <a:tc>
                  <a:txBody>
                    <a:bodyPr/>
                    <a:lstStyle/>
                    <a:p>
                      <a:pPr marL="0" marR="0">
                        <a:spcBef>
                          <a:spcPts val="0"/>
                        </a:spcBef>
                        <a:spcAft>
                          <a:spcPts val="0"/>
                        </a:spcAft>
                      </a:pPr>
                      <a:r>
                        <a:rPr lang="en-US" sz="1200" b="0" i="1">
                          <a:effectLst/>
                          <a:latin typeface="+mn-lt"/>
                          <a:cs typeface="Helvetica"/>
                        </a:rPr>
                        <a:t>Cupriavidus necator </a:t>
                      </a:r>
                      <a:r>
                        <a:rPr lang="en-US" sz="1200" b="0">
                          <a:effectLst/>
                          <a:latin typeface="+mn-lt"/>
                          <a:cs typeface="Helvetica"/>
                        </a:rPr>
                        <a:t>(ATCC 17699)</a:t>
                      </a:r>
                      <a:endParaRPr lang="en-US" sz="1200" b="0">
                        <a:effectLst/>
                        <a:latin typeface="+mn-lt"/>
                        <a:ea typeface="Calibri" panose="020F0502020204030204" pitchFamily="34" charset="0"/>
                        <a:cs typeface="Helvetica"/>
                      </a:endParaRPr>
                    </a:p>
                  </a:txBody>
                  <a:tcPr marL="68580" marR="68580" marT="0" marB="0"/>
                </a:tc>
                <a:tc>
                  <a:txBody>
                    <a:bodyPr/>
                    <a:lstStyle/>
                    <a:p>
                      <a:pPr marL="0" marR="0">
                        <a:spcBef>
                          <a:spcPts val="0"/>
                        </a:spcBef>
                        <a:spcAft>
                          <a:spcPts val="0"/>
                        </a:spcAft>
                      </a:pPr>
                      <a:r>
                        <a:rPr lang="en-US" sz="1200" b="0">
                          <a:effectLst/>
                          <a:latin typeface="+mn-lt"/>
                          <a:cs typeface="Helvetica"/>
                        </a:rPr>
                        <a:t>UV treated</a:t>
                      </a:r>
                      <a:endParaRPr lang="en-US" sz="1200" b="0">
                        <a:effectLst/>
                        <a:latin typeface="+mn-lt"/>
                        <a:ea typeface="Calibri" panose="020F0502020204030204" pitchFamily="34" charset="0"/>
                        <a:cs typeface="Helvetica"/>
                      </a:endParaRPr>
                    </a:p>
                  </a:txBody>
                  <a:tcPr marL="68580" marR="68580" marT="0" marB="0"/>
                </a:tc>
                <a:tc>
                  <a:txBody>
                    <a:bodyPr/>
                    <a:lstStyle/>
                    <a:p>
                      <a:pPr marL="457200" marR="0" lvl="1" algn="l">
                        <a:spcBef>
                          <a:spcPts val="0"/>
                        </a:spcBef>
                        <a:spcAft>
                          <a:spcPts val="0"/>
                        </a:spcAft>
                      </a:pPr>
                      <a:endParaRPr lang="en-US" sz="1200" b="0" dirty="0">
                        <a:effectLst/>
                        <a:latin typeface="+mn-lt"/>
                        <a:ea typeface="Calibri" panose="020F0502020204030204" pitchFamily="34" charset="0"/>
                        <a:cs typeface="Helvetica"/>
                      </a:endParaRPr>
                    </a:p>
                  </a:txBody>
                  <a:tcPr marL="68580" marR="68580" marT="0" marB="0"/>
                </a:tc>
                <a:extLst>
                  <a:ext uri="{0D108BD9-81ED-4DB2-BD59-A6C34878D82A}">
                    <a16:rowId xmlns:a16="http://schemas.microsoft.com/office/drawing/2014/main" val="576556779"/>
                  </a:ext>
                </a:extLst>
              </a:tr>
              <a:tr h="111342">
                <a:tc>
                  <a:txBody>
                    <a:bodyPr/>
                    <a:lstStyle/>
                    <a:p>
                      <a:pPr marL="0" marR="0">
                        <a:spcBef>
                          <a:spcPts val="0"/>
                        </a:spcBef>
                        <a:spcAft>
                          <a:spcPts val="0"/>
                        </a:spcAft>
                      </a:pPr>
                      <a:r>
                        <a:rPr lang="en-US" sz="1200" b="0">
                          <a:effectLst/>
                          <a:latin typeface="+mn-lt"/>
                          <a:cs typeface="Helvetica"/>
                        </a:rPr>
                        <a:t>Media A (Production Pack media)</a:t>
                      </a:r>
                      <a:endParaRPr lang="en-US" sz="1200" b="0">
                        <a:effectLst/>
                        <a:latin typeface="+mn-lt"/>
                        <a:ea typeface="Calibri" panose="020F0502020204030204" pitchFamily="34" charset="0"/>
                        <a:cs typeface="Helvetica"/>
                      </a:endParaRPr>
                    </a:p>
                  </a:txBody>
                  <a:tcPr marL="68580" marR="68580" marT="0" marB="0"/>
                </a:tc>
                <a:tc>
                  <a:txBody>
                    <a:bodyPr/>
                    <a:lstStyle/>
                    <a:p>
                      <a:pPr marL="0" marR="0">
                        <a:spcBef>
                          <a:spcPts val="0"/>
                        </a:spcBef>
                        <a:spcAft>
                          <a:spcPts val="0"/>
                        </a:spcAft>
                      </a:pPr>
                      <a:endParaRPr lang="en-US" sz="1200" b="0">
                        <a:effectLst/>
                        <a:latin typeface="+mn-lt"/>
                        <a:ea typeface="Calibri" panose="020F0502020204030204" pitchFamily="34" charset="0"/>
                        <a:cs typeface="Helvetica" panose="020B0604020202020204" pitchFamily="34" charset="0"/>
                      </a:endParaRPr>
                    </a:p>
                  </a:txBody>
                  <a:tcPr marL="68580" marR="68580" marT="0" marB="0"/>
                </a:tc>
                <a:tc>
                  <a:txBody>
                    <a:bodyPr/>
                    <a:lstStyle/>
                    <a:p>
                      <a:pPr marL="0" marR="0">
                        <a:spcBef>
                          <a:spcPts val="0"/>
                        </a:spcBef>
                        <a:spcAft>
                          <a:spcPts val="0"/>
                        </a:spcAft>
                      </a:pPr>
                      <a:endParaRPr lang="en-US" sz="1200" b="0">
                        <a:effectLst/>
                        <a:latin typeface="+mn-lt"/>
                        <a:ea typeface="Calibri" panose="020F0502020204030204" pitchFamily="34" charset="0"/>
                        <a:cs typeface="Helvetica" panose="020B0604020202020204" pitchFamily="34" charset="0"/>
                      </a:endParaRPr>
                    </a:p>
                  </a:txBody>
                  <a:tcPr marL="68580" marR="68580" marT="0" marB="0"/>
                </a:tc>
                <a:extLst>
                  <a:ext uri="{0D108BD9-81ED-4DB2-BD59-A6C34878D82A}">
                    <a16:rowId xmlns:a16="http://schemas.microsoft.com/office/drawing/2014/main" val="4206231411"/>
                  </a:ext>
                </a:extLst>
              </a:tr>
              <a:tr h="111342">
                <a:tc>
                  <a:txBody>
                    <a:bodyPr/>
                    <a:lstStyle/>
                    <a:p>
                      <a:pPr marL="0" marR="0">
                        <a:spcBef>
                          <a:spcPts val="0"/>
                        </a:spcBef>
                        <a:spcAft>
                          <a:spcPts val="0"/>
                        </a:spcAft>
                      </a:pPr>
                      <a:r>
                        <a:rPr lang="en-US" sz="1200" b="0">
                          <a:effectLst/>
                          <a:latin typeface="+mn-lt"/>
                          <a:cs typeface="Helvetica"/>
                        </a:rPr>
                        <a:t>Media B (Vitamin K production media)</a:t>
                      </a:r>
                      <a:endParaRPr lang="en-US" sz="1200" b="0">
                        <a:effectLst/>
                        <a:latin typeface="+mn-lt"/>
                        <a:ea typeface="Calibri" panose="020F0502020204030204" pitchFamily="34" charset="0"/>
                        <a:cs typeface="Helvetica"/>
                      </a:endParaRPr>
                    </a:p>
                  </a:txBody>
                  <a:tcPr marL="68580" marR="68580" marT="0" marB="0"/>
                </a:tc>
                <a:tc>
                  <a:txBody>
                    <a:bodyPr/>
                    <a:lstStyle/>
                    <a:p>
                      <a:pPr marL="0" marR="0">
                        <a:spcBef>
                          <a:spcPts val="0"/>
                        </a:spcBef>
                        <a:spcAft>
                          <a:spcPts val="0"/>
                        </a:spcAft>
                      </a:pPr>
                      <a:endParaRPr lang="en-US" sz="1200" b="0">
                        <a:effectLst/>
                        <a:latin typeface="+mn-lt"/>
                        <a:ea typeface="Calibri" panose="020F0502020204030204" pitchFamily="34" charset="0"/>
                        <a:cs typeface="Helvetica" panose="020B0604020202020204" pitchFamily="34" charset="0"/>
                      </a:endParaRPr>
                    </a:p>
                  </a:txBody>
                  <a:tcPr marL="68580" marR="68580" marT="0" marB="0"/>
                </a:tc>
                <a:tc>
                  <a:txBody>
                    <a:bodyPr/>
                    <a:lstStyle/>
                    <a:p>
                      <a:pPr marL="0" marR="0">
                        <a:spcBef>
                          <a:spcPts val="0"/>
                        </a:spcBef>
                        <a:spcAft>
                          <a:spcPts val="0"/>
                        </a:spcAft>
                      </a:pPr>
                      <a:endParaRPr lang="en-US" sz="1200" b="0">
                        <a:effectLst/>
                        <a:latin typeface="+mn-lt"/>
                        <a:ea typeface="Calibri" panose="020F0502020204030204" pitchFamily="34" charset="0"/>
                        <a:cs typeface="Helvetica" panose="020B0604020202020204" pitchFamily="34" charset="0"/>
                      </a:endParaRPr>
                    </a:p>
                  </a:txBody>
                  <a:tcPr marL="68580" marR="68580" marT="0" marB="0"/>
                </a:tc>
                <a:extLst>
                  <a:ext uri="{0D108BD9-81ED-4DB2-BD59-A6C34878D82A}">
                    <a16:rowId xmlns:a16="http://schemas.microsoft.com/office/drawing/2014/main" val="260145770"/>
                  </a:ext>
                </a:extLst>
              </a:tr>
              <a:tr h="1113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effectLst/>
                          <a:latin typeface="+mn-lt"/>
                          <a:cs typeface="Helvetica"/>
                        </a:rPr>
                        <a:t>Skim milk powder (Yogurt/Kefir media)</a:t>
                      </a:r>
                      <a:endParaRPr lang="en-US" sz="1200" b="0">
                        <a:effectLst/>
                        <a:latin typeface="+mn-lt"/>
                        <a:ea typeface="Calibri" panose="020F0502020204030204" pitchFamily="34" charset="0"/>
                        <a:cs typeface="Helvetica"/>
                      </a:endParaRPr>
                    </a:p>
                  </a:txBody>
                  <a:tcPr marL="68580" marR="68580" marT="0" marB="0"/>
                </a:tc>
                <a:tc>
                  <a:txBody>
                    <a:bodyPr/>
                    <a:lstStyle/>
                    <a:p>
                      <a:pPr marL="0" marR="0">
                        <a:spcBef>
                          <a:spcPts val="0"/>
                        </a:spcBef>
                        <a:spcAft>
                          <a:spcPts val="0"/>
                        </a:spcAft>
                      </a:pPr>
                      <a:endParaRPr lang="en-US" sz="1200" b="0">
                        <a:effectLst/>
                        <a:latin typeface="+mn-lt"/>
                        <a:ea typeface="Calibri" panose="020F0502020204030204" pitchFamily="34" charset="0"/>
                        <a:cs typeface="Helvetica" panose="020B0604020202020204" pitchFamily="34" charset="0"/>
                      </a:endParaRPr>
                    </a:p>
                  </a:txBody>
                  <a:tcPr marL="68580" marR="68580" marT="0" marB="0"/>
                </a:tc>
                <a:tc>
                  <a:txBody>
                    <a:bodyPr/>
                    <a:lstStyle/>
                    <a:p>
                      <a:pPr marL="0" marR="0">
                        <a:spcBef>
                          <a:spcPts val="0"/>
                        </a:spcBef>
                        <a:spcAft>
                          <a:spcPts val="0"/>
                        </a:spcAft>
                      </a:pPr>
                      <a:endParaRPr lang="en-US" sz="1200" b="0" dirty="0">
                        <a:effectLst/>
                        <a:latin typeface="+mn-lt"/>
                        <a:ea typeface="Calibri" panose="020F0502020204030204" pitchFamily="34" charset="0"/>
                        <a:cs typeface="Helvetica" panose="020B0604020202020204" pitchFamily="34" charset="0"/>
                      </a:endParaRPr>
                    </a:p>
                  </a:txBody>
                  <a:tcPr marL="68580" marR="68580" marT="0" marB="0"/>
                </a:tc>
                <a:extLst>
                  <a:ext uri="{0D108BD9-81ED-4DB2-BD59-A6C34878D82A}">
                    <a16:rowId xmlns:a16="http://schemas.microsoft.com/office/drawing/2014/main" val="1671866970"/>
                  </a:ext>
                </a:extLst>
              </a:tr>
            </a:tbl>
          </a:graphicData>
        </a:graphic>
      </p:graphicFrame>
      <p:sp>
        <p:nvSpPr>
          <p:cNvPr id="3" name="TextBox 2">
            <a:extLst>
              <a:ext uri="{FF2B5EF4-FFF2-40B4-BE49-F238E27FC236}">
                <a16:creationId xmlns:a16="http://schemas.microsoft.com/office/drawing/2014/main" id="{8224E119-4D0F-7631-A125-5E491FC11DDD}"/>
              </a:ext>
            </a:extLst>
          </p:cNvPr>
          <p:cNvSpPr txBox="1"/>
          <p:nvPr/>
        </p:nvSpPr>
        <p:spPr>
          <a:xfrm>
            <a:off x="7292686" y="1475854"/>
            <a:ext cx="4494374" cy="4278094"/>
          </a:xfrm>
          <a:prstGeom prst="rect">
            <a:avLst/>
          </a:prstGeom>
          <a:noFill/>
        </p:spPr>
        <p:txBody>
          <a:bodyPr wrap="square" lIns="91440" tIns="45720" rIns="91440" bIns="45720" rtlCol="0" anchor="t">
            <a:spAutoFit/>
          </a:bodyPr>
          <a:lstStyle/>
          <a:p>
            <a:r>
              <a:rPr lang="en-US" sz="1600"/>
              <a:t>Expected outcome and data from the stasis packs:</a:t>
            </a:r>
          </a:p>
          <a:p>
            <a:endParaRPr lang="en-US" sz="1600"/>
          </a:p>
          <a:p>
            <a:pPr marL="342900" indent="-342900">
              <a:buFont typeface="Arial" panose="020B0604020202020204" pitchFamily="34" charset="0"/>
              <a:buChar char="•"/>
            </a:pPr>
            <a:r>
              <a:rPr lang="en-US" sz="1600"/>
              <a:t>Tests for long shelf-life organisms</a:t>
            </a:r>
          </a:p>
          <a:p>
            <a:pPr marL="800100" lvl="1" indent="-342900">
              <a:buFont typeface="Arial" panose="020B0604020202020204" pitchFamily="34" charset="0"/>
              <a:buChar char="•"/>
            </a:pPr>
            <a:r>
              <a:rPr lang="en-US" sz="1600"/>
              <a:t>Query into genomic changes* within a given organism sample (spontaneous mutation, early vs late samples)</a:t>
            </a:r>
          </a:p>
          <a:p>
            <a:pPr marL="800100" lvl="1" indent="-342900">
              <a:buFont typeface="Arial" panose="020B0604020202020204" pitchFamily="34" charset="0"/>
              <a:buChar char="•"/>
            </a:pPr>
            <a:r>
              <a:rPr lang="en-US" sz="1600"/>
              <a:t>Comparison of genome of long shelf life organisms vs those with short shelf life</a:t>
            </a:r>
          </a:p>
          <a:p>
            <a:pPr marL="800100" lvl="1" indent="-342900">
              <a:buFont typeface="Arial" panose="020B0604020202020204" pitchFamily="34" charset="0"/>
              <a:buChar char="•"/>
            </a:pPr>
            <a:r>
              <a:rPr lang="en-US" sz="1600"/>
              <a:t>Organisms mutagenized pre-flight to derive a population or long shelf life mutants for future use/characterization.</a:t>
            </a:r>
          </a:p>
          <a:p>
            <a:pPr marL="342900" indent="-342900">
              <a:buFont typeface="Arial" panose="020B0604020202020204" pitchFamily="34" charset="0"/>
              <a:buChar char="•"/>
            </a:pPr>
            <a:r>
              <a:rPr lang="en-US" sz="1600"/>
              <a:t>Assess alginate encapsulation effect on long-term viability</a:t>
            </a:r>
          </a:p>
          <a:p>
            <a:pPr marL="342900" indent="-342900">
              <a:buFont typeface="Arial" panose="020B0604020202020204" pitchFamily="34" charset="0"/>
              <a:buChar char="•"/>
            </a:pPr>
            <a:r>
              <a:rPr lang="en-US" sz="1600"/>
              <a:t>Assess engineering for desiccation tolerance</a:t>
            </a:r>
          </a:p>
          <a:p>
            <a:pPr marL="342900" indent="-342900">
              <a:buFont typeface="Arial" panose="020B0604020202020204" pitchFamily="34" charset="0"/>
              <a:buChar char="•"/>
            </a:pPr>
            <a:r>
              <a:rPr lang="en-US" sz="1600"/>
              <a:t>Assess shelf life of </a:t>
            </a:r>
            <a:r>
              <a:rPr lang="en-US" sz="1600" err="1"/>
              <a:t>BioNutrients</a:t>
            </a:r>
            <a:r>
              <a:rPr lang="en-US" sz="1600"/>
              <a:t> media and milk powder in this packaging on the ISS</a:t>
            </a:r>
          </a:p>
          <a:p>
            <a:pPr marL="342900" indent="-342900">
              <a:buFont typeface="Arial" panose="020B0604020202020204" pitchFamily="34" charset="0"/>
              <a:buChar char="•"/>
            </a:pPr>
            <a:r>
              <a:rPr lang="en-US" sz="1600"/>
              <a:t>Assess Vitamin K in </a:t>
            </a:r>
            <a:r>
              <a:rPr lang="en-US" sz="1600" i="1" err="1"/>
              <a:t>B.subtilis</a:t>
            </a:r>
            <a:r>
              <a:rPr lang="en-US" sz="1600" i="1"/>
              <a:t> (natto producers)</a:t>
            </a:r>
          </a:p>
        </p:txBody>
      </p:sp>
      <p:sp>
        <p:nvSpPr>
          <p:cNvPr id="11" name="TextBox 10">
            <a:extLst>
              <a:ext uri="{FF2B5EF4-FFF2-40B4-BE49-F238E27FC236}">
                <a16:creationId xmlns:a16="http://schemas.microsoft.com/office/drawing/2014/main" id="{6D59B2D7-D7F8-C5BF-B77C-03284445A318}"/>
              </a:ext>
            </a:extLst>
          </p:cNvPr>
          <p:cNvSpPr txBox="1"/>
          <p:nvPr/>
        </p:nvSpPr>
        <p:spPr>
          <a:xfrm>
            <a:off x="4900570" y="6033184"/>
            <a:ext cx="6296669" cy="584775"/>
          </a:xfrm>
          <a:prstGeom prst="rect">
            <a:avLst/>
          </a:prstGeom>
          <a:solidFill>
            <a:schemeClr val="accent1">
              <a:lumMod val="20000"/>
              <a:lumOff val="80000"/>
            </a:schemeClr>
          </a:solidFill>
        </p:spPr>
        <p:txBody>
          <a:bodyPr wrap="square" rtlCol="0">
            <a:spAutoFit/>
          </a:bodyPr>
          <a:lstStyle/>
          <a:p>
            <a:r>
              <a:rPr lang="en-US" sz="1600" i="1"/>
              <a:t>*Note, RNA from BN-1 production pack samples is also captured and will be queried for expression changes</a:t>
            </a:r>
          </a:p>
        </p:txBody>
      </p:sp>
      <p:pic>
        <p:nvPicPr>
          <p:cNvPr id="5" name="Picture 4">
            <a:extLst>
              <a:ext uri="{FF2B5EF4-FFF2-40B4-BE49-F238E27FC236}">
                <a16:creationId xmlns:a16="http://schemas.microsoft.com/office/drawing/2014/main" id="{E4CB6131-18F6-3CE7-61E3-C5B78EAAB152}"/>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7" name="Slide Number Placeholder 1">
            <a:extLst>
              <a:ext uri="{FF2B5EF4-FFF2-40B4-BE49-F238E27FC236}">
                <a16:creationId xmlns:a16="http://schemas.microsoft.com/office/drawing/2014/main" id="{CA3361AB-BC7D-1733-B770-E31FA27B95AD}"/>
              </a:ext>
            </a:extLst>
          </p:cNvPr>
          <p:cNvSpPr txBox="1">
            <a:spLocks/>
          </p:cNvSpPr>
          <p:nvPr/>
        </p:nvSpPr>
        <p:spPr>
          <a:xfrm>
            <a:off x="11789664" y="6629400"/>
            <a:ext cx="402336"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4FC4734-1FBA-44F4-9A91-BC1E7C97B2AB}" type="slidenum">
              <a:rPr lang="en-US" sz="800" smtClean="0">
                <a:latin typeface="Arial" panose="020B0604020202020204" pitchFamily="34" charset="0"/>
                <a:cs typeface="Arial" panose="020B0604020202020204" pitchFamily="34" charset="0"/>
              </a:rPr>
              <a:pPr/>
              <a:t>27</a:t>
            </a:fld>
            <a:endParaRPr lang="en-US" sz="80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50C12D2-7136-D33A-0F4C-5F71C43C79CE}"/>
              </a:ext>
            </a:extLst>
          </p:cNvPr>
          <p:cNvSpPr txBox="1"/>
          <p:nvPr/>
        </p:nvSpPr>
        <p:spPr>
          <a:xfrm>
            <a:off x="1780149" y="2938060"/>
            <a:ext cx="4138825" cy="707886"/>
          </a:xfrm>
          <a:prstGeom prst="rect">
            <a:avLst/>
          </a:prstGeom>
          <a:noFill/>
        </p:spPr>
        <p:txBody>
          <a:bodyPr wrap="none" rtlCol="0">
            <a:spAutoFit/>
          </a:bodyPr>
          <a:lstStyle/>
          <a:p>
            <a:r>
              <a:rPr lang="en-US" sz="4000" b="1" dirty="0">
                <a:solidFill>
                  <a:srgbClr val="FF0000"/>
                </a:solidFill>
              </a:rPr>
              <a:t>Data upon request</a:t>
            </a:r>
          </a:p>
        </p:txBody>
      </p:sp>
    </p:spTree>
    <p:extLst>
      <p:ext uri="{BB962C8B-B14F-4D97-AF65-F5344CB8AC3E}">
        <p14:creationId xmlns:p14="http://schemas.microsoft.com/office/powerpoint/2010/main" val="1953280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627BF-F926-E8AA-8143-2AB40AD629EA}"/>
              </a:ext>
            </a:extLst>
          </p:cNvPr>
          <p:cNvSpPr>
            <a:spLocks noGrp="1"/>
          </p:cNvSpPr>
          <p:nvPr>
            <p:ph type="title"/>
          </p:nvPr>
        </p:nvSpPr>
        <p:spPr>
          <a:xfrm flipH="1">
            <a:off x="175358" y="266922"/>
            <a:ext cx="7126941" cy="605117"/>
          </a:xfrm>
        </p:spPr>
        <p:txBody>
          <a:bodyPr/>
          <a:lstStyle/>
          <a:p>
            <a:r>
              <a:rPr lang="en-US" sz="2800" dirty="0">
                <a:latin typeface="Helvetica" panose="020B0604020202020204" pitchFamily="34" charset="0"/>
                <a:cs typeface="Helvetica" panose="020B0604020202020204" pitchFamily="34" charset="0"/>
              </a:rPr>
              <a:t>CO</a:t>
            </a:r>
            <a:r>
              <a:rPr lang="en-US" sz="2800" i="0" baseline="-25000" dirty="0">
                <a:latin typeface="Helvetica" panose="020B0604020202020204" pitchFamily="34" charset="0"/>
                <a:cs typeface="Helvetica" panose="020B0604020202020204" pitchFamily="34" charset="0"/>
              </a:rPr>
              <a:t>2</a:t>
            </a:r>
            <a:r>
              <a:rPr lang="en-US" sz="2800" dirty="0">
                <a:latin typeface="Helvetica" panose="020B0604020202020204" pitchFamily="34" charset="0"/>
                <a:cs typeface="Helvetica" panose="020B0604020202020204" pitchFamily="34" charset="0"/>
              </a:rPr>
              <a:t>- Based Manufacturing Platform</a:t>
            </a:r>
          </a:p>
        </p:txBody>
      </p:sp>
      <p:pic>
        <p:nvPicPr>
          <p:cNvPr id="4" name="Picture 3" descr="A close up of a device&#10;&#10;Description automatically generated">
            <a:extLst>
              <a:ext uri="{FF2B5EF4-FFF2-40B4-BE49-F238E27FC236}">
                <a16:creationId xmlns:a16="http://schemas.microsoft.com/office/drawing/2014/main" id="{D4237BD5-080B-5BAA-037F-B7ED16CF3B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821" y="3714068"/>
            <a:ext cx="2457306" cy="2268612"/>
          </a:xfrm>
          <a:prstGeom prst="rect">
            <a:avLst/>
          </a:prstGeom>
        </p:spPr>
      </p:pic>
      <p:sp>
        <p:nvSpPr>
          <p:cNvPr id="5" name="TextBox 4">
            <a:extLst>
              <a:ext uri="{FF2B5EF4-FFF2-40B4-BE49-F238E27FC236}">
                <a16:creationId xmlns:a16="http://schemas.microsoft.com/office/drawing/2014/main" id="{33854E9A-05C6-19AB-38D2-A922F10BF996}"/>
              </a:ext>
            </a:extLst>
          </p:cNvPr>
          <p:cNvSpPr txBox="1"/>
          <p:nvPr/>
        </p:nvSpPr>
        <p:spPr>
          <a:xfrm>
            <a:off x="521418" y="5657671"/>
            <a:ext cx="1591056" cy="1200329"/>
          </a:xfrm>
          <a:prstGeom prst="rect">
            <a:avLst/>
          </a:prstGeom>
          <a:noFill/>
        </p:spPr>
        <p:txBody>
          <a:bodyPr wrap="square" rtlCol="0">
            <a:spAutoFit/>
          </a:bodyPr>
          <a:lstStyle/>
          <a:p>
            <a:r>
              <a:rPr lang="en-IN" sz="1200" b="1" u="sng" dirty="0"/>
              <a:t>MOXIE [1]</a:t>
            </a:r>
          </a:p>
          <a:p>
            <a:r>
              <a:rPr lang="en-IN" sz="1200" dirty="0"/>
              <a:t>Input: CO</a:t>
            </a:r>
            <a:r>
              <a:rPr lang="en-IN" sz="1200" baseline="-25000" dirty="0"/>
              <a:t>2</a:t>
            </a:r>
            <a:endParaRPr lang="en-IN" sz="1200" dirty="0"/>
          </a:p>
          <a:p>
            <a:r>
              <a:rPr lang="en-IN" sz="1200" dirty="0"/>
              <a:t>Output: O</a:t>
            </a:r>
            <a:r>
              <a:rPr lang="en-IN" sz="1200" baseline="-25000" dirty="0"/>
              <a:t>2</a:t>
            </a:r>
            <a:r>
              <a:rPr lang="en-IN" sz="1200" dirty="0"/>
              <a:t>, </a:t>
            </a:r>
            <a:r>
              <a:rPr lang="en-IN" sz="1200" b="1" dirty="0">
                <a:solidFill>
                  <a:schemeClr val="accent1"/>
                </a:solidFill>
                <a:effectLst>
                  <a:outerShdw blurRad="38100" dist="38100" dir="2700000" algn="tl">
                    <a:srgbClr val="000000">
                      <a:alpha val="43137"/>
                    </a:srgbClr>
                  </a:outerShdw>
                </a:effectLst>
              </a:rPr>
              <a:t>CO</a:t>
            </a:r>
          </a:p>
          <a:p>
            <a:r>
              <a:rPr lang="en-IN" sz="1200" dirty="0"/>
              <a:t>Technology maturity: </a:t>
            </a:r>
            <a:r>
              <a:rPr lang="en-IN" sz="1200" i="1" dirty="0">
                <a:solidFill>
                  <a:schemeClr val="accent1"/>
                </a:solidFill>
              </a:rPr>
              <a:t>in situ </a:t>
            </a:r>
            <a:r>
              <a:rPr lang="en-IN" sz="1200" dirty="0">
                <a:solidFill>
                  <a:schemeClr val="accent1"/>
                </a:solidFill>
              </a:rPr>
              <a:t>demo</a:t>
            </a:r>
            <a:r>
              <a:rPr lang="en-IN" sz="1200" i="1" dirty="0">
                <a:solidFill>
                  <a:schemeClr val="accent1"/>
                </a:solidFill>
              </a:rPr>
              <a:t> </a:t>
            </a:r>
            <a:r>
              <a:rPr lang="en-IN" sz="1200" dirty="0">
                <a:solidFill>
                  <a:schemeClr val="accent1"/>
                </a:solidFill>
              </a:rPr>
              <a:t>tested on Mars</a:t>
            </a:r>
          </a:p>
        </p:txBody>
      </p:sp>
      <p:grpSp>
        <p:nvGrpSpPr>
          <p:cNvPr id="6" name="Group 5">
            <a:extLst>
              <a:ext uri="{FF2B5EF4-FFF2-40B4-BE49-F238E27FC236}">
                <a16:creationId xmlns:a16="http://schemas.microsoft.com/office/drawing/2014/main" id="{8C813CBC-D8A1-1586-B439-033ADF7DD17A}"/>
              </a:ext>
            </a:extLst>
          </p:cNvPr>
          <p:cNvGrpSpPr/>
          <p:nvPr/>
        </p:nvGrpSpPr>
        <p:grpSpPr>
          <a:xfrm>
            <a:off x="3700080" y="3924331"/>
            <a:ext cx="3564290" cy="2489642"/>
            <a:chOff x="223939" y="1161012"/>
            <a:chExt cx="11018501" cy="5519630"/>
          </a:xfrm>
        </p:grpSpPr>
        <p:pic>
          <p:nvPicPr>
            <p:cNvPr id="7" name="Picture 6" descr="Diagram&#10;&#10;Description automatically generated">
              <a:extLst>
                <a:ext uri="{FF2B5EF4-FFF2-40B4-BE49-F238E27FC236}">
                  <a16:creationId xmlns:a16="http://schemas.microsoft.com/office/drawing/2014/main" id="{87C3EFB4-EEFE-2F3C-1FC7-1DF4991B7D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1161012"/>
              <a:ext cx="10023240" cy="5519630"/>
            </a:xfrm>
            <a:prstGeom prst="rect">
              <a:avLst/>
            </a:prstGeom>
          </p:spPr>
        </p:pic>
        <p:sp>
          <p:nvSpPr>
            <p:cNvPr id="8" name="Rounded Rectangle 2">
              <a:extLst>
                <a:ext uri="{FF2B5EF4-FFF2-40B4-BE49-F238E27FC236}">
                  <a16:creationId xmlns:a16="http://schemas.microsoft.com/office/drawing/2014/main" id="{B2A635F6-C07C-A923-7D4C-FB37ECEA09E4}"/>
                </a:ext>
              </a:extLst>
            </p:cNvPr>
            <p:cNvSpPr/>
            <p:nvPr/>
          </p:nvSpPr>
          <p:spPr>
            <a:xfrm>
              <a:off x="1209992" y="3815490"/>
              <a:ext cx="1466566" cy="24903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9" name="Rounded Rectangle 6">
              <a:extLst>
                <a:ext uri="{FF2B5EF4-FFF2-40B4-BE49-F238E27FC236}">
                  <a16:creationId xmlns:a16="http://schemas.microsoft.com/office/drawing/2014/main" id="{7D9CFD57-D6FC-B755-CEA5-F6F946C5C071}"/>
                </a:ext>
              </a:extLst>
            </p:cNvPr>
            <p:cNvSpPr/>
            <p:nvPr/>
          </p:nvSpPr>
          <p:spPr>
            <a:xfrm>
              <a:off x="5266617" y="3632801"/>
              <a:ext cx="1466566" cy="24903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0" name="Rounded Rectangle 7">
              <a:extLst>
                <a:ext uri="{FF2B5EF4-FFF2-40B4-BE49-F238E27FC236}">
                  <a16:creationId xmlns:a16="http://schemas.microsoft.com/office/drawing/2014/main" id="{3989A2BC-8091-A76B-8E72-D3DB574FCF57}"/>
                </a:ext>
              </a:extLst>
            </p:cNvPr>
            <p:cNvSpPr/>
            <p:nvPr/>
          </p:nvSpPr>
          <p:spPr>
            <a:xfrm>
              <a:off x="5266617" y="3275559"/>
              <a:ext cx="1440510" cy="26293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1" name="Rounded Rectangle 8">
              <a:extLst>
                <a:ext uri="{FF2B5EF4-FFF2-40B4-BE49-F238E27FC236}">
                  <a16:creationId xmlns:a16="http://schemas.microsoft.com/office/drawing/2014/main" id="{B2406F54-D201-1E48-B564-141BAB345F5E}"/>
                </a:ext>
              </a:extLst>
            </p:cNvPr>
            <p:cNvSpPr/>
            <p:nvPr/>
          </p:nvSpPr>
          <p:spPr>
            <a:xfrm>
              <a:off x="7681552" y="2923429"/>
              <a:ext cx="1476268" cy="24903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Rounded Rectangle 9">
              <a:extLst>
                <a:ext uri="{FF2B5EF4-FFF2-40B4-BE49-F238E27FC236}">
                  <a16:creationId xmlns:a16="http://schemas.microsoft.com/office/drawing/2014/main" id="{96E6D183-1FF1-804B-10DC-7E1915A34095}"/>
                </a:ext>
              </a:extLst>
            </p:cNvPr>
            <p:cNvSpPr/>
            <p:nvPr/>
          </p:nvSpPr>
          <p:spPr>
            <a:xfrm>
              <a:off x="9797886" y="4398775"/>
              <a:ext cx="1440510" cy="60554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3" name="Rounded Rectangle 10">
              <a:extLst>
                <a:ext uri="{FF2B5EF4-FFF2-40B4-BE49-F238E27FC236}">
                  <a16:creationId xmlns:a16="http://schemas.microsoft.com/office/drawing/2014/main" id="{66AAADE4-A4C1-885B-D3F5-384F799BA09A}"/>
                </a:ext>
              </a:extLst>
            </p:cNvPr>
            <p:cNvSpPr/>
            <p:nvPr/>
          </p:nvSpPr>
          <p:spPr>
            <a:xfrm>
              <a:off x="3286539" y="3451034"/>
              <a:ext cx="1440510" cy="25254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4" name="Rounded Rectangle 13">
              <a:extLst>
                <a:ext uri="{FF2B5EF4-FFF2-40B4-BE49-F238E27FC236}">
                  <a16:creationId xmlns:a16="http://schemas.microsoft.com/office/drawing/2014/main" id="{6ACD123C-EF35-A89D-5A7A-8B30A8288E90}"/>
                </a:ext>
              </a:extLst>
            </p:cNvPr>
            <p:cNvSpPr/>
            <p:nvPr/>
          </p:nvSpPr>
          <p:spPr>
            <a:xfrm>
              <a:off x="5253365" y="5017568"/>
              <a:ext cx="1498544" cy="24903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5" name="Rounded Rectangle 16">
              <a:extLst>
                <a:ext uri="{FF2B5EF4-FFF2-40B4-BE49-F238E27FC236}">
                  <a16:creationId xmlns:a16="http://schemas.microsoft.com/office/drawing/2014/main" id="{4D0BD4A2-04B0-C580-E34A-B48CCCDDB684}"/>
                </a:ext>
              </a:extLst>
            </p:cNvPr>
            <p:cNvSpPr/>
            <p:nvPr/>
          </p:nvSpPr>
          <p:spPr>
            <a:xfrm>
              <a:off x="3279067" y="4454341"/>
              <a:ext cx="1440510" cy="25254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6" name="Rounded Rectangle 17">
              <a:extLst>
                <a:ext uri="{FF2B5EF4-FFF2-40B4-BE49-F238E27FC236}">
                  <a16:creationId xmlns:a16="http://schemas.microsoft.com/office/drawing/2014/main" id="{687A4754-B6E1-0E19-076D-DE2C30267E46}"/>
                </a:ext>
              </a:extLst>
            </p:cNvPr>
            <p:cNvSpPr/>
            <p:nvPr/>
          </p:nvSpPr>
          <p:spPr>
            <a:xfrm>
              <a:off x="7689602" y="3273170"/>
              <a:ext cx="1440510" cy="249035"/>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9" name="Rounded Rectangle 17">
              <a:extLst>
                <a:ext uri="{FF2B5EF4-FFF2-40B4-BE49-F238E27FC236}">
                  <a16:creationId xmlns:a16="http://schemas.microsoft.com/office/drawing/2014/main" id="{D37BAB49-3A52-7173-B118-EFB3B3DB1020}"/>
                </a:ext>
              </a:extLst>
            </p:cNvPr>
            <p:cNvSpPr/>
            <p:nvPr/>
          </p:nvSpPr>
          <p:spPr>
            <a:xfrm>
              <a:off x="7694804" y="3979424"/>
              <a:ext cx="1466567" cy="24903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pic>
          <p:nvPicPr>
            <p:cNvPr id="20" name="Picture 12" descr="201805_ccc_logo_-_white_0.png">
              <a:extLst>
                <a:ext uri="{FF2B5EF4-FFF2-40B4-BE49-F238E27FC236}">
                  <a16:creationId xmlns:a16="http://schemas.microsoft.com/office/drawing/2014/main" id="{52C8FE09-536A-87F7-DCC0-BBDCEFC5ADF6}"/>
                </a:ext>
              </a:extLst>
            </p:cNvPr>
            <p:cNvPicPr>
              <a:picLocks noChangeAspect="1"/>
            </p:cNvPicPr>
            <p:nvPr/>
          </p:nvPicPr>
          <p:blipFill>
            <a:blip r:embed="rId4"/>
            <a:stretch>
              <a:fillRect/>
            </a:stretch>
          </p:blipFill>
          <p:spPr>
            <a:xfrm>
              <a:off x="223939" y="5543538"/>
              <a:ext cx="3218239" cy="992218"/>
            </a:xfrm>
            <a:prstGeom prst="rect">
              <a:avLst/>
            </a:prstGeom>
          </p:spPr>
        </p:pic>
        <p:sp>
          <p:nvSpPr>
            <p:cNvPr id="21" name="Right Arrow 15">
              <a:extLst>
                <a:ext uri="{FF2B5EF4-FFF2-40B4-BE49-F238E27FC236}">
                  <a16:creationId xmlns:a16="http://schemas.microsoft.com/office/drawing/2014/main" id="{C2C9BB94-95C5-33FC-4088-B5526E88B6D9}"/>
                </a:ext>
              </a:extLst>
            </p:cNvPr>
            <p:cNvSpPr/>
            <p:nvPr/>
          </p:nvSpPr>
          <p:spPr>
            <a:xfrm rot="19827992">
              <a:off x="2260664" y="5633625"/>
              <a:ext cx="703041" cy="1432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pic>
        <p:nvPicPr>
          <p:cNvPr id="22" name="Picture 21">
            <a:extLst>
              <a:ext uri="{FF2B5EF4-FFF2-40B4-BE49-F238E27FC236}">
                <a16:creationId xmlns:a16="http://schemas.microsoft.com/office/drawing/2014/main" id="{AF567BDF-6D72-383C-71EF-B6BC9955EDF7}"/>
              </a:ext>
            </a:extLst>
          </p:cNvPr>
          <p:cNvPicPr>
            <a:picLocks noChangeAspect="1"/>
          </p:cNvPicPr>
          <p:nvPr/>
        </p:nvPicPr>
        <p:blipFill>
          <a:blip r:embed="rId5"/>
          <a:stretch>
            <a:fillRect/>
          </a:stretch>
        </p:blipFill>
        <p:spPr>
          <a:xfrm>
            <a:off x="204262" y="858066"/>
            <a:ext cx="7554212" cy="2321954"/>
          </a:xfrm>
          <a:prstGeom prst="rect">
            <a:avLst/>
          </a:prstGeom>
        </p:spPr>
      </p:pic>
      <p:pic>
        <p:nvPicPr>
          <p:cNvPr id="23" name="Picture 22">
            <a:extLst>
              <a:ext uri="{FF2B5EF4-FFF2-40B4-BE49-F238E27FC236}">
                <a16:creationId xmlns:a16="http://schemas.microsoft.com/office/drawing/2014/main" id="{FBAE98B6-A42C-AFA0-8A97-A9684D0D7C56}"/>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672646" y="3410672"/>
            <a:ext cx="4394436" cy="3295827"/>
          </a:xfrm>
          <a:prstGeom prst="rect">
            <a:avLst/>
          </a:prstGeom>
        </p:spPr>
      </p:pic>
      <p:sp>
        <p:nvSpPr>
          <p:cNvPr id="24" name="Rectangle 23">
            <a:extLst>
              <a:ext uri="{FF2B5EF4-FFF2-40B4-BE49-F238E27FC236}">
                <a16:creationId xmlns:a16="http://schemas.microsoft.com/office/drawing/2014/main" id="{1D8F4928-4C81-3AB2-B48B-F2A05DF49B02}"/>
              </a:ext>
            </a:extLst>
          </p:cNvPr>
          <p:cNvSpPr/>
          <p:nvPr/>
        </p:nvSpPr>
        <p:spPr>
          <a:xfrm>
            <a:off x="7758474" y="1471141"/>
            <a:ext cx="4229264" cy="17088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Current products:</a:t>
            </a:r>
          </a:p>
          <a:p>
            <a:pPr marL="285750" indent="-285750">
              <a:buFont typeface="Arial" panose="020B0604020202020204" pitchFamily="34" charset="0"/>
              <a:buChar char="•"/>
            </a:pPr>
            <a:r>
              <a:rPr lang="en-US" sz="2000" b="1" dirty="0"/>
              <a:t>Carbonic Anhydrase</a:t>
            </a:r>
          </a:p>
          <a:p>
            <a:pPr marL="285750" indent="-285750">
              <a:buFont typeface="Arial" panose="020B0604020202020204" pitchFamily="34" charset="0"/>
              <a:buChar char="•"/>
            </a:pPr>
            <a:r>
              <a:rPr lang="en-US" sz="2000" b="1" dirty="0" err="1"/>
              <a:t>Cutinase</a:t>
            </a:r>
            <a:endParaRPr lang="en-US" sz="2000" b="1" dirty="0"/>
          </a:p>
          <a:p>
            <a:pPr marL="285750" indent="-285750">
              <a:buFont typeface="Arial" panose="020B0604020202020204" pitchFamily="34" charset="0"/>
              <a:buChar char="•"/>
            </a:pPr>
            <a:r>
              <a:rPr lang="en-US" sz="2000" b="1" dirty="0"/>
              <a:t>Acetate, Ethanol based media</a:t>
            </a:r>
          </a:p>
          <a:p>
            <a:pPr marL="285750" indent="-285750">
              <a:buFont typeface="Arial" panose="020B0604020202020204" pitchFamily="34" charset="0"/>
              <a:buChar char="•"/>
            </a:pPr>
            <a:r>
              <a:rPr lang="en-US" sz="2000" b="1" i="1" dirty="0" err="1"/>
              <a:t>E.Coli</a:t>
            </a:r>
            <a:r>
              <a:rPr lang="en-US" sz="2000" b="1" i="1" dirty="0"/>
              <a:t> </a:t>
            </a:r>
            <a:r>
              <a:rPr lang="en-US" sz="2000" b="1" dirty="0"/>
              <a:t>and</a:t>
            </a:r>
            <a:r>
              <a:rPr lang="en-US" sz="2000" b="1" i="1" dirty="0"/>
              <a:t> </a:t>
            </a:r>
            <a:r>
              <a:rPr lang="en-US" sz="2000" b="1" i="1" dirty="0" err="1"/>
              <a:t>K.phaffi</a:t>
            </a:r>
            <a:endParaRPr lang="en-US" sz="2000" b="1" i="1" dirty="0"/>
          </a:p>
        </p:txBody>
      </p:sp>
    </p:spTree>
    <p:extLst>
      <p:ext uri="{BB962C8B-B14F-4D97-AF65-F5344CB8AC3E}">
        <p14:creationId xmlns:p14="http://schemas.microsoft.com/office/powerpoint/2010/main" val="13245567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BB335-5467-C1AE-5016-F23C8FDE7943}"/>
              </a:ext>
            </a:extLst>
          </p:cNvPr>
          <p:cNvSpPr>
            <a:spLocks noGrp="1"/>
          </p:cNvSpPr>
          <p:nvPr>
            <p:ph type="title"/>
          </p:nvPr>
        </p:nvSpPr>
        <p:spPr/>
        <p:txBody>
          <a:bodyPr/>
          <a:lstStyle/>
          <a:p>
            <a:r>
              <a:rPr lang="en-US" dirty="0"/>
              <a:t>Advances that would help our development</a:t>
            </a:r>
          </a:p>
        </p:txBody>
      </p:sp>
      <p:sp>
        <p:nvSpPr>
          <p:cNvPr id="3" name="Content Placeholder 2">
            <a:extLst>
              <a:ext uri="{FF2B5EF4-FFF2-40B4-BE49-F238E27FC236}">
                <a16:creationId xmlns:a16="http://schemas.microsoft.com/office/drawing/2014/main" id="{5985BED5-C9E7-578C-C6F7-52C54C822BED}"/>
              </a:ext>
            </a:extLst>
          </p:cNvPr>
          <p:cNvSpPr>
            <a:spLocks noGrp="1"/>
          </p:cNvSpPr>
          <p:nvPr>
            <p:ph idx="1"/>
          </p:nvPr>
        </p:nvSpPr>
        <p:spPr/>
        <p:txBody>
          <a:bodyPr>
            <a:noAutofit/>
          </a:bodyPr>
          <a:lstStyle/>
          <a:p>
            <a:r>
              <a:rPr lang="en-US" sz="2000" dirty="0"/>
              <a:t>Plastics</a:t>
            </a:r>
          </a:p>
          <a:p>
            <a:pPr lvl="1"/>
            <a:r>
              <a:rPr lang="en-US" sz="1800" dirty="0"/>
              <a:t>Industry has advanced layered plastics with well characterized gas permeabilities that allow for control of specific gasses (</a:t>
            </a:r>
            <a:r>
              <a:rPr lang="en-US" sz="1800" dirty="0" err="1"/>
              <a:t>i.e.salad</a:t>
            </a:r>
            <a:r>
              <a:rPr lang="en-US" sz="1800" dirty="0"/>
              <a:t> bag)</a:t>
            </a:r>
          </a:p>
          <a:p>
            <a:pPr lvl="1"/>
            <a:r>
              <a:rPr lang="en-US" sz="1800" dirty="0"/>
              <a:t>New edible food coatings have these properties and may become applied in unique ways for NASA missions.</a:t>
            </a:r>
          </a:p>
          <a:p>
            <a:pPr lvl="1"/>
            <a:endParaRPr lang="en-US" sz="1800" dirty="0"/>
          </a:p>
          <a:p>
            <a:r>
              <a:rPr lang="en-US" sz="2000" dirty="0" err="1"/>
              <a:t>BioManufacturing</a:t>
            </a:r>
            <a:r>
              <a:rPr lang="en-US" sz="2000" dirty="0"/>
              <a:t> organisms with NASA desired properties</a:t>
            </a:r>
          </a:p>
          <a:p>
            <a:pPr lvl="1"/>
            <a:r>
              <a:rPr lang="en-US" sz="1800" dirty="0"/>
              <a:t>E.g. Halophiles or salt tolerance introduced into a readily engineerable, lyophilization tolerant organism. </a:t>
            </a:r>
          </a:p>
          <a:p>
            <a:pPr lvl="1"/>
            <a:r>
              <a:rPr lang="en-US" sz="1800" dirty="0"/>
              <a:t>Work we are engineering/looking to collaborate on: reduction of ethanol production during precision fermentation to increase product yield vs ethanol release</a:t>
            </a:r>
          </a:p>
          <a:p>
            <a:pPr lvl="1"/>
            <a:endParaRPr lang="en-US" sz="1800" dirty="0"/>
          </a:p>
          <a:p>
            <a:r>
              <a:rPr lang="en-US" sz="2000" dirty="0"/>
              <a:t>Pathogen detection</a:t>
            </a:r>
          </a:p>
          <a:p>
            <a:pPr lvl="1"/>
            <a:r>
              <a:rPr lang="en-US" sz="1800" dirty="0"/>
              <a:t>E-nose VOC detection on carbon-nanotube sensor based technologies – DATA upon Request</a:t>
            </a:r>
          </a:p>
          <a:p>
            <a:pPr lvl="1"/>
            <a:endParaRPr lang="en-US" sz="1800" dirty="0"/>
          </a:p>
          <a:p>
            <a:r>
              <a:rPr lang="en-US" sz="2000" dirty="0"/>
              <a:t>Pathogen elimination</a:t>
            </a:r>
          </a:p>
          <a:p>
            <a:pPr lvl="1"/>
            <a:r>
              <a:rPr lang="en-US" sz="1800" dirty="0"/>
              <a:t>Pasteurization/cooking in space doesn’t require new technology</a:t>
            </a:r>
          </a:p>
          <a:p>
            <a:pPr lvl="1"/>
            <a:r>
              <a:rPr lang="en-US" sz="1800" dirty="0"/>
              <a:t>We’re proposing phage control of unwanted microbes and biofilms</a:t>
            </a:r>
          </a:p>
        </p:txBody>
      </p:sp>
      <p:sp>
        <p:nvSpPr>
          <p:cNvPr id="4" name="Slide Number Placeholder 3">
            <a:extLst>
              <a:ext uri="{FF2B5EF4-FFF2-40B4-BE49-F238E27FC236}">
                <a16:creationId xmlns:a16="http://schemas.microsoft.com/office/drawing/2014/main" id="{FCC57585-5771-E388-C644-CC5819D0DD3C}"/>
              </a:ext>
            </a:extLst>
          </p:cNvPr>
          <p:cNvSpPr>
            <a:spLocks noGrp="1"/>
          </p:cNvSpPr>
          <p:nvPr>
            <p:ph type="sldNum" sz="quarter" idx="12"/>
          </p:nvPr>
        </p:nvSpPr>
        <p:spPr/>
        <p:txBody>
          <a:bodyPr/>
          <a:lstStyle/>
          <a:p>
            <a:fld id="{41C508F0-1AA7-8449-B96D-5FDB74B9F69F}" type="slidenum">
              <a:rPr lang="en-US" smtClean="0"/>
              <a:t>29</a:t>
            </a:fld>
            <a:endParaRPr lang="en-US"/>
          </a:p>
        </p:txBody>
      </p:sp>
    </p:spTree>
    <p:extLst>
      <p:ext uri="{BB962C8B-B14F-4D97-AF65-F5344CB8AC3E}">
        <p14:creationId xmlns:p14="http://schemas.microsoft.com/office/powerpoint/2010/main" val="28301506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assy hill with trees on it">
            <a:extLst>
              <a:ext uri="{FF2B5EF4-FFF2-40B4-BE49-F238E27FC236}">
                <a16:creationId xmlns:a16="http://schemas.microsoft.com/office/drawing/2014/main" id="{79851844-BD3E-BC5B-5C50-795EA133F0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D314F16-F694-7919-3A96-1EFCBBC7F8A3}"/>
              </a:ext>
            </a:extLst>
          </p:cNvPr>
          <p:cNvSpPr>
            <a:spLocks noGrp="1"/>
          </p:cNvSpPr>
          <p:nvPr>
            <p:ph type="title"/>
          </p:nvPr>
        </p:nvSpPr>
        <p:spPr/>
        <p:txBody>
          <a:bodyPr/>
          <a:lstStyle/>
          <a:p>
            <a:r>
              <a:rPr lang="en-US" dirty="0"/>
              <a:t>News of CO</a:t>
            </a:r>
            <a:r>
              <a:rPr lang="en-US" baseline="-25000" dirty="0"/>
              <a:t>2 </a:t>
            </a:r>
            <a:r>
              <a:rPr lang="en-US" dirty="0"/>
              <a:t>conversion products on Earth</a:t>
            </a:r>
            <a:endParaRPr lang="en-US" dirty="0">
              <a:solidFill>
                <a:srgbClr val="FFFF00"/>
              </a:solidFill>
            </a:endParaRPr>
          </a:p>
        </p:txBody>
      </p:sp>
      <p:sp>
        <p:nvSpPr>
          <p:cNvPr id="3" name="Content Placeholder 2">
            <a:extLst>
              <a:ext uri="{FF2B5EF4-FFF2-40B4-BE49-F238E27FC236}">
                <a16:creationId xmlns:a16="http://schemas.microsoft.com/office/drawing/2014/main" id="{8ACFA670-42ED-71E6-8A97-B693A242A8C5}"/>
              </a:ext>
            </a:extLst>
          </p:cNvPr>
          <p:cNvSpPr>
            <a:spLocks noGrp="1"/>
          </p:cNvSpPr>
          <p:nvPr>
            <p:ph idx="1"/>
          </p:nvPr>
        </p:nvSpPr>
        <p:spPr>
          <a:xfrm>
            <a:off x="201827" y="892201"/>
            <a:ext cx="11590638" cy="6348858"/>
          </a:xfrm>
        </p:spPr>
        <p:txBody>
          <a:bodyPr vert="horz" lIns="91440" tIns="45720" rIns="91440" bIns="45720" rtlCol="0" anchor="t">
            <a:normAutofit lnSpcReduction="10000"/>
          </a:bodyPr>
          <a:lstStyle/>
          <a:p>
            <a:pPr>
              <a:buFont typeface="Arial" panose="020B0604020202020204" pitchFamily="34" charset="0"/>
              <a:buChar char="•"/>
            </a:pPr>
            <a:r>
              <a:rPr lang="en-US" sz="2000" b="1" i="0" dirty="0">
                <a:solidFill>
                  <a:schemeClr val="bg1"/>
                </a:solidFill>
                <a:effectLst/>
                <a:latin typeface="+mn-lt"/>
              </a:rPr>
              <a:t>Savor</a:t>
            </a:r>
            <a:r>
              <a:rPr lang="en-US" sz="2000" b="0" i="0" dirty="0">
                <a:solidFill>
                  <a:schemeClr val="bg1"/>
                </a:solidFill>
                <a:effectLst/>
                <a:latin typeface="+mn-lt"/>
              </a:rPr>
              <a:t> – butter and milk ( </a:t>
            </a:r>
            <a:r>
              <a:rPr lang="en-US" sz="2000" dirty="0">
                <a:solidFill>
                  <a:schemeClr val="bg1"/>
                </a:solidFill>
                <a:latin typeface="+mn-lt"/>
                <a:hlinkClick r:id="rId4">
                  <a:extLst>
                    <a:ext uri="{A12FA001-AC4F-418D-AE19-62706E023703}">
                      <ahyp:hlinkClr xmlns:ahyp="http://schemas.microsoft.com/office/drawing/2018/hyperlinkcolor" val="tx"/>
                    </a:ext>
                  </a:extLst>
                </a:hlinkClick>
              </a:rPr>
              <a:t>'Butter' made from CO2 could pave the way for food without farming | New Scientist</a:t>
            </a:r>
            <a:r>
              <a:rPr lang="en-US" sz="2000" dirty="0">
                <a:solidFill>
                  <a:schemeClr val="bg1"/>
                </a:solidFill>
                <a:latin typeface="+mn-lt"/>
              </a:rPr>
              <a:t>)</a:t>
            </a:r>
          </a:p>
          <a:p>
            <a:pPr>
              <a:buFont typeface="Arial" panose="020B0604020202020204" pitchFamily="34" charset="0"/>
              <a:buChar char="•"/>
            </a:pPr>
            <a:r>
              <a:rPr lang="en-US" sz="2000" b="1" dirty="0">
                <a:solidFill>
                  <a:schemeClr val="bg1"/>
                </a:solidFill>
                <a:latin typeface="+mn-lt"/>
              </a:rPr>
              <a:t>Air Company </a:t>
            </a:r>
            <a:r>
              <a:rPr lang="en-US" sz="2000" dirty="0">
                <a:solidFill>
                  <a:schemeClr val="bg1"/>
                </a:solidFill>
                <a:latin typeface="+mn-lt"/>
              </a:rPr>
              <a:t>– Vodka, perfume and Jet Fuel</a:t>
            </a:r>
          </a:p>
          <a:p>
            <a:pPr>
              <a:buFont typeface="Arial" panose="020B0604020202020204" pitchFamily="34" charset="0"/>
              <a:buChar char="•"/>
            </a:pPr>
            <a:r>
              <a:rPr lang="en-US" sz="2000" b="1" i="0" dirty="0">
                <a:solidFill>
                  <a:schemeClr val="bg1"/>
                </a:solidFill>
                <a:effectLst/>
                <a:latin typeface="+mn-lt"/>
              </a:rPr>
              <a:t>C2CNT and academia Licht lab - </a:t>
            </a:r>
            <a:r>
              <a:rPr lang="en-US" sz="2000" i="0" dirty="0">
                <a:solidFill>
                  <a:schemeClr val="bg1"/>
                </a:solidFill>
                <a:effectLst/>
                <a:latin typeface="+mn-lt"/>
              </a:rPr>
              <a:t>carbon </a:t>
            </a:r>
            <a:r>
              <a:rPr lang="en-US" sz="2000" dirty="0">
                <a:solidFill>
                  <a:schemeClr val="bg1"/>
                </a:solidFill>
                <a:latin typeface="+mn-lt"/>
              </a:rPr>
              <a:t>nanofibers</a:t>
            </a:r>
          </a:p>
          <a:p>
            <a:pPr>
              <a:buFont typeface="Arial" panose="020B0604020202020204" pitchFamily="34" charset="0"/>
              <a:buChar char="•"/>
            </a:pPr>
            <a:r>
              <a:rPr lang="en-US" sz="2000" b="1" i="0" dirty="0">
                <a:solidFill>
                  <a:schemeClr val="bg1"/>
                </a:solidFill>
                <a:effectLst/>
                <a:latin typeface="+mn-lt"/>
              </a:rPr>
              <a:t>Carbon Upcycling Technologies </a:t>
            </a:r>
            <a:r>
              <a:rPr lang="en-US" sz="2000" b="0" i="0" dirty="0">
                <a:solidFill>
                  <a:schemeClr val="bg1"/>
                </a:solidFill>
                <a:effectLst/>
                <a:latin typeface="+mn-lt"/>
              </a:rPr>
              <a:t>-Nanoparticles for plastics, concrete and coatings</a:t>
            </a:r>
          </a:p>
          <a:p>
            <a:pPr algn="l">
              <a:buFont typeface="Arial" panose="020B0604020202020204" pitchFamily="34" charset="0"/>
              <a:buChar char="•"/>
            </a:pPr>
            <a:r>
              <a:rPr lang="en-US" sz="2000" b="1" i="0" dirty="0" err="1">
                <a:solidFill>
                  <a:schemeClr val="bg1"/>
                </a:solidFill>
                <a:effectLst/>
                <a:latin typeface="+mn-lt"/>
              </a:rPr>
              <a:t>Newlight</a:t>
            </a:r>
            <a:r>
              <a:rPr lang="en-US" sz="2000" b="1" i="0" dirty="0">
                <a:solidFill>
                  <a:schemeClr val="bg1"/>
                </a:solidFill>
                <a:effectLst/>
                <a:latin typeface="+mn-lt"/>
              </a:rPr>
              <a:t> Technologies- </a:t>
            </a:r>
            <a:r>
              <a:rPr lang="en-US" sz="2000" i="0" dirty="0">
                <a:solidFill>
                  <a:schemeClr val="bg1"/>
                </a:solidFill>
                <a:effectLst/>
                <a:latin typeface="+mn-lt"/>
              </a:rPr>
              <a:t>Bioplastics from methane and CO2, </a:t>
            </a:r>
            <a:r>
              <a:rPr lang="en-US" sz="2000" b="1" i="0" dirty="0">
                <a:solidFill>
                  <a:schemeClr val="bg1"/>
                </a:solidFill>
                <a:effectLst/>
                <a:latin typeface="+mn-lt"/>
              </a:rPr>
              <a:t>Mango Materials – bio</a:t>
            </a:r>
            <a:r>
              <a:rPr lang="en-US" sz="2000" i="0" dirty="0">
                <a:solidFill>
                  <a:schemeClr val="bg1"/>
                </a:solidFill>
                <a:effectLst/>
                <a:latin typeface="+mn-lt"/>
              </a:rPr>
              <a:t>plastics from methane</a:t>
            </a:r>
          </a:p>
          <a:p>
            <a:pPr>
              <a:buFont typeface="Arial" panose="020B0604020202020204" pitchFamily="34" charset="0"/>
              <a:buChar char="•"/>
            </a:pPr>
            <a:r>
              <a:rPr lang="en-US" sz="2000" b="1" i="0" dirty="0">
                <a:solidFill>
                  <a:schemeClr val="bg1"/>
                </a:solidFill>
                <a:effectLst/>
                <a:latin typeface="+mn-lt"/>
              </a:rPr>
              <a:t>Breathe - </a:t>
            </a:r>
            <a:r>
              <a:rPr lang="en-US" sz="2000" i="0" dirty="0">
                <a:solidFill>
                  <a:schemeClr val="bg1"/>
                </a:solidFill>
                <a:effectLst/>
                <a:latin typeface="+mn-lt"/>
              </a:rPr>
              <a:t>methanol</a:t>
            </a:r>
            <a:endParaRPr lang="en-US" sz="2000" dirty="0">
              <a:solidFill>
                <a:schemeClr val="bg1"/>
              </a:solidFill>
              <a:latin typeface="+mn-lt"/>
            </a:endParaRPr>
          </a:p>
          <a:p>
            <a:pPr algn="l">
              <a:buFont typeface="Arial" panose="020B0604020202020204" pitchFamily="34" charset="0"/>
              <a:buChar char="•"/>
            </a:pPr>
            <a:r>
              <a:rPr lang="en-US" sz="2000" b="1" i="0" dirty="0">
                <a:solidFill>
                  <a:schemeClr val="bg1"/>
                </a:solidFill>
                <a:effectLst/>
                <a:latin typeface="+mn-lt"/>
              </a:rPr>
              <a:t>C4X </a:t>
            </a:r>
            <a:r>
              <a:rPr lang="en-US" sz="2000" b="0" i="0" dirty="0">
                <a:solidFill>
                  <a:schemeClr val="bg1"/>
                </a:solidFill>
                <a:effectLst/>
                <a:latin typeface="+mn-lt"/>
              </a:rPr>
              <a:t>-Chemicals, bio-composite foamed plastics</a:t>
            </a:r>
          </a:p>
          <a:p>
            <a:endParaRPr lang="en-US" sz="1800" dirty="0">
              <a:solidFill>
                <a:schemeClr val="bg1"/>
              </a:solidFill>
              <a:latin typeface="+mn-lt"/>
            </a:endParaRPr>
          </a:p>
          <a:p>
            <a:r>
              <a:rPr lang="en-US" sz="2000" b="1" dirty="0">
                <a:solidFill>
                  <a:schemeClr val="bg1"/>
                </a:solidFill>
                <a:latin typeface="+mn-lt"/>
              </a:rPr>
              <a:t>Upcoming NASA SBIR investments   </a:t>
            </a:r>
            <a:r>
              <a:rPr lang="en-US" sz="1800" b="1" dirty="0">
                <a:solidFill>
                  <a:schemeClr val="bg1"/>
                </a:solidFill>
                <a:effectLst/>
                <a:latin typeface="+mn-lt"/>
                <a:ea typeface="Calibri" panose="020F0502020204030204" pitchFamily="34" charset="0"/>
              </a:rPr>
              <a:t>T7.05Climate Enhancing Resource Utilization  -- may provide new/better feedstocks for biomanufacturing</a:t>
            </a:r>
          </a:p>
          <a:p>
            <a:pPr marL="0" marR="85725" lvl="0" indent="0">
              <a:spcBef>
                <a:spcPts val="0"/>
              </a:spcBef>
              <a:spcAft>
                <a:spcPts val="0"/>
              </a:spcAft>
              <a:buSzPts val="1000"/>
              <a:buNone/>
              <a:tabLst>
                <a:tab pos="457200" algn="l"/>
              </a:tabLst>
            </a:pPr>
            <a:endParaRPr lang="en-US" sz="1800" dirty="0">
              <a:solidFill>
                <a:schemeClr val="bg1"/>
              </a:solidFill>
              <a:effectLst/>
              <a:latin typeface="+mn-lt"/>
              <a:ea typeface="Calibri" panose="020F0502020204030204" pitchFamily="34" charset="0"/>
            </a:endParaRPr>
          </a:p>
          <a:p>
            <a:pPr marL="514350" lvl="1" indent="-285750">
              <a:lnSpc>
                <a:spcPct val="117187"/>
              </a:lnSpc>
              <a:spcBef>
                <a:spcPts val="0"/>
              </a:spcBef>
            </a:pPr>
            <a:r>
              <a:rPr lang="en-US" sz="1800" b="1" dirty="0">
                <a:solidFill>
                  <a:schemeClr val="bg1"/>
                </a:solidFill>
                <a:effectLst/>
                <a:latin typeface="+mn-lt"/>
                <a:ea typeface="Calibri" panose="020F0502020204030204" pitchFamily="34" charset="0"/>
              </a:rPr>
              <a:t>Lead Center:</a:t>
            </a:r>
            <a:r>
              <a:rPr lang="en-US" sz="1800" dirty="0">
                <a:solidFill>
                  <a:schemeClr val="bg1"/>
                </a:solidFill>
                <a:effectLst/>
                <a:latin typeface="+mn-lt"/>
                <a:ea typeface="Calibri" panose="020F0502020204030204" pitchFamily="34" charset="0"/>
              </a:rPr>
              <a:t> GRC</a:t>
            </a:r>
          </a:p>
          <a:p>
            <a:pPr marL="514350" lvl="1" indent="-285750">
              <a:lnSpc>
                <a:spcPct val="117187"/>
              </a:lnSpc>
              <a:spcBef>
                <a:spcPts val="0"/>
              </a:spcBef>
            </a:pPr>
            <a:r>
              <a:rPr lang="en-US" sz="1800" b="1" dirty="0">
                <a:solidFill>
                  <a:schemeClr val="bg1"/>
                </a:solidFill>
                <a:effectLst/>
                <a:latin typeface="+mn-lt"/>
                <a:ea typeface="Calibri" panose="020F0502020204030204" pitchFamily="34" charset="0"/>
              </a:rPr>
              <a:t>Solicitation Year:</a:t>
            </a:r>
            <a:r>
              <a:rPr lang="en-US" sz="1800" dirty="0">
                <a:solidFill>
                  <a:schemeClr val="bg1"/>
                </a:solidFill>
                <a:effectLst/>
                <a:latin typeface="+mn-lt"/>
                <a:ea typeface="Calibri" panose="020F0502020204030204" pitchFamily="34" charset="0"/>
              </a:rPr>
              <a:t> 2023</a:t>
            </a:r>
          </a:p>
          <a:p>
            <a:pPr marL="514350" lvl="1" indent="-285750">
              <a:lnSpc>
                <a:spcPct val="117187"/>
              </a:lnSpc>
              <a:spcBef>
                <a:spcPts val="0"/>
              </a:spcBef>
              <a:spcAft>
                <a:spcPts val="750"/>
              </a:spcAft>
            </a:pPr>
            <a:r>
              <a:rPr lang="en-US" sz="1800" b="1" dirty="0">
                <a:solidFill>
                  <a:schemeClr val="bg1"/>
                </a:solidFill>
                <a:effectLst/>
                <a:latin typeface="+mn-lt"/>
                <a:ea typeface="Calibri" panose="020F0502020204030204" pitchFamily="34" charset="0"/>
              </a:rPr>
              <a:t>Scope Title: </a:t>
            </a:r>
            <a:r>
              <a:rPr lang="en-US" sz="1800" dirty="0">
                <a:solidFill>
                  <a:schemeClr val="bg1"/>
                </a:solidFill>
                <a:effectLst/>
                <a:latin typeface="+mn-lt"/>
                <a:ea typeface="Calibri" panose="020F0502020204030204" pitchFamily="34" charset="0"/>
              </a:rPr>
              <a:t>Sustainable Atmospheric Carbon Dioxide Extraction and Transformation</a:t>
            </a:r>
          </a:p>
          <a:p>
            <a:pPr marL="514350" lvl="1" indent="-285750">
              <a:lnSpc>
                <a:spcPct val="131835"/>
              </a:lnSpc>
              <a:spcBef>
                <a:spcPts val="0"/>
              </a:spcBef>
              <a:spcAft>
                <a:spcPts val="750"/>
              </a:spcAft>
            </a:pPr>
            <a:r>
              <a:rPr lang="en-US" sz="1800" b="1" dirty="0">
                <a:solidFill>
                  <a:schemeClr val="bg1"/>
                </a:solidFill>
                <a:effectLst/>
                <a:latin typeface="+mn-lt"/>
                <a:ea typeface="Calibri" panose="020F0502020204030204" pitchFamily="34" charset="0"/>
              </a:rPr>
              <a:t>Scope Description:</a:t>
            </a:r>
            <a:r>
              <a:rPr lang="en-US" sz="1800" b="1" dirty="0">
                <a:solidFill>
                  <a:schemeClr val="bg1"/>
                </a:solidFill>
                <a:latin typeface="+mn-lt"/>
                <a:ea typeface="Calibri" panose="020F0502020204030204" pitchFamily="34" charset="0"/>
              </a:rPr>
              <a:t> </a:t>
            </a:r>
            <a:r>
              <a:rPr lang="en-US" sz="1600" dirty="0">
                <a:solidFill>
                  <a:schemeClr val="bg1"/>
                </a:solidFill>
                <a:effectLst/>
                <a:latin typeface="+mn-lt"/>
                <a:ea typeface="Calibri" panose="020F0502020204030204" pitchFamily="34" charset="0"/>
              </a:rPr>
              <a:t>Component and subsystem technologies are sought to demonstrate sustainable, energy-efficient extraction of carbon dioxide (CO</a:t>
            </a:r>
            <a:r>
              <a:rPr lang="en-US" sz="1600" baseline="-25000" dirty="0">
                <a:solidFill>
                  <a:schemeClr val="bg1"/>
                </a:solidFill>
                <a:effectLst/>
                <a:latin typeface="+mn-lt"/>
                <a:ea typeface="Calibri" panose="020F0502020204030204" pitchFamily="34" charset="0"/>
              </a:rPr>
              <a:t>2</a:t>
            </a:r>
            <a:r>
              <a:rPr lang="en-US" sz="1600" dirty="0">
                <a:solidFill>
                  <a:schemeClr val="bg1"/>
                </a:solidFill>
                <a:effectLst/>
                <a:latin typeface="+mn-lt"/>
                <a:ea typeface="Calibri" panose="020F0502020204030204" pitchFamily="34" charset="0"/>
              </a:rPr>
              <a:t>) from a defined planetary or habitable atmosphere fully integrated with CO</a:t>
            </a:r>
            <a:r>
              <a:rPr lang="en-US" sz="1600" baseline="-25000" dirty="0">
                <a:solidFill>
                  <a:schemeClr val="bg1"/>
                </a:solidFill>
                <a:effectLst/>
                <a:latin typeface="+mn-lt"/>
                <a:ea typeface="Calibri" panose="020F0502020204030204" pitchFamily="34" charset="0"/>
              </a:rPr>
              <a:t>2</a:t>
            </a:r>
            <a:r>
              <a:rPr lang="en-US" sz="1600" dirty="0">
                <a:solidFill>
                  <a:schemeClr val="bg1"/>
                </a:solidFill>
                <a:effectLst/>
                <a:latin typeface="+mn-lt"/>
                <a:ea typeface="Calibri" panose="020F0502020204030204" pitchFamily="34" charset="0"/>
              </a:rPr>
              <a:t> transformation into one or more stable products such as manufacturing feedstock polymers or readily storable, noncryogenic propellants or fuels. </a:t>
            </a:r>
          </a:p>
          <a:p>
            <a:endParaRPr lang="en-US" sz="1800" dirty="0">
              <a:solidFill>
                <a:schemeClr val="bg1"/>
              </a:solidFill>
              <a:latin typeface="+mn-lt"/>
            </a:endParaRPr>
          </a:p>
        </p:txBody>
      </p:sp>
    </p:spTree>
    <p:extLst>
      <p:ext uri="{BB962C8B-B14F-4D97-AF65-F5344CB8AC3E}">
        <p14:creationId xmlns:p14="http://schemas.microsoft.com/office/powerpoint/2010/main" val="657911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5218A-558B-BF31-E88B-3EF038636BA4}"/>
              </a:ext>
            </a:extLst>
          </p:cNvPr>
          <p:cNvSpPr>
            <a:spLocks noGrp="1"/>
          </p:cNvSpPr>
          <p:nvPr>
            <p:ph type="title"/>
          </p:nvPr>
        </p:nvSpPr>
        <p:spPr>
          <a:xfrm>
            <a:off x="202017" y="63807"/>
            <a:ext cx="0" cy="0"/>
          </a:xfrm>
        </p:spPr>
        <p:txBody>
          <a:bodyPr/>
          <a:lstStyle/>
          <a:p>
            <a:endParaRPr lang="en-US"/>
          </a:p>
        </p:txBody>
      </p:sp>
      <p:graphicFrame>
        <p:nvGraphicFramePr>
          <p:cNvPr id="7" name="Content Placeholder 6">
            <a:extLst>
              <a:ext uri="{FF2B5EF4-FFF2-40B4-BE49-F238E27FC236}">
                <a16:creationId xmlns:a16="http://schemas.microsoft.com/office/drawing/2014/main" id="{7F42B456-8272-3FAF-24C2-559203B16E0B}"/>
              </a:ext>
            </a:extLst>
          </p:cNvPr>
          <p:cNvGraphicFramePr>
            <a:graphicFrameLocks noGrp="1"/>
          </p:cNvGraphicFramePr>
          <p:nvPr>
            <p:ph idx="1"/>
          </p:nvPr>
        </p:nvGraphicFramePr>
        <p:xfrm>
          <a:off x="0" y="9"/>
          <a:ext cx="12191999" cy="6857991"/>
        </p:xfrm>
        <a:graphic>
          <a:graphicData uri="http://schemas.openxmlformats.org/drawingml/2006/table">
            <a:tbl>
              <a:tblPr>
                <a:blipFill>
                  <a:blip r:embed="rId2">
                    <a:extLst>
                      <a:ext uri="{837473B0-CC2E-450A-ABE3-18F120FF3D39}">
                        <a1611:picAttrSrcUrl xmlns:a1611="http://schemas.microsoft.com/office/drawing/2016/11/main" r:id="rId3"/>
                      </a:ext>
                    </a:extLst>
                  </a:blip>
                  <a:stretch>
                    <a:fillRect/>
                  </a:stretch>
                </a:blipFill>
              </a:tblPr>
              <a:tblGrid>
                <a:gridCol w="2904876">
                  <a:extLst>
                    <a:ext uri="{9D8B030D-6E8A-4147-A177-3AD203B41FA5}">
                      <a16:colId xmlns:a16="http://schemas.microsoft.com/office/drawing/2014/main" val="3361428656"/>
                    </a:ext>
                  </a:extLst>
                </a:gridCol>
                <a:gridCol w="2374790">
                  <a:extLst>
                    <a:ext uri="{9D8B030D-6E8A-4147-A177-3AD203B41FA5}">
                      <a16:colId xmlns:a16="http://schemas.microsoft.com/office/drawing/2014/main" val="1254348896"/>
                    </a:ext>
                  </a:extLst>
                </a:gridCol>
                <a:gridCol w="2035533">
                  <a:extLst>
                    <a:ext uri="{9D8B030D-6E8A-4147-A177-3AD203B41FA5}">
                      <a16:colId xmlns:a16="http://schemas.microsoft.com/office/drawing/2014/main" val="2714420220"/>
                    </a:ext>
                  </a:extLst>
                </a:gridCol>
                <a:gridCol w="2268773">
                  <a:extLst>
                    <a:ext uri="{9D8B030D-6E8A-4147-A177-3AD203B41FA5}">
                      <a16:colId xmlns:a16="http://schemas.microsoft.com/office/drawing/2014/main" val="2388718532"/>
                    </a:ext>
                  </a:extLst>
                </a:gridCol>
                <a:gridCol w="1314615">
                  <a:extLst>
                    <a:ext uri="{9D8B030D-6E8A-4147-A177-3AD203B41FA5}">
                      <a16:colId xmlns:a16="http://schemas.microsoft.com/office/drawing/2014/main" val="55967687"/>
                    </a:ext>
                  </a:extLst>
                </a:gridCol>
                <a:gridCol w="1293412">
                  <a:extLst>
                    <a:ext uri="{9D8B030D-6E8A-4147-A177-3AD203B41FA5}">
                      <a16:colId xmlns:a16="http://schemas.microsoft.com/office/drawing/2014/main" val="4065502295"/>
                    </a:ext>
                  </a:extLst>
                </a:gridCol>
              </a:tblGrid>
              <a:tr h="247019">
                <a:tc>
                  <a:txBody>
                    <a:bodyPr/>
                    <a:lstStyle/>
                    <a:p>
                      <a:pPr algn="ctr" fontAlgn="b"/>
                      <a:r>
                        <a:rPr lang="en-US" sz="1200" b="1" i="0" u="none" strike="noStrike">
                          <a:solidFill>
                            <a:schemeClr val="bg1"/>
                          </a:solidFill>
                          <a:effectLst/>
                          <a:latin typeface="Calibri" panose="020F0502020204030204" pitchFamily="34" charset="0"/>
                        </a:rPr>
                        <a:t>Company</a:t>
                      </a:r>
                    </a:p>
                  </a:txBody>
                  <a:tcPr marL="5386" marR="5386" marT="5386" marB="38778"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r>
                        <a:rPr lang="en-US" sz="1200" b="1" i="0" u="none" strike="noStrike">
                          <a:solidFill>
                            <a:schemeClr val="bg1"/>
                          </a:solidFill>
                          <a:effectLst/>
                          <a:latin typeface="Calibri" panose="020F0502020204030204" pitchFamily="34" charset="0"/>
                        </a:rPr>
                        <a:t>Molecules</a:t>
                      </a:r>
                    </a:p>
                  </a:txBody>
                  <a:tcPr marL="5386" marR="5386" marT="5386" marB="38778"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181374499"/>
                  </a:ext>
                </a:extLst>
              </a:tr>
              <a:tr h="247019">
                <a:tc>
                  <a:txBody>
                    <a:bodyPr/>
                    <a:lstStyle/>
                    <a:p>
                      <a:pPr algn="ctr" fontAlgn="b"/>
                      <a:r>
                        <a:rPr lang="en-US" sz="1200" b="1" i="0" u="none" strike="noStrike">
                          <a:solidFill>
                            <a:schemeClr val="bg1"/>
                          </a:solidFill>
                          <a:effectLst/>
                          <a:latin typeface="Calibri" panose="020F0502020204030204" pitchFamily="34" charset="0"/>
                        </a:rPr>
                        <a:t>Genomatica</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1,4-butanediol</a:t>
                      </a:r>
                    </a:p>
                  </a:txBody>
                  <a:tcPr marL="5386" marR="5386" marT="5386" marB="38778" anchor="b">
                    <a:lnL>
                      <a:noFill/>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butadiene</a:t>
                      </a:r>
                    </a:p>
                  </a:txBody>
                  <a:tcPr marL="5386" marR="5386" marT="5386" marB="38778" anchor="b">
                    <a:lnL>
                      <a:noFill/>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hexamethylenediamine</a:t>
                      </a:r>
                    </a:p>
                  </a:txBody>
                  <a:tcPr marL="5386" marR="5386" marT="5386" marB="38778" anchor="b">
                    <a:lnL>
                      <a:noFill/>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caprolactam</a:t>
                      </a:r>
                    </a:p>
                  </a:txBody>
                  <a:tcPr marL="5386" marR="5386" marT="5386" marB="38778" anchor="b">
                    <a:lnL>
                      <a:noFill/>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adipic acid</a:t>
                      </a: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288926686"/>
                  </a:ext>
                </a:extLst>
              </a:tr>
              <a:tr h="247019">
                <a:tc>
                  <a:txBody>
                    <a:bodyPr/>
                    <a:lstStyle/>
                    <a:p>
                      <a:pPr algn="ctr" fontAlgn="b"/>
                      <a:r>
                        <a:rPr lang="en-US" sz="1200" b="1" i="0" u="none" strike="noStrike">
                          <a:solidFill>
                            <a:schemeClr val="bg1"/>
                          </a:solidFill>
                          <a:effectLst/>
                          <a:latin typeface="Calibri" panose="020F0502020204030204" pitchFamily="34" charset="0"/>
                        </a:rPr>
                        <a:t>Amyris</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farnesene</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002670490"/>
                  </a:ext>
                </a:extLst>
              </a:tr>
              <a:tr h="247019">
                <a:tc>
                  <a:txBody>
                    <a:bodyPr/>
                    <a:lstStyle/>
                    <a:p>
                      <a:pPr algn="ctr" fontAlgn="b"/>
                      <a:r>
                        <a:rPr lang="en-US" sz="1200" b="1" i="0" u="none" strike="noStrike">
                          <a:solidFill>
                            <a:schemeClr val="bg1"/>
                          </a:solidFill>
                          <a:effectLst/>
                          <a:latin typeface="Calibri" panose="020F0502020204030204" pitchFamily="34" charset="0"/>
                        </a:rPr>
                        <a:t>REG Life Sciences</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fatty acid derivatives</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931717208"/>
                  </a:ext>
                </a:extLst>
              </a:tr>
              <a:tr h="247019">
                <a:tc>
                  <a:txBody>
                    <a:bodyPr/>
                    <a:lstStyle/>
                    <a:p>
                      <a:pPr algn="ctr" fontAlgn="b"/>
                      <a:r>
                        <a:rPr lang="en-US" sz="1200" b="1" i="0" u="none" strike="noStrike">
                          <a:solidFill>
                            <a:schemeClr val="bg1"/>
                          </a:solidFill>
                          <a:effectLst/>
                          <a:latin typeface="Calibri" panose="020F0502020204030204" pitchFamily="34" charset="0"/>
                        </a:rPr>
                        <a:t>Dupont</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1,3-propanediol</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346998782"/>
                  </a:ext>
                </a:extLst>
              </a:tr>
              <a:tr h="247019">
                <a:tc>
                  <a:txBody>
                    <a:bodyPr/>
                    <a:lstStyle/>
                    <a:p>
                      <a:pPr algn="ctr" fontAlgn="b"/>
                      <a:r>
                        <a:rPr lang="en-US" sz="1200" b="1" i="0" u="none" strike="noStrike">
                          <a:solidFill>
                            <a:schemeClr val="bg1"/>
                          </a:solidFill>
                          <a:effectLst/>
                          <a:latin typeface="Calibri" panose="020F0502020204030204" pitchFamily="34" charset="0"/>
                        </a:rPr>
                        <a:t>Butamax</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butanol</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442076098"/>
                  </a:ext>
                </a:extLst>
              </a:tr>
              <a:tr h="247019">
                <a:tc>
                  <a:txBody>
                    <a:bodyPr/>
                    <a:lstStyle/>
                    <a:p>
                      <a:pPr algn="ctr" fontAlgn="b"/>
                      <a:r>
                        <a:rPr lang="en-US" sz="1200" b="1" i="0" u="none" strike="noStrike">
                          <a:solidFill>
                            <a:schemeClr val="bg1"/>
                          </a:solidFill>
                          <a:effectLst/>
                          <a:latin typeface="Calibri" panose="020F0502020204030204" pitchFamily="34" charset="0"/>
                        </a:rPr>
                        <a:t>Gevo</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isobutanol</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806817327"/>
                  </a:ext>
                </a:extLst>
              </a:tr>
              <a:tr h="247019">
                <a:tc>
                  <a:txBody>
                    <a:bodyPr/>
                    <a:lstStyle/>
                    <a:p>
                      <a:pPr algn="ctr" fontAlgn="b"/>
                      <a:r>
                        <a:rPr lang="en-US" sz="1200" b="1" i="0" u="none" strike="noStrike">
                          <a:solidFill>
                            <a:schemeClr val="bg1"/>
                          </a:solidFill>
                          <a:effectLst/>
                          <a:latin typeface="Calibri" panose="020F0502020204030204" pitchFamily="34" charset="0"/>
                        </a:rPr>
                        <a:t>OPX (now owned by Cargill)</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3-hydroxypropionic acid</a:t>
                      </a:r>
                    </a:p>
                  </a:txBody>
                  <a:tcPr marL="5386" marR="5386" marT="5386" marB="38778" anchor="b">
                    <a:lnL>
                      <a:noFill/>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fatty acid derivatives</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107436525"/>
                  </a:ext>
                </a:extLst>
              </a:tr>
              <a:tr h="247019">
                <a:tc>
                  <a:txBody>
                    <a:bodyPr/>
                    <a:lstStyle/>
                    <a:p>
                      <a:pPr algn="ctr" fontAlgn="b"/>
                      <a:r>
                        <a:rPr lang="en-US" sz="1200" b="1" i="0" u="none" strike="noStrike">
                          <a:solidFill>
                            <a:schemeClr val="bg1"/>
                          </a:solidFill>
                          <a:effectLst/>
                          <a:latin typeface="Calibri" panose="020F0502020204030204" pitchFamily="34" charset="0"/>
                        </a:rPr>
                        <a:t>Solazyme</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fatty acid derivatives</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4192469694"/>
                  </a:ext>
                </a:extLst>
              </a:tr>
              <a:tr h="247019">
                <a:tc>
                  <a:txBody>
                    <a:bodyPr/>
                    <a:lstStyle/>
                    <a:p>
                      <a:pPr algn="ctr" fontAlgn="b"/>
                      <a:r>
                        <a:rPr lang="en-US" sz="1200" b="1" i="0" u="none" strike="noStrike">
                          <a:solidFill>
                            <a:schemeClr val="bg1"/>
                          </a:solidFill>
                          <a:effectLst/>
                          <a:latin typeface="Calibri" panose="020F0502020204030204" pitchFamily="34" charset="0"/>
                        </a:rPr>
                        <a:t>Bioamber</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succinic acid</a:t>
                      </a:r>
                    </a:p>
                  </a:txBody>
                  <a:tcPr marL="5386" marR="5386" marT="5386" marB="38778" anchor="b">
                    <a:lnL>
                      <a:noFill/>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1,4-butanediol</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842201670"/>
                  </a:ext>
                </a:extLst>
              </a:tr>
              <a:tr h="247019">
                <a:tc>
                  <a:txBody>
                    <a:bodyPr/>
                    <a:lstStyle/>
                    <a:p>
                      <a:pPr algn="ctr" fontAlgn="b"/>
                      <a:r>
                        <a:rPr lang="en-US" sz="1200" b="1" i="0" u="none" strike="noStrike">
                          <a:solidFill>
                            <a:schemeClr val="bg1"/>
                          </a:solidFill>
                          <a:effectLst/>
                          <a:latin typeface="Calibri" panose="020F0502020204030204" pitchFamily="34" charset="0"/>
                        </a:rPr>
                        <a:t>Reverdia</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succinic acid</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675607641"/>
                  </a:ext>
                </a:extLst>
              </a:tr>
              <a:tr h="247019">
                <a:tc>
                  <a:txBody>
                    <a:bodyPr/>
                    <a:lstStyle/>
                    <a:p>
                      <a:pPr algn="ctr" fontAlgn="b"/>
                      <a:r>
                        <a:rPr lang="en-US" sz="1200" b="1" i="0" u="none" strike="noStrike">
                          <a:solidFill>
                            <a:schemeClr val="bg1"/>
                          </a:solidFill>
                          <a:effectLst/>
                          <a:latin typeface="Calibri" panose="020F0502020204030204" pitchFamily="34" charset="0"/>
                        </a:rPr>
                        <a:t>Myriant</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succinic acid</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748155552"/>
                  </a:ext>
                </a:extLst>
              </a:tr>
              <a:tr h="247019">
                <a:tc>
                  <a:txBody>
                    <a:bodyPr/>
                    <a:lstStyle/>
                    <a:p>
                      <a:pPr algn="ctr" fontAlgn="b"/>
                      <a:r>
                        <a:rPr lang="en-US" sz="1200" b="1" i="0" u="none" strike="noStrike">
                          <a:solidFill>
                            <a:schemeClr val="bg1"/>
                          </a:solidFill>
                          <a:effectLst/>
                          <a:latin typeface="Calibri" panose="020F0502020204030204" pitchFamily="34" charset="0"/>
                        </a:rPr>
                        <a:t>Succinity</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succinic acid</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500610468"/>
                  </a:ext>
                </a:extLst>
              </a:tr>
              <a:tr h="247019">
                <a:tc>
                  <a:txBody>
                    <a:bodyPr/>
                    <a:lstStyle/>
                    <a:p>
                      <a:pPr algn="ctr" fontAlgn="b"/>
                      <a:r>
                        <a:rPr lang="en-US" sz="1200" b="1" i="0" u="none" strike="noStrike">
                          <a:solidFill>
                            <a:schemeClr val="bg1"/>
                          </a:solidFill>
                          <a:effectLst/>
                          <a:latin typeface="Calibri" panose="020F0502020204030204" pitchFamily="34" charset="0"/>
                        </a:rPr>
                        <a:t>Lygos</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malonic acid</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001660709"/>
                  </a:ext>
                </a:extLst>
              </a:tr>
              <a:tr h="247019">
                <a:tc>
                  <a:txBody>
                    <a:bodyPr/>
                    <a:lstStyle/>
                    <a:p>
                      <a:pPr algn="ctr" fontAlgn="b"/>
                      <a:r>
                        <a:rPr lang="en-US" sz="1200" b="1" i="0" u="none" strike="noStrike">
                          <a:solidFill>
                            <a:schemeClr val="bg1"/>
                          </a:solidFill>
                          <a:effectLst/>
                          <a:latin typeface="Calibri" panose="020F0502020204030204" pitchFamily="34" charset="0"/>
                        </a:rPr>
                        <a:t>Lanzatech</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2,3-butanediol</a:t>
                      </a:r>
                    </a:p>
                  </a:txBody>
                  <a:tcPr marL="5386" marR="5386" marT="5386" marB="38778" anchor="b">
                    <a:lnL>
                      <a:noFill/>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1,3-butadiene</a:t>
                      </a:r>
                    </a:p>
                  </a:txBody>
                  <a:tcPr marL="5386" marR="5386" marT="5386" marB="38778" anchor="b">
                    <a:lnL>
                      <a:noFill/>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acetic acid</a:t>
                      </a:r>
                    </a:p>
                  </a:txBody>
                  <a:tcPr marL="5386" marR="5386" marT="5386" marB="38778" anchor="b">
                    <a:lnL>
                      <a:noFill/>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isopropanol</a:t>
                      </a:r>
                    </a:p>
                  </a:txBody>
                  <a:tcPr marL="5386" marR="5386" marT="5386" marB="38778" anchor="b">
                    <a:lnL>
                      <a:noFill/>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isobutylene</a:t>
                      </a: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980039999"/>
                  </a:ext>
                </a:extLst>
              </a:tr>
              <a:tr h="247019">
                <a:tc>
                  <a:txBody>
                    <a:bodyPr/>
                    <a:lstStyle/>
                    <a:p>
                      <a:pPr algn="ctr" fontAlgn="b"/>
                      <a:r>
                        <a:rPr lang="en-US" sz="1200" b="1" i="0" u="none" strike="noStrike">
                          <a:solidFill>
                            <a:schemeClr val="bg1"/>
                          </a:solidFill>
                          <a:effectLst/>
                          <a:latin typeface="Calibri" panose="020F0502020204030204" pitchFamily="34" charset="0"/>
                        </a:rPr>
                        <a:t>Calysta</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lactic acid</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571680911"/>
                  </a:ext>
                </a:extLst>
              </a:tr>
              <a:tr h="435497">
                <a:tc>
                  <a:txBody>
                    <a:bodyPr/>
                    <a:lstStyle/>
                    <a:p>
                      <a:pPr algn="ctr" fontAlgn="b"/>
                      <a:r>
                        <a:rPr lang="en-US" sz="1200" b="1" i="0" u="none" strike="noStrike">
                          <a:solidFill>
                            <a:schemeClr val="bg1"/>
                          </a:solidFill>
                          <a:effectLst/>
                          <a:latin typeface="Calibri" panose="020F0502020204030204" pitchFamily="34" charset="0"/>
                        </a:rPr>
                        <a:t>Industrial microbes (iMicrobes)</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malic acid</a:t>
                      </a:r>
                    </a:p>
                  </a:txBody>
                  <a:tcPr marL="5386" marR="5386" marT="5386" marB="38778" anchor="b">
                    <a:lnL>
                      <a:noFill/>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methane/ethane</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463261634"/>
                  </a:ext>
                </a:extLst>
              </a:tr>
              <a:tr h="247019">
                <a:tc>
                  <a:txBody>
                    <a:bodyPr/>
                    <a:lstStyle/>
                    <a:p>
                      <a:pPr algn="ctr" fontAlgn="b"/>
                      <a:r>
                        <a:rPr lang="en-US" sz="1200" b="1" i="0" u="none" strike="noStrike">
                          <a:solidFill>
                            <a:schemeClr val="bg1"/>
                          </a:solidFill>
                          <a:effectLst/>
                          <a:latin typeface="Calibri" panose="020F0502020204030204" pitchFamily="34" charset="0"/>
                        </a:rPr>
                        <a:t>MOgene Green Chemicals</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malic acid</a:t>
                      </a:r>
                    </a:p>
                  </a:txBody>
                  <a:tcPr marL="5386" marR="5386" marT="5386" marB="38778" anchor="b">
                    <a:lnL>
                      <a:noFill/>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propylene</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751655979"/>
                  </a:ext>
                </a:extLst>
              </a:tr>
              <a:tr h="247019">
                <a:tc>
                  <a:txBody>
                    <a:bodyPr/>
                    <a:lstStyle/>
                    <a:p>
                      <a:pPr algn="ctr" fontAlgn="b"/>
                      <a:r>
                        <a:rPr lang="en-US" sz="1200" b="1" i="0" u="none" strike="noStrike">
                          <a:solidFill>
                            <a:schemeClr val="bg1"/>
                          </a:solidFill>
                          <a:effectLst/>
                          <a:latin typeface="Calibri" panose="020F0502020204030204" pitchFamily="34" charset="0"/>
                        </a:rPr>
                        <a:t>Manus Biosynthesis</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terpenes</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910426678"/>
                  </a:ext>
                </a:extLst>
              </a:tr>
              <a:tr h="247019">
                <a:tc>
                  <a:txBody>
                    <a:bodyPr/>
                    <a:lstStyle/>
                    <a:p>
                      <a:pPr algn="ctr" fontAlgn="b"/>
                      <a:r>
                        <a:rPr lang="en-US" sz="1200" b="1" i="0" u="none" strike="noStrike">
                          <a:solidFill>
                            <a:schemeClr val="bg1"/>
                          </a:solidFill>
                          <a:effectLst/>
                          <a:latin typeface="Calibri" panose="020F0502020204030204" pitchFamily="34" charset="0"/>
                        </a:rPr>
                        <a:t>Cambrian Innovation</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methane</a:t>
                      </a:r>
                    </a:p>
                  </a:txBody>
                  <a:tcPr marL="5386" marR="5386" marT="5386" marB="38778" anchor="b">
                    <a:lnL>
                      <a:noFill/>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electricity</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64093256"/>
                  </a:ext>
                </a:extLst>
              </a:tr>
              <a:tr h="247019">
                <a:tc>
                  <a:txBody>
                    <a:bodyPr/>
                    <a:lstStyle/>
                    <a:p>
                      <a:pPr algn="ctr" fontAlgn="b"/>
                      <a:r>
                        <a:rPr lang="en-US" sz="1200" b="1" i="0" u="none" strike="noStrike">
                          <a:solidFill>
                            <a:schemeClr val="bg1"/>
                          </a:solidFill>
                          <a:effectLst/>
                          <a:latin typeface="Calibri" panose="020F0502020204030204" pitchFamily="34" charset="0"/>
                        </a:rPr>
                        <a:t>Proterro</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sugars</a:t>
                      </a:r>
                    </a:p>
                  </a:txBody>
                  <a:tcPr marL="5386" marR="5386" marT="5386" marB="38778" anchor="b">
                    <a:lnL>
                      <a:noFill/>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organic acids</a:t>
                      </a:r>
                    </a:p>
                  </a:txBody>
                  <a:tcPr marL="5386" marR="5386" marT="5386" marB="38778" anchor="b">
                    <a:lnL>
                      <a:noFill/>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amino acids</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711502741"/>
                  </a:ext>
                </a:extLst>
              </a:tr>
              <a:tr h="247019">
                <a:tc>
                  <a:txBody>
                    <a:bodyPr/>
                    <a:lstStyle/>
                    <a:p>
                      <a:pPr algn="ctr" fontAlgn="b"/>
                      <a:r>
                        <a:rPr lang="en-US" sz="1200" b="1" i="0" u="none" strike="noStrike">
                          <a:solidFill>
                            <a:schemeClr val="bg1"/>
                          </a:solidFill>
                          <a:effectLst/>
                          <a:latin typeface="Calibri" panose="020F0502020204030204" pitchFamily="34" charset="0"/>
                        </a:rPr>
                        <a:t>NovoNutrients (OakBio)</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carotenoids</a:t>
                      </a:r>
                    </a:p>
                  </a:txBody>
                  <a:tcPr marL="5386" marR="5386" marT="5386" marB="38778" anchor="b">
                    <a:lnL>
                      <a:noFill/>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PHB</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dirty="0">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054541379"/>
                  </a:ext>
                </a:extLst>
              </a:tr>
              <a:tr h="247019">
                <a:tc>
                  <a:txBody>
                    <a:bodyPr/>
                    <a:lstStyle/>
                    <a:p>
                      <a:pPr algn="ctr" fontAlgn="b"/>
                      <a:r>
                        <a:rPr lang="en-US" sz="1200" b="1" i="0" u="none" strike="noStrike">
                          <a:solidFill>
                            <a:schemeClr val="bg1"/>
                          </a:solidFill>
                          <a:effectLst/>
                          <a:latin typeface="Calibri" panose="020F0502020204030204" pitchFamily="34" charset="0"/>
                        </a:rPr>
                        <a:t>AirProtein (Kiverdi)</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PHB</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4027187844"/>
                  </a:ext>
                </a:extLst>
              </a:tr>
              <a:tr h="247019">
                <a:tc>
                  <a:txBody>
                    <a:bodyPr/>
                    <a:lstStyle/>
                    <a:p>
                      <a:pPr algn="ctr" fontAlgn="b"/>
                      <a:r>
                        <a:rPr lang="en-US" sz="1200" b="1" i="0" u="none" strike="noStrike">
                          <a:solidFill>
                            <a:schemeClr val="bg1"/>
                          </a:solidFill>
                          <a:effectLst/>
                          <a:latin typeface="Calibri" panose="020F0502020204030204" pitchFamily="34" charset="0"/>
                        </a:rPr>
                        <a:t>Mango Materials</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PHB</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290339633"/>
                  </a:ext>
                </a:extLst>
              </a:tr>
              <a:tr h="247019">
                <a:tc>
                  <a:txBody>
                    <a:bodyPr/>
                    <a:lstStyle/>
                    <a:p>
                      <a:pPr algn="ctr" fontAlgn="b"/>
                      <a:r>
                        <a:rPr lang="en-US" sz="1200" b="1" i="0" u="none" strike="noStrike">
                          <a:solidFill>
                            <a:schemeClr val="bg1"/>
                          </a:solidFill>
                          <a:effectLst/>
                          <a:latin typeface="Calibri" panose="020F0502020204030204" pitchFamily="34" charset="0"/>
                        </a:rPr>
                        <a:t>Solar Foods</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carotenoids</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381391361"/>
                  </a:ext>
                </a:extLst>
              </a:tr>
              <a:tr h="247019">
                <a:tc>
                  <a:txBody>
                    <a:bodyPr/>
                    <a:lstStyle/>
                    <a:p>
                      <a:pPr algn="ctr" fontAlgn="b"/>
                      <a:r>
                        <a:rPr lang="en-US" sz="1200" b="1" i="0" u="none" strike="noStrike">
                          <a:solidFill>
                            <a:schemeClr val="bg1"/>
                          </a:solidFill>
                          <a:effectLst/>
                          <a:latin typeface="Calibri" panose="020F0502020204030204" pitchFamily="34" charset="0"/>
                        </a:rPr>
                        <a:t>invizyne</a:t>
                      </a:r>
                    </a:p>
                  </a:txBody>
                  <a:tcPr marL="5386" marR="5386" marT="5386" marB="3877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carotenoids</a:t>
                      </a:r>
                    </a:p>
                  </a:txBody>
                  <a:tcPr marL="5386" marR="5386" marT="5386" marB="38778" anchor="b">
                    <a:lnL>
                      <a:noFill/>
                    </a:lnL>
                    <a:lnR>
                      <a:noFill/>
                    </a:lnR>
                    <a:lnT>
                      <a:noFill/>
                    </a:lnT>
                    <a:lnB>
                      <a:noFill/>
                    </a:lnB>
                    <a:noFill/>
                  </a:tcPr>
                </a:tc>
                <a:tc>
                  <a:txBody>
                    <a:bodyPr/>
                    <a:lstStyle/>
                    <a:p>
                      <a:pPr algn="l" fontAlgn="b"/>
                      <a:r>
                        <a:rPr lang="en-US" sz="1200" b="1" i="0" u="none" strike="noStrike">
                          <a:solidFill>
                            <a:schemeClr val="bg1"/>
                          </a:solidFill>
                          <a:effectLst/>
                          <a:latin typeface="Calibri" panose="020F0502020204030204" pitchFamily="34" charset="0"/>
                        </a:rPr>
                        <a:t>cannabinoids</a:t>
                      </a: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a:noFill/>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644254465"/>
                  </a:ext>
                </a:extLst>
              </a:tr>
              <a:tr h="247019">
                <a:tc>
                  <a:txBody>
                    <a:bodyPr/>
                    <a:lstStyle/>
                    <a:p>
                      <a:pPr algn="ctr" fontAlgn="b"/>
                      <a:r>
                        <a:rPr lang="en-US" sz="1200" b="1" i="0" u="none" strike="noStrike">
                          <a:solidFill>
                            <a:schemeClr val="bg1"/>
                          </a:solidFill>
                          <a:effectLst/>
                          <a:latin typeface="Calibri" panose="020F0502020204030204" pitchFamily="34" charset="0"/>
                        </a:rPr>
                        <a:t>Cemvita Factory</a:t>
                      </a:r>
                    </a:p>
                  </a:txBody>
                  <a:tcPr marL="5386" marR="5386" marT="5386" marB="38778"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chemeClr val="bg1"/>
                          </a:solidFill>
                          <a:effectLst/>
                          <a:latin typeface="Calibri" panose="020F0502020204030204" pitchFamily="34" charset="0"/>
                        </a:rPr>
                        <a:t>ethylene</a:t>
                      </a:r>
                    </a:p>
                  </a:txBody>
                  <a:tcPr marL="5386" marR="5386" marT="5386" marB="38778"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200" b="1" i="0" u="none" strike="noStrike">
                        <a:solidFill>
                          <a:schemeClr val="bg1"/>
                        </a:solidFill>
                        <a:effectLst/>
                        <a:latin typeface="Calibri" panose="020F0502020204030204" pitchFamily="34" charset="0"/>
                      </a:endParaRPr>
                    </a:p>
                  </a:txBody>
                  <a:tcPr marL="5386" marR="5386" marT="5386" marB="38778"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200" b="1" i="0" u="none" strike="noStrike" dirty="0">
                        <a:solidFill>
                          <a:schemeClr val="bg1"/>
                        </a:solidFill>
                        <a:effectLst/>
                        <a:latin typeface="Calibri" panose="020F0502020204030204" pitchFamily="34" charset="0"/>
                      </a:endParaRPr>
                    </a:p>
                  </a:txBody>
                  <a:tcPr marL="5386" marR="5386" marT="5386" marB="38778"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71283078"/>
                  </a:ext>
                </a:extLst>
              </a:tr>
            </a:tbl>
          </a:graphicData>
        </a:graphic>
      </p:graphicFrame>
      <p:sp>
        <p:nvSpPr>
          <p:cNvPr id="8" name="Sun 7">
            <a:extLst>
              <a:ext uri="{FF2B5EF4-FFF2-40B4-BE49-F238E27FC236}">
                <a16:creationId xmlns:a16="http://schemas.microsoft.com/office/drawing/2014/main" id="{211D2910-DB26-4753-6705-6E1FDD94DA88}"/>
              </a:ext>
            </a:extLst>
          </p:cNvPr>
          <p:cNvSpPr/>
          <p:nvPr/>
        </p:nvSpPr>
        <p:spPr>
          <a:xfrm>
            <a:off x="8403771" y="3860800"/>
            <a:ext cx="3788229" cy="2757713"/>
          </a:xfrm>
          <a:prstGeom prst="sun">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More commercial CO</a:t>
            </a:r>
            <a:r>
              <a:rPr lang="en-US" baseline="-25000" dirty="0"/>
              <a:t>2</a:t>
            </a:r>
            <a:r>
              <a:rPr lang="en-US" dirty="0"/>
              <a:t> conversion </a:t>
            </a:r>
          </a:p>
        </p:txBody>
      </p:sp>
    </p:spTree>
    <p:extLst>
      <p:ext uri="{BB962C8B-B14F-4D97-AF65-F5344CB8AC3E}">
        <p14:creationId xmlns:p14="http://schemas.microsoft.com/office/powerpoint/2010/main" val="6595564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185E7-8F6E-7EAB-8DD0-8C76C2B59475}"/>
              </a:ext>
            </a:extLst>
          </p:cNvPr>
          <p:cNvSpPr>
            <a:spLocks noGrp="1"/>
          </p:cNvSpPr>
          <p:nvPr>
            <p:ph type="title"/>
          </p:nvPr>
        </p:nvSpPr>
        <p:spPr/>
        <p:txBody>
          <a:bodyPr/>
          <a:lstStyle/>
          <a:p>
            <a:r>
              <a:rPr lang="en-US" dirty="0">
                <a:solidFill>
                  <a:srgbClr val="FFFF00"/>
                </a:solidFill>
              </a:rPr>
              <a:t>Backup/discard slides</a:t>
            </a:r>
          </a:p>
        </p:txBody>
      </p:sp>
      <p:pic>
        <p:nvPicPr>
          <p:cNvPr id="3" name="Picture 2" descr="A picture containing sky, outdoor, nature, mountain&#10;&#10;Description automatically generated">
            <a:extLst>
              <a:ext uri="{FF2B5EF4-FFF2-40B4-BE49-F238E27FC236}">
                <a16:creationId xmlns:a16="http://schemas.microsoft.com/office/drawing/2014/main" id="{23A38EB3-44B7-2A18-FB37-DE84A23B6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AD84A191-6118-1542-6C53-1E6540B411E6}"/>
              </a:ext>
            </a:extLst>
          </p:cNvPr>
          <p:cNvSpPr txBox="1"/>
          <p:nvPr/>
        </p:nvSpPr>
        <p:spPr>
          <a:xfrm>
            <a:off x="4746172" y="2782669"/>
            <a:ext cx="3773714" cy="646331"/>
          </a:xfrm>
          <a:prstGeom prst="rect">
            <a:avLst/>
          </a:prstGeom>
          <a:noFill/>
        </p:spPr>
        <p:txBody>
          <a:bodyPr wrap="square" rtlCol="0">
            <a:spAutoFit/>
          </a:bodyPr>
          <a:lstStyle/>
          <a:p>
            <a:r>
              <a:rPr lang="en-US" sz="3600" b="1" dirty="0">
                <a:solidFill>
                  <a:schemeClr val="bg1"/>
                </a:solidFill>
              </a:rPr>
              <a:t>Thank you</a:t>
            </a:r>
          </a:p>
        </p:txBody>
      </p:sp>
    </p:spTree>
    <p:extLst>
      <p:ext uri="{BB962C8B-B14F-4D97-AF65-F5344CB8AC3E}">
        <p14:creationId xmlns:p14="http://schemas.microsoft.com/office/powerpoint/2010/main" val="482570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A6EC980A0182648AF2DE4564F50CB61" ma:contentTypeVersion="6" ma:contentTypeDescription="Create a new document." ma:contentTypeScope="" ma:versionID="280cd792b493e738e16b59e4864ffce6">
  <xsd:schema xmlns:xsd="http://www.w3.org/2001/XMLSchema" xmlns:xs="http://www.w3.org/2001/XMLSchema" xmlns:p="http://schemas.microsoft.com/office/2006/metadata/properties" xmlns:ns2="58193bbe-7cce-4dab-a5db-7f7c161d85c7" xmlns:ns3="6ccc96cc-3898-451b-86e8-93e443347aa4" targetNamespace="http://schemas.microsoft.com/office/2006/metadata/properties" ma:root="true" ma:fieldsID="a650817e50bd69880cfb3d8a3b03f45e" ns2:_="" ns3:_="">
    <xsd:import namespace="58193bbe-7cce-4dab-a5db-7f7c161d85c7"/>
    <xsd:import namespace="6ccc96cc-3898-451b-86e8-93e443347aa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193bbe-7cce-4dab-a5db-7f7c161d85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ccc96cc-3898-451b-86e8-93e443347aa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5C4F44D-BDB3-40E8-8515-689FECAB26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193bbe-7cce-4dab-a5db-7f7c161d85c7"/>
    <ds:schemaRef ds:uri="6ccc96cc-3898-451b-86e8-93e443347a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ADF74A8-29A1-4EE8-9E9C-2D6DE9113621}">
  <ds:schemaRefs>
    <ds:schemaRef ds:uri="http://schemas.microsoft.com/sharepoint/v3/contenttype/forms"/>
  </ds:schemaRefs>
</ds:datastoreItem>
</file>

<file path=customXml/itemProps3.xml><?xml version="1.0" encoding="utf-8"?>
<ds:datastoreItem xmlns:ds="http://schemas.openxmlformats.org/officeDocument/2006/customXml" ds:itemID="{8212A3F4-A775-4608-B30A-825CDBEF7BC7}">
  <ds:schemaRefs>
    <ds:schemaRef ds:uri="58193bbe-7cce-4dab-a5db-7f7c161d85c7"/>
    <ds:schemaRef ds:uri="http://schemas.openxmlformats.org/package/2006/metadata/core-properties"/>
    <ds:schemaRef ds:uri="http://purl.org/dc/dcmitype/"/>
    <ds:schemaRef ds:uri="http://schemas.microsoft.com/office/infopath/2007/PartnerControls"/>
    <ds:schemaRef ds:uri="http://purl.org/dc/terms/"/>
    <ds:schemaRef ds:uri="http://purl.org/dc/elements/1.1/"/>
    <ds:schemaRef ds:uri="http://www.w3.org/XML/1998/namespace"/>
    <ds:schemaRef ds:uri="http://schemas.microsoft.com/office/2006/documentManagement/types"/>
    <ds:schemaRef ds:uri="6ccc96cc-3898-451b-86e8-93e443347aa4"/>
    <ds:schemaRef ds:uri="http://schemas.microsoft.com/office/2006/metadata/propertie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55537</TotalTime>
  <Words>3458</Words>
  <Application>Microsoft Office PowerPoint</Application>
  <PresentationFormat>Widescreen</PresentationFormat>
  <Paragraphs>612</Paragraphs>
  <Slides>32</Slides>
  <Notes>10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32</vt:i4>
      </vt:variant>
    </vt:vector>
  </HeadingPairs>
  <TitlesOfParts>
    <vt:vector size="43" baseType="lpstr">
      <vt:lpstr>-apple-system</vt:lpstr>
      <vt:lpstr>Arial</vt:lpstr>
      <vt:lpstr>Arial Bold</vt:lpstr>
      <vt:lpstr>Arial Narrow</vt:lpstr>
      <vt:lpstr>Calibri</vt:lpstr>
      <vt:lpstr>Courier New</vt:lpstr>
      <vt:lpstr>Helvetica</vt:lpstr>
      <vt:lpstr>Helvetica Neue</vt:lpstr>
      <vt:lpstr>Segoe UI Symbol</vt:lpstr>
      <vt:lpstr>Wingdings</vt:lpstr>
      <vt:lpstr>Office Theme</vt:lpstr>
      <vt:lpstr>PowerPoint Presentation</vt:lpstr>
      <vt:lpstr>PowerPoint Presentation</vt:lpstr>
      <vt:lpstr>PowerPoint Presentation</vt:lpstr>
      <vt:lpstr> </vt:lpstr>
      <vt:lpstr>Overview of Projects</vt:lpstr>
      <vt:lpstr>Products and Data of Potential Interest</vt:lpstr>
      <vt:lpstr>CO2-based Manufacturing </vt:lpstr>
      <vt:lpstr>CO2 -Derived Products, Feedstocks and Organisms  </vt:lpstr>
      <vt:lpstr>Current Extra-terrestrial Technologies that Support CO2 Conversion</vt:lpstr>
      <vt:lpstr>CO2 Conversion Methods Produce Acetate, Formic Acid, Ethanol,  and potentially Sugars</vt:lpstr>
      <vt:lpstr>Microorganism Engineering and Testing</vt:lpstr>
      <vt:lpstr>PowerPoint Presentation</vt:lpstr>
      <vt:lpstr>Commercial Biomanufacturing on Earth</vt:lpstr>
      <vt:lpstr>Modeling Subsystem Options to Drive Selection</vt:lpstr>
      <vt:lpstr>Platform Breadboard Design</vt:lpstr>
      <vt:lpstr>Platform Volume vs Middeck Locker</vt:lpstr>
      <vt:lpstr>PowerPoint Presentation</vt:lpstr>
      <vt:lpstr>Bioreactor Design: flat, packable, gas exchange via materials, strong, simple, replaceable, re-usable</vt:lpstr>
      <vt:lpstr>K.phaffii Growth on Acetate and Ethanol-based Medias</vt:lpstr>
      <vt:lpstr>% ISRU for Ethanol-based Media Potentially Increased Through Salt Recovery from Waste or Regolith</vt:lpstr>
      <vt:lpstr>K. phaffi Produced Cutinase – Run June 6, 10, 2024</vt:lpstr>
      <vt:lpstr>Platform performance with yeast, bacteria, intercellular and secreted products</vt:lpstr>
      <vt:lpstr>PowerPoint Presentation</vt:lpstr>
      <vt:lpstr>BioNutrients Concept – on demand nutrients</vt:lpstr>
      <vt:lpstr>Five Years and Six Runs Complete!</vt:lpstr>
      <vt:lpstr>BN-2: Flat Pack FEP system, adds Yogurt and Kefir Yeast carotenoids and Follistatin (protein therapeutic) production Yogurt and Kefir production (vitamin K, gfp demo product)  </vt:lpstr>
      <vt:lpstr>PowerPoint Presentation</vt:lpstr>
      <vt:lpstr>CO2- Based Manufacturing Platform</vt:lpstr>
      <vt:lpstr>Advances that would help our development</vt:lpstr>
      <vt:lpstr>News of CO2 conversion products on Earth</vt:lpstr>
      <vt:lpstr>PowerPoint Presentation</vt:lpstr>
      <vt:lpstr>Backup/discard slides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GCD Powerpoint Presentation - Wide Screen</dc:title>
  <dc:creator>Microsoft Office User</dc:creator>
  <cp:lastModifiedBy>Frances Donovan</cp:lastModifiedBy>
  <cp:revision>683</cp:revision>
  <cp:lastPrinted>2018-07-05T19:50:42Z</cp:lastPrinted>
  <dcterms:created xsi:type="dcterms:W3CDTF">2018-05-18T16:19:23Z</dcterms:created>
  <dcterms:modified xsi:type="dcterms:W3CDTF">2024-09-13T21:30:29Z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0x010100DA6EC980A0182648AF2DE4564F50CB61</vt:lpwstr>
  </property>
</Properties>
</file>