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7" r:id="rId5"/>
    <p:sldMasterId id="2147483711" r:id="rId6"/>
  </p:sldMasterIdLst>
  <p:notesMasterIdLst>
    <p:notesMasterId r:id="rId47"/>
  </p:notesMasterIdLst>
  <p:sldIdLst>
    <p:sldId id="260" r:id="rId7"/>
    <p:sldId id="38674" r:id="rId8"/>
    <p:sldId id="2201" r:id="rId9"/>
    <p:sldId id="38640" r:id="rId10"/>
    <p:sldId id="15874" r:id="rId11"/>
    <p:sldId id="2202" r:id="rId12"/>
    <p:sldId id="38641" r:id="rId13"/>
    <p:sldId id="38643" r:id="rId14"/>
    <p:sldId id="38581" r:id="rId15"/>
    <p:sldId id="38574" r:id="rId16"/>
    <p:sldId id="38663" r:id="rId17"/>
    <p:sldId id="38642" r:id="rId18"/>
    <p:sldId id="38576" r:id="rId19"/>
    <p:sldId id="38645" r:id="rId20"/>
    <p:sldId id="529" r:id="rId21"/>
    <p:sldId id="2217" r:id="rId22"/>
    <p:sldId id="15887" r:id="rId23"/>
    <p:sldId id="2208" r:id="rId24"/>
    <p:sldId id="38572" r:id="rId25"/>
    <p:sldId id="38557" r:id="rId26"/>
    <p:sldId id="38577" r:id="rId27"/>
    <p:sldId id="15960" r:id="rId28"/>
    <p:sldId id="2210" r:id="rId29"/>
    <p:sldId id="38676" r:id="rId30"/>
    <p:sldId id="38656" r:id="rId31"/>
    <p:sldId id="38677" r:id="rId32"/>
    <p:sldId id="38607" r:id="rId33"/>
    <p:sldId id="38604" r:id="rId34"/>
    <p:sldId id="38675" r:id="rId35"/>
    <p:sldId id="38636" r:id="rId36"/>
    <p:sldId id="38578" r:id="rId37"/>
    <p:sldId id="673" r:id="rId38"/>
    <p:sldId id="2156" r:id="rId39"/>
    <p:sldId id="2157" r:id="rId40"/>
    <p:sldId id="2203" r:id="rId41"/>
    <p:sldId id="38667" r:id="rId42"/>
    <p:sldId id="15870" r:id="rId43"/>
    <p:sldId id="2209" r:id="rId44"/>
    <p:sldId id="15898" r:id="rId45"/>
    <p:sldId id="220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1DE357-243C-E86F-D633-8FA656C1F540}" name="Hew, Monica (JSC-SK-3)[KBR Wyle Services, LLC]" initials="HM(S3WSL" userId="S::mhewyang@ndc.nasa.gov::b0fe5dda-87dd-405c-b23b-1bb27cbd7029" providerId="AD"/>
  <p188:author id="{0C36206E-CE04-3760-FF0C-032001D52670}" name="Norcross, Jason (JSC-SK)[KBR Wyle Services, LLC]" initials="NJ(SWSL" userId="S::jnorcros@ndc.nasa.gov::46325eb4-b7ac-4f5f-8b21-865310cd6bf8" providerId="AD"/>
  <p188:author id="{10A23273-35A4-F2BF-0D23-0A00879A9A8C}" name="Alejandro Garbino" initials="AG" userId="S::agarbino@ndc.nasa.gov::c69273c1-fc6c-4278-b560-af39b6211338" providerId="AD"/>
  <p188:author id="{D70B589E-A501-3E9F-5AFE-553C7EC95365}" name="Estep, Benjamin K. (JSC-SK311)[KBR Wyle Services, LLC]" initials="EL" userId="S::bkestep@ndc.nasa.gov::783c8725-e59e-4b55-bbdb-c67d7fe44744" providerId="AD"/>
  <p188:author id="{B66A52B8-49D9-93B0-62A1-13B5557B1907}" name="Estep, Patrick N. (JSC-SK311)[KBR Wyle Services, LLC]" initials="EPN(SWSL" userId="S::pestep@ndc.nasa.gov::5ef6d16d-29c8-4d02-af2d-ecbcfadc49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06DC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8DBA52-2A79-4AB5-8587-8A0FAC6A80C6}" v="6" dt="2025-01-23T18:42:40.0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jandro Garbino" userId="c69273c1-fc6c-4278-b560-af39b6211338" providerId="ADAL" clId="{AE8DBA52-2A79-4AB5-8587-8A0FAC6A80C6}"/>
    <pc:docChg chg="undo custSel addSld delSld modSld sldOrd">
      <pc:chgData name="Alejandro Garbino" userId="c69273c1-fc6c-4278-b560-af39b6211338" providerId="ADAL" clId="{AE8DBA52-2A79-4AB5-8587-8A0FAC6A80C6}" dt="2025-01-23T18:50:49.088" v="475" actId="113"/>
      <pc:docMkLst>
        <pc:docMk/>
      </pc:docMkLst>
      <pc:sldChg chg="del mod ord modShow">
        <pc:chgData name="Alejandro Garbino" userId="c69273c1-fc6c-4278-b560-af39b6211338" providerId="ADAL" clId="{AE8DBA52-2A79-4AB5-8587-8A0FAC6A80C6}" dt="2025-01-23T18:36:59.336" v="301" actId="47"/>
        <pc:sldMkLst>
          <pc:docMk/>
          <pc:sldMk cId="4248362651" sldId="258"/>
        </pc:sldMkLst>
      </pc:sldChg>
      <pc:sldChg chg="modSp mod">
        <pc:chgData name="Alejandro Garbino" userId="c69273c1-fc6c-4278-b560-af39b6211338" providerId="ADAL" clId="{AE8DBA52-2A79-4AB5-8587-8A0FAC6A80C6}" dt="2025-01-22T17:14:39.534" v="42" actId="20577"/>
        <pc:sldMkLst>
          <pc:docMk/>
          <pc:sldMk cId="2043861606" sldId="260"/>
        </pc:sldMkLst>
        <pc:spChg chg="mod">
          <ac:chgData name="Alejandro Garbino" userId="c69273c1-fc6c-4278-b560-af39b6211338" providerId="ADAL" clId="{AE8DBA52-2A79-4AB5-8587-8A0FAC6A80C6}" dt="2025-01-22T17:14:39.534" v="42" actId="20577"/>
          <ac:spMkLst>
            <pc:docMk/>
            <pc:sldMk cId="2043861606" sldId="260"/>
            <ac:spMk id="3" creationId="{759F4D58-C30D-239C-8FA4-A2233726646F}"/>
          </ac:spMkLst>
        </pc:spChg>
      </pc:sldChg>
      <pc:sldChg chg="del mod ord modShow">
        <pc:chgData name="Alejandro Garbino" userId="c69273c1-fc6c-4278-b560-af39b6211338" providerId="ADAL" clId="{AE8DBA52-2A79-4AB5-8587-8A0FAC6A80C6}" dt="2025-01-23T18:36:59.336" v="301" actId="47"/>
        <pc:sldMkLst>
          <pc:docMk/>
          <pc:sldMk cId="1917862441" sldId="267"/>
        </pc:sldMkLst>
      </pc:sldChg>
      <pc:sldChg chg="del">
        <pc:chgData name="Alejandro Garbino" userId="c69273c1-fc6c-4278-b560-af39b6211338" providerId="ADAL" clId="{AE8DBA52-2A79-4AB5-8587-8A0FAC6A80C6}" dt="2025-01-23T17:07:29.227" v="94" actId="47"/>
        <pc:sldMkLst>
          <pc:docMk/>
          <pc:sldMk cId="1287604405" sldId="1567"/>
        </pc:sldMkLst>
      </pc:sldChg>
      <pc:sldChg chg="del">
        <pc:chgData name="Alejandro Garbino" userId="c69273c1-fc6c-4278-b560-af39b6211338" providerId="ADAL" clId="{AE8DBA52-2A79-4AB5-8587-8A0FAC6A80C6}" dt="2025-01-23T17:08:33.472" v="96" actId="47"/>
        <pc:sldMkLst>
          <pc:docMk/>
          <pc:sldMk cId="1951028292" sldId="2192"/>
        </pc:sldMkLst>
      </pc:sldChg>
      <pc:sldChg chg="ord">
        <pc:chgData name="Alejandro Garbino" userId="c69273c1-fc6c-4278-b560-af39b6211338" providerId="ADAL" clId="{AE8DBA52-2A79-4AB5-8587-8A0FAC6A80C6}" dt="2025-01-23T18:29:18.042" v="99"/>
        <pc:sldMkLst>
          <pc:docMk/>
          <pc:sldMk cId="155101808" sldId="2210"/>
        </pc:sldMkLst>
      </pc:sldChg>
      <pc:sldChg chg="del">
        <pc:chgData name="Alejandro Garbino" userId="c69273c1-fc6c-4278-b560-af39b6211338" providerId="ADAL" clId="{AE8DBA52-2A79-4AB5-8587-8A0FAC6A80C6}" dt="2025-01-23T18:36:49.139" v="300" actId="47"/>
        <pc:sldMkLst>
          <pc:docMk/>
          <pc:sldMk cId="3623019266" sldId="38569"/>
        </pc:sldMkLst>
      </pc:sldChg>
      <pc:sldChg chg="del">
        <pc:chgData name="Alejandro Garbino" userId="c69273c1-fc6c-4278-b560-af39b6211338" providerId="ADAL" clId="{AE8DBA52-2A79-4AB5-8587-8A0FAC6A80C6}" dt="2025-01-23T18:36:49.139" v="300" actId="47"/>
        <pc:sldMkLst>
          <pc:docMk/>
          <pc:sldMk cId="1807233798" sldId="38587"/>
        </pc:sldMkLst>
      </pc:sldChg>
      <pc:sldChg chg="del">
        <pc:chgData name="Alejandro Garbino" userId="c69273c1-fc6c-4278-b560-af39b6211338" providerId="ADAL" clId="{AE8DBA52-2A79-4AB5-8587-8A0FAC6A80C6}" dt="2025-01-23T18:36:49.139" v="300" actId="47"/>
        <pc:sldMkLst>
          <pc:docMk/>
          <pc:sldMk cId="256548732" sldId="38589"/>
        </pc:sldMkLst>
      </pc:sldChg>
      <pc:sldChg chg="del">
        <pc:chgData name="Alejandro Garbino" userId="c69273c1-fc6c-4278-b560-af39b6211338" providerId="ADAL" clId="{AE8DBA52-2A79-4AB5-8587-8A0FAC6A80C6}" dt="2025-01-23T18:36:49.139" v="300" actId="47"/>
        <pc:sldMkLst>
          <pc:docMk/>
          <pc:sldMk cId="3782077878" sldId="38591"/>
        </pc:sldMkLst>
      </pc:sldChg>
      <pc:sldChg chg="del">
        <pc:chgData name="Alejandro Garbino" userId="c69273c1-fc6c-4278-b560-af39b6211338" providerId="ADAL" clId="{AE8DBA52-2A79-4AB5-8587-8A0FAC6A80C6}" dt="2025-01-23T18:36:49.139" v="300" actId="47"/>
        <pc:sldMkLst>
          <pc:docMk/>
          <pc:sldMk cId="4125538377" sldId="38596"/>
        </pc:sldMkLst>
      </pc:sldChg>
      <pc:sldChg chg="del">
        <pc:chgData name="Alejandro Garbino" userId="c69273c1-fc6c-4278-b560-af39b6211338" providerId="ADAL" clId="{AE8DBA52-2A79-4AB5-8587-8A0FAC6A80C6}" dt="2025-01-23T18:36:49.139" v="300" actId="47"/>
        <pc:sldMkLst>
          <pc:docMk/>
          <pc:sldMk cId="3462999474" sldId="38599"/>
        </pc:sldMkLst>
      </pc:sldChg>
      <pc:sldChg chg="del">
        <pc:chgData name="Alejandro Garbino" userId="c69273c1-fc6c-4278-b560-af39b6211338" providerId="ADAL" clId="{AE8DBA52-2A79-4AB5-8587-8A0FAC6A80C6}" dt="2025-01-23T18:36:49.139" v="300" actId="47"/>
        <pc:sldMkLst>
          <pc:docMk/>
          <pc:sldMk cId="2848823852" sldId="38605"/>
        </pc:sldMkLst>
      </pc:sldChg>
      <pc:sldChg chg="del">
        <pc:chgData name="Alejandro Garbino" userId="c69273c1-fc6c-4278-b560-af39b6211338" providerId="ADAL" clId="{AE8DBA52-2A79-4AB5-8587-8A0FAC6A80C6}" dt="2025-01-23T18:36:49.139" v="300" actId="47"/>
        <pc:sldMkLst>
          <pc:docMk/>
          <pc:sldMk cId="1632275568" sldId="38606"/>
        </pc:sldMkLst>
      </pc:sldChg>
      <pc:sldChg chg="del">
        <pc:chgData name="Alejandro Garbino" userId="c69273c1-fc6c-4278-b560-af39b6211338" providerId="ADAL" clId="{AE8DBA52-2A79-4AB5-8587-8A0FAC6A80C6}" dt="2025-01-23T18:36:49.139" v="300" actId="47"/>
        <pc:sldMkLst>
          <pc:docMk/>
          <pc:sldMk cId="150882797" sldId="38608"/>
        </pc:sldMkLst>
      </pc:sldChg>
      <pc:sldChg chg="del">
        <pc:chgData name="Alejandro Garbino" userId="c69273c1-fc6c-4278-b560-af39b6211338" providerId="ADAL" clId="{AE8DBA52-2A79-4AB5-8587-8A0FAC6A80C6}" dt="2025-01-23T18:36:49.139" v="300" actId="47"/>
        <pc:sldMkLst>
          <pc:docMk/>
          <pc:sldMk cId="2524076511" sldId="38609"/>
        </pc:sldMkLst>
      </pc:sldChg>
      <pc:sldChg chg="del">
        <pc:chgData name="Alejandro Garbino" userId="c69273c1-fc6c-4278-b560-af39b6211338" providerId="ADAL" clId="{AE8DBA52-2A79-4AB5-8587-8A0FAC6A80C6}" dt="2025-01-23T18:36:49.139" v="300" actId="47"/>
        <pc:sldMkLst>
          <pc:docMk/>
          <pc:sldMk cId="2040803753" sldId="38612"/>
        </pc:sldMkLst>
      </pc:sldChg>
      <pc:sldChg chg="del">
        <pc:chgData name="Alejandro Garbino" userId="c69273c1-fc6c-4278-b560-af39b6211338" providerId="ADAL" clId="{AE8DBA52-2A79-4AB5-8587-8A0FAC6A80C6}" dt="2025-01-23T18:36:49.139" v="300" actId="47"/>
        <pc:sldMkLst>
          <pc:docMk/>
          <pc:sldMk cId="2671085442" sldId="38613"/>
        </pc:sldMkLst>
      </pc:sldChg>
      <pc:sldChg chg="del">
        <pc:chgData name="Alejandro Garbino" userId="c69273c1-fc6c-4278-b560-af39b6211338" providerId="ADAL" clId="{AE8DBA52-2A79-4AB5-8587-8A0FAC6A80C6}" dt="2025-01-23T18:36:49.139" v="300" actId="47"/>
        <pc:sldMkLst>
          <pc:docMk/>
          <pc:sldMk cId="251481325" sldId="38614"/>
        </pc:sldMkLst>
      </pc:sldChg>
      <pc:sldChg chg="del">
        <pc:chgData name="Alejandro Garbino" userId="c69273c1-fc6c-4278-b560-af39b6211338" providerId="ADAL" clId="{AE8DBA52-2A79-4AB5-8587-8A0FAC6A80C6}" dt="2025-01-23T18:36:49.139" v="300" actId="47"/>
        <pc:sldMkLst>
          <pc:docMk/>
          <pc:sldMk cId="2209961101" sldId="38615"/>
        </pc:sldMkLst>
      </pc:sldChg>
      <pc:sldChg chg="del">
        <pc:chgData name="Alejandro Garbino" userId="c69273c1-fc6c-4278-b560-af39b6211338" providerId="ADAL" clId="{AE8DBA52-2A79-4AB5-8587-8A0FAC6A80C6}" dt="2025-01-23T18:36:49.139" v="300" actId="47"/>
        <pc:sldMkLst>
          <pc:docMk/>
          <pc:sldMk cId="945935565" sldId="38617"/>
        </pc:sldMkLst>
      </pc:sldChg>
      <pc:sldChg chg="del">
        <pc:chgData name="Alejandro Garbino" userId="c69273c1-fc6c-4278-b560-af39b6211338" providerId="ADAL" clId="{AE8DBA52-2A79-4AB5-8587-8A0FAC6A80C6}" dt="2025-01-23T18:36:49.139" v="300" actId="47"/>
        <pc:sldMkLst>
          <pc:docMk/>
          <pc:sldMk cId="3969423775" sldId="38623"/>
        </pc:sldMkLst>
      </pc:sldChg>
      <pc:sldChg chg="del">
        <pc:chgData name="Alejandro Garbino" userId="c69273c1-fc6c-4278-b560-af39b6211338" providerId="ADAL" clId="{AE8DBA52-2A79-4AB5-8587-8A0FAC6A80C6}" dt="2025-01-23T18:36:49.139" v="300" actId="47"/>
        <pc:sldMkLst>
          <pc:docMk/>
          <pc:sldMk cId="1828860091" sldId="38624"/>
        </pc:sldMkLst>
      </pc:sldChg>
      <pc:sldChg chg="del">
        <pc:chgData name="Alejandro Garbino" userId="c69273c1-fc6c-4278-b560-af39b6211338" providerId="ADAL" clId="{AE8DBA52-2A79-4AB5-8587-8A0FAC6A80C6}" dt="2025-01-23T18:36:49.139" v="300" actId="47"/>
        <pc:sldMkLst>
          <pc:docMk/>
          <pc:sldMk cId="3810113034" sldId="38625"/>
        </pc:sldMkLst>
      </pc:sldChg>
      <pc:sldChg chg="del">
        <pc:chgData name="Alejandro Garbino" userId="c69273c1-fc6c-4278-b560-af39b6211338" providerId="ADAL" clId="{AE8DBA52-2A79-4AB5-8587-8A0FAC6A80C6}" dt="2025-01-23T18:36:49.139" v="300" actId="47"/>
        <pc:sldMkLst>
          <pc:docMk/>
          <pc:sldMk cId="216407853" sldId="38626"/>
        </pc:sldMkLst>
      </pc:sldChg>
      <pc:sldChg chg="del">
        <pc:chgData name="Alejandro Garbino" userId="c69273c1-fc6c-4278-b560-af39b6211338" providerId="ADAL" clId="{AE8DBA52-2A79-4AB5-8587-8A0FAC6A80C6}" dt="2025-01-23T18:36:49.139" v="300" actId="47"/>
        <pc:sldMkLst>
          <pc:docMk/>
          <pc:sldMk cId="3719571292" sldId="38627"/>
        </pc:sldMkLst>
      </pc:sldChg>
      <pc:sldChg chg="del">
        <pc:chgData name="Alejandro Garbino" userId="c69273c1-fc6c-4278-b560-af39b6211338" providerId="ADAL" clId="{AE8DBA52-2A79-4AB5-8587-8A0FAC6A80C6}" dt="2025-01-23T18:36:49.139" v="300" actId="47"/>
        <pc:sldMkLst>
          <pc:docMk/>
          <pc:sldMk cId="3269918908" sldId="38628"/>
        </pc:sldMkLst>
      </pc:sldChg>
      <pc:sldChg chg="del">
        <pc:chgData name="Alejandro Garbino" userId="c69273c1-fc6c-4278-b560-af39b6211338" providerId="ADAL" clId="{AE8DBA52-2A79-4AB5-8587-8A0FAC6A80C6}" dt="2025-01-23T18:36:49.139" v="300" actId="47"/>
        <pc:sldMkLst>
          <pc:docMk/>
          <pc:sldMk cId="3502844899" sldId="38629"/>
        </pc:sldMkLst>
      </pc:sldChg>
      <pc:sldChg chg="del">
        <pc:chgData name="Alejandro Garbino" userId="c69273c1-fc6c-4278-b560-af39b6211338" providerId="ADAL" clId="{AE8DBA52-2A79-4AB5-8587-8A0FAC6A80C6}" dt="2025-01-23T18:36:49.139" v="300" actId="47"/>
        <pc:sldMkLst>
          <pc:docMk/>
          <pc:sldMk cId="3100897380" sldId="38630"/>
        </pc:sldMkLst>
      </pc:sldChg>
      <pc:sldChg chg="del">
        <pc:chgData name="Alejandro Garbino" userId="c69273c1-fc6c-4278-b560-af39b6211338" providerId="ADAL" clId="{AE8DBA52-2A79-4AB5-8587-8A0FAC6A80C6}" dt="2025-01-23T18:36:49.139" v="300" actId="47"/>
        <pc:sldMkLst>
          <pc:docMk/>
          <pc:sldMk cId="1098436993" sldId="38631"/>
        </pc:sldMkLst>
      </pc:sldChg>
      <pc:sldChg chg="del">
        <pc:chgData name="Alejandro Garbino" userId="c69273c1-fc6c-4278-b560-af39b6211338" providerId="ADAL" clId="{AE8DBA52-2A79-4AB5-8587-8A0FAC6A80C6}" dt="2025-01-23T18:36:49.139" v="300" actId="47"/>
        <pc:sldMkLst>
          <pc:docMk/>
          <pc:sldMk cId="1874042713" sldId="38632"/>
        </pc:sldMkLst>
      </pc:sldChg>
      <pc:sldChg chg="del">
        <pc:chgData name="Alejandro Garbino" userId="c69273c1-fc6c-4278-b560-af39b6211338" providerId="ADAL" clId="{AE8DBA52-2A79-4AB5-8587-8A0FAC6A80C6}" dt="2025-01-23T17:08:08.590" v="95" actId="47"/>
        <pc:sldMkLst>
          <pc:docMk/>
          <pc:sldMk cId="2860571241" sldId="38644"/>
        </pc:sldMkLst>
      </pc:sldChg>
      <pc:sldChg chg="del">
        <pc:chgData name="Alejandro Garbino" userId="c69273c1-fc6c-4278-b560-af39b6211338" providerId="ADAL" clId="{AE8DBA52-2A79-4AB5-8587-8A0FAC6A80C6}" dt="2025-01-23T18:36:49.139" v="300" actId="47"/>
        <pc:sldMkLst>
          <pc:docMk/>
          <pc:sldMk cId="4266215696" sldId="38646"/>
        </pc:sldMkLst>
      </pc:sldChg>
      <pc:sldChg chg="del">
        <pc:chgData name="Alejandro Garbino" userId="c69273c1-fc6c-4278-b560-af39b6211338" providerId="ADAL" clId="{AE8DBA52-2A79-4AB5-8587-8A0FAC6A80C6}" dt="2025-01-23T18:36:49.139" v="300" actId="47"/>
        <pc:sldMkLst>
          <pc:docMk/>
          <pc:sldMk cId="185584389" sldId="38647"/>
        </pc:sldMkLst>
      </pc:sldChg>
      <pc:sldChg chg="del">
        <pc:chgData name="Alejandro Garbino" userId="c69273c1-fc6c-4278-b560-af39b6211338" providerId="ADAL" clId="{AE8DBA52-2A79-4AB5-8587-8A0FAC6A80C6}" dt="2025-01-23T18:36:49.139" v="300" actId="47"/>
        <pc:sldMkLst>
          <pc:docMk/>
          <pc:sldMk cId="4028147752" sldId="38648"/>
        </pc:sldMkLst>
      </pc:sldChg>
      <pc:sldChg chg="del">
        <pc:chgData name="Alejandro Garbino" userId="c69273c1-fc6c-4278-b560-af39b6211338" providerId="ADAL" clId="{AE8DBA52-2A79-4AB5-8587-8A0FAC6A80C6}" dt="2025-01-23T18:36:49.139" v="300" actId="47"/>
        <pc:sldMkLst>
          <pc:docMk/>
          <pc:sldMk cId="1789090615" sldId="38649"/>
        </pc:sldMkLst>
      </pc:sldChg>
      <pc:sldChg chg="del">
        <pc:chgData name="Alejandro Garbino" userId="c69273c1-fc6c-4278-b560-af39b6211338" providerId="ADAL" clId="{AE8DBA52-2A79-4AB5-8587-8A0FAC6A80C6}" dt="2025-01-23T18:36:49.139" v="300" actId="47"/>
        <pc:sldMkLst>
          <pc:docMk/>
          <pc:sldMk cId="2071138666" sldId="38650"/>
        </pc:sldMkLst>
      </pc:sldChg>
      <pc:sldChg chg="del">
        <pc:chgData name="Alejandro Garbino" userId="c69273c1-fc6c-4278-b560-af39b6211338" providerId="ADAL" clId="{AE8DBA52-2A79-4AB5-8587-8A0FAC6A80C6}" dt="2025-01-23T18:36:49.139" v="300" actId="47"/>
        <pc:sldMkLst>
          <pc:docMk/>
          <pc:sldMk cId="464913808" sldId="38651"/>
        </pc:sldMkLst>
      </pc:sldChg>
      <pc:sldChg chg="del">
        <pc:chgData name="Alejandro Garbino" userId="c69273c1-fc6c-4278-b560-af39b6211338" providerId="ADAL" clId="{AE8DBA52-2A79-4AB5-8587-8A0FAC6A80C6}" dt="2025-01-23T18:36:49.139" v="300" actId="47"/>
        <pc:sldMkLst>
          <pc:docMk/>
          <pc:sldMk cId="1068207738" sldId="38652"/>
        </pc:sldMkLst>
      </pc:sldChg>
      <pc:sldChg chg="del">
        <pc:chgData name="Alejandro Garbino" userId="c69273c1-fc6c-4278-b560-af39b6211338" providerId="ADAL" clId="{AE8DBA52-2A79-4AB5-8587-8A0FAC6A80C6}" dt="2025-01-23T18:36:49.139" v="300" actId="47"/>
        <pc:sldMkLst>
          <pc:docMk/>
          <pc:sldMk cId="1948763450" sldId="38653"/>
        </pc:sldMkLst>
      </pc:sldChg>
      <pc:sldChg chg="del">
        <pc:chgData name="Alejandro Garbino" userId="c69273c1-fc6c-4278-b560-af39b6211338" providerId="ADAL" clId="{AE8DBA52-2A79-4AB5-8587-8A0FAC6A80C6}" dt="2025-01-23T18:36:49.139" v="300" actId="47"/>
        <pc:sldMkLst>
          <pc:docMk/>
          <pc:sldMk cId="1025607081" sldId="38654"/>
        </pc:sldMkLst>
      </pc:sldChg>
      <pc:sldChg chg="del">
        <pc:chgData name="Alejandro Garbino" userId="c69273c1-fc6c-4278-b560-af39b6211338" providerId="ADAL" clId="{AE8DBA52-2A79-4AB5-8587-8A0FAC6A80C6}" dt="2025-01-23T18:36:49.139" v="300" actId="47"/>
        <pc:sldMkLst>
          <pc:docMk/>
          <pc:sldMk cId="1245568373" sldId="38655"/>
        </pc:sldMkLst>
      </pc:sldChg>
      <pc:sldChg chg="ord">
        <pc:chgData name="Alejandro Garbino" userId="c69273c1-fc6c-4278-b560-af39b6211338" providerId="ADAL" clId="{AE8DBA52-2A79-4AB5-8587-8A0FAC6A80C6}" dt="2025-01-23T18:29:29.855" v="101"/>
        <pc:sldMkLst>
          <pc:docMk/>
          <pc:sldMk cId="1069314216" sldId="38656"/>
        </pc:sldMkLst>
      </pc:sldChg>
      <pc:sldChg chg="del">
        <pc:chgData name="Alejandro Garbino" userId="c69273c1-fc6c-4278-b560-af39b6211338" providerId="ADAL" clId="{AE8DBA52-2A79-4AB5-8587-8A0FAC6A80C6}" dt="2025-01-23T18:36:49.139" v="300" actId="47"/>
        <pc:sldMkLst>
          <pc:docMk/>
          <pc:sldMk cId="905975100" sldId="38664"/>
        </pc:sldMkLst>
      </pc:sldChg>
      <pc:sldChg chg="del">
        <pc:chgData name="Alejandro Garbino" userId="c69273c1-fc6c-4278-b560-af39b6211338" providerId="ADAL" clId="{AE8DBA52-2A79-4AB5-8587-8A0FAC6A80C6}" dt="2025-01-23T18:36:49.139" v="300" actId="47"/>
        <pc:sldMkLst>
          <pc:docMk/>
          <pc:sldMk cId="554883239" sldId="38665"/>
        </pc:sldMkLst>
      </pc:sldChg>
      <pc:sldChg chg="del">
        <pc:chgData name="Alejandro Garbino" userId="c69273c1-fc6c-4278-b560-af39b6211338" providerId="ADAL" clId="{AE8DBA52-2A79-4AB5-8587-8A0FAC6A80C6}" dt="2025-01-23T17:08:54.467" v="97" actId="47"/>
        <pc:sldMkLst>
          <pc:docMk/>
          <pc:sldMk cId="2274155132" sldId="38671"/>
        </pc:sldMkLst>
      </pc:sldChg>
      <pc:sldChg chg="del mod ord modShow">
        <pc:chgData name="Alejandro Garbino" userId="c69273c1-fc6c-4278-b560-af39b6211338" providerId="ADAL" clId="{AE8DBA52-2A79-4AB5-8587-8A0FAC6A80C6}" dt="2025-01-23T18:36:59.336" v="301" actId="47"/>
        <pc:sldMkLst>
          <pc:docMk/>
          <pc:sldMk cId="1111338313" sldId="38673"/>
        </pc:sldMkLst>
      </pc:sldChg>
      <pc:sldChg chg="modSp mod">
        <pc:chgData name="Alejandro Garbino" userId="c69273c1-fc6c-4278-b560-af39b6211338" providerId="ADAL" clId="{AE8DBA52-2A79-4AB5-8587-8A0FAC6A80C6}" dt="2025-01-23T18:44:51.143" v="452" actId="13926"/>
        <pc:sldMkLst>
          <pc:docMk/>
          <pc:sldMk cId="2317511792" sldId="38674"/>
        </pc:sldMkLst>
        <pc:spChg chg="mod">
          <ac:chgData name="Alejandro Garbino" userId="c69273c1-fc6c-4278-b560-af39b6211338" providerId="ADAL" clId="{AE8DBA52-2A79-4AB5-8587-8A0FAC6A80C6}" dt="2025-01-23T18:44:51.143" v="452" actId="13926"/>
          <ac:spMkLst>
            <pc:docMk/>
            <pc:sldMk cId="2317511792" sldId="38674"/>
            <ac:spMk id="2" creationId="{605CC95B-8FD7-5C64-4DB8-E595C23987FA}"/>
          </ac:spMkLst>
        </pc:spChg>
      </pc:sldChg>
      <pc:sldChg chg="delSp modSp add mod">
        <pc:chgData name="Alejandro Garbino" userId="c69273c1-fc6c-4278-b560-af39b6211338" providerId="ADAL" clId="{AE8DBA52-2A79-4AB5-8587-8A0FAC6A80C6}" dt="2025-01-23T18:50:49.088" v="475" actId="113"/>
        <pc:sldMkLst>
          <pc:docMk/>
          <pc:sldMk cId="2867385873" sldId="38676"/>
        </pc:sldMkLst>
        <pc:spChg chg="del">
          <ac:chgData name="Alejandro Garbino" userId="c69273c1-fc6c-4278-b560-af39b6211338" providerId="ADAL" clId="{AE8DBA52-2A79-4AB5-8587-8A0FAC6A80C6}" dt="2025-01-23T18:42:35.405" v="390" actId="478"/>
          <ac:spMkLst>
            <pc:docMk/>
            <pc:sldMk cId="2867385873" sldId="38676"/>
            <ac:spMk id="2" creationId="{9BAE58E3-AED6-4B1F-BF0F-AA4C3D18DD2E}"/>
          </ac:spMkLst>
        </pc:spChg>
        <pc:spChg chg="mod">
          <ac:chgData name="Alejandro Garbino" userId="c69273c1-fc6c-4278-b560-af39b6211338" providerId="ADAL" clId="{AE8DBA52-2A79-4AB5-8587-8A0FAC6A80C6}" dt="2025-01-23T18:50:49.088" v="475" actId="113"/>
          <ac:spMkLst>
            <pc:docMk/>
            <pc:sldMk cId="2867385873" sldId="38676"/>
            <ac:spMk id="3" creationId="{F1F52FFD-84E4-2027-53BD-EF42E457A3F9}"/>
          </ac:spMkLst>
        </pc:spChg>
        <pc:spChg chg="mod">
          <ac:chgData name="Alejandro Garbino" userId="c69273c1-fc6c-4278-b560-af39b6211338" providerId="ADAL" clId="{AE8DBA52-2A79-4AB5-8587-8A0FAC6A80C6}" dt="2025-01-23T18:41:42.190" v="378" actId="14"/>
          <ac:spMkLst>
            <pc:docMk/>
            <pc:sldMk cId="2867385873" sldId="38676"/>
            <ac:spMk id="5" creationId="{D22E2070-BCFB-4CCF-A713-7C4DE1B48EC3}"/>
          </ac:spMkLst>
        </pc:spChg>
        <pc:spChg chg="del">
          <ac:chgData name="Alejandro Garbino" userId="c69273c1-fc6c-4278-b560-af39b6211338" providerId="ADAL" clId="{AE8DBA52-2A79-4AB5-8587-8A0FAC6A80C6}" dt="2025-01-23T18:42:31.306" v="389" actId="478"/>
          <ac:spMkLst>
            <pc:docMk/>
            <pc:sldMk cId="2867385873" sldId="38676"/>
            <ac:spMk id="7" creationId="{7A141053-7F9B-1895-0129-0D3600B4A539}"/>
          </ac:spMkLst>
        </pc:spChg>
        <pc:picChg chg="mod">
          <ac:chgData name="Alejandro Garbino" userId="c69273c1-fc6c-4278-b560-af39b6211338" providerId="ADAL" clId="{AE8DBA52-2A79-4AB5-8587-8A0FAC6A80C6}" dt="2025-01-23T18:42:40.020" v="391" actId="1076"/>
          <ac:picMkLst>
            <pc:docMk/>
            <pc:sldMk cId="2867385873" sldId="38676"/>
            <ac:picMk id="6" creationId="{C153EC9B-3158-4576-869A-0B330C85C40C}"/>
          </ac:picMkLst>
        </pc:picChg>
      </pc:sldChg>
      <pc:sldChg chg="addSp delSp modSp add mod">
        <pc:chgData name="Alejandro Garbino" userId="c69273c1-fc6c-4278-b560-af39b6211338" providerId="ADAL" clId="{AE8DBA52-2A79-4AB5-8587-8A0FAC6A80C6}" dt="2025-01-23T18:33:44.323" v="289" actId="1076"/>
        <pc:sldMkLst>
          <pc:docMk/>
          <pc:sldMk cId="472275415" sldId="38677"/>
        </pc:sldMkLst>
        <pc:spChg chg="mod">
          <ac:chgData name="Alejandro Garbino" userId="c69273c1-fc6c-4278-b560-af39b6211338" providerId="ADAL" clId="{AE8DBA52-2A79-4AB5-8587-8A0FAC6A80C6}" dt="2025-01-23T18:31:18.882" v="125" actId="20577"/>
          <ac:spMkLst>
            <pc:docMk/>
            <pc:sldMk cId="472275415" sldId="38677"/>
            <ac:spMk id="3" creationId="{621A4700-A303-4988-8681-1D698DD7D1E5}"/>
          </ac:spMkLst>
        </pc:spChg>
        <pc:spChg chg="mod">
          <ac:chgData name="Alejandro Garbino" userId="c69273c1-fc6c-4278-b560-af39b6211338" providerId="ADAL" clId="{AE8DBA52-2A79-4AB5-8587-8A0FAC6A80C6}" dt="2025-01-23T18:33:29.407" v="287" actId="5793"/>
          <ac:spMkLst>
            <pc:docMk/>
            <pc:sldMk cId="472275415" sldId="38677"/>
            <ac:spMk id="4" creationId="{5487E549-FB05-FF82-1631-D13A4A5D5F86}"/>
          </ac:spMkLst>
        </pc:spChg>
        <pc:spChg chg="del">
          <ac:chgData name="Alejandro Garbino" userId="c69273c1-fc6c-4278-b560-af39b6211338" providerId="ADAL" clId="{AE8DBA52-2A79-4AB5-8587-8A0FAC6A80C6}" dt="2025-01-23T18:33:13.679" v="282" actId="478"/>
          <ac:spMkLst>
            <pc:docMk/>
            <pc:sldMk cId="472275415" sldId="38677"/>
            <ac:spMk id="5" creationId="{4B46EA10-D3D5-B577-0EB0-1A8E0ECAF304}"/>
          </ac:spMkLst>
        </pc:spChg>
        <pc:spChg chg="add del mod">
          <ac:chgData name="Alejandro Garbino" userId="c69273c1-fc6c-4278-b560-af39b6211338" providerId="ADAL" clId="{AE8DBA52-2A79-4AB5-8587-8A0FAC6A80C6}" dt="2025-01-23T18:33:14.996" v="283" actId="478"/>
          <ac:spMkLst>
            <pc:docMk/>
            <pc:sldMk cId="472275415" sldId="38677"/>
            <ac:spMk id="7" creationId="{6A0CEBE8-2303-45FA-ED36-5F2E10C3D309}"/>
          </ac:spMkLst>
        </pc:spChg>
        <pc:picChg chg="del">
          <ac:chgData name="Alejandro Garbino" userId="c69273c1-fc6c-4278-b560-af39b6211338" providerId="ADAL" clId="{AE8DBA52-2A79-4AB5-8587-8A0FAC6A80C6}" dt="2025-01-23T18:33:17.411" v="284" actId="478"/>
          <ac:picMkLst>
            <pc:docMk/>
            <pc:sldMk cId="472275415" sldId="38677"/>
            <ac:picMk id="6" creationId="{EB8B31C0-E62B-DD8C-A81A-2B11ABC8D7CA}"/>
          </ac:picMkLst>
        </pc:picChg>
        <pc:picChg chg="add mod">
          <ac:chgData name="Alejandro Garbino" userId="c69273c1-fc6c-4278-b560-af39b6211338" providerId="ADAL" clId="{AE8DBA52-2A79-4AB5-8587-8A0FAC6A80C6}" dt="2025-01-23T18:33:44.323" v="289" actId="1076"/>
          <ac:picMkLst>
            <pc:docMk/>
            <pc:sldMk cId="472275415" sldId="38677"/>
            <ac:picMk id="8" creationId="{25F6433A-BA31-FF03-6E24-CDE0985942F8}"/>
          </ac:picMkLst>
        </pc:picChg>
      </pc:sldChg>
      <pc:sldChg chg="new del">
        <pc:chgData name="Alejandro Garbino" userId="c69273c1-fc6c-4278-b560-af39b6211338" providerId="ADAL" clId="{AE8DBA52-2A79-4AB5-8587-8A0FAC6A80C6}" dt="2025-01-23T18:31:04.073" v="110" actId="680"/>
        <pc:sldMkLst>
          <pc:docMk/>
          <pc:sldMk cId="3215645060" sldId="38677"/>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C:\Users\jtdunn1\Documents\H-3PO\Exploration%20Atmosphere\MetRates_EVA_simulation_design\Task%20Decomposition%20Spreadsheets\EVA%20Simulation%20Task%20Decomposition%20-%20WBS1%20-%20for%20reporting%20-%202019%20April%203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679423653279025"/>
          <c:y val="0.28562960499802131"/>
          <c:w val="0.53868324870606077"/>
          <c:h val="0.71437039500197852"/>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248-475B-A945-E47E3BAF365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248-475B-A945-E47E3BAF365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248-475B-A945-E47E3BAF365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248-475B-A945-E47E3BAF3653}"/>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'Tables for Summary'!$A$13:$A$16</c:f>
              <c:strCache>
                <c:ptCount val="4"/>
                <c:pt idx="0">
                  <c:v>Upper body</c:v>
                </c:pt>
                <c:pt idx="1">
                  <c:v>Lower body</c:v>
                </c:pt>
                <c:pt idx="2">
                  <c:v>Both Upper and Lower body</c:v>
                </c:pt>
                <c:pt idx="3">
                  <c:v>Minimal work</c:v>
                </c:pt>
              </c:strCache>
            </c:strRef>
          </c:cat>
          <c:val>
            <c:numRef>
              <c:f>'Tables for Summary'!$C$13:$C$16</c:f>
              <c:numCache>
                <c:formatCode>General</c:formatCode>
                <c:ptCount val="4"/>
                <c:pt idx="0">
                  <c:v>23.809523809523785</c:v>
                </c:pt>
                <c:pt idx="1">
                  <c:v>16.666666666666668</c:v>
                </c:pt>
                <c:pt idx="2">
                  <c:v>52.38095238095238</c:v>
                </c:pt>
                <c:pt idx="3">
                  <c:v>7.1428571428571415</c:v>
                </c:pt>
              </c:numCache>
            </c:numRef>
          </c:val>
          <c:extLst>
            <c:ext xmlns:c16="http://schemas.microsoft.com/office/drawing/2014/chart" uri="{C3380CC4-5D6E-409C-BE32-E72D297353CC}">
              <c16:uniqueId val="{00000008-E248-475B-A945-E47E3BAF3653}"/>
            </c:ext>
          </c:extLst>
        </c:ser>
        <c:dLbls>
          <c:showLegendKey val="0"/>
          <c:showVal val="0"/>
          <c:showCatName val="0"/>
          <c:showSerName val="0"/>
          <c:showPercent val="0"/>
          <c:showBubbleSize val="0"/>
          <c:showLeaderLines val="1"/>
        </c:dLbls>
        <c:firstSliceAng val="0"/>
      </c:pieChart>
      <c:spPr>
        <a:noFill/>
        <a:ln>
          <a:noFill/>
        </a:ln>
        <a:effectLst/>
      </c:spPr>
    </c:plotArea>
    <c:legend>
      <c:legendPos val="t"/>
      <c:layout>
        <c:manualLayout>
          <c:xMode val="edge"/>
          <c:yMode val="edge"/>
          <c:x val="0"/>
          <c:y val="2.1610983501976211E-2"/>
          <c:w val="0.69725085910652973"/>
          <c:h val="0.27442548848060683"/>
        </c:manualLayout>
      </c:layout>
      <c:overlay val="0"/>
      <c:spPr>
        <a:solidFill>
          <a:schemeClr val="tx1"/>
        </a:solid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zero"/>
    <c:showDLblsOverMax val="0"/>
  </c:chart>
  <c:spPr>
    <a:solidFill>
      <a:schemeClr val="tx1"/>
    </a:solidFill>
    <a:ln w="9525" cap="flat" cmpd="sng" algn="ctr">
      <a:noFill/>
      <a:round/>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876B9-39B4-4757-839C-005AD187519E}" type="datetimeFigureOut">
              <a:rPr lang="en-US" smtClean="0"/>
              <a:pPr/>
              <a:t>2025-01-23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78C08D-1B3C-4223-9FED-AB658CBB7996}" type="slidenum">
              <a:rPr lang="en-US" smtClean="0"/>
              <a:pPr/>
              <a:t>‹#›</a:t>
            </a:fld>
            <a:endParaRPr lang="en-US"/>
          </a:p>
        </p:txBody>
      </p:sp>
    </p:spTree>
    <p:extLst>
      <p:ext uri="{BB962C8B-B14F-4D97-AF65-F5344CB8AC3E}">
        <p14:creationId xmlns:p14="http://schemas.microsoft.com/office/powerpoint/2010/main" val="143156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79CC83-00C3-364A-8FCC-913C253BA2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415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79CC83-00C3-364A-8FCC-913C253BA2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5065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We’ve previously published and presented here the model-predicted implications of the exploration atmosphere and variable pressure suits as well as different EVA durations and frequencies. </a:t>
            </a:r>
          </a:p>
          <a:p>
            <a:endParaRPr lang="en-US"/>
          </a:p>
          <a:p>
            <a:r>
              <a:rPr lang="en-US"/>
              <a:t>This table shows the approximate prebreathe durations for microgravity EVA as compared with planetary EVA given the same saturation atmospheres, spacesuit pressure, EVA durations, and approximately the same DCS risk level. As you can see, our model estimates show a significant penalty associated with the higher metabolic rates and ambulation of planetary EVA as compared with microgravity. </a:t>
            </a:r>
          </a:p>
          <a:p>
            <a:endParaRPr lang="en-US"/>
          </a:p>
          <a:p>
            <a:r>
              <a:rPr lang="en-US"/>
              <a:t>[ANIMATION]</a:t>
            </a:r>
          </a:p>
          <a:p>
            <a:endParaRPr lang="en-US"/>
          </a:p>
          <a:p>
            <a:r>
              <a:rPr lang="en-US"/>
              <a:t>But while we have ground validation data and flight experience to show that these microgravity protocols are safe and about as efficient as possible, we don’t have the data to validate these model estimates. And we’re not going to be able to do EVAs on the moon or Mars until we do. </a:t>
            </a:r>
          </a:p>
          <a:p>
            <a:endParaRPr lang="en-US"/>
          </a:p>
          <a:p>
            <a:r>
              <a:rPr lang="en-US"/>
              <a:t>[NEXT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1F6F7E-0F1B-274E-A293-0D1EDE84EA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6254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79CC83-00C3-364A-8FCC-913C253BA2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6865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5364" name="Slide Number Placeholder 3"/>
          <p:cNvSpPr>
            <a:spLocks noGrp="1"/>
          </p:cNvSpPr>
          <p:nvPr>
            <p:ph type="sldNum" sz="quarter" idx="4294967295"/>
          </p:nvPr>
        </p:nvSpPr>
        <p:spPr bwMode="auto">
          <a:xfrm>
            <a:off x="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ED29B0-9254-41C7-9DCD-EF63E6DC6E0B}"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3667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79CC83-00C3-364A-8FCC-913C253BA2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29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Patrick</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94385-E5BB-4BC9-A9B2-D61A32A3D6E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092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92000" cy="762000"/>
          </a:xfrm>
        </p:spPr>
        <p:txBody>
          <a:bodyPr/>
          <a:lstStyle>
            <a:lvl1pPr>
              <a:defRPr>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effectLst>
                  <a:outerShdw blurRad="38100" dist="38100" dir="2700000" algn="tl">
                    <a:srgbClr val="000000">
                      <a:alpha val="43137"/>
                    </a:srgbClr>
                  </a:outerShdw>
                </a:effectLst>
              </a:defRPr>
            </a:lvl1pPr>
            <a:lvl2pPr>
              <a:defRPr>
                <a:solidFill>
                  <a:schemeClr val="bg1"/>
                </a:solidFill>
                <a:effectLst>
                  <a:outerShdw blurRad="38100" dist="38100" dir="2700000" algn="tl">
                    <a:srgbClr val="000000">
                      <a:alpha val="43137"/>
                    </a:srgbClr>
                  </a:outerShdw>
                </a:effectLst>
              </a:defRPr>
            </a:lvl2pPr>
            <a:lvl3pPr>
              <a:defRPr>
                <a:solidFill>
                  <a:schemeClr val="bg1"/>
                </a:solidFill>
                <a:effectLst>
                  <a:outerShdw blurRad="38100" dist="38100" dir="2700000" algn="tl">
                    <a:srgbClr val="000000">
                      <a:alpha val="43137"/>
                    </a:srgbClr>
                  </a:outerShdw>
                </a:effectLst>
              </a:defRPr>
            </a:lvl3pPr>
            <a:lvl4pPr>
              <a:defRPr>
                <a:solidFill>
                  <a:schemeClr val="bg1"/>
                </a:solidFill>
                <a:effectLst>
                  <a:outerShdw blurRad="38100" dist="38100" dir="2700000" algn="tl">
                    <a:srgbClr val="000000">
                      <a:alpha val="43137"/>
                    </a:srgbClr>
                  </a:outerShdw>
                </a:effectLst>
              </a:defRPr>
            </a:lvl4pPr>
            <a:lvl5pPr>
              <a:defRPr>
                <a:solidFill>
                  <a:schemeClr val="bg1"/>
                </a:solidFill>
                <a:effectLst>
                  <a:outerShdw blurRad="38100" dist="38100" dir="2700000" algn="tl">
                    <a:srgbClr val="000000">
                      <a:alpha val="43137"/>
                    </a:srgbClr>
                  </a:outerShdw>
                </a:effect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a:t>	</a:t>
            </a:r>
          </a:p>
        </p:txBody>
      </p:sp>
    </p:spTree>
    <p:extLst>
      <p:ext uri="{BB962C8B-B14F-4D97-AF65-F5344CB8AC3E}">
        <p14:creationId xmlns:p14="http://schemas.microsoft.com/office/powerpoint/2010/main" val="3310869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bg1"/>
                </a:solidFill>
                <a:effectLst>
                  <a:outerShdw blurRad="38100" dist="38100" dir="2700000" algn="tl">
                    <a:srgbClr val="000000">
                      <a:alpha val="43137"/>
                    </a:srgb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a:t> </a:t>
            </a:r>
          </a:p>
        </p:txBody>
      </p:sp>
    </p:spTree>
    <p:extLst>
      <p:ext uri="{BB962C8B-B14F-4D97-AF65-F5344CB8AC3E}">
        <p14:creationId xmlns:p14="http://schemas.microsoft.com/office/powerpoint/2010/main" val="348404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76200"/>
            <a:ext cx="10593798" cy="762000"/>
          </a:xfrm>
        </p:spPr>
        <p:txBody>
          <a:bodyPr/>
          <a:lstStyle>
            <a:lvl1pPr>
              <a:defRPr>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3" name="Content Placeholder 2"/>
          <p:cNvSpPr>
            <a:spLocks noGrp="1"/>
          </p:cNvSpPr>
          <p:nvPr>
            <p:ph sz="half" idx="1"/>
          </p:nvPr>
        </p:nvSpPr>
        <p:spPr>
          <a:xfrm>
            <a:off x="304800" y="1143000"/>
            <a:ext cx="5689600" cy="5257800"/>
          </a:xfrm>
        </p:spPr>
        <p:txBody>
          <a:bodyPr/>
          <a:lstStyle>
            <a:lvl1pPr>
              <a:defRPr sz="2800">
                <a:solidFill>
                  <a:schemeClr val="bg1"/>
                </a:solidFill>
                <a:effectLst>
                  <a:outerShdw blurRad="38100" dist="38100" dir="2700000" algn="tl">
                    <a:srgbClr val="000000">
                      <a:alpha val="43137"/>
                    </a:srgbClr>
                  </a:outerShdw>
                </a:effectLst>
              </a:defRPr>
            </a:lvl1pPr>
            <a:lvl2pPr>
              <a:defRPr sz="2400">
                <a:solidFill>
                  <a:schemeClr val="bg1"/>
                </a:solidFill>
                <a:effectLst>
                  <a:outerShdw blurRad="38100" dist="38100" dir="2700000" algn="tl">
                    <a:srgbClr val="000000">
                      <a:alpha val="43137"/>
                    </a:srgbClr>
                  </a:outerShdw>
                </a:effectLst>
              </a:defRPr>
            </a:lvl2pPr>
            <a:lvl3pPr>
              <a:defRPr sz="2000">
                <a:solidFill>
                  <a:schemeClr val="bg1"/>
                </a:solidFill>
                <a:effectLst>
                  <a:outerShdw blurRad="38100" dist="38100" dir="2700000" algn="tl">
                    <a:srgbClr val="000000">
                      <a:alpha val="43137"/>
                    </a:srgbClr>
                  </a:outerShdw>
                </a:effectLst>
              </a:defRPr>
            </a:lvl3pPr>
            <a:lvl4pPr>
              <a:defRPr sz="1800">
                <a:solidFill>
                  <a:schemeClr val="bg1"/>
                </a:solidFill>
                <a:effectLst>
                  <a:outerShdw blurRad="38100" dist="38100" dir="2700000" algn="tl">
                    <a:srgbClr val="000000">
                      <a:alpha val="43137"/>
                    </a:srgbClr>
                  </a:outerShdw>
                </a:effectLst>
              </a:defRPr>
            </a:lvl4pPr>
            <a:lvl5pPr>
              <a:defRPr sz="1800">
                <a:solidFill>
                  <a:schemeClr val="bg1"/>
                </a:solidFill>
                <a:effectLst>
                  <a:outerShdw blurRad="38100" dist="38100" dir="2700000" algn="tl">
                    <a:srgbClr val="000000">
                      <a:alpha val="43137"/>
                    </a:srgbClr>
                  </a:outerShdw>
                </a:effectLs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689600" cy="5257800"/>
          </a:xfrm>
        </p:spPr>
        <p:txBody>
          <a:bodyPr/>
          <a:lstStyle>
            <a:lvl1pPr>
              <a:defRPr sz="2800">
                <a:solidFill>
                  <a:schemeClr val="bg1"/>
                </a:solidFill>
                <a:effectLst>
                  <a:outerShdw blurRad="38100" dist="38100" dir="2700000" algn="tl">
                    <a:srgbClr val="000000">
                      <a:alpha val="43137"/>
                    </a:srgbClr>
                  </a:outerShdw>
                </a:effectLst>
              </a:defRPr>
            </a:lvl1pPr>
            <a:lvl2pPr>
              <a:defRPr sz="2400">
                <a:solidFill>
                  <a:schemeClr val="bg1"/>
                </a:solidFill>
                <a:effectLst>
                  <a:outerShdw blurRad="38100" dist="38100" dir="2700000" algn="tl">
                    <a:srgbClr val="000000">
                      <a:alpha val="43137"/>
                    </a:srgbClr>
                  </a:outerShdw>
                </a:effectLst>
              </a:defRPr>
            </a:lvl2pPr>
            <a:lvl3pPr>
              <a:defRPr sz="2000">
                <a:solidFill>
                  <a:schemeClr val="bg1"/>
                </a:solidFill>
                <a:effectLst>
                  <a:outerShdw blurRad="38100" dist="38100" dir="2700000" algn="tl">
                    <a:srgbClr val="000000">
                      <a:alpha val="43137"/>
                    </a:srgbClr>
                  </a:outerShdw>
                </a:effectLst>
              </a:defRPr>
            </a:lvl3pPr>
            <a:lvl4pPr>
              <a:defRPr sz="1800">
                <a:solidFill>
                  <a:schemeClr val="bg1"/>
                </a:solidFill>
                <a:effectLst>
                  <a:outerShdw blurRad="38100" dist="38100" dir="2700000" algn="tl">
                    <a:srgbClr val="000000">
                      <a:alpha val="43137"/>
                    </a:srgbClr>
                  </a:outerShdw>
                </a:effectLst>
              </a:defRPr>
            </a:lvl4pPr>
            <a:lvl5pPr>
              <a:defRPr sz="1800">
                <a:solidFill>
                  <a:schemeClr val="bg1"/>
                </a:solidFill>
                <a:effectLst>
                  <a:outerShdw blurRad="38100" dist="38100" dir="2700000" algn="tl">
                    <a:srgbClr val="000000">
                      <a:alpha val="43137"/>
                    </a:srgbClr>
                  </a:outerShdw>
                </a:effectLs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a:t> </a:t>
            </a:r>
          </a:p>
        </p:txBody>
      </p:sp>
    </p:spTree>
    <p:extLst>
      <p:ext uri="{BB962C8B-B14F-4D97-AF65-F5344CB8AC3E}">
        <p14:creationId xmlns:p14="http://schemas.microsoft.com/office/powerpoint/2010/main" val="171540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600" y="76200"/>
            <a:ext cx="10614346" cy="762000"/>
          </a:xfrm>
        </p:spPr>
        <p:txBody>
          <a:bodyPr/>
          <a:lstStyle>
            <a:lvl1pPr>
              <a:defRPr>
                <a:solidFill>
                  <a:schemeClr val="bg1"/>
                </a:solidFill>
                <a:effectLst>
                  <a:outerShdw blurRad="38100" dist="38100" dir="2700000" algn="tl">
                    <a:srgbClr val="000000">
                      <a:alpha val="43137"/>
                    </a:srgbClr>
                  </a:outerShdw>
                </a:effectLst>
              </a:defRPr>
            </a:lvl1pPr>
          </a:lstStyle>
          <a:p>
            <a:r>
              <a:rPr lang="en-US"/>
              <a:t>Click to edit Master title style</a:t>
            </a:r>
          </a:p>
        </p:txBody>
      </p:sp>
      <p:sp>
        <p:nvSpPr>
          <p:cNvPr id="3" name="Text Placeholder 2"/>
          <p:cNvSpPr>
            <a:spLocks noGrp="1"/>
          </p:cNvSpPr>
          <p:nvPr>
            <p:ph type="body" idx="1"/>
          </p:nvPr>
        </p:nvSpPr>
        <p:spPr>
          <a:xfrm>
            <a:off x="304800" y="1066800"/>
            <a:ext cx="5691717" cy="639762"/>
          </a:xfrm>
        </p:spPr>
        <p:txBody>
          <a:bodyPr anchor="b"/>
          <a:lstStyle>
            <a:lvl1pPr marL="0" indent="0">
              <a:buNone/>
              <a:defRPr sz="2400" b="1">
                <a:solidFill>
                  <a:schemeClr val="bg1"/>
                </a:solidFill>
                <a:effectLst>
                  <a:outerShdw blurRad="38100" dist="38100" dir="2700000" algn="tl">
                    <a:srgbClr val="000000">
                      <a:alpha val="43137"/>
                    </a:srgb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04800" y="1752600"/>
            <a:ext cx="5691717" cy="4648200"/>
          </a:xfrm>
        </p:spPr>
        <p:txBody>
          <a:bodyPr/>
          <a:lstStyle>
            <a:lvl1pPr>
              <a:defRPr sz="2400">
                <a:solidFill>
                  <a:schemeClr val="bg1"/>
                </a:solidFill>
                <a:effectLst>
                  <a:outerShdw blurRad="38100" dist="38100" dir="2700000" algn="tl">
                    <a:srgbClr val="000000">
                      <a:alpha val="43137"/>
                    </a:srgbClr>
                  </a:outerShdw>
                </a:effectLst>
              </a:defRPr>
            </a:lvl1pPr>
            <a:lvl2pPr>
              <a:defRPr sz="2000">
                <a:solidFill>
                  <a:schemeClr val="bg1"/>
                </a:solidFill>
                <a:effectLst>
                  <a:outerShdw blurRad="38100" dist="38100" dir="2700000" algn="tl">
                    <a:srgbClr val="000000">
                      <a:alpha val="43137"/>
                    </a:srgbClr>
                  </a:outerShdw>
                </a:effectLst>
              </a:defRPr>
            </a:lvl2pPr>
            <a:lvl3pPr>
              <a:defRPr sz="1800">
                <a:solidFill>
                  <a:schemeClr val="bg1"/>
                </a:solidFill>
                <a:effectLst>
                  <a:outerShdw blurRad="38100" dist="38100" dir="2700000" algn="tl">
                    <a:srgbClr val="000000">
                      <a:alpha val="43137"/>
                    </a:srgbClr>
                  </a:outerShdw>
                </a:effectLst>
              </a:defRPr>
            </a:lvl3pPr>
            <a:lvl4pPr>
              <a:defRPr sz="1600">
                <a:solidFill>
                  <a:schemeClr val="bg1"/>
                </a:solidFill>
                <a:effectLst>
                  <a:outerShdw blurRad="38100" dist="38100" dir="2700000" algn="tl">
                    <a:srgbClr val="000000">
                      <a:alpha val="43137"/>
                    </a:srgbClr>
                  </a:outerShdw>
                </a:effectLst>
              </a:defRPr>
            </a:lvl4pPr>
            <a:lvl5pPr>
              <a:defRPr sz="1600">
                <a:solidFill>
                  <a:schemeClr val="bg1"/>
                </a:solidFill>
                <a:effectLst>
                  <a:outerShdw blurRad="38100" dist="38100" dir="2700000" algn="tl">
                    <a:srgbClr val="000000">
                      <a:alpha val="43137"/>
                    </a:srgbClr>
                  </a:outerShdw>
                </a:effectLs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066800"/>
            <a:ext cx="5693833" cy="639762"/>
          </a:xfrm>
        </p:spPr>
        <p:txBody>
          <a:bodyPr anchor="b"/>
          <a:lstStyle>
            <a:lvl1pPr marL="0" indent="0">
              <a:buNone/>
              <a:defRPr sz="2400" b="1">
                <a:solidFill>
                  <a:schemeClr val="bg1"/>
                </a:solidFill>
                <a:effectLst>
                  <a:outerShdw blurRad="38100" dist="38100" dir="2700000" algn="tl">
                    <a:srgbClr val="000000">
                      <a:alpha val="43137"/>
                    </a:srgbClr>
                  </a:out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752600"/>
            <a:ext cx="5693833" cy="4648200"/>
          </a:xfrm>
        </p:spPr>
        <p:txBody>
          <a:bodyPr/>
          <a:lstStyle>
            <a:lvl1pPr>
              <a:defRPr sz="2400">
                <a:solidFill>
                  <a:schemeClr val="bg1"/>
                </a:solidFill>
                <a:effectLst>
                  <a:outerShdw blurRad="38100" dist="38100" dir="2700000" algn="tl">
                    <a:srgbClr val="000000">
                      <a:alpha val="43137"/>
                    </a:srgbClr>
                  </a:outerShdw>
                </a:effectLst>
              </a:defRPr>
            </a:lvl1pPr>
            <a:lvl2pPr>
              <a:defRPr sz="2000">
                <a:solidFill>
                  <a:schemeClr val="bg1"/>
                </a:solidFill>
                <a:effectLst>
                  <a:outerShdw blurRad="38100" dist="38100" dir="2700000" algn="tl">
                    <a:srgbClr val="000000">
                      <a:alpha val="43137"/>
                    </a:srgbClr>
                  </a:outerShdw>
                </a:effectLst>
              </a:defRPr>
            </a:lvl2pPr>
            <a:lvl3pPr>
              <a:defRPr sz="1800">
                <a:solidFill>
                  <a:schemeClr val="bg1"/>
                </a:solidFill>
                <a:effectLst>
                  <a:outerShdw blurRad="38100" dist="38100" dir="2700000" algn="tl">
                    <a:srgbClr val="000000">
                      <a:alpha val="43137"/>
                    </a:srgbClr>
                  </a:outerShdw>
                </a:effectLst>
              </a:defRPr>
            </a:lvl3pPr>
            <a:lvl4pPr>
              <a:defRPr sz="1600">
                <a:solidFill>
                  <a:schemeClr val="bg1"/>
                </a:solidFill>
                <a:effectLst>
                  <a:outerShdw blurRad="38100" dist="38100" dir="2700000" algn="tl">
                    <a:srgbClr val="000000">
                      <a:alpha val="43137"/>
                    </a:srgbClr>
                  </a:outerShdw>
                </a:effectLst>
              </a:defRPr>
            </a:lvl4pPr>
            <a:lvl5pPr>
              <a:defRPr sz="1600">
                <a:solidFill>
                  <a:schemeClr val="bg1"/>
                </a:solidFill>
                <a:effectLst>
                  <a:outerShdw blurRad="38100" dist="38100" dir="2700000" algn="tl">
                    <a:srgbClr val="000000">
                      <a:alpha val="43137"/>
                    </a:srgbClr>
                  </a:outerShdw>
                </a:effectLs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a:t> </a:t>
            </a:r>
          </a:p>
        </p:txBody>
      </p:sp>
    </p:spTree>
    <p:extLst>
      <p:ext uri="{BB962C8B-B14F-4D97-AF65-F5344CB8AC3E}">
        <p14:creationId xmlns:p14="http://schemas.microsoft.com/office/powerpoint/2010/main" val="136107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92000" cy="762000"/>
          </a:xfrm>
        </p:spPr>
        <p:txBody>
          <a:bodyPr/>
          <a:lstStyle>
            <a:lvl1pPr>
              <a:defRPr>
                <a:solidFill>
                  <a:schemeClr val="bg1"/>
                </a:solidFill>
              </a:defRPr>
            </a:lvl1pPr>
          </a:lstStyle>
          <a:p>
            <a:r>
              <a:rPr lang="en-US"/>
              <a:t>Click to edit Master title style</a:t>
            </a:r>
          </a:p>
        </p:txBody>
      </p:sp>
      <p:sp>
        <p:nvSpPr>
          <p:cNvPr id="4" name="Footer Placeholder 3"/>
          <p:cNvSpPr>
            <a:spLocks noGrp="1"/>
          </p:cNvSpPr>
          <p:nvPr>
            <p:ph type="ftr" sz="quarter" idx="11"/>
          </p:nvPr>
        </p:nvSpPr>
        <p:spPr/>
        <p:txBody>
          <a:bodyPr/>
          <a:lstStyle>
            <a:lvl1pPr>
              <a:defRPr>
                <a:solidFill>
                  <a:schemeClr val="bg1">
                    <a:lumMod val="95000"/>
                  </a:schemeClr>
                </a:solidFill>
              </a:defRPr>
            </a:lvl1pPr>
          </a:lstStyle>
          <a:p>
            <a:r>
              <a:rPr lang="en-US"/>
              <a:t> </a:t>
            </a:r>
          </a:p>
        </p:txBody>
      </p:sp>
    </p:spTree>
    <p:extLst>
      <p:ext uri="{BB962C8B-B14F-4D97-AF65-F5344CB8AC3E}">
        <p14:creationId xmlns:p14="http://schemas.microsoft.com/office/powerpoint/2010/main" val="2880917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solidFill>
                  <a:prstClr val="black">
                    <a:tint val="75000"/>
                  </a:prstClr>
                </a:solidFill>
              </a:rPr>
              <a:t> </a:t>
            </a:r>
          </a:p>
        </p:txBody>
      </p:sp>
    </p:spTree>
    <p:extLst>
      <p:ext uri="{BB962C8B-B14F-4D97-AF65-F5344CB8AC3E}">
        <p14:creationId xmlns:p14="http://schemas.microsoft.com/office/powerpoint/2010/main" val="3712145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1066800"/>
            <a:ext cx="4315884" cy="990600"/>
          </a:xfrm>
        </p:spPr>
        <p:txBody>
          <a:bodyPr anchor="b"/>
          <a:lstStyle>
            <a:lvl1pPr algn="l">
              <a:defRPr sz="2000" b="1">
                <a:solidFill>
                  <a:schemeClr val="bg1">
                    <a:lumMod val="95000"/>
                  </a:schemeClr>
                </a:solidFill>
              </a:defRPr>
            </a:lvl1pPr>
          </a:lstStyle>
          <a:p>
            <a:r>
              <a:rPr lang="en-US"/>
              <a:t>Click to edit Master title style</a:t>
            </a:r>
          </a:p>
        </p:txBody>
      </p:sp>
      <p:sp>
        <p:nvSpPr>
          <p:cNvPr id="3" name="Content Placeholder 2"/>
          <p:cNvSpPr>
            <a:spLocks noGrp="1"/>
          </p:cNvSpPr>
          <p:nvPr>
            <p:ph idx="1"/>
          </p:nvPr>
        </p:nvSpPr>
        <p:spPr>
          <a:xfrm>
            <a:off x="4766733" y="1066800"/>
            <a:ext cx="7120467" cy="5410200"/>
          </a:xfrm>
        </p:spPr>
        <p:txBody>
          <a:bodyPr/>
          <a:lstStyle>
            <a:lvl1pPr>
              <a:defRPr sz="3200">
                <a:solidFill>
                  <a:schemeClr val="bg1">
                    <a:lumMod val="95000"/>
                  </a:schemeClr>
                </a:solidFill>
              </a:defRPr>
            </a:lvl1pPr>
            <a:lvl2pPr>
              <a:defRPr sz="2800">
                <a:solidFill>
                  <a:schemeClr val="bg1">
                    <a:lumMod val="95000"/>
                  </a:schemeClr>
                </a:solidFill>
              </a:defRPr>
            </a:lvl2pPr>
            <a:lvl3pPr>
              <a:defRPr sz="2400">
                <a:solidFill>
                  <a:schemeClr val="bg1">
                    <a:lumMod val="95000"/>
                  </a:schemeClr>
                </a:solidFill>
              </a:defRPr>
            </a:lvl3pPr>
            <a:lvl4pPr>
              <a:defRPr sz="2000">
                <a:solidFill>
                  <a:schemeClr val="bg1">
                    <a:lumMod val="95000"/>
                  </a:schemeClr>
                </a:solidFill>
              </a:defRPr>
            </a:lvl4pPr>
            <a:lvl5pPr>
              <a:defRPr sz="2000">
                <a:solidFill>
                  <a:schemeClr val="bg1">
                    <a:lumMod val="95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2" y="2057400"/>
            <a:ext cx="4315884" cy="4419600"/>
          </a:xfrm>
        </p:spPr>
        <p:txBody>
          <a:bodyPr/>
          <a:lstStyle>
            <a:lvl1pPr marL="0" indent="0">
              <a:buNone/>
              <a:defRPr sz="1400">
                <a:solidFill>
                  <a:schemeClr val="bg1">
                    <a:lumMod val="9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solidFill>
                  <a:schemeClr val="bg1">
                    <a:lumMod val="95000"/>
                  </a:schemeClr>
                </a:solidFill>
              </a:defRPr>
            </a:lvl1pPr>
          </a:lstStyle>
          <a:p>
            <a:r>
              <a:rPr lang="en-US"/>
              <a:t> </a:t>
            </a:r>
          </a:p>
        </p:txBody>
      </p:sp>
    </p:spTree>
    <p:extLst>
      <p:ext uri="{BB962C8B-B14F-4D97-AF65-F5344CB8AC3E}">
        <p14:creationId xmlns:p14="http://schemas.microsoft.com/office/powerpoint/2010/main" val="148874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solidFill>
                  <a:schemeClr val="bg1">
                    <a:lumMod val="95000"/>
                  </a:schemeClr>
                </a:solidFill>
              </a:defRPr>
            </a:lvl1pPr>
          </a:lstStyle>
          <a:p>
            <a:r>
              <a:rPr lang="en-US"/>
              <a:t>Click to edit Master title style</a:t>
            </a:r>
          </a:p>
        </p:txBody>
      </p:sp>
      <p:sp>
        <p:nvSpPr>
          <p:cNvPr id="3" name="Picture Placeholder 2"/>
          <p:cNvSpPr>
            <a:spLocks noGrp="1"/>
          </p:cNvSpPr>
          <p:nvPr>
            <p:ph type="pic" idx="1"/>
          </p:nvPr>
        </p:nvSpPr>
        <p:spPr>
          <a:xfrm>
            <a:off x="2389717" y="1143002"/>
            <a:ext cx="7315200" cy="3584575"/>
          </a:xfrm>
        </p:spPr>
        <p:txBody>
          <a:bodyPr/>
          <a:lstStyle>
            <a:lvl1pPr marL="0" indent="0">
              <a:buNone/>
              <a:defRPr sz="3200">
                <a:solidFill>
                  <a:schemeClr val="bg1">
                    <a:lumMod val="9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solidFill>
                  <a:schemeClr val="bg1">
                    <a:lumMod val="9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lvl1pPr>
              <a:defRPr>
                <a:solidFill>
                  <a:schemeClr val="bg1">
                    <a:lumMod val="95000"/>
                  </a:schemeClr>
                </a:solidFill>
              </a:defRPr>
            </a:lvl1pPr>
          </a:lstStyle>
          <a:p>
            <a:r>
              <a:rPr lang="en-US"/>
              <a:t> </a:t>
            </a:r>
          </a:p>
        </p:txBody>
      </p:sp>
    </p:spTree>
    <p:extLst>
      <p:ext uri="{BB962C8B-B14F-4D97-AF65-F5344CB8AC3E}">
        <p14:creationId xmlns:p14="http://schemas.microsoft.com/office/powerpoint/2010/main" val="3926236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12192000" cy="762000"/>
          </a:xfrm>
        </p:spPr>
        <p:txBody>
          <a:bodyPr/>
          <a:lstStyle>
            <a:lvl1pPr>
              <a:defRPr>
                <a:solidFill>
                  <a:schemeClr val="bg1">
                    <a:lumMod val="95000"/>
                  </a:schemeClr>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bg1">
                    <a:lumMod val="95000"/>
                  </a:schemeClr>
                </a:solidFill>
              </a:defRPr>
            </a:lvl1pPr>
          </a:lstStyle>
          <a:p>
            <a:r>
              <a:rPr lang="en-US"/>
              <a:t> </a:t>
            </a:r>
          </a:p>
        </p:txBody>
      </p:sp>
    </p:spTree>
    <p:extLst>
      <p:ext uri="{BB962C8B-B14F-4D97-AF65-F5344CB8AC3E}">
        <p14:creationId xmlns:p14="http://schemas.microsoft.com/office/powerpoint/2010/main" val="3272228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066800"/>
            <a:ext cx="3048000" cy="5334000"/>
          </a:xfrm>
        </p:spPr>
        <p:txBody>
          <a:bodyPr vert="eaVert"/>
          <a:lstStyle>
            <a:lvl1pPr>
              <a:defRPr>
                <a:solidFill>
                  <a:schemeClr val="bg1">
                    <a:lumMod val="95000"/>
                  </a:schemeClr>
                </a:solidFill>
              </a:defRPr>
            </a:lvl1pPr>
          </a:lstStyle>
          <a:p>
            <a:r>
              <a:rPr lang="en-US"/>
              <a:t>Click to edit Master title style</a:t>
            </a:r>
          </a:p>
        </p:txBody>
      </p:sp>
      <p:sp>
        <p:nvSpPr>
          <p:cNvPr id="3" name="Vertical Text Placeholder 2"/>
          <p:cNvSpPr>
            <a:spLocks noGrp="1"/>
          </p:cNvSpPr>
          <p:nvPr>
            <p:ph type="body" orient="vert" idx="1"/>
          </p:nvPr>
        </p:nvSpPr>
        <p:spPr>
          <a:xfrm>
            <a:off x="304800" y="1066800"/>
            <a:ext cx="8331200" cy="5334000"/>
          </a:xfrm>
        </p:spPr>
        <p:txBody>
          <a:bodyPr vert="eaVert"/>
          <a:lstStyle>
            <a:lvl1pPr>
              <a:defRPr>
                <a:solidFill>
                  <a:schemeClr val="bg1">
                    <a:lumMod val="95000"/>
                  </a:schemeClr>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bg1">
                    <a:lumMod val="95000"/>
                  </a:schemeClr>
                </a:solidFill>
              </a:defRPr>
            </a:lvl1pPr>
          </a:lstStyle>
          <a:p>
            <a:r>
              <a:rPr lang="en-US"/>
              <a:t> </a:t>
            </a:r>
          </a:p>
        </p:txBody>
      </p:sp>
    </p:spTree>
    <p:extLst>
      <p:ext uri="{BB962C8B-B14F-4D97-AF65-F5344CB8AC3E}">
        <p14:creationId xmlns:p14="http://schemas.microsoft.com/office/powerpoint/2010/main" val="150410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35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a:xfrm>
            <a:off x="275208" y="365125"/>
            <a:ext cx="11078592" cy="892175"/>
          </a:xfrm>
        </p:spPr>
        <p:txBody>
          <a:bodyPr/>
          <a:lstStyle/>
          <a:p>
            <a:r>
              <a:rPr lang="en-US"/>
              <a:t>Click to edit Master title style</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a:xfrm>
            <a:off x="275208" y="6339674"/>
            <a:ext cx="2743200" cy="365125"/>
          </a:xfrm>
        </p:spPr>
        <p:txBody>
          <a:bodyPr/>
          <a:lstStyle>
            <a:lvl1pPr>
              <a:defRPr>
                <a:solidFill>
                  <a:schemeClr val="bg1"/>
                </a:solidFill>
              </a:defRPr>
            </a:lvl1pPr>
          </a:lstStyle>
          <a:p>
            <a:fld id="{8A5083BF-C36F-4451-958C-6A2FCC24CE26}" type="datetime1">
              <a:rPr lang="en-US" smtClean="0">
                <a:solidFill>
                  <a:prstClr val="white"/>
                </a:solidFill>
              </a:rPr>
              <a:pPr/>
              <a:t>2025-01-23</a:t>
            </a:fld>
            <a:endParaRPr lang="en-US">
              <a:solidFill>
                <a:prstClr val="white"/>
              </a:solidFill>
            </a:endParaRPr>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a:xfrm>
            <a:off x="3108325" y="6642100"/>
            <a:ext cx="5975350" cy="159599"/>
          </a:xfrm>
        </p:spPr>
        <p:txBody>
          <a:bodyPr/>
          <a:lstStyle>
            <a:lvl1pPr>
              <a:defRPr sz="1000">
                <a:solidFill>
                  <a:schemeClr val="bg1"/>
                </a:solidFill>
              </a:defRPr>
            </a:lvl1pPr>
          </a:lstStyle>
          <a:p>
            <a:r>
              <a:rPr lang="en-US" b="1" i="1">
                <a:solidFill>
                  <a:srgbClr val="FF0000"/>
                </a:solidFill>
              </a:rPr>
              <a:t>NASA Sensitive - For Internal NASA Use Only</a:t>
            </a:r>
            <a:endParaRPr lang="en-US">
              <a:solidFill>
                <a:prstClr val="white"/>
              </a:solidFill>
            </a:endParaRPr>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solidFill>
                  <a:prstClr val="white"/>
                </a:solidFill>
              </a:rPr>
              <a:pPr/>
              <a:t>‹#›</a:t>
            </a:fld>
            <a:endParaRPr lang="en-US">
              <a:solidFill>
                <a:prstClr val="white"/>
              </a:solidFill>
            </a:endParaRPr>
          </a:p>
        </p:txBody>
      </p:sp>
      <p:pic>
        <p:nvPicPr>
          <p:cNvPr id="10" name="Picture 9">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9" name="Text Placeholder 2">
            <a:extLst>
              <a:ext uri="{FF2B5EF4-FFF2-40B4-BE49-F238E27FC236}">
                <a16:creationId xmlns:a16="http://schemas.microsoft.com/office/drawing/2014/main" id="{9B9D3BE2-B485-423B-8A88-FDF3E3169AB9}"/>
              </a:ext>
            </a:extLst>
          </p:cNvPr>
          <p:cNvSpPr>
            <a:spLocks noGrp="1"/>
          </p:cNvSpPr>
          <p:nvPr>
            <p:ph type="body" idx="1"/>
          </p:nvPr>
        </p:nvSpPr>
        <p:spPr>
          <a:xfrm>
            <a:off x="839788" y="1681163"/>
            <a:ext cx="515778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1" name="Content Placeholder 3">
            <a:extLst>
              <a:ext uri="{FF2B5EF4-FFF2-40B4-BE49-F238E27FC236}">
                <a16:creationId xmlns:a16="http://schemas.microsoft.com/office/drawing/2014/main" id="{54610238-EE44-4438-8359-0164E187A3CC}"/>
              </a:ext>
            </a:extLst>
          </p:cNvPr>
          <p:cNvSpPr>
            <a:spLocks noGrp="1"/>
          </p:cNvSpPr>
          <p:nvPr>
            <p:ph sz="half" idx="2"/>
          </p:nvPr>
        </p:nvSpPr>
        <p:spPr>
          <a:xfrm>
            <a:off x="839788" y="2505075"/>
            <a:ext cx="5157787"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26C11AFD-2C55-41DA-A70A-03267558F211}"/>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Content Placeholder 5">
            <a:extLst>
              <a:ext uri="{FF2B5EF4-FFF2-40B4-BE49-F238E27FC236}">
                <a16:creationId xmlns:a16="http://schemas.microsoft.com/office/drawing/2014/main" id="{9C1A4D64-20DE-4910-ADDF-62B8B2FC9C2F}"/>
              </a:ext>
            </a:extLst>
          </p:cNvPr>
          <p:cNvSpPr>
            <a:spLocks noGrp="1"/>
          </p:cNvSpPr>
          <p:nvPr>
            <p:ph sz="quarter" idx="4"/>
          </p:nvPr>
        </p:nvSpPr>
        <p:spPr>
          <a:xfrm>
            <a:off x="6172200" y="2505075"/>
            <a:ext cx="5183188"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421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_Content-Layout-2018-2030">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p:txBody>
          <a:bodyPr/>
          <a:lstStyle>
            <a:lvl1pPr>
              <a:defRPr>
                <a:latin typeface="Helvetica" pitchFamily="2" charset="0"/>
              </a:defRPr>
            </a:lvl1pPr>
          </a:lstStyle>
          <a:p>
            <a:pPr>
              <a:defRPr/>
            </a:pPr>
            <a:fld id="{A587C384-89D6-8141-B091-9776852F31EF}" type="slidenum">
              <a:rPr lang="en-US" altLang="x-none" smtClean="0"/>
              <a:pPr>
                <a:defRPr/>
              </a:pPr>
              <a:t>‹#›</a:t>
            </a:fld>
            <a:endParaRPr lang="en-US" altLang="x-none"/>
          </a:p>
        </p:txBody>
      </p:sp>
      <p:sp>
        <p:nvSpPr>
          <p:cNvPr id="3" name="Title 1">
            <a:extLst>
              <a:ext uri="{FF2B5EF4-FFF2-40B4-BE49-F238E27FC236}">
                <a16:creationId xmlns:a16="http://schemas.microsoft.com/office/drawing/2014/main" id="{F9F3F272-443F-2E4E-889C-C646B24C4769}"/>
              </a:ext>
            </a:extLst>
          </p:cNvPr>
          <p:cNvSpPr>
            <a:spLocks noGrp="1"/>
          </p:cNvSpPr>
          <p:nvPr>
            <p:ph type="title"/>
          </p:nvPr>
        </p:nvSpPr>
        <p:spPr>
          <a:xfrm>
            <a:off x="245953" y="228599"/>
            <a:ext cx="7877028" cy="718575"/>
          </a:xfrm>
          <a:prstGeom prst="rect">
            <a:avLst/>
          </a:prstGeom>
        </p:spPr>
        <p:txBody>
          <a:bodyPr/>
          <a:lstStyle>
            <a:lvl1pPr>
              <a:defRPr sz="2400">
                <a:latin typeface="Helvetica"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7656F5A4-C860-164F-8D24-3C03DF889797}"/>
              </a:ext>
            </a:extLst>
          </p:cNvPr>
          <p:cNvSpPr>
            <a:spLocks noGrp="1"/>
          </p:cNvSpPr>
          <p:nvPr>
            <p:ph type="body" sz="quarter" idx="11"/>
          </p:nvPr>
        </p:nvSpPr>
        <p:spPr>
          <a:xfrm>
            <a:off x="8122981" y="228599"/>
            <a:ext cx="3840418" cy="718576"/>
          </a:xfrm>
          <a:prstGeom prst="rect">
            <a:avLst/>
          </a:prstGeom>
        </p:spPr>
        <p:txBody>
          <a:bodyPr/>
          <a:lstStyle>
            <a:lvl1pPr marL="0" indent="0">
              <a:buNone/>
              <a:defRPr sz="1600">
                <a:solidFill>
                  <a:schemeClr val="bg1"/>
                </a:solidFill>
                <a:latin typeface="Helvetica" pitchFamily="2"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Edit Master text styles</a:t>
            </a:r>
          </a:p>
        </p:txBody>
      </p:sp>
      <p:sp>
        <p:nvSpPr>
          <p:cNvPr id="15" name="Text Placeholder 14">
            <a:extLst>
              <a:ext uri="{FF2B5EF4-FFF2-40B4-BE49-F238E27FC236}">
                <a16:creationId xmlns:a16="http://schemas.microsoft.com/office/drawing/2014/main" id="{63E1F3D2-7979-084F-B4FC-E253F7342F38}"/>
              </a:ext>
            </a:extLst>
          </p:cNvPr>
          <p:cNvSpPr>
            <a:spLocks noGrp="1"/>
          </p:cNvSpPr>
          <p:nvPr>
            <p:ph type="body" sz="quarter" idx="12"/>
          </p:nvPr>
        </p:nvSpPr>
        <p:spPr>
          <a:xfrm>
            <a:off x="4606724" y="6065134"/>
            <a:ext cx="7356676" cy="564266"/>
          </a:xfrm>
          <a:prstGeom prst="rect">
            <a:avLst/>
          </a:prstGeom>
        </p:spPr>
        <p:txBody>
          <a:bodyPr/>
          <a:lstStyle>
            <a:lvl1pPr marL="0" indent="0">
              <a:buNone/>
              <a:defRPr sz="1200" b="0">
                <a:solidFill>
                  <a:schemeClr val="bg1"/>
                </a:solidFill>
                <a:latin typeface="Helvetica" pitchFamily="2" charset="0"/>
              </a:defRPr>
            </a:lvl1pPr>
            <a:lvl2pPr marL="457200" indent="0">
              <a:buNone/>
              <a:defRPr sz="1200" b="0">
                <a:solidFill>
                  <a:schemeClr val="bg1"/>
                </a:solidFill>
                <a:latin typeface="Helvetica" pitchFamily="2" charset="0"/>
              </a:defRPr>
            </a:lvl2pPr>
            <a:lvl3pPr marL="914400" indent="0">
              <a:buNone/>
              <a:defRPr sz="1200" b="0">
                <a:solidFill>
                  <a:schemeClr val="bg1"/>
                </a:solidFill>
                <a:latin typeface="Helvetica" pitchFamily="2" charset="0"/>
              </a:defRPr>
            </a:lvl3pPr>
            <a:lvl4pPr marL="1371600" indent="0">
              <a:buNone/>
              <a:defRPr sz="1200" b="0">
                <a:solidFill>
                  <a:schemeClr val="bg1"/>
                </a:solidFill>
                <a:latin typeface="Helvetica" pitchFamily="2" charset="0"/>
              </a:defRPr>
            </a:lvl4pPr>
            <a:lvl5pPr marL="1828800" indent="0">
              <a:buNone/>
              <a:defRPr sz="1200" b="0">
                <a:solidFill>
                  <a:schemeClr val="bg1"/>
                </a:solidFill>
                <a:latin typeface="Helvetica" pitchFamily="2" charset="0"/>
              </a:defRPr>
            </a:lvl5pPr>
          </a:lstStyle>
          <a:p>
            <a:pPr lvl="0"/>
            <a:r>
              <a:rPr lang="en-US"/>
              <a:t>Click to edit Master text styles</a:t>
            </a:r>
          </a:p>
        </p:txBody>
      </p:sp>
    </p:spTree>
    <p:extLst>
      <p:ext uri="{BB962C8B-B14F-4D97-AF65-F5344CB8AC3E}">
        <p14:creationId xmlns:p14="http://schemas.microsoft.com/office/powerpoint/2010/main" val="112805007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Layout-Blank-Background">
    <p:bg>
      <p:bgPr>
        <a:solidFill>
          <a:schemeClr val="tx1"/>
        </a:solidFill>
        <a:effectLst/>
      </p:bgPr>
    </p:bg>
    <p:spTree>
      <p:nvGrpSpPr>
        <p:cNvPr id="1" name=""/>
        <p:cNvGrpSpPr/>
        <p:nvPr/>
      </p:nvGrpSpPr>
      <p:grpSpPr>
        <a:xfrm>
          <a:off x="0" y="0"/>
          <a:ext cx="0" cy="0"/>
          <a:chOff x="0" y="0"/>
          <a:chExt cx="0" cy="0"/>
        </a:xfrm>
      </p:grpSpPr>
      <p:sp>
        <p:nvSpPr>
          <p:cNvPr id="4" name="Slide Number Placeholder 5"/>
          <p:cNvSpPr>
            <a:spLocks noGrp="1"/>
          </p:cNvSpPr>
          <p:nvPr>
            <p:ph type="sldNum" sz="quarter" idx="10"/>
          </p:nvPr>
        </p:nvSpPr>
        <p:spPr>
          <a:xfrm>
            <a:off x="9212108" y="6356351"/>
            <a:ext cx="2743200" cy="273050"/>
          </a:xfrm>
          <a:prstGeom prst="rect">
            <a:avLst/>
          </a:prstGeom>
        </p:spPr>
        <p:txBody>
          <a:bodyPr/>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a:p>
        </p:txBody>
      </p:sp>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228600" y="228600"/>
            <a:ext cx="8721762" cy="802018"/>
          </a:xfrm>
          <a:prstGeom prst="rect">
            <a:avLst/>
          </a:prstGeom>
        </p:spPr>
        <p:txBody>
          <a:bodyPr/>
          <a:lstStyle/>
          <a:p>
            <a:r>
              <a:rPr lang="en-US"/>
              <a:t>Click to edit Master title style</a:t>
            </a:r>
          </a:p>
        </p:txBody>
      </p:sp>
      <p:sp>
        <p:nvSpPr>
          <p:cNvPr id="3" name="TextBox 2">
            <a:extLst>
              <a:ext uri="{FF2B5EF4-FFF2-40B4-BE49-F238E27FC236}">
                <a16:creationId xmlns:a16="http://schemas.microsoft.com/office/drawing/2014/main" id="{8801A243-45D9-8A4B-B4DF-0E2701771382}"/>
              </a:ext>
            </a:extLst>
          </p:cNvPr>
          <p:cNvSpPr txBox="1"/>
          <p:nvPr userDrawn="1"/>
        </p:nvSpPr>
        <p:spPr>
          <a:xfrm>
            <a:off x="131781" y="21516"/>
            <a:ext cx="5021132" cy="307777"/>
          </a:xfrm>
          <a:prstGeom prst="rect">
            <a:avLst/>
          </a:prstGeom>
          <a:noFill/>
        </p:spPr>
        <p:txBody>
          <a:bodyPr wrap="square" rtlCol="0">
            <a:spAutoFit/>
          </a:bodyPr>
          <a:lstStyle/>
          <a:p>
            <a:r>
              <a:rPr lang="en-US" sz="1400">
                <a:solidFill>
                  <a:schemeClr val="bg1"/>
                </a:solidFill>
                <a:latin typeface="Helvetica" pitchFamily="2" charset="0"/>
                <a:cs typeface="Arial"/>
              </a:rPr>
              <a:t>ECLSS-CHP SCLT ROADMAP</a:t>
            </a:r>
          </a:p>
        </p:txBody>
      </p:sp>
    </p:spTree>
    <p:extLst>
      <p:ext uri="{BB962C8B-B14F-4D97-AF65-F5344CB8AC3E}">
        <p14:creationId xmlns:p14="http://schemas.microsoft.com/office/powerpoint/2010/main" val="306588444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Layout-Blank-Backgroun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F4FDE-7030-4744-A5A5-DF7D892DAAE8}"/>
              </a:ext>
            </a:extLst>
          </p:cNvPr>
          <p:cNvSpPr>
            <a:spLocks noGrp="1"/>
          </p:cNvSpPr>
          <p:nvPr>
            <p:ph type="title"/>
          </p:nvPr>
        </p:nvSpPr>
        <p:spPr>
          <a:xfrm>
            <a:off x="3115096" y="1567544"/>
            <a:ext cx="5961807" cy="1861456"/>
          </a:xfrm>
        </p:spPr>
        <p:txBody>
          <a:bodyPr/>
          <a:lstStyle>
            <a:lvl1pPr>
              <a:defRPr>
                <a:latin typeface="Helvetica" pitchFamily="2" charset="0"/>
              </a:defRPr>
            </a:lvl1pPr>
          </a:lstStyle>
          <a:p>
            <a:r>
              <a:rPr lang="en-US"/>
              <a:t>Click to edit Master title style</a:t>
            </a:r>
          </a:p>
        </p:txBody>
      </p:sp>
      <p:sp>
        <p:nvSpPr>
          <p:cNvPr id="6" name="Text Placeholder 5">
            <a:extLst>
              <a:ext uri="{FF2B5EF4-FFF2-40B4-BE49-F238E27FC236}">
                <a16:creationId xmlns:a16="http://schemas.microsoft.com/office/drawing/2014/main" id="{CFE34D79-4830-9B49-95B0-D9002AAA5E20}"/>
              </a:ext>
            </a:extLst>
          </p:cNvPr>
          <p:cNvSpPr>
            <a:spLocks noGrp="1"/>
          </p:cNvSpPr>
          <p:nvPr>
            <p:ph type="body" sz="quarter" idx="12"/>
          </p:nvPr>
        </p:nvSpPr>
        <p:spPr>
          <a:xfrm>
            <a:off x="228601" y="6076950"/>
            <a:ext cx="11206162" cy="552450"/>
          </a:xfrm>
          <a:prstGeom prst="rect">
            <a:avLst/>
          </a:prstGeom>
        </p:spPr>
        <p:txBody>
          <a:bodyPr anchor="t"/>
          <a:lstStyle>
            <a:lvl1pPr marL="0" indent="0">
              <a:buNone/>
              <a:defRPr sz="1200" b="0">
                <a:solidFill>
                  <a:schemeClr val="bg1"/>
                </a:solidFill>
                <a:latin typeface="Helvetica"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p:txBody>
      </p:sp>
      <p:sp>
        <p:nvSpPr>
          <p:cNvPr id="7" name="Slide Number Placeholder 1">
            <a:extLst>
              <a:ext uri="{FF2B5EF4-FFF2-40B4-BE49-F238E27FC236}">
                <a16:creationId xmlns:a16="http://schemas.microsoft.com/office/drawing/2014/main" id="{D6C3F0BC-A4A9-AB43-AB1E-D1ECEFA90BF1}"/>
              </a:ext>
            </a:extLst>
          </p:cNvPr>
          <p:cNvSpPr>
            <a:spLocks noGrp="1"/>
          </p:cNvSpPr>
          <p:nvPr>
            <p:ph type="sldNum" sz="quarter" idx="4"/>
          </p:nvPr>
        </p:nvSpPr>
        <p:spPr>
          <a:xfrm>
            <a:off x="9220200" y="6411074"/>
            <a:ext cx="2743200" cy="218326"/>
          </a:xfrm>
          <a:prstGeom prst="rect">
            <a:avLst/>
          </a:prstGeom>
        </p:spPr>
        <p:txBody>
          <a:bodyPr anchor="t"/>
          <a:lstStyle>
            <a:lvl1pPr algn="r">
              <a:defRPr sz="1200">
                <a:solidFill>
                  <a:schemeClr val="bg1"/>
                </a:solidFill>
                <a:latin typeface="Helvetica" pitchFamily="2" charset="0"/>
              </a:defRPr>
            </a:lvl1pPr>
          </a:lstStyle>
          <a:p>
            <a:pPr>
              <a:defRPr/>
            </a:pPr>
            <a:fld id="{A587C384-89D6-8141-B091-9776852F31EF}" type="slidenum">
              <a:rPr lang="en-US" altLang="x-none" smtClean="0"/>
              <a:pPr>
                <a:defRPr/>
              </a:pPr>
              <a:t>‹#›</a:t>
            </a:fld>
            <a:endParaRPr lang="en-US" altLang="x-none"/>
          </a:p>
        </p:txBody>
      </p:sp>
    </p:spTree>
    <p:extLst>
      <p:ext uri="{BB962C8B-B14F-4D97-AF65-F5344CB8AC3E}">
        <p14:creationId xmlns:p14="http://schemas.microsoft.com/office/powerpoint/2010/main" val="2337101987"/>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4567" y="2547348"/>
            <a:ext cx="7129393" cy="1500187"/>
          </a:xfrm>
          <a:prstGeom prst="rect">
            <a:avLst/>
          </a:prstGeom>
        </p:spPr>
        <p:txBody>
          <a:bodyPr anchor="b"/>
          <a:lstStyle>
            <a:lvl1pPr algn="r">
              <a:defRPr sz="3600" b="1">
                <a:solidFill>
                  <a:schemeClr val="tx1"/>
                </a:solidFill>
              </a:defRPr>
            </a:lvl1pPr>
          </a:lstStyle>
          <a:p>
            <a:r>
              <a:rPr lang="en-US"/>
              <a:t>Click to edit Master title style</a:t>
            </a:r>
          </a:p>
        </p:txBody>
      </p:sp>
      <p:sp>
        <p:nvSpPr>
          <p:cNvPr id="3" name="Text Placeholder 2"/>
          <p:cNvSpPr>
            <a:spLocks noGrp="1"/>
          </p:cNvSpPr>
          <p:nvPr>
            <p:ph type="body" idx="1"/>
          </p:nvPr>
        </p:nvSpPr>
        <p:spPr>
          <a:xfrm>
            <a:off x="4674567" y="4223848"/>
            <a:ext cx="7129393" cy="896937"/>
          </a:xfrm>
          <a:prstGeom prst="rect">
            <a:avLst/>
          </a:prstGeom>
        </p:spPr>
        <p:txBody>
          <a:bodyPr>
            <a:normAutofit/>
          </a:bodyPr>
          <a:lstStyle>
            <a:lvl1pPr marL="0" indent="0" algn="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6" name="Rectangle 25">
            <a:extLst>
              <a:ext uri="{FF2B5EF4-FFF2-40B4-BE49-F238E27FC236}">
                <a16:creationId xmlns:a16="http://schemas.microsoft.com/office/drawing/2014/main" id="{6295AE70-54B5-48E8-85FF-36C5D3063535}"/>
              </a:ext>
            </a:extLst>
          </p:cNvPr>
          <p:cNvSpPr/>
          <p:nvPr userDrawn="1"/>
        </p:nvSpPr>
        <p:spPr>
          <a:xfrm>
            <a:off x="0" y="5656033"/>
            <a:ext cx="12192000" cy="664741"/>
          </a:xfrm>
          <a:prstGeom prst="rect">
            <a:avLst/>
          </a:prstGeom>
          <a:gradFill flip="none" rotWithShape="1">
            <a:gsLst>
              <a:gs pos="34000">
                <a:schemeClr val="tx1"/>
              </a:gs>
              <a:gs pos="100000">
                <a:schemeClr val="accent4">
                  <a:alpha val="8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5C"/>
              </a:solidFill>
            </a:endParaRPr>
          </a:p>
        </p:txBody>
      </p:sp>
      <p:pic>
        <p:nvPicPr>
          <p:cNvPr id="12" name="Picture 11" descr="Icon&#10;&#10;Description automatically generated">
            <a:extLst>
              <a:ext uri="{FF2B5EF4-FFF2-40B4-BE49-F238E27FC236}">
                <a16:creationId xmlns:a16="http://schemas.microsoft.com/office/drawing/2014/main" id="{4442B9FE-F796-45C7-8607-A1641F649F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48220" y="5821427"/>
            <a:ext cx="467657" cy="397820"/>
          </a:xfrm>
          <a:prstGeom prst="rect">
            <a:avLst/>
          </a:prstGeom>
        </p:spPr>
      </p:pic>
      <p:pic>
        <p:nvPicPr>
          <p:cNvPr id="13" name="Picture 12" descr="Logo&#10;&#10;Description automatically generated">
            <a:extLst>
              <a:ext uri="{FF2B5EF4-FFF2-40B4-BE49-F238E27FC236}">
                <a16:creationId xmlns:a16="http://schemas.microsoft.com/office/drawing/2014/main" id="{2A8E5B6D-D6F6-405E-BC09-8E693A848C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14986" y="5832346"/>
            <a:ext cx="565865" cy="313246"/>
          </a:xfrm>
          <a:prstGeom prst="rect">
            <a:avLst/>
          </a:prstGeom>
        </p:spPr>
      </p:pic>
      <p:pic>
        <p:nvPicPr>
          <p:cNvPr id="14" name="Picture 13" descr="Shape&#10;&#10;Description automatically generated">
            <a:extLst>
              <a:ext uri="{FF2B5EF4-FFF2-40B4-BE49-F238E27FC236}">
                <a16:creationId xmlns:a16="http://schemas.microsoft.com/office/drawing/2014/main" id="{4C555389-558F-40D1-B83B-6F015578F0B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34864" y="5813432"/>
            <a:ext cx="450109" cy="392966"/>
          </a:xfrm>
          <a:prstGeom prst="rect">
            <a:avLst/>
          </a:prstGeom>
        </p:spPr>
      </p:pic>
      <p:sp>
        <p:nvSpPr>
          <p:cNvPr id="16" name="Parallelogram 3">
            <a:extLst>
              <a:ext uri="{FF2B5EF4-FFF2-40B4-BE49-F238E27FC236}">
                <a16:creationId xmlns:a16="http://schemas.microsoft.com/office/drawing/2014/main" id="{3C69ECF4-806B-4937-A554-627CE1B5E664}"/>
              </a:ext>
            </a:extLst>
          </p:cNvPr>
          <p:cNvSpPr/>
          <p:nvPr userDrawn="1"/>
        </p:nvSpPr>
        <p:spPr>
          <a:xfrm>
            <a:off x="11376887" y="5659523"/>
            <a:ext cx="854146" cy="654157"/>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146" h="661677">
                <a:moveTo>
                  <a:pt x="0" y="661677"/>
                </a:moveTo>
                <a:lnTo>
                  <a:pt x="166185" y="0"/>
                </a:lnTo>
                <a:lnTo>
                  <a:pt x="854146" y="0"/>
                </a:lnTo>
                <a:lnTo>
                  <a:pt x="826284" y="660948"/>
                </a:lnTo>
                <a:lnTo>
                  <a:pt x="0" y="661677"/>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lide Number Placeholder 5">
            <a:extLst>
              <a:ext uri="{FF2B5EF4-FFF2-40B4-BE49-F238E27FC236}">
                <a16:creationId xmlns:a16="http://schemas.microsoft.com/office/drawing/2014/main" id="{BC340B68-74E0-4283-811A-607F7D331704}"/>
              </a:ext>
            </a:extLst>
          </p:cNvPr>
          <p:cNvSpPr txBox="1">
            <a:spLocks/>
          </p:cNvSpPr>
          <p:nvPr userDrawn="1"/>
        </p:nvSpPr>
        <p:spPr>
          <a:xfrm>
            <a:off x="11590350" y="5893247"/>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mtClean="0"/>
              <a:pPr/>
              <a:t>‹#›</a:t>
            </a:fld>
            <a:r>
              <a:rPr lang="en-US"/>
              <a:t> </a:t>
            </a:r>
          </a:p>
        </p:txBody>
      </p:sp>
      <p:pic>
        <p:nvPicPr>
          <p:cNvPr id="5" name="Picture 4" descr="A picture containing web&#10;&#10;Description automatically generated">
            <a:extLst>
              <a:ext uri="{FF2B5EF4-FFF2-40B4-BE49-F238E27FC236}">
                <a16:creationId xmlns:a16="http://schemas.microsoft.com/office/drawing/2014/main" id="{7295A29A-6B88-4095-AC48-46C0610B814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4738" y="3272375"/>
            <a:ext cx="4304059" cy="4304059"/>
          </a:xfrm>
          <a:prstGeom prst="rect">
            <a:avLst/>
          </a:prstGeom>
        </p:spPr>
      </p:pic>
    </p:spTree>
    <p:extLst>
      <p:ext uri="{BB962C8B-B14F-4D97-AF65-F5344CB8AC3E}">
        <p14:creationId xmlns:p14="http://schemas.microsoft.com/office/powerpoint/2010/main" val="40410081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296DE4A-F392-4CA1-9D0D-95BB31B3245C}"/>
              </a:ext>
            </a:extLst>
          </p:cNvPr>
          <p:cNvSpPr/>
          <p:nvPr userDrawn="1"/>
        </p:nvSpPr>
        <p:spPr>
          <a:xfrm rot="10800000">
            <a:off x="4267198" y="3396028"/>
            <a:ext cx="7924797" cy="2807629"/>
          </a:xfrm>
          <a:prstGeom prst="rect">
            <a:avLst/>
          </a:prstGeom>
          <a:gradFill flip="none" rotWithShape="1">
            <a:gsLst>
              <a:gs pos="0">
                <a:srgbClr val="90BED5">
                  <a:alpha val="31000"/>
                </a:srgb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620767" y="3571689"/>
            <a:ext cx="7361167" cy="1492392"/>
          </a:xfrm>
        </p:spPr>
        <p:txBody>
          <a:bodyPr anchor="b">
            <a:normAutofit/>
          </a:bodyPr>
          <a:lstStyle>
            <a:lvl1pPr marL="0" indent="0" algn="r">
              <a:defRPr sz="3200" b="1">
                <a:solidFill>
                  <a:schemeClr val="tx1"/>
                </a:solidFill>
              </a:defRPr>
            </a:lvl1pPr>
          </a:lstStyle>
          <a:p>
            <a:r>
              <a:rPr lang="en-US"/>
              <a:t>Click to edit Master title style</a:t>
            </a:r>
          </a:p>
        </p:txBody>
      </p:sp>
      <p:sp>
        <p:nvSpPr>
          <p:cNvPr id="3" name="Subtitle 2"/>
          <p:cNvSpPr>
            <a:spLocks noGrp="1"/>
          </p:cNvSpPr>
          <p:nvPr>
            <p:ph type="subTitle" idx="1"/>
          </p:nvPr>
        </p:nvSpPr>
        <p:spPr>
          <a:xfrm>
            <a:off x="4611536" y="5244824"/>
            <a:ext cx="7370057" cy="778093"/>
          </a:xfrm>
        </p:spPr>
        <p:txBody>
          <a:bodyPr anchor="t">
            <a:noAutofit/>
          </a:bodyPr>
          <a:lstStyle>
            <a:lvl1pPr marL="0" indent="0" algn="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Rectangle 12">
            <a:extLst>
              <a:ext uri="{FF2B5EF4-FFF2-40B4-BE49-F238E27FC236}">
                <a16:creationId xmlns:a16="http://schemas.microsoft.com/office/drawing/2014/main" id="{B3FE4CD7-DFEA-490D-8FBE-A191C9E0D763}"/>
              </a:ext>
            </a:extLst>
          </p:cNvPr>
          <p:cNvSpPr/>
          <p:nvPr userDrawn="1"/>
        </p:nvSpPr>
        <p:spPr>
          <a:xfrm flipV="1">
            <a:off x="4620766" y="3340471"/>
            <a:ext cx="7571233" cy="45719"/>
          </a:xfrm>
          <a:prstGeom prst="rect">
            <a:avLst/>
          </a:prstGeom>
          <a:gradFill flip="none" rotWithShape="1">
            <a:gsLst>
              <a:gs pos="100000">
                <a:schemeClr val="accent1">
                  <a:lumMod val="75000"/>
                  <a:alpha val="0"/>
                </a:schemeClr>
              </a:gs>
              <a:gs pos="0">
                <a:srgbClr val="6097BE"/>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5C"/>
              </a:solidFill>
            </a:endParaRPr>
          </a:p>
        </p:txBody>
      </p:sp>
      <p:pic>
        <p:nvPicPr>
          <p:cNvPr id="10" name="Picture 9">
            <a:extLst>
              <a:ext uri="{FF2B5EF4-FFF2-40B4-BE49-F238E27FC236}">
                <a16:creationId xmlns:a16="http://schemas.microsoft.com/office/drawing/2014/main" id="{D31A7A1B-2FD4-469E-980A-5782A528821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05861" y="2044482"/>
            <a:ext cx="1031842" cy="1031842"/>
          </a:xfrm>
          <a:prstGeom prst="rect">
            <a:avLst/>
          </a:prstGeom>
        </p:spPr>
      </p:pic>
      <p:pic>
        <p:nvPicPr>
          <p:cNvPr id="12" name="Picture 11">
            <a:extLst>
              <a:ext uri="{FF2B5EF4-FFF2-40B4-BE49-F238E27FC236}">
                <a16:creationId xmlns:a16="http://schemas.microsoft.com/office/drawing/2014/main" id="{75EE784D-52FF-4F67-960B-E38BD3F09E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639849" y="2148293"/>
            <a:ext cx="1467707" cy="812480"/>
          </a:xfrm>
          <a:prstGeom prst="rect">
            <a:avLst/>
          </a:prstGeom>
        </p:spPr>
      </p:pic>
      <p:pic>
        <p:nvPicPr>
          <p:cNvPr id="14" name="Picture 13">
            <a:extLst>
              <a:ext uri="{FF2B5EF4-FFF2-40B4-BE49-F238E27FC236}">
                <a16:creationId xmlns:a16="http://schemas.microsoft.com/office/drawing/2014/main" id="{DE744CA2-8DBD-4CF5-A48C-799D630BDD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824137" y="2032239"/>
            <a:ext cx="1157456" cy="1019253"/>
          </a:xfrm>
          <a:prstGeom prst="rect">
            <a:avLst/>
          </a:prstGeom>
        </p:spPr>
      </p:pic>
      <p:sp>
        <p:nvSpPr>
          <p:cNvPr id="18" name="Rectangle 17">
            <a:extLst>
              <a:ext uri="{FF2B5EF4-FFF2-40B4-BE49-F238E27FC236}">
                <a16:creationId xmlns:a16="http://schemas.microsoft.com/office/drawing/2014/main" id="{FBB48D66-02CF-4B24-A195-D2AE95678E67}"/>
              </a:ext>
            </a:extLst>
          </p:cNvPr>
          <p:cNvSpPr/>
          <p:nvPr userDrawn="1"/>
        </p:nvSpPr>
        <p:spPr>
          <a:xfrm flipV="1">
            <a:off x="4620766" y="6195430"/>
            <a:ext cx="7571233" cy="45719"/>
          </a:xfrm>
          <a:prstGeom prst="rect">
            <a:avLst/>
          </a:prstGeom>
          <a:gradFill flip="none" rotWithShape="1">
            <a:gsLst>
              <a:gs pos="100000">
                <a:schemeClr val="accent1">
                  <a:lumMod val="75000"/>
                  <a:alpha val="0"/>
                </a:schemeClr>
              </a:gs>
              <a:gs pos="0">
                <a:srgbClr val="6198B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5C"/>
              </a:solidFill>
            </a:endParaRPr>
          </a:p>
        </p:txBody>
      </p:sp>
      <p:sp>
        <p:nvSpPr>
          <p:cNvPr id="4" name="Oval 3">
            <a:extLst>
              <a:ext uri="{FF2B5EF4-FFF2-40B4-BE49-F238E27FC236}">
                <a16:creationId xmlns:a16="http://schemas.microsoft.com/office/drawing/2014/main" id="{F358C166-41BE-435C-A722-8A6F2EDD3FA3}"/>
              </a:ext>
            </a:extLst>
          </p:cNvPr>
          <p:cNvSpPr/>
          <p:nvPr userDrawn="1"/>
        </p:nvSpPr>
        <p:spPr>
          <a:xfrm>
            <a:off x="3596106" y="178601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4CBFA50-9689-46AB-BDC0-DBC3854AF6F5}"/>
              </a:ext>
            </a:extLst>
          </p:cNvPr>
          <p:cNvSpPr/>
          <p:nvPr userDrawn="1"/>
        </p:nvSpPr>
        <p:spPr>
          <a:xfrm>
            <a:off x="3992346" y="110783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B560583-B5B0-4821-9107-369A287A9DFC}"/>
              </a:ext>
            </a:extLst>
          </p:cNvPr>
          <p:cNvSpPr/>
          <p:nvPr userDrawn="1"/>
        </p:nvSpPr>
        <p:spPr>
          <a:xfrm>
            <a:off x="3215106" y="89447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173472F1-2CB8-40AA-ACDE-7DD6E3FED085}"/>
              </a:ext>
            </a:extLst>
          </p:cNvPr>
          <p:cNvSpPr/>
          <p:nvPr userDrawn="1"/>
        </p:nvSpPr>
        <p:spPr>
          <a:xfrm>
            <a:off x="2376906" y="92389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BB04FC2-8D4B-4886-91B5-D4110EB46A8B}"/>
              </a:ext>
            </a:extLst>
          </p:cNvPr>
          <p:cNvSpPr/>
          <p:nvPr userDrawn="1"/>
        </p:nvSpPr>
        <p:spPr>
          <a:xfrm>
            <a:off x="2034006" y="14420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EE4F315-79CC-4E86-BDD8-30FD91205D6F}"/>
              </a:ext>
            </a:extLst>
          </p:cNvPr>
          <p:cNvSpPr/>
          <p:nvPr userDrawn="1"/>
        </p:nvSpPr>
        <p:spPr>
          <a:xfrm>
            <a:off x="1820646" y="22269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D6352777-E789-4F3A-A002-8368A8E1A9E2}"/>
              </a:ext>
            </a:extLst>
          </p:cNvPr>
          <p:cNvSpPr/>
          <p:nvPr userDrawn="1"/>
        </p:nvSpPr>
        <p:spPr>
          <a:xfrm>
            <a:off x="1272006" y="15944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4EAF8D9-E29A-4D91-874B-B680C866F502}"/>
              </a:ext>
            </a:extLst>
          </p:cNvPr>
          <p:cNvSpPr/>
          <p:nvPr userDrawn="1"/>
        </p:nvSpPr>
        <p:spPr>
          <a:xfrm>
            <a:off x="3733266" y="1314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74E5407-4DC1-4A23-BBAC-04E135A15C66}"/>
              </a:ext>
            </a:extLst>
          </p:cNvPr>
          <p:cNvSpPr/>
          <p:nvPr userDrawn="1"/>
        </p:nvSpPr>
        <p:spPr>
          <a:xfrm>
            <a:off x="2788386" y="36763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761CFF3-5C84-47C3-8B4C-A7E6D0560F1C}"/>
              </a:ext>
            </a:extLst>
          </p:cNvPr>
          <p:cNvSpPr/>
          <p:nvPr userDrawn="1"/>
        </p:nvSpPr>
        <p:spPr>
          <a:xfrm>
            <a:off x="2733443" y="40557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5858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rgbClr val="FF5757"/>
              </a:buClr>
              <a:defRPr/>
            </a:lvl1pPr>
            <a:lvl2pPr>
              <a:buClr>
                <a:srgbClr val="FFC000"/>
              </a:buClr>
              <a:defRPr/>
            </a:lvl2pPr>
            <a:lvl3pPr>
              <a:buClr>
                <a:srgbClr val="D0D8E8"/>
              </a:buClr>
              <a:defRPr/>
            </a:lvl3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8047547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p>
        </p:txBody>
      </p:sp>
      <p:sp>
        <p:nvSpPr>
          <p:cNvPr id="3" name="Content Placeholder 2"/>
          <p:cNvSpPr>
            <a:spLocks noGrp="1"/>
          </p:cNvSpPr>
          <p:nvPr>
            <p:ph sz="half" idx="1"/>
          </p:nvPr>
        </p:nvSpPr>
        <p:spPr>
          <a:xfrm>
            <a:off x="383220" y="1143000"/>
            <a:ext cx="5573635"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5146" y="1143000"/>
            <a:ext cx="5612296"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322735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143000"/>
            <a:ext cx="5502965" cy="451379"/>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733526"/>
            <a:ext cx="5502965" cy="4229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25207" y="1143000"/>
            <a:ext cx="5632174" cy="451380"/>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25207" y="1733526"/>
            <a:ext cx="5632174" cy="4229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4F619AE-2CF8-4B8E-BE34-7B7BB70EB6ED}"/>
              </a:ext>
            </a:extLst>
          </p:cNvPr>
          <p:cNvSpPr>
            <a:spLocks noGrp="1"/>
          </p:cNvSpPr>
          <p:nvPr>
            <p:ph type="title"/>
          </p:nvPr>
        </p:nvSpPr>
        <p:spPr/>
        <p:txBody>
          <a:bodyPr anchor="ctr"/>
          <a:lstStyle/>
          <a:p>
            <a:r>
              <a:rPr lang="en-US"/>
              <a:t>Click to edit Master title style</a:t>
            </a:r>
          </a:p>
        </p:txBody>
      </p:sp>
    </p:spTree>
    <p:extLst>
      <p:ext uri="{BB962C8B-B14F-4D97-AF65-F5344CB8AC3E}">
        <p14:creationId xmlns:p14="http://schemas.microsoft.com/office/powerpoint/2010/main" val="380073102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961D-0C1E-4C8F-9627-98B8512BE049}"/>
              </a:ext>
            </a:extLst>
          </p:cNvPr>
          <p:cNvSpPr>
            <a:spLocks noGrp="1"/>
          </p:cNvSpPr>
          <p:nvPr>
            <p:ph type="title"/>
          </p:nvPr>
        </p:nvSpPr>
        <p:spPr/>
        <p:txBody>
          <a:bodyPr anchor="ctr"/>
          <a:lstStyle/>
          <a:p>
            <a:r>
              <a:rPr lang="en-US"/>
              <a:t>Click to edit Master title style</a:t>
            </a:r>
          </a:p>
        </p:txBody>
      </p:sp>
    </p:spTree>
    <p:extLst>
      <p:ext uri="{BB962C8B-B14F-4D97-AF65-F5344CB8AC3E}">
        <p14:creationId xmlns:p14="http://schemas.microsoft.com/office/powerpoint/2010/main" val="2743533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3FF523-CD71-4ED4-8B3C-47FF0F4283C1}"/>
              </a:ext>
            </a:extLst>
          </p:cNvPr>
          <p:cNvSpPr/>
          <p:nvPr userDrawn="1"/>
        </p:nvSpPr>
        <p:spPr>
          <a:xfrm>
            <a:off x="0" y="0"/>
            <a:ext cx="12192000" cy="11131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1638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67748" y="69574"/>
            <a:ext cx="10366513" cy="914400"/>
          </a:xfrm>
        </p:spPr>
        <p:txBody>
          <a:bodyPr/>
          <a:lstStyle/>
          <a:p>
            <a:r>
              <a:rPr lang="en-US"/>
              <a:t>Click to edit Master title style</a:t>
            </a:r>
          </a:p>
        </p:txBody>
      </p:sp>
      <p:sp>
        <p:nvSpPr>
          <p:cNvPr id="3" name="Table Placeholder 2"/>
          <p:cNvSpPr>
            <a:spLocks noGrp="1"/>
          </p:cNvSpPr>
          <p:nvPr>
            <p:ph type="tbl" idx="1"/>
          </p:nvPr>
        </p:nvSpPr>
        <p:spPr>
          <a:xfrm>
            <a:off x="367748" y="1113183"/>
            <a:ext cx="11499574" cy="4899991"/>
          </a:xfrm>
        </p:spPr>
        <p:txBody>
          <a:bodyPr>
            <a:normAutofit/>
          </a:bodyPr>
          <a:lstStyle/>
          <a:p>
            <a:pPr lvl="0"/>
            <a:endParaRPr lang="en-US" noProof="0"/>
          </a:p>
        </p:txBody>
      </p:sp>
    </p:spTree>
    <p:extLst>
      <p:ext uri="{BB962C8B-B14F-4D97-AF65-F5344CB8AC3E}">
        <p14:creationId xmlns:p14="http://schemas.microsoft.com/office/powerpoint/2010/main" val="959074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36908E-7E9C-4FBF-AAA2-7B4520071818}"/>
              </a:ext>
            </a:extLst>
          </p:cNvPr>
          <p:cNvSpPr>
            <a:spLocks noGrp="1"/>
          </p:cNvSpPr>
          <p:nvPr>
            <p:ph type="dt" sz="half" idx="10"/>
          </p:nvPr>
        </p:nvSpPr>
        <p:spPr/>
        <p:txBody>
          <a:bodyPr/>
          <a:lstStyle/>
          <a:p>
            <a:fld id="{126F8254-326B-4B37-9050-C6D477F570E1}" type="datetimeFigureOut">
              <a:rPr lang="en-US" smtClean="0"/>
              <a:t>2025-01-23</a:t>
            </a:fld>
            <a:endParaRPr lang="en-US"/>
          </a:p>
        </p:txBody>
      </p:sp>
      <p:sp>
        <p:nvSpPr>
          <p:cNvPr id="3" name="Footer Placeholder 2">
            <a:extLst>
              <a:ext uri="{FF2B5EF4-FFF2-40B4-BE49-F238E27FC236}">
                <a16:creationId xmlns:a16="http://schemas.microsoft.com/office/drawing/2014/main" id="{DB3E4864-B1CB-4CC2-BC33-B263525452D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3C02D6-4E24-408A-9771-0A5EE14974F6}"/>
              </a:ext>
            </a:extLst>
          </p:cNvPr>
          <p:cNvSpPr>
            <a:spLocks noGrp="1"/>
          </p:cNvSpPr>
          <p:nvPr>
            <p:ph type="sldNum" sz="quarter" idx="12"/>
          </p:nvPr>
        </p:nvSpPr>
        <p:spPr/>
        <p:txBody>
          <a:bodyPr/>
          <a:lstStyle/>
          <a:p>
            <a:fld id="{D0B9BFDE-799E-42AD-A931-78E158278BB1}" type="slidenum">
              <a:rPr lang="en-US" smtClean="0"/>
              <a:t>‹#›</a:t>
            </a:fld>
            <a:endParaRPr lang="en-US"/>
          </a:p>
        </p:txBody>
      </p:sp>
    </p:spTree>
    <p:extLst>
      <p:ext uri="{BB962C8B-B14F-4D97-AF65-F5344CB8AC3E}">
        <p14:creationId xmlns:p14="http://schemas.microsoft.com/office/powerpoint/2010/main" val="242370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8.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7.png"/><Relationship Id="rId2" Type="http://schemas.openxmlformats.org/officeDocument/2006/relationships/slideLayout" Target="../slideLayouts/slideLayout16.xml"/><Relationship Id="rId16"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6.png"/><Relationship Id="rId5" Type="http://schemas.openxmlformats.org/officeDocument/2006/relationships/slideLayout" Target="../slideLayouts/slideLayout19.xml"/><Relationship Id="rId15" Type="http://schemas.openxmlformats.org/officeDocument/2006/relationships/image" Target="../media/image10.png"/><Relationship Id="rId10" Type="http://schemas.openxmlformats.org/officeDocument/2006/relationships/theme" Target="../theme/theme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1" name="Rectangle 40"/>
          <p:cNvSpPr/>
          <p:nvPr userDrawn="1"/>
        </p:nvSpPr>
        <p:spPr>
          <a:xfrm rot="10800000">
            <a:off x="1" y="1"/>
            <a:ext cx="12204857" cy="6849533"/>
          </a:xfrm>
          <a:prstGeom prst="rect">
            <a:avLst/>
          </a:prstGeom>
          <a:gradFill>
            <a:gsLst>
              <a:gs pos="0">
                <a:schemeClr val="tx1">
                  <a:lumMod val="95000"/>
                  <a:lumOff val="5000"/>
                </a:schemeClr>
              </a:gs>
              <a:gs pos="10000">
                <a:schemeClr val="accent1">
                  <a:hueOff val="0"/>
                  <a:satOff val="0"/>
                  <a:lumOff val="0"/>
                  <a:alphaOff val="0"/>
                  <a:shade val="93000"/>
                  <a:satMod val="130000"/>
                </a:schemeClr>
              </a:gs>
              <a:gs pos="78000">
                <a:schemeClr val="bg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01600" y="76200"/>
            <a:ext cx="11074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143000"/>
            <a:ext cx="11582400" cy="5257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9287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base">
              <a:spcBef>
                <a:spcPct val="0"/>
              </a:spcBef>
              <a:spcAft>
                <a:spcPct val="0"/>
              </a:spcAft>
            </a:pPr>
            <a:endParaRPr lang="en-US">
              <a:solidFill>
                <a:prstClr val="black">
                  <a:tint val="75000"/>
                </a:prstClr>
              </a:solidFill>
              <a:latin typeface="Arial" charset="0"/>
            </a:endParaRPr>
          </a:p>
        </p:txBody>
      </p:sp>
      <p:sp>
        <p:nvSpPr>
          <p:cNvPr id="5" name="Footer Placeholder 4"/>
          <p:cNvSpPr>
            <a:spLocks noGrp="1"/>
          </p:cNvSpPr>
          <p:nvPr>
            <p:ph type="ftr" sz="quarter" idx="3"/>
          </p:nvPr>
        </p:nvSpPr>
        <p:spPr>
          <a:xfrm>
            <a:off x="4165600" y="6479626"/>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base">
              <a:spcBef>
                <a:spcPct val="0"/>
              </a:spcBef>
              <a:spcAft>
                <a:spcPct val="0"/>
              </a:spcAft>
            </a:pPr>
            <a:r>
              <a:rPr lang="en-US">
                <a:solidFill>
                  <a:prstClr val="black">
                    <a:tint val="75000"/>
                  </a:prstClr>
                </a:solidFill>
                <a:latin typeface="Arial" charset="0"/>
              </a:rPr>
              <a:t> </a:t>
            </a:r>
          </a:p>
        </p:txBody>
      </p:sp>
      <p:sp>
        <p:nvSpPr>
          <p:cNvPr id="6" name="Slide Number Placeholder 5"/>
          <p:cNvSpPr>
            <a:spLocks noGrp="1"/>
          </p:cNvSpPr>
          <p:nvPr>
            <p:ph type="sldNum" sz="quarter" idx="4"/>
          </p:nvPr>
        </p:nvSpPr>
        <p:spPr>
          <a:xfrm>
            <a:off x="9337481" y="6492878"/>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base">
              <a:spcBef>
                <a:spcPct val="0"/>
              </a:spcBef>
              <a:spcAft>
                <a:spcPct val="0"/>
              </a:spcAft>
            </a:pPr>
            <a:fld id="{1A8F1C9B-42E0-4A6F-87F5-4D3E3C2C3CFE}" type="slidenum">
              <a:rPr lang="en-US" smtClean="0">
                <a:solidFill>
                  <a:prstClr val="black">
                    <a:tint val="75000"/>
                  </a:prstClr>
                </a:solidFill>
                <a:latin typeface="Arial" charset="0"/>
              </a:rPr>
              <a:pPr defTabSz="457200" fontAlgn="base">
                <a:spcBef>
                  <a:spcPct val="0"/>
                </a:spcBef>
                <a:spcAft>
                  <a:spcPct val="0"/>
                </a:spcAft>
              </a:pPr>
              <a:t>‹#›</a:t>
            </a:fld>
            <a:endParaRPr lang="en-US">
              <a:solidFill>
                <a:prstClr val="black">
                  <a:tint val="75000"/>
                </a:prstClr>
              </a:solidFill>
              <a:latin typeface="Arial" charset="0"/>
            </a:endParaRPr>
          </a:p>
        </p:txBody>
      </p:sp>
      <p:sp>
        <p:nvSpPr>
          <p:cNvPr id="14" name="Rectangle 13"/>
          <p:cNvSpPr/>
          <p:nvPr userDrawn="1"/>
        </p:nvSpPr>
        <p:spPr>
          <a:xfrm>
            <a:off x="1" y="8470"/>
            <a:ext cx="12204857" cy="6849533"/>
          </a:xfrm>
          <a:prstGeom prst="rect">
            <a:avLst/>
          </a:prstGeom>
          <a:gradFill flip="none" rotWithShape="1">
            <a:gsLst>
              <a:gs pos="0">
                <a:schemeClr val="tx1">
                  <a:lumMod val="95000"/>
                  <a:lumOff val="5000"/>
                </a:schemeClr>
              </a:gs>
              <a:gs pos="89000">
                <a:schemeClr val="accent1">
                  <a:hueOff val="0"/>
                  <a:satOff val="0"/>
                  <a:lumOff val="0"/>
                  <a:alphaOff val="0"/>
                  <a:shade val="93000"/>
                  <a:satMod val="130000"/>
                </a:schemeClr>
              </a:gs>
              <a:gs pos="100000">
                <a:schemeClr val="bg1"/>
              </a:gs>
              <a:gs pos="39000">
                <a:schemeClr val="tx2">
                  <a:lumMod val="7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0595679" y="63169"/>
            <a:ext cx="1438512" cy="807386"/>
          </a:xfrm>
          <a:prstGeom prst="rect">
            <a:avLst/>
          </a:prstGeom>
        </p:spPr>
      </p:pic>
      <p:sp>
        <p:nvSpPr>
          <p:cNvPr id="43" name="Slide Number Placeholder 5"/>
          <p:cNvSpPr txBox="1">
            <a:spLocks/>
          </p:cNvSpPr>
          <p:nvPr userDrawn="1"/>
        </p:nvSpPr>
        <p:spPr>
          <a:xfrm>
            <a:off x="9342738" y="6498138"/>
            <a:ext cx="2844800" cy="365125"/>
          </a:xfrm>
          <a:prstGeom prst="rect">
            <a:avLst/>
          </a:prstGeom>
        </p:spPr>
        <p:txBody>
          <a:bodyPr/>
          <a:lstStyle>
            <a:defPPr>
              <a:defRPr lang="en-US"/>
            </a:defPPr>
            <a:lvl1pPr marL="0" algn="l" defTabSz="914400" rtl="0" eaLnBrk="1" latinLnBrk="0" hangingPunct="1">
              <a:defRPr sz="1800" kern="1200">
                <a:solidFill>
                  <a:schemeClr val="bg1"/>
                </a:solidFill>
                <a:effectLst>
                  <a:outerShdw blurRad="38100" dist="38100" dir="2700000" algn="tl">
                    <a:srgbClr val="000000">
                      <a:alpha val="43137"/>
                    </a:srgbClr>
                  </a:outerShd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t>	</a:t>
            </a:r>
            <a:fld id="{D76E6DF2-67EC-F445-804A-D61A238A05B4}" type="slidenum">
              <a:rPr lang="en-US" smtClean="0"/>
              <a:pPr algn="r">
                <a:defRPr/>
              </a:pPr>
              <a:t>‹#›</a:t>
            </a:fld>
            <a:endParaRPr lang="en-US"/>
          </a:p>
        </p:txBody>
      </p:sp>
      <p:pic>
        <p:nvPicPr>
          <p:cNvPr id="12" name="Picture 11">
            <a:extLst>
              <a:ext uri="{FF2B5EF4-FFF2-40B4-BE49-F238E27FC236}">
                <a16:creationId xmlns:a16="http://schemas.microsoft.com/office/drawing/2014/main" id="{9B026F66-CB1B-4A68-8C41-3E4FFDE6EA86}"/>
              </a:ext>
            </a:extLst>
          </p:cNvPr>
          <p:cNvPicPr>
            <a:picLocks noChangeAspect="1"/>
          </p:cNvPicPr>
          <p:nvPr userDrawn="1"/>
        </p:nvPicPr>
        <p:blipFill>
          <a:blip r:embed="rId14"/>
          <a:stretch>
            <a:fillRect/>
          </a:stretch>
        </p:blipFill>
        <p:spPr>
          <a:xfrm>
            <a:off x="101600" y="35062"/>
            <a:ext cx="1015999" cy="863599"/>
          </a:xfrm>
          <a:prstGeom prst="rect">
            <a:avLst/>
          </a:prstGeom>
        </p:spPr>
      </p:pic>
    </p:spTree>
    <p:extLst>
      <p:ext uri="{BB962C8B-B14F-4D97-AF65-F5344CB8AC3E}">
        <p14:creationId xmlns:p14="http://schemas.microsoft.com/office/powerpoint/2010/main" val="1401307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bg1">
              <a:lumMod val="85000"/>
            </a:schemeClr>
          </a:solidFill>
          <a:effectLst/>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CE9A1F9-BF24-6F41-85ED-C021A3C0084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143000"/>
            <a:ext cx="12192000" cy="4817535"/>
          </a:xfrm>
          <a:prstGeom prst="rect">
            <a:avLst/>
          </a:prstGeom>
        </p:spPr>
      </p:pic>
      <p:cxnSp>
        <p:nvCxnSpPr>
          <p:cNvPr id="8" name="Straight Connector 7">
            <a:extLst>
              <a:ext uri="{FF2B5EF4-FFF2-40B4-BE49-F238E27FC236}">
                <a16:creationId xmlns:a16="http://schemas.microsoft.com/office/drawing/2014/main" id="{A37D48EF-C3D8-0E4E-AB25-22B27F82AEB3}"/>
              </a:ext>
            </a:extLst>
          </p:cNvPr>
          <p:cNvCxnSpPr/>
          <p:nvPr/>
        </p:nvCxnSpPr>
        <p:spPr>
          <a:xfrm flipH="1">
            <a:off x="0" y="5958348"/>
            <a:ext cx="12192000"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9C1F7D4C-7C49-0041-978D-A6172228E1EE}"/>
              </a:ext>
            </a:extLst>
          </p:cNvPr>
          <p:cNvSpPr>
            <a:spLocks noGrp="1"/>
          </p:cNvSpPr>
          <p:nvPr>
            <p:ph type="sldNum" sz="quarter" idx="4"/>
          </p:nvPr>
        </p:nvSpPr>
        <p:spPr>
          <a:xfrm>
            <a:off x="9448800" y="6468235"/>
            <a:ext cx="2743200" cy="365125"/>
          </a:xfrm>
          <a:prstGeom prst="rect">
            <a:avLst/>
          </a:prstGeom>
        </p:spPr>
        <p:txBody>
          <a:bodyPr vert="horz" lIns="91440" tIns="45720" rIns="91440" bIns="45720" rtlCol="0" anchor="ctr"/>
          <a:lstStyle>
            <a:lvl1pPr algn="r">
              <a:defRPr sz="1200" b="1">
                <a:solidFill>
                  <a:schemeClr val="bg1"/>
                </a:solidFill>
                <a:latin typeface="Arial" panose="020B0604020202020204" pitchFamily="34" charset="0"/>
                <a:cs typeface="Arial" panose="020B0604020202020204" pitchFamily="34" charset="0"/>
              </a:defRPr>
            </a:lvl1pPr>
          </a:lstStyle>
          <a:p>
            <a:fld id="{957CD9FE-8BC0-CC4F-A8FD-B323F1DD77FA}" type="slidenum">
              <a:rPr lang="en-US" smtClean="0"/>
              <a:pPr/>
              <a:t>‹#›</a:t>
            </a:fld>
            <a:endParaRPr lang="en-US"/>
          </a:p>
        </p:txBody>
      </p:sp>
      <p:sp>
        <p:nvSpPr>
          <p:cNvPr id="4" name="Title Placeholder 3">
            <a:extLst>
              <a:ext uri="{FF2B5EF4-FFF2-40B4-BE49-F238E27FC236}">
                <a16:creationId xmlns:a16="http://schemas.microsoft.com/office/drawing/2014/main" id="{00B09DD2-F521-9444-A9DC-97145516DCE9}"/>
              </a:ext>
            </a:extLst>
          </p:cNvPr>
          <p:cNvSpPr>
            <a:spLocks noGrp="1"/>
          </p:cNvSpPr>
          <p:nvPr>
            <p:ph type="title"/>
          </p:nvPr>
        </p:nvSpPr>
        <p:spPr>
          <a:xfrm>
            <a:off x="253974" y="234185"/>
            <a:ext cx="7833385" cy="680216"/>
          </a:xfrm>
          <a:prstGeom prst="rect">
            <a:avLst/>
          </a:prstGeom>
        </p:spPr>
        <p:txBody>
          <a:bodyPr vert="horz" lIns="91440" tIns="45720" rIns="91440" bIns="45720" rtlCol="0" anchor="t">
            <a:normAutofit/>
          </a:bodyPr>
          <a:lstStyle/>
          <a:p>
            <a:r>
              <a:rPr lang="en-US"/>
              <a:t>Click to edit Master title style</a:t>
            </a:r>
          </a:p>
        </p:txBody>
      </p:sp>
      <p:graphicFrame>
        <p:nvGraphicFramePr>
          <p:cNvPr id="7" name="Table 6">
            <a:extLst>
              <a:ext uri="{FF2B5EF4-FFF2-40B4-BE49-F238E27FC236}">
                <a16:creationId xmlns:a16="http://schemas.microsoft.com/office/drawing/2014/main" id="{2C412994-27CD-794B-9C5D-7AE7F792859B}"/>
              </a:ext>
            </a:extLst>
          </p:cNvPr>
          <p:cNvGraphicFramePr>
            <a:graphicFrameLocks noGrp="1"/>
          </p:cNvGraphicFramePr>
          <p:nvPr/>
        </p:nvGraphicFramePr>
        <p:xfrm>
          <a:off x="228600" y="937817"/>
          <a:ext cx="11734800" cy="4846320"/>
        </p:xfrm>
        <a:graphic>
          <a:graphicData uri="http://schemas.openxmlformats.org/drawingml/2006/table">
            <a:tbl>
              <a:tblPr firstRow="1" bandRow="1">
                <a:tableStyleId>{5940675A-B579-460E-94D1-54222C63F5DA}</a:tableStyleId>
              </a:tblPr>
              <a:tblGrid>
                <a:gridCol w="784860">
                  <a:extLst>
                    <a:ext uri="{9D8B030D-6E8A-4147-A177-3AD203B41FA5}">
                      <a16:colId xmlns:a16="http://schemas.microsoft.com/office/drawing/2014/main" val="548364954"/>
                    </a:ext>
                  </a:extLst>
                </a:gridCol>
                <a:gridCol w="784860">
                  <a:extLst>
                    <a:ext uri="{9D8B030D-6E8A-4147-A177-3AD203B41FA5}">
                      <a16:colId xmlns:a16="http://schemas.microsoft.com/office/drawing/2014/main" val="3538530217"/>
                    </a:ext>
                  </a:extLst>
                </a:gridCol>
                <a:gridCol w="784860">
                  <a:extLst>
                    <a:ext uri="{9D8B030D-6E8A-4147-A177-3AD203B41FA5}">
                      <a16:colId xmlns:a16="http://schemas.microsoft.com/office/drawing/2014/main" val="3675042671"/>
                    </a:ext>
                  </a:extLst>
                </a:gridCol>
                <a:gridCol w="784860">
                  <a:extLst>
                    <a:ext uri="{9D8B030D-6E8A-4147-A177-3AD203B41FA5}">
                      <a16:colId xmlns:a16="http://schemas.microsoft.com/office/drawing/2014/main" val="3955792224"/>
                    </a:ext>
                  </a:extLst>
                </a:gridCol>
                <a:gridCol w="784860">
                  <a:extLst>
                    <a:ext uri="{9D8B030D-6E8A-4147-A177-3AD203B41FA5}">
                      <a16:colId xmlns:a16="http://schemas.microsoft.com/office/drawing/2014/main" val="4271307032"/>
                    </a:ext>
                  </a:extLst>
                </a:gridCol>
                <a:gridCol w="784860">
                  <a:extLst>
                    <a:ext uri="{9D8B030D-6E8A-4147-A177-3AD203B41FA5}">
                      <a16:colId xmlns:a16="http://schemas.microsoft.com/office/drawing/2014/main" val="1109800342"/>
                    </a:ext>
                  </a:extLst>
                </a:gridCol>
                <a:gridCol w="784860">
                  <a:extLst>
                    <a:ext uri="{9D8B030D-6E8A-4147-A177-3AD203B41FA5}">
                      <a16:colId xmlns:a16="http://schemas.microsoft.com/office/drawing/2014/main" val="2971685822"/>
                    </a:ext>
                  </a:extLst>
                </a:gridCol>
                <a:gridCol w="784860">
                  <a:extLst>
                    <a:ext uri="{9D8B030D-6E8A-4147-A177-3AD203B41FA5}">
                      <a16:colId xmlns:a16="http://schemas.microsoft.com/office/drawing/2014/main" val="2423778176"/>
                    </a:ext>
                  </a:extLst>
                </a:gridCol>
                <a:gridCol w="784860">
                  <a:extLst>
                    <a:ext uri="{9D8B030D-6E8A-4147-A177-3AD203B41FA5}">
                      <a16:colId xmlns:a16="http://schemas.microsoft.com/office/drawing/2014/main" val="1679965056"/>
                    </a:ext>
                  </a:extLst>
                </a:gridCol>
                <a:gridCol w="784860">
                  <a:extLst>
                    <a:ext uri="{9D8B030D-6E8A-4147-A177-3AD203B41FA5}">
                      <a16:colId xmlns:a16="http://schemas.microsoft.com/office/drawing/2014/main" val="928902050"/>
                    </a:ext>
                  </a:extLst>
                </a:gridCol>
                <a:gridCol w="1295400">
                  <a:extLst>
                    <a:ext uri="{9D8B030D-6E8A-4147-A177-3AD203B41FA5}">
                      <a16:colId xmlns:a16="http://schemas.microsoft.com/office/drawing/2014/main" val="2035174846"/>
                    </a:ext>
                  </a:extLst>
                </a:gridCol>
                <a:gridCol w="1295400">
                  <a:extLst>
                    <a:ext uri="{9D8B030D-6E8A-4147-A177-3AD203B41FA5}">
                      <a16:colId xmlns:a16="http://schemas.microsoft.com/office/drawing/2014/main" val="2630902220"/>
                    </a:ext>
                  </a:extLst>
                </a:gridCol>
                <a:gridCol w="1295400">
                  <a:extLst>
                    <a:ext uri="{9D8B030D-6E8A-4147-A177-3AD203B41FA5}">
                      <a16:colId xmlns:a16="http://schemas.microsoft.com/office/drawing/2014/main" val="4058453013"/>
                    </a:ext>
                  </a:extLst>
                </a:gridCol>
              </a:tblGrid>
              <a:tr h="274320">
                <a:tc>
                  <a:txBody>
                    <a:bodyPr/>
                    <a:lstStyle/>
                    <a:p>
                      <a:pPr algn="ctr"/>
                      <a:r>
                        <a:rPr lang="en-US" sz="1200" b="1">
                          <a:solidFill>
                            <a:schemeClr val="bg1"/>
                          </a:solidFill>
                          <a:latin typeface="Arial" panose="020B0604020202020204" pitchFamily="34" charset="0"/>
                          <a:cs typeface="Arial" panose="020B0604020202020204" pitchFamily="34" charset="0"/>
                        </a:rPr>
                        <a:t>FY21</a:t>
                      </a:r>
                    </a:p>
                  </a:txBody>
                  <a:tcPr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FY22</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FY23</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FY24</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FY26</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FY27</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FY28</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FY29</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FY30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FY31-35</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FY36-40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FY40+</a:t>
                      </a:r>
                    </a:p>
                  </a:txBody>
                  <a:tcPr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714857703"/>
                  </a:ext>
                </a:extLst>
              </a:tr>
              <a:tr h="182880">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a:solidFill>
                            <a:schemeClr val="bg1"/>
                          </a:solidFill>
                          <a:latin typeface="Arial" panose="020B0604020202020204" pitchFamily="34" charset="0"/>
                          <a:cs typeface="Arial" panose="020B0604020202020204" pitchFamily="34" charset="0"/>
                        </a:rPr>
                        <a:t>Artemis II</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1">
                          <a:solidFill>
                            <a:schemeClr val="bg1"/>
                          </a:solidFill>
                          <a:latin typeface="Arial" panose="020B0604020202020204" pitchFamily="34" charset="0"/>
                          <a:cs typeface="Arial" panose="020B0604020202020204" pitchFamily="34" charset="0"/>
                        </a:rPr>
                        <a:t>PR SRR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HALO</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Artemis III</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I-Hab</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a:solidFill>
                            <a:schemeClr val="bg1"/>
                          </a:solidFill>
                          <a:latin typeface="Arial" panose="020B0604020202020204" pitchFamily="34" charset="0"/>
                          <a:cs typeface="Arial" panose="020B0604020202020204" pitchFamily="34" charset="0"/>
                        </a:rPr>
                        <a:t>PR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FSH</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MTH</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7333"/>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Mars Surface</a:t>
                      </a:r>
                    </a:p>
                  </a:txBody>
                  <a:tcPr marL="0" marR="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Mars Surface </a:t>
                      </a:r>
                    </a:p>
                  </a:txBody>
                  <a:tcPr marL="0" marR="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Follow-on</a:t>
                      </a:r>
                    </a:p>
                  </a:txBody>
                  <a:tcPr marL="0" marR="0" marT="0" marB="0" anchor="b">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50000"/>
                    </a:solidFill>
                  </a:tcPr>
                </a:tc>
                <a:extLst>
                  <a:ext uri="{0D108BD9-81ED-4DB2-BD59-A6C34878D82A}">
                    <a16:rowId xmlns:a16="http://schemas.microsoft.com/office/drawing/2014/main" val="4244594621"/>
                  </a:ext>
                </a:extLst>
              </a:tr>
              <a:tr h="182880">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381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a:solidFill>
                            <a:schemeClr val="bg1"/>
                          </a:solidFill>
                          <a:latin typeface="Arial" panose="020B0604020202020204" pitchFamily="34" charset="0"/>
                          <a:cs typeface="Arial" panose="020B0604020202020204" pitchFamily="34" charset="0"/>
                        </a:rPr>
                        <a:t>FSH SRR</a:t>
                      </a:r>
                    </a:p>
                  </a:txBody>
                  <a:tcPr marL="0" marR="0" marT="0" marB="0" anchor="ctr">
                    <a:lnL w="12700" cap="flat" cmpd="sng" algn="ctr">
                      <a:no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0808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MTH SRR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7333"/>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MTH PDR</a:t>
                      </a: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07333"/>
                    </a:solidFill>
                  </a:tcPr>
                </a:tc>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900" b="1">
                        <a:solidFill>
                          <a:schemeClr val="bg1"/>
                        </a:solidFill>
                        <a:latin typeface="Arial" panose="020B0604020202020204" pitchFamily="34" charset="0"/>
                        <a:cs typeface="Arial" panose="020B0604020202020204" pitchFamily="34" charset="0"/>
                      </a:endParaRPr>
                    </a:p>
                  </a:txBody>
                  <a:tcPr marL="0" marR="0" marT="0" marB="0" anchor="ctr">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900" b="1">
                          <a:solidFill>
                            <a:schemeClr val="bg1"/>
                          </a:solidFill>
                          <a:latin typeface="Arial" panose="020B0604020202020204" pitchFamily="34" charset="0"/>
                          <a:cs typeface="Arial" panose="020B0604020202020204" pitchFamily="34" charset="0"/>
                        </a:rPr>
                        <a:t>Cargo</a:t>
                      </a:r>
                    </a:p>
                  </a:txBody>
                  <a:tcPr marL="0" marR="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Crew</a:t>
                      </a:r>
                    </a:p>
                  </a:txBody>
                  <a:tcPr marL="0" marR="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50000"/>
                    </a:solidFill>
                  </a:tcPr>
                </a:tc>
                <a:tc>
                  <a:txBody>
                    <a:bodyPr/>
                    <a:lstStyle/>
                    <a:p>
                      <a:pPr algn="ctr"/>
                      <a:r>
                        <a:rPr lang="en-US" sz="900" b="1">
                          <a:solidFill>
                            <a:schemeClr val="bg1"/>
                          </a:solidFill>
                          <a:latin typeface="Arial" panose="020B0604020202020204" pitchFamily="34" charset="0"/>
                          <a:cs typeface="Arial" panose="020B0604020202020204" pitchFamily="34" charset="0"/>
                        </a:rPr>
                        <a:t>Mars Surface</a:t>
                      </a:r>
                    </a:p>
                  </a:txBody>
                  <a:tcPr marL="0" marR="0" marT="0" marB="0">
                    <a:lnL w="12700" cap="flat" cmpd="sng" algn="ctr">
                      <a:solidFill>
                        <a:schemeClr val="bg1">
                          <a:lumMod val="95000"/>
                        </a:schemeClr>
                      </a:solidFill>
                      <a:prstDash val="solid"/>
                      <a:round/>
                      <a:headEnd type="none" w="med" len="med"/>
                      <a:tailEnd type="none" w="med" len="med"/>
                    </a:lnL>
                    <a:lnR w="12700" cap="flat" cmpd="sng" algn="ctr">
                      <a:solidFill>
                        <a:schemeClr val="bg1">
                          <a:lumMod val="9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50000"/>
                    </a:solidFill>
                  </a:tcPr>
                </a:tc>
                <a:extLst>
                  <a:ext uri="{0D108BD9-81ED-4DB2-BD59-A6C34878D82A}">
                    <a16:rowId xmlns:a16="http://schemas.microsoft.com/office/drawing/2014/main" val="1930478199"/>
                  </a:ext>
                </a:extLst>
              </a:tr>
              <a:tr h="4206240">
                <a:tc>
                  <a:txBody>
                    <a:bodyPr/>
                    <a:lstStyle/>
                    <a:p>
                      <a:endParaRPr lang="en-US" sz="900">
                        <a:solidFill>
                          <a:schemeClr val="bg1"/>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sz="900">
                        <a:solidFill>
                          <a:schemeClr val="bg1"/>
                        </a:solidFill>
                        <a:latin typeface="Arial" panose="020B0604020202020204" pitchFamily="34" charset="0"/>
                        <a:cs typeface="Arial" panose="020B0604020202020204" pitchFamily="34" charset="0"/>
                      </a:endParaRPr>
                    </a:p>
                  </a:txBody>
                  <a:tcPr>
                    <a:lnL w="19050" cap="flat" cmpd="sng" algn="ctr">
                      <a:solidFill>
                        <a:schemeClr val="bg1">
                          <a:lumMod val="50000"/>
                        </a:schemeClr>
                      </a:solidFill>
                      <a:prstDash val="solid"/>
                      <a:round/>
                      <a:headEnd type="none" w="med" len="med"/>
                      <a:tailEnd type="none" w="med" len="med"/>
                    </a:lnL>
                    <a:lnR w="19050" cap="flat" cmpd="sng" algn="ctr">
                      <a:solidFill>
                        <a:schemeClr val="bg1">
                          <a:lumMod val="50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494700"/>
                  </a:ext>
                </a:extLst>
              </a:tr>
            </a:tbl>
          </a:graphicData>
        </a:graphic>
      </p:graphicFrame>
      <p:sp>
        <p:nvSpPr>
          <p:cNvPr id="14" name="Rectangle 13">
            <a:extLst>
              <a:ext uri="{FF2B5EF4-FFF2-40B4-BE49-F238E27FC236}">
                <a16:creationId xmlns:a16="http://schemas.microsoft.com/office/drawing/2014/main" id="{A4C87557-7FD2-744D-8208-47C16EF34824}"/>
              </a:ext>
            </a:extLst>
          </p:cNvPr>
          <p:cNvSpPr/>
          <p:nvPr userDrawn="1"/>
        </p:nvSpPr>
        <p:spPr>
          <a:xfrm>
            <a:off x="229731" y="6387165"/>
            <a:ext cx="112875" cy="104748"/>
          </a:xfrm>
          <a:prstGeom prst="rect">
            <a:avLst/>
          </a:prstGeom>
          <a:solidFill>
            <a:schemeClr val="tx1">
              <a:lumMod val="65000"/>
              <a:lumOff val="3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3B3C6303-F8B8-0947-9DE6-8BBF9A16C649}"/>
              </a:ext>
            </a:extLst>
          </p:cNvPr>
          <p:cNvSpPr txBox="1"/>
          <p:nvPr userDrawn="1"/>
        </p:nvSpPr>
        <p:spPr>
          <a:xfrm>
            <a:off x="362072" y="6342590"/>
            <a:ext cx="743940"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Lunar orbit</a:t>
            </a:r>
          </a:p>
        </p:txBody>
      </p:sp>
      <p:sp>
        <p:nvSpPr>
          <p:cNvPr id="18" name="Rectangle 17">
            <a:extLst>
              <a:ext uri="{FF2B5EF4-FFF2-40B4-BE49-F238E27FC236}">
                <a16:creationId xmlns:a16="http://schemas.microsoft.com/office/drawing/2014/main" id="{4AA8E534-9B24-224D-996F-2C29451841C3}"/>
              </a:ext>
            </a:extLst>
          </p:cNvPr>
          <p:cNvSpPr/>
          <p:nvPr userDrawn="1"/>
        </p:nvSpPr>
        <p:spPr>
          <a:xfrm>
            <a:off x="1129682" y="6387165"/>
            <a:ext cx="112875" cy="104748"/>
          </a:xfrm>
          <a:prstGeom prst="rect">
            <a:avLst/>
          </a:prstGeom>
          <a:solidFill>
            <a:srgbClr val="C0000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A8CE01F0-8160-3847-A718-F09B0BD7C628}"/>
              </a:ext>
            </a:extLst>
          </p:cNvPr>
          <p:cNvSpPr txBox="1"/>
          <p:nvPr userDrawn="1"/>
        </p:nvSpPr>
        <p:spPr>
          <a:xfrm>
            <a:off x="1242758" y="6342590"/>
            <a:ext cx="743941"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Mars surface</a:t>
            </a:r>
          </a:p>
        </p:txBody>
      </p:sp>
      <p:sp>
        <p:nvSpPr>
          <p:cNvPr id="13" name="Rectangle 12">
            <a:extLst>
              <a:ext uri="{FF2B5EF4-FFF2-40B4-BE49-F238E27FC236}">
                <a16:creationId xmlns:a16="http://schemas.microsoft.com/office/drawing/2014/main" id="{81589E7F-D27A-E04C-A089-D3EC10377783}"/>
              </a:ext>
            </a:extLst>
          </p:cNvPr>
          <p:cNvSpPr/>
          <p:nvPr userDrawn="1"/>
        </p:nvSpPr>
        <p:spPr>
          <a:xfrm>
            <a:off x="1129682" y="6106135"/>
            <a:ext cx="109281" cy="104748"/>
          </a:xfrm>
          <a:prstGeom prst="rect">
            <a:avLst/>
          </a:prstGeom>
          <a:solidFill>
            <a:schemeClr val="bg1">
              <a:lumMod val="6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978B4618-F291-6D49-80E3-2E99A5AB2EFA}"/>
              </a:ext>
            </a:extLst>
          </p:cNvPr>
          <p:cNvSpPr/>
          <p:nvPr userDrawn="1"/>
        </p:nvSpPr>
        <p:spPr>
          <a:xfrm>
            <a:off x="229731" y="6105783"/>
            <a:ext cx="108976" cy="105452"/>
          </a:xfrm>
          <a:prstGeom prst="rect">
            <a:avLst/>
          </a:prstGeom>
          <a:solidFill>
            <a:srgbClr val="00B05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823C7F15-942E-E741-931B-351925B9C5F4}"/>
              </a:ext>
            </a:extLst>
          </p:cNvPr>
          <p:cNvSpPr txBox="1"/>
          <p:nvPr userDrawn="1"/>
        </p:nvSpPr>
        <p:spPr>
          <a:xfrm>
            <a:off x="362072" y="6061560"/>
            <a:ext cx="663876"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Ground</a:t>
            </a:r>
          </a:p>
        </p:txBody>
      </p:sp>
      <p:sp>
        <p:nvSpPr>
          <p:cNvPr id="23" name="TextBox 22">
            <a:extLst>
              <a:ext uri="{FF2B5EF4-FFF2-40B4-BE49-F238E27FC236}">
                <a16:creationId xmlns:a16="http://schemas.microsoft.com/office/drawing/2014/main" id="{3D1DF78D-FF3D-7B46-B15A-1813EF194304}"/>
              </a:ext>
            </a:extLst>
          </p:cNvPr>
          <p:cNvSpPr txBox="1"/>
          <p:nvPr userDrawn="1"/>
        </p:nvSpPr>
        <p:spPr>
          <a:xfrm>
            <a:off x="1242759" y="6061560"/>
            <a:ext cx="802640"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Lunar surface</a:t>
            </a:r>
          </a:p>
        </p:txBody>
      </p:sp>
      <p:sp>
        <p:nvSpPr>
          <p:cNvPr id="27" name="Oval 26">
            <a:extLst>
              <a:ext uri="{FF2B5EF4-FFF2-40B4-BE49-F238E27FC236}">
                <a16:creationId xmlns:a16="http://schemas.microsoft.com/office/drawing/2014/main" id="{1592ED20-1A3A-F242-A578-0671C95BD242}"/>
              </a:ext>
            </a:extLst>
          </p:cNvPr>
          <p:cNvSpPr/>
          <p:nvPr userDrawn="1"/>
        </p:nvSpPr>
        <p:spPr>
          <a:xfrm>
            <a:off x="2113526" y="6103645"/>
            <a:ext cx="109728" cy="10972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DB2CDA16-5913-2F45-A6B3-10F6DBD530AB}"/>
              </a:ext>
            </a:extLst>
          </p:cNvPr>
          <p:cNvSpPr txBox="1"/>
          <p:nvPr userDrawn="1"/>
        </p:nvSpPr>
        <p:spPr>
          <a:xfrm>
            <a:off x="2226603" y="6061560"/>
            <a:ext cx="1371745"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Events/milestones</a:t>
            </a:r>
          </a:p>
        </p:txBody>
      </p:sp>
      <p:sp>
        <p:nvSpPr>
          <p:cNvPr id="15" name="Rectangle 14">
            <a:extLst>
              <a:ext uri="{FF2B5EF4-FFF2-40B4-BE49-F238E27FC236}">
                <a16:creationId xmlns:a16="http://schemas.microsoft.com/office/drawing/2014/main" id="{BFAACD45-3A25-C14F-997E-D30D1F759867}"/>
              </a:ext>
            </a:extLst>
          </p:cNvPr>
          <p:cNvSpPr/>
          <p:nvPr userDrawn="1"/>
        </p:nvSpPr>
        <p:spPr>
          <a:xfrm>
            <a:off x="229731" y="6247708"/>
            <a:ext cx="109281" cy="104748"/>
          </a:xfrm>
          <a:prstGeom prst="rect">
            <a:avLst/>
          </a:prstGeom>
          <a:solidFill>
            <a:schemeClr val="tx2">
              <a:lumMod val="7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F020884E-F27C-F543-A7FC-394A0008DA2C}"/>
              </a:ext>
            </a:extLst>
          </p:cNvPr>
          <p:cNvSpPr/>
          <p:nvPr userDrawn="1"/>
        </p:nvSpPr>
        <p:spPr>
          <a:xfrm>
            <a:off x="1129682" y="6247708"/>
            <a:ext cx="112875" cy="104748"/>
          </a:xfrm>
          <a:prstGeom prst="rect">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E5503E86-A62A-F146-BD7B-2F3A57DE9B48}"/>
              </a:ext>
            </a:extLst>
          </p:cNvPr>
          <p:cNvSpPr txBox="1"/>
          <p:nvPr userDrawn="1"/>
        </p:nvSpPr>
        <p:spPr>
          <a:xfrm>
            <a:off x="362072" y="6203133"/>
            <a:ext cx="586424"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ISS / LEO</a:t>
            </a:r>
          </a:p>
        </p:txBody>
      </p:sp>
      <p:sp>
        <p:nvSpPr>
          <p:cNvPr id="24" name="TextBox 23">
            <a:extLst>
              <a:ext uri="{FF2B5EF4-FFF2-40B4-BE49-F238E27FC236}">
                <a16:creationId xmlns:a16="http://schemas.microsoft.com/office/drawing/2014/main" id="{61CCBEFC-9F01-8F4C-9D29-862CF6A1FFEC}"/>
              </a:ext>
            </a:extLst>
          </p:cNvPr>
          <p:cNvSpPr txBox="1"/>
          <p:nvPr userDrawn="1"/>
        </p:nvSpPr>
        <p:spPr>
          <a:xfrm>
            <a:off x="1242759" y="6203133"/>
            <a:ext cx="890828"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Mars transit</a:t>
            </a:r>
          </a:p>
        </p:txBody>
      </p:sp>
      <p:sp>
        <p:nvSpPr>
          <p:cNvPr id="26" name="TextBox 25">
            <a:extLst>
              <a:ext uri="{FF2B5EF4-FFF2-40B4-BE49-F238E27FC236}">
                <a16:creationId xmlns:a16="http://schemas.microsoft.com/office/drawing/2014/main" id="{5CB48756-FB58-E746-A09E-2C9C0F12645D}"/>
              </a:ext>
            </a:extLst>
          </p:cNvPr>
          <p:cNvSpPr txBox="1"/>
          <p:nvPr userDrawn="1"/>
        </p:nvSpPr>
        <p:spPr>
          <a:xfrm>
            <a:off x="2229951" y="6203133"/>
            <a:ext cx="1081353"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Decision point</a:t>
            </a:r>
          </a:p>
        </p:txBody>
      </p:sp>
      <p:sp>
        <p:nvSpPr>
          <p:cNvPr id="29" name="Diamond 28">
            <a:extLst>
              <a:ext uri="{FF2B5EF4-FFF2-40B4-BE49-F238E27FC236}">
                <a16:creationId xmlns:a16="http://schemas.microsoft.com/office/drawing/2014/main" id="{48753234-E20E-B449-B1C8-71975D9C5681}"/>
              </a:ext>
            </a:extLst>
          </p:cNvPr>
          <p:cNvSpPr/>
          <p:nvPr userDrawn="1"/>
        </p:nvSpPr>
        <p:spPr>
          <a:xfrm>
            <a:off x="2116875" y="6245218"/>
            <a:ext cx="109728" cy="109728"/>
          </a:xfrm>
          <a:prstGeom prst="diamond">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00">
              <a:solidFill>
                <a:schemeClr val="tx1"/>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F53BBF27-0C8E-9A45-8BEC-67459F224ECA}"/>
              </a:ext>
            </a:extLst>
          </p:cNvPr>
          <p:cNvSpPr txBox="1"/>
          <p:nvPr userDrawn="1"/>
        </p:nvSpPr>
        <p:spPr>
          <a:xfrm>
            <a:off x="142240" y="32140"/>
            <a:ext cx="2865120" cy="276999"/>
          </a:xfrm>
          <a:prstGeom prst="rect">
            <a:avLst/>
          </a:prstGeom>
          <a:noFill/>
        </p:spPr>
        <p:txBody>
          <a:bodyPr wrap="square" rtlCol="0">
            <a:spAutoFit/>
          </a:bodyPr>
          <a:lstStyle/>
          <a:p>
            <a:r>
              <a:rPr lang="en-US" sz="1200">
                <a:solidFill>
                  <a:schemeClr val="bg1"/>
                </a:solidFill>
                <a:latin typeface="Arial" panose="020B0604020202020204" pitchFamily="34" charset="0"/>
                <a:cs typeface="Arial" panose="020B0604020202020204" pitchFamily="34" charset="0"/>
              </a:rPr>
              <a:t>ECLSS-CHP SCLT ROADMAP</a:t>
            </a:r>
          </a:p>
        </p:txBody>
      </p:sp>
      <p:sp>
        <p:nvSpPr>
          <p:cNvPr id="30" name="TextBox 29">
            <a:extLst>
              <a:ext uri="{FF2B5EF4-FFF2-40B4-BE49-F238E27FC236}">
                <a16:creationId xmlns:a16="http://schemas.microsoft.com/office/drawing/2014/main" id="{7854AB96-11B2-5945-9DBF-9CBEA2239AD9}"/>
              </a:ext>
            </a:extLst>
          </p:cNvPr>
          <p:cNvSpPr txBox="1"/>
          <p:nvPr userDrawn="1"/>
        </p:nvSpPr>
        <p:spPr>
          <a:xfrm>
            <a:off x="253974" y="6532450"/>
            <a:ext cx="3034336" cy="193899"/>
          </a:xfrm>
          <a:prstGeom prst="rect">
            <a:avLst/>
          </a:prstGeom>
          <a:noFill/>
        </p:spPr>
        <p:txBody>
          <a:bodyPr wrap="square" lIns="27432" tIns="27432" rIns="27432" bIns="27432" rtlCol="0" anchor="ctr">
            <a:spAutoFit/>
          </a:bodyPr>
          <a:lstStyle/>
          <a:p>
            <a:r>
              <a:rPr lang="en-US" sz="900" b="0">
                <a:solidFill>
                  <a:schemeClr val="bg1"/>
                </a:solidFill>
                <a:latin typeface="Arial" panose="020B0604020202020204" pitchFamily="34" charset="0"/>
                <a:cs typeface="Arial" panose="020B0604020202020204" pitchFamily="34" charset="0"/>
              </a:rPr>
              <a:t>See acronyms list at front of document</a:t>
            </a:r>
          </a:p>
        </p:txBody>
      </p:sp>
      <p:sp>
        <p:nvSpPr>
          <p:cNvPr id="33" name="TextBox 32">
            <a:extLst>
              <a:ext uri="{FF2B5EF4-FFF2-40B4-BE49-F238E27FC236}">
                <a16:creationId xmlns:a16="http://schemas.microsoft.com/office/drawing/2014/main" id="{760A708F-9B10-1843-894E-312CE76A227C}"/>
              </a:ext>
            </a:extLst>
          </p:cNvPr>
          <p:cNvSpPr txBox="1"/>
          <p:nvPr userDrawn="1"/>
        </p:nvSpPr>
        <p:spPr>
          <a:xfrm>
            <a:off x="8315403" y="5736408"/>
            <a:ext cx="3647997" cy="178510"/>
          </a:xfrm>
          <a:prstGeom prst="rect">
            <a:avLst/>
          </a:prstGeom>
          <a:noFill/>
        </p:spPr>
        <p:txBody>
          <a:bodyPr wrap="square" lIns="27432" tIns="27432" rIns="27432" bIns="27432" rtlCol="0">
            <a:spAutoFit/>
          </a:bodyPr>
          <a:lstStyle/>
          <a:p>
            <a:pPr algn="r"/>
            <a:r>
              <a:rPr lang="en-US" sz="800" b="0">
                <a:solidFill>
                  <a:schemeClr val="bg1"/>
                </a:solidFill>
                <a:latin typeface="Arial" panose="020B0604020202020204" pitchFamily="34" charset="0"/>
                <a:cs typeface="Arial" panose="020B0604020202020204" pitchFamily="34" charset="0"/>
              </a:rPr>
              <a:t>All mission information is notional and for the purpose of SCLT work only</a:t>
            </a:r>
          </a:p>
        </p:txBody>
      </p:sp>
    </p:spTree>
    <p:extLst>
      <p:ext uri="{BB962C8B-B14F-4D97-AF65-F5344CB8AC3E}">
        <p14:creationId xmlns:p14="http://schemas.microsoft.com/office/powerpoint/2010/main" val="402978846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hf hdr="0" ftr="0" dt="0"/>
  <p:txStyles>
    <p:titleStyle>
      <a:lvl1pPr algn="l" defTabSz="457200" rtl="0" eaLnBrk="1" fontAlgn="base" hangingPunct="1">
        <a:spcBef>
          <a:spcPct val="0"/>
        </a:spcBef>
        <a:spcAft>
          <a:spcPct val="0"/>
        </a:spcAft>
        <a:defRPr sz="24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1" fontAlgn="base" hangingPunct="1">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1" fontAlgn="base" hangingPunct="1">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144">
          <p15:clr>
            <a:srgbClr val="F26B43"/>
          </p15:clr>
        </p15:guide>
        <p15:guide id="3" pos="7536">
          <p15:clr>
            <a:srgbClr val="F26B43"/>
          </p15:clr>
        </p15:guide>
        <p15:guide id="4" pos="3840">
          <p15:clr>
            <a:srgbClr val="F26B43"/>
          </p15:clr>
        </p15:guide>
        <p15:guide id="5" orient="horz" pos="144">
          <p15:clr>
            <a:srgbClr val="F26B43"/>
          </p15:clr>
        </p15:guide>
        <p15:guide id="6" orient="horz" pos="4176">
          <p15:clr>
            <a:srgbClr val="F26B43"/>
          </p15:clr>
        </p15:guide>
        <p15:guide id="7" pos="50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38F7CE-66F5-4558-8EA9-0BA750C8C47E}"/>
              </a:ext>
            </a:extLst>
          </p:cNvPr>
          <p:cNvSpPr/>
          <p:nvPr userDrawn="1"/>
        </p:nvSpPr>
        <p:spPr>
          <a:xfrm>
            <a:off x="0" y="6159734"/>
            <a:ext cx="12192000" cy="692992"/>
          </a:xfrm>
          <a:prstGeom prst="rect">
            <a:avLst/>
          </a:prstGeom>
          <a:gradFill flip="none" rotWithShape="1">
            <a:gsLst>
              <a:gs pos="33000">
                <a:schemeClr val="bg1">
                  <a:alpha val="13000"/>
                </a:schemeClr>
              </a:gs>
              <a:gs pos="0">
                <a:schemeClr val="bg2">
                  <a:lumMod val="75000"/>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5C"/>
              </a:solidFill>
            </a:endParaRPr>
          </a:p>
        </p:txBody>
      </p:sp>
      <p:pic>
        <p:nvPicPr>
          <p:cNvPr id="13" name="Picture 12">
            <a:extLst>
              <a:ext uri="{FF2B5EF4-FFF2-40B4-BE49-F238E27FC236}">
                <a16:creationId xmlns:a16="http://schemas.microsoft.com/office/drawing/2014/main" id="{5D07A105-AAC8-460E-9543-C890D8AF065B}"/>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465163" y="6317937"/>
            <a:ext cx="425143" cy="352868"/>
          </a:xfrm>
          <a:prstGeom prst="rect">
            <a:avLst/>
          </a:prstGeom>
        </p:spPr>
      </p:pic>
      <p:pic>
        <p:nvPicPr>
          <p:cNvPr id="14" name="Picture 13">
            <a:extLst>
              <a:ext uri="{FF2B5EF4-FFF2-40B4-BE49-F238E27FC236}">
                <a16:creationId xmlns:a16="http://schemas.microsoft.com/office/drawing/2014/main" id="{22E188BD-9ABC-4F44-BC8B-66C13136820F}"/>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10123141" y="6355984"/>
            <a:ext cx="549554" cy="313246"/>
          </a:xfrm>
          <a:prstGeom prst="rect">
            <a:avLst/>
          </a:prstGeom>
        </p:spPr>
      </p:pic>
      <p:pic>
        <p:nvPicPr>
          <p:cNvPr id="15" name="Picture 14">
            <a:extLst>
              <a:ext uri="{FF2B5EF4-FFF2-40B4-BE49-F238E27FC236}">
                <a16:creationId xmlns:a16="http://schemas.microsoft.com/office/drawing/2014/main" id="{8BA80F12-5436-4061-B401-DF84CA5535F9}"/>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0834864" y="6337756"/>
            <a:ext cx="450109" cy="391594"/>
          </a:xfrm>
          <a:prstGeom prst="rect">
            <a:avLst/>
          </a:prstGeom>
        </p:spPr>
      </p:pic>
      <p:sp>
        <p:nvSpPr>
          <p:cNvPr id="16" name="Parallelogram 3">
            <a:extLst>
              <a:ext uri="{FF2B5EF4-FFF2-40B4-BE49-F238E27FC236}">
                <a16:creationId xmlns:a16="http://schemas.microsoft.com/office/drawing/2014/main" id="{F154577F-CA01-4D98-B5A9-360935984FF9}"/>
              </a:ext>
            </a:extLst>
          </p:cNvPr>
          <p:cNvSpPr/>
          <p:nvPr userDrawn="1"/>
        </p:nvSpPr>
        <p:spPr>
          <a:xfrm>
            <a:off x="11380986" y="6168048"/>
            <a:ext cx="811014" cy="670774"/>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 name="connsiteX0" fmla="*/ 0 w 826284"/>
              <a:gd name="connsiteY0" fmla="*/ 661677 h 661677"/>
              <a:gd name="connsiteX1" fmla="*/ 166185 w 826284"/>
              <a:gd name="connsiteY1" fmla="*/ 0 h 661677"/>
              <a:gd name="connsiteX2" fmla="*/ 811014 w 826284"/>
              <a:gd name="connsiteY2" fmla="*/ 0 h 661677"/>
              <a:gd name="connsiteX3" fmla="*/ 826284 w 826284"/>
              <a:gd name="connsiteY3" fmla="*/ 660948 h 661677"/>
              <a:gd name="connsiteX4" fmla="*/ 0 w 826284"/>
              <a:gd name="connsiteY4" fmla="*/ 661677 h 661677"/>
              <a:gd name="connsiteX0" fmla="*/ 0 w 811014"/>
              <a:gd name="connsiteY0" fmla="*/ 661677 h 661677"/>
              <a:gd name="connsiteX1" fmla="*/ 166185 w 811014"/>
              <a:gd name="connsiteY1" fmla="*/ 0 h 661677"/>
              <a:gd name="connsiteX2" fmla="*/ 811014 w 811014"/>
              <a:gd name="connsiteY2" fmla="*/ 0 h 661677"/>
              <a:gd name="connsiteX3" fmla="*/ 809031 w 811014"/>
              <a:gd name="connsiteY3" fmla="*/ 660948 h 661677"/>
              <a:gd name="connsiteX4" fmla="*/ 0 w 811014"/>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014" h="661677">
                <a:moveTo>
                  <a:pt x="0" y="661677"/>
                </a:moveTo>
                <a:lnTo>
                  <a:pt x="166185" y="0"/>
                </a:lnTo>
                <a:lnTo>
                  <a:pt x="811014" y="0"/>
                </a:lnTo>
                <a:lnTo>
                  <a:pt x="809031" y="660948"/>
                </a:lnTo>
                <a:lnTo>
                  <a:pt x="0" y="661677"/>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3222" y="100046"/>
            <a:ext cx="10313354" cy="849984"/>
          </a:xfrm>
          <a:prstGeom prst="rect">
            <a:avLst/>
          </a:prstGeom>
        </p:spPr>
        <p:txBody>
          <a:bodyPr vert="horz" lIns="91440" tIns="0" rIns="91440" bIns="0" rtlCol="0" anchor="b">
            <a:noAutofit/>
          </a:bodyPr>
          <a:lstStyle/>
          <a:p>
            <a:r>
              <a:rPr lang="en-US"/>
              <a:t>Click to edit Master title style</a:t>
            </a:r>
          </a:p>
        </p:txBody>
      </p:sp>
      <p:sp>
        <p:nvSpPr>
          <p:cNvPr id="3" name="Text Placeholder 2"/>
          <p:cNvSpPr>
            <a:spLocks noGrp="1"/>
          </p:cNvSpPr>
          <p:nvPr>
            <p:ph type="body" idx="1"/>
          </p:nvPr>
        </p:nvSpPr>
        <p:spPr>
          <a:xfrm>
            <a:off x="380999" y="1098960"/>
            <a:ext cx="11496575" cy="49440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Slide Number Placeholder 5">
            <a:extLst>
              <a:ext uri="{FF2B5EF4-FFF2-40B4-BE49-F238E27FC236}">
                <a16:creationId xmlns:a16="http://schemas.microsoft.com/office/drawing/2014/main" id="{E03C1138-BD0D-4F27-9C43-2B899AEEF16D}"/>
              </a:ext>
            </a:extLst>
          </p:cNvPr>
          <p:cNvSpPr txBox="1">
            <a:spLocks/>
          </p:cNvSpPr>
          <p:nvPr userDrawn="1"/>
        </p:nvSpPr>
        <p:spPr>
          <a:xfrm>
            <a:off x="11570472" y="6446701"/>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b="1" smtClean="0"/>
              <a:pPr/>
              <a:t>‹#›</a:t>
            </a:fld>
            <a:r>
              <a:rPr lang="en-US"/>
              <a:t> </a:t>
            </a:r>
          </a:p>
        </p:txBody>
      </p:sp>
      <p:cxnSp>
        <p:nvCxnSpPr>
          <p:cNvPr id="34" name="Straight Connector 33">
            <a:extLst>
              <a:ext uri="{FF2B5EF4-FFF2-40B4-BE49-F238E27FC236}">
                <a16:creationId xmlns:a16="http://schemas.microsoft.com/office/drawing/2014/main" id="{A4D77449-6CA1-42E2-B1A6-0BAD496E5D85}"/>
              </a:ext>
            </a:extLst>
          </p:cNvPr>
          <p:cNvCxnSpPr>
            <a:cxnSpLocks/>
          </p:cNvCxnSpPr>
          <p:nvPr userDrawn="1"/>
        </p:nvCxnSpPr>
        <p:spPr>
          <a:xfrm>
            <a:off x="369418" y="959244"/>
            <a:ext cx="11508156"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F8EE39C-5861-4A5F-AE4D-A2304D6E85B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10798159" y="9577"/>
            <a:ext cx="1157456" cy="1019253"/>
          </a:xfrm>
          <a:prstGeom prst="rect">
            <a:avLst/>
          </a:prstGeom>
        </p:spPr>
      </p:pic>
      <p:pic>
        <p:nvPicPr>
          <p:cNvPr id="18" name="Picture 17">
            <a:extLst>
              <a:ext uri="{FF2B5EF4-FFF2-40B4-BE49-F238E27FC236}">
                <a16:creationId xmlns:a16="http://schemas.microsoft.com/office/drawing/2014/main" id="{4907D440-BB8B-4812-8D44-0577281D2E69}"/>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369418" y="6229864"/>
            <a:ext cx="940282" cy="564354"/>
          </a:xfrm>
          <a:prstGeom prst="rect">
            <a:avLst/>
          </a:prstGeom>
        </p:spPr>
      </p:pic>
      <p:pic>
        <p:nvPicPr>
          <p:cNvPr id="4" name="Picture 3">
            <a:extLst>
              <a:ext uri="{FF2B5EF4-FFF2-40B4-BE49-F238E27FC236}">
                <a16:creationId xmlns:a16="http://schemas.microsoft.com/office/drawing/2014/main" id="{41A54CF6-8C50-4FDA-8BCE-EF62D1678B48}"/>
              </a:ext>
            </a:extLst>
          </p:cNvPr>
          <p:cNvPicPr>
            <a:picLocks noChangeAspect="1"/>
          </p:cNvPicPr>
          <p:nvPr userDrawn="1"/>
        </p:nvPicPr>
        <p:blipFill>
          <a:blip r:embed="rId16"/>
          <a:stretch>
            <a:fillRect/>
          </a:stretch>
        </p:blipFill>
        <p:spPr>
          <a:xfrm>
            <a:off x="0" y="0"/>
            <a:ext cx="12192000" cy="6857999"/>
          </a:xfrm>
          <a:prstGeom prst="rect">
            <a:avLst/>
          </a:prstGeom>
        </p:spPr>
      </p:pic>
    </p:spTree>
    <p:extLst>
      <p:ext uri="{BB962C8B-B14F-4D97-AF65-F5344CB8AC3E}">
        <p14:creationId xmlns:p14="http://schemas.microsoft.com/office/powerpoint/2010/main" val="1479964476"/>
      </p:ext>
    </p:extLst>
  </p:cSld>
  <p:clrMap bg1="dk1" tx1="lt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Lst>
  <p:hf sldNum="0" hdr="0" dt="0"/>
  <p:txStyles>
    <p:titleStyle>
      <a:lvl1pPr marL="0" indent="0"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5">
            <a:lumMod val="60000"/>
            <a:lumOff val="40000"/>
          </a:schemeClr>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p15:clr>
            <a:srgbClr val="F26B43"/>
          </p15:clr>
        </p15:guide>
        <p15:guide id="2" orient="horz" pos="720">
          <p15:clr>
            <a:srgbClr val="F26B43"/>
          </p15:clr>
        </p15:guide>
        <p15:guide id="3" orient="horz" pos="35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27.jpe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17.xml"/><Relationship Id="rId5" Type="http://schemas.openxmlformats.org/officeDocument/2006/relationships/image" Target="../media/image38.sv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17.xml"/><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17.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4.png"/><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1.svg"/></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chart" Target="../charts/chart1.xml"/></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3620D95-7FE8-4ED1-85C9-15FEBCAAB7E1}"/>
              </a:ext>
            </a:extLst>
          </p:cNvPr>
          <p:cNvPicPr>
            <a:picLocks noChangeAspect="1"/>
          </p:cNvPicPr>
          <p:nvPr/>
        </p:nvPicPr>
        <p:blipFill>
          <a:blip r:embed="rId2"/>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E6588A52-976C-42B7-8B66-EE056AE24D87}"/>
              </a:ext>
            </a:extLst>
          </p:cNvPr>
          <p:cNvSpPr>
            <a:spLocks noGrp="1"/>
          </p:cNvSpPr>
          <p:nvPr>
            <p:ph type="ctrTitle"/>
          </p:nvPr>
        </p:nvSpPr>
        <p:spPr>
          <a:xfrm>
            <a:off x="0" y="2052052"/>
            <a:ext cx="5566101" cy="1529395"/>
          </a:xfrm>
        </p:spPr>
        <p:txBody>
          <a:bodyPr>
            <a:noAutofit/>
          </a:bodyPr>
          <a:lstStyle/>
          <a:p>
            <a:pPr algn="ctr"/>
            <a:br>
              <a:rPr lang="en-US" b="1">
                <a:latin typeface="Calibri" panose="020F0502020204030204" pitchFamily="34" charset="0"/>
                <a:cs typeface="Calibri" panose="020F0502020204030204" pitchFamily="34" charset="0"/>
              </a:rPr>
            </a:br>
            <a:endParaRPr lang="en-US">
              <a:latin typeface="Calibri" panose="020F0502020204030204" pitchFamily="34" charset="0"/>
              <a:cs typeface="Calibri" panose="020F0502020204030204" pitchFamily="34" charset="0"/>
            </a:endParaRPr>
          </a:p>
        </p:txBody>
      </p:sp>
      <p:sp>
        <p:nvSpPr>
          <p:cNvPr id="5" name="Subtitle 4">
            <a:extLst>
              <a:ext uri="{FF2B5EF4-FFF2-40B4-BE49-F238E27FC236}">
                <a16:creationId xmlns:a16="http://schemas.microsoft.com/office/drawing/2014/main" id="{43420760-C8AE-4317-B969-8E01B19546E7}"/>
              </a:ext>
            </a:extLst>
          </p:cNvPr>
          <p:cNvSpPr>
            <a:spLocks noGrp="1"/>
          </p:cNvSpPr>
          <p:nvPr>
            <p:ph type="subTitle" idx="1"/>
          </p:nvPr>
        </p:nvSpPr>
        <p:spPr>
          <a:xfrm>
            <a:off x="995579" y="1290079"/>
            <a:ext cx="10450544" cy="1275568"/>
          </a:xfrm>
          <a:solidFill>
            <a:srgbClr val="BFBFBF">
              <a:alpha val="34902"/>
            </a:srgbClr>
          </a:solid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Malgun Gothic"/>
                <a:ea typeface="Malgun Gothic"/>
                <a:cs typeface="+mn-cs"/>
              </a:rPr>
              <a:t>MITIGATING DECOMPRESSION SICKNESS FOR MOON AND MARS</a:t>
            </a:r>
            <a:endParaRPr lang="en-US" sz="3200" dirty="0">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962AEAE2-F67B-458D-A1E7-DCFEBF80BC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67395" y="88490"/>
            <a:ext cx="1157456" cy="1019253"/>
          </a:xfrm>
          <a:prstGeom prst="rect">
            <a:avLst/>
          </a:prstGeom>
        </p:spPr>
      </p:pic>
      <p:sp>
        <p:nvSpPr>
          <p:cNvPr id="2" name="Slide Number Placeholder 1">
            <a:extLst>
              <a:ext uri="{FF2B5EF4-FFF2-40B4-BE49-F238E27FC236}">
                <a16:creationId xmlns:a16="http://schemas.microsoft.com/office/drawing/2014/main" id="{C9E79689-7C93-6D3B-CBAD-A03D428B69B4}"/>
              </a:ext>
            </a:extLst>
          </p:cNvPr>
          <p:cNvSpPr txBox="1">
            <a:spLocks/>
          </p:cNvSpPr>
          <p:nvPr/>
        </p:nvSpPr>
        <p:spPr>
          <a:xfrm>
            <a:off x="1622786" y="5633499"/>
            <a:ext cx="28448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FAA9C5C-EB97-B64F-A778-88AB6963A045}"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TextBox 7">
            <a:extLst>
              <a:ext uri="{FF2B5EF4-FFF2-40B4-BE49-F238E27FC236}">
                <a16:creationId xmlns:a16="http://schemas.microsoft.com/office/drawing/2014/main" id="{73A60919-0EFE-7394-2045-16D184CFDF2D}"/>
              </a:ext>
            </a:extLst>
          </p:cNvPr>
          <p:cNvSpPr txBox="1"/>
          <p:nvPr/>
        </p:nvSpPr>
        <p:spPr>
          <a:xfrm>
            <a:off x="3183879" y="5181876"/>
            <a:ext cx="6350456" cy="523220"/>
          </a:xfrm>
          <a:prstGeom prst="rect">
            <a:avLst/>
          </a:prstGeom>
          <a:solidFill>
            <a:schemeClr val="tx1">
              <a:alpha val="45000"/>
            </a:schemeClr>
          </a:solidFill>
        </p:spPr>
        <p:txBody>
          <a:bodyPr wrap="none" lIns="91440" tIns="45720" rIns="91440" bIns="45720" rtlCol="0" anchor="t">
            <a:spAutoFit/>
          </a:bodyPr>
          <a:lstStyle/>
          <a:p>
            <a:pPr algn="ctr">
              <a:defRPr/>
            </a:pPr>
            <a:r>
              <a:rPr lang="en-US" sz="2800" i="1" dirty="0"/>
              <a:t>Alejandro Garbino, MD, PhD, MPH, </a:t>
            </a:r>
            <a:r>
              <a:rPr lang="en-US" sz="2800" i="1" dirty="0" err="1"/>
              <a:t>FAsMA</a:t>
            </a:r>
            <a:endParaRPr lang="en-US" sz="2800" dirty="0">
              <a:effectLst>
                <a:outerShdw blurRad="38100" dist="38100" dir="2700000" algn="tl">
                  <a:srgbClr val="000000">
                    <a:alpha val="43137"/>
                  </a:srgbClr>
                </a:outerShdw>
              </a:effectLst>
              <a:latin typeface="Malgun Gothic"/>
              <a:ea typeface="Malgun Gothic"/>
            </a:endParaRPr>
          </a:p>
        </p:txBody>
      </p:sp>
      <p:sp>
        <p:nvSpPr>
          <p:cNvPr id="3" name="Subtitle 4">
            <a:extLst>
              <a:ext uri="{FF2B5EF4-FFF2-40B4-BE49-F238E27FC236}">
                <a16:creationId xmlns:a16="http://schemas.microsoft.com/office/drawing/2014/main" id="{759F4D58-C30D-239C-8FA4-A2233726646F}"/>
              </a:ext>
            </a:extLst>
          </p:cNvPr>
          <p:cNvSpPr txBox="1">
            <a:spLocks/>
          </p:cNvSpPr>
          <p:nvPr/>
        </p:nvSpPr>
        <p:spPr>
          <a:xfrm>
            <a:off x="1133835" y="3306371"/>
            <a:ext cx="10450544" cy="1275568"/>
          </a:xfrm>
          <a:prstGeom prst="rect">
            <a:avLst/>
          </a:prstGeom>
          <a:solidFill>
            <a:srgbClr val="BFBFBF">
              <a:alpha val="34902"/>
            </a:srgbClr>
          </a:solidFill>
        </p:spPr>
        <p:txBody>
          <a:bodyPr vert="horz" lIns="91440" tIns="45720" rIns="91440" bIns="45720" rtlCol="0" anchor="t">
            <a:noAutofit/>
          </a:bodyPr>
          <a:lstStyle>
            <a:lvl1pPr marL="0" indent="0" algn="r" defTabSz="914400" rtl="0" eaLnBrk="1" latinLnBrk="0" hangingPunct="1">
              <a:lnSpc>
                <a:spcPct val="90000"/>
              </a:lnSpc>
              <a:spcBef>
                <a:spcPts val="1000"/>
              </a:spcBef>
              <a:buClr>
                <a:schemeClr val="accent5">
                  <a:lumMod val="60000"/>
                  <a:lumOff val="40000"/>
                </a:schemeClr>
              </a:buClr>
              <a:buFont typeface="Wingdings" panose="05000000000000000000" pitchFamily="2" charset="2"/>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rgbClr val="A2C7E2"/>
              </a:buClr>
              <a:buFont typeface="Wingdings" panose="05000000000000000000" pitchFamily="2" charset="2"/>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90000"/>
              </a:lnSpc>
              <a:spcBef>
                <a:spcPts val="500"/>
              </a:spcBef>
              <a:buClr>
                <a:srgbClr val="FFDA00"/>
              </a:buClr>
              <a:buFont typeface="Wingdings" panose="05000000000000000000" pitchFamily="2" charset="2"/>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90000"/>
              </a:lnSpc>
              <a:spcBef>
                <a:spcPts val="500"/>
              </a:spcBef>
              <a:buClr>
                <a:srgbClr val="00205C"/>
              </a:buClr>
              <a:buSzPct val="100000"/>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90000"/>
              </a:lnSpc>
              <a:spcBef>
                <a:spcPts val="500"/>
              </a:spcBef>
              <a:buClr>
                <a:srgbClr val="FFDA00"/>
              </a:buClr>
              <a:buSzPct val="100000"/>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spcBef>
                <a:spcPts val="0"/>
              </a:spcBef>
              <a:buClrTx/>
              <a:buFontTx/>
              <a:buNone/>
              <a:defRPr/>
            </a:pPr>
            <a:r>
              <a:rPr lang="en-US" sz="4000" b="1" dirty="0">
                <a:solidFill>
                  <a:prstClr val="white"/>
                </a:solidFill>
                <a:effectLst>
                  <a:outerShdw blurRad="38100" dist="38100" dir="2700000" algn="tl">
                    <a:srgbClr val="000000">
                      <a:alpha val="43137"/>
                    </a:srgbClr>
                  </a:outerShdw>
                </a:effectLst>
                <a:latin typeface="Malgun Gothic"/>
                <a:ea typeface="Malgun Gothic"/>
              </a:rPr>
              <a:t>HRP Investigators’ Workshop</a:t>
            </a:r>
          </a:p>
          <a:p>
            <a:pPr algn="ctr">
              <a:lnSpc>
                <a:spcPct val="100000"/>
              </a:lnSpc>
              <a:spcBef>
                <a:spcPts val="0"/>
              </a:spcBef>
              <a:buClrTx/>
              <a:buFontTx/>
              <a:buNone/>
              <a:defRPr/>
            </a:pPr>
            <a:r>
              <a:rPr lang="en-US" sz="3200" b="1" dirty="0">
                <a:solidFill>
                  <a:prstClr val="white"/>
                </a:solidFill>
                <a:effectLst>
                  <a:outerShdw blurRad="38100" dist="38100" dir="2700000" algn="tl">
                    <a:srgbClr val="000000">
                      <a:alpha val="43137"/>
                    </a:srgbClr>
                  </a:outerShdw>
                </a:effectLst>
                <a:latin typeface="Malgun Gothic"/>
                <a:ea typeface="Malgun Gothic"/>
                <a:cs typeface="Calibri" panose="020F0502020204030204" pitchFamily="34" charset="0"/>
              </a:rPr>
              <a:t>Tuesday January 28</a:t>
            </a:r>
            <a:r>
              <a:rPr lang="en-US" sz="3200" b="1" baseline="30000" dirty="0">
                <a:solidFill>
                  <a:prstClr val="white"/>
                </a:solidFill>
                <a:effectLst>
                  <a:outerShdw blurRad="38100" dist="38100" dir="2700000" algn="tl">
                    <a:srgbClr val="000000">
                      <a:alpha val="43137"/>
                    </a:srgbClr>
                  </a:outerShdw>
                </a:effectLst>
                <a:latin typeface="Malgun Gothic"/>
                <a:ea typeface="Malgun Gothic"/>
                <a:cs typeface="Calibri" panose="020F0502020204030204" pitchFamily="34" charset="0"/>
              </a:rPr>
              <a:t>th</a:t>
            </a:r>
            <a:r>
              <a:rPr lang="en-US" sz="3200" b="1" dirty="0">
                <a:solidFill>
                  <a:prstClr val="white"/>
                </a:solidFill>
                <a:effectLst>
                  <a:outerShdw blurRad="38100" dist="38100" dir="2700000" algn="tl">
                    <a:srgbClr val="000000">
                      <a:alpha val="43137"/>
                    </a:srgbClr>
                  </a:outerShdw>
                </a:effectLst>
                <a:latin typeface="Malgun Gothic"/>
                <a:ea typeface="Malgun Gothic"/>
                <a:cs typeface="Calibri" panose="020F0502020204030204" pitchFamily="34" charset="0"/>
              </a:rPr>
              <a:t>, 2025</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43861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6D5A50-06D0-063E-F7A1-F8C7E1F50BC7}"/>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6874871B-40EB-3900-8845-00F4911CBBB3}"/>
              </a:ext>
            </a:extLst>
          </p:cNvPr>
          <p:cNvSpPr>
            <a:spLocks noGrp="1"/>
          </p:cNvSpPr>
          <p:nvPr>
            <p:ph idx="1"/>
          </p:nvPr>
        </p:nvSpPr>
        <p:spPr/>
        <p:txBody>
          <a:bodyPr>
            <a:normAutofit/>
          </a:bodyPr>
          <a:lstStyle/>
          <a:p>
            <a:r>
              <a:rPr lang="en-US" sz="2800" dirty="0"/>
              <a:t>Moon and Mars?</a:t>
            </a:r>
          </a:p>
          <a:p>
            <a:r>
              <a:rPr lang="en-US" sz="2800" dirty="0"/>
              <a:t>What is Decompression Sickness</a:t>
            </a:r>
          </a:p>
          <a:p>
            <a:r>
              <a:rPr lang="en-US" sz="2800" dirty="0"/>
              <a:t>What causes it</a:t>
            </a:r>
          </a:p>
          <a:p>
            <a:r>
              <a:rPr lang="en-US" sz="2800" dirty="0"/>
              <a:t>What can be done to mitigate it</a:t>
            </a:r>
          </a:p>
          <a:p>
            <a:r>
              <a:rPr lang="en-US" sz="2800" dirty="0"/>
              <a:t>How can we test our plans</a:t>
            </a:r>
          </a:p>
          <a:p>
            <a:r>
              <a:rPr lang="en-US" sz="2800" dirty="0"/>
              <a:t>What is still to do in the future</a:t>
            </a:r>
          </a:p>
          <a:p>
            <a:endParaRPr lang="en-US" sz="2800" dirty="0"/>
          </a:p>
        </p:txBody>
      </p:sp>
      <p:sp>
        <p:nvSpPr>
          <p:cNvPr id="2" name="TextBox 1">
            <a:extLst>
              <a:ext uri="{FF2B5EF4-FFF2-40B4-BE49-F238E27FC236}">
                <a16:creationId xmlns:a16="http://schemas.microsoft.com/office/drawing/2014/main" id="{605CC95B-8FD7-5C64-4DB8-E595C23987FA}"/>
              </a:ext>
            </a:extLst>
          </p:cNvPr>
          <p:cNvSpPr txBox="1"/>
          <p:nvPr/>
        </p:nvSpPr>
        <p:spPr>
          <a:xfrm>
            <a:off x="532661" y="5297375"/>
            <a:ext cx="7324078" cy="923330"/>
          </a:xfrm>
          <a:prstGeom prst="rect">
            <a:avLst/>
          </a:prstGeom>
          <a:noFill/>
        </p:spPr>
        <p:txBody>
          <a:bodyPr wrap="square" rtlCol="0">
            <a:spAutoFit/>
          </a:bodyPr>
          <a:lstStyle/>
          <a:p>
            <a:r>
              <a:rPr lang="en-US" dirty="0"/>
              <a:t>Funding: </a:t>
            </a:r>
          </a:p>
          <a:p>
            <a:r>
              <a:rPr lang="en-US" dirty="0"/>
              <a:t>NASA Extravehicular Activity and Human Surface Mobility Program</a:t>
            </a:r>
          </a:p>
          <a:p>
            <a:r>
              <a:rPr lang="en-US" dirty="0"/>
              <a:t>NASA Human Research Program</a:t>
            </a:r>
          </a:p>
        </p:txBody>
      </p:sp>
    </p:spTree>
    <p:extLst>
      <p:ext uri="{BB962C8B-B14F-4D97-AF65-F5344CB8AC3E}">
        <p14:creationId xmlns:p14="http://schemas.microsoft.com/office/powerpoint/2010/main" val="2317511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7510" y="76200"/>
            <a:ext cx="9110081" cy="762000"/>
          </a:xfrm>
        </p:spPr>
        <p:txBody>
          <a:bodyPr>
            <a:noAutofit/>
          </a:bodyPr>
          <a:lstStyle/>
          <a:p>
            <a:r>
              <a:rPr lang="en-US" dirty="0"/>
              <a:t>Decompression Sickness (DCS)</a:t>
            </a:r>
          </a:p>
        </p:txBody>
      </p:sp>
      <p:sp>
        <p:nvSpPr>
          <p:cNvPr id="3" name="Content Placeholder 2"/>
          <p:cNvSpPr>
            <a:spLocks noGrp="1"/>
          </p:cNvSpPr>
          <p:nvPr>
            <p:ph idx="1"/>
          </p:nvPr>
        </p:nvSpPr>
        <p:spPr>
          <a:xfrm>
            <a:off x="799230" y="1285270"/>
            <a:ext cx="7337064" cy="4313098"/>
          </a:xfrm>
        </p:spPr>
        <p:txBody>
          <a:bodyPr>
            <a:noAutofit/>
          </a:bodyPr>
          <a:lstStyle/>
          <a:p>
            <a:r>
              <a:rPr lang="en-US" sz="2400" dirty="0"/>
              <a:t>Decreasing ambient pressure causes release of nitrogen dissolved in tissues, which may result in DCS</a:t>
            </a:r>
          </a:p>
          <a:p>
            <a:pPr lvl="1"/>
            <a:r>
              <a:rPr lang="en-US" sz="1800" b="1" dirty="0"/>
              <a:t>Grade IV VGE: </a:t>
            </a:r>
            <a:r>
              <a:rPr lang="en-US" sz="1800" dirty="0"/>
              <a:t>Venous Gas Emboli “Silent bubbles” (no symptoms or clinical findings) can be detected by Doppler; Grade IV is the most severe form and is correlated with risk of DCS</a:t>
            </a:r>
          </a:p>
          <a:p>
            <a:pPr lvl="1"/>
            <a:r>
              <a:rPr lang="en-US" sz="1800" b="1" dirty="0"/>
              <a:t>Type I DCS: </a:t>
            </a:r>
            <a:r>
              <a:rPr lang="en-US" sz="1800" dirty="0"/>
              <a:t>Joint pain; single extremity tingling or numbness; mild skin symptoms</a:t>
            </a:r>
          </a:p>
          <a:p>
            <a:pPr lvl="1"/>
            <a:r>
              <a:rPr lang="en-US" sz="1800" b="1" dirty="0"/>
              <a:t>Type II DCS: </a:t>
            </a:r>
            <a:r>
              <a:rPr lang="en-US" sz="1800" dirty="0"/>
              <a:t>Central neurological or cardiopulmonary symptoms; can be life-threatening</a:t>
            </a:r>
          </a:p>
          <a:p>
            <a:r>
              <a:rPr lang="en-US" sz="2400" dirty="0"/>
              <a:t>Pre-EVA </a:t>
            </a:r>
            <a:r>
              <a:rPr lang="en-US" sz="2400" dirty="0" err="1"/>
              <a:t>denitrogenation</a:t>
            </a:r>
            <a:r>
              <a:rPr lang="en-US" sz="2400" dirty="0"/>
              <a:t> via oxygen prebreathe </a:t>
            </a:r>
            <a:r>
              <a:rPr lang="en-US" sz="2400" i="1" dirty="0"/>
              <a:t>reduces</a:t>
            </a:r>
            <a:r>
              <a:rPr lang="en-US" sz="2400" dirty="0"/>
              <a:t> DCS risk during EVA</a:t>
            </a:r>
          </a:p>
          <a:p>
            <a:pPr lvl="0"/>
            <a:endParaRPr lang="en-US" sz="2400" dirty="0"/>
          </a:p>
        </p:txBody>
      </p:sp>
      <p:pic>
        <p:nvPicPr>
          <p:cNvPr id="1026" name="Picture 2" descr="http://tse4.mm.bing.net/th?id=OIP.gOifv6CgcBLTphg9da4SRgHaEh"/>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345170" y="1438414"/>
            <a:ext cx="2895600" cy="3057306"/>
          </a:xfrm>
          <a:prstGeom prst="rect">
            <a:avLst/>
          </a:prstGeom>
          <a:ln>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1854200" y="5572730"/>
            <a:ext cx="8483600" cy="10160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Flight prebreathe protocols must be validated via human ground testing prior to operational implementation</a:t>
            </a:r>
          </a:p>
        </p:txBody>
      </p:sp>
    </p:spTree>
    <p:extLst>
      <p:ext uri="{BB962C8B-B14F-4D97-AF65-F5344CB8AC3E}">
        <p14:creationId xmlns:p14="http://schemas.microsoft.com/office/powerpoint/2010/main" val="343861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FB6AAE-9877-4E9F-9949-AE9D9F1A6EF2}"/>
              </a:ext>
            </a:extLst>
          </p:cNvPr>
          <p:cNvSpPr>
            <a:spLocks noGrp="1"/>
          </p:cNvSpPr>
          <p:nvPr>
            <p:ph type="title"/>
          </p:nvPr>
        </p:nvSpPr>
        <p:spPr/>
        <p:txBody>
          <a:bodyPr/>
          <a:lstStyle/>
          <a:p>
            <a:r>
              <a:rPr lang="en-US"/>
              <a:t>Fundamentals</a:t>
            </a:r>
          </a:p>
        </p:txBody>
      </p:sp>
      <p:sp>
        <p:nvSpPr>
          <p:cNvPr id="5" name="Content Placeholder 2">
            <a:extLst>
              <a:ext uri="{FF2B5EF4-FFF2-40B4-BE49-F238E27FC236}">
                <a16:creationId xmlns:a16="http://schemas.microsoft.com/office/drawing/2014/main" id="{08E365FE-10DC-4CB2-A95B-202F05950282}"/>
              </a:ext>
            </a:extLst>
          </p:cNvPr>
          <p:cNvSpPr>
            <a:spLocks noGrp="1"/>
          </p:cNvSpPr>
          <p:nvPr>
            <p:ph idx="1"/>
          </p:nvPr>
        </p:nvSpPr>
        <p:spPr>
          <a:xfrm>
            <a:off x="139296" y="985197"/>
            <a:ext cx="5405827" cy="2443804"/>
          </a:xfrm>
        </p:spPr>
        <p:txBody>
          <a:bodyPr>
            <a:noAutofit/>
          </a:bodyPr>
          <a:lstStyle/>
          <a:p>
            <a:r>
              <a:rPr lang="en-US"/>
              <a:t>↓pressure: </a:t>
            </a:r>
          </a:p>
          <a:p>
            <a:pPr lvl="1"/>
            <a:r>
              <a:rPr lang="en-US"/>
              <a:t>tissues release nitrogen bubbles </a:t>
            </a:r>
          </a:p>
          <a:p>
            <a:pPr lvl="1"/>
            <a:r>
              <a:rPr lang="en-US"/>
              <a:t>Too much bubbling: Decompression Sickness</a:t>
            </a:r>
          </a:p>
          <a:p>
            <a:pPr lvl="2"/>
            <a:r>
              <a:rPr lang="en-US" sz="1200" b="1"/>
              <a:t>Type I DCS: Mild/Joint pain</a:t>
            </a:r>
          </a:p>
          <a:p>
            <a:pPr lvl="2"/>
            <a:r>
              <a:rPr lang="en-US" sz="1200" b="1"/>
              <a:t>Type II DCS: Severe/life threatening</a:t>
            </a:r>
          </a:p>
          <a:p>
            <a:pPr lvl="1"/>
            <a:r>
              <a:rPr lang="en-US"/>
              <a:t>Pre-EVA denitrogenation via oxygen </a:t>
            </a:r>
            <a:r>
              <a:rPr lang="en-US" u="sng"/>
              <a:t>prebreathe</a:t>
            </a:r>
            <a:r>
              <a:rPr lang="en-US"/>
              <a:t> </a:t>
            </a:r>
            <a:r>
              <a:rPr lang="en-US" i="1"/>
              <a:t>reduces</a:t>
            </a:r>
            <a:r>
              <a:rPr lang="en-US"/>
              <a:t> DCS risk during EVA</a:t>
            </a:r>
          </a:p>
          <a:p>
            <a:r>
              <a:rPr lang="en-US"/>
              <a:t>High workload/ambulation = higher risk</a:t>
            </a:r>
          </a:p>
        </p:txBody>
      </p:sp>
      <p:pic>
        <p:nvPicPr>
          <p:cNvPr id="3" name="Graphic 2">
            <a:extLst>
              <a:ext uri="{FF2B5EF4-FFF2-40B4-BE49-F238E27FC236}">
                <a16:creationId xmlns:a16="http://schemas.microsoft.com/office/drawing/2014/main" id="{03B9C19C-A1D6-416A-AEB1-6151439C00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57620" y="385515"/>
            <a:ext cx="5093384" cy="3200922"/>
          </a:xfrm>
          <a:prstGeom prst="rect">
            <a:avLst/>
          </a:prstGeom>
        </p:spPr>
      </p:pic>
      <p:pic>
        <p:nvPicPr>
          <p:cNvPr id="11" name="Picture 10">
            <a:extLst>
              <a:ext uri="{FF2B5EF4-FFF2-40B4-BE49-F238E27FC236}">
                <a16:creationId xmlns:a16="http://schemas.microsoft.com/office/drawing/2014/main" id="{B6B40BFE-EC23-47AB-A4A1-10FCB6786697}"/>
              </a:ext>
            </a:extLst>
          </p:cNvPr>
          <p:cNvPicPr>
            <a:picLocks noChangeAspect="1"/>
          </p:cNvPicPr>
          <p:nvPr/>
        </p:nvPicPr>
        <p:blipFill>
          <a:blip r:embed="rId4"/>
          <a:stretch>
            <a:fillRect/>
          </a:stretch>
        </p:blipFill>
        <p:spPr>
          <a:xfrm>
            <a:off x="7945451" y="4072261"/>
            <a:ext cx="3758634" cy="2125649"/>
          </a:xfrm>
          <a:prstGeom prst="rect">
            <a:avLst/>
          </a:prstGeom>
        </p:spPr>
      </p:pic>
      <p:sp>
        <p:nvSpPr>
          <p:cNvPr id="17" name="Rounded Rectangle 5">
            <a:extLst>
              <a:ext uri="{FF2B5EF4-FFF2-40B4-BE49-F238E27FC236}">
                <a16:creationId xmlns:a16="http://schemas.microsoft.com/office/drawing/2014/main" id="{29E17438-5136-EE57-E347-3F02B86F82F4}"/>
              </a:ext>
            </a:extLst>
          </p:cNvPr>
          <p:cNvSpPr/>
          <p:nvPr/>
        </p:nvSpPr>
        <p:spPr>
          <a:xfrm>
            <a:off x="659935" y="3756408"/>
            <a:ext cx="5986944" cy="2890007"/>
          </a:xfrm>
          <a:prstGeom prst="roundRect">
            <a:avLst/>
          </a:prstGeom>
          <a:solidFill>
            <a:sysClr val="window" lastClr="FFFFFF">
              <a:lumMod val="95000"/>
            </a:sysClr>
          </a:solid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8D3C65FB-1111-B916-39B4-29AEADC0CE91}"/>
              </a:ext>
            </a:extLst>
          </p:cNvPr>
          <p:cNvPicPr>
            <a:picLocks noChangeAspect="1"/>
          </p:cNvPicPr>
          <p:nvPr/>
        </p:nvPicPr>
        <p:blipFill rotWithShape="1">
          <a:blip r:embed="rId5"/>
          <a:srcRect b="11825"/>
          <a:stretch/>
        </p:blipFill>
        <p:spPr>
          <a:xfrm>
            <a:off x="808573" y="4072261"/>
            <a:ext cx="3728349" cy="2200845"/>
          </a:xfrm>
          <a:prstGeom prst="rect">
            <a:avLst/>
          </a:prstGeom>
        </p:spPr>
      </p:pic>
      <p:sp>
        <p:nvSpPr>
          <p:cNvPr id="19" name="Rounded Rectangle 5">
            <a:extLst>
              <a:ext uri="{FF2B5EF4-FFF2-40B4-BE49-F238E27FC236}">
                <a16:creationId xmlns:a16="http://schemas.microsoft.com/office/drawing/2014/main" id="{500030D2-0981-F6B7-5979-D9D826488FBA}"/>
              </a:ext>
            </a:extLst>
          </p:cNvPr>
          <p:cNvSpPr/>
          <p:nvPr/>
        </p:nvSpPr>
        <p:spPr>
          <a:xfrm>
            <a:off x="3497029" y="3908809"/>
            <a:ext cx="2598972" cy="2659452"/>
          </a:xfrm>
          <a:prstGeom prst="round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0" name="Picture 19">
            <a:extLst>
              <a:ext uri="{FF2B5EF4-FFF2-40B4-BE49-F238E27FC236}">
                <a16:creationId xmlns:a16="http://schemas.microsoft.com/office/drawing/2014/main" id="{29D1267C-782E-A625-B418-A537605AD400}"/>
              </a:ext>
            </a:extLst>
          </p:cNvPr>
          <p:cNvPicPr>
            <a:picLocks noChangeAspect="1"/>
          </p:cNvPicPr>
          <p:nvPr/>
        </p:nvPicPr>
        <p:blipFill rotWithShape="1">
          <a:blip r:embed="rId6"/>
          <a:srcRect r="24681" b="11963"/>
          <a:stretch/>
        </p:blipFill>
        <p:spPr>
          <a:xfrm>
            <a:off x="3497029" y="4107428"/>
            <a:ext cx="2808177" cy="2200845"/>
          </a:xfrm>
          <a:prstGeom prst="rect">
            <a:avLst/>
          </a:prstGeom>
        </p:spPr>
      </p:pic>
    </p:spTree>
    <p:extLst>
      <p:ext uri="{BB962C8B-B14F-4D97-AF65-F5344CB8AC3E}">
        <p14:creationId xmlns:p14="http://schemas.microsoft.com/office/powerpoint/2010/main" val="405091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High Grade VGE</a:t>
            </a:r>
          </a:p>
        </p:txBody>
      </p:sp>
      <p:pic>
        <p:nvPicPr>
          <p:cNvPr id="7" name="Bubbles_Cropped.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441357" y="1170985"/>
            <a:ext cx="7142893" cy="53571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7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95679" y="63169"/>
            <a:ext cx="1438512" cy="807386"/>
          </a:xfrm>
          <a:prstGeom prst="rect">
            <a:avLst/>
          </a:prstGeom>
        </p:spPr>
      </p:pic>
      <p:sp>
        <p:nvSpPr>
          <p:cNvPr id="5" name="Title 4"/>
          <p:cNvSpPr>
            <a:spLocks noGrp="1"/>
          </p:cNvSpPr>
          <p:nvPr>
            <p:ph type="title"/>
          </p:nvPr>
        </p:nvSpPr>
        <p:spPr>
          <a:xfrm>
            <a:off x="1012722" y="76200"/>
            <a:ext cx="11179277" cy="762000"/>
          </a:xfrm>
        </p:spPr>
        <p:txBody>
          <a:bodyPr/>
          <a:lstStyle/>
          <a:p>
            <a:r>
              <a:rPr lang="en-US"/>
              <a:t>Why Exploration Atmosphere?</a:t>
            </a:r>
          </a:p>
        </p:txBody>
      </p:sp>
      <p:sp>
        <p:nvSpPr>
          <p:cNvPr id="6" name="Content Placeholder 5"/>
          <p:cNvSpPr>
            <a:spLocks noGrp="1"/>
          </p:cNvSpPr>
          <p:nvPr>
            <p:ph idx="1"/>
          </p:nvPr>
        </p:nvSpPr>
        <p:spPr>
          <a:xfrm>
            <a:off x="113858" y="1223502"/>
            <a:ext cx="10261784" cy="1483307"/>
          </a:xfrm>
        </p:spPr>
        <p:txBody>
          <a:bodyPr>
            <a:normAutofit fontScale="85000" lnSpcReduction="10000"/>
          </a:bodyPr>
          <a:lstStyle/>
          <a:p>
            <a:r>
              <a:rPr lang="en-US" sz="3000"/>
              <a:t>Significantly increased frequency of EVAs is expected during planetary ops vs. ISS</a:t>
            </a:r>
          </a:p>
          <a:p>
            <a:pPr lvl="1"/>
            <a:r>
              <a:rPr lang="en-US" sz="2400"/>
              <a:t>Up to 24 </a:t>
            </a:r>
            <a:r>
              <a:rPr lang="en-US" sz="2400" err="1"/>
              <a:t>hrs</a:t>
            </a:r>
            <a:r>
              <a:rPr lang="en-US" sz="2400"/>
              <a:t> / person / week</a:t>
            </a:r>
          </a:p>
          <a:p>
            <a:r>
              <a:rPr lang="en-US" sz="3000"/>
              <a:t>DCS risk is increased by ambulation and physical activity vs microgravity</a:t>
            </a:r>
            <a:r>
              <a:rPr lang="en-US" sz="3000" baseline="30000"/>
              <a:t>[1]</a:t>
            </a:r>
            <a:endParaRPr lang="en-US" sz="3000"/>
          </a:p>
          <a:p>
            <a:endParaRPr lang="en-US" sz="2800"/>
          </a:p>
          <a:p>
            <a:endParaRPr lang="en-US" sz="2800"/>
          </a:p>
        </p:txBody>
      </p:sp>
      <p:pic>
        <p:nvPicPr>
          <p:cNvPr id="2" name="Picture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572000"/>
            <a:ext cx="12192000" cy="2286000"/>
          </a:xfrm>
          <a:prstGeom prst="rect">
            <a:avLst/>
          </a:prstGeom>
        </p:spPr>
      </p:pic>
      <p:sp>
        <p:nvSpPr>
          <p:cNvPr id="3" name="Rectangle 2"/>
          <p:cNvSpPr/>
          <p:nvPr/>
        </p:nvSpPr>
        <p:spPr>
          <a:xfrm>
            <a:off x="8891752" y="4732867"/>
            <a:ext cx="2690648" cy="1200329"/>
          </a:xfrm>
          <a:prstGeom prst="rect">
            <a:avLst/>
          </a:prstGeom>
          <a:solidFill>
            <a:srgbClr val="C00000"/>
          </a:solidFill>
          <a:ln>
            <a:solidFill>
              <a:schemeClr val="bg1">
                <a:lumMod val="75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a:ea typeface="+mn-ea"/>
                <a:cs typeface="+mn-cs"/>
              </a:rPr>
              <a:t>Apollo had </a:t>
            </a:r>
            <a:r>
              <a:rPr kumimoji="0" lang="en-US" sz="2400" b="0" i="0" u="sng" strike="noStrike" kern="1200" cap="none" spc="0" normalizeH="0" baseline="0" noProof="0">
                <a:ln>
                  <a:noFill/>
                </a:ln>
                <a:solidFill>
                  <a:prstClr val="white"/>
                </a:solidFill>
                <a:effectLst/>
                <a:uLnTx/>
                <a:uFillTx/>
                <a:latin typeface="Calibri"/>
                <a:ea typeface="+mn-ea"/>
                <a:cs typeface="+mn-cs"/>
              </a:rPr>
              <a:t>100% O</a:t>
            </a:r>
            <a:r>
              <a:rPr kumimoji="0" lang="en-US" sz="2400" b="0" i="0" u="sng" strike="noStrike" kern="1200" cap="none" spc="0" normalizeH="0" baseline="-25000" noProof="0">
                <a:ln>
                  <a:noFill/>
                </a:ln>
                <a:solidFill>
                  <a:prstClr val="white"/>
                </a:solidFill>
                <a:effectLst/>
                <a:uLnTx/>
                <a:uFillTx/>
                <a:latin typeface="Calibri"/>
                <a:ea typeface="+mn-ea"/>
                <a:cs typeface="+mn-cs"/>
              </a:rPr>
              <a:t>2</a:t>
            </a:r>
            <a:r>
              <a:rPr kumimoji="0" lang="en-US" sz="2400" b="0" i="0" u="sng" strike="noStrike" kern="1200" cap="none" spc="0" normalizeH="0" baseline="0" noProof="0">
                <a:ln>
                  <a:noFill/>
                </a:ln>
                <a:solidFill>
                  <a:prstClr val="white"/>
                </a:solidFill>
                <a:effectLst/>
                <a:uLnTx/>
                <a:uFillTx/>
                <a:latin typeface="Calibri"/>
                <a:ea typeface="+mn-ea"/>
                <a:cs typeface="+mn-cs"/>
              </a:rPr>
              <a:t> cabin</a:t>
            </a:r>
            <a:r>
              <a:rPr kumimoji="0" lang="en-US" sz="2400" b="0" i="0" u="none" strike="noStrike" kern="1200" cap="none" spc="0" normalizeH="0" baseline="0" noProof="0">
                <a:ln>
                  <a:noFill/>
                </a:ln>
                <a:solidFill>
                  <a:prstClr val="white"/>
                </a:solidFill>
                <a:effectLst/>
                <a:uLnTx/>
                <a:uFillTx/>
                <a:latin typeface="Calibri"/>
                <a:ea typeface="+mn-ea"/>
                <a:cs typeface="+mn-cs"/>
              </a:rPr>
              <a:t> and </a:t>
            </a:r>
            <a:r>
              <a:rPr kumimoji="0" lang="en-US" sz="2400" b="0" i="0" u="sng" strike="noStrike" kern="1200" cap="none" spc="0" normalizeH="0" baseline="0" noProof="0">
                <a:ln>
                  <a:noFill/>
                </a:ln>
                <a:solidFill>
                  <a:prstClr val="white"/>
                </a:solidFill>
                <a:effectLst/>
                <a:uLnTx/>
                <a:uFillTx/>
                <a:latin typeface="Calibri"/>
                <a:ea typeface="+mn-ea"/>
                <a:cs typeface="+mn-cs"/>
              </a:rPr>
              <a:t>zero</a:t>
            </a:r>
            <a:r>
              <a:rPr kumimoji="0" lang="en-US" sz="2400" b="0" i="0" u="none" strike="noStrike" kern="1200" cap="none" spc="0" normalizeH="0" baseline="0" noProof="0">
                <a:ln>
                  <a:noFill/>
                </a:ln>
                <a:solidFill>
                  <a:prstClr val="white"/>
                </a:solidFill>
                <a:effectLst/>
                <a:uLnTx/>
                <a:uFillTx/>
                <a:latin typeface="Calibri"/>
                <a:ea typeface="+mn-ea"/>
                <a:cs typeface="+mn-cs"/>
              </a:rPr>
              <a:t> EVA prebreathe</a:t>
            </a:r>
          </a:p>
        </p:txBody>
      </p:sp>
      <p:pic>
        <p:nvPicPr>
          <p:cNvPr id="8" name="Picture 7">
            <a:extLst>
              <a:ext uri="{FF2B5EF4-FFF2-40B4-BE49-F238E27FC236}">
                <a16:creationId xmlns:a16="http://schemas.microsoft.com/office/drawing/2014/main" id="{78D7013E-14AB-4958-A49E-4D74F2390C4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10551727" y="1353405"/>
            <a:ext cx="1482464" cy="2286000"/>
          </a:xfrm>
          <a:prstGeom prst="rect">
            <a:avLst/>
          </a:prstGeom>
          <a:ln>
            <a:noFill/>
          </a:ln>
          <a:effectLst>
            <a:outerShdw blurRad="292100" dist="139700" dir="2700000" algn="tl" rotWithShape="0">
              <a:srgbClr val="333333">
                <a:alpha val="65000"/>
              </a:srgbClr>
            </a:outerShdw>
          </a:effectLst>
        </p:spPr>
      </p:pic>
      <p:sp>
        <p:nvSpPr>
          <p:cNvPr id="4" name="Rounded Rectangle 3"/>
          <p:cNvSpPr/>
          <p:nvPr/>
        </p:nvSpPr>
        <p:spPr>
          <a:xfrm>
            <a:off x="681136" y="2962638"/>
            <a:ext cx="9694506" cy="1483307"/>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Current ISS prebreathe protocols would add significant timeline overhead and are NOT validated for planetary EVA</a:t>
            </a:r>
          </a:p>
          <a:p>
            <a:pPr marL="742950" marR="0" lvl="1" indent="-285750" algn="ctr"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Shuttle &amp; ISS protocols are applicable to microgravity only</a:t>
            </a:r>
          </a:p>
        </p:txBody>
      </p:sp>
      <p:sp>
        <p:nvSpPr>
          <p:cNvPr id="11" name="Rectangle 10">
            <a:extLst>
              <a:ext uri="{FF2B5EF4-FFF2-40B4-BE49-F238E27FC236}">
                <a16:creationId xmlns:a16="http://schemas.microsoft.com/office/drawing/2014/main" id="{5A58E42A-D14B-4FEE-999A-7DAFCEDF0989}"/>
              </a:ext>
            </a:extLst>
          </p:cNvPr>
          <p:cNvSpPr/>
          <p:nvPr/>
        </p:nvSpPr>
        <p:spPr>
          <a:xfrm>
            <a:off x="169436" y="6549403"/>
            <a:ext cx="11768460" cy="338554"/>
          </a:xfrm>
          <a:prstGeom prst="rect">
            <a:avLst/>
          </a:prstGeom>
          <a:solidFill>
            <a:schemeClr val="tx1">
              <a:alpha val="26000"/>
            </a:schemeClr>
          </a:solid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mn-ea"/>
                <a:cs typeface="+mn-cs"/>
              </a:rPr>
              <a:t>1</a:t>
            </a: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Conkin J, et al. Venous gas emboli and ambulation at 4.3 </a:t>
            </a:r>
            <a:r>
              <a:rPr kumimoji="0" lang="en-US" sz="1600" b="0" i="0" u="none" strike="noStrike" kern="1200" cap="none" spc="0" normalizeH="0" baseline="0" noProof="0" err="1">
                <a:ln>
                  <a:noFill/>
                </a:ln>
                <a:solidFill>
                  <a:prstClr val="white"/>
                </a:solidFill>
                <a:effectLst>
                  <a:outerShdw blurRad="38100" dist="38100" dir="2700000" algn="tl">
                    <a:srgbClr val="000000">
                      <a:alpha val="43137"/>
                    </a:srgbClr>
                  </a:outerShdw>
                </a:effectLst>
                <a:uLnTx/>
                <a:uFillTx/>
                <a:latin typeface="Calibri"/>
                <a:ea typeface="+mn-ea"/>
                <a:cs typeface="+mn-cs"/>
              </a:rPr>
              <a:t>psia</a:t>
            </a: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t>
            </a:r>
            <a:r>
              <a:rPr kumimoji="0" lang="en-US" sz="1600" b="0" i="0" u="none" strike="noStrike" kern="1200" cap="none" spc="0" normalizeH="0" baseline="0" noProof="0" err="1">
                <a:ln>
                  <a:noFill/>
                </a:ln>
                <a:solidFill>
                  <a:prstClr val="white"/>
                </a:solidFill>
                <a:effectLst>
                  <a:outerShdw blurRad="38100" dist="38100" dir="2700000" algn="tl">
                    <a:srgbClr val="000000">
                      <a:alpha val="43137"/>
                    </a:srgbClr>
                  </a:outerShdw>
                </a:effectLst>
                <a:uLnTx/>
                <a:uFillTx/>
                <a:latin typeface="Calibri"/>
                <a:ea typeface="+mn-ea"/>
                <a:cs typeface="+mn-cs"/>
              </a:rPr>
              <a:t>Aerosp</a:t>
            </a:r>
            <a:r>
              <a:rPr kumimoji="0" lang="en-US" sz="16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Med Hum Perform. 2017; 88(4):370–376.</a:t>
            </a:r>
          </a:p>
        </p:txBody>
      </p:sp>
    </p:spTree>
    <p:extLst>
      <p:ext uri="{BB962C8B-B14F-4D97-AF65-F5344CB8AC3E}">
        <p14:creationId xmlns:p14="http://schemas.microsoft.com/office/powerpoint/2010/main" val="899700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5B9B-39FE-7346-A057-9209318BFD50}"/>
              </a:ext>
            </a:extLst>
          </p:cNvPr>
          <p:cNvSpPr>
            <a:spLocks noGrp="1"/>
          </p:cNvSpPr>
          <p:nvPr>
            <p:ph type="title"/>
          </p:nvPr>
        </p:nvSpPr>
        <p:spPr/>
        <p:txBody>
          <a:bodyPr>
            <a:normAutofit/>
          </a:bodyPr>
          <a:lstStyle/>
          <a:p>
            <a:r>
              <a:rPr lang="en-US" sz="4000"/>
              <a:t>Rationale for Exploration Atmosphere</a:t>
            </a:r>
          </a:p>
        </p:txBody>
      </p:sp>
      <p:sp>
        <p:nvSpPr>
          <p:cNvPr id="8" name="Content Placeholder 7">
            <a:extLst>
              <a:ext uri="{FF2B5EF4-FFF2-40B4-BE49-F238E27FC236}">
                <a16:creationId xmlns:a16="http://schemas.microsoft.com/office/drawing/2014/main" id="{529BD0E4-EC55-8C48-BB84-BAE4BE917E7A}"/>
              </a:ext>
            </a:extLst>
          </p:cNvPr>
          <p:cNvSpPr>
            <a:spLocks noGrp="1"/>
          </p:cNvSpPr>
          <p:nvPr>
            <p:ph sz="half" idx="2"/>
          </p:nvPr>
        </p:nvSpPr>
        <p:spPr>
          <a:xfrm>
            <a:off x="264029" y="1027980"/>
            <a:ext cx="9222871" cy="5207875"/>
          </a:xfrm>
        </p:spPr>
        <p:txBody>
          <a:bodyPr>
            <a:normAutofit/>
          </a:bodyPr>
          <a:lstStyle/>
          <a:p>
            <a:pPr lvl="1"/>
            <a:endParaRPr lang="en-US"/>
          </a:p>
          <a:p>
            <a:endParaRPr lang="en-US"/>
          </a:p>
          <a:p>
            <a:endParaRPr lang="en-US"/>
          </a:p>
          <a:p>
            <a:endParaRPr lang="en-US"/>
          </a:p>
          <a:p>
            <a:endParaRPr lang="en-US"/>
          </a:p>
          <a:p>
            <a:pPr marL="0" indent="0">
              <a:buNone/>
            </a:pPr>
            <a:endParaRPr lang="en-US"/>
          </a:p>
          <a:p>
            <a:endParaRPr lang="en-US"/>
          </a:p>
          <a:p>
            <a:endParaRPr lang="en-US" sz="1050"/>
          </a:p>
          <a:p>
            <a:endParaRPr lang="en-US" sz="1700"/>
          </a:p>
          <a:p>
            <a:endParaRPr lang="en-US" sz="1000"/>
          </a:p>
          <a:p>
            <a:endParaRPr lang="en-US"/>
          </a:p>
          <a:p>
            <a:endParaRPr lang="en-US"/>
          </a:p>
        </p:txBody>
      </p:sp>
      <p:graphicFrame>
        <p:nvGraphicFramePr>
          <p:cNvPr id="9" name="Table 8"/>
          <p:cNvGraphicFramePr>
            <a:graphicFrameLocks noGrp="1"/>
          </p:cNvGraphicFramePr>
          <p:nvPr/>
        </p:nvGraphicFramePr>
        <p:xfrm>
          <a:off x="532477" y="1399020"/>
          <a:ext cx="8446576" cy="3327914"/>
        </p:xfrm>
        <a:graphic>
          <a:graphicData uri="http://schemas.openxmlformats.org/drawingml/2006/table">
            <a:tbl>
              <a:tblPr firstRow="1" bandRow="1">
                <a:tableStyleId>{5C22544A-7EE6-4342-B048-85BDC9FD1C3A}</a:tableStyleId>
              </a:tblPr>
              <a:tblGrid>
                <a:gridCol w="2629719">
                  <a:extLst>
                    <a:ext uri="{9D8B030D-6E8A-4147-A177-3AD203B41FA5}">
                      <a16:colId xmlns:a16="http://schemas.microsoft.com/office/drawing/2014/main" val="2945235474"/>
                    </a:ext>
                  </a:extLst>
                </a:gridCol>
                <a:gridCol w="3256709">
                  <a:extLst>
                    <a:ext uri="{9D8B030D-6E8A-4147-A177-3AD203B41FA5}">
                      <a16:colId xmlns:a16="http://schemas.microsoft.com/office/drawing/2014/main" val="4121996654"/>
                    </a:ext>
                  </a:extLst>
                </a:gridCol>
                <a:gridCol w="2560148">
                  <a:extLst>
                    <a:ext uri="{9D8B030D-6E8A-4147-A177-3AD203B41FA5}">
                      <a16:colId xmlns:a16="http://schemas.microsoft.com/office/drawing/2014/main" val="1613029997"/>
                    </a:ext>
                  </a:extLst>
                </a:gridCol>
              </a:tblGrid>
              <a:tr h="1133354">
                <a:tc>
                  <a:txBody>
                    <a:bodyPr/>
                    <a:lstStyle/>
                    <a:p>
                      <a:pPr algn="ctr"/>
                      <a:r>
                        <a:rPr lang="en-US" sz="2400"/>
                        <a:t>Saturation Atmosphere</a:t>
                      </a:r>
                    </a:p>
                  </a:txBody>
                  <a:tcPr/>
                </a:tc>
                <a:tc>
                  <a:txBody>
                    <a:bodyPr/>
                    <a:lstStyle/>
                    <a:p>
                      <a:pPr algn="ctr"/>
                      <a:r>
                        <a:rPr lang="en-US" sz="2400"/>
                        <a:t>Microgravity Prebreathe* (</a:t>
                      </a:r>
                      <a:r>
                        <a:rPr lang="en-US" sz="2400" err="1"/>
                        <a:t>h:mm</a:t>
                      </a:r>
                      <a:r>
                        <a:rPr lang="en-US" sz="2400"/>
                        <a:t>)</a:t>
                      </a:r>
                    </a:p>
                  </a:txBody>
                  <a:tcPr/>
                </a:tc>
                <a:tc>
                  <a:txBody>
                    <a:bodyPr/>
                    <a:lstStyle/>
                    <a:p>
                      <a:pPr algn="ctr"/>
                      <a:r>
                        <a:rPr lang="en-US" sz="2400"/>
                        <a:t>Planetary Prebreathe*</a:t>
                      </a:r>
                    </a:p>
                  </a:txBody>
                  <a:tcPr/>
                </a:tc>
                <a:extLst>
                  <a:ext uri="{0D108BD9-81ED-4DB2-BD59-A6C34878D82A}">
                    <a16:rowId xmlns:a16="http://schemas.microsoft.com/office/drawing/2014/main" val="3548971602"/>
                  </a:ext>
                </a:extLst>
              </a:tr>
              <a:tr h="446473">
                <a:tc>
                  <a:txBody>
                    <a:bodyPr/>
                    <a:lstStyle/>
                    <a:p>
                      <a:pPr algn="ctr"/>
                      <a:r>
                        <a:rPr lang="en-US" sz="2400"/>
                        <a:t>14.7 psi, 21% O2</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t>4</a:t>
                      </a:r>
                      <a:r>
                        <a:rPr lang="en-US" sz="2400">
                          <a:sym typeface="Wingdings" panose="05000000000000000000" pitchFamily="2" charset="2"/>
                        </a:rPr>
                        <a:t>:00 (resting)</a:t>
                      </a:r>
                      <a:endParaRPr lang="en-US" sz="2400"/>
                    </a:p>
                  </a:txBody>
                  <a:tcPr anchor="ctr"/>
                </a:tc>
                <a:tc>
                  <a:txBody>
                    <a:bodyPr/>
                    <a:lstStyle/>
                    <a:p>
                      <a:pPr algn="ctr"/>
                      <a:r>
                        <a:rPr lang="en-US" sz="2400"/>
                        <a:t>6:30-7:00 </a:t>
                      </a:r>
                      <a:r>
                        <a:rPr lang="en-US" sz="2400" baseline="30000"/>
                        <a:t>2</a:t>
                      </a:r>
                      <a:endParaRPr lang="en-US" sz="2400"/>
                    </a:p>
                  </a:txBody>
                  <a:tcPr anchor="ctr"/>
                </a:tc>
                <a:extLst>
                  <a:ext uri="{0D108BD9-81ED-4DB2-BD59-A6C34878D82A}">
                    <a16:rowId xmlns:a16="http://schemas.microsoft.com/office/drawing/2014/main" val="2905151319"/>
                  </a:ext>
                </a:extLst>
              </a:tr>
              <a:tr h="446473">
                <a:tc>
                  <a:txBody>
                    <a:bodyPr/>
                    <a:lstStyle/>
                    <a:p>
                      <a:pPr algn="ctr"/>
                      <a:r>
                        <a:rPr lang="en-US" sz="2400"/>
                        <a:t>10.2 psi,</a:t>
                      </a:r>
                      <a:r>
                        <a:rPr lang="en-US" sz="2400" baseline="0"/>
                        <a:t> 26.5% O2</a:t>
                      </a:r>
                      <a:endParaRPr lang="en-US" sz="2400"/>
                    </a:p>
                  </a:txBody>
                  <a:tcPr anchor="ctr"/>
                </a:tc>
                <a:tc>
                  <a:txBody>
                    <a:bodyPr/>
                    <a:lstStyle/>
                    <a:p>
                      <a:pPr algn="ctr"/>
                      <a:r>
                        <a:rPr lang="en-US" sz="2400"/>
                        <a:t>0:40</a:t>
                      </a:r>
                    </a:p>
                  </a:txBody>
                  <a:tcPr anchor="ctr"/>
                </a:tc>
                <a:tc>
                  <a:txBody>
                    <a:bodyPr/>
                    <a:lstStyle/>
                    <a:p>
                      <a:pPr algn="ctr"/>
                      <a:r>
                        <a:rPr lang="en-US" sz="2400"/>
                        <a:t>3:00-3:30 </a:t>
                      </a:r>
                      <a:r>
                        <a:rPr lang="en-US" sz="2400" baseline="30000"/>
                        <a:t>3</a:t>
                      </a:r>
                    </a:p>
                  </a:txBody>
                  <a:tcPr anchor="ctr"/>
                </a:tc>
                <a:extLst>
                  <a:ext uri="{0D108BD9-81ED-4DB2-BD59-A6C34878D82A}">
                    <a16:rowId xmlns:a16="http://schemas.microsoft.com/office/drawing/2014/main" val="2028638028"/>
                  </a:ext>
                </a:extLst>
              </a:tr>
              <a:tr h="446473">
                <a:tc>
                  <a:txBody>
                    <a:bodyPr/>
                    <a:lstStyle/>
                    <a:p>
                      <a:pPr algn="ctr"/>
                      <a:r>
                        <a:rPr lang="en-US" sz="2400" b="1"/>
                        <a:t>8.2 psi, 34% O2</a:t>
                      </a:r>
                    </a:p>
                  </a:txBody>
                  <a:tcPr anchor="ctr"/>
                </a:tc>
                <a:tc>
                  <a:txBody>
                    <a:bodyPr/>
                    <a:lstStyle/>
                    <a:p>
                      <a:pPr algn="ctr"/>
                      <a:r>
                        <a:rPr lang="en-US" sz="2400" b="1"/>
                        <a:t>0:00-0:15</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b="1"/>
                        <a:t>0:00-0:30 </a:t>
                      </a:r>
                      <a:r>
                        <a:rPr lang="en-US" sz="2400" b="0" baseline="30000"/>
                        <a:t>4,5</a:t>
                      </a:r>
                      <a:endParaRPr lang="en-US" sz="2400" b="1" baseline="30000"/>
                    </a:p>
                  </a:txBody>
                  <a:tcPr anchor="ctr"/>
                </a:tc>
                <a:extLst>
                  <a:ext uri="{0D108BD9-81ED-4DB2-BD59-A6C34878D82A}">
                    <a16:rowId xmlns:a16="http://schemas.microsoft.com/office/drawing/2014/main" val="1650409064"/>
                  </a:ext>
                </a:extLst>
              </a:tr>
              <a:tr h="789913">
                <a:tc>
                  <a:txBody>
                    <a:bodyPr/>
                    <a:lstStyle/>
                    <a:p>
                      <a:pPr algn="ctr"/>
                      <a:r>
                        <a:rPr lang="en-US" sz="2400"/>
                        <a:t>5.0 psi, 100% O2 (Apollo, Gemini)</a:t>
                      </a:r>
                    </a:p>
                  </a:txBody>
                  <a:tcPr anchor="ctr"/>
                </a:tc>
                <a:tc>
                  <a:txBody>
                    <a:bodyPr/>
                    <a:lstStyle/>
                    <a:p>
                      <a:pPr algn="ctr"/>
                      <a:r>
                        <a:rPr lang="en-US" sz="2400"/>
                        <a:t>0:00</a:t>
                      </a:r>
                    </a:p>
                  </a:txBody>
                  <a:tcPr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a:t>0:00</a:t>
                      </a:r>
                      <a:endParaRPr lang="en-US" sz="2400" baseline="0"/>
                    </a:p>
                  </a:txBody>
                  <a:tcPr anchor="ctr"/>
                </a:tc>
                <a:extLst>
                  <a:ext uri="{0D108BD9-81ED-4DB2-BD59-A6C34878D82A}">
                    <a16:rowId xmlns:a16="http://schemas.microsoft.com/office/drawing/2014/main" val="3752796604"/>
                  </a:ext>
                </a:extLst>
              </a:tr>
            </a:tbl>
          </a:graphicData>
        </a:graphic>
      </p:graphicFrame>
      <p:sp>
        <p:nvSpPr>
          <p:cNvPr id="10" name="Rectangle 9"/>
          <p:cNvSpPr/>
          <p:nvPr/>
        </p:nvSpPr>
        <p:spPr>
          <a:xfrm>
            <a:off x="101600" y="5685935"/>
            <a:ext cx="11820325" cy="1169551"/>
          </a:xfrm>
          <a:prstGeom prst="rect">
            <a:avLst/>
          </a:prstGeom>
          <a:solidFill>
            <a:schemeClr val="tx1">
              <a:alpha val="28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mn-ea"/>
                <a:cs typeface="+mn-cs"/>
              </a:rPr>
              <a:t>2</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Abercromby et al.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Suited Ground Vacuum Chamber Testing Decompression Sickness Tiger Team Report, (</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2019) NASA Technical Report. NASA/TP-2019–220343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3</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 Abercromby et al.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Using the Shuttle Staged Prebreathe Atmosphere and Variable Pressure Spacesuits for Exploration Extravehicular Activity</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 (2018) AsMA. </a:t>
            </a:r>
            <a:endPar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mn-ea"/>
                <a:cs typeface="+mn-cs"/>
              </a:rPr>
              <a:t>4</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Abercromby et al.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Modeling Oxygen Prebreathe Protocols for Exploration EVA Using Variable Pressure Suits, (</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2017) AsMA. </a:t>
            </a:r>
          </a:p>
          <a:p>
            <a:pPr marL="111125" marR="0" lvl="0" indent="-111125"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mn-ea"/>
                <a:cs typeface="+mn-cs"/>
              </a:rPr>
              <a:t>5</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Abercromby et al.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Modeling a 15-min extravehicular activity prebreathe protocol using NASA</a:t>
            </a:r>
            <a:r>
              <a:rPr kumimoji="0" lang="he-IL"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Arial" panose="020B0604020202020204" pitchFamily="34" charset="0"/>
              </a:rPr>
              <a:t>׳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s exploration atmosphere (56.5 kPa/34% O2)</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Acta Astronautica, 109 (2015), pp.76-87.</a:t>
            </a:r>
          </a:p>
        </p:txBody>
      </p:sp>
      <p:sp>
        <p:nvSpPr>
          <p:cNvPr id="4" name="Freeform 3"/>
          <p:cNvSpPr/>
          <p:nvPr/>
        </p:nvSpPr>
        <p:spPr>
          <a:xfrm>
            <a:off x="3661368" y="2613525"/>
            <a:ext cx="5055333" cy="1295556"/>
          </a:xfrm>
          <a:custGeom>
            <a:avLst/>
            <a:gdLst>
              <a:gd name="connsiteX0" fmla="*/ 0 w 4027990"/>
              <a:gd name="connsiteY0" fmla="*/ 729205 h 1088020"/>
              <a:gd name="connsiteX1" fmla="*/ 2106592 w 4027990"/>
              <a:gd name="connsiteY1" fmla="*/ 729205 h 1088020"/>
              <a:gd name="connsiteX2" fmla="*/ 2106592 w 4027990"/>
              <a:gd name="connsiteY2" fmla="*/ 0 h 1088020"/>
              <a:gd name="connsiteX3" fmla="*/ 4027990 w 4027990"/>
              <a:gd name="connsiteY3" fmla="*/ 0 h 1088020"/>
              <a:gd name="connsiteX4" fmla="*/ 4027990 w 4027990"/>
              <a:gd name="connsiteY4" fmla="*/ 1088020 h 1088020"/>
              <a:gd name="connsiteX5" fmla="*/ 34724 w 4027990"/>
              <a:gd name="connsiteY5" fmla="*/ 1088020 h 1088020"/>
              <a:gd name="connsiteX6" fmla="*/ 34724 w 4027990"/>
              <a:gd name="connsiteY6" fmla="*/ 729205 h 1088020"/>
              <a:gd name="connsiteX0" fmla="*/ 0 w 3998356"/>
              <a:gd name="connsiteY0" fmla="*/ 729205 h 1088020"/>
              <a:gd name="connsiteX1" fmla="*/ 2076958 w 3998356"/>
              <a:gd name="connsiteY1" fmla="*/ 729205 h 1088020"/>
              <a:gd name="connsiteX2" fmla="*/ 2076958 w 3998356"/>
              <a:gd name="connsiteY2" fmla="*/ 0 h 1088020"/>
              <a:gd name="connsiteX3" fmla="*/ 3998356 w 3998356"/>
              <a:gd name="connsiteY3" fmla="*/ 0 h 1088020"/>
              <a:gd name="connsiteX4" fmla="*/ 3998356 w 3998356"/>
              <a:gd name="connsiteY4" fmla="*/ 1088020 h 1088020"/>
              <a:gd name="connsiteX5" fmla="*/ 5090 w 3998356"/>
              <a:gd name="connsiteY5" fmla="*/ 1088020 h 1088020"/>
              <a:gd name="connsiteX6" fmla="*/ 5090 w 3998356"/>
              <a:gd name="connsiteY6" fmla="*/ 729205 h 1088020"/>
              <a:gd name="connsiteX0" fmla="*/ 0 w 3998356"/>
              <a:gd name="connsiteY0" fmla="*/ 729205 h 1088020"/>
              <a:gd name="connsiteX1" fmla="*/ 2076958 w 3998356"/>
              <a:gd name="connsiteY1" fmla="*/ 694094 h 1088020"/>
              <a:gd name="connsiteX2" fmla="*/ 2076958 w 3998356"/>
              <a:gd name="connsiteY2" fmla="*/ 0 h 1088020"/>
              <a:gd name="connsiteX3" fmla="*/ 3998356 w 3998356"/>
              <a:gd name="connsiteY3" fmla="*/ 0 h 1088020"/>
              <a:gd name="connsiteX4" fmla="*/ 3998356 w 3998356"/>
              <a:gd name="connsiteY4" fmla="*/ 1088020 h 1088020"/>
              <a:gd name="connsiteX5" fmla="*/ 5090 w 3998356"/>
              <a:gd name="connsiteY5" fmla="*/ 1088020 h 1088020"/>
              <a:gd name="connsiteX6" fmla="*/ 5090 w 3998356"/>
              <a:gd name="connsiteY6" fmla="*/ 729205 h 1088020"/>
              <a:gd name="connsiteX0" fmla="*/ 546974 w 4545330"/>
              <a:gd name="connsiteY0" fmla="*/ 729205 h 1088020"/>
              <a:gd name="connsiteX1" fmla="*/ 2623932 w 4545330"/>
              <a:gd name="connsiteY1" fmla="*/ 694094 h 1088020"/>
              <a:gd name="connsiteX2" fmla="*/ 2623932 w 4545330"/>
              <a:gd name="connsiteY2" fmla="*/ 0 h 1088020"/>
              <a:gd name="connsiteX3" fmla="*/ 4545330 w 4545330"/>
              <a:gd name="connsiteY3" fmla="*/ 0 h 1088020"/>
              <a:gd name="connsiteX4" fmla="*/ 4545330 w 4545330"/>
              <a:gd name="connsiteY4" fmla="*/ 1088020 h 1088020"/>
              <a:gd name="connsiteX5" fmla="*/ 552064 w 4545330"/>
              <a:gd name="connsiteY5" fmla="*/ 1088020 h 1088020"/>
              <a:gd name="connsiteX6" fmla="*/ 0 w 4545330"/>
              <a:gd name="connsiteY6" fmla="*/ 869651 h 1088020"/>
              <a:gd name="connsiteX0" fmla="*/ 546974 w 4545330"/>
              <a:gd name="connsiteY0" fmla="*/ 676538 h 1088020"/>
              <a:gd name="connsiteX1" fmla="*/ 2623932 w 4545330"/>
              <a:gd name="connsiteY1" fmla="*/ 694094 h 1088020"/>
              <a:gd name="connsiteX2" fmla="*/ 2623932 w 4545330"/>
              <a:gd name="connsiteY2" fmla="*/ 0 h 1088020"/>
              <a:gd name="connsiteX3" fmla="*/ 4545330 w 4545330"/>
              <a:gd name="connsiteY3" fmla="*/ 0 h 1088020"/>
              <a:gd name="connsiteX4" fmla="*/ 4545330 w 4545330"/>
              <a:gd name="connsiteY4" fmla="*/ 1088020 h 1088020"/>
              <a:gd name="connsiteX5" fmla="*/ 552064 w 4545330"/>
              <a:gd name="connsiteY5" fmla="*/ 1088020 h 1088020"/>
              <a:gd name="connsiteX6" fmla="*/ 0 w 4545330"/>
              <a:gd name="connsiteY6" fmla="*/ 869651 h 1088020"/>
              <a:gd name="connsiteX0" fmla="*/ 0 w 3998356"/>
              <a:gd name="connsiteY0" fmla="*/ 676538 h 1088020"/>
              <a:gd name="connsiteX1" fmla="*/ 2076958 w 3998356"/>
              <a:gd name="connsiteY1" fmla="*/ 694094 h 1088020"/>
              <a:gd name="connsiteX2" fmla="*/ 2076958 w 3998356"/>
              <a:gd name="connsiteY2" fmla="*/ 0 h 1088020"/>
              <a:gd name="connsiteX3" fmla="*/ 3998356 w 3998356"/>
              <a:gd name="connsiteY3" fmla="*/ 0 h 1088020"/>
              <a:gd name="connsiteX4" fmla="*/ 3998356 w 3998356"/>
              <a:gd name="connsiteY4" fmla="*/ 1088020 h 1088020"/>
              <a:gd name="connsiteX5" fmla="*/ 5090 w 3998356"/>
              <a:gd name="connsiteY5" fmla="*/ 1088020 h 1088020"/>
              <a:gd name="connsiteX6" fmla="*/ 5089 w 3998356"/>
              <a:gd name="connsiteY6" fmla="*/ 623869 h 1088020"/>
              <a:gd name="connsiteX0" fmla="*/ 0 w 3998356"/>
              <a:gd name="connsiteY0" fmla="*/ 676538 h 1088020"/>
              <a:gd name="connsiteX1" fmla="*/ 2076958 w 3998356"/>
              <a:gd name="connsiteY1" fmla="*/ 694094 h 1088020"/>
              <a:gd name="connsiteX2" fmla="*/ 2076958 w 3998356"/>
              <a:gd name="connsiteY2" fmla="*/ 0 h 1088020"/>
              <a:gd name="connsiteX3" fmla="*/ 3998356 w 3998356"/>
              <a:gd name="connsiteY3" fmla="*/ 0 h 1088020"/>
              <a:gd name="connsiteX4" fmla="*/ 3998356 w 3998356"/>
              <a:gd name="connsiteY4" fmla="*/ 1088020 h 1088020"/>
              <a:gd name="connsiteX5" fmla="*/ 5090 w 3998356"/>
              <a:gd name="connsiteY5" fmla="*/ 1088020 h 1088020"/>
              <a:gd name="connsiteX6" fmla="*/ 30767 w 3998356"/>
              <a:gd name="connsiteY6" fmla="*/ 641425 h 1088020"/>
              <a:gd name="connsiteX0" fmla="*/ 11315 w 4009671"/>
              <a:gd name="connsiteY0" fmla="*/ 676538 h 1088020"/>
              <a:gd name="connsiteX1" fmla="*/ 2088273 w 4009671"/>
              <a:gd name="connsiteY1" fmla="*/ 694094 h 1088020"/>
              <a:gd name="connsiteX2" fmla="*/ 2088273 w 4009671"/>
              <a:gd name="connsiteY2" fmla="*/ 0 h 1088020"/>
              <a:gd name="connsiteX3" fmla="*/ 4009671 w 4009671"/>
              <a:gd name="connsiteY3" fmla="*/ 0 h 1088020"/>
              <a:gd name="connsiteX4" fmla="*/ 4009671 w 4009671"/>
              <a:gd name="connsiteY4" fmla="*/ 1088020 h 1088020"/>
              <a:gd name="connsiteX5" fmla="*/ 16405 w 4009671"/>
              <a:gd name="connsiteY5" fmla="*/ 1088020 h 1088020"/>
              <a:gd name="connsiteX6" fmla="*/ 0 w 4009671"/>
              <a:gd name="connsiteY6" fmla="*/ 665402 h 1088020"/>
              <a:gd name="connsiteX0" fmla="*/ 0 w 3998356"/>
              <a:gd name="connsiteY0" fmla="*/ 676538 h 1088020"/>
              <a:gd name="connsiteX1" fmla="*/ 2076958 w 3998356"/>
              <a:gd name="connsiteY1" fmla="*/ 694094 h 1088020"/>
              <a:gd name="connsiteX2" fmla="*/ 2076958 w 3998356"/>
              <a:gd name="connsiteY2" fmla="*/ 0 h 1088020"/>
              <a:gd name="connsiteX3" fmla="*/ 3998356 w 3998356"/>
              <a:gd name="connsiteY3" fmla="*/ 0 h 1088020"/>
              <a:gd name="connsiteX4" fmla="*/ 3998356 w 3998356"/>
              <a:gd name="connsiteY4" fmla="*/ 1088020 h 1088020"/>
              <a:gd name="connsiteX5" fmla="*/ 5090 w 3998356"/>
              <a:gd name="connsiteY5" fmla="*/ 1088020 h 1088020"/>
              <a:gd name="connsiteX6" fmla="*/ 13233 w 3998356"/>
              <a:gd name="connsiteY6" fmla="*/ 665402 h 1088020"/>
              <a:gd name="connsiteX0" fmla="*/ 7808 w 4006164"/>
              <a:gd name="connsiteY0" fmla="*/ 676538 h 1088020"/>
              <a:gd name="connsiteX1" fmla="*/ 2084766 w 4006164"/>
              <a:gd name="connsiteY1" fmla="*/ 694094 h 1088020"/>
              <a:gd name="connsiteX2" fmla="*/ 2084766 w 4006164"/>
              <a:gd name="connsiteY2" fmla="*/ 0 h 1088020"/>
              <a:gd name="connsiteX3" fmla="*/ 4006164 w 4006164"/>
              <a:gd name="connsiteY3" fmla="*/ 0 h 1088020"/>
              <a:gd name="connsiteX4" fmla="*/ 4006164 w 4006164"/>
              <a:gd name="connsiteY4" fmla="*/ 1088020 h 1088020"/>
              <a:gd name="connsiteX5" fmla="*/ 12898 w 4006164"/>
              <a:gd name="connsiteY5" fmla="*/ 1088020 h 1088020"/>
              <a:gd name="connsiteX6" fmla="*/ 0 w 4006164"/>
              <a:gd name="connsiteY6" fmla="*/ 665402 h 1088020"/>
              <a:gd name="connsiteX0" fmla="*/ 0 w 3998356"/>
              <a:gd name="connsiteY0" fmla="*/ 676538 h 1088020"/>
              <a:gd name="connsiteX1" fmla="*/ 2076958 w 3998356"/>
              <a:gd name="connsiteY1" fmla="*/ 694094 h 1088020"/>
              <a:gd name="connsiteX2" fmla="*/ 2076958 w 3998356"/>
              <a:gd name="connsiteY2" fmla="*/ 0 h 1088020"/>
              <a:gd name="connsiteX3" fmla="*/ 3998356 w 3998356"/>
              <a:gd name="connsiteY3" fmla="*/ 0 h 1088020"/>
              <a:gd name="connsiteX4" fmla="*/ 3998356 w 3998356"/>
              <a:gd name="connsiteY4" fmla="*/ 1088020 h 1088020"/>
              <a:gd name="connsiteX5" fmla="*/ 5090 w 3998356"/>
              <a:gd name="connsiteY5" fmla="*/ 1088020 h 1088020"/>
              <a:gd name="connsiteX6" fmla="*/ 2713 w 3998356"/>
              <a:gd name="connsiteY6" fmla="*/ 665402 h 1088020"/>
              <a:gd name="connsiteX0" fmla="*/ 0 w 3998356"/>
              <a:gd name="connsiteY0" fmla="*/ 676538 h 1088020"/>
              <a:gd name="connsiteX1" fmla="*/ 2076958 w 3998356"/>
              <a:gd name="connsiteY1" fmla="*/ 670117 h 1088020"/>
              <a:gd name="connsiteX2" fmla="*/ 2076958 w 3998356"/>
              <a:gd name="connsiteY2" fmla="*/ 0 h 1088020"/>
              <a:gd name="connsiteX3" fmla="*/ 3998356 w 3998356"/>
              <a:gd name="connsiteY3" fmla="*/ 0 h 1088020"/>
              <a:gd name="connsiteX4" fmla="*/ 3998356 w 3998356"/>
              <a:gd name="connsiteY4" fmla="*/ 1088020 h 1088020"/>
              <a:gd name="connsiteX5" fmla="*/ 5090 w 3998356"/>
              <a:gd name="connsiteY5" fmla="*/ 1088020 h 1088020"/>
              <a:gd name="connsiteX6" fmla="*/ 2713 w 3998356"/>
              <a:gd name="connsiteY6" fmla="*/ 665402 h 1088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8356" h="1088020">
                <a:moveTo>
                  <a:pt x="0" y="676538"/>
                </a:moveTo>
                <a:lnTo>
                  <a:pt x="2076958" y="670117"/>
                </a:lnTo>
                <a:lnTo>
                  <a:pt x="2076958" y="0"/>
                </a:lnTo>
                <a:lnTo>
                  <a:pt x="3998356" y="0"/>
                </a:lnTo>
                <a:lnTo>
                  <a:pt x="3998356" y="1088020"/>
                </a:lnTo>
                <a:lnTo>
                  <a:pt x="5090" y="1088020"/>
                </a:lnTo>
                <a:cubicBezTo>
                  <a:pt x="5090" y="933303"/>
                  <a:pt x="2713" y="820119"/>
                  <a:pt x="2713" y="665402"/>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3367198" y="4636542"/>
            <a:ext cx="5175899" cy="830997"/>
          </a:xfrm>
          <a:prstGeom prst="rect">
            <a:avLst/>
          </a:prstGeom>
          <a:solidFill>
            <a:schemeClr val="tx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Calibri"/>
                <a:ea typeface="+mn-ea"/>
                <a:cs typeface="+mn-cs"/>
              </a:rPr>
              <a:t>Unvalidated estimates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0000"/>
                </a:solidFill>
                <a:effectLst/>
                <a:uLnTx/>
                <a:uFillTx/>
                <a:latin typeface="Calibri"/>
                <a:ea typeface="+mn-ea"/>
                <a:cs typeface="+mn-cs"/>
              </a:rPr>
              <a:t>(i.e., not yet available for flight use)</a:t>
            </a:r>
          </a:p>
        </p:txBody>
      </p:sp>
      <p:cxnSp>
        <p:nvCxnSpPr>
          <p:cNvPr id="11" name="Straight Arrow Connector 10"/>
          <p:cNvCxnSpPr>
            <a:cxnSpLocks/>
          </p:cNvCxnSpPr>
          <p:nvPr/>
        </p:nvCxnSpPr>
        <p:spPr>
          <a:xfrm flipV="1">
            <a:off x="5897145" y="3956287"/>
            <a:ext cx="307711" cy="680256"/>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
        <p:nvSpPr>
          <p:cNvPr id="3" name="TextBox 2"/>
          <p:cNvSpPr txBox="1"/>
          <p:nvPr/>
        </p:nvSpPr>
        <p:spPr>
          <a:xfrm>
            <a:off x="532477" y="4787060"/>
            <a:ext cx="28347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libri"/>
                <a:ea typeface="+mn-ea"/>
                <a:cs typeface="+mn-cs"/>
              </a:rPr>
              <a:t>*Assumes 6hr EVA @ 4.3 psia and approximately equal DCS risk level</a:t>
            </a:r>
          </a:p>
        </p:txBody>
      </p:sp>
      <p:pic>
        <p:nvPicPr>
          <p:cNvPr id="12"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38907" r="31364"/>
          <a:stretch/>
        </p:blipFill>
        <p:spPr bwMode="auto">
          <a:xfrm>
            <a:off x="9336586" y="1145185"/>
            <a:ext cx="2586994" cy="435097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E79C390-CB35-07A4-59A6-D02E72A853CA}"/>
              </a:ext>
            </a:extLst>
          </p:cNvPr>
          <p:cNvSpPr/>
          <p:nvPr/>
        </p:nvSpPr>
        <p:spPr>
          <a:xfrm>
            <a:off x="6503308" y="3380376"/>
            <a:ext cx="2243397" cy="629194"/>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734EE84-5359-A900-4E0C-18D5F90DB2BF}"/>
              </a:ext>
            </a:extLst>
          </p:cNvPr>
          <p:cNvSpPr txBox="1"/>
          <p:nvPr/>
        </p:nvSpPr>
        <p:spPr>
          <a:xfrm>
            <a:off x="9131453" y="4277239"/>
            <a:ext cx="1697921" cy="461665"/>
          </a:xfrm>
          <a:prstGeom prst="rect">
            <a:avLst/>
          </a:prstGeom>
          <a:solidFill>
            <a:schemeClr val="tx2">
              <a:lumMod val="20000"/>
              <a:lumOff val="80000"/>
            </a:schemeClr>
          </a:solidFill>
          <a:ln>
            <a:solidFill>
              <a:srgbClr val="92D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Calibri"/>
                <a:ea typeface="+mn-ea"/>
                <a:cs typeface="+mn-cs"/>
              </a:rPr>
              <a:t>2021-2022</a:t>
            </a:r>
          </a:p>
        </p:txBody>
      </p:sp>
      <p:cxnSp>
        <p:nvCxnSpPr>
          <p:cNvPr id="13" name="Straight Arrow Connector 12">
            <a:extLst>
              <a:ext uri="{FF2B5EF4-FFF2-40B4-BE49-F238E27FC236}">
                <a16:creationId xmlns:a16="http://schemas.microsoft.com/office/drawing/2014/main" id="{093696A1-A56A-C4F0-BBA4-797CFF8667E6}"/>
              </a:ext>
            </a:extLst>
          </p:cNvPr>
          <p:cNvCxnSpPr>
            <a:cxnSpLocks/>
          </p:cNvCxnSpPr>
          <p:nvPr/>
        </p:nvCxnSpPr>
        <p:spPr>
          <a:xfrm>
            <a:off x="8734803" y="4005051"/>
            <a:ext cx="508943" cy="325981"/>
          </a:xfrm>
          <a:prstGeom prst="straightConnector1">
            <a:avLst/>
          </a:prstGeom>
          <a:ln>
            <a:solidFill>
              <a:srgbClr val="92D05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880301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E01DD-0D8D-4C2E-A356-233D01078F5D}"/>
              </a:ext>
            </a:extLst>
          </p:cNvPr>
          <p:cNvSpPr>
            <a:spLocks noGrp="1"/>
          </p:cNvSpPr>
          <p:nvPr>
            <p:ph type="title"/>
          </p:nvPr>
        </p:nvSpPr>
        <p:spPr/>
        <p:txBody>
          <a:bodyPr>
            <a:normAutofit/>
          </a:bodyPr>
          <a:lstStyle/>
          <a:p>
            <a:r>
              <a:rPr lang="en-US"/>
              <a:t>What is NASA-STD-3001</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67F35A9-19A4-E12C-4B68-C29AC6774757}"/>
                  </a:ext>
                </a:extLst>
              </p:cNvPr>
              <p:cNvSpPr txBox="1"/>
              <p:nvPr/>
            </p:nvSpPr>
            <p:spPr>
              <a:xfrm>
                <a:off x="261588" y="1035635"/>
                <a:ext cx="7649229" cy="6018251"/>
              </a:xfrm>
              <a:prstGeom prst="rect">
                <a:avLst/>
              </a:prstGeom>
              <a:noFill/>
            </p:spPr>
            <p:txBody>
              <a:bodyPr wrap="squar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sng" strike="noStrike" kern="1200" cap="none" spc="0" normalizeH="0" baseline="0" noProof="0" dirty="0">
                    <a:ln>
                      <a:noFill/>
                    </a:ln>
                    <a:solidFill>
                      <a:prstClr val="white"/>
                    </a:solidFill>
                    <a:effectLst/>
                    <a:uLnTx/>
                    <a:uFillTx/>
                    <a:latin typeface="Calibri"/>
                    <a:ea typeface="ＭＳ Ｐゴシック"/>
                    <a:cs typeface="+mn-cs"/>
                  </a:rPr>
                  <a:t>NASA-STD-3001 requires human testing to</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15% incidence of Type I DCS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20% incidence of Grade IV VGE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No Type II DCS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Calibri"/>
                  <a:ea typeface="ＭＳ Ｐゴシック"/>
                  <a:cs typeface="+mn-cs"/>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Prebreathe study yields:</a:t>
                </a:r>
              </a:p>
              <a:p>
                <a:pPr marL="2286000" marR="0" lvl="5"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2000" b="0" i="1" u="none" strike="noStrike" kern="1200" cap="none" spc="0" normalizeH="0" baseline="0" noProof="0" dirty="0" smtClean="0">
                              <a:ln>
                                <a:noFill/>
                              </a:ln>
                              <a:solidFill>
                                <a:prstClr val="white"/>
                              </a:solidFill>
                              <a:effectLst/>
                              <a:uLnTx/>
                              <a:uFillTx/>
                              <a:latin typeface="Cambria Math" panose="02040503050406030204" pitchFamily="18" charset="0"/>
                              <a:ea typeface="ＭＳ Ｐゴシック"/>
                              <a:cs typeface="+mn-cs"/>
                            </a:rPr>
                          </m:ctrlPr>
                        </m:fPr>
                        <m:num>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 </m:t>
                          </m:r>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𝐷𝐶𝑆</m:t>
                          </m:r>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 </m:t>
                          </m:r>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𝑐𝑎𝑠𝑒𝑠</m:t>
                          </m:r>
                        </m:num>
                        <m:den>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 </m:t>
                          </m:r>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𝑜𝑓</m:t>
                          </m:r>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 </m:t>
                          </m:r>
                          <m:r>
                            <a:rPr kumimoji="0" lang="en-US" sz="2000" b="0" i="1" u="none" strike="noStrike" kern="1200" cap="none" spc="0" normalizeH="0" baseline="0" noProof="0" dirty="0">
                              <a:ln>
                                <a:noFill/>
                              </a:ln>
                              <a:solidFill>
                                <a:prstClr val="white"/>
                              </a:solidFill>
                              <a:effectLst/>
                              <a:uLnTx/>
                              <a:uFillTx/>
                              <a:latin typeface="Cambria Math" panose="02040503050406030204" pitchFamily="18" charset="0"/>
                              <a:ea typeface="ＭＳ Ｐゴシック"/>
                              <a:cs typeface="+mn-cs"/>
                            </a:rPr>
                            <m:t>𝑒𝑥𝑝𝑜𝑠𝑢𝑟𝑒𝑠</m:t>
                          </m:r>
                        </m:den>
                      </m:f>
                    </m:oMath>
                  </m:oMathPara>
                </a14:m>
                <a:endParaRPr kumimoji="0" lang="en-US" sz="2000" b="0" i="0" u="none" strike="noStrike" kern="1200" cap="none" spc="0" normalizeH="0" baseline="0" noProof="0" dirty="0">
                  <a:ln>
                    <a:noFill/>
                  </a:ln>
                  <a:solidFill>
                    <a:prstClr val="white"/>
                  </a:solidFill>
                  <a:effectLst/>
                  <a:uLnTx/>
                  <a:uFillTx/>
                  <a:latin typeface="Calibri"/>
                  <a:ea typeface="ＭＳ Ｐゴシック"/>
                  <a:cs typeface="+mn-cs"/>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Calibri"/>
                  <a:ea typeface="ＭＳ Ｐゴシック"/>
                  <a:cs typeface="+mn-cs"/>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Statistical conversion to:</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DCS risk and Confidence Limits at 5%-95%</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Confidence limits are driven by N </a:t>
                </a:r>
                <a:r>
                  <a:rPr kumimoji="0" lang="en-US" sz="2000" b="0" i="0" u="none" strike="noStrike" kern="1200" cap="none" spc="0" normalizeH="0" baseline="0" noProof="0" dirty="0" err="1">
                    <a:ln>
                      <a:noFill/>
                    </a:ln>
                    <a:solidFill>
                      <a:prstClr val="white"/>
                    </a:solidFill>
                    <a:effectLst/>
                    <a:uLnTx/>
                    <a:uFillTx/>
                    <a:latin typeface="Calibri"/>
                    <a:ea typeface="ＭＳ Ｐゴシック"/>
                    <a:cs typeface="+mn-cs"/>
                  </a:rPr>
                  <a:t>moreso</a:t>
                </a: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than actual risk</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Thus, reaching 3001 </a:t>
                </a:r>
                <a:r>
                  <a:rPr kumimoji="0" lang="en-US" sz="2000" b="0" i="0" u="none" strike="noStrike" kern="1200" cap="none" spc="0" normalizeH="0" baseline="0" noProof="0" dirty="0" err="1">
                    <a:ln>
                      <a:noFill/>
                    </a:ln>
                    <a:solidFill>
                      <a:prstClr val="white"/>
                    </a:solidFill>
                    <a:effectLst/>
                    <a:uLnTx/>
                    <a:uFillTx/>
                    <a:latin typeface="Calibri"/>
                    <a:ea typeface="ＭＳ Ｐゴシック"/>
                    <a:cs typeface="+mn-cs"/>
                  </a:rPr>
                  <a:t>req’ts</a:t>
                </a: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is contingent on sample size</a:t>
                </a:r>
              </a:p>
              <a:p>
                <a:pPr marR="0" lvl="1" algn="l" defTabSz="914400" rtl="0" eaLnBrk="1" fontAlgn="base" latinLnBrk="0" hangingPunct="1">
                  <a:lnSpc>
                    <a:spcPct val="100000"/>
                  </a:lnSpc>
                  <a:spcBef>
                    <a:spcPct val="0"/>
                  </a:spcBef>
                  <a:spcAft>
                    <a:spcPct val="0"/>
                  </a:spcAft>
                  <a:buClrTx/>
                  <a:buSzTx/>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a:t>
                </a:r>
              </a:p>
              <a:p>
                <a:pPr fontAlgn="base">
                  <a:spcBef>
                    <a:spcPct val="0"/>
                  </a:spcBef>
                  <a:spcAft>
                    <a:spcPct val="0"/>
                  </a:spcAft>
                  <a:defRPr/>
                </a:pPr>
                <a:r>
                  <a:rPr lang="en-US" sz="2000" dirty="0">
                    <a:solidFill>
                      <a:prstClr val="white"/>
                    </a:solidFill>
                    <a:latin typeface="Calibri"/>
                    <a:ea typeface="ＭＳ Ｐゴシック"/>
                  </a:rPr>
                  <a:t>NASA-STD-3001 does NOT address Cumulative Risk:</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a:cs typeface="+mn-cs"/>
                  </a:rPr>
                  <a:t>Loss of EVA is a </a:t>
                </a:r>
                <a:r>
                  <a:rPr kumimoji="0" lang="en-US" sz="2000" b="0" i="1" u="none" strike="noStrike" kern="1200" cap="none" spc="0" normalizeH="0" baseline="0" noProof="0" dirty="0">
                    <a:ln>
                      <a:noFill/>
                    </a:ln>
                    <a:effectLst/>
                    <a:uLnTx/>
                    <a:uFillTx/>
                    <a:latin typeface="Calibri"/>
                    <a:ea typeface="ＭＳ Ｐゴシック"/>
                    <a:cs typeface="+mn-cs"/>
                  </a:rPr>
                  <a:t>mission </a:t>
                </a:r>
                <a:r>
                  <a:rPr kumimoji="0" lang="en-US" sz="2000" b="0" i="0" u="none" strike="noStrike" kern="1200" cap="none" spc="0" normalizeH="0" baseline="0" noProof="0" dirty="0">
                    <a:ln>
                      <a:noFill/>
                    </a:ln>
                    <a:effectLst/>
                    <a:uLnTx/>
                    <a:uFillTx/>
                    <a:latin typeface="Calibri"/>
                    <a:ea typeface="ＭＳ Ｐゴシック"/>
                    <a:cs typeface="+mn-cs"/>
                  </a:rPr>
                  <a:t>risk – determined by mission </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1" i="1" u="none" strike="noStrike" kern="1200" cap="none" spc="0" normalizeH="0" baseline="0" noProof="0" dirty="0">
                    <a:ln>
                      <a:noFill/>
                    </a:ln>
                    <a:effectLst/>
                    <a:uLnTx/>
                    <a:uFillTx/>
                    <a:latin typeface="Calibri"/>
                    <a:ea typeface="ＭＳ Ｐゴシック"/>
                    <a:cs typeface="+mn-cs"/>
                  </a:rPr>
                  <a:t>Artemis does not currently have mission-wide DCS risk</a:t>
                </a:r>
              </a:p>
              <a:p>
                <a:pPr fontAlgn="base">
                  <a:spcBef>
                    <a:spcPct val="0"/>
                  </a:spcBef>
                  <a:spcAft>
                    <a:spcPct val="0"/>
                  </a:spcAft>
                  <a:defRPr/>
                </a:pPr>
                <a:endParaRPr lang="en-US" sz="2000" dirty="0">
                  <a:solidFill>
                    <a:prstClr val="white"/>
                  </a:solidFill>
                  <a:latin typeface="Calibri"/>
                  <a:ea typeface="ＭＳ Ｐゴシック"/>
                </a:endParaRPr>
              </a:p>
              <a:p>
                <a:pPr marL="800100" lvl="1" indent="-342900" fontAlgn="base">
                  <a:spcBef>
                    <a:spcPct val="0"/>
                  </a:spcBef>
                  <a:spcAft>
                    <a:spcPct val="0"/>
                  </a:spcAft>
                  <a:buFont typeface="Arial" panose="020B0604020202020204" pitchFamily="34" charset="0"/>
                  <a:buChar char="•"/>
                  <a:defRPr/>
                </a:pPr>
                <a:endParaRPr kumimoji="0" lang="en-US" sz="2000" b="0" i="0" u="none" strike="noStrike" kern="1200" cap="none" spc="0" normalizeH="0" baseline="0" noProof="0" dirty="0">
                  <a:ln>
                    <a:noFill/>
                  </a:ln>
                  <a:solidFill>
                    <a:prstClr val="white"/>
                  </a:solidFill>
                  <a:effectLst/>
                  <a:uLnTx/>
                  <a:uFillTx/>
                  <a:latin typeface="Calibri"/>
                  <a:ea typeface="ＭＳ Ｐゴシック"/>
                  <a:cs typeface="+mn-cs"/>
                </a:endParaRPr>
              </a:p>
            </p:txBody>
          </p:sp>
        </mc:Choice>
        <mc:Fallback xmlns="">
          <p:sp>
            <p:nvSpPr>
              <p:cNvPr id="6" name="TextBox 5">
                <a:extLst>
                  <a:ext uri="{FF2B5EF4-FFF2-40B4-BE49-F238E27FC236}">
                    <a16:creationId xmlns:a16="http://schemas.microsoft.com/office/drawing/2014/main" id="{F67F35A9-19A4-E12C-4B68-C29AC6774757}"/>
                  </a:ext>
                </a:extLst>
              </p:cNvPr>
              <p:cNvSpPr txBox="1">
                <a:spLocks noRot="1" noChangeAspect="1" noMove="1" noResize="1" noEditPoints="1" noAdjustHandles="1" noChangeArrowheads="1" noChangeShapeType="1" noTextEdit="1"/>
              </p:cNvSpPr>
              <p:nvPr/>
            </p:nvSpPr>
            <p:spPr>
              <a:xfrm>
                <a:off x="261588" y="1035635"/>
                <a:ext cx="7649229" cy="6018251"/>
              </a:xfrm>
              <a:prstGeom prst="rect">
                <a:avLst/>
              </a:prstGeom>
              <a:blipFill>
                <a:blip r:embed="rId2"/>
                <a:stretch>
                  <a:fillRect l="-1116" t="-811"/>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F59B1464-4EB6-DDBE-0CB9-584598E09ECB}"/>
              </a:ext>
            </a:extLst>
          </p:cNvPr>
          <p:cNvPicPr>
            <a:picLocks noChangeAspect="1"/>
          </p:cNvPicPr>
          <p:nvPr/>
        </p:nvPicPr>
        <p:blipFill>
          <a:blip r:embed="rId3"/>
          <a:stretch>
            <a:fillRect/>
          </a:stretch>
        </p:blipFill>
        <p:spPr>
          <a:xfrm>
            <a:off x="5982452" y="162368"/>
            <a:ext cx="3538014" cy="3266632"/>
          </a:xfrm>
          <a:prstGeom prst="rect">
            <a:avLst/>
          </a:prstGeom>
        </p:spPr>
      </p:pic>
      <p:pic>
        <p:nvPicPr>
          <p:cNvPr id="4" name="Picture 3">
            <a:extLst>
              <a:ext uri="{FF2B5EF4-FFF2-40B4-BE49-F238E27FC236}">
                <a16:creationId xmlns:a16="http://schemas.microsoft.com/office/drawing/2014/main" id="{1B99DEA3-3557-462B-A124-095CA79228D2}"/>
              </a:ext>
            </a:extLst>
          </p:cNvPr>
          <p:cNvPicPr>
            <a:picLocks noChangeAspect="1"/>
          </p:cNvPicPr>
          <p:nvPr/>
        </p:nvPicPr>
        <p:blipFill>
          <a:blip r:embed="rId4"/>
          <a:stretch>
            <a:fillRect/>
          </a:stretch>
        </p:blipFill>
        <p:spPr>
          <a:xfrm>
            <a:off x="9094210" y="1409309"/>
            <a:ext cx="2980898" cy="2903039"/>
          </a:xfrm>
          <a:prstGeom prst="rect">
            <a:avLst/>
          </a:prstGeom>
        </p:spPr>
      </p:pic>
      <p:pic>
        <p:nvPicPr>
          <p:cNvPr id="9" name="Picture 8">
            <a:extLst>
              <a:ext uri="{FF2B5EF4-FFF2-40B4-BE49-F238E27FC236}">
                <a16:creationId xmlns:a16="http://schemas.microsoft.com/office/drawing/2014/main" id="{98D1C40D-A129-94C0-25ED-4948EB982D81}"/>
              </a:ext>
            </a:extLst>
          </p:cNvPr>
          <p:cNvPicPr>
            <a:picLocks noChangeAspect="1"/>
          </p:cNvPicPr>
          <p:nvPr/>
        </p:nvPicPr>
        <p:blipFill rotWithShape="1">
          <a:blip r:embed="rId5"/>
          <a:srcRect b="9900"/>
          <a:stretch/>
        </p:blipFill>
        <p:spPr>
          <a:xfrm>
            <a:off x="7462392" y="4255588"/>
            <a:ext cx="3234184" cy="2602412"/>
          </a:xfrm>
          <a:prstGeom prst="rect">
            <a:avLst/>
          </a:prstGeom>
        </p:spPr>
      </p:pic>
    </p:spTree>
    <p:extLst>
      <p:ext uri="{BB962C8B-B14F-4D97-AF65-F5344CB8AC3E}">
        <p14:creationId xmlns:p14="http://schemas.microsoft.com/office/powerpoint/2010/main" val="2106394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36F57D-1034-80D8-C54C-63D5C371528C}"/>
              </a:ext>
            </a:extLst>
          </p:cNvPr>
          <p:cNvSpPr>
            <a:spLocks noGrp="1"/>
          </p:cNvSpPr>
          <p:nvPr>
            <p:ph type="title"/>
          </p:nvPr>
        </p:nvSpPr>
        <p:spPr/>
        <p:txBody>
          <a:bodyPr/>
          <a:lstStyle/>
          <a:p>
            <a:r>
              <a:rPr lang="en-US"/>
              <a:t>Cabin Atmosphere Constraints</a:t>
            </a:r>
          </a:p>
        </p:txBody>
      </p:sp>
      <p:sp>
        <p:nvSpPr>
          <p:cNvPr id="5" name="Content Placeholder 4">
            <a:extLst>
              <a:ext uri="{FF2B5EF4-FFF2-40B4-BE49-F238E27FC236}">
                <a16:creationId xmlns:a16="http://schemas.microsoft.com/office/drawing/2014/main" id="{A6ABE872-670A-DAE7-C0B6-A22C8CC229C2}"/>
              </a:ext>
            </a:extLst>
          </p:cNvPr>
          <p:cNvSpPr>
            <a:spLocks noGrp="1"/>
          </p:cNvSpPr>
          <p:nvPr>
            <p:ph idx="1"/>
          </p:nvPr>
        </p:nvSpPr>
        <p:spPr/>
        <p:txBody>
          <a:bodyPr>
            <a:normAutofit/>
          </a:bodyPr>
          <a:lstStyle/>
          <a:p>
            <a:r>
              <a:rPr lang="en-US" sz="2400"/>
              <a:t>Exploration Atmosphere Working Group (2006, 2012): 8.2psia / 34% O</a:t>
            </a:r>
            <a:r>
              <a:rPr lang="en-US" sz="2400" baseline="-25000"/>
              <a:t>2</a:t>
            </a:r>
          </a:p>
          <a:p>
            <a:pPr lvl="1"/>
            <a:r>
              <a:rPr lang="en-US" sz="2000"/>
              <a:t>Compromise between flammability, hypoxia, DCS risk, prebreathe time</a:t>
            </a:r>
            <a:endParaRPr lang="en-US" sz="2400"/>
          </a:p>
        </p:txBody>
      </p:sp>
      <p:pic>
        <p:nvPicPr>
          <p:cNvPr id="10" name="Picture 9">
            <a:extLst>
              <a:ext uri="{FF2B5EF4-FFF2-40B4-BE49-F238E27FC236}">
                <a16:creationId xmlns:a16="http://schemas.microsoft.com/office/drawing/2014/main" id="{F6837743-3CF9-0575-1254-C43FFC35BBA9}"/>
              </a:ext>
            </a:extLst>
          </p:cNvPr>
          <p:cNvPicPr>
            <a:picLocks noChangeAspect="1"/>
          </p:cNvPicPr>
          <p:nvPr/>
        </p:nvPicPr>
        <p:blipFill>
          <a:blip r:embed="rId2"/>
          <a:stretch>
            <a:fillRect/>
          </a:stretch>
        </p:blipFill>
        <p:spPr>
          <a:xfrm>
            <a:off x="2633004" y="2078234"/>
            <a:ext cx="7276050" cy="4610508"/>
          </a:xfrm>
          <a:prstGeom prst="rect">
            <a:avLst/>
          </a:prstGeom>
        </p:spPr>
      </p:pic>
      <p:cxnSp>
        <p:nvCxnSpPr>
          <p:cNvPr id="11" name="Straight Arrow Connector 10">
            <a:extLst>
              <a:ext uri="{FF2B5EF4-FFF2-40B4-BE49-F238E27FC236}">
                <a16:creationId xmlns:a16="http://schemas.microsoft.com/office/drawing/2014/main" id="{74CCF8B5-7DB3-6E57-AE56-D243B55B98A1}"/>
              </a:ext>
            </a:extLst>
          </p:cNvPr>
          <p:cNvCxnSpPr>
            <a:cxnSpLocks/>
          </p:cNvCxnSpPr>
          <p:nvPr/>
        </p:nvCxnSpPr>
        <p:spPr>
          <a:xfrm>
            <a:off x="7554419" y="4848697"/>
            <a:ext cx="1502285" cy="9614"/>
          </a:xfrm>
          <a:prstGeom prst="straightConnector1">
            <a:avLst/>
          </a:prstGeom>
          <a:ln w="508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89E24B08-B95F-585C-28AA-02518006E58C}"/>
              </a:ext>
            </a:extLst>
          </p:cNvPr>
          <p:cNvCxnSpPr>
            <a:cxnSpLocks/>
          </p:cNvCxnSpPr>
          <p:nvPr/>
        </p:nvCxnSpPr>
        <p:spPr>
          <a:xfrm flipV="1">
            <a:off x="7575012" y="3094167"/>
            <a:ext cx="31685" cy="1783363"/>
          </a:xfrm>
          <a:prstGeom prst="straightConnector1">
            <a:avLst/>
          </a:prstGeom>
          <a:ln w="5080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5167511B-7304-C2C8-F4E4-70F2D620E4B7}"/>
              </a:ext>
            </a:extLst>
          </p:cNvPr>
          <p:cNvCxnSpPr>
            <a:cxnSpLocks noChangeAspect="1"/>
          </p:cNvCxnSpPr>
          <p:nvPr/>
        </p:nvCxnSpPr>
        <p:spPr>
          <a:xfrm flipH="1">
            <a:off x="6632286" y="4858311"/>
            <a:ext cx="927788" cy="926605"/>
          </a:xfrm>
          <a:prstGeom prst="straightConnector1">
            <a:avLst/>
          </a:prstGeom>
          <a:ln w="5080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85059400-F2E7-079E-A87B-79EE1486E548}"/>
              </a:ext>
            </a:extLst>
          </p:cNvPr>
          <p:cNvSpPr txBox="1"/>
          <p:nvPr/>
        </p:nvSpPr>
        <p:spPr>
          <a:xfrm>
            <a:off x="7627377" y="4596701"/>
            <a:ext cx="153760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Narrow"/>
                <a:ea typeface="+mn-ea"/>
                <a:cs typeface="Arial Narrow"/>
              </a:rPr>
              <a:t>Increased Fire Risk</a:t>
            </a:r>
          </a:p>
        </p:txBody>
      </p:sp>
      <p:sp>
        <p:nvSpPr>
          <p:cNvPr id="15" name="TextBox 14">
            <a:extLst>
              <a:ext uri="{FF2B5EF4-FFF2-40B4-BE49-F238E27FC236}">
                <a16:creationId xmlns:a16="http://schemas.microsoft.com/office/drawing/2014/main" id="{73EAB6B8-2400-9606-658F-30CD4A5281D3}"/>
              </a:ext>
            </a:extLst>
          </p:cNvPr>
          <p:cNvSpPr txBox="1"/>
          <p:nvPr/>
        </p:nvSpPr>
        <p:spPr>
          <a:xfrm rot="18953200">
            <a:off x="6192145" y="4935939"/>
            <a:ext cx="197842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Narrow"/>
                <a:ea typeface="+mn-ea"/>
                <a:cs typeface="Arial Narrow"/>
              </a:rPr>
              <a:t>Increased Hypoxic Stress</a:t>
            </a:r>
          </a:p>
        </p:txBody>
      </p:sp>
      <p:sp>
        <p:nvSpPr>
          <p:cNvPr id="16" name="TextBox 15">
            <a:extLst>
              <a:ext uri="{FF2B5EF4-FFF2-40B4-BE49-F238E27FC236}">
                <a16:creationId xmlns:a16="http://schemas.microsoft.com/office/drawing/2014/main" id="{B2CEF789-D53C-5CAE-AC9F-65BC2D037EF3}"/>
              </a:ext>
            </a:extLst>
          </p:cNvPr>
          <p:cNvSpPr txBox="1"/>
          <p:nvPr/>
        </p:nvSpPr>
        <p:spPr>
          <a:xfrm rot="16200000">
            <a:off x="6564185" y="3737802"/>
            <a:ext cx="1462198"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Narrow"/>
                <a:ea typeface="+mn-ea"/>
                <a:cs typeface="Arial Narrow"/>
              </a:rPr>
              <a:t>DCS Risk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Narrow"/>
                <a:ea typeface="+mn-ea"/>
                <a:cs typeface="Arial Narrow"/>
              </a:rPr>
              <a:t>Prebreathe Time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Narrow"/>
                <a:ea typeface="+mn-ea"/>
                <a:cs typeface="Arial Narrow"/>
              </a:rPr>
              <a:t>EVA Suit Pressure</a:t>
            </a:r>
          </a:p>
        </p:txBody>
      </p:sp>
      <p:sp>
        <p:nvSpPr>
          <p:cNvPr id="26" name="Rectangle: Rounded Corners 25">
            <a:extLst>
              <a:ext uri="{FF2B5EF4-FFF2-40B4-BE49-F238E27FC236}">
                <a16:creationId xmlns:a16="http://schemas.microsoft.com/office/drawing/2014/main" id="{729834B5-FB0E-E4EC-F37F-02764FA9699A}"/>
              </a:ext>
            </a:extLst>
          </p:cNvPr>
          <p:cNvSpPr/>
          <p:nvPr/>
        </p:nvSpPr>
        <p:spPr>
          <a:xfrm>
            <a:off x="4878905" y="3840400"/>
            <a:ext cx="1622033" cy="443859"/>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034383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8BA82A-0855-6417-28A1-6E0D7797D3A6}"/>
              </a:ext>
            </a:extLst>
          </p:cNvPr>
          <p:cNvSpPr>
            <a:spLocks noGrp="1"/>
          </p:cNvSpPr>
          <p:nvPr>
            <p:ph type="title"/>
          </p:nvPr>
        </p:nvSpPr>
        <p:spPr/>
        <p:txBody>
          <a:bodyPr/>
          <a:lstStyle/>
          <a:p>
            <a:r>
              <a:rPr lang="en-US"/>
              <a:t>How do we actually test?</a:t>
            </a:r>
          </a:p>
        </p:txBody>
      </p:sp>
    </p:spTree>
    <p:extLst>
      <p:ext uri="{BB962C8B-B14F-4D97-AF65-F5344CB8AC3E}">
        <p14:creationId xmlns:p14="http://schemas.microsoft.com/office/powerpoint/2010/main" val="3696401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4633CA-E5E4-7943-CB84-4A7DA9702870}"/>
              </a:ext>
            </a:extLst>
          </p:cNvPr>
          <p:cNvSpPr>
            <a:spLocks noGrp="1"/>
          </p:cNvSpPr>
          <p:nvPr>
            <p:ph type="title"/>
          </p:nvPr>
        </p:nvSpPr>
        <p:spPr/>
        <p:txBody>
          <a:bodyPr/>
          <a:lstStyle/>
          <a:p>
            <a:r>
              <a:rPr lang="en-US"/>
              <a:t>Historical NASA Testing</a:t>
            </a:r>
          </a:p>
        </p:txBody>
      </p:sp>
      <p:pic>
        <p:nvPicPr>
          <p:cNvPr id="2" name="Picture 1">
            <a:extLst>
              <a:ext uri="{FF2B5EF4-FFF2-40B4-BE49-F238E27FC236}">
                <a16:creationId xmlns:a16="http://schemas.microsoft.com/office/drawing/2014/main" id="{B1F129A8-80CD-4FC9-E2DE-606BCB86E231}"/>
              </a:ext>
            </a:extLst>
          </p:cNvPr>
          <p:cNvPicPr>
            <a:picLocks noChangeAspect="1"/>
          </p:cNvPicPr>
          <p:nvPr/>
        </p:nvPicPr>
        <p:blipFill>
          <a:blip r:embed="rId2"/>
          <a:stretch>
            <a:fillRect/>
          </a:stretch>
        </p:blipFill>
        <p:spPr>
          <a:xfrm>
            <a:off x="1242509" y="1171852"/>
            <a:ext cx="9454067" cy="5414974"/>
          </a:xfrm>
          <a:prstGeom prst="rect">
            <a:avLst/>
          </a:prstGeom>
        </p:spPr>
      </p:pic>
    </p:spTree>
    <p:extLst>
      <p:ext uri="{BB962C8B-B14F-4D97-AF65-F5344CB8AC3E}">
        <p14:creationId xmlns:p14="http://schemas.microsoft.com/office/powerpoint/2010/main" val="108587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7146"/>
            <a:ext cx="12192001" cy="742950"/>
          </a:xfrm>
        </p:spPr>
        <p:txBody>
          <a:bodyPr>
            <a:noAutofit/>
          </a:bodyPr>
          <a:lstStyle/>
          <a:p>
            <a:r>
              <a:rPr lang="en-US"/>
              <a:t>Exploration Atmosphere Validation</a:t>
            </a:r>
          </a:p>
        </p:txBody>
      </p:sp>
      <p:sp>
        <p:nvSpPr>
          <p:cNvPr id="5" name="Rectangle 4"/>
          <p:cNvSpPr/>
          <p:nvPr/>
        </p:nvSpPr>
        <p:spPr>
          <a:xfrm>
            <a:off x="121454" y="1143000"/>
            <a:ext cx="6542617" cy="4016484"/>
          </a:xfrm>
          <a:prstGeom prst="rect">
            <a:avLst/>
          </a:prstGeom>
        </p:spPr>
        <p:txBody>
          <a:bodyPr wrap="square">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sng" strike="noStrike" kern="1200" cap="none" spc="0" normalizeH="0" baseline="0" noProof="0">
                <a:ln>
                  <a:noFill/>
                </a:ln>
                <a:solidFill>
                  <a:prstClr val="white"/>
                </a:solidFill>
                <a:effectLst/>
                <a:uLnTx/>
                <a:uFillTx/>
                <a:latin typeface="Calibri"/>
                <a:ea typeface="ＭＳ Ｐゴシック"/>
                <a:cs typeface="+mn-cs"/>
              </a:rPr>
              <a:t>Accept Criteria (per NASA-STD-3001):</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 15% incidence of Type I DCS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 20% incidence of Grade IV VGE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No Type II DCS</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Calibri"/>
              <a:ea typeface="ＭＳ Ｐゴシック"/>
              <a:cs typeface="+mn-cs"/>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sng" strike="noStrike" kern="1200" cap="none" spc="0" normalizeH="0" baseline="0" noProof="0">
                <a:ln>
                  <a:noFill/>
                </a:ln>
                <a:solidFill>
                  <a:prstClr val="white"/>
                </a:solidFill>
                <a:effectLst/>
                <a:uLnTx/>
                <a:uFillTx/>
                <a:latin typeface="Calibri"/>
                <a:ea typeface="ＭＳ Ｐゴシック"/>
                <a:cs typeface="+mn-cs"/>
              </a:rPr>
              <a:t>Reject Criteria</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&gt; 15% incidence of Type I DCS (@70%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&gt; 20% incidence of Grade IV VGE (@70%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Any Type II DCS</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1050" b="0" i="0" u="none" strike="noStrike" kern="1200" cap="none" spc="0" normalizeH="0" baseline="0" noProof="0">
              <a:ln>
                <a:noFill/>
              </a:ln>
              <a:solidFill>
                <a:prstClr val="white"/>
              </a:solidFill>
              <a:effectLst/>
              <a:uLnTx/>
              <a:uFillTx/>
              <a:latin typeface="Calibri"/>
              <a:ea typeface="ＭＳ Ｐゴシック"/>
              <a:cs typeface="+mn-cs"/>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sng" strike="noStrike" kern="1200" cap="none" spc="0" normalizeH="0" baseline="0" noProof="0">
                <a:ln>
                  <a:noFill/>
                </a:ln>
                <a:solidFill>
                  <a:prstClr val="white"/>
                </a:solidFill>
                <a:effectLst/>
                <a:uLnTx/>
                <a:uFillTx/>
                <a:latin typeface="Calibri"/>
                <a:ea typeface="ＭＳ Ｐゴシック"/>
                <a:cs typeface="+mn-cs"/>
              </a:rPr>
              <a:t>Neither</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Requires review and additional data</a:t>
            </a:r>
            <a:endParaRPr kumimoji="0" lang="en-US" sz="2000" b="0" i="0" u="none" strike="noStrike" kern="1200" cap="none" spc="0" normalizeH="0" baseline="0" noProof="0">
              <a:ln>
                <a:noFill/>
              </a:ln>
              <a:solidFill>
                <a:prstClr val="black"/>
              </a:solidFill>
              <a:effectLst/>
              <a:uLnTx/>
              <a:uFillTx/>
              <a:latin typeface="Calibri"/>
              <a:ea typeface="ＭＳ Ｐゴシック"/>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ＭＳ Ｐゴシック"/>
              <a:cs typeface="+mn-cs"/>
            </a:endParaRPr>
          </a:p>
        </p:txBody>
      </p:sp>
      <p:grpSp>
        <p:nvGrpSpPr>
          <p:cNvPr id="67" name="Group 66"/>
          <p:cNvGrpSpPr/>
          <p:nvPr/>
        </p:nvGrpSpPr>
        <p:grpSpPr>
          <a:xfrm>
            <a:off x="6766042" y="1011419"/>
            <a:ext cx="5323758" cy="2695924"/>
            <a:chOff x="6326995" y="1049839"/>
            <a:chExt cx="5323758" cy="2695924"/>
          </a:xfrm>
        </p:grpSpPr>
        <p:grpSp>
          <p:nvGrpSpPr>
            <p:cNvPr id="69" name="Group 68"/>
            <p:cNvGrpSpPr/>
            <p:nvPr/>
          </p:nvGrpSpPr>
          <p:grpSpPr>
            <a:xfrm>
              <a:off x="7076218" y="1049839"/>
              <a:ext cx="4574535" cy="2695924"/>
              <a:chOff x="6747355" y="1049839"/>
              <a:chExt cx="4574535" cy="2695924"/>
            </a:xfrm>
          </p:grpSpPr>
          <p:sp>
            <p:nvSpPr>
              <p:cNvPr id="74" name="Hexagon 73"/>
              <p:cNvSpPr/>
              <p:nvPr/>
            </p:nvSpPr>
            <p:spPr>
              <a:xfrm>
                <a:off x="6747355" y="1211177"/>
                <a:ext cx="1962313" cy="6307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Calibri"/>
                    <a:ea typeface="+mn-ea"/>
                    <a:cs typeface="+mn-cs"/>
                  </a:rPr>
                  <a:t>Test Series 1 (11 days)</a:t>
                </a:r>
              </a:p>
            </p:txBody>
          </p:sp>
          <p:sp>
            <p:nvSpPr>
              <p:cNvPr id="75" name="Hexagon 74"/>
              <p:cNvSpPr/>
              <p:nvPr/>
            </p:nvSpPr>
            <p:spPr>
              <a:xfrm>
                <a:off x="6894079" y="3100138"/>
                <a:ext cx="1841841" cy="6456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Calibri"/>
                    <a:ea typeface="+mn-ea"/>
                    <a:cs typeface="+mn-cs"/>
                  </a:rPr>
                  <a:t>Test Series 2 (11 days)</a:t>
                </a:r>
              </a:p>
            </p:txBody>
          </p:sp>
          <p:sp>
            <p:nvSpPr>
              <p:cNvPr id="76" name="Flowchart: Alternate Process 75"/>
              <p:cNvSpPr/>
              <p:nvPr/>
            </p:nvSpPr>
            <p:spPr>
              <a:xfrm>
                <a:off x="9358584" y="1049839"/>
                <a:ext cx="1963306" cy="941457"/>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Calibri"/>
                    <a:ea typeface="+mn-ea"/>
                    <a:cs typeface="+mn-cs"/>
                  </a:rPr>
                  <a:t>DSMB Review;</a:t>
                </a:r>
                <a:br>
                  <a:rPr kumimoji="0" lang="en-US" sz="2000" b="0" i="0" u="none" strike="noStrike" kern="1200" cap="none" spc="0" normalizeH="0" baseline="0" noProof="0">
                    <a:ln>
                      <a:noFill/>
                    </a:ln>
                    <a:solidFill>
                      <a:prstClr val="white"/>
                    </a:solidFill>
                    <a:effectLst/>
                    <a:uLnTx/>
                    <a:uFillTx/>
                    <a:latin typeface="Calibri"/>
                    <a:ea typeface="+mn-ea"/>
                    <a:cs typeface="+mn-cs"/>
                  </a:rPr>
                </a:br>
                <a:r>
                  <a:rPr kumimoji="0" lang="en-US" sz="2000" b="0" i="0" u="none" strike="noStrike" kern="1200" cap="none" spc="0" normalizeH="0" baseline="0" noProof="0">
                    <a:ln>
                      <a:noFill/>
                    </a:ln>
                    <a:solidFill>
                      <a:prstClr val="white"/>
                    </a:solidFill>
                    <a:effectLst/>
                    <a:uLnTx/>
                    <a:uFillTx/>
                    <a:latin typeface="Calibri"/>
                    <a:ea typeface="+mn-ea"/>
                    <a:cs typeface="+mn-cs"/>
                  </a:rPr>
                  <a:t>Modify Prebreathe</a:t>
                </a:r>
              </a:p>
            </p:txBody>
          </p:sp>
          <p:cxnSp>
            <p:nvCxnSpPr>
              <p:cNvPr id="77" name="Straight Arrow Connector 76"/>
              <p:cNvCxnSpPr/>
              <p:nvPr/>
            </p:nvCxnSpPr>
            <p:spPr>
              <a:xfrm>
                <a:off x="7947669" y="1841901"/>
                <a:ext cx="0" cy="1258237"/>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p:cNvCxnSpPr>
                <a:stCxn id="74" idx="1"/>
                <a:endCxn id="76" idx="2"/>
              </p:cNvCxnSpPr>
              <p:nvPr/>
            </p:nvCxnSpPr>
            <p:spPr>
              <a:xfrm rot="16200000" flipH="1">
                <a:off x="9371415" y="1022474"/>
                <a:ext cx="149394" cy="1788250"/>
              </a:xfrm>
              <a:prstGeom prst="bentConnector3">
                <a:avLst>
                  <a:gd name="adj1" fmla="val 406036"/>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76" idx="1"/>
                <a:endCxn id="74" idx="0"/>
              </p:cNvCxnSpPr>
              <p:nvPr/>
            </p:nvCxnSpPr>
            <p:spPr>
              <a:xfrm rot="10800000" flipV="1">
                <a:off x="8709668" y="1520568"/>
                <a:ext cx="648916" cy="5972"/>
              </a:xfrm>
              <a:prstGeom prst="bentConnector3">
                <a:avLst>
                  <a:gd name="adj1" fmla="val 50000"/>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75" idx="0"/>
                <a:endCxn id="76" idx="2"/>
              </p:cNvCxnSpPr>
              <p:nvPr/>
            </p:nvCxnSpPr>
            <p:spPr>
              <a:xfrm flipV="1">
                <a:off x="8735920" y="1991296"/>
                <a:ext cx="1604317" cy="1431655"/>
              </a:xfrm>
              <a:prstGeom prst="bentConnector2">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70" name="TextBox 69"/>
            <p:cNvSpPr txBox="1"/>
            <p:nvPr/>
          </p:nvSpPr>
          <p:spPr>
            <a:xfrm>
              <a:off x="6968942" y="2043124"/>
              <a:ext cx="1168257"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Neither Accept nor Reject</a:t>
              </a:r>
            </a:p>
          </p:txBody>
        </p:sp>
        <p:sp>
          <p:nvSpPr>
            <p:cNvPr id="71" name="TextBox 70"/>
            <p:cNvSpPr txBox="1"/>
            <p:nvPr/>
          </p:nvSpPr>
          <p:spPr>
            <a:xfrm>
              <a:off x="8993934" y="1999497"/>
              <a:ext cx="8511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a:ea typeface="+mn-ea"/>
                  <a:cs typeface="+mn-cs"/>
                </a:rPr>
                <a:t>Reject</a:t>
              </a:r>
            </a:p>
          </p:txBody>
        </p:sp>
        <p:sp>
          <p:nvSpPr>
            <p:cNvPr id="72" name="TextBox 71"/>
            <p:cNvSpPr txBox="1"/>
            <p:nvPr/>
          </p:nvSpPr>
          <p:spPr>
            <a:xfrm>
              <a:off x="9039028" y="3070562"/>
              <a:ext cx="10476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a:ea typeface="+mn-ea"/>
                  <a:cs typeface="+mn-cs"/>
                </a:rPr>
                <a:t>Reject</a:t>
              </a:r>
            </a:p>
          </p:txBody>
        </p:sp>
        <p:sp>
          <p:nvSpPr>
            <p:cNvPr id="73" name="TextBox 72"/>
            <p:cNvSpPr txBox="1"/>
            <p:nvPr/>
          </p:nvSpPr>
          <p:spPr>
            <a:xfrm>
              <a:off x="6326995" y="1172781"/>
              <a:ext cx="8511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62F44E"/>
                  </a:solidFill>
                  <a:effectLst/>
                  <a:uLnTx/>
                  <a:uFillTx/>
                  <a:latin typeface="Calibri"/>
                  <a:ea typeface="+mn-ea"/>
                  <a:cs typeface="+mn-cs"/>
                </a:rPr>
                <a:t>Accept</a:t>
              </a:r>
            </a:p>
          </p:txBody>
        </p:sp>
      </p:grpSp>
      <p:sp>
        <p:nvSpPr>
          <p:cNvPr id="55" name="TextBox 54"/>
          <p:cNvSpPr txBox="1"/>
          <p:nvPr/>
        </p:nvSpPr>
        <p:spPr>
          <a:xfrm>
            <a:off x="7078145" y="3657183"/>
            <a:ext cx="1494748" cy="92333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a:ea typeface="+mn-ea"/>
                <a:cs typeface="+mn-cs"/>
              </a:rPr>
              <a:t>Neither Accept nor Reject</a:t>
            </a:r>
          </a:p>
        </p:txBody>
      </p:sp>
      <p:cxnSp>
        <p:nvCxnSpPr>
          <p:cNvPr id="62" name="Straight Arrow Connector 61"/>
          <p:cNvCxnSpPr/>
          <p:nvPr/>
        </p:nvCxnSpPr>
        <p:spPr>
          <a:xfrm>
            <a:off x="8733499" y="3712314"/>
            <a:ext cx="0" cy="813069"/>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4" name="Hexagon 93"/>
          <p:cNvSpPr/>
          <p:nvPr/>
        </p:nvSpPr>
        <p:spPr>
          <a:xfrm>
            <a:off x="7661989" y="4621679"/>
            <a:ext cx="2196590" cy="645625"/>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Calibri"/>
                <a:ea typeface="+mn-ea"/>
                <a:cs typeface="+mn-cs"/>
              </a:rPr>
              <a:t>Additional Test Series</a:t>
            </a:r>
          </a:p>
        </p:txBody>
      </p:sp>
      <p:cxnSp>
        <p:nvCxnSpPr>
          <p:cNvPr id="95" name="Elbow Connector 94"/>
          <p:cNvCxnSpPr>
            <a:stCxn id="94" idx="0"/>
            <a:endCxn id="76" idx="2"/>
          </p:cNvCxnSpPr>
          <p:nvPr/>
        </p:nvCxnSpPr>
        <p:spPr>
          <a:xfrm flipV="1">
            <a:off x="9858579" y="1952876"/>
            <a:ext cx="1249568" cy="2991616"/>
          </a:xfrm>
          <a:prstGeom prst="bentConnector2">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TextBox 95"/>
          <p:cNvSpPr txBox="1"/>
          <p:nvPr/>
        </p:nvSpPr>
        <p:spPr>
          <a:xfrm>
            <a:off x="9858579" y="4569763"/>
            <a:ext cx="104761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Calibri"/>
                <a:ea typeface="+mn-ea"/>
                <a:cs typeface="+mn-cs"/>
              </a:rPr>
              <a:t>Reject</a:t>
            </a:r>
          </a:p>
        </p:txBody>
      </p:sp>
      <p:sp>
        <p:nvSpPr>
          <p:cNvPr id="106" name="Rectangle 105"/>
          <p:cNvSpPr/>
          <p:nvPr/>
        </p:nvSpPr>
        <p:spPr>
          <a:xfrm>
            <a:off x="7407989" y="5753100"/>
            <a:ext cx="3056811" cy="5969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a:ea typeface="+mn-ea"/>
                <a:cs typeface="+mn-cs"/>
              </a:rPr>
              <a:t>Validated Prebreathe Protocol</a:t>
            </a:r>
          </a:p>
        </p:txBody>
      </p:sp>
      <p:cxnSp>
        <p:nvCxnSpPr>
          <p:cNvPr id="108" name="Elbow Connector 107"/>
          <p:cNvCxnSpPr>
            <a:stCxn id="75" idx="3"/>
            <a:endCxn id="106" idx="1"/>
          </p:cNvCxnSpPr>
          <p:nvPr/>
        </p:nvCxnSpPr>
        <p:spPr>
          <a:xfrm rot="10800000" flipV="1">
            <a:off x="7407989" y="3384530"/>
            <a:ext cx="254000" cy="2667019"/>
          </a:xfrm>
          <a:prstGeom prst="bentConnector3">
            <a:avLst>
              <a:gd name="adj1" fmla="val 190000"/>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Elbow Connector 108"/>
          <p:cNvCxnSpPr>
            <a:stCxn id="94" idx="3"/>
            <a:endCxn id="106" idx="1"/>
          </p:cNvCxnSpPr>
          <p:nvPr/>
        </p:nvCxnSpPr>
        <p:spPr>
          <a:xfrm rot="10800000" flipV="1">
            <a:off x="7407989" y="4944492"/>
            <a:ext cx="254000" cy="1107058"/>
          </a:xfrm>
          <a:prstGeom prst="bentConnector3">
            <a:avLst>
              <a:gd name="adj1" fmla="val 190000"/>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cxnSp>
        <p:nvCxnSpPr>
          <p:cNvPr id="26" name="Elbow Connector 107">
            <a:extLst>
              <a:ext uri="{FF2B5EF4-FFF2-40B4-BE49-F238E27FC236}">
                <a16:creationId xmlns:a16="http://schemas.microsoft.com/office/drawing/2014/main" id="{5CEAAEDB-CCBB-451F-AC73-9ED434DC4ABB}"/>
              </a:ext>
            </a:extLst>
          </p:cNvPr>
          <p:cNvCxnSpPr>
            <a:cxnSpLocks/>
            <a:stCxn id="74" idx="3"/>
            <a:endCxn id="106" idx="1"/>
          </p:cNvCxnSpPr>
          <p:nvPr/>
        </p:nvCxnSpPr>
        <p:spPr>
          <a:xfrm rot="10800000" flipV="1">
            <a:off x="7407989" y="1488120"/>
            <a:ext cx="107276" cy="4563430"/>
          </a:xfrm>
          <a:prstGeom prst="bentConnector3">
            <a:avLst>
              <a:gd name="adj1" fmla="val 313095"/>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89E451-48D8-49D2-AD7F-98B37D277909}"/>
              </a:ext>
            </a:extLst>
          </p:cNvPr>
          <p:cNvSpPr txBox="1"/>
          <p:nvPr/>
        </p:nvSpPr>
        <p:spPr>
          <a:xfrm>
            <a:off x="7219969" y="6519446"/>
            <a:ext cx="326339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a:ea typeface="+mn-ea"/>
                <a:cs typeface="+mn-cs"/>
              </a:rPr>
              <a:t>DSMB: Data Safety Monitoring Board</a:t>
            </a:r>
          </a:p>
        </p:txBody>
      </p:sp>
    </p:spTree>
    <p:extLst>
      <p:ext uri="{BB962C8B-B14F-4D97-AF65-F5344CB8AC3E}">
        <p14:creationId xmlns:p14="http://schemas.microsoft.com/office/powerpoint/2010/main" val="403291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84F186-A69A-4C80-896A-FAAA168C5B47}"/>
              </a:ext>
            </a:extLst>
          </p:cNvPr>
          <p:cNvSpPr>
            <a:spLocks noGrp="1"/>
          </p:cNvSpPr>
          <p:nvPr>
            <p:ph type="title"/>
          </p:nvPr>
        </p:nvSpPr>
        <p:spPr/>
        <p:txBody>
          <a:bodyPr/>
          <a:lstStyle/>
          <a:p>
            <a:r>
              <a:rPr lang="en-US"/>
              <a:t>Prebreathe Validation Approach</a:t>
            </a:r>
          </a:p>
        </p:txBody>
      </p:sp>
      <p:sp>
        <p:nvSpPr>
          <p:cNvPr id="5" name="Content Placeholder 4">
            <a:extLst>
              <a:ext uri="{FF2B5EF4-FFF2-40B4-BE49-F238E27FC236}">
                <a16:creationId xmlns:a16="http://schemas.microsoft.com/office/drawing/2014/main" id="{F7D78B2A-5C9B-48B9-9D70-3E278D09EE72}"/>
              </a:ext>
            </a:extLst>
          </p:cNvPr>
          <p:cNvSpPr>
            <a:spLocks noGrp="1"/>
          </p:cNvSpPr>
          <p:nvPr>
            <p:ph idx="1"/>
          </p:nvPr>
        </p:nvSpPr>
        <p:spPr>
          <a:xfrm>
            <a:off x="162188" y="1029744"/>
            <a:ext cx="11582400" cy="5028155"/>
          </a:xfrm>
        </p:spPr>
        <p:txBody>
          <a:bodyPr>
            <a:normAutofit/>
          </a:bodyPr>
          <a:lstStyle/>
          <a:p>
            <a:r>
              <a:rPr lang="en-US" sz="2400"/>
              <a:t>What </a:t>
            </a:r>
            <a:r>
              <a:rPr lang="en-US" sz="2400" err="1"/>
              <a:t>prebreathe</a:t>
            </a:r>
            <a:r>
              <a:rPr lang="en-US" sz="2400"/>
              <a:t> is sufficient to meet NASA-STD-3001 standards in a Lunar/Mars environment?</a:t>
            </a:r>
          </a:p>
          <a:p>
            <a:pPr lvl="1"/>
            <a:r>
              <a:rPr lang="en-US" sz="2000"/>
              <a:t>Equilibrate to Exploration Atmosphere: 	8.2psi/34% </a:t>
            </a:r>
            <a:r>
              <a:rPr lang="en-US" sz="1800"/>
              <a:t>O</a:t>
            </a:r>
            <a:r>
              <a:rPr lang="en-US" sz="2000" baseline="-25000"/>
              <a:t>2 </a:t>
            </a:r>
            <a:r>
              <a:rPr lang="en-US" sz="2000"/>
              <a:t>for 48 </a:t>
            </a:r>
            <a:r>
              <a:rPr lang="en-US" sz="2000" err="1"/>
              <a:t>hrs</a:t>
            </a:r>
            <a:r>
              <a:rPr lang="en-US" sz="2000"/>
              <a:t> (after 3hr O</a:t>
            </a:r>
            <a:r>
              <a:rPr lang="en-US" sz="2000" baseline="-25000"/>
              <a:t>2</a:t>
            </a:r>
            <a:r>
              <a:rPr lang="en-US" sz="2000"/>
              <a:t> PB)</a:t>
            </a:r>
          </a:p>
          <a:p>
            <a:pPr lvl="1"/>
            <a:r>
              <a:rPr lang="en-US" sz="2000"/>
              <a:t>Minimum </a:t>
            </a:r>
            <a:r>
              <a:rPr lang="en-US" sz="2000" err="1"/>
              <a:t>prebreathe</a:t>
            </a:r>
            <a:r>
              <a:rPr lang="en-US" sz="2000"/>
              <a:t> duration:		20 min ≥ 6.2psi</a:t>
            </a:r>
          </a:p>
          <a:p>
            <a:pPr lvl="1"/>
            <a:r>
              <a:rPr lang="en-US" sz="2000"/>
              <a:t>Simulated EVA:				4.3psi/85% O</a:t>
            </a:r>
            <a:r>
              <a:rPr lang="en-US" sz="2400" baseline="-25000"/>
              <a:t>2</a:t>
            </a:r>
            <a:r>
              <a:rPr lang="en-US" sz="2000"/>
              <a:t> </a:t>
            </a:r>
          </a:p>
          <a:p>
            <a:pPr lvl="1"/>
            <a:r>
              <a:rPr lang="en-US" sz="2000"/>
              <a:t>Simulate EVA workload:			6 tasks for 6hrs across workload ranges</a:t>
            </a:r>
          </a:p>
          <a:p>
            <a:pPr lvl="1"/>
            <a:endParaRPr lang="en-US" sz="2000"/>
          </a:p>
        </p:txBody>
      </p:sp>
      <p:grpSp>
        <p:nvGrpSpPr>
          <p:cNvPr id="14" name="Group 13">
            <a:extLst>
              <a:ext uri="{FF2B5EF4-FFF2-40B4-BE49-F238E27FC236}">
                <a16:creationId xmlns:a16="http://schemas.microsoft.com/office/drawing/2014/main" id="{F42A6362-61F1-0F47-01C0-DEE7F82742CA}"/>
              </a:ext>
            </a:extLst>
          </p:cNvPr>
          <p:cNvGrpSpPr/>
          <p:nvPr/>
        </p:nvGrpSpPr>
        <p:grpSpPr>
          <a:xfrm>
            <a:off x="235465" y="3266985"/>
            <a:ext cx="5060787" cy="3514815"/>
            <a:chOff x="6551266" y="3833769"/>
            <a:chExt cx="4354422" cy="3024231"/>
          </a:xfrm>
        </p:grpSpPr>
        <p:sp>
          <p:nvSpPr>
            <p:cNvPr id="15" name="Rectangle 14">
              <a:extLst>
                <a:ext uri="{FF2B5EF4-FFF2-40B4-BE49-F238E27FC236}">
                  <a16:creationId xmlns:a16="http://schemas.microsoft.com/office/drawing/2014/main" id="{72A2FDA5-CD71-EDA5-C0C7-217F2DD8F6BA}"/>
                </a:ext>
              </a:extLst>
            </p:cNvPr>
            <p:cNvSpPr/>
            <p:nvPr/>
          </p:nvSpPr>
          <p:spPr>
            <a:xfrm>
              <a:off x="6551266" y="3833769"/>
              <a:ext cx="4354422" cy="3024231"/>
            </a:xfrm>
            <a:prstGeom prst="rect">
              <a:avLst/>
            </a:prstGeom>
            <a:solidFill>
              <a:sysClr val="window" lastClr="FFFFFF">
                <a:lumMod val="95000"/>
              </a:sysClr>
            </a:solid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6" name="Graphic 15">
              <a:extLst>
                <a:ext uri="{FF2B5EF4-FFF2-40B4-BE49-F238E27FC236}">
                  <a16:creationId xmlns:a16="http://schemas.microsoft.com/office/drawing/2014/main" id="{7F97CFF2-4DA6-D867-20C4-BC67FE9F6045}"/>
                </a:ext>
              </a:extLst>
            </p:cNvPr>
            <p:cNvPicPr>
              <a:picLocks noChangeAspect="1"/>
            </p:cNvPicPr>
            <p:nvPr/>
          </p:nvPicPr>
          <p:blipFill>
            <a:blip r:embed="rId2" cstate="print">
              <a:extLst>
                <a:ext uri="{96DAC541-7B7A-43D3-8B79-37D633B846F1}">
                  <asvg:svgBlip xmlns:asvg="http://schemas.microsoft.com/office/drawing/2016/SVG/main" r:embed="rId3"/>
                </a:ext>
              </a:extLst>
            </a:blip>
            <a:stretch>
              <a:fillRect/>
            </a:stretch>
          </p:blipFill>
          <p:spPr>
            <a:xfrm>
              <a:off x="6641821" y="3902358"/>
              <a:ext cx="4187830" cy="2955642"/>
            </a:xfrm>
            <a:prstGeom prst="rect">
              <a:avLst/>
            </a:prstGeom>
          </p:spPr>
        </p:pic>
      </p:grpSp>
      <p:sp>
        <p:nvSpPr>
          <p:cNvPr id="17" name="Rectangle 16">
            <a:extLst>
              <a:ext uri="{FF2B5EF4-FFF2-40B4-BE49-F238E27FC236}">
                <a16:creationId xmlns:a16="http://schemas.microsoft.com/office/drawing/2014/main" id="{7A39670C-A435-439C-DC2A-624B5C447CEC}"/>
              </a:ext>
            </a:extLst>
          </p:cNvPr>
          <p:cNvSpPr/>
          <p:nvPr/>
        </p:nvSpPr>
        <p:spPr>
          <a:xfrm>
            <a:off x="5532253" y="3346700"/>
            <a:ext cx="6212335" cy="3213491"/>
          </a:xfrm>
          <a:prstGeom prst="rect">
            <a:avLst/>
          </a:prstGeom>
          <a:solidFill>
            <a:sysClr val="window" lastClr="FFFFFF"/>
          </a:solid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8" name="Graphic 17">
            <a:extLst>
              <a:ext uri="{FF2B5EF4-FFF2-40B4-BE49-F238E27FC236}">
                <a16:creationId xmlns:a16="http://schemas.microsoft.com/office/drawing/2014/main" id="{BEAB2F77-3B56-5F25-8F96-4BD19828B615}"/>
              </a:ext>
            </a:extLst>
          </p:cNvPr>
          <p:cNvPicPr>
            <a:picLocks noChangeAspect="1"/>
          </p:cNvPicPr>
          <p:nvPr/>
        </p:nvPicPr>
        <p:blipFill>
          <a:blip r:embed="rId4" cstate="print">
            <a:extLst>
              <a:ext uri="{96DAC541-7B7A-43D3-8B79-37D633B846F1}">
                <asvg:svgBlip xmlns:asvg="http://schemas.microsoft.com/office/drawing/2016/SVG/main" r:embed="rId5"/>
              </a:ext>
            </a:extLst>
          </a:blip>
          <a:stretch>
            <a:fillRect/>
          </a:stretch>
        </p:blipFill>
        <p:spPr>
          <a:xfrm>
            <a:off x="5646885" y="3346700"/>
            <a:ext cx="5994286" cy="3091854"/>
          </a:xfrm>
          <a:prstGeom prst="rect">
            <a:avLst/>
          </a:prstGeom>
        </p:spPr>
      </p:pic>
    </p:spTree>
    <p:extLst>
      <p:ext uri="{BB962C8B-B14F-4D97-AF65-F5344CB8AC3E}">
        <p14:creationId xmlns:p14="http://schemas.microsoft.com/office/powerpoint/2010/main" val="86051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1004" t="1339" r="11352" b="4063"/>
          <a:stretch/>
        </p:blipFill>
        <p:spPr>
          <a:xfrm>
            <a:off x="994166" y="1416571"/>
            <a:ext cx="9466288" cy="4684426"/>
          </a:xfrm>
          <a:prstGeom prst="rect">
            <a:avLst/>
          </a:prstGeom>
        </p:spPr>
      </p:pic>
      <p:sp>
        <p:nvSpPr>
          <p:cNvPr id="6" name="Title 5"/>
          <p:cNvSpPr>
            <a:spLocks noGrp="1"/>
          </p:cNvSpPr>
          <p:nvPr>
            <p:ph type="title"/>
          </p:nvPr>
        </p:nvSpPr>
        <p:spPr>
          <a:xfrm>
            <a:off x="689428" y="132904"/>
            <a:ext cx="10614346" cy="762000"/>
          </a:xfrm>
        </p:spPr>
        <p:txBody>
          <a:bodyPr/>
          <a:lstStyle/>
          <a:p>
            <a:r>
              <a:rPr lang="en-US" sz="4000"/>
              <a:t>20FT Chamber Overview</a:t>
            </a:r>
          </a:p>
        </p:txBody>
      </p:sp>
      <p:sp>
        <p:nvSpPr>
          <p:cNvPr id="56" name="TextBox 55"/>
          <p:cNvSpPr txBox="1"/>
          <p:nvPr/>
        </p:nvSpPr>
        <p:spPr>
          <a:xfrm>
            <a:off x="8264631" y="4846565"/>
            <a:ext cx="3567605" cy="1938992"/>
          </a:xfrm>
          <a:prstGeom prst="rect">
            <a:avLst/>
          </a:prstGeom>
          <a:solidFill>
            <a:schemeClr val="accent5">
              <a:lumMod val="75000"/>
            </a:schemeClr>
          </a:solid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1</a:t>
            </a:r>
            <a:r>
              <a:rPr kumimoji="0" lang="en-US" sz="2000" b="0" i="0" u="none" strike="noStrike" kern="1200" cap="none" spc="0" normalizeH="0" baseline="30000" noProof="0">
                <a:ln>
                  <a:noFill/>
                </a:ln>
                <a:solidFill>
                  <a:prstClr val="white"/>
                </a:solidFill>
                <a:effectLst/>
                <a:uLnTx/>
                <a:uFillTx/>
                <a:latin typeface="Calibri" panose="020F0502020204030204" pitchFamily="34" charset="0"/>
                <a:ea typeface="+mn-ea"/>
                <a:cs typeface="+mn-cs"/>
              </a:rPr>
              <a:t>st</a:t>
            </a:r>
            <a:r>
              <a:rPr kumimoji="0" 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 Floor – Science &amp; EVA Activities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2</a:t>
            </a:r>
            <a:r>
              <a:rPr kumimoji="0" lang="en-US" sz="2000" b="0" i="0" u="none" strike="noStrike" kern="1200" cap="none" spc="0" normalizeH="0" baseline="30000" noProof="0">
                <a:ln>
                  <a:noFill/>
                </a:ln>
                <a:solidFill>
                  <a:prstClr val="white"/>
                </a:solidFill>
                <a:effectLst/>
                <a:uLnTx/>
                <a:uFillTx/>
                <a:latin typeface="Calibri" panose="020F0502020204030204" pitchFamily="34" charset="0"/>
                <a:ea typeface="+mn-ea"/>
                <a:cs typeface="+mn-cs"/>
              </a:rPr>
              <a:t>nd</a:t>
            </a:r>
            <a:r>
              <a:rPr kumimoji="0" 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 Floor – Crew Quarters &amp; Hygiene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kumimoji="0" 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3</a:t>
            </a:r>
            <a:r>
              <a:rPr kumimoji="0" lang="en-US" sz="2000" b="0" i="0" u="none" strike="noStrike" kern="1200" cap="none" spc="0" normalizeH="0" baseline="30000" noProof="0">
                <a:ln>
                  <a:noFill/>
                </a:ln>
                <a:solidFill>
                  <a:prstClr val="white"/>
                </a:solidFill>
                <a:effectLst/>
                <a:uLnTx/>
                <a:uFillTx/>
                <a:latin typeface="Calibri" panose="020F0502020204030204" pitchFamily="34" charset="0"/>
                <a:ea typeface="+mn-ea"/>
                <a:cs typeface="+mn-cs"/>
              </a:rPr>
              <a:t>rd</a:t>
            </a:r>
            <a:r>
              <a:rPr kumimoji="0" lang="en-US" sz="20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 Floor – Stowage &amp; Media Center</a:t>
            </a:r>
          </a:p>
        </p:txBody>
      </p:sp>
    </p:spTree>
    <p:extLst>
      <p:ext uri="{BB962C8B-B14F-4D97-AF65-F5344CB8AC3E}">
        <p14:creationId xmlns:p14="http://schemas.microsoft.com/office/powerpoint/2010/main" val="1322343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E48936E-C2D4-49C1-92A4-72878A75ABD2}"/>
              </a:ext>
            </a:extLst>
          </p:cNvPr>
          <p:cNvPicPr>
            <a:picLocks noChangeAspect="1"/>
          </p:cNvPicPr>
          <p:nvPr/>
        </p:nvPicPr>
        <p:blipFill>
          <a:blip r:embed="rId2"/>
          <a:stretch>
            <a:fillRect/>
          </a:stretch>
        </p:blipFill>
        <p:spPr>
          <a:xfrm>
            <a:off x="2148396" y="972432"/>
            <a:ext cx="7767424" cy="5520443"/>
          </a:xfrm>
          <a:prstGeom prst="rect">
            <a:avLst/>
          </a:prstGeom>
        </p:spPr>
      </p:pic>
      <p:sp>
        <p:nvSpPr>
          <p:cNvPr id="9" name="Title 1">
            <a:extLst>
              <a:ext uri="{FF2B5EF4-FFF2-40B4-BE49-F238E27FC236}">
                <a16:creationId xmlns:a16="http://schemas.microsoft.com/office/drawing/2014/main" id="{30C442A7-7827-4F95-B2E6-3AA18EA45E20}"/>
              </a:ext>
            </a:extLst>
          </p:cNvPr>
          <p:cNvSpPr>
            <a:spLocks noGrp="1"/>
          </p:cNvSpPr>
          <p:nvPr>
            <p:ph type="title"/>
          </p:nvPr>
        </p:nvSpPr>
        <p:spPr>
          <a:solidFill>
            <a:schemeClr val="tx1">
              <a:alpha val="22000"/>
            </a:schemeClr>
          </a:solidFill>
        </p:spPr>
        <p:txBody>
          <a:bodyPr>
            <a:normAutofit/>
          </a:bodyPr>
          <a:lstStyle/>
          <a:p>
            <a:r>
              <a:rPr lang="en-US"/>
              <a:t>3</a:t>
            </a:r>
            <a:r>
              <a:rPr lang="en-US" baseline="30000"/>
              <a:t>rd</a:t>
            </a:r>
            <a:r>
              <a:rPr lang="en-US"/>
              <a:t> Floor Configuration</a:t>
            </a:r>
          </a:p>
        </p:txBody>
      </p:sp>
      <p:sp>
        <p:nvSpPr>
          <p:cNvPr id="6" name="Slide Number Placeholder 3">
            <a:extLst>
              <a:ext uri="{FF2B5EF4-FFF2-40B4-BE49-F238E27FC236}">
                <a16:creationId xmlns:a16="http://schemas.microsoft.com/office/drawing/2014/main" id="{62DED60B-A79F-4EA7-9A40-F4E3E4FC3E80}"/>
              </a:ext>
            </a:extLst>
          </p:cNvPr>
          <p:cNvSpPr>
            <a:spLocks noGrp="1"/>
          </p:cNvSpPr>
          <p:nvPr>
            <p:ph type="sldNum" sz="quarter" idx="4294967295"/>
          </p:nvPr>
        </p:nvSpPr>
        <p:spPr>
          <a:xfrm>
            <a:off x="9347200" y="6492875"/>
            <a:ext cx="2844800" cy="365125"/>
          </a:xfrm>
          <a:prstGeom prst="rect">
            <a:avLst/>
          </a:prstGeom>
        </p:spPr>
        <p:txBody>
          <a:bodyPr vert="horz" lIns="91440" tIns="45720" rIns="91440" bIns="45720" rtlCol="0" anchor="ctr"/>
          <a:lstStyle>
            <a:defPPr>
              <a:defRPr lang="en-US"/>
            </a:defPPr>
            <a:lvl1pPr marL="0" algn="r" defTabSz="914400" rtl="0" eaLnBrk="0" fontAlgn="base" latinLnBrk="0" hangingPunct="0">
              <a:spcBef>
                <a:spcPct val="0"/>
              </a:spcBef>
              <a:spcAft>
                <a:spcPct val="0"/>
              </a:spcAft>
              <a:defRPr sz="1200" kern="1200">
                <a:solidFill>
                  <a:schemeClr val="accent5">
                    <a:lumMod val="75000"/>
                  </a:schemeClr>
                </a:solidFill>
                <a:latin typeface="Calibri"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57B86A9-9655-49AA-8089-11BD692C9E90}" type="slidenum">
              <a:rPr kumimoji="0" lang="en-US" sz="1200" b="0" i="0" u="none" strike="noStrike" kern="1200" cap="none" spc="0" normalizeH="0" baseline="0" noProof="0" smtClean="0">
                <a:ln>
                  <a:noFill/>
                </a:ln>
                <a:solidFill>
                  <a:srgbClr val="4BACC6">
                    <a:lumMod val="75000"/>
                  </a:srgbClr>
                </a:solidFill>
                <a:effectLst/>
                <a:uLnTx/>
                <a:uFillTx/>
                <a:latin typeface="Calibri"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4BACC6">
                  <a:lumMod val="75000"/>
                </a:srgbClr>
              </a:solidFill>
              <a:effectLst/>
              <a:uLnTx/>
              <a:uFillTx/>
              <a:latin typeface="Calibri" charset="0"/>
              <a:ea typeface="+mn-ea"/>
              <a:cs typeface="+mn-cs"/>
            </a:endParaRPr>
          </a:p>
        </p:txBody>
      </p:sp>
    </p:spTree>
    <p:extLst>
      <p:ext uri="{BB962C8B-B14F-4D97-AF65-F5344CB8AC3E}">
        <p14:creationId xmlns:p14="http://schemas.microsoft.com/office/powerpoint/2010/main" val="569890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0B3C-5175-461E-99E2-9F74E64F3560}"/>
              </a:ext>
            </a:extLst>
          </p:cNvPr>
          <p:cNvSpPr>
            <a:spLocks noGrp="1"/>
          </p:cNvSpPr>
          <p:nvPr>
            <p:ph type="title"/>
          </p:nvPr>
        </p:nvSpPr>
        <p:spPr/>
        <p:txBody>
          <a:bodyPr vert="horz" wrap="square" lIns="91440" tIns="45720" rIns="91440" bIns="45720" numCol="1" anchor="ctr" anchorCtr="0" compatLnSpc="1">
            <a:prstTxWarp prst="textNoShape">
              <a:avLst/>
            </a:prstTxWarp>
            <a:noAutofit/>
          </a:bodyPr>
          <a:lstStyle/>
          <a:p>
            <a:r>
              <a:rPr lang="en-US" sz="3600"/>
              <a:t>2</a:t>
            </a:r>
            <a:r>
              <a:rPr lang="en-US" sz="3600" baseline="30000"/>
              <a:t>nd</a:t>
            </a:r>
            <a:r>
              <a:rPr lang="en-US" sz="3600"/>
              <a:t> Floor – Crew Quarter Layout</a:t>
            </a:r>
            <a:endParaRPr lang="en-US" sz="3600">
              <a:cs typeface="Calibri"/>
            </a:endParaRPr>
          </a:p>
        </p:txBody>
      </p:sp>
      <p:sp>
        <p:nvSpPr>
          <p:cNvPr id="3" name="Content Placeholder 2">
            <a:extLst>
              <a:ext uri="{FF2B5EF4-FFF2-40B4-BE49-F238E27FC236}">
                <a16:creationId xmlns:a16="http://schemas.microsoft.com/office/drawing/2014/main" id="{766490F6-B482-03C1-4421-9768145A2BE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98A76F6-E511-4D6E-8EAC-AD2C085E3DEA}"/>
              </a:ext>
            </a:extLst>
          </p:cNvPr>
          <p:cNvPicPr>
            <a:picLocks noChangeAspect="1"/>
          </p:cNvPicPr>
          <p:nvPr/>
        </p:nvPicPr>
        <p:blipFill>
          <a:blip r:embed="rId2"/>
          <a:stretch>
            <a:fillRect/>
          </a:stretch>
        </p:blipFill>
        <p:spPr>
          <a:xfrm>
            <a:off x="143961" y="811118"/>
            <a:ext cx="7534755" cy="5812047"/>
          </a:xfrm>
          <a:prstGeom prst="rect">
            <a:avLst/>
          </a:prstGeom>
        </p:spPr>
      </p:pic>
      <p:grpSp>
        <p:nvGrpSpPr>
          <p:cNvPr id="5" name="Group 4">
            <a:extLst>
              <a:ext uri="{FF2B5EF4-FFF2-40B4-BE49-F238E27FC236}">
                <a16:creationId xmlns:a16="http://schemas.microsoft.com/office/drawing/2014/main" id="{3214A793-2198-4B22-AFE6-1A7CDF09DD7D}"/>
              </a:ext>
            </a:extLst>
          </p:cNvPr>
          <p:cNvGrpSpPr>
            <a:grpSpLocks noChangeAspect="1"/>
          </p:cNvGrpSpPr>
          <p:nvPr/>
        </p:nvGrpSpPr>
        <p:grpSpPr>
          <a:xfrm>
            <a:off x="7246496" y="4086032"/>
            <a:ext cx="4620384" cy="2505127"/>
            <a:chOff x="4654339" y="3567407"/>
            <a:chExt cx="5337048" cy="2893702"/>
          </a:xfrm>
        </p:grpSpPr>
        <p:pic>
          <p:nvPicPr>
            <p:cNvPr id="6" name="Picture 5">
              <a:extLst>
                <a:ext uri="{FF2B5EF4-FFF2-40B4-BE49-F238E27FC236}">
                  <a16:creationId xmlns:a16="http://schemas.microsoft.com/office/drawing/2014/main" id="{088E4675-F32E-402C-BBA3-31A169CD95F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6211"/>
            <a:stretch/>
          </p:blipFill>
          <p:spPr>
            <a:xfrm>
              <a:off x="4654339" y="3567407"/>
              <a:ext cx="5337048" cy="2893702"/>
            </a:xfrm>
            <a:prstGeom prst="rect">
              <a:avLst/>
            </a:prstGeom>
            <a:ln w="28575">
              <a:solidFill>
                <a:schemeClr val="tx1"/>
              </a:solidFill>
            </a:ln>
          </p:spPr>
        </p:pic>
        <p:pic>
          <p:nvPicPr>
            <p:cNvPr id="7" name="Picture 6">
              <a:extLst>
                <a:ext uri="{FF2B5EF4-FFF2-40B4-BE49-F238E27FC236}">
                  <a16:creationId xmlns:a16="http://schemas.microsoft.com/office/drawing/2014/main" id="{6A30600F-1FCC-4046-8199-D80F6D74FD7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222" t="58141" r="35464" b="6432"/>
            <a:stretch/>
          </p:blipFill>
          <p:spPr>
            <a:xfrm>
              <a:off x="6534152" y="4028184"/>
              <a:ext cx="1564481" cy="1905907"/>
            </a:xfrm>
            <a:prstGeom prst="rect">
              <a:avLst/>
            </a:prstGeom>
            <a:ln>
              <a:solidFill>
                <a:schemeClr val="tx1"/>
              </a:solidFill>
            </a:ln>
          </p:spPr>
        </p:pic>
        <p:sp>
          <p:nvSpPr>
            <p:cNvPr id="8" name="Rectangle 7">
              <a:extLst>
                <a:ext uri="{FF2B5EF4-FFF2-40B4-BE49-F238E27FC236}">
                  <a16:creationId xmlns:a16="http://schemas.microsoft.com/office/drawing/2014/main" id="{E91362F9-718D-4379-8F9C-E8C3B171DB12}"/>
                </a:ext>
              </a:extLst>
            </p:cNvPr>
            <p:cNvSpPr/>
            <p:nvPr/>
          </p:nvSpPr>
          <p:spPr>
            <a:xfrm>
              <a:off x="6614358" y="5934075"/>
              <a:ext cx="1415217" cy="1714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0" name="Picture 7" descr="2nd floor.jpg">
            <a:extLst>
              <a:ext uri="{FF2B5EF4-FFF2-40B4-BE49-F238E27FC236}">
                <a16:creationId xmlns:a16="http://schemas.microsoft.com/office/drawing/2014/main" id="{6D879040-4B77-4246-82C0-E36D6FB40765}"/>
              </a:ext>
            </a:extLst>
          </p:cNvPr>
          <p:cNvPicPr>
            <a:picLocks noChangeAspect="1"/>
          </p:cNvPicPr>
          <p:nvPr/>
        </p:nvPicPr>
        <p:blipFill>
          <a:blip r:embed="rId4"/>
          <a:stretch>
            <a:fillRect/>
          </a:stretch>
        </p:blipFill>
        <p:spPr>
          <a:xfrm>
            <a:off x="7246497" y="845780"/>
            <a:ext cx="4620383" cy="3260809"/>
          </a:xfrm>
          <a:prstGeom prst="rect">
            <a:avLst/>
          </a:prstGeom>
          <a:ln w="28575">
            <a:solidFill>
              <a:schemeClr val="tx1"/>
            </a:solidFill>
          </a:ln>
        </p:spPr>
      </p:pic>
    </p:spTree>
    <p:extLst>
      <p:ext uri="{BB962C8B-B14F-4D97-AF65-F5344CB8AC3E}">
        <p14:creationId xmlns:p14="http://schemas.microsoft.com/office/powerpoint/2010/main" val="864369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F9AAFE-633A-4DE4-84E8-C96368A7F5B1}"/>
              </a:ext>
            </a:extLst>
          </p:cNvPr>
          <p:cNvSpPr>
            <a:spLocks noGrp="1"/>
          </p:cNvSpPr>
          <p:nvPr>
            <p:ph type="title"/>
          </p:nvPr>
        </p:nvSpPr>
        <p:spPr/>
        <p:txBody>
          <a:bodyPr/>
          <a:lstStyle/>
          <a:p>
            <a:r>
              <a:rPr lang="en-US"/>
              <a:t>EVA Sim Stations</a:t>
            </a:r>
          </a:p>
        </p:txBody>
      </p:sp>
      <p:sp>
        <p:nvSpPr>
          <p:cNvPr id="2" name="Content Placeholder 1">
            <a:extLst>
              <a:ext uri="{FF2B5EF4-FFF2-40B4-BE49-F238E27FC236}">
                <a16:creationId xmlns:a16="http://schemas.microsoft.com/office/drawing/2014/main" id="{E79CDD7A-9397-8163-E576-E9228AC956B8}"/>
              </a:ext>
            </a:extLst>
          </p:cNvPr>
          <p:cNvSpPr>
            <a:spLocks noGrp="1"/>
          </p:cNvSpPr>
          <p:nvPr>
            <p:ph idx="1"/>
          </p:nvPr>
        </p:nvSpPr>
        <p:spPr/>
        <p:txBody>
          <a:bodyPr/>
          <a:lstStyle/>
          <a:p>
            <a:endParaRPr lang="en-US"/>
          </a:p>
        </p:txBody>
      </p:sp>
      <p:pic>
        <p:nvPicPr>
          <p:cNvPr id="9" name="Picture 8">
            <a:extLst>
              <a:ext uri="{FF2B5EF4-FFF2-40B4-BE49-F238E27FC236}">
                <a16:creationId xmlns:a16="http://schemas.microsoft.com/office/drawing/2014/main" id="{DC08F446-060C-4FC1-8CA2-4F80BB3B95EE}"/>
              </a:ext>
            </a:extLst>
          </p:cNvPr>
          <p:cNvPicPr>
            <a:picLocks noChangeAspect="1"/>
          </p:cNvPicPr>
          <p:nvPr/>
        </p:nvPicPr>
        <p:blipFill>
          <a:blip r:embed="rId2"/>
          <a:stretch>
            <a:fillRect/>
          </a:stretch>
        </p:blipFill>
        <p:spPr>
          <a:xfrm>
            <a:off x="338085" y="1057014"/>
            <a:ext cx="11515829" cy="5271618"/>
          </a:xfrm>
          <a:prstGeom prst="rect">
            <a:avLst/>
          </a:prstGeom>
        </p:spPr>
      </p:pic>
    </p:spTree>
    <p:extLst>
      <p:ext uri="{BB962C8B-B14F-4D97-AF65-F5344CB8AC3E}">
        <p14:creationId xmlns:p14="http://schemas.microsoft.com/office/powerpoint/2010/main" val="344714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CFC43B-61E0-4973-9DD9-A05775F93964}"/>
              </a:ext>
            </a:extLst>
          </p:cNvPr>
          <p:cNvSpPr>
            <a:spLocks noGrp="1"/>
          </p:cNvSpPr>
          <p:nvPr>
            <p:ph type="title"/>
          </p:nvPr>
        </p:nvSpPr>
        <p:spPr/>
        <p:txBody>
          <a:bodyPr/>
          <a:lstStyle/>
          <a:p>
            <a:r>
              <a:rPr lang="en-US"/>
              <a:t>EVA Simulation</a:t>
            </a:r>
          </a:p>
        </p:txBody>
      </p:sp>
      <p:pic>
        <p:nvPicPr>
          <p:cNvPr id="3074" name="Picture 2">
            <a:extLst>
              <a:ext uri="{FF2B5EF4-FFF2-40B4-BE49-F238E27FC236}">
                <a16:creationId xmlns:a16="http://schemas.microsoft.com/office/drawing/2014/main" id="{0A679D5D-9A44-4BF1-B586-CD6EE5912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669" y="1196444"/>
            <a:ext cx="3921555" cy="38707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23AEE9D-702A-4895-88DD-283A38FB50A5}"/>
              </a:ext>
            </a:extLst>
          </p:cNvPr>
          <p:cNvPicPr>
            <a:picLocks noChangeAspect="1"/>
          </p:cNvPicPr>
          <p:nvPr/>
        </p:nvPicPr>
        <p:blipFill>
          <a:blip r:embed="rId3"/>
          <a:stretch>
            <a:fillRect/>
          </a:stretch>
        </p:blipFill>
        <p:spPr>
          <a:xfrm>
            <a:off x="4684903" y="895505"/>
            <a:ext cx="7507097" cy="5962495"/>
          </a:xfrm>
          <a:prstGeom prst="rect">
            <a:avLst/>
          </a:prstGeom>
        </p:spPr>
      </p:pic>
      <p:sp>
        <p:nvSpPr>
          <p:cNvPr id="2" name="TextBox 1">
            <a:extLst>
              <a:ext uri="{FF2B5EF4-FFF2-40B4-BE49-F238E27FC236}">
                <a16:creationId xmlns:a16="http://schemas.microsoft.com/office/drawing/2014/main" id="{09F97DFC-1244-BAAE-4623-B2780CBDC869}"/>
              </a:ext>
            </a:extLst>
          </p:cNvPr>
          <p:cNvSpPr txBox="1"/>
          <p:nvPr/>
        </p:nvSpPr>
        <p:spPr>
          <a:xfrm>
            <a:off x="710214" y="5424256"/>
            <a:ext cx="4492101" cy="646331"/>
          </a:xfrm>
          <a:prstGeom prst="rect">
            <a:avLst/>
          </a:prstGeom>
          <a:noFill/>
        </p:spPr>
        <p:txBody>
          <a:bodyPr wrap="square" rtlCol="0">
            <a:spAutoFit/>
          </a:bodyPr>
          <a:lstStyle/>
          <a:p>
            <a:r>
              <a:rPr lang="en-US" dirty="0"/>
              <a:t>EVA Sim Presented at </a:t>
            </a:r>
            <a:r>
              <a:rPr lang="en-US" dirty="0" err="1"/>
              <a:t>AsMA</a:t>
            </a:r>
            <a:r>
              <a:rPr lang="en-US" dirty="0"/>
              <a:t> 2022</a:t>
            </a:r>
          </a:p>
          <a:p>
            <a:r>
              <a:rPr lang="en-US" dirty="0"/>
              <a:t>see</a:t>
            </a:r>
            <a:r>
              <a:rPr lang="en-US" i="1" dirty="0"/>
              <a:t> Estep et al.</a:t>
            </a:r>
          </a:p>
        </p:txBody>
      </p:sp>
    </p:spTree>
    <p:extLst>
      <p:ext uri="{BB962C8B-B14F-4D97-AF65-F5344CB8AC3E}">
        <p14:creationId xmlns:p14="http://schemas.microsoft.com/office/powerpoint/2010/main" val="19084050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85AA904-2F90-EED2-767B-A16E539E7C65}"/>
              </a:ext>
            </a:extLst>
          </p:cNvPr>
          <p:cNvSpPr/>
          <p:nvPr/>
        </p:nvSpPr>
        <p:spPr>
          <a:xfrm>
            <a:off x="5959623" y="3781886"/>
            <a:ext cx="5705635" cy="230390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66111554-346D-509C-AB7D-2BB259840333}"/>
              </a:ext>
            </a:extLst>
          </p:cNvPr>
          <p:cNvSpPr/>
          <p:nvPr/>
        </p:nvSpPr>
        <p:spPr>
          <a:xfrm>
            <a:off x="6002507" y="668165"/>
            <a:ext cx="4818673" cy="283460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5D9CFDFA-B7FA-E743-4475-3CFAA948A84A}"/>
              </a:ext>
            </a:extLst>
          </p:cNvPr>
          <p:cNvSpPr>
            <a:spLocks noGrp="1"/>
          </p:cNvSpPr>
          <p:nvPr>
            <p:ph type="title"/>
          </p:nvPr>
        </p:nvSpPr>
        <p:spPr/>
        <p:txBody>
          <a:bodyPr/>
          <a:lstStyle/>
          <a:p>
            <a:r>
              <a:rPr lang="en-US" dirty="0"/>
              <a:t>VGE Methods</a:t>
            </a:r>
          </a:p>
        </p:txBody>
      </p:sp>
      <p:sp>
        <p:nvSpPr>
          <p:cNvPr id="4" name="Text Placeholder 3">
            <a:extLst>
              <a:ext uri="{FF2B5EF4-FFF2-40B4-BE49-F238E27FC236}">
                <a16:creationId xmlns:a16="http://schemas.microsoft.com/office/drawing/2014/main" id="{CD4CD569-F37B-9479-5818-9D424F5BF654}"/>
              </a:ext>
            </a:extLst>
          </p:cNvPr>
          <p:cNvSpPr>
            <a:spLocks noGrp="1"/>
          </p:cNvSpPr>
          <p:nvPr>
            <p:ph idx="1"/>
          </p:nvPr>
        </p:nvSpPr>
        <p:spPr>
          <a:xfrm>
            <a:off x="381000" y="1098960"/>
            <a:ext cx="5402526" cy="5213063"/>
          </a:xfrm>
        </p:spPr>
        <p:txBody>
          <a:bodyPr>
            <a:normAutofit/>
          </a:bodyPr>
          <a:lstStyle/>
          <a:p>
            <a:r>
              <a:rPr lang="en-US" sz="2800" dirty="0"/>
              <a:t>Every 15 min:</a:t>
            </a:r>
          </a:p>
          <a:p>
            <a:pPr lvl="1"/>
            <a:r>
              <a:rPr lang="en-US" sz="2600" dirty="0"/>
              <a:t>Subject lays on the cot in a left recumbent position</a:t>
            </a:r>
          </a:p>
          <a:p>
            <a:pPr lvl="1"/>
            <a:r>
              <a:rPr lang="en-US" sz="2600" dirty="0"/>
              <a:t>The operator gels the Vivid </a:t>
            </a:r>
            <a:r>
              <a:rPr lang="en-US" sz="2600" dirty="0" err="1"/>
              <a:t>iQ</a:t>
            </a:r>
            <a:r>
              <a:rPr lang="en-US" sz="2600" dirty="0"/>
              <a:t> ultrasound probe and acquires an apical cross-section view of the heart and heart chambers (top)</a:t>
            </a:r>
          </a:p>
          <a:p>
            <a:pPr lvl="2"/>
            <a:r>
              <a:rPr lang="en-US" sz="2400" dirty="0"/>
              <a:t>If the apical view is not easily visible, a parasternal long-axis view is imaged instead (bottom)</a:t>
            </a:r>
          </a:p>
          <a:p>
            <a:pPr lvl="1"/>
            <a:r>
              <a:rPr lang="en-US" sz="2600" dirty="0"/>
              <a:t>Alternates with Doppler auscultation of L parasternal border</a:t>
            </a:r>
          </a:p>
        </p:txBody>
      </p:sp>
      <p:pic>
        <p:nvPicPr>
          <p:cNvPr id="2" name="Picture 1">
            <a:extLst>
              <a:ext uri="{FF2B5EF4-FFF2-40B4-BE49-F238E27FC236}">
                <a16:creationId xmlns:a16="http://schemas.microsoft.com/office/drawing/2014/main" id="{6A003288-3368-75B2-1BAB-D1F42BB26C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796509"/>
            <a:ext cx="4600576" cy="2632491"/>
          </a:xfrm>
          <a:prstGeom prst="rect">
            <a:avLst/>
          </a:prstGeom>
        </p:spPr>
      </p:pic>
      <p:pic>
        <p:nvPicPr>
          <p:cNvPr id="5" name="Picture 4" descr="See the source image">
            <a:extLst>
              <a:ext uri="{FF2B5EF4-FFF2-40B4-BE49-F238E27FC236}">
                <a16:creationId xmlns:a16="http://schemas.microsoft.com/office/drawing/2014/main" id="{01781802-7F32-F8B9-06A2-74D954060A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7812" y="3882206"/>
            <a:ext cx="2699385" cy="2077720"/>
          </a:xfrm>
          <a:prstGeom prst="rect">
            <a:avLst/>
          </a:prstGeom>
          <a:noFill/>
          <a:ln>
            <a:noFill/>
          </a:ln>
        </p:spPr>
      </p:pic>
      <p:pic>
        <p:nvPicPr>
          <p:cNvPr id="8" name="Picture 7">
            <a:extLst>
              <a:ext uri="{FF2B5EF4-FFF2-40B4-BE49-F238E27FC236}">
                <a16:creationId xmlns:a16="http://schemas.microsoft.com/office/drawing/2014/main" id="{3AE19CFE-8BA4-7CAD-20B8-C21DE996BA24}"/>
              </a:ext>
            </a:extLst>
          </p:cNvPr>
          <p:cNvPicPr>
            <a:picLocks noChangeAspect="1"/>
          </p:cNvPicPr>
          <p:nvPr/>
        </p:nvPicPr>
        <p:blipFill rotWithShape="1">
          <a:blip r:embed="rId4">
            <a:extLst>
              <a:ext uri="{28A0092B-C50C-407E-A947-70E740481C1C}">
                <a14:useLocalDpi xmlns:a14="http://schemas.microsoft.com/office/drawing/2010/main" val="0"/>
              </a:ext>
            </a:extLst>
          </a:blip>
          <a:srcRect b="1954"/>
          <a:stretch/>
        </p:blipFill>
        <p:spPr bwMode="auto">
          <a:xfrm>
            <a:off x="8795385" y="3882206"/>
            <a:ext cx="2762250" cy="20777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64539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D4CD569-F37B-9479-5818-9D424F5BF654}"/>
              </a:ext>
            </a:extLst>
          </p:cNvPr>
          <p:cNvSpPr>
            <a:spLocks noGrp="1"/>
          </p:cNvSpPr>
          <p:nvPr>
            <p:ph type="body" idx="1"/>
          </p:nvPr>
        </p:nvSpPr>
        <p:spPr/>
        <p:txBody>
          <a:bodyPr>
            <a:normAutofit lnSpcReduction="10000"/>
          </a:bodyPr>
          <a:lstStyle/>
          <a:p>
            <a:pPr algn="ctr"/>
            <a:r>
              <a:rPr lang="en-US" sz="2800" b="1"/>
              <a:t>Ultrasound and Doppler Scoring</a:t>
            </a:r>
          </a:p>
        </p:txBody>
      </p:sp>
      <p:sp>
        <p:nvSpPr>
          <p:cNvPr id="7" name="Content Placeholder 6">
            <a:extLst>
              <a:ext uri="{FF2B5EF4-FFF2-40B4-BE49-F238E27FC236}">
                <a16:creationId xmlns:a16="http://schemas.microsoft.com/office/drawing/2014/main" id="{CFB05903-2132-ECAA-1A52-7997C5C8BDFF}"/>
              </a:ext>
            </a:extLst>
          </p:cNvPr>
          <p:cNvSpPr>
            <a:spLocks noGrp="1"/>
          </p:cNvSpPr>
          <p:nvPr>
            <p:ph sz="half" idx="2"/>
          </p:nvPr>
        </p:nvSpPr>
        <p:spPr/>
        <p:txBody>
          <a:bodyPr vert="horz" lIns="91440" tIns="45720" rIns="91440" bIns="45720" rtlCol="0" anchor="t">
            <a:normAutofit/>
          </a:bodyPr>
          <a:lstStyle/>
          <a:p>
            <a:r>
              <a:rPr lang="en-US"/>
              <a:t>Ultrasound videos were scored based on number of VGE / bubbles present during imaging over 10 cardiac cycles (Modified </a:t>
            </a:r>
            <a:r>
              <a:rPr lang="en-US" err="1"/>
              <a:t>Eftedal</a:t>
            </a:r>
            <a:r>
              <a:rPr lang="en-US"/>
              <a:t> </a:t>
            </a:r>
            <a:r>
              <a:rPr lang="en-US" err="1"/>
              <a:t>Brubakk</a:t>
            </a:r>
            <a:r>
              <a:rPr lang="en-US"/>
              <a:t> Score, right). </a:t>
            </a:r>
            <a:endParaRPr lang="en-US">
              <a:cs typeface="Calibri"/>
            </a:endParaRPr>
          </a:p>
          <a:p>
            <a:r>
              <a:rPr lang="en-US"/>
              <a:t>Doppler audios were scored based on ‘bubble signals’, or audible peaks in doppler waveforms (Spencer Scale, left).</a:t>
            </a:r>
            <a:endParaRPr lang="en-US">
              <a:cs typeface="Calibri"/>
            </a:endParaRPr>
          </a:p>
        </p:txBody>
      </p:sp>
      <p:sp>
        <p:nvSpPr>
          <p:cNvPr id="2" name="Text Placeholder 1">
            <a:extLst>
              <a:ext uri="{FF2B5EF4-FFF2-40B4-BE49-F238E27FC236}">
                <a16:creationId xmlns:a16="http://schemas.microsoft.com/office/drawing/2014/main" id="{8AB5EA36-8C0E-3A9C-4761-B180B57629DA}"/>
              </a:ext>
            </a:extLst>
          </p:cNvPr>
          <p:cNvSpPr>
            <a:spLocks noGrp="1"/>
          </p:cNvSpPr>
          <p:nvPr>
            <p:ph type="body" sz="quarter" idx="3"/>
          </p:nvPr>
        </p:nvSpPr>
        <p:spPr/>
        <p:txBody>
          <a:bodyPr>
            <a:normAutofit lnSpcReduction="10000"/>
          </a:bodyPr>
          <a:lstStyle/>
          <a:p>
            <a:pPr algn="ctr"/>
            <a:r>
              <a:rPr lang="en-US" sz="2800" b="1"/>
              <a:t>Data Analysis / Graphs</a:t>
            </a:r>
          </a:p>
        </p:txBody>
      </p:sp>
      <p:sp>
        <p:nvSpPr>
          <p:cNvPr id="8" name="Content Placeholder 7">
            <a:extLst>
              <a:ext uri="{FF2B5EF4-FFF2-40B4-BE49-F238E27FC236}">
                <a16:creationId xmlns:a16="http://schemas.microsoft.com/office/drawing/2014/main" id="{188984F8-7175-7914-69B5-FA352614E11C}"/>
              </a:ext>
            </a:extLst>
          </p:cNvPr>
          <p:cNvSpPr>
            <a:spLocks noGrp="1"/>
          </p:cNvSpPr>
          <p:nvPr>
            <p:ph sz="quarter" idx="4"/>
          </p:nvPr>
        </p:nvSpPr>
        <p:spPr/>
        <p:txBody>
          <a:bodyPr/>
          <a:lstStyle/>
          <a:p>
            <a:r>
              <a:rPr lang="en-US"/>
              <a:t>Scores for rests and leg flexes – left and right – were acquired via Vivid </a:t>
            </a:r>
            <a:r>
              <a:rPr lang="en-US" err="1"/>
              <a:t>iQ</a:t>
            </a:r>
            <a:r>
              <a:rPr lang="en-US"/>
              <a:t> Ultrasound w/ doppler wave acquisition application.</a:t>
            </a:r>
          </a:p>
          <a:p>
            <a:r>
              <a:rPr lang="en-US"/>
              <a:t>Scores between cross-graders (n=3 to 4 per crew member at each time point) were averaged for the resting and flexing periods. </a:t>
            </a:r>
          </a:p>
          <a:p>
            <a:r>
              <a:rPr lang="en-US"/>
              <a:t>Max scores and average scores of resting and flexing periods were graphed. </a:t>
            </a:r>
          </a:p>
          <a:p>
            <a:r>
              <a:rPr lang="en-US"/>
              <a:t>Data is represented by mean ± standard deviation.</a:t>
            </a:r>
          </a:p>
        </p:txBody>
      </p:sp>
      <p:sp>
        <p:nvSpPr>
          <p:cNvPr id="6" name="Title 5">
            <a:extLst>
              <a:ext uri="{FF2B5EF4-FFF2-40B4-BE49-F238E27FC236}">
                <a16:creationId xmlns:a16="http://schemas.microsoft.com/office/drawing/2014/main" id="{5D9CFDFA-B7FA-E743-4475-3CFAA948A84A}"/>
              </a:ext>
            </a:extLst>
          </p:cNvPr>
          <p:cNvSpPr>
            <a:spLocks noGrp="1"/>
          </p:cNvSpPr>
          <p:nvPr>
            <p:ph type="title"/>
          </p:nvPr>
        </p:nvSpPr>
        <p:spPr/>
        <p:txBody>
          <a:bodyPr/>
          <a:lstStyle/>
          <a:p>
            <a:r>
              <a:rPr lang="en-US"/>
              <a:t>Analysis and Scoring Methods</a:t>
            </a:r>
          </a:p>
        </p:txBody>
      </p:sp>
      <p:pic>
        <p:nvPicPr>
          <p:cNvPr id="3" name="Picture 2">
            <a:extLst>
              <a:ext uri="{FF2B5EF4-FFF2-40B4-BE49-F238E27FC236}">
                <a16:creationId xmlns:a16="http://schemas.microsoft.com/office/drawing/2014/main" id="{FCA05B39-9ABA-4C11-A8EE-9042AA622D25}"/>
              </a:ext>
            </a:extLst>
          </p:cNvPr>
          <p:cNvPicPr>
            <a:picLocks noChangeAspect="1"/>
          </p:cNvPicPr>
          <p:nvPr/>
        </p:nvPicPr>
        <p:blipFill>
          <a:blip r:embed="rId2"/>
          <a:stretch>
            <a:fillRect/>
          </a:stretch>
        </p:blipFill>
        <p:spPr>
          <a:xfrm>
            <a:off x="210379" y="3566686"/>
            <a:ext cx="2760014" cy="2148314"/>
          </a:xfrm>
          <a:prstGeom prst="rect">
            <a:avLst/>
          </a:prstGeom>
        </p:spPr>
      </p:pic>
      <p:grpSp>
        <p:nvGrpSpPr>
          <p:cNvPr id="10" name="Group 9">
            <a:extLst>
              <a:ext uri="{FF2B5EF4-FFF2-40B4-BE49-F238E27FC236}">
                <a16:creationId xmlns:a16="http://schemas.microsoft.com/office/drawing/2014/main" id="{596234E6-B51A-3DA9-A77D-D3F3342D5ECF}"/>
              </a:ext>
            </a:extLst>
          </p:cNvPr>
          <p:cNvGrpSpPr/>
          <p:nvPr/>
        </p:nvGrpSpPr>
        <p:grpSpPr>
          <a:xfrm>
            <a:off x="3047944" y="3566686"/>
            <a:ext cx="3177263" cy="2148314"/>
            <a:chOff x="3047944" y="3954311"/>
            <a:chExt cx="3177263" cy="2148314"/>
          </a:xfrm>
        </p:grpSpPr>
        <p:pic>
          <p:nvPicPr>
            <p:cNvPr id="5" name="Picture 4">
              <a:extLst>
                <a:ext uri="{FF2B5EF4-FFF2-40B4-BE49-F238E27FC236}">
                  <a16:creationId xmlns:a16="http://schemas.microsoft.com/office/drawing/2014/main" id="{0519219C-7C60-3863-B0B4-80ACA367FD13}"/>
                </a:ext>
              </a:extLst>
            </p:cNvPr>
            <p:cNvPicPr>
              <a:picLocks noChangeAspect="1"/>
            </p:cNvPicPr>
            <p:nvPr/>
          </p:nvPicPr>
          <p:blipFill rotWithShape="1">
            <a:blip r:embed="rId3"/>
            <a:srcRect l="868" t="5680" r="90134"/>
            <a:stretch/>
          </p:blipFill>
          <p:spPr>
            <a:xfrm>
              <a:off x="3047944" y="3954311"/>
              <a:ext cx="417249" cy="2148314"/>
            </a:xfrm>
            <a:prstGeom prst="rect">
              <a:avLst/>
            </a:prstGeom>
          </p:spPr>
        </p:pic>
        <p:pic>
          <p:nvPicPr>
            <p:cNvPr id="9" name="Picture 8">
              <a:extLst>
                <a:ext uri="{FF2B5EF4-FFF2-40B4-BE49-F238E27FC236}">
                  <a16:creationId xmlns:a16="http://schemas.microsoft.com/office/drawing/2014/main" id="{C9F27A01-3A94-6729-45EA-145FB0E80734}"/>
                </a:ext>
              </a:extLst>
            </p:cNvPr>
            <p:cNvPicPr>
              <a:picLocks noChangeAspect="1"/>
            </p:cNvPicPr>
            <p:nvPr/>
          </p:nvPicPr>
          <p:blipFill rotWithShape="1">
            <a:blip r:embed="rId3"/>
            <a:srcRect l="23289" t="5680" r="17190"/>
            <a:stretch/>
          </p:blipFill>
          <p:spPr>
            <a:xfrm>
              <a:off x="3465193" y="3954311"/>
              <a:ext cx="2760014" cy="2148314"/>
            </a:xfrm>
            <a:prstGeom prst="rect">
              <a:avLst/>
            </a:prstGeom>
          </p:spPr>
        </p:pic>
      </p:grpSp>
    </p:spTree>
    <p:extLst>
      <p:ext uri="{BB962C8B-B14F-4D97-AF65-F5344CB8AC3E}">
        <p14:creationId xmlns:p14="http://schemas.microsoft.com/office/powerpoint/2010/main" val="3706714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8BA82A-0855-6417-28A1-6E0D7797D3A6}"/>
              </a:ext>
            </a:extLst>
          </p:cNvPr>
          <p:cNvSpPr>
            <a:spLocks noGrp="1"/>
          </p:cNvSpPr>
          <p:nvPr>
            <p:ph type="title"/>
          </p:nvPr>
        </p:nvSpPr>
        <p:spPr/>
        <p:txBody>
          <a:bodyPr/>
          <a:lstStyle/>
          <a:p>
            <a:r>
              <a:rPr lang="en-US"/>
              <a:t>Results</a:t>
            </a:r>
          </a:p>
        </p:txBody>
      </p:sp>
    </p:spTree>
    <p:extLst>
      <p:ext uri="{BB962C8B-B14F-4D97-AF65-F5344CB8AC3E}">
        <p14:creationId xmlns:p14="http://schemas.microsoft.com/office/powerpoint/2010/main" val="1994899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30D9B3-A1D1-4D3F-A464-97B1D5FA2A8E}"/>
              </a:ext>
            </a:extLst>
          </p:cNvPr>
          <p:cNvSpPr>
            <a:spLocks noGrp="1"/>
          </p:cNvSpPr>
          <p:nvPr>
            <p:ph type="title"/>
          </p:nvPr>
        </p:nvSpPr>
        <p:spPr/>
        <p:txBody>
          <a:bodyPr/>
          <a:lstStyle/>
          <a:p>
            <a:r>
              <a:rPr lang="en-US" dirty="0"/>
              <a:t>Test Campaign Summary</a:t>
            </a:r>
          </a:p>
        </p:txBody>
      </p:sp>
      <p:sp>
        <p:nvSpPr>
          <p:cNvPr id="5" name="Content Placeholder 4">
            <a:extLst>
              <a:ext uri="{FF2B5EF4-FFF2-40B4-BE49-F238E27FC236}">
                <a16:creationId xmlns:a16="http://schemas.microsoft.com/office/drawing/2014/main" id="{6F7C5D0E-ED95-4D79-83A9-736981B58410}"/>
              </a:ext>
            </a:extLst>
          </p:cNvPr>
          <p:cNvSpPr>
            <a:spLocks noGrp="1"/>
          </p:cNvSpPr>
          <p:nvPr>
            <p:ph idx="1"/>
          </p:nvPr>
        </p:nvSpPr>
        <p:spPr>
          <a:xfrm>
            <a:off x="127715" y="1102427"/>
            <a:ext cx="5886159" cy="5040922"/>
          </a:xfrm>
        </p:spPr>
        <p:txBody>
          <a:bodyPr>
            <a:normAutofit/>
          </a:bodyPr>
          <a:lstStyle/>
          <a:p>
            <a:r>
              <a:rPr lang="en-US" dirty="0"/>
              <a:t>2005 – Initial proposal: 8.0psi/32% FiO</a:t>
            </a:r>
            <a:r>
              <a:rPr lang="en-US" baseline="-25000" dirty="0"/>
              <a:t>2</a:t>
            </a:r>
          </a:p>
          <a:p>
            <a:r>
              <a:rPr lang="en-US" dirty="0"/>
              <a:t>2012:</a:t>
            </a:r>
          </a:p>
          <a:p>
            <a:pPr lvl="1"/>
            <a:r>
              <a:rPr lang="en-US" dirty="0"/>
              <a:t>Updated to 8.2psi/34% FiO</a:t>
            </a:r>
            <a:r>
              <a:rPr lang="en-US" baseline="-25000" dirty="0"/>
              <a:t>2</a:t>
            </a:r>
            <a:r>
              <a:rPr lang="en-US" dirty="0"/>
              <a:t> (to decrease hypoxic stress)</a:t>
            </a:r>
          </a:p>
          <a:p>
            <a:pPr lvl="1"/>
            <a:r>
              <a:rPr lang="en-US" dirty="0"/>
              <a:t>Briefing to HEOMD – proceed with work on EA</a:t>
            </a:r>
          </a:p>
          <a:p>
            <a:r>
              <a:rPr lang="en-US" dirty="0"/>
              <a:t>2018 – Human validation studies in the building 7 20ft chamber green lit</a:t>
            </a:r>
          </a:p>
          <a:p>
            <a:r>
              <a:rPr lang="en-US" dirty="0"/>
              <a:t>2021 – Chamber readiness complete/initial HITL assessment</a:t>
            </a:r>
          </a:p>
          <a:p>
            <a:pPr lvl="1"/>
            <a:r>
              <a:rPr lang="en-US" dirty="0"/>
              <a:t>2021-11: Overnight in Chamber (doors ‘closed’, no pressure change)</a:t>
            </a:r>
          </a:p>
        </p:txBody>
      </p:sp>
      <p:pic>
        <p:nvPicPr>
          <p:cNvPr id="2" name="Picture 1">
            <a:extLst>
              <a:ext uri="{FF2B5EF4-FFF2-40B4-BE49-F238E27FC236}">
                <a16:creationId xmlns:a16="http://schemas.microsoft.com/office/drawing/2014/main" id="{8928280A-E11E-185D-7B81-7B968E32AD66}"/>
              </a:ext>
            </a:extLst>
          </p:cNvPr>
          <p:cNvPicPr>
            <a:picLocks noChangeAspect="1"/>
          </p:cNvPicPr>
          <p:nvPr/>
        </p:nvPicPr>
        <p:blipFill>
          <a:blip r:embed="rId2"/>
          <a:stretch>
            <a:fillRect/>
          </a:stretch>
        </p:blipFill>
        <p:spPr>
          <a:xfrm>
            <a:off x="2778710" y="4558021"/>
            <a:ext cx="2653693" cy="2046966"/>
          </a:xfrm>
          <a:prstGeom prst="rect">
            <a:avLst/>
          </a:prstGeom>
        </p:spPr>
      </p:pic>
      <p:sp>
        <p:nvSpPr>
          <p:cNvPr id="3" name="Content Placeholder 4">
            <a:extLst>
              <a:ext uri="{FF2B5EF4-FFF2-40B4-BE49-F238E27FC236}">
                <a16:creationId xmlns:a16="http://schemas.microsoft.com/office/drawing/2014/main" id="{6926106F-4FDA-B04E-4B80-751B1E3C2705}"/>
              </a:ext>
            </a:extLst>
          </p:cNvPr>
          <p:cNvSpPr txBox="1">
            <a:spLocks/>
          </p:cNvSpPr>
          <p:nvPr/>
        </p:nvSpPr>
        <p:spPr>
          <a:xfrm>
            <a:off x="6013874" y="1102427"/>
            <a:ext cx="5873326" cy="56555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FF5757"/>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FFC000"/>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D0D8E8"/>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2022</a:t>
            </a:r>
          </a:p>
          <a:p>
            <a:pPr lvl="1"/>
            <a:r>
              <a:rPr lang="en-US" dirty="0"/>
              <a:t>Feb: 1-day equipment validation (n=2)</a:t>
            </a:r>
          </a:p>
          <a:p>
            <a:pPr lvl="1"/>
            <a:r>
              <a:rPr lang="en-US" dirty="0"/>
              <a:t>Mar: 3-day dress rehearsal (n=8)</a:t>
            </a:r>
          </a:p>
          <a:p>
            <a:pPr lvl="2"/>
            <a:r>
              <a:rPr lang="en-US" dirty="0"/>
              <a:t>DCS x1</a:t>
            </a:r>
          </a:p>
          <a:p>
            <a:pPr lvl="1"/>
            <a:r>
              <a:rPr lang="en-US" dirty="0"/>
              <a:t>Jun: 11-day test (n=8)  </a:t>
            </a:r>
            <a:r>
              <a:rPr lang="en-US" b="1" dirty="0"/>
              <a:t>“EA1”</a:t>
            </a:r>
          </a:p>
          <a:p>
            <a:pPr lvl="2"/>
            <a:r>
              <a:rPr lang="en-US" dirty="0"/>
              <a:t>No DCS Type II</a:t>
            </a:r>
          </a:p>
          <a:p>
            <a:pPr lvl="2"/>
            <a:r>
              <a:rPr lang="en-US" dirty="0"/>
              <a:t>Two DCS Type I cases; symptoms fully resolved with treatment</a:t>
            </a:r>
          </a:p>
          <a:p>
            <a:pPr lvl="2"/>
            <a:r>
              <a:rPr lang="en-US" dirty="0"/>
              <a:t>One DCS Type l in Doppler Tech</a:t>
            </a:r>
          </a:p>
          <a:p>
            <a:pPr lvl="2"/>
            <a:r>
              <a:rPr lang="en-US" dirty="0"/>
              <a:t>One VGE Grade IV</a:t>
            </a:r>
            <a:endParaRPr lang="en-US" dirty="0">
              <a:solidFill>
                <a:srgbClr val="FF0000"/>
              </a:solidFill>
            </a:endParaRPr>
          </a:p>
          <a:p>
            <a:r>
              <a:rPr lang="en-US" dirty="0"/>
              <a:t>2023</a:t>
            </a:r>
          </a:p>
          <a:p>
            <a:pPr lvl="1"/>
            <a:r>
              <a:rPr lang="en-US" dirty="0"/>
              <a:t>Mar: 3-day dress rehearsal (n=8)</a:t>
            </a:r>
          </a:p>
          <a:p>
            <a:pPr lvl="2"/>
            <a:r>
              <a:rPr lang="en-US" dirty="0"/>
              <a:t>No DCS I/II</a:t>
            </a:r>
          </a:p>
          <a:p>
            <a:pPr lvl="1"/>
            <a:r>
              <a:rPr lang="en-US" dirty="0"/>
              <a:t>Jun:  11-day test (n=8) </a:t>
            </a:r>
            <a:r>
              <a:rPr lang="en-US" b="1" dirty="0"/>
              <a:t>“EA2”</a:t>
            </a:r>
            <a:endParaRPr lang="en-US" dirty="0"/>
          </a:p>
          <a:p>
            <a:pPr lvl="2"/>
            <a:r>
              <a:rPr lang="en-US" dirty="0"/>
              <a:t>No DCS I/II</a:t>
            </a:r>
          </a:p>
          <a:p>
            <a:pPr lvl="2"/>
            <a:r>
              <a:rPr lang="en-US" dirty="0"/>
              <a:t>One Asymptomatic LVGE</a:t>
            </a:r>
          </a:p>
          <a:p>
            <a:pPr lvl="2"/>
            <a:r>
              <a:rPr lang="en-US" dirty="0"/>
              <a:t>One DCS Type l in external Doppler Tech</a:t>
            </a:r>
          </a:p>
        </p:txBody>
      </p:sp>
    </p:spTree>
    <p:extLst>
      <p:ext uri="{BB962C8B-B14F-4D97-AF65-F5344CB8AC3E}">
        <p14:creationId xmlns:p14="http://schemas.microsoft.com/office/powerpoint/2010/main" val="3967111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49BC74-B0B0-40DB-B314-25D0660E2FD3}"/>
              </a:ext>
            </a:extLst>
          </p:cNvPr>
          <p:cNvSpPr>
            <a:spLocks noGrp="1"/>
          </p:cNvSpPr>
          <p:nvPr>
            <p:ph type="title"/>
          </p:nvPr>
        </p:nvSpPr>
        <p:spPr/>
        <p:txBody>
          <a:bodyPr/>
          <a:lstStyle/>
          <a:p>
            <a:r>
              <a:rPr lang="en-US" dirty="0"/>
              <a:t>Total Exposures</a:t>
            </a:r>
          </a:p>
        </p:txBody>
      </p:sp>
      <p:sp>
        <p:nvSpPr>
          <p:cNvPr id="5" name="Content Placeholder 4">
            <a:extLst>
              <a:ext uri="{FF2B5EF4-FFF2-40B4-BE49-F238E27FC236}">
                <a16:creationId xmlns:a16="http://schemas.microsoft.com/office/drawing/2014/main" id="{D22E2070-BCFB-4CCF-A713-7C4DE1B48EC3}"/>
              </a:ext>
            </a:extLst>
          </p:cNvPr>
          <p:cNvSpPr>
            <a:spLocks noGrp="1"/>
          </p:cNvSpPr>
          <p:nvPr>
            <p:ph sz="half" idx="1"/>
          </p:nvPr>
        </p:nvSpPr>
        <p:spPr>
          <a:xfrm>
            <a:off x="191639" y="1130201"/>
            <a:ext cx="5765279" cy="4055426"/>
          </a:xfrm>
        </p:spPr>
        <p:txBody>
          <a:bodyPr>
            <a:normAutofit lnSpcReduction="10000"/>
          </a:bodyPr>
          <a:lstStyle/>
          <a:p>
            <a:pPr marL="0" indent="0">
              <a:buNone/>
            </a:pPr>
            <a:r>
              <a:rPr lang="en-US" sz="2400" b="1"/>
              <a:t>EA1 (2022):</a:t>
            </a:r>
          </a:p>
          <a:p>
            <a:pPr lvl="1">
              <a:buFont typeface="Arial" panose="020B0604020202020204" pitchFamily="34" charset="0"/>
              <a:buChar char="•"/>
            </a:pPr>
            <a:r>
              <a:rPr lang="en-US" b="1"/>
              <a:t>EVA 1</a:t>
            </a:r>
            <a:r>
              <a:rPr lang="en-US"/>
              <a:t>: 6 subjects participated, 1 DCS case</a:t>
            </a:r>
          </a:p>
          <a:p>
            <a:pPr lvl="1">
              <a:buFont typeface="Arial" panose="020B0604020202020204" pitchFamily="34" charset="0"/>
              <a:buChar char="•"/>
            </a:pPr>
            <a:r>
              <a:rPr lang="en-US" b="1"/>
              <a:t>EVA 2</a:t>
            </a:r>
            <a:r>
              <a:rPr lang="en-US"/>
              <a:t>: 4 subjects participated, no DCS*</a:t>
            </a:r>
          </a:p>
          <a:p>
            <a:pPr lvl="2"/>
            <a:r>
              <a:rPr lang="en-US" sz="1800"/>
              <a:t>1 subject sat out EVA per protocol on ground level oxygen due to DCS on EVA1</a:t>
            </a:r>
          </a:p>
          <a:p>
            <a:pPr lvl="2"/>
            <a:r>
              <a:rPr lang="en-US" sz="1800"/>
              <a:t>1 subject sat out EVA due to mask fit issues</a:t>
            </a:r>
          </a:p>
          <a:p>
            <a:pPr lvl="1">
              <a:buFont typeface="Arial" panose="020B0604020202020204" pitchFamily="34" charset="0"/>
              <a:buChar char="•"/>
            </a:pPr>
            <a:r>
              <a:rPr lang="en-US" b="1"/>
              <a:t>EVA 3</a:t>
            </a:r>
            <a:r>
              <a:rPr lang="en-US"/>
              <a:t>: 5 subjects participated, no DCS</a:t>
            </a:r>
          </a:p>
          <a:p>
            <a:pPr lvl="2"/>
            <a:r>
              <a:rPr lang="en-US" sz="1800"/>
              <a:t>1 subject sat out EVA due to mask fit issues</a:t>
            </a:r>
          </a:p>
          <a:p>
            <a:pPr lvl="1">
              <a:buFont typeface="Arial" panose="020B0604020202020204" pitchFamily="34" charset="0"/>
              <a:buChar char="•"/>
            </a:pPr>
            <a:r>
              <a:rPr lang="en-US" b="1"/>
              <a:t>EVA 4</a:t>
            </a:r>
            <a:r>
              <a:rPr lang="en-US"/>
              <a:t>: 5 subjects participated, no DCS </a:t>
            </a:r>
          </a:p>
          <a:p>
            <a:pPr lvl="2"/>
            <a:r>
              <a:rPr lang="en-US" sz="1800"/>
              <a:t>1 subject sat out EVA due to musculoskeletal issues </a:t>
            </a:r>
          </a:p>
          <a:p>
            <a:pPr lvl="1">
              <a:buFont typeface="Arial" panose="020B0604020202020204" pitchFamily="34" charset="0"/>
              <a:buChar char="•"/>
            </a:pPr>
            <a:r>
              <a:rPr lang="en-US" b="1"/>
              <a:t>EVA 5</a:t>
            </a:r>
            <a:r>
              <a:rPr lang="en-US"/>
              <a:t>: 6 subjects participated, 1 DCS case</a:t>
            </a:r>
            <a:endParaRPr lang="en-US" baseline="30000"/>
          </a:p>
          <a:p>
            <a:pPr lvl="2"/>
            <a:r>
              <a:rPr lang="en-US" sz="1800"/>
              <a:t>1 subject excluded due to musculoskeletal issues </a:t>
            </a:r>
          </a:p>
          <a:p>
            <a:pPr marL="0" lvl="1" indent="0">
              <a:buNone/>
            </a:pPr>
            <a:endParaRPr lang="en-US"/>
          </a:p>
          <a:p>
            <a:pPr marL="0" lvl="1" indent="457200">
              <a:buNone/>
            </a:pPr>
            <a:endParaRPr lang="en-US"/>
          </a:p>
        </p:txBody>
      </p:sp>
      <p:sp>
        <p:nvSpPr>
          <p:cNvPr id="2" name="TextBox 1">
            <a:extLst>
              <a:ext uri="{FF2B5EF4-FFF2-40B4-BE49-F238E27FC236}">
                <a16:creationId xmlns:a16="http://schemas.microsoft.com/office/drawing/2014/main" id="{9BAE58E3-AED6-4B1F-BF0F-AA4C3D18DD2E}"/>
              </a:ext>
            </a:extLst>
          </p:cNvPr>
          <p:cNvSpPr txBox="1"/>
          <p:nvPr/>
        </p:nvSpPr>
        <p:spPr>
          <a:xfrm>
            <a:off x="1551303" y="6315606"/>
            <a:ext cx="41310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400" b="0" i="0" u="none" strike="noStrike" kern="1200" cap="none" spc="0" normalizeH="0" baseline="0" noProof="0">
                <a:ln>
                  <a:noFill/>
                </a:ln>
                <a:solidFill>
                  <a:prstClr val="white"/>
                </a:solidFill>
                <a:effectLst/>
                <a:uLnTx/>
                <a:uFillTx/>
                <a:latin typeface="Calibri" panose="020F0502020204030204"/>
                <a:ea typeface="+mn-ea"/>
                <a:cs typeface="+mn-cs"/>
              </a:rPr>
              <a:t>DCS case in Doppler Technician – not a study subject</a:t>
            </a:r>
          </a:p>
        </p:txBody>
      </p:sp>
      <p:pic>
        <p:nvPicPr>
          <p:cNvPr id="6" name="Picture 4">
            <a:extLst>
              <a:ext uri="{FF2B5EF4-FFF2-40B4-BE49-F238E27FC236}">
                <a16:creationId xmlns:a16="http://schemas.microsoft.com/office/drawing/2014/main" id="{C153EC9B-3158-4576-869A-0B330C85C4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7517" y="3728218"/>
            <a:ext cx="3909059" cy="29328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4">
            <a:extLst>
              <a:ext uri="{FF2B5EF4-FFF2-40B4-BE49-F238E27FC236}">
                <a16:creationId xmlns:a16="http://schemas.microsoft.com/office/drawing/2014/main" id="{F1F52FFD-84E4-2027-53BD-EF42E457A3F9}"/>
              </a:ext>
            </a:extLst>
          </p:cNvPr>
          <p:cNvSpPr txBox="1">
            <a:spLocks/>
          </p:cNvSpPr>
          <p:nvPr/>
        </p:nvSpPr>
        <p:spPr>
          <a:xfrm>
            <a:off x="6333506" y="1139198"/>
            <a:ext cx="5765279" cy="40554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5">
                  <a:lumMod val="60000"/>
                  <a:lumOff val="40000"/>
                </a:schemeClr>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83F">
                  <a:lumMod val="60000"/>
                  <a:lumOff val="40000"/>
                </a:srgbClr>
              </a:buClr>
              <a:buSzTx/>
              <a:buFont typeface="Wingdings" panose="05000000000000000000" pitchFamily="2" charset="2"/>
              <a:buNone/>
              <a:tabLst/>
              <a:defRPr/>
            </a:pPr>
            <a:r>
              <a:rPr kumimoji="0" lang="en-US" sz="2400" b="1"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EA2 (2023):</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EVA 1</a:t>
            </a:r>
            <a:r>
              <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 6 subjects participated</a:t>
            </a:r>
          </a:p>
          <a:p>
            <a:pPr marL="1143000" marR="0" lvl="2" indent="-228600" algn="l" defTabSz="914400" rtl="0" eaLnBrk="1" fontAlgn="auto" latinLnBrk="0" hangingPunct="1">
              <a:lnSpc>
                <a:spcPct val="90000"/>
              </a:lnSpc>
              <a:spcBef>
                <a:spcPts val="500"/>
              </a:spcBef>
              <a:spcAft>
                <a:spcPts val="0"/>
              </a:spcAft>
              <a:buClr>
                <a:srgbClr val="FFDA00"/>
              </a:buClr>
              <a:buSzTx/>
              <a:buFont typeface="Arial" panose="020B0604020202020204" pitchFamily="34" charset="0"/>
              <a:buChar char="•"/>
              <a:tabLst/>
              <a:defRPr/>
            </a:pPr>
            <a:r>
              <a:rPr kumimoji="0" lang="en-US" sz="16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1 LVGE case removed</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EVA 2</a:t>
            </a:r>
            <a:r>
              <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 5 subjects participated, no DCS</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EVA 3</a:t>
            </a:r>
            <a:r>
              <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 5 subjects participated, no DCS</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EVA 4</a:t>
            </a:r>
            <a:r>
              <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 5 subjects participated, no DCS </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EVA 5</a:t>
            </a:r>
            <a:r>
              <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 5 subjects participated, no DCS</a:t>
            </a:r>
            <a:endParaRPr kumimoji="0" lang="en-US" sz="1800" b="0" i="0" u="none" strike="noStrike" kern="1200" cap="none" spc="0" normalizeH="0" baseline="30000" noProof="0">
              <a:ln>
                <a:noFill/>
              </a:ln>
              <a:solidFill>
                <a:prstClr val="white">
                  <a:lumMod val="85000"/>
                  <a:lumOff val="15000"/>
                </a:prstClr>
              </a:solidFill>
              <a:effectLst/>
              <a:uLnTx/>
              <a:uFillTx/>
              <a:latin typeface="Calibri" panose="020F0502020204030204"/>
              <a:ea typeface="+mn-ea"/>
              <a:cs typeface="+mn-cs"/>
            </a:endParaRPr>
          </a:p>
          <a:p>
            <a:pPr marL="0" marR="0" lvl="1" indent="0" algn="l" defTabSz="914400" rtl="0" eaLnBrk="1" fontAlgn="auto" latinLnBrk="0" hangingPunct="1">
              <a:lnSpc>
                <a:spcPct val="90000"/>
              </a:lnSpc>
              <a:spcBef>
                <a:spcPts val="500"/>
              </a:spcBef>
              <a:spcAft>
                <a:spcPts val="0"/>
              </a:spcAft>
              <a:buClr>
                <a:srgbClr val="A2C7E2"/>
              </a:buClr>
              <a:buSzTx/>
              <a:buFont typeface="Wingdings" panose="05000000000000000000" pitchFamily="2" charset="2"/>
              <a:buNone/>
              <a:tabLst/>
              <a:defRPr/>
            </a:pPr>
            <a:endPar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endParaRPr>
          </a:p>
          <a:p>
            <a:pPr marL="0" marR="0" lvl="1" indent="457200" algn="l" defTabSz="914400" rtl="0" eaLnBrk="1" fontAlgn="auto" latinLnBrk="0" hangingPunct="1">
              <a:lnSpc>
                <a:spcPct val="90000"/>
              </a:lnSpc>
              <a:spcBef>
                <a:spcPts val="500"/>
              </a:spcBef>
              <a:spcAft>
                <a:spcPts val="0"/>
              </a:spcAft>
              <a:buClr>
                <a:srgbClr val="A2C7E2"/>
              </a:buClr>
              <a:buSzTx/>
              <a:buFont typeface="Wingdings" panose="05000000000000000000" pitchFamily="2" charset="2"/>
              <a:buNone/>
              <a:tabLst/>
              <a:defRPr/>
            </a:pPr>
            <a:endPar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endParaRPr>
          </a:p>
        </p:txBody>
      </p:sp>
      <p:sp>
        <p:nvSpPr>
          <p:cNvPr id="7" name="Content Placeholder 4">
            <a:extLst>
              <a:ext uri="{FF2B5EF4-FFF2-40B4-BE49-F238E27FC236}">
                <a16:creationId xmlns:a16="http://schemas.microsoft.com/office/drawing/2014/main" id="{7A141053-7F9B-1895-0129-0D3600B4A539}"/>
              </a:ext>
            </a:extLst>
          </p:cNvPr>
          <p:cNvSpPr txBox="1">
            <a:spLocks/>
          </p:cNvSpPr>
          <p:nvPr/>
        </p:nvSpPr>
        <p:spPr>
          <a:xfrm>
            <a:off x="1235709" y="5495607"/>
            <a:ext cx="4304190" cy="46438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Clr>
                <a:schemeClr val="accent5">
                  <a:lumMod val="60000"/>
                  <a:lumOff val="40000"/>
                </a:schemeClr>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83F">
                  <a:lumMod val="60000"/>
                  <a:lumOff val="40000"/>
                </a:srgbClr>
              </a:buClr>
              <a:buSzTx/>
              <a:buFont typeface="Wingdings" panose="05000000000000000000" pitchFamily="2" charset="2"/>
              <a:buNone/>
              <a:tabLst/>
              <a:defRPr/>
            </a:pPr>
            <a:r>
              <a:rPr kumimoji="0" lang="en-US" sz="2400" b="1"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rPr>
              <a:t>Finally Tally: 2 DCS cases, 50 exposures</a:t>
            </a:r>
            <a:endParaRPr kumimoji="0" lang="en-US" sz="20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endParaRPr>
          </a:p>
          <a:p>
            <a:pPr marL="0" marR="0" lvl="1" indent="457200" algn="l" defTabSz="914400" rtl="0" eaLnBrk="1" fontAlgn="auto" latinLnBrk="0" hangingPunct="1">
              <a:lnSpc>
                <a:spcPct val="90000"/>
              </a:lnSpc>
              <a:spcBef>
                <a:spcPts val="500"/>
              </a:spcBef>
              <a:spcAft>
                <a:spcPts val="0"/>
              </a:spcAft>
              <a:buClr>
                <a:srgbClr val="A2C7E2"/>
              </a:buClr>
              <a:buSzTx/>
              <a:buFont typeface="Wingdings" panose="05000000000000000000" pitchFamily="2" charset="2"/>
              <a:buNone/>
              <a:tabLst/>
              <a:defRPr/>
            </a:pPr>
            <a:endParaRPr kumimoji="0" lang="en-US" sz="1800" b="0" i="0" u="none" strike="noStrike" kern="1200" cap="none" spc="0" normalizeH="0" baseline="0" noProof="0">
              <a:ln>
                <a:noFill/>
              </a:ln>
              <a:solidFill>
                <a:prstClr val="white">
                  <a:lumMod val="85000"/>
                  <a:lumOff val="1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01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49BC74-B0B0-40DB-B314-25D0660E2FD3}"/>
              </a:ext>
            </a:extLst>
          </p:cNvPr>
          <p:cNvSpPr>
            <a:spLocks noGrp="1"/>
          </p:cNvSpPr>
          <p:nvPr>
            <p:ph type="title"/>
          </p:nvPr>
        </p:nvSpPr>
        <p:spPr/>
        <p:txBody>
          <a:bodyPr/>
          <a:lstStyle/>
          <a:p>
            <a:r>
              <a:rPr lang="en-US" dirty="0"/>
              <a:t>Total Exposures</a:t>
            </a:r>
          </a:p>
        </p:txBody>
      </p:sp>
      <p:sp>
        <p:nvSpPr>
          <p:cNvPr id="5" name="Content Placeholder 4">
            <a:extLst>
              <a:ext uri="{FF2B5EF4-FFF2-40B4-BE49-F238E27FC236}">
                <a16:creationId xmlns:a16="http://schemas.microsoft.com/office/drawing/2014/main" id="{D22E2070-BCFB-4CCF-A713-7C4DE1B48EC3}"/>
              </a:ext>
            </a:extLst>
          </p:cNvPr>
          <p:cNvSpPr>
            <a:spLocks noGrp="1"/>
          </p:cNvSpPr>
          <p:nvPr>
            <p:ph sz="half" idx="1"/>
          </p:nvPr>
        </p:nvSpPr>
        <p:spPr>
          <a:xfrm>
            <a:off x="191639" y="1130201"/>
            <a:ext cx="5765279" cy="4055426"/>
          </a:xfrm>
        </p:spPr>
        <p:txBody>
          <a:bodyPr>
            <a:normAutofit/>
          </a:bodyPr>
          <a:lstStyle/>
          <a:p>
            <a:pPr marL="0" indent="0">
              <a:buNone/>
            </a:pPr>
            <a:r>
              <a:rPr lang="en-US" sz="2400" b="1" dirty="0"/>
              <a:t>EA3 (Nov 2023):</a:t>
            </a:r>
          </a:p>
          <a:p>
            <a:pPr>
              <a:buFont typeface="Arial" panose="020B0604020202020204" pitchFamily="34" charset="0"/>
              <a:buChar char="•"/>
            </a:pPr>
            <a:r>
              <a:rPr lang="en-US" b="1" dirty="0"/>
              <a:t>90min/4.3psia:</a:t>
            </a:r>
          </a:p>
          <a:p>
            <a:pPr lvl="1">
              <a:buFont typeface="Arial" panose="020B0604020202020204" pitchFamily="34" charset="0"/>
              <a:buChar char="•"/>
            </a:pPr>
            <a:r>
              <a:rPr lang="en-US" b="1" dirty="0"/>
              <a:t>EVA 1</a:t>
            </a:r>
            <a:r>
              <a:rPr lang="en-US" dirty="0"/>
              <a:t>: 5 subjects participated, 1 DCS II case</a:t>
            </a:r>
          </a:p>
          <a:p>
            <a:pPr>
              <a:buFont typeface="Arial" panose="020B0604020202020204" pitchFamily="34" charset="0"/>
              <a:buChar char="•"/>
            </a:pPr>
            <a:r>
              <a:rPr lang="en-US" b="1" dirty="0"/>
              <a:t>150min/4.3psia:</a:t>
            </a:r>
          </a:p>
          <a:p>
            <a:pPr lvl="1">
              <a:buFont typeface="Arial" panose="020B0604020202020204" pitchFamily="34" charset="0"/>
              <a:buChar char="•"/>
            </a:pPr>
            <a:r>
              <a:rPr lang="en-US" b="1" dirty="0"/>
              <a:t>EVA 2</a:t>
            </a:r>
            <a:r>
              <a:rPr lang="en-US" dirty="0"/>
              <a:t>: 4 subjects participated, no DCS</a:t>
            </a:r>
          </a:p>
          <a:p>
            <a:pPr lvl="1">
              <a:buFont typeface="Arial" panose="020B0604020202020204" pitchFamily="34" charset="0"/>
              <a:buChar char="•"/>
            </a:pPr>
            <a:r>
              <a:rPr lang="en-US" b="1" dirty="0"/>
              <a:t>EVA 3</a:t>
            </a:r>
            <a:r>
              <a:rPr lang="en-US" dirty="0"/>
              <a:t>: 4 subjects participated, no DCS</a:t>
            </a:r>
          </a:p>
          <a:p>
            <a:pPr lvl="1">
              <a:buFont typeface="Arial" panose="020B0604020202020204" pitchFamily="34" charset="0"/>
              <a:buChar char="•"/>
            </a:pPr>
            <a:r>
              <a:rPr lang="en-US" b="1" dirty="0"/>
              <a:t>EVA 4</a:t>
            </a:r>
            <a:r>
              <a:rPr lang="en-US" dirty="0"/>
              <a:t>: 4 subjects participated, no DCS</a:t>
            </a:r>
          </a:p>
          <a:p>
            <a:pPr lvl="1">
              <a:buFont typeface="Arial" panose="020B0604020202020204" pitchFamily="34" charset="0"/>
              <a:buChar char="•"/>
            </a:pPr>
            <a:r>
              <a:rPr lang="en-US" b="1" dirty="0"/>
              <a:t>EVA 5</a:t>
            </a:r>
            <a:r>
              <a:rPr lang="en-US" dirty="0"/>
              <a:t>: 4 subjects participated, no DCS</a:t>
            </a:r>
          </a:p>
          <a:p>
            <a:pPr marL="0" lvl="1" indent="457200">
              <a:buNone/>
            </a:pPr>
            <a:endParaRPr lang="en-US" dirty="0"/>
          </a:p>
        </p:txBody>
      </p:sp>
      <p:pic>
        <p:nvPicPr>
          <p:cNvPr id="6" name="Picture 4">
            <a:extLst>
              <a:ext uri="{FF2B5EF4-FFF2-40B4-BE49-F238E27FC236}">
                <a16:creationId xmlns:a16="http://schemas.microsoft.com/office/drawing/2014/main" id="{C153EC9B-3158-4576-869A-0B330C85C4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25231" y="4205873"/>
            <a:ext cx="3092059" cy="231984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4">
            <a:extLst>
              <a:ext uri="{FF2B5EF4-FFF2-40B4-BE49-F238E27FC236}">
                <a16:creationId xmlns:a16="http://schemas.microsoft.com/office/drawing/2014/main" id="{F1F52FFD-84E4-2027-53BD-EF42E457A3F9}"/>
              </a:ext>
            </a:extLst>
          </p:cNvPr>
          <p:cNvSpPr txBox="1">
            <a:spLocks/>
          </p:cNvSpPr>
          <p:nvPr/>
        </p:nvSpPr>
        <p:spPr>
          <a:xfrm>
            <a:off x="6333506" y="1139198"/>
            <a:ext cx="5765279" cy="40554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5">
                  <a:lumMod val="60000"/>
                  <a:lumOff val="40000"/>
                </a:schemeClr>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83F">
                  <a:lumMod val="60000"/>
                  <a:lumOff val="40000"/>
                </a:srgbClr>
              </a:buClr>
              <a:buSzTx/>
              <a:buFont typeface="Wingdings" panose="05000000000000000000" pitchFamily="2" charset="2"/>
              <a:buNone/>
              <a:tabLst/>
              <a:defRPr/>
            </a:pPr>
            <a:r>
              <a:rPr kumimoji="0" lang="en-US" sz="2400" b="1"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EA4 (Sep 2024):</a:t>
            </a:r>
          </a:p>
          <a:p>
            <a:pPr>
              <a:buFont typeface="Arial" panose="020B0604020202020204" pitchFamily="34" charset="0"/>
              <a:buChar char="•"/>
              <a:defRPr/>
            </a:pPr>
            <a:r>
              <a:rPr lang="en-US" b="1" dirty="0"/>
              <a:t>150min/4.3psia:</a:t>
            </a:r>
          </a:p>
          <a:p>
            <a:pPr lvl="1">
              <a:buFont typeface="Arial" panose="020B0604020202020204" pitchFamily="34" charset="0"/>
              <a:buChar char="•"/>
              <a:defRPr/>
            </a:pPr>
            <a:r>
              <a:rPr kumimoji="0" lang="en-US" sz="1800" b="1"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EVA 1</a:t>
            </a:r>
            <a:r>
              <a:rPr kumimoji="0" lang="en-US" sz="1800"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 8 subjects participated, no DCS</a:t>
            </a:r>
          </a:p>
          <a:p>
            <a:pPr lvl="1">
              <a:buFont typeface="Arial" panose="020B0604020202020204" pitchFamily="34" charset="0"/>
              <a:buChar char="•"/>
              <a:defRPr/>
            </a:pPr>
            <a:r>
              <a:rPr lang="en-US" b="1" dirty="0">
                <a:solidFill>
                  <a:prstClr val="white">
                    <a:lumMod val="85000"/>
                    <a:lumOff val="15000"/>
                  </a:prstClr>
                </a:solidFill>
                <a:latin typeface="Calibri" panose="020F0502020204030204"/>
              </a:rPr>
              <a:t>Accepted Protocol</a:t>
            </a:r>
            <a:endParaRPr kumimoji="0" lang="en-US" sz="1800" b="1"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endParaRPr>
          </a:p>
          <a:p>
            <a:pPr>
              <a:buFont typeface="Arial" panose="020B0604020202020204" pitchFamily="34" charset="0"/>
              <a:buChar char="•"/>
              <a:defRPr/>
            </a:pPr>
            <a:r>
              <a:rPr lang="en-US" b="1" dirty="0"/>
              <a:t>20min/5.2psia:</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EVA 2</a:t>
            </a:r>
            <a:r>
              <a:rPr kumimoji="0" lang="en-US" sz="1800"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 8 subjects participated, no DCS</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EVA 3</a:t>
            </a:r>
            <a:r>
              <a:rPr kumimoji="0" lang="en-US" sz="1800"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 8 subjects participated, 1 DCS II case</a:t>
            </a:r>
          </a:p>
          <a:p>
            <a:pPr>
              <a:buFont typeface="Arial" panose="020B0604020202020204" pitchFamily="34" charset="0"/>
              <a:buChar char="•"/>
              <a:defRPr/>
            </a:pPr>
            <a:r>
              <a:rPr lang="en-US" b="1" dirty="0"/>
              <a:t>50min/5.2psia:</a:t>
            </a: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EVA 4</a:t>
            </a:r>
            <a:r>
              <a:rPr kumimoji="0" lang="en-US" sz="1800"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 7 subjects participated, no DCS </a:t>
            </a:r>
          </a:p>
          <a:p>
            <a:pPr lvl="2">
              <a:buClr>
                <a:srgbClr val="A2C7E2"/>
              </a:buClr>
              <a:buFont typeface="Arial" panose="020B0604020202020204" pitchFamily="34" charset="0"/>
              <a:buChar char="•"/>
              <a:defRPr/>
            </a:pPr>
            <a:r>
              <a:rPr lang="en-US" dirty="0">
                <a:solidFill>
                  <a:prstClr val="white">
                    <a:lumMod val="85000"/>
                    <a:lumOff val="15000"/>
                  </a:prstClr>
                </a:solidFill>
                <a:latin typeface="Calibri" panose="020F0502020204030204"/>
              </a:rPr>
              <a:t>1 drop out/1 escort; n=5</a:t>
            </a:r>
            <a:endParaRPr kumimoji="0" lang="en-US"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
                <a:srgbClr val="A2C7E2"/>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EVA 5</a:t>
            </a:r>
            <a:r>
              <a:rPr kumimoji="0" lang="en-US" sz="1800"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rPr>
              <a:t>: 6 subjects participated, no DCS</a:t>
            </a:r>
            <a:endParaRPr kumimoji="0" lang="en-US" sz="1800" b="0" i="0" u="none" strike="noStrike" kern="1200" cap="none" spc="0" normalizeH="0" baseline="30000" noProof="0" dirty="0">
              <a:ln>
                <a:noFill/>
              </a:ln>
              <a:solidFill>
                <a:prstClr val="white">
                  <a:lumMod val="85000"/>
                  <a:lumOff val="15000"/>
                </a:prstClr>
              </a:solidFill>
              <a:effectLst/>
              <a:uLnTx/>
              <a:uFillTx/>
              <a:latin typeface="Calibri" panose="020F0502020204030204"/>
              <a:ea typeface="+mn-ea"/>
              <a:cs typeface="+mn-cs"/>
            </a:endParaRPr>
          </a:p>
          <a:p>
            <a:pPr marL="0" marR="0" lvl="1" indent="0" algn="l" defTabSz="914400" rtl="0" eaLnBrk="1" fontAlgn="auto" latinLnBrk="0" hangingPunct="1">
              <a:lnSpc>
                <a:spcPct val="90000"/>
              </a:lnSpc>
              <a:spcBef>
                <a:spcPts val="500"/>
              </a:spcBef>
              <a:spcAft>
                <a:spcPts val="0"/>
              </a:spcAft>
              <a:buClr>
                <a:srgbClr val="A2C7E2"/>
              </a:buClr>
              <a:buSzTx/>
              <a:buFont typeface="Wingdings" panose="05000000000000000000" pitchFamily="2" charset="2"/>
              <a:buNone/>
              <a:tabLst/>
              <a:defRPr/>
            </a:pPr>
            <a:endParaRPr kumimoji="0" lang="en-US" sz="1800"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endParaRPr>
          </a:p>
          <a:p>
            <a:pPr marL="0" marR="0" lvl="1" indent="457200" algn="l" defTabSz="914400" rtl="0" eaLnBrk="1" fontAlgn="auto" latinLnBrk="0" hangingPunct="1">
              <a:lnSpc>
                <a:spcPct val="90000"/>
              </a:lnSpc>
              <a:spcBef>
                <a:spcPts val="500"/>
              </a:spcBef>
              <a:spcAft>
                <a:spcPts val="0"/>
              </a:spcAft>
              <a:buClr>
                <a:srgbClr val="A2C7E2"/>
              </a:buClr>
              <a:buSzTx/>
              <a:buFont typeface="Wingdings" panose="05000000000000000000" pitchFamily="2" charset="2"/>
              <a:buNone/>
              <a:tabLst/>
              <a:defRPr/>
            </a:pPr>
            <a:endParaRPr kumimoji="0" lang="en-US" sz="1800" b="0" i="0" u="none" strike="noStrike" kern="1200" cap="none" spc="0" normalizeH="0" baseline="0" noProof="0" dirty="0">
              <a:ln>
                <a:noFill/>
              </a:ln>
              <a:solidFill>
                <a:prstClr val="white">
                  <a:lumMod val="85000"/>
                  <a:lumOff val="1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385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1A4700-A303-4988-8681-1D698DD7D1E5}"/>
              </a:ext>
            </a:extLst>
          </p:cNvPr>
          <p:cNvSpPr>
            <a:spLocks noGrp="1"/>
          </p:cNvSpPr>
          <p:nvPr>
            <p:ph type="title"/>
          </p:nvPr>
        </p:nvSpPr>
        <p:spPr/>
        <p:txBody>
          <a:bodyPr/>
          <a:lstStyle/>
          <a:p>
            <a:r>
              <a:rPr lang="en-US"/>
              <a:t>Summary – 8.2/34% Campaign</a:t>
            </a:r>
          </a:p>
        </p:txBody>
      </p:sp>
      <p:sp>
        <p:nvSpPr>
          <p:cNvPr id="4" name="Content Placeholder 3">
            <a:extLst>
              <a:ext uri="{FF2B5EF4-FFF2-40B4-BE49-F238E27FC236}">
                <a16:creationId xmlns:a16="http://schemas.microsoft.com/office/drawing/2014/main" id="{5487E549-FB05-FF82-1631-D13A4A5D5F86}"/>
              </a:ext>
            </a:extLst>
          </p:cNvPr>
          <p:cNvSpPr>
            <a:spLocks noGrp="1"/>
          </p:cNvSpPr>
          <p:nvPr>
            <p:ph sz="half" idx="1"/>
          </p:nvPr>
        </p:nvSpPr>
        <p:spPr/>
        <p: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sng" strike="noStrike" kern="1200" cap="none" spc="0" normalizeH="0" baseline="0" noProof="0">
                <a:ln>
                  <a:noFill/>
                </a:ln>
                <a:solidFill>
                  <a:prstClr val="white"/>
                </a:solidFill>
                <a:effectLst/>
                <a:uLnTx/>
                <a:uFillTx/>
                <a:latin typeface="Calibri"/>
                <a:ea typeface="ＭＳ Ｐゴシック"/>
                <a:cs typeface="+mn-cs"/>
              </a:rPr>
              <a:t>Accept Criteria (per NASA-STD-3001):</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 15% incidence of Type I DCS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 20% incidence of Grade IV VGE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No Type II DCS</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white"/>
              </a:solidFill>
              <a:effectLst/>
              <a:uLnTx/>
              <a:uFillTx/>
              <a:latin typeface="Calibri"/>
              <a:ea typeface="ＭＳ Ｐゴシック"/>
              <a:cs typeface="+mn-cs"/>
            </a:endParaRPr>
          </a:p>
          <a:p>
            <a:pPr marL="342900" indent="-342900" fontAlgn="base">
              <a:lnSpc>
                <a:spcPct val="100000"/>
              </a:lnSpc>
              <a:spcBef>
                <a:spcPct val="0"/>
              </a:spcBef>
              <a:spcAft>
                <a:spcPct val="0"/>
              </a:spcAft>
              <a:buClrTx/>
              <a:buFont typeface="Arial" panose="020B0604020202020204" pitchFamily="34" charset="0"/>
              <a:buChar char="•"/>
              <a:defRPr/>
            </a:pPr>
            <a:r>
              <a:rPr lang="en-US" sz="2400" u="sng">
                <a:solidFill>
                  <a:prstClr val="white"/>
                </a:solidFill>
                <a:latin typeface="Calibri"/>
                <a:ea typeface="ＭＳ Ｐゴシック"/>
              </a:rPr>
              <a:t>Observed:</a:t>
            </a:r>
          </a:p>
          <a:p>
            <a:pPr marL="800100" lvl="1" indent="-342900" fontAlgn="base">
              <a:lnSpc>
                <a:spcPct val="100000"/>
              </a:lnSpc>
              <a:spcBef>
                <a:spcPct val="0"/>
              </a:spcBef>
              <a:spcAft>
                <a:spcPct val="0"/>
              </a:spcAft>
              <a:buClrTx/>
              <a:buFont typeface="Arial" panose="020B0604020202020204" pitchFamily="34" charset="0"/>
              <a:buChar char="•"/>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DCS Type I: 2/50 =   4%  (1.1%-13.5%)</a:t>
            </a:r>
          </a:p>
          <a:p>
            <a:pPr marL="800100" lvl="1" indent="-342900" fontAlgn="base">
              <a:lnSpc>
                <a:spcPct val="100000"/>
              </a:lnSpc>
              <a:spcBef>
                <a:spcPct val="0"/>
              </a:spcBef>
              <a:spcAft>
                <a:spcPct val="0"/>
              </a:spcAft>
              <a:buClrTx/>
              <a:buFont typeface="Arial" panose="020B0604020202020204" pitchFamily="34" charset="0"/>
              <a:buChar char="•"/>
              <a:defRPr/>
            </a:pPr>
            <a:r>
              <a:rPr lang="en-US" sz="2000">
                <a:solidFill>
                  <a:prstClr val="white"/>
                </a:solidFill>
                <a:latin typeface="Calibri"/>
                <a:ea typeface="ＭＳ Ｐゴシック"/>
              </a:rPr>
              <a:t>DCS Type II: 0</a:t>
            </a:r>
          </a:p>
          <a:p>
            <a:pPr marL="800100" lvl="1" indent="-342900" fontAlgn="base">
              <a:lnSpc>
                <a:spcPct val="100000"/>
              </a:lnSpc>
              <a:spcBef>
                <a:spcPct val="0"/>
              </a:spcBef>
              <a:spcAft>
                <a:spcPct val="0"/>
              </a:spcAft>
              <a:buClrTx/>
              <a:buFont typeface="Arial" panose="020B0604020202020204" pitchFamily="34" charset="0"/>
              <a:buChar char="•"/>
              <a:defRPr/>
            </a:pPr>
            <a:r>
              <a:rPr kumimoji="0" lang="en-US" sz="2000" b="0" i="0" u="none" strike="noStrike" kern="1200" cap="none" spc="0" normalizeH="0" baseline="0" noProof="0">
                <a:ln>
                  <a:noFill/>
                </a:ln>
                <a:solidFill>
                  <a:prstClr val="white"/>
                </a:solidFill>
                <a:effectLst/>
                <a:uLnTx/>
                <a:uFillTx/>
                <a:latin typeface="Calibri"/>
                <a:ea typeface="ＭＳ Ｐゴシック"/>
                <a:cs typeface="+mn-cs"/>
              </a:rPr>
              <a:t>VGE IV: 0</a:t>
            </a:r>
          </a:p>
          <a:p>
            <a:pPr marL="1257300" lvl="2" indent="-342900" fontAlgn="base">
              <a:lnSpc>
                <a:spcPct val="100000"/>
              </a:lnSpc>
              <a:spcBef>
                <a:spcPct val="0"/>
              </a:spcBef>
              <a:spcAft>
                <a:spcPct val="0"/>
              </a:spcAft>
              <a:buClrTx/>
              <a:buFont typeface="Arial" panose="020B0604020202020204" pitchFamily="34" charset="0"/>
              <a:buChar char="•"/>
              <a:defRPr/>
            </a:pPr>
            <a:r>
              <a:rPr lang="en-US" sz="1800">
                <a:solidFill>
                  <a:prstClr val="white"/>
                </a:solidFill>
                <a:latin typeface="Calibri"/>
                <a:ea typeface="ＭＳ Ｐゴシック"/>
              </a:rPr>
              <a:t>(EB Grade 7: 1/50)</a:t>
            </a:r>
            <a:endParaRPr kumimoji="0" lang="en-US" sz="1800" b="0" i="0" u="none" strike="noStrike" kern="1200" cap="none" spc="0" normalizeH="0" baseline="0" noProof="0">
              <a:ln>
                <a:noFill/>
              </a:ln>
              <a:solidFill>
                <a:prstClr val="white"/>
              </a:solidFill>
              <a:effectLst/>
              <a:uLnTx/>
              <a:uFillTx/>
              <a:latin typeface="Calibri"/>
              <a:ea typeface="ＭＳ Ｐゴシック"/>
              <a:cs typeface="+mn-cs"/>
            </a:endParaRPr>
          </a:p>
          <a:p>
            <a:endParaRPr lang="en-US"/>
          </a:p>
        </p:txBody>
      </p:sp>
      <p:sp>
        <p:nvSpPr>
          <p:cNvPr id="5" name="Content Placeholder 4">
            <a:extLst>
              <a:ext uri="{FF2B5EF4-FFF2-40B4-BE49-F238E27FC236}">
                <a16:creationId xmlns:a16="http://schemas.microsoft.com/office/drawing/2014/main" id="{4B46EA10-D3D5-B577-0EB0-1A8E0ECAF304}"/>
              </a:ext>
            </a:extLst>
          </p:cNvPr>
          <p:cNvSpPr>
            <a:spLocks noGrp="1"/>
          </p:cNvSpPr>
          <p:nvPr>
            <p:ph sz="half" idx="2"/>
          </p:nvPr>
        </p:nvSpPr>
        <p:spPr/>
        <p:txBody>
          <a:bodyPr/>
          <a:lstStyle/>
          <a:p>
            <a:r>
              <a:rPr lang="en-US"/>
              <a:t>No Type II Cases</a:t>
            </a:r>
          </a:p>
          <a:p>
            <a:r>
              <a:rPr lang="en-US"/>
              <a:t>Two Type I Cases (out of 50 exposures)</a:t>
            </a:r>
          </a:p>
        </p:txBody>
      </p:sp>
      <p:pic>
        <p:nvPicPr>
          <p:cNvPr id="6" name="Picture 5">
            <a:extLst>
              <a:ext uri="{FF2B5EF4-FFF2-40B4-BE49-F238E27FC236}">
                <a16:creationId xmlns:a16="http://schemas.microsoft.com/office/drawing/2014/main" id="{EB8B31C0-E62B-DD8C-A81A-2B11ABC8D7CA}"/>
              </a:ext>
            </a:extLst>
          </p:cNvPr>
          <p:cNvPicPr>
            <a:picLocks noChangeAspect="1"/>
          </p:cNvPicPr>
          <p:nvPr/>
        </p:nvPicPr>
        <p:blipFill>
          <a:blip r:embed="rId2"/>
          <a:stretch>
            <a:fillRect/>
          </a:stretch>
        </p:blipFill>
        <p:spPr>
          <a:xfrm>
            <a:off x="6498454" y="2058297"/>
            <a:ext cx="4280516" cy="4412410"/>
          </a:xfrm>
          <a:prstGeom prst="rect">
            <a:avLst/>
          </a:prstGeom>
        </p:spPr>
      </p:pic>
    </p:spTree>
    <p:extLst>
      <p:ext uri="{BB962C8B-B14F-4D97-AF65-F5344CB8AC3E}">
        <p14:creationId xmlns:p14="http://schemas.microsoft.com/office/powerpoint/2010/main" val="1069314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1A4700-A303-4988-8681-1D698DD7D1E5}"/>
              </a:ext>
            </a:extLst>
          </p:cNvPr>
          <p:cNvSpPr>
            <a:spLocks noGrp="1"/>
          </p:cNvSpPr>
          <p:nvPr>
            <p:ph type="title"/>
          </p:nvPr>
        </p:nvSpPr>
        <p:spPr/>
        <p:txBody>
          <a:bodyPr/>
          <a:lstStyle/>
          <a:p>
            <a:r>
              <a:rPr lang="en-US" dirty="0"/>
              <a:t>Summary – 9.6/28.5% Campaign</a:t>
            </a:r>
          </a:p>
        </p:txBody>
      </p:sp>
      <p:sp>
        <p:nvSpPr>
          <p:cNvPr id="4" name="Content Placeholder 3">
            <a:extLst>
              <a:ext uri="{FF2B5EF4-FFF2-40B4-BE49-F238E27FC236}">
                <a16:creationId xmlns:a16="http://schemas.microsoft.com/office/drawing/2014/main" id="{5487E549-FB05-FF82-1631-D13A4A5D5F86}"/>
              </a:ext>
            </a:extLst>
          </p:cNvPr>
          <p:cNvSpPr>
            <a:spLocks noGrp="1"/>
          </p:cNvSpPr>
          <p:nvPr>
            <p:ph sz="half" idx="1"/>
          </p:nvPr>
        </p:nvSpPr>
        <p:spPr/>
        <p:txBody>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400" b="0" i="0" u="sng" strike="noStrike" kern="1200" cap="none" spc="0" normalizeH="0" baseline="0" noProof="0" dirty="0">
                <a:ln>
                  <a:noFill/>
                </a:ln>
                <a:solidFill>
                  <a:prstClr val="white"/>
                </a:solidFill>
                <a:effectLst/>
                <a:uLnTx/>
                <a:uFillTx/>
                <a:latin typeface="Calibri"/>
                <a:ea typeface="ＭＳ Ｐゴシック"/>
                <a:cs typeface="+mn-cs"/>
              </a:rPr>
              <a:t>Accept Criteria (per NASA-STD-3001):</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15% incidence of Type I DCS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sym typeface="Symbol" panose="05050102010706020507" pitchFamily="18" charset="2"/>
              </a:rPr>
              <a:t></a:t>
            </a: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 20% incidence of Grade IV VGE (@95% CL)</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No Type II DCS</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Calibri"/>
              <a:ea typeface="ＭＳ Ｐゴシック"/>
              <a:cs typeface="+mn-cs"/>
            </a:endParaRPr>
          </a:p>
          <a:p>
            <a:pPr marL="342900" indent="-342900" fontAlgn="base">
              <a:lnSpc>
                <a:spcPct val="100000"/>
              </a:lnSpc>
              <a:spcBef>
                <a:spcPct val="0"/>
              </a:spcBef>
              <a:spcAft>
                <a:spcPct val="0"/>
              </a:spcAft>
              <a:buClrTx/>
              <a:buFont typeface="Arial" panose="020B0604020202020204" pitchFamily="34" charset="0"/>
              <a:buChar char="•"/>
              <a:defRPr/>
            </a:pPr>
            <a:r>
              <a:rPr lang="en-US" sz="2400" u="sng" dirty="0">
                <a:solidFill>
                  <a:prstClr val="white"/>
                </a:solidFill>
                <a:latin typeface="Calibri"/>
                <a:ea typeface="ＭＳ Ｐゴシック"/>
              </a:rPr>
              <a:t>4.3 psia:</a:t>
            </a:r>
          </a:p>
          <a:p>
            <a:pPr marL="800100" lvl="1" indent="-342900" fontAlgn="base">
              <a:lnSpc>
                <a:spcPct val="100000"/>
              </a:lnSpc>
              <a:spcBef>
                <a:spcPct val="0"/>
              </a:spcBef>
              <a:spcAft>
                <a:spcPct val="0"/>
              </a:spcAft>
              <a:buClrTx/>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90 min: DCS Type II (rejected)</a:t>
            </a:r>
          </a:p>
          <a:p>
            <a:pPr marL="800100" lvl="1" indent="-342900" fontAlgn="base">
              <a:lnSpc>
                <a:spcPct val="100000"/>
              </a:lnSpc>
              <a:spcBef>
                <a:spcPct val="0"/>
              </a:spcBef>
              <a:spcAft>
                <a:spcPct val="0"/>
              </a:spcAft>
              <a:buClrTx/>
              <a:buFont typeface="Arial" panose="020B0604020202020204" pitchFamily="34" charset="0"/>
              <a:buChar char="•"/>
              <a:defRPr/>
            </a:pPr>
            <a:r>
              <a:rPr lang="en-US" sz="2000" dirty="0">
                <a:solidFill>
                  <a:prstClr val="white"/>
                </a:solidFill>
                <a:latin typeface="Calibri"/>
                <a:ea typeface="ＭＳ Ｐゴシック"/>
              </a:rPr>
              <a:t>150min: 1 VGE IV (accepted)</a:t>
            </a:r>
          </a:p>
          <a:p>
            <a:pPr marL="457200" lvl="1" indent="0" fontAlgn="base">
              <a:lnSpc>
                <a:spcPct val="100000"/>
              </a:lnSpc>
              <a:spcBef>
                <a:spcPct val="0"/>
              </a:spcBef>
              <a:spcAft>
                <a:spcPct val="0"/>
              </a:spcAft>
              <a:buClrTx/>
              <a:buNone/>
              <a:defRPr/>
            </a:pPr>
            <a:endParaRPr lang="en-US" sz="2000" dirty="0">
              <a:solidFill>
                <a:prstClr val="white"/>
              </a:solidFill>
              <a:latin typeface="Calibri"/>
              <a:ea typeface="ＭＳ Ｐゴシック"/>
            </a:endParaRPr>
          </a:p>
          <a:p>
            <a:pPr marL="342900" indent="-342900" fontAlgn="base">
              <a:lnSpc>
                <a:spcPct val="100000"/>
              </a:lnSpc>
              <a:spcBef>
                <a:spcPct val="0"/>
              </a:spcBef>
              <a:spcAft>
                <a:spcPct val="0"/>
              </a:spcAft>
              <a:buClrTx/>
              <a:buFont typeface="Arial" panose="020B0604020202020204" pitchFamily="34" charset="0"/>
              <a:buChar char="•"/>
              <a:defRPr/>
            </a:pPr>
            <a:r>
              <a:rPr lang="en-US" sz="2400" u="sng" dirty="0">
                <a:solidFill>
                  <a:prstClr val="white"/>
                </a:solidFill>
                <a:latin typeface="Calibri"/>
                <a:ea typeface="ＭＳ Ｐゴシック"/>
              </a:rPr>
              <a:t>5.2 psia:</a:t>
            </a:r>
          </a:p>
          <a:p>
            <a:pPr marL="800100" lvl="1" indent="-342900" fontAlgn="base">
              <a:lnSpc>
                <a:spcPct val="100000"/>
              </a:lnSpc>
              <a:spcBef>
                <a:spcPct val="0"/>
              </a:spcBef>
              <a:spcAft>
                <a:spcPct val="0"/>
              </a:spcAft>
              <a:buClrTx/>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20min: DCS Type II (rejected)</a:t>
            </a:r>
          </a:p>
          <a:p>
            <a:pPr marL="800100" lvl="1" indent="-342900" fontAlgn="base">
              <a:lnSpc>
                <a:spcPct val="100000"/>
              </a:lnSpc>
              <a:spcBef>
                <a:spcPct val="0"/>
              </a:spcBef>
              <a:spcAft>
                <a:spcPct val="0"/>
              </a:spcAft>
              <a:buClrTx/>
              <a:buFont typeface="Arial" panose="020B0604020202020204" pitchFamily="34" charset="0"/>
              <a:buChar char="•"/>
              <a:defRPr/>
            </a:pPr>
            <a:r>
              <a:rPr kumimoji="0" lang="en-US" sz="2000" b="0" i="0" u="none" strike="noStrike" kern="1200" cap="none" spc="0" normalizeH="0" baseline="0" noProof="0" dirty="0">
                <a:ln>
                  <a:noFill/>
                </a:ln>
                <a:solidFill>
                  <a:prstClr val="white"/>
                </a:solidFill>
                <a:effectLst/>
                <a:uLnTx/>
                <a:uFillTx/>
                <a:latin typeface="Calibri"/>
                <a:ea typeface="ＭＳ Ｐゴシック"/>
                <a:cs typeface="+mn-cs"/>
              </a:rPr>
              <a:t>50min: 11 exposures (inconclusive)</a:t>
            </a:r>
          </a:p>
          <a:p>
            <a:pPr marL="1257300" lvl="2" indent="-342900" fontAlgn="base">
              <a:lnSpc>
                <a:spcPct val="100000"/>
              </a:lnSpc>
              <a:spcBef>
                <a:spcPct val="0"/>
              </a:spcBef>
              <a:spcAft>
                <a:spcPct val="0"/>
              </a:spcAft>
              <a:buClrTx/>
              <a:buFont typeface="Arial" panose="020B0604020202020204" pitchFamily="34" charset="0"/>
              <a:buChar char="•"/>
              <a:defRPr/>
            </a:pPr>
            <a:r>
              <a:rPr lang="en-US" sz="1800" dirty="0">
                <a:solidFill>
                  <a:prstClr val="white"/>
                </a:solidFill>
                <a:latin typeface="Calibri"/>
                <a:ea typeface="ＭＳ Ｐゴシック"/>
              </a:rPr>
              <a:t>EA-5 in Feb 2025</a:t>
            </a:r>
            <a:endParaRPr kumimoji="0" lang="en-US" sz="1800" b="0" i="0" u="none" strike="noStrike" kern="1200" cap="none" spc="0" normalizeH="0" baseline="0" noProof="0" dirty="0">
              <a:ln>
                <a:noFill/>
              </a:ln>
              <a:solidFill>
                <a:prstClr val="white"/>
              </a:solidFill>
              <a:effectLst/>
              <a:uLnTx/>
              <a:uFillTx/>
              <a:latin typeface="Calibri"/>
              <a:ea typeface="ＭＳ Ｐゴシック"/>
              <a:cs typeface="+mn-cs"/>
            </a:endParaRPr>
          </a:p>
          <a:p>
            <a:endParaRPr lang="en-US" dirty="0"/>
          </a:p>
        </p:txBody>
      </p:sp>
      <p:pic>
        <p:nvPicPr>
          <p:cNvPr id="8" name="Picture 7">
            <a:extLst>
              <a:ext uri="{FF2B5EF4-FFF2-40B4-BE49-F238E27FC236}">
                <a16:creationId xmlns:a16="http://schemas.microsoft.com/office/drawing/2014/main" id="{25F6433A-BA31-FF03-6E24-CDE0985942F8}"/>
              </a:ext>
            </a:extLst>
          </p:cNvPr>
          <p:cNvPicPr>
            <a:picLocks noChangeAspect="1"/>
          </p:cNvPicPr>
          <p:nvPr/>
        </p:nvPicPr>
        <p:blipFill>
          <a:blip r:embed="rId2"/>
          <a:stretch>
            <a:fillRect/>
          </a:stretch>
        </p:blipFill>
        <p:spPr>
          <a:xfrm>
            <a:off x="5956855" y="2389256"/>
            <a:ext cx="6007387" cy="3816888"/>
          </a:xfrm>
          <a:prstGeom prst="rect">
            <a:avLst/>
          </a:prstGeom>
        </p:spPr>
      </p:pic>
    </p:spTree>
    <p:extLst>
      <p:ext uri="{BB962C8B-B14F-4D97-AF65-F5344CB8AC3E}">
        <p14:creationId xmlns:p14="http://schemas.microsoft.com/office/powerpoint/2010/main" val="472275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9CFDFA-B7FA-E743-4475-3CFAA948A84A}"/>
              </a:ext>
            </a:extLst>
          </p:cNvPr>
          <p:cNvSpPr>
            <a:spLocks noGrp="1"/>
          </p:cNvSpPr>
          <p:nvPr>
            <p:ph type="title"/>
          </p:nvPr>
        </p:nvSpPr>
        <p:spPr/>
        <p:txBody>
          <a:bodyPr/>
          <a:lstStyle/>
          <a:p>
            <a:r>
              <a:rPr lang="en-US"/>
              <a:t>Doppler – Max Spencer Grade</a:t>
            </a:r>
          </a:p>
        </p:txBody>
      </p:sp>
      <p:sp>
        <p:nvSpPr>
          <p:cNvPr id="5" name="TextBox 4">
            <a:extLst>
              <a:ext uri="{FF2B5EF4-FFF2-40B4-BE49-F238E27FC236}">
                <a16:creationId xmlns:a16="http://schemas.microsoft.com/office/drawing/2014/main" id="{6BAEF56A-D30F-A257-3868-14E30439020F}"/>
              </a:ext>
            </a:extLst>
          </p:cNvPr>
          <p:cNvSpPr txBox="1"/>
          <p:nvPr/>
        </p:nvSpPr>
        <p:spPr>
          <a:xfrm>
            <a:off x="209565" y="2198960"/>
            <a:ext cx="67300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EA1</a:t>
            </a:r>
          </a:p>
        </p:txBody>
      </p:sp>
      <p:sp>
        <p:nvSpPr>
          <p:cNvPr id="7" name="TextBox 6">
            <a:extLst>
              <a:ext uri="{FF2B5EF4-FFF2-40B4-BE49-F238E27FC236}">
                <a16:creationId xmlns:a16="http://schemas.microsoft.com/office/drawing/2014/main" id="{42BC0B16-A9B8-8890-0F6B-B148B19ABB2E}"/>
              </a:ext>
            </a:extLst>
          </p:cNvPr>
          <p:cNvSpPr txBox="1"/>
          <p:nvPr/>
        </p:nvSpPr>
        <p:spPr>
          <a:xfrm>
            <a:off x="208063" y="4659040"/>
            <a:ext cx="67300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EA2</a:t>
            </a:r>
          </a:p>
        </p:txBody>
      </p:sp>
      <p:pic>
        <p:nvPicPr>
          <p:cNvPr id="12" name="Picture 11">
            <a:extLst>
              <a:ext uri="{FF2B5EF4-FFF2-40B4-BE49-F238E27FC236}">
                <a16:creationId xmlns:a16="http://schemas.microsoft.com/office/drawing/2014/main" id="{E984D073-7449-5878-D756-FE110458F92F}"/>
              </a:ext>
            </a:extLst>
          </p:cNvPr>
          <p:cNvPicPr>
            <a:picLocks noChangeAspect="1"/>
          </p:cNvPicPr>
          <p:nvPr/>
        </p:nvPicPr>
        <p:blipFill>
          <a:blip r:embed="rId2"/>
          <a:stretch>
            <a:fillRect/>
          </a:stretch>
        </p:blipFill>
        <p:spPr>
          <a:xfrm>
            <a:off x="2157663" y="970667"/>
            <a:ext cx="7876673" cy="2578167"/>
          </a:xfrm>
          <a:prstGeom prst="rect">
            <a:avLst/>
          </a:prstGeom>
        </p:spPr>
      </p:pic>
      <p:pic>
        <p:nvPicPr>
          <p:cNvPr id="2" name="Picture 1">
            <a:extLst>
              <a:ext uri="{FF2B5EF4-FFF2-40B4-BE49-F238E27FC236}">
                <a16:creationId xmlns:a16="http://schemas.microsoft.com/office/drawing/2014/main" id="{F1B28D13-8881-030D-7514-BE1E2715712B}"/>
              </a:ext>
            </a:extLst>
          </p:cNvPr>
          <p:cNvPicPr>
            <a:picLocks noChangeAspect="1"/>
          </p:cNvPicPr>
          <p:nvPr/>
        </p:nvPicPr>
        <p:blipFill>
          <a:blip r:embed="rId3"/>
          <a:stretch>
            <a:fillRect/>
          </a:stretch>
        </p:blipFill>
        <p:spPr>
          <a:xfrm>
            <a:off x="2157662" y="3569471"/>
            <a:ext cx="7876673" cy="2663800"/>
          </a:xfrm>
          <a:prstGeom prst="rect">
            <a:avLst/>
          </a:prstGeom>
        </p:spPr>
      </p:pic>
    </p:spTree>
    <p:extLst>
      <p:ext uri="{BB962C8B-B14F-4D97-AF65-F5344CB8AC3E}">
        <p14:creationId xmlns:p14="http://schemas.microsoft.com/office/powerpoint/2010/main" val="301130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9CFDFA-B7FA-E743-4475-3CFAA948A84A}"/>
              </a:ext>
            </a:extLst>
          </p:cNvPr>
          <p:cNvSpPr>
            <a:spLocks noGrp="1"/>
          </p:cNvSpPr>
          <p:nvPr>
            <p:ph type="title"/>
          </p:nvPr>
        </p:nvSpPr>
        <p:spPr/>
        <p:txBody>
          <a:bodyPr/>
          <a:lstStyle/>
          <a:p>
            <a:r>
              <a:rPr lang="en-US"/>
              <a:t>Ultrasound – Max EB Score</a:t>
            </a:r>
          </a:p>
        </p:txBody>
      </p:sp>
      <p:sp>
        <p:nvSpPr>
          <p:cNvPr id="5" name="TextBox 4">
            <a:extLst>
              <a:ext uri="{FF2B5EF4-FFF2-40B4-BE49-F238E27FC236}">
                <a16:creationId xmlns:a16="http://schemas.microsoft.com/office/drawing/2014/main" id="{413A47CC-1BF1-81F7-962C-01358980A873}"/>
              </a:ext>
            </a:extLst>
          </p:cNvPr>
          <p:cNvSpPr txBox="1"/>
          <p:nvPr/>
        </p:nvSpPr>
        <p:spPr>
          <a:xfrm>
            <a:off x="209565" y="2198960"/>
            <a:ext cx="67300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EA1</a:t>
            </a:r>
          </a:p>
        </p:txBody>
      </p:sp>
      <p:sp>
        <p:nvSpPr>
          <p:cNvPr id="7" name="TextBox 6">
            <a:extLst>
              <a:ext uri="{FF2B5EF4-FFF2-40B4-BE49-F238E27FC236}">
                <a16:creationId xmlns:a16="http://schemas.microsoft.com/office/drawing/2014/main" id="{176BE793-797B-89BD-3254-A82A461EB0F1}"/>
              </a:ext>
            </a:extLst>
          </p:cNvPr>
          <p:cNvSpPr txBox="1"/>
          <p:nvPr/>
        </p:nvSpPr>
        <p:spPr>
          <a:xfrm>
            <a:off x="208063" y="4659040"/>
            <a:ext cx="67300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EA2</a:t>
            </a:r>
          </a:p>
        </p:txBody>
      </p:sp>
      <p:pic>
        <p:nvPicPr>
          <p:cNvPr id="2" name="Picture 1">
            <a:extLst>
              <a:ext uri="{FF2B5EF4-FFF2-40B4-BE49-F238E27FC236}">
                <a16:creationId xmlns:a16="http://schemas.microsoft.com/office/drawing/2014/main" id="{0E7F0B59-276B-1888-C4B8-8840FF2E259E}"/>
              </a:ext>
            </a:extLst>
          </p:cNvPr>
          <p:cNvPicPr>
            <a:picLocks noChangeAspect="1"/>
          </p:cNvPicPr>
          <p:nvPr/>
        </p:nvPicPr>
        <p:blipFill>
          <a:blip r:embed="rId2"/>
          <a:stretch>
            <a:fillRect/>
          </a:stretch>
        </p:blipFill>
        <p:spPr>
          <a:xfrm>
            <a:off x="2125474" y="812290"/>
            <a:ext cx="7941052" cy="2625841"/>
          </a:xfrm>
          <a:prstGeom prst="rect">
            <a:avLst/>
          </a:prstGeom>
        </p:spPr>
      </p:pic>
      <p:pic>
        <p:nvPicPr>
          <p:cNvPr id="3" name="Picture 2">
            <a:extLst>
              <a:ext uri="{FF2B5EF4-FFF2-40B4-BE49-F238E27FC236}">
                <a16:creationId xmlns:a16="http://schemas.microsoft.com/office/drawing/2014/main" id="{60AE1F7B-CB30-766D-0328-5F3A5D62B0C9}"/>
              </a:ext>
            </a:extLst>
          </p:cNvPr>
          <p:cNvPicPr>
            <a:picLocks noChangeAspect="1"/>
          </p:cNvPicPr>
          <p:nvPr/>
        </p:nvPicPr>
        <p:blipFill>
          <a:blip r:embed="rId3"/>
          <a:stretch>
            <a:fillRect/>
          </a:stretch>
        </p:blipFill>
        <p:spPr>
          <a:xfrm>
            <a:off x="2125474" y="3516057"/>
            <a:ext cx="7941052" cy="2641093"/>
          </a:xfrm>
          <a:prstGeom prst="rect">
            <a:avLst/>
          </a:prstGeom>
        </p:spPr>
      </p:pic>
    </p:spTree>
    <p:extLst>
      <p:ext uri="{BB962C8B-B14F-4D97-AF65-F5344CB8AC3E}">
        <p14:creationId xmlns:p14="http://schemas.microsoft.com/office/powerpoint/2010/main" val="335123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C3195E-7A5D-C0DA-FB6E-DCA6BDCEAD5A}"/>
              </a:ext>
            </a:extLst>
          </p:cNvPr>
          <p:cNvSpPr>
            <a:spLocks noGrp="1"/>
          </p:cNvSpPr>
          <p:nvPr>
            <p:ph type="title"/>
          </p:nvPr>
        </p:nvSpPr>
        <p:spPr/>
        <p:txBody>
          <a:bodyPr/>
          <a:lstStyle/>
          <a:p>
            <a:r>
              <a:rPr lang="en-US" dirty="0"/>
              <a:t>Future Directions</a:t>
            </a:r>
          </a:p>
        </p:txBody>
      </p:sp>
      <p:sp>
        <p:nvSpPr>
          <p:cNvPr id="5" name="Content Placeholder 4">
            <a:extLst>
              <a:ext uri="{FF2B5EF4-FFF2-40B4-BE49-F238E27FC236}">
                <a16:creationId xmlns:a16="http://schemas.microsoft.com/office/drawing/2014/main" id="{5952D6A6-42E1-BC77-1A57-184DD2137FA5}"/>
              </a:ext>
            </a:extLst>
          </p:cNvPr>
          <p:cNvSpPr>
            <a:spLocks noGrp="1"/>
          </p:cNvSpPr>
          <p:nvPr>
            <p:ph idx="1"/>
          </p:nvPr>
        </p:nvSpPr>
        <p:spPr/>
        <p:txBody>
          <a:bodyPr/>
          <a:lstStyle/>
          <a:p>
            <a:r>
              <a:rPr lang="en-US" dirty="0"/>
              <a:t>Testing Alternate Cabin</a:t>
            </a:r>
          </a:p>
          <a:p>
            <a:r>
              <a:rPr lang="en-US" dirty="0"/>
              <a:t>Testing Elevated Suit Pressure</a:t>
            </a:r>
          </a:p>
          <a:p>
            <a:r>
              <a:rPr lang="en-US" dirty="0"/>
              <a:t>HRP – AETHER Program (frequency, duration, </a:t>
            </a:r>
            <a:r>
              <a:rPr lang="en-US" dirty="0" err="1"/>
              <a:t>etc</a:t>
            </a:r>
            <a:r>
              <a:rPr lang="en-US" dirty="0"/>
              <a:t>)</a:t>
            </a:r>
          </a:p>
        </p:txBody>
      </p:sp>
      <p:pic>
        <p:nvPicPr>
          <p:cNvPr id="6" name="Picture 5">
            <a:extLst>
              <a:ext uri="{FF2B5EF4-FFF2-40B4-BE49-F238E27FC236}">
                <a16:creationId xmlns:a16="http://schemas.microsoft.com/office/drawing/2014/main" id="{DB379503-7B0E-36BB-51FE-38F2B82CCC6F}"/>
              </a:ext>
            </a:extLst>
          </p:cNvPr>
          <p:cNvPicPr>
            <a:picLocks noChangeAspect="1"/>
          </p:cNvPicPr>
          <p:nvPr/>
        </p:nvPicPr>
        <p:blipFill>
          <a:blip r:embed="rId2"/>
          <a:stretch>
            <a:fillRect/>
          </a:stretch>
        </p:blipFill>
        <p:spPr>
          <a:xfrm>
            <a:off x="240630" y="2708863"/>
            <a:ext cx="6007387" cy="3816888"/>
          </a:xfrm>
          <a:prstGeom prst="rect">
            <a:avLst/>
          </a:prstGeom>
        </p:spPr>
      </p:pic>
      <p:pic>
        <p:nvPicPr>
          <p:cNvPr id="7" name="Graphic 6">
            <a:extLst>
              <a:ext uri="{FF2B5EF4-FFF2-40B4-BE49-F238E27FC236}">
                <a16:creationId xmlns:a16="http://schemas.microsoft.com/office/drawing/2014/main" id="{DA08F4CB-F5A6-B33E-B6B8-1B8DFE92C8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0" y="332249"/>
            <a:ext cx="4118554" cy="2588293"/>
          </a:xfrm>
          <a:prstGeom prst="rect">
            <a:avLst/>
          </a:prstGeom>
        </p:spPr>
      </p:pic>
      <p:sp>
        <p:nvSpPr>
          <p:cNvPr id="8" name="Rounded Rectangle 5">
            <a:extLst>
              <a:ext uri="{FF2B5EF4-FFF2-40B4-BE49-F238E27FC236}">
                <a16:creationId xmlns:a16="http://schemas.microsoft.com/office/drawing/2014/main" id="{02BB3842-2EB1-CFA5-EAAA-532EA2E1C76D}"/>
              </a:ext>
            </a:extLst>
          </p:cNvPr>
          <p:cNvSpPr/>
          <p:nvPr/>
        </p:nvSpPr>
        <p:spPr>
          <a:xfrm>
            <a:off x="6450202" y="3704868"/>
            <a:ext cx="5501168" cy="2653270"/>
          </a:xfrm>
          <a:prstGeom prst="roundRect">
            <a:avLst/>
          </a:prstGeom>
          <a:solidFill>
            <a:sysClr val="window" lastClr="FFFFFF">
              <a:lumMod val="95000"/>
            </a:sysClr>
          </a:solidFill>
          <a:ln w="25400" cap="flat" cmpd="sng" algn="ctr">
            <a:solidFill>
              <a:srgbClr val="4F81BD">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B15659D6-D0E6-8A00-06F4-F2FA2087739E}"/>
              </a:ext>
            </a:extLst>
          </p:cNvPr>
          <p:cNvPicPr>
            <a:picLocks noChangeAspect="1"/>
          </p:cNvPicPr>
          <p:nvPr/>
        </p:nvPicPr>
        <p:blipFill rotWithShape="1">
          <a:blip r:embed="rId5"/>
          <a:srcRect b="11825"/>
          <a:stretch/>
        </p:blipFill>
        <p:spPr>
          <a:xfrm>
            <a:off x="6598841" y="4020721"/>
            <a:ext cx="3425834" cy="2022270"/>
          </a:xfrm>
          <a:prstGeom prst="rect">
            <a:avLst/>
          </a:prstGeom>
        </p:spPr>
      </p:pic>
      <p:sp>
        <p:nvSpPr>
          <p:cNvPr id="10" name="Rounded Rectangle 5">
            <a:extLst>
              <a:ext uri="{FF2B5EF4-FFF2-40B4-BE49-F238E27FC236}">
                <a16:creationId xmlns:a16="http://schemas.microsoft.com/office/drawing/2014/main" id="{BF9FD077-63C7-D320-90FC-B7EC730EA945}"/>
              </a:ext>
            </a:extLst>
          </p:cNvPr>
          <p:cNvSpPr/>
          <p:nvPr/>
        </p:nvSpPr>
        <p:spPr>
          <a:xfrm>
            <a:off x="9287296" y="3857268"/>
            <a:ext cx="2388093" cy="2441601"/>
          </a:xfrm>
          <a:prstGeom prst="round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7E1E2787-819D-44ED-B289-21D265073695}"/>
              </a:ext>
            </a:extLst>
          </p:cNvPr>
          <p:cNvPicPr>
            <a:picLocks noChangeAspect="1"/>
          </p:cNvPicPr>
          <p:nvPr/>
        </p:nvPicPr>
        <p:blipFill rotWithShape="1">
          <a:blip r:embed="rId6"/>
          <a:srcRect r="24681" b="11963"/>
          <a:stretch/>
        </p:blipFill>
        <p:spPr>
          <a:xfrm>
            <a:off x="9287297" y="4055888"/>
            <a:ext cx="2580324" cy="2022270"/>
          </a:xfrm>
          <a:prstGeom prst="rect">
            <a:avLst/>
          </a:prstGeom>
        </p:spPr>
      </p:pic>
    </p:spTree>
    <p:extLst>
      <p:ext uri="{BB962C8B-B14F-4D97-AF65-F5344CB8AC3E}">
        <p14:creationId xmlns:p14="http://schemas.microsoft.com/office/powerpoint/2010/main" val="117978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E7E61A-C332-BCAC-E36C-4B9D1D048ACE}"/>
              </a:ext>
            </a:extLst>
          </p:cNvPr>
          <p:cNvSpPr>
            <a:spLocks noGrp="1"/>
          </p:cNvSpPr>
          <p:nvPr>
            <p:ph type="title"/>
          </p:nvPr>
        </p:nvSpPr>
        <p:spPr/>
        <p:txBody>
          <a:bodyPr/>
          <a:lstStyle/>
          <a:p>
            <a:r>
              <a:rPr lang="en-US"/>
              <a:t>Conclusion</a:t>
            </a:r>
          </a:p>
        </p:txBody>
      </p:sp>
      <p:sp>
        <p:nvSpPr>
          <p:cNvPr id="6" name="Content Placeholder 5">
            <a:extLst>
              <a:ext uri="{FF2B5EF4-FFF2-40B4-BE49-F238E27FC236}">
                <a16:creationId xmlns:a16="http://schemas.microsoft.com/office/drawing/2014/main" id="{34C22E76-708A-9564-0033-D53447F831C2}"/>
              </a:ext>
            </a:extLst>
          </p:cNvPr>
          <p:cNvSpPr>
            <a:spLocks noGrp="1"/>
          </p:cNvSpPr>
          <p:nvPr>
            <p:ph idx="1"/>
          </p:nvPr>
        </p:nvSpPr>
        <p:spPr>
          <a:xfrm>
            <a:off x="381000" y="1098960"/>
            <a:ext cx="5913268" cy="4944031"/>
          </a:xfrm>
        </p:spPr>
        <p:txBody>
          <a:bodyPr/>
          <a:lstStyle/>
          <a:p>
            <a:r>
              <a:rPr lang="en-US" dirty="0"/>
              <a:t>A </a:t>
            </a:r>
            <a:r>
              <a:rPr lang="en-US" b="1" u="sng" dirty="0"/>
              <a:t>20 min prebreathe </a:t>
            </a:r>
            <a:r>
              <a:rPr lang="en-US" dirty="0"/>
              <a:t>from a 56.5kPa (8.2 psi), 34% O2 atmosphere meets NASA-STD-3001 for EVAs at 30kPa (4.3psia)</a:t>
            </a:r>
          </a:p>
          <a:p>
            <a:pPr lvl="1"/>
            <a:r>
              <a:rPr lang="en-US" dirty="0"/>
              <a:t>The observed DCS risk is 4% (1.1%-13.5%) per person per EVA</a:t>
            </a:r>
          </a:p>
          <a:p>
            <a:r>
              <a:rPr lang="en-US" dirty="0"/>
              <a:t>Doppler and U/S both show significant VGE stress during EVA</a:t>
            </a:r>
          </a:p>
          <a:p>
            <a:r>
              <a:rPr lang="en-US" dirty="0"/>
              <a:t>Will transition to allow E-B score as an alternative to Spencer Grade</a:t>
            </a:r>
          </a:p>
          <a:p>
            <a:endParaRPr lang="en-US" dirty="0"/>
          </a:p>
          <a:p>
            <a:pPr lvl="1"/>
            <a:endParaRPr lang="en-US" dirty="0"/>
          </a:p>
          <a:p>
            <a:pPr lvl="1"/>
            <a:endParaRPr lang="en-US" dirty="0"/>
          </a:p>
        </p:txBody>
      </p:sp>
      <p:sp>
        <p:nvSpPr>
          <p:cNvPr id="2" name="TextBox 1">
            <a:extLst>
              <a:ext uri="{FF2B5EF4-FFF2-40B4-BE49-F238E27FC236}">
                <a16:creationId xmlns:a16="http://schemas.microsoft.com/office/drawing/2014/main" id="{AAA57E70-7B19-B8D8-B7E7-10D9742B1279}"/>
              </a:ext>
            </a:extLst>
          </p:cNvPr>
          <p:cNvSpPr txBox="1"/>
          <p:nvPr/>
        </p:nvSpPr>
        <p:spPr>
          <a:xfrm>
            <a:off x="8127031" y="4949114"/>
            <a:ext cx="267608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Thank you!</a:t>
            </a:r>
          </a:p>
        </p:txBody>
      </p:sp>
      <p:pic>
        <p:nvPicPr>
          <p:cNvPr id="3" name="Picture 2" descr="A picture containing building, indoor&#10;&#10;Description automatically generated">
            <a:extLst>
              <a:ext uri="{FF2B5EF4-FFF2-40B4-BE49-F238E27FC236}">
                <a16:creationId xmlns:a16="http://schemas.microsoft.com/office/drawing/2014/main" id="{31AC63F0-571A-5FDB-8A9B-A5CB4DAEF85D}"/>
              </a:ext>
            </a:extLst>
          </p:cNvPr>
          <p:cNvPicPr>
            <a:picLocks noChangeAspect="1"/>
          </p:cNvPicPr>
          <p:nvPr/>
        </p:nvPicPr>
        <p:blipFill>
          <a:blip r:embed="rId2" cstate="print"/>
          <a:stretch>
            <a:fillRect/>
          </a:stretch>
        </p:blipFill>
        <p:spPr>
          <a:xfrm>
            <a:off x="6488098" y="1"/>
            <a:ext cx="5703902" cy="4563122"/>
          </a:xfrm>
          <a:prstGeom prst="rect">
            <a:avLst/>
          </a:prstGeom>
        </p:spPr>
      </p:pic>
      <p:pic>
        <p:nvPicPr>
          <p:cNvPr id="4" name="Picture 3" descr="Logo&#10;&#10;Description automatically generated">
            <a:extLst>
              <a:ext uri="{FF2B5EF4-FFF2-40B4-BE49-F238E27FC236}">
                <a16:creationId xmlns:a16="http://schemas.microsoft.com/office/drawing/2014/main" id="{717DAE22-83EB-0EDD-3D18-C0F2B20283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8979" y="3977196"/>
            <a:ext cx="2631780" cy="2631780"/>
          </a:xfrm>
          <a:prstGeom prst="rect">
            <a:avLst/>
          </a:prstGeom>
        </p:spPr>
      </p:pic>
    </p:spTree>
    <p:extLst>
      <p:ext uri="{BB962C8B-B14F-4D97-AF65-F5344CB8AC3E}">
        <p14:creationId xmlns:p14="http://schemas.microsoft.com/office/powerpoint/2010/main" val="2689198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C8E65D0-344B-D01F-1431-F2B33E221CCF}"/>
              </a:ext>
            </a:extLst>
          </p:cNvPr>
          <p:cNvSpPr>
            <a:spLocks noGrp="1"/>
          </p:cNvSpPr>
          <p:nvPr>
            <p:ph type="title"/>
          </p:nvPr>
        </p:nvSpPr>
        <p:spPr/>
        <p:txBody>
          <a:bodyPr/>
          <a:lstStyle/>
          <a:p>
            <a:r>
              <a:rPr lang="en-US"/>
              <a:t>Backup/Reference</a:t>
            </a:r>
          </a:p>
        </p:txBody>
      </p:sp>
      <p:sp>
        <p:nvSpPr>
          <p:cNvPr id="8" name="Text Placeholder 7">
            <a:extLst>
              <a:ext uri="{FF2B5EF4-FFF2-40B4-BE49-F238E27FC236}">
                <a16:creationId xmlns:a16="http://schemas.microsoft.com/office/drawing/2014/main" id="{97C45C9A-5A5A-B59D-5BFC-FD3B91A9D23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66341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6916" y="249716"/>
            <a:ext cx="9144000" cy="571501"/>
          </a:xfrm>
        </p:spPr>
        <p:txBody>
          <a:bodyPr rtlCol="0">
            <a:normAutofit/>
          </a:bodyPr>
          <a:lstStyle/>
          <a:p>
            <a:pPr>
              <a:defRPr/>
            </a:pPr>
            <a:r>
              <a:rPr lang="en-US" sz="2100" i="1"/>
              <a:t>Revised DCS Treatment Flow Diagram</a:t>
            </a:r>
          </a:p>
        </p:txBody>
      </p:sp>
      <p:sp>
        <p:nvSpPr>
          <p:cNvPr id="10" name="TextBox 9"/>
          <p:cNvSpPr txBox="1"/>
          <p:nvPr/>
        </p:nvSpPr>
        <p:spPr>
          <a:xfrm>
            <a:off x="1524001" y="4279107"/>
            <a:ext cx="2401491" cy="1708160"/>
          </a:xfrm>
          <a:prstGeom prst="rect">
            <a:avLst/>
          </a:prstGeom>
          <a:noFill/>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50" b="1" i="0" u="sng" strike="noStrike" kern="1200" cap="none" spc="0" normalizeH="0" baseline="0" noProof="0">
                <a:ln>
                  <a:noFill/>
                </a:ln>
                <a:solidFill>
                  <a:prstClr val="white"/>
                </a:solidFill>
                <a:effectLst/>
                <a:uLnTx/>
                <a:uFillTx/>
                <a:latin typeface="Calibri"/>
                <a:ea typeface="+mn-ea"/>
                <a:cs typeface="+mn-cs"/>
              </a:rPr>
              <a:t>Key:</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 = Subject</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err="1">
                <a:ln>
                  <a:noFill/>
                </a:ln>
                <a:solidFill>
                  <a:prstClr val="white"/>
                </a:solidFill>
                <a:effectLst/>
                <a:uLnTx/>
                <a:uFillTx/>
                <a:latin typeface="Calibri"/>
                <a:ea typeface="+mn-ea"/>
                <a:cs typeface="+mn-cs"/>
              </a:rPr>
              <a:t>Sx</a:t>
            </a:r>
            <a:r>
              <a:rPr kumimoji="0" lang="en-US" sz="1050" b="0" i="0" u="none" strike="noStrike" kern="1200" cap="none" spc="0" normalizeH="0" baseline="0" noProof="0">
                <a:ln>
                  <a:noFill/>
                </a:ln>
                <a:solidFill>
                  <a:prstClr val="white"/>
                </a:solidFill>
                <a:effectLst/>
                <a:uLnTx/>
                <a:uFillTx/>
                <a:latin typeface="Calibri"/>
                <a:ea typeface="+mn-ea"/>
                <a:cs typeface="+mn-cs"/>
              </a:rPr>
              <a:t> = Symptoms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DT = Doppler Tech</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MO = Med Officer</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SLO = Site-level O</a:t>
            </a:r>
            <a:r>
              <a:rPr kumimoji="0" lang="en-US" sz="1050" b="0" i="0" u="none" strike="noStrike" kern="1200" cap="none" spc="0" normalizeH="0" baseline="-25000" noProof="0">
                <a:ln>
                  <a:noFill/>
                </a:ln>
                <a:solidFill>
                  <a:prstClr val="white"/>
                </a:solidFill>
                <a:effectLst/>
                <a:uLnTx/>
                <a:uFillTx/>
                <a:latin typeface="Calibri"/>
                <a:ea typeface="+mn-ea"/>
                <a:cs typeface="+mn-cs"/>
              </a:rPr>
              <a:t>2</a:t>
            </a:r>
            <a:r>
              <a:rPr kumimoji="0" lang="en-US" sz="1050" b="0" i="0" u="none" strike="noStrike" kern="1200" cap="none" spc="0" normalizeH="0" baseline="30000" noProof="0">
                <a:ln>
                  <a:noFill/>
                </a:ln>
                <a:solidFill>
                  <a:prstClr val="white"/>
                </a:solidFill>
                <a:effectLst/>
                <a:uLnTx/>
                <a:uFillTx/>
                <a:latin typeface="Calibri"/>
                <a:ea typeface="+mn-ea"/>
                <a:cs typeface="+mn-cs"/>
              </a:rPr>
              <a:t> </a:t>
            </a:r>
            <a:r>
              <a:rPr kumimoji="0" lang="en-US" sz="1050" b="0" i="0" u="none" strike="noStrike" kern="1200" cap="none" spc="0" normalizeH="0" baseline="0" noProof="0">
                <a:ln>
                  <a:noFill/>
                </a:ln>
                <a:solidFill>
                  <a:prstClr val="white"/>
                </a:solidFill>
                <a:effectLst/>
                <a:uLnTx/>
                <a:uFillTx/>
                <a:latin typeface="Calibri"/>
                <a:ea typeface="+mn-ea"/>
                <a:cs typeface="+mn-cs"/>
              </a:rPr>
              <a:t>(8.2psia)</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GLO = Ground-level O</a:t>
            </a:r>
            <a:r>
              <a:rPr kumimoji="0" lang="en-US" sz="1050" b="0" i="0" u="none" strike="noStrike" kern="1200" cap="none" spc="0" normalizeH="0" baseline="-25000" noProof="0">
                <a:ln>
                  <a:noFill/>
                </a:ln>
                <a:solidFill>
                  <a:prstClr val="white"/>
                </a:solidFill>
                <a:effectLst/>
                <a:uLnTx/>
                <a:uFillTx/>
                <a:latin typeface="Calibri"/>
                <a:ea typeface="+mn-ea"/>
                <a:cs typeface="+mn-cs"/>
              </a:rPr>
              <a:t>2</a:t>
            </a:r>
            <a:r>
              <a:rPr kumimoji="0" lang="en-US" sz="1050" b="0" i="0" u="none" strike="noStrike" kern="1200" cap="none" spc="0" normalizeH="0" baseline="30000" noProof="0">
                <a:ln>
                  <a:noFill/>
                </a:ln>
                <a:solidFill>
                  <a:prstClr val="white"/>
                </a:solidFill>
                <a:effectLst/>
                <a:uLnTx/>
                <a:uFillTx/>
                <a:latin typeface="Calibri"/>
                <a:ea typeface="+mn-ea"/>
                <a:cs typeface="+mn-cs"/>
              </a:rPr>
              <a:t> </a:t>
            </a:r>
            <a:r>
              <a:rPr kumimoji="0" lang="en-US" sz="1050" b="0" i="0" u="none" strike="noStrike" kern="1200" cap="none" spc="0" normalizeH="0" baseline="0" noProof="0">
                <a:ln>
                  <a:noFill/>
                </a:ln>
                <a:solidFill>
                  <a:prstClr val="white"/>
                </a:solidFill>
                <a:effectLst/>
                <a:uLnTx/>
                <a:uFillTx/>
                <a:latin typeface="Calibri"/>
                <a:ea typeface="+mn-ea"/>
                <a:cs typeface="+mn-cs"/>
              </a:rPr>
              <a:t>(14.7psia)</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HBO = Hyperbaric O</a:t>
            </a:r>
            <a:r>
              <a:rPr kumimoji="0" lang="en-US" sz="1050" b="0" i="0" u="none" strike="noStrike" kern="1200" cap="none" spc="0" normalizeH="0" baseline="-25000" noProof="0">
                <a:ln>
                  <a:noFill/>
                </a:ln>
                <a:solidFill>
                  <a:prstClr val="white"/>
                </a:solidFill>
                <a:effectLst/>
                <a:uLnTx/>
                <a:uFillTx/>
                <a:latin typeface="Calibri"/>
                <a:ea typeface="+mn-ea"/>
                <a:cs typeface="+mn-cs"/>
              </a:rPr>
              <a:t>2</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DSSMB = Diver and  Suited Subject Medical Board</a:t>
            </a:r>
          </a:p>
        </p:txBody>
      </p:sp>
      <p:sp>
        <p:nvSpPr>
          <p:cNvPr id="13" name="Rectangle 12"/>
          <p:cNvSpPr/>
          <p:nvPr/>
        </p:nvSpPr>
        <p:spPr>
          <a:xfrm>
            <a:off x="5060157" y="1546622"/>
            <a:ext cx="1669256" cy="4417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 placed on GLO </a:t>
            </a:r>
            <a:r>
              <a:rPr kumimoji="0" lang="en-US" sz="1050" b="0" i="0" u="none" strike="noStrike" kern="1200" cap="none" spc="0" normalizeH="0" baseline="0" noProof="0" err="1">
                <a:ln>
                  <a:noFill/>
                </a:ln>
                <a:solidFill>
                  <a:prstClr val="white"/>
                </a:solidFill>
                <a:effectLst/>
                <a:uLnTx/>
                <a:uFillTx/>
                <a:latin typeface="Calibri"/>
                <a:ea typeface="+mn-ea"/>
                <a:cs typeface="+mn-cs"/>
              </a:rPr>
              <a:t>Tx</a:t>
            </a:r>
            <a:r>
              <a:rPr kumimoji="0" lang="en-US" sz="1050" b="0" i="0" u="none" strike="noStrike" kern="1200" cap="none" spc="0" normalizeH="0" baseline="0" noProof="0">
                <a:ln>
                  <a:noFill/>
                </a:ln>
                <a:solidFill>
                  <a:prstClr val="white"/>
                </a:solidFill>
                <a:effectLst/>
                <a:uLnTx/>
                <a:uFillTx/>
                <a:latin typeface="Calibri"/>
                <a:ea typeface="+mn-ea"/>
                <a:cs typeface="+mn-cs"/>
              </a:rPr>
              <a:t> for 4+ hours. </a:t>
            </a:r>
          </a:p>
        </p:txBody>
      </p:sp>
      <p:sp>
        <p:nvSpPr>
          <p:cNvPr id="14" name="Rectangle 13"/>
          <p:cNvSpPr/>
          <p:nvPr/>
        </p:nvSpPr>
        <p:spPr>
          <a:xfrm>
            <a:off x="4407694" y="4875610"/>
            <a:ext cx="1643466" cy="926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 is removed from study, moved to hyperbaric chamber or Memorial Hermann for HBO </a:t>
            </a:r>
            <a:r>
              <a:rPr kumimoji="0" lang="en-US" sz="1050" b="0" i="0" u="none" strike="noStrike" kern="1200" cap="none" spc="0" normalizeH="0" baseline="0" noProof="0" err="1">
                <a:ln>
                  <a:noFill/>
                </a:ln>
                <a:solidFill>
                  <a:prstClr val="white"/>
                </a:solidFill>
                <a:effectLst/>
                <a:uLnTx/>
                <a:uFillTx/>
                <a:latin typeface="Calibri"/>
                <a:ea typeface="+mn-ea"/>
                <a:cs typeface="+mn-cs"/>
              </a:rPr>
              <a:t>Tx</a:t>
            </a:r>
            <a:r>
              <a:rPr kumimoji="0" lang="en-US" sz="1050" b="0" i="0" u="none" strike="noStrike" kern="1200" cap="none" spc="0" normalizeH="0" baseline="0" noProof="0">
                <a:ln>
                  <a:noFill/>
                </a:ln>
                <a:solidFill>
                  <a:prstClr val="white"/>
                </a:solidFill>
                <a:effectLst/>
                <a:uLnTx/>
                <a:uFillTx/>
                <a:latin typeface="Calibri"/>
                <a:ea typeface="+mn-ea"/>
                <a:cs typeface="+mn-cs"/>
              </a:rPr>
              <a:t>. </a:t>
            </a:r>
          </a:p>
        </p:txBody>
      </p:sp>
      <p:sp>
        <p:nvSpPr>
          <p:cNvPr id="16" name="Rectangle 15"/>
          <p:cNvSpPr/>
          <p:nvPr/>
        </p:nvSpPr>
        <p:spPr>
          <a:xfrm>
            <a:off x="6607970" y="5048251"/>
            <a:ext cx="1166813" cy="7548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DCS diagnosis vetted by DSSMB within 36 hours. </a:t>
            </a:r>
          </a:p>
        </p:txBody>
      </p:sp>
      <p:sp>
        <p:nvSpPr>
          <p:cNvPr id="17" name="Rectangle 16"/>
          <p:cNvSpPr/>
          <p:nvPr/>
        </p:nvSpPr>
        <p:spPr>
          <a:xfrm>
            <a:off x="9002317" y="5049442"/>
            <a:ext cx="1407319" cy="7548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Study is immediately stopped. </a:t>
            </a:r>
            <a:r>
              <a:rPr kumimoji="0" lang="en-US" sz="1050" b="0" i="0" u="none" strike="noStrike" kern="1200" cap="none" spc="0" normalizeH="0" baseline="0" noProof="0" err="1">
                <a:ln>
                  <a:noFill/>
                </a:ln>
                <a:solidFill>
                  <a:prstClr val="white"/>
                </a:solidFill>
                <a:effectLst/>
                <a:uLnTx/>
                <a:uFillTx/>
                <a:latin typeface="Calibri"/>
                <a:ea typeface="+mn-ea"/>
                <a:cs typeface="+mn-cs"/>
              </a:rPr>
              <a:t>Prebreathe</a:t>
            </a:r>
            <a:r>
              <a:rPr kumimoji="0" lang="en-US" sz="1050" b="0" i="0" u="none" strike="noStrike" kern="1200" cap="none" spc="0" normalizeH="0" baseline="0" noProof="0">
                <a:ln>
                  <a:noFill/>
                </a:ln>
                <a:solidFill>
                  <a:prstClr val="white"/>
                </a:solidFill>
                <a:effectLst/>
                <a:uLnTx/>
                <a:uFillTx/>
                <a:latin typeface="Calibri"/>
                <a:ea typeface="+mn-ea"/>
                <a:cs typeface="+mn-cs"/>
              </a:rPr>
              <a:t> protocol is re-assessed.</a:t>
            </a:r>
          </a:p>
        </p:txBody>
      </p:sp>
      <p:sp>
        <p:nvSpPr>
          <p:cNvPr id="18" name="Rectangle 17"/>
          <p:cNvSpPr/>
          <p:nvPr/>
        </p:nvSpPr>
        <p:spPr>
          <a:xfrm>
            <a:off x="9151144" y="4220767"/>
            <a:ext cx="1226344" cy="7548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Study continues with (n-1) subjects.</a:t>
            </a:r>
          </a:p>
        </p:txBody>
      </p:sp>
      <p:sp>
        <p:nvSpPr>
          <p:cNvPr id="20" name="Rectangle 19"/>
          <p:cNvSpPr/>
          <p:nvPr/>
        </p:nvSpPr>
        <p:spPr>
          <a:xfrm>
            <a:off x="9220201" y="1473994"/>
            <a:ext cx="1359694" cy="8989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 returns to main chamber after EVA Sim, misses next EVA.  Subj held @ 14.7 outside chamber. </a:t>
            </a:r>
          </a:p>
        </p:txBody>
      </p:sp>
      <p:sp>
        <p:nvSpPr>
          <p:cNvPr id="21" name="Rectangle 20"/>
          <p:cNvSpPr/>
          <p:nvPr/>
        </p:nvSpPr>
        <p:spPr>
          <a:xfrm>
            <a:off x="4585098" y="2544364"/>
            <a:ext cx="1035751" cy="11251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 placed on GLO </a:t>
            </a:r>
            <a:r>
              <a:rPr kumimoji="0" lang="en-US" sz="1050" b="0" i="0" u="none" strike="noStrike" kern="1200" cap="none" spc="0" normalizeH="0" baseline="0" noProof="0" err="1">
                <a:ln>
                  <a:noFill/>
                </a:ln>
                <a:solidFill>
                  <a:prstClr val="white"/>
                </a:solidFill>
                <a:effectLst/>
                <a:uLnTx/>
                <a:uFillTx/>
                <a:latin typeface="Calibri"/>
                <a:ea typeface="+mn-ea"/>
                <a:cs typeface="+mn-cs"/>
              </a:rPr>
              <a:t>Tx</a:t>
            </a:r>
            <a:r>
              <a:rPr kumimoji="0" lang="en-US" sz="1050" b="0" i="0" u="none" strike="noStrike" kern="1200" cap="none" spc="0" normalizeH="0" baseline="0" noProof="0">
                <a:ln>
                  <a:noFill/>
                </a:ln>
                <a:solidFill>
                  <a:prstClr val="white"/>
                </a:solidFill>
                <a:effectLst/>
                <a:uLnTx/>
                <a:uFillTx/>
                <a:latin typeface="Calibri"/>
                <a:ea typeface="+mn-ea"/>
                <a:cs typeface="+mn-cs"/>
              </a:rPr>
              <a:t> with check for </a:t>
            </a:r>
            <a:r>
              <a:rPr kumimoji="0" lang="en-US" sz="1050" b="0" i="0" u="none" strike="noStrike" kern="1200" cap="none" spc="0" normalizeH="0" baseline="0" noProof="0" err="1">
                <a:ln>
                  <a:noFill/>
                </a:ln>
                <a:solidFill>
                  <a:prstClr val="white"/>
                </a:solidFill>
                <a:effectLst/>
                <a:uLnTx/>
                <a:uFillTx/>
                <a:latin typeface="Calibri"/>
                <a:ea typeface="+mn-ea"/>
                <a:cs typeface="+mn-cs"/>
              </a:rPr>
              <a:t>Sx</a:t>
            </a:r>
            <a:r>
              <a:rPr kumimoji="0" lang="en-US" sz="1050" b="0" i="0" u="none" strike="noStrike" kern="1200" cap="none" spc="0" normalizeH="0" baseline="0" noProof="0">
                <a:ln>
                  <a:noFill/>
                </a:ln>
                <a:solidFill>
                  <a:prstClr val="white"/>
                </a:solidFill>
                <a:effectLst/>
                <a:uLnTx/>
                <a:uFillTx/>
                <a:latin typeface="Calibri"/>
                <a:ea typeface="+mn-ea"/>
                <a:cs typeface="+mn-cs"/>
              </a:rPr>
              <a:t> resolution within 10min and remain resolved. </a:t>
            </a:r>
            <a:endParaRPr kumimoji="0" lang="en-US" sz="1050" b="0" i="1" u="none" strike="noStrike" kern="1200" cap="none" spc="0" normalizeH="0" baseline="0" noProof="0">
              <a:ln>
                <a:noFill/>
              </a:ln>
              <a:solidFill>
                <a:prstClr val="white"/>
              </a:solidFill>
              <a:effectLst/>
              <a:uLnTx/>
              <a:uFillTx/>
              <a:latin typeface="Calibri"/>
              <a:ea typeface="+mn-ea"/>
              <a:cs typeface="+mn-cs"/>
            </a:endParaRPr>
          </a:p>
        </p:txBody>
      </p:sp>
      <p:cxnSp>
        <p:nvCxnSpPr>
          <p:cNvPr id="8" name="Elbow Connector 7"/>
          <p:cNvCxnSpPr>
            <a:endCxn id="13" idx="1"/>
          </p:cNvCxnSpPr>
          <p:nvPr/>
        </p:nvCxnSpPr>
        <p:spPr>
          <a:xfrm flipV="1">
            <a:off x="3168255" y="1768079"/>
            <a:ext cx="1891903" cy="1601390"/>
          </a:xfrm>
          <a:prstGeom prst="bentConnector3">
            <a:avLst>
              <a:gd name="adj1" fmla="val 41285"/>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cxnSp>
        <p:nvCxnSpPr>
          <p:cNvPr id="51" name="Elbow Connector 50"/>
          <p:cNvCxnSpPr/>
          <p:nvPr/>
        </p:nvCxnSpPr>
        <p:spPr>
          <a:xfrm flipV="1">
            <a:off x="3459957" y="3363517"/>
            <a:ext cx="1106091" cy="17859"/>
          </a:xfrm>
          <a:prstGeom prst="bentConnector3">
            <a:avLst>
              <a:gd name="adj1" fmla="val -9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Elbow Connector 57"/>
          <p:cNvCxnSpPr/>
          <p:nvPr/>
        </p:nvCxnSpPr>
        <p:spPr>
          <a:xfrm>
            <a:off x="3539730" y="3369470"/>
            <a:ext cx="821531" cy="2055019"/>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a:off x="7993857" y="2738437"/>
            <a:ext cx="1814512" cy="9917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Subject completes 4+ hour GLO </a:t>
            </a:r>
            <a:r>
              <a:rPr kumimoji="0" lang="en-US" sz="1050" b="0" i="0" u="none" strike="noStrike" kern="1200" cap="none" spc="0" normalizeH="0" baseline="0" noProof="0" err="1">
                <a:ln>
                  <a:noFill/>
                </a:ln>
                <a:solidFill>
                  <a:prstClr val="white"/>
                </a:solidFill>
                <a:effectLst/>
                <a:uLnTx/>
                <a:uFillTx/>
                <a:latin typeface="Calibri"/>
                <a:ea typeface="+mn-ea"/>
                <a:cs typeface="+mn-cs"/>
              </a:rPr>
              <a:t>Tx</a:t>
            </a:r>
            <a:r>
              <a:rPr kumimoji="0" lang="en-US" sz="1050" b="0" i="0" u="none" strike="noStrike" kern="1200" cap="none" spc="0" normalizeH="0" baseline="0" noProof="0">
                <a:ln>
                  <a:noFill/>
                </a:ln>
                <a:solidFill>
                  <a:prstClr val="white"/>
                </a:solidFill>
                <a:effectLst/>
                <a:uLnTx/>
                <a:uFillTx/>
                <a:latin typeface="Calibri"/>
                <a:ea typeface="+mn-ea"/>
                <a:cs typeface="+mn-cs"/>
              </a:rPr>
              <a:t>. MO does ~30min </a:t>
            </a:r>
            <a:r>
              <a:rPr kumimoji="0" lang="en-US" sz="1050" b="0" i="0" u="none" strike="noStrike" kern="1200" cap="none" spc="0" normalizeH="0" baseline="0" noProof="0" err="1">
                <a:ln>
                  <a:noFill/>
                </a:ln>
                <a:solidFill>
                  <a:prstClr val="white"/>
                </a:solidFill>
                <a:effectLst/>
                <a:uLnTx/>
                <a:uFillTx/>
                <a:latin typeface="Calibri"/>
                <a:ea typeface="+mn-ea"/>
                <a:cs typeface="+mn-cs"/>
              </a:rPr>
              <a:t>prebreathe</a:t>
            </a:r>
            <a:r>
              <a:rPr kumimoji="0" lang="en-US" sz="1050" b="0" i="0" u="none" strike="noStrike" kern="1200" cap="none" spc="0" normalizeH="0" baseline="0" noProof="0">
                <a:ln>
                  <a:noFill/>
                </a:ln>
                <a:solidFill>
                  <a:prstClr val="white"/>
                </a:solidFill>
                <a:effectLst/>
                <a:uLnTx/>
                <a:uFillTx/>
                <a:latin typeface="Calibri"/>
                <a:ea typeface="+mn-ea"/>
                <a:cs typeface="+mn-cs"/>
              </a:rPr>
              <a:t>. MO + Subj depress to 8.2, Subj moved to SLO. MO evaluates Subj for </a:t>
            </a:r>
            <a:r>
              <a:rPr kumimoji="0" lang="en-US" sz="1050" b="0" i="0" u="none" strike="noStrike" kern="1200" cap="none" spc="0" normalizeH="0" baseline="0" noProof="0" err="1">
                <a:ln>
                  <a:noFill/>
                </a:ln>
                <a:solidFill>
                  <a:prstClr val="white"/>
                </a:solidFill>
                <a:effectLst/>
                <a:uLnTx/>
                <a:uFillTx/>
                <a:latin typeface="Calibri"/>
                <a:ea typeface="+mn-ea"/>
                <a:cs typeface="+mn-cs"/>
              </a:rPr>
              <a:t>Sx</a:t>
            </a:r>
            <a:r>
              <a:rPr kumimoji="0" lang="en-US" sz="1050" b="0" i="0" u="none" strike="noStrike" kern="1200" cap="none" spc="0" normalizeH="0" baseline="0" noProof="0">
                <a:ln>
                  <a:noFill/>
                </a:ln>
                <a:solidFill>
                  <a:prstClr val="white"/>
                </a:solidFill>
                <a:effectLst/>
                <a:uLnTx/>
                <a:uFillTx/>
                <a:latin typeface="Calibri"/>
                <a:ea typeface="+mn-ea"/>
                <a:cs typeface="+mn-cs"/>
              </a:rPr>
              <a:t> recurrence at 8.2.</a:t>
            </a:r>
            <a:endParaRPr kumimoji="0" lang="en-US" sz="825" b="0" i="1" u="none" strike="noStrike" kern="1200" cap="none" spc="0" normalizeH="0" baseline="0" noProof="0">
              <a:ln>
                <a:noFill/>
              </a:ln>
              <a:solidFill>
                <a:prstClr val="white"/>
              </a:solidFill>
              <a:effectLst/>
              <a:uLnTx/>
              <a:uFillTx/>
              <a:latin typeface="Calibri"/>
              <a:ea typeface="+mn-ea"/>
              <a:cs typeface="+mn-cs"/>
            </a:endParaRPr>
          </a:p>
        </p:txBody>
      </p:sp>
      <p:cxnSp>
        <p:nvCxnSpPr>
          <p:cNvPr id="106" name="Elbow Connector 105"/>
          <p:cNvCxnSpPr/>
          <p:nvPr/>
        </p:nvCxnSpPr>
        <p:spPr>
          <a:xfrm flipV="1">
            <a:off x="5651898" y="3333752"/>
            <a:ext cx="616744" cy="2381"/>
          </a:xfrm>
          <a:prstGeom prst="bentConnector3">
            <a:avLst>
              <a:gd name="adj1" fmla="val 50000"/>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Elbow Connector 109"/>
          <p:cNvCxnSpPr>
            <a:cxnSpLocks/>
            <a:stCxn id="105" idx="3"/>
          </p:cNvCxnSpPr>
          <p:nvPr/>
        </p:nvCxnSpPr>
        <p:spPr>
          <a:xfrm flipV="1">
            <a:off x="9808370" y="2378869"/>
            <a:ext cx="169069" cy="855464"/>
          </a:xfrm>
          <a:prstGeom prst="bentConnector2">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Elbow Connector 112"/>
          <p:cNvCxnSpPr>
            <a:cxnSpLocks/>
            <a:stCxn id="105" idx="2"/>
            <a:endCxn id="14" idx="0"/>
          </p:cNvCxnSpPr>
          <p:nvPr/>
        </p:nvCxnSpPr>
        <p:spPr>
          <a:xfrm rot="5400000">
            <a:off x="6492580" y="2467076"/>
            <a:ext cx="1145380" cy="3671686"/>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Elbow Connector 115"/>
          <p:cNvCxnSpPr>
            <a:cxnSpLocks/>
            <a:stCxn id="14" idx="3"/>
            <a:endCxn id="16" idx="1"/>
          </p:cNvCxnSpPr>
          <p:nvPr/>
        </p:nvCxnSpPr>
        <p:spPr>
          <a:xfrm>
            <a:off x="6051161" y="5338763"/>
            <a:ext cx="556809" cy="86916"/>
          </a:xfrm>
          <a:prstGeom prst="bentConnector3">
            <a:avLst>
              <a:gd name="adj1" fmla="val 50000"/>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0" name="Elbow Connector 119"/>
          <p:cNvCxnSpPr>
            <a:stCxn id="16" idx="3"/>
            <a:endCxn id="17" idx="1"/>
          </p:cNvCxnSpPr>
          <p:nvPr/>
        </p:nvCxnSpPr>
        <p:spPr>
          <a:xfrm>
            <a:off x="7774783" y="5425679"/>
            <a:ext cx="1227535" cy="1190"/>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Elbow Connector 126"/>
          <p:cNvCxnSpPr>
            <a:stCxn id="16" idx="0"/>
            <a:endCxn id="18" idx="1"/>
          </p:cNvCxnSpPr>
          <p:nvPr/>
        </p:nvCxnSpPr>
        <p:spPr>
          <a:xfrm rot="5400000" flipH="1" flipV="1">
            <a:off x="7946232" y="3843339"/>
            <a:ext cx="450056" cy="1959769"/>
          </a:xfrm>
          <a:prstGeom prst="bentConnector2">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Elbow Connector 135"/>
          <p:cNvCxnSpPr>
            <a:cxnSpLocks/>
            <a:stCxn id="13" idx="3"/>
            <a:endCxn id="105" idx="0"/>
          </p:cNvCxnSpPr>
          <p:nvPr/>
        </p:nvCxnSpPr>
        <p:spPr>
          <a:xfrm>
            <a:off x="6729413" y="1767483"/>
            <a:ext cx="2171700" cy="970954"/>
          </a:xfrm>
          <a:prstGeom prst="bent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358" name="TextBox 153"/>
          <p:cNvSpPr txBox="1">
            <a:spLocks noChangeArrowheads="1"/>
          </p:cNvSpPr>
          <p:nvPr/>
        </p:nvSpPr>
        <p:spPr bwMode="auto">
          <a:xfrm>
            <a:off x="3581401" y="1473995"/>
            <a:ext cx="1483519" cy="552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685800" rtl="0" eaLnBrk="1" fontAlgn="base" latinLnBrk="0" hangingPunct="1">
              <a:lnSpc>
                <a:spcPct val="150000"/>
              </a:lnSpc>
              <a:spcBef>
                <a:spcPct val="0"/>
              </a:spcBef>
              <a:spcAft>
                <a:spcPts val="45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62F44E"/>
                </a:solidFill>
                <a:effectLst/>
                <a:uLnTx/>
                <a:uFillTx/>
                <a:latin typeface="Calibri" panose="020F0502020204030204" pitchFamily="34" charset="0"/>
                <a:ea typeface="+mn-ea"/>
                <a:cs typeface="+mn-cs"/>
              </a:rPr>
              <a:t>Symptoms (sx) resolved by  14.7 psia</a:t>
            </a:r>
          </a:p>
        </p:txBody>
      </p:sp>
      <p:sp>
        <p:nvSpPr>
          <p:cNvPr id="14359" name="TextBox 170"/>
          <p:cNvSpPr txBox="1">
            <a:spLocks noChangeArrowheads="1"/>
          </p:cNvSpPr>
          <p:nvPr/>
        </p:nvSpPr>
        <p:spPr bwMode="auto">
          <a:xfrm>
            <a:off x="3713561" y="2919414"/>
            <a:ext cx="1103709" cy="43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685800" rtl="0" eaLnBrk="1" fontAlgn="base" latinLnBrk="0" hangingPunct="1">
              <a:lnSpc>
                <a:spcPct val="11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FFFF00"/>
                </a:solidFill>
                <a:effectLst/>
                <a:uLnTx/>
                <a:uFillTx/>
                <a:latin typeface="Calibri" panose="020F0502020204030204" pitchFamily="34" charset="0"/>
                <a:ea typeface="+mn-ea"/>
                <a:cs typeface="+mn-cs"/>
              </a:rPr>
              <a:t>Sx not </a:t>
            </a:r>
          </a:p>
          <a:p>
            <a:pPr marL="0" marR="0" lvl="0" indent="0" algn="ctr" defTabSz="685800" rtl="0" eaLnBrk="1" fontAlgn="base" latinLnBrk="0" hangingPunct="1">
              <a:lnSpc>
                <a:spcPct val="11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FFFF00"/>
                </a:solidFill>
                <a:effectLst/>
                <a:uLnTx/>
                <a:uFillTx/>
                <a:latin typeface="Calibri" panose="020F0502020204030204" pitchFamily="34" charset="0"/>
                <a:ea typeface="+mn-ea"/>
                <a:cs typeface="+mn-cs"/>
              </a:rPr>
              <a:t>resolved</a:t>
            </a:r>
          </a:p>
        </p:txBody>
      </p:sp>
      <p:sp>
        <p:nvSpPr>
          <p:cNvPr id="26649" name="TextBox 182"/>
          <p:cNvSpPr txBox="1">
            <a:spLocks noChangeArrowheads="1"/>
          </p:cNvSpPr>
          <p:nvPr/>
        </p:nvSpPr>
        <p:spPr bwMode="auto">
          <a:xfrm>
            <a:off x="3929064" y="5187554"/>
            <a:ext cx="535781" cy="641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ts val="45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Type-II </a:t>
            </a:r>
          </a:p>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err="1">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Sx</a:t>
            </a:r>
            <a:endPar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endParaRPr>
          </a:p>
        </p:txBody>
      </p:sp>
      <p:sp>
        <p:nvSpPr>
          <p:cNvPr id="14361" name="TextBox 184"/>
          <p:cNvSpPr txBox="1">
            <a:spLocks noChangeArrowheads="1"/>
          </p:cNvSpPr>
          <p:nvPr/>
        </p:nvSpPr>
        <p:spPr bwMode="auto">
          <a:xfrm>
            <a:off x="9808370" y="2603897"/>
            <a:ext cx="1010841"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62F44E"/>
                </a:solidFill>
                <a:effectLst/>
                <a:uLnTx/>
                <a:uFillTx/>
                <a:latin typeface="Calibri" panose="020F0502020204030204" pitchFamily="34" charset="0"/>
                <a:ea typeface="+mn-ea"/>
                <a:cs typeface="+mn-cs"/>
              </a:rPr>
              <a:t>Sx remain resolved</a:t>
            </a:r>
          </a:p>
        </p:txBody>
      </p:sp>
      <p:sp>
        <p:nvSpPr>
          <p:cNvPr id="26651" name="TextBox 192"/>
          <p:cNvSpPr txBox="1">
            <a:spLocks noChangeArrowheads="1"/>
          </p:cNvSpPr>
          <p:nvPr/>
        </p:nvSpPr>
        <p:spPr bwMode="auto">
          <a:xfrm>
            <a:off x="5859066" y="3815953"/>
            <a:ext cx="86439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err="1">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Sx</a:t>
            </a:r>
            <a:r>
              <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 recur within 4 </a:t>
            </a:r>
            <a:r>
              <a:rPr kumimoji="0" lang="en-US" altLang="en-US" sz="1050" b="1" i="0" u="none" strike="noStrike" kern="1200" cap="none" spc="0" normalizeH="0" baseline="0" noProof="0" err="1">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hrs</a:t>
            </a:r>
            <a:endPar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endParaRPr>
          </a:p>
        </p:txBody>
      </p:sp>
      <p:sp>
        <p:nvSpPr>
          <p:cNvPr id="14363" name="TextBox 193"/>
          <p:cNvSpPr txBox="1">
            <a:spLocks noChangeArrowheads="1"/>
          </p:cNvSpPr>
          <p:nvPr/>
        </p:nvSpPr>
        <p:spPr bwMode="auto">
          <a:xfrm>
            <a:off x="7693819" y="4648200"/>
            <a:ext cx="100965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62F44E"/>
                </a:solidFill>
                <a:effectLst/>
                <a:uLnTx/>
                <a:uFillTx/>
                <a:latin typeface="Calibri" panose="020F0502020204030204" pitchFamily="34" charset="0"/>
                <a:ea typeface="+mn-ea"/>
                <a:cs typeface="+mn-cs"/>
              </a:rPr>
              <a:t>Type-I / None</a:t>
            </a:r>
          </a:p>
        </p:txBody>
      </p:sp>
      <p:sp>
        <p:nvSpPr>
          <p:cNvPr id="26653" name="TextBox 194"/>
          <p:cNvSpPr txBox="1">
            <a:spLocks noChangeArrowheads="1"/>
          </p:cNvSpPr>
          <p:nvPr/>
        </p:nvSpPr>
        <p:spPr bwMode="auto">
          <a:xfrm>
            <a:off x="8009335" y="5187554"/>
            <a:ext cx="69413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Type-II</a:t>
            </a:r>
          </a:p>
        </p:txBody>
      </p:sp>
      <p:cxnSp>
        <p:nvCxnSpPr>
          <p:cNvPr id="206" name="Elbow Connector 205"/>
          <p:cNvCxnSpPr/>
          <p:nvPr/>
        </p:nvCxnSpPr>
        <p:spPr>
          <a:xfrm rot="16200000" flipH="1">
            <a:off x="4888708" y="4042172"/>
            <a:ext cx="707231" cy="0"/>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655" name="TextBox 210"/>
          <p:cNvSpPr txBox="1">
            <a:spLocks noChangeArrowheads="1"/>
          </p:cNvSpPr>
          <p:nvPr/>
        </p:nvSpPr>
        <p:spPr bwMode="auto">
          <a:xfrm>
            <a:off x="4163617" y="3686176"/>
            <a:ext cx="1103709"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No improvement in </a:t>
            </a:r>
            <a:r>
              <a:rPr kumimoji="0" lang="en-US" altLang="en-US" sz="1050" b="1" i="0" u="none" strike="noStrike" kern="1200" cap="none" spc="0" normalizeH="0" baseline="0" noProof="0" err="1">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Sx</a:t>
            </a:r>
            <a:r>
              <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 @ 10min</a:t>
            </a:r>
          </a:p>
        </p:txBody>
      </p:sp>
      <p:sp>
        <p:nvSpPr>
          <p:cNvPr id="14367" name="TextBox 44"/>
          <p:cNvSpPr txBox="1">
            <a:spLocks noChangeArrowheads="1"/>
          </p:cNvSpPr>
          <p:nvPr/>
        </p:nvSpPr>
        <p:spPr bwMode="auto">
          <a:xfrm>
            <a:off x="5562601" y="2892030"/>
            <a:ext cx="820341" cy="438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685800" rtl="0" eaLnBrk="1" fontAlgn="base" latinLnBrk="0" hangingPunct="1">
              <a:lnSpc>
                <a:spcPct val="11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62F44E"/>
                </a:solidFill>
                <a:effectLst/>
                <a:uLnTx/>
                <a:uFillTx/>
                <a:latin typeface="Calibri" panose="020F0502020204030204" pitchFamily="34" charset="0"/>
                <a:ea typeface="+mn-ea"/>
                <a:cs typeface="+mn-cs"/>
              </a:rPr>
              <a:t>Sx resolved by 10min</a:t>
            </a:r>
          </a:p>
        </p:txBody>
      </p:sp>
      <p:sp>
        <p:nvSpPr>
          <p:cNvPr id="55" name="Rectangle 54"/>
          <p:cNvSpPr/>
          <p:nvPr/>
        </p:nvSpPr>
        <p:spPr>
          <a:xfrm>
            <a:off x="6307932" y="2526508"/>
            <a:ext cx="909638" cy="11251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Subject starts 4+ hour GLO </a:t>
            </a:r>
            <a:r>
              <a:rPr kumimoji="0" lang="en-US" sz="1050" b="0" i="0" u="none" strike="noStrike" kern="1200" cap="none" spc="0" normalizeH="0" baseline="0" noProof="0" err="1">
                <a:ln>
                  <a:noFill/>
                </a:ln>
                <a:solidFill>
                  <a:prstClr val="white"/>
                </a:solidFill>
                <a:effectLst/>
                <a:uLnTx/>
                <a:uFillTx/>
                <a:latin typeface="Calibri"/>
                <a:ea typeface="+mn-ea"/>
                <a:cs typeface="+mn-cs"/>
              </a:rPr>
              <a:t>Tx</a:t>
            </a:r>
            <a:r>
              <a:rPr kumimoji="0" lang="en-US" sz="1050" b="0" i="0" u="none" strike="noStrike" kern="1200" cap="none" spc="0" normalizeH="0" baseline="0" noProof="0">
                <a:ln>
                  <a:noFill/>
                </a:ln>
                <a:solidFill>
                  <a:prstClr val="white"/>
                </a:solidFill>
                <a:effectLst/>
                <a:uLnTx/>
                <a:uFillTx/>
                <a:latin typeface="Calibri"/>
                <a:ea typeface="+mn-ea"/>
                <a:cs typeface="+mn-cs"/>
              </a:rPr>
              <a:t>, with MO monitoring for </a:t>
            </a:r>
            <a:r>
              <a:rPr kumimoji="0" lang="en-US" sz="1050" b="0" i="0" u="none" strike="noStrike" kern="1200" cap="none" spc="0" normalizeH="0" baseline="0" noProof="0" err="1">
                <a:ln>
                  <a:noFill/>
                </a:ln>
                <a:solidFill>
                  <a:prstClr val="white"/>
                </a:solidFill>
                <a:effectLst/>
                <a:uLnTx/>
                <a:uFillTx/>
                <a:latin typeface="Calibri"/>
                <a:ea typeface="+mn-ea"/>
                <a:cs typeface="+mn-cs"/>
              </a:rPr>
              <a:t>Sx</a:t>
            </a:r>
            <a:r>
              <a:rPr kumimoji="0" lang="en-US" sz="1050" b="0" i="0" u="none" strike="noStrike" kern="1200" cap="none" spc="0" normalizeH="0" baseline="0" noProof="0">
                <a:ln>
                  <a:noFill/>
                </a:ln>
                <a:solidFill>
                  <a:prstClr val="white"/>
                </a:solidFill>
                <a:effectLst/>
                <a:uLnTx/>
                <a:uFillTx/>
                <a:latin typeface="Calibri"/>
                <a:ea typeface="+mn-ea"/>
                <a:cs typeface="+mn-cs"/>
              </a:rPr>
              <a:t> recurrence. </a:t>
            </a:r>
            <a:endParaRPr kumimoji="0" lang="en-US" sz="825" b="0" i="1" u="none" strike="noStrike" kern="1200" cap="none" spc="0" normalizeH="0" baseline="0" noProof="0">
              <a:ln>
                <a:noFill/>
              </a:ln>
              <a:solidFill>
                <a:prstClr val="white"/>
              </a:solidFill>
              <a:effectLst/>
              <a:uLnTx/>
              <a:uFillTx/>
              <a:latin typeface="Calibri"/>
              <a:ea typeface="+mn-ea"/>
              <a:cs typeface="+mn-cs"/>
            </a:endParaRPr>
          </a:p>
        </p:txBody>
      </p:sp>
      <p:cxnSp>
        <p:nvCxnSpPr>
          <p:cNvPr id="60" name="Elbow Connector 59"/>
          <p:cNvCxnSpPr/>
          <p:nvPr/>
        </p:nvCxnSpPr>
        <p:spPr>
          <a:xfrm flipV="1">
            <a:off x="7272339" y="3325418"/>
            <a:ext cx="721519" cy="2381"/>
          </a:xfrm>
          <a:prstGeom prst="bentConnector3">
            <a:avLst>
              <a:gd name="adj1" fmla="val 50000"/>
            </a:avLst>
          </a:prstGeom>
          <a:ln w="38100">
            <a:solidFill>
              <a:srgbClr val="62F44E"/>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p:cNvCxnSpPr>
            <a:cxnSpLocks/>
            <a:stCxn id="55" idx="2"/>
          </p:cNvCxnSpPr>
          <p:nvPr/>
        </p:nvCxnSpPr>
        <p:spPr>
          <a:xfrm rot="16200000" flipH="1">
            <a:off x="6428186" y="3986213"/>
            <a:ext cx="696514" cy="27384"/>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371" name="TextBox 66"/>
          <p:cNvSpPr txBox="1">
            <a:spLocks noChangeArrowheads="1"/>
          </p:cNvSpPr>
          <p:nvPr/>
        </p:nvSpPr>
        <p:spPr bwMode="auto">
          <a:xfrm>
            <a:off x="7204473" y="2930130"/>
            <a:ext cx="831056" cy="641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685800" rtl="0" eaLnBrk="1" fontAlgn="base" latinLnBrk="0" hangingPunct="1">
              <a:lnSpc>
                <a:spcPct val="100000"/>
              </a:lnSpc>
              <a:spcBef>
                <a:spcPct val="0"/>
              </a:spcBef>
              <a:spcAft>
                <a:spcPts val="45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62F44E"/>
                </a:solidFill>
                <a:effectLst/>
                <a:uLnTx/>
                <a:uFillTx/>
                <a:latin typeface="Calibri" panose="020F0502020204030204" pitchFamily="34" charset="0"/>
                <a:ea typeface="+mn-ea"/>
                <a:cs typeface="+mn-cs"/>
              </a:rPr>
              <a:t>Sx remain resolved</a:t>
            </a:r>
          </a:p>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a:ln>
                  <a:noFill/>
                </a:ln>
                <a:solidFill>
                  <a:srgbClr val="62F44E"/>
                </a:solidFill>
                <a:effectLst/>
                <a:uLnTx/>
                <a:uFillTx/>
                <a:latin typeface="Calibri" panose="020F0502020204030204" pitchFamily="34" charset="0"/>
                <a:ea typeface="+mn-ea"/>
                <a:cs typeface="+mn-cs"/>
              </a:rPr>
              <a:t> over 4 hrs</a:t>
            </a:r>
          </a:p>
        </p:txBody>
      </p:sp>
      <p:sp>
        <p:nvSpPr>
          <p:cNvPr id="26661" name="TextBox 73"/>
          <p:cNvSpPr txBox="1">
            <a:spLocks noChangeArrowheads="1"/>
          </p:cNvSpPr>
          <p:nvPr/>
        </p:nvSpPr>
        <p:spPr bwMode="auto">
          <a:xfrm>
            <a:off x="8168880" y="3849291"/>
            <a:ext cx="75961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en-US" sz="1050" b="1" i="0" u="none" strike="noStrike" kern="1200" cap="none" spc="0" normalizeH="0" baseline="0" noProof="0" err="1">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Sx</a:t>
            </a:r>
            <a:r>
              <a:rPr kumimoji="0" lang="en-US" altLang="en-US" sz="105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Calibri" panose="020F0502020204030204" pitchFamily="34" charset="0"/>
                <a:ea typeface="+mn-ea"/>
                <a:cs typeface="+mn-cs"/>
              </a:rPr>
              <a:t> recur</a:t>
            </a:r>
          </a:p>
        </p:txBody>
      </p:sp>
      <p:sp>
        <p:nvSpPr>
          <p:cNvPr id="14373" name="TextBox 22"/>
          <p:cNvSpPr txBox="1">
            <a:spLocks noChangeArrowheads="1"/>
          </p:cNvSpPr>
          <p:nvPr/>
        </p:nvSpPr>
        <p:spPr bwMode="auto">
          <a:xfrm>
            <a:off x="1769269" y="3712369"/>
            <a:ext cx="165735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900" b="1" i="1" u="none" strike="noStrike" kern="1200" cap="none" spc="0" normalizeH="0" baseline="0" noProof="0">
                <a:ln>
                  <a:noFill/>
                </a:ln>
                <a:solidFill>
                  <a:srgbClr val="FFFF00"/>
                </a:solidFill>
                <a:effectLst/>
                <a:uLnTx/>
                <a:uFillTx/>
                <a:latin typeface="Arial" panose="020B0604020202020204" pitchFamily="34" charset="0"/>
                <a:ea typeface="+mn-ea"/>
                <a:cs typeface="+mn-cs"/>
              </a:rPr>
              <a:t>*Subj. travels solo in lock</a:t>
            </a:r>
          </a:p>
        </p:txBody>
      </p:sp>
      <p:grpSp>
        <p:nvGrpSpPr>
          <p:cNvPr id="14374" name="Group 3"/>
          <p:cNvGrpSpPr>
            <a:grpSpLocks/>
          </p:cNvGrpSpPr>
          <p:nvPr/>
        </p:nvGrpSpPr>
        <p:grpSpPr bwMode="auto">
          <a:xfrm>
            <a:off x="1659733" y="1087041"/>
            <a:ext cx="1926431" cy="2643188"/>
            <a:chOff x="4653382" y="762757"/>
            <a:chExt cx="2568888" cy="3319171"/>
          </a:xfrm>
        </p:grpSpPr>
        <p:sp>
          <p:nvSpPr>
            <p:cNvPr id="6" name="Rectangle 5"/>
            <p:cNvSpPr/>
            <p:nvPr/>
          </p:nvSpPr>
          <p:spPr>
            <a:xfrm>
              <a:off x="4993148" y="762757"/>
              <a:ext cx="1895706" cy="795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sng" strike="noStrike" kern="1200" cap="none" spc="0" normalizeH="0" baseline="0" noProof="0">
                  <a:ln>
                    <a:noFill/>
                  </a:ln>
                  <a:solidFill>
                    <a:prstClr val="white"/>
                  </a:solidFill>
                  <a:effectLst/>
                  <a:uLnTx/>
                  <a:uFillTx/>
                  <a:latin typeface="Calibri"/>
                  <a:ea typeface="+mn-ea"/>
                  <a:cs typeface="+mn-cs"/>
                </a:rPr>
                <a:t>START</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 shows </a:t>
              </a:r>
              <a:r>
                <a:rPr kumimoji="0" lang="en-US" sz="1050" b="0" i="0" u="none" strike="noStrike" kern="1200" cap="none" spc="0" normalizeH="0" baseline="0" noProof="0" err="1">
                  <a:ln>
                    <a:noFill/>
                  </a:ln>
                  <a:solidFill>
                    <a:prstClr val="white"/>
                  </a:solidFill>
                  <a:effectLst/>
                  <a:uLnTx/>
                  <a:uFillTx/>
                  <a:latin typeface="Calibri"/>
                  <a:ea typeface="+mn-ea"/>
                  <a:cs typeface="+mn-cs"/>
                </a:rPr>
                <a:t>Sx</a:t>
              </a:r>
              <a:r>
                <a:rPr kumimoji="0" lang="en-US" sz="1050" b="0" i="0" u="none" strike="noStrike" kern="1200" cap="none" spc="0" normalizeH="0" baseline="0" noProof="0">
                  <a:ln>
                    <a:noFill/>
                  </a:ln>
                  <a:solidFill>
                    <a:prstClr val="white"/>
                  </a:solidFill>
                  <a:effectLst/>
                  <a:uLnTx/>
                  <a:uFillTx/>
                  <a:latin typeface="Calibri"/>
                  <a:ea typeface="+mn-ea"/>
                  <a:cs typeface="+mn-cs"/>
                </a:rPr>
                <a:t> during or after EVA Sim</a:t>
              </a:r>
            </a:p>
          </p:txBody>
        </p:sp>
        <p:sp>
          <p:nvSpPr>
            <p:cNvPr id="7" name="Rectangle 6"/>
            <p:cNvSpPr/>
            <p:nvPr/>
          </p:nvSpPr>
          <p:spPr>
            <a:xfrm>
              <a:off x="4740706" y="1815323"/>
              <a:ext cx="2394242" cy="1007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Subj moved to 100% O2.</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DT puts Subj in lock @ 4.3, repress to 14.7 in Man Lock*. </a:t>
              </a:r>
            </a:p>
          </p:txBody>
        </p:sp>
        <p:sp>
          <p:nvSpPr>
            <p:cNvPr id="11" name="Rectangle 10"/>
            <p:cNvSpPr/>
            <p:nvPr/>
          </p:nvSpPr>
          <p:spPr>
            <a:xfrm>
              <a:off x="4653382" y="3175884"/>
              <a:ext cx="2568888" cy="9060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Calibri"/>
                  <a:ea typeface="+mn-ea"/>
                  <a:cs typeface="+mn-cs"/>
                </a:rPr>
                <a:t>MO evaluates Subj for DCS </a:t>
              </a:r>
              <a:r>
                <a:rPr kumimoji="0" lang="en-US" sz="1050" b="0" i="0" u="none" strike="noStrike" kern="1200" cap="none" spc="0" normalizeH="0" baseline="0" noProof="0" err="1">
                  <a:ln>
                    <a:noFill/>
                  </a:ln>
                  <a:solidFill>
                    <a:prstClr val="white"/>
                  </a:solidFill>
                  <a:effectLst/>
                  <a:uLnTx/>
                  <a:uFillTx/>
                  <a:latin typeface="Calibri"/>
                  <a:ea typeface="+mn-ea"/>
                  <a:cs typeface="+mn-cs"/>
                </a:rPr>
                <a:t>Sx</a:t>
              </a:r>
              <a:r>
                <a:rPr kumimoji="0" lang="en-US" sz="1050" b="0" i="0" u="none" strike="noStrike" kern="1200" cap="none" spc="0" normalizeH="0" baseline="0" noProof="0">
                  <a:ln>
                    <a:noFill/>
                  </a:ln>
                  <a:solidFill>
                    <a:prstClr val="white"/>
                  </a:solidFill>
                  <a:effectLst/>
                  <a:uLnTx/>
                  <a:uFillTx/>
                  <a:latin typeface="Calibri"/>
                  <a:ea typeface="+mn-ea"/>
                  <a:cs typeface="+mn-cs"/>
                </a:rPr>
                <a:t> resolution @ 14.7.</a:t>
              </a:r>
            </a:p>
          </p:txBody>
        </p:sp>
        <p:cxnSp>
          <p:nvCxnSpPr>
            <p:cNvPr id="28" name="Straight Arrow Connector 27"/>
            <p:cNvCxnSpPr>
              <a:stCxn id="7" idx="2"/>
              <a:endCxn id="11" idx="0"/>
            </p:cNvCxnSpPr>
            <p:nvPr/>
          </p:nvCxnSpPr>
          <p:spPr>
            <a:xfrm>
              <a:off x="5937827" y="2823035"/>
              <a:ext cx="0" cy="352849"/>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6" idx="2"/>
              <a:endCxn id="7" idx="0"/>
            </p:cNvCxnSpPr>
            <p:nvPr/>
          </p:nvCxnSpPr>
          <p:spPr>
            <a:xfrm flipH="1">
              <a:off x="5937827" y="1558162"/>
              <a:ext cx="3175" cy="257161"/>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837558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Schematic&#10;&#10;Description automatically generated">
            <a:extLst>
              <a:ext uri="{FF2B5EF4-FFF2-40B4-BE49-F238E27FC236}">
                <a16:creationId xmlns:a16="http://schemas.microsoft.com/office/drawing/2014/main" id="{B3BEEE17-3EC7-4812-9C7D-12EEEFD7D7A4}"/>
              </a:ext>
            </a:extLst>
          </p:cNvPr>
          <p:cNvPicPr>
            <a:picLocks noGrp="1" noChangeAspect="1"/>
          </p:cNvPicPr>
          <p:nvPr>
            <p:ph idx="1"/>
          </p:nvPr>
        </p:nvPicPr>
        <p:blipFill>
          <a:blip r:embed="rId2"/>
          <a:stretch>
            <a:fillRect/>
          </a:stretch>
        </p:blipFill>
        <p:spPr>
          <a:xfrm>
            <a:off x="153764" y="49353"/>
            <a:ext cx="11884472" cy="6759294"/>
          </a:xfrm>
        </p:spPr>
      </p:pic>
    </p:spTree>
    <p:extLst>
      <p:ext uri="{BB962C8B-B14F-4D97-AF65-F5344CB8AC3E}">
        <p14:creationId xmlns:p14="http://schemas.microsoft.com/office/powerpoint/2010/main" val="399778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Graphical user interface&#10;&#10;Description automatically generated">
            <a:extLst>
              <a:ext uri="{FF2B5EF4-FFF2-40B4-BE49-F238E27FC236}">
                <a16:creationId xmlns:a16="http://schemas.microsoft.com/office/drawing/2014/main" id="{977225B3-BFF6-49E5-8505-4866E801E664}"/>
              </a:ext>
            </a:extLst>
          </p:cNvPr>
          <p:cNvPicPr>
            <a:picLocks noGrp="1" noChangeAspect="1"/>
          </p:cNvPicPr>
          <p:nvPr>
            <p:ph idx="1"/>
          </p:nvPr>
        </p:nvPicPr>
        <p:blipFill>
          <a:blip r:embed="rId2"/>
          <a:stretch>
            <a:fillRect/>
          </a:stretch>
        </p:blipFill>
        <p:spPr>
          <a:xfrm>
            <a:off x="134644" y="33212"/>
            <a:ext cx="11922711" cy="6791576"/>
          </a:xfrm>
        </p:spPr>
      </p:pic>
    </p:spTree>
    <p:extLst>
      <p:ext uri="{BB962C8B-B14F-4D97-AF65-F5344CB8AC3E}">
        <p14:creationId xmlns:p14="http://schemas.microsoft.com/office/powerpoint/2010/main" val="29234520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55085" y="1398810"/>
            <a:ext cx="12070080" cy="2974885"/>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itle 4"/>
          <p:cNvSpPr>
            <a:spLocks noGrp="1"/>
          </p:cNvSpPr>
          <p:nvPr>
            <p:ph type="title"/>
          </p:nvPr>
        </p:nvSpPr>
        <p:spPr/>
        <p:txBody>
          <a:bodyPr/>
          <a:lstStyle/>
          <a:p>
            <a:r>
              <a:rPr lang="en-US"/>
              <a:t>Timeline Implications</a:t>
            </a:r>
          </a:p>
        </p:txBody>
      </p:sp>
      <p:sp>
        <p:nvSpPr>
          <p:cNvPr id="11" name="Rectangle 10"/>
          <p:cNvSpPr/>
          <p:nvPr/>
        </p:nvSpPr>
        <p:spPr>
          <a:xfrm>
            <a:off x="101600" y="6042767"/>
            <a:ext cx="11820325" cy="738664"/>
          </a:xfrm>
          <a:prstGeom prst="rect">
            <a:avLst/>
          </a:prstGeom>
          <a:solidFill>
            <a:schemeClr val="tx1">
              <a:alpha val="28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mn-ea"/>
                <a:cs typeface="+mn-cs"/>
              </a:rPr>
              <a:t>2</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Abercromby et al.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“Suited Ground Vacuum Chamber Testing Decompression Sickness Tiger Team Report”, </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2018 NASA Technical Report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3</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 Abercromby, et al.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“Using the Shuttle Staged Prebreathe Atmosphere and Variable Pressure Spacesuits for Exploration Extravehicular Activity”</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 2018 </a:t>
            </a:r>
            <a:r>
              <a:rPr kumimoji="0" lang="en-US" sz="1400" b="0" i="0" u="none" strike="noStrike" kern="0" cap="none" spc="0" normalizeH="0" baseline="0" noProof="0" err="1">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AsMA</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Calibri" panose="020F0502020204030204" pitchFamily="34" charset="0"/>
              </a:rPr>
              <a:t>. </a:t>
            </a:r>
            <a:endPar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mn-ea"/>
                <a:cs typeface="+mn-cs"/>
              </a:rPr>
              <a:t>4</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Abercromby et al. </a:t>
            </a:r>
            <a:r>
              <a:rPr kumimoji="0" lang="en-US" sz="1400" b="0" i="1"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“Modeling Oxygen Prebreathe Protocols for Exploration EVA Using Variable Pressure Suits”, </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2017 </a:t>
            </a:r>
            <a:r>
              <a:rPr kumimoji="0" lang="en-US" sz="1400" b="0" i="0" u="none" strike="noStrike" kern="0" cap="none" spc="0" normalizeH="0" baseline="0" noProof="0" err="1">
                <a:ln>
                  <a:noFill/>
                </a:ln>
                <a:solidFill>
                  <a:prstClr val="white"/>
                </a:solidFill>
                <a:effectLst>
                  <a:outerShdw blurRad="38100" dist="38100" dir="2700000" algn="tl">
                    <a:srgbClr val="000000">
                      <a:alpha val="43137"/>
                    </a:srgbClr>
                  </a:outerShdw>
                </a:effectLst>
                <a:uLnTx/>
                <a:uFillTx/>
                <a:latin typeface="Calibri"/>
                <a:ea typeface="+mn-ea"/>
                <a:cs typeface="+mn-cs"/>
              </a:rPr>
              <a:t>AsMA</a:t>
            </a:r>
            <a:r>
              <a:rPr kumimoji="0" lang="en-US" sz="1400" b="0" i="0" u="none" strike="noStrike" kern="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a:t>
            </a:r>
          </a:p>
        </p:txBody>
      </p:sp>
      <p:sp>
        <p:nvSpPr>
          <p:cNvPr id="4" name="Rectangle 3"/>
          <p:cNvSpPr/>
          <p:nvPr/>
        </p:nvSpPr>
        <p:spPr>
          <a:xfrm>
            <a:off x="988442" y="4824804"/>
            <a:ext cx="10203365" cy="552173"/>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Exploration conops are incompatible with multi-hour prebreathe durations</a:t>
            </a:r>
          </a:p>
        </p:txBody>
      </p:sp>
      <p:sp>
        <p:nvSpPr>
          <p:cNvPr id="3" name="TextBox 2"/>
          <p:cNvSpPr txBox="1"/>
          <p:nvPr/>
        </p:nvSpPr>
        <p:spPr>
          <a:xfrm>
            <a:off x="671920" y="3264844"/>
            <a:ext cx="11390347" cy="101566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Timelines are </a:t>
            </a:r>
            <a:r>
              <a:rPr kumimoji="0" lang="en-US" sz="2000" b="0" i="0" u="sng" strike="noStrike" kern="1200" cap="none" spc="0" normalizeH="0" baseline="0" noProof="0">
                <a:ln>
                  <a:noFill/>
                </a:ln>
                <a:solidFill>
                  <a:prstClr val="black"/>
                </a:solidFill>
                <a:effectLst/>
                <a:uLnTx/>
                <a:uFillTx/>
                <a:latin typeface="Calibri"/>
                <a:ea typeface="+mn-ea"/>
                <a:cs typeface="+mn-cs"/>
              </a:rPr>
              <a:t>notional</a:t>
            </a:r>
            <a:r>
              <a:rPr kumimoji="0" lang="en-US" sz="2000" b="0" i="0" u="none" strike="noStrike" kern="1200" cap="none" spc="0" normalizeH="0" baseline="0" noProof="0">
                <a:ln>
                  <a:noFill/>
                </a:ln>
                <a:solidFill>
                  <a:prstClr val="black"/>
                </a:solidFill>
                <a:effectLst/>
                <a:uLnTx/>
                <a:uFillTx/>
                <a:latin typeface="Calibri"/>
                <a:ea typeface="+mn-ea"/>
                <a:cs typeface="+mn-cs"/>
              </a:rPr>
              <a:t> and for purposes of comparison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All prebreathe durations are model-based estimates [2-4]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Detailed depress profiles being worked with CX3</a:t>
            </a:r>
          </a:p>
        </p:txBody>
      </p:sp>
      <p:pic>
        <p:nvPicPr>
          <p:cNvPr id="1026" name="Picture 2">
            <a:extLst>
              <a:ext uri="{FF2B5EF4-FFF2-40B4-BE49-F238E27FC236}">
                <a16:creationId xmlns:a16="http://schemas.microsoft.com/office/drawing/2014/main" id="{C482D1EA-0937-46B4-B16F-884E25849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322" y="1512379"/>
            <a:ext cx="11562825" cy="1750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952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EVA Simulation – Rationale for Tasks</a:t>
            </a:r>
          </a:p>
        </p:txBody>
      </p:sp>
      <p:sp>
        <p:nvSpPr>
          <p:cNvPr id="3" name="Content Placeholder 2"/>
          <p:cNvSpPr>
            <a:spLocks noGrp="1"/>
          </p:cNvSpPr>
          <p:nvPr>
            <p:ph idx="1"/>
          </p:nvPr>
        </p:nvSpPr>
        <p:spPr>
          <a:xfrm>
            <a:off x="304800" y="1062502"/>
            <a:ext cx="11582400" cy="3869633"/>
          </a:xfrm>
        </p:spPr>
        <p:txBody>
          <a:bodyPr>
            <a:noAutofit/>
          </a:bodyPr>
          <a:lstStyle/>
          <a:p>
            <a:r>
              <a:rPr lang="en-US" sz="2000"/>
              <a:t>61 exploration EVA tasks</a:t>
            </a:r>
            <a:r>
              <a:rPr lang="en-US" sz="2000" baseline="30000"/>
              <a:t>[2]</a:t>
            </a:r>
            <a:r>
              <a:rPr lang="en-US" sz="2000"/>
              <a:t> were decomposed into 126 subtasks then characterized by functional requirements of each subtask</a:t>
            </a:r>
          </a:p>
          <a:p>
            <a:r>
              <a:rPr lang="en-US" sz="2000" b="1"/>
              <a:t>Categories:</a:t>
            </a:r>
          </a:p>
          <a:p>
            <a:pPr lvl="1"/>
            <a:r>
              <a:rPr lang="en-US" sz="1600" b="1">
                <a:solidFill>
                  <a:srgbClr val="FFFF00"/>
                </a:solidFill>
              </a:rPr>
              <a:t>Body Positioning:   </a:t>
            </a:r>
            <a:r>
              <a:rPr lang="en-US" sz="1600">
                <a:solidFill>
                  <a:srgbClr val="FFFF00"/>
                </a:solidFill>
              </a:rPr>
              <a:t>Seated, Kneeling, Standing, Mobile, etc. </a:t>
            </a:r>
          </a:p>
          <a:p>
            <a:pPr lvl="1"/>
            <a:r>
              <a:rPr lang="en-US" sz="1600" b="1"/>
              <a:t>Muscle Groups:   </a:t>
            </a:r>
            <a:r>
              <a:rPr lang="en-US" sz="1600"/>
              <a:t>Whole/Both, Upper, Lower</a:t>
            </a:r>
          </a:p>
          <a:p>
            <a:pPr lvl="1"/>
            <a:r>
              <a:rPr lang="en-US" sz="1600" b="1"/>
              <a:t>Ambulation:   </a:t>
            </a:r>
            <a:r>
              <a:rPr lang="en-US" sz="1600"/>
              <a:t>None, Walking, Walking (terrain), Walking (slopes), Crawling, Climbing</a:t>
            </a:r>
          </a:p>
          <a:p>
            <a:pPr lvl="1"/>
            <a:r>
              <a:rPr lang="en-US" sz="1600" b="1"/>
              <a:t>Loading Bearing:   </a:t>
            </a:r>
            <a:r>
              <a:rPr lang="en-US" sz="1600"/>
              <a:t>None, Carrying, Pushing/Pulling, Attached to Suit</a:t>
            </a:r>
          </a:p>
          <a:p>
            <a:pPr lvl="1"/>
            <a:r>
              <a:rPr lang="en-US" sz="1600" b="1"/>
              <a:t>Loads:   </a:t>
            </a:r>
            <a:r>
              <a:rPr lang="en-US" sz="1600"/>
              <a:t>None, Minimal (&lt;5 </a:t>
            </a:r>
            <a:r>
              <a:rPr lang="en-US" sz="1600" err="1"/>
              <a:t>lbs</a:t>
            </a:r>
            <a:r>
              <a:rPr lang="en-US" sz="1600"/>
              <a:t>), Variable, Heavy (&gt;30 </a:t>
            </a:r>
            <a:r>
              <a:rPr lang="en-US" sz="1600" err="1"/>
              <a:t>lbs</a:t>
            </a:r>
            <a:r>
              <a:rPr lang="en-US" sz="1600"/>
              <a:t>)</a:t>
            </a:r>
          </a:p>
          <a:p>
            <a:pPr lvl="1"/>
            <a:r>
              <a:rPr lang="en-US" sz="1600" b="1"/>
              <a:t>Upper Body Reach (Workspace):   </a:t>
            </a:r>
            <a:r>
              <a:rPr lang="en-US" sz="1600"/>
              <a:t>None, Standard, Extended</a:t>
            </a:r>
          </a:p>
          <a:p>
            <a:pPr lvl="1"/>
            <a:r>
              <a:rPr lang="en-US" sz="1600" b="1"/>
              <a:t>Hand Usage:   </a:t>
            </a:r>
            <a:r>
              <a:rPr lang="en-US" sz="1600"/>
              <a:t>None, Fine Motor Skills, Grip Strength, Vibration, Shock, Other/Combination</a:t>
            </a:r>
          </a:p>
          <a:p>
            <a:pPr lvl="1"/>
            <a:r>
              <a:rPr lang="en-US" sz="1600" b="1"/>
              <a:t>Task Occurrence:   </a:t>
            </a:r>
            <a:r>
              <a:rPr lang="en-US" sz="1600"/>
              <a:t>Rare (&lt;10% of EVAs), Some (~30%), Many (~50%), Most (~75%), Nearly All (&gt;90%)</a:t>
            </a:r>
          </a:p>
          <a:p>
            <a:pPr lvl="1"/>
            <a:r>
              <a:rPr lang="en-US" sz="1600" b="1"/>
              <a:t>Task Duration (expected)</a:t>
            </a:r>
          </a:p>
          <a:p>
            <a:pPr lvl="1"/>
            <a:r>
              <a:rPr lang="en-US" sz="1600" b="1"/>
              <a:t>Task Frequency:   </a:t>
            </a:r>
            <a:r>
              <a:rPr lang="en-US" sz="1600"/>
              <a:t>1-2 times per EVA, Every 2 hours during EVA, Every hour during EVA, 1-30 minutes during EVA</a:t>
            </a:r>
          </a:p>
        </p:txBody>
      </p:sp>
      <p:pic>
        <p:nvPicPr>
          <p:cNvPr id="4" name="Picture 3">
            <a:extLst>
              <a:ext uri="{FF2B5EF4-FFF2-40B4-BE49-F238E27FC236}">
                <a16:creationId xmlns:a16="http://schemas.microsoft.com/office/drawing/2014/main" id="{241A501C-B0A3-487E-9EBC-E09BAFBDED78}"/>
              </a:ext>
            </a:extLst>
          </p:cNvPr>
          <p:cNvPicPr>
            <a:picLocks noChangeAspect="1"/>
          </p:cNvPicPr>
          <p:nvPr/>
        </p:nvPicPr>
        <p:blipFill>
          <a:blip r:embed="rId3"/>
          <a:stretch>
            <a:fillRect/>
          </a:stretch>
        </p:blipFill>
        <p:spPr>
          <a:xfrm>
            <a:off x="0" y="5102035"/>
            <a:ext cx="12192000" cy="1310263"/>
          </a:xfrm>
          <a:prstGeom prst="rect">
            <a:avLst/>
          </a:prstGeom>
        </p:spPr>
      </p:pic>
      <p:sp>
        <p:nvSpPr>
          <p:cNvPr id="5" name="Rectangle 4">
            <a:extLst>
              <a:ext uri="{FF2B5EF4-FFF2-40B4-BE49-F238E27FC236}">
                <a16:creationId xmlns:a16="http://schemas.microsoft.com/office/drawing/2014/main" id="{2B999EAB-9A3A-411A-89E5-801D33A3445C}"/>
              </a:ext>
            </a:extLst>
          </p:cNvPr>
          <p:cNvSpPr/>
          <p:nvPr/>
        </p:nvSpPr>
        <p:spPr>
          <a:xfrm>
            <a:off x="3034627" y="6483892"/>
            <a:ext cx="6122747" cy="2769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30000" noProof="0">
                <a:ln>
                  <a:noFill/>
                </a:ln>
                <a:solidFill>
                  <a:prstClr val="white"/>
                </a:solidFill>
                <a:effectLst>
                  <a:outerShdw blurRad="38100" dist="38100" dir="2700000" algn="tl">
                    <a:srgbClr val="000000">
                      <a:alpha val="43137"/>
                    </a:srgbClr>
                  </a:outerShdw>
                </a:effectLst>
                <a:uLnTx/>
                <a:uFillTx/>
                <a:latin typeface="Calibri"/>
                <a:ea typeface="+mn-ea"/>
                <a:cs typeface="+mn-cs"/>
              </a:rPr>
              <a:t>2</a:t>
            </a:r>
            <a:r>
              <a:rPr kumimoji="0" lang="en-US" sz="12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Coan D. Exploration EVA System Concept of Operations. NASA TR, EVA-EXP-0042 </a:t>
            </a:r>
            <a:r>
              <a:rPr kumimoji="0" lang="en-US" sz="1200" b="0" i="0" u="none" strike="noStrike" kern="1200" cap="none" spc="0" normalizeH="0" baseline="0" noProof="0" err="1">
                <a:ln>
                  <a:noFill/>
                </a:ln>
                <a:solidFill>
                  <a:prstClr val="white"/>
                </a:solidFill>
                <a:effectLst>
                  <a:outerShdw blurRad="38100" dist="38100" dir="2700000" algn="tl">
                    <a:srgbClr val="000000">
                      <a:alpha val="43137"/>
                    </a:srgbClr>
                  </a:outerShdw>
                </a:effectLst>
                <a:uLnTx/>
                <a:uFillTx/>
                <a:latin typeface="Calibri"/>
                <a:ea typeface="+mn-ea"/>
                <a:cs typeface="+mn-cs"/>
              </a:rPr>
              <a:t>RevB</a:t>
            </a:r>
            <a:r>
              <a:rPr kumimoji="0" lang="en-US" sz="12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a:ea typeface="+mn-ea"/>
                <a:cs typeface="+mn-cs"/>
              </a:rPr>
              <a:t>. 2020</a:t>
            </a:r>
          </a:p>
        </p:txBody>
      </p:sp>
      <p:graphicFrame>
        <p:nvGraphicFramePr>
          <p:cNvPr id="6" name="Chart 5">
            <a:extLst>
              <a:ext uri="{FF2B5EF4-FFF2-40B4-BE49-F238E27FC236}">
                <a16:creationId xmlns:a16="http://schemas.microsoft.com/office/drawing/2014/main" id="{3FF46C6A-76E7-4EAB-8AA2-9DC95FB3B8BE}"/>
              </a:ext>
            </a:extLst>
          </p:cNvPr>
          <p:cNvGraphicFramePr/>
          <p:nvPr/>
        </p:nvGraphicFramePr>
        <p:xfrm>
          <a:off x="8875553" y="1577131"/>
          <a:ext cx="3221372" cy="24763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58687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CB321-861A-4DE7-990F-23B39FBB67D1}"/>
              </a:ext>
            </a:extLst>
          </p:cNvPr>
          <p:cNvSpPr>
            <a:spLocks noGrp="1"/>
          </p:cNvSpPr>
          <p:nvPr>
            <p:ph type="title"/>
          </p:nvPr>
        </p:nvSpPr>
        <p:spPr/>
        <p:txBody>
          <a:bodyPr/>
          <a:lstStyle/>
          <a:p>
            <a:r>
              <a:rPr lang="en-US"/>
              <a:t>Pilot Data - Results</a:t>
            </a:r>
          </a:p>
        </p:txBody>
      </p:sp>
      <p:sp>
        <p:nvSpPr>
          <p:cNvPr id="9" name="Content Placeholder 8">
            <a:extLst>
              <a:ext uri="{FF2B5EF4-FFF2-40B4-BE49-F238E27FC236}">
                <a16:creationId xmlns:a16="http://schemas.microsoft.com/office/drawing/2014/main" id="{0991A905-3588-4C19-B4CD-F4B80F0B583A}"/>
              </a:ext>
            </a:extLst>
          </p:cNvPr>
          <p:cNvSpPr>
            <a:spLocks noGrp="1"/>
          </p:cNvSpPr>
          <p:nvPr>
            <p:ph idx="1"/>
          </p:nvPr>
        </p:nvSpPr>
        <p:spPr/>
        <p:txBody>
          <a:bodyPr/>
          <a:lstStyle/>
          <a:p>
            <a:r>
              <a:rPr lang="en-US"/>
              <a:t>The average %VO</a:t>
            </a:r>
            <a:r>
              <a:rPr lang="en-US" baseline="-25000"/>
              <a:t>2</a:t>
            </a:r>
            <a:r>
              <a:rPr lang="en-US"/>
              <a:t>peak across all tasks was ~38% (1274 BTU/</a:t>
            </a:r>
            <a:r>
              <a:rPr lang="en-US" err="1"/>
              <a:t>hr</a:t>
            </a:r>
            <a:r>
              <a:rPr lang="en-US"/>
              <a:t>). </a:t>
            </a:r>
          </a:p>
        </p:txBody>
      </p:sp>
      <p:pic>
        <p:nvPicPr>
          <p:cNvPr id="3" name="Picture 2">
            <a:extLst>
              <a:ext uri="{FF2B5EF4-FFF2-40B4-BE49-F238E27FC236}">
                <a16:creationId xmlns:a16="http://schemas.microsoft.com/office/drawing/2014/main" id="{A52087D6-B89A-460D-865F-268D2856B51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486715"/>
            <a:ext cx="5860414" cy="3535680"/>
          </a:xfrm>
          <a:prstGeom prst="rect">
            <a:avLst/>
          </a:prstGeom>
          <a:noFill/>
        </p:spPr>
      </p:pic>
      <p:pic>
        <p:nvPicPr>
          <p:cNvPr id="4" name="Picture 3">
            <a:extLst>
              <a:ext uri="{FF2B5EF4-FFF2-40B4-BE49-F238E27FC236}">
                <a16:creationId xmlns:a16="http://schemas.microsoft.com/office/drawing/2014/main" id="{EFE55837-A459-49D0-8543-F6DBE5AC5F0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35586" y="2486715"/>
            <a:ext cx="5681980" cy="3535680"/>
          </a:xfrm>
          <a:prstGeom prst="rect">
            <a:avLst/>
          </a:prstGeom>
          <a:noFill/>
        </p:spPr>
      </p:pic>
      <p:cxnSp>
        <p:nvCxnSpPr>
          <p:cNvPr id="6" name="Straight Connector 5">
            <a:extLst>
              <a:ext uri="{FF2B5EF4-FFF2-40B4-BE49-F238E27FC236}">
                <a16:creationId xmlns:a16="http://schemas.microsoft.com/office/drawing/2014/main" id="{EDA986E8-3E55-409F-8580-2DBB19E2B39A}"/>
              </a:ext>
            </a:extLst>
          </p:cNvPr>
          <p:cNvCxnSpPr>
            <a:cxnSpLocks/>
          </p:cNvCxnSpPr>
          <p:nvPr/>
        </p:nvCxnSpPr>
        <p:spPr>
          <a:xfrm flipV="1">
            <a:off x="8247529" y="3072894"/>
            <a:ext cx="0" cy="2805952"/>
          </a:xfrm>
          <a:prstGeom prst="line">
            <a:avLst/>
          </a:prstGeom>
          <a:ln w="38100">
            <a:solidFill>
              <a:srgbClr val="00FFFF"/>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D3246C2-CB62-4622-A876-4F57CDE2C5C8}"/>
              </a:ext>
            </a:extLst>
          </p:cNvPr>
          <p:cNvSpPr txBox="1"/>
          <p:nvPr/>
        </p:nvSpPr>
        <p:spPr>
          <a:xfrm>
            <a:off x="8184776" y="3154927"/>
            <a:ext cx="1143839" cy="369332"/>
          </a:xfrm>
          <a:prstGeom prst="rect">
            <a:avLst/>
          </a:prstGeom>
          <a:noFill/>
        </p:spPr>
        <p:txBody>
          <a:bodyPr wrap="none" rtlCol="0">
            <a:spAutoFit/>
          </a:bodyPr>
          <a:lstStyle/>
          <a:p>
            <a:r>
              <a:rPr lang="en-US"/>
              <a:t>Avg = 38%</a:t>
            </a:r>
          </a:p>
        </p:txBody>
      </p:sp>
    </p:spTree>
    <p:extLst>
      <p:ext uri="{BB962C8B-B14F-4D97-AF65-F5344CB8AC3E}">
        <p14:creationId xmlns:p14="http://schemas.microsoft.com/office/powerpoint/2010/main" val="228809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AFC05F9-5073-4EEA-8E75-B7D73C224788}"/>
              </a:ext>
            </a:extLst>
          </p:cNvPr>
          <p:cNvSpPr/>
          <p:nvPr/>
        </p:nvSpPr>
        <p:spPr>
          <a:xfrm>
            <a:off x="192834" y="1195980"/>
            <a:ext cx="9818390" cy="449769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815D98F-E854-4FF7-B322-61A39DA04B50}"/>
              </a:ext>
            </a:extLst>
          </p:cNvPr>
          <p:cNvSpPr>
            <a:spLocks noGrp="1"/>
          </p:cNvSpPr>
          <p:nvPr>
            <p:ph type="title"/>
          </p:nvPr>
        </p:nvSpPr>
        <p:spPr/>
        <p:txBody>
          <a:bodyPr/>
          <a:lstStyle/>
          <a:p>
            <a:r>
              <a:rPr lang="en-US"/>
              <a:t>Was the prebreathe within parameters?</a:t>
            </a:r>
          </a:p>
        </p:txBody>
      </p:sp>
      <p:sp>
        <p:nvSpPr>
          <p:cNvPr id="3" name="TextBox 2">
            <a:extLst>
              <a:ext uri="{FF2B5EF4-FFF2-40B4-BE49-F238E27FC236}">
                <a16:creationId xmlns:a16="http://schemas.microsoft.com/office/drawing/2014/main" id="{013B7272-1708-432F-AFF6-96ACA2C99E0B}"/>
              </a:ext>
            </a:extLst>
          </p:cNvPr>
          <p:cNvSpPr txBox="1"/>
          <p:nvPr/>
        </p:nvSpPr>
        <p:spPr>
          <a:xfrm flipH="1">
            <a:off x="2621901" y="5835134"/>
            <a:ext cx="76632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Calibri"/>
                <a:ea typeface="+mn-ea"/>
                <a:cs typeface="+mn-cs"/>
              </a:rPr>
              <a:t>*Transition from 6.2 psi to 5.4 psi (</a:t>
            </a:r>
            <a:r>
              <a:rPr lang="en-US">
                <a:solidFill>
                  <a:schemeClr val="bg1"/>
                </a:solidFill>
                <a:latin typeface="Calibri"/>
              </a:rPr>
              <a:t>s</a:t>
            </a:r>
            <a:r>
              <a:rPr kumimoji="0" lang="en-US" sz="1800" b="0" i="0" u="none" strike="noStrike" kern="1200" cap="none" spc="0" normalizeH="0" baseline="0" noProof="0" err="1">
                <a:ln>
                  <a:noFill/>
                </a:ln>
                <a:solidFill>
                  <a:schemeClr val="bg1"/>
                </a:solidFill>
                <a:effectLst/>
                <a:uLnTx/>
                <a:uFillTx/>
                <a:latin typeface="Calibri"/>
                <a:ea typeface="+mn-ea"/>
                <a:cs typeface="+mn-cs"/>
              </a:rPr>
              <a:t>upersaturation</a:t>
            </a:r>
            <a:r>
              <a:rPr kumimoji="0" lang="en-US" sz="1800" b="0" i="0" u="none" strike="noStrike" kern="1200" cap="none" spc="0" normalizeH="0" baseline="0" noProof="0">
                <a:ln>
                  <a:noFill/>
                </a:ln>
                <a:solidFill>
                  <a:schemeClr val="bg1"/>
                </a:solidFill>
                <a:effectLst/>
                <a:uLnTx/>
                <a:uFillTx/>
                <a:latin typeface="Calibri"/>
                <a:ea typeface="+mn-ea"/>
                <a:cs typeface="+mn-cs"/>
              </a:rPr>
              <a:t> point) added ~80-90 sec </a:t>
            </a:r>
          </a:p>
        </p:txBody>
      </p:sp>
      <p:pic>
        <p:nvPicPr>
          <p:cNvPr id="7" name="Graphic 6">
            <a:extLst>
              <a:ext uri="{FF2B5EF4-FFF2-40B4-BE49-F238E27FC236}">
                <a16:creationId xmlns:a16="http://schemas.microsoft.com/office/drawing/2014/main" id="{79FC1794-B4D0-447F-913E-1E28E9B625F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5324" y="1235355"/>
            <a:ext cx="9358985" cy="4387290"/>
          </a:xfrm>
          <a:prstGeom prst="rect">
            <a:avLst/>
          </a:prstGeom>
        </p:spPr>
      </p:pic>
      <p:sp>
        <p:nvSpPr>
          <p:cNvPr id="5" name="TextBox 4">
            <a:extLst>
              <a:ext uri="{FF2B5EF4-FFF2-40B4-BE49-F238E27FC236}">
                <a16:creationId xmlns:a16="http://schemas.microsoft.com/office/drawing/2014/main" id="{2D16A327-8EF8-45E3-8AD3-8FC4A9BFB6A8}"/>
              </a:ext>
            </a:extLst>
          </p:cNvPr>
          <p:cNvSpPr txBox="1"/>
          <p:nvPr/>
        </p:nvSpPr>
        <p:spPr>
          <a:xfrm>
            <a:off x="10123714" y="2588293"/>
            <a:ext cx="2018886" cy="2031325"/>
          </a:xfrm>
          <a:prstGeom prst="rect">
            <a:avLst/>
          </a:prstGeom>
          <a:noFill/>
        </p:spPr>
        <p:txBody>
          <a:bodyPr wrap="none" rtlCol="0">
            <a:spAutoFit/>
          </a:bodyPr>
          <a:lstStyle/>
          <a:p>
            <a:r>
              <a:rPr lang="en-US" b="1" err="1">
                <a:solidFill>
                  <a:schemeClr val="bg1"/>
                </a:solidFill>
              </a:rPr>
              <a:t>Prebreathe</a:t>
            </a:r>
            <a:r>
              <a:rPr lang="en-US" b="1">
                <a:solidFill>
                  <a:schemeClr val="bg1"/>
                </a:solidFill>
              </a:rPr>
              <a:t> Times:</a:t>
            </a:r>
          </a:p>
          <a:p>
            <a:r>
              <a:rPr lang="en-US">
                <a:solidFill>
                  <a:schemeClr val="bg1"/>
                </a:solidFill>
              </a:rPr>
              <a:t>EVA1: 20min 14 sec</a:t>
            </a:r>
          </a:p>
          <a:p>
            <a:r>
              <a:rPr lang="en-US">
                <a:solidFill>
                  <a:schemeClr val="bg1"/>
                </a:solidFill>
              </a:rPr>
              <a:t>EVA2: 20min 21 sec</a:t>
            </a:r>
          </a:p>
          <a:p>
            <a:r>
              <a:rPr lang="en-US">
                <a:solidFill>
                  <a:schemeClr val="bg1"/>
                </a:solidFill>
              </a:rPr>
              <a:t>EVA3: 20min 01 sec</a:t>
            </a:r>
          </a:p>
          <a:p>
            <a:r>
              <a:rPr lang="en-US">
                <a:solidFill>
                  <a:schemeClr val="bg1"/>
                </a:solidFill>
              </a:rPr>
              <a:t>EVA4: 20min 04 sec</a:t>
            </a:r>
          </a:p>
          <a:p>
            <a:r>
              <a:rPr lang="en-US">
                <a:solidFill>
                  <a:schemeClr val="bg1"/>
                </a:solidFill>
              </a:rPr>
              <a:t>EVA5: 20min 10 sec</a:t>
            </a:r>
          </a:p>
          <a:p>
            <a:endParaRPr lang="en-US">
              <a:solidFill>
                <a:schemeClr val="bg1"/>
              </a:solidFill>
            </a:endParaRPr>
          </a:p>
        </p:txBody>
      </p:sp>
    </p:spTree>
    <p:extLst>
      <p:ext uri="{BB962C8B-B14F-4D97-AF65-F5344CB8AC3E}">
        <p14:creationId xmlns:p14="http://schemas.microsoft.com/office/powerpoint/2010/main" val="4019277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EEAC6F-553F-48C1-840F-DC21706AA68F}"/>
              </a:ext>
            </a:extLst>
          </p:cNvPr>
          <p:cNvSpPr>
            <a:spLocks noGrp="1"/>
          </p:cNvSpPr>
          <p:nvPr>
            <p:ph type="title"/>
          </p:nvPr>
        </p:nvSpPr>
        <p:spPr/>
        <p:txBody>
          <a:bodyPr/>
          <a:lstStyle/>
          <a:p>
            <a:r>
              <a:rPr lang="en-US"/>
              <a:t>EB Score</a:t>
            </a:r>
          </a:p>
        </p:txBody>
      </p:sp>
      <p:pic>
        <p:nvPicPr>
          <p:cNvPr id="8" name="Picture 7">
            <a:extLst>
              <a:ext uri="{FF2B5EF4-FFF2-40B4-BE49-F238E27FC236}">
                <a16:creationId xmlns:a16="http://schemas.microsoft.com/office/drawing/2014/main" id="{AA88ACAA-A4B0-4670-8CF3-57E99DEB452C}"/>
              </a:ext>
            </a:extLst>
          </p:cNvPr>
          <p:cNvPicPr>
            <a:picLocks noChangeAspect="1"/>
          </p:cNvPicPr>
          <p:nvPr/>
        </p:nvPicPr>
        <p:blipFill>
          <a:blip r:embed="rId2"/>
          <a:stretch>
            <a:fillRect/>
          </a:stretch>
        </p:blipFill>
        <p:spPr>
          <a:xfrm>
            <a:off x="0" y="15907"/>
            <a:ext cx="12192000" cy="6826185"/>
          </a:xfrm>
          <a:prstGeom prst="rect">
            <a:avLst/>
          </a:prstGeom>
        </p:spPr>
      </p:pic>
    </p:spTree>
    <p:extLst>
      <p:ext uri="{BB962C8B-B14F-4D97-AF65-F5344CB8AC3E}">
        <p14:creationId xmlns:p14="http://schemas.microsoft.com/office/powerpoint/2010/main" val="1624255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6F4CCA-2DF6-41F4-8D45-815AA1806372}"/>
              </a:ext>
            </a:extLst>
          </p:cNvPr>
          <p:cNvSpPr>
            <a:spLocks noGrp="1"/>
          </p:cNvSpPr>
          <p:nvPr>
            <p:ph type="title"/>
          </p:nvPr>
        </p:nvSpPr>
        <p:spPr/>
        <p:txBody>
          <a:bodyPr/>
          <a:lstStyle/>
          <a:p>
            <a:r>
              <a:rPr lang="en-US"/>
              <a:t>Research Goals</a:t>
            </a:r>
          </a:p>
        </p:txBody>
      </p:sp>
      <p:sp>
        <p:nvSpPr>
          <p:cNvPr id="5" name="Content Placeholder 4">
            <a:extLst>
              <a:ext uri="{FF2B5EF4-FFF2-40B4-BE49-F238E27FC236}">
                <a16:creationId xmlns:a16="http://schemas.microsoft.com/office/drawing/2014/main" id="{4E514F79-F681-429B-BB32-34AA6C5CB1CA}"/>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b="1"/>
              <a:t>Primary Research Goal</a:t>
            </a:r>
          </a:p>
          <a:p>
            <a:pPr marL="971550" lvl="1" indent="-514350">
              <a:buFont typeface="+mj-lt"/>
              <a:buAutoNum type="arabicPeriod"/>
            </a:pPr>
            <a:r>
              <a:rPr lang="en-US" b="1" err="1"/>
              <a:t>Prebreathe</a:t>
            </a:r>
            <a:r>
              <a:rPr lang="en-US" b="1"/>
              <a:t> Validation (H3PO)</a:t>
            </a:r>
          </a:p>
          <a:p>
            <a:pPr marL="971550" lvl="1" indent="-514350">
              <a:buFont typeface="+mj-lt"/>
              <a:buAutoNum type="arabicPeriod"/>
            </a:pPr>
            <a:endParaRPr lang="en-US" sz="1300" b="1"/>
          </a:p>
          <a:p>
            <a:pPr marL="0" indent="0">
              <a:buNone/>
            </a:pPr>
            <a:r>
              <a:rPr lang="en-US" b="1"/>
              <a:t>Secondary Research Goals</a:t>
            </a:r>
          </a:p>
          <a:p>
            <a:pPr marL="971550" lvl="1" indent="-514350">
              <a:buFont typeface="+mj-lt"/>
              <a:buAutoNum type="arabicPeriod" startAt="2"/>
            </a:pPr>
            <a:r>
              <a:rPr lang="en-US"/>
              <a:t>Response/Recovery from Mild Exercise (H3PO)</a:t>
            </a:r>
          </a:p>
          <a:p>
            <a:pPr marL="971550" lvl="1" indent="-514350">
              <a:buFont typeface="+mj-lt"/>
              <a:buAutoNum type="arabicPeriod" startAt="2"/>
            </a:pPr>
            <a:r>
              <a:rPr lang="en-US"/>
              <a:t>Visual Acuity and Contrast (H3PO)</a:t>
            </a:r>
          </a:p>
          <a:p>
            <a:pPr marL="971550" lvl="1" indent="-514350">
              <a:buFont typeface="+mj-lt"/>
              <a:buAutoNum type="arabicPeriod" startAt="2"/>
            </a:pPr>
            <a:r>
              <a:rPr lang="en-US"/>
              <a:t>Acute Mountain Sickness Symptoms (H3PO)</a:t>
            </a:r>
          </a:p>
          <a:p>
            <a:pPr marL="971550" lvl="1" indent="-514350">
              <a:buFont typeface="+mj-lt"/>
              <a:buAutoNum type="arabicPeriod" startAt="2"/>
            </a:pPr>
            <a:r>
              <a:rPr lang="en-US"/>
              <a:t>Performance during EVA Simulations (H3PO)</a:t>
            </a:r>
          </a:p>
          <a:p>
            <a:pPr marL="971550" lvl="1" indent="-514350">
              <a:buFont typeface="+mj-lt"/>
              <a:buAutoNum type="arabicPeriod" startAt="2"/>
            </a:pPr>
            <a:r>
              <a:rPr lang="en-US"/>
              <a:t>Physiological Reponses of Hypobaric </a:t>
            </a:r>
            <a:r>
              <a:rPr lang="en-US" err="1"/>
              <a:t>Hyperoxic</a:t>
            </a:r>
            <a:r>
              <a:rPr lang="en-US"/>
              <a:t> Environment (Cardiovascular and Vision Lab)</a:t>
            </a:r>
          </a:p>
          <a:p>
            <a:pPr marL="971550" lvl="1" indent="-514350">
              <a:buFont typeface="+mj-lt"/>
              <a:buAutoNum type="arabicPeriod" startAt="2"/>
            </a:pPr>
            <a:r>
              <a:rPr lang="en-US"/>
              <a:t>Hematology/Immunology/Inflammatory Response (Immunology Lab)</a:t>
            </a:r>
          </a:p>
          <a:p>
            <a:pPr marL="971550" lvl="1" indent="-514350">
              <a:buFont typeface="+mj-lt"/>
              <a:buAutoNum type="arabicPeriod" startAt="2"/>
            </a:pPr>
            <a:r>
              <a:rPr lang="en-US"/>
              <a:t>Oxidative Damage (Nutritional Biochemistry Lab)</a:t>
            </a:r>
          </a:p>
          <a:p>
            <a:pPr marL="971550" lvl="1" indent="-514350">
              <a:buFont typeface="+mj-lt"/>
              <a:buAutoNum type="arabicPeriod" startAt="2"/>
            </a:pPr>
            <a:r>
              <a:rPr lang="en-US"/>
              <a:t>Appetite and Food Intake Impacts (Space Food Systems Lab)</a:t>
            </a:r>
          </a:p>
          <a:p>
            <a:pPr marL="971550" lvl="1" indent="-514350">
              <a:buFont typeface="+mj-lt"/>
              <a:buAutoNum type="arabicPeriod" startAt="2"/>
            </a:pPr>
            <a:r>
              <a:rPr lang="en-US"/>
              <a:t>Sleep Quality and Duration Impacts (Behavioral Health and Performance Lab)</a:t>
            </a:r>
          </a:p>
          <a:p>
            <a:pPr marL="971550" lvl="1" indent="-514350">
              <a:buFont typeface="+mj-lt"/>
              <a:buAutoNum type="arabicPeriod" startAt="2"/>
            </a:pPr>
            <a:r>
              <a:rPr lang="en-US"/>
              <a:t>Neurocognitive and Functional Responses (Behavioral Health and Performance Lab)</a:t>
            </a:r>
          </a:p>
          <a:p>
            <a:pPr marL="971550" lvl="1" indent="-514350">
              <a:buFont typeface="+mj-lt"/>
              <a:buAutoNum type="arabicPeriod" startAt="2"/>
            </a:pPr>
            <a:r>
              <a:rPr lang="en-US"/>
              <a:t>Habitability Acceptability (HFEL/CDSA)</a:t>
            </a:r>
          </a:p>
        </p:txBody>
      </p:sp>
    </p:spTree>
    <p:extLst>
      <p:ext uri="{BB962C8B-B14F-4D97-AF65-F5344CB8AC3E}">
        <p14:creationId xmlns:p14="http://schemas.microsoft.com/office/powerpoint/2010/main" val="3602061026"/>
      </p:ext>
    </p:extLst>
  </p:cSld>
  <p:clrMapOvr>
    <a:masterClrMapping/>
  </p:clrMapOvr>
</p:sld>
</file>

<file path=ppt/theme/theme1.xml><?xml version="1.0" encoding="utf-8"?>
<a:theme xmlns:a="http://schemas.openxmlformats.org/drawingml/2006/main" name="EV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2021Milestones_2021-4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extLst>
    <a:ext uri="{05A4C25C-085E-4340-85A3-A5531E510DB2}">
      <thm15:themeFamily xmlns:thm15="http://schemas.microsoft.com/office/thememl/2012/main" name="1_2018-2030s-Format-A" id="{5206E5DE-1286-D44B-9279-E48BFA292996}" vid="{297CE5D5-A72D-D14F-A0A8-773319468D0A}"/>
    </a:ext>
  </a:extLst>
</a:theme>
</file>

<file path=ppt/theme/theme3.xml><?xml version="1.0" encoding="utf-8"?>
<a:theme xmlns:a="http://schemas.openxmlformats.org/drawingml/2006/main" name="HHPC - 16x9 Theme | 2021">
  <a:themeElements>
    <a:clrScheme name="New KBR">
      <a:dk1>
        <a:sysClr val="windowText" lastClr="000000"/>
      </a:dk1>
      <a:lt1>
        <a:sysClr val="window" lastClr="FFFFFF"/>
      </a:lt1>
      <a:dk2>
        <a:srgbClr val="595959"/>
      </a:dk2>
      <a:lt2>
        <a:srgbClr val="E7E6E6"/>
      </a:lt2>
      <a:accent1>
        <a:srgbClr val="004987"/>
      </a:accent1>
      <a:accent2>
        <a:srgbClr val="FFDA00"/>
      </a:accent2>
      <a:accent3>
        <a:srgbClr val="A2C7E2"/>
      </a:accent3>
      <a:accent4>
        <a:srgbClr val="00205C"/>
      </a:accent4>
      <a:accent5>
        <a:srgbClr val="00783F"/>
      </a:accent5>
      <a:accent6>
        <a:srgbClr val="231F20"/>
      </a:accent6>
      <a:hlink>
        <a:srgbClr val="173753"/>
      </a:hlink>
      <a:folHlink>
        <a:srgbClr val="95190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CA87D3-2AC6-4EC3-B57C-B6E215231129}" vid="{06FADCD1-5404-4CFB-986F-CA8D1621192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5d484304-ba46-4f13-bf0e-964845ebdee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D099A569462D4EBB50CF7EAE1ED5AF" ma:contentTypeVersion="16" ma:contentTypeDescription="Create a new document." ma:contentTypeScope="" ma:versionID="b4e8b9ab75fec4e463b76596902a4517">
  <xsd:schema xmlns:xsd="http://www.w3.org/2001/XMLSchema" xmlns:xs="http://www.w3.org/2001/XMLSchema" xmlns:p="http://schemas.microsoft.com/office/2006/metadata/properties" xmlns:ns3="2c9b7ae6-499e-4fb0-bc3a-8ee9438a372f" xmlns:ns4="5d484304-ba46-4f13-bf0e-964845ebdee3" targetNamespace="http://schemas.microsoft.com/office/2006/metadata/properties" ma:root="true" ma:fieldsID="0f07f30ce5da0e82245e878fa18f8857" ns3:_="" ns4:_="">
    <xsd:import namespace="2c9b7ae6-499e-4fb0-bc3a-8ee9438a372f"/>
    <xsd:import namespace="5d484304-ba46-4f13-bf0e-964845ebdee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7ae6-499e-4fb0-bc3a-8ee9438a372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484304-ba46-4f13-bf0e-964845ebdee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description="" ma:hidden="true" ma:indexed="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Location" ma:index="19" nillable="true" ma:displayName="Location" ma:description="" ma:indexed="true" ma:internalName="MediaServiceLocatio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54AAB9-1B6C-4CEA-A7ED-5508590D3734}">
  <ds:schemaRefs>
    <ds:schemaRef ds:uri="http://schemas.microsoft.com/sharepoint/v3/contenttype/forms"/>
  </ds:schemaRefs>
</ds:datastoreItem>
</file>

<file path=customXml/itemProps2.xml><?xml version="1.0" encoding="utf-8"?>
<ds:datastoreItem xmlns:ds="http://schemas.openxmlformats.org/officeDocument/2006/customXml" ds:itemID="{62E5B59B-7198-43F5-8CE2-685C47E8B2BE}">
  <ds:schemaRefs>
    <ds:schemaRef ds:uri="http://purl.org/dc/terms/"/>
    <ds:schemaRef ds:uri="http://schemas.microsoft.com/office/2006/metadata/properties"/>
    <ds:schemaRef ds:uri="http://www.w3.org/XML/1998/namespace"/>
    <ds:schemaRef ds:uri="2c9b7ae6-499e-4fb0-bc3a-8ee9438a372f"/>
    <ds:schemaRef ds:uri="http://purl.org/dc/elements/1.1/"/>
    <ds:schemaRef ds:uri="5d484304-ba46-4f13-bf0e-964845ebdee3"/>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7C8B24FE-E0FB-4A92-9A41-2A4E58654E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9b7ae6-499e-4fb0-bc3a-8ee9438a372f"/>
    <ds:schemaRef ds:uri="5d484304-ba46-4f13-bf0e-964845ebde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204</TotalTime>
  <Words>2830</Words>
  <Application>Microsoft Office PowerPoint</Application>
  <PresentationFormat>Widescreen</PresentationFormat>
  <Paragraphs>375</Paragraphs>
  <Slides>40</Slides>
  <Notes>7</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40</vt:i4>
      </vt:variant>
    </vt:vector>
  </HeadingPairs>
  <TitlesOfParts>
    <vt:vector size="51" baseType="lpstr">
      <vt:lpstr>Malgun Gothic</vt:lpstr>
      <vt:lpstr>Arial</vt:lpstr>
      <vt:lpstr>Arial Narrow</vt:lpstr>
      <vt:lpstr>Arial Nova</vt:lpstr>
      <vt:lpstr>Calibri</vt:lpstr>
      <vt:lpstr>Cambria Math</vt:lpstr>
      <vt:lpstr>Helvetica</vt:lpstr>
      <vt:lpstr>Wingdings</vt:lpstr>
      <vt:lpstr>EVA1</vt:lpstr>
      <vt:lpstr>2_2021Milestones_2021-40+</vt:lpstr>
      <vt:lpstr>HHPC - 16x9 Theme | 2021</vt:lpstr>
      <vt:lpstr> </vt:lpstr>
      <vt:lpstr>Agenda</vt:lpstr>
      <vt:lpstr>Decompression Sickness (DCS)</vt:lpstr>
      <vt:lpstr>Fundamentals</vt:lpstr>
      <vt:lpstr>High Grade VGE</vt:lpstr>
      <vt:lpstr>Why Exploration Atmosphere?</vt:lpstr>
      <vt:lpstr>Rationale for Exploration Atmosphere</vt:lpstr>
      <vt:lpstr>What is NASA-STD-3001</vt:lpstr>
      <vt:lpstr>Cabin Atmosphere Constraints</vt:lpstr>
      <vt:lpstr>How do we actually test?</vt:lpstr>
      <vt:lpstr>Historical NASA Testing</vt:lpstr>
      <vt:lpstr>Exploration Atmosphere Validation</vt:lpstr>
      <vt:lpstr>Prebreathe Validation Approach</vt:lpstr>
      <vt:lpstr>20FT Chamber Overview</vt:lpstr>
      <vt:lpstr>3rd Floor Configuration</vt:lpstr>
      <vt:lpstr>2nd Floor – Crew Quarter Layout</vt:lpstr>
      <vt:lpstr>EVA Sim Stations</vt:lpstr>
      <vt:lpstr>EVA Simulation</vt:lpstr>
      <vt:lpstr>VGE Methods</vt:lpstr>
      <vt:lpstr>Analysis and Scoring Methods</vt:lpstr>
      <vt:lpstr>Results</vt:lpstr>
      <vt:lpstr>Test Campaign Summary</vt:lpstr>
      <vt:lpstr>Total Exposures</vt:lpstr>
      <vt:lpstr>Total Exposures</vt:lpstr>
      <vt:lpstr>Summary – 8.2/34% Campaign</vt:lpstr>
      <vt:lpstr>Summary – 9.6/28.5% Campaign</vt:lpstr>
      <vt:lpstr>Doppler – Max Spencer Grade</vt:lpstr>
      <vt:lpstr>Ultrasound – Max EB Score</vt:lpstr>
      <vt:lpstr>Future Directions</vt:lpstr>
      <vt:lpstr>Conclusion</vt:lpstr>
      <vt:lpstr>Backup/Reference</vt:lpstr>
      <vt:lpstr>Revised DCS Treatment Flow Diagram</vt:lpstr>
      <vt:lpstr>PowerPoint Presentation</vt:lpstr>
      <vt:lpstr>PowerPoint Presentation</vt:lpstr>
      <vt:lpstr>Timeline Implications</vt:lpstr>
      <vt:lpstr>EVA Simulation – Rationale for Tasks</vt:lpstr>
      <vt:lpstr>Pilot Data - Results</vt:lpstr>
      <vt:lpstr>Was the prebreathe within parameters?</vt:lpstr>
      <vt:lpstr>EB Score</vt:lpstr>
      <vt:lpstr>Research Goals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Garbino, Alejandro (JSC-SK)[KBR Wyle Services, LLC]</dc:creator>
  <cp:lastModifiedBy>Alejandro Garbino</cp:lastModifiedBy>
  <cp:revision>6</cp:revision>
  <dcterms:created xsi:type="dcterms:W3CDTF">2022-06-27T04:44:56Z</dcterms:created>
  <dcterms:modified xsi:type="dcterms:W3CDTF">2025-01-23T18:50:54Z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0x0101006CD099A569462D4EBB50CF7EAE1ED5AF</vt:lpwstr>
  </property>
</Properties>
</file>