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4" r:id="rId5"/>
  </p:sldMasterIdLst>
  <p:notesMasterIdLst>
    <p:notesMasterId r:id="rId12"/>
  </p:notesMasterIdLst>
  <p:sldIdLst>
    <p:sldId id="2147469913" r:id="rId6"/>
    <p:sldId id="2147469918" r:id="rId7"/>
    <p:sldId id="2147376714" r:id="rId8"/>
    <p:sldId id="2147469929" r:id="rId9"/>
    <p:sldId id="2147469928" r:id="rId10"/>
    <p:sldId id="214746991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EBF2"/>
    <a:srgbClr val="E3EDF4"/>
    <a:srgbClr val="E2EAF1"/>
    <a:srgbClr val="E3ECF3"/>
    <a:srgbClr val="E5EEF7"/>
    <a:srgbClr val="E3ECF4"/>
    <a:srgbClr val="FF2E00"/>
    <a:srgbClr val="FBE6D3"/>
    <a:srgbClr val="E1EEDB"/>
    <a:srgbClr val="C4C3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574C8E-3F8B-BA42-A575-E57544F7E306}" v="25" dt="2024-09-19T17:44:23.1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61"/>
    <p:restoredTop sz="94609"/>
  </p:normalViewPr>
  <p:slideViewPr>
    <p:cSldViewPr snapToGrid="0">
      <p:cViewPr varScale="1">
        <p:scale>
          <a:sx n="105" d="100"/>
          <a:sy n="105" d="100"/>
        </p:scale>
        <p:origin x="192" y="9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BC195-C402-074C-829F-60BA53B31EDA}" type="datetimeFigureOut">
              <a:rPr lang="en-US" smtClean="0"/>
              <a:t>9/19/24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A0131F-597D-5D43-B65E-6E7DD3A9239D}" type="slidenum">
              <a:rPr lang="en-US" smtClean="0"/>
              <a:t>‹#›</a:t>
            </a:fld>
            <a:endParaRPr lang="en-US"/>
          </a:p>
        </p:txBody>
      </p:sp>
    </p:spTree>
    <p:extLst>
      <p:ext uri="{BB962C8B-B14F-4D97-AF65-F5344CB8AC3E}">
        <p14:creationId xmlns:p14="http://schemas.microsoft.com/office/powerpoint/2010/main" val="102552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latin typeface="Calibri" panose="020F0502020204030204" pitchFamily="34" charset="0"/>
              </a:rPr>
              <a:t>KEY MESSAGE: </a:t>
            </a:r>
            <a:r>
              <a:rPr lang="en-US" sz="1200">
                <a:solidFill>
                  <a:srgbClr val="000000"/>
                </a:solidFill>
                <a:latin typeface="Aptos" panose="020B0004020202020204" pitchFamily="34" charset="0"/>
              </a:rPr>
              <a:t>NASA Aeronautics’ ongoing work to advance airspace and safety are foundational elements to the future of aviation, from sustainability to traditional airline operations and advanced air mobility to high-speed flight. Our research enables the FAA and industry to keep pace with required change and enable aviation to safely grow at the expected pace. </a:t>
            </a:r>
            <a:r>
              <a:rPr lang="en-US" sz="12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endParaRPr lang="en-US">
              <a:cs typeface="Calibri"/>
            </a:endParaRPr>
          </a:p>
          <a:p>
            <a:r>
              <a:rPr lang="en-US">
                <a:cs typeface="Calibri"/>
              </a:rPr>
              <a:t>NOTE: </a:t>
            </a:r>
            <a:r>
              <a:rPr lang="en-US" err="1">
                <a:cs typeface="Calibri"/>
              </a:rPr>
              <a:t>NextGEN</a:t>
            </a:r>
            <a:r>
              <a:rPr lang="en-US">
                <a:cs typeface="Calibri"/>
              </a:rPr>
              <a:t> and NAS 2040 are FAA-developed concepts. </a:t>
            </a:r>
          </a:p>
          <a:p>
            <a:endParaRPr lang="en-US">
              <a:cs typeface="Calibri"/>
            </a:endParaRPr>
          </a:p>
          <a:p>
            <a:r>
              <a:rPr lang="en-US">
                <a:cs typeface="Calibri"/>
              </a:rPr>
              <a:t>We are leaving one era of evolution for our national airspace system – NextGen; entering another – NAS 2040; and planning for the next – Sky for All.</a:t>
            </a:r>
            <a:endParaRPr lang="en-US"/>
          </a:p>
          <a:p>
            <a:endParaRPr lang="en-US">
              <a:cs typeface="Calibri"/>
            </a:endParaRPr>
          </a:p>
          <a:p>
            <a:r>
              <a:rPr lang="en-US">
                <a:cs typeface="Calibri"/>
              </a:rPr>
              <a:t>With years of NextGen tech transfer from NASA to the FAA now behind us, we are transitioning to developing tools that increase options for safe, sustainable decision-making in an </a:t>
            </a:r>
            <a:r>
              <a:rPr lang="en-US" err="1">
                <a:cs typeface="Calibri"/>
              </a:rPr>
              <a:t>an</a:t>
            </a:r>
            <a:r>
              <a:rPr lang="en-US">
                <a:cs typeface="Calibri"/>
              </a:rPr>
              <a:t> even more collaborative environment.</a:t>
            </a:r>
          </a:p>
          <a:p>
            <a:endParaRPr lang="en-US">
              <a:cs typeface="Calibri"/>
            </a:endParaRPr>
          </a:p>
          <a:p>
            <a:r>
              <a:rPr lang="en-US">
                <a:cs typeface="Calibri"/>
              </a:rPr>
              <a:t>Our decades-long partnership with the FAA continues as we build on the efficiency gains, leveraging digital capabilities on the road to an airspace that is safe, adaptable, scalable, and now as a primary goal for NASA – that measurably contributes to more sustainable aviation.</a:t>
            </a:r>
          </a:p>
          <a:p>
            <a:endParaRPr lang="en-US"/>
          </a:p>
          <a:p>
            <a:r>
              <a:rPr lang="en-US"/>
              <a:t>In the 2040 timeframe, the FAA plans to make changes to the NAS to modernize aging infrastructure and transform to a more digital, information-based environment</a:t>
            </a:r>
          </a:p>
          <a:p>
            <a:endParaRPr lang="en-US"/>
          </a:p>
          <a:p>
            <a:r>
              <a:rPr lang="en-US"/>
              <a:t>This information-based environment will enable a digital transformation of the way air traffic management is done, creating airspace that is more dynamic and adaptive,  allowing for increased diversity, density and complexity of operations and more proactive safety management</a:t>
            </a:r>
          </a:p>
          <a:p>
            <a:endParaRPr lang="en-US"/>
          </a:p>
          <a:p>
            <a:r>
              <a:rPr lang="en-US"/>
              <a:t>NASA is testing technologies and developing requirements to enable this future system. Our  mid-century  vision for the future of airspace and safety is called Sky for All</a:t>
            </a:r>
          </a:p>
          <a:p>
            <a:endParaRPr lang="en-US"/>
          </a:p>
          <a:p>
            <a:endParaRPr lang="en-US"/>
          </a:p>
        </p:txBody>
      </p:sp>
      <p:sp>
        <p:nvSpPr>
          <p:cNvPr id="4" name="Slide Number Placeholder 3"/>
          <p:cNvSpPr>
            <a:spLocks noGrp="1"/>
          </p:cNvSpPr>
          <p:nvPr>
            <p:ph type="sldNum" sz="quarter" idx="5"/>
          </p:nvPr>
        </p:nvSpPr>
        <p:spPr/>
        <p:txBody>
          <a:bodyPr/>
          <a:lstStyle/>
          <a:p>
            <a:pPr defTabSz="931735">
              <a:defRPr/>
            </a:pPr>
            <a:fld id="{0A8BB84F-50E1-E84E-A4DF-5A5AC3C7E8FB}" type="slidenum">
              <a:rPr lang="en-US">
                <a:solidFill>
                  <a:prstClr val="black"/>
                </a:solidFill>
                <a:latin typeface="Aptos" panose="02110004020202020204"/>
              </a:rPr>
              <a:pPr defTabSz="931735">
                <a:defRPr/>
              </a:pPr>
              <a:t>3</a:t>
            </a:fld>
            <a:endParaRPr lang="en-US">
              <a:solidFill>
                <a:prstClr val="black"/>
              </a:solidFill>
              <a:latin typeface="Aptos" panose="02110004020202020204"/>
            </a:endParaRPr>
          </a:p>
        </p:txBody>
      </p:sp>
    </p:spTree>
    <p:extLst>
      <p:ext uri="{BB962C8B-B14F-4D97-AF65-F5344CB8AC3E}">
        <p14:creationId xmlns:p14="http://schemas.microsoft.com/office/powerpoint/2010/main" val="71013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latin typeface="Calibri" panose="020F0502020204030204" pitchFamily="34" charset="0"/>
              </a:rPr>
              <a:t>KEY MESSAGE: </a:t>
            </a:r>
            <a:r>
              <a:rPr lang="en-US" sz="1200">
                <a:solidFill>
                  <a:srgbClr val="000000"/>
                </a:solidFill>
                <a:latin typeface="Aptos" panose="020B0004020202020204" pitchFamily="34" charset="0"/>
              </a:rPr>
              <a:t>NASA Aeronautics’ ongoing work to advance airspace and safety are foundational elements to the future of aviation, from sustainability to traditional airline operations and advanced air mobility to high-speed flight. Our research enables the FAA and industry to keep pace with required change and enable aviation to safely grow at the expected pace. </a:t>
            </a:r>
            <a:r>
              <a:rPr lang="en-US" sz="12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endParaRPr lang="en-US">
              <a:cs typeface="Calibri"/>
            </a:endParaRPr>
          </a:p>
          <a:p>
            <a:r>
              <a:rPr lang="en-US">
                <a:cs typeface="Calibri"/>
              </a:rPr>
              <a:t>NOTE: </a:t>
            </a:r>
            <a:r>
              <a:rPr lang="en-US" err="1">
                <a:cs typeface="Calibri"/>
              </a:rPr>
              <a:t>NextGEN</a:t>
            </a:r>
            <a:r>
              <a:rPr lang="en-US">
                <a:cs typeface="Calibri"/>
              </a:rPr>
              <a:t> and NAS 2040 are FAA-developed concepts. </a:t>
            </a:r>
          </a:p>
          <a:p>
            <a:endParaRPr lang="en-US">
              <a:cs typeface="Calibri"/>
            </a:endParaRPr>
          </a:p>
          <a:p>
            <a:r>
              <a:rPr lang="en-US">
                <a:cs typeface="Calibri"/>
              </a:rPr>
              <a:t>We are leaving one era of evolution for our national airspace system – NextGen; entering another – NAS 2040; and planning for the next – Sky for All.</a:t>
            </a:r>
            <a:endParaRPr lang="en-US"/>
          </a:p>
          <a:p>
            <a:endParaRPr lang="en-US">
              <a:cs typeface="Calibri"/>
            </a:endParaRPr>
          </a:p>
          <a:p>
            <a:r>
              <a:rPr lang="en-US">
                <a:cs typeface="Calibri"/>
              </a:rPr>
              <a:t>With years of NextGen tech transfer from NASA to the FAA now behind us, we are transitioning to developing tools that increase options for safe, sustainable decision-making in an </a:t>
            </a:r>
            <a:r>
              <a:rPr lang="en-US" err="1">
                <a:cs typeface="Calibri"/>
              </a:rPr>
              <a:t>an</a:t>
            </a:r>
            <a:r>
              <a:rPr lang="en-US">
                <a:cs typeface="Calibri"/>
              </a:rPr>
              <a:t> even more collaborative environment.</a:t>
            </a:r>
          </a:p>
          <a:p>
            <a:endParaRPr lang="en-US">
              <a:cs typeface="Calibri"/>
            </a:endParaRPr>
          </a:p>
          <a:p>
            <a:r>
              <a:rPr lang="en-US">
                <a:cs typeface="Calibri"/>
              </a:rPr>
              <a:t>Our decades-long partnership with the FAA continues as we build on the efficiency gains, leveraging digital capabilities on the road to an airspace that is safe, adaptable, scalable, and now as a primary goal for NASA – that measurably contributes to more sustainable aviation.</a:t>
            </a:r>
          </a:p>
          <a:p>
            <a:endParaRPr lang="en-US"/>
          </a:p>
          <a:p>
            <a:r>
              <a:rPr lang="en-US"/>
              <a:t>In the 2040 timeframe, the FAA plans to make changes to the NAS to modernize aging infrastructure and transform to a more digital, information-based environment</a:t>
            </a:r>
          </a:p>
          <a:p>
            <a:endParaRPr lang="en-US"/>
          </a:p>
          <a:p>
            <a:r>
              <a:rPr lang="en-US"/>
              <a:t>This information-based environment will enable a digital transformation of the way air traffic management is done, creating airspace that is more dynamic and adaptive,  allowing for increased diversity, density and complexity of operations and more proactive safety management</a:t>
            </a:r>
          </a:p>
          <a:p>
            <a:endParaRPr lang="en-US"/>
          </a:p>
          <a:p>
            <a:r>
              <a:rPr lang="en-US"/>
              <a:t>NASA is testing technologies and developing requirements to enable this future system. Our  mid-century  vision for the future of airspace and safety is called Sky for All</a:t>
            </a:r>
          </a:p>
          <a:p>
            <a:endParaRPr lang="en-US"/>
          </a:p>
          <a:p>
            <a:endParaRPr lang="en-US"/>
          </a:p>
        </p:txBody>
      </p:sp>
      <p:sp>
        <p:nvSpPr>
          <p:cNvPr id="4" name="Slide Number Placeholder 3"/>
          <p:cNvSpPr>
            <a:spLocks noGrp="1"/>
          </p:cNvSpPr>
          <p:nvPr>
            <p:ph type="sldNum" sz="quarter" idx="5"/>
          </p:nvPr>
        </p:nvSpPr>
        <p:spPr/>
        <p:txBody>
          <a:bodyPr/>
          <a:lstStyle/>
          <a:p>
            <a:pPr defTabSz="931735">
              <a:defRPr/>
            </a:pPr>
            <a:fld id="{0A8BB84F-50E1-E84E-A4DF-5A5AC3C7E8FB}" type="slidenum">
              <a:rPr lang="en-US">
                <a:solidFill>
                  <a:prstClr val="black"/>
                </a:solidFill>
                <a:latin typeface="Aptos" panose="02110004020202020204"/>
              </a:rPr>
              <a:pPr defTabSz="931735">
                <a:defRPr/>
              </a:pPr>
              <a:t>4</a:t>
            </a:fld>
            <a:endParaRPr lang="en-US">
              <a:solidFill>
                <a:prstClr val="black"/>
              </a:solidFill>
              <a:latin typeface="Aptos" panose="02110004020202020204"/>
            </a:endParaRPr>
          </a:p>
        </p:txBody>
      </p:sp>
    </p:spTree>
    <p:extLst>
      <p:ext uri="{BB962C8B-B14F-4D97-AF65-F5344CB8AC3E}">
        <p14:creationId xmlns:p14="http://schemas.microsoft.com/office/powerpoint/2010/main" val="221460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97C3FF-81E5-2942-9B0A-F5A8116C836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596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A0131F-597D-5D43-B65E-6E7DD3A9239D}" type="slidenum">
              <a:rPr lang="en-US" smtClean="0"/>
              <a:t>6</a:t>
            </a:fld>
            <a:endParaRPr lang="en-US"/>
          </a:p>
        </p:txBody>
      </p:sp>
    </p:spTree>
    <p:extLst>
      <p:ext uri="{BB962C8B-B14F-4D97-AF65-F5344CB8AC3E}">
        <p14:creationId xmlns:p14="http://schemas.microsoft.com/office/powerpoint/2010/main" val="1197923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5560A-9167-4101-3294-E89C62E640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2B7556-5DE4-9D61-44EE-0094F20215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19C8EC-9C43-5F82-CD9A-9D8444643F7A}"/>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5" name="Footer Placeholder 4">
            <a:extLst>
              <a:ext uri="{FF2B5EF4-FFF2-40B4-BE49-F238E27FC236}">
                <a16:creationId xmlns:a16="http://schemas.microsoft.com/office/drawing/2014/main" id="{9BFDB84E-4118-E932-2360-72EBC4EA12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0CFBD7-14C3-E6F6-B845-5433590C9BAE}"/>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1643576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EC061-7A5D-2325-D2F2-A986D019E6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2441E2-9390-E542-C468-BC75584185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8D96C5-36CE-27E8-E415-32BC8272C75E}"/>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5" name="Footer Placeholder 4">
            <a:extLst>
              <a:ext uri="{FF2B5EF4-FFF2-40B4-BE49-F238E27FC236}">
                <a16:creationId xmlns:a16="http://schemas.microsoft.com/office/drawing/2014/main" id="{6828BF62-BC8F-B525-B58E-58C6EFE09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5DB59C-24E4-F250-B5A1-F4BF87034B10}"/>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3952057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65B0-2EDA-068E-D7D2-EA73523257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954D46-B8CA-8FC7-C74F-89BD24E00F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9046D1-CED7-3847-2365-6FD2BEC6D73D}"/>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5" name="Footer Placeholder 4">
            <a:extLst>
              <a:ext uri="{FF2B5EF4-FFF2-40B4-BE49-F238E27FC236}">
                <a16:creationId xmlns:a16="http://schemas.microsoft.com/office/drawing/2014/main" id="{AAE29910-0B53-D89D-ED77-3593D59009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20342B-F0F2-44E0-10AC-C879F5881233}"/>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3224495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284B-8CDC-490C-333C-D3DA426A1E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76D778-E0CE-C1F4-6C85-150B453D49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BE9DA4-DF19-6652-5754-C95E7E44B0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89390A-01ED-684F-71A3-E2B255783C5E}"/>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6" name="Footer Placeholder 5">
            <a:extLst>
              <a:ext uri="{FF2B5EF4-FFF2-40B4-BE49-F238E27FC236}">
                <a16:creationId xmlns:a16="http://schemas.microsoft.com/office/drawing/2014/main" id="{0A20B2FD-DB77-BE8C-3B03-91B7F7707D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F76C7B-3D08-E64F-DA32-D210EFFCF6B8}"/>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3048924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0696D-A781-47AF-DFF3-8AD29A05BF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968EA0-CE79-5BC8-C92D-6DC864BFF3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83304F-5459-7EA9-7A24-074CD0E905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337141-E832-AEA3-BE61-0FE9272260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3A18DA-A5A1-6F47-B788-F4EF9A3740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DAD709-F43C-8323-368D-18E3E47286EE}"/>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8" name="Footer Placeholder 7">
            <a:extLst>
              <a:ext uri="{FF2B5EF4-FFF2-40B4-BE49-F238E27FC236}">
                <a16:creationId xmlns:a16="http://schemas.microsoft.com/office/drawing/2014/main" id="{736F9664-550A-7F73-F47A-B8A1C12ED1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0C697B-2F78-DAD5-E7CF-1664E8A416AB}"/>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1952268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6078A-EE4D-8C0E-2D96-B2E845944D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4A491B-1B55-7E07-E1F1-9FB9B970064F}"/>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4" name="Footer Placeholder 3">
            <a:extLst>
              <a:ext uri="{FF2B5EF4-FFF2-40B4-BE49-F238E27FC236}">
                <a16:creationId xmlns:a16="http://schemas.microsoft.com/office/drawing/2014/main" id="{E5E58D08-0504-9383-0131-7E782C5785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32D000-7D24-C59E-7134-DEB25CCD62F0}"/>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3042206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1656D7-F0BB-EE73-9FCE-9B0E726296C6}"/>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3" name="Footer Placeholder 2">
            <a:extLst>
              <a:ext uri="{FF2B5EF4-FFF2-40B4-BE49-F238E27FC236}">
                <a16:creationId xmlns:a16="http://schemas.microsoft.com/office/drawing/2014/main" id="{AB034341-38F2-8F1C-8F12-5BCB1C2A16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646E69-EBE4-3A3F-2003-F7DFB5A2C572}"/>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18130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2356-2DD6-E7B4-D189-EAC7320884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EE7FEC-9EC3-1811-1CA6-8AFEC9CEB5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AC446E-7C47-5871-0183-26439A4108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745B5B-DB71-20D0-6AEB-B453820F276A}"/>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6" name="Footer Placeholder 5">
            <a:extLst>
              <a:ext uri="{FF2B5EF4-FFF2-40B4-BE49-F238E27FC236}">
                <a16:creationId xmlns:a16="http://schemas.microsoft.com/office/drawing/2014/main" id="{8C1795D8-B7C2-B44F-1AA4-A229D9B09F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6437C1-F417-195F-C323-EBCD5A4CC508}"/>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961188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BB9C6-57F4-9362-0EEB-A73C621004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7A44C6-7D09-ED0D-A025-47760F8356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64DE45-577A-EA02-480E-3F4FD6C7EF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733CD3-EF63-0A71-8395-B050217D99C4}"/>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6" name="Footer Placeholder 5">
            <a:extLst>
              <a:ext uri="{FF2B5EF4-FFF2-40B4-BE49-F238E27FC236}">
                <a16:creationId xmlns:a16="http://schemas.microsoft.com/office/drawing/2014/main" id="{53539DA5-481B-B6D4-231C-47E0A043F4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D77E17-1E5D-DB63-6D33-148A08B930B8}"/>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3843166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20D1-B46F-97BB-C4E1-8B412018F7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9534F7-04ED-1FFC-1335-58D5DF67EE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BC77C9-2F05-D6DB-3A12-3154C49AD508}"/>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5" name="Footer Placeholder 4">
            <a:extLst>
              <a:ext uri="{FF2B5EF4-FFF2-40B4-BE49-F238E27FC236}">
                <a16:creationId xmlns:a16="http://schemas.microsoft.com/office/drawing/2014/main" id="{9E96D12B-02A6-26A7-6D7D-76EA1D98D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4D2E3A-BA82-66F0-EE57-BC291C8DB7D0}"/>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47157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50BB2A-6FE2-0666-ED2F-20B4CF0691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9366C4-AAAE-274E-C384-9AF9ACCA80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7D6561-E0A0-C50D-086D-256670ED7BB7}"/>
              </a:ext>
            </a:extLst>
          </p:cNvPr>
          <p:cNvSpPr>
            <a:spLocks noGrp="1"/>
          </p:cNvSpPr>
          <p:nvPr>
            <p:ph type="dt" sz="half" idx="10"/>
          </p:nvPr>
        </p:nvSpPr>
        <p:spPr/>
        <p:txBody>
          <a:bodyPr/>
          <a:lstStyle/>
          <a:p>
            <a:fld id="{76EBD72C-9E6F-A34C-9A3F-7AEC87883D76}" type="datetimeFigureOut">
              <a:rPr lang="en-US" smtClean="0"/>
              <a:t>9/19/24</a:t>
            </a:fld>
            <a:endParaRPr lang="en-US"/>
          </a:p>
        </p:txBody>
      </p:sp>
      <p:sp>
        <p:nvSpPr>
          <p:cNvPr id="5" name="Footer Placeholder 4">
            <a:extLst>
              <a:ext uri="{FF2B5EF4-FFF2-40B4-BE49-F238E27FC236}">
                <a16:creationId xmlns:a16="http://schemas.microsoft.com/office/drawing/2014/main" id="{53083948-6D58-7D79-FBDF-A92F644CE8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903801-2AC1-489A-2389-631E37A1F4F5}"/>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3763946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B867DF6A-BD58-7480-95BC-0F553228DC97}"/>
              </a:ext>
            </a:extLst>
          </p:cNvPr>
          <p:cNvSpPr>
            <a:spLocks noGrp="1"/>
          </p:cNvSpPr>
          <p:nvPr>
            <p:ph type="title"/>
          </p:nvPr>
        </p:nvSpPr>
        <p:spPr>
          <a:xfrm>
            <a:off x="138953" y="81889"/>
            <a:ext cx="10779256" cy="805216"/>
          </a:xfrm>
          <a:prstGeom prst="rect">
            <a:avLst/>
          </a:prstGeom>
        </p:spPr>
        <p:txBody>
          <a:bodyPr vert="horz" lIns="91440" tIns="45720" rIns="91440" bIns="45720" rtlCol="0" anchor="t">
            <a:normAutofit/>
          </a:bodyPr>
          <a:lstStyle/>
          <a:p>
            <a:r>
              <a:rPr lang="en-US"/>
              <a:t>Click to edit Master title style</a:t>
            </a:r>
          </a:p>
        </p:txBody>
      </p:sp>
      <p:sp>
        <p:nvSpPr>
          <p:cNvPr id="12" name="Text Placeholder 11">
            <a:extLst>
              <a:ext uri="{FF2B5EF4-FFF2-40B4-BE49-F238E27FC236}">
                <a16:creationId xmlns:a16="http://schemas.microsoft.com/office/drawing/2014/main" id="{BD328240-63B9-0F36-3E45-4ACD41C4B876}"/>
              </a:ext>
            </a:extLst>
          </p:cNvPr>
          <p:cNvSpPr>
            <a:spLocks noGrp="1"/>
          </p:cNvSpPr>
          <p:nvPr>
            <p:ph type="body" sz="quarter" idx="10"/>
          </p:nvPr>
        </p:nvSpPr>
        <p:spPr>
          <a:xfrm>
            <a:off x="138953" y="1078930"/>
            <a:ext cx="10779256" cy="51832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 icon&#10;&#10;Description automatically generated">
            <a:extLst>
              <a:ext uri="{FF2B5EF4-FFF2-40B4-BE49-F238E27FC236}">
                <a16:creationId xmlns:a16="http://schemas.microsoft.com/office/drawing/2014/main" id="{458F15F6-B2CC-1C4E-86B5-4C2462116E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2041" y="110464"/>
            <a:ext cx="687278" cy="568855"/>
          </a:xfrm>
          <a:prstGeom prst="rect">
            <a:avLst/>
          </a:prstGeom>
        </p:spPr>
      </p:pic>
    </p:spTree>
    <p:extLst>
      <p:ext uri="{BB962C8B-B14F-4D97-AF65-F5344CB8AC3E}">
        <p14:creationId xmlns:p14="http://schemas.microsoft.com/office/powerpoint/2010/main" val="683343264"/>
      </p:ext>
    </p:extLst>
  </p:cSld>
  <p:clrMapOvr>
    <a:masterClrMapping/>
  </p:clrMapOvr>
  <p:extLst>
    <p:ext uri="{DCECCB84-F9BA-43D5-87BE-67443E8EF086}">
      <p15:sldGuideLst xmlns:p15="http://schemas.microsoft.com/office/powerpoint/2012/main">
        <p15:guide id="1" orient="horz" pos="2160">
          <p15:clr>
            <a:srgbClr val="FBAE40"/>
          </p15:clr>
        </p15:guide>
        <p15:guide id="2" pos="75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8AF093-1EF7-3550-DC59-4A8BBD52211A}"/>
              </a:ext>
            </a:extLst>
          </p:cNvPr>
          <p:cNvPicPr>
            <a:picLocks noChangeAspect="1"/>
          </p:cNvPicPr>
          <p:nvPr userDrawn="1"/>
        </p:nvPicPr>
        <p:blipFill>
          <a:blip r:embed="rId2"/>
          <a:srcRect/>
          <a:stretch/>
        </p:blipFill>
        <p:spPr>
          <a:xfrm>
            <a:off x="4044" y="2274"/>
            <a:ext cx="12183911" cy="6853450"/>
          </a:xfrm>
          <a:prstGeom prst="rect">
            <a:avLst/>
          </a:prstGeom>
        </p:spPr>
      </p:pic>
      <p:sp>
        <p:nvSpPr>
          <p:cNvPr id="16" name="BG">
            <a:extLst>
              <a:ext uri="{FF2B5EF4-FFF2-40B4-BE49-F238E27FC236}">
                <a16:creationId xmlns:a16="http://schemas.microsoft.com/office/drawing/2014/main" id="{AA00E0C9-FA77-62FF-5B2C-9CA75BE10C9A}"/>
              </a:ext>
            </a:extLst>
          </p:cNvPr>
          <p:cNvSpPr txBox="1">
            <a:spLocks/>
          </p:cNvSpPr>
          <p:nvPr userDrawn="1"/>
        </p:nvSpPr>
        <p:spPr>
          <a:xfrm>
            <a:off x="-1" y="5158854"/>
            <a:ext cx="12191999" cy="1709655"/>
          </a:xfrm>
          <a:prstGeom prst="rect">
            <a:avLst/>
          </a:prstGeom>
          <a:solidFill>
            <a:schemeClr val="tx2"/>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defRPr>
            </a:lvl1pPr>
          </a:lstStyle>
          <a:p>
            <a:endParaRPr lang="en-US"/>
          </a:p>
        </p:txBody>
      </p:sp>
      <p:sp>
        <p:nvSpPr>
          <p:cNvPr id="8" name="BG">
            <a:extLst>
              <a:ext uri="{FF2B5EF4-FFF2-40B4-BE49-F238E27FC236}">
                <a16:creationId xmlns:a16="http://schemas.microsoft.com/office/drawing/2014/main" id="{5110F8D9-4C98-483E-0525-038678EBC368}"/>
              </a:ext>
            </a:extLst>
          </p:cNvPr>
          <p:cNvSpPr txBox="1">
            <a:spLocks/>
          </p:cNvSpPr>
          <p:nvPr userDrawn="1"/>
        </p:nvSpPr>
        <p:spPr>
          <a:xfrm>
            <a:off x="-2" y="1"/>
            <a:ext cx="10672551" cy="5158854"/>
          </a:xfrm>
          <a:prstGeom prst="rect">
            <a:avLst/>
          </a:prstGeom>
          <a:gradFill flip="none" rotWithShape="1">
            <a:gsLst>
              <a:gs pos="50000">
                <a:srgbClr val="103F8B">
                  <a:alpha val="80000"/>
                </a:srgbClr>
              </a:gs>
              <a:gs pos="0">
                <a:schemeClr val="tx2"/>
              </a:gs>
              <a:gs pos="100000">
                <a:schemeClr val="accent1">
                  <a:alpha val="0"/>
                </a:schemeClr>
              </a:gs>
            </a:gsLst>
            <a:lin ang="0" scaled="1"/>
            <a:tileRect/>
          </a:gra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defRPr>
            </a:lvl1pPr>
          </a:lstStyle>
          <a:p>
            <a:endParaRPr lang="en-US"/>
          </a:p>
        </p:txBody>
      </p:sp>
      <p:sp>
        <p:nvSpPr>
          <p:cNvPr id="7" name="Text Placeholder 20">
            <a:extLst>
              <a:ext uri="{FF2B5EF4-FFF2-40B4-BE49-F238E27FC236}">
                <a16:creationId xmlns:a16="http://schemas.microsoft.com/office/drawing/2014/main" id="{78876901-11CB-37B3-7E06-84EE63F3EBE7}"/>
              </a:ext>
            </a:extLst>
          </p:cNvPr>
          <p:cNvSpPr>
            <a:spLocks noGrp="1"/>
          </p:cNvSpPr>
          <p:nvPr>
            <p:ph type="body" sz="quarter" idx="15" hasCustomPrompt="1"/>
          </p:nvPr>
        </p:nvSpPr>
        <p:spPr>
          <a:xfrm>
            <a:off x="620112" y="3123448"/>
            <a:ext cx="4428140" cy="657849"/>
          </a:xfrm>
        </p:spPr>
        <p:txBody>
          <a:bodyPr anchor="t">
            <a:noAutofit/>
          </a:bodyPr>
          <a:lstStyle>
            <a:lvl1pPr marL="0" indent="0" algn="l">
              <a:lnSpc>
                <a:spcPct val="100000"/>
              </a:lnSpc>
              <a:buNone/>
              <a:defRPr sz="1400" i="0">
                <a:solidFill>
                  <a:schemeClr val="bg1">
                    <a:lumMod val="95000"/>
                  </a:schemeClr>
                </a:solidFill>
              </a:defRPr>
            </a:lvl1pPr>
          </a:lstStyle>
          <a:p>
            <a:pPr lvl="0"/>
            <a:r>
              <a:rPr lang="en-US" dirty="0"/>
              <a:t>Meeting Purpose / Title</a:t>
            </a:r>
          </a:p>
        </p:txBody>
      </p:sp>
      <p:sp>
        <p:nvSpPr>
          <p:cNvPr id="2" name="Title 1">
            <a:extLst>
              <a:ext uri="{FF2B5EF4-FFF2-40B4-BE49-F238E27FC236}">
                <a16:creationId xmlns:a16="http://schemas.microsoft.com/office/drawing/2014/main" id="{3FE7E9E5-6F33-81CC-B044-8F4E21CC1E1B}"/>
              </a:ext>
            </a:extLst>
          </p:cNvPr>
          <p:cNvSpPr>
            <a:spLocks noGrp="1"/>
          </p:cNvSpPr>
          <p:nvPr>
            <p:ph type="title" hasCustomPrompt="1"/>
          </p:nvPr>
        </p:nvSpPr>
        <p:spPr>
          <a:xfrm>
            <a:off x="620111" y="2047089"/>
            <a:ext cx="8009541" cy="1064678"/>
          </a:xfrm>
        </p:spPr>
        <p:txBody>
          <a:bodyPr>
            <a:normAutofit/>
          </a:bodyPr>
          <a:lstStyle>
            <a:lvl1pPr algn="l">
              <a:defRPr sz="3600" b="1">
                <a:solidFill>
                  <a:schemeClr val="bg1">
                    <a:lumMod val="95000"/>
                  </a:schemeClr>
                </a:solidFill>
              </a:defRPr>
            </a:lvl1pPr>
          </a:lstStyle>
          <a:p>
            <a:r>
              <a:rPr lang="en-US" dirty="0"/>
              <a:t>Project Name</a:t>
            </a:r>
          </a:p>
        </p:txBody>
      </p:sp>
      <p:sp>
        <p:nvSpPr>
          <p:cNvPr id="11" name="Text Placeholder 20">
            <a:extLst>
              <a:ext uri="{FF2B5EF4-FFF2-40B4-BE49-F238E27FC236}">
                <a16:creationId xmlns:a16="http://schemas.microsoft.com/office/drawing/2014/main" id="{713F9A29-77D9-EA3D-5F11-256A50DD0CB8}"/>
              </a:ext>
            </a:extLst>
          </p:cNvPr>
          <p:cNvSpPr>
            <a:spLocks noGrp="1"/>
          </p:cNvSpPr>
          <p:nvPr>
            <p:ph type="body" sz="quarter" idx="17" hasCustomPrompt="1"/>
          </p:nvPr>
        </p:nvSpPr>
        <p:spPr>
          <a:xfrm>
            <a:off x="620110" y="6321091"/>
            <a:ext cx="6096000" cy="536908"/>
          </a:xfrm>
        </p:spPr>
        <p:txBody>
          <a:bodyPr anchor="ctr">
            <a:noAutofit/>
          </a:bodyPr>
          <a:lstStyle>
            <a:lvl1pPr marL="0" indent="0" algn="l">
              <a:buNone/>
              <a:defRPr sz="1200">
                <a:solidFill>
                  <a:schemeClr val="bg1">
                    <a:lumMod val="95000"/>
                  </a:schemeClr>
                </a:solidFill>
              </a:defRPr>
            </a:lvl1pPr>
          </a:lstStyle>
          <a:p>
            <a:pPr lvl="0"/>
            <a:r>
              <a:rPr lang="en-US" dirty="0"/>
              <a:t>Date</a:t>
            </a:r>
          </a:p>
        </p:txBody>
      </p:sp>
      <p:sp>
        <p:nvSpPr>
          <p:cNvPr id="5" name="Text Placeholder 20">
            <a:extLst>
              <a:ext uri="{FF2B5EF4-FFF2-40B4-BE49-F238E27FC236}">
                <a16:creationId xmlns:a16="http://schemas.microsoft.com/office/drawing/2014/main" id="{C1844589-45D4-028A-2942-4C1461801C29}"/>
              </a:ext>
            </a:extLst>
          </p:cNvPr>
          <p:cNvSpPr>
            <a:spLocks noGrp="1"/>
          </p:cNvSpPr>
          <p:nvPr>
            <p:ph type="body" sz="quarter" idx="18" hasCustomPrompt="1"/>
          </p:nvPr>
        </p:nvSpPr>
        <p:spPr>
          <a:xfrm>
            <a:off x="620110" y="5171488"/>
            <a:ext cx="6096000" cy="536908"/>
          </a:xfrm>
        </p:spPr>
        <p:txBody>
          <a:bodyPr anchor="b">
            <a:noAutofit/>
          </a:bodyPr>
          <a:lstStyle>
            <a:lvl1pPr marL="0" indent="0" algn="l">
              <a:buNone/>
              <a:defRPr sz="1600" b="1">
                <a:solidFill>
                  <a:schemeClr val="bg1">
                    <a:lumMod val="95000"/>
                  </a:schemeClr>
                </a:solidFill>
              </a:defRPr>
            </a:lvl1pPr>
          </a:lstStyle>
          <a:p>
            <a:pPr lvl="0"/>
            <a:r>
              <a:rPr lang="en-US" dirty="0"/>
              <a:t>Name</a:t>
            </a:r>
          </a:p>
        </p:txBody>
      </p:sp>
      <p:sp>
        <p:nvSpPr>
          <p:cNvPr id="6" name="Text Placeholder 20">
            <a:extLst>
              <a:ext uri="{FF2B5EF4-FFF2-40B4-BE49-F238E27FC236}">
                <a16:creationId xmlns:a16="http://schemas.microsoft.com/office/drawing/2014/main" id="{A0AEDCF9-92D4-652E-2FD4-BB35DE53BA2B}"/>
              </a:ext>
            </a:extLst>
          </p:cNvPr>
          <p:cNvSpPr>
            <a:spLocks noGrp="1"/>
          </p:cNvSpPr>
          <p:nvPr>
            <p:ph type="body" sz="quarter" idx="19" hasCustomPrompt="1"/>
          </p:nvPr>
        </p:nvSpPr>
        <p:spPr>
          <a:xfrm>
            <a:off x="620110" y="5739973"/>
            <a:ext cx="6096000" cy="536908"/>
          </a:xfrm>
        </p:spPr>
        <p:txBody>
          <a:bodyPr anchor="t">
            <a:noAutofit/>
          </a:bodyPr>
          <a:lstStyle>
            <a:lvl1pPr marL="0" indent="0" algn="l">
              <a:buNone/>
              <a:defRPr sz="1600" b="0" i="1">
                <a:solidFill>
                  <a:schemeClr val="bg1">
                    <a:lumMod val="95000"/>
                  </a:schemeClr>
                </a:solidFill>
              </a:defRPr>
            </a:lvl1pPr>
          </a:lstStyle>
          <a:p>
            <a:pPr lvl="0"/>
            <a:r>
              <a:rPr lang="en-US" dirty="0"/>
              <a:t>Title</a:t>
            </a:r>
          </a:p>
        </p:txBody>
      </p:sp>
      <p:sp>
        <p:nvSpPr>
          <p:cNvPr id="13" name="BG">
            <a:extLst>
              <a:ext uri="{FF2B5EF4-FFF2-40B4-BE49-F238E27FC236}">
                <a16:creationId xmlns:a16="http://schemas.microsoft.com/office/drawing/2014/main" id="{C8E9616D-23AA-61E5-5CCD-6BE07C19AB8C}"/>
              </a:ext>
            </a:extLst>
          </p:cNvPr>
          <p:cNvSpPr txBox="1">
            <a:spLocks/>
          </p:cNvSpPr>
          <p:nvPr userDrawn="1"/>
        </p:nvSpPr>
        <p:spPr>
          <a:xfrm>
            <a:off x="1" y="5138857"/>
            <a:ext cx="12191999" cy="7510"/>
          </a:xfrm>
          <a:prstGeom prst="rect">
            <a:avLst/>
          </a:prstGeom>
          <a:solidFill>
            <a:schemeClr val="bg1"/>
          </a:solidFill>
          <a:ln>
            <a:noFill/>
          </a:ln>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3200" kern="120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defRPr>
            </a:lvl1pPr>
          </a:lstStyle>
          <a:p>
            <a:endParaRPr lang="en-US"/>
          </a:p>
        </p:txBody>
      </p:sp>
      <p:sp>
        <p:nvSpPr>
          <p:cNvPr id="3" name="Text Placeholder 20">
            <a:extLst>
              <a:ext uri="{FF2B5EF4-FFF2-40B4-BE49-F238E27FC236}">
                <a16:creationId xmlns:a16="http://schemas.microsoft.com/office/drawing/2014/main" id="{6F3832EC-33F8-5B09-3D24-A98856203E82}"/>
              </a:ext>
            </a:extLst>
          </p:cNvPr>
          <p:cNvSpPr>
            <a:spLocks noGrp="1"/>
          </p:cNvSpPr>
          <p:nvPr>
            <p:ph type="body" sz="quarter" idx="20" hasCustomPrompt="1"/>
          </p:nvPr>
        </p:nvSpPr>
        <p:spPr>
          <a:xfrm>
            <a:off x="620110" y="1738983"/>
            <a:ext cx="4428140" cy="294727"/>
          </a:xfrm>
        </p:spPr>
        <p:txBody>
          <a:bodyPr anchor="b">
            <a:noAutofit/>
          </a:bodyPr>
          <a:lstStyle>
            <a:lvl1pPr marL="0" indent="0" algn="l">
              <a:lnSpc>
                <a:spcPct val="100000"/>
              </a:lnSpc>
              <a:buNone/>
              <a:defRPr sz="1400" spc="300">
                <a:solidFill>
                  <a:schemeClr val="bg1">
                    <a:lumMod val="95000"/>
                  </a:schemeClr>
                </a:solidFill>
              </a:defRPr>
            </a:lvl1pPr>
          </a:lstStyle>
          <a:p>
            <a:pPr lvl="0"/>
            <a:r>
              <a:rPr lang="en-US" dirty="0"/>
              <a:t>Project Acronym</a:t>
            </a:r>
          </a:p>
        </p:txBody>
      </p:sp>
    </p:spTree>
    <p:extLst>
      <p:ext uri="{BB962C8B-B14F-4D97-AF65-F5344CB8AC3E}">
        <p14:creationId xmlns:p14="http://schemas.microsoft.com/office/powerpoint/2010/main" val="3837626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BEC0AA-C041-2743-B16A-61AF16CD3021}"/>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2361883"/>
            <a:ext cx="9144000" cy="2387600"/>
          </a:xfrm>
        </p:spPr>
        <p:txBody>
          <a:bodyPr anchor="ct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484155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37B8869C-CCAB-E84E-B82B-98FFDD40704B}" type="datetime1">
              <a:rPr lang="en-US" smtClean="0"/>
              <a:t>9/19/24</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pic>
        <p:nvPicPr>
          <p:cNvPr id="7" name="Picture 6">
            <a:extLst>
              <a:ext uri="{FF2B5EF4-FFF2-40B4-BE49-F238E27FC236}">
                <a16:creationId xmlns:a16="http://schemas.microsoft.com/office/drawing/2014/main" id="{840D8468-FA19-744E-820E-12C8BC51AE51}"/>
              </a:ext>
            </a:extLst>
          </p:cNvPr>
          <p:cNvPicPr>
            <a:picLocks noChangeAspect="1"/>
          </p:cNvPicPr>
          <p:nvPr userDrawn="1"/>
        </p:nvPicPr>
        <p:blipFill>
          <a:blip r:embed="rId2"/>
          <a:stretch>
            <a:fillRect/>
          </a:stretch>
        </p:blipFill>
        <p:spPr>
          <a:xfrm>
            <a:off x="4086728" y="165099"/>
            <a:ext cx="3970755" cy="2196784"/>
          </a:xfrm>
          <a:prstGeom prst="rect">
            <a:avLst/>
          </a:prstGeom>
        </p:spPr>
      </p:pic>
    </p:spTree>
    <p:extLst>
      <p:ext uri="{BB962C8B-B14F-4D97-AF65-F5344CB8AC3E}">
        <p14:creationId xmlns:p14="http://schemas.microsoft.com/office/powerpoint/2010/main" val="2455827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01FDAAD1-B0B0-3140-9B6C-D21616583293}" type="datetime1">
              <a:rPr lang="en-US" smtClean="0"/>
              <a:t>9/19/24</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558750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CF5A16-F331-0040-8A1F-292A29757303}"/>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094E6BF3-21BD-254E-93A4-356F21B4C3D4}" type="datetime1">
              <a:rPr lang="en-US" smtClean="0"/>
              <a:t>9/19/24</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Freeform 5">
            <a:extLst>
              <a:ext uri="{FF2B5EF4-FFF2-40B4-BE49-F238E27FC236}">
                <a16:creationId xmlns:a16="http://schemas.microsoft.com/office/drawing/2014/main" id="{494C9CAD-4BE7-2649-8F14-AC64256DA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0" name="Straight Connector 9">
            <a:extLst>
              <a:ext uri="{FF2B5EF4-FFF2-40B4-BE49-F238E27FC236}">
                <a16:creationId xmlns:a16="http://schemas.microsoft.com/office/drawing/2014/main" id="{50E4D77A-4A1C-6743-8D65-0DEF286377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6167BB8-42C3-874B-B479-AAA11A2AF24C}"/>
              </a:ext>
            </a:extLst>
          </p:cNvPr>
          <p:cNvSpPr/>
          <p:nvPr userDrawn="1"/>
        </p:nvSpPr>
        <p:spPr>
          <a:xfrm>
            <a:off x="9412599" y="5098097"/>
            <a:ext cx="172953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3094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55EFFFB6-EBDB-0649-8A81-4DB4A0CDD518}" type="datetime1">
              <a:rPr lang="en-US" smtClean="0"/>
              <a:t>9/19/24</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464615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81701-2A38-BB4A-833E-A9E79F89E3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6DC11-36D3-7D4F-8C24-51A518D05F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AB29E7-DD71-B74A-92EB-F41479270A5F}"/>
              </a:ext>
            </a:extLst>
          </p:cNvPr>
          <p:cNvSpPr>
            <a:spLocks noGrp="1"/>
          </p:cNvSpPr>
          <p:nvPr>
            <p:ph type="dt" sz="half" idx="10"/>
          </p:nvPr>
        </p:nvSpPr>
        <p:spPr/>
        <p:txBody>
          <a:bodyPr/>
          <a:lstStyle/>
          <a:p>
            <a:fld id="{E5EB78EF-4D93-8940-A107-E869D6964529}" type="datetime1">
              <a:rPr lang="en-US" smtClean="0"/>
              <a:t>9/19/24</a:t>
            </a:fld>
            <a:endParaRPr lang="en-US"/>
          </a:p>
        </p:txBody>
      </p:sp>
      <p:sp>
        <p:nvSpPr>
          <p:cNvPr id="5" name="Footer Placeholder 4">
            <a:extLst>
              <a:ext uri="{FF2B5EF4-FFF2-40B4-BE49-F238E27FC236}">
                <a16:creationId xmlns:a16="http://schemas.microsoft.com/office/drawing/2014/main" id="{A101EE8F-1B52-F143-BCE4-5294F77CD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F2339-0C1E-BA44-8F76-DC23A3D9CC1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75404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1130968"/>
            <a:ext cx="5618748" cy="5045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1130968"/>
            <a:ext cx="5466347" cy="5045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5F5DA9D1-B764-C84B-AC1C-4B199BB6D3B9}" type="datetime1">
              <a:rPr lang="en-US" smtClean="0"/>
              <a:t>9/19/24</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1632332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5AE9C706-BA3B-D245-B729-BB74BE890311}" type="datetime1">
              <a:rPr lang="en-US" smtClean="0"/>
              <a:t>9/19/24</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814288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AFFD3-FE6D-5B4C-83C1-7A7C0E9AA1B2}"/>
              </a:ext>
            </a:extLst>
          </p:cNvPr>
          <p:cNvSpPr>
            <a:spLocks noGrp="1"/>
          </p:cNvSpPr>
          <p:nvPr>
            <p:ph type="dt" sz="half" idx="10"/>
          </p:nvPr>
        </p:nvSpPr>
        <p:spPr/>
        <p:txBody>
          <a:bodyPr/>
          <a:lstStyle/>
          <a:p>
            <a:fld id="{1655C40D-1478-0642-85FE-8722DF854E18}" type="datetime1">
              <a:rPr lang="en-US" smtClean="0"/>
              <a:t>9/19/24</a:t>
            </a:fld>
            <a:endParaRPr lang="en-US"/>
          </a:p>
        </p:txBody>
      </p:sp>
      <p:sp>
        <p:nvSpPr>
          <p:cNvPr id="3" name="Footer Placeholder 2">
            <a:extLst>
              <a:ext uri="{FF2B5EF4-FFF2-40B4-BE49-F238E27FC236}">
                <a16:creationId xmlns:a16="http://schemas.microsoft.com/office/drawing/2014/main" id="{F2B6B3DC-2D23-F841-B19B-2942180D78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76C5F9-EB85-F447-8950-94496397ECF7}"/>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5" name="Title Placeholder 1">
            <a:extLst>
              <a:ext uri="{FF2B5EF4-FFF2-40B4-BE49-F238E27FC236}">
                <a16:creationId xmlns:a16="http://schemas.microsoft.com/office/drawing/2014/main" id="{242C195D-75F0-2F34-6ECB-085E29FB994E}"/>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1883959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6A25E-A04C-F84E-8AB5-E2BDE8A426F0}"/>
              </a:ext>
            </a:extLst>
          </p:cNvPr>
          <p:cNvSpPr>
            <a:spLocks noGrp="1"/>
          </p:cNvSpPr>
          <p:nvPr>
            <p:ph type="title"/>
          </p:nvPr>
        </p:nvSpPr>
        <p:spPr>
          <a:xfrm>
            <a:off x="836612" y="877507"/>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7D51ED-0A45-9C4D-A033-7B6AE2E7D151}"/>
              </a:ext>
            </a:extLst>
          </p:cNvPr>
          <p:cNvSpPr>
            <a:spLocks noGrp="1"/>
          </p:cNvSpPr>
          <p:nvPr>
            <p:ph idx="1"/>
          </p:nvPr>
        </p:nvSpPr>
        <p:spPr>
          <a:xfrm>
            <a:off x="5183188" y="14927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40D04-3A2A-964A-8040-858D8D319C10}"/>
              </a:ext>
            </a:extLst>
          </p:cNvPr>
          <p:cNvSpPr>
            <a:spLocks noGrp="1"/>
          </p:cNvSpPr>
          <p:nvPr>
            <p:ph type="body" sz="half" idx="2"/>
          </p:nvPr>
        </p:nvSpPr>
        <p:spPr>
          <a:xfrm>
            <a:off x="839788" y="257969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EB7B3D-FF5B-3249-AA4B-1548D269F71D}"/>
              </a:ext>
            </a:extLst>
          </p:cNvPr>
          <p:cNvSpPr>
            <a:spLocks noGrp="1"/>
          </p:cNvSpPr>
          <p:nvPr>
            <p:ph type="dt" sz="half" idx="10"/>
          </p:nvPr>
        </p:nvSpPr>
        <p:spPr/>
        <p:txBody>
          <a:bodyPr/>
          <a:lstStyle/>
          <a:p>
            <a:fld id="{F11B819D-CEFD-6245-8136-B8E6A8E48643}" type="datetime1">
              <a:rPr lang="en-US" smtClean="0"/>
              <a:t>9/19/24</a:t>
            </a:fld>
            <a:endParaRPr lang="en-US"/>
          </a:p>
        </p:txBody>
      </p:sp>
      <p:sp>
        <p:nvSpPr>
          <p:cNvPr id="6" name="Footer Placeholder 5">
            <a:extLst>
              <a:ext uri="{FF2B5EF4-FFF2-40B4-BE49-F238E27FC236}">
                <a16:creationId xmlns:a16="http://schemas.microsoft.com/office/drawing/2014/main" id="{8AA4522E-71D7-B042-8DF2-8B5EBF6FC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D450A7-98BB-5D43-A3A1-3FD75B0DBBE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092974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noAutofit/>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3610303"/>
            <a:ext cx="5618748" cy="2566660"/>
          </a:xfrm>
        </p:spPr>
        <p:txBody>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3610303"/>
            <a:ext cx="5466347" cy="2566660"/>
          </a:xfrm>
        </p:spPr>
        <p:txBody>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5590B859-30EC-284C-8EC6-302CB666FCD9}" type="datetime1">
              <a:rPr lang="en-US" smtClean="0"/>
              <a:t>9/19/24</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4D542C1-677E-2F48-B446-8ED5A2D65171}"/>
              </a:ext>
            </a:extLst>
          </p:cNvPr>
          <p:cNvSpPr>
            <a:spLocks noGrp="1"/>
          </p:cNvSpPr>
          <p:nvPr>
            <p:ph sz="half" idx="13"/>
          </p:nvPr>
        </p:nvSpPr>
        <p:spPr>
          <a:xfrm>
            <a:off x="401052" y="977461"/>
            <a:ext cx="5618748" cy="2566660"/>
          </a:xfrm>
        </p:spPr>
        <p:txBody>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A2468D9E-DDA9-804C-879B-8FF8FE8C3013}"/>
              </a:ext>
            </a:extLst>
          </p:cNvPr>
          <p:cNvSpPr>
            <a:spLocks noGrp="1"/>
          </p:cNvSpPr>
          <p:nvPr>
            <p:ph sz="half" idx="14"/>
          </p:nvPr>
        </p:nvSpPr>
        <p:spPr>
          <a:xfrm>
            <a:off x="6172199" y="977461"/>
            <a:ext cx="5466347" cy="2566660"/>
          </a:xfrm>
        </p:spPr>
        <p:txBody>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29859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_and_Content" userDrawn="1">
  <p:cSld name="Title_and_Content">
    <p:spTree>
      <p:nvGrpSpPr>
        <p:cNvPr id="1" name="Shape 15"/>
        <p:cNvGrpSpPr/>
        <p:nvPr/>
      </p:nvGrpSpPr>
      <p:grpSpPr>
        <a:xfrm>
          <a:off x="0" y="0"/>
          <a:ext cx="0" cy="0"/>
          <a:chOff x="0" y="0"/>
          <a:chExt cx="0" cy="0"/>
        </a:xfrm>
      </p:grpSpPr>
      <p:sp>
        <p:nvSpPr>
          <p:cNvPr id="16" name="Google Shape;16;p3"/>
          <p:cNvSpPr txBox="1">
            <a:spLocks noGrp="1"/>
          </p:cNvSpPr>
          <p:nvPr>
            <p:ph type="ftr" idx="11"/>
          </p:nvPr>
        </p:nvSpPr>
        <p:spPr>
          <a:xfrm>
            <a:off x="1778000" y="6550026"/>
            <a:ext cx="8636000" cy="2984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sldNum" idx="12"/>
          </p:nvPr>
        </p:nvSpPr>
        <p:spPr>
          <a:xfrm>
            <a:off x="10803240" y="6553200"/>
            <a:ext cx="1016000" cy="29210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98989"/>
                </a:solidFill>
                <a:latin typeface="Tahoma"/>
                <a:ea typeface="Tahoma"/>
                <a:cs typeface="Tahoma"/>
                <a:sym typeface="Tahoma"/>
              </a:defRPr>
            </a:lvl9pPr>
          </a:lstStyle>
          <a:p>
            <a:fld id="{00000000-1234-1234-1234-123412341234}" type="slidenum">
              <a:rPr lang="en-US" smtClean="0"/>
              <a:pPr/>
              <a:t>‹#›</a:t>
            </a:fld>
            <a:endParaRPr lang="en-US"/>
          </a:p>
        </p:txBody>
      </p:sp>
      <p:sp>
        <p:nvSpPr>
          <p:cNvPr id="18" name="Google Shape;18;p3"/>
          <p:cNvSpPr txBox="1">
            <a:spLocks noGrp="1"/>
          </p:cNvSpPr>
          <p:nvPr>
            <p:ph type="ctrTitle"/>
          </p:nvPr>
        </p:nvSpPr>
        <p:spPr>
          <a:xfrm>
            <a:off x="240720" y="151418"/>
            <a:ext cx="11443281" cy="612648"/>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400"/>
              <a:buFont typeface="Tahoma"/>
              <a:buNone/>
              <a:defRPr sz="2400" b="1">
                <a:latin typeface="Arial" panose="020B0604020202020204" pitchFamily="34" charset="0"/>
                <a:ea typeface="Tahoma"/>
                <a:cs typeface="Arial" panose="020B0604020202020204" pitchFamily="34" charset="0"/>
                <a:sym typeface="Tahom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0" name="Google Shape;20;p3"/>
          <p:cNvCxnSpPr>
            <a:endCxn id="16" idx="0"/>
          </p:cNvCxnSpPr>
          <p:nvPr/>
        </p:nvCxnSpPr>
        <p:spPr>
          <a:xfrm flipH="1">
            <a:off x="6096000" y="841626"/>
            <a:ext cx="17200" cy="5708400"/>
          </a:xfrm>
          <a:prstGeom prst="straightConnector1">
            <a:avLst/>
          </a:prstGeom>
          <a:noFill/>
          <a:ln w="19050" cap="flat" cmpd="sng">
            <a:solidFill>
              <a:schemeClr val="accent1"/>
            </a:solidFill>
            <a:prstDash val="solid"/>
            <a:round/>
            <a:headEnd type="none" w="sm" len="sm"/>
            <a:tailEnd type="none" w="sm" len="sm"/>
          </a:ln>
        </p:spPr>
      </p:cxnSp>
      <p:cxnSp>
        <p:nvCxnSpPr>
          <p:cNvPr id="21" name="Google Shape;21;p3"/>
          <p:cNvCxnSpPr/>
          <p:nvPr/>
        </p:nvCxnSpPr>
        <p:spPr>
          <a:xfrm>
            <a:off x="508000" y="3657600"/>
            <a:ext cx="11277600" cy="0"/>
          </a:xfrm>
          <a:prstGeom prst="straightConnector1">
            <a:avLst/>
          </a:prstGeom>
          <a:noFill/>
          <a:ln w="19050" cap="flat" cmpd="sng">
            <a:solidFill>
              <a:schemeClr val="accent1"/>
            </a:solidFill>
            <a:prstDash val="solid"/>
            <a:round/>
            <a:headEnd type="none" w="sm" len="sm"/>
            <a:tailEnd type="none" w="sm" len="sm"/>
          </a:ln>
        </p:spPr>
      </p:cxnSp>
      <p:sp>
        <p:nvSpPr>
          <p:cNvPr id="22" name="Google Shape;22;p3"/>
          <p:cNvSpPr txBox="1"/>
          <p:nvPr/>
        </p:nvSpPr>
        <p:spPr>
          <a:xfrm>
            <a:off x="1853400" y="913563"/>
            <a:ext cx="2641600"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Tahoma"/>
                <a:ea typeface="Tahoma"/>
                <a:cs typeface="Tahoma"/>
                <a:sym typeface="Tahoma"/>
              </a:rPr>
              <a:t>CONCEPT</a:t>
            </a:r>
            <a:endParaRPr sz="1400" b="0" i="0" u="none" strike="noStrike" cap="none">
              <a:solidFill>
                <a:srgbClr val="000000"/>
              </a:solidFill>
              <a:latin typeface="Arial"/>
              <a:ea typeface="Arial"/>
              <a:cs typeface="Arial"/>
              <a:sym typeface="Arial"/>
            </a:endParaRPr>
          </a:p>
        </p:txBody>
      </p:sp>
      <p:sp>
        <p:nvSpPr>
          <p:cNvPr id="23" name="Google Shape;23;p3"/>
          <p:cNvSpPr txBox="1"/>
          <p:nvPr/>
        </p:nvSpPr>
        <p:spPr>
          <a:xfrm>
            <a:off x="1243800" y="3666826"/>
            <a:ext cx="3860800"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Tahoma"/>
                <a:ea typeface="Tahoma"/>
                <a:cs typeface="Tahoma"/>
                <a:sym typeface="Tahoma"/>
              </a:rPr>
              <a:t>IMPACT</a:t>
            </a:r>
            <a:endParaRPr sz="1400" b="0" i="0" u="none" strike="noStrike" cap="none">
              <a:solidFill>
                <a:srgbClr val="000000"/>
              </a:solidFill>
              <a:latin typeface="Arial"/>
              <a:ea typeface="Arial"/>
              <a:cs typeface="Arial"/>
              <a:sym typeface="Arial"/>
            </a:endParaRPr>
          </a:p>
        </p:txBody>
      </p:sp>
      <p:sp>
        <p:nvSpPr>
          <p:cNvPr id="24" name="Google Shape;24;p3"/>
          <p:cNvSpPr txBox="1"/>
          <p:nvPr/>
        </p:nvSpPr>
        <p:spPr>
          <a:xfrm>
            <a:off x="6783667" y="3666826"/>
            <a:ext cx="4394200"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Tahoma"/>
                <a:ea typeface="Tahoma"/>
                <a:cs typeface="Tahoma"/>
                <a:sym typeface="Tahoma"/>
              </a:rPr>
              <a:t>CONTEXT</a:t>
            </a:r>
            <a:endParaRPr sz="1400" b="0" i="0" u="none" strike="noStrike" cap="none">
              <a:solidFill>
                <a:srgbClr val="000000"/>
              </a:solidFill>
              <a:latin typeface="Arial"/>
              <a:ea typeface="Arial"/>
              <a:cs typeface="Arial"/>
              <a:sym typeface="Arial"/>
            </a:endParaRPr>
          </a:p>
        </p:txBody>
      </p:sp>
      <p:sp>
        <p:nvSpPr>
          <p:cNvPr id="25" name="Google Shape;25;p3"/>
          <p:cNvSpPr txBox="1"/>
          <p:nvPr/>
        </p:nvSpPr>
        <p:spPr>
          <a:xfrm>
            <a:off x="6258188" y="913563"/>
            <a:ext cx="5212357"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Tahoma"/>
                <a:ea typeface="Tahoma"/>
                <a:cs typeface="Tahoma"/>
                <a:sym typeface="Tahoma"/>
              </a:rPr>
              <a:t>APPROACH</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89438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1656D7-F0BB-EE73-9FCE-9B0E726296C6}"/>
              </a:ext>
            </a:extLst>
          </p:cNvPr>
          <p:cNvSpPr>
            <a:spLocks noGrp="1"/>
          </p:cNvSpPr>
          <p:nvPr>
            <p:ph type="dt" sz="half" idx="10"/>
          </p:nvPr>
        </p:nvSpPr>
        <p:spPr/>
        <p:txBody>
          <a:bodyPr/>
          <a:lstStyle/>
          <a:p>
            <a:fld id="{771E2497-8441-BE49-99DE-9673569904BB}" type="datetime1">
              <a:rPr lang="en-US" smtClean="0"/>
              <a:t>9/19/24</a:t>
            </a:fld>
            <a:endParaRPr lang="en-US"/>
          </a:p>
        </p:txBody>
      </p:sp>
      <p:sp>
        <p:nvSpPr>
          <p:cNvPr id="3" name="Footer Placeholder 2">
            <a:extLst>
              <a:ext uri="{FF2B5EF4-FFF2-40B4-BE49-F238E27FC236}">
                <a16:creationId xmlns:a16="http://schemas.microsoft.com/office/drawing/2014/main" id="{AB034341-38F2-8F1C-8F12-5BCB1C2A16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646E69-EBE4-3A3F-2003-F7DFB5A2C572}"/>
              </a:ext>
            </a:extLst>
          </p:cNvPr>
          <p:cNvSpPr>
            <a:spLocks noGrp="1"/>
          </p:cNvSpPr>
          <p:nvPr>
            <p:ph type="sldNum" sz="quarter" idx="12"/>
          </p:nvPr>
        </p:nvSpPr>
        <p:spPr/>
        <p:txBody>
          <a:bodyPr/>
          <a:lstStyle/>
          <a:p>
            <a:fld id="{88FF3BF6-9B1C-E84F-B07C-F03461330983}" type="slidenum">
              <a:rPr lang="en-US" smtClean="0"/>
              <a:t>‹#›</a:t>
            </a:fld>
            <a:endParaRPr lang="en-US"/>
          </a:p>
        </p:txBody>
      </p:sp>
    </p:spTree>
    <p:extLst>
      <p:ext uri="{BB962C8B-B14F-4D97-AF65-F5344CB8AC3E}">
        <p14:creationId xmlns:p14="http://schemas.microsoft.com/office/powerpoint/2010/main" val="1069066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AB9681-0AD9-B7F3-FD82-1265BBD014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FBB785-7DF4-0B80-7895-6080A4F5C4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3F9B88-729E-877D-AD53-6CBF4532C6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EBD72C-9E6F-A34C-9A3F-7AEC87883D76}" type="datetimeFigureOut">
              <a:rPr lang="en-US" smtClean="0"/>
              <a:t>9/19/24</a:t>
            </a:fld>
            <a:endParaRPr lang="en-US"/>
          </a:p>
        </p:txBody>
      </p:sp>
      <p:sp>
        <p:nvSpPr>
          <p:cNvPr id="5" name="Footer Placeholder 4">
            <a:extLst>
              <a:ext uri="{FF2B5EF4-FFF2-40B4-BE49-F238E27FC236}">
                <a16:creationId xmlns:a16="http://schemas.microsoft.com/office/drawing/2014/main" id="{6B15BF37-D15A-2C0F-DDD2-40CDBD0F96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1276A3-7195-1EBF-6126-EEB73D3811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FF3BF6-9B1C-E84F-B07C-F03461330983}" type="slidenum">
              <a:rPr lang="en-US" smtClean="0"/>
              <a:t>‹#›</a:t>
            </a:fld>
            <a:endParaRPr lang="en-US"/>
          </a:p>
        </p:txBody>
      </p:sp>
      <p:pic>
        <p:nvPicPr>
          <p:cNvPr id="7" name="Picture 6" descr="Logo, icon&#10;&#10;Description automatically generated">
            <a:extLst>
              <a:ext uri="{FF2B5EF4-FFF2-40B4-BE49-F238E27FC236}">
                <a16:creationId xmlns:a16="http://schemas.microsoft.com/office/drawing/2014/main" id="{F31ABF9D-0AED-9B93-C926-32450B860C1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272041" y="110464"/>
            <a:ext cx="687278" cy="568855"/>
          </a:xfrm>
          <a:prstGeom prst="rect">
            <a:avLst/>
          </a:prstGeom>
        </p:spPr>
      </p:pic>
    </p:spTree>
    <p:extLst>
      <p:ext uri="{BB962C8B-B14F-4D97-AF65-F5344CB8AC3E}">
        <p14:creationId xmlns:p14="http://schemas.microsoft.com/office/powerpoint/2010/main" val="2815592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8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EE683C58-5ADD-1742-AEE1-881D36D9FAE4}" type="datetime1">
              <a:rPr lang="en-US" smtClean="0"/>
              <a:t>9/19/24</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04550921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90" r:id="rId12"/>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958FC3-1B63-BF64-52E9-84595187B9A8}"/>
              </a:ext>
            </a:extLst>
          </p:cNvPr>
          <p:cNvSpPr>
            <a:spLocks noGrp="1"/>
          </p:cNvSpPr>
          <p:nvPr>
            <p:ph type="body" sz="quarter" idx="15"/>
          </p:nvPr>
        </p:nvSpPr>
        <p:spPr>
          <a:xfrm>
            <a:off x="5091559" y="5655297"/>
            <a:ext cx="7100441" cy="657849"/>
          </a:xfrm>
        </p:spPr>
        <p:txBody>
          <a:bodyPr/>
          <a:lstStyle/>
          <a:p>
            <a:pPr algn="r"/>
            <a:r>
              <a:rPr lang="en-US" sz="2400" dirty="0"/>
              <a:t>IATA World Safety and Operations Conference</a:t>
            </a:r>
          </a:p>
        </p:txBody>
      </p:sp>
      <p:sp>
        <p:nvSpPr>
          <p:cNvPr id="3" name="Title 2">
            <a:extLst>
              <a:ext uri="{FF2B5EF4-FFF2-40B4-BE49-F238E27FC236}">
                <a16:creationId xmlns:a16="http://schemas.microsoft.com/office/drawing/2014/main" id="{BC3C3B9C-10F0-551F-1D5C-40B710D5A2C6}"/>
              </a:ext>
            </a:extLst>
          </p:cNvPr>
          <p:cNvSpPr>
            <a:spLocks noGrp="1"/>
          </p:cNvSpPr>
          <p:nvPr>
            <p:ph type="title"/>
          </p:nvPr>
        </p:nvSpPr>
        <p:spPr>
          <a:xfrm>
            <a:off x="620110" y="2139795"/>
            <a:ext cx="8009541" cy="1064678"/>
          </a:xfrm>
        </p:spPr>
        <p:txBody>
          <a:bodyPr>
            <a:normAutofit/>
          </a:bodyPr>
          <a:lstStyle/>
          <a:p>
            <a:r>
              <a:rPr lang="en-US" sz="6000" dirty="0"/>
              <a:t>Innovation in Action</a:t>
            </a:r>
          </a:p>
        </p:txBody>
      </p:sp>
      <p:sp>
        <p:nvSpPr>
          <p:cNvPr id="5" name="Text Placeholder 4">
            <a:extLst>
              <a:ext uri="{FF2B5EF4-FFF2-40B4-BE49-F238E27FC236}">
                <a16:creationId xmlns:a16="http://schemas.microsoft.com/office/drawing/2014/main" id="{FB82FFDC-7B65-3A71-758C-BAF9B4291B2D}"/>
              </a:ext>
            </a:extLst>
          </p:cNvPr>
          <p:cNvSpPr>
            <a:spLocks noGrp="1"/>
          </p:cNvSpPr>
          <p:nvPr>
            <p:ph type="body" sz="quarter" idx="18"/>
          </p:nvPr>
        </p:nvSpPr>
        <p:spPr>
          <a:xfrm>
            <a:off x="620111" y="5267774"/>
            <a:ext cx="6096000" cy="1432896"/>
          </a:xfrm>
        </p:spPr>
        <p:txBody>
          <a:bodyPr/>
          <a:lstStyle/>
          <a:p>
            <a:r>
              <a:rPr lang="en-US" dirty="0"/>
              <a:t>Dr. Kyle Ellis – NASA</a:t>
            </a:r>
          </a:p>
          <a:p>
            <a:r>
              <a:rPr lang="en-US" dirty="0" err="1"/>
              <a:t>Tzvetomir</a:t>
            </a:r>
            <a:r>
              <a:rPr lang="en-US" dirty="0"/>
              <a:t> </a:t>
            </a:r>
            <a:r>
              <a:rPr lang="en-US" dirty="0" err="1"/>
              <a:t>Blajev</a:t>
            </a:r>
            <a:r>
              <a:rPr lang="en-US" dirty="0"/>
              <a:t> – Flight Safety Foundation</a:t>
            </a:r>
          </a:p>
          <a:p>
            <a:r>
              <a:rPr lang="en-US" dirty="0"/>
              <a:t>Jodi Baker – Federal Aviation Administration</a:t>
            </a:r>
          </a:p>
          <a:p>
            <a:r>
              <a:rPr lang="en-US" dirty="0"/>
              <a:t>Alan Sternberg – Beams Safety AI</a:t>
            </a:r>
          </a:p>
        </p:txBody>
      </p:sp>
      <p:sp>
        <p:nvSpPr>
          <p:cNvPr id="10" name="Text Placeholder 3">
            <a:extLst>
              <a:ext uri="{FF2B5EF4-FFF2-40B4-BE49-F238E27FC236}">
                <a16:creationId xmlns:a16="http://schemas.microsoft.com/office/drawing/2014/main" id="{095E607E-65B6-21C8-A1A6-6DF8440546BD}"/>
              </a:ext>
            </a:extLst>
          </p:cNvPr>
          <p:cNvSpPr txBox="1">
            <a:spLocks/>
          </p:cNvSpPr>
          <p:nvPr/>
        </p:nvSpPr>
        <p:spPr>
          <a:xfrm>
            <a:off x="6096000" y="6086760"/>
            <a:ext cx="6096000" cy="53690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3 October 2024</a:t>
            </a:r>
          </a:p>
        </p:txBody>
      </p:sp>
    </p:spTree>
    <p:extLst>
      <p:ext uri="{BB962C8B-B14F-4D97-AF65-F5344CB8AC3E}">
        <p14:creationId xmlns:p14="http://schemas.microsoft.com/office/powerpoint/2010/main" val="3070585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sky, day&#10;&#10;Description automatically generated">
            <a:extLst>
              <a:ext uri="{FF2B5EF4-FFF2-40B4-BE49-F238E27FC236}">
                <a16:creationId xmlns:a16="http://schemas.microsoft.com/office/drawing/2014/main" id="{6272384E-0485-B2DA-F24B-4EA1508C952F}"/>
              </a:ext>
            </a:extLst>
          </p:cNvPr>
          <p:cNvPicPr>
            <a:picLocks noChangeAspect="1"/>
          </p:cNvPicPr>
          <p:nvPr/>
        </p:nvPicPr>
        <p:blipFill>
          <a:blip r:embed="rId2"/>
          <a:stretch>
            <a:fillRect/>
          </a:stretch>
        </p:blipFill>
        <p:spPr>
          <a:xfrm>
            <a:off x="1" y="0"/>
            <a:ext cx="12191999" cy="6858000"/>
          </a:xfrm>
          <a:prstGeom prst="rect">
            <a:avLst/>
          </a:prstGeom>
        </p:spPr>
      </p:pic>
      <p:sp>
        <p:nvSpPr>
          <p:cNvPr id="6" name="TextBox 5">
            <a:extLst>
              <a:ext uri="{FF2B5EF4-FFF2-40B4-BE49-F238E27FC236}">
                <a16:creationId xmlns:a16="http://schemas.microsoft.com/office/drawing/2014/main" id="{9F08473B-E428-DE29-E76E-33B84B9F39EE}"/>
              </a:ext>
            </a:extLst>
          </p:cNvPr>
          <p:cNvSpPr txBox="1"/>
          <p:nvPr/>
        </p:nvSpPr>
        <p:spPr>
          <a:xfrm>
            <a:off x="154087" y="1586305"/>
            <a:ext cx="3661900" cy="461665"/>
          </a:xfrm>
          <a:prstGeom prst="rect">
            <a:avLst/>
          </a:prstGeom>
          <a:noFill/>
          <a:effectLst>
            <a:glow rad="25400">
              <a:schemeClr val="bg1"/>
            </a:glow>
            <a:innerShdw blurRad="113227">
              <a:schemeClr val="tx1"/>
            </a:innerShdw>
          </a:effectLst>
        </p:spPr>
        <p:txBody>
          <a:bodyPr wrap="non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2400" b="1" i="0">
                <a:ln/>
                <a:solidFill>
                  <a:sysClr val="windowText" lastClr="000000"/>
                </a:solidFill>
                <a:effectLst>
                  <a:glow rad="458869">
                    <a:schemeClr val="bg2">
                      <a:lumMod val="75000"/>
                      <a:alpha val="16000"/>
                    </a:schemeClr>
                  </a:glow>
                  <a:outerShdw blurRad="1060406" sx="99961" sy="99961" algn="ctr" rotWithShape="0">
                    <a:schemeClr val="bg2">
                      <a:lumMod val="50000"/>
                      <a:alpha val="37000"/>
                    </a:schemeClr>
                  </a:outerShdw>
                </a:effectLst>
                <a:latin typeface="Calibri" panose="020F0502020204030204" pitchFamily="34" charset="0"/>
              </a:rPr>
              <a:t>Human-Centric Capabilities</a:t>
            </a:r>
            <a:endParaRPr lang="en-US" sz="2400" b="1">
              <a:ln/>
              <a:solidFill>
                <a:sysClr val="windowText" lastClr="000000"/>
              </a:solidFill>
              <a:effectLst>
                <a:glow rad="458869">
                  <a:schemeClr val="bg2">
                    <a:lumMod val="75000"/>
                    <a:alpha val="16000"/>
                  </a:schemeClr>
                </a:glow>
                <a:outerShdw blurRad="1060406" sx="99961" sy="99961" algn="ctr" rotWithShape="0">
                  <a:schemeClr val="bg2">
                    <a:lumMod val="50000"/>
                    <a:alpha val="37000"/>
                  </a:schemeClr>
                </a:outerShdw>
              </a:effectLst>
            </a:endParaRPr>
          </a:p>
        </p:txBody>
      </p:sp>
      <p:sp>
        <p:nvSpPr>
          <p:cNvPr id="11" name="TextBox 10">
            <a:extLst>
              <a:ext uri="{FF2B5EF4-FFF2-40B4-BE49-F238E27FC236}">
                <a16:creationId xmlns:a16="http://schemas.microsoft.com/office/drawing/2014/main" id="{F1DCE694-81FC-E87A-9E9A-E8F24887442D}"/>
              </a:ext>
            </a:extLst>
          </p:cNvPr>
          <p:cNvSpPr txBox="1"/>
          <p:nvPr/>
        </p:nvSpPr>
        <p:spPr>
          <a:xfrm>
            <a:off x="4285394" y="1401640"/>
            <a:ext cx="3661900" cy="830997"/>
          </a:xfrm>
          <a:prstGeom prst="rect">
            <a:avLst/>
          </a:prstGeom>
          <a:noFill/>
          <a:effectLst>
            <a:glow rad="25400">
              <a:schemeClr val="bg1"/>
            </a:glow>
            <a:innerShdw blurRad="113227">
              <a:schemeClr val="tx1"/>
            </a:innerShdw>
          </a:effectLst>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en-US"/>
            </a:defPPr>
            <a:lvl1pPr>
              <a:defRPr sz="2400" b="1" i="0">
                <a:solidFill>
                  <a:srgbClr val="000000"/>
                </a:solidFill>
                <a:effectLst>
                  <a:glow rad="63500">
                    <a:schemeClr val="bg1">
                      <a:alpha val="40000"/>
                    </a:schemeClr>
                  </a:glow>
                </a:effectLst>
                <a:latin typeface="Calibri" panose="020F0502020204030204" pitchFamily="34" charset="0"/>
              </a:defRPr>
            </a:lvl1pPr>
          </a:lstStyle>
          <a:p>
            <a:pPr algn="ctr"/>
            <a:r>
              <a:rPr lang="en-US">
                <a:ln/>
                <a:solidFill>
                  <a:sysClr val="windowText" lastClr="000000"/>
                </a:solidFill>
                <a:effectLst>
                  <a:glow rad="458869">
                    <a:schemeClr val="bg2">
                      <a:lumMod val="75000"/>
                      <a:alpha val="16000"/>
                    </a:schemeClr>
                  </a:glow>
                  <a:outerShdw blurRad="1060406" sx="99961" sy="99961" algn="ctr" rotWithShape="0">
                    <a:schemeClr val="bg2">
                      <a:lumMod val="50000"/>
                      <a:alpha val="37000"/>
                    </a:schemeClr>
                  </a:outerShdw>
                </a:effectLst>
              </a:rPr>
              <a:t>Digitally Transformed Infrastructure</a:t>
            </a:r>
          </a:p>
        </p:txBody>
      </p:sp>
      <p:sp>
        <p:nvSpPr>
          <p:cNvPr id="12" name="TextBox 11">
            <a:extLst>
              <a:ext uri="{FF2B5EF4-FFF2-40B4-BE49-F238E27FC236}">
                <a16:creationId xmlns:a16="http://schemas.microsoft.com/office/drawing/2014/main" id="{64A09DC7-8E6E-FC1A-9262-ACA9CAD57D69}"/>
              </a:ext>
            </a:extLst>
          </p:cNvPr>
          <p:cNvSpPr txBox="1"/>
          <p:nvPr/>
        </p:nvSpPr>
        <p:spPr>
          <a:xfrm>
            <a:off x="8156664" y="1586305"/>
            <a:ext cx="4035335" cy="461665"/>
          </a:xfrm>
          <a:prstGeom prst="rect">
            <a:avLst/>
          </a:prstGeom>
          <a:noFill/>
          <a:effectLst>
            <a:glow rad="25400">
              <a:schemeClr val="bg1"/>
            </a:glow>
            <a:innerShdw blurRad="113227">
              <a:schemeClr val="tx1"/>
            </a:innerShdw>
          </a:effectLst>
        </p:spPr>
        <p:txBody>
          <a:bodyPr wrap="none" rtlCol="0">
            <a:spAutoFit/>
            <a:scene3d>
              <a:camera prst="orthographicFront"/>
              <a:lightRig rig="harsh" dir="t"/>
            </a:scene3d>
            <a:sp3d extrusionH="57150" prstMaterial="matte">
              <a:bevelT w="63500" h="12700" prst="angle"/>
              <a:contourClr>
                <a:schemeClr val="bg1">
                  <a:lumMod val="65000"/>
                </a:schemeClr>
              </a:contourClr>
            </a:sp3d>
          </a:bodyPr>
          <a:lstStyle>
            <a:defPPr>
              <a:defRPr lang="en-US"/>
            </a:defPPr>
            <a:lvl1pPr>
              <a:defRPr sz="2400" b="1" i="0">
                <a:solidFill>
                  <a:srgbClr val="000000"/>
                </a:solidFill>
                <a:effectLst>
                  <a:glow rad="63500">
                    <a:schemeClr val="bg1">
                      <a:alpha val="40000"/>
                    </a:schemeClr>
                  </a:glow>
                </a:effectLst>
                <a:latin typeface="Calibri" panose="020F0502020204030204" pitchFamily="34" charset="0"/>
              </a:defRPr>
            </a:lvl1pPr>
          </a:lstStyle>
          <a:p>
            <a:r>
              <a:rPr lang="en-US">
                <a:ln/>
                <a:solidFill>
                  <a:sysClr val="windowText" lastClr="000000"/>
                </a:solidFill>
                <a:effectLst>
                  <a:glow rad="458869">
                    <a:schemeClr val="bg2">
                      <a:lumMod val="75000"/>
                      <a:alpha val="16000"/>
                    </a:schemeClr>
                  </a:glow>
                  <a:outerShdw blurRad="1060406" sx="99961" sy="99961" algn="ctr" rotWithShape="0">
                    <a:schemeClr val="bg2">
                      <a:lumMod val="50000"/>
                      <a:alpha val="37000"/>
                    </a:schemeClr>
                  </a:outerShdw>
                </a:effectLst>
              </a:rPr>
              <a:t>Automation-Enabled Diversity</a:t>
            </a:r>
          </a:p>
        </p:txBody>
      </p:sp>
      <p:sp>
        <p:nvSpPr>
          <p:cNvPr id="13" name="TextBox 12">
            <a:extLst>
              <a:ext uri="{FF2B5EF4-FFF2-40B4-BE49-F238E27FC236}">
                <a16:creationId xmlns:a16="http://schemas.microsoft.com/office/drawing/2014/main" id="{600ACAD3-BECD-DA4D-3659-BF32995A8516}"/>
              </a:ext>
            </a:extLst>
          </p:cNvPr>
          <p:cNvSpPr txBox="1"/>
          <p:nvPr/>
        </p:nvSpPr>
        <p:spPr>
          <a:xfrm>
            <a:off x="75757" y="2142502"/>
            <a:ext cx="1379993" cy="307777"/>
          </a:xfrm>
          <a:prstGeom prst="rect">
            <a:avLst/>
          </a:prstGeom>
          <a:noFill/>
        </p:spPr>
        <p:txBody>
          <a:bodyPr wrap="none" rtlCol="0">
            <a:spAutoFit/>
          </a:bodyPr>
          <a:lstStyle/>
          <a:p>
            <a:r>
              <a:rPr lang="en-US" sz="1400" b="1"/>
              <a:t>Safety + Density</a:t>
            </a:r>
          </a:p>
        </p:txBody>
      </p:sp>
      <p:sp>
        <p:nvSpPr>
          <p:cNvPr id="14" name="TextBox 13">
            <a:extLst>
              <a:ext uri="{FF2B5EF4-FFF2-40B4-BE49-F238E27FC236}">
                <a16:creationId xmlns:a16="http://schemas.microsoft.com/office/drawing/2014/main" id="{0FF6FA41-33AC-5269-7F25-AECC67B5F367}"/>
              </a:ext>
            </a:extLst>
          </p:cNvPr>
          <p:cNvSpPr txBox="1"/>
          <p:nvPr/>
        </p:nvSpPr>
        <p:spPr>
          <a:xfrm>
            <a:off x="4274574" y="2142502"/>
            <a:ext cx="2171492" cy="307777"/>
          </a:xfrm>
          <a:prstGeom prst="rect">
            <a:avLst/>
          </a:prstGeom>
          <a:noFill/>
        </p:spPr>
        <p:txBody>
          <a:bodyPr wrap="none" rtlCol="0">
            <a:spAutoFit/>
          </a:bodyPr>
          <a:lstStyle>
            <a:defPPr>
              <a:defRPr lang="en-US"/>
            </a:defPPr>
            <a:lvl1pPr>
              <a:defRPr sz="1400" b="1"/>
            </a:lvl1pPr>
          </a:lstStyle>
          <a:p>
            <a:r>
              <a:rPr lang="en-US" dirty="0"/>
              <a:t>Collaborative Environment</a:t>
            </a:r>
          </a:p>
        </p:txBody>
      </p:sp>
      <p:sp>
        <p:nvSpPr>
          <p:cNvPr id="15" name="TextBox 14">
            <a:extLst>
              <a:ext uri="{FF2B5EF4-FFF2-40B4-BE49-F238E27FC236}">
                <a16:creationId xmlns:a16="http://schemas.microsoft.com/office/drawing/2014/main" id="{564664B7-7008-5C60-C9E9-732741A4766C}"/>
              </a:ext>
            </a:extLst>
          </p:cNvPr>
          <p:cNvSpPr txBox="1"/>
          <p:nvPr/>
        </p:nvSpPr>
        <p:spPr>
          <a:xfrm>
            <a:off x="8228524" y="2142502"/>
            <a:ext cx="1535228" cy="307777"/>
          </a:xfrm>
          <a:prstGeom prst="rect">
            <a:avLst/>
          </a:prstGeom>
          <a:noFill/>
        </p:spPr>
        <p:txBody>
          <a:bodyPr wrap="none" rtlCol="0">
            <a:spAutoFit/>
          </a:bodyPr>
          <a:lstStyle>
            <a:defPPr>
              <a:defRPr lang="en-US"/>
            </a:defPPr>
            <a:lvl1pPr>
              <a:defRPr sz="1400" b="1"/>
            </a:lvl1pPr>
          </a:lstStyle>
          <a:p>
            <a:r>
              <a:rPr lang="en-US"/>
              <a:t>Highly Automated</a:t>
            </a:r>
          </a:p>
        </p:txBody>
      </p:sp>
      <p:sp>
        <p:nvSpPr>
          <p:cNvPr id="16" name="TextBox 15">
            <a:extLst>
              <a:ext uri="{FF2B5EF4-FFF2-40B4-BE49-F238E27FC236}">
                <a16:creationId xmlns:a16="http://schemas.microsoft.com/office/drawing/2014/main" id="{0DA907AF-2F04-E3F9-2135-B66872FF0D99}"/>
              </a:ext>
            </a:extLst>
          </p:cNvPr>
          <p:cNvSpPr txBox="1"/>
          <p:nvPr/>
        </p:nvSpPr>
        <p:spPr>
          <a:xfrm>
            <a:off x="56707" y="2380215"/>
            <a:ext cx="1884490" cy="492443"/>
          </a:xfrm>
          <a:prstGeom prst="rect">
            <a:avLst/>
          </a:prstGeom>
          <a:noFill/>
        </p:spPr>
        <p:txBody>
          <a:bodyPr wrap="none" rtlCol="0">
            <a:spAutoFit/>
          </a:bodyPr>
          <a:lstStyle/>
          <a:p>
            <a:r>
              <a:rPr lang="en-US" sz="1300">
                <a:latin typeface="+mj-lt"/>
              </a:rPr>
              <a:t>Human centered traffic &amp;</a:t>
            </a:r>
          </a:p>
          <a:p>
            <a:r>
              <a:rPr lang="en-US" sz="1300">
                <a:latin typeface="+mj-lt"/>
              </a:rPr>
              <a:t>Safety management</a:t>
            </a:r>
          </a:p>
        </p:txBody>
      </p:sp>
      <p:sp>
        <p:nvSpPr>
          <p:cNvPr id="17" name="TextBox 16">
            <a:extLst>
              <a:ext uri="{FF2B5EF4-FFF2-40B4-BE49-F238E27FC236}">
                <a16:creationId xmlns:a16="http://schemas.microsoft.com/office/drawing/2014/main" id="{ACF8D0AB-6FDC-834C-5D75-737C85CE993E}"/>
              </a:ext>
            </a:extLst>
          </p:cNvPr>
          <p:cNvSpPr txBox="1"/>
          <p:nvPr/>
        </p:nvSpPr>
        <p:spPr>
          <a:xfrm>
            <a:off x="4274573" y="2380215"/>
            <a:ext cx="2121030" cy="892552"/>
          </a:xfrm>
          <a:prstGeom prst="rect">
            <a:avLst/>
          </a:prstGeom>
          <a:noFill/>
        </p:spPr>
        <p:txBody>
          <a:bodyPr wrap="square" rtlCol="0">
            <a:spAutoFit/>
          </a:bodyPr>
          <a:lstStyle>
            <a:defPPr>
              <a:defRPr lang="en-US"/>
            </a:defPPr>
            <a:lvl1pPr>
              <a:defRPr sz="1300">
                <a:latin typeface="+mj-lt"/>
              </a:defRPr>
            </a:lvl1pPr>
          </a:lstStyle>
          <a:p>
            <a:r>
              <a:rPr lang="en-US" dirty="0"/>
              <a:t>Service oriented architecture</a:t>
            </a:r>
          </a:p>
          <a:p>
            <a:r>
              <a:rPr lang="en-US" dirty="0"/>
              <a:t>for tailored mission services</a:t>
            </a:r>
          </a:p>
          <a:p>
            <a:r>
              <a:rPr lang="en-US" dirty="0"/>
              <a:t>+ ML</a:t>
            </a:r>
          </a:p>
          <a:p>
            <a:r>
              <a:rPr lang="en-US" dirty="0"/>
              <a:t>+ IoT</a:t>
            </a:r>
          </a:p>
        </p:txBody>
      </p:sp>
      <p:sp>
        <p:nvSpPr>
          <p:cNvPr id="18" name="TextBox 17">
            <a:extLst>
              <a:ext uri="{FF2B5EF4-FFF2-40B4-BE49-F238E27FC236}">
                <a16:creationId xmlns:a16="http://schemas.microsoft.com/office/drawing/2014/main" id="{D47B0468-376A-8E33-A146-DFE5AE4B2205}"/>
              </a:ext>
            </a:extLst>
          </p:cNvPr>
          <p:cNvSpPr txBox="1"/>
          <p:nvPr/>
        </p:nvSpPr>
        <p:spPr>
          <a:xfrm>
            <a:off x="8228523" y="2380215"/>
            <a:ext cx="1816459" cy="1107996"/>
          </a:xfrm>
          <a:prstGeom prst="rect">
            <a:avLst/>
          </a:prstGeom>
          <a:noFill/>
        </p:spPr>
        <p:txBody>
          <a:bodyPr wrap="none" rtlCol="0">
            <a:spAutoFit/>
          </a:bodyPr>
          <a:lstStyle>
            <a:defPPr>
              <a:defRPr lang="en-US"/>
            </a:defPPr>
            <a:lvl1pPr>
              <a:defRPr sz="1300">
                <a:latin typeface="+mj-lt"/>
              </a:defRPr>
            </a:lvl1pPr>
          </a:lstStyle>
          <a:p>
            <a:r>
              <a:rPr lang="en-US"/>
              <a:t>Complexity, scalability,</a:t>
            </a:r>
          </a:p>
          <a:p>
            <a:r>
              <a:rPr lang="en-US"/>
              <a:t>And dynamic adaptation</a:t>
            </a:r>
          </a:p>
          <a:p>
            <a:r>
              <a:rPr lang="en-US"/>
              <a:t>+ digital mesh</a:t>
            </a:r>
          </a:p>
          <a:p>
            <a:r>
              <a:rPr lang="en-US"/>
              <a:t>+ AI</a:t>
            </a:r>
          </a:p>
          <a:p>
            <a:r>
              <a:rPr lang="en-US"/>
              <a:t>+ IoT</a:t>
            </a:r>
          </a:p>
        </p:txBody>
      </p:sp>
      <p:sp>
        <p:nvSpPr>
          <p:cNvPr id="19" name="TextBox 18">
            <a:extLst>
              <a:ext uri="{FF2B5EF4-FFF2-40B4-BE49-F238E27FC236}">
                <a16:creationId xmlns:a16="http://schemas.microsoft.com/office/drawing/2014/main" id="{A98363F6-C548-4535-3418-D5E51601A235}"/>
              </a:ext>
            </a:extLst>
          </p:cNvPr>
          <p:cNvSpPr txBox="1"/>
          <p:nvPr/>
        </p:nvSpPr>
        <p:spPr>
          <a:xfrm>
            <a:off x="75220" y="6229350"/>
            <a:ext cx="3603872" cy="553998"/>
          </a:xfrm>
          <a:prstGeom prst="rect">
            <a:avLst/>
          </a:prstGeom>
          <a:noFill/>
        </p:spPr>
        <p:txBody>
          <a:bodyPr wrap="none" rtlCol="0">
            <a:spAutoFit/>
          </a:bodyPr>
          <a:lstStyle/>
          <a:p>
            <a:r>
              <a:rPr lang="en-US" sz="3000" dirty="0">
                <a:solidFill>
                  <a:schemeClr val="bg1"/>
                </a:solidFill>
                <a:latin typeface="Lato Thin" panose="020F0502020204030203" pitchFamily="34" charset="0"/>
                <a:ea typeface="Lato Thin" panose="020F0502020204030203" pitchFamily="34" charset="0"/>
                <a:cs typeface="Lato Thin" panose="020F0502020204030203" pitchFamily="34" charset="0"/>
              </a:rPr>
              <a:t>Evolution of Aviation</a:t>
            </a:r>
          </a:p>
        </p:txBody>
      </p:sp>
      <p:sp>
        <p:nvSpPr>
          <p:cNvPr id="2" name="TextBox 1">
            <a:extLst>
              <a:ext uri="{FF2B5EF4-FFF2-40B4-BE49-F238E27FC236}">
                <a16:creationId xmlns:a16="http://schemas.microsoft.com/office/drawing/2014/main" id="{74A8D1B1-DFDC-5611-5D38-06980480C2DC}"/>
              </a:ext>
            </a:extLst>
          </p:cNvPr>
          <p:cNvSpPr txBox="1"/>
          <p:nvPr/>
        </p:nvSpPr>
        <p:spPr>
          <a:xfrm>
            <a:off x="647075" y="223767"/>
            <a:ext cx="10897849" cy="769441"/>
          </a:xfrm>
          <a:prstGeom prst="rect">
            <a:avLst/>
          </a:prstGeom>
          <a:noFill/>
        </p:spPr>
        <p:txBody>
          <a:bodyPr wrap="square" rtlCol="0">
            <a:spAutoFit/>
          </a:bodyPr>
          <a:lstStyle/>
          <a:p>
            <a:pPr algn="ctr"/>
            <a:r>
              <a:rPr lang="en-US" sz="4400" b="1" dirty="0">
                <a:solidFill>
                  <a:schemeClr val="bg1"/>
                </a:solidFill>
                <a:effectLst>
                  <a:outerShdw blurRad="38100" dist="38100" dir="2700000" algn="tl">
                    <a:schemeClr val="tx1">
                      <a:alpha val="87000"/>
                    </a:schemeClr>
                  </a:outerShdw>
                </a:effectLst>
                <a:latin typeface="Helvetica" pitchFamily="2" charset="0"/>
                <a:cs typeface="Arial" panose="020B0604020202020204" pitchFamily="34" charset="0"/>
              </a:rPr>
              <a:t>Innovating the Future of Aviation</a:t>
            </a:r>
          </a:p>
        </p:txBody>
      </p:sp>
    </p:spTree>
    <p:extLst>
      <p:ext uri="{BB962C8B-B14F-4D97-AF65-F5344CB8AC3E}">
        <p14:creationId xmlns:p14="http://schemas.microsoft.com/office/powerpoint/2010/main" val="2193181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sky, day&#10;&#10;Description automatically generated">
            <a:extLst>
              <a:ext uri="{FF2B5EF4-FFF2-40B4-BE49-F238E27FC236}">
                <a16:creationId xmlns:a16="http://schemas.microsoft.com/office/drawing/2014/main" id="{22F98891-5CF8-56A9-61ED-4DD7CD0F470F}"/>
              </a:ext>
            </a:extLst>
          </p:cNvPr>
          <p:cNvPicPr>
            <a:picLocks noChangeAspect="1"/>
          </p:cNvPicPr>
          <p:nvPr/>
        </p:nvPicPr>
        <p:blipFill>
          <a:blip r:embed="rId3">
            <a:alphaModFix amt="14000"/>
          </a:blip>
          <a:stretch>
            <a:fillRect/>
          </a:stretch>
        </p:blipFill>
        <p:spPr>
          <a:xfrm>
            <a:off x="1" y="0"/>
            <a:ext cx="12191999" cy="6858000"/>
          </a:xfrm>
          <a:prstGeom prst="rect">
            <a:avLst/>
          </a:prstGeom>
        </p:spPr>
      </p:pic>
      <p:pic>
        <p:nvPicPr>
          <p:cNvPr id="10" name="Picture 9" descr="Diagram, timeline&#10;&#10;Description automatically generated">
            <a:extLst>
              <a:ext uri="{FF2B5EF4-FFF2-40B4-BE49-F238E27FC236}">
                <a16:creationId xmlns:a16="http://schemas.microsoft.com/office/drawing/2014/main" id="{E34A938C-1DDF-D020-AD68-72101B64DD2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6132" b="15018"/>
          <a:stretch/>
        </p:blipFill>
        <p:spPr>
          <a:xfrm>
            <a:off x="593888" y="686964"/>
            <a:ext cx="10624007" cy="5924147"/>
          </a:xfrm>
          <a:prstGeom prst="rect">
            <a:avLst/>
          </a:prstGeom>
        </p:spPr>
      </p:pic>
      <p:sp>
        <p:nvSpPr>
          <p:cNvPr id="3" name="Rectangle 2">
            <a:extLst>
              <a:ext uri="{FF2B5EF4-FFF2-40B4-BE49-F238E27FC236}">
                <a16:creationId xmlns:a16="http://schemas.microsoft.com/office/drawing/2014/main" id="{4862B03A-B4D8-39D3-4931-6CC34EA3A8FE}"/>
              </a:ext>
            </a:extLst>
          </p:cNvPr>
          <p:cNvSpPr/>
          <p:nvPr/>
        </p:nvSpPr>
        <p:spPr>
          <a:xfrm>
            <a:off x="1517716" y="5929460"/>
            <a:ext cx="9144000" cy="55618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F66BAE8-E14A-876C-19C8-B7CB095B59E9}"/>
              </a:ext>
            </a:extLst>
          </p:cNvPr>
          <p:cNvSpPr>
            <a:spLocks noGrp="1"/>
          </p:cNvSpPr>
          <p:nvPr>
            <p:ph type="sldNum" sz="quarter" idx="12"/>
          </p:nvPr>
        </p:nvSpPr>
        <p:spPr>
          <a:xfrm>
            <a:off x="9448800" y="6493187"/>
            <a:ext cx="2743200" cy="365125"/>
          </a:xfrm>
        </p:spPr>
        <p:txBody>
          <a:bodyPr/>
          <a:lstStyle/>
          <a:p>
            <a:fld id="{88FF3BF6-9B1C-E84F-B07C-F03461330983}" type="slidenum">
              <a:rPr lang="en-US" smtClean="0"/>
              <a:t>3</a:t>
            </a:fld>
            <a:endParaRPr lang="en-US"/>
          </a:p>
        </p:txBody>
      </p:sp>
      <p:sp>
        <p:nvSpPr>
          <p:cNvPr id="7" name="Rectangle 6">
            <a:extLst>
              <a:ext uri="{FF2B5EF4-FFF2-40B4-BE49-F238E27FC236}">
                <a16:creationId xmlns:a16="http://schemas.microsoft.com/office/drawing/2014/main" id="{FFB7C39F-AFC6-4C9E-37A1-B89E0929DEA3}"/>
              </a:ext>
            </a:extLst>
          </p:cNvPr>
          <p:cNvSpPr/>
          <p:nvPr/>
        </p:nvSpPr>
        <p:spPr>
          <a:xfrm>
            <a:off x="1950720" y="852637"/>
            <a:ext cx="1889760" cy="658368"/>
          </a:xfrm>
          <a:prstGeom prst="rect">
            <a:avLst/>
          </a:prstGeom>
          <a:solidFill>
            <a:srgbClr val="E2E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709639B-42E6-0DEC-BC97-03A1A930F407}"/>
              </a:ext>
            </a:extLst>
          </p:cNvPr>
          <p:cNvSpPr/>
          <p:nvPr/>
        </p:nvSpPr>
        <p:spPr>
          <a:xfrm>
            <a:off x="5627881" y="686965"/>
            <a:ext cx="1098236" cy="658368"/>
          </a:xfrm>
          <a:prstGeom prst="rect">
            <a:avLst/>
          </a:prstGeom>
          <a:solidFill>
            <a:srgbClr val="E3ED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8CA643-321F-3931-A33E-E78B02856902}"/>
              </a:ext>
            </a:extLst>
          </p:cNvPr>
          <p:cNvSpPr/>
          <p:nvPr/>
        </p:nvSpPr>
        <p:spPr>
          <a:xfrm>
            <a:off x="8665236" y="737737"/>
            <a:ext cx="1889760" cy="658368"/>
          </a:xfrm>
          <a:prstGeom prst="rect">
            <a:avLst/>
          </a:prstGeom>
          <a:solidFill>
            <a:srgbClr val="E3E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960AF8-65FC-49FF-7B40-795E2D437B7C}"/>
              </a:ext>
            </a:extLst>
          </p:cNvPr>
          <p:cNvSpPr>
            <a:spLocks noGrp="1"/>
          </p:cNvSpPr>
          <p:nvPr>
            <p:ph type="title"/>
          </p:nvPr>
        </p:nvSpPr>
        <p:spPr>
          <a:xfrm>
            <a:off x="2009660" y="-50515"/>
            <a:ext cx="8160111" cy="1325563"/>
          </a:xfrm>
          <a:prstGeom prst="rect">
            <a:avLst/>
          </a:prstGeom>
        </p:spPr>
        <p:txBody>
          <a:bodyPr>
            <a:normAutofit/>
          </a:bodyPr>
          <a:lstStyle/>
          <a:p>
            <a:pPr algn="ctr"/>
            <a:r>
              <a:rPr lang="en-US" b="1" dirty="0">
                <a:latin typeface="Helvetica" pitchFamily="2" charset="0"/>
                <a:cs typeface="Arial" panose="020B0604020202020204" pitchFamily="34" charset="0"/>
              </a:rPr>
              <a:t>Future Airspace and Safety</a:t>
            </a:r>
          </a:p>
        </p:txBody>
      </p:sp>
    </p:spTree>
    <p:extLst>
      <p:ext uri="{BB962C8B-B14F-4D97-AF65-F5344CB8AC3E}">
        <p14:creationId xmlns:p14="http://schemas.microsoft.com/office/powerpoint/2010/main" val="2866493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sky, day&#10;&#10;Description automatically generated">
            <a:extLst>
              <a:ext uri="{FF2B5EF4-FFF2-40B4-BE49-F238E27FC236}">
                <a16:creationId xmlns:a16="http://schemas.microsoft.com/office/drawing/2014/main" id="{22F98891-5CF8-56A9-61ED-4DD7CD0F470F}"/>
              </a:ext>
            </a:extLst>
          </p:cNvPr>
          <p:cNvPicPr>
            <a:picLocks noChangeAspect="1"/>
          </p:cNvPicPr>
          <p:nvPr/>
        </p:nvPicPr>
        <p:blipFill>
          <a:blip r:embed="rId3">
            <a:alphaModFix amt="14000"/>
          </a:blip>
          <a:stretch>
            <a:fillRect/>
          </a:stretch>
        </p:blipFill>
        <p:spPr>
          <a:xfrm>
            <a:off x="1" y="0"/>
            <a:ext cx="12191999" cy="6858000"/>
          </a:xfrm>
          <a:prstGeom prst="rect">
            <a:avLst/>
          </a:prstGeom>
        </p:spPr>
      </p:pic>
      <p:sp>
        <p:nvSpPr>
          <p:cNvPr id="4" name="Slide Number Placeholder 3">
            <a:extLst>
              <a:ext uri="{FF2B5EF4-FFF2-40B4-BE49-F238E27FC236}">
                <a16:creationId xmlns:a16="http://schemas.microsoft.com/office/drawing/2014/main" id="{5F66BAE8-E14A-876C-19C8-B7CB095B59E9}"/>
              </a:ext>
            </a:extLst>
          </p:cNvPr>
          <p:cNvSpPr>
            <a:spLocks noGrp="1"/>
          </p:cNvSpPr>
          <p:nvPr>
            <p:ph type="sldNum" sz="quarter" idx="12"/>
          </p:nvPr>
        </p:nvSpPr>
        <p:spPr>
          <a:xfrm>
            <a:off x="9448800" y="6493187"/>
            <a:ext cx="2743200" cy="365125"/>
          </a:xfrm>
        </p:spPr>
        <p:txBody>
          <a:bodyPr/>
          <a:lstStyle/>
          <a:p>
            <a:fld id="{88FF3BF6-9B1C-E84F-B07C-F03461330983}" type="slidenum">
              <a:rPr lang="en-US" smtClean="0"/>
              <a:t>4</a:t>
            </a:fld>
            <a:endParaRPr lang="en-US"/>
          </a:p>
        </p:txBody>
      </p:sp>
      <p:sp>
        <p:nvSpPr>
          <p:cNvPr id="7" name="Rectangle 6">
            <a:extLst>
              <a:ext uri="{FF2B5EF4-FFF2-40B4-BE49-F238E27FC236}">
                <a16:creationId xmlns:a16="http://schemas.microsoft.com/office/drawing/2014/main" id="{FFB7C39F-AFC6-4C9E-37A1-B89E0929DEA3}"/>
              </a:ext>
            </a:extLst>
          </p:cNvPr>
          <p:cNvSpPr/>
          <p:nvPr/>
        </p:nvSpPr>
        <p:spPr>
          <a:xfrm>
            <a:off x="1950720" y="852637"/>
            <a:ext cx="1889760" cy="658368"/>
          </a:xfrm>
          <a:prstGeom prst="rect">
            <a:avLst/>
          </a:prstGeom>
          <a:solidFill>
            <a:srgbClr val="E2E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709639B-42E6-0DEC-BC97-03A1A930F407}"/>
              </a:ext>
            </a:extLst>
          </p:cNvPr>
          <p:cNvSpPr/>
          <p:nvPr/>
        </p:nvSpPr>
        <p:spPr>
          <a:xfrm>
            <a:off x="5627881" y="686965"/>
            <a:ext cx="1098236" cy="658368"/>
          </a:xfrm>
          <a:prstGeom prst="rect">
            <a:avLst/>
          </a:prstGeom>
          <a:solidFill>
            <a:srgbClr val="E3ED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8CA643-321F-3931-A33E-E78B02856902}"/>
              </a:ext>
            </a:extLst>
          </p:cNvPr>
          <p:cNvSpPr/>
          <p:nvPr/>
        </p:nvSpPr>
        <p:spPr>
          <a:xfrm>
            <a:off x="8665236" y="737737"/>
            <a:ext cx="1889760" cy="658368"/>
          </a:xfrm>
          <a:prstGeom prst="rect">
            <a:avLst/>
          </a:prstGeom>
          <a:solidFill>
            <a:srgbClr val="E3E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1398C1A6-70A7-C031-280B-8A052E9C1692}"/>
              </a:ext>
            </a:extLst>
          </p:cNvPr>
          <p:cNvSpPr>
            <a:spLocks noGrp="1"/>
          </p:cNvSpPr>
          <p:nvPr>
            <p:ph type="title"/>
          </p:nvPr>
        </p:nvSpPr>
        <p:spPr>
          <a:xfrm>
            <a:off x="838200" y="-94067"/>
            <a:ext cx="10515600" cy="1325563"/>
          </a:xfrm>
        </p:spPr>
        <p:txBody>
          <a:bodyPr>
            <a:normAutofit/>
          </a:bodyPr>
          <a:lstStyle/>
          <a:p>
            <a:pPr algn="ctr"/>
            <a:r>
              <a:rPr lang="en-US" b="1" dirty="0">
                <a:latin typeface="Helvetica" pitchFamily="2" charset="0"/>
              </a:rPr>
              <a:t>System-Wide Safety Assurance</a:t>
            </a:r>
          </a:p>
        </p:txBody>
      </p:sp>
      <p:pic>
        <p:nvPicPr>
          <p:cNvPr id="9" name="Picture 8">
            <a:extLst>
              <a:ext uri="{FF2B5EF4-FFF2-40B4-BE49-F238E27FC236}">
                <a16:creationId xmlns:a16="http://schemas.microsoft.com/office/drawing/2014/main" id="{A57572C1-7B65-E7C0-849D-1F492C2C5D39}"/>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74539" y="2112372"/>
            <a:ext cx="9553221" cy="4484018"/>
          </a:xfrm>
          <a:prstGeom prst="rect">
            <a:avLst/>
          </a:prstGeom>
        </p:spPr>
      </p:pic>
      <p:graphicFrame>
        <p:nvGraphicFramePr>
          <p:cNvPr id="11" name="Table 3">
            <a:extLst>
              <a:ext uri="{FF2B5EF4-FFF2-40B4-BE49-F238E27FC236}">
                <a16:creationId xmlns:a16="http://schemas.microsoft.com/office/drawing/2014/main" id="{E3696CB9-91B7-831B-EA43-7EAD5FBF5AEE}"/>
              </a:ext>
            </a:extLst>
          </p:cNvPr>
          <p:cNvGraphicFramePr>
            <a:graphicFrameLocks noGrp="1"/>
          </p:cNvGraphicFramePr>
          <p:nvPr>
            <p:extLst>
              <p:ext uri="{D42A27DB-BD31-4B8C-83A1-F6EECF244321}">
                <p14:modId xmlns:p14="http://schemas.microsoft.com/office/powerpoint/2010/main" val="1327543193"/>
              </p:ext>
            </p:extLst>
          </p:nvPr>
        </p:nvGraphicFramePr>
        <p:xfrm>
          <a:off x="3020598" y="1111038"/>
          <a:ext cx="8929936" cy="741680"/>
        </p:xfrm>
        <a:graphic>
          <a:graphicData uri="http://schemas.openxmlformats.org/drawingml/2006/table">
            <a:tbl>
              <a:tblPr firstRow="1" bandRow="1">
                <a:tableStyleId>{5C22544A-7EE6-4342-B048-85BDC9FD1C3A}</a:tableStyleId>
              </a:tblPr>
              <a:tblGrid>
                <a:gridCol w="2232484">
                  <a:extLst>
                    <a:ext uri="{9D8B030D-6E8A-4147-A177-3AD203B41FA5}">
                      <a16:colId xmlns:a16="http://schemas.microsoft.com/office/drawing/2014/main" val="3010970683"/>
                    </a:ext>
                  </a:extLst>
                </a:gridCol>
                <a:gridCol w="2232484">
                  <a:extLst>
                    <a:ext uri="{9D8B030D-6E8A-4147-A177-3AD203B41FA5}">
                      <a16:colId xmlns:a16="http://schemas.microsoft.com/office/drawing/2014/main" val="1288383088"/>
                    </a:ext>
                  </a:extLst>
                </a:gridCol>
                <a:gridCol w="2232484">
                  <a:extLst>
                    <a:ext uri="{9D8B030D-6E8A-4147-A177-3AD203B41FA5}">
                      <a16:colId xmlns:a16="http://schemas.microsoft.com/office/drawing/2014/main" val="2960319329"/>
                    </a:ext>
                  </a:extLst>
                </a:gridCol>
                <a:gridCol w="2232484">
                  <a:extLst>
                    <a:ext uri="{9D8B030D-6E8A-4147-A177-3AD203B41FA5}">
                      <a16:colId xmlns:a16="http://schemas.microsoft.com/office/drawing/2014/main" val="19524994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t>Improve in-time safety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t>Improve scalability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t>Improve accessibility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t>Increase participation</a:t>
                      </a:r>
                    </a:p>
                  </a:txBody>
                  <a:tcPr/>
                </a:tc>
                <a:extLst>
                  <a:ext uri="{0D108BD9-81ED-4DB2-BD59-A6C34878D82A}">
                    <a16:rowId xmlns:a16="http://schemas.microsoft.com/office/drawing/2014/main" val="219081411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0" b="1">
                          <a:solidFill>
                            <a:schemeClr val="bg1"/>
                          </a:solidFill>
                        </a:rPr>
                        <a:t>In-time Safety Assurance</a:t>
                      </a:r>
                    </a:p>
                  </a:txBody>
                  <a:tcPr>
                    <a:solidFill>
                      <a:srgbClr val="5F95C9"/>
                    </a:solidFill>
                  </a:tcPr>
                </a:tc>
                <a:tc>
                  <a:txBody>
                    <a:bodyPr/>
                    <a:lstStyle/>
                    <a:p>
                      <a:pPr algn="ctr"/>
                      <a:r>
                        <a:rPr lang="en-US" sz="1550" b="1">
                          <a:solidFill>
                            <a:schemeClr val="bg1"/>
                          </a:solidFill>
                        </a:rPr>
                        <a:t>Tailored Safety</a:t>
                      </a:r>
                    </a:p>
                  </a:txBody>
                  <a:tcPr>
                    <a:solidFill>
                      <a:srgbClr val="5F95C9"/>
                    </a:solidFill>
                  </a:tcPr>
                </a:tc>
                <a:tc>
                  <a:txBody>
                    <a:bodyPr/>
                    <a:lstStyle/>
                    <a:p>
                      <a:pPr algn="ctr"/>
                      <a:r>
                        <a:rPr lang="en-US" sz="1550" b="1">
                          <a:solidFill>
                            <a:schemeClr val="bg1"/>
                          </a:solidFill>
                        </a:rPr>
                        <a:t>Interoperability</a:t>
                      </a:r>
                    </a:p>
                  </a:txBody>
                  <a:tcPr>
                    <a:solidFill>
                      <a:srgbClr val="5F95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noFill/>
                  </a:tcPr>
                </a:tc>
                <a:extLst>
                  <a:ext uri="{0D108BD9-81ED-4DB2-BD59-A6C34878D82A}">
                    <a16:rowId xmlns:a16="http://schemas.microsoft.com/office/drawing/2014/main" val="3633324011"/>
                  </a:ext>
                </a:extLst>
              </a:tr>
            </a:tbl>
          </a:graphicData>
        </a:graphic>
      </p:graphicFrame>
      <p:sp>
        <p:nvSpPr>
          <p:cNvPr id="12" name="TextBox 11">
            <a:extLst>
              <a:ext uri="{FF2B5EF4-FFF2-40B4-BE49-F238E27FC236}">
                <a16:creationId xmlns:a16="http://schemas.microsoft.com/office/drawing/2014/main" id="{2ADF3DF0-9DDD-0BF9-3225-E641F1F1A7BB}"/>
              </a:ext>
            </a:extLst>
          </p:cNvPr>
          <p:cNvSpPr txBox="1"/>
          <p:nvPr/>
        </p:nvSpPr>
        <p:spPr>
          <a:xfrm>
            <a:off x="234380" y="1111038"/>
            <a:ext cx="2301912" cy="324555"/>
          </a:xfrm>
          <a:prstGeom prst="rect">
            <a:avLst/>
          </a:prstGeom>
          <a:solidFill>
            <a:schemeClr val="bg1">
              <a:lumMod val="85000"/>
            </a:schemeClr>
          </a:solidFill>
        </p:spPr>
        <p:txBody>
          <a:bodyPr wrap="square" lIns="91440" tIns="4572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072B0"/>
                </a:solidFill>
                <a:effectLst/>
                <a:uLnTx/>
                <a:uFillTx/>
                <a:latin typeface="Calibri" panose="020F0502020204030204"/>
                <a:ea typeface="+mn-ea"/>
                <a:cs typeface="+mn-cs"/>
              </a:rPr>
              <a:t>Operational Needs</a:t>
            </a:r>
          </a:p>
        </p:txBody>
      </p:sp>
      <p:sp>
        <p:nvSpPr>
          <p:cNvPr id="13" name="TextBox 12">
            <a:extLst>
              <a:ext uri="{FF2B5EF4-FFF2-40B4-BE49-F238E27FC236}">
                <a16:creationId xmlns:a16="http://schemas.microsoft.com/office/drawing/2014/main" id="{01447183-B24C-69DF-E0EF-2E8A31745ECE}"/>
              </a:ext>
            </a:extLst>
          </p:cNvPr>
          <p:cNvSpPr txBox="1"/>
          <p:nvPr/>
        </p:nvSpPr>
        <p:spPr>
          <a:xfrm>
            <a:off x="234380" y="1483386"/>
            <a:ext cx="2301912" cy="351643"/>
          </a:xfrm>
          <a:prstGeom prst="rect">
            <a:avLst/>
          </a:prstGeom>
          <a:solidFill>
            <a:schemeClr val="bg1">
              <a:lumMod val="85000"/>
            </a:schemeClr>
          </a:solidFill>
        </p:spPr>
        <p:txBody>
          <a:bodyPr wrap="none" tIns="4572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F95C9"/>
                </a:solidFill>
                <a:effectLst/>
                <a:uLnTx/>
                <a:uFillTx/>
                <a:latin typeface="Calibri" panose="020F0502020204030204"/>
                <a:ea typeface="+mn-ea"/>
                <a:cs typeface="+mn-cs"/>
              </a:rPr>
              <a:t>Transformation Goals</a:t>
            </a:r>
          </a:p>
        </p:txBody>
      </p:sp>
      <p:sp>
        <p:nvSpPr>
          <p:cNvPr id="14" name="Right Arrow 13">
            <a:extLst>
              <a:ext uri="{FF2B5EF4-FFF2-40B4-BE49-F238E27FC236}">
                <a16:creationId xmlns:a16="http://schemas.microsoft.com/office/drawing/2014/main" id="{D40BF702-A7D8-6538-2AD0-AB70408CE1F9}"/>
              </a:ext>
            </a:extLst>
          </p:cNvPr>
          <p:cNvSpPr/>
          <p:nvPr/>
        </p:nvSpPr>
        <p:spPr>
          <a:xfrm>
            <a:off x="2536292" y="1162560"/>
            <a:ext cx="421240" cy="22151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ight Arrow 16">
            <a:extLst>
              <a:ext uri="{FF2B5EF4-FFF2-40B4-BE49-F238E27FC236}">
                <a16:creationId xmlns:a16="http://schemas.microsoft.com/office/drawing/2014/main" id="{787E5125-BE7D-0B94-C584-9C3BEA6792D6}"/>
              </a:ext>
            </a:extLst>
          </p:cNvPr>
          <p:cNvSpPr/>
          <p:nvPr/>
        </p:nvSpPr>
        <p:spPr>
          <a:xfrm>
            <a:off x="2536292" y="1532430"/>
            <a:ext cx="421240" cy="221510"/>
          </a:xfrm>
          <a:prstGeom prst="rightArrow">
            <a:avLst/>
          </a:prstGeom>
          <a:solidFill>
            <a:srgbClr val="5F9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11874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E892782-5DFB-5D62-35EF-5601D2FA8118}"/>
              </a:ext>
            </a:extLst>
          </p:cNvPr>
          <p:cNvSpPr/>
          <p:nvPr/>
        </p:nvSpPr>
        <p:spPr>
          <a:xfrm>
            <a:off x="11494414" y="608"/>
            <a:ext cx="697586" cy="3513508"/>
          </a:xfrm>
          <a:prstGeom prst="rect">
            <a:avLst/>
          </a:prstGeom>
          <a:solidFill>
            <a:srgbClr val="0012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Network connection abstract against a white background">
            <a:extLst>
              <a:ext uri="{FF2B5EF4-FFF2-40B4-BE49-F238E27FC236}">
                <a16:creationId xmlns:a16="http://schemas.microsoft.com/office/drawing/2014/main" id="{BF8B0ED0-E289-CEF0-4EE7-C8427AF98CC9}"/>
              </a:ext>
            </a:extLst>
          </p:cNvPr>
          <p:cNvPicPr>
            <a:picLocks noChangeAspect="1"/>
          </p:cNvPicPr>
          <p:nvPr/>
        </p:nvPicPr>
        <p:blipFill>
          <a:blip r:embed="rId3">
            <a:alphaModFix amt="37000"/>
          </a:blip>
          <a:stretch>
            <a:fillRect/>
          </a:stretch>
        </p:blipFill>
        <p:spPr>
          <a:xfrm>
            <a:off x="4892" y="4005190"/>
            <a:ext cx="12187108" cy="2788310"/>
          </a:xfrm>
          <a:prstGeom prst="rect">
            <a:avLst/>
          </a:prstGeom>
        </p:spPr>
      </p:pic>
      <p:pic>
        <p:nvPicPr>
          <p:cNvPr id="4" name="Picture 3">
            <a:extLst>
              <a:ext uri="{FF2B5EF4-FFF2-40B4-BE49-F238E27FC236}">
                <a16:creationId xmlns:a16="http://schemas.microsoft.com/office/drawing/2014/main" id="{0AAAF5C5-1A6D-4853-847E-E822FDC689C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 y="-8243"/>
            <a:ext cx="11494415" cy="3837261"/>
          </a:xfrm>
          <a:prstGeom prst="rect">
            <a:avLst/>
          </a:prstGeom>
        </p:spPr>
      </p:pic>
      <p:sp>
        <p:nvSpPr>
          <p:cNvPr id="5" name="TextBox 4">
            <a:extLst>
              <a:ext uri="{FF2B5EF4-FFF2-40B4-BE49-F238E27FC236}">
                <a16:creationId xmlns:a16="http://schemas.microsoft.com/office/drawing/2014/main" id="{F85B333F-0661-4255-BBDA-924EFD324539}"/>
              </a:ext>
            </a:extLst>
          </p:cNvPr>
          <p:cNvSpPr txBox="1"/>
          <p:nvPr/>
        </p:nvSpPr>
        <p:spPr>
          <a:xfrm>
            <a:off x="-97025" y="-42385"/>
            <a:ext cx="467474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DATA COLLECTION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AGGREGATION</a:t>
            </a:r>
          </a:p>
        </p:txBody>
      </p:sp>
      <p:sp>
        <p:nvSpPr>
          <p:cNvPr id="6" name="TextBox 5">
            <a:extLst>
              <a:ext uri="{FF2B5EF4-FFF2-40B4-BE49-F238E27FC236}">
                <a16:creationId xmlns:a16="http://schemas.microsoft.com/office/drawing/2014/main" id="{BD0F069E-08D8-4E53-BA80-FD5473202A9D}"/>
              </a:ext>
            </a:extLst>
          </p:cNvPr>
          <p:cNvSpPr txBox="1"/>
          <p:nvPr/>
        </p:nvSpPr>
        <p:spPr>
          <a:xfrm>
            <a:off x="2693315" y="-31889"/>
            <a:ext cx="286806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FUSION OF BIG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DATA SETS</a:t>
            </a:r>
          </a:p>
        </p:txBody>
      </p:sp>
      <p:sp>
        <p:nvSpPr>
          <p:cNvPr id="7" name="TextBox 6">
            <a:extLst>
              <a:ext uri="{FF2B5EF4-FFF2-40B4-BE49-F238E27FC236}">
                <a16:creationId xmlns:a16="http://schemas.microsoft.com/office/drawing/2014/main" id="{2CCEE2D8-5EF3-4B72-90BA-4140DC1EF921}"/>
              </a:ext>
            </a:extLst>
          </p:cNvPr>
          <p:cNvSpPr txBox="1"/>
          <p:nvPr/>
        </p:nvSpPr>
        <p:spPr>
          <a:xfrm>
            <a:off x="5930529" y="64500"/>
            <a:ext cx="46747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panose="020B0604020202020204" pitchFamily="34" charset="0"/>
              </a:rPr>
              <a:t>RISK MITIGATION</a:t>
            </a:r>
          </a:p>
        </p:txBody>
      </p:sp>
      <p:sp>
        <p:nvSpPr>
          <p:cNvPr id="11" name="TextBox 10">
            <a:extLst>
              <a:ext uri="{FF2B5EF4-FFF2-40B4-BE49-F238E27FC236}">
                <a16:creationId xmlns:a16="http://schemas.microsoft.com/office/drawing/2014/main" id="{174C1873-4110-49D7-B51E-FAD54E67A182}"/>
              </a:ext>
            </a:extLst>
          </p:cNvPr>
          <p:cNvSpPr txBox="1"/>
          <p:nvPr/>
        </p:nvSpPr>
        <p:spPr>
          <a:xfrm>
            <a:off x="3877479" y="2376883"/>
            <a:ext cx="46747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INTERPRETATION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UNDERSTANDING</a:t>
            </a:r>
          </a:p>
        </p:txBody>
      </p:sp>
      <p:sp>
        <p:nvSpPr>
          <p:cNvPr id="14" name="Title 1">
            <a:extLst>
              <a:ext uri="{FF2B5EF4-FFF2-40B4-BE49-F238E27FC236}">
                <a16:creationId xmlns:a16="http://schemas.microsoft.com/office/drawing/2014/main" id="{0189DE84-9307-4CBF-8596-8E9C386AFA0E}"/>
              </a:ext>
            </a:extLst>
          </p:cNvPr>
          <p:cNvSpPr txBox="1">
            <a:spLocks/>
          </p:cNvSpPr>
          <p:nvPr/>
        </p:nvSpPr>
        <p:spPr>
          <a:xfrm>
            <a:off x="0" y="3480881"/>
            <a:ext cx="12192000" cy="538063"/>
          </a:xfrm>
          <a:prstGeom prst="rect">
            <a:avLst/>
          </a:prstGeom>
          <a:solidFill>
            <a:schemeClr val="accent1">
              <a:lumMod val="50000"/>
            </a:schemeClr>
          </a:solidFill>
          <a:ln>
            <a:solidFill>
              <a:schemeClr val="bg1"/>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j-ea"/>
              <a:cs typeface="Arial" panose="020B0604020202020204" pitchFamily="34" charset="0"/>
            </a:endParaRPr>
          </a:p>
        </p:txBody>
      </p:sp>
      <p:sp>
        <p:nvSpPr>
          <p:cNvPr id="3" name="TextBox 2">
            <a:extLst>
              <a:ext uri="{FF2B5EF4-FFF2-40B4-BE49-F238E27FC236}">
                <a16:creationId xmlns:a16="http://schemas.microsoft.com/office/drawing/2014/main" id="{B0AACF99-A305-49A6-B34E-DA150C45AFB5}"/>
              </a:ext>
            </a:extLst>
          </p:cNvPr>
          <p:cNvSpPr txBox="1"/>
          <p:nvPr/>
        </p:nvSpPr>
        <p:spPr>
          <a:xfrm>
            <a:off x="3091761" y="3403882"/>
            <a:ext cx="6143541"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Helvetica" pitchFamily="2" charset="0"/>
                <a:cs typeface="Arial" panose="020B0604020202020204" pitchFamily="34" charset="0"/>
              </a:rPr>
              <a:t>Monitor – Assess - Mitigate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Helvetica" pitchFamily="2" charset="0"/>
              <a:cs typeface="Arial" panose="020B0604020202020204" pitchFamily="34" charset="0"/>
            </a:endParaRPr>
          </a:p>
        </p:txBody>
      </p:sp>
      <p:sp>
        <p:nvSpPr>
          <p:cNvPr id="17" name="TextBox 16">
            <a:extLst>
              <a:ext uri="{FF2B5EF4-FFF2-40B4-BE49-F238E27FC236}">
                <a16:creationId xmlns:a16="http://schemas.microsoft.com/office/drawing/2014/main" id="{74F61D67-4183-D347-50C6-A028511EE9D3}"/>
              </a:ext>
            </a:extLst>
          </p:cNvPr>
          <p:cNvSpPr txBox="1"/>
          <p:nvPr/>
        </p:nvSpPr>
        <p:spPr>
          <a:xfrm>
            <a:off x="8984652" y="625137"/>
            <a:ext cx="19001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Actionable Safety Intelligence</a:t>
            </a:r>
          </a:p>
        </p:txBody>
      </p:sp>
      <p:sp>
        <p:nvSpPr>
          <p:cNvPr id="18" name="TextBox 17">
            <a:extLst>
              <a:ext uri="{FF2B5EF4-FFF2-40B4-BE49-F238E27FC236}">
                <a16:creationId xmlns:a16="http://schemas.microsoft.com/office/drawing/2014/main" id="{6C860E8A-7AC6-C658-988C-D39CC381D0B1}"/>
              </a:ext>
            </a:extLst>
          </p:cNvPr>
          <p:cNvSpPr txBox="1"/>
          <p:nvPr/>
        </p:nvSpPr>
        <p:spPr>
          <a:xfrm>
            <a:off x="5524900" y="620724"/>
            <a:ext cx="124937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Safety Information</a:t>
            </a:r>
          </a:p>
        </p:txBody>
      </p:sp>
      <p:sp>
        <p:nvSpPr>
          <p:cNvPr id="19" name="TextBox 18">
            <a:extLst>
              <a:ext uri="{FF2B5EF4-FFF2-40B4-BE49-F238E27FC236}">
                <a16:creationId xmlns:a16="http://schemas.microsoft.com/office/drawing/2014/main" id="{64563128-129D-710F-D8C7-3BCC52A79C8F}"/>
              </a:ext>
            </a:extLst>
          </p:cNvPr>
          <p:cNvSpPr txBox="1"/>
          <p:nvPr/>
        </p:nvSpPr>
        <p:spPr>
          <a:xfrm>
            <a:off x="2985634" y="618300"/>
            <a:ext cx="96158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Safety Data</a:t>
            </a:r>
          </a:p>
        </p:txBody>
      </p:sp>
      <p:pic>
        <p:nvPicPr>
          <p:cNvPr id="26" name="Picture 25" descr="A screenshot of a computer&#10;&#10;Description automatically generated with low confidence">
            <a:extLst>
              <a:ext uri="{FF2B5EF4-FFF2-40B4-BE49-F238E27FC236}">
                <a16:creationId xmlns:a16="http://schemas.microsoft.com/office/drawing/2014/main" id="{0CEADE52-3D4D-D50D-1B66-711D20A6F29B}"/>
              </a:ext>
            </a:extLst>
          </p:cNvPr>
          <p:cNvPicPr>
            <a:picLocks noChangeAspect="1"/>
          </p:cNvPicPr>
          <p:nvPr/>
        </p:nvPicPr>
        <p:blipFill rotWithShape="1">
          <a:blip r:embed="rId5" cstate="print">
            <a:alphaModFix/>
            <a:extLst>
              <a:ext uri="{28A0092B-C50C-407E-A947-70E740481C1C}">
                <a14:useLocalDpi xmlns:a14="http://schemas.microsoft.com/office/drawing/2010/main"/>
              </a:ext>
            </a:extLst>
          </a:blip>
          <a:srcRect/>
          <a:stretch/>
        </p:blipFill>
        <p:spPr>
          <a:xfrm>
            <a:off x="2911852" y="3984110"/>
            <a:ext cx="6368296" cy="2867912"/>
          </a:xfrm>
          <a:prstGeom prst="rect">
            <a:avLst/>
          </a:prstGeom>
          <a:solidFill>
            <a:srgbClr val="FFFFFF">
              <a:alpha val="0"/>
            </a:srgbClr>
          </a:solidFill>
          <a:ln w="28575">
            <a:noFill/>
          </a:ln>
        </p:spPr>
      </p:pic>
      <p:sp>
        <p:nvSpPr>
          <p:cNvPr id="9" name="Slide Number Placeholder 8">
            <a:extLst>
              <a:ext uri="{FF2B5EF4-FFF2-40B4-BE49-F238E27FC236}">
                <a16:creationId xmlns:a16="http://schemas.microsoft.com/office/drawing/2014/main" id="{B6216C6F-24C3-C3C9-F71B-6A36F86ED22E}"/>
              </a:ext>
            </a:extLst>
          </p:cNvPr>
          <p:cNvSpPr>
            <a:spLocks noGrp="1"/>
          </p:cNvSpPr>
          <p:nvPr>
            <p:ph type="sldNum" sz="quarter" idx="12"/>
          </p:nvPr>
        </p:nvSpPr>
        <p:spPr>
          <a:xfrm>
            <a:off x="9448800" y="6498411"/>
            <a:ext cx="2743200" cy="365125"/>
          </a:xfrm>
        </p:spPr>
        <p:txBody>
          <a:bodyPr/>
          <a:lstStyle/>
          <a:p>
            <a:fld id="{88FF3BF6-9B1C-E84F-B07C-F03461330983}" type="slidenum">
              <a:rPr lang="en-US" smtClean="0"/>
              <a:t>5</a:t>
            </a:fld>
            <a:endParaRPr lang="en-US"/>
          </a:p>
        </p:txBody>
      </p:sp>
    </p:spTree>
    <p:extLst>
      <p:ext uri="{BB962C8B-B14F-4D97-AF65-F5344CB8AC3E}">
        <p14:creationId xmlns:p14="http://schemas.microsoft.com/office/powerpoint/2010/main" val="351473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CA9A99-0DF8-D3B9-182F-8504840761E8}"/>
              </a:ext>
            </a:extLst>
          </p:cNvPr>
          <p:cNvSpPr>
            <a:spLocks noGrp="1"/>
          </p:cNvSpPr>
          <p:nvPr>
            <p:ph type="body" sz="quarter" idx="15"/>
          </p:nvPr>
        </p:nvSpPr>
        <p:spPr>
          <a:xfrm>
            <a:off x="620110" y="3437174"/>
            <a:ext cx="4428140" cy="657849"/>
          </a:xfrm>
        </p:spPr>
        <p:txBody>
          <a:bodyPr/>
          <a:lstStyle/>
          <a:p>
            <a:r>
              <a:rPr lang="en-US" sz="2400" dirty="0"/>
              <a:t>Panel Discussion</a:t>
            </a:r>
          </a:p>
        </p:txBody>
      </p:sp>
      <p:sp>
        <p:nvSpPr>
          <p:cNvPr id="8" name="Text Placeholder 4">
            <a:extLst>
              <a:ext uri="{FF2B5EF4-FFF2-40B4-BE49-F238E27FC236}">
                <a16:creationId xmlns:a16="http://schemas.microsoft.com/office/drawing/2014/main" id="{BF1763C0-3620-0B34-67DE-7AF1B7D83E89}"/>
              </a:ext>
            </a:extLst>
          </p:cNvPr>
          <p:cNvSpPr txBox="1">
            <a:spLocks/>
          </p:cNvSpPr>
          <p:nvPr/>
        </p:nvSpPr>
        <p:spPr>
          <a:xfrm>
            <a:off x="620111" y="5267774"/>
            <a:ext cx="6096000" cy="143289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b="1"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Kyle Ellis – NASA</a:t>
            </a:r>
          </a:p>
          <a:p>
            <a:r>
              <a:rPr lang="en-US" dirty="0" err="1"/>
              <a:t>Tzvetomir</a:t>
            </a:r>
            <a:r>
              <a:rPr lang="en-US" dirty="0"/>
              <a:t> </a:t>
            </a:r>
            <a:r>
              <a:rPr lang="en-US" dirty="0" err="1"/>
              <a:t>Blajev</a:t>
            </a:r>
            <a:r>
              <a:rPr lang="en-US" dirty="0"/>
              <a:t> – Flight Safety Foundation</a:t>
            </a:r>
          </a:p>
          <a:p>
            <a:r>
              <a:rPr lang="en-US" dirty="0"/>
              <a:t>Jodi Baker – Federal Aviation Administration</a:t>
            </a:r>
          </a:p>
          <a:p>
            <a:r>
              <a:rPr lang="en-US" dirty="0"/>
              <a:t>Alan Sternberg – Beams Safety AI</a:t>
            </a:r>
          </a:p>
        </p:txBody>
      </p:sp>
      <p:sp>
        <p:nvSpPr>
          <p:cNvPr id="10" name="Text Placeholder 1">
            <a:extLst>
              <a:ext uri="{FF2B5EF4-FFF2-40B4-BE49-F238E27FC236}">
                <a16:creationId xmlns:a16="http://schemas.microsoft.com/office/drawing/2014/main" id="{285129DE-DBEC-7CF0-2B00-844DA9E8DF1E}"/>
              </a:ext>
            </a:extLst>
          </p:cNvPr>
          <p:cNvSpPr txBox="1">
            <a:spLocks/>
          </p:cNvSpPr>
          <p:nvPr/>
        </p:nvSpPr>
        <p:spPr>
          <a:xfrm>
            <a:off x="5091559" y="5655297"/>
            <a:ext cx="7100441" cy="657849"/>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i="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2400"/>
              <a:t>IATA World Safety and Operations Conference</a:t>
            </a:r>
            <a:endParaRPr lang="en-US" sz="2400" dirty="0"/>
          </a:p>
        </p:txBody>
      </p:sp>
      <p:sp>
        <p:nvSpPr>
          <p:cNvPr id="11" name="Text Placeholder 3">
            <a:extLst>
              <a:ext uri="{FF2B5EF4-FFF2-40B4-BE49-F238E27FC236}">
                <a16:creationId xmlns:a16="http://schemas.microsoft.com/office/drawing/2014/main" id="{B78276E2-00C3-7D74-E7F6-4E28F5ED3200}"/>
              </a:ext>
            </a:extLst>
          </p:cNvPr>
          <p:cNvSpPr txBox="1">
            <a:spLocks/>
          </p:cNvSpPr>
          <p:nvPr/>
        </p:nvSpPr>
        <p:spPr>
          <a:xfrm>
            <a:off x="6096000" y="6086760"/>
            <a:ext cx="6096000" cy="53690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3 October 2024</a:t>
            </a:r>
          </a:p>
        </p:txBody>
      </p:sp>
      <p:sp>
        <p:nvSpPr>
          <p:cNvPr id="16" name="Title 2">
            <a:extLst>
              <a:ext uri="{FF2B5EF4-FFF2-40B4-BE49-F238E27FC236}">
                <a16:creationId xmlns:a16="http://schemas.microsoft.com/office/drawing/2014/main" id="{077E9386-A68E-E3D1-0685-D12451DDE66A}"/>
              </a:ext>
            </a:extLst>
          </p:cNvPr>
          <p:cNvSpPr txBox="1">
            <a:spLocks/>
          </p:cNvSpPr>
          <p:nvPr/>
        </p:nvSpPr>
        <p:spPr>
          <a:xfrm>
            <a:off x="620110" y="2139795"/>
            <a:ext cx="8009541" cy="10646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lumMod val="95000"/>
                  </a:schemeClr>
                </a:solidFill>
                <a:latin typeface="+mj-lt"/>
                <a:ea typeface="+mj-ea"/>
                <a:cs typeface="+mj-cs"/>
              </a:defRPr>
            </a:lvl1pPr>
          </a:lstStyle>
          <a:p>
            <a:r>
              <a:rPr lang="en-US" sz="6000"/>
              <a:t>Innovation in Action</a:t>
            </a:r>
            <a:endParaRPr lang="en-US" sz="6000" dirty="0"/>
          </a:p>
        </p:txBody>
      </p:sp>
    </p:spTree>
    <p:extLst>
      <p:ext uri="{BB962C8B-B14F-4D97-AF65-F5344CB8AC3E}">
        <p14:creationId xmlns:p14="http://schemas.microsoft.com/office/powerpoint/2010/main" val="1687355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ad628c47-3172-459c-9e59-240af8ac2b47">
      <UserInfo>
        <DisplayName>Sultan, Akbar (HQ-EL000)</DisplayName>
        <AccountId>113</AccountId>
        <AccountType/>
      </UserInfo>
      <UserInfo>
        <DisplayName>Quinn, Cheryl M. (ARC-EL000)</DisplayName>
        <AccountId>114</AccountId>
        <AccountType/>
      </UserInfo>
      <UserInfo>
        <DisplayName>Dodson, Michele D. (HQ-EL000)</DisplayName>
        <AccountId>115</AccountId>
        <AccountType/>
      </UserInfo>
      <UserInfo>
        <DisplayName>Witzberger, Kevin {HQ} (ARC-EL000)</DisplayName>
        <AccountId>116</AccountId>
        <AccountType/>
      </UserInfo>
      <UserInfo>
        <DisplayName>Wesley, Alicia (HQ-JA010)[eMITS]</DisplayName>
        <AccountId>118</AccountId>
        <AccountType/>
      </UserInfo>
      <UserInfo>
        <DisplayName>Pearce, Robert A. (HQ-EA000)</DisplayName>
        <AccountId>119</AccountId>
        <AccountType/>
      </UserInfo>
      <UserInfo>
        <DisplayName>Carroll, Carol W {She,her,hers} (HQ-EA000)</DisplayName>
        <AccountId>120</AccountId>
        <AccountType/>
      </UserInfo>
      <UserInfo>
        <DisplayName>Esker, Barbara M. (HQ-EA000)</DisplayName>
        <AccountId>121</AccountId>
        <AccountType/>
      </UserInfo>
      <UserInfo>
        <DisplayName>Carte, Olivia J. (AFRC-100)</DisplayName>
        <AccountId>122</AccountId>
        <AccountType/>
      </UserInfo>
      <UserInfo>
        <DisplayName>Montgomery, Jon N. (HQ-EA000)</DisplayName>
        <AccountId>123</AccountId>
        <AccountType/>
      </UserInfo>
      <UserInfo>
        <DisplayName>Werries, Maria C. (HQ-JA010)[eMITS]</DisplayName>
        <AccountId>125</AccountId>
        <AccountType/>
      </UserInfo>
      <UserInfo>
        <DisplayName>Fox, Kaitlyn D. (LARC-E1A)[FAIMOS-II]</DisplayName>
        <AccountId>35</AccountId>
        <AccountType/>
      </UserInfo>
      <UserInfo>
        <DisplayName>Bass, Laura S. (LARC-E1)[Consolidated Program Support Services]</DisplayName>
        <AccountId>30</AccountId>
        <AccountType/>
      </UserInfo>
    </SharedWithUsers>
    <TaxCatchAll xmlns="d900e117-17a0-4b24-9e47-511ef1d02c43" xsi:nil="true"/>
    <lcf76f155ced4ddcb4097134ff3c332f xmlns="99e8e44a-df77-4c00-93a6-1a57a07689d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AF8F1D67DA45408FC55BE143A66FC4" ma:contentTypeVersion="15" ma:contentTypeDescription="Create a new document." ma:contentTypeScope="" ma:versionID="a05ce670f8e3790ce57b85a0d1b5972d">
  <xsd:schema xmlns:xsd="http://www.w3.org/2001/XMLSchema" xmlns:xs="http://www.w3.org/2001/XMLSchema" xmlns:p="http://schemas.microsoft.com/office/2006/metadata/properties" xmlns:ns2="99e8e44a-df77-4c00-93a6-1a57a07689d7" xmlns:ns3="ad628c47-3172-459c-9e59-240af8ac2b47" xmlns:ns4="d900e117-17a0-4b24-9e47-511ef1d02c43" targetNamespace="http://schemas.microsoft.com/office/2006/metadata/properties" ma:root="true" ma:fieldsID="9c553a6d1e883faab833bb2941caac73" ns2:_="" ns3:_="" ns4:_="">
    <xsd:import namespace="99e8e44a-df77-4c00-93a6-1a57a07689d7"/>
    <xsd:import namespace="ad628c47-3172-459c-9e59-240af8ac2b47"/>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e8e44a-df77-4c00-93a6-1a57a07689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628c47-3172-459c-9e59-240af8ac2b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d460513-ceda-4e28-8285-a3c0bfbdd41a}" ma:internalName="TaxCatchAll" ma:showField="CatchAllData" ma:web="ad628c47-3172-459c-9e59-240af8ac2b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08F356-D20C-4C93-8924-18E67B5B4A3B}">
  <ds:schemaRefs>
    <ds:schemaRef ds:uri="http://schemas.microsoft.com/sharepoint/v3/contenttype/forms"/>
  </ds:schemaRefs>
</ds:datastoreItem>
</file>

<file path=customXml/itemProps2.xml><?xml version="1.0" encoding="utf-8"?>
<ds:datastoreItem xmlns:ds="http://schemas.openxmlformats.org/officeDocument/2006/customXml" ds:itemID="{9958C9C3-5D9E-490D-A168-397BBE4B643F}">
  <ds:schemaRefs>
    <ds:schemaRef ds:uri="http://purl.org/dc/terms/"/>
    <ds:schemaRef ds:uri="http://purl.org/dc/dcmitype/"/>
    <ds:schemaRef ds:uri="http://purl.org/dc/elements/1.1/"/>
    <ds:schemaRef ds:uri="d900e117-17a0-4b24-9e47-511ef1d02c43"/>
    <ds:schemaRef ds:uri="ad628c47-3172-459c-9e59-240af8ac2b47"/>
    <ds:schemaRef ds:uri="http://www.w3.org/XML/1998/namespace"/>
    <ds:schemaRef ds:uri="99e8e44a-df77-4c00-93a6-1a57a07689d7"/>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43D3ABD8-57E6-479F-BF9A-D73234F85057}">
  <ds:schemaRefs>
    <ds:schemaRef ds:uri="99e8e44a-df77-4c00-93a6-1a57a07689d7"/>
    <ds:schemaRef ds:uri="ad628c47-3172-459c-9e59-240af8ac2b47"/>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1560</TotalTime>
  <Words>750</Words>
  <Application>Microsoft Macintosh PowerPoint</Application>
  <PresentationFormat>Widescreen</PresentationFormat>
  <Paragraphs>93</Paragraphs>
  <Slides>6</Slides>
  <Notes>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6</vt:i4>
      </vt:variant>
    </vt:vector>
  </HeadingPairs>
  <TitlesOfParts>
    <vt:vector size="19" baseType="lpstr">
      <vt:lpstr>Aptos</vt:lpstr>
      <vt:lpstr>Arial</vt:lpstr>
      <vt:lpstr>Arial Narrow</vt:lpstr>
      <vt:lpstr>Calibri</vt:lpstr>
      <vt:lpstr>Calibri Light</vt:lpstr>
      <vt:lpstr>Courier New</vt:lpstr>
      <vt:lpstr>Helvetica</vt:lpstr>
      <vt:lpstr>Lato Thin</vt:lpstr>
      <vt:lpstr>System Font Regular</vt:lpstr>
      <vt:lpstr>Tahoma</vt:lpstr>
      <vt:lpstr>Wingdings</vt:lpstr>
      <vt:lpstr>1_Office Theme</vt:lpstr>
      <vt:lpstr>2_Office Theme</vt:lpstr>
      <vt:lpstr>Innovation in Action</vt:lpstr>
      <vt:lpstr>PowerPoint Presentation</vt:lpstr>
      <vt:lpstr>Future Airspace and Safety</vt:lpstr>
      <vt:lpstr>System-Wide Safety Assurance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Ellis, Kyle (LARC-E1A)</dc:creator>
  <cp:lastModifiedBy>Ellis, Kyle (LARC-E1A)</cp:lastModifiedBy>
  <cp:revision>2</cp:revision>
  <dcterms:created xsi:type="dcterms:W3CDTF">2024-03-18T18:06:52Z</dcterms:created>
  <dcterms:modified xsi:type="dcterms:W3CDTF">2024-09-19T17:50:34Z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0x010100E7AF8F1D67DA45408FC55BE143A66FC4</vt:lpwstr>
  </property>
  <property fmtid="{D5CDD505-2E9C-101B-9397-08002B2CF9AE}" pid="3" name="MediaServiceImageTags">
    <vt:lpwstr/>
  </property>
</Properties>
</file>