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62"/>
  </p:notesMasterIdLst>
  <p:sldIdLst>
    <p:sldId id="256" r:id="rId5"/>
    <p:sldId id="420" r:id="rId6"/>
    <p:sldId id="421" r:id="rId7"/>
    <p:sldId id="274" r:id="rId8"/>
    <p:sldId id="266" r:id="rId9"/>
    <p:sldId id="267" r:id="rId10"/>
    <p:sldId id="269" r:id="rId11"/>
    <p:sldId id="371" r:id="rId12"/>
    <p:sldId id="277" r:id="rId13"/>
    <p:sldId id="372" r:id="rId14"/>
    <p:sldId id="264" r:id="rId15"/>
    <p:sldId id="422" r:id="rId16"/>
    <p:sldId id="385" r:id="rId17"/>
    <p:sldId id="270" r:id="rId18"/>
    <p:sldId id="373" r:id="rId19"/>
    <p:sldId id="378" r:id="rId20"/>
    <p:sldId id="387" r:id="rId21"/>
    <p:sldId id="388" r:id="rId22"/>
    <p:sldId id="389" r:id="rId23"/>
    <p:sldId id="394" r:id="rId24"/>
    <p:sldId id="423" r:id="rId25"/>
    <p:sldId id="425" r:id="rId26"/>
    <p:sldId id="426" r:id="rId27"/>
    <p:sldId id="427" r:id="rId28"/>
    <p:sldId id="428" r:id="rId29"/>
    <p:sldId id="429" r:id="rId30"/>
    <p:sldId id="430" r:id="rId31"/>
    <p:sldId id="431" r:id="rId32"/>
    <p:sldId id="432" r:id="rId33"/>
    <p:sldId id="424" r:id="rId34"/>
    <p:sldId id="433" r:id="rId35"/>
    <p:sldId id="434" r:id="rId36"/>
    <p:sldId id="435" r:id="rId37"/>
    <p:sldId id="418" r:id="rId38"/>
    <p:sldId id="436" r:id="rId39"/>
    <p:sldId id="257" r:id="rId40"/>
    <p:sldId id="439" r:id="rId41"/>
    <p:sldId id="440" r:id="rId42"/>
    <p:sldId id="441" r:id="rId43"/>
    <p:sldId id="442" r:id="rId44"/>
    <p:sldId id="449" r:id="rId45"/>
    <p:sldId id="443" r:id="rId46"/>
    <p:sldId id="445" r:id="rId47"/>
    <p:sldId id="398" r:id="rId48"/>
    <p:sldId id="417" r:id="rId49"/>
    <p:sldId id="444" r:id="rId50"/>
    <p:sldId id="446" r:id="rId51"/>
    <p:sldId id="448" r:id="rId52"/>
    <p:sldId id="447" r:id="rId53"/>
    <p:sldId id="271" r:id="rId54"/>
    <p:sldId id="411" r:id="rId55"/>
    <p:sldId id="413" r:id="rId56"/>
    <p:sldId id="414" r:id="rId57"/>
    <p:sldId id="415" r:id="rId58"/>
    <p:sldId id="405" r:id="rId59"/>
    <p:sldId id="399" r:id="rId60"/>
    <p:sldId id="41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Slide" id="{6B6C564A-3654-4088-8FF3-B935C9D5BFD5}">
          <p14:sldIdLst>
            <p14:sldId id="256"/>
            <p14:sldId id="420"/>
          </p14:sldIdLst>
        </p14:section>
        <p14:section name="Introduction" id="{2BEA56C1-CE99-4CDB-BC5B-B7B9B88687B0}">
          <p14:sldIdLst>
            <p14:sldId id="421"/>
            <p14:sldId id="274"/>
            <p14:sldId id="266"/>
          </p14:sldIdLst>
        </p14:section>
        <p14:section name="Davinci mission" id="{7EE0B3E2-44AE-4F17-88E2-07010EC46E88}">
          <p14:sldIdLst>
            <p14:sldId id="267"/>
            <p14:sldId id="269"/>
            <p14:sldId id="371"/>
            <p14:sldId id="277"/>
            <p14:sldId id="372"/>
            <p14:sldId id="264"/>
            <p14:sldId id="422"/>
          </p14:sldIdLst>
        </p14:section>
        <p14:section name="Vortex Induced Vibrations" id="{86CB27BB-FB3A-4AB8-BB24-44C3837F1EE9}">
          <p14:sldIdLst>
            <p14:sldId id="385"/>
          </p14:sldIdLst>
        </p14:section>
        <p14:section name="Modeling" id="{3327CC33-6154-4D03-AA3E-D35E2704BEB5}">
          <p14:sldIdLst>
            <p14:sldId id="270"/>
            <p14:sldId id="373"/>
            <p14:sldId id="378"/>
            <p14:sldId id="387"/>
            <p14:sldId id="388"/>
            <p14:sldId id="389"/>
            <p14:sldId id="394"/>
          </p14:sldIdLst>
        </p14:section>
        <p14:section name="Ansys CFD" id="{77B5EABA-66B6-4A3A-893E-09ED09479D86}">
          <p14:sldIdLst>
            <p14:sldId id="423"/>
            <p14:sldId id="425"/>
            <p14:sldId id="426"/>
            <p14:sldId id="427"/>
            <p14:sldId id="428"/>
            <p14:sldId id="429"/>
            <p14:sldId id="430"/>
            <p14:sldId id="431"/>
            <p14:sldId id="432"/>
          </p14:sldIdLst>
        </p14:section>
        <p14:section name="Sensitivity Studies" id="{BC6D1D5B-B5AB-45D3-A00B-11BE72D27F10}">
          <p14:sldIdLst>
            <p14:sldId id="424"/>
            <p14:sldId id="433"/>
            <p14:sldId id="434"/>
            <p14:sldId id="435"/>
            <p14:sldId id="418"/>
            <p14:sldId id="436"/>
            <p14:sldId id="257"/>
            <p14:sldId id="439"/>
            <p14:sldId id="440"/>
            <p14:sldId id="441"/>
            <p14:sldId id="442"/>
            <p14:sldId id="449"/>
            <p14:sldId id="443"/>
            <p14:sldId id="445"/>
            <p14:sldId id="398"/>
            <p14:sldId id="417"/>
            <p14:sldId id="444"/>
            <p14:sldId id="446"/>
            <p14:sldId id="448"/>
            <p14:sldId id="447"/>
            <p14:sldId id="271"/>
            <p14:sldId id="411"/>
            <p14:sldId id="413"/>
            <p14:sldId id="414"/>
            <p14:sldId id="415"/>
            <p14:sldId id="405"/>
            <p14:sldId id="399"/>
            <p14:sldId id="41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5A39"/>
    <a:srgbClr val="557188"/>
    <a:srgbClr val="617857"/>
    <a:srgbClr val="8A9773"/>
    <a:srgbClr val="78926B"/>
    <a:srgbClr val="7D93AA"/>
    <a:srgbClr val="8EBAD0"/>
    <a:srgbClr val="BD9C77"/>
    <a:srgbClr val="D18D43"/>
    <a:srgbClr val="D1C2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5A7D90-3A6D-45B6-B1EB-8EE1976FF194}" v="3" dt="2024-08-09T13:25:42.4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19" autoAdjust="0"/>
    <p:restoredTop sz="94660"/>
  </p:normalViewPr>
  <p:slideViewPr>
    <p:cSldViewPr snapToGrid="0">
      <p:cViewPr varScale="1">
        <p:scale>
          <a:sx n="108" d="100"/>
          <a:sy n="108" d="100"/>
        </p:scale>
        <p:origin x="1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06CF1-836D-354C-9B21-953FBDE4B1D7}" type="datetimeFigureOut">
              <a:rPr lang="en-US" smtClean="0"/>
              <a:t>8/14/2024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761137-A949-8D4C-8B75-6C878C42E3A4}" type="slidenum">
              <a:rPr lang="en-US" smtClean="0"/>
              <a:t>‹#›</a:t>
            </a:fld>
            <a:endParaRPr lang="en-US"/>
          </a:p>
        </p:txBody>
      </p:sp>
    </p:spTree>
    <p:extLst>
      <p:ext uri="{BB962C8B-B14F-4D97-AF65-F5344CB8AC3E}">
        <p14:creationId xmlns:p14="http://schemas.microsoft.com/office/powerpoint/2010/main" val="1069889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DAVINCI will tackle these objectives…</a:t>
            </a:r>
          </a:p>
        </p:txBody>
      </p:sp>
      <p:sp>
        <p:nvSpPr>
          <p:cNvPr id="4" name="Slide Number Placeholder 3"/>
          <p:cNvSpPr>
            <a:spLocks noGrp="1"/>
          </p:cNvSpPr>
          <p:nvPr>
            <p:ph type="sldNum" sz="quarter" idx="5"/>
          </p:nvPr>
        </p:nvSpPr>
        <p:spPr/>
        <p:txBody>
          <a:bodyPr/>
          <a:lstStyle/>
          <a:p>
            <a:fld id="{0C761137-A949-8D4C-8B75-6C878C42E3A4}" type="slidenum">
              <a:rPr lang="en-US" smtClean="0"/>
              <a:t>8</a:t>
            </a:fld>
            <a:endParaRPr lang="en-US"/>
          </a:p>
        </p:txBody>
      </p:sp>
    </p:spTree>
    <p:extLst>
      <p:ext uri="{BB962C8B-B14F-4D97-AF65-F5344CB8AC3E}">
        <p14:creationId xmlns:p14="http://schemas.microsoft.com/office/powerpoint/2010/main" val="2928261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61137-A949-8D4C-8B75-6C878C42E3A4}" type="slidenum">
              <a:rPr lang="en-US" smtClean="0"/>
              <a:t>36</a:t>
            </a:fld>
            <a:endParaRPr lang="en-US"/>
          </a:p>
        </p:txBody>
      </p:sp>
    </p:spTree>
    <p:extLst>
      <p:ext uri="{BB962C8B-B14F-4D97-AF65-F5344CB8AC3E}">
        <p14:creationId xmlns:p14="http://schemas.microsoft.com/office/powerpoint/2010/main" val="183281083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calendar&#10;&#10;Description automatically generated">
            <a:extLst>
              <a:ext uri="{FF2B5EF4-FFF2-40B4-BE49-F238E27FC236}">
                <a16:creationId xmlns:a16="http://schemas.microsoft.com/office/drawing/2014/main" id="{550A23AD-34A3-7553-EA7E-83177F54AC9C}"/>
              </a:ext>
            </a:extLst>
          </p:cNvPr>
          <p:cNvPicPr>
            <a:picLocks noChangeAspect="1"/>
          </p:cNvPicPr>
          <p:nvPr userDrawn="1"/>
        </p:nvPicPr>
        <p:blipFill>
          <a:blip r:embed="rId2"/>
          <a:stretch>
            <a:fillRect/>
          </a:stretch>
        </p:blipFill>
        <p:spPr>
          <a:xfrm>
            <a:off x="6887" y="-67632"/>
            <a:ext cx="12295949" cy="7155187"/>
          </a:xfrm>
          <a:prstGeom prst="rect">
            <a:avLst/>
          </a:prstGeom>
        </p:spPr>
      </p:pic>
      <p:sp>
        <p:nvSpPr>
          <p:cNvPr id="2" name="Title 1">
            <a:extLst>
              <a:ext uri="{FF2B5EF4-FFF2-40B4-BE49-F238E27FC236}">
                <a16:creationId xmlns:a16="http://schemas.microsoft.com/office/drawing/2014/main" id="{2939A869-7216-ED29-34A8-8927C80E6E78}"/>
              </a:ext>
            </a:extLst>
          </p:cNvPr>
          <p:cNvSpPr>
            <a:spLocks noGrp="1"/>
          </p:cNvSpPr>
          <p:nvPr>
            <p:ph type="ctrTitle"/>
          </p:nvPr>
        </p:nvSpPr>
        <p:spPr>
          <a:xfrm>
            <a:off x="1524000" y="1803399"/>
            <a:ext cx="9144000" cy="1706563"/>
          </a:xfrm>
        </p:spPr>
        <p:txBody>
          <a:bodyPr anchor="b">
            <a:normAutofit/>
          </a:bodyPr>
          <a:lstStyle>
            <a:lvl1pPr algn="ctr">
              <a:defRPr sz="4800">
                <a:solidFill>
                  <a:srgbClr val="557188"/>
                </a:solidFill>
              </a:defRPr>
            </a:lvl1pPr>
          </a:lstStyle>
          <a:p>
            <a:r>
              <a:rPr lang="en-US"/>
              <a:t>Click to edit Master title style</a:t>
            </a:r>
          </a:p>
        </p:txBody>
      </p:sp>
      <p:sp>
        <p:nvSpPr>
          <p:cNvPr id="3" name="Subtitle 2">
            <a:extLst>
              <a:ext uri="{FF2B5EF4-FFF2-40B4-BE49-F238E27FC236}">
                <a16:creationId xmlns:a16="http://schemas.microsoft.com/office/drawing/2014/main" id="{AF1D0B70-0DBC-3AF6-7138-F096F6215975}"/>
              </a:ext>
            </a:extLst>
          </p:cNvPr>
          <p:cNvSpPr>
            <a:spLocks noGrp="1"/>
          </p:cNvSpPr>
          <p:nvPr>
            <p:ph type="subTitle" idx="1"/>
          </p:nvPr>
        </p:nvSpPr>
        <p:spPr>
          <a:xfrm>
            <a:off x="1489805" y="365308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3" name="Picture 22" descr="Graphical user interface&#10;&#10;Description automatically generated">
            <a:extLst>
              <a:ext uri="{FF2B5EF4-FFF2-40B4-BE49-F238E27FC236}">
                <a16:creationId xmlns:a16="http://schemas.microsoft.com/office/drawing/2014/main" id="{1A52E4B4-F0DF-95D9-6883-E522706A1345}"/>
              </a:ext>
            </a:extLst>
          </p:cNvPr>
          <p:cNvPicPr>
            <a:picLocks noChangeAspect="1"/>
          </p:cNvPicPr>
          <p:nvPr userDrawn="1"/>
        </p:nvPicPr>
        <p:blipFill>
          <a:blip r:embed="rId3"/>
          <a:stretch>
            <a:fillRect/>
          </a:stretch>
        </p:blipFill>
        <p:spPr>
          <a:xfrm>
            <a:off x="4783593" y="5930433"/>
            <a:ext cx="1212119" cy="611284"/>
          </a:xfrm>
          <a:prstGeom prst="rect">
            <a:avLst/>
          </a:prstGeom>
        </p:spPr>
      </p:pic>
      <p:pic>
        <p:nvPicPr>
          <p:cNvPr id="25" name="Picture 24">
            <a:extLst>
              <a:ext uri="{FF2B5EF4-FFF2-40B4-BE49-F238E27FC236}">
                <a16:creationId xmlns:a16="http://schemas.microsoft.com/office/drawing/2014/main" id="{24A7E255-6B35-A199-445D-47DA78D7A12D}"/>
              </a:ext>
            </a:extLst>
          </p:cNvPr>
          <p:cNvPicPr>
            <a:picLocks noChangeAspect="1"/>
          </p:cNvPicPr>
          <p:nvPr userDrawn="1"/>
        </p:nvPicPr>
        <p:blipFill>
          <a:blip r:embed="rId4"/>
          <a:stretch>
            <a:fillRect/>
          </a:stretch>
        </p:blipFill>
        <p:spPr>
          <a:xfrm>
            <a:off x="7876659" y="5888076"/>
            <a:ext cx="788922" cy="841169"/>
          </a:xfrm>
          <a:prstGeom prst="rect">
            <a:avLst/>
          </a:prstGeom>
        </p:spPr>
      </p:pic>
      <p:pic>
        <p:nvPicPr>
          <p:cNvPr id="29" name="Picture 28" descr="Logo&#10;&#10;Description automatically generated">
            <a:extLst>
              <a:ext uri="{FF2B5EF4-FFF2-40B4-BE49-F238E27FC236}">
                <a16:creationId xmlns:a16="http://schemas.microsoft.com/office/drawing/2014/main" id="{D5911172-0542-EDBF-9896-97F4D39331DB}"/>
              </a:ext>
            </a:extLst>
          </p:cNvPr>
          <p:cNvPicPr>
            <a:picLocks noChangeAspect="1"/>
          </p:cNvPicPr>
          <p:nvPr userDrawn="1"/>
        </p:nvPicPr>
        <p:blipFill>
          <a:blip r:embed="rId5"/>
          <a:stretch>
            <a:fillRect/>
          </a:stretch>
        </p:blipFill>
        <p:spPr>
          <a:xfrm>
            <a:off x="6061805" y="5908241"/>
            <a:ext cx="889192" cy="944560"/>
          </a:xfrm>
          <a:prstGeom prst="rect">
            <a:avLst/>
          </a:prstGeom>
        </p:spPr>
      </p:pic>
      <p:pic>
        <p:nvPicPr>
          <p:cNvPr id="33" name="Picture 32" descr="Logo&#10;&#10;Description automatically generated">
            <a:extLst>
              <a:ext uri="{FF2B5EF4-FFF2-40B4-BE49-F238E27FC236}">
                <a16:creationId xmlns:a16="http://schemas.microsoft.com/office/drawing/2014/main" id="{7371ABEB-CB91-E563-12BA-B0729EE65CD5}"/>
              </a:ext>
            </a:extLst>
          </p:cNvPr>
          <p:cNvPicPr>
            <a:picLocks noChangeAspect="1"/>
          </p:cNvPicPr>
          <p:nvPr userDrawn="1"/>
        </p:nvPicPr>
        <p:blipFill>
          <a:blip r:embed="rId6"/>
          <a:stretch>
            <a:fillRect/>
          </a:stretch>
        </p:blipFill>
        <p:spPr>
          <a:xfrm>
            <a:off x="3487159" y="5962279"/>
            <a:ext cx="1205823" cy="611285"/>
          </a:xfrm>
          <a:prstGeom prst="rect">
            <a:avLst/>
          </a:prstGeom>
        </p:spPr>
      </p:pic>
      <p:pic>
        <p:nvPicPr>
          <p:cNvPr id="35" name="Picture 34" descr="Text&#10;&#10;Description automatically generated">
            <a:extLst>
              <a:ext uri="{FF2B5EF4-FFF2-40B4-BE49-F238E27FC236}">
                <a16:creationId xmlns:a16="http://schemas.microsoft.com/office/drawing/2014/main" id="{CBE6250A-C72D-30E7-84C0-62925EA8724B}"/>
              </a:ext>
            </a:extLst>
          </p:cNvPr>
          <p:cNvPicPr>
            <a:picLocks noChangeAspect="1"/>
          </p:cNvPicPr>
          <p:nvPr userDrawn="1"/>
        </p:nvPicPr>
        <p:blipFill>
          <a:blip r:embed="rId7"/>
          <a:stretch>
            <a:fillRect/>
          </a:stretch>
        </p:blipFill>
        <p:spPr>
          <a:xfrm>
            <a:off x="2043101" y="5962279"/>
            <a:ext cx="1420737" cy="579438"/>
          </a:xfrm>
          <a:prstGeom prst="rect">
            <a:avLst/>
          </a:prstGeom>
        </p:spPr>
      </p:pic>
      <p:pic>
        <p:nvPicPr>
          <p:cNvPr id="37" name="Picture 36" descr="A blue logo with white text&#10;&#10;Description automatically generated with low confidence">
            <a:extLst>
              <a:ext uri="{FF2B5EF4-FFF2-40B4-BE49-F238E27FC236}">
                <a16:creationId xmlns:a16="http://schemas.microsoft.com/office/drawing/2014/main" id="{01174A9E-B1CE-9C16-D8BA-9C8AE2927FCF}"/>
              </a:ext>
            </a:extLst>
          </p:cNvPr>
          <p:cNvPicPr>
            <a:picLocks noChangeAspect="1"/>
          </p:cNvPicPr>
          <p:nvPr userDrawn="1"/>
        </p:nvPicPr>
        <p:blipFill>
          <a:blip r:embed="rId8"/>
          <a:stretch>
            <a:fillRect/>
          </a:stretch>
        </p:blipFill>
        <p:spPr>
          <a:xfrm>
            <a:off x="6900124" y="5718652"/>
            <a:ext cx="1044930" cy="1044930"/>
          </a:xfrm>
          <a:prstGeom prst="rect">
            <a:avLst/>
          </a:prstGeom>
        </p:spPr>
      </p:pic>
      <p:pic>
        <p:nvPicPr>
          <p:cNvPr id="39" name="Picture 38" descr="Logo&#10;&#10;Description automatically generated with medium confidence">
            <a:extLst>
              <a:ext uri="{FF2B5EF4-FFF2-40B4-BE49-F238E27FC236}">
                <a16:creationId xmlns:a16="http://schemas.microsoft.com/office/drawing/2014/main" id="{99B3F78F-2988-5092-E14B-01F14A368BB6}"/>
              </a:ext>
            </a:extLst>
          </p:cNvPr>
          <p:cNvPicPr>
            <a:picLocks noChangeAspect="1"/>
          </p:cNvPicPr>
          <p:nvPr userDrawn="1"/>
        </p:nvPicPr>
        <p:blipFill>
          <a:blip r:embed="rId9"/>
          <a:stretch>
            <a:fillRect/>
          </a:stretch>
        </p:blipFill>
        <p:spPr>
          <a:xfrm>
            <a:off x="8728128" y="5879598"/>
            <a:ext cx="1172318" cy="586159"/>
          </a:xfrm>
          <a:prstGeom prst="rect">
            <a:avLst/>
          </a:prstGeom>
        </p:spPr>
      </p:pic>
      <p:pic>
        <p:nvPicPr>
          <p:cNvPr id="41" name="Picture 40" descr="Text&#10;&#10;Description automatically generated">
            <a:extLst>
              <a:ext uri="{FF2B5EF4-FFF2-40B4-BE49-F238E27FC236}">
                <a16:creationId xmlns:a16="http://schemas.microsoft.com/office/drawing/2014/main" id="{2B38028D-E223-A369-338F-A91E69EEE5AD}"/>
              </a:ext>
            </a:extLst>
          </p:cNvPr>
          <p:cNvPicPr>
            <a:picLocks noChangeAspect="1"/>
          </p:cNvPicPr>
          <p:nvPr userDrawn="1"/>
        </p:nvPicPr>
        <p:blipFill>
          <a:blip r:embed="rId10"/>
          <a:stretch>
            <a:fillRect/>
          </a:stretch>
        </p:blipFill>
        <p:spPr>
          <a:xfrm>
            <a:off x="5090260" y="5003129"/>
            <a:ext cx="4664657" cy="841168"/>
          </a:xfrm>
          <a:prstGeom prst="rect">
            <a:avLst/>
          </a:prstGeom>
        </p:spPr>
      </p:pic>
      <p:pic>
        <p:nvPicPr>
          <p:cNvPr id="43" name="Picture 42" descr="Text&#10;&#10;Description automatically generated">
            <a:extLst>
              <a:ext uri="{FF2B5EF4-FFF2-40B4-BE49-F238E27FC236}">
                <a16:creationId xmlns:a16="http://schemas.microsoft.com/office/drawing/2014/main" id="{E4FB5F73-0674-9474-38FB-12A7E463364C}"/>
              </a:ext>
            </a:extLst>
          </p:cNvPr>
          <p:cNvPicPr>
            <a:picLocks noChangeAspect="1"/>
          </p:cNvPicPr>
          <p:nvPr userDrawn="1"/>
        </p:nvPicPr>
        <p:blipFill>
          <a:blip r:embed="rId11"/>
          <a:stretch>
            <a:fillRect/>
          </a:stretch>
        </p:blipFill>
        <p:spPr>
          <a:xfrm>
            <a:off x="2214870" y="5059146"/>
            <a:ext cx="2781300" cy="901700"/>
          </a:xfrm>
          <a:prstGeom prst="rect">
            <a:avLst/>
          </a:prstGeom>
        </p:spPr>
      </p:pic>
    </p:spTree>
    <p:extLst>
      <p:ext uri="{BB962C8B-B14F-4D97-AF65-F5344CB8AC3E}">
        <p14:creationId xmlns:p14="http://schemas.microsoft.com/office/powerpoint/2010/main" val="9642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4EFC-A0D4-9A8A-7EBE-E5C9F1816C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8043FC-06A3-1CB9-C1A9-7C6BA86571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923D516-05A2-E4F9-5210-231ADBB6C561}"/>
              </a:ext>
            </a:extLst>
          </p:cNvPr>
          <p:cNvSpPr>
            <a:spLocks noGrp="1"/>
          </p:cNvSpPr>
          <p:nvPr>
            <p:ph type="sldNum" sz="quarter" idx="12"/>
          </p:nvPr>
        </p:nvSpPr>
        <p:spPr/>
        <p:txBody>
          <a:bodyPr/>
          <a:lstStyle/>
          <a:p>
            <a:fld id="{87E7D82F-5D7F-4049-816F-87C810C63625}" type="slidenum">
              <a:rPr lang="en-US" smtClean="0"/>
              <a:t>‹#›</a:t>
            </a:fld>
            <a:endParaRPr lang="en-US"/>
          </a:p>
        </p:txBody>
      </p:sp>
    </p:spTree>
    <p:extLst>
      <p:ext uri="{BB962C8B-B14F-4D97-AF65-F5344CB8AC3E}">
        <p14:creationId xmlns:p14="http://schemas.microsoft.com/office/powerpoint/2010/main" val="2466407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91CDC-067D-77A1-D3B8-2FB9ABAC25DA}"/>
              </a:ext>
            </a:extLst>
          </p:cNvPr>
          <p:cNvSpPr>
            <a:spLocks noGrp="1"/>
          </p:cNvSpPr>
          <p:nvPr>
            <p:ph type="title"/>
          </p:nvPr>
        </p:nvSpPr>
        <p:spPr>
          <a:xfrm>
            <a:off x="831850" y="1709738"/>
            <a:ext cx="10515600" cy="2852737"/>
          </a:xfrm>
        </p:spPr>
        <p:txBody>
          <a:bodyPr anchor="ctr">
            <a:normAutofit/>
          </a:bodyPr>
          <a:lstStyle>
            <a:lvl1pPr algn="ctr">
              <a:defRPr sz="4800"/>
            </a:lvl1pPr>
          </a:lstStyle>
          <a:p>
            <a:r>
              <a:rPr lang="en-US"/>
              <a:t>Click to edit Master title style</a:t>
            </a:r>
          </a:p>
        </p:txBody>
      </p:sp>
      <p:sp>
        <p:nvSpPr>
          <p:cNvPr id="3" name="Text Placeholder 2">
            <a:extLst>
              <a:ext uri="{FF2B5EF4-FFF2-40B4-BE49-F238E27FC236}">
                <a16:creationId xmlns:a16="http://schemas.microsoft.com/office/drawing/2014/main" id="{2CF1E491-471D-681C-4367-FEF7D2EB20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1EB927BE-D9BA-6F9D-A21B-2A7ED8452616}"/>
              </a:ext>
            </a:extLst>
          </p:cNvPr>
          <p:cNvSpPr>
            <a:spLocks noGrp="1"/>
          </p:cNvSpPr>
          <p:nvPr>
            <p:ph type="sldNum" sz="quarter" idx="12"/>
          </p:nvPr>
        </p:nvSpPr>
        <p:spPr/>
        <p:txBody>
          <a:bodyPr/>
          <a:lstStyle/>
          <a:p>
            <a:fld id="{87E7D82F-5D7F-4049-816F-87C810C63625}" type="slidenum">
              <a:rPr lang="en-US" smtClean="0"/>
              <a:t>‹#›</a:t>
            </a:fld>
            <a:endParaRPr lang="en-US"/>
          </a:p>
        </p:txBody>
      </p:sp>
    </p:spTree>
    <p:extLst>
      <p:ext uri="{BB962C8B-B14F-4D97-AF65-F5344CB8AC3E}">
        <p14:creationId xmlns:p14="http://schemas.microsoft.com/office/powerpoint/2010/main" val="783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C009D-EEAE-A39A-32FC-E1DCE8542A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FAFB40-E71E-75BF-CAB7-0AF2B8DD981C}"/>
              </a:ext>
            </a:extLst>
          </p:cNvPr>
          <p:cNvSpPr>
            <a:spLocks noGrp="1"/>
          </p:cNvSpPr>
          <p:nvPr>
            <p:ph sz="half" idx="1"/>
          </p:nvPr>
        </p:nvSpPr>
        <p:spPr>
          <a:xfrm>
            <a:off x="348656" y="789410"/>
            <a:ext cx="5671144" cy="53875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F2C878-54A7-45A4-F5B6-DD19DF8B3ED2}"/>
              </a:ext>
            </a:extLst>
          </p:cNvPr>
          <p:cNvSpPr>
            <a:spLocks noGrp="1"/>
          </p:cNvSpPr>
          <p:nvPr>
            <p:ph sz="half" idx="2"/>
          </p:nvPr>
        </p:nvSpPr>
        <p:spPr>
          <a:xfrm>
            <a:off x="6172200" y="789410"/>
            <a:ext cx="5774206" cy="53875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12C05EE-363D-F3D0-95EC-E0100E8736A5}"/>
              </a:ext>
            </a:extLst>
          </p:cNvPr>
          <p:cNvSpPr>
            <a:spLocks noGrp="1"/>
          </p:cNvSpPr>
          <p:nvPr>
            <p:ph type="sldNum" sz="quarter" idx="12"/>
          </p:nvPr>
        </p:nvSpPr>
        <p:spPr/>
        <p:txBody>
          <a:bodyPr/>
          <a:lstStyle/>
          <a:p>
            <a:fld id="{87E7D82F-5D7F-4049-816F-87C810C63625}" type="slidenum">
              <a:rPr lang="en-US" smtClean="0"/>
              <a:t>‹#›</a:t>
            </a:fld>
            <a:endParaRPr lang="en-US"/>
          </a:p>
        </p:txBody>
      </p:sp>
    </p:spTree>
    <p:extLst>
      <p:ext uri="{BB962C8B-B14F-4D97-AF65-F5344CB8AC3E}">
        <p14:creationId xmlns:p14="http://schemas.microsoft.com/office/powerpoint/2010/main" val="840698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0AAE-55EF-C13B-7E7B-9BAE962AFE9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C9A775E-AE8E-4976-3949-38E61A74CAA4}"/>
              </a:ext>
            </a:extLst>
          </p:cNvPr>
          <p:cNvSpPr>
            <a:spLocks noGrp="1"/>
          </p:cNvSpPr>
          <p:nvPr>
            <p:ph type="sldNum" sz="quarter" idx="12"/>
          </p:nvPr>
        </p:nvSpPr>
        <p:spPr/>
        <p:txBody>
          <a:bodyPr/>
          <a:lstStyle/>
          <a:p>
            <a:fld id="{87E7D82F-5D7F-4049-816F-87C810C63625}" type="slidenum">
              <a:rPr lang="en-US" smtClean="0"/>
              <a:t>‹#›</a:t>
            </a:fld>
            <a:endParaRPr lang="en-US"/>
          </a:p>
        </p:txBody>
      </p:sp>
    </p:spTree>
    <p:extLst>
      <p:ext uri="{BB962C8B-B14F-4D97-AF65-F5344CB8AC3E}">
        <p14:creationId xmlns:p14="http://schemas.microsoft.com/office/powerpoint/2010/main" val="3610067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95BFE6-7167-149F-9CAE-2C7A4EDB05ED}"/>
              </a:ext>
            </a:extLst>
          </p:cNvPr>
          <p:cNvSpPr>
            <a:spLocks noGrp="1"/>
          </p:cNvSpPr>
          <p:nvPr>
            <p:ph type="sldNum" sz="quarter" idx="12"/>
          </p:nvPr>
        </p:nvSpPr>
        <p:spPr/>
        <p:txBody>
          <a:bodyPr/>
          <a:lstStyle/>
          <a:p>
            <a:fld id="{87E7D82F-5D7F-4049-816F-87C810C63625}" type="slidenum">
              <a:rPr lang="en-US" smtClean="0"/>
              <a:t>‹#›</a:t>
            </a:fld>
            <a:endParaRPr lang="en-US"/>
          </a:p>
        </p:txBody>
      </p:sp>
    </p:spTree>
    <p:extLst>
      <p:ext uri="{BB962C8B-B14F-4D97-AF65-F5344CB8AC3E}">
        <p14:creationId xmlns:p14="http://schemas.microsoft.com/office/powerpoint/2010/main" val="3076308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89A5160-6BFB-8FBB-1B38-67291DC0153B}"/>
              </a:ext>
            </a:extLst>
          </p:cNvPr>
          <p:cNvPicPr>
            <a:picLocks noChangeAspect="1"/>
          </p:cNvPicPr>
          <p:nvPr userDrawn="1"/>
        </p:nvPicPr>
        <p:blipFill>
          <a:blip r:embed="rId8"/>
          <a:stretch>
            <a:fillRect/>
          </a:stretch>
        </p:blipFill>
        <p:spPr>
          <a:xfrm>
            <a:off x="0" y="0"/>
            <a:ext cx="12288416" cy="6858000"/>
          </a:xfrm>
          <a:prstGeom prst="rect">
            <a:avLst/>
          </a:prstGeom>
        </p:spPr>
      </p:pic>
      <p:sp>
        <p:nvSpPr>
          <p:cNvPr id="2" name="Title Placeholder 1">
            <a:extLst>
              <a:ext uri="{FF2B5EF4-FFF2-40B4-BE49-F238E27FC236}">
                <a16:creationId xmlns:a16="http://schemas.microsoft.com/office/drawing/2014/main" id="{DE8AA4AF-93EE-6DB4-B4C0-46569E290C24}"/>
              </a:ext>
            </a:extLst>
          </p:cNvPr>
          <p:cNvSpPr>
            <a:spLocks noGrp="1"/>
          </p:cNvSpPr>
          <p:nvPr>
            <p:ph type="title"/>
          </p:nvPr>
        </p:nvSpPr>
        <p:spPr>
          <a:xfrm>
            <a:off x="2453750" y="72364"/>
            <a:ext cx="9738250" cy="513116"/>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C0D0592-7422-E4F5-4362-00A9DD7B9518}"/>
              </a:ext>
            </a:extLst>
          </p:cNvPr>
          <p:cNvSpPr>
            <a:spLocks noGrp="1"/>
          </p:cNvSpPr>
          <p:nvPr>
            <p:ph type="body" idx="1"/>
          </p:nvPr>
        </p:nvSpPr>
        <p:spPr>
          <a:xfrm>
            <a:off x="322342" y="763096"/>
            <a:ext cx="11630642" cy="54709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34387A4-6FB5-D107-2D46-5AF316AA265C}"/>
              </a:ext>
            </a:extLst>
          </p:cNvPr>
          <p:cNvSpPr>
            <a:spLocks noGrp="1"/>
          </p:cNvSpPr>
          <p:nvPr>
            <p:ph type="sldNum" sz="quarter" idx="4"/>
          </p:nvPr>
        </p:nvSpPr>
        <p:spPr>
          <a:xfrm>
            <a:off x="905792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7D82F-5D7F-4049-816F-87C810C63625}" type="slidenum">
              <a:rPr lang="en-US" smtClean="0"/>
              <a:t>‹#›</a:t>
            </a:fld>
            <a:endParaRPr lang="en-US"/>
          </a:p>
        </p:txBody>
      </p:sp>
      <p:sp>
        <p:nvSpPr>
          <p:cNvPr id="9" name="Slide Number Placeholder 5">
            <a:extLst>
              <a:ext uri="{FF2B5EF4-FFF2-40B4-BE49-F238E27FC236}">
                <a16:creationId xmlns:a16="http://schemas.microsoft.com/office/drawing/2014/main" id="{CC9FA3CB-4F9C-4040-8CA4-A78A54E86166}"/>
              </a:ext>
            </a:extLst>
          </p:cNvPr>
          <p:cNvSpPr txBox="1">
            <a:spLocks/>
          </p:cNvSpPr>
          <p:nvPr userDrawn="1"/>
        </p:nvSpPr>
        <p:spPr>
          <a:xfrm>
            <a:off x="510828" y="6356349"/>
            <a:ext cx="451202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i="1" dirty="0">
                <a:solidFill>
                  <a:srgbClr val="616161"/>
                </a:solidFill>
                <a:effectLst/>
                <a:latin typeface="-apple-system"/>
              </a:rPr>
              <a:t>DAVINCI Temperature </a:t>
            </a:r>
            <a:r>
              <a:rPr lang="en-US" b="0" i="1" dirty="0" err="1">
                <a:solidFill>
                  <a:srgbClr val="616161"/>
                </a:solidFill>
                <a:effectLst/>
                <a:latin typeface="-apple-system"/>
              </a:rPr>
              <a:t>Boomlet</a:t>
            </a:r>
            <a:r>
              <a:rPr lang="en-US" b="0" i="1" dirty="0">
                <a:solidFill>
                  <a:srgbClr val="616161"/>
                </a:solidFill>
                <a:effectLst/>
                <a:latin typeface="-apple-system"/>
              </a:rPr>
              <a:t> Modeling and Analysis for Venus Environmental Descent – August 8</a:t>
            </a:r>
            <a:r>
              <a:rPr lang="en-US" b="0" i="1" baseline="30000" dirty="0">
                <a:solidFill>
                  <a:srgbClr val="616161"/>
                </a:solidFill>
                <a:effectLst/>
                <a:latin typeface="-apple-system"/>
              </a:rPr>
              <a:t>th</a:t>
            </a:r>
            <a:r>
              <a:rPr lang="en-US" b="0" i="1" dirty="0">
                <a:solidFill>
                  <a:srgbClr val="616161"/>
                </a:solidFill>
                <a:effectLst/>
                <a:latin typeface="-apple-system"/>
              </a:rPr>
              <a:t>, 2024</a:t>
            </a:r>
            <a:endParaRPr lang="en-US" dirty="0"/>
          </a:p>
        </p:txBody>
      </p:sp>
    </p:spTree>
    <p:extLst>
      <p:ext uri="{BB962C8B-B14F-4D97-AF65-F5344CB8AC3E}">
        <p14:creationId xmlns:p14="http://schemas.microsoft.com/office/powerpoint/2010/main" val="1730110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hf hdr="0" ftr="0"/>
  <p:txStyles>
    <p:titleStyle>
      <a:lvl1pPr algn="l" defTabSz="914400" rtl="0" eaLnBrk="1" latinLnBrk="0" hangingPunct="1">
        <a:lnSpc>
          <a:spcPct val="90000"/>
        </a:lnSpc>
        <a:spcBef>
          <a:spcPct val="0"/>
        </a:spcBef>
        <a:buNone/>
        <a:defRPr sz="3200" b="1" i="0" kern="1200">
          <a:solidFill>
            <a:srgbClr val="617857"/>
          </a:solidFill>
          <a:latin typeface="Century Gothic" panose="020B0502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571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5A3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7F5A3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entury Gothic" panose="020B0502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nasa-my.sharepoint.com/:w:/g/personal/jdurante_ndc_nasa_gov/EaTWFZyDTB5Pok2D62IUDsABtUFVCxd5PGi_uMLkIYGaFQ?email=joseph.p.durante%40nasa.gov&amp;e=aoSGG1"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DABCD-4FFE-D267-4F92-CA096B3B82CC}"/>
              </a:ext>
            </a:extLst>
          </p:cNvPr>
          <p:cNvSpPr>
            <a:spLocks noGrp="1"/>
          </p:cNvSpPr>
          <p:nvPr>
            <p:ph type="ctrTitle"/>
          </p:nvPr>
        </p:nvSpPr>
        <p:spPr>
          <a:xfrm>
            <a:off x="1194816" y="2349910"/>
            <a:ext cx="9802368" cy="1160052"/>
          </a:xfrm>
        </p:spPr>
        <p:txBody>
          <a:bodyPr>
            <a:normAutofit/>
          </a:bodyPr>
          <a:lstStyle/>
          <a:p>
            <a:r>
              <a:rPr lang="en-US" sz="3600" dirty="0">
                <a:latin typeface="Century Gothic"/>
                <a:cs typeface="Arial"/>
              </a:rPr>
              <a:t>Temperature </a:t>
            </a:r>
            <a:r>
              <a:rPr lang="en-US" sz="3600" dirty="0" err="1">
                <a:latin typeface="Century Gothic"/>
                <a:cs typeface="Arial"/>
              </a:rPr>
              <a:t>Boomlet</a:t>
            </a:r>
            <a:r>
              <a:rPr lang="en-US" sz="3600" dirty="0">
                <a:latin typeface="Century Gothic"/>
                <a:cs typeface="Arial"/>
              </a:rPr>
              <a:t> Modeling and Analysis for Venus Environmental Descent</a:t>
            </a:r>
            <a:endParaRPr lang="en-US" sz="3600" dirty="0"/>
          </a:p>
        </p:txBody>
      </p:sp>
      <p:sp>
        <p:nvSpPr>
          <p:cNvPr id="3" name="Subtitle 2">
            <a:extLst>
              <a:ext uri="{FF2B5EF4-FFF2-40B4-BE49-F238E27FC236}">
                <a16:creationId xmlns:a16="http://schemas.microsoft.com/office/drawing/2014/main" id="{4B0AFAAD-8ACA-9445-3977-BE11694F97BA}"/>
              </a:ext>
            </a:extLst>
          </p:cNvPr>
          <p:cNvSpPr>
            <a:spLocks noGrp="1"/>
          </p:cNvSpPr>
          <p:nvPr>
            <p:ph type="subTitle" idx="1"/>
          </p:nvPr>
        </p:nvSpPr>
        <p:spPr>
          <a:xfrm>
            <a:off x="1489805" y="3653086"/>
            <a:ext cx="9144000" cy="1501421"/>
          </a:xfrm>
        </p:spPr>
        <p:txBody>
          <a:bodyPr/>
          <a:lstStyle/>
          <a:p>
            <a:r>
              <a:rPr lang="en-US"/>
              <a:t>Joe Durante</a:t>
            </a:r>
          </a:p>
        </p:txBody>
      </p:sp>
      <p:pic>
        <p:nvPicPr>
          <p:cNvPr id="1026" name="Picture 3" descr="DAVINCI Reviewed – Not Subject to Export Control">
            <a:extLst>
              <a:ext uri="{FF2B5EF4-FFF2-40B4-BE49-F238E27FC236}">
                <a16:creationId xmlns:a16="http://schemas.microsoft.com/office/drawing/2014/main" id="{B1607E9C-6F72-FD58-4DD2-8172EC13F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950" y="4403796"/>
            <a:ext cx="3848100" cy="33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59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p:nvPr>
        </p:nvSpPr>
        <p:spPr/>
        <p:txBody>
          <a:bodyPr>
            <a:normAutofit fontScale="90000"/>
          </a:bodyPr>
          <a:lstStyle/>
          <a:p>
            <a:r>
              <a:rPr lang="en-US" dirty="0">
                <a:latin typeface="Century Gothic"/>
                <a:cs typeface="Arial"/>
              </a:rPr>
              <a:t>Temperature </a:t>
            </a:r>
            <a:r>
              <a:rPr lang="en-US" dirty="0" err="1">
                <a:latin typeface="Century Gothic"/>
                <a:cs typeface="Arial"/>
              </a:rPr>
              <a:t>boomlet</a:t>
            </a:r>
            <a:r>
              <a:rPr lang="en-US" dirty="0">
                <a:latin typeface="Century Gothic"/>
                <a:cs typeface="Arial"/>
              </a:rPr>
              <a:t> designs</a:t>
            </a:r>
            <a:endParaRPr lang="en-US" dirty="0"/>
          </a:p>
        </p:txBody>
      </p:sp>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64827801-7B87-4C12-273A-532981B558A5}"/>
              </a:ext>
            </a:extLst>
          </p:cNvPr>
          <p:cNvPicPr>
            <a:picLocks noChangeAspect="1"/>
          </p:cNvPicPr>
          <p:nvPr/>
        </p:nvPicPr>
        <p:blipFill>
          <a:blip r:embed="rId2"/>
          <a:stretch>
            <a:fillRect/>
          </a:stretch>
        </p:blipFill>
        <p:spPr>
          <a:xfrm>
            <a:off x="6657628" y="707898"/>
            <a:ext cx="5143500" cy="3238500"/>
          </a:xfrm>
          <a:prstGeom prst="rect">
            <a:avLst/>
          </a:prstGeom>
        </p:spPr>
      </p:pic>
      <p:sp>
        <p:nvSpPr>
          <p:cNvPr id="4" name="Content Placeholder 2">
            <a:extLst>
              <a:ext uri="{FF2B5EF4-FFF2-40B4-BE49-F238E27FC236}">
                <a16:creationId xmlns:a16="http://schemas.microsoft.com/office/drawing/2014/main" id="{532A403E-0CA1-D8E9-CA25-86C966BE2A9E}"/>
              </a:ext>
            </a:extLst>
          </p:cNvPr>
          <p:cNvSpPr txBox="1">
            <a:spLocks/>
          </p:cNvSpPr>
          <p:nvPr/>
        </p:nvSpPr>
        <p:spPr>
          <a:xfrm>
            <a:off x="225821" y="816251"/>
            <a:ext cx="5717779" cy="55302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571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5A3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7F5A3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entury Gothic" panose="020B0502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a:t>
            </a:r>
            <a:r>
              <a:rPr lang="en-US" sz="2000" dirty="0" err="1"/>
              <a:t>boomlet</a:t>
            </a:r>
            <a:r>
              <a:rPr lang="en-US" sz="2000" dirty="0"/>
              <a:t> design must allow the PRT to effectively capture the temperature of the atmosphere to within 1 degree kelvin.</a:t>
            </a:r>
          </a:p>
          <a:p>
            <a:pPr lvl="1"/>
            <a:r>
              <a:rPr lang="en-US" sz="1600" dirty="0"/>
              <a:t>This means the design must be optimized to stay structurally intact as well as allow for the most accurate temperature readings. </a:t>
            </a:r>
          </a:p>
          <a:p>
            <a:r>
              <a:rPr lang="en-US" sz="2000" dirty="0"/>
              <a:t>The goal is to maximize convection, since this is what will enable the </a:t>
            </a:r>
            <a:r>
              <a:rPr lang="en-US" sz="2000" dirty="0" err="1"/>
              <a:t>boomlet</a:t>
            </a:r>
            <a:r>
              <a:rPr lang="en-US" sz="2000" dirty="0"/>
              <a:t> and sensor to get to the true atmospheric temperature, while minimizing parasitic heat loads</a:t>
            </a:r>
          </a:p>
          <a:p>
            <a:r>
              <a:rPr lang="en-US" sz="2000" dirty="0"/>
              <a:t>These are the three initial designs</a:t>
            </a:r>
          </a:p>
          <a:p>
            <a:pPr lvl="1"/>
            <a:r>
              <a:rPr lang="en-US" sz="1600" dirty="0"/>
              <a:t>Very small (Straight </a:t>
            </a:r>
            <a:r>
              <a:rPr lang="en-US" sz="1600" dirty="0" err="1"/>
              <a:t>boomlets</a:t>
            </a:r>
            <a:r>
              <a:rPr lang="en-US" sz="1600" dirty="0"/>
              <a:t> are 3mm in diameter )</a:t>
            </a:r>
          </a:p>
        </p:txBody>
      </p:sp>
      <p:sp>
        <p:nvSpPr>
          <p:cNvPr id="9" name="Slide Number Placeholder 3">
            <a:extLst>
              <a:ext uri="{FF2B5EF4-FFF2-40B4-BE49-F238E27FC236}">
                <a16:creationId xmlns:a16="http://schemas.microsoft.com/office/drawing/2014/main" id="{DE654717-5E0C-37D0-3710-3407F23858BC}"/>
              </a:ext>
            </a:extLst>
          </p:cNvPr>
          <p:cNvSpPr>
            <a:spLocks noGrp="1"/>
          </p:cNvSpPr>
          <p:nvPr>
            <p:ph type="sldNum" sz="quarter" idx="12"/>
          </p:nvPr>
        </p:nvSpPr>
        <p:spPr>
          <a:xfrm>
            <a:off x="9057928" y="6356350"/>
            <a:ext cx="2743200" cy="365125"/>
          </a:xfrm>
        </p:spPr>
        <p:txBody>
          <a:bodyPr/>
          <a:lstStyle/>
          <a:p>
            <a:fld id="{87E7D82F-5D7F-4049-816F-87C810C63625}" type="slidenum">
              <a:rPr lang="en-US" smtClean="0"/>
              <a:t>10</a:t>
            </a:fld>
            <a:endParaRPr lang="en-US" dirty="0"/>
          </a:p>
        </p:txBody>
      </p:sp>
      <p:grpSp>
        <p:nvGrpSpPr>
          <p:cNvPr id="19" name="Group 18">
            <a:extLst>
              <a:ext uri="{FF2B5EF4-FFF2-40B4-BE49-F238E27FC236}">
                <a16:creationId xmlns:a16="http://schemas.microsoft.com/office/drawing/2014/main" id="{CA3C5F3D-116D-AD47-97F0-6AD39B650146}"/>
              </a:ext>
            </a:extLst>
          </p:cNvPr>
          <p:cNvGrpSpPr/>
          <p:nvPr/>
        </p:nvGrpSpPr>
        <p:grpSpPr>
          <a:xfrm>
            <a:off x="6484295" y="4068816"/>
            <a:ext cx="5314335" cy="1938774"/>
            <a:chOff x="5943600" y="3891604"/>
            <a:chExt cx="5761922" cy="2380916"/>
          </a:xfrm>
        </p:grpSpPr>
        <p:pic>
          <p:nvPicPr>
            <p:cNvPr id="10" name="Picture 9">
              <a:extLst>
                <a:ext uri="{FF2B5EF4-FFF2-40B4-BE49-F238E27FC236}">
                  <a16:creationId xmlns:a16="http://schemas.microsoft.com/office/drawing/2014/main" id="{0B88728C-5C83-785F-46E4-0C266B21217E}"/>
                </a:ext>
              </a:extLst>
            </p:cNvPr>
            <p:cNvPicPr>
              <a:picLocks noChangeAspect="1"/>
            </p:cNvPicPr>
            <p:nvPr/>
          </p:nvPicPr>
          <p:blipFill>
            <a:blip r:embed="rId3">
              <a:clrChange>
                <a:clrFrom>
                  <a:srgbClr val="E8EAED"/>
                </a:clrFrom>
                <a:clrTo>
                  <a:srgbClr val="E8EAED">
                    <a:alpha val="0"/>
                  </a:srgbClr>
                </a:clrTo>
              </a:clrChange>
            </a:blip>
            <a:stretch>
              <a:fillRect/>
            </a:stretch>
          </p:blipFill>
          <p:spPr>
            <a:xfrm>
              <a:off x="9382750" y="4329650"/>
              <a:ext cx="2322772" cy="1942870"/>
            </a:xfrm>
            <a:prstGeom prst="rect">
              <a:avLst/>
            </a:prstGeom>
          </p:spPr>
        </p:pic>
        <p:pic>
          <p:nvPicPr>
            <p:cNvPr id="11" name="Picture 10">
              <a:extLst>
                <a:ext uri="{FF2B5EF4-FFF2-40B4-BE49-F238E27FC236}">
                  <a16:creationId xmlns:a16="http://schemas.microsoft.com/office/drawing/2014/main" id="{CBB7B5D1-756C-6FD9-05FA-60A3677216AF}"/>
                </a:ext>
              </a:extLst>
            </p:cNvPr>
            <p:cNvPicPr>
              <a:picLocks noChangeAspect="1"/>
            </p:cNvPicPr>
            <p:nvPr/>
          </p:nvPicPr>
          <p:blipFill rotWithShape="1">
            <a:blip r:embed="rId4">
              <a:clrChange>
                <a:clrFrom>
                  <a:srgbClr val="E8EAED"/>
                </a:clrFrom>
                <a:clrTo>
                  <a:srgbClr val="E8EAED">
                    <a:alpha val="0"/>
                  </a:srgbClr>
                </a:clrTo>
              </a:clrChange>
            </a:blip>
            <a:srcRect l="13351"/>
            <a:stretch/>
          </p:blipFill>
          <p:spPr>
            <a:xfrm>
              <a:off x="6032367" y="4399256"/>
              <a:ext cx="2789072" cy="1308691"/>
            </a:xfrm>
            <a:prstGeom prst="rect">
              <a:avLst/>
            </a:prstGeom>
          </p:spPr>
        </p:pic>
        <p:sp>
          <p:nvSpPr>
            <p:cNvPr id="12" name="TextBox 11">
              <a:extLst>
                <a:ext uri="{FF2B5EF4-FFF2-40B4-BE49-F238E27FC236}">
                  <a16:creationId xmlns:a16="http://schemas.microsoft.com/office/drawing/2014/main" id="{E72F1A55-9DDF-F806-74C3-ABD9208914AB}"/>
                </a:ext>
              </a:extLst>
            </p:cNvPr>
            <p:cNvSpPr txBox="1"/>
            <p:nvPr/>
          </p:nvSpPr>
          <p:spPr>
            <a:xfrm>
              <a:off x="7420745" y="4329650"/>
              <a:ext cx="538289" cy="369332"/>
            </a:xfrm>
            <a:prstGeom prst="rect">
              <a:avLst/>
            </a:prstGeom>
            <a:noFill/>
          </p:spPr>
          <p:txBody>
            <a:bodyPr wrap="none" rtlCol="0">
              <a:spAutoFit/>
            </a:bodyPr>
            <a:lstStyle/>
            <a:p>
              <a:r>
                <a:rPr lang="en-US" dirty="0"/>
                <a:t>PRT</a:t>
              </a:r>
            </a:p>
          </p:txBody>
        </p:sp>
        <p:cxnSp>
          <p:nvCxnSpPr>
            <p:cNvPr id="13" name="Straight Arrow Connector 12">
              <a:extLst>
                <a:ext uri="{FF2B5EF4-FFF2-40B4-BE49-F238E27FC236}">
                  <a16:creationId xmlns:a16="http://schemas.microsoft.com/office/drawing/2014/main" id="{3D0504E5-1BE5-5E28-A27E-A9B7CF0EE760}"/>
                </a:ext>
              </a:extLst>
            </p:cNvPr>
            <p:cNvCxnSpPr>
              <a:cxnSpLocks/>
            </p:cNvCxnSpPr>
            <p:nvPr/>
          </p:nvCxnSpPr>
          <p:spPr>
            <a:xfrm flipH="1">
              <a:off x="7531200" y="4698982"/>
              <a:ext cx="158689" cy="5173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37C1564-2A13-518C-C744-A761EF18B8A2}"/>
                </a:ext>
              </a:extLst>
            </p:cNvPr>
            <p:cNvSpPr txBox="1"/>
            <p:nvPr/>
          </p:nvSpPr>
          <p:spPr>
            <a:xfrm>
              <a:off x="8151639" y="4441589"/>
              <a:ext cx="854849" cy="369332"/>
            </a:xfrm>
            <a:prstGeom prst="rect">
              <a:avLst/>
            </a:prstGeom>
            <a:noFill/>
          </p:spPr>
          <p:txBody>
            <a:bodyPr wrap="none" rtlCol="0">
              <a:spAutoFit/>
            </a:bodyPr>
            <a:lstStyle/>
            <a:p>
              <a:r>
                <a:rPr lang="en-US" dirty="0"/>
                <a:t>Potting</a:t>
              </a:r>
            </a:p>
          </p:txBody>
        </p:sp>
        <p:cxnSp>
          <p:nvCxnSpPr>
            <p:cNvPr id="15" name="Straight Arrow Connector 14">
              <a:extLst>
                <a:ext uri="{FF2B5EF4-FFF2-40B4-BE49-F238E27FC236}">
                  <a16:creationId xmlns:a16="http://schemas.microsoft.com/office/drawing/2014/main" id="{765338D0-8533-FD9B-059F-7756A994AFB6}"/>
                </a:ext>
              </a:extLst>
            </p:cNvPr>
            <p:cNvCxnSpPr>
              <a:cxnSpLocks/>
              <a:stCxn id="14" idx="2"/>
            </p:cNvCxnSpPr>
            <p:nvPr/>
          </p:nvCxnSpPr>
          <p:spPr>
            <a:xfrm flipH="1">
              <a:off x="8528893" y="4810921"/>
              <a:ext cx="50171" cy="4584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CFEB486-3940-16F5-0DC0-66A6C2DAC778}"/>
                </a:ext>
              </a:extLst>
            </p:cNvPr>
            <p:cNvSpPr txBox="1"/>
            <p:nvPr/>
          </p:nvSpPr>
          <p:spPr>
            <a:xfrm>
              <a:off x="5943600" y="3891604"/>
              <a:ext cx="200290" cy="453559"/>
            </a:xfrm>
            <a:prstGeom prst="rect">
              <a:avLst/>
            </a:prstGeom>
            <a:noFill/>
          </p:spPr>
          <p:txBody>
            <a:bodyPr wrap="none" rtlCol="0">
              <a:spAutoFit/>
            </a:bodyPr>
            <a:lstStyle/>
            <a:p>
              <a:endParaRPr lang="en-US" i="1" dirty="0"/>
            </a:p>
          </p:txBody>
        </p:sp>
        <p:sp>
          <p:nvSpPr>
            <p:cNvPr id="18" name="TextBox 17">
              <a:extLst>
                <a:ext uri="{FF2B5EF4-FFF2-40B4-BE49-F238E27FC236}">
                  <a16:creationId xmlns:a16="http://schemas.microsoft.com/office/drawing/2014/main" id="{7457EFD6-0D42-3194-3098-2A243615B2E3}"/>
                </a:ext>
              </a:extLst>
            </p:cNvPr>
            <p:cNvSpPr txBox="1"/>
            <p:nvPr/>
          </p:nvSpPr>
          <p:spPr>
            <a:xfrm>
              <a:off x="9425499" y="3891604"/>
              <a:ext cx="200290" cy="453559"/>
            </a:xfrm>
            <a:prstGeom prst="rect">
              <a:avLst/>
            </a:prstGeom>
            <a:noFill/>
          </p:spPr>
          <p:txBody>
            <a:bodyPr wrap="none" rtlCol="0">
              <a:spAutoFit/>
            </a:bodyPr>
            <a:lstStyle/>
            <a:p>
              <a:endParaRPr lang="en-US" i="1" dirty="0"/>
            </a:p>
          </p:txBody>
        </p:sp>
      </p:grpSp>
      <p:pic>
        <p:nvPicPr>
          <p:cNvPr id="20" name="Picture 19" descr="A picture containing wooden, floor, tool, wood&#10;&#10;Description automatically generated">
            <a:extLst>
              <a:ext uri="{FF2B5EF4-FFF2-40B4-BE49-F238E27FC236}">
                <a16:creationId xmlns:a16="http://schemas.microsoft.com/office/drawing/2014/main" id="{B9F5B26F-47CC-E588-87F9-446E92084979}"/>
              </a:ext>
            </a:extLst>
          </p:cNvPr>
          <p:cNvPicPr>
            <a:picLocks noChangeAspect="1"/>
          </p:cNvPicPr>
          <p:nvPr/>
        </p:nvPicPr>
        <p:blipFill rotWithShape="1">
          <a:blip r:embed="rId5"/>
          <a:srcRect l="29762" r="50000" b="18650"/>
          <a:stretch/>
        </p:blipFill>
        <p:spPr>
          <a:xfrm rot="5400000">
            <a:off x="6353639" y="4820668"/>
            <a:ext cx="875086" cy="2638216"/>
          </a:xfrm>
          <a:prstGeom prst="rect">
            <a:avLst/>
          </a:prstGeom>
        </p:spPr>
      </p:pic>
    </p:spTree>
    <p:extLst>
      <p:ext uri="{BB962C8B-B14F-4D97-AF65-F5344CB8AC3E}">
        <p14:creationId xmlns:p14="http://schemas.microsoft.com/office/powerpoint/2010/main" val="1840142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p:nvPr>
        </p:nvSpPr>
        <p:spPr/>
        <p:txBody>
          <a:bodyPr>
            <a:normAutofit fontScale="90000"/>
          </a:bodyPr>
          <a:lstStyle/>
          <a:p>
            <a:r>
              <a:rPr lang="en-US" dirty="0">
                <a:latin typeface="Century Gothic"/>
                <a:cs typeface="Arial"/>
              </a:rPr>
              <a:t>What are my project objectives?</a:t>
            </a:r>
            <a:endParaRPr lang="en-US" dirty="0"/>
          </a:p>
        </p:txBody>
      </p:sp>
      <p:sp>
        <p:nvSpPr>
          <p:cNvPr id="4" name="Slide Number Placeholder 3">
            <a:extLst>
              <a:ext uri="{FF2B5EF4-FFF2-40B4-BE49-F238E27FC236}">
                <a16:creationId xmlns:a16="http://schemas.microsoft.com/office/drawing/2014/main" id="{F4CF7FA6-4D50-4D1A-CB6C-DF8E90D466D1}"/>
              </a:ext>
            </a:extLst>
          </p:cNvPr>
          <p:cNvSpPr>
            <a:spLocks noGrp="1"/>
          </p:cNvSpPr>
          <p:nvPr>
            <p:ph type="sldNum" sz="quarter" idx="12"/>
          </p:nvPr>
        </p:nvSpPr>
        <p:spPr/>
        <p:txBody>
          <a:bodyPr/>
          <a:lstStyle/>
          <a:p>
            <a:fld id="{87E7D82F-5D7F-4049-816F-87C810C63625}" type="slidenum">
              <a:rPr lang="en-US" smtClean="0"/>
              <a:t>11</a:t>
            </a:fld>
            <a:endParaRPr lang="en-US"/>
          </a:p>
        </p:txBody>
      </p:sp>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A7BA73C5-2BD2-3C02-A4A1-5E87E9396422}"/>
              </a:ext>
            </a:extLst>
          </p:cNvPr>
          <p:cNvPicPr>
            <a:picLocks noChangeAspect="1"/>
          </p:cNvPicPr>
          <p:nvPr/>
        </p:nvPicPr>
        <p:blipFill>
          <a:blip r:embed="rId2">
            <a:clrChange>
              <a:clrFrom>
                <a:srgbClr val="E8EAED"/>
              </a:clrFrom>
              <a:clrTo>
                <a:srgbClr val="E8EAED">
                  <a:alpha val="0"/>
                </a:srgbClr>
              </a:clrTo>
            </a:clrChange>
          </a:blip>
          <a:stretch>
            <a:fillRect/>
          </a:stretch>
        </p:blipFill>
        <p:spPr>
          <a:xfrm>
            <a:off x="8860102" y="2628510"/>
            <a:ext cx="1180940" cy="1029148"/>
          </a:xfrm>
          <a:prstGeom prst="rect">
            <a:avLst/>
          </a:prstGeom>
        </p:spPr>
      </p:pic>
      <p:pic>
        <p:nvPicPr>
          <p:cNvPr id="8" name="Picture 7">
            <a:extLst>
              <a:ext uri="{FF2B5EF4-FFF2-40B4-BE49-F238E27FC236}">
                <a16:creationId xmlns:a16="http://schemas.microsoft.com/office/drawing/2014/main" id="{A01A5577-36A1-225B-E922-27991EE64B10}"/>
              </a:ext>
            </a:extLst>
          </p:cNvPr>
          <p:cNvPicPr>
            <a:picLocks noChangeAspect="1"/>
          </p:cNvPicPr>
          <p:nvPr/>
        </p:nvPicPr>
        <p:blipFill>
          <a:blip r:embed="rId3">
            <a:clrChange>
              <a:clrFrom>
                <a:srgbClr val="E8EAED"/>
              </a:clrFrom>
              <a:clrTo>
                <a:srgbClr val="E8EAED">
                  <a:alpha val="0"/>
                </a:srgbClr>
              </a:clrTo>
            </a:clrChange>
          </a:blip>
          <a:stretch>
            <a:fillRect/>
          </a:stretch>
        </p:blipFill>
        <p:spPr>
          <a:xfrm>
            <a:off x="8710350" y="-28353"/>
            <a:ext cx="2788849" cy="2286000"/>
          </a:xfrm>
          <a:prstGeom prst="rect">
            <a:avLst/>
          </a:prstGeom>
        </p:spPr>
      </p:pic>
      <p:sp>
        <p:nvSpPr>
          <p:cNvPr id="9" name="Rectangle 8">
            <a:extLst>
              <a:ext uri="{FF2B5EF4-FFF2-40B4-BE49-F238E27FC236}">
                <a16:creationId xmlns:a16="http://schemas.microsoft.com/office/drawing/2014/main" id="{B9F77664-5127-CE00-4B38-7ECEFC474901}"/>
              </a:ext>
            </a:extLst>
          </p:cNvPr>
          <p:cNvSpPr/>
          <p:nvPr/>
        </p:nvSpPr>
        <p:spPr>
          <a:xfrm>
            <a:off x="9221972" y="1495647"/>
            <a:ext cx="4572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4877D1A6-B57A-C3C2-F52A-FFFFDD8C2598}"/>
              </a:ext>
            </a:extLst>
          </p:cNvPr>
          <p:cNvSpPr/>
          <p:nvPr/>
        </p:nvSpPr>
        <p:spPr>
          <a:xfrm>
            <a:off x="8848523" y="2571584"/>
            <a:ext cx="1256251"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cxnSp>
        <p:nvCxnSpPr>
          <p:cNvPr id="11" name="Straight Connector 10">
            <a:extLst>
              <a:ext uri="{FF2B5EF4-FFF2-40B4-BE49-F238E27FC236}">
                <a16:creationId xmlns:a16="http://schemas.microsoft.com/office/drawing/2014/main" id="{3B9908DD-709B-9790-562D-F1489ECAF358}"/>
              </a:ext>
            </a:extLst>
          </p:cNvPr>
          <p:cNvCxnSpPr>
            <a:cxnSpLocks/>
          </p:cNvCxnSpPr>
          <p:nvPr/>
        </p:nvCxnSpPr>
        <p:spPr>
          <a:xfrm flipH="1">
            <a:off x="8848523" y="1876647"/>
            <a:ext cx="373449" cy="694937"/>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A5F3897E-80BE-5B82-0D57-9247BFD8CE98}"/>
              </a:ext>
            </a:extLst>
          </p:cNvPr>
          <p:cNvCxnSpPr>
            <a:cxnSpLocks/>
          </p:cNvCxnSpPr>
          <p:nvPr/>
        </p:nvCxnSpPr>
        <p:spPr>
          <a:xfrm>
            <a:off x="9679172" y="1876647"/>
            <a:ext cx="425602" cy="703892"/>
          </a:xfrm>
          <a:prstGeom prst="line">
            <a:avLst/>
          </a:prstGeom>
          <a:ln w="28575"/>
        </p:spPr>
        <p:style>
          <a:lnRef idx="1">
            <a:schemeClr val="dk1"/>
          </a:lnRef>
          <a:fillRef idx="0">
            <a:schemeClr val="dk1"/>
          </a:fillRef>
          <a:effectRef idx="0">
            <a:schemeClr val="dk1"/>
          </a:effectRef>
          <a:fontRef idx="minor">
            <a:schemeClr val="tx1"/>
          </a:fontRef>
        </p:style>
      </p:cxnSp>
      <p:graphicFrame>
        <p:nvGraphicFramePr>
          <p:cNvPr id="14" name="Table 13">
            <a:extLst>
              <a:ext uri="{FF2B5EF4-FFF2-40B4-BE49-F238E27FC236}">
                <a16:creationId xmlns:a16="http://schemas.microsoft.com/office/drawing/2014/main" id="{7081CF14-F151-0216-5581-B90DFE4F9DAA}"/>
              </a:ext>
            </a:extLst>
          </p:cNvPr>
          <p:cNvGraphicFramePr>
            <a:graphicFrameLocks noGrp="1"/>
          </p:cNvGraphicFramePr>
          <p:nvPr>
            <p:extLst>
              <p:ext uri="{D42A27DB-BD31-4B8C-83A1-F6EECF244321}">
                <p14:modId xmlns:p14="http://schemas.microsoft.com/office/powerpoint/2010/main" val="780944446"/>
              </p:ext>
            </p:extLst>
          </p:nvPr>
        </p:nvGraphicFramePr>
        <p:xfrm>
          <a:off x="5940499" y="4389585"/>
          <a:ext cx="6052592" cy="2054984"/>
        </p:xfrm>
        <a:graphic>
          <a:graphicData uri="http://schemas.openxmlformats.org/drawingml/2006/table">
            <a:tbl>
              <a:tblPr bandRow="1">
                <a:tableStyleId>{5C22544A-7EE6-4342-B048-85BDC9FD1C3A}</a:tableStyleId>
              </a:tblPr>
              <a:tblGrid>
                <a:gridCol w="3026296">
                  <a:extLst>
                    <a:ext uri="{9D8B030D-6E8A-4147-A177-3AD203B41FA5}">
                      <a16:colId xmlns:a16="http://schemas.microsoft.com/office/drawing/2014/main" val="1139642656"/>
                    </a:ext>
                  </a:extLst>
                </a:gridCol>
                <a:gridCol w="3026296">
                  <a:extLst>
                    <a:ext uri="{9D8B030D-6E8A-4147-A177-3AD203B41FA5}">
                      <a16:colId xmlns:a16="http://schemas.microsoft.com/office/drawing/2014/main" val="3345992457"/>
                    </a:ext>
                  </a:extLst>
                </a:gridCol>
              </a:tblGrid>
              <a:tr h="360787">
                <a:tc gridSpan="2">
                  <a:txBody>
                    <a:bodyPr/>
                    <a:lstStyle/>
                    <a:p>
                      <a:pPr algn="l" fontAlgn="base"/>
                      <a:r>
                        <a:rPr lang="en-US" sz="900" b="1" i="0" dirty="0">
                          <a:solidFill>
                            <a:srgbClr val="000000"/>
                          </a:solidFill>
                          <a:effectLst/>
                          <a:highlight>
                            <a:srgbClr val="FDEADA"/>
                          </a:highlight>
                          <a:latin typeface="Calibri" panose="020F0502020204030204" pitchFamily="34" charset="0"/>
                        </a:rPr>
                        <a:t>Temperature </a:t>
                      </a:r>
                      <a:r>
                        <a:rPr lang="en-US" sz="900" b="1" i="0" dirty="0" err="1">
                          <a:solidFill>
                            <a:srgbClr val="000000"/>
                          </a:solidFill>
                          <a:effectLst/>
                          <a:highlight>
                            <a:srgbClr val="FDEADA"/>
                          </a:highlight>
                          <a:latin typeface="Calibri" panose="020F0502020204030204" pitchFamily="34" charset="0"/>
                        </a:rPr>
                        <a:t>Boomlet</a:t>
                      </a:r>
                      <a:r>
                        <a:rPr lang="en-US" sz="900" b="1" i="0" dirty="0">
                          <a:solidFill>
                            <a:srgbClr val="000000"/>
                          </a:solidFill>
                          <a:effectLst/>
                          <a:highlight>
                            <a:srgbClr val="FDEADA"/>
                          </a:highlight>
                          <a:latin typeface="Calibri" panose="020F0502020204030204" pitchFamily="34" charset="0"/>
                        </a:rPr>
                        <a:t> Performance</a:t>
                      </a:r>
                      <a:endParaRPr lang="en-US" b="0" i="0" dirty="0">
                        <a:solidFill>
                          <a:srgbClr val="000000"/>
                        </a:solidFill>
                        <a:effectLst/>
                        <a:highlight>
                          <a:srgbClr val="FDEADA"/>
                        </a:highlight>
                      </a:endParaRPr>
                    </a:p>
                  </a:txBody>
                  <a:tcPr>
                    <a:lnL w="14669" cap="flat" cmpd="sng" algn="ctr">
                      <a:solidFill>
                        <a:srgbClr val="000000"/>
                      </a:solidFill>
                      <a:prstDash val="solid"/>
                      <a:round/>
                      <a:headEnd type="none" w="med" len="med"/>
                      <a:tailEnd type="none" w="med" len="med"/>
                    </a:lnL>
                    <a:lnR w="14669" cap="flat" cmpd="sng" algn="ctr">
                      <a:solidFill>
                        <a:srgbClr val="000000"/>
                      </a:solidFill>
                      <a:prstDash val="solid"/>
                      <a:round/>
                      <a:headEnd type="none" w="med" len="med"/>
                      <a:tailEnd type="none" w="med" len="med"/>
                    </a:lnR>
                    <a:lnT w="14669" cap="flat" cmpd="sng" algn="ctr">
                      <a:solidFill>
                        <a:srgbClr val="000000"/>
                      </a:solidFill>
                      <a:prstDash val="solid"/>
                      <a:round/>
                      <a:headEnd type="none" w="med" len="med"/>
                      <a:tailEnd type="none" w="med" len="med"/>
                    </a:lnT>
                    <a:lnB w="14669" cap="flat" cmpd="sng" algn="ctr">
                      <a:solidFill>
                        <a:srgbClr val="000000"/>
                      </a:solidFill>
                      <a:prstDash val="solid"/>
                      <a:round/>
                      <a:headEnd type="none" w="med" len="med"/>
                      <a:tailEnd type="none" w="med" len="med"/>
                    </a:lnB>
                    <a:solidFill>
                      <a:srgbClr val="FDEADA"/>
                    </a:solidFill>
                  </a:tcPr>
                </a:tc>
                <a:tc hMerge="1">
                  <a:txBody>
                    <a:bodyPr/>
                    <a:lstStyle/>
                    <a:p>
                      <a:endParaRPr lang="en-US"/>
                    </a:p>
                  </a:txBody>
                  <a:tcPr/>
                </a:tc>
                <a:extLst>
                  <a:ext uri="{0D108BD9-81ED-4DB2-BD59-A6C34878D82A}">
                    <a16:rowId xmlns:a16="http://schemas.microsoft.com/office/drawing/2014/main" val="2670405066"/>
                  </a:ext>
                </a:extLst>
              </a:tr>
              <a:tr h="360787">
                <a:tc>
                  <a:txBody>
                    <a:bodyPr/>
                    <a:lstStyle/>
                    <a:p>
                      <a:pPr algn="l" fontAlgn="base"/>
                      <a:r>
                        <a:rPr lang="en-US" sz="900" b="0" i="0" u="none" strike="noStrike" dirty="0">
                          <a:solidFill>
                            <a:srgbClr val="FFFFFF"/>
                          </a:solidFill>
                          <a:effectLst/>
                          <a:highlight>
                            <a:srgbClr val="4472C4"/>
                          </a:highlight>
                          <a:latin typeface="Calibri" panose="020F0502020204030204" pitchFamily="34" charset="0"/>
                        </a:rPr>
                        <a:t>L2 Requirement</a:t>
                      </a:r>
                      <a:endParaRPr lang="en-US" b="0" i="0" dirty="0">
                        <a:solidFill>
                          <a:srgbClr val="000000"/>
                        </a:solidFill>
                        <a:effectLst/>
                        <a:highlight>
                          <a:srgbClr val="4472C4"/>
                        </a:highlight>
                      </a:endParaRPr>
                    </a:p>
                  </a:txBody>
                  <a:tcPr marL="45720" marR="45720" anchor="b">
                    <a:lnL w="14669" cap="flat" cmpd="sng" algn="ctr">
                      <a:solidFill>
                        <a:srgbClr val="000000"/>
                      </a:solidFill>
                      <a:prstDash val="solid"/>
                      <a:round/>
                      <a:headEnd type="none" w="med" len="med"/>
                      <a:tailEnd type="none" w="med" len="med"/>
                    </a:lnL>
                    <a:lnR w="14669" cap="flat" cmpd="sng" algn="ctr">
                      <a:solidFill>
                        <a:srgbClr val="000000"/>
                      </a:solidFill>
                      <a:prstDash val="solid"/>
                      <a:round/>
                      <a:headEnd type="none" w="med" len="med"/>
                      <a:tailEnd type="none" w="med" len="med"/>
                    </a:lnR>
                    <a:lnT w="14669" cap="flat" cmpd="sng" algn="ctr">
                      <a:solidFill>
                        <a:srgbClr val="000000"/>
                      </a:solidFill>
                      <a:prstDash val="solid"/>
                      <a:round/>
                      <a:headEnd type="none" w="med" len="med"/>
                      <a:tailEnd type="none" w="med" len="med"/>
                    </a:lnT>
                    <a:lnB w="14669" cap="flat" cmpd="sng" algn="ctr">
                      <a:solidFill>
                        <a:srgbClr val="000000"/>
                      </a:solidFill>
                      <a:prstDash val="solid"/>
                      <a:round/>
                      <a:headEnd type="none" w="med" len="med"/>
                      <a:tailEnd type="none" w="med" len="med"/>
                    </a:lnB>
                    <a:solidFill>
                      <a:srgbClr val="4472C4"/>
                    </a:solidFill>
                  </a:tcPr>
                </a:tc>
                <a:tc>
                  <a:txBody>
                    <a:bodyPr/>
                    <a:lstStyle/>
                    <a:p>
                      <a:pPr algn="l" fontAlgn="base"/>
                      <a:r>
                        <a:rPr lang="en-US" sz="900" b="0" i="0" u="none" strike="noStrike" dirty="0">
                          <a:solidFill>
                            <a:srgbClr val="FFFFFF"/>
                          </a:solidFill>
                          <a:effectLst/>
                          <a:highlight>
                            <a:srgbClr val="4472C4"/>
                          </a:highlight>
                          <a:latin typeface="Calibri" panose="020F0502020204030204" pitchFamily="34" charset="0"/>
                        </a:rPr>
                        <a:t>L3 Requirement</a:t>
                      </a:r>
                      <a:endParaRPr lang="en-US" b="0" i="0" dirty="0">
                        <a:solidFill>
                          <a:srgbClr val="000000"/>
                        </a:solidFill>
                        <a:effectLst/>
                        <a:highlight>
                          <a:srgbClr val="4472C4"/>
                        </a:highlight>
                      </a:endParaRPr>
                    </a:p>
                  </a:txBody>
                  <a:tcPr marL="45720" marR="45720" anchor="b">
                    <a:lnL w="14669" cap="flat" cmpd="sng" algn="ctr">
                      <a:solidFill>
                        <a:srgbClr val="000000"/>
                      </a:solidFill>
                      <a:prstDash val="solid"/>
                      <a:round/>
                      <a:headEnd type="none" w="med" len="med"/>
                      <a:tailEnd type="none" w="med" len="med"/>
                    </a:lnL>
                    <a:lnR w="14669" cap="flat" cmpd="sng" algn="ctr">
                      <a:solidFill>
                        <a:srgbClr val="000000"/>
                      </a:solidFill>
                      <a:prstDash val="solid"/>
                      <a:round/>
                      <a:headEnd type="none" w="med" len="med"/>
                      <a:tailEnd type="none" w="med" len="med"/>
                    </a:lnR>
                    <a:lnT w="14669" cap="flat" cmpd="sng" algn="ctr">
                      <a:solidFill>
                        <a:srgbClr val="000000"/>
                      </a:solidFill>
                      <a:prstDash val="solid"/>
                      <a:round/>
                      <a:headEnd type="none" w="med" len="med"/>
                      <a:tailEnd type="none" w="med" len="med"/>
                    </a:lnT>
                    <a:lnB w="14669"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944060956"/>
                  </a:ext>
                </a:extLst>
              </a:tr>
              <a:tr h="415245">
                <a:tc rowSpan="3">
                  <a:txBody>
                    <a:bodyPr/>
                    <a:lstStyle/>
                    <a:p>
                      <a:pPr algn="l" fontAlgn="base"/>
                      <a:r>
                        <a:rPr lang="en-US" sz="900" b="0" i="0" u="none" strike="noStrike" dirty="0">
                          <a:solidFill>
                            <a:srgbClr val="000000"/>
                          </a:solidFill>
                          <a:effectLst/>
                          <a:highlight>
                            <a:srgbClr val="FFFFFF"/>
                          </a:highlight>
                          <a:latin typeface="Calibri" panose="020F0502020204030204" pitchFamily="34" charset="0"/>
                        </a:rPr>
                        <a:t>DAVINCI shall measure atmospheric temperatures with sampling interval &lt;= 100 m, from prior to the first gas sample ingest and above 60 km altitude to &lt;= 100 m above the surface.</a:t>
                      </a:r>
                      <a:br>
                        <a:rPr lang="en-US" sz="900" b="0" i="0" dirty="0">
                          <a:solidFill>
                            <a:srgbClr val="000000"/>
                          </a:solidFill>
                          <a:effectLst/>
                          <a:highlight>
                            <a:srgbClr val="FFFFFF"/>
                          </a:highlight>
                          <a:latin typeface="Calibri" panose="020F0502020204030204" pitchFamily="34" charset="0"/>
                        </a:rPr>
                      </a:br>
                      <a:br>
                        <a:rPr lang="en-US" sz="900" b="0" i="0" dirty="0">
                          <a:solidFill>
                            <a:srgbClr val="000000"/>
                          </a:solidFill>
                          <a:effectLst/>
                          <a:highlight>
                            <a:srgbClr val="FFFFFF"/>
                          </a:highlight>
                          <a:latin typeface="Calibri" panose="020F0502020204030204" pitchFamily="34" charset="0"/>
                        </a:rPr>
                      </a:br>
                      <a:r>
                        <a:rPr lang="en-US" sz="900" b="0" i="0" u="none" strike="noStrike" dirty="0">
                          <a:solidFill>
                            <a:srgbClr val="000000"/>
                          </a:solidFill>
                          <a:effectLst/>
                          <a:highlight>
                            <a:srgbClr val="FFFFFF"/>
                          </a:highlight>
                          <a:latin typeface="Calibri" panose="020F0502020204030204" pitchFamily="34" charset="0"/>
                        </a:rPr>
                        <a:t>DAVINCI shall measure atmospheric temperatures with &lt;= 0.5K relative precision, &lt;= 1K absolute accuracy, over the expected range of 200 to 750K.</a:t>
                      </a:r>
                      <a:endParaRPr lang="en-US" b="0" i="0" dirty="0">
                        <a:solidFill>
                          <a:srgbClr val="000000"/>
                        </a:solidFill>
                        <a:effectLst/>
                        <a:highlight>
                          <a:srgbClr val="FFFFFF"/>
                        </a:highlight>
                      </a:endParaRPr>
                    </a:p>
                  </a:txBody>
                  <a:tcPr>
                    <a:lnL w="14669" cap="flat" cmpd="sng" algn="ctr">
                      <a:solidFill>
                        <a:srgbClr val="000000"/>
                      </a:solidFill>
                      <a:prstDash val="solid"/>
                      <a:round/>
                      <a:headEnd type="none" w="med" len="med"/>
                      <a:tailEnd type="none" w="med" len="med"/>
                    </a:lnL>
                    <a:lnR w="14669" cap="flat" cmpd="sng" algn="ctr">
                      <a:solidFill>
                        <a:srgbClr val="000000"/>
                      </a:solidFill>
                      <a:prstDash val="solid"/>
                      <a:round/>
                      <a:headEnd type="none" w="med" len="med"/>
                      <a:tailEnd type="none" w="med" len="med"/>
                    </a:lnR>
                    <a:lnT w="14669" cap="flat" cmpd="sng" algn="ctr">
                      <a:solidFill>
                        <a:srgbClr val="000000"/>
                      </a:solidFill>
                      <a:prstDash val="solid"/>
                      <a:round/>
                      <a:headEnd type="none" w="med" len="med"/>
                      <a:tailEnd type="none" w="med" len="med"/>
                    </a:lnT>
                    <a:lnB w="14669" cap="flat" cmpd="sng" algn="ctr">
                      <a:solidFill>
                        <a:srgbClr val="000000"/>
                      </a:solidFill>
                      <a:prstDash val="solid"/>
                      <a:round/>
                      <a:headEnd type="none" w="med" len="med"/>
                      <a:tailEnd type="none" w="med" len="med"/>
                    </a:lnB>
                    <a:solidFill>
                      <a:srgbClr val="FFFFFF"/>
                    </a:solidFill>
                  </a:tcPr>
                </a:tc>
                <a:tc>
                  <a:txBody>
                    <a:bodyPr/>
                    <a:lstStyle/>
                    <a:p>
                      <a:pPr algn="l" fontAlgn="base"/>
                      <a:r>
                        <a:rPr lang="en-US" sz="900" b="0" i="0" u="none" strike="noStrike" dirty="0">
                          <a:solidFill>
                            <a:srgbClr val="000000"/>
                          </a:solidFill>
                          <a:effectLst/>
                          <a:highlight>
                            <a:srgbClr val="FFFFFF"/>
                          </a:highlight>
                          <a:latin typeface="Calibri" panose="020F0502020204030204" pitchFamily="34" charset="0"/>
                        </a:rPr>
                        <a:t>Temperature measurements shall be performed in the range of </a:t>
                      </a:r>
                      <a:r>
                        <a:rPr lang="en-US" sz="900" b="1" i="0" u="none" strike="noStrike" dirty="0">
                          <a:solidFill>
                            <a:srgbClr val="000000"/>
                          </a:solidFill>
                          <a:effectLst/>
                          <a:highlight>
                            <a:srgbClr val="FFFFFF"/>
                          </a:highlight>
                          <a:latin typeface="Calibri" panose="020F0502020204030204" pitchFamily="34" charset="0"/>
                        </a:rPr>
                        <a:t>200 to 750 K</a:t>
                      </a:r>
                      <a:endParaRPr lang="en-US" b="0" i="0" dirty="0">
                        <a:solidFill>
                          <a:srgbClr val="000000"/>
                        </a:solidFill>
                        <a:effectLst/>
                        <a:highlight>
                          <a:srgbClr val="FFFFFF"/>
                        </a:highlight>
                      </a:endParaRPr>
                    </a:p>
                  </a:txBody>
                  <a:tcPr marL="45720" marR="45720">
                    <a:lnL w="14669" cap="flat" cmpd="sng" algn="ctr">
                      <a:solidFill>
                        <a:srgbClr val="000000"/>
                      </a:solidFill>
                      <a:prstDash val="solid"/>
                      <a:round/>
                      <a:headEnd type="none" w="med" len="med"/>
                      <a:tailEnd type="none" w="med" len="med"/>
                    </a:lnL>
                    <a:lnR w="14669" cap="flat" cmpd="sng" algn="ctr">
                      <a:solidFill>
                        <a:srgbClr val="000000"/>
                      </a:solidFill>
                      <a:prstDash val="solid"/>
                      <a:round/>
                      <a:headEnd type="none" w="med" len="med"/>
                      <a:tailEnd type="none" w="med" len="med"/>
                    </a:lnR>
                    <a:lnT w="14669" cap="flat" cmpd="sng" algn="ctr">
                      <a:solidFill>
                        <a:srgbClr val="000000"/>
                      </a:solidFill>
                      <a:prstDash val="solid"/>
                      <a:round/>
                      <a:headEnd type="none" w="med" len="med"/>
                      <a:tailEnd type="none" w="med" len="med"/>
                    </a:lnT>
                    <a:lnB w="1466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46577322"/>
                  </a:ext>
                </a:extLst>
              </a:tr>
              <a:tr h="415245">
                <a:tc vMerge="1">
                  <a:txBody>
                    <a:bodyPr/>
                    <a:lstStyle/>
                    <a:p>
                      <a:endParaRPr lang="en-US"/>
                    </a:p>
                  </a:txBody>
                  <a:tcPr/>
                </a:tc>
                <a:tc>
                  <a:txBody>
                    <a:bodyPr/>
                    <a:lstStyle/>
                    <a:p>
                      <a:pPr algn="l" fontAlgn="base"/>
                      <a:r>
                        <a:rPr lang="en-US" sz="900" b="0" i="0" u="none" strike="noStrike">
                          <a:solidFill>
                            <a:srgbClr val="000000"/>
                          </a:solidFill>
                          <a:effectLst/>
                          <a:highlight>
                            <a:srgbClr val="FFFFFF"/>
                          </a:highlight>
                          <a:latin typeface="Calibri" panose="020F0502020204030204" pitchFamily="34" charset="0"/>
                        </a:rPr>
                        <a:t>Temperature measurements shall meet or exceed the accuracy requirement of </a:t>
                      </a:r>
                      <a:r>
                        <a:rPr lang="en-US" sz="900" b="1" i="0" u="none" strike="noStrike">
                          <a:solidFill>
                            <a:srgbClr val="000000"/>
                          </a:solidFill>
                          <a:effectLst/>
                          <a:highlight>
                            <a:srgbClr val="FFFFFF"/>
                          </a:highlight>
                          <a:latin typeface="Calibri" panose="020F0502020204030204" pitchFamily="34" charset="0"/>
                        </a:rPr>
                        <a:t>±1 degrees K</a:t>
                      </a:r>
                      <a:r>
                        <a:rPr lang="en-US" sz="900" b="0" i="0" u="none" strike="noStrike">
                          <a:solidFill>
                            <a:srgbClr val="000000"/>
                          </a:solidFill>
                          <a:effectLst/>
                          <a:highlight>
                            <a:srgbClr val="FFFFFF"/>
                          </a:highlight>
                          <a:latin typeface="Calibri" panose="020F0502020204030204" pitchFamily="34" charset="0"/>
                        </a:rPr>
                        <a:t>.</a:t>
                      </a:r>
                      <a:endParaRPr lang="en-US" b="0" i="0">
                        <a:solidFill>
                          <a:srgbClr val="000000"/>
                        </a:solidFill>
                        <a:effectLst/>
                        <a:highlight>
                          <a:srgbClr val="FFFFFF"/>
                        </a:highlight>
                      </a:endParaRPr>
                    </a:p>
                  </a:txBody>
                  <a:tcPr marL="45720" marR="45720">
                    <a:lnL w="14669" cap="flat" cmpd="sng" algn="ctr">
                      <a:solidFill>
                        <a:srgbClr val="000000"/>
                      </a:solidFill>
                      <a:prstDash val="solid"/>
                      <a:round/>
                      <a:headEnd type="none" w="med" len="med"/>
                      <a:tailEnd type="none" w="med" len="med"/>
                    </a:lnL>
                    <a:lnR w="14669" cap="flat" cmpd="sng" algn="ctr">
                      <a:solidFill>
                        <a:srgbClr val="000000"/>
                      </a:solidFill>
                      <a:prstDash val="solid"/>
                      <a:round/>
                      <a:headEnd type="none" w="med" len="med"/>
                      <a:tailEnd type="none" w="med" len="med"/>
                    </a:lnR>
                    <a:lnT w="14669" cap="flat" cmpd="sng" algn="ctr">
                      <a:solidFill>
                        <a:srgbClr val="000000"/>
                      </a:solidFill>
                      <a:prstDash val="solid"/>
                      <a:round/>
                      <a:headEnd type="none" w="med" len="med"/>
                      <a:tailEnd type="none" w="med" len="med"/>
                    </a:lnT>
                    <a:lnB w="1466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6008072"/>
                  </a:ext>
                </a:extLst>
              </a:tr>
              <a:tr h="415245">
                <a:tc vMerge="1">
                  <a:txBody>
                    <a:bodyPr/>
                    <a:lstStyle/>
                    <a:p>
                      <a:endParaRPr lang="en-US"/>
                    </a:p>
                  </a:txBody>
                  <a:tcPr/>
                </a:tc>
                <a:tc>
                  <a:txBody>
                    <a:bodyPr/>
                    <a:lstStyle/>
                    <a:p>
                      <a:pPr algn="l" fontAlgn="base"/>
                      <a:r>
                        <a:rPr lang="en-US" sz="900" b="0" i="0" u="none" strike="noStrike" dirty="0">
                          <a:solidFill>
                            <a:srgbClr val="000000"/>
                          </a:solidFill>
                          <a:effectLst/>
                          <a:highlight>
                            <a:srgbClr val="FFFFFF"/>
                          </a:highlight>
                          <a:latin typeface="Calibri" panose="020F0502020204030204" pitchFamily="34" charset="0"/>
                        </a:rPr>
                        <a:t>VASI shall provide a minimum of </a:t>
                      </a:r>
                      <a:r>
                        <a:rPr lang="en-US" sz="900" b="1" i="0" u="none" strike="noStrike" dirty="0">
                          <a:solidFill>
                            <a:srgbClr val="000000"/>
                          </a:solidFill>
                          <a:effectLst/>
                          <a:highlight>
                            <a:srgbClr val="FFFFFF"/>
                          </a:highlight>
                          <a:latin typeface="Calibri" panose="020F0502020204030204" pitchFamily="34" charset="0"/>
                        </a:rPr>
                        <a:t>two independent temperature sensors</a:t>
                      </a:r>
                      <a:r>
                        <a:rPr lang="en-US" sz="900" b="0" i="0" u="none" strike="noStrike" dirty="0">
                          <a:solidFill>
                            <a:srgbClr val="000000"/>
                          </a:solidFill>
                          <a:effectLst/>
                          <a:highlight>
                            <a:srgbClr val="FFFFFF"/>
                          </a:highlight>
                          <a:latin typeface="Calibri" panose="020F0502020204030204" pitchFamily="34" charset="0"/>
                        </a:rPr>
                        <a:t> to measure the external temperature.</a:t>
                      </a:r>
                      <a:endParaRPr lang="en-US" b="0" i="0" dirty="0">
                        <a:solidFill>
                          <a:srgbClr val="000000"/>
                        </a:solidFill>
                        <a:effectLst/>
                        <a:highlight>
                          <a:srgbClr val="FFFFFF"/>
                        </a:highlight>
                      </a:endParaRPr>
                    </a:p>
                  </a:txBody>
                  <a:tcPr marL="45720" marR="45720">
                    <a:lnL w="14669" cap="flat" cmpd="sng" algn="ctr">
                      <a:solidFill>
                        <a:srgbClr val="000000"/>
                      </a:solidFill>
                      <a:prstDash val="solid"/>
                      <a:round/>
                      <a:headEnd type="none" w="med" len="med"/>
                      <a:tailEnd type="none" w="med" len="med"/>
                    </a:lnL>
                    <a:lnR w="14669" cap="flat" cmpd="sng" algn="ctr">
                      <a:solidFill>
                        <a:srgbClr val="000000"/>
                      </a:solidFill>
                      <a:prstDash val="solid"/>
                      <a:round/>
                      <a:headEnd type="none" w="med" len="med"/>
                      <a:tailEnd type="none" w="med" len="med"/>
                    </a:lnR>
                    <a:lnT w="14669" cap="flat" cmpd="sng" algn="ctr">
                      <a:solidFill>
                        <a:srgbClr val="000000"/>
                      </a:solidFill>
                      <a:prstDash val="solid"/>
                      <a:round/>
                      <a:headEnd type="none" w="med" len="med"/>
                      <a:tailEnd type="none" w="med" len="med"/>
                    </a:lnT>
                    <a:lnB w="1466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22927572"/>
                  </a:ext>
                </a:extLst>
              </a:tr>
            </a:tbl>
          </a:graphicData>
        </a:graphic>
      </p:graphicFrame>
      <p:sp>
        <p:nvSpPr>
          <p:cNvPr id="6" name="Content Placeholder 2">
            <a:extLst>
              <a:ext uri="{FF2B5EF4-FFF2-40B4-BE49-F238E27FC236}">
                <a16:creationId xmlns:a16="http://schemas.microsoft.com/office/drawing/2014/main" id="{2EB2CB9B-47EE-1249-B409-C0B557EB7308}"/>
              </a:ext>
            </a:extLst>
          </p:cNvPr>
          <p:cNvSpPr txBox="1">
            <a:spLocks/>
          </p:cNvSpPr>
          <p:nvPr/>
        </p:nvSpPr>
        <p:spPr>
          <a:xfrm>
            <a:off x="54834" y="686197"/>
            <a:ext cx="5717779" cy="553029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571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5A3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7F5A3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entury Gothic" panose="020B0502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000" dirty="0"/>
              <a:t>3D Thermal Desktop model of the VASI temperature </a:t>
            </a:r>
            <a:r>
              <a:rPr lang="en-US" sz="2000" dirty="0" err="1"/>
              <a:t>boomlets</a:t>
            </a:r>
            <a:r>
              <a:rPr lang="en-US" sz="2000" dirty="0"/>
              <a:t>. </a:t>
            </a:r>
          </a:p>
          <a:p>
            <a:pPr lvl="1"/>
            <a:r>
              <a:rPr lang="en-US" sz="1600" dirty="0"/>
              <a:t>Transient model to capture the sensor response times and expected measured temperatures during Zephyr descent.</a:t>
            </a:r>
          </a:p>
          <a:p>
            <a:pPr lvl="1"/>
            <a:r>
              <a:rPr lang="en-US" sz="1600" dirty="0"/>
              <a:t>Characterize errors due to extraneous heat inputs (radiation, conduction through </a:t>
            </a:r>
            <a:r>
              <a:rPr lang="en-US" sz="1600" dirty="0" err="1"/>
              <a:t>boomlet</a:t>
            </a:r>
            <a:r>
              <a:rPr lang="en-US" sz="1600" dirty="0"/>
              <a:t> stem, conduction through sensor wires, sensor self-heating, stagnation heating).</a:t>
            </a:r>
          </a:p>
          <a:p>
            <a:pPr lvl="1"/>
            <a:r>
              <a:rPr lang="en-US" sz="1600" dirty="0"/>
              <a:t>Capture the response time impacts of various sensor mounting methods.</a:t>
            </a:r>
          </a:p>
          <a:p>
            <a:pPr lvl="1"/>
            <a:r>
              <a:rPr lang="en-US" sz="1600" dirty="0"/>
              <a:t>Compare results with existing Engineering Equation Solver (EES) model.</a:t>
            </a:r>
          </a:p>
          <a:p>
            <a:pPr lvl="1"/>
            <a:r>
              <a:rPr lang="en-US" sz="1600" dirty="0"/>
              <a:t>Provide suggestions to optimize the temperature </a:t>
            </a:r>
            <a:r>
              <a:rPr lang="en-US" sz="1600" dirty="0" err="1"/>
              <a:t>boomlet</a:t>
            </a:r>
            <a:r>
              <a:rPr lang="en-US" sz="1600" dirty="0"/>
              <a:t> thermal design.</a:t>
            </a:r>
          </a:p>
          <a:p>
            <a:pPr marL="457200" indent="-457200">
              <a:buFont typeface="+mj-lt"/>
              <a:buAutoNum type="arabicPeriod"/>
            </a:pPr>
            <a:endParaRPr lang="en-US" sz="2000" dirty="0"/>
          </a:p>
          <a:p>
            <a:pPr marL="457200" indent="-457200">
              <a:buFont typeface="+mj-lt"/>
              <a:buAutoNum type="arabicPeriod"/>
            </a:pPr>
            <a:r>
              <a:rPr lang="en-US" sz="2000" dirty="0"/>
              <a:t>Characterize VASI temperature </a:t>
            </a:r>
            <a:r>
              <a:rPr lang="en-US" sz="2000" dirty="0" err="1"/>
              <a:t>boomlet</a:t>
            </a:r>
            <a:r>
              <a:rPr lang="en-US" sz="2000" dirty="0"/>
              <a:t> convection coefficient using Fluent.</a:t>
            </a:r>
          </a:p>
          <a:p>
            <a:pPr lvl="1"/>
            <a:r>
              <a:rPr lang="en-US" sz="1600" dirty="0"/>
              <a:t>Generate estimates for the convection coefficient of various  </a:t>
            </a:r>
            <a:r>
              <a:rPr lang="en-US" sz="1600" dirty="0" err="1"/>
              <a:t>boomlet</a:t>
            </a:r>
            <a:r>
              <a:rPr lang="en-US" sz="1600" dirty="0"/>
              <a:t> designs as a function of Zephyr descent altitude. </a:t>
            </a:r>
          </a:p>
          <a:p>
            <a:pPr lvl="1"/>
            <a:r>
              <a:rPr lang="en-US" sz="1600" dirty="0"/>
              <a:t>Provide estimated uncertainties in convection coefficient values. </a:t>
            </a:r>
          </a:p>
          <a:p>
            <a:pPr marL="457200" indent="-457200">
              <a:buFont typeface="+mj-lt"/>
              <a:buAutoNum type="arabicPeriod"/>
            </a:pPr>
            <a:endParaRPr lang="en-US" sz="2000" dirty="0"/>
          </a:p>
          <a:p>
            <a:pPr marL="457200" indent="-457200">
              <a:buFont typeface="+mj-lt"/>
              <a:buAutoNum type="arabicPeriod"/>
            </a:pPr>
            <a:r>
              <a:rPr lang="en-US" sz="2000" dirty="0"/>
              <a:t>Support VASI temperature sensor mounting trade.</a:t>
            </a:r>
          </a:p>
          <a:p>
            <a:pPr lvl="1"/>
            <a:r>
              <a:rPr lang="en-US" sz="1600" dirty="0"/>
              <a:t>Research, design, and analysis support for determining the optimal temperature sensor mounting approach (adhesive vs mechanical mounting).</a:t>
            </a:r>
          </a:p>
          <a:p>
            <a:pPr marL="457200" indent="-457200">
              <a:buFont typeface="+mj-lt"/>
              <a:buAutoNum type="arabicPeriod"/>
            </a:pPr>
            <a:endParaRPr lang="en-US" sz="2000" dirty="0"/>
          </a:p>
          <a:p>
            <a:pPr marL="457200" indent="-457200">
              <a:buFont typeface="+mj-lt"/>
              <a:buAutoNum type="arabicPeriod"/>
            </a:pPr>
            <a:r>
              <a:rPr lang="en-US" sz="2000" dirty="0"/>
              <a:t>Investigate low-emissivity </a:t>
            </a:r>
            <a:r>
              <a:rPr lang="en-US" sz="2000" dirty="0" err="1"/>
              <a:t>platings</a:t>
            </a:r>
            <a:r>
              <a:rPr lang="en-US" sz="2000" dirty="0"/>
              <a:t>/coatings for the VASI temperature </a:t>
            </a:r>
            <a:r>
              <a:rPr lang="en-US" sz="2000" dirty="0" err="1"/>
              <a:t>boomlet</a:t>
            </a:r>
            <a:r>
              <a:rPr lang="en-US" sz="2000" dirty="0"/>
              <a:t> exterior surface.</a:t>
            </a:r>
          </a:p>
          <a:p>
            <a:endParaRPr lang="en-US" sz="2000" dirty="0"/>
          </a:p>
          <a:p>
            <a:endParaRPr lang="en-US" sz="2000" dirty="0"/>
          </a:p>
        </p:txBody>
      </p:sp>
    </p:spTree>
    <p:extLst>
      <p:ext uri="{BB962C8B-B14F-4D97-AF65-F5344CB8AC3E}">
        <p14:creationId xmlns:p14="http://schemas.microsoft.com/office/powerpoint/2010/main" val="2244327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p:nvPr>
        </p:nvSpPr>
        <p:spPr/>
        <p:txBody>
          <a:bodyPr>
            <a:normAutofit fontScale="90000"/>
          </a:bodyPr>
          <a:lstStyle/>
          <a:p>
            <a:r>
              <a:rPr lang="en-US" dirty="0">
                <a:latin typeface="Century Gothic"/>
                <a:cs typeface="Arial"/>
              </a:rPr>
              <a:t>On to the model!</a:t>
            </a:r>
            <a:endParaRPr lang="en-US" dirty="0"/>
          </a:p>
        </p:txBody>
      </p:sp>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64827801-7B87-4C12-273A-532981B558A5}"/>
              </a:ext>
            </a:extLst>
          </p:cNvPr>
          <p:cNvPicPr>
            <a:picLocks noChangeAspect="1"/>
          </p:cNvPicPr>
          <p:nvPr/>
        </p:nvPicPr>
        <p:blipFill>
          <a:blip r:embed="rId2"/>
          <a:stretch>
            <a:fillRect/>
          </a:stretch>
        </p:blipFill>
        <p:spPr>
          <a:xfrm>
            <a:off x="6651419" y="1710789"/>
            <a:ext cx="5143500" cy="3238500"/>
          </a:xfrm>
          <a:prstGeom prst="rect">
            <a:avLst/>
          </a:prstGeom>
        </p:spPr>
      </p:pic>
      <p:sp>
        <p:nvSpPr>
          <p:cNvPr id="4" name="Content Placeholder 2">
            <a:extLst>
              <a:ext uri="{FF2B5EF4-FFF2-40B4-BE49-F238E27FC236}">
                <a16:creationId xmlns:a16="http://schemas.microsoft.com/office/drawing/2014/main" id="{532A403E-0CA1-D8E9-CA25-86C966BE2A9E}"/>
              </a:ext>
            </a:extLst>
          </p:cNvPr>
          <p:cNvSpPr txBox="1">
            <a:spLocks/>
          </p:cNvSpPr>
          <p:nvPr/>
        </p:nvSpPr>
        <p:spPr>
          <a:xfrm>
            <a:off x="225821" y="816251"/>
            <a:ext cx="5717779" cy="55302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571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5A3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7F5A3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entury Gothic" panose="020B0502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a:t>
            </a:r>
            <a:r>
              <a:rPr lang="en-US" sz="2000" dirty="0" err="1"/>
              <a:t>boomlet</a:t>
            </a:r>
            <a:r>
              <a:rPr lang="en-US" sz="2000" dirty="0"/>
              <a:t> designs are created to survive the mechanical loads while allowing for a fast response time to the sensor</a:t>
            </a:r>
          </a:p>
          <a:p>
            <a:pPr lvl="1"/>
            <a:r>
              <a:rPr lang="en-US" sz="1600" dirty="0"/>
              <a:t>The basic </a:t>
            </a:r>
            <a:r>
              <a:rPr lang="en-US" sz="1600" dirty="0" err="1"/>
              <a:t>boomlet</a:t>
            </a:r>
            <a:r>
              <a:rPr lang="en-US" sz="1600" dirty="0"/>
              <a:t> is mostly used for design studies</a:t>
            </a:r>
          </a:p>
          <a:p>
            <a:pPr lvl="1"/>
            <a:r>
              <a:rPr lang="en-US" sz="1600" dirty="0"/>
              <a:t>The straked </a:t>
            </a:r>
            <a:r>
              <a:rPr lang="en-US" sz="1600" dirty="0" err="1"/>
              <a:t>boomlet</a:t>
            </a:r>
            <a:r>
              <a:rPr lang="en-US" sz="1600" dirty="0"/>
              <a:t> (middle) and finned </a:t>
            </a:r>
            <a:r>
              <a:rPr lang="en-US" sz="1600" dirty="0" err="1"/>
              <a:t>boomlet</a:t>
            </a:r>
            <a:r>
              <a:rPr lang="en-US" sz="1600" dirty="0"/>
              <a:t> (bottom) are being investigated to be used as true designs.</a:t>
            </a:r>
          </a:p>
          <a:p>
            <a:r>
              <a:rPr lang="en-US" sz="2000" dirty="0"/>
              <a:t>Vortex-induced vibrations are an issue, which is why the strakes are included on the middle </a:t>
            </a:r>
            <a:r>
              <a:rPr lang="en-US" sz="2000" dirty="0" err="1"/>
              <a:t>boomlet</a:t>
            </a:r>
            <a:endParaRPr lang="en-US" sz="2000" dirty="0"/>
          </a:p>
          <a:p>
            <a:pPr lvl="1"/>
            <a:r>
              <a:rPr lang="en-US" sz="1600" dirty="0"/>
              <a:t>The third </a:t>
            </a:r>
            <a:r>
              <a:rPr lang="en-US" sz="1600" dirty="0" err="1"/>
              <a:t>boomlet</a:t>
            </a:r>
            <a:r>
              <a:rPr lang="en-US" sz="1600" dirty="0"/>
              <a:t> has a high natural frequency</a:t>
            </a:r>
          </a:p>
        </p:txBody>
      </p:sp>
      <p:sp>
        <p:nvSpPr>
          <p:cNvPr id="3" name="Slide Number Placeholder 3">
            <a:extLst>
              <a:ext uri="{FF2B5EF4-FFF2-40B4-BE49-F238E27FC236}">
                <a16:creationId xmlns:a16="http://schemas.microsoft.com/office/drawing/2014/main" id="{0D0F9C42-C95B-7691-F16C-2F5611720EFE}"/>
              </a:ext>
            </a:extLst>
          </p:cNvPr>
          <p:cNvSpPr>
            <a:spLocks noGrp="1"/>
          </p:cNvSpPr>
          <p:nvPr>
            <p:ph type="sldNum" sz="quarter" idx="12"/>
          </p:nvPr>
        </p:nvSpPr>
        <p:spPr>
          <a:xfrm>
            <a:off x="9057928" y="6366182"/>
            <a:ext cx="2743200" cy="365125"/>
          </a:xfrm>
        </p:spPr>
        <p:txBody>
          <a:bodyPr/>
          <a:lstStyle/>
          <a:p>
            <a:fld id="{87E7D82F-5D7F-4049-816F-87C810C63625}" type="slidenum">
              <a:rPr lang="en-US" smtClean="0"/>
              <a:t>12</a:t>
            </a:fld>
            <a:endParaRPr lang="en-US" dirty="0"/>
          </a:p>
        </p:txBody>
      </p:sp>
    </p:spTree>
    <p:extLst>
      <p:ext uri="{BB962C8B-B14F-4D97-AF65-F5344CB8AC3E}">
        <p14:creationId xmlns:p14="http://schemas.microsoft.com/office/powerpoint/2010/main" val="1309134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p:nvPr>
        </p:nvSpPr>
        <p:spPr/>
        <p:txBody>
          <a:bodyPr>
            <a:normAutofit fontScale="90000"/>
          </a:bodyPr>
          <a:lstStyle/>
          <a:p>
            <a:r>
              <a:rPr lang="en-US"/>
              <a:t>What are vortex-induced vibrations?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BD36970-7BD7-6239-D2AA-DA26B9BCA1FF}"/>
                  </a:ext>
                </a:extLst>
              </p:cNvPr>
              <p:cNvSpPr>
                <a:spLocks noGrp="1"/>
              </p:cNvSpPr>
              <p:nvPr>
                <p:ph idx="1"/>
              </p:nvPr>
            </p:nvSpPr>
            <p:spPr>
              <a:xfrm>
                <a:off x="322342" y="763096"/>
                <a:ext cx="5706602" cy="5470957"/>
              </a:xfrm>
            </p:spPr>
            <p:txBody>
              <a:bodyPr>
                <a:normAutofit/>
              </a:bodyPr>
              <a:lstStyle/>
              <a:p>
                <a:pPr>
                  <a:buFontTx/>
                  <a:buChar char="-"/>
                </a:pPr>
                <a:r>
                  <a:rPr lang="en-US" sz="2400" dirty="0"/>
                  <a:t>When fluid flows over a cylindrical structure, the flow around the cylinder slows and forms a boundary layer due to viscosity</a:t>
                </a:r>
              </a:p>
              <a:p>
                <a:pPr>
                  <a:buFontTx/>
                  <a:buChar char="-"/>
                </a:pPr>
                <a:r>
                  <a:rPr lang="en-US" sz="2000" dirty="0"/>
                  <a:t>At a separation point, the layer separates and forms a vortex in the wake behind the object</a:t>
                </a:r>
              </a:p>
              <a:p>
                <a:pPr lvl="1">
                  <a:buFontTx/>
                  <a:buChar char="-"/>
                </a:pPr>
                <a:r>
                  <a:rPr lang="en-US" sz="1600" dirty="0"/>
                  <a:t>This is called vortex shedding, and it occurs at a Reynolds number of at least 60</a:t>
                </a:r>
              </a:p>
              <a:p>
                <a:pPr>
                  <a:buFontTx/>
                  <a:buChar char="-"/>
                </a:pPr>
                <a:r>
                  <a:rPr lang="en-US" sz="2000" dirty="0"/>
                  <a:t>The vortices cause fluctuating lift and drag forces, which cause structural vibrations in the object</a:t>
                </a:r>
              </a:p>
              <a:p>
                <a:pPr>
                  <a:buFontTx/>
                  <a:buChar char="-"/>
                </a:pPr>
                <a:r>
                  <a:rPr lang="en-US" sz="2400" dirty="0"/>
                  <a:t>The frequency at which these vortices are shed can be estimated by the Strouhal number</a:t>
                </a:r>
              </a:p>
              <a:p>
                <a:pPr lvl="1">
                  <a:buFontTx/>
                  <a:buChar char="-"/>
                </a:pPr>
                <a14:m>
                  <m:oMath xmlns:m="http://schemas.openxmlformats.org/officeDocument/2006/math">
                    <m:r>
                      <a:rPr lang="en-US" sz="2000" b="0" i="1" smtClean="0">
                        <a:latin typeface="Cambria Math" panose="02040503050406030204" pitchFamily="18" charset="0"/>
                      </a:rPr>
                      <m:t>𝑆𝑡</m:t>
                    </m:r>
                    <m:r>
                      <a:rPr lang="en-US" sz="2000" b="0" i="1" smtClean="0">
                        <a:latin typeface="Cambria Math" panose="02040503050406030204" pitchFamily="18" charset="0"/>
                      </a:rPr>
                      <m:t>=</m:t>
                    </m:r>
                    <m:r>
                      <a:rPr lang="en-US" sz="2000" b="0" i="1" smtClean="0">
                        <a:latin typeface="Cambria Math" panose="02040503050406030204" pitchFamily="18" charset="0"/>
                      </a:rPr>
                      <m:t>𝑓</m:t>
                    </m:r>
                    <m:r>
                      <a:rPr lang="en-US" sz="2000" b="0" i="1" smtClean="0">
                        <a:latin typeface="Cambria Math" panose="02040503050406030204" pitchFamily="18" charset="0"/>
                      </a:rPr>
                      <m:t>∗</m:t>
                    </m:r>
                    <m:r>
                      <a:rPr lang="en-US" sz="2000" b="0" i="1" smtClean="0">
                        <a:latin typeface="Cambria Math" panose="02040503050406030204" pitchFamily="18" charset="0"/>
                      </a:rPr>
                      <m:t>𝑑</m:t>
                    </m:r>
                    <m:r>
                      <a:rPr lang="en-US" sz="2000" b="0" i="1" smtClean="0">
                        <a:latin typeface="Cambria Math" panose="02040503050406030204" pitchFamily="18" charset="0"/>
                      </a:rPr>
                      <m:t>/</m:t>
                    </m:r>
                    <m:r>
                      <a:rPr lang="en-US" sz="2000" b="0" i="1" smtClean="0">
                        <a:latin typeface="Cambria Math" panose="02040503050406030204" pitchFamily="18" charset="0"/>
                      </a:rPr>
                      <m:t>𝑈</m:t>
                    </m:r>
                    <m:r>
                      <a:rPr lang="en-US" sz="2000" b="0" i="1" smtClean="0">
                        <a:latin typeface="Cambria Math" panose="02040503050406030204" pitchFamily="18" charset="0"/>
                      </a:rPr>
                      <m:t> </m:t>
                    </m:r>
                  </m:oMath>
                </a14:m>
                <a:endParaRPr lang="en-US" sz="2000" dirty="0"/>
              </a:p>
              <a:p>
                <a:pPr lvl="1">
                  <a:buFontTx/>
                  <a:buChar char="-"/>
                </a:pPr>
                <a:r>
                  <a:rPr lang="en-US" sz="2000" dirty="0"/>
                  <a:t>~.2 for bare cylinders</a:t>
                </a:r>
              </a:p>
              <a:p>
                <a:pPr>
                  <a:buFontTx/>
                  <a:buChar char="-"/>
                </a:pPr>
                <a:endParaRPr lang="en-US" sz="2000" dirty="0"/>
              </a:p>
              <a:p>
                <a:pPr marL="0" indent="0">
                  <a:buNone/>
                </a:pPr>
                <a:endParaRPr lang="en-US" sz="2000" dirty="0"/>
              </a:p>
            </p:txBody>
          </p:sp>
        </mc:Choice>
        <mc:Fallback xmlns="">
          <p:sp>
            <p:nvSpPr>
              <p:cNvPr id="3" name="Content Placeholder 2">
                <a:extLst>
                  <a:ext uri="{FF2B5EF4-FFF2-40B4-BE49-F238E27FC236}">
                    <a16:creationId xmlns:a16="http://schemas.microsoft.com/office/drawing/2014/main" id="{4BD36970-7BD7-6239-D2AA-DA26B9BCA1FF}"/>
                  </a:ext>
                </a:extLst>
              </p:cNvPr>
              <p:cNvSpPr>
                <a:spLocks noGrp="1" noRot="1" noChangeAspect="1" noMove="1" noResize="1" noEditPoints="1" noAdjustHandles="1" noChangeArrowheads="1" noChangeShapeType="1" noTextEdit="1"/>
              </p:cNvSpPr>
              <p:nvPr>
                <p:ph idx="1"/>
              </p:nvPr>
            </p:nvSpPr>
            <p:spPr>
              <a:xfrm>
                <a:off x="322342" y="763096"/>
                <a:ext cx="5706602" cy="5470957"/>
              </a:xfrm>
              <a:blipFill>
                <a:blip r:embed="rId2"/>
                <a:stretch>
                  <a:fillRect l="-1496" t="-1448" r="-64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4CF7FA6-4D50-4D1A-CB6C-DF8E90D466D1}"/>
              </a:ext>
            </a:extLst>
          </p:cNvPr>
          <p:cNvSpPr>
            <a:spLocks noGrp="1"/>
          </p:cNvSpPr>
          <p:nvPr>
            <p:ph type="sldNum" sz="quarter" idx="12"/>
          </p:nvPr>
        </p:nvSpPr>
        <p:spPr/>
        <p:txBody>
          <a:bodyPr/>
          <a:lstStyle/>
          <a:p>
            <a:fld id="{87E7D82F-5D7F-4049-816F-87C810C63625}" type="slidenum">
              <a:rPr lang="en-US" smtClean="0"/>
              <a:t>13</a:t>
            </a:fld>
            <a:endParaRPr lang="en-US"/>
          </a:p>
        </p:txBody>
      </p:sp>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3163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p:nvPr>
        </p:nvSpPr>
        <p:spPr/>
        <p:txBody>
          <a:bodyPr>
            <a:normAutofit fontScale="90000"/>
          </a:bodyPr>
          <a:lstStyle/>
          <a:p>
            <a:r>
              <a:rPr lang="en-US" dirty="0">
                <a:latin typeface="Century Gothic"/>
                <a:cs typeface="Arial"/>
              </a:rPr>
              <a:t>EES Model by Mitch Haglund</a:t>
            </a:r>
            <a:endParaRPr lang="en-US" dirty="0"/>
          </a:p>
        </p:txBody>
      </p:sp>
      <p:sp>
        <p:nvSpPr>
          <p:cNvPr id="4" name="Slide Number Placeholder 3">
            <a:extLst>
              <a:ext uri="{FF2B5EF4-FFF2-40B4-BE49-F238E27FC236}">
                <a16:creationId xmlns:a16="http://schemas.microsoft.com/office/drawing/2014/main" id="{F4CF7FA6-4D50-4D1A-CB6C-DF8E90D466D1}"/>
              </a:ext>
            </a:extLst>
          </p:cNvPr>
          <p:cNvSpPr>
            <a:spLocks noGrp="1"/>
          </p:cNvSpPr>
          <p:nvPr>
            <p:ph type="sldNum" sz="quarter" idx="12"/>
          </p:nvPr>
        </p:nvSpPr>
        <p:spPr/>
        <p:txBody>
          <a:bodyPr/>
          <a:lstStyle/>
          <a:p>
            <a:fld id="{87E7D82F-5D7F-4049-816F-87C810C63625}" type="slidenum">
              <a:rPr lang="en-US" dirty="0" smtClean="0"/>
              <a:t>14</a:t>
            </a:fld>
            <a:endParaRPr lang="en-US"/>
          </a:p>
        </p:txBody>
      </p:sp>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Content Placeholder 2">
            <a:extLst>
              <a:ext uri="{FF2B5EF4-FFF2-40B4-BE49-F238E27FC236}">
                <a16:creationId xmlns:a16="http://schemas.microsoft.com/office/drawing/2014/main" id="{7512363F-B54E-580D-B15B-EB12E5D38D9C}"/>
              </a:ext>
            </a:extLst>
          </p:cNvPr>
          <p:cNvSpPr txBox="1">
            <a:spLocks/>
          </p:cNvSpPr>
          <p:nvPr/>
        </p:nvSpPr>
        <p:spPr>
          <a:xfrm>
            <a:off x="3890381" y="508943"/>
            <a:ext cx="1377872" cy="31005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r>
              <a:rPr lang="en-US" sz="1400" i="1" u="sng">
                <a:solidFill>
                  <a:schemeClr val="tx1"/>
                </a:solidFill>
                <a:latin typeface="+mn-lt"/>
              </a:rPr>
              <a:t>Model diagram</a:t>
            </a:r>
            <a:endParaRPr lang="en-US" sz="1400">
              <a:solidFill>
                <a:schemeClr val="tx1"/>
              </a:solidFill>
              <a:latin typeface="+mn-lt"/>
              <a:cs typeface="Calibri" panose="020F0502020204030204" pitchFamily="34" charset="0"/>
            </a:endParaRPr>
          </a:p>
        </p:txBody>
      </p:sp>
      <p:pic>
        <p:nvPicPr>
          <p:cNvPr id="7" name="Picture 6">
            <a:extLst>
              <a:ext uri="{FF2B5EF4-FFF2-40B4-BE49-F238E27FC236}">
                <a16:creationId xmlns:a16="http://schemas.microsoft.com/office/drawing/2014/main" id="{1E391E49-AF85-9136-ED72-289AFB23385D}"/>
              </a:ext>
            </a:extLst>
          </p:cNvPr>
          <p:cNvPicPr>
            <a:picLocks noChangeAspect="1"/>
          </p:cNvPicPr>
          <p:nvPr/>
        </p:nvPicPr>
        <p:blipFill>
          <a:blip r:embed="rId2"/>
          <a:stretch>
            <a:fillRect/>
          </a:stretch>
        </p:blipFill>
        <p:spPr>
          <a:xfrm>
            <a:off x="3973743" y="857724"/>
            <a:ext cx="8085137" cy="5379873"/>
          </a:xfrm>
          <a:prstGeom prst="rect">
            <a:avLst/>
          </a:prstGeom>
          <a:ln>
            <a:solidFill>
              <a:schemeClr val="tx1"/>
            </a:solidFill>
          </a:ln>
        </p:spPr>
      </p:pic>
      <p:sp>
        <p:nvSpPr>
          <p:cNvPr id="8" name="Rectangle 7">
            <a:extLst>
              <a:ext uri="{FF2B5EF4-FFF2-40B4-BE49-F238E27FC236}">
                <a16:creationId xmlns:a16="http://schemas.microsoft.com/office/drawing/2014/main" id="{3B1E89E7-C4ED-490A-6521-82CFB9E6E973}"/>
              </a:ext>
            </a:extLst>
          </p:cNvPr>
          <p:cNvSpPr/>
          <p:nvPr/>
        </p:nvSpPr>
        <p:spPr>
          <a:xfrm>
            <a:off x="6298540" y="998847"/>
            <a:ext cx="762000" cy="3810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404F6377-1922-087E-EFDA-9E698A046C86}"/>
              </a:ext>
            </a:extLst>
          </p:cNvPr>
          <p:cNvSpPr/>
          <p:nvPr/>
        </p:nvSpPr>
        <p:spPr>
          <a:xfrm>
            <a:off x="4342740" y="3322947"/>
            <a:ext cx="1054100" cy="9779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64CEA372-B81C-6C97-8BA2-B919AA2E874C}"/>
              </a:ext>
            </a:extLst>
          </p:cNvPr>
          <p:cNvSpPr/>
          <p:nvPr/>
        </p:nvSpPr>
        <p:spPr>
          <a:xfrm>
            <a:off x="4342740" y="4392326"/>
            <a:ext cx="1054100" cy="179720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06E06A91-63D3-E8EA-0064-345347499C19}"/>
              </a:ext>
            </a:extLst>
          </p:cNvPr>
          <p:cNvSpPr/>
          <p:nvPr/>
        </p:nvSpPr>
        <p:spPr>
          <a:xfrm>
            <a:off x="5955640" y="3367397"/>
            <a:ext cx="2533650" cy="60325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2B975225-6B5F-895E-CD03-1C669AEF820C}"/>
              </a:ext>
            </a:extLst>
          </p:cNvPr>
          <p:cNvSpPr/>
          <p:nvPr/>
        </p:nvSpPr>
        <p:spPr>
          <a:xfrm>
            <a:off x="5936590" y="4017676"/>
            <a:ext cx="1301750" cy="511771"/>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A3D08C4B-19D3-DB1C-06F5-744F4092737E}"/>
              </a:ext>
            </a:extLst>
          </p:cNvPr>
          <p:cNvSpPr/>
          <p:nvPr/>
        </p:nvSpPr>
        <p:spPr>
          <a:xfrm>
            <a:off x="9502118" y="998847"/>
            <a:ext cx="2212972" cy="10414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187188C3-D4BD-969D-3F1E-7B166B23E47E}"/>
              </a:ext>
            </a:extLst>
          </p:cNvPr>
          <p:cNvSpPr/>
          <p:nvPr/>
        </p:nvSpPr>
        <p:spPr>
          <a:xfrm>
            <a:off x="5933415" y="4576476"/>
            <a:ext cx="1127125" cy="1559521"/>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91E1B5F6-4680-6329-B0E3-89628898A818}"/>
              </a:ext>
            </a:extLst>
          </p:cNvPr>
          <p:cNvSpPr/>
          <p:nvPr/>
        </p:nvSpPr>
        <p:spPr>
          <a:xfrm>
            <a:off x="7661680" y="4547354"/>
            <a:ext cx="1154637" cy="1156844"/>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A3A1A1A7-BCB7-1CBF-192A-1EF4D705601B}"/>
              </a:ext>
            </a:extLst>
          </p:cNvPr>
          <p:cNvSpPr/>
          <p:nvPr/>
        </p:nvSpPr>
        <p:spPr>
          <a:xfrm>
            <a:off x="7661697" y="5762770"/>
            <a:ext cx="929194" cy="37322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8C6462DE-DDFD-F298-3453-55D58400ACD6}"/>
              </a:ext>
            </a:extLst>
          </p:cNvPr>
          <p:cNvSpPr>
            <a:spLocks noGrp="1"/>
          </p:cNvSpPr>
          <p:nvPr>
            <p:ph idx="1"/>
          </p:nvPr>
        </p:nvSpPr>
        <p:spPr>
          <a:xfrm>
            <a:off x="18154" y="1008605"/>
            <a:ext cx="3955589" cy="5470957"/>
          </a:xfrm>
        </p:spPr>
        <p:txBody>
          <a:bodyPr>
            <a:normAutofit/>
          </a:bodyPr>
          <a:lstStyle/>
          <a:p>
            <a:pPr>
              <a:buFontTx/>
              <a:buChar char="-"/>
            </a:pPr>
            <a:r>
              <a:rPr lang="en-US" sz="2400" dirty="0"/>
              <a:t>Mitch Haglund (Code 543) created his own 2D model using Engineering </a:t>
            </a:r>
            <a:r>
              <a:rPr lang="en-US" sz="2400" dirty="0" err="1"/>
              <a:t>Equarion</a:t>
            </a:r>
            <a:r>
              <a:rPr lang="en-US" sz="2400" dirty="0"/>
              <a:t> Solver (EES) to conduct thermal analyses of the initial </a:t>
            </a:r>
            <a:r>
              <a:rPr lang="en-US" sz="2400" dirty="0" err="1"/>
              <a:t>boomlet</a:t>
            </a:r>
            <a:r>
              <a:rPr lang="en-US" sz="2400" dirty="0"/>
              <a:t> designs. Based initial validation of TD model off of this</a:t>
            </a:r>
          </a:p>
          <a:p>
            <a:pPr lvl="1">
              <a:buFontTx/>
              <a:buChar char="-"/>
            </a:pPr>
            <a:r>
              <a:rPr lang="en-US" sz="2000" dirty="0"/>
              <a:t>Limitations in fidelity of the EES model. Cannot replicate some complex geometries of </a:t>
            </a:r>
            <a:r>
              <a:rPr lang="en-US" sz="2000" dirty="0" err="1"/>
              <a:t>boomlets</a:t>
            </a:r>
            <a:endParaRPr lang="en-US" sz="2000" dirty="0"/>
          </a:p>
          <a:p>
            <a:pPr lvl="1">
              <a:buFontTx/>
              <a:buChar char="-"/>
            </a:pPr>
            <a:r>
              <a:rPr lang="en-US" sz="2000" dirty="0"/>
              <a:t>TD allows for complex thermal radiation modeling</a:t>
            </a:r>
          </a:p>
        </p:txBody>
      </p:sp>
    </p:spTree>
    <p:extLst>
      <p:ext uri="{BB962C8B-B14F-4D97-AF65-F5344CB8AC3E}">
        <p14:creationId xmlns:p14="http://schemas.microsoft.com/office/powerpoint/2010/main" val="3251720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p:nvPr>
        </p:nvSpPr>
        <p:spPr/>
        <p:txBody>
          <a:bodyPr>
            <a:normAutofit fontScale="90000"/>
          </a:bodyPr>
          <a:lstStyle/>
          <a:p>
            <a:r>
              <a:rPr lang="en-US">
                <a:latin typeface="Century Gothic"/>
                <a:cs typeface="Arial"/>
              </a:rPr>
              <a:t>Using FEMAP</a:t>
            </a:r>
            <a:endParaRPr lang="en-US"/>
          </a:p>
        </p:txBody>
      </p:sp>
      <p:sp>
        <p:nvSpPr>
          <p:cNvPr id="4" name="Slide Number Placeholder 3">
            <a:extLst>
              <a:ext uri="{FF2B5EF4-FFF2-40B4-BE49-F238E27FC236}">
                <a16:creationId xmlns:a16="http://schemas.microsoft.com/office/drawing/2014/main" id="{F4CF7FA6-4D50-4D1A-CB6C-DF8E90D466D1}"/>
              </a:ext>
            </a:extLst>
          </p:cNvPr>
          <p:cNvSpPr>
            <a:spLocks noGrp="1"/>
          </p:cNvSpPr>
          <p:nvPr>
            <p:ph type="sldNum" sz="quarter" idx="12"/>
          </p:nvPr>
        </p:nvSpPr>
        <p:spPr/>
        <p:txBody>
          <a:bodyPr/>
          <a:lstStyle/>
          <a:p>
            <a:fld id="{87E7D82F-5D7F-4049-816F-87C810C63625}" type="slidenum">
              <a:rPr lang="en-US" smtClean="0"/>
              <a:t>15</a:t>
            </a:fld>
            <a:endParaRPr lang="en-US"/>
          </a:p>
        </p:txBody>
      </p:sp>
      <p:pic>
        <p:nvPicPr>
          <p:cNvPr id="19" name="Picture 18">
            <a:extLst>
              <a:ext uri="{FF2B5EF4-FFF2-40B4-BE49-F238E27FC236}">
                <a16:creationId xmlns:a16="http://schemas.microsoft.com/office/drawing/2014/main" id="{3C92834E-F70E-3A8A-A21A-F75D82770772}"/>
              </a:ext>
            </a:extLst>
          </p:cNvPr>
          <p:cNvPicPr>
            <a:picLocks noChangeAspect="1"/>
          </p:cNvPicPr>
          <p:nvPr/>
        </p:nvPicPr>
        <p:blipFill>
          <a:blip r:embed="rId2"/>
          <a:stretch>
            <a:fillRect/>
          </a:stretch>
        </p:blipFill>
        <p:spPr>
          <a:xfrm>
            <a:off x="6026727" y="71685"/>
            <a:ext cx="5937662" cy="3161927"/>
          </a:xfrm>
          <a:prstGeom prst="rect">
            <a:avLst/>
          </a:prstGeom>
        </p:spPr>
      </p:pic>
      <p:pic>
        <p:nvPicPr>
          <p:cNvPr id="20" name="Picture 19">
            <a:extLst>
              <a:ext uri="{FF2B5EF4-FFF2-40B4-BE49-F238E27FC236}">
                <a16:creationId xmlns:a16="http://schemas.microsoft.com/office/drawing/2014/main" id="{832B6465-0B0C-F6C8-05BF-354BE1257DB5}"/>
              </a:ext>
            </a:extLst>
          </p:cNvPr>
          <p:cNvPicPr>
            <a:picLocks noChangeAspect="1"/>
          </p:cNvPicPr>
          <p:nvPr/>
        </p:nvPicPr>
        <p:blipFill>
          <a:blip r:embed="rId3"/>
          <a:stretch>
            <a:fillRect/>
          </a:stretch>
        </p:blipFill>
        <p:spPr>
          <a:xfrm>
            <a:off x="7955071" y="3345750"/>
            <a:ext cx="2857908" cy="3295404"/>
          </a:xfrm>
          <a:prstGeom prst="rect">
            <a:avLst/>
          </a:prstGeom>
        </p:spPr>
      </p:pic>
      <p:sp>
        <p:nvSpPr>
          <p:cNvPr id="3" name="Content Placeholder 2">
            <a:extLst>
              <a:ext uri="{FF2B5EF4-FFF2-40B4-BE49-F238E27FC236}">
                <a16:creationId xmlns:a16="http://schemas.microsoft.com/office/drawing/2014/main" id="{3D6AF3D7-E7E2-2ECC-EA12-62B796FCC283}"/>
              </a:ext>
            </a:extLst>
          </p:cNvPr>
          <p:cNvSpPr txBox="1">
            <a:spLocks/>
          </p:cNvSpPr>
          <p:nvPr/>
        </p:nvSpPr>
        <p:spPr>
          <a:xfrm>
            <a:off x="568761" y="668595"/>
            <a:ext cx="5527239" cy="5605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571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5A3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7F5A3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entury Gothic" panose="020B0502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2400" dirty="0"/>
              <a:t>Due to the tight temperature sensing requirements, the model must be as geometrically close to the real designs as possible</a:t>
            </a:r>
          </a:p>
          <a:p>
            <a:pPr>
              <a:buFontTx/>
              <a:buChar char="-"/>
            </a:pPr>
            <a:r>
              <a:rPr lang="en-US" sz="2400" dirty="0"/>
              <a:t>Utilized FEMAP to do this, which allows for automatic meshing of parts of the </a:t>
            </a:r>
            <a:r>
              <a:rPr lang="en-US" sz="2400" dirty="0" err="1"/>
              <a:t>boomlets</a:t>
            </a:r>
            <a:r>
              <a:rPr lang="en-US" sz="2400" dirty="0"/>
              <a:t>. </a:t>
            </a:r>
          </a:p>
          <a:p>
            <a:pPr lvl="1">
              <a:buFontTx/>
              <a:buChar char="-"/>
            </a:pPr>
            <a:r>
              <a:rPr lang="en-US" sz="2000" dirty="0"/>
              <a:t>Thermal desktop allows for importing meshed parts from FEMAP</a:t>
            </a:r>
          </a:p>
          <a:p>
            <a:pPr>
              <a:buFontTx/>
              <a:buChar char="-"/>
            </a:pPr>
            <a:r>
              <a:rPr lang="en-US" sz="2400" dirty="0"/>
              <a:t>Could not accurately model the geometry of the adhesive in TD, and needed to model the complex strakes.</a:t>
            </a:r>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p:txBody>
      </p:sp>
    </p:spTree>
    <p:extLst>
      <p:ext uri="{BB962C8B-B14F-4D97-AF65-F5344CB8AC3E}">
        <p14:creationId xmlns:p14="http://schemas.microsoft.com/office/powerpoint/2010/main" val="3129542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p:nvPr>
        </p:nvSpPr>
        <p:spPr/>
        <p:txBody>
          <a:bodyPr>
            <a:normAutofit fontScale="90000"/>
          </a:bodyPr>
          <a:lstStyle/>
          <a:p>
            <a:r>
              <a:rPr lang="en-US" dirty="0">
                <a:latin typeface="Century Gothic"/>
                <a:cs typeface="Arial"/>
              </a:rPr>
              <a:t>Initial Model</a:t>
            </a:r>
            <a:endParaRPr lang="en-US" dirty="0"/>
          </a:p>
        </p:txBody>
      </p:sp>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9D897E0E-9D61-0A50-52B3-819AF85704C4}"/>
              </a:ext>
            </a:extLst>
          </p:cNvPr>
          <p:cNvPicPr>
            <a:picLocks noChangeAspect="1"/>
          </p:cNvPicPr>
          <p:nvPr/>
        </p:nvPicPr>
        <p:blipFill>
          <a:blip r:embed="rId2"/>
          <a:stretch>
            <a:fillRect/>
          </a:stretch>
        </p:blipFill>
        <p:spPr>
          <a:xfrm>
            <a:off x="6012491" y="68557"/>
            <a:ext cx="5987144" cy="2370248"/>
          </a:xfrm>
          <a:prstGeom prst="rect">
            <a:avLst/>
          </a:prstGeom>
        </p:spPr>
      </p:pic>
      <p:pic>
        <p:nvPicPr>
          <p:cNvPr id="9" name="Picture 8">
            <a:extLst>
              <a:ext uri="{FF2B5EF4-FFF2-40B4-BE49-F238E27FC236}">
                <a16:creationId xmlns:a16="http://schemas.microsoft.com/office/drawing/2014/main" id="{6B41ED5B-2D13-7C82-B126-324AC505AF63}"/>
              </a:ext>
            </a:extLst>
          </p:cNvPr>
          <p:cNvPicPr>
            <a:picLocks noChangeAspect="1"/>
          </p:cNvPicPr>
          <p:nvPr/>
        </p:nvPicPr>
        <p:blipFill>
          <a:blip r:embed="rId3"/>
          <a:stretch>
            <a:fillRect/>
          </a:stretch>
        </p:blipFill>
        <p:spPr>
          <a:xfrm>
            <a:off x="6108266" y="2762843"/>
            <a:ext cx="5790212" cy="3696444"/>
          </a:xfrm>
          <a:prstGeom prst="rect">
            <a:avLst/>
          </a:prstGeom>
        </p:spPr>
      </p:pic>
      <p:sp>
        <p:nvSpPr>
          <p:cNvPr id="8" name="Content Placeholder 2">
            <a:extLst>
              <a:ext uri="{FF2B5EF4-FFF2-40B4-BE49-F238E27FC236}">
                <a16:creationId xmlns:a16="http://schemas.microsoft.com/office/drawing/2014/main" id="{4F3088E4-8F63-D870-2AD5-738579276A83}"/>
              </a:ext>
            </a:extLst>
          </p:cNvPr>
          <p:cNvSpPr txBox="1">
            <a:spLocks/>
          </p:cNvSpPr>
          <p:nvPr/>
        </p:nvSpPr>
        <p:spPr>
          <a:xfrm>
            <a:off x="293522" y="778819"/>
            <a:ext cx="5527239" cy="5605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571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5A3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7F5A3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entury Gothic" panose="020B0502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2400" dirty="0"/>
              <a:t>First real thermal desktop design</a:t>
            </a:r>
          </a:p>
          <a:p>
            <a:pPr lvl="1">
              <a:buFontTx/>
              <a:buChar char="-"/>
            </a:pPr>
            <a:r>
              <a:rPr lang="en-US" sz="2000" dirty="0"/>
              <a:t>Had to get used to understanding node count, merging nodes, running case sets, and the general user interface</a:t>
            </a:r>
          </a:p>
          <a:p>
            <a:pPr>
              <a:buFontTx/>
              <a:buChar char="-"/>
            </a:pPr>
            <a:r>
              <a:rPr lang="en-US" sz="2400" dirty="0"/>
              <a:t>Modeled the convection using node to surface conductors</a:t>
            </a:r>
          </a:p>
          <a:p>
            <a:pPr lvl="1">
              <a:buFontTx/>
              <a:buChar char="-"/>
            </a:pPr>
            <a:r>
              <a:rPr lang="en-US" sz="2000" dirty="0"/>
              <a:t>Important to only select outer surface</a:t>
            </a:r>
          </a:p>
          <a:p>
            <a:pPr lvl="1">
              <a:buFontTx/>
              <a:buChar char="-"/>
            </a:pPr>
            <a:r>
              <a:rPr lang="en-US" sz="2000" dirty="0"/>
              <a:t>Used Venus descent properties to calculate Nusselt Number and convection coefficients. Uniform value around circumference.</a:t>
            </a:r>
          </a:p>
          <a:p>
            <a:pPr>
              <a:buFontTx/>
              <a:buChar char="-"/>
            </a:pPr>
            <a:r>
              <a:rPr lang="en-US" sz="2400" dirty="0"/>
              <a:t>Validated model with Mitch by looking at a basic transient case where the air is about 10 K cooler than the initial temperature of the </a:t>
            </a:r>
            <a:r>
              <a:rPr lang="en-US" sz="2400" dirty="0" err="1"/>
              <a:t>boomlet</a:t>
            </a:r>
            <a:r>
              <a:rPr lang="en-US" sz="2400" dirty="0"/>
              <a:t> </a:t>
            </a:r>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p:txBody>
      </p:sp>
      <p:sp>
        <p:nvSpPr>
          <p:cNvPr id="10" name="Slide Number Placeholder 3">
            <a:extLst>
              <a:ext uri="{FF2B5EF4-FFF2-40B4-BE49-F238E27FC236}">
                <a16:creationId xmlns:a16="http://schemas.microsoft.com/office/drawing/2014/main" id="{0CB2E754-2200-8ACB-8E9B-AE1E01818081}"/>
              </a:ext>
            </a:extLst>
          </p:cNvPr>
          <p:cNvSpPr>
            <a:spLocks noGrp="1"/>
          </p:cNvSpPr>
          <p:nvPr>
            <p:ph type="sldNum" sz="quarter" idx="12"/>
          </p:nvPr>
        </p:nvSpPr>
        <p:spPr>
          <a:xfrm>
            <a:off x="9057928" y="6356350"/>
            <a:ext cx="2743200" cy="365125"/>
          </a:xfrm>
        </p:spPr>
        <p:txBody>
          <a:bodyPr/>
          <a:lstStyle/>
          <a:p>
            <a:fld id="{87E7D82F-5D7F-4049-816F-87C810C63625}" type="slidenum">
              <a:rPr lang="en-US" smtClean="0"/>
              <a:t>16</a:t>
            </a:fld>
            <a:endParaRPr lang="en-US" dirty="0"/>
          </a:p>
        </p:txBody>
      </p:sp>
    </p:spTree>
    <p:extLst>
      <p:ext uri="{BB962C8B-B14F-4D97-AF65-F5344CB8AC3E}">
        <p14:creationId xmlns:p14="http://schemas.microsoft.com/office/powerpoint/2010/main" val="1222374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p:nvPr>
        </p:nvSpPr>
        <p:spPr/>
        <p:txBody>
          <a:bodyPr>
            <a:normAutofit fontScale="90000"/>
          </a:bodyPr>
          <a:lstStyle/>
          <a:p>
            <a:r>
              <a:rPr lang="en-US" dirty="0">
                <a:latin typeface="Century Gothic"/>
                <a:cs typeface="Arial"/>
              </a:rPr>
              <a:t>Full descent comparison</a:t>
            </a:r>
            <a:endParaRPr lang="en-US" dirty="0"/>
          </a:p>
        </p:txBody>
      </p:sp>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DFB73D07-EF6E-23CB-19D3-5A9D9A82482E}"/>
              </a:ext>
            </a:extLst>
          </p:cNvPr>
          <p:cNvPicPr>
            <a:picLocks noChangeAspect="1"/>
          </p:cNvPicPr>
          <p:nvPr/>
        </p:nvPicPr>
        <p:blipFill>
          <a:blip r:embed="rId2"/>
          <a:stretch>
            <a:fillRect/>
          </a:stretch>
        </p:blipFill>
        <p:spPr>
          <a:xfrm>
            <a:off x="6257747" y="904068"/>
            <a:ext cx="5527117" cy="5346916"/>
          </a:xfrm>
          <a:prstGeom prst="rect">
            <a:avLst/>
          </a:prstGeom>
        </p:spPr>
      </p:pic>
      <p:sp>
        <p:nvSpPr>
          <p:cNvPr id="8" name="Content Placeholder 2">
            <a:extLst>
              <a:ext uri="{FF2B5EF4-FFF2-40B4-BE49-F238E27FC236}">
                <a16:creationId xmlns:a16="http://schemas.microsoft.com/office/drawing/2014/main" id="{7974FE67-34AC-02AD-46A6-20C076A2AB3A}"/>
              </a:ext>
            </a:extLst>
          </p:cNvPr>
          <p:cNvSpPr txBox="1">
            <a:spLocks noGrp="1"/>
          </p:cNvSpPr>
          <p:nvPr>
            <p:ph idx="1"/>
          </p:nvPr>
        </p:nvSpPr>
        <p:spPr>
          <a:xfrm>
            <a:off x="322263" y="763588"/>
            <a:ext cx="5926137" cy="5470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571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5A3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7F5A3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entury Gothic" panose="020B0502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2400" dirty="0"/>
              <a:t>This is the plot that is most important to the VASI team. It looks at the difference in temperature between the sensor and the atmosphere throughout the entire descent</a:t>
            </a:r>
          </a:p>
          <a:p>
            <a:pPr>
              <a:buFontTx/>
              <a:buChar char="-"/>
            </a:pPr>
            <a:r>
              <a:rPr lang="en-US" sz="2400" dirty="0"/>
              <a:t>Here is how the TD and EES models compared; they were quite close!</a:t>
            </a:r>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p:txBody>
      </p:sp>
      <p:sp>
        <p:nvSpPr>
          <p:cNvPr id="9" name="Slide Number Placeholder 3">
            <a:extLst>
              <a:ext uri="{FF2B5EF4-FFF2-40B4-BE49-F238E27FC236}">
                <a16:creationId xmlns:a16="http://schemas.microsoft.com/office/drawing/2014/main" id="{61C74945-6051-4F3E-3D2E-4EC043E4F851}"/>
              </a:ext>
            </a:extLst>
          </p:cNvPr>
          <p:cNvSpPr>
            <a:spLocks noGrp="1"/>
          </p:cNvSpPr>
          <p:nvPr>
            <p:ph type="sldNum" sz="quarter" idx="12"/>
          </p:nvPr>
        </p:nvSpPr>
        <p:spPr>
          <a:xfrm>
            <a:off x="9057928" y="6356350"/>
            <a:ext cx="2743200" cy="365125"/>
          </a:xfrm>
        </p:spPr>
        <p:txBody>
          <a:bodyPr/>
          <a:lstStyle/>
          <a:p>
            <a:fld id="{87E7D82F-5D7F-4049-816F-87C810C63625}" type="slidenum">
              <a:rPr lang="en-US" smtClean="0"/>
              <a:t>17</a:t>
            </a:fld>
            <a:endParaRPr lang="en-US" dirty="0"/>
          </a:p>
        </p:txBody>
      </p:sp>
    </p:spTree>
    <p:extLst>
      <p:ext uri="{BB962C8B-B14F-4D97-AF65-F5344CB8AC3E}">
        <p14:creationId xmlns:p14="http://schemas.microsoft.com/office/powerpoint/2010/main" val="2435257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p:nvPr>
        </p:nvSpPr>
        <p:spPr/>
        <p:txBody>
          <a:bodyPr>
            <a:normAutofit fontScale="90000"/>
          </a:bodyPr>
          <a:lstStyle/>
          <a:p>
            <a:r>
              <a:rPr lang="en-US">
                <a:latin typeface="Century Gothic"/>
                <a:cs typeface="Arial"/>
              </a:rPr>
              <a:t>Finned Model</a:t>
            </a:r>
            <a:endParaRPr lang="en-US"/>
          </a:p>
        </p:txBody>
      </p:sp>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CAB688F6-86CF-772B-3B00-4BC2AB1A993A}"/>
              </a:ext>
            </a:extLst>
          </p:cNvPr>
          <p:cNvPicPr>
            <a:picLocks noChangeAspect="1"/>
          </p:cNvPicPr>
          <p:nvPr/>
        </p:nvPicPr>
        <p:blipFill>
          <a:blip r:embed="rId2"/>
          <a:stretch>
            <a:fillRect/>
          </a:stretch>
        </p:blipFill>
        <p:spPr>
          <a:xfrm>
            <a:off x="6243638" y="76200"/>
            <a:ext cx="5867400" cy="3933825"/>
          </a:xfrm>
          <a:prstGeom prst="rect">
            <a:avLst/>
          </a:prstGeom>
        </p:spPr>
      </p:pic>
      <p:pic>
        <p:nvPicPr>
          <p:cNvPr id="7" name="Picture 6">
            <a:extLst>
              <a:ext uri="{FF2B5EF4-FFF2-40B4-BE49-F238E27FC236}">
                <a16:creationId xmlns:a16="http://schemas.microsoft.com/office/drawing/2014/main" id="{F32DE519-E828-7E41-49BB-EAD04ADFB616}"/>
              </a:ext>
            </a:extLst>
          </p:cNvPr>
          <p:cNvPicPr>
            <a:picLocks noChangeAspect="1"/>
          </p:cNvPicPr>
          <p:nvPr/>
        </p:nvPicPr>
        <p:blipFill>
          <a:blip r:embed="rId3"/>
          <a:stretch>
            <a:fillRect/>
          </a:stretch>
        </p:blipFill>
        <p:spPr>
          <a:xfrm>
            <a:off x="384552" y="3844548"/>
            <a:ext cx="5562600" cy="2752725"/>
          </a:xfrm>
          <a:prstGeom prst="rect">
            <a:avLst/>
          </a:prstGeom>
        </p:spPr>
      </p:pic>
      <p:pic>
        <p:nvPicPr>
          <p:cNvPr id="8" name="Picture 7">
            <a:extLst>
              <a:ext uri="{FF2B5EF4-FFF2-40B4-BE49-F238E27FC236}">
                <a16:creationId xmlns:a16="http://schemas.microsoft.com/office/drawing/2014/main" id="{03F54082-4687-8EDC-3244-F36F96555CE3}"/>
              </a:ext>
            </a:extLst>
          </p:cNvPr>
          <p:cNvPicPr>
            <a:picLocks noChangeAspect="1"/>
          </p:cNvPicPr>
          <p:nvPr/>
        </p:nvPicPr>
        <p:blipFill>
          <a:blip r:embed="rId4"/>
          <a:stretch>
            <a:fillRect/>
          </a:stretch>
        </p:blipFill>
        <p:spPr>
          <a:xfrm>
            <a:off x="6372225" y="4019585"/>
            <a:ext cx="4886325" cy="2400229"/>
          </a:xfrm>
          <a:prstGeom prst="rect">
            <a:avLst/>
          </a:prstGeom>
        </p:spPr>
      </p:pic>
      <p:sp>
        <p:nvSpPr>
          <p:cNvPr id="11" name="Content Placeholder 2">
            <a:extLst>
              <a:ext uri="{FF2B5EF4-FFF2-40B4-BE49-F238E27FC236}">
                <a16:creationId xmlns:a16="http://schemas.microsoft.com/office/drawing/2014/main" id="{CF702A55-2BA0-CD44-FC9A-4DD6A2F09C33}"/>
              </a:ext>
            </a:extLst>
          </p:cNvPr>
          <p:cNvSpPr txBox="1">
            <a:spLocks/>
          </p:cNvSpPr>
          <p:nvPr/>
        </p:nvSpPr>
        <p:spPr>
          <a:xfrm>
            <a:off x="80962" y="328922"/>
            <a:ext cx="5781676" cy="310007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571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5A3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7F5A3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entury Gothic" panose="020B0502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endParaRPr lang="en-US" sz="2400" dirty="0"/>
          </a:p>
          <a:p>
            <a:pPr>
              <a:buFontTx/>
              <a:buChar char="-"/>
            </a:pPr>
            <a:endParaRPr lang="en-US" sz="2400" dirty="0"/>
          </a:p>
          <a:p>
            <a:pPr>
              <a:buFontTx/>
              <a:buChar char="-"/>
            </a:pPr>
            <a:r>
              <a:rPr lang="en-US" sz="2400" dirty="0"/>
              <a:t>The next task was to model the finned </a:t>
            </a:r>
            <a:r>
              <a:rPr lang="en-US" sz="2400" dirty="0" err="1"/>
              <a:t>boomlet</a:t>
            </a:r>
            <a:r>
              <a:rPr lang="en-US" sz="2400" dirty="0"/>
              <a:t> in TD</a:t>
            </a:r>
          </a:p>
          <a:p>
            <a:pPr>
              <a:buFontTx/>
              <a:buChar char="-"/>
            </a:pPr>
            <a:r>
              <a:rPr lang="en-US" sz="2400" dirty="0"/>
              <a:t>Decided the only parts that would need to be meshed in FEMAP were the holder and the adhesive. The adhesive has a geometry that cannot exactly be modeled in TD and meshing the holder allows for better control of the conductance to the inner </a:t>
            </a:r>
            <a:r>
              <a:rPr lang="en-US" sz="2400" dirty="0" err="1"/>
              <a:t>boomlet</a:t>
            </a:r>
            <a:r>
              <a:rPr lang="en-US" sz="2400" dirty="0"/>
              <a:t>.</a:t>
            </a:r>
          </a:p>
          <a:p>
            <a:pPr>
              <a:buFontTx/>
              <a:buChar char="-"/>
            </a:pPr>
            <a:r>
              <a:rPr lang="en-US" sz="2400" dirty="0"/>
              <a:t>For the creation of the </a:t>
            </a:r>
            <a:r>
              <a:rPr lang="en-US" sz="2400" dirty="0" err="1"/>
              <a:t>boomlet</a:t>
            </a:r>
            <a:r>
              <a:rPr lang="en-US" sz="2400" dirty="0"/>
              <a:t> in TD, separation of the cylinders between and under the fins allowed for accurate application of the convection only on the outer surface.</a:t>
            </a:r>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p:txBody>
      </p:sp>
      <p:sp>
        <p:nvSpPr>
          <p:cNvPr id="12" name="Slide Number Placeholder 3">
            <a:extLst>
              <a:ext uri="{FF2B5EF4-FFF2-40B4-BE49-F238E27FC236}">
                <a16:creationId xmlns:a16="http://schemas.microsoft.com/office/drawing/2014/main" id="{46FD81C3-C280-E299-5EB4-DB3F3F1F659B}"/>
              </a:ext>
            </a:extLst>
          </p:cNvPr>
          <p:cNvSpPr>
            <a:spLocks noGrp="1"/>
          </p:cNvSpPr>
          <p:nvPr>
            <p:ph type="sldNum" sz="quarter" idx="12"/>
          </p:nvPr>
        </p:nvSpPr>
        <p:spPr>
          <a:xfrm>
            <a:off x="9057928" y="6356350"/>
            <a:ext cx="2743200" cy="365125"/>
          </a:xfrm>
        </p:spPr>
        <p:txBody>
          <a:bodyPr/>
          <a:lstStyle/>
          <a:p>
            <a:fld id="{87E7D82F-5D7F-4049-816F-87C810C63625}" type="slidenum">
              <a:rPr lang="en-US" smtClean="0"/>
              <a:t>18</a:t>
            </a:fld>
            <a:endParaRPr lang="en-US" dirty="0"/>
          </a:p>
        </p:txBody>
      </p:sp>
    </p:spTree>
    <p:extLst>
      <p:ext uri="{BB962C8B-B14F-4D97-AF65-F5344CB8AC3E}">
        <p14:creationId xmlns:p14="http://schemas.microsoft.com/office/powerpoint/2010/main" val="1875660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p:nvPr>
        </p:nvSpPr>
        <p:spPr/>
        <p:txBody>
          <a:bodyPr>
            <a:normAutofit fontScale="90000"/>
          </a:bodyPr>
          <a:lstStyle/>
          <a:p>
            <a:r>
              <a:rPr lang="en-US">
                <a:latin typeface="Century Gothic"/>
                <a:cs typeface="Arial"/>
              </a:rPr>
              <a:t>Finned Model</a:t>
            </a:r>
            <a:endParaRPr lang="en-US"/>
          </a:p>
        </p:txBody>
      </p:sp>
      <p:sp>
        <p:nvSpPr>
          <p:cNvPr id="3" name="Content Placeholder 2">
            <a:extLst>
              <a:ext uri="{FF2B5EF4-FFF2-40B4-BE49-F238E27FC236}">
                <a16:creationId xmlns:a16="http://schemas.microsoft.com/office/drawing/2014/main" id="{4BD36970-7BD7-6239-D2AA-DA26B9BCA1FF}"/>
              </a:ext>
            </a:extLst>
          </p:cNvPr>
          <p:cNvSpPr>
            <a:spLocks noGrp="1"/>
          </p:cNvSpPr>
          <p:nvPr>
            <p:ph idx="1"/>
          </p:nvPr>
        </p:nvSpPr>
        <p:spPr>
          <a:xfrm>
            <a:off x="243173" y="327667"/>
            <a:ext cx="5706602" cy="5470957"/>
          </a:xfrm>
        </p:spPr>
        <p:txBody>
          <a:bodyPr vert="horz" lIns="91440" tIns="45720" rIns="91440" bIns="45720" rtlCol="0" anchor="t">
            <a:normAutofit/>
          </a:bodyPr>
          <a:lstStyle/>
          <a:p>
            <a:pPr marL="0" indent="0">
              <a:lnSpc>
                <a:spcPct val="120000"/>
              </a:lnSpc>
              <a:spcBef>
                <a:spcPts val="200"/>
              </a:spcBef>
              <a:spcAft>
                <a:spcPts val="200"/>
              </a:spcAft>
              <a:buNone/>
            </a:pPr>
            <a:endParaRPr lang="en-US" sz="1600" b="1">
              <a:solidFill>
                <a:srgbClr val="000000"/>
              </a:solidFill>
            </a:endParaRPr>
          </a:p>
          <a:p>
            <a:pPr lvl="2">
              <a:lnSpc>
                <a:spcPct val="120000"/>
              </a:lnSpc>
              <a:spcBef>
                <a:spcPts val="200"/>
              </a:spcBef>
              <a:spcAft>
                <a:spcPts val="200"/>
              </a:spcAft>
              <a:buFont typeface="Arial,Sans-Serif"/>
              <a:buChar char="•"/>
            </a:pPr>
            <a:endParaRPr lang="en-US" sz="800" b="1">
              <a:solidFill>
                <a:srgbClr val="000000"/>
              </a:solidFill>
              <a:latin typeface="Arial"/>
              <a:cs typeface="Arial"/>
            </a:endParaRPr>
          </a:p>
          <a:p>
            <a:pPr>
              <a:lnSpc>
                <a:spcPct val="120000"/>
              </a:lnSpc>
              <a:spcBef>
                <a:spcPts val="200"/>
              </a:spcBef>
              <a:spcAft>
                <a:spcPts val="200"/>
              </a:spcAft>
              <a:buFont typeface="Arial,Sans-Serif"/>
              <a:buChar char="•"/>
            </a:pPr>
            <a:r>
              <a:rPr lang="en-US" sz="1600" b="1">
                <a:solidFill>
                  <a:srgbClr val="000000"/>
                </a:solidFill>
                <a:latin typeface="Arial"/>
                <a:cs typeface="Arial"/>
              </a:rPr>
              <a:t>M</a:t>
            </a:r>
            <a:endParaRPr lang="en-US" sz="1600" b="1">
              <a:solidFill>
                <a:srgbClr val="000000"/>
              </a:solidFill>
            </a:endParaRPr>
          </a:p>
          <a:p>
            <a:pPr>
              <a:lnSpc>
                <a:spcPct val="120000"/>
              </a:lnSpc>
              <a:spcBef>
                <a:spcPts val="200"/>
              </a:spcBef>
              <a:spcAft>
                <a:spcPts val="200"/>
              </a:spcAft>
              <a:buFont typeface="Arial,Sans-Serif"/>
              <a:buChar char="•"/>
            </a:pPr>
            <a:endParaRPr lang="en-US"/>
          </a:p>
          <a:p>
            <a:pPr>
              <a:lnSpc>
                <a:spcPct val="120000"/>
              </a:lnSpc>
              <a:spcBef>
                <a:spcPts val="200"/>
              </a:spcBef>
              <a:spcAft>
                <a:spcPts val="200"/>
              </a:spcAft>
              <a:buFont typeface="Arial,Sans-Serif"/>
              <a:buChar char="•"/>
            </a:pPr>
            <a:endParaRPr lang="en-US" sz="1600" b="1">
              <a:solidFill>
                <a:srgbClr val="000000"/>
              </a:solidFill>
            </a:endParaRPr>
          </a:p>
          <a:p>
            <a:pPr>
              <a:lnSpc>
                <a:spcPct val="120000"/>
              </a:lnSpc>
              <a:spcBef>
                <a:spcPts val="200"/>
              </a:spcBef>
              <a:spcAft>
                <a:spcPts val="200"/>
              </a:spcAft>
              <a:buFont typeface="Arial,Sans-Serif"/>
              <a:buChar char="•"/>
            </a:pPr>
            <a:endParaRPr lang="en-US" sz="1600" b="1">
              <a:solidFill>
                <a:srgbClr val="000000"/>
              </a:solidFill>
            </a:endParaRPr>
          </a:p>
          <a:p>
            <a:pPr>
              <a:lnSpc>
                <a:spcPct val="120000"/>
              </a:lnSpc>
              <a:spcBef>
                <a:spcPts val="200"/>
              </a:spcBef>
              <a:spcAft>
                <a:spcPts val="200"/>
              </a:spcAft>
              <a:buFont typeface="Arial,Sans-Serif"/>
              <a:buChar char="•"/>
            </a:pPr>
            <a:endParaRPr lang="en-US" sz="1600" b="1">
              <a:solidFill>
                <a:srgbClr val="000000"/>
              </a:solidFill>
            </a:endParaRPr>
          </a:p>
          <a:p>
            <a:pPr lvl="1">
              <a:lnSpc>
                <a:spcPct val="120000"/>
              </a:lnSpc>
              <a:spcBef>
                <a:spcPts val="200"/>
              </a:spcBef>
              <a:spcAft>
                <a:spcPts val="200"/>
              </a:spcAft>
              <a:buFont typeface="Arial,Sans-Serif"/>
              <a:buChar char="•"/>
            </a:pPr>
            <a:endParaRPr lang="en-US" sz="1200" b="1">
              <a:solidFill>
                <a:srgbClr val="000000"/>
              </a:solidFill>
            </a:endParaRPr>
          </a:p>
          <a:p>
            <a:pPr>
              <a:lnSpc>
                <a:spcPct val="120000"/>
              </a:lnSpc>
              <a:spcBef>
                <a:spcPts val="200"/>
              </a:spcBef>
              <a:spcAft>
                <a:spcPts val="200"/>
              </a:spcAft>
              <a:buFont typeface="Arial,Sans-Serif"/>
              <a:buChar char="•"/>
            </a:pPr>
            <a:endParaRPr lang="en-US" sz="1600" b="1">
              <a:solidFill>
                <a:srgbClr val="000000"/>
              </a:solidFill>
            </a:endParaRPr>
          </a:p>
        </p:txBody>
      </p:sp>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2FC01557-5AD6-AEA0-72D1-483F44A58E50}"/>
              </a:ext>
            </a:extLst>
          </p:cNvPr>
          <p:cNvPicPr>
            <a:picLocks noChangeAspect="1"/>
          </p:cNvPicPr>
          <p:nvPr/>
        </p:nvPicPr>
        <p:blipFill>
          <a:blip r:embed="rId2"/>
          <a:stretch>
            <a:fillRect/>
          </a:stretch>
        </p:blipFill>
        <p:spPr>
          <a:xfrm>
            <a:off x="5944407" y="145296"/>
            <a:ext cx="5830916" cy="3119035"/>
          </a:xfrm>
          <a:prstGeom prst="rect">
            <a:avLst/>
          </a:prstGeom>
        </p:spPr>
      </p:pic>
      <p:pic>
        <p:nvPicPr>
          <p:cNvPr id="9" name="Picture 8">
            <a:extLst>
              <a:ext uri="{FF2B5EF4-FFF2-40B4-BE49-F238E27FC236}">
                <a16:creationId xmlns:a16="http://schemas.microsoft.com/office/drawing/2014/main" id="{A348E32A-8B39-F127-BF50-E6E9DC1A8EE3}"/>
              </a:ext>
            </a:extLst>
          </p:cNvPr>
          <p:cNvPicPr>
            <a:picLocks noChangeAspect="1"/>
          </p:cNvPicPr>
          <p:nvPr/>
        </p:nvPicPr>
        <p:blipFill>
          <a:blip r:embed="rId3"/>
          <a:stretch>
            <a:fillRect/>
          </a:stretch>
        </p:blipFill>
        <p:spPr>
          <a:xfrm>
            <a:off x="-174275" y="3423430"/>
            <a:ext cx="5992517" cy="3937377"/>
          </a:xfrm>
          <a:prstGeom prst="rect">
            <a:avLst/>
          </a:prstGeom>
        </p:spPr>
      </p:pic>
      <p:pic>
        <p:nvPicPr>
          <p:cNvPr id="10" name="Picture 9">
            <a:extLst>
              <a:ext uri="{FF2B5EF4-FFF2-40B4-BE49-F238E27FC236}">
                <a16:creationId xmlns:a16="http://schemas.microsoft.com/office/drawing/2014/main" id="{89AB4E2A-EF20-994F-DD8A-CA81E07AA375}"/>
              </a:ext>
            </a:extLst>
          </p:cNvPr>
          <p:cNvPicPr>
            <a:picLocks noChangeAspect="1"/>
          </p:cNvPicPr>
          <p:nvPr/>
        </p:nvPicPr>
        <p:blipFill>
          <a:blip r:embed="rId4"/>
          <a:stretch>
            <a:fillRect/>
          </a:stretch>
        </p:blipFill>
        <p:spPr>
          <a:xfrm>
            <a:off x="6333620" y="3577525"/>
            <a:ext cx="5052492" cy="2905934"/>
          </a:xfrm>
          <a:prstGeom prst="rect">
            <a:avLst/>
          </a:prstGeom>
        </p:spPr>
      </p:pic>
      <p:pic>
        <p:nvPicPr>
          <p:cNvPr id="11" name="Picture 10">
            <a:extLst>
              <a:ext uri="{FF2B5EF4-FFF2-40B4-BE49-F238E27FC236}">
                <a16:creationId xmlns:a16="http://schemas.microsoft.com/office/drawing/2014/main" id="{0A10851C-FC7A-7662-29D7-AC106635FA66}"/>
              </a:ext>
            </a:extLst>
          </p:cNvPr>
          <p:cNvPicPr>
            <a:picLocks noChangeAspect="1"/>
          </p:cNvPicPr>
          <p:nvPr/>
        </p:nvPicPr>
        <p:blipFill>
          <a:blip r:embed="rId5"/>
          <a:stretch>
            <a:fillRect/>
          </a:stretch>
        </p:blipFill>
        <p:spPr>
          <a:xfrm>
            <a:off x="0" y="923888"/>
            <a:ext cx="6250984" cy="2517581"/>
          </a:xfrm>
          <a:prstGeom prst="rect">
            <a:avLst/>
          </a:prstGeom>
        </p:spPr>
      </p:pic>
      <p:sp>
        <p:nvSpPr>
          <p:cNvPr id="6" name="Slide Number Placeholder 3">
            <a:extLst>
              <a:ext uri="{FF2B5EF4-FFF2-40B4-BE49-F238E27FC236}">
                <a16:creationId xmlns:a16="http://schemas.microsoft.com/office/drawing/2014/main" id="{60BDAFBA-A1DB-26A0-864D-E0DA479F2891}"/>
              </a:ext>
            </a:extLst>
          </p:cNvPr>
          <p:cNvSpPr>
            <a:spLocks noGrp="1"/>
          </p:cNvSpPr>
          <p:nvPr>
            <p:ph type="sldNum" sz="quarter" idx="12"/>
          </p:nvPr>
        </p:nvSpPr>
        <p:spPr>
          <a:xfrm>
            <a:off x="9057928" y="6356350"/>
            <a:ext cx="2743200" cy="365125"/>
          </a:xfrm>
        </p:spPr>
        <p:txBody>
          <a:bodyPr/>
          <a:lstStyle/>
          <a:p>
            <a:fld id="{87E7D82F-5D7F-4049-816F-87C810C63625}" type="slidenum">
              <a:rPr lang="en-US" smtClean="0"/>
              <a:t>19</a:t>
            </a:fld>
            <a:endParaRPr lang="en-US" dirty="0"/>
          </a:p>
        </p:txBody>
      </p:sp>
    </p:spTree>
    <p:extLst>
      <p:ext uri="{BB962C8B-B14F-4D97-AF65-F5344CB8AC3E}">
        <p14:creationId xmlns:p14="http://schemas.microsoft.com/office/powerpoint/2010/main" val="812945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E4006-0280-3F2C-BB8B-63AF2775B282}"/>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A4C4DA58-B119-DC75-1A1E-73F1D0096494}"/>
              </a:ext>
            </a:extLst>
          </p:cNvPr>
          <p:cNvSpPr>
            <a:spLocks noGrp="1"/>
          </p:cNvSpPr>
          <p:nvPr>
            <p:ph idx="1"/>
          </p:nvPr>
        </p:nvSpPr>
        <p:spPr/>
        <p:txBody>
          <a:bodyPr>
            <a:normAutofit/>
          </a:bodyPr>
          <a:lstStyle/>
          <a:p>
            <a:r>
              <a:rPr lang="en-US" dirty="0"/>
              <a:t>Introduction</a:t>
            </a:r>
          </a:p>
          <a:p>
            <a:pPr lvl="1"/>
            <a:r>
              <a:rPr lang="en-US" dirty="0"/>
              <a:t>About me</a:t>
            </a:r>
          </a:p>
          <a:p>
            <a:pPr lvl="1"/>
            <a:r>
              <a:rPr lang="en-US" dirty="0"/>
              <a:t>Internship objectives</a:t>
            </a:r>
          </a:p>
          <a:p>
            <a:r>
              <a:rPr lang="en-US" dirty="0"/>
              <a:t>DAVINCI Temperature </a:t>
            </a:r>
            <a:r>
              <a:rPr lang="en-US" dirty="0" err="1"/>
              <a:t>Boomlet</a:t>
            </a:r>
            <a:r>
              <a:rPr lang="en-US" dirty="0"/>
              <a:t> Modeling</a:t>
            </a:r>
          </a:p>
          <a:p>
            <a:pPr lvl="1"/>
            <a:r>
              <a:rPr lang="en-US" dirty="0"/>
              <a:t>Mission Overview</a:t>
            </a:r>
          </a:p>
          <a:p>
            <a:pPr lvl="1"/>
            <a:r>
              <a:rPr lang="en-US" dirty="0"/>
              <a:t>Thermal Model Methodology and Setup</a:t>
            </a:r>
          </a:p>
          <a:p>
            <a:pPr lvl="1"/>
            <a:r>
              <a:rPr lang="en-US" dirty="0"/>
              <a:t>Convective analysis using Fluent</a:t>
            </a:r>
          </a:p>
          <a:p>
            <a:pPr lvl="1"/>
            <a:r>
              <a:rPr lang="en-US" dirty="0"/>
              <a:t>Parasitic Heating Investigation</a:t>
            </a:r>
          </a:p>
          <a:p>
            <a:pPr lvl="1"/>
            <a:r>
              <a:rPr lang="en-US" dirty="0"/>
              <a:t>Radiation Effects on Venus</a:t>
            </a:r>
          </a:p>
          <a:p>
            <a:pPr lvl="1"/>
            <a:r>
              <a:rPr lang="en-US" dirty="0" err="1"/>
              <a:t>Platings</a:t>
            </a:r>
            <a:r>
              <a:rPr lang="en-US" dirty="0"/>
              <a:t> and Optical Properties</a:t>
            </a:r>
          </a:p>
          <a:p>
            <a:pPr lvl="1"/>
            <a:r>
              <a:rPr lang="en-US" dirty="0"/>
              <a:t>Adhesive Choices</a:t>
            </a:r>
          </a:p>
          <a:p>
            <a:pPr lvl="1"/>
            <a:r>
              <a:rPr lang="en-US" dirty="0"/>
              <a:t>Final Conclusions and Future Work</a:t>
            </a:r>
          </a:p>
          <a:p>
            <a:r>
              <a:rPr lang="en-US" dirty="0"/>
              <a:t>Additional Work and Closing Remarks</a:t>
            </a:r>
          </a:p>
        </p:txBody>
      </p:sp>
      <p:sp>
        <p:nvSpPr>
          <p:cNvPr id="4" name="Slide Number Placeholder 3">
            <a:extLst>
              <a:ext uri="{FF2B5EF4-FFF2-40B4-BE49-F238E27FC236}">
                <a16:creationId xmlns:a16="http://schemas.microsoft.com/office/drawing/2014/main" id="{1E56EFA2-154E-3AC8-E3FA-48A39EB9385F}"/>
              </a:ext>
            </a:extLst>
          </p:cNvPr>
          <p:cNvSpPr>
            <a:spLocks noGrp="1"/>
          </p:cNvSpPr>
          <p:nvPr>
            <p:ph type="sldNum" sz="quarter" idx="12"/>
          </p:nvPr>
        </p:nvSpPr>
        <p:spPr/>
        <p:txBody>
          <a:bodyPr/>
          <a:lstStyle/>
          <a:p>
            <a:fld id="{87E7D82F-5D7F-4049-816F-87C810C63625}" type="slidenum">
              <a:rPr lang="en-US" smtClean="0"/>
              <a:t>2</a:t>
            </a:fld>
            <a:endParaRPr lang="en-US"/>
          </a:p>
        </p:txBody>
      </p:sp>
    </p:spTree>
    <p:extLst>
      <p:ext uri="{BB962C8B-B14F-4D97-AF65-F5344CB8AC3E}">
        <p14:creationId xmlns:p14="http://schemas.microsoft.com/office/powerpoint/2010/main" val="853444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p:nvPr>
        </p:nvSpPr>
        <p:spPr/>
        <p:txBody>
          <a:bodyPr>
            <a:normAutofit fontScale="90000"/>
          </a:bodyPr>
          <a:lstStyle/>
          <a:p>
            <a:r>
              <a:rPr lang="en-US" dirty="0">
                <a:latin typeface="Century Gothic"/>
                <a:cs typeface="Arial"/>
              </a:rPr>
              <a:t>Straked Model</a:t>
            </a:r>
            <a:endParaRPr lang="en-US" dirty="0"/>
          </a:p>
        </p:txBody>
      </p:sp>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DFC4B268-8D84-0626-3167-1C62F39BC232}"/>
              </a:ext>
            </a:extLst>
          </p:cNvPr>
          <p:cNvPicPr>
            <a:picLocks noChangeAspect="1"/>
          </p:cNvPicPr>
          <p:nvPr/>
        </p:nvPicPr>
        <p:blipFill>
          <a:blip r:embed="rId2"/>
          <a:stretch>
            <a:fillRect/>
          </a:stretch>
        </p:blipFill>
        <p:spPr>
          <a:xfrm>
            <a:off x="5953932" y="1804265"/>
            <a:ext cx="6096000" cy="2947576"/>
          </a:xfrm>
          <a:prstGeom prst="rect">
            <a:avLst/>
          </a:prstGeom>
        </p:spPr>
      </p:pic>
      <p:sp>
        <p:nvSpPr>
          <p:cNvPr id="4" name="Content Placeholder 2">
            <a:extLst>
              <a:ext uri="{FF2B5EF4-FFF2-40B4-BE49-F238E27FC236}">
                <a16:creationId xmlns:a16="http://schemas.microsoft.com/office/drawing/2014/main" id="{8DCAA9DB-90B0-77D8-F59D-09C4D88C9414}"/>
              </a:ext>
            </a:extLst>
          </p:cNvPr>
          <p:cNvSpPr txBox="1">
            <a:spLocks/>
          </p:cNvSpPr>
          <p:nvPr/>
        </p:nvSpPr>
        <p:spPr>
          <a:xfrm>
            <a:off x="0" y="581025"/>
            <a:ext cx="5781676" cy="5195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571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5A3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7F5A3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entury Gothic" panose="020B0502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p>
          <a:p>
            <a:pPr>
              <a:buFontTx/>
              <a:buChar char="-"/>
            </a:pPr>
            <a:r>
              <a:rPr lang="en-US" sz="2400" dirty="0"/>
              <a:t>Modeled the straked </a:t>
            </a:r>
            <a:r>
              <a:rPr lang="en-US" sz="2400" dirty="0" err="1"/>
              <a:t>boomlet</a:t>
            </a:r>
            <a:r>
              <a:rPr lang="en-US" sz="2400" dirty="0"/>
              <a:t> in TD next</a:t>
            </a:r>
          </a:p>
          <a:p>
            <a:pPr>
              <a:buFontTx/>
              <a:buChar char="-"/>
            </a:pPr>
            <a:r>
              <a:rPr lang="en-US" sz="2400" dirty="0"/>
              <a:t>Used the straight </a:t>
            </a:r>
            <a:r>
              <a:rPr lang="en-US" sz="2400" dirty="0" err="1"/>
              <a:t>boomlet</a:t>
            </a:r>
            <a:r>
              <a:rPr lang="en-US" sz="2400" dirty="0"/>
              <a:t> from before, but this time used FEMAP to mesh the strakes, and then added them to the original model</a:t>
            </a:r>
          </a:p>
          <a:p>
            <a:pPr lvl="1">
              <a:buFontTx/>
              <a:buChar char="-"/>
            </a:pPr>
            <a:r>
              <a:rPr lang="en-US" sz="2000" dirty="0"/>
              <a:t>Had to increase the number of nodes along the </a:t>
            </a:r>
            <a:r>
              <a:rPr lang="en-US" sz="2000" dirty="0" err="1"/>
              <a:t>boomlet</a:t>
            </a:r>
            <a:r>
              <a:rPr lang="en-US" sz="2000" dirty="0"/>
              <a:t> to get the conductance between the strakes and the </a:t>
            </a:r>
            <a:r>
              <a:rPr lang="en-US" sz="2000" dirty="0" err="1"/>
              <a:t>boomlet</a:t>
            </a:r>
            <a:r>
              <a:rPr lang="en-US" sz="2000" dirty="0"/>
              <a:t> to be more accurate.</a:t>
            </a:r>
          </a:p>
          <a:p>
            <a:pPr lvl="1">
              <a:buFontTx/>
              <a:buChar char="-"/>
            </a:pPr>
            <a:r>
              <a:rPr lang="en-US" sz="2000" dirty="0"/>
              <a:t>The utilization of FEMAP was most important for this design, as this geometry cannot be made in TD</a:t>
            </a:r>
          </a:p>
          <a:p>
            <a:pPr marL="457200" lvl="1" indent="0">
              <a:buNone/>
            </a:pPr>
            <a:endParaRPr lang="en-US" sz="20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p:txBody>
      </p:sp>
      <p:sp>
        <p:nvSpPr>
          <p:cNvPr id="9" name="Slide Number Placeholder 3">
            <a:extLst>
              <a:ext uri="{FF2B5EF4-FFF2-40B4-BE49-F238E27FC236}">
                <a16:creationId xmlns:a16="http://schemas.microsoft.com/office/drawing/2014/main" id="{E5C71CB4-1F4C-53BA-7488-CE91F9E99FC3}"/>
              </a:ext>
            </a:extLst>
          </p:cNvPr>
          <p:cNvSpPr>
            <a:spLocks noGrp="1"/>
          </p:cNvSpPr>
          <p:nvPr>
            <p:ph type="sldNum" sz="quarter" idx="12"/>
          </p:nvPr>
        </p:nvSpPr>
        <p:spPr>
          <a:xfrm>
            <a:off x="9057928" y="6356350"/>
            <a:ext cx="2743200" cy="365125"/>
          </a:xfrm>
        </p:spPr>
        <p:txBody>
          <a:bodyPr/>
          <a:lstStyle/>
          <a:p>
            <a:fld id="{87E7D82F-5D7F-4049-816F-87C810C63625}" type="slidenum">
              <a:rPr lang="en-US" smtClean="0"/>
              <a:t>20</a:t>
            </a:fld>
            <a:endParaRPr lang="en-US" dirty="0"/>
          </a:p>
        </p:txBody>
      </p:sp>
    </p:spTree>
    <p:extLst>
      <p:ext uri="{BB962C8B-B14F-4D97-AF65-F5344CB8AC3E}">
        <p14:creationId xmlns:p14="http://schemas.microsoft.com/office/powerpoint/2010/main" val="1836269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504A-1690-8711-A6A7-38F908B45700}"/>
              </a:ext>
            </a:extLst>
          </p:cNvPr>
          <p:cNvSpPr>
            <a:spLocks noGrp="1"/>
          </p:cNvSpPr>
          <p:nvPr>
            <p:ph type="title"/>
          </p:nvPr>
        </p:nvSpPr>
        <p:spPr/>
        <p:txBody>
          <a:bodyPr>
            <a:normAutofit fontScale="90000"/>
          </a:bodyPr>
          <a:lstStyle/>
          <a:p>
            <a:r>
              <a:rPr lang="en-US" dirty="0"/>
              <a:t>Using Ansys Fluent</a:t>
            </a:r>
          </a:p>
        </p:txBody>
      </p:sp>
      <p:sp>
        <p:nvSpPr>
          <p:cNvPr id="3" name="Content Placeholder 2">
            <a:extLst>
              <a:ext uri="{FF2B5EF4-FFF2-40B4-BE49-F238E27FC236}">
                <a16:creationId xmlns:a16="http://schemas.microsoft.com/office/drawing/2014/main" id="{A0F37BBE-B65B-69BE-2787-C8005094AD93}"/>
              </a:ext>
            </a:extLst>
          </p:cNvPr>
          <p:cNvSpPr>
            <a:spLocks noGrp="1"/>
          </p:cNvSpPr>
          <p:nvPr>
            <p:ph idx="1"/>
          </p:nvPr>
        </p:nvSpPr>
        <p:spPr/>
        <p:txBody>
          <a:bodyPr/>
          <a:lstStyle/>
          <a:p>
            <a:r>
              <a:rPr lang="en-US" dirty="0"/>
              <a:t>Nusselt number is a dimensionless value used to characterize the convection. It is the ratio of the convective heat transfer to the conductive heat transfer.</a:t>
            </a:r>
          </a:p>
          <a:p>
            <a:pPr lvl="1"/>
            <a:r>
              <a:rPr lang="en-US" dirty="0"/>
              <a:t>Used the equation below for our descent calculations</a:t>
            </a:r>
          </a:p>
          <a:p>
            <a:r>
              <a:rPr lang="en-US" dirty="0"/>
              <a:t>Fluent allows for confirmation of the calculated values for the convection coefficient, as well as to see how the convective gradient forms around the circumference of the </a:t>
            </a:r>
            <a:r>
              <a:rPr lang="en-US" dirty="0" err="1"/>
              <a:t>boomlets</a:t>
            </a:r>
            <a:r>
              <a:rPr lang="en-US" dirty="0"/>
              <a:t>.</a:t>
            </a:r>
          </a:p>
        </p:txBody>
      </p:sp>
      <p:sp>
        <p:nvSpPr>
          <p:cNvPr id="4" name="Slide Number Placeholder 3">
            <a:extLst>
              <a:ext uri="{FF2B5EF4-FFF2-40B4-BE49-F238E27FC236}">
                <a16:creationId xmlns:a16="http://schemas.microsoft.com/office/drawing/2014/main" id="{2F3F1664-723B-4819-0D1F-A8D10DB548C0}"/>
              </a:ext>
            </a:extLst>
          </p:cNvPr>
          <p:cNvSpPr>
            <a:spLocks noGrp="1"/>
          </p:cNvSpPr>
          <p:nvPr>
            <p:ph type="sldNum" sz="quarter" idx="12"/>
          </p:nvPr>
        </p:nvSpPr>
        <p:spPr/>
        <p:txBody>
          <a:bodyPr/>
          <a:lstStyle/>
          <a:p>
            <a:fld id="{87E7D82F-5D7F-4049-816F-87C810C63625}" type="slidenum">
              <a:rPr lang="en-US" smtClean="0"/>
              <a:t>21</a:t>
            </a:fld>
            <a:endParaRPr lang="en-US"/>
          </a:p>
        </p:txBody>
      </p:sp>
      <p:pic>
        <p:nvPicPr>
          <p:cNvPr id="5" name="Picture 4">
            <a:extLst>
              <a:ext uri="{FF2B5EF4-FFF2-40B4-BE49-F238E27FC236}">
                <a16:creationId xmlns:a16="http://schemas.microsoft.com/office/drawing/2014/main" id="{094B71A1-0A50-E71F-07DB-B57ED97F842C}"/>
              </a:ext>
            </a:extLst>
          </p:cNvPr>
          <p:cNvPicPr>
            <a:picLocks noChangeAspect="1"/>
          </p:cNvPicPr>
          <p:nvPr/>
        </p:nvPicPr>
        <p:blipFill rotWithShape="1">
          <a:blip r:embed="rId2"/>
          <a:srcRect l="10390" t="50000" r="19594" b="3906"/>
          <a:stretch/>
        </p:blipFill>
        <p:spPr>
          <a:xfrm>
            <a:off x="2869945" y="3961304"/>
            <a:ext cx="6535435" cy="1877961"/>
          </a:xfrm>
          <a:prstGeom prst="rect">
            <a:avLst/>
          </a:prstGeom>
        </p:spPr>
      </p:pic>
    </p:spTree>
    <p:extLst>
      <p:ext uri="{BB962C8B-B14F-4D97-AF65-F5344CB8AC3E}">
        <p14:creationId xmlns:p14="http://schemas.microsoft.com/office/powerpoint/2010/main" val="2506780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85C92-6952-0757-9C3C-D0BD38F455F4}"/>
              </a:ext>
            </a:extLst>
          </p:cNvPr>
          <p:cNvSpPr>
            <a:spLocks noGrp="1"/>
          </p:cNvSpPr>
          <p:nvPr>
            <p:ph type="title"/>
          </p:nvPr>
        </p:nvSpPr>
        <p:spPr/>
        <p:txBody>
          <a:bodyPr>
            <a:normAutofit fontScale="90000"/>
          </a:bodyPr>
          <a:lstStyle/>
          <a:p>
            <a:r>
              <a:rPr lang="en-US" dirty="0"/>
              <a:t>Atmospheric Properties at Each Altitude</a:t>
            </a:r>
          </a:p>
        </p:txBody>
      </p:sp>
      <p:sp>
        <p:nvSpPr>
          <p:cNvPr id="3" name="Content Placeholder 2">
            <a:extLst>
              <a:ext uri="{FF2B5EF4-FFF2-40B4-BE49-F238E27FC236}">
                <a16:creationId xmlns:a16="http://schemas.microsoft.com/office/drawing/2014/main" id="{EB225AD3-1EB7-AE8E-DB65-83D770CD7AF8}"/>
              </a:ext>
            </a:extLst>
          </p:cNvPr>
          <p:cNvSpPr>
            <a:spLocks noGrp="1"/>
          </p:cNvSpPr>
          <p:nvPr>
            <p:ph idx="1"/>
          </p:nvPr>
        </p:nvSpPr>
        <p:spPr>
          <a:xfrm>
            <a:off x="29037" y="763096"/>
            <a:ext cx="4849426" cy="5470957"/>
          </a:xfrm>
        </p:spPr>
        <p:txBody>
          <a:bodyPr/>
          <a:lstStyle/>
          <a:p>
            <a:r>
              <a:rPr lang="en-US" sz="2000" dirty="0"/>
              <a:t>60km</a:t>
            </a:r>
          </a:p>
          <a:p>
            <a:pPr lvl="1"/>
            <a:r>
              <a:rPr lang="en-US" sz="2000" dirty="0"/>
              <a:t>Velocity = 26.97 m/s</a:t>
            </a:r>
          </a:p>
          <a:p>
            <a:pPr lvl="1"/>
            <a:r>
              <a:rPr lang="en-US" sz="2000" dirty="0"/>
              <a:t>Density = .454 kg/m^3</a:t>
            </a:r>
          </a:p>
          <a:p>
            <a:pPr lvl="1"/>
            <a:r>
              <a:rPr lang="en-US" sz="2000" dirty="0"/>
              <a:t>Viscosity = 1.32 * 10^-5 Pa*s</a:t>
            </a:r>
          </a:p>
          <a:p>
            <a:pPr lvl="1"/>
            <a:r>
              <a:rPr lang="en-US" sz="2000" dirty="0"/>
              <a:t>Conductivity = .0138 W/m-K</a:t>
            </a:r>
          </a:p>
          <a:p>
            <a:pPr lvl="1"/>
            <a:r>
              <a:rPr lang="en-US" sz="2000" dirty="0"/>
              <a:t>Specific heat = .805 kJ/kg-K</a:t>
            </a:r>
          </a:p>
          <a:p>
            <a:pPr lvl="1"/>
            <a:endParaRPr lang="en-US" dirty="0"/>
          </a:p>
        </p:txBody>
      </p:sp>
      <p:sp>
        <p:nvSpPr>
          <p:cNvPr id="4" name="Slide Number Placeholder 3">
            <a:extLst>
              <a:ext uri="{FF2B5EF4-FFF2-40B4-BE49-F238E27FC236}">
                <a16:creationId xmlns:a16="http://schemas.microsoft.com/office/drawing/2014/main" id="{0BA20CC5-046D-8DA9-1DFE-2E23BACBCE47}"/>
              </a:ext>
            </a:extLst>
          </p:cNvPr>
          <p:cNvSpPr>
            <a:spLocks noGrp="1"/>
          </p:cNvSpPr>
          <p:nvPr>
            <p:ph type="sldNum" sz="quarter" idx="12"/>
          </p:nvPr>
        </p:nvSpPr>
        <p:spPr/>
        <p:txBody>
          <a:bodyPr/>
          <a:lstStyle/>
          <a:p>
            <a:fld id="{87E7D82F-5D7F-4049-816F-87C810C63625}" type="slidenum">
              <a:rPr lang="en-US" smtClean="0"/>
              <a:t>22</a:t>
            </a:fld>
            <a:endParaRPr lang="en-US"/>
          </a:p>
        </p:txBody>
      </p:sp>
      <p:sp>
        <p:nvSpPr>
          <p:cNvPr id="5" name="Content Placeholder 2">
            <a:extLst>
              <a:ext uri="{FF2B5EF4-FFF2-40B4-BE49-F238E27FC236}">
                <a16:creationId xmlns:a16="http://schemas.microsoft.com/office/drawing/2014/main" id="{9399832D-C4EC-3ABE-78D4-49898F275B49}"/>
              </a:ext>
            </a:extLst>
          </p:cNvPr>
          <p:cNvSpPr txBox="1">
            <a:spLocks/>
          </p:cNvSpPr>
          <p:nvPr/>
        </p:nvSpPr>
        <p:spPr>
          <a:xfrm>
            <a:off x="4016926" y="885391"/>
            <a:ext cx="4849426" cy="54709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571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5A3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7F5A3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entury Gothic" panose="020B0502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30km</a:t>
            </a:r>
          </a:p>
          <a:p>
            <a:pPr lvl="1"/>
            <a:r>
              <a:rPr lang="en-US" sz="2000" dirty="0"/>
              <a:t>Velocity = 33.52 m/s</a:t>
            </a:r>
          </a:p>
          <a:p>
            <a:pPr lvl="1"/>
            <a:r>
              <a:rPr lang="en-US" sz="2000" dirty="0"/>
              <a:t>Density = 10.043 kg/m^3</a:t>
            </a:r>
          </a:p>
          <a:p>
            <a:pPr lvl="1"/>
            <a:r>
              <a:rPr lang="en-US" sz="2000" dirty="0"/>
              <a:t>Viscosity = 2.39 * 10^-5 Pa*s</a:t>
            </a:r>
          </a:p>
          <a:p>
            <a:pPr lvl="1"/>
            <a:r>
              <a:rPr lang="en-US" sz="2000" dirty="0"/>
              <a:t>Conductivity = .0335 W/m-K</a:t>
            </a:r>
          </a:p>
          <a:p>
            <a:pPr lvl="1"/>
            <a:r>
              <a:rPr lang="en-US" sz="2000" dirty="0"/>
              <a:t>Specific heat = 1.014 kJ/kg-K</a:t>
            </a:r>
          </a:p>
          <a:p>
            <a:pPr lvl="1"/>
            <a:endParaRPr lang="en-US" dirty="0"/>
          </a:p>
        </p:txBody>
      </p:sp>
      <p:sp>
        <p:nvSpPr>
          <p:cNvPr id="6" name="Content Placeholder 2">
            <a:extLst>
              <a:ext uri="{FF2B5EF4-FFF2-40B4-BE49-F238E27FC236}">
                <a16:creationId xmlns:a16="http://schemas.microsoft.com/office/drawing/2014/main" id="{3C5286DA-C65B-1142-61C5-44AFBE09E721}"/>
              </a:ext>
            </a:extLst>
          </p:cNvPr>
          <p:cNvSpPr txBox="1">
            <a:spLocks/>
          </p:cNvSpPr>
          <p:nvPr/>
        </p:nvSpPr>
        <p:spPr>
          <a:xfrm>
            <a:off x="8004815" y="885391"/>
            <a:ext cx="4849426" cy="54709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571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5A3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7F5A3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entury Gothic" panose="020B0502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2.5km</a:t>
            </a:r>
          </a:p>
          <a:p>
            <a:pPr lvl="1"/>
            <a:r>
              <a:rPr lang="en-US" sz="2000" dirty="0"/>
              <a:t>Velocity = 13.58 m/s</a:t>
            </a:r>
          </a:p>
          <a:p>
            <a:pPr lvl="1"/>
            <a:r>
              <a:rPr lang="en-US" sz="2000" dirty="0"/>
              <a:t>Density = 57.99 kg/m^3</a:t>
            </a:r>
          </a:p>
          <a:p>
            <a:pPr lvl="1"/>
            <a:r>
              <a:rPr lang="en-US" sz="2000" dirty="0"/>
              <a:t>Viscosity = 3.27 * 10^-5 Pa*s</a:t>
            </a:r>
          </a:p>
          <a:p>
            <a:pPr lvl="1"/>
            <a:r>
              <a:rPr lang="en-US" sz="2000" dirty="0"/>
              <a:t>Conductivity = .0522 W/m-K</a:t>
            </a:r>
          </a:p>
          <a:p>
            <a:pPr lvl="1"/>
            <a:r>
              <a:rPr lang="en-US" sz="2000" dirty="0"/>
              <a:t>Specific heat = 1.132 kJ/kg-K</a:t>
            </a:r>
          </a:p>
          <a:p>
            <a:pPr lvl="1"/>
            <a:endParaRPr lang="en-US" dirty="0"/>
          </a:p>
        </p:txBody>
      </p:sp>
      <p:pic>
        <p:nvPicPr>
          <p:cNvPr id="7" name="Content Placeholder 5">
            <a:extLst>
              <a:ext uri="{FF2B5EF4-FFF2-40B4-BE49-F238E27FC236}">
                <a16:creationId xmlns:a16="http://schemas.microsoft.com/office/drawing/2014/main" id="{5EB15C51-110A-2111-849D-B84EE27EF558}"/>
              </a:ext>
            </a:extLst>
          </p:cNvPr>
          <p:cNvPicPr>
            <a:picLocks noChangeAspect="1"/>
          </p:cNvPicPr>
          <p:nvPr/>
        </p:nvPicPr>
        <p:blipFill>
          <a:blip r:embed="rId2"/>
          <a:stretch>
            <a:fillRect/>
          </a:stretch>
        </p:blipFill>
        <p:spPr>
          <a:xfrm>
            <a:off x="4500341" y="3160464"/>
            <a:ext cx="3504474" cy="3195885"/>
          </a:xfrm>
          <a:prstGeom prst="rect">
            <a:avLst/>
          </a:prstGeom>
        </p:spPr>
      </p:pic>
    </p:spTree>
    <p:extLst>
      <p:ext uri="{BB962C8B-B14F-4D97-AF65-F5344CB8AC3E}">
        <p14:creationId xmlns:p14="http://schemas.microsoft.com/office/powerpoint/2010/main" val="1382132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8EA15-7011-E34C-9EE4-71032824D944}"/>
              </a:ext>
            </a:extLst>
          </p:cNvPr>
          <p:cNvSpPr>
            <a:spLocks noGrp="1"/>
          </p:cNvSpPr>
          <p:nvPr>
            <p:ph type="title"/>
          </p:nvPr>
        </p:nvSpPr>
        <p:spPr/>
        <p:txBody>
          <a:bodyPr>
            <a:normAutofit fontScale="90000"/>
          </a:bodyPr>
          <a:lstStyle/>
          <a:p>
            <a:r>
              <a:rPr lang="en-US" dirty="0"/>
              <a:t>Straight </a:t>
            </a:r>
            <a:r>
              <a:rPr lang="en-US" dirty="0" err="1"/>
              <a:t>boomlet</a:t>
            </a:r>
            <a:r>
              <a:rPr lang="en-US" dirty="0"/>
              <a:t> comparison to Fluent</a:t>
            </a:r>
          </a:p>
        </p:txBody>
      </p:sp>
      <p:sp>
        <p:nvSpPr>
          <p:cNvPr id="4" name="Slide Number Placeholder 3">
            <a:extLst>
              <a:ext uri="{FF2B5EF4-FFF2-40B4-BE49-F238E27FC236}">
                <a16:creationId xmlns:a16="http://schemas.microsoft.com/office/drawing/2014/main" id="{6A112D09-97A6-879D-5C8C-B6419E765EA0}"/>
              </a:ext>
            </a:extLst>
          </p:cNvPr>
          <p:cNvSpPr>
            <a:spLocks noGrp="1"/>
          </p:cNvSpPr>
          <p:nvPr>
            <p:ph type="sldNum" sz="quarter" idx="12"/>
          </p:nvPr>
        </p:nvSpPr>
        <p:spPr/>
        <p:txBody>
          <a:bodyPr/>
          <a:lstStyle/>
          <a:p>
            <a:fld id="{87E7D82F-5D7F-4049-816F-87C810C63625}" type="slidenum">
              <a:rPr lang="en-US" smtClean="0"/>
              <a:t>23</a:t>
            </a:fld>
            <a:endParaRPr lang="en-US"/>
          </a:p>
        </p:txBody>
      </p:sp>
      <mc:AlternateContent xmlns:mc="http://schemas.openxmlformats.org/markup-compatibility/2006" xmlns:a14="http://schemas.microsoft.com/office/drawing/2010/main">
        <mc:Choice Requires="a14">
          <p:graphicFrame>
            <p:nvGraphicFramePr>
              <p:cNvPr id="5" name="Table 7">
                <a:extLst>
                  <a:ext uri="{FF2B5EF4-FFF2-40B4-BE49-F238E27FC236}">
                    <a16:creationId xmlns:a16="http://schemas.microsoft.com/office/drawing/2014/main" id="{28CE2AC5-025A-BA29-2327-2F69A1A24D72}"/>
                  </a:ext>
                </a:extLst>
              </p:cNvPr>
              <p:cNvGraphicFramePr>
                <a:graphicFrameLocks noGrp="1"/>
              </p:cNvGraphicFramePr>
              <p:nvPr>
                <p:extLst>
                  <p:ext uri="{D42A27DB-BD31-4B8C-83A1-F6EECF244321}">
                    <p14:modId xmlns:p14="http://schemas.microsoft.com/office/powerpoint/2010/main" val="2014410187"/>
                  </p:ext>
                </p:extLst>
              </p:nvPr>
            </p:nvGraphicFramePr>
            <p:xfrm>
              <a:off x="532269" y="1446059"/>
              <a:ext cx="6484044" cy="3381948"/>
            </p:xfrm>
            <a:graphic>
              <a:graphicData uri="http://schemas.openxmlformats.org/drawingml/2006/table">
                <a:tbl>
                  <a:tblPr firstRow="1" bandRow="1">
                    <a:tableStyleId>{5C22544A-7EE6-4342-B048-85BDC9FD1C3A}</a:tableStyleId>
                  </a:tblPr>
                  <a:tblGrid>
                    <a:gridCol w="1621011">
                      <a:extLst>
                        <a:ext uri="{9D8B030D-6E8A-4147-A177-3AD203B41FA5}">
                          <a16:colId xmlns:a16="http://schemas.microsoft.com/office/drawing/2014/main" val="2323636907"/>
                        </a:ext>
                      </a:extLst>
                    </a:gridCol>
                    <a:gridCol w="1621011">
                      <a:extLst>
                        <a:ext uri="{9D8B030D-6E8A-4147-A177-3AD203B41FA5}">
                          <a16:colId xmlns:a16="http://schemas.microsoft.com/office/drawing/2014/main" val="3189577777"/>
                        </a:ext>
                      </a:extLst>
                    </a:gridCol>
                    <a:gridCol w="1621011">
                      <a:extLst>
                        <a:ext uri="{9D8B030D-6E8A-4147-A177-3AD203B41FA5}">
                          <a16:colId xmlns:a16="http://schemas.microsoft.com/office/drawing/2014/main" val="2344199976"/>
                        </a:ext>
                      </a:extLst>
                    </a:gridCol>
                    <a:gridCol w="1621011">
                      <a:extLst>
                        <a:ext uri="{9D8B030D-6E8A-4147-A177-3AD203B41FA5}">
                          <a16:colId xmlns:a16="http://schemas.microsoft.com/office/drawing/2014/main" val="4180028327"/>
                        </a:ext>
                      </a:extLst>
                    </a:gridCol>
                  </a:tblGrid>
                  <a:tr h="1185933">
                    <a:tc>
                      <a:txBody>
                        <a:bodyPr/>
                        <a:lstStyle/>
                        <a:p>
                          <a:r>
                            <a:rPr lang="en-US" dirty="0"/>
                            <a:t>Altitude</a:t>
                          </a:r>
                        </a:p>
                      </a:txBody>
                      <a:tcPr/>
                    </a:tc>
                    <a:tc>
                      <a:txBody>
                        <a:bodyPr/>
                        <a:lstStyle/>
                        <a:p>
                          <a:r>
                            <a:rPr lang="en-US" dirty="0"/>
                            <a:t>Convection Coefficient from Hand Calcs</a:t>
                          </a:r>
                        </a:p>
                      </a:txBody>
                      <a:tcPr/>
                    </a:tc>
                    <a:tc>
                      <a:txBody>
                        <a:bodyPr/>
                        <a:lstStyle/>
                        <a:p>
                          <a:r>
                            <a:rPr lang="en-US" dirty="0"/>
                            <a:t>Convection Coefficient from Fluent</a:t>
                          </a:r>
                        </a:p>
                      </a:txBody>
                      <a:tcPr/>
                    </a:tc>
                    <a:tc>
                      <a:txBody>
                        <a:bodyPr/>
                        <a:lstStyle/>
                        <a:p>
                          <a:r>
                            <a:rPr lang="en-US" dirty="0"/>
                            <a:t>Percent Error</a:t>
                          </a:r>
                        </a:p>
                      </a:txBody>
                      <a:tcPr/>
                    </a:tc>
                    <a:extLst>
                      <a:ext uri="{0D108BD9-81ED-4DB2-BD59-A6C34878D82A}">
                        <a16:rowId xmlns:a16="http://schemas.microsoft.com/office/drawing/2014/main" val="1255583316"/>
                      </a:ext>
                    </a:extLst>
                  </a:tr>
                  <a:tr h="687088">
                    <a:tc>
                      <a:txBody>
                        <a:bodyPr/>
                        <a:lstStyle/>
                        <a:p>
                          <a:r>
                            <a:rPr lang="en-US" dirty="0"/>
                            <a:t>60km</a:t>
                          </a:r>
                        </a:p>
                      </a:txBody>
                      <a:tcPr/>
                    </a:tc>
                    <a:tc>
                      <a:txBody>
                        <a:bodyPr/>
                        <a:lstStyle/>
                        <a:p>
                          <a:r>
                            <a:rPr lang="en-US" dirty="0"/>
                            <a:t>128.95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𝐾</m:t>
                                  </m:r>
                                </m:den>
                              </m:f>
                            </m:oMath>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155.57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𝐾</m:t>
                                  </m:r>
                                </m:den>
                              </m:f>
                            </m:oMath>
                          </a14:m>
                          <a:endParaRPr lang="en-US" dirty="0"/>
                        </a:p>
                        <a:p>
                          <a:endParaRPr lang="en-US" dirty="0"/>
                        </a:p>
                      </a:txBody>
                      <a:tcPr/>
                    </a:tc>
                    <a:tc>
                      <a:txBody>
                        <a:bodyPr/>
                        <a:lstStyle/>
                        <a:p>
                          <a:r>
                            <a:rPr lang="en-US" dirty="0"/>
                            <a:t>20.6% Greater</a:t>
                          </a:r>
                        </a:p>
                      </a:txBody>
                      <a:tcPr/>
                    </a:tc>
                    <a:extLst>
                      <a:ext uri="{0D108BD9-81ED-4DB2-BD59-A6C34878D82A}">
                        <a16:rowId xmlns:a16="http://schemas.microsoft.com/office/drawing/2014/main" val="3276603840"/>
                      </a:ext>
                    </a:extLst>
                  </a:tr>
                  <a:tr h="687088">
                    <a:tc>
                      <a:txBody>
                        <a:bodyPr/>
                        <a:lstStyle/>
                        <a:p>
                          <a:r>
                            <a:rPr lang="en-US" dirty="0"/>
                            <a:t>30km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1400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𝐾</m:t>
                                  </m:r>
                                </m:den>
                              </m:f>
                            </m:oMath>
                          </a14:m>
                          <a:endParaRPr lang="en-US"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1559.42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𝐾</m:t>
                                  </m:r>
                                </m:den>
                              </m:f>
                            </m:oMath>
                          </a14:m>
                          <a:endParaRPr lang="en-US" dirty="0"/>
                        </a:p>
                        <a:p>
                          <a:endParaRPr lang="en-US" dirty="0"/>
                        </a:p>
                      </a:txBody>
                      <a:tcPr/>
                    </a:tc>
                    <a:tc>
                      <a:txBody>
                        <a:bodyPr/>
                        <a:lstStyle/>
                        <a:p>
                          <a:r>
                            <a:rPr lang="en-US" dirty="0"/>
                            <a:t>11.32% Greater</a:t>
                          </a:r>
                        </a:p>
                      </a:txBody>
                      <a:tcPr/>
                    </a:tc>
                    <a:extLst>
                      <a:ext uri="{0D108BD9-81ED-4DB2-BD59-A6C34878D82A}">
                        <a16:rowId xmlns:a16="http://schemas.microsoft.com/office/drawing/2014/main" val="472479375"/>
                      </a:ext>
                    </a:extLst>
                  </a:tr>
                  <a:tr h="687088">
                    <a:tc>
                      <a:txBody>
                        <a:bodyPr/>
                        <a:lstStyle/>
                        <a:p>
                          <a:r>
                            <a:rPr lang="en-US" dirty="0"/>
                            <a:t>2.5km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3063.15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𝐾</m:t>
                                  </m:r>
                                </m:den>
                              </m:f>
                            </m:oMath>
                          </a14:m>
                          <a:endParaRPr lang="en-US"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3426.8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𝐾</m:t>
                                  </m:r>
                                </m:den>
                              </m:f>
                            </m:oMath>
                          </a14:m>
                          <a:endParaRPr lang="en-US" dirty="0"/>
                        </a:p>
                        <a:p>
                          <a:endParaRPr lang="en-US" dirty="0"/>
                        </a:p>
                      </a:txBody>
                      <a:tcPr/>
                    </a:tc>
                    <a:tc>
                      <a:txBody>
                        <a:bodyPr/>
                        <a:lstStyle/>
                        <a:p>
                          <a:r>
                            <a:rPr lang="en-US" dirty="0"/>
                            <a:t>11.9% Greater</a:t>
                          </a:r>
                        </a:p>
                      </a:txBody>
                      <a:tcPr/>
                    </a:tc>
                    <a:extLst>
                      <a:ext uri="{0D108BD9-81ED-4DB2-BD59-A6C34878D82A}">
                        <a16:rowId xmlns:a16="http://schemas.microsoft.com/office/drawing/2014/main" val="888189953"/>
                      </a:ext>
                    </a:extLst>
                  </a:tr>
                </a:tbl>
              </a:graphicData>
            </a:graphic>
          </p:graphicFrame>
        </mc:Choice>
        <mc:Fallback xmlns="">
          <p:graphicFrame>
            <p:nvGraphicFramePr>
              <p:cNvPr id="5" name="Table 7">
                <a:extLst>
                  <a:ext uri="{FF2B5EF4-FFF2-40B4-BE49-F238E27FC236}">
                    <a16:creationId xmlns:a16="http://schemas.microsoft.com/office/drawing/2014/main" id="{28CE2AC5-025A-BA29-2327-2F69A1A24D72}"/>
                  </a:ext>
                </a:extLst>
              </p:cNvPr>
              <p:cNvGraphicFramePr>
                <a:graphicFrameLocks noGrp="1"/>
              </p:cNvGraphicFramePr>
              <p:nvPr>
                <p:extLst>
                  <p:ext uri="{D42A27DB-BD31-4B8C-83A1-F6EECF244321}">
                    <p14:modId xmlns:p14="http://schemas.microsoft.com/office/powerpoint/2010/main" val="2014410187"/>
                  </p:ext>
                </p:extLst>
              </p:nvPr>
            </p:nvGraphicFramePr>
            <p:xfrm>
              <a:off x="532269" y="1446059"/>
              <a:ext cx="6484044" cy="3381948"/>
            </p:xfrm>
            <a:graphic>
              <a:graphicData uri="http://schemas.openxmlformats.org/drawingml/2006/table">
                <a:tbl>
                  <a:tblPr firstRow="1" bandRow="1">
                    <a:tableStyleId>{5C22544A-7EE6-4342-B048-85BDC9FD1C3A}</a:tableStyleId>
                  </a:tblPr>
                  <a:tblGrid>
                    <a:gridCol w="1621011">
                      <a:extLst>
                        <a:ext uri="{9D8B030D-6E8A-4147-A177-3AD203B41FA5}">
                          <a16:colId xmlns:a16="http://schemas.microsoft.com/office/drawing/2014/main" val="2323636907"/>
                        </a:ext>
                      </a:extLst>
                    </a:gridCol>
                    <a:gridCol w="1621011">
                      <a:extLst>
                        <a:ext uri="{9D8B030D-6E8A-4147-A177-3AD203B41FA5}">
                          <a16:colId xmlns:a16="http://schemas.microsoft.com/office/drawing/2014/main" val="3189577777"/>
                        </a:ext>
                      </a:extLst>
                    </a:gridCol>
                    <a:gridCol w="1621011">
                      <a:extLst>
                        <a:ext uri="{9D8B030D-6E8A-4147-A177-3AD203B41FA5}">
                          <a16:colId xmlns:a16="http://schemas.microsoft.com/office/drawing/2014/main" val="2344199976"/>
                        </a:ext>
                      </a:extLst>
                    </a:gridCol>
                    <a:gridCol w="1621011">
                      <a:extLst>
                        <a:ext uri="{9D8B030D-6E8A-4147-A177-3AD203B41FA5}">
                          <a16:colId xmlns:a16="http://schemas.microsoft.com/office/drawing/2014/main" val="4180028327"/>
                        </a:ext>
                      </a:extLst>
                    </a:gridCol>
                  </a:tblGrid>
                  <a:tr h="1188720">
                    <a:tc>
                      <a:txBody>
                        <a:bodyPr/>
                        <a:lstStyle/>
                        <a:p>
                          <a:r>
                            <a:rPr lang="en-US" dirty="0"/>
                            <a:t>Altitude</a:t>
                          </a:r>
                        </a:p>
                      </a:txBody>
                      <a:tcPr/>
                    </a:tc>
                    <a:tc>
                      <a:txBody>
                        <a:bodyPr/>
                        <a:lstStyle/>
                        <a:p>
                          <a:r>
                            <a:rPr lang="en-US" dirty="0"/>
                            <a:t>Convection Coefficient from Hand Calcs</a:t>
                          </a:r>
                        </a:p>
                      </a:txBody>
                      <a:tcPr/>
                    </a:tc>
                    <a:tc>
                      <a:txBody>
                        <a:bodyPr/>
                        <a:lstStyle/>
                        <a:p>
                          <a:r>
                            <a:rPr lang="en-US" dirty="0"/>
                            <a:t>Convection Coefficient from Fluent</a:t>
                          </a:r>
                        </a:p>
                      </a:txBody>
                      <a:tcPr/>
                    </a:tc>
                    <a:tc>
                      <a:txBody>
                        <a:bodyPr/>
                        <a:lstStyle/>
                        <a:p>
                          <a:r>
                            <a:rPr lang="en-US" dirty="0"/>
                            <a:t>Percent Error</a:t>
                          </a:r>
                        </a:p>
                      </a:txBody>
                      <a:tcPr/>
                    </a:tc>
                    <a:extLst>
                      <a:ext uri="{0D108BD9-81ED-4DB2-BD59-A6C34878D82A}">
                        <a16:rowId xmlns:a16="http://schemas.microsoft.com/office/drawing/2014/main" val="1255583316"/>
                      </a:ext>
                    </a:extLst>
                  </a:tr>
                  <a:tr h="731076">
                    <a:tc>
                      <a:txBody>
                        <a:bodyPr/>
                        <a:lstStyle/>
                        <a:p>
                          <a:r>
                            <a:rPr lang="en-US" dirty="0"/>
                            <a:t>60km</a:t>
                          </a:r>
                        </a:p>
                      </a:txBody>
                      <a:tcPr/>
                    </a:tc>
                    <a:tc>
                      <a:txBody>
                        <a:bodyPr/>
                        <a:lstStyle/>
                        <a:p>
                          <a:endParaRPr lang="en-US"/>
                        </a:p>
                      </a:txBody>
                      <a:tcPr>
                        <a:blipFill>
                          <a:blip r:embed="rId2"/>
                          <a:stretch>
                            <a:fillRect l="-100376" t="-166667" r="-201880" b="-202500"/>
                          </a:stretch>
                        </a:blipFill>
                      </a:tcPr>
                    </a:tc>
                    <a:tc>
                      <a:txBody>
                        <a:bodyPr/>
                        <a:lstStyle/>
                        <a:p>
                          <a:endParaRPr lang="en-US"/>
                        </a:p>
                      </a:txBody>
                      <a:tcPr>
                        <a:blipFill>
                          <a:blip r:embed="rId2"/>
                          <a:stretch>
                            <a:fillRect l="-200376" t="-166667" r="-101880" b="-202500"/>
                          </a:stretch>
                        </a:blipFill>
                      </a:tcPr>
                    </a:tc>
                    <a:tc>
                      <a:txBody>
                        <a:bodyPr/>
                        <a:lstStyle/>
                        <a:p>
                          <a:r>
                            <a:rPr lang="en-US" dirty="0"/>
                            <a:t>20.6% Greater</a:t>
                          </a:r>
                        </a:p>
                      </a:txBody>
                      <a:tcPr/>
                    </a:tc>
                    <a:extLst>
                      <a:ext uri="{0D108BD9-81ED-4DB2-BD59-A6C34878D82A}">
                        <a16:rowId xmlns:a16="http://schemas.microsoft.com/office/drawing/2014/main" val="3276603840"/>
                      </a:ext>
                    </a:extLst>
                  </a:tr>
                  <a:tr h="731076">
                    <a:tc>
                      <a:txBody>
                        <a:bodyPr/>
                        <a:lstStyle/>
                        <a:p>
                          <a:r>
                            <a:rPr lang="en-US" dirty="0"/>
                            <a:t>30km</a:t>
                          </a:r>
                        </a:p>
                      </a:txBody>
                      <a:tcPr/>
                    </a:tc>
                    <a:tc>
                      <a:txBody>
                        <a:bodyPr/>
                        <a:lstStyle/>
                        <a:p>
                          <a:endParaRPr lang="en-US"/>
                        </a:p>
                      </a:txBody>
                      <a:tcPr>
                        <a:blipFill>
                          <a:blip r:embed="rId2"/>
                          <a:stretch>
                            <a:fillRect l="-100376" t="-266667" r="-201880" b="-102500"/>
                          </a:stretch>
                        </a:blipFill>
                      </a:tcPr>
                    </a:tc>
                    <a:tc>
                      <a:txBody>
                        <a:bodyPr/>
                        <a:lstStyle/>
                        <a:p>
                          <a:endParaRPr lang="en-US"/>
                        </a:p>
                      </a:txBody>
                      <a:tcPr>
                        <a:blipFill>
                          <a:blip r:embed="rId2"/>
                          <a:stretch>
                            <a:fillRect l="-200376" t="-266667" r="-101880" b="-102500"/>
                          </a:stretch>
                        </a:blipFill>
                      </a:tcPr>
                    </a:tc>
                    <a:tc>
                      <a:txBody>
                        <a:bodyPr/>
                        <a:lstStyle/>
                        <a:p>
                          <a:r>
                            <a:rPr lang="en-US" dirty="0"/>
                            <a:t>11.32% Greater</a:t>
                          </a:r>
                        </a:p>
                      </a:txBody>
                      <a:tcPr/>
                    </a:tc>
                    <a:extLst>
                      <a:ext uri="{0D108BD9-81ED-4DB2-BD59-A6C34878D82A}">
                        <a16:rowId xmlns:a16="http://schemas.microsoft.com/office/drawing/2014/main" val="472479375"/>
                      </a:ext>
                    </a:extLst>
                  </a:tr>
                  <a:tr h="731076">
                    <a:tc>
                      <a:txBody>
                        <a:bodyPr/>
                        <a:lstStyle/>
                        <a:p>
                          <a:r>
                            <a:rPr lang="en-US" dirty="0"/>
                            <a:t>2.5km</a:t>
                          </a:r>
                        </a:p>
                      </a:txBody>
                      <a:tcPr/>
                    </a:tc>
                    <a:tc>
                      <a:txBody>
                        <a:bodyPr/>
                        <a:lstStyle/>
                        <a:p>
                          <a:endParaRPr lang="en-US"/>
                        </a:p>
                      </a:txBody>
                      <a:tcPr>
                        <a:blipFill>
                          <a:blip r:embed="rId2"/>
                          <a:stretch>
                            <a:fillRect l="-100376" t="-366667" r="-201880" b="-2500"/>
                          </a:stretch>
                        </a:blipFill>
                      </a:tcPr>
                    </a:tc>
                    <a:tc>
                      <a:txBody>
                        <a:bodyPr/>
                        <a:lstStyle/>
                        <a:p>
                          <a:endParaRPr lang="en-US"/>
                        </a:p>
                      </a:txBody>
                      <a:tcPr>
                        <a:blipFill>
                          <a:blip r:embed="rId2"/>
                          <a:stretch>
                            <a:fillRect l="-200376" t="-366667" r="-101880" b="-2500"/>
                          </a:stretch>
                        </a:blipFill>
                      </a:tcPr>
                    </a:tc>
                    <a:tc>
                      <a:txBody>
                        <a:bodyPr/>
                        <a:lstStyle/>
                        <a:p>
                          <a:r>
                            <a:rPr lang="en-US" dirty="0"/>
                            <a:t>11.9% Greater</a:t>
                          </a:r>
                        </a:p>
                      </a:txBody>
                      <a:tcPr/>
                    </a:tc>
                    <a:extLst>
                      <a:ext uri="{0D108BD9-81ED-4DB2-BD59-A6C34878D82A}">
                        <a16:rowId xmlns:a16="http://schemas.microsoft.com/office/drawing/2014/main" val="888189953"/>
                      </a:ext>
                    </a:extLst>
                  </a:tr>
                </a:tbl>
              </a:graphicData>
            </a:graphic>
          </p:graphicFrame>
        </mc:Fallback>
      </mc:AlternateContent>
      <p:pic>
        <p:nvPicPr>
          <p:cNvPr id="6" name="Picture 5">
            <a:extLst>
              <a:ext uri="{FF2B5EF4-FFF2-40B4-BE49-F238E27FC236}">
                <a16:creationId xmlns:a16="http://schemas.microsoft.com/office/drawing/2014/main" id="{B9BD867F-D401-C34D-4822-8861ADE81D39}"/>
              </a:ext>
            </a:extLst>
          </p:cNvPr>
          <p:cNvPicPr>
            <a:picLocks noChangeAspect="1"/>
          </p:cNvPicPr>
          <p:nvPr/>
        </p:nvPicPr>
        <p:blipFill rotWithShape="1">
          <a:blip r:embed="rId3"/>
          <a:srcRect l="25938" t="26983" r="24279" b="11925"/>
          <a:stretch/>
        </p:blipFill>
        <p:spPr>
          <a:xfrm>
            <a:off x="7177547" y="585480"/>
            <a:ext cx="5348749" cy="3072413"/>
          </a:xfrm>
          <a:prstGeom prst="rect">
            <a:avLst/>
          </a:prstGeom>
        </p:spPr>
      </p:pic>
      <p:pic>
        <p:nvPicPr>
          <p:cNvPr id="7" name="Picture 6">
            <a:extLst>
              <a:ext uri="{FF2B5EF4-FFF2-40B4-BE49-F238E27FC236}">
                <a16:creationId xmlns:a16="http://schemas.microsoft.com/office/drawing/2014/main" id="{E3F67387-DFD8-E3ED-49E2-D635FF524D6E}"/>
              </a:ext>
            </a:extLst>
          </p:cNvPr>
          <p:cNvPicPr>
            <a:picLocks noChangeAspect="1"/>
          </p:cNvPicPr>
          <p:nvPr/>
        </p:nvPicPr>
        <p:blipFill>
          <a:blip r:embed="rId4"/>
          <a:stretch>
            <a:fillRect/>
          </a:stretch>
        </p:blipFill>
        <p:spPr>
          <a:xfrm>
            <a:off x="7508320" y="3814804"/>
            <a:ext cx="4151411" cy="2026405"/>
          </a:xfrm>
          <a:prstGeom prst="rect">
            <a:avLst/>
          </a:prstGeom>
        </p:spPr>
      </p:pic>
    </p:spTree>
    <p:extLst>
      <p:ext uri="{BB962C8B-B14F-4D97-AF65-F5344CB8AC3E}">
        <p14:creationId xmlns:p14="http://schemas.microsoft.com/office/powerpoint/2010/main" val="2127760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59814-0E36-A07E-750B-CEF919473284}"/>
              </a:ext>
            </a:extLst>
          </p:cNvPr>
          <p:cNvSpPr>
            <a:spLocks noGrp="1"/>
          </p:cNvSpPr>
          <p:nvPr>
            <p:ph type="title"/>
          </p:nvPr>
        </p:nvSpPr>
        <p:spPr/>
        <p:txBody>
          <a:bodyPr>
            <a:normAutofit fontScale="90000"/>
          </a:bodyPr>
          <a:lstStyle/>
          <a:p>
            <a:r>
              <a:rPr lang="en-US" dirty="0"/>
              <a:t>Straked </a:t>
            </a:r>
            <a:r>
              <a:rPr lang="en-US" dirty="0" err="1"/>
              <a:t>boomlet</a:t>
            </a:r>
            <a:r>
              <a:rPr lang="en-US" dirty="0"/>
              <a:t> comparison to Fluent</a:t>
            </a:r>
          </a:p>
        </p:txBody>
      </p:sp>
      <p:sp>
        <p:nvSpPr>
          <p:cNvPr id="4" name="Slide Number Placeholder 3">
            <a:extLst>
              <a:ext uri="{FF2B5EF4-FFF2-40B4-BE49-F238E27FC236}">
                <a16:creationId xmlns:a16="http://schemas.microsoft.com/office/drawing/2014/main" id="{DA9D4F3A-F18C-58D4-3AF6-948FC4BB53FC}"/>
              </a:ext>
            </a:extLst>
          </p:cNvPr>
          <p:cNvSpPr>
            <a:spLocks noGrp="1"/>
          </p:cNvSpPr>
          <p:nvPr>
            <p:ph type="sldNum" sz="quarter" idx="12"/>
          </p:nvPr>
        </p:nvSpPr>
        <p:spPr/>
        <p:txBody>
          <a:bodyPr/>
          <a:lstStyle/>
          <a:p>
            <a:fld id="{87E7D82F-5D7F-4049-816F-87C810C63625}" type="slidenum">
              <a:rPr lang="en-US" smtClean="0"/>
              <a:t>24</a:t>
            </a:fld>
            <a:endParaRPr lang="en-US"/>
          </a:p>
        </p:txBody>
      </p:sp>
      <mc:AlternateContent xmlns:mc="http://schemas.openxmlformats.org/markup-compatibility/2006" xmlns:a14="http://schemas.microsoft.com/office/drawing/2010/main">
        <mc:Choice Requires="a14">
          <p:graphicFrame>
            <p:nvGraphicFramePr>
              <p:cNvPr id="5" name="Table 7">
                <a:extLst>
                  <a:ext uri="{FF2B5EF4-FFF2-40B4-BE49-F238E27FC236}">
                    <a16:creationId xmlns:a16="http://schemas.microsoft.com/office/drawing/2014/main" id="{5068BDA2-C89B-AB9E-CA7B-D37126CC2DDD}"/>
                  </a:ext>
                </a:extLst>
              </p:cNvPr>
              <p:cNvGraphicFramePr>
                <a:graphicFrameLocks noGrp="1"/>
              </p:cNvGraphicFramePr>
              <p:nvPr>
                <p:extLst>
                  <p:ext uri="{D42A27DB-BD31-4B8C-83A1-F6EECF244321}">
                    <p14:modId xmlns:p14="http://schemas.microsoft.com/office/powerpoint/2010/main" val="1674673875"/>
                  </p:ext>
                </p:extLst>
              </p:nvPr>
            </p:nvGraphicFramePr>
            <p:xfrm>
              <a:off x="182227" y="1738026"/>
              <a:ext cx="6484044" cy="3381948"/>
            </p:xfrm>
            <a:graphic>
              <a:graphicData uri="http://schemas.openxmlformats.org/drawingml/2006/table">
                <a:tbl>
                  <a:tblPr firstRow="1" bandRow="1">
                    <a:tableStyleId>{5C22544A-7EE6-4342-B048-85BDC9FD1C3A}</a:tableStyleId>
                  </a:tblPr>
                  <a:tblGrid>
                    <a:gridCol w="1621011">
                      <a:extLst>
                        <a:ext uri="{9D8B030D-6E8A-4147-A177-3AD203B41FA5}">
                          <a16:colId xmlns:a16="http://schemas.microsoft.com/office/drawing/2014/main" val="2323636907"/>
                        </a:ext>
                      </a:extLst>
                    </a:gridCol>
                    <a:gridCol w="1621011">
                      <a:extLst>
                        <a:ext uri="{9D8B030D-6E8A-4147-A177-3AD203B41FA5}">
                          <a16:colId xmlns:a16="http://schemas.microsoft.com/office/drawing/2014/main" val="3189577777"/>
                        </a:ext>
                      </a:extLst>
                    </a:gridCol>
                    <a:gridCol w="1621011">
                      <a:extLst>
                        <a:ext uri="{9D8B030D-6E8A-4147-A177-3AD203B41FA5}">
                          <a16:colId xmlns:a16="http://schemas.microsoft.com/office/drawing/2014/main" val="2344199976"/>
                        </a:ext>
                      </a:extLst>
                    </a:gridCol>
                    <a:gridCol w="1621011">
                      <a:extLst>
                        <a:ext uri="{9D8B030D-6E8A-4147-A177-3AD203B41FA5}">
                          <a16:colId xmlns:a16="http://schemas.microsoft.com/office/drawing/2014/main" val="4180028327"/>
                        </a:ext>
                      </a:extLst>
                    </a:gridCol>
                  </a:tblGrid>
                  <a:tr h="1185933">
                    <a:tc>
                      <a:txBody>
                        <a:bodyPr/>
                        <a:lstStyle/>
                        <a:p>
                          <a:r>
                            <a:rPr lang="en-US" dirty="0"/>
                            <a:t>Altitude</a:t>
                          </a:r>
                        </a:p>
                      </a:txBody>
                      <a:tcPr/>
                    </a:tc>
                    <a:tc>
                      <a:txBody>
                        <a:bodyPr/>
                        <a:lstStyle/>
                        <a:p>
                          <a:r>
                            <a:rPr lang="en-US" dirty="0"/>
                            <a:t>Convection Coefficient from Hand Calcs</a:t>
                          </a:r>
                        </a:p>
                      </a:txBody>
                      <a:tcPr/>
                    </a:tc>
                    <a:tc>
                      <a:txBody>
                        <a:bodyPr/>
                        <a:lstStyle/>
                        <a:p>
                          <a:r>
                            <a:rPr lang="en-US" dirty="0"/>
                            <a:t>Convection Coefficient from Fluent</a:t>
                          </a:r>
                        </a:p>
                      </a:txBody>
                      <a:tcPr/>
                    </a:tc>
                    <a:tc>
                      <a:txBody>
                        <a:bodyPr/>
                        <a:lstStyle/>
                        <a:p>
                          <a:r>
                            <a:rPr lang="en-US" dirty="0"/>
                            <a:t>Percent Error</a:t>
                          </a:r>
                        </a:p>
                      </a:txBody>
                      <a:tcPr/>
                    </a:tc>
                    <a:extLst>
                      <a:ext uri="{0D108BD9-81ED-4DB2-BD59-A6C34878D82A}">
                        <a16:rowId xmlns:a16="http://schemas.microsoft.com/office/drawing/2014/main" val="1255583316"/>
                      </a:ext>
                    </a:extLst>
                  </a:tr>
                  <a:tr h="687088">
                    <a:tc>
                      <a:txBody>
                        <a:bodyPr/>
                        <a:lstStyle/>
                        <a:p>
                          <a:r>
                            <a:rPr lang="en-US" dirty="0"/>
                            <a:t>60km</a:t>
                          </a:r>
                        </a:p>
                      </a:txBody>
                      <a:tcPr/>
                    </a:tc>
                    <a:tc>
                      <a:txBody>
                        <a:bodyPr/>
                        <a:lstStyle/>
                        <a:p>
                          <a:r>
                            <a:rPr lang="en-US" dirty="0"/>
                            <a:t>128.95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𝐾</m:t>
                                  </m:r>
                                </m:den>
                              </m:f>
                            </m:oMath>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136.45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𝐾</m:t>
                                  </m:r>
                                </m:den>
                              </m:f>
                            </m:oMath>
                          </a14:m>
                          <a:endParaRPr lang="en-US" dirty="0"/>
                        </a:p>
                        <a:p>
                          <a:endParaRPr lang="en-US" dirty="0"/>
                        </a:p>
                      </a:txBody>
                      <a:tcPr/>
                    </a:tc>
                    <a:tc>
                      <a:txBody>
                        <a:bodyPr/>
                        <a:lstStyle/>
                        <a:p>
                          <a:r>
                            <a:rPr lang="en-US" dirty="0"/>
                            <a:t>5.81% Greater</a:t>
                          </a:r>
                        </a:p>
                      </a:txBody>
                      <a:tcPr/>
                    </a:tc>
                    <a:extLst>
                      <a:ext uri="{0D108BD9-81ED-4DB2-BD59-A6C34878D82A}">
                        <a16:rowId xmlns:a16="http://schemas.microsoft.com/office/drawing/2014/main" val="3276603840"/>
                      </a:ext>
                    </a:extLst>
                  </a:tr>
                  <a:tr h="687088">
                    <a:tc>
                      <a:txBody>
                        <a:bodyPr/>
                        <a:lstStyle/>
                        <a:p>
                          <a:r>
                            <a:rPr lang="en-US" dirty="0"/>
                            <a:t>30km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1400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𝐾</m:t>
                                  </m:r>
                                </m:den>
                              </m:f>
                            </m:oMath>
                          </a14:m>
                          <a:endParaRPr lang="en-US"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1776.7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𝐾</m:t>
                                  </m:r>
                                </m:den>
                              </m:f>
                            </m:oMath>
                          </a14:m>
                          <a:endParaRPr lang="en-US" dirty="0"/>
                        </a:p>
                        <a:p>
                          <a:endParaRPr lang="en-US" dirty="0"/>
                        </a:p>
                      </a:txBody>
                      <a:tcPr/>
                    </a:tc>
                    <a:tc>
                      <a:txBody>
                        <a:bodyPr/>
                        <a:lstStyle/>
                        <a:p>
                          <a:r>
                            <a:rPr lang="en-US" dirty="0"/>
                            <a:t>26.9% Greater</a:t>
                          </a:r>
                        </a:p>
                      </a:txBody>
                      <a:tcPr/>
                    </a:tc>
                    <a:extLst>
                      <a:ext uri="{0D108BD9-81ED-4DB2-BD59-A6C34878D82A}">
                        <a16:rowId xmlns:a16="http://schemas.microsoft.com/office/drawing/2014/main" val="472479375"/>
                      </a:ext>
                    </a:extLst>
                  </a:tr>
                  <a:tr h="687088">
                    <a:tc>
                      <a:txBody>
                        <a:bodyPr/>
                        <a:lstStyle/>
                        <a:p>
                          <a:r>
                            <a:rPr lang="en-US" dirty="0"/>
                            <a:t>2.5km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3063.15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𝐾</m:t>
                                  </m:r>
                                </m:den>
                              </m:f>
                            </m:oMath>
                          </a14:m>
                          <a:endParaRPr lang="en-US"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3843.1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𝐾</m:t>
                                  </m:r>
                                </m:den>
                              </m:f>
                            </m:oMath>
                          </a14:m>
                          <a:endParaRPr lang="en-US" dirty="0"/>
                        </a:p>
                        <a:p>
                          <a:endParaRPr lang="en-US" dirty="0"/>
                        </a:p>
                      </a:txBody>
                      <a:tcPr/>
                    </a:tc>
                    <a:tc>
                      <a:txBody>
                        <a:bodyPr/>
                        <a:lstStyle/>
                        <a:p>
                          <a:r>
                            <a:rPr lang="en-US" dirty="0"/>
                            <a:t>25.5% Greater</a:t>
                          </a:r>
                        </a:p>
                      </a:txBody>
                      <a:tcPr/>
                    </a:tc>
                    <a:extLst>
                      <a:ext uri="{0D108BD9-81ED-4DB2-BD59-A6C34878D82A}">
                        <a16:rowId xmlns:a16="http://schemas.microsoft.com/office/drawing/2014/main" val="888189953"/>
                      </a:ext>
                    </a:extLst>
                  </a:tr>
                </a:tbl>
              </a:graphicData>
            </a:graphic>
          </p:graphicFrame>
        </mc:Choice>
        <mc:Fallback xmlns="">
          <p:graphicFrame>
            <p:nvGraphicFramePr>
              <p:cNvPr id="5" name="Table 7">
                <a:extLst>
                  <a:ext uri="{FF2B5EF4-FFF2-40B4-BE49-F238E27FC236}">
                    <a16:creationId xmlns:a16="http://schemas.microsoft.com/office/drawing/2014/main" id="{5068BDA2-C89B-AB9E-CA7B-D37126CC2DDD}"/>
                  </a:ext>
                </a:extLst>
              </p:cNvPr>
              <p:cNvGraphicFramePr>
                <a:graphicFrameLocks noGrp="1"/>
              </p:cNvGraphicFramePr>
              <p:nvPr>
                <p:extLst>
                  <p:ext uri="{D42A27DB-BD31-4B8C-83A1-F6EECF244321}">
                    <p14:modId xmlns:p14="http://schemas.microsoft.com/office/powerpoint/2010/main" val="1674673875"/>
                  </p:ext>
                </p:extLst>
              </p:nvPr>
            </p:nvGraphicFramePr>
            <p:xfrm>
              <a:off x="182227" y="1738026"/>
              <a:ext cx="6484044" cy="3381948"/>
            </p:xfrm>
            <a:graphic>
              <a:graphicData uri="http://schemas.openxmlformats.org/drawingml/2006/table">
                <a:tbl>
                  <a:tblPr firstRow="1" bandRow="1">
                    <a:tableStyleId>{5C22544A-7EE6-4342-B048-85BDC9FD1C3A}</a:tableStyleId>
                  </a:tblPr>
                  <a:tblGrid>
                    <a:gridCol w="1621011">
                      <a:extLst>
                        <a:ext uri="{9D8B030D-6E8A-4147-A177-3AD203B41FA5}">
                          <a16:colId xmlns:a16="http://schemas.microsoft.com/office/drawing/2014/main" val="2323636907"/>
                        </a:ext>
                      </a:extLst>
                    </a:gridCol>
                    <a:gridCol w="1621011">
                      <a:extLst>
                        <a:ext uri="{9D8B030D-6E8A-4147-A177-3AD203B41FA5}">
                          <a16:colId xmlns:a16="http://schemas.microsoft.com/office/drawing/2014/main" val="3189577777"/>
                        </a:ext>
                      </a:extLst>
                    </a:gridCol>
                    <a:gridCol w="1621011">
                      <a:extLst>
                        <a:ext uri="{9D8B030D-6E8A-4147-A177-3AD203B41FA5}">
                          <a16:colId xmlns:a16="http://schemas.microsoft.com/office/drawing/2014/main" val="2344199976"/>
                        </a:ext>
                      </a:extLst>
                    </a:gridCol>
                    <a:gridCol w="1621011">
                      <a:extLst>
                        <a:ext uri="{9D8B030D-6E8A-4147-A177-3AD203B41FA5}">
                          <a16:colId xmlns:a16="http://schemas.microsoft.com/office/drawing/2014/main" val="4180028327"/>
                        </a:ext>
                      </a:extLst>
                    </a:gridCol>
                  </a:tblGrid>
                  <a:tr h="1188720">
                    <a:tc>
                      <a:txBody>
                        <a:bodyPr/>
                        <a:lstStyle/>
                        <a:p>
                          <a:r>
                            <a:rPr lang="en-US" dirty="0"/>
                            <a:t>Altitude</a:t>
                          </a:r>
                        </a:p>
                      </a:txBody>
                      <a:tcPr/>
                    </a:tc>
                    <a:tc>
                      <a:txBody>
                        <a:bodyPr/>
                        <a:lstStyle/>
                        <a:p>
                          <a:r>
                            <a:rPr lang="en-US" dirty="0"/>
                            <a:t>Convection Coefficient from Hand Calcs</a:t>
                          </a:r>
                        </a:p>
                      </a:txBody>
                      <a:tcPr/>
                    </a:tc>
                    <a:tc>
                      <a:txBody>
                        <a:bodyPr/>
                        <a:lstStyle/>
                        <a:p>
                          <a:r>
                            <a:rPr lang="en-US" dirty="0"/>
                            <a:t>Convection Coefficient from Fluent</a:t>
                          </a:r>
                        </a:p>
                      </a:txBody>
                      <a:tcPr/>
                    </a:tc>
                    <a:tc>
                      <a:txBody>
                        <a:bodyPr/>
                        <a:lstStyle/>
                        <a:p>
                          <a:r>
                            <a:rPr lang="en-US" dirty="0"/>
                            <a:t>Percent Error</a:t>
                          </a:r>
                        </a:p>
                      </a:txBody>
                      <a:tcPr/>
                    </a:tc>
                    <a:extLst>
                      <a:ext uri="{0D108BD9-81ED-4DB2-BD59-A6C34878D82A}">
                        <a16:rowId xmlns:a16="http://schemas.microsoft.com/office/drawing/2014/main" val="1255583316"/>
                      </a:ext>
                    </a:extLst>
                  </a:tr>
                  <a:tr h="731076">
                    <a:tc>
                      <a:txBody>
                        <a:bodyPr/>
                        <a:lstStyle/>
                        <a:p>
                          <a:r>
                            <a:rPr lang="en-US" dirty="0"/>
                            <a:t>60km</a:t>
                          </a:r>
                        </a:p>
                      </a:txBody>
                      <a:tcPr/>
                    </a:tc>
                    <a:tc>
                      <a:txBody>
                        <a:bodyPr/>
                        <a:lstStyle/>
                        <a:p>
                          <a:endParaRPr lang="en-US"/>
                        </a:p>
                      </a:txBody>
                      <a:tcPr>
                        <a:blipFill>
                          <a:blip r:embed="rId2"/>
                          <a:stretch>
                            <a:fillRect l="-100000" t="-166667" r="-200749" b="-201667"/>
                          </a:stretch>
                        </a:blipFill>
                      </a:tcPr>
                    </a:tc>
                    <a:tc>
                      <a:txBody>
                        <a:bodyPr/>
                        <a:lstStyle/>
                        <a:p>
                          <a:endParaRPr lang="en-US"/>
                        </a:p>
                      </a:txBody>
                      <a:tcPr>
                        <a:blipFill>
                          <a:blip r:embed="rId2"/>
                          <a:stretch>
                            <a:fillRect l="-200752" t="-166667" r="-101504" b="-201667"/>
                          </a:stretch>
                        </a:blipFill>
                      </a:tcPr>
                    </a:tc>
                    <a:tc>
                      <a:txBody>
                        <a:bodyPr/>
                        <a:lstStyle/>
                        <a:p>
                          <a:r>
                            <a:rPr lang="en-US" dirty="0"/>
                            <a:t>5.81% Greater</a:t>
                          </a:r>
                        </a:p>
                      </a:txBody>
                      <a:tcPr/>
                    </a:tc>
                    <a:extLst>
                      <a:ext uri="{0D108BD9-81ED-4DB2-BD59-A6C34878D82A}">
                        <a16:rowId xmlns:a16="http://schemas.microsoft.com/office/drawing/2014/main" val="3276603840"/>
                      </a:ext>
                    </a:extLst>
                  </a:tr>
                  <a:tr h="731076">
                    <a:tc>
                      <a:txBody>
                        <a:bodyPr/>
                        <a:lstStyle/>
                        <a:p>
                          <a:r>
                            <a:rPr lang="en-US" dirty="0"/>
                            <a:t>30km</a:t>
                          </a:r>
                        </a:p>
                      </a:txBody>
                      <a:tcPr/>
                    </a:tc>
                    <a:tc>
                      <a:txBody>
                        <a:bodyPr/>
                        <a:lstStyle/>
                        <a:p>
                          <a:endParaRPr lang="en-US"/>
                        </a:p>
                      </a:txBody>
                      <a:tcPr>
                        <a:blipFill>
                          <a:blip r:embed="rId2"/>
                          <a:stretch>
                            <a:fillRect l="-100000" t="-266667" r="-200749" b="-101667"/>
                          </a:stretch>
                        </a:blipFill>
                      </a:tcPr>
                    </a:tc>
                    <a:tc>
                      <a:txBody>
                        <a:bodyPr/>
                        <a:lstStyle/>
                        <a:p>
                          <a:endParaRPr lang="en-US"/>
                        </a:p>
                      </a:txBody>
                      <a:tcPr>
                        <a:blipFill>
                          <a:blip r:embed="rId2"/>
                          <a:stretch>
                            <a:fillRect l="-200752" t="-266667" r="-101504" b="-101667"/>
                          </a:stretch>
                        </a:blipFill>
                      </a:tcPr>
                    </a:tc>
                    <a:tc>
                      <a:txBody>
                        <a:bodyPr/>
                        <a:lstStyle/>
                        <a:p>
                          <a:r>
                            <a:rPr lang="en-US" dirty="0"/>
                            <a:t>26.9% Greater</a:t>
                          </a:r>
                        </a:p>
                      </a:txBody>
                      <a:tcPr/>
                    </a:tc>
                    <a:extLst>
                      <a:ext uri="{0D108BD9-81ED-4DB2-BD59-A6C34878D82A}">
                        <a16:rowId xmlns:a16="http://schemas.microsoft.com/office/drawing/2014/main" val="472479375"/>
                      </a:ext>
                    </a:extLst>
                  </a:tr>
                  <a:tr h="731076">
                    <a:tc>
                      <a:txBody>
                        <a:bodyPr/>
                        <a:lstStyle/>
                        <a:p>
                          <a:r>
                            <a:rPr lang="en-US" dirty="0"/>
                            <a:t>2.5km</a:t>
                          </a:r>
                        </a:p>
                      </a:txBody>
                      <a:tcPr/>
                    </a:tc>
                    <a:tc>
                      <a:txBody>
                        <a:bodyPr/>
                        <a:lstStyle/>
                        <a:p>
                          <a:endParaRPr lang="en-US"/>
                        </a:p>
                      </a:txBody>
                      <a:tcPr>
                        <a:blipFill>
                          <a:blip r:embed="rId2"/>
                          <a:stretch>
                            <a:fillRect l="-100000" t="-366667" r="-200749" b="-1667"/>
                          </a:stretch>
                        </a:blipFill>
                      </a:tcPr>
                    </a:tc>
                    <a:tc>
                      <a:txBody>
                        <a:bodyPr/>
                        <a:lstStyle/>
                        <a:p>
                          <a:endParaRPr lang="en-US"/>
                        </a:p>
                      </a:txBody>
                      <a:tcPr>
                        <a:blipFill>
                          <a:blip r:embed="rId2"/>
                          <a:stretch>
                            <a:fillRect l="-200752" t="-366667" r="-101504" b="-1667"/>
                          </a:stretch>
                        </a:blipFill>
                      </a:tcPr>
                    </a:tc>
                    <a:tc>
                      <a:txBody>
                        <a:bodyPr/>
                        <a:lstStyle/>
                        <a:p>
                          <a:r>
                            <a:rPr lang="en-US" dirty="0"/>
                            <a:t>25.5% Greater</a:t>
                          </a:r>
                        </a:p>
                      </a:txBody>
                      <a:tcPr/>
                    </a:tc>
                    <a:extLst>
                      <a:ext uri="{0D108BD9-81ED-4DB2-BD59-A6C34878D82A}">
                        <a16:rowId xmlns:a16="http://schemas.microsoft.com/office/drawing/2014/main" val="888189953"/>
                      </a:ext>
                    </a:extLst>
                  </a:tr>
                </a:tbl>
              </a:graphicData>
            </a:graphic>
          </p:graphicFrame>
        </mc:Fallback>
      </mc:AlternateContent>
      <p:pic>
        <p:nvPicPr>
          <p:cNvPr id="6" name="Picture 5">
            <a:extLst>
              <a:ext uri="{FF2B5EF4-FFF2-40B4-BE49-F238E27FC236}">
                <a16:creationId xmlns:a16="http://schemas.microsoft.com/office/drawing/2014/main" id="{BE0619BC-86EC-52DF-1860-EB5E28F3BC6E}"/>
              </a:ext>
            </a:extLst>
          </p:cNvPr>
          <p:cNvPicPr>
            <a:picLocks noChangeAspect="1"/>
          </p:cNvPicPr>
          <p:nvPr/>
        </p:nvPicPr>
        <p:blipFill rotWithShape="1">
          <a:blip r:embed="rId3"/>
          <a:srcRect r="24365" b="3196"/>
          <a:stretch/>
        </p:blipFill>
        <p:spPr>
          <a:xfrm>
            <a:off x="7731135" y="808049"/>
            <a:ext cx="4151306" cy="2505421"/>
          </a:xfrm>
          <a:prstGeom prst="rect">
            <a:avLst/>
          </a:prstGeom>
        </p:spPr>
      </p:pic>
      <p:pic>
        <p:nvPicPr>
          <p:cNvPr id="7" name="Picture 6">
            <a:extLst>
              <a:ext uri="{FF2B5EF4-FFF2-40B4-BE49-F238E27FC236}">
                <a16:creationId xmlns:a16="http://schemas.microsoft.com/office/drawing/2014/main" id="{2A917DE6-45AB-EE88-EDA1-F64F613C2491}"/>
              </a:ext>
            </a:extLst>
          </p:cNvPr>
          <p:cNvPicPr>
            <a:picLocks noChangeAspect="1"/>
          </p:cNvPicPr>
          <p:nvPr/>
        </p:nvPicPr>
        <p:blipFill>
          <a:blip r:embed="rId4"/>
          <a:stretch>
            <a:fillRect/>
          </a:stretch>
        </p:blipFill>
        <p:spPr>
          <a:xfrm>
            <a:off x="7298152" y="3387833"/>
            <a:ext cx="4711621" cy="2219805"/>
          </a:xfrm>
          <a:prstGeom prst="rect">
            <a:avLst/>
          </a:prstGeom>
        </p:spPr>
      </p:pic>
    </p:spTree>
    <p:extLst>
      <p:ext uri="{BB962C8B-B14F-4D97-AF65-F5344CB8AC3E}">
        <p14:creationId xmlns:p14="http://schemas.microsoft.com/office/powerpoint/2010/main" val="2854766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86400-F7D0-6B1C-716A-94C199D26FCC}"/>
              </a:ext>
            </a:extLst>
          </p:cNvPr>
          <p:cNvSpPr>
            <a:spLocks noGrp="1"/>
          </p:cNvSpPr>
          <p:nvPr>
            <p:ph type="title"/>
          </p:nvPr>
        </p:nvSpPr>
        <p:spPr/>
        <p:txBody>
          <a:bodyPr>
            <a:normAutofit fontScale="90000"/>
          </a:bodyPr>
          <a:lstStyle/>
          <a:p>
            <a:r>
              <a:rPr lang="en-US" dirty="0"/>
              <a:t>Finned </a:t>
            </a:r>
            <a:r>
              <a:rPr lang="en-US" dirty="0" err="1"/>
              <a:t>boomlet</a:t>
            </a:r>
            <a:r>
              <a:rPr lang="en-US" dirty="0"/>
              <a:t> comparison to Fluent</a:t>
            </a:r>
          </a:p>
        </p:txBody>
      </p:sp>
      <p:sp>
        <p:nvSpPr>
          <p:cNvPr id="4" name="Slide Number Placeholder 3">
            <a:extLst>
              <a:ext uri="{FF2B5EF4-FFF2-40B4-BE49-F238E27FC236}">
                <a16:creationId xmlns:a16="http://schemas.microsoft.com/office/drawing/2014/main" id="{67A62C11-F006-6C7A-C5FE-9432FE7D082F}"/>
              </a:ext>
            </a:extLst>
          </p:cNvPr>
          <p:cNvSpPr>
            <a:spLocks noGrp="1"/>
          </p:cNvSpPr>
          <p:nvPr>
            <p:ph type="sldNum" sz="quarter" idx="12"/>
          </p:nvPr>
        </p:nvSpPr>
        <p:spPr/>
        <p:txBody>
          <a:bodyPr/>
          <a:lstStyle/>
          <a:p>
            <a:fld id="{87E7D82F-5D7F-4049-816F-87C810C63625}" type="slidenum">
              <a:rPr lang="en-US" smtClean="0"/>
              <a:t>25</a:t>
            </a:fld>
            <a:endParaRPr lang="en-US"/>
          </a:p>
        </p:txBody>
      </p:sp>
      <mc:AlternateContent xmlns:mc="http://schemas.openxmlformats.org/markup-compatibility/2006" xmlns:a14="http://schemas.microsoft.com/office/drawing/2010/main">
        <mc:Choice Requires="a14">
          <p:graphicFrame>
            <p:nvGraphicFramePr>
              <p:cNvPr id="5" name="Table 7">
                <a:extLst>
                  <a:ext uri="{FF2B5EF4-FFF2-40B4-BE49-F238E27FC236}">
                    <a16:creationId xmlns:a16="http://schemas.microsoft.com/office/drawing/2014/main" id="{520CEDC4-9AED-B2B2-A437-3976885E25AF}"/>
                  </a:ext>
                </a:extLst>
              </p:cNvPr>
              <p:cNvGraphicFramePr>
                <a:graphicFrameLocks noGrp="1"/>
              </p:cNvGraphicFramePr>
              <p:nvPr>
                <p:extLst>
                  <p:ext uri="{D42A27DB-BD31-4B8C-83A1-F6EECF244321}">
                    <p14:modId xmlns:p14="http://schemas.microsoft.com/office/powerpoint/2010/main" val="3616481114"/>
                  </p:ext>
                </p:extLst>
              </p:nvPr>
            </p:nvGraphicFramePr>
            <p:xfrm>
              <a:off x="251051" y="1505621"/>
              <a:ext cx="6484045" cy="3930588"/>
            </p:xfrm>
            <a:graphic>
              <a:graphicData uri="http://schemas.openxmlformats.org/drawingml/2006/table">
                <a:tbl>
                  <a:tblPr firstRow="1" bandRow="1">
                    <a:tableStyleId>{5C22544A-7EE6-4342-B048-85BDC9FD1C3A}</a:tableStyleId>
                  </a:tblPr>
                  <a:tblGrid>
                    <a:gridCol w="1296809">
                      <a:extLst>
                        <a:ext uri="{9D8B030D-6E8A-4147-A177-3AD203B41FA5}">
                          <a16:colId xmlns:a16="http://schemas.microsoft.com/office/drawing/2014/main" val="2323636907"/>
                        </a:ext>
                      </a:extLst>
                    </a:gridCol>
                    <a:gridCol w="1296809">
                      <a:extLst>
                        <a:ext uri="{9D8B030D-6E8A-4147-A177-3AD203B41FA5}">
                          <a16:colId xmlns:a16="http://schemas.microsoft.com/office/drawing/2014/main" val="3189577777"/>
                        </a:ext>
                      </a:extLst>
                    </a:gridCol>
                    <a:gridCol w="1296809">
                      <a:extLst>
                        <a:ext uri="{9D8B030D-6E8A-4147-A177-3AD203B41FA5}">
                          <a16:colId xmlns:a16="http://schemas.microsoft.com/office/drawing/2014/main" val="2344199976"/>
                        </a:ext>
                      </a:extLst>
                    </a:gridCol>
                    <a:gridCol w="1296809">
                      <a:extLst>
                        <a:ext uri="{9D8B030D-6E8A-4147-A177-3AD203B41FA5}">
                          <a16:colId xmlns:a16="http://schemas.microsoft.com/office/drawing/2014/main" val="4180028327"/>
                        </a:ext>
                      </a:extLst>
                    </a:gridCol>
                    <a:gridCol w="1296809">
                      <a:extLst>
                        <a:ext uri="{9D8B030D-6E8A-4147-A177-3AD203B41FA5}">
                          <a16:colId xmlns:a16="http://schemas.microsoft.com/office/drawing/2014/main" val="915842996"/>
                        </a:ext>
                      </a:extLst>
                    </a:gridCol>
                  </a:tblGrid>
                  <a:tr h="1185933">
                    <a:tc>
                      <a:txBody>
                        <a:bodyPr/>
                        <a:lstStyle/>
                        <a:p>
                          <a:r>
                            <a:rPr lang="en-US" dirty="0"/>
                            <a:t>Altitude</a:t>
                          </a:r>
                        </a:p>
                      </a:txBody>
                      <a:tcPr/>
                    </a:tc>
                    <a:tc>
                      <a:txBody>
                        <a:bodyPr/>
                        <a:lstStyle/>
                        <a:p>
                          <a:r>
                            <a:rPr lang="en-US" dirty="0"/>
                            <a:t>Convection Coefficient from Hand Calcs</a:t>
                          </a:r>
                        </a:p>
                      </a:txBody>
                      <a:tcPr/>
                    </a:tc>
                    <a:tc>
                      <a:txBody>
                        <a:bodyPr/>
                        <a:lstStyle/>
                        <a:p>
                          <a:r>
                            <a:rPr lang="en-US" dirty="0"/>
                            <a:t>Convection Coefficient from Fluent</a:t>
                          </a:r>
                        </a:p>
                      </a:txBody>
                      <a:tcPr/>
                    </a:tc>
                    <a:tc>
                      <a:txBody>
                        <a:bodyPr/>
                        <a:lstStyle/>
                        <a:p>
                          <a:r>
                            <a:rPr lang="en-US" dirty="0"/>
                            <a:t>Percent Error</a:t>
                          </a:r>
                        </a:p>
                      </a:txBody>
                      <a:tcPr/>
                    </a:tc>
                    <a:tc>
                      <a:txBody>
                        <a:bodyPr/>
                        <a:lstStyle/>
                        <a:p>
                          <a:r>
                            <a:rPr lang="en-US" dirty="0"/>
                            <a:t>Fins Convection Coefficient</a:t>
                          </a:r>
                        </a:p>
                      </a:txBody>
                      <a:tcPr/>
                    </a:tc>
                    <a:extLst>
                      <a:ext uri="{0D108BD9-81ED-4DB2-BD59-A6C34878D82A}">
                        <a16:rowId xmlns:a16="http://schemas.microsoft.com/office/drawing/2014/main" val="1255583316"/>
                      </a:ext>
                    </a:extLst>
                  </a:tr>
                  <a:tr h="687088">
                    <a:tc>
                      <a:txBody>
                        <a:bodyPr/>
                        <a:lstStyle/>
                        <a:p>
                          <a:r>
                            <a:rPr lang="en-US" dirty="0"/>
                            <a:t>60km</a:t>
                          </a:r>
                        </a:p>
                      </a:txBody>
                      <a:tcPr/>
                    </a:tc>
                    <a:tc>
                      <a:txBody>
                        <a:bodyPr/>
                        <a:lstStyle/>
                        <a:p>
                          <a:r>
                            <a:rPr lang="en-US" dirty="0"/>
                            <a:t>106.3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𝐾</m:t>
                                  </m:r>
                                </m:den>
                              </m:f>
                            </m:oMath>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91.6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𝐾</m:t>
                                  </m:r>
                                </m:den>
                              </m:f>
                            </m:oMath>
                          </a14:m>
                          <a:endParaRPr lang="en-US" dirty="0"/>
                        </a:p>
                        <a:p>
                          <a:endParaRPr lang="en-US" dirty="0"/>
                        </a:p>
                      </a:txBody>
                      <a:tcPr/>
                    </a:tc>
                    <a:tc>
                      <a:txBody>
                        <a:bodyPr/>
                        <a:lstStyle/>
                        <a:p>
                          <a:r>
                            <a:rPr lang="en-US" dirty="0"/>
                            <a:t>13.8% less</a:t>
                          </a:r>
                        </a:p>
                      </a:txBody>
                      <a:tcPr/>
                    </a:tc>
                    <a:tc>
                      <a:txBody>
                        <a:bodyPr/>
                        <a:lstStyle/>
                        <a:p>
                          <a:r>
                            <a:rPr lang="en-US" dirty="0"/>
                            <a:t>90.6</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𝐾</m:t>
                                  </m:r>
                                </m:den>
                              </m:f>
                            </m:oMath>
                          </a14:m>
                          <a:endParaRPr lang="en-US" dirty="0"/>
                        </a:p>
                      </a:txBody>
                      <a:tcPr/>
                    </a:tc>
                    <a:extLst>
                      <a:ext uri="{0D108BD9-81ED-4DB2-BD59-A6C34878D82A}">
                        <a16:rowId xmlns:a16="http://schemas.microsoft.com/office/drawing/2014/main" val="3276603840"/>
                      </a:ext>
                    </a:extLst>
                  </a:tr>
                  <a:tr h="687088">
                    <a:tc>
                      <a:txBody>
                        <a:bodyPr/>
                        <a:lstStyle/>
                        <a:p>
                          <a:r>
                            <a:rPr lang="en-US" dirty="0"/>
                            <a:t>30km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1203.26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𝐾</m:t>
                                  </m:r>
                                </m:den>
                              </m:f>
                            </m:oMath>
                          </a14:m>
                          <a:endParaRPr lang="en-US"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1464.65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𝐾</m:t>
                                  </m:r>
                                </m:den>
                              </m:f>
                            </m:oMath>
                          </a14:m>
                          <a:endParaRPr lang="en-US" dirty="0"/>
                        </a:p>
                        <a:p>
                          <a:endParaRPr lang="en-US" dirty="0"/>
                        </a:p>
                      </a:txBody>
                      <a:tcPr/>
                    </a:tc>
                    <a:tc>
                      <a:txBody>
                        <a:bodyPr/>
                        <a:lstStyle/>
                        <a:p>
                          <a:r>
                            <a:rPr lang="en-US" dirty="0"/>
                            <a:t>21.7% Greater</a:t>
                          </a:r>
                        </a:p>
                      </a:txBody>
                      <a:tcPr/>
                    </a:tc>
                    <a:tc>
                      <a:txBody>
                        <a:bodyPr/>
                        <a:lstStyle/>
                        <a:p>
                          <a:r>
                            <a:rPr lang="en-US" dirty="0"/>
                            <a:t>1600</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𝐾</m:t>
                                  </m:r>
                                </m:den>
                              </m:f>
                            </m:oMath>
                          </a14:m>
                          <a:endParaRPr lang="en-US" dirty="0"/>
                        </a:p>
                      </a:txBody>
                      <a:tcPr/>
                    </a:tc>
                    <a:extLst>
                      <a:ext uri="{0D108BD9-81ED-4DB2-BD59-A6C34878D82A}">
                        <a16:rowId xmlns:a16="http://schemas.microsoft.com/office/drawing/2014/main" val="472479375"/>
                      </a:ext>
                    </a:extLst>
                  </a:tr>
                  <a:tr h="687088">
                    <a:tc>
                      <a:txBody>
                        <a:bodyPr/>
                        <a:lstStyle/>
                        <a:p>
                          <a:r>
                            <a:rPr lang="en-US" dirty="0"/>
                            <a:t>2.5km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2671.12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𝐾</m:t>
                                  </m:r>
                                </m:den>
                              </m:f>
                            </m:oMath>
                          </a14:m>
                          <a:endParaRPr lang="en-US"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3350.33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𝐾</m:t>
                                  </m:r>
                                </m:den>
                              </m:f>
                            </m:oMath>
                          </a14:m>
                          <a:endParaRPr lang="en-US" dirty="0"/>
                        </a:p>
                        <a:p>
                          <a:endParaRPr lang="en-US" dirty="0"/>
                        </a:p>
                      </a:txBody>
                      <a:tcPr/>
                    </a:tc>
                    <a:tc>
                      <a:txBody>
                        <a:bodyPr/>
                        <a:lstStyle/>
                        <a:p>
                          <a:r>
                            <a:rPr lang="en-US" dirty="0"/>
                            <a:t>25.4% Greater</a:t>
                          </a:r>
                        </a:p>
                      </a:txBody>
                      <a:tcPr/>
                    </a:tc>
                    <a:tc>
                      <a:txBody>
                        <a:bodyPr/>
                        <a:lstStyle/>
                        <a:p>
                          <a:r>
                            <a:rPr lang="en-US" dirty="0"/>
                            <a:t>3</a:t>
                          </a:r>
                          <a14:m>
                            <m:oMath xmlns:m="http://schemas.openxmlformats.org/officeDocument/2006/math">
                              <m:r>
                                <a:rPr lang="en-US" b="0" i="0" smtClean="0">
                                  <a:latin typeface="Cambria Math" panose="02040503050406030204" pitchFamily="18" charset="0"/>
                                </a:rPr>
                                <m:t>692.2</m:t>
                              </m:r>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𝐾</m:t>
                                  </m:r>
                                </m:den>
                              </m:f>
                            </m:oMath>
                          </a14:m>
                          <a:endParaRPr lang="en-US" dirty="0"/>
                        </a:p>
                      </a:txBody>
                      <a:tcPr/>
                    </a:tc>
                    <a:extLst>
                      <a:ext uri="{0D108BD9-81ED-4DB2-BD59-A6C34878D82A}">
                        <a16:rowId xmlns:a16="http://schemas.microsoft.com/office/drawing/2014/main" val="888189953"/>
                      </a:ext>
                    </a:extLst>
                  </a:tr>
                </a:tbl>
              </a:graphicData>
            </a:graphic>
          </p:graphicFrame>
        </mc:Choice>
        <mc:Fallback xmlns="">
          <p:graphicFrame>
            <p:nvGraphicFramePr>
              <p:cNvPr id="5" name="Table 7">
                <a:extLst>
                  <a:ext uri="{FF2B5EF4-FFF2-40B4-BE49-F238E27FC236}">
                    <a16:creationId xmlns:a16="http://schemas.microsoft.com/office/drawing/2014/main" id="{520CEDC4-9AED-B2B2-A437-3976885E25AF}"/>
                  </a:ext>
                </a:extLst>
              </p:cNvPr>
              <p:cNvGraphicFramePr>
                <a:graphicFrameLocks noGrp="1"/>
              </p:cNvGraphicFramePr>
              <p:nvPr>
                <p:extLst>
                  <p:ext uri="{D42A27DB-BD31-4B8C-83A1-F6EECF244321}">
                    <p14:modId xmlns:p14="http://schemas.microsoft.com/office/powerpoint/2010/main" val="3616481114"/>
                  </p:ext>
                </p:extLst>
              </p:nvPr>
            </p:nvGraphicFramePr>
            <p:xfrm>
              <a:off x="251051" y="1505621"/>
              <a:ext cx="6484045" cy="3930588"/>
            </p:xfrm>
            <a:graphic>
              <a:graphicData uri="http://schemas.openxmlformats.org/drawingml/2006/table">
                <a:tbl>
                  <a:tblPr firstRow="1" bandRow="1">
                    <a:tableStyleId>{5C22544A-7EE6-4342-B048-85BDC9FD1C3A}</a:tableStyleId>
                  </a:tblPr>
                  <a:tblGrid>
                    <a:gridCol w="1296809">
                      <a:extLst>
                        <a:ext uri="{9D8B030D-6E8A-4147-A177-3AD203B41FA5}">
                          <a16:colId xmlns:a16="http://schemas.microsoft.com/office/drawing/2014/main" val="2323636907"/>
                        </a:ext>
                      </a:extLst>
                    </a:gridCol>
                    <a:gridCol w="1296809">
                      <a:extLst>
                        <a:ext uri="{9D8B030D-6E8A-4147-A177-3AD203B41FA5}">
                          <a16:colId xmlns:a16="http://schemas.microsoft.com/office/drawing/2014/main" val="3189577777"/>
                        </a:ext>
                      </a:extLst>
                    </a:gridCol>
                    <a:gridCol w="1296809">
                      <a:extLst>
                        <a:ext uri="{9D8B030D-6E8A-4147-A177-3AD203B41FA5}">
                          <a16:colId xmlns:a16="http://schemas.microsoft.com/office/drawing/2014/main" val="2344199976"/>
                        </a:ext>
                      </a:extLst>
                    </a:gridCol>
                    <a:gridCol w="1296809">
                      <a:extLst>
                        <a:ext uri="{9D8B030D-6E8A-4147-A177-3AD203B41FA5}">
                          <a16:colId xmlns:a16="http://schemas.microsoft.com/office/drawing/2014/main" val="4180028327"/>
                        </a:ext>
                      </a:extLst>
                    </a:gridCol>
                    <a:gridCol w="1296809">
                      <a:extLst>
                        <a:ext uri="{9D8B030D-6E8A-4147-A177-3AD203B41FA5}">
                          <a16:colId xmlns:a16="http://schemas.microsoft.com/office/drawing/2014/main" val="915842996"/>
                        </a:ext>
                      </a:extLst>
                    </a:gridCol>
                  </a:tblGrid>
                  <a:tr h="1188720">
                    <a:tc>
                      <a:txBody>
                        <a:bodyPr/>
                        <a:lstStyle/>
                        <a:p>
                          <a:r>
                            <a:rPr lang="en-US" dirty="0"/>
                            <a:t>Altitude</a:t>
                          </a:r>
                        </a:p>
                      </a:txBody>
                      <a:tcPr/>
                    </a:tc>
                    <a:tc>
                      <a:txBody>
                        <a:bodyPr/>
                        <a:lstStyle/>
                        <a:p>
                          <a:r>
                            <a:rPr lang="en-US" dirty="0"/>
                            <a:t>Convection Coefficient from Hand Calcs</a:t>
                          </a:r>
                        </a:p>
                      </a:txBody>
                      <a:tcPr/>
                    </a:tc>
                    <a:tc>
                      <a:txBody>
                        <a:bodyPr/>
                        <a:lstStyle/>
                        <a:p>
                          <a:r>
                            <a:rPr lang="en-US" dirty="0"/>
                            <a:t>Convection Coefficient from Fluent</a:t>
                          </a:r>
                        </a:p>
                      </a:txBody>
                      <a:tcPr/>
                    </a:tc>
                    <a:tc>
                      <a:txBody>
                        <a:bodyPr/>
                        <a:lstStyle/>
                        <a:p>
                          <a:r>
                            <a:rPr lang="en-US" dirty="0"/>
                            <a:t>Percent Error</a:t>
                          </a:r>
                        </a:p>
                      </a:txBody>
                      <a:tcPr/>
                    </a:tc>
                    <a:tc>
                      <a:txBody>
                        <a:bodyPr/>
                        <a:lstStyle/>
                        <a:p>
                          <a:r>
                            <a:rPr lang="en-US" dirty="0"/>
                            <a:t>Fins Convection Coefficient</a:t>
                          </a:r>
                        </a:p>
                      </a:txBody>
                      <a:tcPr/>
                    </a:tc>
                    <a:extLst>
                      <a:ext uri="{0D108BD9-81ED-4DB2-BD59-A6C34878D82A}">
                        <a16:rowId xmlns:a16="http://schemas.microsoft.com/office/drawing/2014/main" val="1255583316"/>
                      </a:ext>
                    </a:extLst>
                  </a:tr>
                  <a:tr h="731076">
                    <a:tc>
                      <a:txBody>
                        <a:bodyPr/>
                        <a:lstStyle/>
                        <a:p>
                          <a:r>
                            <a:rPr lang="en-US" dirty="0"/>
                            <a:t>60km</a:t>
                          </a:r>
                        </a:p>
                      </a:txBody>
                      <a:tcPr/>
                    </a:tc>
                    <a:tc>
                      <a:txBody>
                        <a:bodyPr/>
                        <a:lstStyle/>
                        <a:p>
                          <a:endParaRPr lang="en-US"/>
                        </a:p>
                      </a:txBody>
                      <a:tcPr>
                        <a:blipFill>
                          <a:blip r:embed="rId2"/>
                          <a:stretch>
                            <a:fillRect l="-100469" t="-165289" r="-301878" b="-274380"/>
                          </a:stretch>
                        </a:blipFill>
                      </a:tcPr>
                    </a:tc>
                    <a:tc>
                      <a:txBody>
                        <a:bodyPr/>
                        <a:lstStyle/>
                        <a:p>
                          <a:endParaRPr lang="en-US"/>
                        </a:p>
                      </a:txBody>
                      <a:tcPr>
                        <a:blipFill>
                          <a:blip r:embed="rId2"/>
                          <a:stretch>
                            <a:fillRect l="-201415" t="-165289" r="-203302" b="-274380"/>
                          </a:stretch>
                        </a:blipFill>
                      </a:tcPr>
                    </a:tc>
                    <a:tc>
                      <a:txBody>
                        <a:bodyPr/>
                        <a:lstStyle/>
                        <a:p>
                          <a:r>
                            <a:rPr lang="en-US" dirty="0"/>
                            <a:t>13.8% less</a:t>
                          </a:r>
                        </a:p>
                      </a:txBody>
                      <a:tcPr/>
                    </a:tc>
                    <a:tc>
                      <a:txBody>
                        <a:bodyPr/>
                        <a:lstStyle/>
                        <a:p>
                          <a:endParaRPr lang="en-US"/>
                        </a:p>
                      </a:txBody>
                      <a:tcPr>
                        <a:blipFill>
                          <a:blip r:embed="rId2"/>
                          <a:stretch>
                            <a:fillRect l="-400000" t="-165289" r="-2347" b="-274380"/>
                          </a:stretch>
                        </a:blipFill>
                      </a:tcPr>
                    </a:tc>
                    <a:extLst>
                      <a:ext uri="{0D108BD9-81ED-4DB2-BD59-A6C34878D82A}">
                        <a16:rowId xmlns:a16="http://schemas.microsoft.com/office/drawing/2014/main" val="3276603840"/>
                      </a:ext>
                    </a:extLst>
                  </a:tr>
                  <a:tr h="1005396">
                    <a:tc>
                      <a:txBody>
                        <a:bodyPr/>
                        <a:lstStyle/>
                        <a:p>
                          <a:r>
                            <a:rPr lang="en-US" dirty="0"/>
                            <a:t>30km</a:t>
                          </a:r>
                        </a:p>
                      </a:txBody>
                      <a:tcPr/>
                    </a:tc>
                    <a:tc>
                      <a:txBody>
                        <a:bodyPr/>
                        <a:lstStyle/>
                        <a:p>
                          <a:endParaRPr lang="en-US"/>
                        </a:p>
                      </a:txBody>
                      <a:tcPr>
                        <a:blipFill>
                          <a:blip r:embed="rId2"/>
                          <a:stretch>
                            <a:fillRect l="-100469" t="-194545" r="-301878" b="-101212"/>
                          </a:stretch>
                        </a:blipFill>
                      </a:tcPr>
                    </a:tc>
                    <a:tc>
                      <a:txBody>
                        <a:bodyPr/>
                        <a:lstStyle/>
                        <a:p>
                          <a:endParaRPr lang="en-US"/>
                        </a:p>
                      </a:txBody>
                      <a:tcPr>
                        <a:blipFill>
                          <a:blip r:embed="rId2"/>
                          <a:stretch>
                            <a:fillRect l="-201415" t="-194545" r="-203302" b="-101212"/>
                          </a:stretch>
                        </a:blipFill>
                      </a:tcPr>
                    </a:tc>
                    <a:tc>
                      <a:txBody>
                        <a:bodyPr/>
                        <a:lstStyle/>
                        <a:p>
                          <a:r>
                            <a:rPr lang="en-US" dirty="0"/>
                            <a:t>21.7% Greater</a:t>
                          </a:r>
                        </a:p>
                      </a:txBody>
                      <a:tcPr/>
                    </a:tc>
                    <a:tc>
                      <a:txBody>
                        <a:bodyPr/>
                        <a:lstStyle/>
                        <a:p>
                          <a:endParaRPr lang="en-US"/>
                        </a:p>
                      </a:txBody>
                      <a:tcPr>
                        <a:blipFill>
                          <a:blip r:embed="rId2"/>
                          <a:stretch>
                            <a:fillRect l="-400000" t="-194545" r="-2347" b="-101212"/>
                          </a:stretch>
                        </a:blipFill>
                      </a:tcPr>
                    </a:tc>
                    <a:extLst>
                      <a:ext uri="{0D108BD9-81ED-4DB2-BD59-A6C34878D82A}">
                        <a16:rowId xmlns:a16="http://schemas.microsoft.com/office/drawing/2014/main" val="472479375"/>
                      </a:ext>
                    </a:extLst>
                  </a:tr>
                  <a:tr h="1005396">
                    <a:tc>
                      <a:txBody>
                        <a:bodyPr/>
                        <a:lstStyle/>
                        <a:p>
                          <a:r>
                            <a:rPr lang="en-US" dirty="0"/>
                            <a:t>2.5km</a:t>
                          </a:r>
                        </a:p>
                      </a:txBody>
                      <a:tcPr/>
                    </a:tc>
                    <a:tc>
                      <a:txBody>
                        <a:bodyPr/>
                        <a:lstStyle/>
                        <a:p>
                          <a:endParaRPr lang="en-US"/>
                        </a:p>
                      </a:txBody>
                      <a:tcPr>
                        <a:blipFill>
                          <a:blip r:embed="rId2"/>
                          <a:stretch>
                            <a:fillRect l="-100469" t="-294545" r="-301878" b="-1212"/>
                          </a:stretch>
                        </a:blipFill>
                      </a:tcPr>
                    </a:tc>
                    <a:tc>
                      <a:txBody>
                        <a:bodyPr/>
                        <a:lstStyle/>
                        <a:p>
                          <a:endParaRPr lang="en-US"/>
                        </a:p>
                      </a:txBody>
                      <a:tcPr>
                        <a:blipFill>
                          <a:blip r:embed="rId2"/>
                          <a:stretch>
                            <a:fillRect l="-201415" t="-294545" r="-203302" b="-1212"/>
                          </a:stretch>
                        </a:blipFill>
                      </a:tcPr>
                    </a:tc>
                    <a:tc>
                      <a:txBody>
                        <a:bodyPr/>
                        <a:lstStyle/>
                        <a:p>
                          <a:r>
                            <a:rPr lang="en-US" dirty="0"/>
                            <a:t>25.4% Greater</a:t>
                          </a:r>
                        </a:p>
                      </a:txBody>
                      <a:tcPr/>
                    </a:tc>
                    <a:tc>
                      <a:txBody>
                        <a:bodyPr/>
                        <a:lstStyle/>
                        <a:p>
                          <a:endParaRPr lang="en-US"/>
                        </a:p>
                      </a:txBody>
                      <a:tcPr>
                        <a:blipFill>
                          <a:blip r:embed="rId2"/>
                          <a:stretch>
                            <a:fillRect l="-400000" t="-294545" r="-2347" b="-1212"/>
                          </a:stretch>
                        </a:blipFill>
                      </a:tcPr>
                    </a:tc>
                    <a:extLst>
                      <a:ext uri="{0D108BD9-81ED-4DB2-BD59-A6C34878D82A}">
                        <a16:rowId xmlns:a16="http://schemas.microsoft.com/office/drawing/2014/main" val="888189953"/>
                      </a:ext>
                    </a:extLst>
                  </a:tr>
                </a:tbl>
              </a:graphicData>
            </a:graphic>
          </p:graphicFrame>
        </mc:Fallback>
      </mc:AlternateContent>
      <p:pic>
        <p:nvPicPr>
          <p:cNvPr id="6" name="Picture 5">
            <a:extLst>
              <a:ext uri="{FF2B5EF4-FFF2-40B4-BE49-F238E27FC236}">
                <a16:creationId xmlns:a16="http://schemas.microsoft.com/office/drawing/2014/main" id="{AF8FCDC1-AECF-8327-4CD2-FD65D226C311}"/>
              </a:ext>
            </a:extLst>
          </p:cNvPr>
          <p:cNvPicPr>
            <a:picLocks noChangeAspect="1"/>
          </p:cNvPicPr>
          <p:nvPr/>
        </p:nvPicPr>
        <p:blipFill>
          <a:blip r:embed="rId3"/>
          <a:stretch>
            <a:fillRect/>
          </a:stretch>
        </p:blipFill>
        <p:spPr>
          <a:xfrm>
            <a:off x="6807947" y="585480"/>
            <a:ext cx="5384053" cy="2564844"/>
          </a:xfrm>
          <a:prstGeom prst="rect">
            <a:avLst/>
          </a:prstGeom>
        </p:spPr>
      </p:pic>
      <p:pic>
        <p:nvPicPr>
          <p:cNvPr id="7" name="Content Placeholder 4">
            <a:extLst>
              <a:ext uri="{FF2B5EF4-FFF2-40B4-BE49-F238E27FC236}">
                <a16:creationId xmlns:a16="http://schemas.microsoft.com/office/drawing/2014/main" id="{7E112379-E9A7-8A3C-4903-6B699340EFEC}"/>
              </a:ext>
            </a:extLst>
          </p:cNvPr>
          <p:cNvPicPr>
            <a:picLocks noGrp="1" noChangeAspect="1"/>
          </p:cNvPicPr>
          <p:nvPr>
            <p:ph idx="1"/>
          </p:nvPr>
        </p:nvPicPr>
        <p:blipFill rotWithShape="1">
          <a:blip r:embed="rId4"/>
          <a:srcRect l="24163" t="4029" b="5535"/>
          <a:stretch/>
        </p:blipFill>
        <p:spPr>
          <a:xfrm>
            <a:off x="7097450" y="3429000"/>
            <a:ext cx="4703678" cy="2104102"/>
          </a:xfrm>
        </p:spPr>
      </p:pic>
    </p:spTree>
    <p:extLst>
      <p:ext uri="{BB962C8B-B14F-4D97-AF65-F5344CB8AC3E}">
        <p14:creationId xmlns:p14="http://schemas.microsoft.com/office/powerpoint/2010/main" val="69807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p:nvPr>
        </p:nvSpPr>
        <p:spPr/>
        <p:txBody>
          <a:bodyPr>
            <a:normAutofit fontScale="90000"/>
          </a:bodyPr>
          <a:lstStyle/>
          <a:p>
            <a:r>
              <a:rPr lang="en-US" dirty="0">
                <a:latin typeface="Century Gothic"/>
                <a:cs typeface="Arial"/>
              </a:rPr>
              <a:t>Convection circumference effect</a:t>
            </a:r>
            <a:br>
              <a:rPr lang="en-US" dirty="0">
                <a:latin typeface="Century Gothic"/>
                <a:cs typeface="Arial"/>
              </a:rPr>
            </a:br>
            <a:br>
              <a:rPr lang="en-US" dirty="0"/>
            </a:br>
            <a:endParaRPr lang="en-US" dirty="0"/>
          </a:p>
        </p:txBody>
      </p:sp>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8D67F3E8-A289-367E-C84C-563E80634BB5}"/>
              </a:ext>
            </a:extLst>
          </p:cNvPr>
          <p:cNvPicPr>
            <a:picLocks noChangeAspect="1"/>
          </p:cNvPicPr>
          <p:nvPr/>
        </p:nvPicPr>
        <p:blipFill>
          <a:blip r:embed="rId2"/>
          <a:stretch>
            <a:fillRect/>
          </a:stretch>
        </p:blipFill>
        <p:spPr>
          <a:xfrm>
            <a:off x="6957091" y="3581399"/>
            <a:ext cx="5234909" cy="2522390"/>
          </a:xfrm>
          <a:prstGeom prst="rect">
            <a:avLst/>
          </a:prstGeom>
        </p:spPr>
      </p:pic>
      <p:pic>
        <p:nvPicPr>
          <p:cNvPr id="8" name="Picture 7">
            <a:extLst>
              <a:ext uri="{FF2B5EF4-FFF2-40B4-BE49-F238E27FC236}">
                <a16:creationId xmlns:a16="http://schemas.microsoft.com/office/drawing/2014/main" id="{DDA24BB1-F04C-9BD5-37F6-5267ED9F2D68}"/>
              </a:ext>
            </a:extLst>
          </p:cNvPr>
          <p:cNvPicPr>
            <a:picLocks noChangeAspect="1"/>
          </p:cNvPicPr>
          <p:nvPr/>
        </p:nvPicPr>
        <p:blipFill>
          <a:blip r:embed="rId3"/>
          <a:stretch>
            <a:fillRect/>
          </a:stretch>
        </p:blipFill>
        <p:spPr>
          <a:xfrm>
            <a:off x="7247233" y="1308689"/>
            <a:ext cx="4944767" cy="1370064"/>
          </a:xfrm>
          <a:prstGeom prst="rect">
            <a:avLst/>
          </a:prstGeom>
        </p:spPr>
      </p:pic>
      <p:sp>
        <p:nvSpPr>
          <p:cNvPr id="4" name="Content Placeholder 2">
            <a:extLst>
              <a:ext uri="{FF2B5EF4-FFF2-40B4-BE49-F238E27FC236}">
                <a16:creationId xmlns:a16="http://schemas.microsoft.com/office/drawing/2014/main" id="{F797390B-B25E-0B6E-71D5-9F07DD27B498}"/>
              </a:ext>
            </a:extLst>
          </p:cNvPr>
          <p:cNvSpPr txBox="1">
            <a:spLocks/>
          </p:cNvSpPr>
          <p:nvPr/>
        </p:nvSpPr>
        <p:spPr>
          <a:xfrm>
            <a:off x="128279" y="845921"/>
            <a:ext cx="7059102" cy="54709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571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5A3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7F5A3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entury Gothic" panose="020B0502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Studied effects of varying convection around the circumference of the </a:t>
            </a:r>
            <a:r>
              <a:rPr lang="en-US" dirty="0" err="1"/>
              <a:t>boomlet</a:t>
            </a:r>
            <a:r>
              <a:rPr lang="en-US" dirty="0"/>
              <a:t>.</a:t>
            </a:r>
          </a:p>
          <a:p>
            <a:pPr lvl="1"/>
            <a:r>
              <a:rPr lang="en-US" dirty="0"/>
              <a:t>Kept the average values around the </a:t>
            </a:r>
            <a:r>
              <a:rPr lang="en-US" dirty="0" err="1"/>
              <a:t>boomlet</a:t>
            </a:r>
            <a:r>
              <a:rPr lang="en-US" dirty="0"/>
              <a:t> the same, but increased the ram direction half of the </a:t>
            </a:r>
            <a:r>
              <a:rPr lang="en-US" dirty="0" err="1"/>
              <a:t>boomlet</a:t>
            </a:r>
            <a:r>
              <a:rPr lang="en-US" dirty="0"/>
              <a:t> by the same percentage the opposite half decreased.</a:t>
            </a:r>
          </a:p>
        </p:txBody>
      </p:sp>
      <p:sp>
        <p:nvSpPr>
          <p:cNvPr id="11" name="Slide Number Placeholder 3">
            <a:extLst>
              <a:ext uri="{FF2B5EF4-FFF2-40B4-BE49-F238E27FC236}">
                <a16:creationId xmlns:a16="http://schemas.microsoft.com/office/drawing/2014/main" id="{90DF77B7-A326-1E83-4F99-E2EE49270A6A}"/>
              </a:ext>
            </a:extLst>
          </p:cNvPr>
          <p:cNvSpPr>
            <a:spLocks noGrp="1"/>
          </p:cNvSpPr>
          <p:nvPr>
            <p:ph type="sldNum" sz="quarter" idx="12"/>
          </p:nvPr>
        </p:nvSpPr>
        <p:spPr>
          <a:xfrm>
            <a:off x="9057928" y="6356350"/>
            <a:ext cx="2743200" cy="365125"/>
          </a:xfrm>
        </p:spPr>
        <p:txBody>
          <a:bodyPr/>
          <a:lstStyle/>
          <a:p>
            <a:fld id="{87E7D82F-5D7F-4049-816F-87C810C63625}" type="slidenum">
              <a:rPr lang="en-US" smtClean="0"/>
              <a:t>26</a:t>
            </a:fld>
            <a:endParaRPr lang="en-US" dirty="0"/>
          </a:p>
        </p:txBody>
      </p:sp>
    </p:spTree>
    <p:extLst>
      <p:ext uri="{BB962C8B-B14F-4D97-AF65-F5344CB8AC3E}">
        <p14:creationId xmlns:p14="http://schemas.microsoft.com/office/powerpoint/2010/main" val="664224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60414-47FE-45FA-8046-BAFA2A241740}"/>
              </a:ext>
            </a:extLst>
          </p:cNvPr>
          <p:cNvSpPr>
            <a:spLocks noGrp="1"/>
          </p:cNvSpPr>
          <p:nvPr>
            <p:ph type="title"/>
          </p:nvPr>
        </p:nvSpPr>
        <p:spPr/>
        <p:txBody>
          <a:bodyPr>
            <a:normAutofit fontScale="90000"/>
          </a:bodyPr>
          <a:lstStyle/>
          <a:p>
            <a:r>
              <a:rPr lang="en-US" dirty="0"/>
              <a:t>Straight </a:t>
            </a:r>
            <a:r>
              <a:rPr lang="en-US" dirty="0" err="1"/>
              <a:t>boomlet</a:t>
            </a:r>
            <a:r>
              <a:rPr lang="en-US" dirty="0"/>
              <a:t> results</a:t>
            </a:r>
          </a:p>
        </p:txBody>
      </p:sp>
      <p:sp>
        <p:nvSpPr>
          <p:cNvPr id="3" name="Content Placeholder 2">
            <a:extLst>
              <a:ext uri="{FF2B5EF4-FFF2-40B4-BE49-F238E27FC236}">
                <a16:creationId xmlns:a16="http://schemas.microsoft.com/office/drawing/2014/main" id="{F07A3984-C0BF-71EC-D9E1-BD469C1B2AC5}"/>
              </a:ext>
            </a:extLst>
          </p:cNvPr>
          <p:cNvSpPr>
            <a:spLocks noGrp="1"/>
          </p:cNvSpPr>
          <p:nvPr>
            <p:ph idx="1"/>
          </p:nvPr>
        </p:nvSpPr>
        <p:spPr/>
        <p:txBody>
          <a:bodyPr/>
          <a:lstStyle/>
          <a:p>
            <a:r>
              <a:rPr lang="en-US" dirty="0"/>
              <a:t>Almost no difference</a:t>
            </a:r>
          </a:p>
        </p:txBody>
      </p:sp>
      <p:sp>
        <p:nvSpPr>
          <p:cNvPr id="4" name="Slide Number Placeholder 3">
            <a:extLst>
              <a:ext uri="{FF2B5EF4-FFF2-40B4-BE49-F238E27FC236}">
                <a16:creationId xmlns:a16="http://schemas.microsoft.com/office/drawing/2014/main" id="{C3D9161A-A1C2-770F-56E4-A16620B8EC69}"/>
              </a:ext>
            </a:extLst>
          </p:cNvPr>
          <p:cNvSpPr>
            <a:spLocks noGrp="1"/>
          </p:cNvSpPr>
          <p:nvPr>
            <p:ph type="sldNum" sz="quarter" idx="12"/>
          </p:nvPr>
        </p:nvSpPr>
        <p:spPr/>
        <p:txBody>
          <a:bodyPr/>
          <a:lstStyle/>
          <a:p>
            <a:fld id="{87E7D82F-5D7F-4049-816F-87C810C63625}" type="slidenum">
              <a:rPr lang="en-US" smtClean="0"/>
              <a:t>27</a:t>
            </a:fld>
            <a:endParaRPr lang="en-US"/>
          </a:p>
        </p:txBody>
      </p:sp>
      <p:pic>
        <p:nvPicPr>
          <p:cNvPr id="5" name="Picture 4" descr="Chart&#10;&#10;Description automatically generated">
            <a:extLst>
              <a:ext uri="{FF2B5EF4-FFF2-40B4-BE49-F238E27FC236}">
                <a16:creationId xmlns:a16="http://schemas.microsoft.com/office/drawing/2014/main" id="{9D5F660D-18C8-9E14-81C0-95CCEC4AEC2D}"/>
              </a:ext>
            </a:extLst>
          </p:cNvPr>
          <p:cNvPicPr>
            <a:picLocks noChangeAspect="1"/>
          </p:cNvPicPr>
          <p:nvPr/>
        </p:nvPicPr>
        <p:blipFill>
          <a:blip r:embed="rId2"/>
          <a:stretch>
            <a:fillRect/>
          </a:stretch>
        </p:blipFill>
        <p:spPr>
          <a:xfrm>
            <a:off x="2453750" y="1508271"/>
            <a:ext cx="8306473" cy="4312426"/>
          </a:xfrm>
          <a:prstGeom prst="rect">
            <a:avLst/>
          </a:prstGeom>
        </p:spPr>
      </p:pic>
    </p:spTree>
    <p:extLst>
      <p:ext uri="{BB962C8B-B14F-4D97-AF65-F5344CB8AC3E}">
        <p14:creationId xmlns:p14="http://schemas.microsoft.com/office/powerpoint/2010/main" val="1622381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C2EC4-945B-C304-CB14-5CC930EF55E3}"/>
              </a:ext>
            </a:extLst>
          </p:cNvPr>
          <p:cNvSpPr>
            <a:spLocks noGrp="1"/>
          </p:cNvSpPr>
          <p:nvPr>
            <p:ph type="title"/>
          </p:nvPr>
        </p:nvSpPr>
        <p:spPr/>
        <p:txBody>
          <a:bodyPr>
            <a:normAutofit fontScale="90000"/>
          </a:bodyPr>
          <a:lstStyle/>
          <a:p>
            <a:r>
              <a:rPr lang="en-US"/>
              <a:t>Finned boomlet</a:t>
            </a:r>
            <a:endParaRPr lang="en-US" dirty="0"/>
          </a:p>
        </p:txBody>
      </p:sp>
      <p:sp>
        <p:nvSpPr>
          <p:cNvPr id="3" name="Content Placeholder 2">
            <a:extLst>
              <a:ext uri="{FF2B5EF4-FFF2-40B4-BE49-F238E27FC236}">
                <a16:creationId xmlns:a16="http://schemas.microsoft.com/office/drawing/2014/main" id="{13CA8E52-78B8-84A8-0766-6F850A5FF1AC}"/>
              </a:ext>
            </a:extLst>
          </p:cNvPr>
          <p:cNvSpPr>
            <a:spLocks noGrp="1"/>
          </p:cNvSpPr>
          <p:nvPr>
            <p:ph idx="1"/>
          </p:nvPr>
        </p:nvSpPr>
        <p:spPr>
          <a:xfrm>
            <a:off x="322342" y="763096"/>
            <a:ext cx="5089529" cy="5470957"/>
          </a:xfrm>
        </p:spPr>
        <p:txBody>
          <a:bodyPr/>
          <a:lstStyle/>
          <a:p>
            <a:r>
              <a:rPr lang="en-US" dirty="0"/>
              <a:t>More significant differences here, so for future work the circumference differences should be explored more. </a:t>
            </a:r>
          </a:p>
          <a:p>
            <a:pPr lvl="1"/>
            <a:r>
              <a:rPr lang="en-US" dirty="0"/>
              <a:t>Since the sensor will be placed at ram direction, this would only improve response</a:t>
            </a:r>
          </a:p>
        </p:txBody>
      </p:sp>
      <p:sp>
        <p:nvSpPr>
          <p:cNvPr id="4" name="Slide Number Placeholder 3">
            <a:extLst>
              <a:ext uri="{FF2B5EF4-FFF2-40B4-BE49-F238E27FC236}">
                <a16:creationId xmlns:a16="http://schemas.microsoft.com/office/drawing/2014/main" id="{F765BA4A-8E09-6B05-5C8E-876282A75059}"/>
              </a:ext>
            </a:extLst>
          </p:cNvPr>
          <p:cNvSpPr>
            <a:spLocks noGrp="1"/>
          </p:cNvSpPr>
          <p:nvPr>
            <p:ph type="sldNum" sz="quarter" idx="12"/>
          </p:nvPr>
        </p:nvSpPr>
        <p:spPr/>
        <p:txBody>
          <a:bodyPr/>
          <a:lstStyle/>
          <a:p>
            <a:fld id="{87E7D82F-5D7F-4049-816F-87C810C63625}" type="slidenum">
              <a:rPr lang="en-US" smtClean="0"/>
              <a:t>28</a:t>
            </a:fld>
            <a:endParaRPr lang="en-US"/>
          </a:p>
        </p:txBody>
      </p:sp>
      <p:pic>
        <p:nvPicPr>
          <p:cNvPr id="8" name="Picture 7" descr="Chart, line chart&#10;&#10;Description automatically generated">
            <a:extLst>
              <a:ext uri="{FF2B5EF4-FFF2-40B4-BE49-F238E27FC236}">
                <a16:creationId xmlns:a16="http://schemas.microsoft.com/office/drawing/2014/main" id="{72DAA7A2-41B8-3A26-925F-0F61E163FB4B}"/>
              </a:ext>
            </a:extLst>
          </p:cNvPr>
          <p:cNvPicPr>
            <a:picLocks noChangeAspect="1"/>
          </p:cNvPicPr>
          <p:nvPr/>
        </p:nvPicPr>
        <p:blipFill>
          <a:blip r:embed="rId2"/>
          <a:stretch>
            <a:fillRect/>
          </a:stretch>
        </p:blipFill>
        <p:spPr>
          <a:xfrm>
            <a:off x="5411871" y="1191586"/>
            <a:ext cx="6706308" cy="4474828"/>
          </a:xfrm>
          <a:prstGeom prst="rect">
            <a:avLst/>
          </a:prstGeom>
        </p:spPr>
      </p:pic>
      <p:grpSp>
        <p:nvGrpSpPr>
          <p:cNvPr id="9" name="Group 8">
            <a:extLst>
              <a:ext uri="{FF2B5EF4-FFF2-40B4-BE49-F238E27FC236}">
                <a16:creationId xmlns:a16="http://schemas.microsoft.com/office/drawing/2014/main" id="{76C194F5-177E-91D0-24C6-1B22EE256CBE}"/>
              </a:ext>
            </a:extLst>
          </p:cNvPr>
          <p:cNvGrpSpPr/>
          <p:nvPr/>
        </p:nvGrpSpPr>
        <p:grpSpPr>
          <a:xfrm>
            <a:off x="605353" y="4375355"/>
            <a:ext cx="4806518" cy="1636027"/>
            <a:chOff x="5943600" y="3891604"/>
            <a:chExt cx="5761921" cy="2380916"/>
          </a:xfrm>
        </p:grpSpPr>
        <p:pic>
          <p:nvPicPr>
            <p:cNvPr id="11" name="Picture 10">
              <a:extLst>
                <a:ext uri="{FF2B5EF4-FFF2-40B4-BE49-F238E27FC236}">
                  <a16:creationId xmlns:a16="http://schemas.microsoft.com/office/drawing/2014/main" id="{D1D02961-2F09-0846-DC2C-22926E36D63C}"/>
                </a:ext>
              </a:extLst>
            </p:cNvPr>
            <p:cNvPicPr>
              <a:picLocks noChangeAspect="1"/>
            </p:cNvPicPr>
            <p:nvPr/>
          </p:nvPicPr>
          <p:blipFill>
            <a:blip r:embed="rId3">
              <a:clrChange>
                <a:clrFrom>
                  <a:srgbClr val="E8EAED"/>
                </a:clrFrom>
                <a:clrTo>
                  <a:srgbClr val="E8EAED">
                    <a:alpha val="0"/>
                  </a:srgbClr>
                </a:clrTo>
              </a:clrChange>
            </a:blip>
            <a:stretch>
              <a:fillRect/>
            </a:stretch>
          </p:blipFill>
          <p:spPr>
            <a:xfrm>
              <a:off x="9382749" y="4329649"/>
              <a:ext cx="2322772" cy="1942871"/>
            </a:xfrm>
            <a:prstGeom prst="rect">
              <a:avLst/>
            </a:prstGeom>
          </p:spPr>
        </p:pic>
        <p:pic>
          <p:nvPicPr>
            <p:cNvPr id="13" name="Picture 12">
              <a:extLst>
                <a:ext uri="{FF2B5EF4-FFF2-40B4-BE49-F238E27FC236}">
                  <a16:creationId xmlns:a16="http://schemas.microsoft.com/office/drawing/2014/main" id="{647821B9-505F-308D-F693-0A1A802DC3CF}"/>
                </a:ext>
              </a:extLst>
            </p:cNvPr>
            <p:cNvPicPr>
              <a:picLocks noChangeAspect="1"/>
            </p:cNvPicPr>
            <p:nvPr/>
          </p:nvPicPr>
          <p:blipFill rotWithShape="1">
            <a:blip r:embed="rId4">
              <a:clrChange>
                <a:clrFrom>
                  <a:srgbClr val="E8EAED"/>
                </a:clrFrom>
                <a:clrTo>
                  <a:srgbClr val="E8EAED">
                    <a:alpha val="0"/>
                  </a:srgbClr>
                </a:clrTo>
              </a:clrChange>
            </a:blip>
            <a:srcRect l="13351"/>
            <a:stretch/>
          </p:blipFill>
          <p:spPr>
            <a:xfrm>
              <a:off x="6032367" y="4399256"/>
              <a:ext cx="2789072" cy="1308691"/>
            </a:xfrm>
            <a:prstGeom prst="rect">
              <a:avLst/>
            </a:prstGeom>
          </p:spPr>
        </p:pic>
        <p:sp>
          <p:nvSpPr>
            <p:cNvPr id="15" name="TextBox 14">
              <a:extLst>
                <a:ext uri="{FF2B5EF4-FFF2-40B4-BE49-F238E27FC236}">
                  <a16:creationId xmlns:a16="http://schemas.microsoft.com/office/drawing/2014/main" id="{1B826B92-45AB-0218-4CB3-123906940695}"/>
                </a:ext>
              </a:extLst>
            </p:cNvPr>
            <p:cNvSpPr txBox="1"/>
            <p:nvPr/>
          </p:nvSpPr>
          <p:spPr>
            <a:xfrm>
              <a:off x="7420745" y="4329650"/>
              <a:ext cx="538289" cy="369332"/>
            </a:xfrm>
            <a:prstGeom prst="rect">
              <a:avLst/>
            </a:prstGeom>
            <a:noFill/>
          </p:spPr>
          <p:txBody>
            <a:bodyPr wrap="none" rtlCol="0">
              <a:spAutoFit/>
            </a:bodyPr>
            <a:lstStyle/>
            <a:p>
              <a:r>
                <a:rPr lang="en-US" dirty="0"/>
                <a:t>PRT</a:t>
              </a:r>
            </a:p>
          </p:txBody>
        </p:sp>
        <p:cxnSp>
          <p:nvCxnSpPr>
            <p:cNvPr id="16" name="Straight Arrow Connector 15">
              <a:extLst>
                <a:ext uri="{FF2B5EF4-FFF2-40B4-BE49-F238E27FC236}">
                  <a16:creationId xmlns:a16="http://schemas.microsoft.com/office/drawing/2014/main" id="{20EFDA79-F737-1154-4FAB-628590B6593D}"/>
                </a:ext>
              </a:extLst>
            </p:cNvPr>
            <p:cNvCxnSpPr>
              <a:cxnSpLocks/>
            </p:cNvCxnSpPr>
            <p:nvPr/>
          </p:nvCxnSpPr>
          <p:spPr>
            <a:xfrm flipH="1">
              <a:off x="7531200" y="4698982"/>
              <a:ext cx="158689" cy="5173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115B3C9-4DFB-88E9-91FE-306432737AFA}"/>
                </a:ext>
              </a:extLst>
            </p:cNvPr>
            <p:cNvSpPr txBox="1"/>
            <p:nvPr/>
          </p:nvSpPr>
          <p:spPr>
            <a:xfrm>
              <a:off x="8151639" y="4441589"/>
              <a:ext cx="854849" cy="369332"/>
            </a:xfrm>
            <a:prstGeom prst="rect">
              <a:avLst/>
            </a:prstGeom>
            <a:noFill/>
          </p:spPr>
          <p:txBody>
            <a:bodyPr wrap="none" rtlCol="0">
              <a:spAutoFit/>
            </a:bodyPr>
            <a:lstStyle/>
            <a:p>
              <a:r>
                <a:rPr lang="en-US" dirty="0"/>
                <a:t>Potting</a:t>
              </a:r>
            </a:p>
          </p:txBody>
        </p:sp>
        <p:cxnSp>
          <p:nvCxnSpPr>
            <p:cNvPr id="18" name="Straight Arrow Connector 17">
              <a:extLst>
                <a:ext uri="{FF2B5EF4-FFF2-40B4-BE49-F238E27FC236}">
                  <a16:creationId xmlns:a16="http://schemas.microsoft.com/office/drawing/2014/main" id="{0B24543F-43A8-20E3-62C4-1B4F84C7D2E0}"/>
                </a:ext>
              </a:extLst>
            </p:cNvPr>
            <p:cNvCxnSpPr>
              <a:cxnSpLocks/>
              <a:stCxn id="17" idx="2"/>
            </p:cNvCxnSpPr>
            <p:nvPr/>
          </p:nvCxnSpPr>
          <p:spPr>
            <a:xfrm flipH="1">
              <a:off x="8528893" y="4810921"/>
              <a:ext cx="50171" cy="4584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D95BD7B-26AD-1E36-32F8-C34B3A055157}"/>
                </a:ext>
              </a:extLst>
            </p:cNvPr>
            <p:cNvSpPr txBox="1"/>
            <p:nvPr/>
          </p:nvSpPr>
          <p:spPr>
            <a:xfrm>
              <a:off x="5943600" y="3891604"/>
              <a:ext cx="200290" cy="453559"/>
            </a:xfrm>
            <a:prstGeom prst="rect">
              <a:avLst/>
            </a:prstGeom>
            <a:noFill/>
          </p:spPr>
          <p:txBody>
            <a:bodyPr wrap="none" rtlCol="0">
              <a:spAutoFit/>
            </a:bodyPr>
            <a:lstStyle/>
            <a:p>
              <a:endParaRPr lang="en-US" i="1" dirty="0"/>
            </a:p>
          </p:txBody>
        </p:sp>
        <p:sp>
          <p:nvSpPr>
            <p:cNvPr id="20" name="TextBox 19">
              <a:extLst>
                <a:ext uri="{FF2B5EF4-FFF2-40B4-BE49-F238E27FC236}">
                  <a16:creationId xmlns:a16="http://schemas.microsoft.com/office/drawing/2014/main" id="{0BC51196-710A-F54A-5EC6-BF262004BEA7}"/>
                </a:ext>
              </a:extLst>
            </p:cNvPr>
            <p:cNvSpPr txBox="1"/>
            <p:nvPr/>
          </p:nvSpPr>
          <p:spPr>
            <a:xfrm>
              <a:off x="9425499" y="3891604"/>
              <a:ext cx="200290" cy="453559"/>
            </a:xfrm>
            <a:prstGeom prst="rect">
              <a:avLst/>
            </a:prstGeom>
            <a:noFill/>
          </p:spPr>
          <p:txBody>
            <a:bodyPr wrap="none" rtlCol="0">
              <a:spAutoFit/>
            </a:bodyPr>
            <a:lstStyle/>
            <a:p>
              <a:endParaRPr lang="en-US" i="1" dirty="0"/>
            </a:p>
          </p:txBody>
        </p:sp>
      </p:grpSp>
    </p:spTree>
    <p:extLst>
      <p:ext uri="{BB962C8B-B14F-4D97-AF65-F5344CB8AC3E}">
        <p14:creationId xmlns:p14="http://schemas.microsoft.com/office/powerpoint/2010/main" val="4201075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41B66-28B0-C314-A064-188A41C3530C}"/>
              </a:ext>
            </a:extLst>
          </p:cNvPr>
          <p:cNvSpPr>
            <a:spLocks noGrp="1"/>
          </p:cNvSpPr>
          <p:nvPr>
            <p:ph type="title"/>
          </p:nvPr>
        </p:nvSpPr>
        <p:spPr/>
        <p:txBody>
          <a:bodyPr>
            <a:normAutofit fontScale="90000"/>
          </a:bodyPr>
          <a:lstStyle/>
          <a:p>
            <a:r>
              <a:rPr lang="en-US" dirty="0"/>
              <a:t>Finned </a:t>
            </a:r>
            <a:r>
              <a:rPr lang="en-US" dirty="0" err="1"/>
              <a:t>boomlet</a:t>
            </a:r>
            <a:r>
              <a:rPr lang="en-US" dirty="0"/>
              <a:t>, importance of sensor location</a:t>
            </a:r>
          </a:p>
        </p:txBody>
      </p:sp>
      <p:sp>
        <p:nvSpPr>
          <p:cNvPr id="4" name="Slide Number Placeholder 3">
            <a:extLst>
              <a:ext uri="{FF2B5EF4-FFF2-40B4-BE49-F238E27FC236}">
                <a16:creationId xmlns:a16="http://schemas.microsoft.com/office/drawing/2014/main" id="{D197F848-B8B8-88FF-6C7F-7DC5E0EE2877}"/>
              </a:ext>
            </a:extLst>
          </p:cNvPr>
          <p:cNvSpPr>
            <a:spLocks noGrp="1"/>
          </p:cNvSpPr>
          <p:nvPr>
            <p:ph type="sldNum" sz="quarter" idx="12"/>
          </p:nvPr>
        </p:nvSpPr>
        <p:spPr/>
        <p:txBody>
          <a:bodyPr/>
          <a:lstStyle/>
          <a:p>
            <a:fld id="{87E7D82F-5D7F-4049-816F-87C810C63625}" type="slidenum">
              <a:rPr lang="en-US" smtClean="0"/>
              <a:t>29</a:t>
            </a:fld>
            <a:endParaRPr lang="en-US"/>
          </a:p>
        </p:txBody>
      </p:sp>
      <p:pic>
        <p:nvPicPr>
          <p:cNvPr id="5" name="Picture 4" descr="A picture containing chart&#10;&#10;Description automatically generated">
            <a:extLst>
              <a:ext uri="{FF2B5EF4-FFF2-40B4-BE49-F238E27FC236}">
                <a16:creationId xmlns:a16="http://schemas.microsoft.com/office/drawing/2014/main" id="{6B7CD298-B401-B2C1-44B6-6EEA0515E097}"/>
              </a:ext>
            </a:extLst>
          </p:cNvPr>
          <p:cNvPicPr>
            <a:picLocks noChangeAspect="1"/>
          </p:cNvPicPr>
          <p:nvPr/>
        </p:nvPicPr>
        <p:blipFill>
          <a:blip r:embed="rId2"/>
          <a:stretch>
            <a:fillRect/>
          </a:stretch>
        </p:blipFill>
        <p:spPr>
          <a:xfrm>
            <a:off x="2453750" y="904060"/>
            <a:ext cx="7568121" cy="5049879"/>
          </a:xfrm>
          <a:prstGeom prst="rect">
            <a:avLst/>
          </a:prstGeom>
        </p:spPr>
      </p:pic>
    </p:spTree>
    <p:extLst>
      <p:ext uri="{BB962C8B-B14F-4D97-AF65-F5344CB8AC3E}">
        <p14:creationId xmlns:p14="http://schemas.microsoft.com/office/powerpoint/2010/main" val="2274399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5825D-4CEA-AC95-993E-21906DAEE8D2}"/>
              </a:ext>
            </a:extLst>
          </p:cNvPr>
          <p:cNvSpPr>
            <a:spLocks noGrp="1"/>
          </p:cNvSpPr>
          <p:nvPr>
            <p:ph type="title"/>
          </p:nvPr>
        </p:nvSpPr>
        <p:spPr/>
        <p:txBody>
          <a:bodyPr>
            <a:normAutofit fontScale="90000"/>
          </a:bodyPr>
          <a:lstStyle/>
          <a:p>
            <a:r>
              <a:rPr lang="en-US" dirty="0"/>
              <a:t>About me</a:t>
            </a:r>
          </a:p>
        </p:txBody>
      </p:sp>
      <p:pic>
        <p:nvPicPr>
          <p:cNvPr id="6" name="Content Placeholder 5" descr="A person in a suit smiling&#10;&#10;Description automatically generated with low confidence">
            <a:extLst>
              <a:ext uri="{FF2B5EF4-FFF2-40B4-BE49-F238E27FC236}">
                <a16:creationId xmlns:a16="http://schemas.microsoft.com/office/drawing/2014/main" id="{0134D279-E13B-5A38-D582-537BD9B711CD}"/>
              </a:ext>
            </a:extLst>
          </p:cNvPr>
          <p:cNvPicPr>
            <a:picLocks noGrp="1" noChangeAspect="1"/>
          </p:cNvPicPr>
          <p:nvPr>
            <p:ph idx="1"/>
          </p:nvPr>
        </p:nvPicPr>
        <p:blipFill rotWithShape="1">
          <a:blip r:embed="rId2"/>
          <a:srcRect l="7394" t="4456" r="11201" b="13345"/>
          <a:stretch/>
        </p:blipFill>
        <p:spPr>
          <a:xfrm>
            <a:off x="278771" y="1180652"/>
            <a:ext cx="2968826" cy="4496696"/>
          </a:xfrm>
        </p:spPr>
      </p:pic>
      <p:sp>
        <p:nvSpPr>
          <p:cNvPr id="4" name="Slide Number Placeholder 3">
            <a:extLst>
              <a:ext uri="{FF2B5EF4-FFF2-40B4-BE49-F238E27FC236}">
                <a16:creationId xmlns:a16="http://schemas.microsoft.com/office/drawing/2014/main" id="{E56AE1F0-4C38-C125-8706-659654AE17E9}"/>
              </a:ext>
            </a:extLst>
          </p:cNvPr>
          <p:cNvSpPr>
            <a:spLocks noGrp="1"/>
          </p:cNvSpPr>
          <p:nvPr>
            <p:ph type="sldNum" sz="quarter" idx="12"/>
          </p:nvPr>
        </p:nvSpPr>
        <p:spPr/>
        <p:txBody>
          <a:bodyPr/>
          <a:lstStyle/>
          <a:p>
            <a:fld id="{87E7D82F-5D7F-4049-816F-87C810C63625}" type="slidenum">
              <a:rPr lang="en-US" smtClean="0"/>
              <a:t>3</a:t>
            </a:fld>
            <a:endParaRPr lang="en-US"/>
          </a:p>
        </p:txBody>
      </p:sp>
      <p:pic>
        <p:nvPicPr>
          <p:cNvPr id="8" name="Picture 7" descr="A picture containing tree, outdoor, road, curb&#10;&#10;Description automatically generated">
            <a:extLst>
              <a:ext uri="{FF2B5EF4-FFF2-40B4-BE49-F238E27FC236}">
                <a16:creationId xmlns:a16="http://schemas.microsoft.com/office/drawing/2014/main" id="{C04FC554-F6C9-14B1-90D5-E1D1B2C017E6}"/>
              </a:ext>
            </a:extLst>
          </p:cNvPr>
          <p:cNvPicPr>
            <a:picLocks noChangeAspect="1"/>
          </p:cNvPicPr>
          <p:nvPr/>
        </p:nvPicPr>
        <p:blipFill>
          <a:blip r:embed="rId3"/>
          <a:stretch>
            <a:fillRect/>
          </a:stretch>
        </p:blipFill>
        <p:spPr>
          <a:xfrm>
            <a:off x="5368412" y="897003"/>
            <a:ext cx="3393390" cy="2545043"/>
          </a:xfrm>
          <a:prstGeom prst="rect">
            <a:avLst/>
          </a:prstGeom>
        </p:spPr>
      </p:pic>
      <p:pic>
        <p:nvPicPr>
          <p:cNvPr id="10" name="Picture 9" descr="A picture containing outdoor, water, nature, waterfall&#10;&#10;Description automatically generated">
            <a:extLst>
              <a:ext uri="{FF2B5EF4-FFF2-40B4-BE49-F238E27FC236}">
                <a16:creationId xmlns:a16="http://schemas.microsoft.com/office/drawing/2014/main" id="{5B900D1B-A3C3-D770-B6CC-7138FC8C6097}"/>
              </a:ext>
            </a:extLst>
          </p:cNvPr>
          <p:cNvPicPr>
            <a:picLocks noChangeAspect="1"/>
          </p:cNvPicPr>
          <p:nvPr/>
        </p:nvPicPr>
        <p:blipFill>
          <a:blip r:embed="rId4"/>
          <a:stretch>
            <a:fillRect/>
          </a:stretch>
        </p:blipFill>
        <p:spPr>
          <a:xfrm rot="5400000">
            <a:off x="3183830" y="1313347"/>
            <a:ext cx="2248349" cy="1686262"/>
          </a:xfrm>
          <a:prstGeom prst="rect">
            <a:avLst/>
          </a:prstGeom>
        </p:spPr>
      </p:pic>
      <p:pic>
        <p:nvPicPr>
          <p:cNvPr id="12" name="Picture 11" descr="A picture containing stone&#10;&#10;Description automatically generated">
            <a:extLst>
              <a:ext uri="{FF2B5EF4-FFF2-40B4-BE49-F238E27FC236}">
                <a16:creationId xmlns:a16="http://schemas.microsoft.com/office/drawing/2014/main" id="{26AF31EC-7155-DBA1-B7A2-E45473A015DA}"/>
              </a:ext>
            </a:extLst>
          </p:cNvPr>
          <p:cNvPicPr>
            <a:picLocks noChangeAspect="1"/>
          </p:cNvPicPr>
          <p:nvPr/>
        </p:nvPicPr>
        <p:blipFill>
          <a:blip r:embed="rId5"/>
          <a:stretch>
            <a:fillRect/>
          </a:stretch>
        </p:blipFill>
        <p:spPr>
          <a:xfrm rot="5400000">
            <a:off x="3183829" y="3793874"/>
            <a:ext cx="2248352" cy="1686265"/>
          </a:xfrm>
          <a:prstGeom prst="rect">
            <a:avLst/>
          </a:prstGeom>
        </p:spPr>
      </p:pic>
      <p:pic>
        <p:nvPicPr>
          <p:cNvPr id="14" name="Picture 13" descr="A person running on a street&#10;&#10;Description automatically generated with medium confidence">
            <a:extLst>
              <a:ext uri="{FF2B5EF4-FFF2-40B4-BE49-F238E27FC236}">
                <a16:creationId xmlns:a16="http://schemas.microsoft.com/office/drawing/2014/main" id="{B5D93FC5-BAF9-5FE7-45CE-C313489C113D}"/>
              </a:ext>
            </a:extLst>
          </p:cNvPr>
          <p:cNvPicPr>
            <a:picLocks noChangeAspect="1"/>
          </p:cNvPicPr>
          <p:nvPr/>
        </p:nvPicPr>
        <p:blipFill>
          <a:blip r:embed="rId6"/>
          <a:stretch>
            <a:fillRect/>
          </a:stretch>
        </p:blipFill>
        <p:spPr>
          <a:xfrm>
            <a:off x="5368412" y="3537147"/>
            <a:ext cx="3393390" cy="2423850"/>
          </a:xfrm>
          <a:prstGeom prst="rect">
            <a:avLst/>
          </a:prstGeom>
        </p:spPr>
      </p:pic>
      <p:sp>
        <p:nvSpPr>
          <p:cNvPr id="15" name="Content Placeholder 2">
            <a:extLst>
              <a:ext uri="{FF2B5EF4-FFF2-40B4-BE49-F238E27FC236}">
                <a16:creationId xmlns:a16="http://schemas.microsoft.com/office/drawing/2014/main" id="{7B4CE368-8736-1D42-FE1E-92F7330406E7}"/>
              </a:ext>
            </a:extLst>
          </p:cNvPr>
          <p:cNvSpPr txBox="1">
            <a:spLocks/>
          </p:cNvSpPr>
          <p:nvPr/>
        </p:nvSpPr>
        <p:spPr>
          <a:xfrm>
            <a:off x="8915650" y="885393"/>
            <a:ext cx="3393389" cy="54709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571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5A3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7F5A3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entury Gothic" panose="020B0502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Rising Junior Mechanical Engineering student at Georgia Tech</a:t>
            </a:r>
          </a:p>
          <a:p>
            <a:pPr lvl="1"/>
            <a:r>
              <a:rPr lang="en-US" sz="1800" dirty="0"/>
              <a:t>From Ridley, PA</a:t>
            </a:r>
          </a:p>
          <a:p>
            <a:r>
              <a:rPr lang="en-US" sz="2200" dirty="0"/>
              <a:t>OSTEM Intern</a:t>
            </a:r>
          </a:p>
          <a:p>
            <a:r>
              <a:rPr lang="en-US" sz="2200" dirty="0"/>
              <a:t>Enjoy running, traveling, and cheering on Philly sports!</a:t>
            </a:r>
          </a:p>
        </p:txBody>
      </p:sp>
    </p:spTree>
    <p:extLst>
      <p:ext uri="{BB962C8B-B14F-4D97-AF65-F5344CB8AC3E}">
        <p14:creationId xmlns:p14="http://schemas.microsoft.com/office/powerpoint/2010/main" val="3115809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9251A-24B7-5CF3-55F7-CECEF3815633}"/>
              </a:ext>
            </a:extLst>
          </p:cNvPr>
          <p:cNvSpPr>
            <a:spLocks noGrp="1"/>
          </p:cNvSpPr>
          <p:nvPr>
            <p:ph type="title"/>
          </p:nvPr>
        </p:nvSpPr>
        <p:spPr/>
        <p:txBody>
          <a:bodyPr>
            <a:normAutofit fontScale="90000"/>
          </a:bodyPr>
          <a:lstStyle/>
          <a:p>
            <a:r>
              <a:rPr lang="en-US" dirty="0"/>
              <a:t>Characterizing Parasitic Heat Loads</a:t>
            </a:r>
          </a:p>
        </p:txBody>
      </p:sp>
      <p:sp>
        <p:nvSpPr>
          <p:cNvPr id="3" name="Content Placeholder 2">
            <a:extLst>
              <a:ext uri="{FF2B5EF4-FFF2-40B4-BE49-F238E27FC236}">
                <a16:creationId xmlns:a16="http://schemas.microsoft.com/office/drawing/2014/main" id="{77FAE601-9835-1A55-277C-B3A40564450C}"/>
              </a:ext>
            </a:extLst>
          </p:cNvPr>
          <p:cNvSpPr>
            <a:spLocks noGrp="1"/>
          </p:cNvSpPr>
          <p:nvPr>
            <p:ph idx="1"/>
          </p:nvPr>
        </p:nvSpPr>
        <p:spPr>
          <a:xfrm>
            <a:off x="322342" y="763096"/>
            <a:ext cx="6591495" cy="5470957"/>
          </a:xfrm>
        </p:spPr>
        <p:txBody>
          <a:bodyPr>
            <a:normAutofit fontScale="92500" lnSpcReduction="20000"/>
          </a:bodyPr>
          <a:lstStyle/>
          <a:p>
            <a:r>
              <a:rPr lang="en-US" dirty="0"/>
              <a:t>Since convection allows for heat transfer of the true atmospheric temperature, it’s necessary to characterize any heating “errors”</a:t>
            </a:r>
          </a:p>
          <a:p>
            <a:pPr lvl="1"/>
            <a:r>
              <a:rPr lang="en-US" dirty="0"/>
              <a:t>Some of these are shown to the right here</a:t>
            </a:r>
          </a:p>
          <a:p>
            <a:endParaRPr lang="en-US" dirty="0"/>
          </a:p>
          <a:p>
            <a:pPr marL="514350" indent="-514350">
              <a:buFont typeface="+mj-lt"/>
              <a:buAutoNum type="arabicPeriod"/>
            </a:pPr>
            <a:r>
              <a:rPr lang="en-US" dirty="0"/>
              <a:t>Thermal mass lag</a:t>
            </a:r>
          </a:p>
          <a:p>
            <a:pPr marL="514350" indent="-514350">
              <a:buFont typeface="+mj-lt"/>
              <a:buAutoNum type="arabicPeriod"/>
            </a:pPr>
            <a:r>
              <a:rPr lang="en-US" dirty="0"/>
              <a:t>Sensor self-heating</a:t>
            </a:r>
          </a:p>
          <a:p>
            <a:pPr marL="514350" indent="-514350">
              <a:buFont typeface="+mj-lt"/>
              <a:buAutoNum type="arabicPeriod"/>
            </a:pPr>
            <a:r>
              <a:rPr lang="en-US" dirty="0"/>
              <a:t>Thermal resistance between </a:t>
            </a:r>
            <a:r>
              <a:rPr lang="en-US" dirty="0" err="1"/>
              <a:t>boomlet</a:t>
            </a:r>
            <a:r>
              <a:rPr lang="en-US" dirty="0"/>
              <a:t> exterior and the sensor element</a:t>
            </a:r>
          </a:p>
          <a:p>
            <a:pPr marL="514350" indent="-514350">
              <a:buFont typeface="+mj-lt"/>
              <a:buAutoNum type="arabicPeriod"/>
            </a:pPr>
            <a:r>
              <a:rPr lang="en-US" dirty="0"/>
              <a:t>Conduction along the </a:t>
            </a:r>
            <a:r>
              <a:rPr lang="en-US" dirty="0" err="1"/>
              <a:t>boomlet</a:t>
            </a:r>
            <a:r>
              <a:rPr lang="en-US" dirty="0"/>
              <a:t> stem to the descent sphere</a:t>
            </a:r>
          </a:p>
          <a:p>
            <a:pPr marL="514350" indent="-514350">
              <a:buFont typeface="+mj-lt"/>
              <a:buAutoNum type="arabicPeriod"/>
            </a:pPr>
            <a:r>
              <a:rPr lang="en-US" dirty="0"/>
              <a:t>Conductance along the copper wire</a:t>
            </a:r>
          </a:p>
          <a:p>
            <a:pPr marL="514350" indent="-514350">
              <a:buFont typeface="+mj-lt"/>
              <a:buAutoNum type="arabicPeriod"/>
            </a:pPr>
            <a:r>
              <a:rPr lang="en-US" dirty="0"/>
              <a:t>Thermal radiation</a:t>
            </a:r>
          </a:p>
          <a:p>
            <a:pPr marL="514350" indent="-514350">
              <a:buFont typeface="+mj-lt"/>
              <a:buAutoNum type="arabicPeriod"/>
            </a:pPr>
            <a:r>
              <a:rPr lang="en-US" dirty="0"/>
              <a:t>Stagnation heating</a:t>
            </a:r>
          </a:p>
        </p:txBody>
      </p:sp>
      <p:sp>
        <p:nvSpPr>
          <p:cNvPr id="4" name="Slide Number Placeholder 3">
            <a:extLst>
              <a:ext uri="{FF2B5EF4-FFF2-40B4-BE49-F238E27FC236}">
                <a16:creationId xmlns:a16="http://schemas.microsoft.com/office/drawing/2014/main" id="{CB234E19-9108-2476-E39A-829FD7A0588A}"/>
              </a:ext>
            </a:extLst>
          </p:cNvPr>
          <p:cNvSpPr>
            <a:spLocks noGrp="1"/>
          </p:cNvSpPr>
          <p:nvPr>
            <p:ph type="sldNum" sz="quarter" idx="12"/>
          </p:nvPr>
        </p:nvSpPr>
        <p:spPr/>
        <p:txBody>
          <a:bodyPr/>
          <a:lstStyle/>
          <a:p>
            <a:fld id="{87E7D82F-5D7F-4049-816F-87C810C63625}" type="slidenum">
              <a:rPr lang="en-US" smtClean="0"/>
              <a:t>30</a:t>
            </a:fld>
            <a:endParaRPr lang="en-US"/>
          </a:p>
        </p:txBody>
      </p:sp>
      <p:grpSp>
        <p:nvGrpSpPr>
          <p:cNvPr id="5" name="Group 4">
            <a:extLst>
              <a:ext uri="{FF2B5EF4-FFF2-40B4-BE49-F238E27FC236}">
                <a16:creationId xmlns:a16="http://schemas.microsoft.com/office/drawing/2014/main" id="{2F4E7473-741C-11D1-4200-1759B78DCB6D}"/>
              </a:ext>
            </a:extLst>
          </p:cNvPr>
          <p:cNvGrpSpPr/>
          <p:nvPr/>
        </p:nvGrpSpPr>
        <p:grpSpPr>
          <a:xfrm>
            <a:off x="7169957" y="1021372"/>
            <a:ext cx="5136586" cy="4231939"/>
            <a:chOff x="5278219" y="773917"/>
            <a:chExt cx="6633195" cy="4721823"/>
          </a:xfrm>
        </p:grpSpPr>
        <p:grpSp>
          <p:nvGrpSpPr>
            <p:cNvPr id="6" name="Group 5">
              <a:extLst>
                <a:ext uri="{FF2B5EF4-FFF2-40B4-BE49-F238E27FC236}">
                  <a16:creationId xmlns:a16="http://schemas.microsoft.com/office/drawing/2014/main" id="{6FD9512E-099C-269B-0412-3CFA6627CB40}"/>
                </a:ext>
              </a:extLst>
            </p:cNvPr>
            <p:cNvGrpSpPr/>
            <p:nvPr/>
          </p:nvGrpSpPr>
          <p:grpSpPr>
            <a:xfrm rot="16200000" flipV="1">
              <a:off x="7374679" y="80385"/>
              <a:ext cx="2301111" cy="6494031"/>
              <a:chOff x="5076704" y="2472800"/>
              <a:chExt cx="1372807" cy="3874238"/>
            </a:xfrm>
          </p:grpSpPr>
          <p:pic>
            <p:nvPicPr>
              <p:cNvPr id="35" name="Picture 34">
                <a:extLst>
                  <a:ext uri="{FF2B5EF4-FFF2-40B4-BE49-F238E27FC236}">
                    <a16:creationId xmlns:a16="http://schemas.microsoft.com/office/drawing/2014/main" id="{67B19CB4-AB74-A304-4E38-4F30FBB44622}"/>
                  </a:ext>
                </a:extLst>
              </p:cNvPr>
              <p:cNvPicPr>
                <a:picLocks noChangeAspect="1"/>
              </p:cNvPicPr>
              <p:nvPr/>
            </p:nvPicPr>
            <p:blipFill rotWithShape="1">
              <a:blip r:embed="rId2">
                <a:clrChange>
                  <a:clrFrom>
                    <a:srgbClr val="E8EAED"/>
                  </a:clrFrom>
                  <a:clrTo>
                    <a:srgbClr val="E8EAED">
                      <a:alpha val="0"/>
                    </a:srgbClr>
                  </a:clrTo>
                </a:clrChange>
              </a:blip>
              <a:srcRect t="45125" r="31352" b="-1"/>
              <a:stretch/>
            </p:blipFill>
            <p:spPr>
              <a:xfrm rot="16200000">
                <a:off x="3888179" y="3771407"/>
                <a:ext cx="3749858" cy="1372807"/>
              </a:xfrm>
              <a:prstGeom prst="rect">
                <a:avLst/>
              </a:prstGeom>
            </p:spPr>
          </p:pic>
          <p:pic>
            <p:nvPicPr>
              <p:cNvPr id="36" name="Picture 35">
                <a:extLst>
                  <a:ext uri="{FF2B5EF4-FFF2-40B4-BE49-F238E27FC236}">
                    <a16:creationId xmlns:a16="http://schemas.microsoft.com/office/drawing/2014/main" id="{00B92C19-F303-2C8F-C46A-C4FFA7181AAF}"/>
                  </a:ext>
                </a:extLst>
              </p:cNvPr>
              <p:cNvPicPr>
                <a:picLocks noChangeAspect="1"/>
              </p:cNvPicPr>
              <p:nvPr/>
            </p:nvPicPr>
            <p:blipFill rotWithShape="1">
              <a:blip r:embed="rId3">
                <a:clrChange>
                  <a:clrFrom>
                    <a:srgbClr val="FFFFFF"/>
                  </a:clrFrom>
                  <a:clrTo>
                    <a:srgbClr val="FFFFFF">
                      <a:alpha val="0"/>
                    </a:srgbClr>
                  </a:clrTo>
                </a:clrChange>
              </a:blip>
              <a:srcRect l="45275" t="2" r="-3313" b="-3"/>
              <a:stretch/>
            </p:blipFill>
            <p:spPr>
              <a:xfrm rot="16200000">
                <a:off x="3645480" y="4304349"/>
                <a:ext cx="3874238" cy="211139"/>
              </a:xfrm>
              <a:prstGeom prst="rect">
                <a:avLst/>
              </a:prstGeom>
            </p:spPr>
          </p:pic>
        </p:grpSp>
        <p:pic>
          <p:nvPicPr>
            <p:cNvPr id="7" name="Picture 6" descr="Sun icon 551126 Vector Art at Vecteezy">
              <a:extLst>
                <a:ext uri="{FF2B5EF4-FFF2-40B4-BE49-F238E27FC236}">
                  <a16:creationId xmlns:a16="http://schemas.microsoft.com/office/drawing/2014/main" id="{9D39B708-813D-1790-3BB4-0DBB02F1606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5295" y="773917"/>
              <a:ext cx="854037" cy="85403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6EBB7212-B724-2E8D-D42F-EF2EDF20829D}"/>
                </a:ext>
              </a:extLst>
            </p:cNvPr>
            <p:cNvCxnSpPr>
              <a:cxnSpLocks/>
            </p:cNvCxnSpPr>
            <p:nvPr/>
          </p:nvCxnSpPr>
          <p:spPr>
            <a:xfrm flipH="1">
              <a:off x="8754825" y="1631220"/>
              <a:ext cx="365092" cy="3620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0B0D9E4-925F-82F0-A783-12A1E171400E}"/>
                </a:ext>
              </a:extLst>
            </p:cNvPr>
            <p:cNvCxnSpPr>
              <a:cxnSpLocks/>
            </p:cNvCxnSpPr>
            <p:nvPr/>
          </p:nvCxnSpPr>
          <p:spPr>
            <a:xfrm flipH="1">
              <a:off x="9282572" y="1694648"/>
              <a:ext cx="90551" cy="4852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63BA340-9D08-8FE0-D2E0-831139DBB516}"/>
                </a:ext>
              </a:extLst>
            </p:cNvPr>
            <p:cNvCxnSpPr>
              <a:cxnSpLocks/>
            </p:cNvCxnSpPr>
            <p:nvPr/>
          </p:nvCxnSpPr>
          <p:spPr>
            <a:xfrm>
              <a:off x="9681350" y="1694648"/>
              <a:ext cx="208495" cy="4852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049412-9678-42EF-E9A1-9B8A78119969}"/>
                </a:ext>
              </a:extLst>
            </p:cNvPr>
            <p:cNvCxnSpPr>
              <a:cxnSpLocks/>
            </p:cNvCxnSpPr>
            <p:nvPr/>
          </p:nvCxnSpPr>
          <p:spPr>
            <a:xfrm flipV="1">
              <a:off x="10837053" y="3558470"/>
              <a:ext cx="73820" cy="1300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1B9D039-437E-4205-D4E0-59E16EE8048A}"/>
                </a:ext>
              </a:extLst>
            </p:cNvPr>
            <p:cNvCxnSpPr>
              <a:cxnSpLocks/>
            </p:cNvCxnSpPr>
            <p:nvPr/>
          </p:nvCxnSpPr>
          <p:spPr>
            <a:xfrm flipH="1" flipV="1">
              <a:off x="10910873" y="3558470"/>
              <a:ext cx="52970" cy="1300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86579E2-CB54-72E8-EBD7-A83AD1D14B08}"/>
                </a:ext>
              </a:extLst>
            </p:cNvPr>
            <p:cNvCxnSpPr>
              <a:cxnSpLocks/>
            </p:cNvCxnSpPr>
            <p:nvPr/>
          </p:nvCxnSpPr>
          <p:spPr>
            <a:xfrm flipH="1">
              <a:off x="10960879" y="3560851"/>
              <a:ext cx="66675" cy="1119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126BC1D-A871-6EDE-C05F-3A25B67CB9CA}"/>
                </a:ext>
              </a:extLst>
            </p:cNvPr>
            <p:cNvCxnSpPr>
              <a:cxnSpLocks/>
            </p:cNvCxnSpPr>
            <p:nvPr/>
          </p:nvCxnSpPr>
          <p:spPr>
            <a:xfrm>
              <a:off x="11027554" y="3560851"/>
              <a:ext cx="57897" cy="1276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477E4AF-2A0F-5463-AE16-D60AB36FFFC6}"/>
                </a:ext>
              </a:extLst>
            </p:cNvPr>
            <p:cNvCxnSpPr>
              <a:cxnSpLocks/>
            </p:cNvCxnSpPr>
            <p:nvPr/>
          </p:nvCxnSpPr>
          <p:spPr>
            <a:xfrm flipV="1">
              <a:off x="11085451" y="3560851"/>
              <a:ext cx="53331" cy="1119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CE708E4-CFFD-A983-6909-988AE730BE40}"/>
                </a:ext>
              </a:extLst>
            </p:cNvPr>
            <p:cNvCxnSpPr>
              <a:cxnSpLocks/>
            </p:cNvCxnSpPr>
            <p:nvPr/>
          </p:nvCxnSpPr>
          <p:spPr>
            <a:xfrm flipH="1">
              <a:off x="8582010" y="2835376"/>
              <a:ext cx="22964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8B2B072-77CB-EFEC-EF7A-B698EB285F6B}"/>
                </a:ext>
              </a:extLst>
            </p:cNvPr>
            <p:cNvCxnSpPr>
              <a:cxnSpLocks/>
            </p:cNvCxnSpPr>
            <p:nvPr/>
          </p:nvCxnSpPr>
          <p:spPr>
            <a:xfrm flipH="1">
              <a:off x="8696832" y="3623478"/>
              <a:ext cx="49881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D8DBC58-5F6C-994A-340A-EC21748072ED}"/>
                </a:ext>
              </a:extLst>
            </p:cNvPr>
            <p:cNvCxnSpPr>
              <a:cxnSpLocks/>
            </p:cNvCxnSpPr>
            <p:nvPr/>
          </p:nvCxnSpPr>
          <p:spPr>
            <a:xfrm flipH="1">
              <a:off x="6696060" y="2670276"/>
              <a:ext cx="8001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502BBFB-9B7E-D7C9-1A9D-AF73F2952F41}"/>
                </a:ext>
              </a:extLst>
            </p:cNvPr>
            <p:cNvSpPr/>
            <p:nvPr/>
          </p:nvSpPr>
          <p:spPr>
            <a:xfrm>
              <a:off x="10555417" y="2554376"/>
              <a:ext cx="903143" cy="15113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686729" rtl="0" eaLnBrk="1" latinLnBrk="0" hangingPunct="1">
                <a:defRPr sz="7257" kern="1200">
                  <a:solidFill>
                    <a:schemeClr val="lt1"/>
                  </a:solidFill>
                  <a:latin typeface="+mn-lt"/>
                  <a:ea typeface="+mn-ea"/>
                  <a:cs typeface="+mn-cs"/>
                </a:defRPr>
              </a:lvl1pPr>
              <a:lvl2pPr marL="1843365" algn="l" defTabSz="3686729" rtl="0" eaLnBrk="1" latinLnBrk="0" hangingPunct="1">
                <a:defRPr sz="7257" kern="1200">
                  <a:solidFill>
                    <a:schemeClr val="lt1"/>
                  </a:solidFill>
                  <a:latin typeface="+mn-lt"/>
                  <a:ea typeface="+mn-ea"/>
                  <a:cs typeface="+mn-cs"/>
                </a:defRPr>
              </a:lvl2pPr>
              <a:lvl3pPr marL="3686729" algn="l" defTabSz="3686729" rtl="0" eaLnBrk="1" latinLnBrk="0" hangingPunct="1">
                <a:defRPr sz="7257" kern="1200">
                  <a:solidFill>
                    <a:schemeClr val="lt1"/>
                  </a:solidFill>
                  <a:latin typeface="+mn-lt"/>
                  <a:ea typeface="+mn-ea"/>
                  <a:cs typeface="+mn-cs"/>
                </a:defRPr>
              </a:lvl3pPr>
              <a:lvl4pPr marL="5530094" algn="l" defTabSz="3686729" rtl="0" eaLnBrk="1" latinLnBrk="0" hangingPunct="1">
                <a:defRPr sz="7257" kern="1200">
                  <a:solidFill>
                    <a:schemeClr val="lt1"/>
                  </a:solidFill>
                  <a:latin typeface="+mn-lt"/>
                  <a:ea typeface="+mn-ea"/>
                  <a:cs typeface="+mn-cs"/>
                </a:defRPr>
              </a:lvl4pPr>
              <a:lvl5pPr marL="7373458" algn="l" defTabSz="3686729" rtl="0" eaLnBrk="1" latinLnBrk="0" hangingPunct="1">
                <a:defRPr sz="7257" kern="1200">
                  <a:solidFill>
                    <a:schemeClr val="lt1"/>
                  </a:solidFill>
                  <a:latin typeface="+mn-lt"/>
                  <a:ea typeface="+mn-ea"/>
                  <a:cs typeface="+mn-cs"/>
                </a:defRPr>
              </a:lvl5pPr>
              <a:lvl6pPr marL="9216823" algn="l" defTabSz="3686729" rtl="0" eaLnBrk="1" latinLnBrk="0" hangingPunct="1">
                <a:defRPr sz="7257" kern="1200">
                  <a:solidFill>
                    <a:schemeClr val="lt1"/>
                  </a:solidFill>
                  <a:latin typeface="+mn-lt"/>
                  <a:ea typeface="+mn-ea"/>
                  <a:cs typeface="+mn-cs"/>
                </a:defRPr>
              </a:lvl6pPr>
              <a:lvl7pPr marL="11060187" algn="l" defTabSz="3686729" rtl="0" eaLnBrk="1" latinLnBrk="0" hangingPunct="1">
                <a:defRPr sz="7257" kern="1200">
                  <a:solidFill>
                    <a:schemeClr val="lt1"/>
                  </a:solidFill>
                  <a:latin typeface="+mn-lt"/>
                  <a:ea typeface="+mn-ea"/>
                  <a:cs typeface="+mn-cs"/>
                </a:defRPr>
              </a:lvl7pPr>
              <a:lvl8pPr marL="12903552" algn="l" defTabSz="3686729" rtl="0" eaLnBrk="1" latinLnBrk="0" hangingPunct="1">
                <a:defRPr sz="7257" kern="1200">
                  <a:solidFill>
                    <a:schemeClr val="lt1"/>
                  </a:solidFill>
                  <a:latin typeface="+mn-lt"/>
                  <a:ea typeface="+mn-ea"/>
                  <a:cs typeface="+mn-cs"/>
                </a:defRPr>
              </a:lvl8pPr>
              <a:lvl9pPr marL="14746917" algn="l" defTabSz="3686729" rtl="0" eaLnBrk="1" latinLnBrk="0" hangingPunct="1">
                <a:defRPr sz="7257" kern="1200">
                  <a:solidFill>
                    <a:schemeClr val="lt1"/>
                  </a:solidFill>
                  <a:latin typeface="+mn-lt"/>
                  <a:ea typeface="+mn-ea"/>
                  <a:cs typeface="+mn-cs"/>
                </a:defRPr>
              </a:lvl9pPr>
            </a:lstStyle>
            <a:p>
              <a:pPr algn="ctr"/>
              <a:endParaRPr lang="en-US"/>
            </a:p>
          </p:txBody>
        </p:sp>
        <p:pic>
          <p:nvPicPr>
            <p:cNvPr id="20" name="Picture 19">
              <a:extLst>
                <a:ext uri="{FF2B5EF4-FFF2-40B4-BE49-F238E27FC236}">
                  <a16:creationId xmlns:a16="http://schemas.microsoft.com/office/drawing/2014/main" id="{E2554EE8-ABB7-42C4-A1FF-27820FB15D12}"/>
                </a:ext>
              </a:extLst>
            </p:cNvPr>
            <p:cNvPicPr>
              <a:picLocks noChangeAspect="1" noChangeArrowheads="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25000" t="31944" r="23737" b="31856"/>
            <a:stretch/>
          </p:blipFill>
          <p:spPr bwMode="auto">
            <a:xfrm rot="16200000">
              <a:off x="10868338" y="3738741"/>
              <a:ext cx="304405" cy="166262"/>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B984A691-9EA5-704B-AF31-7BB108F13CAA}"/>
                </a:ext>
              </a:extLst>
            </p:cNvPr>
            <p:cNvSpPr/>
            <p:nvPr/>
          </p:nvSpPr>
          <p:spPr>
            <a:xfrm>
              <a:off x="11138782" y="2016823"/>
              <a:ext cx="320040" cy="32004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686729" rtl="0" eaLnBrk="1" latinLnBrk="0" hangingPunct="1">
                <a:defRPr sz="7257" kern="1200">
                  <a:solidFill>
                    <a:schemeClr val="lt1"/>
                  </a:solidFill>
                  <a:latin typeface="+mn-lt"/>
                  <a:ea typeface="+mn-ea"/>
                  <a:cs typeface="+mn-cs"/>
                </a:defRPr>
              </a:lvl1pPr>
              <a:lvl2pPr marL="1843365" algn="l" defTabSz="3686729" rtl="0" eaLnBrk="1" latinLnBrk="0" hangingPunct="1">
                <a:defRPr sz="7257" kern="1200">
                  <a:solidFill>
                    <a:schemeClr val="lt1"/>
                  </a:solidFill>
                  <a:latin typeface="+mn-lt"/>
                  <a:ea typeface="+mn-ea"/>
                  <a:cs typeface="+mn-cs"/>
                </a:defRPr>
              </a:lvl2pPr>
              <a:lvl3pPr marL="3686729" algn="l" defTabSz="3686729" rtl="0" eaLnBrk="1" latinLnBrk="0" hangingPunct="1">
                <a:defRPr sz="7257" kern="1200">
                  <a:solidFill>
                    <a:schemeClr val="lt1"/>
                  </a:solidFill>
                  <a:latin typeface="+mn-lt"/>
                  <a:ea typeface="+mn-ea"/>
                  <a:cs typeface="+mn-cs"/>
                </a:defRPr>
              </a:lvl3pPr>
              <a:lvl4pPr marL="5530094" algn="l" defTabSz="3686729" rtl="0" eaLnBrk="1" latinLnBrk="0" hangingPunct="1">
                <a:defRPr sz="7257" kern="1200">
                  <a:solidFill>
                    <a:schemeClr val="lt1"/>
                  </a:solidFill>
                  <a:latin typeface="+mn-lt"/>
                  <a:ea typeface="+mn-ea"/>
                  <a:cs typeface="+mn-cs"/>
                </a:defRPr>
              </a:lvl4pPr>
              <a:lvl5pPr marL="7373458" algn="l" defTabSz="3686729" rtl="0" eaLnBrk="1" latinLnBrk="0" hangingPunct="1">
                <a:defRPr sz="7257" kern="1200">
                  <a:solidFill>
                    <a:schemeClr val="lt1"/>
                  </a:solidFill>
                  <a:latin typeface="+mn-lt"/>
                  <a:ea typeface="+mn-ea"/>
                  <a:cs typeface="+mn-cs"/>
                </a:defRPr>
              </a:lvl5pPr>
              <a:lvl6pPr marL="9216823" algn="l" defTabSz="3686729" rtl="0" eaLnBrk="1" latinLnBrk="0" hangingPunct="1">
                <a:defRPr sz="7257" kern="1200">
                  <a:solidFill>
                    <a:schemeClr val="lt1"/>
                  </a:solidFill>
                  <a:latin typeface="+mn-lt"/>
                  <a:ea typeface="+mn-ea"/>
                  <a:cs typeface="+mn-cs"/>
                </a:defRPr>
              </a:lvl6pPr>
              <a:lvl7pPr marL="11060187" algn="l" defTabSz="3686729" rtl="0" eaLnBrk="1" latinLnBrk="0" hangingPunct="1">
                <a:defRPr sz="7257" kern="1200">
                  <a:solidFill>
                    <a:schemeClr val="lt1"/>
                  </a:solidFill>
                  <a:latin typeface="+mn-lt"/>
                  <a:ea typeface="+mn-ea"/>
                  <a:cs typeface="+mn-cs"/>
                </a:defRPr>
              </a:lvl7pPr>
              <a:lvl8pPr marL="12903552" algn="l" defTabSz="3686729" rtl="0" eaLnBrk="1" latinLnBrk="0" hangingPunct="1">
                <a:defRPr sz="7257" kern="1200">
                  <a:solidFill>
                    <a:schemeClr val="lt1"/>
                  </a:solidFill>
                  <a:latin typeface="+mn-lt"/>
                  <a:ea typeface="+mn-ea"/>
                  <a:cs typeface="+mn-cs"/>
                </a:defRPr>
              </a:lvl8pPr>
              <a:lvl9pPr marL="14746917" algn="l" defTabSz="3686729" rtl="0" eaLnBrk="1" latinLnBrk="0" hangingPunct="1">
                <a:defRPr sz="7257" kern="1200">
                  <a:solidFill>
                    <a:schemeClr val="lt1"/>
                  </a:solidFill>
                  <a:latin typeface="+mn-lt"/>
                  <a:ea typeface="+mn-ea"/>
                  <a:cs typeface="+mn-cs"/>
                </a:defRPr>
              </a:lvl9pPr>
            </a:lstStyle>
            <a:p>
              <a:pPr algn="ctr"/>
              <a:r>
                <a:rPr lang="en-US" sz="2400">
                  <a:solidFill>
                    <a:schemeClr val="tx1"/>
                  </a:solidFill>
                </a:rPr>
                <a:t>1</a:t>
              </a:r>
            </a:p>
          </p:txBody>
        </p:sp>
        <p:cxnSp>
          <p:nvCxnSpPr>
            <p:cNvPr id="22" name="Straight Connector 21">
              <a:extLst>
                <a:ext uri="{FF2B5EF4-FFF2-40B4-BE49-F238E27FC236}">
                  <a16:creationId xmlns:a16="http://schemas.microsoft.com/office/drawing/2014/main" id="{F2932648-E303-5403-D952-52B6C628827C}"/>
                </a:ext>
              </a:extLst>
            </p:cNvPr>
            <p:cNvCxnSpPr>
              <a:stCxn id="21" idx="4"/>
            </p:cNvCxnSpPr>
            <p:nvPr/>
          </p:nvCxnSpPr>
          <p:spPr>
            <a:xfrm>
              <a:off x="11298802" y="2336863"/>
              <a:ext cx="0" cy="217513"/>
            </a:xfrm>
            <a:prstGeom prst="line">
              <a:avLst/>
            </a:prstGeom>
          </p:spPr>
          <p:style>
            <a:lnRef idx="1">
              <a:schemeClr val="dk1"/>
            </a:lnRef>
            <a:fillRef idx="0">
              <a:schemeClr val="dk1"/>
            </a:fillRef>
            <a:effectRef idx="0">
              <a:schemeClr val="dk1"/>
            </a:effectRef>
            <a:fontRef idx="minor">
              <a:schemeClr val="tx1"/>
            </a:fontRef>
          </p:style>
        </p:cxnSp>
        <p:sp>
          <p:nvSpPr>
            <p:cNvPr id="23" name="Oval 22">
              <a:extLst>
                <a:ext uri="{FF2B5EF4-FFF2-40B4-BE49-F238E27FC236}">
                  <a16:creationId xmlns:a16="http://schemas.microsoft.com/office/drawing/2014/main" id="{FD618A35-F331-297A-3652-71718BC248F1}"/>
                </a:ext>
              </a:extLst>
            </p:cNvPr>
            <p:cNvSpPr/>
            <p:nvPr/>
          </p:nvSpPr>
          <p:spPr>
            <a:xfrm>
              <a:off x="11591374" y="3654035"/>
              <a:ext cx="320040" cy="32004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686729" rtl="0" eaLnBrk="1" latinLnBrk="0" hangingPunct="1">
                <a:defRPr sz="7257" kern="1200">
                  <a:solidFill>
                    <a:schemeClr val="lt1"/>
                  </a:solidFill>
                  <a:latin typeface="+mn-lt"/>
                  <a:ea typeface="+mn-ea"/>
                  <a:cs typeface="+mn-cs"/>
                </a:defRPr>
              </a:lvl1pPr>
              <a:lvl2pPr marL="1843365" algn="l" defTabSz="3686729" rtl="0" eaLnBrk="1" latinLnBrk="0" hangingPunct="1">
                <a:defRPr sz="7257" kern="1200">
                  <a:solidFill>
                    <a:schemeClr val="lt1"/>
                  </a:solidFill>
                  <a:latin typeface="+mn-lt"/>
                  <a:ea typeface="+mn-ea"/>
                  <a:cs typeface="+mn-cs"/>
                </a:defRPr>
              </a:lvl2pPr>
              <a:lvl3pPr marL="3686729" algn="l" defTabSz="3686729" rtl="0" eaLnBrk="1" latinLnBrk="0" hangingPunct="1">
                <a:defRPr sz="7257" kern="1200">
                  <a:solidFill>
                    <a:schemeClr val="lt1"/>
                  </a:solidFill>
                  <a:latin typeface="+mn-lt"/>
                  <a:ea typeface="+mn-ea"/>
                  <a:cs typeface="+mn-cs"/>
                </a:defRPr>
              </a:lvl3pPr>
              <a:lvl4pPr marL="5530094" algn="l" defTabSz="3686729" rtl="0" eaLnBrk="1" latinLnBrk="0" hangingPunct="1">
                <a:defRPr sz="7257" kern="1200">
                  <a:solidFill>
                    <a:schemeClr val="lt1"/>
                  </a:solidFill>
                  <a:latin typeface="+mn-lt"/>
                  <a:ea typeface="+mn-ea"/>
                  <a:cs typeface="+mn-cs"/>
                </a:defRPr>
              </a:lvl4pPr>
              <a:lvl5pPr marL="7373458" algn="l" defTabSz="3686729" rtl="0" eaLnBrk="1" latinLnBrk="0" hangingPunct="1">
                <a:defRPr sz="7257" kern="1200">
                  <a:solidFill>
                    <a:schemeClr val="lt1"/>
                  </a:solidFill>
                  <a:latin typeface="+mn-lt"/>
                  <a:ea typeface="+mn-ea"/>
                  <a:cs typeface="+mn-cs"/>
                </a:defRPr>
              </a:lvl5pPr>
              <a:lvl6pPr marL="9216823" algn="l" defTabSz="3686729" rtl="0" eaLnBrk="1" latinLnBrk="0" hangingPunct="1">
                <a:defRPr sz="7257" kern="1200">
                  <a:solidFill>
                    <a:schemeClr val="lt1"/>
                  </a:solidFill>
                  <a:latin typeface="+mn-lt"/>
                  <a:ea typeface="+mn-ea"/>
                  <a:cs typeface="+mn-cs"/>
                </a:defRPr>
              </a:lvl6pPr>
              <a:lvl7pPr marL="11060187" algn="l" defTabSz="3686729" rtl="0" eaLnBrk="1" latinLnBrk="0" hangingPunct="1">
                <a:defRPr sz="7257" kern="1200">
                  <a:solidFill>
                    <a:schemeClr val="lt1"/>
                  </a:solidFill>
                  <a:latin typeface="+mn-lt"/>
                  <a:ea typeface="+mn-ea"/>
                  <a:cs typeface="+mn-cs"/>
                </a:defRPr>
              </a:lvl7pPr>
              <a:lvl8pPr marL="12903552" algn="l" defTabSz="3686729" rtl="0" eaLnBrk="1" latinLnBrk="0" hangingPunct="1">
                <a:defRPr sz="7257" kern="1200">
                  <a:solidFill>
                    <a:schemeClr val="lt1"/>
                  </a:solidFill>
                  <a:latin typeface="+mn-lt"/>
                  <a:ea typeface="+mn-ea"/>
                  <a:cs typeface="+mn-cs"/>
                </a:defRPr>
              </a:lvl8pPr>
              <a:lvl9pPr marL="14746917" algn="l" defTabSz="3686729" rtl="0" eaLnBrk="1" latinLnBrk="0" hangingPunct="1">
                <a:defRPr sz="7257" kern="1200">
                  <a:solidFill>
                    <a:schemeClr val="lt1"/>
                  </a:solidFill>
                  <a:latin typeface="+mn-lt"/>
                  <a:ea typeface="+mn-ea"/>
                  <a:cs typeface="+mn-cs"/>
                </a:defRPr>
              </a:lvl9pPr>
            </a:lstStyle>
            <a:p>
              <a:pPr algn="ctr"/>
              <a:r>
                <a:rPr lang="en-US" sz="2400">
                  <a:solidFill>
                    <a:schemeClr val="tx1"/>
                  </a:solidFill>
                </a:rPr>
                <a:t>2</a:t>
              </a:r>
            </a:p>
          </p:txBody>
        </p:sp>
        <p:cxnSp>
          <p:nvCxnSpPr>
            <p:cNvPr id="24" name="Straight Connector 23">
              <a:extLst>
                <a:ext uri="{FF2B5EF4-FFF2-40B4-BE49-F238E27FC236}">
                  <a16:creationId xmlns:a16="http://schemas.microsoft.com/office/drawing/2014/main" id="{8E8A545C-AB6B-B802-2A87-79852C3E42C8}"/>
                </a:ext>
              </a:extLst>
            </p:cNvPr>
            <p:cNvCxnSpPr>
              <a:cxnSpLocks/>
              <a:stCxn id="23" idx="2"/>
            </p:cNvCxnSpPr>
            <p:nvPr/>
          </p:nvCxnSpPr>
          <p:spPr>
            <a:xfrm flipH="1" flipV="1">
              <a:off x="11103672" y="3654035"/>
              <a:ext cx="487702" cy="160020"/>
            </a:xfrm>
            <a:prstGeom prst="line">
              <a:avLst/>
            </a:prstGeom>
          </p:spPr>
          <p:style>
            <a:lnRef idx="1">
              <a:schemeClr val="dk1"/>
            </a:lnRef>
            <a:fillRef idx="0">
              <a:schemeClr val="dk1"/>
            </a:fillRef>
            <a:effectRef idx="0">
              <a:schemeClr val="dk1"/>
            </a:effectRef>
            <a:fontRef idx="minor">
              <a:schemeClr val="tx1"/>
            </a:fontRef>
          </p:style>
        </p:cxnSp>
        <p:sp>
          <p:nvSpPr>
            <p:cNvPr id="25" name="Oval 24">
              <a:extLst>
                <a:ext uri="{FF2B5EF4-FFF2-40B4-BE49-F238E27FC236}">
                  <a16:creationId xmlns:a16="http://schemas.microsoft.com/office/drawing/2014/main" id="{D415BC86-6A1D-85A3-E06B-FBBECF6692E3}"/>
                </a:ext>
              </a:extLst>
            </p:cNvPr>
            <p:cNvSpPr/>
            <p:nvPr/>
          </p:nvSpPr>
          <p:spPr>
            <a:xfrm>
              <a:off x="11172450" y="4173420"/>
              <a:ext cx="320040" cy="32004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686729" rtl="0" eaLnBrk="1" latinLnBrk="0" hangingPunct="1">
                <a:defRPr sz="7257" kern="1200">
                  <a:solidFill>
                    <a:schemeClr val="lt1"/>
                  </a:solidFill>
                  <a:latin typeface="+mn-lt"/>
                  <a:ea typeface="+mn-ea"/>
                  <a:cs typeface="+mn-cs"/>
                </a:defRPr>
              </a:lvl1pPr>
              <a:lvl2pPr marL="1843365" algn="l" defTabSz="3686729" rtl="0" eaLnBrk="1" latinLnBrk="0" hangingPunct="1">
                <a:defRPr sz="7257" kern="1200">
                  <a:solidFill>
                    <a:schemeClr val="lt1"/>
                  </a:solidFill>
                  <a:latin typeface="+mn-lt"/>
                  <a:ea typeface="+mn-ea"/>
                  <a:cs typeface="+mn-cs"/>
                </a:defRPr>
              </a:lvl2pPr>
              <a:lvl3pPr marL="3686729" algn="l" defTabSz="3686729" rtl="0" eaLnBrk="1" latinLnBrk="0" hangingPunct="1">
                <a:defRPr sz="7257" kern="1200">
                  <a:solidFill>
                    <a:schemeClr val="lt1"/>
                  </a:solidFill>
                  <a:latin typeface="+mn-lt"/>
                  <a:ea typeface="+mn-ea"/>
                  <a:cs typeface="+mn-cs"/>
                </a:defRPr>
              </a:lvl3pPr>
              <a:lvl4pPr marL="5530094" algn="l" defTabSz="3686729" rtl="0" eaLnBrk="1" latinLnBrk="0" hangingPunct="1">
                <a:defRPr sz="7257" kern="1200">
                  <a:solidFill>
                    <a:schemeClr val="lt1"/>
                  </a:solidFill>
                  <a:latin typeface="+mn-lt"/>
                  <a:ea typeface="+mn-ea"/>
                  <a:cs typeface="+mn-cs"/>
                </a:defRPr>
              </a:lvl4pPr>
              <a:lvl5pPr marL="7373458" algn="l" defTabSz="3686729" rtl="0" eaLnBrk="1" latinLnBrk="0" hangingPunct="1">
                <a:defRPr sz="7257" kern="1200">
                  <a:solidFill>
                    <a:schemeClr val="lt1"/>
                  </a:solidFill>
                  <a:latin typeface="+mn-lt"/>
                  <a:ea typeface="+mn-ea"/>
                  <a:cs typeface="+mn-cs"/>
                </a:defRPr>
              </a:lvl5pPr>
              <a:lvl6pPr marL="9216823" algn="l" defTabSz="3686729" rtl="0" eaLnBrk="1" latinLnBrk="0" hangingPunct="1">
                <a:defRPr sz="7257" kern="1200">
                  <a:solidFill>
                    <a:schemeClr val="lt1"/>
                  </a:solidFill>
                  <a:latin typeface="+mn-lt"/>
                  <a:ea typeface="+mn-ea"/>
                  <a:cs typeface="+mn-cs"/>
                </a:defRPr>
              </a:lvl6pPr>
              <a:lvl7pPr marL="11060187" algn="l" defTabSz="3686729" rtl="0" eaLnBrk="1" latinLnBrk="0" hangingPunct="1">
                <a:defRPr sz="7257" kern="1200">
                  <a:solidFill>
                    <a:schemeClr val="lt1"/>
                  </a:solidFill>
                  <a:latin typeface="+mn-lt"/>
                  <a:ea typeface="+mn-ea"/>
                  <a:cs typeface="+mn-cs"/>
                </a:defRPr>
              </a:lvl7pPr>
              <a:lvl8pPr marL="12903552" algn="l" defTabSz="3686729" rtl="0" eaLnBrk="1" latinLnBrk="0" hangingPunct="1">
                <a:defRPr sz="7257" kern="1200">
                  <a:solidFill>
                    <a:schemeClr val="lt1"/>
                  </a:solidFill>
                  <a:latin typeface="+mn-lt"/>
                  <a:ea typeface="+mn-ea"/>
                  <a:cs typeface="+mn-cs"/>
                </a:defRPr>
              </a:lvl8pPr>
              <a:lvl9pPr marL="14746917" algn="l" defTabSz="3686729" rtl="0" eaLnBrk="1" latinLnBrk="0" hangingPunct="1">
                <a:defRPr sz="7257" kern="1200">
                  <a:solidFill>
                    <a:schemeClr val="lt1"/>
                  </a:solidFill>
                  <a:latin typeface="+mn-lt"/>
                  <a:ea typeface="+mn-ea"/>
                  <a:cs typeface="+mn-cs"/>
                </a:defRPr>
              </a:lvl9pPr>
            </a:lstStyle>
            <a:p>
              <a:pPr algn="ctr"/>
              <a:r>
                <a:rPr lang="en-US" sz="2400">
                  <a:solidFill>
                    <a:schemeClr val="tx1"/>
                  </a:solidFill>
                </a:rPr>
                <a:t>3</a:t>
              </a:r>
            </a:p>
          </p:txBody>
        </p:sp>
        <p:cxnSp>
          <p:nvCxnSpPr>
            <p:cNvPr id="26" name="Straight Connector 25">
              <a:extLst>
                <a:ext uri="{FF2B5EF4-FFF2-40B4-BE49-F238E27FC236}">
                  <a16:creationId xmlns:a16="http://schemas.microsoft.com/office/drawing/2014/main" id="{EDBA8DC4-F90E-03D6-CA94-133CA7C35F60}"/>
                </a:ext>
              </a:extLst>
            </p:cNvPr>
            <p:cNvCxnSpPr>
              <a:cxnSpLocks/>
              <a:stCxn id="25" idx="1"/>
              <a:endCxn id="20" idx="1"/>
            </p:cNvCxnSpPr>
            <p:nvPr/>
          </p:nvCxnSpPr>
          <p:spPr>
            <a:xfrm flipH="1" flipV="1">
              <a:off x="11020541" y="3974075"/>
              <a:ext cx="198778" cy="246214"/>
            </a:xfrm>
            <a:prstGeom prst="line">
              <a:avLst/>
            </a:prstGeom>
          </p:spPr>
          <p:style>
            <a:lnRef idx="1">
              <a:schemeClr val="dk1"/>
            </a:lnRef>
            <a:fillRef idx="0">
              <a:schemeClr val="dk1"/>
            </a:fillRef>
            <a:effectRef idx="0">
              <a:schemeClr val="dk1"/>
            </a:effectRef>
            <a:fontRef idx="minor">
              <a:schemeClr val="tx1"/>
            </a:fontRef>
          </p:style>
        </p:cxnSp>
        <p:sp>
          <p:nvSpPr>
            <p:cNvPr id="27" name="Oval 26">
              <a:extLst>
                <a:ext uri="{FF2B5EF4-FFF2-40B4-BE49-F238E27FC236}">
                  <a16:creationId xmlns:a16="http://schemas.microsoft.com/office/drawing/2014/main" id="{7FFBC32D-ACCC-3CCD-0207-A64B81E20FF2}"/>
                </a:ext>
              </a:extLst>
            </p:cNvPr>
            <p:cNvSpPr/>
            <p:nvPr/>
          </p:nvSpPr>
          <p:spPr>
            <a:xfrm>
              <a:off x="7763460" y="2016823"/>
              <a:ext cx="320040" cy="32004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686729" rtl="0" eaLnBrk="1" latinLnBrk="0" hangingPunct="1">
                <a:defRPr sz="7257" kern="1200">
                  <a:solidFill>
                    <a:schemeClr val="lt1"/>
                  </a:solidFill>
                  <a:latin typeface="+mn-lt"/>
                  <a:ea typeface="+mn-ea"/>
                  <a:cs typeface="+mn-cs"/>
                </a:defRPr>
              </a:lvl1pPr>
              <a:lvl2pPr marL="1843365" algn="l" defTabSz="3686729" rtl="0" eaLnBrk="1" latinLnBrk="0" hangingPunct="1">
                <a:defRPr sz="7257" kern="1200">
                  <a:solidFill>
                    <a:schemeClr val="lt1"/>
                  </a:solidFill>
                  <a:latin typeface="+mn-lt"/>
                  <a:ea typeface="+mn-ea"/>
                  <a:cs typeface="+mn-cs"/>
                </a:defRPr>
              </a:lvl2pPr>
              <a:lvl3pPr marL="3686729" algn="l" defTabSz="3686729" rtl="0" eaLnBrk="1" latinLnBrk="0" hangingPunct="1">
                <a:defRPr sz="7257" kern="1200">
                  <a:solidFill>
                    <a:schemeClr val="lt1"/>
                  </a:solidFill>
                  <a:latin typeface="+mn-lt"/>
                  <a:ea typeface="+mn-ea"/>
                  <a:cs typeface="+mn-cs"/>
                </a:defRPr>
              </a:lvl3pPr>
              <a:lvl4pPr marL="5530094" algn="l" defTabSz="3686729" rtl="0" eaLnBrk="1" latinLnBrk="0" hangingPunct="1">
                <a:defRPr sz="7257" kern="1200">
                  <a:solidFill>
                    <a:schemeClr val="lt1"/>
                  </a:solidFill>
                  <a:latin typeface="+mn-lt"/>
                  <a:ea typeface="+mn-ea"/>
                  <a:cs typeface="+mn-cs"/>
                </a:defRPr>
              </a:lvl4pPr>
              <a:lvl5pPr marL="7373458" algn="l" defTabSz="3686729" rtl="0" eaLnBrk="1" latinLnBrk="0" hangingPunct="1">
                <a:defRPr sz="7257" kern="1200">
                  <a:solidFill>
                    <a:schemeClr val="lt1"/>
                  </a:solidFill>
                  <a:latin typeface="+mn-lt"/>
                  <a:ea typeface="+mn-ea"/>
                  <a:cs typeface="+mn-cs"/>
                </a:defRPr>
              </a:lvl5pPr>
              <a:lvl6pPr marL="9216823" algn="l" defTabSz="3686729" rtl="0" eaLnBrk="1" latinLnBrk="0" hangingPunct="1">
                <a:defRPr sz="7257" kern="1200">
                  <a:solidFill>
                    <a:schemeClr val="lt1"/>
                  </a:solidFill>
                  <a:latin typeface="+mn-lt"/>
                  <a:ea typeface="+mn-ea"/>
                  <a:cs typeface="+mn-cs"/>
                </a:defRPr>
              </a:lvl6pPr>
              <a:lvl7pPr marL="11060187" algn="l" defTabSz="3686729" rtl="0" eaLnBrk="1" latinLnBrk="0" hangingPunct="1">
                <a:defRPr sz="7257" kern="1200">
                  <a:solidFill>
                    <a:schemeClr val="lt1"/>
                  </a:solidFill>
                  <a:latin typeface="+mn-lt"/>
                  <a:ea typeface="+mn-ea"/>
                  <a:cs typeface="+mn-cs"/>
                </a:defRPr>
              </a:lvl7pPr>
              <a:lvl8pPr marL="12903552" algn="l" defTabSz="3686729" rtl="0" eaLnBrk="1" latinLnBrk="0" hangingPunct="1">
                <a:defRPr sz="7257" kern="1200">
                  <a:solidFill>
                    <a:schemeClr val="lt1"/>
                  </a:solidFill>
                  <a:latin typeface="+mn-lt"/>
                  <a:ea typeface="+mn-ea"/>
                  <a:cs typeface="+mn-cs"/>
                </a:defRPr>
              </a:lvl8pPr>
              <a:lvl9pPr marL="14746917" algn="l" defTabSz="3686729" rtl="0" eaLnBrk="1" latinLnBrk="0" hangingPunct="1">
                <a:defRPr sz="7257" kern="1200">
                  <a:solidFill>
                    <a:schemeClr val="lt1"/>
                  </a:solidFill>
                  <a:latin typeface="+mn-lt"/>
                  <a:ea typeface="+mn-ea"/>
                  <a:cs typeface="+mn-cs"/>
                </a:defRPr>
              </a:lvl9pPr>
            </a:lstStyle>
            <a:p>
              <a:pPr algn="ctr"/>
              <a:r>
                <a:rPr lang="en-US" sz="2400">
                  <a:solidFill>
                    <a:schemeClr val="tx1"/>
                  </a:solidFill>
                </a:rPr>
                <a:t>4</a:t>
              </a:r>
            </a:p>
          </p:txBody>
        </p:sp>
        <p:cxnSp>
          <p:nvCxnSpPr>
            <p:cNvPr id="28" name="Straight Connector 27">
              <a:extLst>
                <a:ext uri="{FF2B5EF4-FFF2-40B4-BE49-F238E27FC236}">
                  <a16:creationId xmlns:a16="http://schemas.microsoft.com/office/drawing/2014/main" id="{97F74578-A33A-A718-8ABD-61686BF1658E}"/>
                </a:ext>
              </a:extLst>
            </p:cNvPr>
            <p:cNvCxnSpPr>
              <a:cxnSpLocks/>
              <a:endCxn id="27" idx="3"/>
            </p:cNvCxnSpPr>
            <p:nvPr/>
          </p:nvCxnSpPr>
          <p:spPr>
            <a:xfrm flipV="1">
              <a:off x="7326006" y="2289994"/>
              <a:ext cx="484323" cy="365982"/>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98EF24AF-2651-9795-6388-09A4176082DA}"/>
                </a:ext>
              </a:extLst>
            </p:cNvPr>
            <p:cNvCxnSpPr>
              <a:cxnSpLocks/>
              <a:endCxn id="27" idx="5"/>
            </p:cNvCxnSpPr>
            <p:nvPr/>
          </p:nvCxnSpPr>
          <p:spPr>
            <a:xfrm flipH="1" flipV="1">
              <a:off x="8036631" y="2289994"/>
              <a:ext cx="577132" cy="491991"/>
            </a:xfrm>
            <a:prstGeom prst="line">
              <a:avLst/>
            </a:prstGeom>
          </p:spPr>
          <p:style>
            <a:lnRef idx="1">
              <a:schemeClr val="dk1"/>
            </a:lnRef>
            <a:fillRef idx="0">
              <a:schemeClr val="dk1"/>
            </a:fillRef>
            <a:effectRef idx="0">
              <a:schemeClr val="dk1"/>
            </a:effectRef>
            <a:fontRef idx="minor">
              <a:schemeClr val="tx1"/>
            </a:fontRef>
          </p:style>
        </p:cxnSp>
        <p:sp>
          <p:nvSpPr>
            <p:cNvPr id="30" name="Oval 29">
              <a:extLst>
                <a:ext uri="{FF2B5EF4-FFF2-40B4-BE49-F238E27FC236}">
                  <a16:creationId xmlns:a16="http://schemas.microsoft.com/office/drawing/2014/main" id="{9AE7D983-6883-85E7-3E33-2E35E8097880}"/>
                </a:ext>
              </a:extLst>
            </p:cNvPr>
            <p:cNvSpPr/>
            <p:nvPr/>
          </p:nvSpPr>
          <p:spPr>
            <a:xfrm>
              <a:off x="8845275" y="4081023"/>
              <a:ext cx="320040" cy="32004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686729" rtl="0" eaLnBrk="1" latinLnBrk="0" hangingPunct="1">
                <a:defRPr sz="7257" kern="1200">
                  <a:solidFill>
                    <a:schemeClr val="lt1"/>
                  </a:solidFill>
                  <a:latin typeface="+mn-lt"/>
                  <a:ea typeface="+mn-ea"/>
                  <a:cs typeface="+mn-cs"/>
                </a:defRPr>
              </a:lvl1pPr>
              <a:lvl2pPr marL="1843365" algn="l" defTabSz="3686729" rtl="0" eaLnBrk="1" latinLnBrk="0" hangingPunct="1">
                <a:defRPr sz="7257" kern="1200">
                  <a:solidFill>
                    <a:schemeClr val="lt1"/>
                  </a:solidFill>
                  <a:latin typeface="+mn-lt"/>
                  <a:ea typeface="+mn-ea"/>
                  <a:cs typeface="+mn-cs"/>
                </a:defRPr>
              </a:lvl2pPr>
              <a:lvl3pPr marL="3686729" algn="l" defTabSz="3686729" rtl="0" eaLnBrk="1" latinLnBrk="0" hangingPunct="1">
                <a:defRPr sz="7257" kern="1200">
                  <a:solidFill>
                    <a:schemeClr val="lt1"/>
                  </a:solidFill>
                  <a:latin typeface="+mn-lt"/>
                  <a:ea typeface="+mn-ea"/>
                  <a:cs typeface="+mn-cs"/>
                </a:defRPr>
              </a:lvl3pPr>
              <a:lvl4pPr marL="5530094" algn="l" defTabSz="3686729" rtl="0" eaLnBrk="1" latinLnBrk="0" hangingPunct="1">
                <a:defRPr sz="7257" kern="1200">
                  <a:solidFill>
                    <a:schemeClr val="lt1"/>
                  </a:solidFill>
                  <a:latin typeface="+mn-lt"/>
                  <a:ea typeface="+mn-ea"/>
                  <a:cs typeface="+mn-cs"/>
                </a:defRPr>
              </a:lvl4pPr>
              <a:lvl5pPr marL="7373458" algn="l" defTabSz="3686729" rtl="0" eaLnBrk="1" latinLnBrk="0" hangingPunct="1">
                <a:defRPr sz="7257" kern="1200">
                  <a:solidFill>
                    <a:schemeClr val="lt1"/>
                  </a:solidFill>
                  <a:latin typeface="+mn-lt"/>
                  <a:ea typeface="+mn-ea"/>
                  <a:cs typeface="+mn-cs"/>
                </a:defRPr>
              </a:lvl5pPr>
              <a:lvl6pPr marL="9216823" algn="l" defTabSz="3686729" rtl="0" eaLnBrk="1" latinLnBrk="0" hangingPunct="1">
                <a:defRPr sz="7257" kern="1200">
                  <a:solidFill>
                    <a:schemeClr val="lt1"/>
                  </a:solidFill>
                  <a:latin typeface="+mn-lt"/>
                  <a:ea typeface="+mn-ea"/>
                  <a:cs typeface="+mn-cs"/>
                </a:defRPr>
              </a:lvl6pPr>
              <a:lvl7pPr marL="11060187" algn="l" defTabSz="3686729" rtl="0" eaLnBrk="1" latinLnBrk="0" hangingPunct="1">
                <a:defRPr sz="7257" kern="1200">
                  <a:solidFill>
                    <a:schemeClr val="lt1"/>
                  </a:solidFill>
                  <a:latin typeface="+mn-lt"/>
                  <a:ea typeface="+mn-ea"/>
                  <a:cs typeface="+mn-cs"/>
                </a:defRPr>
              </a:lvl7pPr>
              <a:lvl8pPr marL="12903552" algn="l" defTabSz="3686729" rtl="0" eaLnBrk="1" latinLnBrk="0" hangingPunct="1">
                <a:defRPr sz="7257" kern="1200">
                  <a:solidFill>
                    <a:schemeClr val="lt1"/>
                  </a:solidFill>
                  <a:latin typeface="+mn-lt"/>
                  <a:ea typeface="+mn-ea"/>
                  <a:cs typeface="+mn-cs"/>
                </a:defRPr>
              </a:lvl8pPr>
              <a:lvl9pPr marL="14746917" algn="l" defTabSz="3686729" rtl="0" eaLnBrk="1" latinLnBrk="0" hangingPunct="1">
                <a:defRPr sz="7257" kern="1200">
                  <a:solidFill>
                    <a:schemeClr val="lt1"/>
                  </a:solidFill>
                  <a:latin typeface="+mn-lt"/>
                  <a:ea typeface="+mn-ea"/>
                  <a:cs typeface="+mn-cs"/>
                </a:defRPr>
              </a:lvl9pPr>
            </a:lstStyle>
            <a:p>
              <a:pPr algn="ctr"/>
              <a:r>
                <a:rPr lang="en-US" sz="2400">
                  <a:solidFill>
                    <a:schemeClr val="tx1"/>
                  </a:solidFill>
                </a:rPr>
                <a:t>5</a:t>
              </a:r>
            </a:p>
          </p:txBody>
        </p:sp>
        <p:cxnSp>
          <p:nvCxnSpPr>
            <p:cNvPr id="31" name="Straight Connector 30">
              <a:extLst>
                <a:ext uri="{FF2B5EF4-FFF2-40B4-BE49-F238E27FC236}">
                  <a16:creationId xmlns:a16="http://schemas.microsoft.com/office/drawing/2014/main" id="{2DDC3288-30A1-E5A5-AFD7-8301B22FAD26}"/>
                </a:ext>
              </a:extLst>
            </p:cNvPr>
            <p:cNvCxnSpPr>
              <a:cxnSpLocks/>
              <a:stCxn id="30" idx="0"/>
            </p:cNvCxnSpPr>
            <p:nvPr/>
          </p:nvCxnSpPr>
          <p:spPr>
            <a:xfrm flipV="1">
              <a:off x="9005295" y="3616810"/>
              <a:ext cx="0" cy="464213"/>
            </a:xfrm>
            <a:prstGeom prst="line">
              <a:avLst/>
            </a:prstGeom>
          </p:spPr>
          <p:style>
            <a:lnRef idx="1">
              <a:schemeClr val="dk1"/>
            </a:lnRef>
            <a:fillRef idx="0">
              <a:schemeClr val="dk1"/>
            </a:fillRef>
            <a:effectRef idx="0">
              <a:schemeClr val="dk1"/>
            </a:effectRef>
            <a:fontRef idx="minor">
              <a:schemeClr val="tx1"/>
            </a:fontRef>
          </p:style>
        </p:cxnSp>
        <p:sp>
          <p:nvSpPr>
            <p:cNvPr id="32" name="Oval 31">
              <a:extLst>
                <a:ext uri="{FF2B5EF4-FFF2-40B4-BE49-F238E27FC236}">
                  <a16:creationId xmlns:a16="http://schemas.microsoft.com/office/drawing/2014/main" id="{C47A92BA-AC84-6914-D892-C3D86A396CBA}"/>
                </a:ext>
              </a:extLst>
            </p:cNvPr>
            <p:cNvSpPr/>
            <p:nvPr/>
          </p:nvSpPr>
          <p:spPr>
            <a:xfrm>
              <a:off x="8671756" y="1207922"/>
              <a:ext cx="320040" cy="32004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686729" rtl="0" eaLnBrk="1" latinLnBrk="0" hangingPunct="1">
                <a:defRPr sz="7257" kern="1200">
                  <a:solidFill>
                    <a:schemeClr val="lt1"/>
                  </a:solidFill>
                  <a:latin typeface="+mn-lt"/>
                  <a:ea typeface="+mn-ea"/>
                  <a:cs typeface="+mn-cs"/>
                </a:defRPr>
              </a:lvl1pPr>
              <a:lvl2pPr marL="1843365" algn="l" defTabSz="3686729" rtl="0" eaLnBrk="1" latinLnBrk="0" hangingPunct="1">
                <a:defRPr sz="7257" kern="1200">
                  <a:solidFill>
                    <a:schemeClr val="lt1"/>
                  </a:solidFill>
                  <a:latin typeface="+mn-lt"/>
                  <a:ea typeface="+mn-ea"/>
                  <a:cs typeface="+mn-cs"/>
                </a:defRPr>
              </a:lvl2pPr>
              <a:lvl3pPr marL="3686729" algn="l" defTabSz="3686729" rtl="0" eaLnBrk="1" latinLnBrk="0" hangingPunct="1">
                <a:defRPr sz="7257" kern="1200">
                  <a:solidFill>
                    <a:schemeClr val="lt1"/>
                  </a:solidFill>
                  <a:latin typeface="+mn-lt"/>
                  <a:ea typeface="+mn-ea"/>
                  <a:cs typeface="+mn-cs"/>
                </a:defRPr>
              </a:lvl3pPr>
              <a:lvl4pPr marL="5530094" algn="l" defTabSz="3686729" rtl="0" eaLnBrk="1" latinLnBrk="0" hangingPunct="1">
                <a:defRPr sz="7257" kern="1200">
                  <a:solidFill>
                    <a:schemeClr val="lt1"/>
                  </a:solidFill>
                  <a:latin typeface="+mn-lt"/>
                  <a:ea typeface="+mn-ea"/>
                  <a:cs typeface="+mn-cs"/>
                </a:defRPr>
              </a:lvl4pPr>
              <a:lvl5pPr marL="7373458" algn="l" defTabSz="3686729" rtl="0" eaLnBrk="1" latinLnBrk="0" hangingPunct="1">
                <a:defRPr sz="7257" kern="1200">
                  <a:solidFill>
                    <a:schemeClr val="lt1"/>
                  </a:solidFill>
                  <a:latin typeface="+mn-lt"/>
                  <a:ea typeface="+mn-ea"/>
                  <a:cs typeface="+mn-cs"/>
                </a:defRPr>
              </a:lvl5pPr>
              <a:lvl6pPr marL="9216823" algn="l" defTabSz="3686729" rtl="0" eaLnBrk="1" latinLnBrk="0" hangingPunct="1">
                <a:defRPr sz="7257" kern="1200">
                  <a:solidFill>
                    <a:schemeClr val="lt1"/>
                  </a:solidFill>
                  <a:latin typeface="+mn-lt"/>
                  <a:ea typeface="+mn-ea"/>
                  <a:cs typeface="+mn-cs"/>
                </a:defRPr>
              </a:lvl6pPr>
              <a:lvl7pPr marL="11060187" algn="l" defTabSz="3686729" rtl="0" eaLnBrk="1" latinLnBrk="0" hangingPunct="1">
                <a:defRPr sz="7257" kern="1200">
                  <a:solidFill>
                    <a:schemeClr val="lt1"/>
                  </a:solidFill>
                  <a:latin typeface="+mn-lt"/>
                  <a:ea typeface="+mn-ea"/>
                  <a:cs typeface="+mn-cs"/>
                </a:defRPr>
              </a:lvl7pPr>
              <a:lvl8pPr marL="12903552" algn="l" defTabSz="3686729" rtl="0" eaLnBrk="1" latinLnBrk="0" hangingPunct="1">
                <a:defRPr sz="7257" kern="1200">
                  <a:solidFill>
                    <a:schemeClr val="lt1"/>
                  </a:solidFill>
                  <a:latin typeface="+mn-lt"/>
                  <a:ea typeface="+mn-ea"/>
                  <a:cs typeface="+mn-cs"/>
                </a:defRPr>
              </a:lvl8pPr>
              <a:lvl9pPr marL="14746917" algn="l" defTabSz="3686729" rtl="0" eaLnBrk="1" latinLnBrk="0" hangingPunct="1">
                <a:defRPr sz="7257" kern="1200">
                  <a:solidFill>
                    <a:schemeClr val="lt1"/>
                  </a:solidFill>
                  <a:latin typeface="+mn-lt"/>
                  <a:ea typeface="+mn-ea"/>
                  <a:cs typeface="+mn-cs"/>
                </a:defRPr>
              </a:lvl9pPr>
            </a:lstStyle>
            <a:p>
              <a:pPr algn="ctr"/>
              <a:r>
                <a:rPr lang="en-US" sz="2400">
                  <a:solidFill>
                    <a:schemeClr val="tx1"/>
                  </a:solidFill>
                </a:rPr>
                <a:t>6</a:t>
              </a:r>
            </a:p>
          </p:txBody>
        </p:sp>
        <p:sp>
          <p:nvSpPr>
            <p:cNvPr id="33" name="Oval 32">
              <a:extLst>
                <a:ext uri="{FF2B5EF4-FFF2-40B4-BE49-F238E27FC236}">
                  <a16:creationId xmlns:a16="http://schemas.microsoft.com/office/drawing/2014/main" id="{B70B9DE5-0A66-BD4A-407D-5F1303C0CD68}"/>
                </a:ext>
              </a:extLst>
            </p:cNvPr>
            <p:cNvSpPr/>
            <p:nvPr/>
          </p:nvSpPr>
          <p:spPr>
            <a:xfrm>
              <a:off x="9561959" y="4129101"/>
              <a:ext cx="320040" cy="32004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686729" rtl="0" eaLnBrk="1" latinLnBrk="0" hangingPunct="1">
                <a:defRPr sz="7257" kern="1200">
                  <a:solidFill>
                    <a:schemeClr val="lt1"/>
                  </a:solidFill>
                  <a:latin typeface="+mn-lt"/>
                  <a:ea typeface="+mn-ea"/>
                  <a:cs typeface="+mn-cs"/>
                </a:defRPr>
              </a:lvl1pPr>
              <a:lvl2pPr marL="1843365" algn="l" defTabSz="3686729" rtl="0" eaLnBrk="1" latinLnBrk="0" hangingPunct="1">
                <a:defRPr sz="7257" kern="1200">
                  <a:solidFill>
                    <a:schemeClr val="lt1"/>
                  </a:solidFill>
                  <a:latin typeface="+mn-lt"/>
                  <a:ea typeface="+mn-ea"/>
                  <a:cs typeface="+mn-cs"/>
                </a:defRPr>
              </a:lvl2pPr>
              <a:lvl3pPr marL="3686729" algn="l" defTabSz="3686729" rtl="0" eaLnBrk="1" latinLnBrk="0" hangingPunct="1">
                <a:defRPr sz="7257" kern="1200">
                  <a:solidFill>
                    <a:schemeClr val="lt1"/>
                  </a:solidFill>
                  <a:latin typeface="+mn-lt"/>
                  <a:ea typeface="+mn-ea"/>
                  <a:cs typeface="+mn-cs"/>
                </a:defRPr>
              </a:lvl3pPr>
              <a:lvl4pPr marL="5530094" algn="l" defTabSz="3686729" rtl="0" eaLnBrk="1" latinLnBrk="0" hangingPunct="1">
                <a:defRPr sz="7257" kern="1200">
                  <a:solidFill>
                    <a:schemeClr val="lt1"/>
                  </a:solidFill>
                  <a:latin typeface="+mn-lt"/>
                  <a:ea typeface="+mn-ea"/>
                  <a:cs typeface="+mn-cs"/>
                </a:defRPr>
              </a:lvl4pPr>
              <a:lvl5pPr marL="7373458" algn="l" defTabSz="3686729" rtl="0" eaLnBrk="1" latinLnBrk="0" hangingPunct="1">
                <a:defRPr sz="7257" kern="1200">
                  <a:solidFill>
                    <a:schemeClr val="lt1"/>
                  </a:solidFill>
                  <a:latin typeface="+mn-lt"/>
                  <a:ea typeface="+mn-ea"/>
                  <a:cs typeface="+mn-cs"/>
                </a:defRPr>
              </a:lvl5pPr>
              <a:lvl6pPr marL="9216823" algn="l" defTabSz="3686729" rtl="0" eaLnBrk="1" latinLnBrk="0" hangingPunct="1">
                <a:defRPr sz="7257" kern="1200">
                  <a:solidFill>
                    <a:schemeClr val="lt1"/>
                  </a:solidFill>
                  <a:latin typeface="+mn-lt"/>
                  <a:ea typeface="+mn-ea"/>
                  <a:cs typeface="+mn-cs"/>
                </a:defRPr>
              </a:lvl6pPr>
              <a:lvl7pPr marL="11060187" algn="l" defTabSz="3686729" rtl="0" eaLnBrk="1" latinLnBrk="0" hangingPunct="1">
                <a:defRPr sz="7257" kern="1200">
                  <a:solidFill>
                    <a:schemeClr val="lt1"/>
                  </a:solidFill>
                  <a:latin typeface="+mn-lt"/>
                  <a:ea typeface="+mn-ea"/>
                  <a:cs typeface="+mn-cs"/>
                </a:defRPr>
              </a:lvl7pPr>
              <a:lvl8pPr marL="12903552" algn="l" defTabSz="3686729" rtl="0" eaLnBrk="1" latinLnBrk="0" hangingPunct="1">
                <a:defRPr sz="7257" kern="1200">
                  <a:solidFill>
                    <a:schemeClr val="lt1"/>
                  </a:solidFill>
                  <a:latin typeface="+mn-lt"/>
                  <a:ea typeface="+mn-ea"/>
                  <a:cs typeface="+mn-cs"/>
                </a:defRPr>
              </a:lvl8pPr>
              <a:lvl9pPr marL="14746917" algn="l" defTabSz="3686729" rtl="0" eaLnBrk="1" latinLnBrk="0" hangingPunct="1">
                <a:defRPr sz="7257" kern="1200">
                  <a:solidFill>
                    <a:schemeClr val="lt1"/>
                  </a:solidFill>
                  <a:latin typeface="+mn-lt"/>
                  <a:ea typeface="+mn-ea"/>
                  <a:cs typeface="+mn-cs"/>
                </a:defRPr>
              </a:lvl9pPr>
            </a:lstStyle>
            <a:p>
              <a:pPr algn="ctr"/>
              <a:r>
                <a:rPr lang="en-US" sz="2400">
                  <a:solidFill>
                    <a:schemeClr val="tx1"/>
                  </a:solidFill>
                </a:rPr>
                <a:t>7</a:t>
              </a:r>
            </a:p>
          </p:txBody>
        </p:sp>
        <p:pic>
          <p:nvPicPr>
            <p:cNvPr id="34" name="Picture 33" descr="Wind blow line icon. Air flow flat sign. Symbol of windy weather. Climate  web design element. Curl line icon. Vector illustration isolated on white  background. Editable stroke 13090784 Vector Art at Vecteezy">
              <a:extLst>
                <a:ext uri="{FF2B5EF4-FFF2-40B4-BE49-F238E27FC236}">
                  <a16:creationId xmlns:a16="http://schemas.microsoft.com/office/drawing/2014/main" id="{CE40E5CF-A399-0B5C-3346-D37CD725EECE}"/>
                </a:ext>
              </a:extLst>
            </p:cNvPr>
            <p:cNvPicPr>
              <a:picLocks noChangeAspect="1" noChangeArrowheads="1"/>
            </p:cNvPicPr>
            <p:nvPr/>
          </p:nvPicPr>
          <p:blipFill rotWithShape="1">
            <a:blip r:embed="rId6">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l="9972" t="8537" r="68162" b="68258"/>
            <a:stretch/>
          </p:blipFill>
          <p:spPr bwMode="auto">
            <a:xfrm rot="16200000">
              <a:off x="9638356" y="4197017"/>
              <a:ext cx="1430064" cy="1167381"/>
            </a:xfrm>
            <a:prstGeom prst="rect">
              <a:avLst/>
            </a:prstGeom>
            <a:noFill/>
            <a:ln>
              <a:noFill/>
            </a:ln>
          </p:spPr>
        </p:pic>
      </p:grpSp>
    </p:spTree>
    <p:extLst>
      <p:ext uri="{BB962C8B-B14F-4D97-AF65-F5344CB8AC3E}">
        <p14:creationId xmlns:p14="http://schemas.microsoft.com/office/powerpoint/2010/main" val="3866826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9251A-24B7-5CF3-55F7-CECEF3815633}"/>
              </a:ext>
            </a:extLst>
          </p:cNvPr>
          <p:cNvSpPr>
            <a:spLocks noGrp="1"/>
          </p:cNvSpPr>
          <p:nvPr>
            <p:ph type="title"/>
          </p:nvPr>
        </p:nvSpPr>
        <p:spPr/>
        <p:txBody>
          <a:bodyPr>
            <a:normAutofit fontScale="90000"/>
          </a:bodyPr>
          <a:lstStyle/>
          <a:p>
            <a:r>
              <a:rPr lang="en-US" dirty="0"/>
              <a:t>Characterizing Parasitic Heat Loads</a:t>
            </a:r>
          </a:p>
        </p:txBody>
      </p:sp>
      <p:sp>
        <p:nvSpPr>
          <p:cNvPr id="3" name="Content Placeholder 2">
            <a:extLst>
              <a:ext uri="{FF2B5EF4-FFF2-40B4-BE49-F238E27FC236}">
                <a16:creationId xmlns:a16="http://schemas.microsoft.com/office/drawing/2014/main" id="{77FAE601-9835-1A55-277C-B3A40564450C}"/>
              </a:ext>
            </a:extLst>
          </p:cNvPr>
          <p:cNvSpPr>
            <a:spLocks noGrp="1"/>
          </p:cNvSpPr>
          <p:nvPr>
            <p:ph idx="1"/>
          </p:nvPr>
        </p:nvSpPr>
        <p:spPr>
          <a:xfrm>
            <a:off x="322342" y="763096"/>
            <a:ext cx="6591495" cy="5470957"/>
          </a:xfrm>
        </p:spPr>
        <p:txBody>
          <a:bodyPr>
            <a:normAutofit fontScale="92500" lnSpcReduction="20000"/>
          </a:bodyPr>
          <a:lstStyle/>
          <a:p>
            <a:r>
              <a:rPr lang="en-US" dirty="0">
                <a:solidFill>
                  <a:srgbClr val="FF0000"/>
                </a:solidFill>
              </a:rPr>
              <a:t>Important</a:t>
            </a:r>
          </a:p>
          <a:p>
            <a:r>
              <a:rPr lang="en-US" dirty="0">
                <a:solidFill>
                  <a:schemeClr val="accent6"/>
                </a:solidFill>
              </a:rPr>
              <a:t>Not significant</a:t>
            </a:r>
          </a:p>
          <a:p>
            <a:r>
              <a:rPr lang="en-US" dirty="0">
                <a:solidFill>
                  <a:srgbClr val="7030A0"/>
                </a:solidFill>
              </a:rPr>
              <a:t>Need to be investigated in the future</a:t>
            </a:r>
          </a:p>
          <a:p>
            <a:endParaRPr lang="en-US" dirty="0"/>
          </a:p>
          <a:p>
            <a:pPr marL="514350" indent="-514350">
              <a:buFont typeface="+mj-lt"/>
              <a:buAutoNum type="arabicPeriod"/>
            </a:pPr>
            <a:r>
              <a:rPr lang="en-US" dirty="0">
                <a:solidFill>
                  <a:srgbClr val="FF0000"/>
                </a:solidFill>
              </a:rPr>
              <a:t>Thermal mass lag</a:t>
            </a:r>
          </a:p>
          <a:p>
            <a:pPr marL="514350" indent="-514350">
              <a:buFont typeface="+mj-lt"/>
              <a:buAutoNum type="arabicPeriod"/>
            </a:pPr>
            <a:r>
              <a:rPr lang="en-US" dirty="0">
                <a:solidFill>
                  <a:schemeClr val="accent6"/>
                </a:solidFill>
              </a:rPr>
              <a:t>Sensor self-heating</a:t>
            </a:r>
          </a:p>
          <a:p>
            <a:pPr marL="514350" indent="-514350">
              <a:buFont typeface="+mj-lt"/>
              <a:buAutoNum type="arabicPeriod"/>
            </a:pPr>
            <a:r>
              <a:rPr lang="en-US" dirty="0">
                <a:solidFill>
                  <a:srgbClr val="FF0000"/>
                </a:solidFill>
              </a:rPr>
              <a:t>Thermal resistance between </a:t>
            </a:r>
            <a:r>
              <a:rPr lang="en-US" dirty="0" err="1">
                <a:solidFill>
                  <a:srgbClr val="FF0000"/>
                </a:solidFill>
              </a:rPr>
              <a:t>boomlet</a:t>
            </a:r>
            <a:r>
              <a:rPr lang="en-US" dirty="0">
                <a:solidFill>
                  <a:srgbClr val="FF0000"/>
                </a:solidFill>
              </a:rPr>
              <a:t> exterior and the sensor element</a:t>
            </a:r>
          </a:p>
          <a:p>
            <a:pPr marL="514350" indent="-514350">
              <a:buFont typeface="+mj-lt"/>
              <a:buAutoNum type="arabicPeriod"/>
            </a:pPr>
            <a:r>
              <a:rPr lang="en-US" dirty="0">
                <a:solidFill>
                  <a:srgbClr val="FF0000"/>
                </a:solidFill>
              </a:rPr>
              <a:t>Conduction along the </a:t>
            </a:r>
            <a:r>
              <a:rPr lang="en-US" dirty="0" err="1">
                <a:solidFill>
                  <a:srgbClr val="FF0000"/>
                </a:solidFill>
              </a:rPr>
              <a:t>boomlet</a:t>
            </a:r>
            <a:r>
              <a:rPr lang="en-US" dirty="0">
                <a:solidFill>
                  <a:srgbClr val="FF0000"/>
                </a:solidFill>
              </a:rPr>
              <a:t> stem to the descent sphere</a:t>
            </a:r>
          </a:p>
          <a:p>
            <a:pPr marL="514350" indent="-514350">
              <a:buFont typeface="+mj-lt"/>
              <a:buAutoNum type="arabicPeriod"/>
            </a:pPr>
            <a:r>
              <a:rPr lang="en-US" dirty="0">
                <a:solidFill>
                  <a:schemeClr val="accent6"/>
                </a:solidFill>
              </a:rPr>
              <a:t>Conductance along the copper wire</a:t>
            </a:r>
          </a:p>
          <a:p>
            <a:pPr marL="514350" indent="-514350">
              <a:buFont typeface="+mj-lt"/>
              <a:buAutoNum type="arabicPeriod"/>
            </a:pPr>
            <a:r>
              <a:rPr lang="en-US" dirty="0">
                <a:solidFill>
                  <a:srgbClr val="FF0000"/>
                </a:solidFill>
              </a:rPr>
              <a:t>Thermal radiation</a:t>
            </a:r>
          </a:p>
          <a:p>
            <a:pPr marL="514350" indent="-514350">
              <a:buFont typeface="+mj-lt"/>
              <a:buAutoNum type="arabicPeriod"/>
            </a:pPr>
            <a:r>
              <a:rPr lang="en-US" dirty="0">
                <a:solidFill>
                  <a:srgbClr val="7030A0"/>
                </a:solidFill>
              </a:rPr>
              <a:t>Stagnation heating</a:t>
            </a:r>
          </a:p>
          <a:p>
            <a:pPr marL="514350" indent="-514350">
              <a:buFont typeface="+mj-lt"/>
              <a:buAutoNum type="arabicPeriod"/>
            </a:pPr>
            <a:r>
              <a:rPr lang="en-US" dirty="0">
                <a:solidFill>
                  <a:srgbClr val="7030A0"/>
                </a:solidFill>
              </a:rPr>
              <a:t>Chemical Reactions</a:t>
            </a:r>
          </a:p>
        </p:txBody>
      </p:sp>
      <p:sp>
        <p:nvSpPr>
          <p:cNvPr id="4" name="Slide Number Placeholder 3">
            <a:extLst>
              <a:ext uri="{FF2B5EF4-FFF2-40B4-BE49-F238E27FC236}">
                <a16:creationId xmlns:a16="http://schemas.microsoft.com/office/drawing/2014/main" id="{CB234E19-9108-2476-E39A-829FD7A0588A}"/>
              </a:ext>
            </a:extLst>
          </p:cNvPr>
          <p:cNvSpPr>
            <a:spLocks noGrp="1"/>
          </p:cNvSpPr>
          <p:nvPr>
            <p:ph type="sldNum" sz="quarter" idx="12"/>
          </p:nvPr>
        </p:nvSpPr>
        <p:spPr/>
        <p:txBody>
          <a:bodyPr/>
          <a:lstStyle/>
          <a:p>
            <a:fld id="{87E7D82F-5D7F-4049-816F-87C810C63625}" type="slidenum">
              <a:rPr lang="en-US" smtClean="0"/>
              <a:t>31</a:t>
            </a:fld>
            <a:endParaRPr lang="en-US"/>
          </a:p>
        </p:txBody>
      </p:sp>
      <p:grpSp>
        <p:nvGrpSpPr>
          <p:cNvPr id="5" name="Group 4">
            <a:extLst>
              <a:ext uri="{FF2B5EF4-FFF2-40B4-BE49-F238E27FC236}">
                <a16:creationId xmlns:a16="http://schemas.microsoft.com/office/drawing/2014/main" id="{2F4E7473-741C-11D1-4200-1759B78DCB6D}"/>
              </a:ext>
            </a:extLst>
          </p:cNvPr>
          <p:cNvGrpSpPr/>
          <p:nvPr/>
        </p:nvGrpSpPr>
        <p:grpSpPr>
          <a:xfrm>
            <a:off x="7169957" y="1021372"/>
            <a:ext cx="5136586" cy="4231939"/>
            <a:chOff x="5278219" y="773917"/>
            <a:chExt cx="6633195" cy="4721823"/>
          </a:xfrm>
        </p:grpSpPr>
        <p:grpSp>
          <p:nvGrpSpPr>
            <p:cNvPr id="6" name="Group 5">
              <a:extLst>
                <a:ext uri="{FF2B5EF4-FFF2-40B4-BE49-F238E27FC236}">
                  <a16:creationId xmlns:a16="http://schemas.microsoft.com/office/drawing/2014/main" id="{6FD9512E-099C-269B-0412-3CFA6627CB40}"/>
                </a:ext>
              </a:extLst>
            </p:cNvPr>
            <p:cNvGrpSpPr/>
            <p:nvPr/>
          </p:nvGrpSpPr>
          <p:grpSpPr>
            <a:xfrm rot="16200000" flipV="1">
              <a:off x="7374679" y="80385"/>
              <a:ext cx="2301111" cy="6494031"/>
              <a:chOff x="5076704" y="2472800"/>
              <a:chExt cx="1372807" cy="3874238"/>
            </a:xfrm>
          </p:grpSpPr>
          <p:pic>
            <p:nvPicPr>
              <p:cNvPr id="35" name="Picture 34">
                <a:extLst>
                  <a:ext uri="{FF2B5EF4-FFF2-40B4-BE49-F238E27FC236}">
                    <a16:creationId xmlns:a16="http://schemas.microsoft.com/office/drawing/2014/main" id="{67B19CB4-AB74-A304-4E38-4F30FBB44622}"/>
                  </a:ext>
                </a:extLst>
              </p:cNvPr>
              <p:cNvPicPr>
                <a:picLocks noChangeAspect="1"/>
              </p:cNvPicPr>
              <p:nvPr/>
            </p:nvPicPr>
            <p:blipFill rotWithShape="1">
              <a:blip r:embed="rId2">
                <a:clrChange>
                  <a:clrFrom>
                    <a:srgbClr val="E8EAED"/>
                  </a:clrFrom>
                  <a:clrTo>
                    <a:srgbClr val="E8EAED">
                      <a:alpha val="0"/>
                    </a:srgbClr>
                  </a:clrTo>
                </a:clrChange>
              </a:blip>
              <a:srcRect t="45125" r="31352" b="-1"/>
              <a:stretch/>
            </p:blipFill>
            <p:spPr>
              <a:xfrm rot="16200000">
                <a:off x="3888179" y="3771407"/>
                <a:ext cx="3749858" cy="1372807"/>
              </a:xfrm>
              <a:prstGeom prst="rect">
                <a:avLst/>
              </a:prstGeom>
            </p:spPr>
          </p:pic>
          <p:pic>
            <p:nvPicPr>
              <p:cNvPr id="36" name="Picture 35">
                <a:extLst>
                  <a:ext uri="{FF2B5EF4-FFF2-40B4-BE49-F238E27FC236}">
                    <a16:creationId xmlns:a16="http://schemas.microsoft.com/office/drawing/2014/main" id="{00B92C19-F303-2C8F-C46A-C4FFA7181AAF}"/>
                  </a:ext>
                </a:extLst>
              </p:cNvPr>
              <p:cNvPicPr>
                <a:picLocks noChangeAspect="1"/>
              </p:cNvPicPr>
              <p:nvPr/>
            </p:nvPicPr>
            <p:blipFill rotWithShape="1">
              <a:blip r:embed="rId3">
                <a:clrChange>
                  <a:clrFrom>
                    <a:srgbClr val="FFFFFF"/>
                  </a:clrFrom>
                  <a:clrTo>
                    <a:srgbClr val="FFFFFF">
                      <a:alpha val="0"/>
                    </a:srgbClr>
                  </a:clrTo>
                </a:clrChange>
              </a:blip>
              <a:srcRect l="45275" t="2" r="-3313" b="-3"/>
              <a:stretch/>
            </p:blipFill>
            <p:spPr>
              <a:xfrm rot="16200000">
                <a:off x="3645480" y="4304349"/>
                <a:ext cx="3874238" cy="211139"/>
              </a:xfrm>
              <a:prstGeom prst="rect">
                <a:avLst/>
              </a:prstGeom>
            </p:spPr>
          </p:pic>
        </p:grpSp>
        <p:pic>
          <p:nvPicPr>
            <p:cNvPr id="7" name="Picture 6" descr="Sun icon 551126 Vector Art at Vecteezy">
              <a:extLst>
                <a:ext uri="{FF2B5EF4-FFF2-40B4-BE49-F238E27FC236}">
                  <a16:creationId xmlns:a16="http://schemas.microsoft.com/office/drawing/2014/main" id="{9D39B708-813D-1790-3BB4-0DBB02F1606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5295" y="773917"/>
              <a:ext cx="854037" cy="85403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6EBB7212-B724-2E8D-D42F-EF2EDF20829D}"/>
                </a:ext>
              </a:extLst>
            </p:cNvPr>
            <p:cNvCxnSpPr>
              <a:cxnSpLocks/>
            </p:cNvCxnSpPr>
            <p:nvPr/>
          </p:nvCxnSpPr>
          <p:spPr>
            <a:xfrm flipH="1">
              <a:off x="8754825" y="1631220"/>
              <a:ext cx="365092" cy="3620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0B0D9E4-925F-82F0-A783-12A1E171400E}"/>
                </a:ext>
              </a:extLst>
            </p:cNvPr>
            <p:cNvCxnSpPr>
              <a:cxnSpLocks/>
            </p:cNvCxnSpPr>
            <p:nvPr/>
          </p:nvCxnSpPr>
          <p:spPr>
            <a:xfrm flipH="1">
              <a:off x="9282572" y="1694648"/>
              <a:ext cx="90551" cy="4852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63BA340-9D08-8FE0-D2E0-831139DBB516}"/>
                </a:ext>
              </a:extLst>
            </p:cNvPr>
            <p:cNvCxnSpPr>
              <a:cxnSpLocks/>
            </p:cNvCxnSpPr>
            <p:nvPr/>
          </p:nvCxnSpPr>
          <p:spPr>
            <a:xfrm>
              <a:off x="9681350" y="1694648"/>
              <a:ext cx="208495" cy="4852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049412-9678-42EF-E9A1-9B8A78119969}"/>
                </a:ext>
              </a:extLst>
            </p:cNvPr>
            <p:cNvCxnSpPr>
              <a:cxnSpLocks/>
            </p:cNvCxnSpPr>
            <p:nvPr/>
          </p:nvCxnSpPr>
          <p:spPr>
            <a:xfrm flipV="1">
              <a:off x="10837053" y="3558470"/>
              <a:ext cx="73820" cy="1300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1B9D039-437E-4205-D4E0-59E16EE8048A}"/>
                </a:ext>
              </a:extLst>
            </p:cNvPr>
            <p:cNvCxnSpPr>
              <a:cxnSpLocks/>
            </p:cNvCxnSpPr>
            <p:nvPr/>
          </p:nvCxnSpPr>
          <p:spPr>
            <a:xfrm flipH="1" flipV="1">
              <a:off x="10910873" y="3558470"/>
              <a:ext cx="52970" cy="1300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86579E2-CB54-72E8-EBD7-A83AD1D14B08}"/>
                </a:ext>
              </a:extLst>
            </p:cNvPr>
            <p:cNvCxnSpPr>
              <a:cxnSpLocks/>
            </p:cNvCxnSpPr>
            <p:nvPr/>
          </p:nvCxnSpPr>
          <p:spPr>
            <a:xfrm flipH="1">
              <a:off x="10960879" y="3560851"/>
              <a:ext cx="66675" cy="1119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126BC1D-A871-6EDE-C05F-3A25B67CB9CA}"/>
                </a:ext>
              </a:extLst>
            </p:cNvPr>
            <p:cNvCxnSpPr>
              <a:cxnSpLocks/>
            </p:cNvCxnSpPr>
            <p:nvPr/>
          </p:nvCxnSpPr>
          <p:spPr>
            <a:xfrm>
              <a:off x="11027554" y="3560851"/>
              <a:ext cx="57897" cy="1276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477E4AF-2A0F-5463-AE16-D60AB36FFFC6}"/>
                </a:ext>
              </a:extLst>
            </p:cNvPr>
            <p:cNvCxnSpPr>
              <a:cxnSpLocks/>
            </p:cNvCxnSpPr>
            <p:nvPr/>
          </p:nvCxnSpPr>
          <p:spPr>
            <a:xfrm flipV="1">
              <a:off x="11085451" y="3560851"/>
              <a:ext cx="53331" cy="1119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CE708E4-CFFD-A983-6909-988AE730BE40}"/>
                </a:ext>
              </a:extLst>
            </p:cNvPr>
            <p:cNvCxnSpPr>
              <a:cxnSpLocks/>
            </p:cNvCxnSpPr>
            <p:nvPr/>
          </p:nvCxnSpPr>
          <p:spPr>
            <a:xfrm flipH="1">
              <a:off x="8582010" y="2835376"/>
              <a:ext cx="22964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8B2B072-77CB-EFEC-EF7A-B698EB285F6B}"/>
                </a:ext>
              </a:extLst>
            </p:cNvPr>
            <p:cNvCxnSpPr>
              <a:cxnSpLocks/>
            </p:cNvCxnSpPr>
            <p:nvPr/>
          </p:nvCxnSpPr>
          <p:spPr>
            <a:xfrm flipH="1">
              <a:off x="8696832" y="3623478"/>
              <a:ext cx="49881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D8DBC58-5F6C-994A-340A-EC21748072ED}"/>
                </a:ext>
              </a:extLst>
            </p:cNvPr>
            <p:cNvCxnSpPr>
              <a:cxnSpLocks/>
            </p:cNvCxnSpPr>
            <p:nvPr/>
          </p:nvCxnSpPr>
          <p:spPr>
            <a:xfrm flipH="1">
              <a:off x="6696060" y="2670276"/>
              <a:ext cx="8001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502BBFB-9B7E-D7C9-1A9D-AF73F2952F41}"/>
                </a:ext>
              </a:extLst>
            </p:cNvPr>
            <p:cNvSpPr/>
            <p:nvPr/>
          </p:nvSpPr>
          <p:spPr>
            <a:xfrm>
              <a:off x="10555417" y="2554376"/>
              <a:ext cx="903143" cy="15113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686729" rtl="0" eaLnBrk="1" latinLnBrk="0" hangingPunct="1">
                <a:defRPr sz="7257" kern="1200">
                  <a:solidFill>
                    <a:schemeClr val="lt1"/>
                  </a:solidFill>
                  <a:latin typeface="+mn-lt"/>
                  <a:ea typeface="+mn-ea"/>
                  <a:cs typeface="+mn-cs"/>
                </a:defRPr>
              </a:lvl1pPr>
              <a:lvl2pPr marL="1843365" algn="l" defTabSz="3686729" rtl="0" eaLnBrk="1" latinLnBrk="0" hangingPunct="1">
                <a:defRPr sz="7257" kern="1200">
                  <a:solidFill>
                    <a:schemeClr val="lt1"/>
                  </a:solidFill>
                  <a:latin typeface="+mn-lt"/>
                  <a:ea typeface="+mn-ea"/>
                  <a:cs typeface="+mn-cs"/>
                </a:defRPr>
              </a:lvl2pPr>
              <a:lvl3pPr marL="3686729" algn="l" defTabSz="3686729" rtl="0" eaLnBrk="1" latinLnBrk="0" hangingPunct="1">
                <a:defRPr sz="7257" kern="1200">
                  <a:solidFill>
                    <a:schemeClr val="lt1"/>
                  </a:solidFill>
                  <a:latin typeface="+mn-lt"/>
                  <a:ea typeface="+mn-ea"/>
                  <a:cs typeface="+mn-cs"/>
                </a:defRPr>
              </a:lvl3pPr>
              <a:lvl4pPr marL="5530094" algn="l" defTabSz="3686729" rtl="0" eaLnBrk="1" latinLnBrk="0" hangingPunct="1">
                <a:defRPr sz="7257" kern="1200">
                  <a:solidFill>
                    <a:schemeClr val="lt1"/>
                  </a:solidFill>
                  <a:latin typeface="+mn-lt"/>
                  <a:ea typeface="+mn-ea"/>
                  <a:cs typeface="+mn-cs"/>
                </a:defRPr>
              </a:lvl4pPr>
              <a:lvl5pPr marL="7373458" algn="l" defTabSz="3686729" rtl="0" eaLnBrk="1" latinLnBrk="0" hangingPunct="1">
                <a:defRPr sz="7257" kern="1200">
                  <a:solidFill>
                    <a:schemeClr val="lt1"/>
                  </a:solidFill>
                  <a:latin typeface="+mn-lt"/>
                  <a:ea typeface="+mn-ea"/>
                  <a:cs typeface="+mn-cs"/>
                </a:defRPr>
              </a:lvl5pPr>
              <a:lvl6pPr marL="9216823" algn="l" defTabSz="3686729" rtl="0" eaLnBrk="1" latinLnBrk="0" hangingPunct="1">
                <a:defRPr sz="7257" kern="1200">
                  <a:solidFill>
                    <a:schemeClr val="lt1"/>
                  </a:solidFill>
                  <a:latin typeface="+mn-lt"/>
                  <a:ea typeface="+mn-ea"/>
                  <a:cs typeface="+mn-cs"/>
                </a:defRPr>
              </a:lvl6pPr>
              <a:lvl7pPr marL="11060187" algn="l" defTabSz="3686729" rtl="0" eaLnBrk="1" latinLnBrk="0" hangingPunct="1">
                <a:defRPr sz="7257" kern="1200">
                  <a:solidFill>
                    <a:schemeClr val="lt1"/>
                  </a:solidFill>
                  <a:latin typeface="+mn-lt"/>
                  <a:ea typeface="+mn-ea"/>
                  <a:cs typeface="+mn-cs"/>
                </a:defRPr>
              </a:lvl7pPr>
              <a:lvl8pPr marL="12903552" algn="l" defTabSz="3686729" rtl="0" eaLnBrk="1" latinLnBrk="0" hangingPunct="1">
                <a:defRPr sz="7257" kern="1200">
                  <a:solidFill>
                    <a:schemeClr val="lt1"/>
                  </a:solidFill>
                  <a:latin typeface="+mn-lt"/>
                  <a:ea typeface="+mn-ea"/>
                  <a:cs typeface="+mn-cs"/>
                </a:defRPr>
              </a:lvl8pPr>
              <a:lvl9pPr marL="14746917" algn="l" defTabSz="3686729" rtl="0" eaLnBrk="1" latinLnBrk="0" hangingPunct="1">
                <a:defRPr sz="7257" kern="1200">
                  <a:solidFill>
                    <a:schemeClr val="lt1"/>
                  </a:solidFill>
                  <a:latin typeface="+mn-lt"/>
                  <a:ea typeface="+mn-ea"/>
                  <a:cs typeface="+mn-cs"/>
                </a:defRPr>
              </a:lvl9pPr>
            </a:lstStyle>
            <a:p>
              <a:pPr algn="ctr"/>
              <a:endParaRPr lang="en-US"/>
            </a:p>
          </p:txBody>
        </p:sp>
        <p:pic>
          <p:nvPicPr>
            <p:cNvPr id="20" name="Picture 19">
              <a:extLst>
                <a:ext uri="{FF2B5EF4-FFF2-40B4-BE49-F238E27FC236}">
                  <a16:creationId xmlns:a16="http://schemas.microsoft.com/office/drawing/2014/main" id="{E2554EE8-ABB7-42C4-A1FF-27820FB15D12}"/>
                </a:ext>
              </a:extLst>
            </p:cNvPr>
            <p:cNvPicPr>
              <a:picLocks noChangeAspect="1" noChangeArrowheads="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25000" t="31944" r="23737" b="31856"/>
            <a:stretch/>
          </p:blipFill>
          <p:spPr bwMode="auto">
            <a:xfrm rot="16200000">
              <a:off x="10868338" y="3738741"/>
              <a:ext cx="304405" cy="166262"/>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B984A691-9EA5-704B-AF31-7BB108F13CAA}"/>
                </a:ext>
              </a:extLst>
            </p:cNvPr>
            <p:cNvSpPr/>
            <p:nvPr/>
          </p:nvSpPr>
          <p:spPr>
            <a:xfrm>
              <a:off x="11138782" y="2016823"/>
              <a:ext cx="320040" cy="32004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686729" rtl="0" eaLnBrk="1" latinLnBrk="0" hangingPunct="1">
                <a:defRPr sz="7257" kern="1200">
                  <a:solidFill>
                    <a:schemeClr val="lt1"/>
                  </a:solidFill>
                  <a:latin typeface="+mn-lt"/>
                  <a:ea typeface="+mn-ea"/>
                  <a:cs typeface="+mn-cs"/>
                </a:defRPr>
              </a:lvl1pPr>
              <a:lvl2pPr marL="1843365" algn="l" defTabSz="3686729" rtl="0" eaLnBrk="1" latinLnBrk="0" hangingPunct="1">
                <a:defRPr sz="7257" kern="1200">
                  <a:solidFill>
                    <a:schemeClr val="lt1"/>
                  </a:solidFill>
                  <a:latin typeface="+mn-lt"/>
                  <a:ea typeface="+mn-ea"/>
                  <a:cs typeface="+mn-cs"/>
                </a:defRPr>
              </a:lvl2pPr>
              <a:lvl3pPr marL="3686729" algn="l" defTabSz="3686729" rtl="0" eaLnBrk="1" latinLnBrk="0" hangingPunct="1">
                <a:defRPr sz="7257" kern="1200">
                  <a:solidFill>
                    <a:schemeClr val="lt1"/>
                  </a:solidFill>
                  <a:latin typeface="+mn-lt"/>
                  <a:ea typeface="+mn-ea"/>
                  <a:cs typeface="+mn-cs"/>
                </a:defRPr>
              </a:lvl3pPr>
              <a:lvl4pPr marL="5530094" algn="l" defTabSz="3686729" rtl="0" eaLnBrk="1" latinLnBrk="0" hangingPunct="1">
                <a:defRPr sz="7257" kern="1200">
                  <a:solidFill>
                    <a:schemeClr val="lt1"/>
                  </a:solidFill>
                  <a:latin typeface="+mn-lt"/>
                  <a:ea typeface="+mn-ea"/>
                  <a:cs typeface="+mn-cs"/>
                </a:defRPr>
              </a:lvl4pPr>
              <a:lvl5pPr marL="7373458" algn="l" defTabSz="3686729" rtl="0" eaLnBrk="1" latinLnBrk="0" hangingPunct="1">
                <a:defRPr sz="7257" kern="1200">
                  <a:solidFill>
                    <a:schemeClr val="lt1"/>
                  </a:solidFill>
                  <a:latin typeface="+mn-lt"/>
                  <a:ea typeface="+mn-ea"/>
                  <a:cs typeface="+mn-cs"/>
                </a:defRPr>
              </a:lvl5pPr>
              <a:lvl6pPr marL="9216823" algn="l" defTabSz="3686729" rtl="0" eaLnBrk="1" latinLnBrk="0" hangingPunct="1">
                <a:defRPr sz="7257" kern="1200">
                  <a:solidFill>
                    <a:schemeClr val="lt1"/>
                  </a:solidFill>
                  <a:latin typeface="+mn-lt"/>
                  <a:ea typeface="+mn-ea"/>
                  <a:cs typeface="+mn-cs"/>
                </a:defRPr>
              </a:lvl6pPr>
              <a:lvl7pPr marL="11060187" algn="l" defTabSz="3686729" rtl="0" eaLnBrk="1" latinLnBrk="0" hangingPunct="1">
                <a:defRPr sz="7257" kern="1200">
                  <a:solidFill>
                    <a:schemeClr val="lt1"/>
                  </a:solidFill>
                  <a:latin typeface="+mn-lt"/>
                  <a:ea typeface="+mn-ea"/>
                  <a:cs typeface="+mn-cs"/>
                </a:defRPr>
              </a:lvl7pPr>
              <a:lvl8pPr marL="12903552" algn="l" defTabSz="3686729" rtl="0" eaLnBrk="1" latinLnBrk="0" hangingPunct="1">
                <a:defRPr sz="7257" kern="1200">
                  <a:solidFill>
                    <a:schemeClr val="lt1"/>
                  </a:solidFill>
                  <a:latin typeface="+mn-lt"/>
                  <a:ea typeface="+mn-ea"/>
                  <a:cs typeface="+mn-cs"/>
                </a:defRPr>
              </a:lvl8pPr>
              <a:lvl9pPr marL="14746917" algn="l" defTabSz="3686729" rtl="0" eaLnBrk="1" latinLnBrk="0" hangingPunct="1">
                <a:defRPr sz="7257" kern="1200">
                  <a:solidFill>
                    <a:schemeClr val="lt1"/>
                  </a:solidFill>
                  <a:latin typeface="+mn-lt"/>
                  <a:ea typeface="+mn-ea"/>
                  <a:cs typeface="+mn-cs"/>
                </a:defRPr>
              </a:lvl9pPr>
            </a:lstStyle>
            <a:p>
              <a:pPr algn="ctr"/>
              <a:r>
                <a:rPr lang="en-US" sz="2400">
                  <a:solidFill>
                    <a:schemeClr val="tx1"/>
                  </a:solidFill>
                </a:rPr>
                <a:t>1</a:t>
              </a:r>
            </a:p>
          </p:txBody>
        </p:sp>
        <p:cxnSp>
          <p:nvCxnSpPr>
            <p:cNvPr id="22" name="Straight Connector 21">
              <a:extLst>
                <a:ext uri="{FF2B5EF4-FFF2-40B4-BE49-F238E27FC236}">
                  <a16:creationId xmlns:a16="http://schemas.microsoft.com/office/drawing/2014/main" id="{F2932648-E303-5403-D952-52B6C628827C}"/>
                </a:ext>
              </a:extLst>
            </p:cNvPr>
            <p:cNvCxnSpPr>
              <a:stCxn id="21" idx="4"/>
            </p:cNvCxnSpPr>
            <p:nvPr/>
          </p:nvCxnSpPr>
          <p:spPr>
            <a:xfrm>
              <a:off x="11298802" y="2336863"/>
              <a:ext cx="0" cy="217513"/>
            </a:xfrm>
            <a:prstGeom prst="line">
              <a:avLst/>
            </a:prstGeom>
          </p:spPr>
          <p:style>
            <a:lnRef idx="1">
              <a:schemeClr val="dk1"/>
            </a:lnRef>
            <a:fillRef idx="0">
              <a:schemeClr val="dk1"/>
            </a:fillRef>
            <a:effectRef idx="0">
              <a:schemeClr val="dk1"/>
            </a:effectRef>
            <a:fontRef idx="minor">
              <a:schemeClr val="tx1"/>
            </a:fontRef>
          </p:style>
        </p:cxnSp>
        <p:sp>
          <p:nvSpPr>
            <p:cNvPr id="23" name="Oval 22">
              <a:extLst>
                <a:ext uri="{FF2B5EF4-FFF2-40B4-BE49-F238E27FC236}">
                  <a16:creationId xmlns:a16="http://schemas.microsoft.com/office/drawing/2014/main" id="{FD618A35-F331-297A-3652-71718BC248F1}"/>
                </a:ext>
              </a:extLst>
            </p:cNvPr>
            <p:cNvSpPr/>
            <p:nvPr/>
          </p:nvSpPr>
          <p:spPr>
            <a:xfrm>
              <a:off x="11591374" y="3654035"/>
              <a:ext cx="320040" cy="32004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686729" rtl="0" eaLnBrk="1" latinLnBrk="0" hangingPunct="1">
                <a:defRPr sz="7257" kern="1200">
                  <a:solidFill>
                    <a:schemeClr val="lt1"/>
                  </a:solidFill>
                  <a:latin typeface="+mn-lt"/>
                  <a:ea typeface="+mn-ea"/>
                  <a:cs typeface="+mn-cs"/>
                </a:defRPr>
              </a:lvl1pPr>
              <a:lvl2pPr marL="1843365" algn="l" defTabSz="3686729" rtl="0" eaLnBrk="1" latinLnBrk="0" hangingPunct="1">
                <a:defRPr sz="7257" kern="1200">
                  <a:solidFill>
                    <a:schemeClr val="lt1"/>
                  </a:solidFill>
                  <a:latin typeface="+mn-lt"/>
                  <a:ea typeface="+mn-ea"/>
                  <a:cs typeface="+mn-cs"/>
                </a:defRPr>
              </a:lvl2pPr>
              <a:lvl3pPr marL="3686729" algn="l" defTabSz="3686729" rtl="0" eaLnBrk="1" latinLnBrk="0" hangingPunct="1">
                <a:defRPr sz="7257" kern="1200">
                  <a:solidFill>
                    <a:schemeClr val="lt1"/>
                  </a:solidFill>
                  <a:latin typeface="+mn-lt"/>
                  <a:ea typeface="+mn-ea"/>
                  <a:cs typeface="+mn-cs"/>
                </a:defRPr>
              </a:lvl3pPr>
              <a:lvl4pPr marL="5530094" algn="l" defTabSz="3686729" rtl="0" eaLnBrk="1" latinLnBrk="0" hangingPunct="1">
                <a:defRPr sz="7257" kern="1200">
                  <a:solidFill>
                    <a:schemeClr val="lt1"/>
                  </a:solidFill>
                  <a:latin typeface="+mn-lt"/>
                  <a:ea typeface="+mn-ea"/>
                  <a:cs typeface="+mn-cs"/>
                </a:defRPr>
              </a:lvl4pPr>
              <a:lvl5pPr marL="7373458" algn="l" defTabSz="3686729" rtl="0" eaLnBrk="1" latinLnBrk="0" hangingPunct="1">
                <a:defRPr sz="7257" kern="1200">
                  <a:solidFill>
                    <a:schemeClr val="lt1"/>
                  </a:solidFill>
                  <a:latin typeface="+mn-lt"/>
                  <a:ea typeface="+mn-ea"/>
                  <a:cs typeface="+mn-cs"/>
                </a:defRPr>
              </a:lvl5pPr>
              <a:lvl6pPr marL="9216823" algn="l" defTabSz="3686729" rtl="0" eaLnBrk="1" latinLnBrk="0" hangingPunct="1">
                <a:defRPr sz="7257" kern="1200">
                  <a:solidFill>
                    <a:schemeClr val="lt1"/>
                  </a:solidFill>
                  <a:latin typeface="+mn-lt"/>
                  <a:ea typeface="+mn-ea"/>
                  <a:cs typeface="+mn-cs"/>
                </a:defRPr>
              </a:lvl6pPr>
              <a:lvl7pPr marL="11060187" algn="l" defTabSz="3686729" rtl="0" eaLnBrk="1" latinLnBrk="0" hangingPunct="1">
                <a:defRPr sz="7257" kern="1200">
                  <a:solidFill>
                    <a:schemeClr val="lt1"/>
                  </a:solidFill>
                  <a:latin typeface="+mn-lt"/>
                  <a:ea typeface="+mn-ea"/>
                  <a:cs typeface="+mn-cs"/>
                </a:defRPr>
              </a:lvl7pPr>
              <a:lvl8pPr marL="12903552" algn="l" defTabSz="3686729" rtl="0" eaLnBrk="1" latinLnBrk="0" hangingPunct="1">
                <a:defRPr sz="7257" kern="1200">
                  <a:solidFill>
                    <a:schemeClr val="lt1"/>
                  </a:solidFill>
                  <a:latin typeface="+mn-lt"/>
                  <a:ea typeface="+mn-ea"/>
                  <a:cs typeface="+mn-cs"/>
                </a:defRPr>
              </a:lvl8pPr>
              <a:lvl9pPr marL="14746917" algn="l" defTabSz="3686729" rtl="0" eaLnBrk="1" latinLnBrk="0" hangingPunct="1">
                <a:defRPr sz="7257" kern="1200">
                  <a:solidFill>
                    <a:schemeClr val="lt1"/>
                  </a:solidFill>
                  <a:latin typeface="+mn-lt"/>
                  <a:ea typeface="+mn-ea"/>
                  <a:cs typeface="+mn-cs"/>
                </a:defRPr>
              </a:lvl9pPr>
            </a:lstStyle>
            <a:p>
              <a:pPr algn="ctr"/>
              <a:r>
                <a:rPr lang="en-US" sz="2400">
                  <a:solidFill>
                    <a:schemeClr val="tx1"/>
                  </a:solidFill>
                </a:rPr>
                <a:t>2</a:t>
              </a:r>
            </a:p>
          </p:txBody>
        </p:sp>
        <p:cxnSp>
          <p:nvCxnSpPr>
            <p:cNvPr id="24" name="Straight Connector 23">
              <a:extLst>
                <a:ext uri="{FF2B5EF4-FFF2-40B4-BE49-F238E27FC236}">
                  <a16:creationId xmlns:a16="http://schemas.microsoft.com/office/drawing/2014/main" id="{8E8A545C-AB6B-B802-2A87-79852C3E42C8}"/>
                </a:ext>
              </a:extLst>
            </p:cNvPr>
            <p:cNvCxnSpPr>
              <a:cxnSpLocks/>
              <a:stCxn id="23" idx="2"/>
            </p:cNvCxnSpPr>
            <p:nvPr/>
          </p:nvCxnSpPr>
          <p:spPr>
            <a:xfrm flipH="1" flipV="1">
              <a:off x="11103672" y="3654035"/>
              <a:ext cx="487702" cy="160020"/>
            </a:xfrm>
            <a:prstGeom prst="line">
              <a:avLst/>
            </a:prstGeom>
          </p:spPr>
          <p:style>
            <a:lnRef idx="1">
              <a:schemeClr val="dk1"/>
            </a:lnRef>
            <a:fillRef idx="0">
              <a:schemeClr val="dk1"/>
            </a:fillRef>
            <a:effectRef idx="0">
              <a:schemeClr val="dk1"/>
            </a:effectRef>
            <a:fontRef idx="minor">
              <a:schemeClr val="tx1"/>
            </a:fontRef>
          </p:style>
        </p:cxnSp>
        <p:sp>
          <p:nvSpPr>
            <p:cNvPr id="25" name="Oval 24">
              <a:extLst>
                <a:ext uri="{FF2B5EF4-FFF2-40B4-BE49-F238E27FC236}">
                  <a16:creationId xmlns:a16="http://schemas.microsoft.com/office/drawing/2014/main" id="{D415BC86-6A1D-85A3-E06B-FBBECF6692E3}"/>
                </a:ext>
              </a:extLst>
            </p:cNvPr>
            <p:cNvSpPr/>
            <p:nvPr/>
          </p:nvSpPr>
          <p:spPr>
            <a:xfrm>
              <a:off x="11172450" y="4173420"/>
              <a:ext cx="320040" cy="32004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686729" rtl="0" eaLnBrk="1" latinLnBrk="0" hangingPunct="1">
                <a:defRPr sz="7257" kern="1200">
                  <a:solidFill>
                    <a:schemeClr val="lt1"/>
                  </a:solidFill>
                  <a:latin typeface="+mn-lt"/>
                  <a:ea typeface="+mn-ea"/>
                  <a:cs typeface="+mn-cs"/>
                </a:defRPr>
              </a:lvl1pPr>
              <a:lvl2pPr marL="1843365" algn="l" defTabSz="3686729" rtl="0" eaLnBrk="1" latinLnBrk="0" hangingPunct="1">
                <a:defRPr sz="7257" kern="1200">
                  <a:solidFill>
                    <a:schemeClr val="lt1"/>
                  </a:solidFill>
                  <a:latin typeface="+mn-lt"/>
                  <a:ea typeface="+mn-ea"/>
                  <a:cs typeface="+mn-cs"/>
                </a:defRPr>
              </a:lvl2pPr>
              <a:lvl3pPr marL="3686729" algn="l" defTabSz="3686729" rtl="0" eaLnBrk="1" latinLnBrk="0" hangingPunct="1">
                <a:defRPr sz="7257" kern="1200">
                  <a:solidFill>
                    <a:schemeClr val="lt1"/>
                  </a:solidFill>
                  <a:latin typeface="+mn-lt"/>
                  <a:ea typeface="+mn-ea"/>
                  <a:cs typeface="+mn-cs"/>
                </a:defRPr>
              </a:lvl3pPr>
              <a:lvl4pPr marL="5530094" algn="l" defTabSz="3686729" rtl="0" eaLnBrk="1" latinLnBrk="0" hangingPunct="1">
                <a:defRPr sz="7257" kern="1200">
                  <a:solidFill>
                    <a:schemeClr val="lt1"/>
                  </a:solidFill>
                  <a:latin typeface="+mn-lt"/>
                  <a:ea typeface="+mn-ea"/>
                  <a:cs typeface="+mn-cs"/>
                </a:defRPr>
              </a:lvl4pPr>
              <a:lvl5pPr marL="7373458" algn="l" defTabSz="3686729" rtl="0" eaLnBrk="1" latinLnBrk="0" hangingPunct="1">
                <a:defRPr sz="7257" kern="1200">
                  <a:solidFill>
                    <a:schemeClr val="lt1"/>
                  </a:solidFill>
                  <a:latin typeface="+mn-lt"/>
                  <a:ea typeface="+mn-ea"/>
                  <a:cs typeface="+mn-cs"/>
                </a:defRPr>
              </a:lvl5pPr>
              <a:lvl6pPr marL="9216823" algn="l" defTabSz="3686729" rtl="0" eaLnBrk="1" latinLnBrk="0" hangingPunct="1">
                <a:defRPr sz="7257" kern="1200">
                  <a:solidFill>
                    <a:schemeClr val="lt1"/>
                  </a:solidFill>
                  <a:latin typeface="+mn-lt"/>
                  <a:ea typeface="+mn-ea"/>
                  <a:cs typeface="+mn-cs"/>
                </a:defRPr>
              </a:lvl6pPr>
              <a:lvl7pPr marL="11060187" algn="l" defTabSz="3686729" rtl="0" eaLnBrk="1" latinLnBrk="0" hangingPunct="1">
                <a:defRPr sz="7257" kern="1200">
                  <a:solidFill>
                    <a:schemeClr val="lt1"/>
                  </a:solidFill>
                  <a:latin typeface="+mn-lt"/>
                  <a:ea typeface="+mn-ea"/>
                  <a:cs typeface="+mn-cs"/>
                </a:defRPr>
              </a:lvl7pPr>
              <a:lvl8pPr marL="12903552" algn="l" defTabSz="3686729" rtl="0" eaLnBrk="1" latinLnBrk="0" hangingPunct="1">
                <a:defRPr sz="7257" kern="1200">
                  <a:solidFill>
                    <a:schemeClr val="lt1"/>
                  </a:solidFill>
                  <a:latin typeface="+mn-lt"/>
                  <a:ea typeface="+mn-ea"/>
                  <a:cs typeface="+mn-cs"/>
                </a:defRPr>
              </a:lvl8pPr>
              <a:lvl9pPr marL="14746917" algn="l" defTabSz="3686729" rtl="0" eaLnBrk="1" latinLnBrk="0" hangingPunct="1">
                <a:defRPr sz="7257" kern="1200">
                  <a:solidFill>
                    <a:schemeClr val="lt1"/>
                  </a:solidFill>
                  <a:latin typeface="+mn-lt"/>
                  <a:ea typeface="+mn-ea"/>
                  <a:cs typeface="+mn-cs"/>
                </a:defRPr>
              </a:lvl9pPr>
            </a:lstStyle>
            <a:p>
              <a:pPr algn="ctr"/>
              <a:r>
                <a:rPr lang="en-US" sz="2400">
                  <a:solidFill>
                    <a:schemeClr val="tx1"/>
                  </a:solidFill>
                </a:rPr>
                <a:t>3</a:t>
              </a:r>
            </a:p>
          </p:txBody>
        </p:sp>
        <p:cxnSp>
          <p:nvCxnSpPr>
            <p:cNvPr id="26" name="Straight Connector 25">
              <a:extLst>
                <a:ext uri="{FF2B5EF4-FFF2-40B4-BE49-F238E27FC236}">
                  <a16:creationId xmlns:a16="http://schemas.microsoft.com/office/drawing/2014/main" id="{EDBA8DC4-F90E-03D6-CA94-133CA7C35F60}"/>
                </a:ext>
              </a:extLst>
            </p:cNvPr>
            <p:cNvCxnSpPr>
              <a:cxnSpLocks/>
              <a:stCxn id="25" idx="1"/>
              <a:endCxn id="20" idx="1"/>
            </p:cNvCxnSpPr>
            <p:nvPr/>
          </p:nvCxnSpPr>
          <p:spPr>
            <a:xfrm flipH="1" flipV="1">
              <a:off x="11020541" y="3974075"/>
              <a:ext cx="198778" cy="246214"/>
            </a:xfrm>
            <a:prstGeom prst="line">
              <a:avLst/>
            </a:prstGeom>
          </p:spPr>
          <p:style>
            <a:lnRef idx="1">
              <a:schemeClr val="dk1"/>
            </a:lnRef>
            <a:fillRef idx="0">
              <a:schemeClr val="dk1"/>
            </a:fillRef>
            <a:effectRef idx="0">
              <a:schemeClr val="dk1"/>
            </a:effectRef>
            <a:fontRef idx="minor">
              <a:schemeClr val="tx1"/>
            </a:fontRef>
          </p:style>
        </p:cxnSp>
        <p:sp>
          <p:nvSpPr>
            <p:cNvPr id="27" name="Oval 26">
              <a:extLst>
                <a:ext uri="{FF2B5EF4-FFF2-40B4-BE49-F238E27FC236}">
                  <a16:creationId xmlns:a16="http://schemas.microsoft.com/office/drawing/2014/main" id="{7FFBC32D-ACCC-3CCD-0207-A64B81E20FF2}"/>
                </a:ext>
              </a:extLst>
            </p:cNvPr>
            <p:cNvSpPr/>
            <p:nvPr/>
          </p:nvSpPr>
          <p:spPr>
            <a:xfrm>
              <a:off x="7763460" y="2016823"/>
              <a:ext cx="320040" cy="32004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686729" rtl="0" eaLnBrk="1" latinLnBrk="0" hangingPunct="1">
                <a:defRPr sz="7257" kern="1200">
                  <a:solidFill>
                    <a:schemeClr val="lt1"/>
                  </a:solidFill>
                  <a:latin typeface="+mn-lt"/>
                  <a:ea typeface="+mn-ea"/>
                  <a:cs typeface="+mn-cs"/>
                </a:defRPr>
              </a:lvl1pPr>
              <a:lvl2pPr marL="1843365" algn="l" defTabSz="3686729" rtl="0" eaLnBrk="1" latinLnBrk="0" hangingPunct="1">
                <a:defRPr sz="7257" kern="1200">
                  <a:solidFill>
                    <a:schemeClr val="lt1"/>
                  </a:solidFill>
                  <a:latin typeface="+mn-lt"/>
                  <a:ea typeface="+mn-ea"/>
                  <a:cs typeface="+mn-cs"/>
                </a:defRPr>
              </a:lvl2pPr>
              <a:lvl3pPr marL="3686729" algn="l" defTabSz="3686729" rtl="0" eaLnBrk="1" latinLnBrk="0" hangingPunct="1">
                <a:defRPr sz="7257" kern="1200">
                  <a:solidFill>
                    <a:schemeClr val="lt1"/>
                  </a:solidFill>
                  <a:latin typeface="+mn-lt"/>
                  <a:ea typeface="+mn-ea"/>
                  <a:cs typeface="+mn-cs"/>
                </a:defRPr>
              </a:lvl3pPr>
              <a:lvl4pPr marL="5530094" algn="l" defTabSz="3686729" rtl="0" eaLnBrk="1" latinLnBrk="0" hangingPunct="1">
                <a:defRPr sz="7257" kern="1200">
                  <a:solidFill>
                    <a:schemeClr val="lt1"/>
                  </a:solidFill>
                  <a:latin typeface="+mn-lt"/>
                  <a:ea typeface="+mn-ea"/>
                  <a:cs typeface="+mn-cs"/>
                </a:defRPr>
              </a:lvl4pPr>
              <a:lvl5pPr marL="7373458" algn="l" defTabSz="3686729" rtl="0" eaLnBrk="1" latinLnBrk="0" hangingPunct="1">
                <a:defRPr sz="7257" kern="1200">
                  <a:solidFill>
                    <a:schemeClr val="lt1"/>
                  </a:solidFill>
                  <a:latin typeface="+mn-lt"/>
                  <a:ea typeface="+mn-ea"/>
                  <a:cs typeface="+mn-cs"/>
                </a:defRPr>
              </a:lvl5pPr>
              <a:lvl6pPr marL="9216823" algn="l" defTabSz="3686729" rtl="0" eaLnBrk="1" latinLnBrk="0" hangingPunct="1">
                <a:defRPr sz="7257" kern="1200">
                  <a:solidFill>
                    <a:schemeClr val="lt1"/>
                  </a:solidFill>
                  <a:latin typeface="+mn-lt"/>
                  <a:ea typeface="+mn-ea"/>
                  <a:cs typeface="+mn-cs"/>
                </a:defRPr>
              </a:lvl6pPr>
              <a:lvl7pPr marL="11060187" algn="l" defTabSz="3686729" rtl="0" eaLnBrk="1" latinLnBrk="0" hangingPunct="1">
                <a:defRPr sz="7257" kern="1200">
                  <a:solidFill>
                    <a:schemeClr val="lt1"/>
                  </a:solidFill>
                  <a:latin typeface="+mn-lt"/>
                  <a:ea typeface="+mn-ea"/>
                  <a:cs typeface="+mn-cs"/>
                </a:defRPr>
              </a:lvl7pPr>
              <a:lvl8pPr marL="12903552" algn="l" defTabSz="3686729" rtl="0" eaLnBrk="1" latinLnBrk="0" hangingPunct="1">
                <a:defRPr sz="7257" kern="1200">
                  <a:solidFill>
                    <a:schemeClr val="lt1"/>
                  </a:solidFill>
                  <a:latin typeface="+mn-lt"/>
                  <a:ea typeface="+mn-ea"/>
                  <a:cs typeface="+mn-cs"/>
                </a:defRPr>
              </a:lvl8pPr>
              <a:lvl9pPr marL="14746917" algn="l" defTabSz="3686729" rtl="0" eaLnBrk="1" latinLnBrk="0" hangingPunct="1">
                <a:defRPr sz="7257" kern="1200">
                  <a:solidFill>
                    <a:schemeClr val="lt1"/>
                  </a:solidFill>
                  <a:latin typeface="+mn-lt"/>
                  <a:ea typeface="+mn-ea"/>
                  <a:cs typeface="+mn-cs"/>
                </a:defRPr>
              </a:lvl9pPr>
            </a:lstStyle>
            <a:p>
              <a:pPr algn="ctr"/>
              <a:r>
                <a:rPr lang="en-US" sz="2400">
                  <a:solidFill>
                    <a:schemeClr val="tx1"/>
                  </a:solidFill>
                </a:rPr>
                <a:t>4</a:t>
              </a:r>
            </a:p>
          </p:txBody>
        </p:sp>
        <p:cxnSp>
          <p:nvCxnSpPr>
            <p:cNvPr id="28" name="Straight Connector 27">
              <a:extLst>
                <a:ext uri="{FF2B5EF4-FFF2-40B4-BE49-F238E27FC236}">
                  <a16:creationId xmlns:a16="http://schemas.microsoft.com/office/drawing/2014/main" id="{97F74578-A33A-A718-8ABD-61686BF1658E}"/>
                </a:ext>
              </a:extLst>
            </p:cNvPr>
            <p:cNvCxnSpPr>
              <a:cxnSpLocks/>
              <a:endCxn id="27" idx="3"/>
            </p:cNvCxnSpPr>
            <p:nvPr/>
          </p:nvCxnSpPr>
          <p:spPr>
            <a:xfrm flipV="1">
              <a:off x="7326006" y="2289994"/>
              <a:ext cx="484323" cy="365982"/>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98EF24AF-2651-9795-6388-09A4176082DA}"/>
                </a:ext>
              </a:extLst>
            </p:cNvPr>
            <p:cNvCxnSpPr>
              <a:cxnSpLocks/>
              <a:endCxn id="27" idx="5"/>
            </p:cNvCxnSpPr>
            <p:nvPr/>
          </p:nvCxnSpPr>
          <p:spPr>
            <a:xfrm flipH="1" flipV="1">
              <a:off x="8036631" y="2289994"/>
              <a:ext cx="577132" cy="491991"/>
            </a:xfrm>
            <a:prstGeom prst="line">
              <a:avLst/>
            </a:prstGeom>
          </p:spPr>
          <p:style>
            <a:lnRef idx="1">
              <a:schemeClr val="dk1"/>
            </a:lnRef>
            <a:fillRef idx="0">
              <a:schemeClr val="dk1"/>
            </a:fillRef>
            <a:effectRef idx="0">
              <a:schemeClr val="dk1"/>
            </a:effectRef>
            <a:fontRef idx="minor">
              <a:schemeClr val="tx1"/>
            </a:fontRef>
          </p:style>
        </p:cxnSp>
        <p:sp>
          <p:nvSpPr>
            <p:cNvPr id="30" name="Oval 29">
              <a:extLst>
                <a:ext uri="{FF2B5EF4-FFF2-40B4-BE49-F238E27FC236}">
                  <a16:creationId xmlns:a16="http://schemas.microsoft.com/office/drawing/2014/main" id="{9AE7D983-6883-85E7-3E33-2E35E8097880}"/>
                </a:ext>
              </a:extLst>
            </p:cNvPr>
            <p:cNvSpPr/>
            <p:nvPr/>
          </p:nvSpPr>
          <p:spPr>
            <a:xfrm>
              <a:off x="8845275" y="4081023"/>
              <a:ext cx="320040" cy="32004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686729" rtl="0" eaLnBrk="1" latinLnBrk="0" hangingPunct="1">
                <a:defRPr sz="7257" kern="1200">
                  <a:solidFill>
                    <a:schemeClr val="lt1"/>
                  </a:solidFill>
                  <a:latin typeface="+mn-lt"/>
                  <a:ea typeface="+mn-ea"/>
                  <a:cs typeface="+mn-cs"/>
                </a:defRPr>
              </a:lvl1pPr>
              <a:lvl2pPr marL="1843365" algn="l" defTabSz="3686729" rtl="0" eaLnBrk="1" latinLnBrk="0" hangingPunct="1">
                <a:defRPr sz="7257" kern="1200">
                  <a:solidFill>
                    <a:schemeClr val="lt1"/>
                  </a:solidFill>
                  <a:latin typeface="+mn-lt"/>
                  <a:ea typeface="+mn-ea"/>
                  <a:cs typeface="+mn-cs"/>
                </a:defRPr>
              </a:lvl2pPr>
              <a:lvl3pPr marL="3686729" algn="l" defTabSz="3686729" rtl="0" eaLnBrk="1" latinLnBrk="0" hangingPunct="1">
                <a:defRPr sz="7257" kern="1200">
                  <a:solidFill>
                    <a:schemeClr val="lt1"/>
                  </a:solidFill>
                  <a:latin typeface="+mn-lt"/>
                  <a:ea typeface="+mn-ea"/>
                  <a:cs typeface="+mn-cs"/>
                </a:defRPr>
              </a:lvl3pPr>
              <a:lvl4pPr marL="5530094" algn="l" defTabSz="3686729" rtl="0" eaLnBrk="1" latinLnBrk="0" hangingPunct="1">
                <a:defRPr sz="7257" kern="1200">
                  <a:solidFill>
                    <a:schemeClr val="lt1"/>
                  </a:solidFill>
                  <a:latin typeface="+mn-lt"/>
                  <a:ea typeface="+mn-ea"/>
                  <a:cs typeface="+mn-cs"/>
                </a:defRPr>
              </a:lvl4pPr>
              <a:lvl5pPr marL="7373458" algn="l" defTabSz="3686729" rtl="0" eaLnBrk="1" latinLnBrk="0" hangingPunct="1">
                <a:defRPr sz="7257" kern="1200">
                  <a:solidFill>
                    <a:schemeClr val="lt1"/>
                  </a:solidFill>
                  <a:latin typeface="+mn-lt"/>
                  <a:ea typeface="+mn-ea"/>
                  <a:cs typeface="+mn-cs"/>
                </a:defRPr>
              </a:lvl5pPr>
              <a:lvl6pPr marL="9216823" algn="l" defTabSz="3686729" rtl="0" eaLnBrk="1" latinLnBrk="0" hangingPunct="1">
                <a:defRPr sz="7257" kern="1200">
                  <a:solidFill>
                    <a:schemeClr val="lt1"/>
                  </a:solidFill>
                  <a:latin typeface="+mn-lt"/>
                  <a:ea typeface="+mn-ea"/>
                  <a:cs typeface="+mn-cs"/>
                </a:defRPr>
              </a:lvl6pPr>
              <a:lvl7pPr marL="11060187" algn="l" defTabSz="3686729" rtl="0" eaLnBrk="1" latinLnBrk="0" hangingPunct="1">
                <a:defRPr sz="7257" kern="1200">
                  <a:solidFill>
                    <a:schemeClr val="lt1"/>
                  </a:solidFill>
                  <a:latin typeface="+mn-lt"/>
                  <a:ea typeface="+mn-ea"/>
                  <a:cs typeface="+mn-cs"/>
                </a:defRPr>
              </a:lvl7pPr>
              <a:lvl8pPr marL="12903552" algn="l" defTabSz="3686729" rtl="0" eaLnBrk="1" latinLnBrk="0" hangingPunct="1">
                <a:defRPr sz="7257" kern="1200">
                  <a:solidFill>
                    <a:schemeClr val="lt1"/>
                  </a:solidFill>
                  <a:latin typeface="+mn-lt"/>
                  <a:ea typeface="+mn-ea"/>
                  <a:cs typeface="+mn-cs"/>
                </a:defRPr>
              </a:lvl8pPr>
              <a:lvl9pPr marL="14746917" algn="l" defTabSz="3686729" rtl="0" eaLnBrk="1" latinLnBrk="0" hangingPunct="1">
                <a:defRPr sz="7257" kern="1200">
                  <a:solidFill>
                    <a:schemeClr val="lt1"/>
                  </a:solidFill>
                  <a:latin typeface="+mn-lt"/>
                  <a:ea typeface="+mn-ea"/>
                  <a:cs typeface="+mn-cs"/>
                </a:defRPr>
              </a:lvl9pPr>
            </a:lstStyle>
            <a:p>
              <a:pPr algn="ctr"/>
              <a:r>
                <a:rPr lang="en-US" sz="2400">
                  <a:solidFill>
                    <a:schemeClr val="tx1"/>
                  </a:solidFill>
                </a:rPr>
                <a:t>5</a:t>
              </a:r>
            </a:p>
          </p:txBody>
        </p:sp>
        <p:cxnSp>
          <p:nvCxnSpPr>
            <p:cNvPr id="31" name="Straight Connector 30">
              <a:extLst>
                <a:ext uri="{FF2B5EF4-FFF2-40B4-BE49-F238E27FC236}">
                  <a16:creationId xmlns:a16="http://schemas.microsoft.com/office/drawing/2014/main" id="{2DDC3288-30A1-E5A5-AFD7-8301B22FAD26}"/>
                </a:ext>
              </a:extLst>
            </p:cNvPr>
            <p:cNvCxnSpPr>
              <a:cxnSpLocks/>
              <a:stCxn id="30" idx="0"/>
            </p:cNvCxnSpPr>
            <p:nvPr/>
          </p:nvCxnSpPr>
          <p:spPr>
            <a:xfrm flipV="1">
              <a:off x="9005295" y="3616810"/>
              <a:ext cx="0" cy="464213"/>
            </a:xfrm>
            <a:prstGeom prst="line">
              <a:avLst/>
            </a:prstGeom>
          </p:spPr>
          <p:style>
            <a:lnRef idx="1">
              <a:schemeClr val="dk1"/>
            </a:lnRef>
            <a:fillRef idx="0">
              <a:schemeClr val="dk1"/>
            </a:fillRef>
            <a:effectRef idx="0">
              <a:schemeClr val="dk1"/>
            </a:effectRef>
            <a:fontRef idx="minor">
              <a:schemeClr val="tx1"/>
            </a:fontRef>
          </p:style>
        </p:cxnSp>
        <p:sp>
          <p:nvSpPr>
            <p:cNvPr id="32" name="Oval 31">
              <a:extLst>
                <a:ext uri="{FF2B5EF4-FFF2-40B4-BE49-F238E27FC236}">
                  <a16:creationId xmlns:a16="http://schemas.microsoft.com/office/drawing/2014/main" id="{C47A92BA-AC84-6914-D892-C3D86A396CBA}"/>
                </a:ext>
              </a:extLst>
            </p:cNvPr>
            <p:cNvSpPr/>
            <p:nvPr/>
          </p:nvSpPr>
          <p:spPr>
            <a:xfrm>
              <a:off x="8671756" y="1207922"/>
              <a:ext cx="320040" cy="32004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686729" rtl="0" eaLnBrk="1" latinLnBrk="0" hangingPunct="1">
                <a:defRPr sz="7257" kern="1200">
                  <a:solidFill>
                    <a:schemeClr val="lt1"/>
                  </a:solidFill>
                  <a:latin typeface="+mn-lt"/>
                  <a:ea typeface="+mn-ea"/>
                  <a:cs typeface="+mn-cs"/>
                </a:defRPr>
              </a:lvl1pPr>
              <a:lvl2pPr marL="1843365" algn="l" defTabSz="3686729" rtl="0" eaLnBrk="1" latinLnBrk="0" hangingPunct="1">
                <a:defRPr sz="7257" kern="1200">
                  <a:solidFill>
                    <a:schemeClr val="lt1"/>
                  </a:solidFill>
                  <a:latin typeface="+mn-lt"/>
                  <a:ea typeface="+mn-ea"/>
                  <a:cs typeface="+mn-cs"/>
                </a:defRPr>
              </a:lvl2pPr>
              <a:lvl3pPr marL="3686729" algn="l" defTabSz="3686729" rtl="0" eaLnBrk="1" latinLnBrk="0" hangingPunct="1">
                <a:defRPr sz="7257" kern="1200">
                  <a:solidFill>
                    <a:schemeClr val="lt1"/>
                  </a:solidFill>
                  <a:latin typeface="+mn-lt"/>
                  <a:ea typeface="+mn-ea"/>
                  <a:cs typeface="+mn-cs"/>
                </a:defRPr>
              </a:lvl3pPr>
              <a:lvl4pPr marL="5530094" algn="l" defTabSz="3686729" rtl="0" eaLnBrk="1" latinLnBrk="0" hangingPunct="1">
                <a:defRPr sz="7257" kern="1200">
                  <a:solidFill>
                    <a:schemeClr val="lt1"/>
                  </a:solidFill>
                  <a:latin typeface="+mn-lt"/>
                  <a:ea typeface="+mn-ea"/>
                  <a:cs typeface="+mn-cs"/>
                </a:defRPr>
              </a:lvl4pPr>
              <a:lvl5pPr marL="7373458" algn="l" defTabSz="3686729" rtl="0" eaLnBrk="1" latinLnBrk="0" hangingPunct="1">
                <a:defRPr sz="7257" kern="1200">
                  <a:solidFill>
                    <a:schemeClr val="lt1"/>
                  </a:solidFill>
                  <a:latin typeface="+mn-lt"/>
                  <a:ea typeface="+mn-ea"/>
                  <a:cs typeface="+mn-cs"/>
                </a:defRPr>
              </a:lvl5pPr>
              <a:lvl6pPr marL="9216823" algn="l" defTabSz="3686729" rtl="0" eaLnBrk="1" latinLnBrk="0" hangingPunct="1">
                <a:defRPr sz="7257" kern="1200">
                  <a:solidFill>
                    <a:schemeClr val="lt1"/>
                  </a:solidFill>
                  <a:latin typeface="+mn-lt"/>
                  <a:ea typeface="+mn-ea"/>
                  <a:cs typeface="+mn-cs"/>
                </a:defRPr>
              </a:lvl6pPr>
              <a:lvl7pPr marL="11060187" algn="l" defTabSz="3686729" rtl="0" eaLnBrk="1" latinLnBrk="0" hangingPunct="1">
                <a:defRPr sz="7257" kern="1200">
                  <a:solidFill>
                    <a:schemeClr val="lt1"/>
                  </a:solidFill>
                  <a:latin typeface="+mn-lt"/>
                  <a:ea typeface="+mn-ea"/>
                  <a:cs typeface="+mn-cs"/>
                </a:defRPr>
              </a:lvl7pPr>
              <a:lvl8pPr marL="12903552" algn="l" defTabSz="3686729" rtl="0" eaLnBrk="1" latinLnBrk="0" hangingPunct="1">
                <a:defRPr sz="7257" kern="1200">
                  <a:solidFill>
                    <a:schemeClr val="lt1"/>
                  </a:solidFill>
                  <a:latin typeface="+mn-lt"/>
                  <a:ea typeface="+mn-ea"/>
                  <a:cs typeface="+mn-cs"/>
                </a:defRPr>
              </a:lvl8pPr>
              <a:lvl9pPr marL="14746917" algn="l" defTabSz="3686729" rtl="0" eaLnBrk="1" latinLnBrk="0" hangingPunct="1">
                <a:defRPr sz="7257" kern="1200">
                  <a:solidFill>
                    <a:schemeClr val="lt1"/>
                  </a:solidFill>
                  <a:latin typeface="+mn-lt"/>
                  <a:ea typeface="+mn-ea"/>
                  <a:cs typeface="+mn-cs"/>
                </a:defRPr>
              </a:lvl9pPr>
            </a:lstStyle>
            <a:p>
              <a:pPr algn="ctr"/>
              <a:r>
                <a:rPr lang="en-US" sz="2400">
                  <a:solidFill>
                    <a:schemeClr val="tx1"/>
                  </a:solidFill>
                </a:rPr>
                <a:t>6</a:t>
              </a:r>
            </a:p>
          </p:txBody>
        </p:sp>
        <p:sp>
          <p:nvSpPr>
            <p:cNvPr id="33" name="Oval 32">
              <a:extLst>
                <a:ext uri="{FF2B5EF4-FFF2-40B4-BE49-F238E27FC236}">
                  <a16:creationId xmlns:a16="http://schemas.microsoft.com/office/drawing/2014/main" id="{B70B9DE5-0A66-BD4A-407D-5F1303C0CD68}"/>
                </a:ext>
              </a:extLst>
            </p:cNvPr>
            <p:cNvSpPr/>
            <p:nvPr/>
          </p:nvSpPr>
          <p:spPr>
            <a:xfrm>
              <a:off x="9561959" y="4129101"/>
              <a:ext cx="320040" cy="32004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686729" rtl="0" eaLnBrk="1" latinLnBrk="0" hangingPunct="1">
                <a:defRPr sz="7257" kern="1200">
                  <a:solidFill>
                    <a:schemeClr val="lt1"/>
                  </a:solidFill>
                  <a:latin typeface="+mn-lt"/>
                  <a:ea typeface="+mn-ea"/>
                  <a:cs typeface="+mn-cs"/>
                </a:defRPr>
              </a:lvl1pPr>
              <a:lvl2pPr marL="1843365" algn="l" defTabSz="3686729" rtl="0" eaLnBrk="1" latinLnBrk="0" hangingPunct="1">
                <a:defRPr sz="7257" kern="1200">
                  <a:solidFill>
                    <a:schemeClr val="lt1"/>
                  </a:solidFill>
                  <a:latin typeface="+mn-lt"/>
                  <a:ea typeface="+mn-ea"/>
                  <a:cs typeface="+mn-cs"/>
                </a:defRPr>
              </a:lvl2pPr>
              <a:lvl3pPr marL="3686729" algn="l" defTabSz="3686729" rtl="0" eaLnBrk="1" latinLnBrk="0" hangingPunct="1">
                <a:defRPr sz="7257" kern="1200">
                  <a:solidFill>
                    <a:schemeClr val="lt1"/>
                  </a:solidFill>
                  <a:latin typeface="+mn-lt"/>
                  <a:ea typeface="+mn-ea"/>
                  <a:cs typeface="+mn-cs"/>
                </a:defRPr>
              </a:lvl3pPr>
              <a:lvl4pPr marL="5530094" algn="l" defTabSz="3686729" rtl="0" eaLnBrk="1" latinLnBrk="0" hangingPunct="1">
                <a:defRPr sz="7257" kern="1200">
                  <a:solidFill>
                    <a:schemeClr val="lt1"/>
                  </a:solidFill>
                  <a:latin typeface="+mn-lt"/>
                  <a:ea typeface="+mn-ea"/>
                  <a:cs typeface="+mn-cs"/>
                </a:defRPr>
              </a:lvl4pPr>
              <a:lvl5pPr marL="7373458" algn="l" defTabSz="3686729" rtl="0" eaLnBrk="1" latinLnBrk="0" hangingPunct="1">
                <a:defRPr sz="7257" kern="1200">
                  <a:solidFill>
                    <a:schemeClr val="lt1"/>
                  </a:solidFill>
                  <a:latin typeface="+mn-lt"/>
                  <a:ea typeface="+mn-ea"/>
                  <a:cs typeface="+mn-cs"/>
                </a:defRPr>
              </a:lvl5pPr>
              <a:lvl6pPr marL="9216823" algn="l" defTabSz="3686729" rtl="0" eaLnBrk="1" latinLnBrk="0" hangingPunct="1">
                <a:defRPr sz="7257" kern="1200">
                  <a:solidFill>
                    <a:schemeClr val="lt1"/>
                  </a:solidFill>
                  <a:latin typeface="+mn-lt"/>
                  <a:ea typeface="+mn-ea"/>
                  <a:cs typeface="+mn-cs"/>
                </a:defRPr>
              </a:lvl6pPr>
              <a:lvl7pPr marL="11060187" algn="l" defTabSz="3686729" rtl="0" eaLnBrk="1" latinLnBrk="0" hangingPunct="1">
                <a:defRPr sz="7257" kern="1200">
                  <a:solidFill>
                    <a:schemeClr val="lt1"/>
                  </a:solidFill>
                  <a:latin typeface="+mn-lt"/>
                  <a:ea typeface="+mn-ea"/>
                  <a:cs typeface="+mn-cs"/>
                </a:defRPr>
              </a:lvl7pPr>
              <a:lvl8pPr marL="12903552" algn="l" defTabSz="3686729" rtl="0" eaLnBrk="1" latinLnBrk="0" hangingPunct="1">
                <a:defRPr sz="7257" kern="1200">
                  <a:solidFill>
                    <a:schemeClr val="lt1"/>
                  </a:solidFill>
                  <a:latin typeface="+mn-lt"/>
                  <a:ea typeface="+mn-ea"/>
                  <a:cs typeface="+mn-cs"/>
                </a:defRPr>
              </a:lvl8pPr>
              <a:lvl9pPr marL="14746917" algn="l" defTabSz="3686729" rtl="0" eaLnBrk="1" latinLnBrk="0" hangingPunct="1">
                <a:defRPr sz="7257" kern="1200">
                  <a:solidFill>
                    <a:schemeClr val="lt1"/>
                  </a:solidFill>
                  <a:latin typeface="+mn-lt"/>
                  <a:ea typeface="+mn-ea"/>
                  <a:cs typeface="+mn-cs"/>
                </a:defRPr>
              </a:lvl9pPr>
            </a:lstStyle>
            <a:p>
              <a:pPr algn="ctr"/>
              <a:r>
                <a:rPr lang="en-US" sz="2400">
                  <a:solidFill>
                    <a:schemeClr val="tx1"/>
                  </a:solidFill>
                </a:rPr>
                <a:t>7</a:t>
              </a:r>
            </a:p>
          </p:txBody>
        </p:sp>
        <p:pic>
          <p:nvPicPr>
            <p:cNvPr id="34" name="Picture 33" descr="Wind blow line icon. Air flow flat sign. Symbol of windy weather. Climate  web design element. Curl line icon. Vector illustration isolated on white  background. Editable stroke 13090784 Vector Art at Vecteezy">
              <a:extLst>
                <a:ext uri="{FF2B5EF4-FFF2-40B4-BE49-F238E27FC236}">
                  <a16:creationId xmlns:a16="http://schemas.microsoft.com/office/drawing/2014/main" id="{CE40E5CF-A399-0B5C-3346-D37CD725EECE}"/>
                </a:ext>
              </a:extLst>
            </p:cNvPr>
            <p:cNvPicPr>
              <a:picLocks noChangeAspect="1" noChangeArrowheads="1"/>
            </p:cNvPicPr>
            <p:nvPr/>
          </p:nvPicPr>
          <p:blipFill rotWithShape="1">
            <a:blip r:embed="rId6">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l="9972" t="8537" r="68162" b="68258"/>
            <a:stretch/>
          </p:blipFill>
          <p:spPr bwMode="auto">
            <a:xfrm rot="16200000">
              <a:off x="9638356" y="4197017"/>
              <a:ext cx="1430064" cy="1167381"/>
            </a:xfrm>
            <a:prstGeom prst="rect">
              <a:avLst/>
            </a:prstGeom>
            <a:noFill/>
            <a:ln>
              <a:noFill/>
            </a:ln>
          </p:spPr>
        </p:pic>
      </p:grpSp>
    </p:spTree>
    <p:extLst>
      <p:ext uri="{BB962C8B-B14F-4D97-AF65-F5344CB8AC3E}">
        <p14:creationId xmlns:p14="http://schemas.microsoft.com/office/powerpoint/2010/main" val="1350329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AFE4E-5412-F1CC-5B39-8615EA02A0AE}"/>
              </a:ext>
            </a:extLst>
          </p:cNvPr>
          <p:cNvSpPr>
            <a:spLocks noGrp="1"/>
          </p:cNvSpPr>
          <p:nvPr>
            <p:ph type="title"/>
          </p:nvPr>
        </p:nvSpPr>
        <p:spPr/>
        <p:txBody>
          <a:bodyPr>
            <a:normAutofit fontScale="90000"/>
          </a:bodyPr>
          <a:lstStyle/>
          <a:p>
            <a:r>
              <a:rPr lang="en-US" dirty="0"/>
              <a:t>Thermal mass lag</a:t>
            </a:r>
          </a:p>
        </p:txBody>
      </p:sp>
      <p:sp>
        <p:nvSpPr>
          <p:cNvPr id="3" name="Content Placeholder 2">
            <a:extLst>
              <a:ext uri="{FF2B5EF4-FFF2-40B4-BE49-F238E27FC236}">
                <a16:creationId xmlns:a16="http://schemas.microsoft.com/office/drawing/2014/main" id="{3DB4A19D-183D-A68D-B87D-1C9BB9FD4C5F}"/>
              </a:ext>
            </a:extLst>
          </p:cNvPr>
          <p:cNvSpPr>
            <a:spLocks noGrp="1"/>
          </p:cNvSpPr>
          <p:nvPr>
            <p:ph idx="1"/>
          </p:nvPr>
        </p:nvSpPr>
        <p:spPr/>
        <p:txBody>
          <a:bodyPr/>
          <a:lstStyle/>
          <a:p>
            <a:r>
              <a:rPr lang="en-US" dirty="0"/>
              <a:t>Thermal mass lag is especially demonstrated with the finned </a:t>
            </a:r>
            <a:r>
              <a:rPr lang="en-US" dirty="0" err="1"/>
              <a:t>boomlet</a:t>
            </a:r>
            <a:endParaRPr lang="en-US" dirty="0"/>
          </a:p>
          <a:p>
            <a:pPr lvl="1"/>
            <a:r>
              <a:rPr lang="en-US" dirty="0"/>
              <a:t>Hence why sensor placement is important</a:t>
            </a:r>
          </a:p>
        </p:txBody>
      </p:sp>
      <p:sp>
        <p:nvSpPr>
          <p:cNvPr id="4" name="Slide Number Placeholder 3">
            <a:extLst>
              <a:ext uri="{FF2B5EF4-FFF2-40B4-BE49-F238E27FC236}">
                <a16:creationId xmlns:a16="http://schemas.microsoft.com/office/drawing/2014/main" id="{8FE4195D-8444-48A3-43F9-AFEE45707BF7}"/>
              </a:ext>
            </a:extLst>
          </p:cNvPr>
          <p:cNvSpPr>
            <a:spLocks noGrp="1"/>
          </p:cNvSpPr>
          <p:nvPr>
            <p:ph type="sldNum" sz="quarter" idx="12"/>
          </p:nvPr>
        </p:nvSpPr>
        <p:spPr/>
        <p:txBody>
          <a:bodyPr/>
          <a:lstStyle/>
          <a:p>
            <a:fld id="{87E7D82F-5D7F-4049-816F-87C810C63625}" type="slidenum">
              <a:rPr lang="en-US" smtClean="0"/>
              <a:t>32</a:t>
            </a:fld>
            <a:endParaRPr lang="en-US"/>
          </a:p>
        </p:txBody>
      </p:sp>
      <p:pic>
        <p:nvPicPr>
          <p:cNvPr id="6" name="Picture 5">
            <a:extLst>
              <a:ext uri="{FF2B5EF4-FFF2-40B4-BE49-F238E27FC236}">
                <a16:creationId xmlns:a16="http://schemas.microsoft.com/office/drawing/2014/main" id="{722F178E-6422-03A6-88A4-D47958EB3EB8}"/>
              </a:ext>
            </a:extLst>
          </p:cNvPr>
          <p:cNvPicPr>
            <a:picLocks noChangeAspect="1"/>
          </p:cNvPicPr>
          <p:nvPr/>
        </p:nvPicPr>
        <p:blipFill>
          <a:blip r:embed="rId2"/>
          <a:stretch>
            <a:fillRect/>
          </a:stretch>
        </p:blipFill>
        <p:spPr>
          <a:xfrm>
            <a:off x="2453750" y="1925413"/>
            <a:ext cx="7196685" cy="3541321"/>
          </a:xfrm>
          <a:prstGeom prst="rect">
            <a:avLst/>
          </a:prstGeom>
        </p:spPr>
      </p:pic>
    </p:spTree>
    <p:extLst>
      <p:ext uri="{BB962C8B-B14F-4D97-AF65-F5344CB8AC3E}">
        <p14:creationId xmlns:p14="http://schemas.microsoft.com/office/powerpoint/2010/main" val="1057529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0755-967F-F633-11E2-B14A3CCE638B}"/>
              </a:ext>
            </a:extLst>
          </p:cNvPr>
          <p:cNvSpPr>
            <a:spLocks noGrp="1"/>
          </p:cNvSpPr>
          <p:nvPr>
            <p:ph type="title"/>
          </p:nvPr>
        </p:nvSpPr>
        <p:spPr/>
        <p:txBody>
          <a:bodyPr>
            <a:normAutofit fontScale="90000"/>
          </a:bodyPr>
          <a:lstStyle/>
          <a:p>
            <a:r>
              <a:rPr lang="en-US" dirty="0"/>
              <a:t>Descent Sphere Temperature</a:t>
            </a:r>
          </a:p>
        </p:txBody>
      </p:sp>
      <p:sp>
        <p:nvSpPr>
          <p:cNvPr id="3" name="Content Placeholder 2">
            <a:extLst>
              <a:ext uri="{FF2B5EF4-FFF2-40B4-BE49-F238E27FC236}">
                <a16:creationId xmlns:a16="http://schemas.microsoft.com/office/drawing/2014/main" id="{3E20CFD0-008F-F64A-B03D-DBFA8D9015CD}"/>
              </a:ext>
            </a:extLst>
          </p:cNvPr>
          <p:cNvSpPr>
            <a:spLocks noGrp="1"/>
          </p:cNvSpPr>
          <p:nvPr>
            <p:ph idx="1"/>
          </p:nvPr>
        </p:nvSpPr>
        <p:spPr/>
        <p:txBody>
          <a:bodyPr/>
          <a:lstStyle/>
          <a:p>
            <a:r>
              <a:rPr lang="en-US" dirty="0"/>
              <a:t>DAVINCI team provided values for the average skin temperature of the descent sphere, but this is in reality variable around the whole outer diameter</a:t>
            </a:r>
          </a:p>
          <a:p>
            <a:pPr lvl="1"/>
            <a:r>
              <a:rPr lang="en-US" dirty="0"/>
              <a:t>This study demonstrates how the descent sphere’s temperature can influence the sensor reading due to conduction from the </a:t>
            </a:r>
            <a:r>
              <a:rPr lang="en-US" dirty="0" err="1"/>
              <a:t>boomlet</a:t>
            </a:r>
            <a:r>
              <a:rPr lang="en-US" dirty="0"/>
              <a:t> to the DS</a:t>
            </a:r>
          </a:p>
        </p:txBody>
      </p:sp>
      <p:sp>
        <p:nvSpPr>
          <p:cNvPr id="4" name="Slide Number Placeholder 3">
            <a:extLst>
              <a:ext uri="{FF2B5EF4-FFF2-40B4-BE49-F238E27FC236}">
                <a16:creationId xmlns:a16="http://schemas.microsoft.com/office/drawing/2014/main" id="{E7F8D7E8-8FE1-101B-6955-DDA436F7EE1F}"/>
              </a:ext>
            </a:extLst>
          </p:cNvPr>
          <p:cNvSpPr>
            <a:spLocks noGrp="1"/>
          </p:cNvSpPr>
          <p:nvPr>
            <p:ph type="sldNum" sz="quarter" idx="12"/>
          </p:nvPr>
        </p:nvSpPr>
        <p:spPr/>
        <p:txBody>
          <a:bodyPr/>
          <a:lstStyle/>
          <a:p>
            <a:fld id="{87E7D82F-5D7F-4049-816F-87C810C63625}" type="slidenum">
              <a:rPr lang="en-US" smtClean="0"/>
              <a:t>33</a:t>
            </a:fld>
            <a:endParaRPr lang="en-US"/>
          </a:p>
        </p:txBody>
      </p:sp>
      <p:pic>
        <p:nvPicPr>
          <p:cNvPr id="5" name="Picture 4" descr="Line chart&#10;&#10;Description automatically generated with medium confidence">
            <a:extLst>
              <a:ext uri="{FF2B5EF4-FFF2-40B4-BE49-F238E27FC236}">
                <a16:creationId xmlns:a16="http://schemas.microsoft.com/office/drawing/2014/main" id="{DBDA1450-1C6E-061B-0703-29D0DC3C020D}"/>
              </a:ext>
            </a:extLst>
          </p:cNvPr>
          <p:cNvPicPr>
            <a:picLocks noChangeAspect="1"/>
          </p:cNvPicPr>
          <p:nvPr/>
        </p:nvPicPr>
        <p:blipFill>
          <a:blip r:embed="rId2"/>
          <a:stretch>
            <a:fillRect/>
          </a:stretch>
        </p:blipFill>
        <p:spPr>
          <a:xfrm>
            <a:off x="2753032" y="2776761"/>
            <a:ext cx="6515367" cy="3579589"/>
          </a:xfrm>
          <a:prstGeom prst="rect">
            <a:avLst/>
          </a:prstGeom>
        </p:spPr>
      </p:pic>
    </p:spTree>
    <p:extLst>
      <p:ext uri="{BB962C8B-B14F-4D97-AF65-F5344CB8AC3E}">
        <p14:creationId xmlns:p14="http://schemas.microsoft.com/office/powerpoint/2010/main" val="136885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idx="4294967295"/>
          </p:nvPr>
        </p:nvSpPr>
        <p:spPr>
          <a:xfrm>
            <a:off x="2454275" y="73025"/>
            <a:ext cx="9737725" cy="512763"/>
          </a:xfrm>
        </p:spPr>
        <p:txBody>
          <a:bodyPr>
            <a:normAutofit fontScale="90000"/>
          </a:bodyPr>
          <a:lstStyle/>
          <a:p>
            <a:r>
              <a:rPr lang="en-US" dirty="0"/>
              <a:t>Straked </a:t>
            </a:r>
            <a:r>
              <a:rPr lang="en-US" dirty="0" err="1"/>
              <a:t>Boomlet</a:t>
            </a:r>
            <a:r>
              <a:rPr lang="en-US" dirty="0"/>
              <a:t>, not a worry</a:t>
            </a:r>
          </a:p>
        </p:txBody>
      </p:sp>
      <p:sp>
        <p:nvSpPr>
          <p:cNvPr id="3" name="Content Placeholder 2">
            <a:extLst>
              <a:ext uri="{FF2B5EF4-FFF2-40B4-BE49-F238E27FC236}">
                <a16:creationId xmlns:a16="http://schemas.microsoft.com/office/drawing/2014/main" id="{4BD36970-7BD7-6239-D2AA-DA26B9BCA1FF}"/>
              </a:ext>
            </a:extLst>
          </p:cNvPr>
          <p:cNvSpPr>
            <a:spLocks noGrp="1"/>
          </p:cNvSpPr>
          <p:nvPr>
            <p:ph idx="4294967295"/>
          </p:nvPr>
        </p:nvSpPr>
        <p:spPr>
          <a:xfrm>
            <a:off x="561975" y="763588"/>
            <a:ext cx="11630025" cy="5470525"/>
          </a:xfrm>
        </p:spPr>
        <p:txBody>
          <a:bodyPr vert="horz" lIns="91440" tIns="45720" rIns="91440" bIns="45720" rtlCol="0" anchor="t">
            <a:normAutofit/>
          </a:bodyPr>
          <a:lstStyle/>
          <a:p>
            <a:endParaRPr lang="en-US" dirty="0"/>
          </a:p>
          <a:p>
            <a:pPr lvl="2"/>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endParaRPr lang="en-US" dirty="0"/>
          </a:p>
          <a:p>
            <a:endParaRPr lang="en-US" dirty="0"/>
          </a:p>
        </p:txBody>
      </p:sp>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picture containing chart&#10;&#10;Description automatically generated">
            <a:extLst>
              <a:ext uri="{FF2B5EF4-FFF2-40B4-BE49-F238E27FC236}">
                <a16:creationId xmlns:a16="http://schemas.microsoft.com/office/drawing/2014/main" id="{F9A574E2-E2AA-8A97-E69C-35134C5C2105}"/>
              </a:ext>
            </a:extLst>
          </p:cNvPr>
          <p:cNvPicPr>
            <a:picLocks noChangeAspect="1"/>
          </p:cNvPicPr>
          <p:nvPr/>
        </p:nvPicPr>
        <p:blipFill>
          <a:blip r:embed="rId2"/>
          <a:stretch>
            <a:fillRect/>
          </a:stretch>
        </p:blipFill>
        <p:spPr>
          <a:xfrm>
            <a:off x="2349910" y="832798"/>
            <a:ext cx="8469516" cy="5040821"/>
          </a:xfrm>
          <a:prstGeom prst="rect">
            <a:avLst/>
          </a:prstGeom>
        </p:spPr>
      </p:pic>
      <p:sp>
        <p:nvSpPr>
          <p:cNvPr id="10" name="Slide Number Placeholder 3">
            <a:extLst>
              <a:ext uri="{FF2B5EF4-FFF2-40B4-BE49-F238E27FC236}">
                <a16:creationId xmlns:a16="http://schemas.microsoft.com/office/drawing/2014/main" id="{5142CE93-2C66-6BD6-71C0-9E2438563C13}"/>
              </a:ext>
            </a:extLst>
          </p:cNvPr>
          <p:cNvSpPr>
            <a:spLocks noGrp="1"/>
          </p:cNvSpPr>
          <p:nvPr>
            <p:ph type="sldNum" sz="quarter" idx="12"/>
          </p:nvPr>
        </p:nvSpPr>
        <p:spPr>
          <a:xfrm>
            <a:off x="9057928" y="6356350"/>
            <a:ext cx="2743200" cy="365125"/>
          </a:xfrm>
        </p:spPr>
        <p:txBody>
          <a:bodyPr/>
          <a:lstStyle/>
          <a:p>
            <a:fld id="{87E7D82F-5D7F-4049-816F-87C810C63625}" type="slidenum">
              <a:rPr lang="en-US" smtClean="0"/>
              <a:t>34</a:t>
            </a:fld>
            <a:endParaRPr lang="en-US" dirty="0"/>
          </a:p>
        </p:txBody>
      </p:sp>
    </p:spTree>
    <p:extLst>
      <p:ext uri="{BB962C8B-B14F-4D97-AF65-F5344CB8AC3E}">
        <p14:creationId xmlns:p14="http://schemas.microsoft.com/office/powerpoint/2010/main" val="771753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8F340-6ACC-60EF-4325-9732FB6D9221}"/>
              </a:ext>
            </a:extLst>
          </p:cNvPr>
          <p:cNvSpPr>
            <a:spLocks noGrp="1"/>
          </p:cNvSpPr>
          <p:nvPr>
            <p:ph type="title"/>
          </p:nvPr>
        </p:nvSpPr>
        <p:spPr/>
        <p:txBody>
          <a:bodyPr>
            <a:normAutofit fontScale="90000"/>
          </a:bodyPr>
          <a:lstStyle/>
          <a:p>
            <a:r>
              <a:rPr lang="en-US" dirty="0"/>
              <a:t>Radiation</a:t>
            </a:r>
          </a:p>
        </p:txBody>
      </p:sp>
      <p:sp>
        <p:nvSpPr>
          <p:cNvPr id="3" name="Content Placeholder 2">
            <a:extLst>
              <a:ext uri="{FF2B5EF4-FFF2-40B4-BE49-F238E27FC236}">
                <a16:creationId xmlns:a16="http://schemas.microsoft.com/office/drawing/2014/main" id="{D5F62DED-F7B7-B6A7-9111-FFFBFA0E8F60}"/>
              </a:ext>
            </a:extLst>
          </p:cNvPr>
          <p:cNvSpPr>
            <a:spLocks noGrp="1"/>
          </p:cNvSpPr>
          <p:nvPr>
            <p:ph idx="1"/>
          </p:nvPr>
        </p:nvSpPr>
        <p:spPr/>
        <p:txBody>
          <a:bodyPr/>
          <a:lstStyle/>
          <a:p>
            <a:r>
              <a:rPr lang="en-US" dirty="0"/>
              <a:t>Venus has a quite complex radiative environment</a:t>
            </a:r>
          </a:p>
          <a:p>
            <a:pPr lvl="1"/>
            <a:r>
              <a:rPr lang="en-US" dirty="0"/>
              <a:t>Located at .72 astronomical units, the solar flux is around 2600 w/m^2 at the upper atmosphere, twice that of Earth</a:t>
            </a:r>
          </a:p>
          <a:p>
            <a:pPr lvl="1"/>
            <a:r>
              <a:rPr lang="en-US" dirty="0"/>
              <a:t>However, the thick cloud layers absorb and scatter the incident light, significantly reducing the solar flux but still contributing significant diffuse solar flux</a:t>
            </a:r>
          </a:p>
          <a:p>
            <a:pPr lvl="2"/>
            <a:r>
              <a:rPr lang="en-US" dirty="0"/>
              <a:t>This is reduced as altitude lowers</a:t>
            </a:r>
          </a:p>
          <a:p>
            <a:pPr lvl="1"/>
            <a:r>
              <a:rPr lang="en-US" dirty="0"/>
              <a:t>Since atmosphere is 96% CO2, the greenhouse effect causes the surface heat to be absorbed</a:t>
            </a:r>
          </a:p>
          <a:p>
            <a:pPr lvl="1"/>
            <a:r>
              <a:rPr lang="en-US" dirty="0"/>
              <a:t>This means in terms of thermal radiation, the </a:t>
            </a:r>
            <a:r>
              <a:rPr lang="en-US" dirty="0" err="1"/>
              <a:t>boomlet</a:t>
            </a:r>
            <a:r>
              <a:rPr lang="en-US" dirty="0"/>
              <a:t> is viewing temperatures above and below it at similar temperatures to the atmosphere.</a:t>
            </a:r>
          </a:p>
          <a:p>
            <a:r>
              <a:rPr lang="en-US" dirty="0"/>
              <a:t>Note: Zenith angle of 24 degrees during descent</a:t>
            </a:r>
          </a:p>
          <a:p>
            <a:pPr lvl="1"/>
            <a:r>
              <a:rPr lang="en-US" dirty="0"/>
              <a:t>Dave Crisp (JPL) provided thermal radiation data from Venus descent simulation.</a:t>
            </a:r>
          </a:p>
        </p:txBody>
      </p:sp>
      <p:sp>
        <p:nvSpPr>
          <p:cNvPr id="4" name="Slide Number Placeholder 3">
            <a:extLst>
              <a:ext uri="{FF2B5EF4-FFF2-40B4-BE49-F238E27FC236}">
                <a16:creationId xmlns:a16="http://schemas.microsoft.com/office/drawing/2014/main" id="{443C8DE3-8FB3-367C-D251-4448800F0015}"/>
              </a:ext>
            </a:extLst>
          </p:cNvPr>
          <p:cNvSpPr>
            <a:spLocks noGrp="1"/>
          </p:cNvSpPr>
          <p:nvPr>
            <p:ph type="sldNum" sz="quarter" idx="12"/>
          </p:nvPr>
        </p:nvSpPr>
        <p:spPr/>
        <p:txBody>
          <a:bodyPr/>
          <a:lstStyle/>
          <a:p>
            <a:fld id="{87E7D82F-5D7F-4049-816F-87C810C63625}" type="slidenum">
              <a:rPr lang="en-US" smtClean="0"/>
              <a:t>35</a:t>
            </a:fld>
            <a:endParaRPr lang="en-US"/>
          </a:p>
        </p:txBody>
      </p:sp>
    </p:spTree>
    <p:extLst>
      <p:ext uri="{BB962C8B-B14F-4D97-AF65-F5344CB8AC3E}">
        <p14:creationId xmlns:p14="http://schemas.microsoft.com/office/powerpoint/2010/main" val="2074123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a:off x="476202" y="5793292"/>
            <a:ext cx="10623666" cy="1338349"/>
          </a:xfrm>
          <a:prstGeom prst="arc">
            <a:avLst>
              <a:gd name="adj1" fmla="val 10897259"/>
              <a:gd name="adj2" fmla="val 21477870"/>
            </a:avLst>
          </a:prstGeom>
          <a:solidFill>
            <a:schemeClr val="tx1"/>
          </a:solidFill>
          <a:ln w="730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rc 4"/>
          <p:cNvSpPr/>
          <p:nvPr/>
        </p:nvSpPr>
        <p:spPr>
          <a:xfrm>
            <a:off x="413249" y="3019612"/>
            <a:ext cx="10623666" cy="1338349"/>
          </a:xfrm>
          <a:prstGeom prst="arc">
            <a:avLst>
              <a:gd name="adj1" fmla="val 10897259"/>
              <a:gd name="adj2" fmla="val 21477870"/>
            </a:avLst>
          </a:prstGeom>
          <a:ln>
            <a:prstDash val="lg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rc 5"/>
          <p:cNvSpPr/>
          <p:nvPr/>
        </p:nvSpPr>
        <p:spPr>
          <a:xfrm>
            <a:off x="413249" y="3385372"/>
            <a:ext cx="10623666" cy="1338349"/>
          </a:xfrm>
          <a:prstGeom prst="arc">
            <a:avLst>
              <a:gd name="adj1" fmla="val 10897259"/>
              <a:gd name="adj2" fmla="val 21477870"/>
            </a:avLst>
          </a:prstGeom>
          <a:ln>
            <a:prstDash val="lg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Straight Arrow Connector 7"/>
          <p:cNvCxnSpPr/>
          <p:nvPr/>
        </p:nvCxnSpPr>
        <p:spPr>
          <a:xfrm>
            <a:off x="909896" y="3625528"/>
            <a:ext cx="0" cy="2561810"/>
          </a:xfrm>
          <a:prstGeom prst="straightConnector1">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75410" y="4557661"/>
            <a:ext cx="505267" cy="246221"/>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51 km</a:t>
            </a:r>
          </a:p>
        </p:txBody>
      </p:sp>
      <p:cxnSp>
        <p:nvCxnSpPr>
          <p:cNvPr id="10" name="Straight Arrow Connector 9"/>
          <p:cNvCxnSpPr/>
          <p:nvPr/>
        </p:nvCxnSpPr>
        <p:spPr>
          <a:xfrm flipH="1">
            <a:off x="609619" y="3865640"/>
            <a:ext cx="0" cy="2407920"/>
          </a:xfrm>
          <a:prstGeom prst="straightConnector1">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03419" y="4174284"/>
            <a:ext cx="505267" cy="246221"/>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48 km</a:t>
            </a:r>
          </a:p>
        </p:txBody>
      </p:sp>
      <p:sp>
        <p:nvSpPr>
          <p:cNvPr id="14" name="Arc 13"/>
          <p:cNvSpPr/>
          <p:nvPr/>
        </p:nvSpPr>
        <p:spPr>
          <a:xfrm>
            <a:off x="491005" y="2636235"/>
            <a:ext cx="10623666" cy="1338349"/>
          </a:xfrm>
          <a:prstGeom prst="arc">
            <a:avLst>
              <a:gd name="adj1" fmla="val 10897259"/>
              <a:gd name="adj2" fmla="val 21477870"/>
            </a:avLst>
          </a:prstGeom>
          <a:ln>
            <a:prstDash val="lg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rc 14"/>
          <p:cNvSpPr/>
          <p:nvPr/>
        </p:nvSpPr>
        <p:spPr>
          <a:xfrm>
            <a:off x="413249" y="3231482"/>
            <a:ext cx="10623666" cy="1338349"/>
          </a:xfrm>
          <a:prstGeom prst="arc">
            <a:avLst>
              <a:gd name="adj1" fmla="val 10897259"/>
              <a:gd name="adj2" fmla="val 21477870"/>
            </a:avLst>
          </a:prstGeom>
          <a:ln>
            <a:prstDash val="lg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 name="Straight Arrow Connector 16"/>
          <p:cNvCxnSpPr/>
          <p:nvPr/>
        </p:nvCxnSpPr>
        <p:spPr>
          <a:xfrm>
            <a:off x="1243111" y="3369211"/>
            <a:ext cx="0" cy="2709019"/>
          </a:xfrm>
          <a:prstGeom prst="straightConnector1">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68229" y="4237723"/>
            <a:ext cx="505267" cy="246221"/>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57 km</a:t>
            </a:r>
          </a:p>
        </p:txBody>
      </p:sp>
      <p:cxnSp>
        <p:nvCxnSpPr>
          <p:cNvPr id="19" name="Straight Arrow Connector 18"/>
          <p:cNvCxnSpPr/>
          <p:nvPr/>
        </p:nvCxnSpPr>
        <p:spPr>
          <a:xfrm>
            <a:off x="1490733" y="2940708"/>
            <a:ext cx="0" cy="3123230"/>
          </a:xfrm>
          <a:prstGeom prst="straightConnector1">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318396" y="3895756"/>
            <a:ext cx="471604" cy="230832"/>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70 km</a:t>
            </a:r>
          </a:p>
        </p:txBody>
      </p:sp>
      <p:sp>
        <p:nvSpPr>
          <p:cNvPr id="23" name="TextBox 22"/>
          <p:cNvSpPr txBox="1"/>
          <p:nvPr/>
        </p:nvSpPr>
        <p:spPr>
          <a:xfrm>
            <a:off x="7335350" y="1996027"/>
            <a:ext cx="1588897" cy="600164"/>
          </a:xfrm>
          <a:prstGeom prst="rect">
            <a:avLst/>
          </a:prstGeom>
          <a:noFill/>
          <a:ln w="0">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230 K IR (e=1, blackbody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(“Planetary” 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(159 W/m</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Global)</a:t>
            </a:r>
          </a:p>
        </p:txBody>
      </p:sp>
      <p:cxnSp>
        <p:nvCxnSpPr>
          <p:cNvPr id="25" name="Straight Arrow Connector 24"/>
          <p:cNvCxnSpPr/>
          <p:nvPr/>
        </p:nvCxnSpPr>
        <p:spPr>
          <a:xfrm flipH="1" flipV="1">
            <a:off x="6262730" y="1770660"/>
            <a:ext cx="1269437" cy="895261"/>
          </a:xfrm>
          <a:prstGeom prst="straightConnector1">
            <a:avLst/>
          </a:prstGeom>
          <a:ln w="38100" cmpd="dbl">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179157" y="5366212"/>
            <a:ext cx="1015021" cy="430887"/>
          </a:xfrm>
          <a:prstGeom prst="rect">
            <a:avLst/>
          </a:prstGeom>
          <a:noFill/>
          <a:ln w="0">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512 K IR (e=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(Planetary IR)</a:t>
            </a:r>
          </a:p>
        </p:txBody>
      </p:sp>
      <p:cxnSp>
        <p:nvCxnSpPr>
          <p:cNvPr id="27" name="Straight Arrow Connector 26"/>
          <p:cNvCxnSpPr>
            <a:endCxn id="49" idx="5"/>
          </p:cNvCxnSpPr>
          <p:nvPr/>
        </p:nvCxnSpPr>
        <p:spPr>
          <a:xfrm flipH="1" flipV="1">
            <a:off x="6185141" y="5043659"/>
            <a:ext cx="1107806" cy="740711"/>
          </a:xfrm>
          <a:prstGeom prst="straightConnector1">
            <a:avLst/>
          </a:prstGeom>
          <a:ln w="38100" cmpd="dbl">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p:cNvCxnSpPr>
          <p:nvPr/>
        </p:nvCxnSpPr>
        <p:spPr>
          <a:xfrm flipV="1">
            <a:off x="4358778" y="1770660"/>
            <a:ext cx="1455495" cy="597557"/>
          </a:xfrm>
          <a:prstGeom prst="straightConnector1">
            <a:avLst/>
          </a:prstGeom>
          <a:ln w="38100" cmpd="dbl">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256705" y="2096629"/>
            <a:ext cx="1290738" cy="430887"/>
          </a:xfrm>
          <a:prstGeom prst="rect">
            <a:avLst/>
          </a:prstGeom>
          <a:noFill/>
          <a:ln w="0">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Bond Albedo (0.77)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sz="1100" dirty="0">
                <a:solidFill>
                  <a:prstClr val="black"/>
                </a:solidFill>
                <a:latin typeface="Calibri" panose="020F0502020204030204"/>
              </a:rPr>
              <a:t>1800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W/m</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2" name="Straight Arrow Connector 41"/>
          <p:cNvCxnSpPr/>
          <p:nvPr/>
        </p:nvCxnSpPr>
        <p:spPr>
          <a:xfrm>
            <a:off x="6020608" y="363894"/>
            <a:ext cx="9331" cy="865430"/>
          </a:xfrm>
          <a:prstGeom prst="straightConnector1">
            <a:avLst/>
          </a:prstGeom>
          <a:ln w="38100" cmpd="dbl">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027859" y="229260"/>
            <a:ext cx="1885453" cy="430887"/>
          </a:xfrm>
          <a:prstGeom prst="rect">
            <a:avLst/>
          </a:prstGeom>
          <a:noFill/>
          <a:ln w="0">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Direct Solar impingement flux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(2622 W/m</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6" name="TextBox 45"/>
          <p:cNvSpPr txBox="1"/>
          <p:nvPr/>
        </p:nvSpPr>
        <p:spPr>
          <a:xfrm>
            <a:off x="201101" y="3737250"/>
            <a:ext cx="41870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Low</a:t>
            </a:r>
          </a:p>
        </p:txBody>
      </p:sp>
      <p:sp>
        <p:nvSpPr>
          <p:cNvPr id="47" name="TextBox 46"/>
          <p:cNvSpPr txBox="1"/>
          <p:nvPr/>
        </p:nvSpPr>
        <p:spPr>
          <a:xfrm>
            <a:off x="222281" y="3539363"/>
            <a:ext cx="56938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Middle</a:t>
            </a:r>
          </a:p>
        </p:txBody>
      </p:sp>
      <p:sp>
        <p:nvSpPr>
          <p:cNvPr id="48" name="TextBox 47"/>
          <p:cNvSpPr txBox="1"/>
          <p:nvPr/>
        </p:nvSpPr>
        <p:spPr>
          <a:xfrm>
            <a:off x="318222" y="3216552"/>
            <a:ext cx="43313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High</a:t>
            </a:r>
          </a:p>
        </p:txBody>
      </p:sp>
      <p:sp>
        <p:nvSpPr>
          <p:cNvPr id="49" name="Oval 48"/>
          <p:cNvSpPr/>
          <p:nvPr/>
        </p:nvSpPr>
        <p:spPr>
          <a:xfrm>
            <a:off x="5643805" y="4502323"/>
            <a:ext cx="634215" cy="6342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p:cNvSpPr txBox="1"/>
          <p:nvPr/>
        </p:nvSpPr>
        <p:spPr>
          <a:xfrm>
            <a:off x="7212056" y="3875674"/>
            <a:ext cx="1763624" cy="430887"/>
          </a:xfrm>
          <a:prstGeom prst="rect">
            <a:avLst/>
          </a:prstGeom>
          <a:noFill/>
          <a:ln w="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Diffuse Sky 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510 K IR (e=1, blackbody)</a:t>
            </a:r>
          </a:p>
        </p:txBody>
      </p:sp>
      <p:cxnSp>
        <p:nvCxnSpPr>
          <p:cNvPr id="52" name="Straight Arrow Connector 51"/>
          <p:cNvCxnSpPr>
            <a:stCxn id="49" idx="7"/>
          </p:cNvCxnSpPr>
          <p:nvPr/>
        </p:nvCxnSpPr>
        <p:spPr>
          <a:xfrm flipV="1">
            <a:off x="6185141" y="3446065"/>
            <a:ext cx="2045144" cy="1149137"/>
          </a:xfrm>
          <a:prstGeom prst="straightConnector1">
            <a:avLst/>
          </a:prstGeom>
          <a:ln w="38100" cmpd="dbl">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flipV="1">
            <a:off x="4795926" y="764854"/>
            <a:ext cx="970833" cy="652473"/>
          </a:xfrm>
          <a:prstGeom prst="straightConnector1">
            <a:avLst/>
          </a:prstGeom>
          <a:ln w="38100" cmpd="dbl">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4412722" y="434666"/>
            <a:ext cx="729687" cy="261610"/>
          </a:xfrm>
          <a:prstGeom prst="rect">
            <a:avLst/>
          </a:prstGeom>
          <a:noFill/>
          <a:ln w="0">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3 K Space</a:t>
            </a:r>
          </a:p>
        </p:txBody>
      </p:sp>
      <p:cxnSp>
        <p:nvCxnSpPr>
          <p:cNvPr id="61" name="Straight Arrow Connector 60"/>
          <p:cNvCxnSpPr/>
          <p:nvPr/>
        </p:nvCxnSpPr>
        <p:spPr>
          <a:xfrm flipV="1">
            <a:off x="6355609" y="1546431"/>
            <a:ext cx="1065712" cy="1"/>
          </a:xfrm>
          <a:prstGeom prst="straightConnector1">
            <a:avLst/>
          </a:prstGeom>
          <a:ln w="38100" cmpd="dbl">
            <a:solidFill>
              <a:schemeClr val="accent6">
                <a:lumMod val="75000"/>
              </a:schemeClr>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7429248" y="1342673"/>
            <a:ext cx="1487908" cy="430887"/>
          </a:xfrm>
          <a:prstGeom prst="rect">
            <a:avLst/>
          </a:prstGeom>
          <a:noFill/>
          <a:ln w="0">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Atmosphere temp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(variable with altitude)</a:t>
            </a:r>
          </a:p>
        </p:txBody>
      </p:sp>
      <p:cxnSp>
        <p:nvCxnSpPr>
          <p:cNvPr id="66" name="Straight Arrow Connector 65"/>
          <p:cNvCxnSpPr/>
          <p:nvPr/>
        </p:nvCxnSpPr>
        <p:spPr>
          <a:xfrm>
            <a:off x="6315785" y="4866638"/>
            <a:ext cx="765827" cy="0"/>
          </a:xfrm>
          <a:prstGeom prst="straightConnector1">
            <a:avLst/>
          </a:prstGeom>
          <a:ln w="38100" cmpd="dbl">
            <a:solidFill>
              <a:schemeClr val="accent6">
                <a:lumMod val="75000"/>
              </a:schemeClr>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132218" y="4618156"/>
            <a:ext cx="2173993" cy="430887"/>
          </a:xfrm>
          <a:prstGeom prst="rect">
            <a:avLst/>
          </a:prstGeom>
          <a:noFill/>
          <a:ln w="0">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Atmosphere temp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(variable with altitude, 503 K here)</a:t>
            </a:r>
          </a:p>
        </p:txBody>
      </p:sp>
      <p:pic>
        <p:nvPicPr>
          <p:cNvPr id="69" name="Picture 68"/>
          <p:cNvPicPr>
            <a:picLocks noChangeAspect="1"/>
          </p:cNvPicPr>
          <p:nvPr/>
        </p:nvPicPr>
        <p:blipFill>
          <a:blip r:embed="rId3"/>
          <a:stretch>
            <a:fillRect/>
          </a:stretch>
        </p:blipFill>
        <p:spPr>
          <a:xfrm>
            <a:off x="10288497" y="105747"/>
            <a:ext cx="1883392" cy="2708284"/>
          </a:xfrm>
          <a:prstGeom prst="rect">
            <a:avLst/>
          </a:prstGeom>
        </p:spPr>
      </p:pic>
      <p:pic>
        <p:nvPicPr>
          <p:cNvPr id="70" name="Picture 69"/>
          <p:cNvPicPr>
            <a:picLocks noChangeAspect="1"/>
          </p:cNvPicPr>
          <p:nvPr/>
        </p:nvPicPr>
        <p:blipFill>
          <a:blip r:embed="rId4"/>
          <a:stretch>
            <a:fillRect/>
          </a:stretch>
        </p:blipFill>
        <p:spPr>
          <a:xfrm>
            <a:off x="10306674" y="3302926"/>
            <a:ext cx="1838850" cy="2656823"/>
          </a:xfrm>
          <a:prstGeom prst="rect">
            <a:avLst/>
          </a:prstGeom>
        </p:spPr>
      </p:pic>
      <p:sp>
        <p:nvSpPr>
          <p:cNvPr id="72" name="Oval 71"/>
          <p:cNvSpPr/>
          <p:nvPr/>
        </p:nvSpPr>
        <p:spPr>
          <a:xfrm>
            <a:off x="10727724" y="136546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p:cNvSpPr/>
          <p:nvPr/>
        </p:nvSpPr>
        <p:spPr>
          <a:xfrm>
            <a:off x="11036375" y="1736558"/>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a:endCxn id="49" idx="1"/>
          </p:cNvCxnSpPr>
          <p:nvPr/>
        </p:nvCxnSpPr>
        <p:spPr>
          <a:xfrm>
            <a:off x="3797790" y="3412624"/>
            <a:ext cx="1938894" cy="1182578"/>
          </a:xfrm>
          <a:prstGeom prst="line">
            <a:avLst/>
          </a:prstGeom>
          <a:ln w="38100" cmpd="dbl">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3598709" y="4960772"/>
            <a:ext cx="2039175" cy="832520"/>
          </a:xfrm>
          <a:prstGeom prst="straightConnector1">
            <a:avLst/>
          </a:prstGeom>
          <a:ln w="38100" cmpd="dbl">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3623472" y="5919498"/>
            <a:ext cx="108555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735K Ground IR</a:t>
            </a:r>
          </a:p>
        </p:txBody>
      </p:sp>
      <p:sp>
        <p:nvSpPr>
          <p:cNvPr id="101" name="TextBox 100"/>
          <p:cNvSpPr txBox="1"/>
          <p:nvPr/>
        </p:nvSpPr>
        <p:spPr>
          <a:xfrm>
            <a:off x="1722017" y="2867950"/>
            <a:ext cx="1328155" cy="430887"/>
          </a:xfrm>
          <a:prstGeom prst="rect">
            <a:avLst/>
          </a:prstGeom>
          <a:no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1900 W/m</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Diffuse Solar</a:t>
            </a:r>
          </a:p>
        </p:txBody>
      </p:sp>
      <p:cxnSp>
        <p:nvCxnSpPr>
          <p:cNvPr id="111" name="Straight Arrow Connector 110"/>
          <p:cNvCxnSpPr/>
          <p:nvPr/>
        </p:nvCxnSpPr>
        <p:spPr>
          <a:xfrm flipV="1">
            <a:off x="9739256" y="847021"/>
            <a:ext cx="2817" cy="5113847"/>
          </a:xfrm>
          <a:prstGeom prst="straightConnector1">
            <a:avLst/>
          </a:prstGeom>
          <a:ln w="38100" cmpd="dbl">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cxnSpLocks/>
            <a:endCxn id="2" idx="2"/>
          </p:cNvCxnSpPr>
          <p:nvPr/>
        </p:nvCxnSpPr>
        <p:spPr>
          <a:xfrm flipV="1">
            <a:off x="6096648" y="1901651"/>
            <a:ext cx="99011" cy="312723"/>
          </a:xfrm>
          <a:prstGeom prst="straightConnector1">
            <a:avLst/>
          </a:prstGeom>
          <a:ln w="38100" cmpd="dbl">
            <a:tailEnd type="triangle"/>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5893798" y="2188041"/>
            <a:ext cx="718466" cy="261610"/>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prstClr val="black"/>
                </a:solidFill>
                <a:effectLst/>
                <a:uLnTx/>
                <a:uFillTx/>
                <a:latin typeface="Calibri" panose="020F0502020204030204"/>
                <a:ea typeface="+mn-ea"/>
                <a:cs typeface="+mn-cs"/>
              </a:rPr>
              <a:t>Aeroheat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TextBox 122"/>
          <p:cNvSpPr txBox="1"/>
          <p:nvPr/>
        </p:nvSpPr>
        <p:spPr>
          <a:xfrm>
            <a:off x="9448392" y="420237"/>
            <a:ext cx="723275" cy="430887"/>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~0 W/m2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(Global)</a:t>
            </a:r>
          </a:p>
        </p:txBody>
      </p:sp>
      <p:sp>
        <p:nvSpPr>
          <p:cNvPr id="129" name="Rectangle 128"/>
          <p:cNvSpPr/>
          <p:nvPr/>
        </p:nvSpPr>
        <p:spPr>
          <a:xfrm>
            <a:off x="9669642" y="2400561"/>
            <a:ext cx="126028" cy="342453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TextBox 129"/>
          <p:cNvSpPr txBox="1"/>
          <p:nvPr/>
        </p:nvSpPr>
        <p:spPr>
          <a:xfrm rot="16200000">
            <a:off x="8368170" y="4555531"/>
            <a:ext cx="2069003" cy="430887"/>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16500 W/m2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prstClr val="black"/>
                </a:solidFill>
                <a:effectLst/>
                <a:uLnTx/>
                <a:uFillTx/>
                <a:latin typeface="Calibri" panose="020F0502020204030204"/>
                <a:ea typeface="+mn-ea"/>
                <a:cs typeface="+mn-cs"/>
              </a:rPr>
              <a:t>Atm</a:t>
            </a: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 Absorbed (Greenhouse)</a:t>
            </a:r>
          </a:p>
        </p:txBody>
      </p:sp>
      <p:sp>
        <p:nvSpPr>
          <p:cNvPr id="131" name="TextBox 130"/>
          <p:cNvSpPr txBox="1"/>
          <p:nvPr/>
        </p:nvSpPr>
        <p:spPr>
          <a:xfrm>
            <a:off x="4439596" y="3599378"/>
            <a:ext cx="1154882" cy="430887"/>
          </a:xfrm>
          <a:prstGeom prst="rect">
            <a:avLst/>
          </a:prstGeom>
          <a:no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~550 W/m</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diffuse solar flux</a:t>
            </a:r>
          </a:p>
        </p:txBody>
      </p:sp>
      <p:sp>
        <p:nvSpPr>
          <p:cNvPr id="135" name="TextBox 134"/>
          <p:cNvSpPr txBox="1"/>
          <p:nvPr/>
        </p:nvSpPr>
        <p:spPr>
          <a:xfrm>
            <a:off x="80305" y="431831"/>
            <a:ext cx="336335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See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Venus environment calculation.xls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for calculations</a:t>
            </a:r>
          </a:p>
        </p:txBody>
      </p:sp>
      <p:sp>
        <p:nvSpPr>
          <p:cNvPr id="141" name="Arc 140"/>
          <p:cNvSpPr/>
          <p:nvPr/>
        </p:nvSpPr>
        <p:spPr>
          <a:xfrm>
            <a:off x="600105" y="4393780"/>
            <a:ext cx="10623666" cy="1338349"/>
          </a:xfrm>
          <a:prstGeom prst="arc">
            <a:avLst>
              <a:gd name="adj1" fmla="val 10897259"/>
              <a:gd name="adj2" fmla="val 21477870"/>
            </a:avLst>
          </a:prstGeom>
          <a:ln>
            <a:prstDash val="lg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TextBox 141"/>
          <p:cNvSpPr txBox="1"/>
          <p:nvPr/>
        </p:nvSpPr>
        <p:spPr>
          <a:xfrm>
            <a:off x="223426" y="5100590"/>
            <a:ext cx="505267" cy="246221"/>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32 km</a:t>
            </a:r>
          </a:p>
        </p:txBody>
      </p:sp>
      <p:sp>
        <p:nvSpPr>
          <p:cNvPr id="2" name="Isosceles Triangle 1"/>
          <p:cNvSpPr/>
          <p:nvPr/>
        </p:nvSpPr>
        <p:spPr>
          <a:xfrm rot="16491102">
            <a:off x="5551571" y="1200576"/>
            <a:ext cx="755852" cy="5983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p:cNvSpPr/>
          <p:nvPr/>
        </p:nvSpPr>
        <p:spPr>
          <a:xfrm>
            <a:off x="5784721" y="2907872"/>
            <a:ext cx="329664" cy="3296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rc 2"/>
          <p:cNvSpPr/>
          <p:nvPr/>
        </p:nvSpPr>
        <p:spPr>
          <a:xfrm rot="18866529">
            <a:off x="5528633" y="2685755"/>
            <a:ext cx="879253" cy="879253"/>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 name="Straight Connector 10"/>
          <p:cNvCxnSpPr>
            <a:endCxn id="75" idx="0"/>
          </p:cNvCxnSpPr>
          <p:nvPr/>
        </p:nvCxnSpPr>
        <p:spPr>
          <a:xfrm flipH="1">
            <a:off x="5949553" y="2794222"/>
            <a:ext cx="328467" cy="113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3" idx="0"/>
            <a:endCxn id="75" idx="0"/>
          </p:cNvCxnSpPr>
          <p:nvPr/>
        </p:nvCxnSpPr>
        <p:spPr>
          <a:xfrm>
            <a:off x="5654384" y="2817560"/>
            <a:ext cx="295169" cy="90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75" idx="0"/>
          </p:cNvCxnSpPr>
          <p:nvPr/>
        </p:nvCxnSpPr>
        <p:spPr>
          <a:xfrm flipV="1">
            <a:off x="5949553" y="2636235"/>
            <a:ext cx="0" cy="271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75" idx="4"/>
          </p:cNvCxnSpPr>
          <p:nvPr/>
        </p:nvCxnSpPr>
        <p:spPr>
          <a:xfrm>
            <a:off x="5949553" y="3237536"/>
            <a:ext cx="0" cy="208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6200000">
            <a:off x="-256431" y="3459899"/>
            <a:ext cx="85632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Cloud Layer</a:t>
            </a:r>
          </a:p>
        </p:txBody>
      </p:sp>
      <p:sp>
        <p:nvSpPr>
          <p:cNvPr id="34" name="TextBox 33"/>
          <p:cNvSpPr txBox="1"/>
          <p:nvPr/>
        </p:nvSpPr>
        <p:spPr>
          <a:xfrm>
            <a:off x="54717" y="5631642"/>
            <a:ext cx="4796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Clear</a:t>
            </a:r>
          </a:p>
        </p:txBody>
      </p:sp>
      <p:sp>
        <p:nvSpPr>
          <p:cNvPr id="82" name="TextBox 81"/>
          <p:cNvSpPr txBox="1"/>
          <p:nvPr/>
        </p:nvSpPr>
        <p:spPr>
          <a:xfrm>
            <a:off x="-13396" y="4490534"/>
            <a:ext cx="452368"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Thin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Haze</a:t>
            </a:r>
          </a:p>
        </p:txBody>
      </p:sp>
      <p:sp>
        <p:nvSpPr>
          <p:cNvPr id="83" name="Arc 82"/>
          <p:cNvSpPr/>
          <p:nvPr/>
        </p:nvSpPr>
        <p:spPr>
          <a:xfrm>
            <a:off x="410453" y="2150357"/>
            <a:ext cx="10623666" cy="1338349"/>
          </a:xfrm>
          <a:prstGeom prst="arc">
            <a:avLst>
              <a:gd name="adj1" fmla="val 10897259"/>
              <a:gd name="adj2" fmla="val 21477870"/>
            </a:avLst>
          </a:prstGeom>
          <a:ln>
            <a:prstDash val="lg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TextBox 83"/>
          <p:cNvSpPr txBox="1"/>
          <p:nvPr/>
        </p:nvSpPr>
        <p:spPr>
          <a:xfrm>
            <a:off x="118942" y="2596248"/>
            <a:ext cx="505267" cy="246221"/>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90 km</a:t>
            </a:r>
          </a:p>
        </p:txBody>
      </p:sp>
      <p:sp>
        <p:nvSpPr>
          <p:cNvPr id="85" name="TextBox 84"/>
          <p:cNvSpPr txBox="1"/>
          <p:nvPr/>
        </p:nvSpPr>
        <p:spPr>
          <a:xfrm>
            <a:off x="-28305" y="2890935"/>
            <a:ext cx="72006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Thin Haze</a:t>
            </a:r>
          </a:p>
        </p:txBody>
      </p:sp>
      <p:sp>
        <p:nvSpPr>
          <p:cNvPr id="86" name="TextBox 85"/>
          <p:cNvSpPr txBox="1"/>
          <p:nvPr/>
        </p:nvSpPr>
        <p:spPr>
          <a:xfrm>
            <a:off x="121690" y="1526705"/>
            <a:ext cx="4796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Clear</a:t>
            </a:r>
          </a:p>
        </p:txBody>
      </p:sp>
      <p:sp>
        <p:nvSpPr>
          <p:cNvPr id="89" name="Oval 88"/>
          <p:cNvSpPr/>
          <p:nvPr/>
        </p:nvSpPr>
        <p:spPr>
          <a:xfrm>
            <a:off x="5855776" y="1355557"/>
            <a:ext cx="329664" cy="3296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1" name="Straight Connector 90"/>
          <p:cNvCxnSpPr/>
          <p:nvPr/>
        </p:nvCxnSpPr>
        <p:spPr>
          <a:xfrm>
            <a:off x="3902171" y="2956571"/>
            <a:ext cx="1880386" cy="115092"/>
          </a:xfrm>
          <a:prstGeom prst="line">
            <a:avLst/>
          </a:prstGeom>
          <a:ln w="38100" cmpd="dbl">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6137648" y="3095024"/>
            <a:ext cx="765827" cy="0"/>
          </a:xfrm>
          <a:prstGeom prst="straightConnector1">
            <a:avLst/>
          </a:prstGeom>
          <a:ln w="38100" cmpd="dbl">
            <a:solidFill>
              <a:schemeClr val="accent6">
                <a:lumMod val="75000"/>
              </a:schemeClr>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6954081" y="2846542"/>
            <a:ext cx="2173993" cy="430887"/>
          </a:xfrm>
          <a:prstGeom prst="rect">
            <a:avLst/>
          </a:prstGeom>
          <a:noFill/>
          <a:ln w="0">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Atmosphere temp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(variable with altitude, 230 K here)</a:t>
            </a:r>
          </a:p>
        </p:txBody>
      </p:sp>
      <p:cxnSp>
        <p:nvCxnSpPr>
          <p:cNvPr id="100" name="Straight Arrow Connector 99"/>
          <p:cNvCxnSpPr>
            <a:stCxn id="101" idx="3"/>
            <a:endCxn id="75" idx="3"/>
          </p:cNvCxnSpPr>
          <p:nvPr/>
        </p:nvCxnSpPr>
        <p:spPr>
          <a:xfrm>
            <a:off x="3050172" y="3083394"/>
            <a:ext cx="2782827" cy="105864"/>
          </a:xfrm>
          <a:prstGeom prst="straightConnector1">
            <a:avLst/>
          </a:prstGeom>
          <a:ln w="38100" cmpd="dbl">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2198853" y="3951722"/>
            <a:ext cx="1579278" cy="261610"/>
          </a:xfrm>
          <a:prstGeom prst="rect">
            <a:avLst/>
          </a:prstGeom>
          <a:solidFill>
            <a:srgbClr val="FFFF00"/>
          </a:solidFill>
          <a:ln w="0">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Radiating absorbed heat</a:t>
            </a:r>
          </a:p>
        </p:txBody>
      </p:sp>
      <p:cxnSp>
        <p:nvCxnSpPr>
          <p:cNvPr id="104" name="Straight Arrow Connector 103"/>
          <p:cNvCxnSpPr/>
          <p:nvPr/>
        </p:nvCxnSpPr>
        <p:spPr>
          <a:xfrm flipH="1" flipV="1">
            <a:off x="6052489" y="3180258"/>
            <a:ext cx="346467" cy="423048"/>
          </a:xfrm>
          <a:prstGeom prst="straightConnector1">
            <a:avLst/>
          </a:prstGeom>
          <a:ln w="38100" cmpd="dbl">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6016246" y="3578352"/>
            <a:ext cx="1080745" cy="430887"/>
          </a:xfrm>
          <a:prstGeom prst="rect">
            <a:avLst/>
          </a:prstGeom>
          <a:noFill/>
          <a:ln w="0">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241 K IR (e=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(Planetary IR)</a:t>
            </a:r>
          </a:p>
        </p:txBody>
      </p:sp>
      <p:cxnSp>
        <p:nvCxnSpPr>
          <p:cNvPr id="13" name="Straight Arrow Connector 12">
            <a:extLst>
              <a:ext uri="{FF2B5EF4-FFF2-40B4-BE49-F238E27FC236}">
                <a16:creationId xmlns:a16="http://schemas.microsoft.com/office/drawing/2014/main" id="{690CBEBB-7DA6-4D3B-4E05-35FBC6DE02F6}"/>
              </a:ext>
            </a:extLst>
          </p:cNvPr>
          <p:cNvCxnSpPr>
            <a:cxnSpLocks/>
          </p:cNvCxnSpPr>
          <p:nvPr/>
        </p:nvCxnSpPr>
        <p:spPr>
          <a:xfrm flipH="1" flipV="1">
            <a:off x="5121568" y="2715935"/>
            <a:ext cx="660093" cy="308092"/>
          </a:xfrm>
          <a:prstGeom prst="straightConnector1">
            <a:avLst/>
          </a:prstGeom>
          <a:ln w="38100" cmpd="dbl">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8BCC819-F69E-1F30-378E-828FE12B053F}"/>
              </a:ext>
            </a:extLst>
          </p:cNvPr>
          <p:cNvSpPr txBox="1"/>
          <p:nvPr/>
        </p:nvSpPr>
        <p:spPr>
          <a:xfrm>
            <a:off x="4587205" y="2398011"/>
            <a:ext cx="982961" cy="261610"/>
          </a:xfrm>
          <a:prstGeom prst="rect">
            <a:avLst/>
          </a:prstGeom>
          <a:noFill/>
          <a:ln w="0">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Calibri" panose="020F0502020204030204"/>
              </a:rPr>
              <a:t>196.3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 Sky IR</a:t>
            </a:r>
          </a:p>
        </p:txBody>
      </p:sp>
      <p:sp>
        <p:nvSpPr>
          <p:cNvPr id="35" name="TextBox 34">
            <a:extLst>
              <a:ext uri="{FF2B5EF4-FFF2-40B4-BE49-F238E27FC236}">
                <a16:creationId xmlns:a16="http://schemas.microsoft.com/office/drawing/2014/main" id="{0CC93474-E2A4-A645-6902-7C8AE6AD30EA}"/>
              </a:ext>
            </a:extLst>
          </p:cNvPr>
          <p:cNvSpPr txBox="1"/>
          <p:nvPr/>
        </p:nvSpPr>
        <p:spPr>
          <a:xfrm>
            <a:off x="3942892" y="4847510"/>
            <a:ext cx="1154882" cy="430887"/>
          </a:xfrm>
          <a:prstGeom prst="rect">
            <a:avLst/>
          </a:prstGeom>
          <a:no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~550 W/m</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diffuse solar flux</a:t>
            </a:r>
          </a:p>
        </p:txBody>
      </p:sp>
      <p:sp>
        <p:nvSpPr>
          <p:cNvPr id="36" name="TextBox 35">
            <a:extLst>
              <a:ext uri="{FF2B5EF4-FFF2-40B4-BE49-F238E27FC236}">
                <a16:creationId xmlns:a16="http://schemas.microsoft.com/office/drawing/2014/main" id="{9C6A3130-CFDB-6070-2338-4139A47BB665}"/>
              </a:ext>
            </a:extLst>
          </p:cNvPr>
          <p:cNvSpPr txBox="1"/>
          <p:nvPr/>
        </p:nvSpPr>
        <p:spPr>
          <a:xfrm>
            <a:off x="1180677" y="1021637"/>
            <a:ext cx="2717541" cy="923330"/>
          </a:xfrm>
          <a:prstGeom prst="rect">
            <a:avLst/>
          </a:prstGeom>
          <a:noFill/>
        </p:spPr>
        <p:txBody>
          <a:bodyPr wrap="square" rtlCol="0">
            <a:spAutoFit/>
          </a:bodyPr>
          <a:lstStyle/>
          <a:p>
            <a:r>
              <a:rPr lang="en-US" dirty="0"/>
              <a:t>Credit: Shaun Thompson</a:t>
            </a:r>
          </a:p>
          <a:p>
            <a:r>
              <a:rPr lang="en-US" dirty="0"/>
              <a:t>Updated with data provided by Dave Crisp</a:t>
            </a:r>
          </a:p>
        </p:txBody>
      </p:sp>
      <p:sp>
        <p:nvSpPr>
          <p:cNvPr id="37" name="Slide Number Placeholder 3">
            <a:extLst>
              <a:ext uri="{FF2B5EF4-FFF2-40B4-BE49-F238E27FC236}">
                <a16:creationId xmlns:a16="http://schemas.microsoft.com/office/drawing/2014/main" id="{59848BA4-A56B-43DE-AA53-64BEE78F27DE}"/>
              </a:ext>
            </a:extLst>
          </p:cNvPr>
          <p:cNvSpPr>
            <a:spLocks noGrp="1"/>
          </p:cNvSpPr>
          <p:nvPr>
            <p:ph type="sldNum" sz="quarter" idx="12"/>
          </p:nvPr>
        </p:nvSpPr>
        <p:spPr>
          <a:xfrm>
            <a:off x="9057928" y="6356350"/>
            <a:ext cx="2743200" cy="365125"/>
          </a:xfrm>
        </p:spPr>
        <p:txBody>
          <a:bodyPr/>
          <a:lstStyle/>
          <a:p>
            <a:fld id="{87E7D82F-5D7F-4049-816F-87C810C63625}" type="slidenum">
              <a:rPr lang="en-US" smtClean="0"/>
              <a:t>36</a:t>
            </a:fld>
            <a:endParaRPr lang="en-US" dirty="0"/>
          </a:p>
        </p:txBody>
      </p:sp>
      <p:sp>
        <p:nvSpPr>
          <p:cNvPr id="39" name="TextBox 38">
            <a:extLst>
              <a:ext uri="{FF2B5EF4-FFF2-40B4-BE49-F238E27FC236}">
                <a16:creationId xmlns:a16="http://schemas.microsoft.com/office/drawing/2014/main" id="{216125E7-A066-298D-4BC0-6956DD49C5D6}"/>
              </a:ext>
            </a:extLst>
          </p:cNvPr>
          <p:cNvSpPr txBox="1"/>
          <p:nvPr/>
        </p:nvSpPr>
        <p:spPr>
          <a:xfrm>
            <a:off x="3131488" y="2588725"/>
            <a:ext cx="1328155" cy="430887"/>
          </a:xfrm>
          <a:prstGeom prst="rect">
            <a:avLst/>
          </a:prstGeom>
          <a:no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Calibri" panose="020F0502020204030204"/>
              </a:rPr>
              <a:t>516</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W/m</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Direct Solar</a:t>
            </a:r>
          </a:p>
        </p:txBody>
      </p:sp>
    </p:spTree>
    <p:extLst>
      <p:ext uri="{BB962C8B-B14F-4D97-AF65-F5344CB8AC3E}">
        <p14:creationId xmlns:p14="http://schemas.microsoft.com/office/powerpoint/2010/main" val="3556948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46638-ED2B-4448-E872-0D02E3301D6F}"/>
              </a:ext>
            </a:extLst>
          </p:cNvPr>
          <p:cNvSpPr>
            <a:spLocks noGrp="1"/>
          </p:cNvSpPr>
          <p:nvPr>
            <p:ph type="title"/>
          </p:nvPr>
        </p:nvSpPr>
        <p:spPr/>
        <p:txBody>
          <a:bodyPr>
            <a:normAutofit fontScale="90000"/>
          </a:bodyPr>
          <a:lstStyle/>
          <a:p>
            <a:r>
              <a:rPr lang="en-US" dirty="0"/>
              <a:t>Modeling the Radiation in TD</a:t>
            </a:r>
          </a:p>
        </p:txBody>
      </p:sp>
      <p:sp>
        <p:nvSpPr>
          <p:cNvPr id="3" name="Content Placeholder 2">
            <a:extLst>
              <a:ext uri="{FF2B5EF4-FFF2-40B4-BE49-F238E27FC236}">
                <a16:creationId xmlns:a16="http://schemas.microsoft.com/office/drawing/2014/main" id="{B62E5C07-5C46-0CDC-9CA8-B464AC5FBD69}"/>
              </a:ext>
            </a:extLst>
          </p:cNvPr>
          <p:cNvSpPr>
            <a:spLocks noGrp="1"/>
          </p:cNvSpPr>
          <p:nvPr>
            <p:ph idx="1"/>
          </p:nvPr>
        </p:nvSpPr>
        <p:spPr/>
        <p:txBody>
          <a:bodyPr/>
          <a:lstStyle/>
          <a:p>
            <a:r>
              <a:rPr lang="en-US" dirty="0"/>
              <a:t>Terrestrial Orbit</a:t>
            </a:r>
          </a:p>
          <a:p>
            <a:pPr lvl="1"/>
            <a:r>
              <a:rPr lang="en-US" dirty="0"/>
              <a:t>Made by Shaun Thompson, updated data for VASI requirements’ case</a:t>
            </a:r>
          </a:p>
          <a:p>
            <a:pPr lvl="1"/>
            <a:r>
              <a:rPr lang="en-US" dirty="0"/>
              <a:t>Did test runs to understand how TD models diffuse/direct/ground/sky values</a:t>
            </a:r>
          </a:p>
        </p:txBody>
      </p:sp>
      <p:sp>
        <p:nvSpPr>
          <p:cNvPr id="4" name="Slide Number Placeholder 3">
            <a:extLst>
              <a:ext uri="{FF2B5EF4-FFF2-40B4-BE49-F238E27FC236}">
                <a16:creationId xmlns:a16="http://schemas.microsoft.com/office/drawing/2014/main" id="{2B3FD235-59D7-ED63-7E5E-13D4F2337DC3}"/>
              </a:ext>
            </a:extLst>
          </p:cNvPr>
          <p:cNvSpPr>
            <a:spLocks noGrp="1"/>
          </p:cNvSpPr>
          <p:nvPr>
            <p:ph type="sldNum" sz="quarter" idx="12"/>
          </p:nvPr>
        </p:nvSpPr>
        <p:spPr/>
        <p:txBody>
          <a:bodyPr/>
          <a:lstStyle/>
          <a:p>
            <a:fld id="{87E7D82F-5D7F-4049-816F-87C810C63625}" type="slidenum">
              <a:rPr lang="en-US" smtClean="0"/>
              <a:t>37</a:t>
            </a:fld>
            <a:endParaRPr lang="en-US"/>
          </a:p>
        </p:txBody>
      </p:sp>
      <p:pic>
        <p:nvPicPr>
          <p:cNvPr id="6" name="Picture 5">
            <a:extLst>
              <a:ext uri="{FF2B5EF4-FFF2-40B4-BE49-F238E27FC236}">
                <a16:creationId xmlns:a16="http://schemas.microsoft.com/office/drawing/2014/main" id="{76EF23EA-54E0-0215-7CD7-5DB838B9DB5F}"/>
              </a:ext>
            </a:extLst>
          </p:cNvPr>
          <p:cNvPicPr>
            <a:picLocks noChangeAspect="1"/>
          </p:cNvPicPr>
          <p:nvPr/>
        </p:nvPicPr>
        <p:blipFill>
          <a:blip r:embed="rId2"/>
          <a:stretch>
            <a:fillRect/>
          </a:stretch>
        </p:blipFill>
        <p:spPr>
          <a:xfrm>
            <a:off x="2766368" y="2049756"/>
            <a:ext cx="6659263" cy="4184297"/>
          </a:xfrm>
          <a:prstGeom prst="rect">
            <a:avLst/>
          </a:prstGeom>
        </p:spPr>
      </p:pic>
    </p:spTree>
    <p:extLst>
      <p:ext uri="{BB962C8B-B14F-4D97-AF65-F5344CB8AC3E}">
        <p14:creationId xmlns:p14="http://schemas.microsoft.com/office/powerpoint/2010/main" val="1848804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DCD6F-697A-6059-B8A8-44012553D4E3}"/>
              </a:ext>
            </a:extLst>
          </p:cNvPr>
          <p:cNvSpPr>
            <a:spLocks noGrp="1"/>
          </p:cNvSpPr>
          <p:nvPr>
            <p:ph type="title"/>
          </p:nvPr>
        </p:nvSpPr>
        <p:spPr/>
        <p:txBody>
          <a:bodyPr>
            <a:normAutofit fontScale="90000"/>
          </a:bodyPr>
          <a:lstStyle/>
          <a:p>
            <a:r>
              <a:rPr lang="en-US" dirty="0"/>
              <a:t>Result</a:t>
            </a:r>
          </a:p>
        </p:txBody>
      </p:sp>
      <p:sp>
        <p:nvSpPr>
          <p:cNvPr id="3" name="Content Placeholder 2">
            <a:extLst>
              <a:ext uri="{FF2B5EF4-FFF2-40B4-BE49-F238E27FC236}">
                <a16:creationId xmlns:a16="http://schemas.microsoft.com/office/drawing/2014/main" id="{97C46F05-4B4D-CE45-9B27-D129E809B343}"/>
              </a:ext>
            </a:extLst>
          </p:cNvPr>
          <p:cNvSpPr>
            <a:spLocks noGrp="1"/>
          </p:cNvSpPr>
          <p:nvPr>
            <p:ph idx="1"/>
          </p:nvPr>
        </p:nvSpPr>
        <p:spPr>
          <a:xfrm>
            <a:off x="280679" y="510066"/>
            <a:ext cx="11630642" cy="5470957"/>
          </a:xfrm>
        </p:spPr>
        <p:txBody>
          <a:bodyPr/>
          <a:lstStyle/>
          <a:p>
            <a:r>
              <a:rPr lang="en-US" dirty="0"/>
              <a:t>Used emissivity of .55 and absorptivity of .4 (Bare Titanium According to Spacecraft Thermal Control Handbook)</a:t>
            </a:r>
          </a:p>
        </p:txBody>
      </p:sp>
      <p:sp>
        <p:nvSpPr>
          <p:cNvPr id="4" name="Slide Number Placeholder 3">
            <a:extLst>
              <a:ext uri="{FF2B5EF4-FFF2-40B4-BE49-F238E27FC236}">
                <a16:creationId xmlns:a16="http://schemas.microsoft.com/office/drawing/2014/main" id="{F8B4F527-54A1-39F3-2031-565BD33D3F9F}"/>
              </a:ext>
            </a:extLst>
          </p:cNvPr>
          <p:cNvSpPr>
            <a:spLocks noGrp="1"/>
          </p:cNvSpPr>
          <p:nvPr>
            <p:ph type="sldNum" sz="quarter" idx="12"/>
          </p:nvPr>
        </p:nvSpPr>
        <p:spPr/>
        <p:txBody>
          <a:bodyPr/>
          <a:lstStyle/>
          <a:p>
            <a:fld id="{87E7D82F-5D7F-4049-816F-87C810C63625}" type="slidenum">
              <a:rPr lang="en-US" smtClean="0"/>
              <a:t>38</a:t>
            </a:fld>
            <a:endParaRPr lang="en-US"/>
          </a:p>
        </p:txBody>
      </p:sp>
      <p:pic>
        <p:nvPicPr>
          <p:cNvPr id="16" name="Picture 15" descr="Diagram&#10;&#10;Description automatically generated">
            <a:extLst>
              <a:ext uri="{FF2B5EF4-FFF2-40B4-BE49-F238E27FC236}">
                <a16:creationId xmlns:a16="http://schemas.microsoft.com/office/drawing/2014/main" id="{C92508D4-8948-91A5-42BA-9B01C7FD9B74}"/>
              </a:ext>
            </a:extLst>
          </p:cNvPr>
          <p:cNvPicPr>
            <a:picLocks noChangeAspect="1"/>
          </p:cNvPicPr>
          <p:nvPr/>
        </p:nvPicPr>
        <p:blipFill>
          <a:blip r:embed="rId2"/>
          <a:stretch>
            <a:fillRect/>
          </a:stretch>
        </p:blipFill>
        <p:spPr>
          <a:xfrm>
            <a:off x="2359741" y="1314458"/>
            <a:ext cx="7472517" cy="5033476"/>
          </a:xfrm>
          <a:prstGeom prst="rect">
            <a:avLst/>
          </a:prstGeom>
        </p:spPr>
      </p:pic>
    </p:spTree>
    <p:extLst>
      <p:ext uri="{BB962C8B-B14F-4D97-AF65-F5344CB8AC3E}">
        <p14:creationId xmlns:p14="http://schemas.microsoft.com/office/powerpoint/2010/main" val="1398532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9CF5-A304-F291-9E80-8F11BB0AC678}"/>
              </a:ext>
            </a:extLst>
          </p:cNvPr>
          <p:cNvSpPr>
            <a:spLocks noGrp="1"/>
          </p:cNvSpPr>
          <p:nvPr>
            <p:ph type="title"/>
          </p:nvPr>
        </p:nvSpPr>
        <p:spPr/>
        <p:txBody>
          <a:bodyPr>
            <a:normAutofit fontScale="90000"/>
          </a:bodyPr>
          <a:lstStyle/>
          <a:p>
            <a:r>
              <a:rPr lang="en-US" dirty="0"/>
              <a:t>Straked </a:t>
            </a:r>
            <a:r>
              <a:rPr lang="en-US" dirty="0" err="1"/>
              <a:t>boomlet</a:t>
            </a:r>
            <a:r>
              <a:rPr lang="en-US" dirty="0"/>
              <a:t> emissivity study</a:t>
            </a:r>
          </a:p>
        </p:txBody>
      </p:sp>
      <p:sp>
        <p:nvSpPr>
          <p:cNvPr id="4" name="Slide Number Placeholder 3">
            <a:extLst>
              <a:ext uri="{FF2B5EF4-FFF2-40B4-BE49-F238E27FC236}">
                <a16:creationId xmlns:a16="http://schemas.microsoft.com/office/drawing/2014/main" id="{AA66307C-F348-BD28-C8CC-6A68045AD553}"/>
              </a:ext>
            </a:extLst>
          </p:cNvPr>
          <p:cNvSpPr>
            <a:spLocks noGrp="1"/>
          </p:cNvSpPr>
          <p:nvPr>
            <p:ph type="sldNum" sz="quarter" idx="12"/>
          </p:nvPr>
        </p:nvSpPr>
        <p:spPr/>
        <p:txBody>
          <a:bodyPr/>
          <a:lstStyle/>
          <a:p>
            <a:fld id="{87E7D82F-5D7F-4049-816F-87C810C63625}" type="slidenum">
              <a:rPr lang="en-US" smtClean="0"/>
              <a:t>39</a:t>
            </a:fld>
            <a:endParaRPr lang="en-US"/>
          </a:p>
        </p:txBody>
      </p:sp>
      <p:pic>
        <p:nvPicPr>
          <p:cNvPr id="5" name="Content Placeholder 4" descr="Chart, line chart&#10;&#10;Description automatically generated">
            <a:extLst>
              <a:ext uri="{FF2B5EF4-FFF2-40B4-BE49-F238E27FC236}">
                <a16:creationId xmlns:a16="http://schemas.microsoft.com/office/drawing/2014/main" id="{A8836246-4D78-8483-84A3-B56A585940DF}"/>
              </a:ext>
            </a:extLst>
          </p:cNvPr>
          <p:cNvPicPr>
            <a:picLocks noGrp="1" noChangeAspect="1"/>
          </p:cNvPicPr>
          <p:nvPr>
            <p:ph idx="1"/>
          </p:nvPr>
        </p:nvPicPr>
        <p:blipFill>
          <a:blip r:embed="rId2"/>
          <a:stretch>
            <a:fillRect/>
          </a:stretch>
        </p:blipFill>
        <p:spPr>
          <a:xfrm>
            <a:off x="1672766" y="773249"/>
            <a:ext cx="9348114" cy="5311501"/>
          </a:xfrm>
          <a:prstGeom prst="rect">
            <a:avLst/>
          </a:prstGeom>
        </p:spPr>
      </p:pic>
    </p:spTree>
    <p:extLst>
      <p:ext uri="{BB962C8B-B14F-4D97-AF65-F5344CB8AC3E}">
        <p14:creationId xmlns:p14="http://schemas.microsoft.com/office/powerpoint/2010/main" val="998404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p:nvPr>
        </p:nvSpPr>
        <p:spPr/>
        <p:txBody>
          <a:bodyPr>
            <a:normAutofit fontScale="90000"/>
          </a:bodyPr>
          <a:lstStyle/>
          <a:p>
            <a:r>
              <a:rPr lang="en-US" dirty="0">
                <a:latin typeface="Century Gothic"/>
                <a:cs typeface="Arial"/>
              </a:rPr>
              <a:t>Internship Objectives</a:t>
            </a:r>
            <a:endParaRPr lang="en-US" dirty="0"/>
          </a:p>
        </p:txBody>
      </p:sp>
      <p:sp>
        <p:nvSpPr>
          <p:cNvPr id="4" name="Slide Number Placeholder 3">
            <a:extLst>
              <a:ext uri="{FF2B5EF4-FFF2-40B4-BE49-F238E27FC236}">
                <a16:creationId xmlns:a16="http://schemas.microsoft.com/office/drawing/2014/main" id="{F4CF7FA6-4D50-4D1A-CB6C-DF8E90D466D1}"/>
              </a:ext>
            </a:extLst>
          </p:cNvPr>
          <p:cNvSpPr>
            <a:spLocks noGrp="1"/>
          </p:cNvSpPr>
          <p:nvPr>
            <p:ph type="sldNum" sz="quarter" idx="12"/>
          </p:nvPr>
        </p:nvSpPr>
        <p:spPr/>
        <p:txBody>
          <a:bodyPr/>
          <a:lstStyle/>
          <a:p>
            <a:fld id="{87E7D82F-5D7F-4049-816F-87C810C63625}" type="slidenum">
              <a:rPr lang="en-US" smtClean="0"/>
              <a:t>4</a:t>
            </a:fld>
            <a:endParaRPr lang="en-US"/>
          </a:p>
        </p:txBody>
      </p:sp>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D712154D-EC9D-8B82-EE09-3083399E4FF9}"/>
              </a:ext>
            </a:extLst>
          </p:cNvPr>
          <p:cNvPicPr>
            <a:picLocks noChangeAspect="1"/>
          </p:cNvPicPr>
          <p:nvPr/>
        </p:nvPicPr>
        <p:blipFill>
          <a:blip r:embed="rId2"/>
          <a:stretch>
            <a:fillRect/>
          </a:stretch>
        </p:blipFill>
        <p:spPr>
          <a:xfrm>
            <a:off x="8051217" y="942973"/>
            <a:ext cx="2295525" cy="3952875"/>
          </a:xfrm>
          <a:prstGeom prst="rect">
            <a:avLst/>
          </a:prstGeom>
        </p:spPr>
      </p:pic>
      <p:sp>
        <p:nvSpPr>
          <p:cNvPr id="9" name="Content Placeholder 2">
            <a:extLst>
              <a:ext uri="{FF2B5EF4-FFF2-40B4-BE49-F238E27FC236}">
                <a16:creationId xmlns:a16="http://schemas.microsoft.com/office/drawing/2014/main" id="{0DC7F625-EB56-2890-F7B7-AA641D5552DD}"/>
              </a:ext>
            </a:extLst>
          </p:cNvPr>
          <p:cNvSpPr>
            <a:spLocks noGrp="1"/>
          </p:cNvSpPr>
          <p:nvPr>
            <p:ph idx="1"/>
          </p:nvPr>
        </p:nvSpPr>
        <p:spPr>
          <a:xfrm>
            <a:off x="322342" y="763096"/>
            <a:ext cx="11630642" cy="5470957"/>
          </a:xfrm>
        </p:spPr>
        <p:txBody>
          <a:bodyPr>
            <a:normAutofit lnSpcReduction="10000"/>
          </a:bodyPr>
          <a:lstStyle/>
          <a:p>
            <a:r>
              <a:rPr lang="en-US" sz="2200" dirty="0"/>
              <a:t>Learn basics of spacecraft thermal control</a:t>
            </a:r>
          </a:p>
          <a:p>
            <a:endParaRPr lang="en-US" sz="2200" dirty="0"/>
          </a:p>
          <a:p>
            <a:r>
              <a:rPr lang="en-US" sz="2200" dirty="0"/>
              <a:t>Learn Thermal Desktop/SINDA/</a:t>
            </a:r>
            <a:r>
              <a:rPr lang="en-US" sz="2200" dirty="0" err="1"/>
              <a:t>RadCAD</a:t>
            </a:r>
            <a:endParaRPr lang="en-US" sz="2200" dirty="0"/>
          </a:p>
          <a:p>
            <a:endParaRPr lang="en-US" sz="2200" dirty="0"/>
          </a:p>
          <a:p>
            <a:r>
              <a:rPr lang="en-US" sz="2200" dirty="0"/>
              <a:t>See day-to-day work of a thermal engineer</a:t>
            </a:r>
          </a:p>
          <a:p>
            <a:endParaRPr lang="en-US" sz="2200" dirty="0"/>
          </a:p>
          <a:p>
            <a:r>
              <a:rPr lang="en-US" sz="2200" dirty="0"/>
              <a:t>Learn thermal design, analysis and testing</a:t>
            </a:r>
          </a:p>
          <a:p>
            <a:endParaRPr lang="en-US" sz="2200" dirty="0"/>
          </a:p>
          <a:p>
            <a:r>
              <a:rPr lang="en-US" sz="2200" dirty="0"/>
              <a:t>Learn about conduction, convection, and radiation</a:t>
            </a:r>
          </a:p>
          <a:p>
            <a:endParaRPr lang="en-US" sz="2200" dirty="0"/>
          </a:p>
          <a:p>
            <a:r>
              <a:rPr lang="en-US" sz="2200" dirty="0"/>
              <a:t>Use FEMAP for high fidelity meshing</a:t>
            </a:r>
          </a:p>
          <a:p>
            <a:endParaRPr lang="en-US" sz="2200" dirty="0"/>
          </a:p>
          <a:p>
            <a:r>
              <a:rPr lang="en-US" sz="2200" dirty="0"/>
              <a:t>Learn ANSYS </a:t>
            </a:r>
            <a:r>
              <a:rPr lang="en-US" sz="2200" dirty="0" err="1"/>
              <a:t>Spaceclaim</a:t>
            </a:r>
            <a:r>
              <a:rPr lang="en-US" sz="2200" dirty="0"/>
              <a:t>/Fluent (CFD Software)</a:t>
            </a:r>
          </a:p>
          <a:p>
            <a:endParaRPr lang="en-US" dirty="0"/>
          </a:p>
        </p:txBody>
      </p:sp>
    </p:spTree>
    <p:extLst>
      <p:ext uri="{BB962C8B-B14F-4D97-AF65-F5344CB8AC3E}">
        <p14:creationId xmlns:p14="http://schemas.microsoft.com/office/powerpoint/2010/main" val="3375674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9CF5-A304-F291-9E80-8F11BB0AC678}"/>
              </a:ext>
            </a:extLst>
          </p:cNvPr>
          <p:cNvSpPr>
            <a:spLocks noGrp="1"/>
          </p:cNvSpPr>
          <p:nvPr>
            <p:ph type="title"/>
          </p:nvPr>
        </p:nvSpPr>
        <p:spPr/>
        <p:txBody>
          <a:bodyPr>
            <a:normAutofit fontScale="90000"/>
          </a:bodyPr>
          <a:lstStyle/>
          <a:p>
            <a:r>
              <a:rPr lang="en-US" dirty="0"/>
              <a:t>Finned </a:t>
            </a:r>
            <a:r>
              <a:rPr lang="en-US" dirty="0" err="1"/>
              <a:t>boomlet</a:t>
            </a:r>
            <a:r>
              <a:rPr lang="en-US" dirty="0"/>
              <a:t> emissivity study</a:t>
            </a:r>
          </a:p>
        </p:txBody>
      </p:sp>
      <p:sp>
        <p:nvSpPr>
          <p:cNvPr id="4" name="Slide Number Placeholder 3">
            <a:extLst>
              <a:ext uri="{FF2B5EF4-FFF2-40B4-BE49-F238E27FC236}">
                <a16:creationId xmlns:a16="http://schemas.microsoft.com/office/drawing/2014/main" id="{AA66307C-F348-BD28-C8CC-6A68045AD553}"/>
              </a:ext>
            </a:extLst>
          </p:cNvPr>
          <p:cNvSpPr>
            <a:spLocks noGrp="1"/>
          </p:cNvSpPr>
          <p:nvPr>
            <p:ph type="sldNum" sz="quarter" idx="12"/>
          </p:nvPr>
        </p:nvSpPr>
        <p:spPr/>
        <p:txBody>
          <a:bodyPr/>
          <a:lstStyle/>
          <a:p>
            <a:fld id="{87E7D82F-5D7F-4049-816F-87C810C63625}" type="slidenum">
              <a:rPr lang="en-US" smtClean="0"/>
              <a:t>40</a:t>
            </a:fld>
            <a:endParaRPr lang="en-US"/>
          </a:p>
        </p:txBody>
      </p:sp>
      <p:pic>
        <p:nvPicPr>
          <p:cNvPr id="3" name="Picture 2" descr="Chart, line chart&#10;&#10;Description automatically generated">
            <a:extLst>
              <a:ext uri="{FF2B5EF4-FFF2-40B4-BE49-F238E27FC236}">
                <a16:creationId xmlns:a16="http://schemas.microsoft.com/office/drawing/2014/main" id="{2B0E0FF7-1DB0-6CCF-0AA1-554E7FE7FC80}"/>
              </a:ext>
            </a:extLst>
          </p:cNvPr>
          <p:cNvPicPr>
            <a:picLocks noChangeAspect="1"/>
          </p:cNvPicPr>
          <p:nvPr/>
        </p:nvPicPr>
        <p:blipFill>
          <a:blip r:embed="rId2"/>
          <a:stretch>
            <a:fillRect/>
          </a:stretch>
        </p:blipFill>
        <p:spPr>
          <a:xfrm>
            <a:off x="1702263" y="1070572"/>
            <a:ext cx="8449090" cy="4800685"/>
          </a:xfrm>
          <a:prstGeom prst="rect">
            <a:avLst/>
          </a:prstGeom>
        </p:spPr>
      </p:pic>
    </p:spTree>
    <p:extLst>
      <p:ext uri="{BB962C8B-B14F-4D97-AF65-F5344CB8AC3E}">
        <p14:creationId xmlns:p14="http://schemas.microsoft.com/office/powerpoint/2010/main" val="1856881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9CCFD-5CB6-D8FA-36C4-D6CE19ACF76B}"/>
              </a:ext>
            </a:extLst>
          </p:cNvPr>
          <p:cNvSpPr>
            <a:spLocks noGrp="1"/>
          </p:cNvSpPr>
          <p:nvPr>
            <p:ph type="title"/>
          </p:nvPr>
        </p:nvSpPr>
        <p:spPr/>
        <p:txBody>
          <a:bodyPr>
            <a:normAutofit fontScale="90000"/>
          </a:bodyPr>
          <a:lstStyle/>
          <a:p>
            <a:r>
              <a:rPr lang="en-US"/>
              <a:t>Finned Boomlet Absortivity Study</a:t>
            </a:r>
            <a:endParaRPr lang="en-US" dirty="0"/>
          </a:p>
        </p:txBody>
      </p:sp>
      <p:sp>
        <p:nvSpPr>
          <p:cNvPr id="4" name="Slide Number Placeholder 3">
            <a:extLst>
              <a:ext uri="{FF2B5EF4-FFF2-40B4-BE49-F238E27FC236}">
                <a16:creationId xmlns:a16="http://schemas.microsoft.com/office/drawing/2014/main" id="{E12B3DFE-2587-5651-8957-789521124E9F}"/>
              </a:ext>
            </a:extLst>
          </p:cNvPr>
          <p:cNvSpPr>
            <a:spLocks noGrp="1"/>
          </p:cNvSpPr>
          <p:nvPr>
            <p:ph type="sldNum" sz="quarter" idx="12"/>
          </p:nvPr>
        </p:nvSpPr>
        <p:spPr/>
        <p:txBody>
          <a:bodyPr/>
          <a:lstStyle/>
          <a:p>
            <a:fld id="{87E7D82F-5D7F-4049-816F-87C810C63625}" type="slidenum">
              <a:rPr lang="en-US" smtClean="0"/>
              <a:t>41</a:t>
            </a:fld>
            <a:endParaRPr lang="en-US"/>
          </a:p>
        </p:txBody>
      </p:sp>
      <p:pic>
        <p:nvPicPr>
          <p:cNvPr id="5" name="Picture 4" descr="Diagram&#10;&#10;Description automatically generated">
            <a:extLst>
              <a:ext uri="{FF2B5EF4-FFF2-40B4-BE49-F238E27FC236}">
                <a16:creationId xmlns:a16="http://schemas.microsoft.com/office/drawing/2014/main" id="{AECC57D2-62A1-51F2-8921-B7E45CB06B89}"/>
              </a:ext>
            </a:extLst>
          </p:cNvPr>
          <p:cNvPicPr>
            <a:picLocks noChangeAspect="1"/>
          </p:cNvPicPr>
          <p:nvPr/>
        </p:nvPicPr>
        <p:blipFill>
          <a:blip r:embed="rId2"/>
          <a:stretch>
            <a:fillRect/>
          </a:stretch>
        </p:blipFill>
        <p:spPr>
          <a:xfrm>
            <a:off x="1778767" y="975993"/>
            <a:ext cx="8634465" cy="4906013"/>
          </a:xfrm>
          <a:prstGeom prst="rect">
            <a:avLst/>
          </a:prstGeom>
        </p:spPr>
      </p:pic>
    </p:spTree>
    <p:extLst>
      <p:ext uri="{BB962C8B-B14F-4D97-AF65-F5344CB8AC3E}">
        <p14:creationId xmlns:p14="http://schemas.microsoft.com/office/powerpoint/2010/main" val="1176015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4FE4C-1D73-B1BE-CCFA-D05F37B14450}"/>
              </a:ext>
            </a:extLst>
          </p:cNvPr>
          <p:cNvSpPr>
            <a:spLocks noGrp="1"/>
          </p:cNvSpPr>
          <p:nvPr>
            <p:ph type="title"/>
          </p:nvPr>
        </p:nvSpPr>
        <p:spPr/>
        <p:txBody>
          <a:bodyPr>
            <a:normAutofit fontScale="90000"/>
          </a:bodyPr>
          <a:lstStyle/>
          <a:p>
            <a:r>
              <a:rPr lang="en-US" dirty="0"/>
              <a:t>Optical Properties</a:t>
            </a:r>
          </a:p>
        </p:txBody>
      </p:sp>
      <p:sp>
        <p:nvSpPr>
          <p:cNvPr id="3" name="Content Placeholder 2">
            <a:extLst>
              <a:ext uri="{FF2B5EF4-FFF2-40B4-BE49-F238E27FC236}">
                <a16:creationId xmlns:a16="http://schemas.microsoft.com/office/drawing/2014/main" id="{35C3D111-44C6-DD36-399E-20C8DDA6FBD6}"/>
              </a:ext>
            </a:extLst>
          </p:cNvPr>
          <p:cNvSpPr>
            <a:spLocks noGrp="1"/>
          </p:cNvSpPr>
          <p:nvPr>
            <p:ph idx="1"/>
          </p:nvPr>
        </p:nvSpPr>
        <p:spPr/>
        <p:txBody>
          <a:bodyPr/>
          <a:lstStyle/>
          <a:p>
            <a:r>
              <a:rPr lang="en-US" dirty="0"/>
              <a:t>Titanium may react with the Venus environment which could lead to color changes</a:t>
            </a:r>
          </a:p>
          <a:p>
            <a:pPr lvl="1"/>
            <a:r>
              <a:rPr lang="en-US" dirty="0"/>
              <a:t>This would affect the optical properties</a:t>
            </a:r>
          </a:p>
          <a:p>
            <a:r>
              <a:rPr lang="en-US" dirty="0"/>
              <a:t>Ideally want lower emissivity properties, but as shown by the results this is only really needed in the upper atmosphere</a:t>
            </a:r>
          </a:p>
          <a:p>
            <a:pPr lvl="1"/>
            <a:r>
              <a:rPr lang="en-US" dirty="0"/>
              <a:t>In the lower atmosphere the IR radiation actually “helps” the </a:t>
            </a:r>
            <a:r>
              <a:rPr lang="en-US" dirty="0" err="1"/>
              <a:t>boomlet’s</a:t>
            </a:r>
            <a:r>
              <a:rPr lang="en-US" dirty="0"/>
              <a:t> temperature response time</a:t>
            </a:r>
          </a:p>
          <a:p>
            <a:r>
              <a:rPr lang="en-US" dirty="0"/>
              <a:t>Low absorptivity plating would also be nice, as that would reduce effects in the upper atmosphere significantly</a:t>
            </a:r>
          </a:p>
        </p:txBody>
      </p:sp>
      <p:sp>
        <p:nvSpPr>
          <p:cNvPr id="4" name="Slide Number Placeholder 3">
            <a:extLst>
              <a:ext uri="{FF2B5EF4-FFF2-40B4-BE49-F238E27FC236}">
                <a16:creationId xmlns:a16="http://schemas.microsoft.com/office/drawing/2014/main" id="{78BE15A8-BCCB-6FAC-944D-B1BFC8E81B0A}"/>
              </a:ext>
            </a:extLst>
          </p:cNvPr>
          <p:cNvSpPr>
            <a:spLocks noGrp="1"/>
          </p:cNvSpPr>
          <p:nvPr>
            <p:ph type="sldNum" sz="quarter" idx="12"/>
          </p:nvPr>
        </p:nvSpPr>
        <p:spPr/>
        <p:txBody>
          <a:bodyPr/>
          <a:lstStyle/>
          <a:p>
            <a:fld id="{87E7D82F-5D7F-4049-816F-87C810C63625}" type="slidenum">
              <a:rPr lang="en-US" smtClean="0"/>
              <a:t>42</a:t>
            </a:fld>
            <a:endParaRPr lang="en-US"/>
          </a:p>
        </p:txBody>
      </p:sp>
    </p:spTree>
    <p:extLst>
      <p:ext uri="{BB962C8B-B14F-4D97-AF65-F5344CB8AC3E}">
        <p14:creationId xmlns:p14="http://schemas.microsoft.com/office/powerpoint/2010/main" val="1103346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9A15C-2C38-804B-2BEB-88241A8A9313}"/>
              </a:ext>
            </a:extLst>
          </p:cNvPr>
          <p:cNvSpPr>
            <a:spLocks noGrp="1"/>
          </p:cNvSpPr>
          <p:nvPr>
            <p:ph type="title"/>
          </p:nvPr>
        </p:nvSpPr>
        <p:spPr/>
        <p:txBody>
          <a:bodyPr>
            <a:normAutofit fontScale="90000"/>
          </a:bodyPr>
          <a:lstStyle/>
          <a:p>
            <a:r>
              <a:rPr lang="en-US" dirty="0"/>
              <a:t>Adhesive Options</a:t>
            </a:r>
          </a:p>
        </p:txBody>
      </p:sp>
      <p:sp>
        <p:nvSpPr>
          <p:cNvPr id="3" name="Content Placeholder 2">
            <a:extLst>
              <a:ext uri="{FF2B5EF4-FFF2-40B4-BE49-F238E27FC236}">
                <a16:creationId xmlns:a16="http://schemas.microsoft.com/office/drawing/2014/main" id="{D55742B3-3D74-58EF-DF7A-30D5975C5A8E}"/>
              </a:ext>
            </a:extLst>
          </p:cNvPr>
          <p:cNvSpPr>
            <a:spLocks noGrp="1"/>
          </p:cNvSpPr>
          <p:nvPr>
            <p:ph idx="1"/>
          </p:nvPr>
        </p:nvSpPr>
        <p:spPr/>
        <p:txBody>
          <a:bodyPr/>
          <a:lstStyle/>
          <a:p>
            <a:r>
              <a:rPr lang="en-US" dirty="0"/>
              <a:t>Many PRT mounting options are being investigated right now by Mitch Haglund and David Steinfeld</a:t>
            </a:r>
          </a:p>
          <a:p>
            <a:r>
              <a:rPr lang="en-US" dirty="0"/>
              <a:t>Cannot use epoxy due to outgassing </a:t>
            </a:r>
          </a:p>
          <a:p>
            <a:pPr lvl="1"/>
            <a:r>
              <a:rPr lang="en-US" dirty="0"/>
              <a:t>Interior of DS is a vacuum</a:t>
            </a:r>
          </a:p>
          <a:p>
            <a:r>
              <a:rPr lang="en-US" dirty="0"/>
              <a:t>A copper foam press fit could be a great option</a:t>
            </a:r>
          </a:p>
          <a:p>
            <a:pPr lvl="1"/>
            <a:r>
              <a:rPr lang="en-US" dirty="0"/>
              <a:t>Very low thermal mass, high conductance (10 w/m-k)</a:t>
            </a:r>
          </a:p>
          <a:p>
            <a:pPr lvl="1"/>
            <a:r>
              <a:rPr lang="en-US" dirty="0"/>
              <a:t>Particles could be dangerous if they enter DS, so investigation will be done</a:t>
            </a:r>
          </a:p>
          <a:p>
            <a:r>
              <a:rPr lang="en-US" dirty="0"/>
              <a:t>Ceramic adhesive</a:t>
            </a:r>
          </a:p>
          <a:p>
            <a:pPr lvl="1"/>
            <a:r>
              <a:rPr lang="en-US" dirty="0"/>
              <a:t>Low thermal mass and sufficient conductance (1.5 w/m-k)</a:t>
            </a:r>
          </a:p>
          <a:p>
            <a:pPr lvl="1"/>
            <a:r>
              <a:rPr lang="en-US" dirty="0"/>
              <a:t>Hygroscopic (absorbs water)</a:t>
            </a:r>
          </a:p>
          <a:p>
            <a:r>
              <a:rPr lang="en-US" dirty="0"/>
              <a:t>Clamping restraint</a:t>
            </a:r>
          </a:p>
          <a:p>
            <a:pPr lvl="1"/>
            <a:r>
              <a:rPr lang="en-US" dirty="0"/>
              <a:t>Strong mounting, moderate thermal mass</a:t>
            </a:r>
          </a:p>
        </p:txBody>
      </p:sp>
      <p:sp>
        <p:nvSpPr>
          <p:cNvPr id="4" name="Slide Number Placeholder 3">
            <a:extLst>
              <a:ext uri="{FF2B5EF4-FFF2-40B4-BE49-F238E27FC236}">
                <a16:creationId xmlns:a16="http://schemas.microsoft.com/office/drawing/2014/main" id="{2FE120F3-3282-79FC-B63D-2901F92499B8}"/>
              </a:ext>
            </a:extLst>
          </p:cNvPr>
          <p:cNvSpPr>
            <a:spLocks noGrp="1"/>
          </p:cNvSpPr>
          <p:nvPr>
            <p:ph type="sldNum" sz="quarter" idx="12"/>
          </p:nvPr>
        </p:nvSpPr>
        <p:spPr/>
        <p:txBody>
          <a:bodyPr/>
          <a:lstStyle/>
          <a:p>
            <a:fld id="{87E7D82F-5D7F-4049-816F-87C810C63625}" type="slidenum">
              <a:rPr lang="en-US" smtClean="0"/>
              <a:t>43</a:t>
            </a:fld>
            <a:endParaRPr lang="en-US"/>
          </a:p>
        </p:txBody>
      </p:sp>
      <p:grpSp>
        <p:nvGrpSpPr>
          <p:cNvPr id="12" name="Group 11">
            <a:extLst>
              <a:ext uri="{FF2B5EF4-FFF2-40B4-BE49-F238E27FC236}">
                <a16:creationId xmlns:a16="http://schemas.microsoft.com/office/drawing/2014/main" id="{B63E2958-CFAB-E066-C0EA-6C8B8078AAC5}"/>
              </a:ext>
            </a:extLst>
          </p:cNvPr>
          <p:cNvGrpSpPr/>
          <p:nvPr/>
        </p:nvGrpSpPr>
        <p:grpSpPr>
          <a:xfrm>
            <a:off x="6263148" y="4817806"/>
            <a:ext cx="3546915" cy="1501857"/>
            <a:chOff x="5760335" y="1006124"/>
            <a:chExt cx="6163664" cy="3951306"/>
          </a:xfrm>
        </p:grpSpPr>
        <p:pic>
          <p:nvPicPr>
            <p:cNvPr id="5" name="Picture 4">
              <a:extLst>
                <a:ext uri="{FF2B5EF4-FFF2-40B4-BE49-F238E27FC236}">
                  <a16:creationId xmlns:a16="http://schemas.microsoft.com/office/drawing/2014/main" id="{987B312B-1775-8E3B-066F-F5D0852E6458}"/>
                </a:ext>
              </a:extLst>
            </p:cNvPr>
            <p:cNvPicPr>
              <a:picLocks noChangeAspect="1"/>
            </p:cNvPicPr>
            <p:nvPr/>
          </p:nvPicPr>
          <p:blipFill rotWithShape="1">
            <a:blip r:embed="rId2">
              <a:clrChange>
                <a:clrFrom>
                  <a:srgbClr val="E8EAED"/>
                </a:clrFrom>
                <a:clrTo>
                  <a:srgbClr val="E8EAED">
                    <a:alpha val="0"/>
                  </a:srgbClr>
                </a:clrTo>
              </a:clrChange>
            </a:blip>
            <a:srcRect l="9950" t="12079" r="8026" b="13049"/>
            <a:stretch/>
          </p:blipFill>
          <p:spPr>
            <a:xfrm>
              <a:off x="5760335" y="1006124"/>
              <a:ext cx="1947335" cy="1733011"/>
            </a:xfrm>
            <a:prstGeom prst="rect">
              <a:avLst/>
            </a:prstGeom>
          </p:spPr>
        </p:pic>
        <p:pic>
          <p:nvPicPr>
            <p:cNvPr id="6" name="Picture 5">
              <a:extLst>
                <a:ext uri="{FF2B5EF4-FFF2-40B4-BE49-F238E27FC236}">
                  <a16:creationId xmlns:a16="http://schemas.microsoft.com/office/drawing/2014/main" id="{1F0E26E2-76F8-A9C9-4C77-D6372611C1DB}"/>
                </a:ext>
              </a:extLst>
            </p:cNvPr>
            <p:cNvPicPr>
              <a:picLocks noChangeAspect="1"/>
            </p:cNvPicPr>
            <p:nvPr/>
          </p:nvPicPr>
          <p:blipFill>
            <a:blip r:embed="rId3">
              <a:clrChange>
                <a:clrFrom>
                  <a:srgbClr val="E8EAED"/>
                </a:clrFrom>
                <a:clrTo>
                  <a:srgbClr val="E8EAED">
                    <a:alpha val="0"/>
                  </a:srgbClr>
                </a:clrTo>
              </a:clrChange>
            </a:blip>
            <a:stretch>
              <a:fillRect/>
            </a:stretch>
          </p:blipFill>
          <p:spPr>
            <a:xfrm>
              <a:off x="8380535" y="1159131"/>
              <a:ext cx="3543464" cy="2490002"/>
            </a:xfrm>
            <a:prstGeom prst="rect">
              <a:avLst/>
            </a:prstGeom>
          </p:spPr>
        </p:pic>
        <p:sp>
          <p:nvSpPr>
            <p:cNvPr id="8" name="TextBox 7">
              <a:extLst>
                <a:ext uri="{FF2B5EF4-FFF2-40B4-BE49-F238E27FC236}">
                  <a16:creationId xmlns:a16="http://schemas.microsoft.com/office/drawing/2014/main" id="{5A34DA0F-AD06-B97F-384C-58279F64D31A}"/>
                </a:ext>
              </a:extLst>
            </p:cNvPr>
            <p:cNvSpPr txBox="1"/>
            <p:nvPr/>
          </p:nvSpPr>
          <p:spPr>
            <a:xfrm>
              <a:off x="6616497" y="2771121"/>
              <a:ext cx="2116810" cy="2186309"/>
            </a:xfrm>
            <a:prstGeom prst="rect">
              <a:avLst/>
            </a:prstGeom>
            <a:noFill/>
          </p:spPr>
          <p:txBody>
            <a:bodyPr wrap="square" rtlCol="0">
              <a:spAutoFit/>
            </a:bodyPr>
            <a:lstStyle/>
            <a:p>
              <a:pPr algn="ctr"/>
              <a:r>
                <a:rPr lang="en-US" sz="1600" dirty="0"/>
                <a:t>Clamp welded in place</a:t>
              </a:r>
            </a:p>
          </p:txBody>
        </p:sp>
        <p:cxnSp>
          <p:nvCxnSpPr>
            <p:cNvPr id="9" name="Straight Arrow Connector 8">
              <a:extLst>
                <a:ext uri="{FF2B5EF4-FFF2-40B4-BE49-F238E27FC236}">
                  <a16:creationId xmlns:a16="http://schemas.microsoft.com/office/drawing/2014/main" id="{639C9450-6EA4-9EA0-6BF9-DFC601A5309E}"/>
                </a:ext>
              </a:extLst>
            </p:cNvPr>
            <p:cNvCxnSpPr>
              <a:cxnSpLocks/>
              <a:stCxn id="8" idx="0"/>
            </p:cNvCxnSpPr>
            <p:nvPr/>
          </p:nvCxnSpPr>
          <p:spPr>
            <a:xfrm flipH="1" flipV="1">
              <a:off x="7340599" y="2108199"/>
              <a:ext cx="334302" cy="6629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25AA6FD-D5C7-B45D-4919-6A5793ACFC24}"/>
                </a:ext>
              </a:extLst>
            </p:cNvPr>
            <p:cNvCxnSpPr>
              <a:cxnSpLocks/>
              <a:stCxn id="8" idx="0"/>
            </p:cNvCxnSpPr>
            <p:nvPr/>
          </p:nvCxnSpPr>
          <p:spPr>
            <a:xfrm flipH="1" flipV="1">
              <a:off x="6299200" y="2269068"/>
              <a:ext cx="1375701" cy="5020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559A171-CC71-5973-6AC2-7B38839006EE}"/>
                </a:ext>
              </a:extLst>
            </p:cNvPr>
            <p:cNvCxnSpPr>
              <a:cxnSpLocks/>
            </p:cNvCxnSpPr>
            <p:nvPr/>
          </p:nvCxnSpPr>
          <p:spPr>
            <a:xfrm flipV="1">
              <a:off x="11383868" y="3158067"/>
              <a:ext cx="291665" cy="4677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92019E5C-0AC9-642B-EBDB-4A2291A362A2}"/>
              </a:ext>
            </a:extLst>
          </p:cNvPr>
          <p:cNvSpPr txBox="1"/>
          <p:nvPr/>
        </p:nvSpPr>
        <p:spPr>
          <a:xfrm>
            <a:off x="8847990" y="5771575"/>
            <a:ext cx="1581538" cy="584775"/>
          </a:xfrm>
          <a:prstGeom prst="rect">
            <a:avLst/>
          </a:prstGeom>
          <a:noFill/>
        </p:spPr>
        <p:txBody>
          <a:bodyPr wrap="square" rtlCol="0">
            <a:spAutoFit/>
          </a:bodyPr>
          <a:lstStyle/>
          <a:p>
            <a:pPr algn="ctr"/>
            <a:r>
              <a:rPr lang="en-US" sz="1600" dirty="0"/>
              <a:t>End cap welded to </a:t>
            </a:r>
            <a:r>
              <a:rPr lang="en-US" sz="1600" dirty="0" err="1"/>
              <a:t>boomlet</a:t>
            </a:r>
            <a:r>
              <a:rPr lang="en-US" sz="1600" dirty="0"/>
              <a:t> tip</a:t>
            </a:r>
          </a:p>
        </p:txBody>
      </p:sp>
    </p:spTree>
    <p:extLst>
      <p:ext uri="{BB962C8B-B14F-4D97-AF65-F5344CB8AC3E}">
        <p14:creationId xmlns:p14="http://schemas.microsoft.com/office/powerpoint/2010/main" val="14904667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p:nvPr>
        </p:nvSpPr>
        <p:spPr/>
        <p:txBody>
          <a:bodyPr>
            <a:normAutofit fontScale="90000"/>
          </a:bodyPr>
          <a:lstStyle/>
          <a:p>
            <a:r>
              <a:rPr lang="en-US" dirty="0">
                <a:latin typeface="Century Gothic"/>
                <a:cs typeface="Arial"/>
              </a:rPr>
              <a:t>Finned Adhesive conductivity </a:t>
            </a:r>
            <a:endParaRPr lang="en-US" dirty="0"/>
          </a:p>
        </p:txBody>
      </p:sp>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Chart&#10;&#10;Description automatically generated">
            <a:extLst>
              <a:ext uri="{FF2B5EF4-FFF2-40B4-BE49-F238E27FC236}">
                <a16:creationId xmlns:a16="http://schemas.microsoft.com/office/drawing/2014/main" id="{620816AE-44A1-4A7D-D9B1-4953F2039A5C}"/>
              </a:ext>
            </a:extLst>
          </p:cNvPr>
          <p:cNvPicPr>
            <a:picLocks noChangeAspect="1"/>
          </p:cNvPicPr>
          <p:nvPr/>
        </p:nvPicPr>
        <p:blipFill>
          <a:blip r:embed="rId2"/>
          <a:stretch>
            <a:fillRect/>
          </a:stretch>
        </p:blipFill>
        <p:spPr>
          <a:xfrm>
            <a:off x="1810747" y="522288"/>
            <a:ext cx="8570505" cy="5813424"/>
          </a:xfrm>
          <a:prstGeom prst="rect">
            <a:avLst/>
          </a:prstGeom>
        </p:spPr>
      </p:pic>
      <p:sp>
        <p:nvSpPr>
          <p:cNvPr id="9" name="Slide Number Placeholder 3">
            <a:extLst>
              <a:ext uri="{FF2B5EF4-FFF2-40B4-BE49-F238E27FC236}">
                <a16:creationId xmlns:a16="http://schemas.microsoft.com/office/drawing/2014/main" id="{087B6F72-5A9C-CDDB-9612-C2C31CEB8143}"/>
              </a:ext>
            </a:extLst>
          </p:cNvPr>
          <p:cNvSpPr>
            <a:spLocks noGrp="1"/>
          </p:cNvSpPr>
          <p:nvPr>
            <p:ph type="sldNum" sz="quarter" idx="12"/>
          </p:nvPr>
        </p:nvSpPr>
        <p:spPr>
          <a:xfrm>
            <a:off x="9057928" y="6356350"/>
            <a:ext cx="2743200" cy="365125"/>
          </a:xfrm>
        </p:spPr>
        <p:txBody>
          <a:bodyPr/>
          <a:lstStyle/>
          <a:p>
            <a:fld id="{87E7D82F-5D7F-4049-816F-87C810C63625}" type="slidenum">
              <a:rPr lang="en-US" smtClean="0"/>
              <a:t>44</a:t>
            </a:fld>
            <a:endParaRPr lang="en-US" dirty="0"/>
          </a:p>
        </p:txBody>
      </p:sp>
    </p:spTree>
    <p:extLst>
      <p:ext uri="{BB962C8B-B14F-4D97-AF65-F5344CB8AC3E}">
        <p14:creationId xmlns:p14="http://schemas.microsoft.com/office/powerpoint/2010/main" val="2248294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p:nvPr>
        </p:nvSpPr>
        <p:spPr/>
        <p:txBody>
          <a:bodyPr>
            <a:normAutofit fontScale="90000"/>
          </a:bodyPr>
          <a:lstStyle/>
          <a:p>
            <a:r>
              <a:rPr lang="en-US" dirty="0">
                <a:latin typeface="Century Gothic"/>
                <a:cs typeface="Arial"/>
              </a:rPr>
              <a:t>Straked Adhesive Conductivity</a:t>
            </a:r>
            <a:endParaRPr lang="en-US" dirty="0"/>
          </a:p>
        </p:txBody>
      </p:sp>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Chart&#10;&#10;Description automatically generated">
            <a:extLst>
              <a:ext uri="{FF2B5EF4-FFF2-40B4-BE49-F238E27FC236}">
                <a16:creationId xmlns:a16="http://schemas.microsoft.com/office/drawing/2014/main" id="{2EAC44D3-051F-70C5-B669-B517A4635B79}"/>
              </a:ext>
            </a:extLst>
          </p:cNvPr>
          <p:cNvPicPr>
            <a:picLocks noChangeAspect="1"/>
          </p:cNvPicPr>
          <p:nvPr/>
        </p:nvPicPr>
        <p:blipFill>
          <a:blip r:embed="rId2"/>
          <a:stretch>
            <a:fillRect/>
          </a:stretch>
        </p:blipFill>
        <p:spPr>
          <a:xfrm>
            <a:off x="1810747" y="522288"/>
            <a:ext cx="8570505" cy="5813424"/>
          </a:xfrm>
          <a:prstGeom prst="rect">
            <a:avLst/>
          </a:prstGeom>
        </p:spPr>
      </p:pic>
      <p:sp>
        <p:nvSpPr>
          <p:cNvPr id="10" name="Slide Number Placeholder 3">
            <a:extLst>
              <a:ext uri="{FF2B5EF4-FFF2-40B4-BE49-F238E27FC236}">
                <a16:creationId xmlns:a16="http://schemas.microsoft.com/office/drawing/2014/main" id="{BD486B54-1287-D1EE-81A6-E7B7B5E66E0B}"/>
              </a:ext>
            </a:extLst>
          </p:cNvPr>
          <p:cNvSpPr>
            <a:spLocks noGrp="1"/>
          </p:cNvSpPr>
          <p:nvPr>
            <p:ph type="sldNum" sz="quarter" idx="12"/>
          </p:nvPr>
        </p:nvSpPr>
        <p:spPr>
          <a:xfrm>
            <a:off x="9057928" y="6356350"/>
            <a:ext cx="2743200" cy="365125"/>
          </a:xfrm>
        </p:spPr>
        <p:txBody>
          <a:bodyPr/>
          <a:lstStyle/>
          <a:p>
            <a:fld id="{87E7D82F-5D7F-4049-816F-87C810C63625}" type="slidenum">
              <a:rPr lang="en-US" smtClean="0"/>
              <a:t>45</a:t>
            </a:fld>
            <a:endParaRPr lang="en-US" dirty="0"/>
          </a:p>
        </p:txBody>
      </p:sp>
    </p:spTree>
    <p:extLst>
      <p:ext uri="{BB962C8B-B14F-4D97-AF65-F5344CB8AC3E}">
        <p14:creationId xmlns:p14="http://schemas.microsoft.com/office/powerpoint/2010/main" val="1829600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2444-555F-166B-550C-42AA0C5366F0}"/>
              </a:ext>
            </a:extLst>
          </p:cNvPr>
          <p:cNvSpPr>
            <a:spLocks noGrp="1"/>
          </p:cNvSpPr>
          <p:nvPr>
            <p:ph type="title"/>
          </p:nvPr>
        </p:nvSpPr>
        <p:spPr/>
        <p:txBody>
          <a:bodyPr>
            <a:normAutofit fontScale="90000"/>
          </a:bodyPr>
          <a:lstStyle/>
          <a:p>
            <a:r>
              <a:rPr lang="en-US" dirty="0"/>
              <a:t>Future Design</a:t>
            </a:r>
          </a:p>
        </p:txBody>
      </p:sp>
      <p:sp>
        <p:nvSpPr>
          <p:cNvPr id="3" name="Content Placeholder 2">
            <a:extLst>
              <a:ext uri="{FF2B5EF4-FFF2-40B4-BE49-F238E27FC236}">
                <a16:creationId xmlns:a16="http://schemas.microsoft.com/office/drawing/2014/main" id="{93532842-BA6D-2556-DDA3-0AA33633EC29}"/>
              </a:ext>
            </a:extLst>
          </p:cNvPr>
          <p:cNvSpPr>
            <a:spLocks noGrp="1"/>
          </p:cNvSpPr>
          <p:nvPr>
            <p:ph idx="1"/>
          </p:nvPr>
        </p:nvSpPr>
        <p:spPr>
          <a:xfrm>
            <a:off x="280679" y="885393"/>
            <a:ext cx="5275503" cy="5470957"/>
          </a:xfrm>
        </p:spPr>
        <p:txBody>
          <a:bodyPr/>
          <a:lstStyle/>
          <a:p>
            <a:r>
              <a:rPr lang="en-US" dirty="0"/>
              <a:t>Both </a:t>
            </a:r>
            <a:r>
              <a:rPr lang="en-US" dirty="0" err="1"/>
              <a:t>boomlets</a:t>
            </a:r>
            <a:r>
              <a:rPr lang="en-US" dirty="0"/>
              <a:t> have potential to be the design choice</a:t>
            </a:r>
          </a:p>
          <a:p>
            <a:pPr lvl="1"/>
            <a:r>
              <a:rPr lang="en-US" dirty="0"/>
              <a:t>More investigation into number of fins, spacing of fins, diameter of fins could lead to a more optimal design.</a:t>
            </a:r>
          </a:p>
          <a:p>
            <a:pPr lvl="1"/>
            <a:r>
              <a:rPr lang="en-US" dirty="0"/>
              <a:t>Finned </a:t>
            </a:r>
            <a:r>
              <a:rPr lang="en-US" dirty="0" err="1"/>
              <a:t>boomlet</a:t>
            </a:r>
            <a:r>
              <a:rPr lang="en-US" dirty="0"/>
              <a:t> improvement in thermal mass lag would greatly help under 40km.</a:t>
            </a:r>
          </a:p>
        </p:txBody>
      </p:sp>
      <p:sp>
        <p:nvSpPr>
          <p:cNvPr id="4" name="Slide Number Placeholder 3">
            <a:extLst>
              <a:ext uri="{FF2B5EF4-FFF2-40B4-BE49-F238E27FC236}">
                <a16:creationId xmlns:a16="http://schemas.microsoft.com/office/drawing/2014/main" id="{19EF7E79-44B6-2C1D-7216-409B339AEACA}"/>
              </a:ext>
            </a:extLst>
          </p:cNvPr>
          <p:cNvSpPr>
            <a:spLocks noGrp="1"/>
          </p:cNvSpPr>
          <p:nvPr>
            <p:ph type="sldNum" sz="quarter" idx="12"/>
          </p:nvPr>
        </p:nvSpPr>
        <p:spPr/>
        <p:txBody>
          <a:bodyPr/>
          <a:lstStyle/>
          <a:p>
            <a:fld id="{87E7D82F-5D7F-4049-816F-87C810C63625}" type="slidenum">
              <a:rPr lang="en-US" smtClean="0"/>
              <a:t>46</a:t>
            </a:fld>
            <a:endParaRPr lang="en-US"/>
          </a:p>
        </p:txBody>
      </p:sp>
      <p:pic>
        <p:nvPicPr>
          <p:cNvPr id="5" name="Content Placeholder 5" descr="Chart, line chart&#10;&#10;Description automatically generated">
            <a:extLst>
              <a:ext uri="{FF2B5EF4-FFF2-40B4-BE49-F238E27FC236}">
                <a16:creationId xmlns:a16="http://schemas.microsoft.com/office/drawing/2014/main" id="{A1953F07-0488-5C96-D392-573949C9D222}"/>
              </a:ext>
            </a:extLst>
          </p:cNvPr>
          <p:cNvPicPr>
            <a:picLocks noChangeAspect="1"/>
          </p:cNvPicPr>
          <p:nvPr/>
        </p:nvPicPr>
        <p:blipFill>
          <a:blip r:embed="rId2"/>
          <a:stretch>
            <a:fillRect/>
          </a:stretch>
        </p:blipFill>
        <p:spPr>
          <a:xfrm>
            <a:off x="5556182" y="848871"/>
            <a:ext cx="6531544" cy="5909123"/>
          </a:xfrm>
          <a:prstGeom prst="rect">
            <a:avLst/>
          </a:prstGeom>
        </p:spPr>
      </p:pic>
    </p:spTree>
    <p:extLst>
      <p:ext uri="{BB962C8B-B14F-4D97-AF65-F5344CB8AC3E}">
        <p14:creationId xmlns:p14="http://schemas.microsoft.com/office/powerpoint/2010/main" val="12852561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2444-555F-166B-550C-42AA0C5366F0}"/>
              </a:ext>
            </a:extLst>
          </p:cNvPr>
          <p:cNvSpPr>
            <a:spLocks noGrp="1"/>
          </p:cNvSpPr>
          <p:nvPr>
            <p:ph type="title"/>
          </p:nvPr>
        </p:nvSpPr>
        <p:spPr/>
        <p:txBody>
          <a:bodyPr>
            <a:normAutofit fontScale="90000"/>
          </a:bodyPr>
          <a:lstStyle/>
          <a:p>
            <a:r>
              <a:rPr lang="en-US" dirty="0"/>
              <a:t>Conclusions and next steps</a:t>
            </a:r>
          </a:p>
        </p:txBody>
      </p:sp>
      <p:sp>
        <p:nvSpPr>
          <p:cNvPr id="3" name="Content Placeholder 2">
            <a:extLst>
              <a:ext uri="{FF2B5EF4-FFF2-40B4-BE49-F238E27FC236}">
                <a16:creationId xmlns:a16="http://schemas.microsoft.com/office/drawing/2014/main" id="{93532842-BA6D-2556-DDA3-0AA33633EC29}"/>
              </a:ext>
            </a:extLst>
          </p:cNvPr>
          <p:cNvSpPr>
            <a:spLocks noGrp="1"/>
          </p:cNvSpPr>
          <p:nvPr>
            <p:ph idx="1"/>
          </p:nvPr>
        </p:nvSpPr>
        <p:spPr>
          <a:xfrm>
            <a:off x="280679" y="885393"/>
            <a:ext cx="11630642" cy="5470957"/>
          </a:xfrm>
        </p:spPr>
        <p:txBody>
          <a:bodyPr>
            <a:normAutofit lnSpcReduction="10000"/>
          </a:bodyPr>
          <a:lstStyle/>
          <a:p>
            <a:r>
              <a:rPr lang="en-US" dirty="0"/>
              <a:t>Finned </a:t>
            </a:r>
            <a:r>
              <a:rPr lang="en-US" dirty="0" err="1"/>
              <a:t>Boomlet</a:t>
            </a:r>
            <a:r>
              <a:rPr lang="en-US" dirty="0"/>
              <a:t> has the best response time in upper atmosphere, though not as accurate below 40km (still within .5K though)</a:t>
            </a:r>
          </a:p>
          <a:p>
            <a:pPr lvl="1"/>
            <a:r>
              <a:rPr lang="en-US" dirty="0"/>
              <a:t>However, investigation should be conducted due to increased convection values according to Fluent</a:t>
            </a:r>
          </a:p>
          <a:p>
            <a:r>
              <a:rPr lang="en-US" dirty="0"/>
              <a:t>Radiative environment is very significant in the scope of temperature measurement requirements</a:t>
            </a:r>
          </a:p>
          <a:p>
            <a:r>
              <a:rPr lang="en-US" dirty="0"/>
              <a:t>Optical properties may be beneficial in terms of absorptivity, but not necessary for emissivity.</a:t>
            </a:r>
          </a:p>
          <a:p>
            <a:r>
              <a:rPr lang="en-US" dirty="0"/>
              <a:t>As design develops, the thermal models developed can be adjusted and tested.</a:t>
            </a:r>
          </a:p>
          <a:p>
            <a:r>
              <a:rPr lang="en-US" dirty="0"/>
              <a:t>Further Investigation</a:t>
            </a:r>
          </a:p>
          <a:p>
            <a:pPr lvl="1"/>
            <a:r>
              <a:rPr lang="en-US" dirty="0"/>
              <a:t>Stagnation Heating</a:t>
            </a:r>
          </a:p>
          <a:p>
            <a:pPr lvl="1"/>
            <a:r>
              <a:rPr lang="en-US" dirty="0"/>
              <a:t>Convection variance</a:t>
            </a:r>
          </a:p>
          <a:p>
            <a:pPr lvl="1"/>
            <a:r>
              <a:rPr lang="en-US" dirty="0"/>
              <a:t>Titanium chemical reactions</a:t>
            </a:r>
          </a:p>
        </p:txBody>
      </p:sp>
      <p:sp>
        <p:nvSpPr>
          <p:cNvPr id="4" name="Slide Number Placeholder 3">
            <a:extLst>
              <a:ext uri="{FF2B5EF4-FFF2-40B4-BE49-F238E27FC236}">
                <a16:creationId xmlns:a16="http://schemas.microsoft.com/office/drawing/2014/main" id="{19EF7E79-44B6-2C1D-7216-409B339AEACA}"/>
              </a:ext>
            </a:extLst>
          </p:cNvPr>
          <p:cNvSpPr>
            <a:spLocks noGrp="1"/>
          </p:cNvSpPr>
          <p:nvPr>
            <p:ph type="sldNum" sz="quarter" idx="12"/>
          </p:nvPr>
        </p:nvSpPr>
        <p:spPr/>
        <p:txBody>
          <a:bodyPr/>
          <a:lstStyle/>
          <a:p>
            <a:fld id="{87E7D82F-5D7F-4049-816F-87C810C63625}" type="slidenum">
              <a:rPr lang="en-US" smtClean="0"/>
              <a:t>47</a:t>
            </a:fld>
            <a:endParaRPr lang="en-US"/>
          </a:p>
        </p:txBody>
      </p:sp>
    </p:spTree>
    <p:extLst>
      <p:ext uri="{BB962C8B-B14F-4D97-AF65-F5344CB8AC3E}">
        <p14:creationId xmlns:p14="http://schemas.microsoft.com/office/powerpoint/2010/main" val="25818296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D030-611A-737E-6D9B-C44921A4ED16}"/>
              </a:ext>
            </a:extLst>
          </p:cNvPr>
          <p:cNvSpPr>
            <a:spLocks noGrp="1"/>
          </p:cNvSpPr>
          <p:nvPr>
            <p:ph type="title"/>
          </p:nvPr>
        </p:nvSpPr>
        <p:spPr/>
        <p:txBody>
          <a:bodyPr>
            <a:normAutofit fontScale="90000"/>
          </a:bodyPr>
          <a:lstStyle/>
          <a:p>
            <a:r>
              <a:rPr lang="en-US" dirty="0"/>
              <a:t>Additional Experiences and Closing Remarks</a:t>
            </a:r>
          </a:p>
        </p:txBody>
      </p:sp>
      <p:sp>
        <p:nvSpPr>
          <p:cNvPr id="3" name="Content Placeholder 2">
            <a:extLst>
              <a:ext uri="{FF2B5EF4-FFF2-40B4-BE49-F238E27FC236}">
                <a16:creationId xmlns:a16="http://schemas.microsoft.com/office/drawing/2014/main" id="{0298D38B-8F1A-8BCA-D352-103670C97A92}"/>
              </a:ext>
            </a:extLst>
          </p:cNvPr>
          <p:cNvSpPr>
            <a:spLocks noGrp="1"/>
          </p:cNvSpPr>
          <p:nvPr>
            <p:ph idx="1"/>
          </p:nvPr>
        </p:nvSpPr>
        <p:spPr>
          <a:xfrm>
            <a:off x="78888" y="693521"/>
            <a:ext cx="8054742" cy="5470957"/>
          </a:xfrm>
        </p:spPr>
        <p:txBody>
          <a:bodyPr>
            <a:normAutofit fontScale="92500" lnSpcReduction="10000"/>
          </a:bodyPr>
          <a:lstStyle/>
          <a:p>
            <a:r>
              <a:rPr lang="en-US" dirty="0"/>
              <a:t>SSDIF Tour </a:t>
            </a:r>
          </a:p>
          <a:p>
            <a:pPr lvl="1"/>
            <a:r>
              <a:rPr lang="en-US" dirty="0"/>
              <a:t>Thanks to Brian Parsons and Brian Comber for setting this up</a:t>
            </a:r>
          </a:p>
          <a:p>
            <a:r>
              <a:rPr lang="en-US" dirty="0"/>
              <a:t>Space Telescope Science Institute in Baltimore</a:t>
            </a:r>
          </a:p>
          <a:p>
            <a:pPr lvl="1"/>
            <a:r>
              <a:rPr lang="en-US" dirty="0"/>
              <a:t>JWST Mission Operations Center</a:t>
            </a:r>
          </a:p>
          <a:p>
            <a:pPr lvl="1"/>
            <a:r>
              <a:rPr lang="en-US" dirty="0"/>
              <a:t>Thank you to Bruce Barringer</a:t>
            </a:r>
          </a:p>
          <a:p>
            <a:r>
              <a:rPr lang="en-US" dirty="0"/>
              <a:t>DAVINCI Venus Chambers Tour</a:t>
            </a:r>
          </a:p>
          <a:p>
            <a:r>
              <a:rPr lang="en-US" dirty="0"/>
              <a:t>Supercomputer Tour</a:t>
            </a:r>
          </a:p>
          <a:p>
            <a:r>
              <a:rPr lang="en-US" dirty="0"/>
              <a:t>TARDIS 2.0 Work with Seth Abramczyk</a:t>
            </a:r>
          </a:p>
          <a:p>
            <a:pPr lvl="1"/>
            <a:r>
              <a:rPr lang="en-US" dirty="0"/>
              <a:t>Along with Elliot Schwartz and Connor </a:t>
            </a:r>
            <a:r>
              <a:rPr lang="en-US" dirty="0" err="1"/>
              <a:t>Riedman</a:t>
            </a:r>
            <a:endParaRPr lang="en-US" dirty="0"/>
          </a:p>
          <a:p>
            <a:r>
              <a:rPr lang="en-US" dirty="0"/>
              <a:t>Many OSTEM Networking and Professional Development events</a:t>
            </a:r>
          </a:p>
          <a:p>
            <a:r>
              <a:rPr lang="en-US" dirty="0"/>
              <a:t>Cube Sat Thermal Diagnosis</a:t>
            </a:r>
          </a:p>
          <a:p>
            <a:r>
              <a:rPr lang="en-US" dirty="0"/>
              <a:t>Thank you all for a great experience!</a:t>
            </a:r>
          </a:p>
        </p:txBody>
      </p:sp>
      <p:sp>
        <p:nvSpPr>
          <p:cNvPr id="4" name="Slide Number Placeholder 3">
            <a:extLst>
              <a:ext uri="{FF2B5EF4-FFF2-40B4-BE49-F238E27FC236}">
                <a16:creationId xmlns:a16="http://schemas.microsoft.com/office/drawing/2014/main" id="{86E42442-1A21-398E-FD2D-EF8BCCF84D2D}"/>
              </a:ext>
            </a:extLst>
          </p:cNvPr>
          <p:cNvSpPr>
            <a:spLocks noGrp="1"/>
          </p:cNvSpPr>
          <p:nvPr>
            <p:ph type="sldNum" sz="quarter" idx="12"/>
          </p:nvPr>
        </p:nvSpPr>
        <p:spPr/>
        <p:txBody>
          <a:bodyPr/>
          <a:lstStyle/>
          <a:p>
            <a:fld id="{87E7D82F-5D7F-4049-816F-87C810C63625}" type="slidenum">
              <a:rPr lang="en-US" smtClean="0"/>
              <a:t>48</a:t>
            </a:fld>
            <a:endParaRPr lang="en-US"/>
          </a:p>
        </p:txBody>
      </p:sp>
      <p:pic>
        <p:nvPicPr>
          <p:cNvPr id="6" name="Picture 5">
            <a:extLst>
              <a:ext uri="{FF2B5EF4-FFF2-40B4-BE49-F238E27FC236}">
                <a16:creationId xmlns:a16="http://schemas.microsoft.com/office/drawing/2014/main" id="{47C5908D-04D8-5EAE-273A-AEFE0BC1798C}"/>
              </a:ext>
            </a:extLst>
          </p:cNvPr>
          <p:cNvPicPr>
            <a:picLocks noChangeAspect="1"/>
          </p:cNvPicPr>
          <p:nvPr/>
        </p:nvPicPr>
        <p:blipFill>
          <a:blip r:embed="rId2"/>
          <a:stretch>
            <a:fillRect/>
          </a:stretch>
        </p:blipFill>
        <p:spPr>
          <a:xfrm>
            <a:off x="8085742" y="2436871"/>
            <a:ext cx="4027600" cy="2261419"/>
          </a:xfrm>
          <a:prstGeom prst="rect">
            <a:avLst/>
          </a:prstGeom>
        </p:spPr>
      </p:pic>
      <p:sp>
        <p:nvSpPr>
          <p:cNvPr id="7" name="Content Placeholder 2">
            <a:extLst>
              <a:ext uri="{FF2B5EF4-FFF2-40B4-BE49-F238E27FC236}">
                <a16:creationId xmlns:a16="http://schemas.microsoft.com/office/drawing/2014/main" id="{1A3DDB0E-B593-1D95-6D62-9A340DB9DF8A}"/>
              </a:ext>
            </a:extLst>
          </p:cNvPr>
          <p:cNvSpPr txBox="1">
            <a:spLocks/>
          </p:cNvSpPr>
          <p:nvPr/>
        </p:nvSpPr>
        <p:spPr>
          <a:xfrm>
            <a:off x="7896841" y="4787098"/>
            <a:ext cx="5622514" cy="581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571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5A3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7F5A3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entury Gothic" panose="020B0502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t>Highlighted on national intern day!</a:t>
            </a:r>
          </a:p>
        </p:txBody>
      </p:sp>
    </p:spTree>
    <p:extLst>
      <p:ext uri="{BB962C8B-B14F-4D97-AF65-F5344CB8AC3E}">
        <p14:creationId xmlns:p14="http://schemas.microsoft.com/office/powerpoint/2010/main" val="114472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2444-555F-166B-550C-42AA0C5366F0}"/>
              </a:ext>
            </a:extLst>
          </p:cNvPr>
          <p:cNvSpPr>
            <a:spLocks noGrp="1"/>
          </p:cNvSpPr>
          <p:nvPr>
            <p:ph type="title"/>
          </p:nvPr>
        </p:nvSpPr>
        <p:spPr/>
        <p:txBody>
          <a:bodyPr>
            <a:normAutofit fontScale="90000"/>
          </a:bodyPr>
          <a:lstStyle/>
          <a:p>
            <a:r>
              <a:rPr lang="en-US" dirty="0"/>
              <a:t>Acknowledgements</a:t>
            </a:r>
          </a:p>
        </p:txBody>
      </p:sp>
      <p:sp>
        <p:nvSpPr>
          <p:cNvPr id="3" name="Content Placeholder 2">
            <a:extLst>
              <a:ext uri="{FF2B5EF4-FFF2-40B4-BE49-F238E27FC236}">
                <a16:creationId xmlns:a16="http://schemas.microsoft.com/office/drawing/2014/main" id="{93532842-BA6D-2556-DDA3-0AA33633EC29}"/>
              </a:ext>
            </a:extLst>
          </p:cNvPr>
          <p:cNvSpPr>
            <a:spLocks noGrp="1"/>
          </p:cNvSpPr>
          <p:nvPr>
            <p:ph idx="1"/>
          </p:nvPr>
        </p:nvSpPr>
        <p:spPr>
          <a:xfrm>
            <a:off x="280678" y="885393"/>
            <a:ext cx="11763837" cy="5470957"/>
          </a:xfrm>
        </p:spPr>
        <p:txBody>
          <a:bodyPr>
            <a:normAutofit lnSpcReduction="10000"/>
          </a:bodyPr>
          <a:lstStyle/>
          <a:p>
            <a:r>
              <a:rPr lang="en-US" sz="2400" dirty="0"/>
              <a:t>Mentors: </a:t>
            </a:r>
            <a:r>
              <a:rPr lang="en-US" sz="2400" dirty="0">
                <a:solidFill>
                  <a:srgbClr val="7F5A39"/>
                </a:solidFill>
              </a:rPr>
              <a:t>Daniel Bae</a:t>
            </a:r>
            <a:r>
              <a:rPr lang="en-US" sz="2400" dirty="0"/>
              <a:t> and </a:t>
            </a:r>
            <a:r>
              <a:rPr lang="en-US" sz="2400" dirty="0">
                <a:solidFill>
                  <a:srgbClr val="7F5A39"/>
                </a:solidFill>
              </a:rPr>
              <a:t>Seth Abramczyk</a:t>
            </a:r>
          </a:p>
          <a:p>
            <a:r>
              <a:rPr lang="en-US" sz="2400" dirty="0">
                <a:solidFill>
                  <a:srgbClr val="7F5A39"/>
                </a:solidFill>
              </a:rPr>
              <a:t>Kimberly Brown</a:t>
            </a:r>
            <a:r>
              <a:rPr lang="en-US" sz="2400" dirty="0"/>
              <a:t>, </a:t>
            </a:r>
            <a:r>
              <a:rPr lang="en-US" sz="2400" dirty="0">
                <a:solidFill>
                  <a:srgbClr val="7F5A39"/>
                </a:solidFill>
              </a:rPr>
              <a:t>Veronica Otero</a:t>
            </a:r>
            <a:r>
              <a:rPr lang="en-US" sz="2400" dirty="0"/>
              <a:t>, and </a:t>
            </a:r>
            <a:r>
              <a:rPr lang="en-US" sz="2400" dirty="0">
                <a:solidFill>
                  <a:srgbClr val="7F5A39"/>
                </a:solidFill>
              </a:rPr>
              <a:t>Branch 545 management </a:t>
            </a:r>
            <a:r>
              <a:rPr lang="en-US" sz="2400" dirty="0"/>
              <a:t>for making this opportunity happen!</a:t>
            </a:r>
          </a:p>
          <a:p>
            <a:r>
              <a:rPr lang="en-US" sz="2400" dirty="0"/>
              <a:t>Thank you to </a:t>
            </a:r>
            <a:r>
              <a:rPr lang="en-US" sz="2400" dirty="0">
                <a:solidFill>
                  <a:srgbClr val="7F5A39"/>
                </a:solidFill>
              </a:rPr>
              <a:t>Mitch Haglund </a:t>
            </a:r>
            <a:r>
              <a:rPr lang="en-US" sz="2400" dirty="0"/>
              <a:t>(543) for his mentorship as well!</a:t>
            </a:r>
          </a:p>
          <a:p>
            <a:r>
              <a:rPr lang="en-US" sz="2400" dirty="0"/>
              <a:t>Additional Support from:</a:t>
            </a:r>
          </a:p>
          <a:p>
            <a:pPr lvl="1"/>
            <a:r>
              <a:rPr lang="en-US" dirty="0"/>
              <a:t>Shaun Thompson</a:t>
            </a:r>
          </a:p>
          <a:p>
            <a:pPr lvl="1"/>
            <a:r>
              <a:rPr lang="en-US" dirty="0"/>
              <a:t>David Steinfeld</a:t>
            </a:r>
          </a:p>
          <a:p>
            <a:pPr lvl="1"/>
            <a:r>
              <a:rPr lang="en-US" dirty="0"/>
              <a:t>Xiaoyi Li </a:t>
            </a:r>
          </a:p>
          <a:p>
            <a:pPr lvl="1"/>
            <a:r>
              <a:rPr lang="en-US" dirty="0"/>
              <a:t>Stephanie Vidal </a:t>
            </a:r>
          </a:p>
          <a:p>
            <a:pPr lvl="1"/>
            <a:r>
              <a:rPr lang="en-US" dirty="0"/>
              <a:t>Ralph Lorenz (APL)</a:t>
            </a:r>
          </a:p>
          <a:p>
            <a:pPr lvl="1"/>
            <a:r>
              <a:rPr lang="en-US" dirty="0"/>
              <a:t>Dave Crisp (JPL)</a:t>
            </a:r>
          </a:p>
          <a:p>
            <a:pPr lvl="1"/>
            <a:r>
              <a:rPr lang="en-US" dirty="0"/>
              <a:t>Matthew Shacka</a:t>
            </a:r>
          </a:p>
          <a:p>
            <a:pPr lvl="1"/>
            <a:r>
              <a:rPr lang="en-US" dirty="0"/>
              <a:t>Jordan </a:t>
            </a:r>
            <a:r>
              <a:rPr lang="en-US" dirty="0" err="1"/>
              <a:t>Effron</a:t>
            </a:r>
            <a:endParaRPr lang="en-US" dirty="0"/>
          </a:p>
          <a:p>
            <a:pPr lvl="1"/>
            <a:r>
              <a:rPr lang="en-US" dirty="0"/>
              <a:t>Brian </a:t>
            </a:r>
            <a:r>
              <a:rPr lang="en-US" dirty="0" err="1"/>
              <a:t>Langbein</a:t>
            </a:r>
            <a:endParaRPr lang="en-US" dirty="0"/>
          </a:p>
          <a:p>
            <a:pPr marL="0" indent="0">
              <a:buNone/>
            </a:pP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9EF7E79-44B6-2C1D-7216-409B339AEACA}"/>
              </a:ext>
            </a:extLst>
          </p:cNvPr>
          <p:cNvSpPr>
            <a:spLocks noGrp="1"/>
          </p:cNvSpPr>
          <p:nvPr>
            <p:ph type="sldNum" sz="quarter" idx="12"/>
          </p:nvPr>
        </p:nvSpPr>
        <p:spPr/>
        <p:txBody>
          <a:bodyPr/>
          <a:lstStyle/>
          <a:p>
            <a:fld id="{87E7D82F-5D7F-4049-816F-87C810C63625}" type="slidenum">
              <a:rPr lang="en-US" smtClean="0"/>
              <a:t>49</a:t>
            </a:fld>
            <a:endParaRPr lang="en-US"/>
          </a:p>
        </p:txBody>
      </p:sp>
    </p:spTree>
    <p:extLst>
      <p:ext uri="{BB962C8B-B14F-4D97-AF65-F5344CB8AC3E}">
        <p14:creationId xmlns:p14="http://schemas.microsoft.com/office/powerpoint/2010/main" val="3116677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p:nvPr>
        </p:nvSpPr>
        <p:spPr/>
        <p:txBody>
          <a:bodyPr>
            <a:normAutofit fontScale="90000"/>
          </a:bodyPr>
          <a:lstStyle/>
          <a:p>
            <a:r>
              <a:rPr lang="en-US">
                <a:latin typeface="Century Gothic"/>
                <a:cs typeface="Arial"/>
              </a:rPr>
              <a:t>Materials Used for Learning</a:t>
            </a:r>
            <a:endParaRPr lang="en-US"/>
          </a:p>
        </p:txBody>
      </p:sp>
      <p:sp>
        <p:nvSpPr>
          <p:cNvPr id="4" name="Slide Number Placeholder 3">
            <a:extLst>
              <a:ext uri="{FF2B5EF4-FFF2-40B4-BE49-F238E27FC236}">
                <a16:creationId xmlns:a16="http://schemas.microsoft.com/office/drawing/2014/main" id="{F4CF7FA6-4D50-4D1A-CB6C-DF8E90D466D1}"/>
              </a:ext>
            </a:extLst>
          </p:cNvPr>
          <p:cNvSpPr>
            <a:spLocks noGrp="1"/>
          </p:cNvSpPr>
          <p:nvPr>
            <p:ph type="sldNum" sz="quarter" idx="12"/>
          </p:nvPr>
        </p:nvSpPr>
        <p:spPr/>
        <p:txBody>
          <a:bodyPr/>
          <a:lstStyle/>
          <a:p>
            <a:fld id="{87E7D82F-5D7F-4049-816F-87C810C63625}" type="slidenum">
              <a:rPr lang="en-US" smtClean="0"/>
              <a:t>5</a:t>
            </a:fld>
            <a:endParaRPr lang="en-US"/>
          </a:p>
        </p:txBody>
      </p:sp>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Spacecraft Thermal Control Handbook, Volume I: 9781884989117 - BooksRun">
            <a:extLst>
              <a:ext uri="{FF2B5EF4-FFF2-40B4-BE49-F238E27FC236}">
                <a16:creationId xmlns:a16="http://schemas.microsoft.com/office/drawing/2014/main" id="{E3421E3D-CC53-40F4-3972-515B5715B841}"/>
              </a:ext>
            </a:extLst>
          </p:cNvPr>
          <p:cNvPicPr>
            <a:picLocks noChangeAspect="1"/>
          </p:cNvPicPr>
          <p:nvPr/>
        </p:nvPicPr>
        <p:blipFill>
          <a:blip r:embed="rId2"/>
          <a:stretch>
            <a:fillRect/>
          </a:stretch>
        </p:blipFill>
        <p:spPr>
          <a:xfrm>
            <a:off x="7491473" y="1008321"/>
            <a:ext cx="2737984" cy="4114799"/>
          </a:xfrm>
          <a:prstGeom prst="rect">
            <a:avLst/>
          </a:prstGeom>
        </p:spPr>
      </p:pic>
      <p:sp>
        <p:nvSpPr>
          <p:cNvPr id="3" name="Content Placeholder 2">
            <a:extLst>
              <a:ext uri="{FF2B5EF4-FFF2-40B4-BE49-F238E27FC236}">
                <a16:creationId xmlns:a16="http://schemas.microsoft.com/office/drawing/2014/main" id="{BDAF9909-5EDB-E4E7-0E85-4840294E9BB2}"/>
              </a:ext>
            </a:extLst>
          </p:cNvPr>
          <p:cNvSpPr>
            <a:spLocks noGrp="1"/>
          </p:cNvSpPr>
          <p:nvPr>
            <p:ph idx="1"/>
          </p:nvPr>
        </p:nvSpPr>
        <p:spPr>
          <a:xfrm>
            <a:off x="280679" y="693521"/>
            <a:ext cx="11630642" cy="5470957"/>
          </a:xfrm>
        </p:spPr>
        <p:txBody>
          <a:bodyPr>
            <a:normAutofit fontScale="77500" lnSpcReduction="20000"/>
          </a:bodyPr>
          <a:lstStyle/>
          <a:p>
            <a:r>
              <a:rPr lang="en-US" dirty="0"/>
              <a:t>Spacecraft Thermal Control Handbook</a:t>
            </a:r>
          </a:p>
          <a:p>
            <a:endParaRPr lang="en-US" dirty="0"/>
          </a:p>
          <a:p>
            <a:r>
              <a:rPr lang="en-US" dirty="0"/>
              <a:t>Fundamentals of Heat and Mass Transfer</a:t>
            </a:r>
          </a:p>
          <a:p>
            <a:pPr lvl="1"/>
            <a:r>
              <a:rPr lang="en-US" dirty="0"/>
              <a:t>Mostly to understand convection</a:t>
            </a:r>
          </a:p>
          <a:p>
            <a:endParaRPr lang="en-US" dirty="0"/>
          </a:p>
          <a:p>
            <a:r>
              <a:rPr lang="en-US" dirty="0"/>
              <a:t>Brian's TD Guide</a:t>
            </a:r>
          </a:p>
          <a:p>
            <a:pPr lvl="1"/>
            <a:r>
              <a:rPr lang="en-US" dirty="0"/>
              <a:t>Which includes Hume's videos/tutorial</a:t>
            </a:r>
          </a:p>
          <a:p>
            <a:endParaRPr lang="en-US" dirty="0"/>
          </a:p>
          <a:p>
            <a:r>
              <a:rPr lang="en-US" dirty="0"/>
              <a:t>Daniel's Project-specific tutorial</a:t>
            </a:r>
          </a:p>
          <a:p>
            <a:pPr lvl="1">
              <a:lnSpc>
                <a:spcPct val="120000"/>
              </a:lnSpc>
              <a:spcBef>
                <a:spcPts val="200"/>
              </a:spcBef>
              <a:spcAft>
                <a:spcPts val="200"/>
              </a:spcAft>
              <a:buFont typeface="Arial"/>
              <a:buChar char="•"/>
            </a:pPr>
            <a:r>
              <a:rPr lang="en-US" sz="2800" dirty="0">
                <a:solidFill>
                  <a:srgbClr val="000000"/>
                </a:solidFill>
                <a:latin typeface="Arial"/>
                <a:cs typeface="Arial"/>
                <a:hlinkClick r:id="rId3"/>
              </a:rPr>
              <a:t>Introductory Problem Set TD and HT.docx</a:t>
            </a:r>
            <a:endParaRPr lang="en-US" sz="2800" b="1" dirty="0">
              <a:solidFill>
                <a:srgbClr val="000000"/>
              </a:solidFill>
              <a:latin typeface="Arial"/>
              <a:cs typeface="Arial"/>
            </a:endParaRPr>
          </a:p>
          <a:p>
            <a:endParaRPr lang="en-US" dirty="0"/>
          </a:p>
          <a:p>
            <a:r>
              <a:rPr lang="en-US" dirty="0"/>
              <a:t>NESC Academy</a:t>
            </a:r>
          </a:p>
          <a:p>
            <a:pPr lvl="1"/>
            <a:r>
              <a:rPr lang="en-US" dirty="0"/>
              <a:t>Thermal videos and overall spacecraft videos</a:t>
            </a:r>
          </a:p>
          <a:p>
            <a:endParaRPr lang="en-US" dirty="0"/>
          </a:p>
          <a:p>
            <a:r>
              <a:rPr lang="en-US" dirty="0"/>
              <a:t>The Efficient Engineer</a:t>
            </a:r>
          </a:p>
          <a:p>
            <a:pPr lvl="1"/>
            <a:r>
              <a:rPr lang="en-US" dirty="0"/>
              <a:t>YouTube videos to effectively teach the basics of important engineering concepts</a:t>
            </a:r>
          </a:p>
          <a:p>
            <a:endParaRPr lang="en-US" dirty="0"/>
          </a:p>
        </p:txBody>
      </p:sp>
    </p:spTree>
    <p:extLst>
      <p:ext uri="{BB962C8B-B14F-4D97-AF65-F5344CB8AC3E}">
        <p14:creationId xmlns:p14="http://schemas.microsoft.com/office/powerpoint/2010/main" val="13257362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CF7FA6-4D50-4D1A-CB6C-DF8E90D466D1}"/>
              </a:ext>
            </a:extLst>
          </p:cNvPr>
          <p:cNvSpPr>
            <a:spLocks noGrp="1"/>
          </p:cNvSpPr>
          <p:nvPr>
            <p:ph type="sldNum" sz="quarter" idx="12"/>
          </p:nvPr>
        </p:nvSpPr>
        <p:spPr/>
        <p:txBody>
          <a:bodyPr/>
          <a:lstStyle/>
          <a:p>
            <a:fld id="{87E7D82F-5D7F-4049-816F-87C810C63625}" type="slidenum">
              <a:rPr lang="en-US" smtClean="0"/>
              <a:t>50</a:t>
            </a:fld>
            <a:endParaRPr lang="en-US"/>
          </a:p>
        </p:txBody>
      </p:sp>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Content Placeholder 6">
            <a:extLst>
              <a:ext uri="{FF2B5EF4-FFF2-40B4-BE49-F238E27FC236}">
                <a16:creationId xmlns:a16="http://schemas.microsoft.com/office/drawing/2014/main" id="{ED70F88B-650B-64E6-E064-161F4D024EA6}"/>
              </a:ext>
            </a:extLst>
          </p:cNvPr>
          <p:cNvSpPr>
            <a:spLocks noGrp="1"/>
          </p:cNvSpPr>
          <p:nvPr>
            <p:ph idx="1"/>
          </p:nvPr>
        </p:nvSpPr>
        <p:spPr>
          <a:xfrm>
            <a:off x="322342" y="763096"/>
            <a:ext cx="4112006" cy="5470957"/>
          </a:xfrm>
        </p:spPr>
        <p:txBody>
          <a:bodyPr>
            <a:normAutofit/>
          </a:bodyPr>
          <a:lstStyle/>
          <a:p>
            <a:r>
              <a:rPr lang="en-US" sz="6000" dirty="0"/>
              <a:t>Backup</a:t>
            </a:r>
          </a:p>
        </p:txBody>
      </p:sp>
    </p:spTree>
    <p:extLst>
      <p:ext uri="{BB962C8B-B14F-4D97-AF65-F5344CB8AC3E}">
        <p14:creationId xmlns:p14="http://schemas.microsoft.com/office/powerpoint/2010/main" val="24826030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188DA-BC8E-31F2-9F1F-0DDE53F1DCA9}"/>
              </a:ext>
            </a:extLst>
          </p:cNvPr>
          <p:cNvSpPr>
            <a:spLocks noGrp="1"/>
          </p:cNvSpPr>
          <p:nvPr>
            <p:ph type="title"/>
          </p:nvPr>
        </p:nvSpPr>
        <p:spPr/>
        <p:txBody>
          <a:bodyPr>
            <a:normAutofit fontScale="90000"/>
          </a:bodyPr>
          <a:lstStyle/>
          <a:p>
            <a:r>
              <a:rPr lang="en-US" dirty="0"/>
              <a:t>Finned </a:t>
            </a:r>
            <a:r>
              <a:rPr lang="en-US" dirty="0" err="1"/>
              <a:t>Boomlet</a:t>
            </a:r>
            <a:r>
              <a:rPr lang="en-US" dirty="0"/>
              <a:t> Wire Cond. Sens.</a:t>
            </a:r>
          </a:p>
        </p:txBody>
      </p:sp>
      <p:pic>
        <p:nvPicPr>
          <p:cNvPr id="6" name="Content Placeholder 5" descr="Chart, line chart&#10;&#10;Description automatically generated">
            <a:extLst>
              <a:ext uri="{FF2B5EF4-FFF2-40B4-BE49-F238E27FC236}">
                <a16:creationId xmlns:a16="http://schemas.microsoft.com/office/drawing/2014/main" id="{EFDBD5E2-183F-7251-886E-CF46F799BA5C}"/>
              </a:ext>
            </a:extLst>
          </p:cNvPr>
          <p:cNvPicPr>
            <a:picLocks noGrp="1" noChangeAspect="1"/>
          </p:cNvPicPr>
          <p:nvPr>
            <p:ph idx="1"/>
          </p:nvPr>
        </p:nvPicPr>
        <p:blipFill>
          <a:blip r:embed="rId2"/>
          <a:stretch>
            <a:fillRect/>
          </a:stretch>
        </p:blipFill>
        <p:spPr>
          <a:xfrm>
            <a:off x="2033432" y="862934"/>
            <a:ext cx="9916792" cy="5395093"/>
          </a:xfrm>
        </p:spPr>
      </p:pic>
      <p:sp>
        <p:nvSpPr>
          <p:cNvPr id="4" name="Slide Number Placeholder 3">
            <a:extLst>
              <a:ext uri="{FF2B5EF4-FFF2-40B4-BE49-F238E27FC236}">
                <a16:creationId xmlns:a16="http://schemas.microsoft.com/office/drawing/2014/main" id="{4E10EDE3-114C-9B46-6EDD-7B35BE35485B}"/>
              </a:ext>
            </a:extLst>
          </p:cNvPr>
          <p:cNvSpPr>
            <a:spLocks noGrp="1"/>
          </p:cNvSpPr>
          <p:nvPr>
            <p:ph type="sldNum" sz="quarter" idx="12"/>
          </p:nvPr>
        </p:nvSpPr>
        <p:spPr/>
        <p:txBody>
          <a:bodyPr/>
          <a:lstStyle/>
          <a:p>
            <a:fld id="{87E7D82F-5D7F-4049-816F-87C810C63625}" type="slidenum">
              <a:rPr lang="en-US" smtClean="0"/>
              <a:t>51</a:t>
            </a:fld>
            <a:endParaRPr lang="en-US"/>
          </a:p>
        </p:txBody>
      </p:sp>
    </p:spTree>
    <p:extLst>
      <p:ext uri="{BB962C8B-B14F-4D97-AF65-F5344CB8AC3E}">
        <p14:creationId xmlns:p14="http://schemas.microsoft.com/office/powerpoint/2010/main" val="72888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188DA-BC8E-31F2-9F1F-0DDE53F1DCA9}"/>
              </a:ext>
            </a:extLst>
          </p:cNvPr>
          <p:cNvSpPr>
            <a:spLocks noGrp="1"/>
          </p:cNvSpPr>
          <p:nvPr>
            <p:ph type="title"/>
          </p:nvPr>
        </p:nvSpPr>
        <p:spPr/>
        <p:txBody>
          <a:bodyPr>
            <a:normAutofit fontScale="90000"/>
          </a:bodyPr>
          <a:lstStyle/>
          <a:p>
            <a:r>
              <a:rPr lang="en-US" dirty="0"/>
              <a:t>Finned </a:t>
            </a:r>
            <a:r>
              <a:rPr lang="en-US" dirty="0" err="1"/>
              <a:t>Boomlet</a:t>
            </a:r>
            <a:r>
              <a:rPr lang="en-US" dirty="0"/>
              <a:t> Wire Cond. Sens.</a:t>
            </a:r>
          </a:p>
        </p:txBody>
      </p:sp>
      <p:pic>
        <p:nvPicPr>
          <p:cNvPr id="6" name="Content Placeholder 5" descr="Chart, line chart&#10;&#10;Description automatically generated">
            <a:extLst>
              <a:ext uri="{FF2B5EF4-FFF2-40B4-BE49-F238E27FC236}">
                <a16:creationId xmlns:a16="http://schemas.microsoft.com/office/drawing/2014/main" id="{EFDBD5E2-183F-7251-886E-CF46F799BA5C}"/>
              </a:ext>
            </a:extLst>
          </p:cNvPr>
          <p:cNvPicPr>
            <a:picLocks noGrp="1" noChangeAspect="1"/>
          </p:cNvPicPr>
          <p:nvPr>
            <p:ph idx="1"/>
          </p:nvPr>
        </p:nvPicPr>
        <p:blipFill>
          <a:blip r:embed="rId2"/>
          <a:stretch>
            <a:fillRect/>
          </a:stretch>
        </p:blipFill>
        <p:spPr>
          <a:xfrm>
            <a:off x="2033432" y="862934"/>
            <a:ext cx="9916792" cy="5395093"/>
          </a:xfrm>
        </p:spPr>
      </p:pic>
      <p:sp>
        <p:nvSpPr>
          <p:cNvPr id="4" name="Slide Number Placeholder 3">
            <a:extLst>
              <a:ext uri="{FF2B5EF4-FFF2-40B4-BE49-F238E27FC236}">
                <a16:creationId xmlns:a16="http://schemas.microsoft.com/office/drawing/2014/main" id="{4E10EDE3-114C-9B46-6EDD-7B35BE35485B}"/>
              </a:ext>
            </a:extLst>
          </p:cNvPr>
          <p:cNvSpPr>
            <a:spLocks noGrp="1"/>
          </p:cNvSpPr>
          <p:nvPr>
            <p:ph type="sldNum" sz="quarter" idx="12"/>
          </p:nvPr>
        </p:nvSpPr>
        <p:spPr/>
        <p:txBody>
          <a:bodyPr/>
          <a:lstStyle/>
          <a:p>
            <a:fld id="{87E7D82F-5D7F-4049-816F-87C810C63625}" type="slidenum">
              <a:rPr lang="en-US" smtClean="0"/>
              <a:t>52</a:t>
            </a:fld>
            <a:endParaRPr lang="en-US"/>
          </a:p>
        </p:txBody>
      </p:sp>
    </p:spTree>
    <p:extLst>
      <p:ext uri="{BB962C8B-B14F-4D97-AF65-F5344CB8AC3E}">
        <p14:creationId xmlns:p14="http://schemas.microsoft.com/office/powerpoint/2010/main" val="3774320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188DA-BC8E-31F2-9F1F-0DDE53F1DCA9}"/>
              </a:ext>
            </a:extLst>
          </p:cNvPr>
          <p:cNvSpPr>
            <a:spLocks noGrp="1"/>
          </p:cNvSpPr>
          <p:nvPr>
            <p:ph type="title"/>
          </p:nvPr>
        </p:nvSpPr>
        <p:spPr/>
        <p:txBody>
          <a:bodyPr>
            <a:normAutofit fontScale="90000"/>
          </a:bodyPr>
          <a:lstStyle/>
          <a:p>
            <a:r>
              <a:rPr lang="en-US" dirty="0"/>
              <a:t>Finned </a:t>
            </a:r>
            <a:r>
              <a:rPr lang="en-US" dirty="0" err="1"/>
              <a:t>Boomlet</a:t>
            </a:r>
            <a:r>
              <a:rPr lang="en-US" dirty="0"/>
              <a:t> Wire Cond. Sens.</a:t>
            </a:r>
          </a:p>
        </p:txBody>
      </p:sp>
      <p:sp>
        <p:nvSpPr>
          <p:cNvPr id="4" name="Slide Number Placeholder 3">
            <a:extLst>
              <a:ext uri="{FF2B5EF4-FFF2-40B4-BE49-F238E27FC236}">
                <a16:creationId xmlns:a16="http://schemas.microsoft.com/office/drawing/2014/main" id="{4E10EDE3-114C-9B46-6EDD-7B35BE35485B}"/>
              </a:ext>
            </a:extLst>
          </p:cNvPr>
          <p:cNvSpPr>
            <a:spLocks noGrp="1"/>
          </p:cNvSpPr>
          <p:nvPr>
            <p:ph type="sldNum" sz="quarter" idx="12"/>
          </p:nvPr>
        </p:nvSpPr>
        <p:spPr/>
        <p:txBody>
          <a:bodyPr/>
          <a:lstStyle/>
          <a:p>
            <a:fld id="{87E7D82F-5D7F-4049-816F-87C810C63625}" type="slidenum">
              <a:rPr lang="en-US" smtClean="0"/>
              <a:t>53</a:t>
            </a:fld>
            <a:endParaRPr lang="en-US"/>
          </a:p>
        </p:txBody>
      </p:sp>
      <p:pic>
        <p:nvPicPr>
          <p:cNvPr id="8" name="Content Placeholder 7" descr="Chart, line chart&#10;&#10;Description automatically generated">
            <a:extLst>
              <a:ext uri="{FF2B5EF4-FFF2-40B4-BE49-F238E27FC236}">
                <a16:creationId xmlns:a16="http://schemas.microsoft.com/office/drawing/2014/main" id="{A010BF5D-CCB5-3EFC-F1AE-FA0D9FDFC11C}"/>
              </a:ext>
            </a:extLst>
          </p:cNvPr>
          <p:cNvPicPr>
            <a:picLocks noGrp="1" noChangeAspect="1"/>
          </p:cNvPicPr>
          <p:nvPr>
            <p:ph idx="1"/>
          </p:nvPr>
        </p:nvPicPr>
        <p:blipFill>
          <a:blip r:embed="rId2"/>
          <a:stretch>
            <a:fillRect/>
          </a:stretch>
        </p:blipFill>
        <p:spPr>
          <a:xfrm>
            <a:off x="1408757" y="823877"/>
            <a:ext cx="9832984" cy="5210245"/>
          </a:xfrm>
        </p:spPr>
      </p:pic>
    </p:spTree>
    <p:extLst>
      <p:ext uri="{BB962C8B-B14F-4D97-AF65-F5344CB8AC3E}">
        <p14:creationId xmlns:p14="http://schemas.microsoft.com/office/powerpoint/2010/main" val="328688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188DA-BC8E-31F2-9F1F-0DDE53F1DCA9}"/>
              </a:ext>
            </a:extLst>
          </p:cNvPr>
          <p:cNvSpPr>
            <a:spLocks noGrp="1"/>
          </p:cNvSpPr>
          <p:nvPr>
            <p:ph type="title"/>
          </p:nvPr>
        </p:nvSpPr>
        <p:spPr/>
        <p:txBody>
          <a:bodyPr>
            <a:normAutofit fontScale="90000"/>
          </a:bodyPr>
          <a:lstStyle/>
          <a:p>
            <a:r>
              <a:rPr lang="en-US" dirty="0"/>
              <a:t>Finned </a:t>
            </a:r>
            <a:r>
              <a:rPr lang="en-US" dirty="0" err="1"/>
              <a:t>Boomlet</a:t>
            </a:r>
            <a:r>
              <a:rPr lang="en-US" dirty="0"/>
              <a:t> Wire Cond. Sens.</a:t>
            </a:r>
          </a:p>
        </p:txBody>
      </p:sp>
      <p:sp>
        <p:nvSpPr>
          <p:cNvPr id="4" name="Slide Number Placeholder 3">
            <a:extLst>
              <a:ext uri="{FF2B5EF4-FFF2-40B4-BE49-F238E27FC236}">
                <a16:creationId xmlns:a16="http://schemas.microsoft.com/office/drawing/2014/main" id="{4E10EDE3-114C-9B46-6EDD-7B35BE35485B}"/>
              </a:ext>
            </a:extLst>
          </p:cNvPr>
          <p:cNvSpPr>
            <a:spLocks noGrp="1"/>
          </p:cNvSpPr>
          <p:nvPr>
            <p:ph type="sldNum" sz="quarter" idx="12"/>
          </p:nvPr>
        </p:nvSpPr>
        <p:spPr/>
        <p:txBody>
          <a:bodyPr/>
          <a:lstStyle/>
          <a:p>
            <a:fld id="{87E7D82F-5D7F-4049-816F-87C810C63625}" type="slidenum">
              <a:rPr lang="en-US" smtClean="0"/>
              <a:t>54</a:t>
            </a:fld>
            <a:endParaRPr lang="en-US"/>
          </a:p>
        </p:txBody>
      </p:sp>
      <p:pic>
        <p:nvPicPr>
          <p:cNvPr id="7" name="Content Placeholder 6" descr="Chart, line chart&#10;&#10;Description automatically generated">
            <a:extLst>
              <a:ext uri="{FF2B5EF4-FFF2-40B4-BE49-F238E27FC236}">
                <a16:creationId xmlns:a16="http://schemas.microsoft.com/office/drawing/2014/main" id="{07D264A5-E39E-5741-52B2-4E641FE2C757}"/>
              </a:ext>
            </a:extLst>
          </p:cNvPr>
          <p:cNvPicPr>
            <a:picLocks noGrp="1" noChangeAspect="1"/>
          </p:cNvPicPr>
          <p:nvPr>
            <p:ph idx="1"/>
          </p:nvPr>
        </p:nvPicPr>
        <p:blipFill>
          <a:blip r:embed="rId2"/>
          <a:stretch>
            <a:fillRect/>
          </a:stretch>
        </p:blipFill>
        <p:spPr>
          <a:xfrm>
            <a:off x="1003899" y="585480"/>
            <a:ext cx="10346359" cy="5482269"/>
          </a:xfrm>
        </p:spPr>
      </p:pic>
    </p:spTree>
    <p:extLst>
      <p:ext uri="{BB962C8B-B14F-4D97-AF65-F5344CB8AC3E}">
        <p14:creationId xmlns:p14="http://schemas.microsoft.com/office/powerpoint/2010/main" val="29690830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D4244-1DBB-D132-11AC-639795622878}"/>
              </a:ext>
            </a:extLst>
          </p:cNvPr>
          <p:cNvSpPr>
            <a:spLocks noGrp="1"/>
          </p:cNvSpPr>
          <p:nvPr>
            <p:ph type="title"/>
          </p:nvPr>
        </p:nvSpPr>
        <p:spPr/>
        <p:txBody>
          <a:bodyPr>
            <a:normAutofit fontScale="90000"/>
          </a:bodyPr>
          <a:lstStyle/>
          <a:p>
            <a:r>
              <a:rPr lang="en-US" dirty="0">
                <a:latin typeface="Century Gothic"/>
                <a:cs typeface="Arial"/>
              </a:rPr>
              <a:t>Radiation Sensitivity Study, before I knew rad</a:t>
            </a:r>
            <a:endParaRPr lang="en-US" dirty="0"/>
          </a:p>
        </p:txBody>
      </p:sp>
      <p:sp>
        <p:nvSpPr>
          <p:cNvPr id="4" name="Slide Number Placeholder 3">
            <a:extLst>
              <a:ext uri="{FF2B5EF4-FFF2-40B4-BE49-F238E27FC236}">
                <a16:creationId xmlns:a16="http://schemas.microsoft.com/office/drawing/2014/main" id="{40CE79BB-5CB0-7113-2592-6C9325348C7F}"/>
              </a:ext>
            </a:extLst>
          </p:cNvPr>
          <p:cNvSpPr>
            <a:spLocks noGrp="1"/>
          </p:cNvSpPr>
          <p:nvPr>
            <p:ph type="sldNum" sz="quarter" idx="12"/>
          </p:nvPr>
        </p:nvSpPr>
        <p:spPr/>
        <p:txBody>
          <a:bodyPr/>
          <a:lstStyle/>
          <a:p>
            <a:fld id="{87E7D82F-5D7F-4049-816F-87C810C63625}" type="slidenum">
              <a:rPr lang="en-US" smtClean="0"/>
              <a:t>55</a:t>
            </a:fld>
            <a:endParaRPr lang="en-US"/>
          </a:p>
        </p:txBody>
      </p:sp>
      <p:pic>
        <p:nvPicPr>
          <p:cNvPr id="8" name="Content Placeholder 7">
            <a:extLst>
              <a:ext uri="{FF2B5EF4-FFF2-40B4-BE49-F238E27FC236}">
                <a16:creationId xmlns:a16="http://schemas.microsoft.com/office/drawing/2014/main" id="{D81CF293-23EB-9732-9A16-0725B69B8D2B}"/>
              </a:ext>
            </a:extLst>
          </p:cNvPr>
          <p:cNvPicPr>
            <a:picLocks noGrp="1" noChangeAspect="1"/>
          </p:cNvPicPr>
          <p:nvPr>
            <p:ph idx="1"/>
          </p:nvPr>
        </p:nvPicPr>
        <p:blipFill>
          <a:blip r:embed="rId2"/>
          <a:stretch>
            <a:fillRect/>
          </a:stretch>
        </p:blipFill>
        <p:spPr>
          <a:xfrm>
            <a:off x="4956270" y="763096"/>
            <a:ext cx="7239585" cy="5470957"/>
          </a:xfrm>
        </p:spPr>
      </p:pic>
      <p:pic>
        <p:nvPicPr>
          <p:cNvPr id="9" name="Picture 8">
            <a:extLst>
              <a:ext uri="{FF2B5EF4-FFF2-40B4-BE49-F238E27FC236}">
                <a16:creationId xmlns:a16="http://schemas.microsoft.com/office/drawing/2014/main" id="{149C9FDE-1E3E-4D1A-A662-657CDD93BF31}"/>
              </a:ext>
            </a:extLst>
          </p:cNvPr>
          <p:cNvPicPr>
            <a:picLocks noChangeAspect="1"/>
          </p:cNvPicPr>
          <p:nvPr/>
        </p:nvPicPr>
        <p:blipFill>
          <a:blip r:embed="rId3"/>
          <a:stretch>
            <a:fillRect/>
          </a:stretch>
        </p:blipFill>
        <p:spPr>
          <a:xfrm>
            <a:off x="396114" y="994474"/>
            <a:ext cx="5962452" cy="4494510"/>
          </a:xfrm>
          <a:prstGeom prst="rect">
            <a:avLst/>
          </a:prstGeom>
        </p:spPr>
      </p:pic>
    </p:spTree>
    <p:extLst>
      <p:ext uri="{BB962C8B-B14F-4D97-AF65-F5344CB8AC3E}">
        <p14:creationId xmlns:p14="http://schemas.microsoft.com/office/powerpoint/2010/main" val="9119589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p:nvPr>
        </p:nvSpPr>
        <p:spPr/>
        <p:txBody>
          <a:bodyPr>
            <a:normAutofit fontScale="90000"/>
          </a:bodyPr>
          <a:lstStyle/>
          <a:p>
            <a:r>
              <a:rPr lang="en-US" dirty="0">
                <a:latin typeface="Century Gothic"/>
                <a:cs typeface="Arial"/>
              </a:rPr>
              <a:t>Emissivity sensitivity, outdated radiation</a:t>
            </a:r>
            <a:br>
              <a:rPr lang="en-US" dirty="0">
                <a:latin typeface="Century Gothic"/>
                <a:cs typeface="Arial"/>
              </a:rPr>
            </a:br>
            <a:endParaRPr lang="en-US" dirty="0"/>
          </a:p>
        </p:txBody>
      </p:sp>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Chart&#10;&#10;Description automatically generated">
            <a:extLst>
              <a:ext uri="{FF2B5EF4-FFF2-40B4-BE49-F238E27FC236}">
                <a16:creationId xmlns:a16="http://schemas.microsoft.com/office/drawing/2014/main" id="{CB9B4099-8CC4-E9B5-262A-6D75B06ABA52}"/>
              </a:ext>
            </a:extLst>
          </p:cNvPr>
          <p:cNvPicPr>
            <a:picLocks noChangeAspect="1"/>
          </p:cNvPicPr>
          <p:nvPr/>
        </p:nvPicPr>
        <p:blipFill>
          <a:blip r:embed="rId2"/>
          <a:stretch>
            <a:fillRect/>
          </a:stretch>
        </p:blipFill>
        <p:spPr>
          <a:xfrm>
            <a:off x="1986702" y="599874"/>
            <a:ext cx="8218596" cy="5658251"/>
          </a:xfrm>
          <a:prstGeom prst="rect">
            <a:avLst/>
          </a:prstGeom>
        </p:spPr>
      </p:pic>
      <p:sp>
        <p:nvSpPr>
          <p:cNvPr id="7" name="Slide Number Placeholder 3">
            <a:extLst>
              <a:ext uri="{FF2B5EF4-FFF2-40B4-BE49-F238E27FC236}">
                <a16:creationId xmlns:a16="http://schemas.microsoft.com/office/drawing/2014/main" id="{1857E26A-9CAB-DD24-952F-8EA5221586B1}"/>
              </a:ext>
            </a:extLst>
          </p:cNvPr>
          <p:cNvSpPr>
            <a:spLocks noGrp="1"/>
          </p:cNvSpPr>
          <p:nvPr>
            <p:ph type="sldNum" sz="quarter" idx="12"/>
          </p:nvPr>
        </p:nvSpPr>
        <p:spPr>
          <a:xfrm>
            <a:off x="9057928" y="6356350"/>
            <a:ext cx="2743200" cy="365125"/>
          </a:xfrm>
        </p:spPr>
        <p:txBody>
          <a:bodyPr/>
          <a:lstStyle/>
          <a:p>
            <a:fld id="{87E7D82F-5D7F-4049-816F-87C810C63625}" type="slidenum">
              <a:rPr lang="en-US" smtClean="0"/>
              <a:t>56</a:t>
            </a:fld>
            <a:endParaRPr lang="en-US" dirty="0"/>
          </a:p>
        </p:txBody>
      </p:sp>
      <p:sp>
        <p:nvSpPr>
          <p:cNvPr id="9" name="Content Placeholder 8">
            <a:extLst>
              <a:ext uri="{FF2B5EF4-FFF2-40B4-BE49-F238E27FC236}">
                <a16:creationId xmlns:a16="http://schemas.microsoft.com/office/drawing/2014/main" id="{82455BFE-2034-5F0A-D8EA-1E70AD504C7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490496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p:nvPr>
        </p:nvSpPr>
        <p:spPr/>
        <p:txBody>
          <a:bodyPr>
            <a:normAutofit fontScale="90000"/>
          </a:bodyPr>
          <a:lstStyle/>
          <a:p>
            <a:r>
              <a:rPr lang="en-US" dirty="0">
                <a:latin typeface="Century Gothic"/>
                <a:cs typeface="Arial"/>
              </a:rPr>
              <a:t>All three </a:t>
            </a:r>
            <a:r>
              <a:rPr lang="en-US" dirty="0" err="1">
                <a:latin typeface="Century Gothic"/>
                <a:cs typeface="Arial"/>
              </a:rPr>
              <a:t>boomlets</a:t>
            </a:r>
            <a:r>
              <a:rPr lang="en-US" dirty="0">
                <a:latin typeface="Century Gothic"/>
                <a:cs typeface="Arial"/>
              </a:rPr>
              <a:t>, with additional finned e = .1, outdated radiation</a:t>
            </a:r>
            <a:br>
              <a:rPr lang="en-US" dirty="0">
                <a:latin typeface="Century Gothic"/>
                <a:cs typeface="Arial"/>
              </a:rPr>
            </a:br>
            <a:endParaRPr lang="en-US" dirty="0"/>
          </a:p>
        </p:txBody>
      </p:sp>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Chart, line chart&#10;&#10;Description automatically generated">
            <a:extLst>
              <a:ext uri="{FF2B5EF4-FFF2-40B4-BE49-F238E27FC236}">
                <a16:creationId xmlns:a16="http://schemas.microsoft.com/office/drawing/2014/main" id="{128AD616-DE91-C15D-20BC-E2A4AB51B249}"/>
              </a:ext>
            </a:extLst>
          </p:cNvPr>
          <p:cNvPicPr>
            <a:picLocks noChangeAspect="1"/>
          </p:cNvPicPr>
          <p:nvPr/>
        </p:nvPicPr>
        <p:blipFill>
          <a:blip r:embed="rId2"/>
          <a:stretch>
            <a:fillRect/>
          </a:stretch>
        </p:blipFill>
        <p:spPr>
          <a:xfrm>
            <a:off x="2453750" y="987519"/>
            <a:ext cx="6892218" cy="4882961"/>
          </a:xfrm>
          <a:prstGeom prst="rect">
            <a:avLst/>
          </a:prstGeom>
        </p:spPr>
      </p:pic>
      <p:sp>
        <p:nvSpPr>
          <p:cNvPr id="8" name="Slide Number Placeholder 3">
            <a:extLst>
              <a:ext uri="{FF2B5EF4-FFF2-40B4-BE49-F238E27FC236}">
                <a16:creationId xmlns:a16="http://schemas.microsoft.com/office/drawing/2014/main" id="{D3718412-3A29-D3B1-5CDB-401EDD0EBD9A}"/>
              </a:ext>
            </a:extLst>
          </p:cNvPr>
          <p:cNvSpPr>
            <a:spLocks noGrp="1"/>
          </p:cNvSpPr>
          <p:nvPr>
            <p:ph type="sldNum" sz="quarter" idx="12"/>
          </p:nvPr>
        </p:nvSpPr>
        <p:spPr>
          <a:xfrm>
            <a:off x="9057928" y="6356350"/>
            <a:ext cx="2743200" cy="365125"/>
          </a:xfrm>
        </p:spPr>
        <p:txBody>
          <a:bodyPr/>
          <a:lstStyle/>
          <a:p>
            <a:fld id="{87E7D82F-5D7F-4049-816F-87C810C63625}" type="slidenum">
              <a:rPr lang="en-US" smtClean="0"/>
              <a:t>57</a:t>
            </a:fld>
            <a:endParaRPr lang="en-US" dirty="0"/>
          </a:p>
        </p:txBody>
      </p:sp>
      <p:sp>
        <p:nvSpPr>
          <p:cNvPr id="10" name="Content Placeholder 9">
            <a:extLst>
              <a:ext uri="{FF2B5EF4-FFF2-40B4-BE49-F238E27FC236}">
                <a16:creationId xmlns:a16="http://schemas.microsoft.com/office/drawing/2014/main" id="{902FC739-762F-EC12-E273-FA1718663F0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54748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p:nvPr>
        </p:nvSpPr>
        <p:spPr/>
        <p:txBody>
          <a:bodyPr>
            <a:normAutofit fontScale="90000"/>
          </a:bodyPr>
          <a:lstStyle/>
          <a:p>
            <a:r>
              <a:rPr lang="en-US">
                <a:latin typeface="Century Gothic"/>
                <a:cs typeface="Arial"/>
              </a:rPr>
              <a:t>DAVINCI Mission Overview</a:t>
            </a:r>
            <a:endParaRPr lang="en-US"/>
          </a:p>
        </p:txBody>
      </p:sp>
      <p:sp>
        <p:nvSpPr>
          <p:cNvPr id="4" name="Slide Number Placeholder 3">
            <a:extLst>
              <a:ext uri="{FF2B5EF4-FFF2-40B4-BE49-F238E27FC236}">
                <a16:creationId xmlns:a16="http://schemas.microsoft.com/office/drawing/2014/main" id="{F4CF7FA6-4D50-4D1A-CB6C-DF8E90D466D1}"/>
              </a:ext>
            </a:extLst>
          </p:cNvPr>
          <p:cNvSpPr>
            <a:spLocks noGrp="1"/>
          </p:cNvSpPr>
          <p:nvPr>
            <p:ph type="sldNum" sz="quarter" idx="12"/>
          </p:nvPr>
        </p:nvSpPr>
        <p:spPr/>
        <p:txBody>
          <a:bodyPr/>
          <a:lstStyle/>
          <a:p>
            <a:fld id="{87E7D82F-5D7F-4049-816F-87C810C63625}" type="slidenum">
              <a:rPr lang="en-US" smtClean="0"/>
              <a:t>6</a:t>
            </a:fld>
            <a:endParaRPr lang="en-US"/>
          </a:p>
        </p:txBody>
      </p:sp>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NASA Set for 'DAVINCI' Mission Carrying a Button-sized Gadget to Venus">
            <a:extLst>
              <a:ext uri="{FF2B5EF4-FFF2-40B4-BE49-F238E27FC236}">
                <a16:creationId xmlns:a16="http://schemas.microsoft.com/office/drawing/2014/main" id="{3647D463-39B0-8EBC-15A8-832569995691}"/>
              </a:ext>
            </a:extLst>
          </p:cNvPr>
          <p:cNvPicPr>
            <a:picLocks noChangeAspect="1"/>
          </p:cNvPicPr>
          <p:nvPr/>
        </p:nvPicPr>
        <p:blipFill>
          <a:blip r:embed="rId2"/>
          <a:stretch>
            <a:fillRect/>
          </a:stretch>
        </p:blipFill>
        <p:spPr>
          <a:xfrm>
            <a:off x="7251867" y="2196317"/>
            <a:ext cx="4940133" cy="2770165"/>
          </a:xfrm>
          <a:prstGeom prst="rect">
            <a:avLst/>
          </a:prstGeom>
        </p:spPr>
      </p:pic>
      <p:sp>
        <p:nvSpPr>
          <p:cNvPr id="7" name="Content Placeholder 2">
            <a:extLst>
              <a:ext uri="{FF2B5EF4-FFF2-40B4-BE49-F238E27FC236}">
                <a16:creationId xmlns:a16="http://schemas.microsoft.com/office/drawing/2014/main" id="{9B323B42-5971-E621-6C59-42FF66331AD7}"/>
              </a:ext>
            </a:extLst>
          </p:cNvPr>
          <p:cNvSpPr txBox="1">
            <a:spLocks/>
          </p:cNvSpPr>
          <p:nvPr/>
        </p:nvSpPr>
        <p:spPr>
          <a:xfrm>
            <a:off x="93865" y="786580"/>
            <a:ext cx="7054187" cy="5530297"/>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571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5A3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7F5A3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entury Gothic" panose="020B0502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DAVINCI stands for </a:t>
            </a:r>
            <a:r>
              <a:rPr lang="en-US" u="sng" dirty="0"/>
              <a:t>Deep Atmospheric Venus Investigation of Noble Gases, Chemistry, and Imagery</a:t>
            </a:r>
          </a:p>
          <a:p>
            <a:pPr lvl="1"/>
            <a:r>
              <a:rPr lang="en-US" dirty="0"/>
              <a:t>First mission to Venus since the Soviet Vega program in 1985</a:t>
            </a:r>
          </a:p>
          <a:p>
            <a:pPr lvl="1"/>
            <a:r>
              <a:rPr lang="en-US" dirty="0"/>
              <a:t>Set to launch in 2030</a:t>
            </a:r>
          </a:p>
          <a:p>
            <a:endParaRPr lang="en-US" dirty="0"/>
          </a:p>
          <a:p>
            <a:r>
              <a:rPr lang="en-US" dirty="0"/>
              <a:t>This mission will record data on the makeup of the Venus atmosphere as well as map out the cloud layer to better understand the origin and evolution of Venus</a:t>
            </a:r>
          </a:p>
          <a:p>
            <a:pPr lvl="1"/>
            <a:r>
              <a:rPr lang="en-US" dirty="0"/>
              <a:t>This will help answer long-standing questions like if Venus was ever habitable, the atmospheric composition and surface interaction, and the surface properties.</a:t>
            </a:r>
          </a:p>
          <a:p>
            <a:endParaRPr lang="en-US" dirty="0"/>
          </a:p>
          <a:p>
            <a:r>
              <a:rPr lang="en-US" dirty="0"/>
              <a:t>There will be two flybys of Venus and then a full descent</a:t>
            </a:r>
          </a:p>
          <a:p>
            <a:pPr lvl="1"/>
            <a:r>
              <a:rPr lang="en-US" dirty="0"/>
              <a:t>This descent will last approximately 1 hour, collecting valuable data throughout.</a:t>
            </a:r>
          </a:p>
          <a:p>
            <a:endParaRPr lang="en-US" dirty="0"/>
          </a:p>
          <a:p>
            <a:r>
              <a:rPr lang="en-US" dirty="0"/>
              <a:t>Challenges of the mission</a:t>
            </a:r>
          </a:p>
          <a:p>
            <a:pPr lvl="1"/>
            <a:r>
              <a:rPr lang="en-US" dirty="0"/>
              <a:t>Temperature gets up to nearly 475 degrees Celsius (887 degrees Fahrenheit)</a:t>
            </a:r>
          </a:p>
          <a:p>
            <a:pPr lvl="2"/>
            <a:r>
              <a:rPr lang="en-US" dirty="0"/>
              <a:t>Atmosphere is 96% CO2</a:t>
            </a:r>
          </a:p>
          <a:p>
            <a:pPr lvl="1"/>
            <a:r>
              <a:rPr lang="en-US" dirty="0"/>
              <a:t>Crushing air pressure (92 bar)</a:t>
            </a:r>
          </a:p>
          <a:p>
            <a:pPr lvl="1"/>
            <a:r>
              <a:rPr lang="en-US" dirty="0"/>
              <a:t>Clouds made of sulfuric acid</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38361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p:nvPr>
        </p:nvSpPr>
        <p:spPr/>
        <p:txBody>
          <a:bodyPr>
            <a:normAutofit fontScale="90000"/>
          </a:bodyPr>
          <a:lstStyle/>
          <a:p>
            <a:r>
              <a:rPr lang="en-US">
                <a:latin typeface="Century Gothic"/>
                <a:cs typeface="Arial"/>
              </a:rPr>
              <a:t>Venus conditions</a:t>
            </a:r>
            <a:endParaRPr lang="en-US"/>
          </a:p>
        </p:txBody>
      </p:sp>
      <p:pic>
        <p:nvPicPr>
          <p:cNvPr id="6" name="Content Placeholder 5">
            <a:extLst>
              <a:ext uri="{FF2B5EF4-FFF2-40B4-BE49-F238E27FC236}">
                <a16:creationId xmlns:a16="http://schemas.microsoft.com/office/drawing/2014/main" id="{34281118-97AC-8936-7C49-83E095A2CD7F}"/>
              </a:ext>
            </a:extLst>
          </p:cNvPr>
          <p:cNvPicPr>
            <a:picLocks noGrp="1" noChangeAspect="1"/>
          </p:cNvPicPr>
          <p:nvPr>
            <p:ph idx="1"/>
          </p:nvPr>
        </p:nvPicPr>
        <p:blipFill>
          <a:blip r:embed="rId2"/>
          <a:stretch>
            <a:fillRect/>
          </a:stretch>
        </p:blipFill>
        <p:spPr>
          <a:xfrm>
            <a:off x="5943600" y="674548"/>
            <a:ext cx="6096321" cy="5559505"/>
          </a:xfrm>
        </p:spPr>
      </p:pic>
      <p:sp>
        <p:nvSpPr>
          <p:cNvPr id="4" name="Slide Number Placeholder 3">
            <a:extLst>
              <a:ext uri="{FF2B5EF4-FFF2-40B4-BE49-F238E27FC236}">
                <a16:creationId xmlns:a16="http://schemas.microsoft.com/office/drawing/2014/main" id="{F4CF7FA6-4D50-4D1A-CB6C-DF8E90D466D1}"/>
              </a:ext>
            </a:extLst>
          </p:cNvPr>
          <p:cNvSpPr>
            <a:spLocks noGrp="1"/>
          </p:cNvSpPr>
          <p:nvPr>
            <p:ph type="sldNum" sz="quarter" idx="12"/>
          </p:nvPr>
        </p:nvSpPr>
        <p:spPr/>
        <p:txBody>
          <a:bodyPr/>
          <a:lstStyle/>
          <a:p>
            <a:fld id="{87E7D82F-5D7F-4049-816F-87C810C63625}" type="slidenum">
              <a:rPr lang="en-US" smtClean="0"/>
              <a:t>7</a:t>
            </a:fld>
            <a:endParaRPr lang="en-US" dirty="0"/>
          </a:p>
        </p:txBody>
      </p:sp>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76956421-F261-C8E4-0C31-1666CC815AEA}"/>
              </a:ext>
            </a:extLst>
          </p:cNvPr>
          <p:cNvSpPr txBox="1">
            <a:spLocks/>
          </p:cNvSpPr>
          <p:nvPr/>
        </p:nvSpPr>
        <p:spPr>
          <a:xfrm>
            <a:off x="152079" y="792824"/>
            <a:ext cx="5717779" cy="55302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571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5A3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7F5A3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entury Gothic" panose="020B0502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Wide variation in temperature, pressure, and radiative heat transfer throughout the descent</a:t>
            </a:r>
          </a:p>
          <a:p>
            <a:r>
              <a:rPr lang="en-US" sz="2000" dirty="0"/>
              <a:t>Probe initially starts warmer than atmospheric temperature before being ejected from probe flight system</a:t>
            </a:r>
          </a:p>
          <a:p>
            <a:pPr lvl="1"/>
            <a:r>
              <a:rPr lang="en-US" sz="1600" dirty="0"/>
              <a:t>Probe flight system keeps the temperature around     -20 degrees C.</a:t>
            </a:r>
          </a:p>
          <a:p>
            <a:r>
              <a:rPr lang="en-US" sz="2000" dirty="0"/>
              <a:t>Descent simulation data is used in analysis</a:t>
            </a:r>
          </a:p>
          <a:p>
            <a:pPr lvl="1"/>
            <a:r>
              <a:rPr lang="en-US" sz="1800" dirty="0"/>
              <a:t>Used to calculate Reynolds number, Nusselt Number, and Convection coefficient</a:t>
            </a:r>
          </a:p>
          <a:p>
            <a:pPr lvl="1"/>
            <a:r>
              <a:rPr lang="en-US" sz="1800" dirty="0"/>
              <a:t>Temperatures are around 230 K at the start of the descent, and end around 735 K.</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85705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D17BC2A-FA6A-42C3-9721-FAE293B7EC5F}"/>
              </a:ext>
            </a:extLst>
          </p:cNvPr>
          <p:cNvSpPr/>
          <p:nvPr/>
        </p:nvSpPr>
        <p:spPr>
          <a:xfrm>
            <a:off x="9239986" y="4070513"/>
            <a:ext cx="2389566" cy="1905896"/>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C9D3E7-2BF0-4EFA-B4B0-1BCE03D95FB9}"/>
              </a:ext>
            </a:extLst>
          </p:cNvPr>
          <p:cNvSpPr>
            <a:spLocks noGrp="1"/>
          </p:cNvSpPr>
          <p:nvPr>
            <p:ph type="title"/>
          </p:nvPr>
        </p:nvSpPr>
        <p:spPr/>
        <p:txBody>
          <a:bodyPr>
            <a:normAutofit fontScale="90000"/>
          </a:bodyPr>
          <a:lstStyle/>
          <a:p>
            <a:r>
              <a:rPr lang="en-US" dirty="0"/>
              <a:t>The DAVINCI Instruments</a:t>
            </a:r>
          </a:p>
        </p:txBody>
      </p:sp>
      <p:sp>
        <p:nvSpPr>
          <p:cNvPr id="4" name="Slide Number Placeholder 3">
            <a:extLst>
              <a:ext uri="{FF2B5EF4-FFF2-40B4-BE49-F238E27FC236}">
                <a16:creationId xmlns:a16="http://schemas.microsoft.com/office/drawing/2014/main" id="{6ECF2590-35D0-46E1-9CC2-1023D9DEFB68}"/>
              </a:ext>
            </a:extLst>
          </p:cNvPr>
          <p:cNvSpPr>
            <a:spLocks noGrp="1"/>
          </p:cNvSpPr>
          <p:nvPr>
            <p:ph type="sldNum" sz="quarter" idx="12"/>
          </p:nvPr>
        </p:nvSpPr>
        <p:spPr/>
        <p:txBody>
          <a:bodyPr/>
          <a:lstStyle/>
          <a:p>
            <a:fld id="{87E7D82F-5D7F-4049-816F-87C810C63625}" type="slidenum">
              <a:rPr lang="en-US" smtClean="0"/>
              <a:t>8</a:t>
            </a:fld>
            <a:endParaRPr lang="en-US"/>
          </a:p>
        </p:txBody>
      </p:sp>
      <p:pic>
        <p:nvPicPr>
          <p:cNvPr id="6" name="Picture 5">
            <a:extLst>
              <a:ext uri="{FF2B5EF4-FFF2-40B4-BE49-F238E27FC236}">
                <a16:creationId xmlns:a16="http://schemas.microsoft.com/office/drawing/2014/main" id="{5132D85C-62A2-4BBB-AC9E-7A23EB2921EE}"/>
              </a:ext>
            </a:extLst>
          </p:cNvPr>
          <p:cNvPicPr>
            <a:picLocks noChangeAspect="1"/>
          </p:cNvPicPr>
          <p:nvPr/>
        </p:nvPicPr>
        <p:blipFill>
          <a:blip r:embed="rId3"/>
          <a:stretch>
            <a:fillRect/>
          </a:stretch>
        </p:blipFill>
        <p:spPr>
          <a:xfrm>
            <a:off x="285973" y="1732221"/>
            <a:ext cx="2046310" cy="1144318"/>
          </a:xfrm>
          <a:prstGeom prst="rect">
            <a:avLst/>
          </a:prstGeom>
          <a:ln>
            <a:solidFill>
              <a:schemeClr val="tx1"/>
            </a:solidFill>
          </a:ln>
        </p:spPr>
      </p:pic>
      <p:pic>
        <p:nvPicPr>
          <p:cNvPr id="8" name="Picture 7">
            <a:extLst>
              <a:ext uri="{FF2B5EF4-FFF2-40B4-BE49-F238E27FC236}">
                <a16:creationId xmlns:a16="http://schemas.microsoft.com/office/drawing/2014/main" id="{A6B381E2-1D5F-4813-8024-6ED1A0415569}"/>
              </a:ext>
            </a:extLst>
          </p:cNvPr>
          <p:cNvPicPr>
            <a:picLocks noChangeAspect="1"/>
          </p:cNvPicPr>
          <p:nvPr/>
        </p:nvPicPr>
        <p:blipFill>
          <a:blip r:embed="rId4"/>
          <a:stretch>
            <a:fillRect/>
          </a:stretch>
        </p:blipFill>
        <p:spPr>
          <a:xfrm>
            <a:off x="2981177" y="1732221"/>
            <a:ext cx="1772396" cy="1134943"/>
          </a:xfrm>
          <a:prstGeom prst="rect">
            <a:avLst/>
          </a:prstGeom>
          <a:ln>
            <a:solidFill>
              <a:schemeClr val="tx1"/>
            </a:solidFill>
          </a:ln>
        </p:spPr>
      </p:pic>
      <p:pic>
        <p:nvPicPr>
          <p:cNvPr id="10" name="Picture 9">
            <a:extLst>
              <a:ext uri="{FF2B5EF4-FFF2-40B4-BE49-F238E27FC236}">
                <a16:creationId xmlns:a16="http://schemas.microsoft.com/office/drawing/2014/main" id="{2B5849BF-2138-4250-8C06-FDCEE5059AC9}"/>
              </a:ext>
            </a:extLst>
          </p:cNvPr>
          <p:cNvPicPr>
            <a:picLocks noChangeAspect="1"/>
          </p:cNvPicPr>
          <p:nvPr/>
        </p:nvPicPr>
        <p:blipFill>
          <a:blip r:embed="rId5"/>
          <a:stretch>
            <a:fillRect/>
          </a:stretch>
        </p:blipFill>
        <p:spPr>
          <a:xfrm>
            <a:off x="317977" y="4666195"/>
            <a:ext cx="1540415" cy="1007748"/>
          </a:xfrm>
          <a:prstGeom prst="rect">
            <a:avLst/>
          </a:prstGeom>
          <a:ln>
            <a:solidFill>
              <a:schemeClr val="tx1"/>
            </a:solidFill>
          </a:ln>
        </p:spPr>
      </p:pic>
      <p:pic>
        <p:nvPicPr>
          <p:cNvPr id="12" name="Picture 11">
            <a:extLst>
              <a:ext uri="{FF2B5EF4-FFF2-40B4-BE49-F238E27FC236}">
                <a16:creationId xmlns:a16="http://schemas.microsoft.com/office/drawing/2014/main" id="{15F3058B-7B24-4BBD-9A5A-BAD680B1C269}"/>
              </a:ext>
            </a:extLst>
          </p:cNvPr>
          <p:cNvPicPr>
            <a:picLocks noChangeAspect="1"/>
          </p:cNvPicPr>
          <p:nvPr/>
        </p:nvPicPr>
        <p:blipFill>
          <a:blip r:embed="rId6"/>
          <a:stretch>
            <a:fillRect/>
          </a:stretch>
        </p:blipFill>
        <p:spPr>
          <a:xfrm>
            <a:off x="2476845" y="4667400"/>
            <a:ext cx="2091386" cy="1007748"/>
          </a:xfrm>
          <a:prstGeom prst="rect">
            <a:avLst/>
          </a:prstGeom>
          <a:ln>
            <a:solidFill>
              <a:schemeClr val="tx1"/>
            </a:solidFill>
          </a:ln>
        </p:spPr>
      </p:pic>
      <p:pic>
        <p:nvPicPr>
          <p:cNvPr id="14" name="Picture 13">
            <a:extLst>
              <a:ext uri="{FF2B5EF4-FFF2-40B4-BE49-F238E27FC236}">
                <a16:creationId xmlns:a16="http://schemas.microsoft.com/office/drawing/2014/main" id="{A884CA1E-3797-4B8A-BD7E-BCD06F8948C1}"/>
              </a:ext>
            </a:extLst>
          </p:cNvPr>
          <p:cNvPicPr>
            <a:picLocks noChangeAspect="1"/>
          </p:cNvPicPr>
          <p:nvPr/>
        </p:nvPicPr>
        <p:blipFill>
          <a:blip r:embed="rId7"/>
          <a:stretch>
            <a:fillRect/>
          </a:stretch>
        </p:blipFill>
        <p:spPr>
          <a:xfrm>
            <a:off x="9494837" y="4698359"/>
            <a:ext cx="1869382" cy="1007749"/>
          </a:xfrm>
          <a:prstGeom prst="rect">
            <a:avLst/>
          </a:prstGeom>
          <a:ln>
            <a:solidFill>
              <a:schemeClr val="tx1"/>
            </a:solidFill>
          </a:ln>
        </p:spPr>
      </p:pic>
      <p:pic>
        <p:nvPicPr>
          <p:cNvPr id="16" name="Picture 15">
            <a:extLst>
              <a:ext uri="{FF2B5EF4-FFF2-40B4-BE49-F238E27FC236}">
                <a16:creationId xmlns:a16="http://schemas.microsoft.com/office/drawing/2014/main" id="{AD1A5044-C762-4069-B93C-CF27D662B19D}"/>
              </a:ext>
            </a:extLst>
          </p:cNvPr>
          <p:cNvPicPr>
            <a:picLocks noChangeAspect="1"/>
          </p:cNvPicPr>
          <p:nvPr/>
        </p:nvPicPr>
        <p:blipFill>
          <a:blip r:embed="rId8"/>
          <a:stretch>
            <a:fillRect/>
          </a:stretch>
        </p:blipFill>
        <p:spPr>
          <a:xfrm>
            <a:off x="5104867" y="4658191"/>
            <a:ext cx="1653701" cy="1008951"/>
          </a:xfrm>
          <a:prstGeom prst="rect">
            <a:avLst/>
          </a:prstGeom>
          <a:ln>
            <a:solidFill>
              <a:schemeClr val="tx1"/>
            </a:solidFill>
          </a:ln>
        </p:spPr>
      </p:pic>
      <p:sp>
        <p:nvSpPr>
          <p:cNvPr id="18" name="TextBox 17">
            <a:extLst>
              <a:ext uri="{FF2B5EF4-FFF2-40B4-BE49-F238E27FC236}">
                <a16:creationId xmlns:a16="http://schemas.microsoft.com/office/drawing/2014/main" id="{56C7ED99-AC5C-4FFD-A2BF-DE2B5ADC14FB}"/>
              </a:ext>
            </a:extLst>
          </p:cNvPr>
          <p:cNvSpPr txBox="1"/>
          <p:nvPr/>
        </p:nvSpPr>
        <p:spPr>
          <a:xfrm>
            <a:off x="222091" y="948846"/>
            <a:ext cx="1992015" cy="738664"/>
          </a:xfrm>
          <a:prstGeom prst="rect">
            <a:avLst/>
          </a:prstGeom>
          <a:noFill/>
        </p:spPr>
        <p:txBody>
          <a:bodyPr wrap="square" rtlCol="0">
            <a:spAutoFit/>
          </a:bodyPr>
          <a:lstStyle/>
          <a:p>
            <a:pPr algn="ctr"/>
            <a:r>
              <a:rPr lang="en-US" sz="1400" b="1" dirty="0"/>
              <a:t>VISOR</a:t>
            </a:r>
            <a:r>
              <a:rPr lang="en-US" sz="1400" dirty="0"/>
              <a:t> (Venus Imaging System for Orbital Reconnaissance) </a:t>
            </a:r>
          </a:p>
        </p:txBody>
      </p:sp>
      <p:pic>
        <p:nvPicPr>
          <p:cNvPr id="1026" name="Picture 2" descr="Prototype VfOx instrument">
            <a:extLst>
              <a:ext uri="{FF2B5EF4-FFF2-40B4-BE49-F238E27FC236}">
                <a16:creationId xmlns:a16="http://schemas.microsoft.com/office/drawing/2014/main" id="{514713BB-AE2D-4019-A43D-96A7A3CD85D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62696"/>
          <a:stretch/>
        </p:blipFill>
        <p:spPr bwMode="auto">
          <a:xfrm>
            <a:off x="7353763" y="4672114"/>
            <a:ext cx="1414842" cy="10077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37F0E83-A565-4322-BC49-85D171CA5690}"/>
              </a:ext>
            </a:extLst>
          </p:cNvPr>
          <p:cNvSpPr txBox="1"/>
          <p:nvPr/>
        </p:nvSpPr>
        <p:spPr>
          <a:xfrm>
            <a:off x="2795189" y="989796"/>
            <a:ext cx="2144373" cy="738664"/>
          </a:xfrm>
          <a:prstGeom prst="rect">
            <a:avLst/>
          </a:prstGeom>
          <a:noFill/>
        </p:spPr>
        <p:txBody>
          <a:bodyPr wrap="square" rtlCol="0">
            <a:spAutoFit/>
          </a:bodyPr>
          <a:lstStyle/>
          <a:p>
            <a:pPr algn="ctr"/>
            <a:r>
              <a:rPr lang="en-US" sz="1400" b="1"/>
              <a:t>CUVIS</a:t>
            </a:r>
            <a:r>
              <a:rPr lang="en-US" sz="1400"/>
              <a:t> (Compact Ultraviolet to Visible Imaging Spectrometer) </a:t>
            </a:r>
          </a:p>
        </p:txBody>
      </p:sp>
      <p:sp>
        <p:nvSpPr>
          <p:cNvPr id="22" name="TextBox 21">
            <a:extLst>
              <a:ext uri="{FF2B5EF4-FFF2-40B4-BE49-F238E27FC236}">
                <a16:creationId xmlns:a16="http://schemas.microsoft.com/office/drawing/2014/main" id="{8C63B73A-DFF9-4BD8-80DE-76297C3F03F5}"/>
              </a:ext>
            </a:extLst>
          </p:cNvPr>
          <p:cNvSpPr txBox="1"/>
          <p:nvPr/>
        </p:nvSpPr>
        <p:spPr>
          <a:xfrm>
            <a:off x="92176" y="4142373"/>
            <a:ext cx="1992015" cy="523220"/>
          </a:xfrm>
          <a:prstGeom prst="rect">
            <a:avLst/>
          </a:prstGeom>
          <a:noFill/>
        </p:spPr>
        <p:txBody>
          <a:bodyPr wrap="square" rtlCol="0">
            <a:spAutoFit/>
          </a:bodyPr>
          <a:lstStyle/>
          <a:p>
            <a:pPr algn="ctr"/>
            <a:r>
              <a:rPr lang="en-US" sz="1400" b="1" dirty="0"/>
              <a:t>VMS</a:t>
            </a:r>
            <a:r>
              <a:rPr lang="en-US" sz="1400" dirty="0"/>
              <a:t> (Venus Mass Spectrometer) </a:t>
            </a:r>
          </a:p>
        </p:txBody>
      </p:sp>
      <p:sp>
        <p:nvSpPr>
          <p:cNvPr id="25" name="TextBox 24">
            <a:extLst>
              <a:ext uri="{FF2B5EF4-FFF2-40B4-BE49-F238E27FC236}">
                <a16:creationId xmlns:a16="http://schemas.microsoft.com/office/drawing/2014/main" id="{AFC9CFDD-1831-48AD-A89A-B88DE4384910}"/>
              </a:ext>
            </a:extLst>
          </p:cNvPr>
          <p:cNvSpPr txBox="1"/>
          <p:nvPr/>
        </p:nvSpPr>
        <p:spPr>
          <a:xfrm>
            <a:off x="2466164" y="4127798"/>
            <a:ext cx="2112747" cy="523220"/>
          </a:xfrm>
          <a:prstGeom prst="rect">
            <a:avLst/>
          </a:prstGeom>
          <a:noFill/>
        </p:spPr>
        <p:txBody>
          <a:bodyPr wrap="square" rtlCol="0">
            <a:spAutoFit/>
          </a:bodyPr>
          <a:lstStyle/>
          <a:p>
            <a:pPr algn="ctr"/>
            <a:r>
              <a:rPr lang="en-US" sz="1400" b="1" dirty="0"/>
              <a:t>VTLS</a:t>
            </a:r>
            <a:r>
              <a:rPr lang="en-US" sz="1400" dirty="0"/>
              <a:t> (Venus Tunable Laser Spectrometer) </a:t>
            </a:r>
          </a:p>
        </p:txBody>
      </p:sp>
      <p:sp>
        <p:nvSpPr>
          <p:cNvPr id="26" name="TextBox 25">
            <a:extLst>
              <a:ext uri="{FF2B5EF4-FFF2-40B4-BE49-F238E27FC236}">
                <a16:creationId xmlns:a16="http://schemas.microsoft.com/office/drawing/2014/main" id="{F139037C-8F73-4C3F-B817-5EC085C6D606}"/>
              </a:ext>
            </a:extLst>
          </p:cNvPr>
          <p:cNvSpPr txBox="1"/>
          <p:nvPr/>
        </p:nvSpPr>
        <p:spPr>
          <a:xfrm>
            <a:off x="9332365" y="4175139"/>
            <a:ext cx="2112747" cy="523220"/>
          </a:xfrm>
          <a:prstGeom prst="rect">
            <a:avLst/>
          </a:prstGeom>
          <a:noFill/>
        </p:spPr>
        <p:txBody>
          <a:bodyPr wrap="square" rtlCol="0">
            <a:spAutoFit/>
          </a:bodyPr>
          <a:lstStyle/>
          <a:p>
            <a:pPr algn="ctr"/>
            <a:r>
              <a:rPr lang="en-US" sz="1400" b="1" dirty="0"/>
              <a:t>VASI</a:t>
            </a:r>
            <a:r>
              <a:rPr lang="en-US" sz="1400" dirty="0"/>
              <a:t> (Venus Atmospheric Structure Investigation) </a:t>
            </a:r>
          </a:p>
        </p:txBody>
      </p:sp>
      <p:sp>
        <p:nvSpPr>
          <p:cNvPr id="29" name="TextBox 28">
            <a:extLst>
              <a:ext uri="{FF2B5EF4-FFF2-40B4-BE49-F238E27FC236}">
                <a16:creationId xmlns:a16="http://schemas.microsoft.com/office/drawing/2014/main" id="{D460C9D1-03C2-491C-AE25-AE03C18F43A2}"/>
              </a:ext>
            </a:extLst>
          </p:cNvPr>
          <p:cNvSpPr txBox="1"/>
          <p:nvPr/>
        </p:nvSpPr>
        <p:spPr>
          <a:xfrm>
            <a:off x="5010394" y="4122225"/>
            <a:ext cx="1809743" cy="523220"/>
          </a:xfrm>
          <a:prstGeom prst="rect">
            <a:avLst/>
          </a:prstGeom>
          <a:noFill/>
        </p:spPr>
        <p:txBody>
          <a:bodyPr wrap="square" rtlCol="0">
            <a:spAutoFit/>
          </a:bodyPr>
          <a:lstStyle/>
          <a:p>
            <a:pPr algn="ctr"/>
            <a:r>
              <a:rPr lang="en-US" sz="1400" b="1" dirty="0" err="1"/>
              <a:t>VenDI</a:t>
            </a:r>
            <a:r>
              <a:rPr lang="en-US" sz="1400" dirty="0"/>
              <a:t> (Venus Descent Imager) </a:t>
            </a:r>
          </a:p>
        </p:txBody>
      </p:sp>
      <p:sp>
        <p:nvSpPr>
          <p:cNvPr id="30" name="TextBox 29">
            <a:extLst>
              <a:ext uri="{FF2B5EF4-FFF2-40B4-BE49-F238E27FC236}">
                <a16:creationId xmlns:a16="http://schemas.microsoft.com/office/drawing/2014/main" id="{D916A842-9B82-42CE-9387-39B0897A57E9}"/>
              </a:ext>
            </a:extLst>
          </p:cNvPr>
          <p:cNvSpPr txBox="1"/>
          <p:nvPr/>
        </p:nvSpPr>
        <p:spPr>
          <a:xfrm>
            <a:off x="6991090" y="3934065"/>
            <a:ext cx="2140188" cy="738664"/>
          </a:xfrm>
          <a:prstGeom prst="rect">
            <a:avLst/>
          </a:prstGeom>
          <a:noFill/>
        </p:spPr>
        <p:txBody>
          <a:bodyPr wrap="square" rtlCol="0">
            <a:spAutoFit/>
          </a:bodyPr>
          <a:lstStyle/>
          <a:p>
            <a:pPr algn="ctr"/>
            <a:r>
              <a:rPr lang="en-US" sz="1400" b="1" dirty="0" err="1"/>
              <a:t>VfOx</a:t>
            </a:r>
            <a:r>
              <a:rPr lang="en-US" sz="1400" dirty="0"/>
              <a:t> (Venus Oxygen Fugacity Student Collaboration Experiment) </a:t>
            </a:r>
          </a:p>
        </p:txBody>
      </p:sp>
      <p:pic>
        <p:nvPicPr>
          <p:cNvPr id="5" name="Picture 4">
            <a:extLst>
              <a:ext uri="{FF2B5EF4-FFF2-40B4-BE49-F238E27FC236}">
                <a16:creationId xmlns:a16="http://schemas.microsoft.com/office/drawing/2014/main" id="{27F8DEA4-822C-471C-8F85-ED9CD7CE6917}"/>
              </a:ext>
            </a:extLst>
          </p:cNvPr>
          <p:cNvPicPr>
            <a:picLocks noChangeAspect="1"/>
          </p:cNvPicPr>
          <p:nvPr/>
        </p:nvPicPr>
        <p:blipFill>
          <a:blip r:embed="rId10">
            <a:clrChange>
              <a:clrFrom>
                <a:srgbClr val="F7F0E7"/>
              </a:clrFrom>
              <a:clrTo>
                <a:srgbClr val="F7F0E7">
                  <a:alpha val="0"/>
                </a:srgbClr>
              </a:clrTo>
            </a:clrChange>
          </a:blip>
          <a:stretch>
            <a:fillRect/>
          </a:stretch>
        </p:blipFill>
        <p:spPr>
          <a:xfrm>
            <a:off x="5691340" y="729931"/>
            <a:ext cx="2855993" cy="2244232"/>
          </a:xfrm>
          <a:prstGeom prst="rect">
            <a:avLst/>
          </a:prstGeom>
        </p:spPr>
      </p:pic>
      <p:pic>
        <p:nvPicPr>
          <p:cNvPr id="34" name="Picture 33" descr="Diagram&#10;&#10;Description automatically generated">
            <a:extLst>
              <a:ext uri="{FF2B5EF4-FFF2-40B4-BE49-F238E27FC236}">
                <a16:creationId xmlns:a16="http://schemas.microsoft.com/office/drawing/2014/main" id="{8006A4CE-314B-44E1-BA25-CCE8621E78B6}"/>
              </a:ext>
            </a:extLst>
          </p:cNvPr>
          <p:cNvPicPr>
            <a:picLocks noChangeAspect="1"/>
          </p:cNvPicPr>
          <p:nvPr/>
        </p:nvPicPr>
        <p:blipFill rotWithShape="1">
          <a:blip r:embed="rId11">
            <a:clrChange>
              <a:clrFrom>
                <a:srgbClr val="F7F0E7"/>
              </a:clrFrom>
              <a:clrTo>
                <a:srgbClr val="F7F0E7">
                  <a:alpha val="0"/>
                </a:srgbClr>
              </a:clrTo>
            </a:clrChange>
          </a:blip>
          <a:srcRect l="68920" t="33875" r="13257" b="38243"/>
          <a:stretch/>
        </p:blipFill>
        <p:spPr>
          <a:xfrm>
            <a:off x="9250188" y="977328"/>
            <a:ext cx="2319553" cy="1985000"/>
          </a:xfrm>
          <a:prstGeom prst="rect">
            <a:avLst/>
          </a:prstGeom>
          <a:ln>
            <a:noFill/>
          </a:ln>
        </p:spPr>
      </p:pic>
      <p:pic>
        <p:nvPicPr>
          <p:cNvPr id="37" name="Picture 36">
            <a:extLst>
              <a:ext uri="{FF2B5EF4-FFF2-40B4-BE49-F238E27FC236}">
                <a16:creationId xmlns:a16="http://schemas.microsoft.com/office/drawing/2014/main" id="{010FF5F3-75F1-4BFB-A0F7-13FE3CECF41E}"/>
              </a:ext>
            </a:extLst>
          </p:cNvPr>
          <p:cNvPicPr>
            <a:picLocks noChangeAspect="1"/>
          </p:cNvPicPr>
          <p:nvPr/>
        </p:nvPicPr>
        <p:blipFill rotWithShape="1">
          <a:blip r:embed="rId12">
            <a:clrChange>
              <a:clrFrom>
                <a:srgbClr val="F7F0E7"/>
              </a:clrFrom>
              <a:clrTo>
                <a:srgbClr val="F7F0E7">
                  <a:alpha val="0"/>
                </a:srgbClr>
              </a:clrTo>
            </a:clrChange>
          </a:blip>
          <a:srcRect b="31744"/>
          <a:stretch/>
        </p:blipFill>
        <p:spPr>
          <a:xfrm>
            <a:off x="9924894" y="433674"/>
            <a:ext cx="970139" cy="488083"/>
          </a:xfrm>
          <a:prstGeom prst="rect">
            <a:avLst/>
          </a:prstGeom>
        </p:spPr>
      </p:pic>
      <p:sp>
        <p:nvSpPr>
          <p:cNvPr id="40" name="Right Brace 39">
            <a:extLst>
              <a:ext uri="{FF2B5EF4-FFF2-40B4-BE49-F238E27FC236}">
                <a16:creationId xmlns:a16="http://schemas.microsoft.com/office/drawing/2014/main" id="{12985F20-0E12-43A9-B28D-E9ABBB5E1771}"/>
              </a:ext>
            </a:extLst>
          </p:cNvPr>
          <p:cNvSpPr/>
          <p:nvPr/>
        </p:nvSpPr>
        <p:spPr>
          <a:xfrm rot="16200000">
            <a:off x="5485451" y="-2313962"/>
            <a:ext cx="1144318" cy="11849253"/>
          </a:xfrm>
          <a:prstGeom prst="rightBrace">
            <a:avLst>
              <a:gd name="adj1" fmla="val 42940"/>
              <a:gd name="adj2" fmla="val 86908"/>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1" name="TextBox 40">
            <a:extLst>
              <a:ext uri="{FF2B5EF4-FFF2-40B4-BE49-F238E27FC236}">
                <a16:creationId xmlns:a16="http://schemas.microsoft.com/office/drawing/2014/main" id="{04C792E1-A6B1-45B2-9728-B84FAB383FD2}"/>
              </a:ext>
            </a:extLst>
          </p:cNvPr>
          <p:cNvSpPr txBox="1"/>
          <p:nvPr/>
        </p:nvSpPr>
        <p:spPr>
          <a:xfrm>
            <a:off x="6454985" y="3206580"/>
            <a:ext cx="2550412" cy="400110"/>
          </a:xfrm>
          <a:prstGeom prst="rect">
            <a:avLst/>
          </a:prstGeom>
          <a:noFill/>
          <a:ln w="19050">
            <a:solidFill>
              <a:schemeClr val="tx1"/>
            </a:solidFill>
          </a:ln>
        </p:spPr>
        <p:txBody>
          <a:bodyPr wrap="square" rtlCol="0">
            <a:spAutoFit/>
          </a:bodyPr>
          <a:lstStyle/>
          <a:p>
            <a:pPr algn="ctr"/>
            <a:r>
              <a:rPr lang="en-US" sz="2000" i="1"/>
              <a:t>In-situ measurement</a:t>
            </a:r>
          </a:p>
        </p:txBody>
      </p:sp>
      <p:sp>
        <p:nvSpPr>
          <p:cNvPr id="32" name="Right Brace 31">
            <a:extLst>
              <a:ext uri="{FF2B5EF4-FFF2-40B4-BE49-F238E27FC236}">
                <a16:creationId xmlns:a16="http://schemas.microsoft.com/office/drawing/2014/main" id="{89D9E2E9-8D8F-4D7E-A382-899CF2B9C8BE}"/>
              </a:ext>
            </a:extLst>
          </p:cNvPr>
          <p:cNvSpPr/>
          <p:nvPr/>
        </p:nvSpPr>
        <p:spPr>
          <a:xfrm>
            <a:off x="5077618" y="712810"/>
            <a:ext cx="519193" cy="2626663"/>
          </a:xfrm>
          <a:prstGeom prst="rightBrace">
            <a:avLst>
              <a:gd name="adj1" fmla="val 42940"/>
              <a:gd name="adj2" fmla="val 4023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8973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8" grpId="0"/>
      <p:bldP spid="17" grpId="0"/>
      <p:bldP spid="22" grpId="0"/>
      <p:bldP spid="25" grpId="0"/>
      <p:bldP spid="26" grpId="0"/>
      <p:bldP spid="29" grpId="0"/>
      <p:bldP spid="30" grpId="0"/>
      <p:bldP spid="40" grpId="0" animBg="1"/>
      <p:bldP spid="4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9D8D-E2D1-E896-3018-6283692D4BDB}"/>
              </a:ext>
            </a:extLst>
          </p:cNvPr>
          <p:cNvSpPr>
            <a:spLocks noGrp="1"/>
          </p:cNvSpPr>
          <p:nvPr>
            <p:ph type="title"/>
          </p:nvPr>
        </p:nvSpPr>
        <p:spPr/>
        <p:txBody>
          <a:bodyPr>
            <a:normAutofit fontScale="90000"/>
          </a:bodyPr>
          <a:lstStyle/>
          <a:p>
            <a:r>
              <a:rPr lang="en-US">
                <a:latin typeface="Century Gothic"/>
                <a:cs typeface="Arial"/>
              </a:rPr>
              <a:t>VASI System Overview</a:t>
            </a:r>
            <a:endParaRPr lang="en-US"/>
          </a:p>
        </p:txBody>
      </p:sp>
      <p:sp>
        <p:nvSpPr>
          <p:cNvPr id="4" name="Slide Number Placeholder 3">
            <a:extLst>
              <a:ext uri="{FF2B5EF4-FFF2-40B4-BE49-F238E27FC236}">
                <a16:creationId xmlns:a16="http://schemas.microsoft.com/office/drawing/2014/main" id="{F4CF7FA6-4D50-4D1A-CB6C-DF8E90D466D1}"/>
              </a:ext>
            </a:extLst>
          </p:cNvPr>
          <p:cNvSpPr>
            <a:spLocks noGrp="1"/>
          </p:cNvSpPr>
          <p:nvPr>
            <p:ph type="sldNum" sz="quarter" idx="12"/>
          </p:nvPr>
        </p:nvSpPr>
        <p:spPr/>
        <p:txBody>
          <a:bodyPr/>
          <a:lstStyle/>
          <a:p>
            <a:fld id="{87E7D82F-5D7F-4049-816F-87C810C63625}" type="slidenum">
              <a:rPr lang="en-US" smtClean="0"/>
              <a:t>9</a:t>
            </a:fld>
            <a:endParaRPr lang="en-US" dirty="0"/>
          </a:p>
        </p:txBody>
      </p:sp>
      <p:grpSp>
        <p:nvGrpSpPr>
          <p:cNvPr id="32" name="Group 31">
            <a:extLst>
              <a:ext uri="{FF2B5EF4-FFF2-40B4-BE49-F238E27FC236}">
                <a16:creationId xmlns:a16="http://schemas.microsoft.com/office/drawing/2014/main" id="{3056BAEB-D924-66CE-DEFC-8F1B609E0AF3}"/>
              </a:ext>
            </a:extLst>
          </p:cNvPr>
          <p:cNvGrpSpPr/>
          <p:nvPr/>
        </p:nvGrpSpPr>
        <p:grpSpPr>
          <a:xfrm>
            <a:off x="6007004" y="157084"/>
            <a:ext cx="6101847" cy="3895343"/>
            <a:chOff x="5943600" y="1127637"/>
            <a:chExt cx="6101847" cy="3895343"/>
          </a:xfrm>
        </p:grpSpPr>
        <p:pic>
          <p:nvPicPr>
            <p:cNvPr id="7" name="Picture 6">
              <a:extLst>
                <a:ext uri="{FF2B5EF4-FFF2-40B4-BE49-F238E27FC236}">
                  <a16:creationId xmlns:a16="http://schemas.microsoft.com/office/drawing/2014/main" id="{C01A5F60-83F4-7788-7071-45C4A95BEC72}"/>
                </a:ext>
              </a:extLst>
            </p:cNvPr>
            <p:cNvPicPr>
              <a:picLocks noChangeAspect="1"/>
            </p:cNvPicPr>
            <p:nvPr/>
          </p:nvPicPr>
          <p:blipFill>
            <a:blip r:embed="rId2">
              <a:clrChange>
                <a:clrFrom>
                  <a:srgbClr val="E8EAED"/>
                </a:clrFrom>
                <a:clrTo>
                  <a:srgbClr val="E8EAED">
                    <a:alpha val="0"/>
                  </a:srgbClr>
                </a:clrTo>
              </a:clrChange>
            </a:blip>
            <a:stretch>
              <a:fillRect/>
            </a:stretch>
          </p:blipFill>
          <p:spPr>
            <a:xfrm>
              <a:off x="9906550" y="1761357"/>
              <a:ext cx="2023227" cy="1658425"/>
            </a:xfrm>
            <a:prstGeom prst="rect">
              <a:avLst/>
            </a:prstGeom>
          </p:spPr>
        </p:pic>
        <p:sp>
          <p:nvSpPr>
            <p:cNvPr id="11" name="TextBox 12">
              <a:extLst>
                <a:ext uri="{FF2B5EF4-FFF2-40B4-BE49-F238E27FC236}">
                  <a16:creationId xmlns:a16="http://schemas.microsoft.com/office/drawing/2014/main" id="{0F34BE3A-0856-67FA-61EE-AD4151498143}"/>
                </a:ext>
              </a:extLst>
            </p:cNvPr>
            <p:cNvSpPr txBox="1"/>
            <p:nvPr/>
          </p:nvSpPr>
          <p:spPr>
            <a:xfrm>
              <a:off x="8869018" y="2919106"/>
              <a:ext cx="11276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t>Temp. </a:t>
              </a:r>
              <a:r>
                <a:rPr lang="en-US" sz="1400" err="1"/>
                <a:t>boomlet</a:t>
              </a:r>
              <a:r>
                <a:rPr lang="en-US" sz="1400"/>
                <a:t> 2</a:t>
              </a:r>
            </a:p>
          </p:txBody>
        </p:sp>
        <p:sp>
          <p:nvSpPr>
            <p:cNvPr id="19" name="Rectangle 18">
              <a:extLst>
                <a:ext uri="{FF2B5EF4-FFF2-40B4-BE49-F238E27FC236}">
                  <a16:creationId xmlns:a16="http://schemas.microsoft.com/office/drawing/2014/main" id="{D0525E54-F0EC-1E0D-6135-BDA984955405}"/>
                </a:ext>
              </a:extLst>
            </p:cNvPr>
            <p:cNvSpPr/>
            <p:nvPr/>
          </p:nvSpPr>
          <p:spPr>
            <a:xfrm>
              <a:off x="10301635" y="2855393"/>
              <a:ext cx="315518" cy="273315"/>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0" name="Straight Connector 19">
              <a:extLst>
                <a:ext uri="{FF2B5EF4-FFF2-40B4-BE49-F238E27FC236}">
                  <a16:creationId xmlns:a16="http://schemas.microsoft.com/office/drawing/2014/main" id="{CAF10F56-9C2E-D391-C132-55B45F34309C}"/>
                </a:ext>
              </a:extLst>
            </p:cNvPr>
            <p:cNvCxnSpPr>
              <a:cxnSpLocks/>
            </p:cNvCxnSpPr>
            <p:nvPr/>
          </p:nvCxnSpPr>
          <p:spPr>
            <a:xfrm flipV="1">
              <a:off x="10112805" y="3135751"/>
              <a:ext cx="188830" cy="39047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D2BF3B7-C24C-00A7-3F57-1D87C6D97FF4}"/>
                </a:ext>
              </a:extLst>
            </p:cNvPr>
            <p:cNvCxnSpPr>
              <a:cxnSpLocks/>
            </p:cNvCxnSpPr>
            <p:nvPr/>
          </p:nvCxnSpPr>
          <p:spPr>
            <a:xfrm flipH="1" flipV="1">
              <a:off x="10617153" y="3135751"/>
              <a:ext cx="1194216" cy="39047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D706A98-9B0B-1626-858E-20E2AB9E9690}"/>
                </a:ext>
              </a:extLst>
            </p:cNvPr>
            <p:cNvCxnSpPr>
              <a:cxnSpLocks/>
            </p:cNvCxnSpPr>
            <p:nvPr/>
          </p:nvCxnSpPr>
          <p:spPr>
            <a:xfrm flipH="1">
              <a:off x="11184604" y="1497364"/>
              <a:ext cx="87373" cy="26865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3" name="TextBox 26">
              <a:extLst>
                <a:ext uri="{FF2B5EF4-FFF2-40B4-BE49-F238E27FC236}">
                  <a16:creationId xmlns:a16="http://schemas.microsoft.com/office/drawing/2014/main" id="{139C2B04-8850-C4F0-ADF7-074258F1E6BC}"/>
                </a:ext>
              </a:extLst>
            </p:cNvPr>
            <p:cNvSpPr txBox="1"/>
            <p:nvPr/>
          </p:nvSpPr>
          <p:spPr>
            <a:xfrm>
              <a:off x="11016238" y="1174050"/>
              <a:ext cx="102920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t>Ø 33 in</a:t>
              </a:r>
            </a:p>
          </p:txBody>
        </p:sp>
        <p:sp>
          <p:nvSpPr>
            <p:cNvPr id="24" name="Arrow: Down 23">
              <a:extLst>
                <a:ext uri="{FF2B5EF4-FFF2-40B4-BE49-F238E27FC236}">
                  <a16:creationId xmlns:a16="http://schemas.microsoft.com/office/drawing/2014/main" id="{59C3C9BB-8356-3E6B-B3A6-6CF64AECFBF9}"/>
                </a:ext>
              </a:extLst>
            </p:cNvPr>
            <p:cNvSpPr/>
            <p:nvPr/>
          </p:nvSpPr>
          <p:spPr>
            <a:xfrm>
              <a:off x="9933253" y="1640820"/>
              <a:ext cx="359104" cy="51487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29">
              <a:extLst>
                <a:ext uri="{FF2B5EF4-FFF2-40B4-BE49-F238E27FC236}">
                  <a16:creationId xmlns:a16="http://schemas.microsoft.com/office/drawing/2014/main" id="{C39D2416-F451-853A-E904-F86834773565}"/>
                </a:ext>
              </a:extLst>
            </p:cNvPr>
            <p:cNvSpPr txBox="1"/>
            <p:nvPr/>
          </p:nvSpPr>
          <p:spPr>
            <a:xfrm>
              <a:off x="9677283" y="1127637"/>
              <a:ext cx="96688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t>Descent direction</a:t>
              </a:r>
            </a:p>
          </p:txBody>
        </p:sp>
        <p:grpSp>
          <p:nvGrpSpPr>
            <p:cNvPr id="31" name="Group 30">
              <a:extLst>
                <a:ext uri="{FF2B5EF4-FFF2-40B4-BE49-F238E27FC236}">
                  <a16:creationId xmlns:a16="http://schemas.microsoft.com/office/drawing/2014/main" id="{1699A313-92EE-8D24-AB77-5DAF24F6186C}"/>
                </a:ext>
              </a:extLst>
            </p:cNvPr>
            <p:cNvGrpSpPr/>
            <p:nvPr/>
          </p:nvGrpSpPr>
          <p:grpSpPr>
            <a:xfrm>
              <a:off x="5943600" y="1449956"/>
              <a:ext cx="3370501" cy="3090055"/>
              <a:chOff x="5943600" y="1449956"/>
              <a:chExt cx="3370501" cy="3090055"/>
            </a:xfrm>
          </p:grpSpPr>
          <p:sp>
            <p:nvSpPr>
              <p:cNvPr id="5" name="AutoShape 2">
                <a:extLst>
                  <a:ext uri="{FF2B5EF4-FFF2-40B4-BE49-F238E27FC236}">
                    <a16:creationId xmlns:a16="http://schemas.microsoft.com/office/drawing/2014/main" id="{22B5DAC8-FF19-EE59-D27D-569BB727B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893BF263-2801-1258-5EA5-95478C845CB7}"/>
                  </a:ext>
                </a:extLst>
              </p:cNvPr>
              <p:cNvPicPr>
                <a:picLocks noChangeAspect="1"/>
              </p:cNvPicPr>
              <p:nvPr/>
            </p:nvPicPr>
            <p:blipFill>
              <a:blip r:embed="rId3">
                <a:clrChange>
                  <a:clrFrom>
                    <a:srgbClr val="E8EAED"/>
                  </a:clrFrom>
                  <a:clrTo>
                    <a:srgbClr val="E8EAED">
                      <a:alpha val="0"/>
                    </a:srgbClr>
                  </a:clrTo>
                </a:clrChange>
              </a:blip>
              <a:stretch>
                <a:fillRect/>
              </a:stretch>
            </p:blipFill>
            <p:spPr>
              <a:xfrm>
                <a:off x="6573488" y="1730731"/>
                <a:ext cx="2740613" cy="2388349"/>
              </a:xfrm>
              <a:prstGeom prst="rect">
                <a:avLst/>
              </a:prstGeom>
            </p:spPr>
          </p:pic>
          <p:sp>
            <p:nvSpPr>
              <p:cNvPr id="10" name="TextBox 11">
                <a:extLst>
                  <a:ext uri="{FF2B5EF4-FFF2-40B4-BE49-F238E27FC236}">
                    <a16:creationId xmlns:a16="http://schemas.microsoft.com/office/drawing/2014/main" id="{702CC86D-CA45-0F60-FDA7-BAE6009EBB3D}"/>
                  </a:ext>
                </a:extLst>
              </p:cNvPr>
              <p:cNvSpPr txBox="1"/>
              <p:nvPr/>
            </p:nvSpPr>
            <p:spPr>
              <a:xfrm>
                <a:off x="5984675" y="3011657"/>
                <a:ext cx="1145355"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t>Temp. </a:t>
                </a:r>
                <a:r>
                  <a:rPr lang="en-US" sz="1400" err="1"/>
                  <a:t>boomlet</a:t>
                </a:r>
                <a:r>
                  <a:rPr lang="en-US" sz="1400"/>
                  <a:t> 1</a:t>
                </a:r>
              </a:p>
            </p:txBody>
          </p:sp>
          <p:sp>
            <p:nvSpPr>
              <p:cNvPr id="12" name="TextBox 13">
                <a:extLst>
                  <a:ext uri="{FF2B5EF4-FFF2-40B4-BE49-F238E27FC236}">
                    <a16:creationId xmlns:a16="http://schemas.microsoft.com/office/drawing/2014/main" id="{C52BE8A2-B1AF-333C-E993-982462D1CAF3}"/>
                  </a:ext>
                </a:extLst>
              </p:cNvPr>
              <p:cNvSpPr txBox="1"/>
              <p:nvPr/>
            </p:nvSpPr>
            <p:spPr>
              <a:xfrm>
                <a:off x="7022841" y="2347533"/>
                <a:ext cx="608073"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t>VfOx</a:t>
                </a:r>
                <a:endParaRPr lang="en-US" sz="1400"/>
              </a:p>
            </p:txBody>
          </p:sp>
          <p:sp>
            <p:nvSpPr>
              <p:cNvPr id="13" name="TextBox 14">
                <a:extLst>
                  <a:ext uri="{FF2B5EF4-FFF2-40B4-BE49-F238E27FC236}">
                    <a16:creationId xmlns:a16="http://schemas.microsoft.com/office/drawing/2014/main" id="{9CC9CDB6-A887-C885-44CD-FB034FDB390E}"/>
                  </a:ext>
                </a:extLst>
              </p:cNvPr>
              <p:cNvSpPr txBox="1"/>
              <p:nvPr/>
            </p:nvSpPr>
            <p:spPr>
              <a:xfrm>
                <a:off x="8239101" y="1449956"/>
                <a:ext cx="1065854"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t>Kiel tube</a:t>
                </a:r>
              </a:p>
            </p:txBody>
          </p:sp>
          <p:cxnSp>
            <p:nvCxnSpPr>
              <p:cNvPr id="14" name="Straight Arrow Connector 13">
                <a:extLst>
                  <a:ext uri="{FF2B5EF4-FFF2-40B4-BE49-F238E27FC236}">
                    <a16:creationId xmlns:a16="http://schemas.microsoft.com/office/drawing/2014/main" id="{2482AF32-5F2B-202E-A49B-2179597A41CC}"/>
                  </a:ext>
                </a:extLst>
              </p:cNvPr>
              <p:cNvCxnSpPr>
                <a:cxnSpLocks/>
              </p:cNvCxnSpPr>
              <p:nvPr/>
            </p:nvCxnSpPr>
            <p:spPr>
              <a:xfrm flipV="1">
                <a:off x="6557353" y="2611265"/>
                <a:ext cx="273669" cy="40039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7A2BB9D5-DD53-2B5C-6EF6-60F44A146AEA}"/>
                  </a:ext>
                </a:extLst>
              </p:cNvPr>
              <p:cNvCxnSpPr>
                <a:cxnSpLocks/>
              </p:cNvCxnSpPr>
              <p:nvPr/>
            </p:nvCxnSpPr>
            <p:spPr>
              <a:xfrm>
                <a:off x="7534292" y="2611265"/>
                <a:ext cx="525377" cy="22382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38A573C4-1EA1-C107-72A5-6B349CD34E3E}"/>
                  </a:ext>
                </a:extLst>
              </p:cNvPr>
              <p:cNvCxnSpPr>
                <a:cxnSpLocks/>
              </p:cNvCxnSpPr>
              <p:nvPr/>
            </p:nvCxnSpPr>
            <p:spPr>
              <a:xfrm flipH="1">
                <a:off x="8239101" y="1753694"/>
                <a:ext cx="307583" cy="25385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5D864C30-07D5-08F1-B928-9A5566AE176E}"/>
                  </a:ext>
                </a:extLst>
              </p:cNvPr>
              <p:cNvCxnSpPr>
                <a:cxnSpLocks/>
              </p:cNvCxnSpPr>
              <p:nvPr/>
            </p:nvCxnSpPr>
            <p:spPr>
              <a:xfrm flipV="1">
                <a:off x="8497851" y="3977310"/>
                <a:ext cx="0" cy="25492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4CAFB21E-CB0E-CBF5-8677-7B28B29939F3}"/>
                  </a:ext>
                </a:extLst>
              </p:cNvPr>
              <p:cNvCxnSpPr>
                <a:cxnSpLocks/>
              </p:cNvCxnSpPr>
              <p:nvPr/>
            </p:nvCxnSpPr>
            <p:spPr>
              <a:xfrm flipH="1" flipV="1">
                <a:off x="8869018" y="2723178"/>
                <a:ext cx="104735" cy="19592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6" name="TextBox 41">
                <a:extLst>
                  <a:ext uri="{FF2B5EF4-FFF2-40B4-BE49-F238E27FC236}">
                    <a16:creationId xmlns:a16="http://schemas.microsoft.com/office/drawing/2014/main" id="{FFA9016D-1433-52E1-3C71-6668944B1B5D}"/>
                  </a:ext>
                </a:extLst>
              </p:cNvPr>
              <p:cNvSpPr txBox="1"/>
              <p:nvPr/>
            </p:nvSpPr>
            <p:spPr>
              <a:xfrm>
                <a:off x="7943794" y="4232234"/>
                <a:ext cx="1108114"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t>Main flange</a:t>
                </a:r>
              </a:p>
            </p:txBody>
          </p:sp>
        </p:grpSp>
        <p:pic>
          <p:nvPicPr>
            <p:cNvPr id="27" name="Picture 26">
              <a:extLst>
                <a:ext uri="{FF2B5EF4-FFF2-40B4-BE49-F238E27FC236}">
                  <a16:creationId xmlns:a16="http://schemas.microsoft.com/office/drawing/2014/main" id="{95BD1683-B6A2-93EE-980A-63E5F6D79BBB}"/>
                </a:ext>
              </a:extLst>
            </p:cNvPr>
            <p:cNvPicPr>
              <a:picLocks noChangeAspect="1"/>
            </p:cNvPicPr>
            <p:nvPr/>
          </p:nvPicPr>
          <p:blipFill>
            <a:blip r:embed="rId4"/>
            <a:stretch>
              <a:fillRect/>
            </a:stretch>
          </p:blipFill>
          <p:spPr>
            <a:xfrm>
              <a:off x="10099218" y="3528025"/>
              <a:ext cx="1712151" cy="1494955"/>
            </a:xfrm>
            <a:prstGeom prst="rect">
              <a:avLst/>
            </a:prstGeom>
            <a:ln w="28575">
              <a:solidFill>
                <a:schemeClr val="accent6">
                  <a:lumMod val="75000"/>
                </a:schemeClr>
              </a:solidFill>
            </a:ln>
          </p:spPr>
        </p:pic>
      </p:grpSp>
      <p:pic>
        <p:nvPicPr>
          <p:cNvPr id="28" name="Picture 27">
            <a:extLst>
              <a:ext uri="{FF2B5EF4-FFF2-40B4-BE49-F238E27FC236}">
                <a16:creationId xmlns:a16="http://schemas.microsoft.com/office/drawing/2014/main" id="{AEEA3112-E1B0-D785-8600-EA433D7462C8}"/>
              </a:ext>
            </a:extLst>
          </p:cNvPr>
          <p:cNvPicPr>
            <a:picLocks noChangeAspect="1"/>
          </p:cNvPicPr>
          <p:nvPr/>
        </p:nvPicPr>
        <p:blipFill>
          <a:blip r:embed="rId5"/>
          <a:stretch>
            <a:fillRect/>
          </a:stretch>
        </p:blipFill>
        <p:spPr>
          <a:xfrm>
            <a:off x="5742575" y="4241412"/>
            <a:ext cx="2150548" cy="2387188"/>
          </a:xfrm>
          <a:prstGeom prst="rect">
            <a:avLst/>
          </a:prstGeom>
        </p:spPr>
      </p:pic>
      <p:sp>
        <p:nvSpPr>
          <p:cNvPr id="29" name="TextBox 28">
            <a:extLst>
              <a:ext uri="{FF2B5EF4-FFF2-40B4-BE49-F238E27FC236}">
                <a16:creationId xmlns:a16="http://schemas.microsoft.com/office/drawing/2014/main" id="{E891BDD6-FFD5-BA01-4711-3FCB0EB1C5D5}"/>
              </a:ext>
            </a:extLst>
          </p:cNvPr>
          <p:cNvSpPr txBox="1"/>
          <p:nvPr/>
        </p:nvSpPr>
        <p:spPr>
          <a:xfrm>
            <a:off x="7976259" y="5413168"/>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Additive Manufacturing Prototype courtesy of Mitch Haglund</a:t>
            </a:r>
            <a:endParaRPr lang="en-US"/>
          </a:p>
        </p:txBody>
      </p:sp>
      <p:sp>
        <p:nvSpPr>
          <p:cNvPr id="6" name="Content Placeholder 2">
            <a:extLst>
              <a:ext uri="{FF2B5EF4-FFF2-40B4-BE49-F238E27FC236}">
                <a16:creationId xmlns:a16="http://schemas.microsoft.com/office/drawing/2014/main" id="{B1A7EA85-455E-1E4B-037D-BD7C6814FC10}"/>
              </a:ext>
            </a:extLst>
          </p:cNvPr>
          <p:cNvSpPr txBox="1">
            <a:spLocks/>
          </p:cNvSpPr>
          <p:nvPr/>
        </p:nvSpPr>
        <p:spPr>
          <a:xfrm>
            <a:off x="28155" y="806201"/>
            <a:ext cx="5717779" cy="55302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571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5A3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7F5A3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entury Gothic" panose="020B0502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VASI, Venus Atmosphere Structure Investigation, is one of the scientific tools used in the DAVINCI Mission</a:t>
            </a:r>
          </a:p>
          <a:p>
            <a:pPr lvl="1"/>
            <a:r>
              <a:rPr lang="en-US" sz="1600" dirty="0"/>
              <a:t>Goal is to measure pressure, temperature, and wind speed throughout the probe's descent</a:t>
            </a:r>
          </a:p>
          <a:p>
            <a:r>
              <a:rPr lang="en-US" sz="2000" dirty="0"/>
              <a:t>The VASI port is made up of two temperature sensors with protective titanium casings as well as a Kiel tube to measure pressure</a:t>
            </a:r>
          </a:p>
          <a:p>
            <a:pPr lvl="1"/>
            <a:r>
              <a:rPr lang="en-US" sz="1600" dirty="0"/>
              <a:t>Temperature sensor is a PRT, to allow for accurate temperature readings</a:t>
            </a:r>
          </a:p>
          <a:p>
            <a:pPr lvl="1"/>
            <a:r>
              <a:rPr lang="en-US" sz="1600" dirty="0"/>
              <a:t>Pioneer Venus used external PRTs, which failed during flight. Therefore, this casing is required to protect the sensor from the harsh Venus atmospheric conditions</a:t>
            </a:r>
          </a:p>
          <a:p>
            <a:r>
              <a:rPr lang="en-US" sz="2000" dirty="0"/>
              <a:t>VASI will measure wind speed and direction using accelerometers and gyroscopes installed in the descent sphere</a:t>
            </a:r>
          </a:p>
          <a:p>
            <a:endParaRPr lang="en-US" sz="2000" dirty="0"/>
          </a:p>
          <a:p>
            <a:endParaRPr lang="en-US" sz="2000" dirty="0"/>
          </a:p>
          <a:p>
            <a:endParaRPr lang="en-US" sz="2000" dirty="0"/>
          </a:p>
          <a:p>
            <a:endParaRPr lang="en-US" sz="2000" dirty="0"/>
          </a:p>
          <a:p>
            <a:endParaRPr lang="en-US" sz="2000" dirty="0"/>
          </a:p>
        </p:txBody>
      </p:sp>
      <p:pic>
        <p:nvPicPr>
          <p:cNvPr id="34" name="Picture 33" descr="A picture containing wooden, floor, tool, wood&#10;&#10;Description automatically generated">
            <a:extLst>
              <a:ext uri="{FF2B5EF4-FFF2-40B4-BE49-F238E27FC236}">
                <a16:creationId xmlns:a16="http://schemas.microsoft.com/office/drawing/2014/main" id="{72BE0034-22AC-4F5F-0529-C174BCE8791D}"/>
              </a:ext>
            </a:extLst>
          </p:cNvPr>
          <p:cNvPicPr>
            <a:picLocks noChangeAspect="1"/>
          </p:cNvPicPr>
          <p:nvPr/>
        </p:nvPicPr>
        <p:blipFill rotWithShape="1">
          <a:blip r:embed="rId6"/>
          <a:srcRect l="29762" r="50000" b="18650"/>
          <a:stretch/>
        </p:blipFill>
        <p:spPr>
          <a:xfrm rot="5400000">
            <a:off x="9316296" y="2765584"/>
            <a:ext cx="1338478" cy="4035254"/>
          </a:xfrm>
          <a:prstGeom prst="rect">
            <a:avLst/>
          </a:prstGeom>
        </p:spPr>
      </p:pic>
    </p:spTree>
    <p:extLst>
      <p:ext uri="{BB962C8B-B14F-4D97-AF65-F5344CB8AC3E}">
        <p14:creationId xmlns:p14="http://schemas.microsoft.com/office/powerpoint/2010/main" val="1070111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VINCI PPT Template r5.potx" id="{FB2B23F0-D3EB-4DED-863B-DDB2445BFE4C}" vid="{06A6718D-D935-475B-B08A-247ED57A85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26FF39E4C81046AB0A08CEA8D974F4" ma:contentTypeVersion="4" ma:contentTypeDescription="Create a new document." ma:contentTypeScope="" ma:versionID="0aec8d0f709ee240af9fc61f74ec18de">
  <xsd:schema xmlns:xsd="http://www.w3.org/2001/XMLSchema" xmlns:xs="http://www.w3.org/2001/XMLSchema" xmlns:p="http://schemas.microsoft.com/office/2006/metadata/properties" xmlns:ns2="7d888f5e-8ab5-4193-b761-d8152f263495" targetNamespace="http://schemas.microsoft.com/office/2006/metadata/properties" ma:root="true" ma:fieldsID="d1dfcb37744e0f65b1dc0fe31a6c973d" ns2:_="">
    <xsd:import namespace="7d888f5e-8ab5-4193-b761-d8152f26349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888f5e-8ab5-4193-b761-d8152f2634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B131F0-BAF3-445C-AF87-B92F628362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888f5e-8ab5-4193-b761-d8152f2634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1D15A3-8B75-477A-9A68-C3A8A217D30A}">
  <ds:schemaRefs>
    <ds:schemaRef ds:uri="http://schemas.microsoft.com/sharepoint/v3/contenttype/forms"/>
  </ds:schemaRefs>
</ds:datastoreItem>
</file>

<file path=customXml/itemProps3.xml><?xml version="1.0" encoding="utf-8"?>
<ds:datastoreItem xmlns:ds="http://schemas.openxmlformats.org/officeDocument/2006/customXml" ds:itemID="{2BF84A70-7A0F-4AC1-9E9C-A670D55107CF}">
  <ds:schemaRefs>
    <ds:schemaRef ds:uri="http://schemas.microsoft.com/office/2006/documentManagement/types"/>
    <ds:schemaRef ds:uri="http://schemas.microsoft.com/office/infopath/2007/PartnerControls"/>
    <ds:schemaRef ds:uri="http://www.w3.org/XML/1998/namespace"/>
    <ds:schemaRef ds:uri="ea8449ab-001c-47aa-a91d-639051f39b00"/>
    <ds:schemaRef ds:uri="5148e845-4865-4489-b1ca-fe3abc1358a9"/>
    <ds:schemaRef ds:uri="http://purl.org/dc/elements/1.1/"/>
    <ds:schemaRef ds:uri="http://purl.org/dc/dcmitype/"/>
    <ds:schemaRef ds:uri="http://purl.org/dc/terms/"/>
    <ds:schemaRef ds:uri="http://schemas.openxmlformats.org/package/2006/metadata/core-properties"/>
    <ds:schemaRef ds:uri="http://schemas.microsoft.com/office/2006/metadata/propertie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Venus conditions</Template>
  <TotalTime>17843</TotalTime>
  <Words>3232</Words>
  <Application>Microsoft Office PowerPoint</Application>
  <PresentationFormat>Widescreen</PresentationFormat>
  <Paragraphs>568</Paragraphs>
  <Slides>57</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-apple-system</vt:lpstr>
      <vt:lpstr>Arial,Sans-Serif</vt:lpstr>
      <vt:lpstr>Arial</vt:lpstr>
      <vt:lpstr>Calibri</vt:lpstr>
      <vt:lpstr>Cambria Math</vt:lpstr>
      <vt:lpstr>Century Gothic</vt:lpstr>
      <vt:lpstr>Courier New</vt:lpstr>
      <vt:lpstr>Office Theme</vt:lpstr>
      <vt:lpstr>Temperature Boomlet Modeling and Analysis for Venus Environmental Descent</vt:lpstr>
      <vt:lpstr>Outline</vt:lpstr>
      <vt:lpstr>About me</vt:lpstr>
      <vt:lpstr>Internship Objectives</vt:lpstr>
      <vt:lpstr>Materials Used for Learning</vt:lpstr>
      <vt:lpstr>DAVINCI Mission Overview</vt:lpstr>
      <vt:lpstr>Venus conditions</vt:lpstr>
      <vt:lpstr>The DAVINCI Instruments</vt:lpstr>
      <vt:lpstr>VASI System Overview</vt:lpstr>
      <vt:lpstr>Temperature boomlet designs</vt:lpstr>
      <vt:lpstr>What are my project objectives?</vt:lpstr>
      <vt:lpstr>On to the model!</vt:lpstr>
      <vt:lpstr>What are vortex-induced vibrations?</vt:lpstr>
      <vt:lpstr>EES Model by Mitch Haglund</vt:lpstr>
      <vt:lpstr>Using FEMAP</vt:lpstr>
      <vt:lpstr>Initial Model</vt:lpstr>
      <vt:lpstr>Full descent comparison</vt:lpstr>
      <vt:lpstr>Finned Model</vt:lpstr>
      <vt:lpstr>Finned Model</vt:lpstr>
      <vt:lpstr>Straked Model</vt:lpstr>
      <vt:lpstr>Using Ansys Fluent</vt:lpstr>
      <vt:lpstr>Atmospheric Properties at Each Altitude</vt:lpstr>
      <vt:lpstr>Straight boomlet comparison to Fluent</vt:lpstr>
      <vt:lpstr>Straked boomlet comparison to Fluent</vt:lpstr>
      <vt:lpstr>Finned boomlet comparison to Fluent</vt:lpstr>
      <vt:lpstr>Convection circumference effect  </vt:lpstr>
      <vt:lpstr>Straight boomlet results</vt:lpstr>
      <vt:lpstr>Finned boomlet</vt:lpstr>
      <vt:lpstr>Finned boomlet, importance of sensor location</vt:lpstr>
      <vt:lpstr>Characterizing Parasitic Heat Loads</vt:lpstr>
      <vt:lpstr>Characterizing Parasitic Heat Loads</vt:lpstr>
      <vt:lpstr>Thermal mass lag</vt:lpstr>
      <vt:lpstr>Descent Sphere Temperature</vt:lpstr>
      <vt:lpstr>Straked Boomlet, not a worry</vt:lpstr>
      <vt:lpstr>Radiation</vt:lpstr>
      <vt:lpstr>PowerPoint Presentation</vt:lpstr>
      <vt:lpstr>Modeling the Radiation in TD</vt:lpstr>
      <vt:lpstr>Result</vt:lpstr>
      <vt:lpstr>Straked boomlet emissivity study</vt:lpstr>
      <vt:lpstr>Finned boomlet emissivity study</vt:lpstr>
      <vt:lpstr>Finned Boomlet Absortivity Study</vt:lpstr>
      <vt:lpstr>Optical Properties</vt:lpstr>
      <vt:lpstr>Adhesive Options</vt:lpstr>
      <vt:lpstr>Finned Adhesive conductivity </vt:lpstr>
      <vt:lpstr>Straked Adhesive Conductivity</vt:lpstr>
      <vt:lpstr>Future Design</vt:lpstr>
      <vt:lpstr>Conclusions and next steps</vt:lpstr>
      <vt:lpstr>Additional Experiences and Closing Remarks</vt:lpstr>
      <vt:lpstr>Acknowledgements</vt:lpstr>
      <vt:lpstr>PowerPoint Presentation</vt:lpstr>
      <vt:lpstr>Finned Boomlet Wire Cond. Sens.</vt:lpstr>
      <vt:lpstr>Finned Boomlet Wire Cond. Sens.</vt:lpstr>
      <vt:lpstr>Finned Boomlet Wire Cond. Sens.</vt:lpstr>
      <vt:lpstr>Finned Boomlet Wire Cond. Sens.</vt:lpstr>
      <vt:lpstr>Radiation Sensitivity Study, before I knew rad</vt:lpstr>
      <vt:lpstr>Emissivity sensitivity, outdated radiation </vt:lpstr>
      <vt:lpstr>All three boomlets, with additional finned e = .1, outdated radiation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Venus Conditions to develop thermal model of temperature probes</dc:title>
  <dc:creator>Durante, Joseph P. (GSFC-5450)[Intern]</dc:creator>
  <cp:lastModifiedBy>Bae, Daniel G. (GSFC-5450)</cp:lastModifiedBy>
  <cp:revision>204</cp:revision>
  <dcterms:created xsi:type="dcterms:W3CDTF">2024-06-28T13:05:19Z</dcterms:created>
  <dcterms:modified xsi:type="dcterms:W3CDTF">2024-08-14T17:57:35Z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0x010100C726FF39E4C81046AB0A08CEA8D974F4</vt:lpwstr>
  </property>
</Properties>
</file>