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7FFE5C10_A8E411E6.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7FFE5C0C_2AF60EDC.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modernComment_7FFE5C12_F36FDF8C.xml" ContentType="application/vnd.ms-powerpoint.comments+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7"/>
  </p:notesMasterIdLst>
  <p:sldIdLst>
    <p:sldId id="2147376116" r:id="rId5"/>
    <p:sldId id="2147376145" r:id="rId6"/>
    <p:sldId id="2147376144" r:id="rId7"/>
    <p:sldId id="259" r:id="rId8"/>
    <p:sldId id="267" r:id="rId9"/>
    <p:sldId id="269" r:id="rId10"/>
    <p:sldId id="271" r:id="rId11"/>
    <p:sldId id="2147376152" r:id="rId12"/>
    <p:sldId id="2147376126" r:id="rId13"/>
    <p:sldId id="2147376135" r:id="rId14"/>
    <p:sldId id="2147376140" r:id="rId15"/>
    <p:sldId id="2147376141" r:id="rId16"/>
    <p:sldId id="2147376139" r:id="rId17"/>
    <p:sldId id="2147376133" r:id="rId18"/>
    <p:sldId id="2147376132" r:id="rId19"/>
    <p:sldId id="2147376138" r:id="rId20"/>
    <p:sldId id="2147376137" r:id="rId21"/>
    <p:sldId id="2147376134" r:id="rId22"/>
    <p:sldId id="2147376121" r:id="rId23"/>
    <p:sldId id="2147376153" r:id="rId24"/>
    <p:sldId id="2147376146" r:id="rId25"/>
    <p:sldId id="28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1E81296-852F-820E-13B1-FFC13041AEDF}" name="Mercer, Greg {he, him} (HQ-BA000)[NCS]" initials="" userId="S::glmercer@ndc.nasa.gov::c2825e0f-f2b7-4209-8955-694009888869" providerId="AD"/>
  <p188:author id="{37DD53A8-CD6D-E03D-1E5E-6FEBD089264F}" name="Baird, Daniel S. (GSFC-480.0)[ASRC FEDERAL SYSTEM SOLUTIONS]" initials="BDS(4FSS" userId="S::dsbaird@ndc.nasa.gov::3a3a963e-487e-42b9-ad1c-08a0a19634b5" providerId="AD"/>
  <p188:author id="{8C2B81FA-BE42-2BD7-4D9D-9F39D5C2FE2C}" name="Mitra, Paromita (JSC-EV311)" initials="M(" userId="S::pmitra1@ndc.nasa.gov::5ab3b4e8-8658-41be-bec7-5d4e0d17bdf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C53A0"/>
    <a:srgbClr val="293249"/>
    <a:srgbClr val="953330"/>
    <a:srgbClr val="8064A2"/>
    <a:srgbClr val="F4B400"/>
    <a:srgbClr val="6EAB46"/>
    <a:srgbClr val="415983"/>
    <a:srgbClr val="8250A3"/>
    <a:srgbClr val="6FAA45"/>
    <a:srgbClr val="E97C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87E17D-1BA9-9F40-9EFB-81AAA0F452EF}" v="1290" dt="2024-07-29T21:11:59.9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60"/>
    <p:restoredTop sz="94694"/>
  </p:normalViewPr>
  <p:slideViewPr>
    <p:cSldViewPr snapToGrid="0">
      <p:cViewPr varScale="1">
        <p:scale>
          <a:sx n="103" d="100"/>
          <a:sy n="103" d="100"/>
        </p:scale>
        <p:origin x="1408" y="5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4.xml"/></Relationships>
</file>

<file path=ppt/comments/modernComment_7FFE5C0C_2AF60EDC.xml><?xml version="1.0" encoding="utf-8"?>
<p188:cmLst xmlns:a="http://schemas.openxmlformats.org/drawingml/2006/main" xmlns:r="http://schemas.openxmlformats.org/officeDocument/2006/relationships" xmlns:p188="http://schemas.microsoft.com/office/powerpoint/2018/8/main">
  <p188:cm id="{67DC87E8-0E21-2D40-9C65-C15BC58C9BE9}" authorId="{8C2B81FA-BE42-2BD7-4D9D-9F39D5C2FE2C}" status="resolved" created="2024-07-25T18:42:31.259" complete="100000">
    <ac:txMkLst xmlns:ac="http://schemas.microsoft.com/office/drawing/2013/main/command">
      <pc:docMk xmlns:pc="http://schemas.microsoft.com/office/powerpoint/2013/main/command"/>
      <pc:sldMk xmlns:pc="http://schemas.microsoft.com/office/powerpoint/2013/main/command" cId="720768732" sldId="2147376140"/>
      <ac:spMk id="2" creationId="{45098908-DA8B-CC10-DEF1-ADF4E5D61A07}"/>
      <ac:txMk cp="38">
        <ac:context len="47" hash="2436016359"/>
      </ac:txMk>
    </ac:txMkLst>
    <p188:pos x="5827853" y="437299"/>
    <p188:txBody>
      <a:bodyPr/>
      <a:lstStyle/>
      <a:p>
        <a:r>
          <a:rPr lang="en-US"/>
          <a:t>Title slide here doesn’t reflect what is being shown. Need to fix and add contextually relevant takeaway for slide. </a:t>
        </a:r>
      </a:p>
    </p188:txBody>
  </p188:cm>
</p188:cmLst>
</file>

<file path=ppt/comments/modernComment_7FFE5C10_A8E411E6.xml><?xml version="1.0" encoding="utf-8"?>
<p188:cmLst xmlns:a="http://schemas.openxmlformats.org/drawingml/2006/main" xmlns:r="http://schemas.openxmlformats.org/officeDocument/2006/relationships" xmlns:p188="http://schemas.microsoft.com/office/powerpoint/2018/8/main">
  <p188:cm id="{8018E44E-0490-D942-8F1D-13F34E0E25F2}" authorId="{8C2B81FA-BE42-2BD7-4D9D-9F39D5C2FE2C}" status="resolved" created="2024-07-26T21:09:22.751" complete="100000">
    <ac:deMkLst xmlns:ac="http://schemas.microsoft.com/office/drawing/2013/main/command">
      <pc:docMk xmlns:pc="http://schemas.microsoft.com/office/powerpoint/2013/main/command"/>
      <pc:sldMk xmlns:pc="http://schemas.microsoft.com/office/powerpoint/2013/main/command" cId="2833519078" sldId="2147376144"/>
      <ac:spMk id="7" creationId="{2F587897-A1BF-C05E-19D1-786516DFD02E}"/>
    </ac:deMkLst>
    <p188:txBody>
      <a:bodyPr/>
      <a:lstStyle/>
      <a:p>
        <a:r>
          <a:rPr lang="en-US"/>
          <a:t>[@Baird, Danny {he, him} (HQ-480.0)[NCS]] 
Arrow should go from top to bottom.</a:t>
        </a:r>
      </a:p>
    </p188:txBody>
    <p188:extLst>
      <p:ext xmlns:p="http://schemas.openxmlformats.org/presentationml/2006/main" uri="{57CB4572-C831-44C2-8A1C-0ADB6CCDFE69}">
        <p223:reactions xmlns:p223="http://schemas.microsoft.com/office/powerpoint/2022/03/main">
          <p223:rxn type="👍">
            <p223:instance time="2024-07-26T21:11:01.426" authorId="{37DD53A8-CD6D-E03D-1E5E-6FEBD089264F}"/>
          </p223:rxn>
        </p223:reactions>
      </p:ext>
    </p188:extLst>
  </p188:cm>
</p188:cmLst>
</file>

<file path=ppt/comments/modernComment_7FFE5C12_F36FDF8C.xml><?xml version="1.0" encoding="utf-8"?>
<p188:cmLst xmlns:a="http://schemas.openxmlformats.org/drawingml/2006/main" xmlns:r="http://schemas.openxmlformats.org/officeDocument/2006/relationships" xmlns:p188="http://schemas.microsoft.com/office/powerpoint/2018/8/main">
  <p188:cm id="{B7105A51-6C31-0F46-B31E-F9A821F47223}" authorId="{8C2B81FA-BE42-2BD7-4D9D-9F39D5C2FE2C}" status="resolved" created="2024-07-29T16:55:07.403" complete="100000">
    <ac:deMkLst xmlns:ac="http://schemas.microsoft.com/office/drawing/2013/main/command">
      <pc:docMk xmlns:pc="http://schemas.microsoft.com/office/powerpoint/2013/main/command"/>
      <pc:sldMk xmlns:pc="http://schemas.microsoft.com/office/powerpoint/2013/main/command" cId="4084195212" sldId="2147376146"/>
      <ac:picMk id="5" creationId="{ED35B84D-3069-C1D3-D798-AA3EB2CAF54A}"/>
    </ac:deMkLst>
    <p188:replyLst>
      <p188:reply id="{6C6EBA6C-0381-2A4C-95C8-0404FCEA5CA0}" authorId="{37DD53A8-CD6D-E03D-1E5E-6FEBD089264F}" created="2024-07-29T17:44:22.358">
        <p188:txBody>
          <a:bodyPr/>
          <a:lstStyle/>
          <a:p>
            <a:r>
              <a:rPr lang="en-US"/>
              <a:t>Done! I would recommend keeping one version where you use the standard language (or just explain that you’re using mission-specific language as opposed to Maslow’s)</a:t>
            </a:r>
          </a:p>
        </p188:txBody>
      </p188:reply>
    </p188:replyLst>
    <p188:txBody>
      <a:bodyPr/>
      <a:lstStyle/>
      <a:p>
        <a:r>
          <a:rPr lang="en-US"/>
          <a:t>[@Baird, Danny {he, him} (HQ-480.0)[NCS]] — could we change the words here to match the mission-specific words from slide 3?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4BD78-7880-F74D-9B3F-3CD1639A4AD4}" type="datetimeFigureOut">
              <a:rPr lang="en-US" smtClean="0"/>
              <a:t>9/23/24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A14482-14DE-214B-9128-24F104C95AF5}" type="slidenum">
              <a:rPr lang="en-US" smtClean="0"/>
              <a:t>‹#›</a:t>
            </a:fld>
            <a:endParaRPr lang="en-US"/>
          </a:p>
        </p:txBody>
      </p:sp>
    </p:spTree>
    <p:extLst>
      <p:ext uri="{BB962C8B-B14F-4D97-AF65-F5344CB8AC3E}">
        <p14:creationId xmlns:p14="http://schemas.microsoft.com/office/powerpoint/2010/main" val="1509502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7A14482-14DE-214B-9128-24F104C95AF5}" type="slidenum">
              <a:rPr lang="en-US" smtClean="0"/>
              <a:t>1</a:t>
            </a:fld>
            <a:endParaRPr lang="en-US"/>
          </a:p>
        </p:txBody>
      </p:sp>
    </p:spTree>
    <p:extLst>
      <p:ext uri="{BB962C8B-B14F-4D97-AF65-F5344CB8AC3E}">
        <p14:creationId xmlns:p14="http://schemas.microsoft.com/office/powerpoint/2010/main" val="3979560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A14482-14DE-214B-9128-24F104C95AF5}" type="slidenum">
              <a:rPr lang="en-US" smtClean="0"/>
              <a:t>2</a:t>
            </a:fld>
            <a:endParaRPr lang="en-US"/>
          </a:p>
        </p:txBody>
      </p:sp>
    </p:spTree>
    <p:extLst>
      <p:ext uri="{BB962C8B-B14F-4D97-AF65-F5344CB8AC3E}">
        <p14:creationId xmlns:p14="http://schemas.microsoft.com/office/powerpoint/2010/main" val="3383857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A14482-14DE-214B-9128-24F104C95AF5}" type="slidenum">
              <a:rPr lang="en-US" smtClean="0"/>
              <a:t>3</a:t>
            </a:fld>
            <a:endParaRPr lang="en-US"/>
          </a:p>
        </p:txBody>
      </p:sp>
    </p:spTree>
    <p:extLst>
      <p:ext uri="{BB962C8B-B14F-4D97-AF65-F5344CB8AC3E}">
        <p14:creationId xmlns:p14="http://schemas.microsoft.com/office/powerpoint/2010/main" val="3427787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7A14482-14DE-214B-9128-24F104C95AF5}" type="slidenum">
              <a:rPr lang="en-US" smtClean="0"/>
              <a:t>5</a:t>
            </a:fld>
            <a:endParaRPr lang="en-US"/>
          </a:p>
        </p:txBody>
      </p:sp>
    </p:spTree>
    <p:extLst>
      <p:ext uri="{BB962C8B-B14F-4D97-AF65-F5344CB8AC3E}">
        <p14:creationId xmlns:p14="http://schemas.microsoft.com/office/powerpoint/2010/main" val="3935186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7A14482-14DE-214B-9128-24F104C95AF5}" type="slidenum">
              <a:rPr lang="en-US" smtClean="0"/>
              <a:t>6</a:t>
            </a:fld>
            <a:endParaRPr lang="en-US"/>
          </a:p>
        </p:txBody>
      </p:sp>
    </p:spTree>
    <p:extLst>
      <p:ext uri="{BB962C8B-B14F-4D97-AF65-F5344CB8AC3E}">
        <p14:creationId xmlns:p14="http://schemas.microsoft.com/office/powerpoint/2010/main" val="2634253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A14482-14DE-214B-9128-24F104C95AF5}" type="slidenum">
              <a:rPr lang="en-US" smtClean="0"/>
              <a:t>8</a:t>
            </a:fld>
            <a:endParaRPr lang="en-US"/>
          </a:p>
        </p:txBody>
      </p:sp>
    </p:spTree>
    <p:extLst>
      <p:ext uri="{BB962C8B-B14F-4D97-AF65-F5344CB8AC3E}">
        <p14:creationId xmlns:p14="http://schemas.microsoft.com/office/powerpoint/2010/main" val="11320970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A14482-14DE-214B-9128-24F104C95AF5}" type="slidenum">
              <a:rPr lang="en-US" smtClean="0"/>
              <a:t>9</a:t>
            </a:fld>
            <a:endParaRPr lang="en-US"/>
          </a:p>
        </p:txBody>
      </p:sp>
    </p:spTree>
    <p:extLst>
      <p:ext uri="{BB962C8B-B14F-4D97-AF65-F5344CB8AC3E}">
        <p14:creationId xmlns:p14="http://schemas.microsoft.com/office/powerpoint/2010/main" val="21328659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A14482-14DE-214B-9128-24F104C95AF5}" type="slidenum">
              <a:rPr lang="en-US" smtClean="0"/>
              <a:t>10</a:t>
            </a:fld>
            <a:endParaRPr lang="en-US"/>
          </a:p>
        </p:txBody>
      </p:sp>
    </p:spTree>
    <p:extLst>
      <p:ext uri="{BB962C8B-B14F-4D97-AF65-F5344CB8AC3E}">
        <p14:creationId xmlns:p14="http://schemas.microsoft.com/office/powerpoint/2010/main" val="10514542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A14482-14DE-214B-9128-24F104C95AF5}" type="slidenum">
              <a:rPr lang="en-US" smtClean="0"/>
              <a:t>11</a:t>
            </a:fld>
            <a:endParaRPr lang="en-US"/>
          </a:p>
        </p:txBody>
      </p:sp>
    </p:spTree>
    <p:extLst>
      <p:ext uri="{BB962C8B-B14F-4D97-AF65-F5344CB8AC3E}">
        <p14:creationId xmlns:p14="http://schemas.microsoft.com/office/powerpoint/2010/main" val="2935140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A14482-14DE-214B-9128-24F104C95AF5}" type="slidenum">
              <a:rPr lang="en-US" smtClean="0"/>
              <a:t>12</a:t>
            </a:fld>
            <a:endParaRPr lang="en-US"/>
          </a:p>
        </p:txBody>
      </p:sp>
    </p:spTree>
    <p:extLst>
      <p:ext uri="{BB962C8B-B14F-4D97-AF65-F5344CB8AC3E}">
        <p14:creationId xmlns:p14="http://schemas.microsoft.com/office/powerpoint/2010/main" val="945250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A14482-14DE-214B-9128-24F104C95AF5}" type="slidenum">
              <a:rPr lang="en-US" smtClean="0"/>
              <a:t>13</a:t>
            </a:fld>
            <a:endParaRPr lang="en-US"/>
          </a:p>
        </p:txBody>
      </p:sp>
    </p:spTree>
    <p:extLst>
      <p:ext uri="{BB962C8B-B14F-4D97-AF65-F5344CB8AC3E}">
        <p14:creationId xmlns:p14="http://schemas.microsoft.com/office/powerpoint/2010/main" val="27345129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A14482-14DE-214B-9128-24F104C95AF5}" type="slidenum">
              <a:rPr lang="en-US" smtClean="0"/>
              <a:t>14</a:t>
            </a:fld>
            <a:endParaRPr lang="en-US"/>
          </a:p>
        </p:txBody>
      </p:sp>
    </p:spTree>
    <p:extLst>
      <p:ext uri="{BB962C8B-B14F-4D97-AF65-F5344CB8AC3E}">
        <p14:creationId xmlns:p14="http://schemas.microsoft.com/office/powerpoint/2010/main" val="27450567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A14482-14DE-214B-9128-24F104C95AF5}" type="slidenum">
              <a:rPr lang="en-US" smtClean="0"/>
              <a:t>15</a:t>
            </a:fld>
            <a:endParaRPr lang="en-US"/>
          </a:p>
        </p:txBody>
      </p:sp>
    </p:spTree>
    <p:extLst>
      <p:ext uri="{BB962C8B-B14F-4D97-AF65-F5344CB8AC3E}">
        <p14:creationId xmlns:p14="http://schemas.microsoft.com/office/powerpoint/2010/main" val="23271036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A14482-14DE-214B-9128-24F104C95AF5}" type="slidenum">
              <a:rPr lang="en-US" smtClean="0"/>
              <a:t>16</a:t>
            </a:fld>
            <a:endParaRPr lang="en-US"/>
          </a:p>
        </p:txBody>
      </p:sp>
    </p:spTree>
    <p:extLst>
      <p:ext uri="{BB962C8B-B14F-4D97-AF65-F5344CB8AC3E}">
        <p14:creationId xmlns:p14="http://schemas.microsoft.com/office/powerpoint/2010/main" val="2233818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A14482-14DE-214B-9128-24F104C95AF5}" type="slidenum">
              <a:rPr lang="en-US" smtClean="0"/>
              <a:t>17</a:t>
            </a:fld>
            <a:endParaRPr lang="en-US"/>
          </a:p>
        </p:txBody>
      </p:sp>
    </p:spTree>
    <p:extLst>
      <p:ext uri="{BB962C8B-B14F-4D97-AF65-F5344CB8AC3E}">
        <p14:creationId xmlns:p14="http://schemas.microsoft.com/office/powerpoint/2010/main" val="6138002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A14482-14DE-214B-9128-24F104C95AF5}" type="slidenum">
              <a:rPr lang="en-US" smtClean="0"/>
              <a:t>18</a:t>
            </a:fld>
            <a:endParaRPr lang="en-US"/>
          </a:p>
        </p:txBody>
      </p:sp>
    </p:spTree>
    <p:extLst>
      <p:ext uri="{BB962C8B-B14F-4D97-AF65-F5344CB8AC3E}">
        <p14:creationId xmlns:p14="http://schemas.microsoft.com/office/powerpoint/2010/main" val="37485011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A14482-14DE-214B-9128-24F104C95AF5}" type="slidenum">
              <a:rPr lang="en-US" smtClean="0"/>
              <a:t>19</a:t>
            </a:fld>
            <a:endParaRPr lang="en-US"/>
          </a:p>
        </p:txBody>
      </p:sp>
    </p:spTree>
    <p:extLst>
      <p:ext uri="{BB962C8B-B14F-4D97-AF65-F5344CB8AC3E}">
        <p14:creationId xmlns:p14="http://schemas.microsoft.com/office/powerpoint/2010/main" val="5081708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7A14482-14DE-214B-9128-24F104C95AF5}" type="slidenum">
              <a:rPr lang="en-US" smtClean="0"/>
              <a:t>20</a:t>
            </a:fld>
            <a:endParaRPr lang="en-US"/>
          </a:p>
        </p:txBody>
      </p:sp>
    </p:spTree>
    <p:extLst>
      <p:ext uri="{BB962C8B-B14F-4D97-AF65-F5344CB8AC3E}">
        <p14:creationId xmlns:p14="http://schemas.microsoft.com/office/powerpoint/2010/main" val="12066966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A14482-14DE-214B-9128-24F104C95AF5}" type="slidenum">
              <a:rPr lang="en-US" smtClean="0"/>
              <a:t>21</a:t>
            </a:fld>
            <a:endParaRPr lang="en-US"/>
          </a:p>
        </p:txBody>
      </p:sp>
    </p:spTree>
    <p:extLst>
      <p:ext uri="{BB962C8B-B14F-4D97-AF65-F5344CB8AC3E}">
        <p14:creationId xmlns:p14="http://schemas.microsoft.com/office/powerpoint/2010/main" val="13239589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A14482-14DE-214B-9128-24F104C95AF5}" type="slidenum">
              <a:rPr lang="en-US" smtClean="0"/>
              <a:t>22</a:t>
            </a:fld>
            <a:endParaRPr lang="en-US"/>
          </a:p>
        </p:txBody>
      </p:sp>
    </p:spTree>
    <p:extLst>
      <p:ext uri="{BB962C8B-B14F-4D97-AF65-F5344CB8AC3E}">
        <p14:creationId xmlns:p14="http://schemas.microsoft.com/office/powerpoint/2010/main" val="3385064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3A4E2-9DE5-3709-3232-B70CA940CA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C55AE8F-3D96-F38E-A451-979A6D4CD3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9FF084-0489-45A9-D931-DEDCF9BAE733}"/>
              </a:ext>
            </a:extLst>
          </p:cNvPr>
          <p:cNvSpPr>
            <a:spLocks noGrp="1"/>
          </p:cNvSpPr>
          <p:nvPr>
            <p:ph type="dt" sz="half" idx="10"/>
          </p:nvPr>
        </p:nvSpPr>
        <p:spPr/>
        <p:txBody>
          <a:bodyPr/>
          <a:lstStyle/>
          <a:p>
            <a:fld id="{D00661EF-6070-1C45-9006-0C0355244925}" type="datetimeFigureOut">
              <a:rPr lang="en-US" smtClean="0"/>
              <a:t>9/23/24</a:t>
            </a:fld>
            <a:endParaRPr lang="en-US"/>
          </a:p>
        </p:txBody>
      </p:sp>
      <p:sp>
        <p:nvSpPr>
          <p:cNvPr id="5" name="Footer Placeholder 4">
            <a:extLst>
              <a:ext uri="{FF2B5EF4-FFF2-40B4-BE49-F238E27FC236}">
                <a16:creationId xmlns:a16="http://schemas.microsoft.com/office/drawing/2014/main" id="{290A43CB-6A49-AAEA-CA38-3BDE8C7276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8E8941-8911-C239-F98B-CCCCDF295535}"/>
              </a:ext>
            </a:extLst>
          </p:cNvPr>
          <p:cNvSpPr>
            <a:spLocks noGrp="1"/>
          </p:cNvSpPr>
          <p:nvPr>
            <p:ph type="sldNum" sz="quarter" idx="12"/>
          </p:nvPr>
        </p:nvSpPr>
        <p:spPr/>
        <p:txBody>
          <a:bodyPr/>
          <a:lstStyle/>
          <a:p>
            <a:fld id="{4848BBCA-CA74-FB4B-845D-D8FBCD23882E}" type="slidenum">
              <a:rPr lang="en-US" smtClean="0"/>
              <a:t>‹#›</a:t>
            </a:fld>
            <a:endParaRPr lang="en-US"/>
          </a:p>
        </p:txBody>
      </p:sp>
    </p:spTree>
    <p:extLst>
      <p:ext uri="{BB962C8B-B14F-4D97-AF65-F5344CB8AC3E}">
        <p14:creationId xmlns:p14="http://schemas.microsoft.com/office/powerpoint/2010/main" val="1673166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37A4B-E712-EC16-E6F7-96FF765136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2B7CAC-54BE-5CCF-6835-15CF718D94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6D8E1A-5348-8CF9-94C4-8CB9087A775D}"/>
              </a:ext>
            </a:extLst>
          </p:cNvPr>
          <p:cNvSpPr>
            <a:spLocks noGrp="1"/>
          </p:cNvSpPr>
          <p:nvPr>
            <p:ph type="dt" sz="half" idx="10"/>
          </p:nvPr>
        </p:nvSpPr>
        <p:spPr/>
        <p:txBody>
          <a:bodyPr/>
          <a:lstStyle/>
          <a:p>
            <a:fld id="{D00661EF-6070-1C45-9006-0C0355244925}" type="datetimeFigureOut">
              <a:rPr lang="en-US" smtClean="0"/>
              <a:t>9/23/24</a:t>
            </a:fld>
            <a:endParaRPr lang="en-US"/>
          </a:p>
        </p:txBody>
      </p:sp>
      <p:sp>
        <p:nvSpPr>
          <p:cNvPr id="5" name="Footer Placeholder 4">
            <a:extLst>
              <a:ext uri="{FF2B5EF4-FFF2-40B4-BE49-F238E27FC236}">
                <a16:creationId xmlns:a16="http://schemas.microsoft.com/office/drawing/2014/main" id="{09D81F80-894A-C75A-C801-A5D2612631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027D99-182C-5FBA-DE98-B287E7CCD2E4}"/>
              </a:ext>
            </a:extLst>
          </p:cNvPr>
          <p:cNvSpPr>
            <a:spLocks noGrp="1"/>
          </p:cNvSpPr>
          <p:nvPr>
            <p:ph type="sldNum" sz="quarter" idx="12"/>
          </p:nvPr>
        </p:nvSpPr>
        <p:spPr/>
        <p:txBody>
          <a:bodyPr/>
          <a:lstStyle/>
          <a:p>
            <a:fld id="{4848BBCA-CA74-FB4B-845D-D8FBCD23882E}" type="slidenum">
              <a:rPr lang="en-US" smtClean="0"/>
              <a:t>‹#›</a:t>
            </a:fld>
            <a:endParaRPr lang="en-US"/>
          </a:p>
        </p:txBody>
      </p:sp>
    </p:spTree>
    <p:extLst>
      <p:ext uri="{BB962C8B-B14F-4D97-AF65-F5344CB8AC3E}">
        <p14:creationId xmlns:p14="http://schemas.microsoft.com/office/powerpoint/2010/main" val="3395516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B27A9-6D18-3682-1F2C-5997ED2159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F2E674C-2520-D592-3861-0DE1456D8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4A8F9D-17AE-C99D-4EBB-41DD99A0847A}"/>
              </a:ext>
            </a:extLst>
          </p:cNvPr>
          <p:cNvSpPr>
            <a:spLocks noGrp="1"/>
          </p:cNvSpPr>
          <p:nvPr>
            <p:ph type="dt" sz="half" idx="10"/>
          </p:nvPr>
        </p:nvSpPr>
        <p:spPr/>
        <p:txBody>
          <a:bodyPr/>
          <a:lstStyle/>
          <a:p>
            <a:fld id="{D00661EF-6070-1C45-9006-0C0355244925}" type="datetimeFigureOut">
              <a:rPr lang="en-US" smtClean="0"/>
              <a:t>9/23/24</a:t>
            </a:fld>
            <a:endParaRPr lang="en-US"/>
          </a:p>
        </p:txBody>
      </p:sp>
      <p:sp>
        <p:nvSpPr>
          <p:cNvPr id="5" name="Footer Placeholder 4">
            <a:extLst>
              <a:ext uri="{FF2B5EF4-FFF2-40B4-BE49-F238E27FC236}">
                <a16:creationId xmlns:a16="http://schemas.microsoft.com/office/drawing/2014/main" id="{7A13E838-BCCD-80C7-C0AA-8FBCE7B7C3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E68FC2-B878-DA52-382B-6F64BB922330}"/>
              </a:ext>
            </a:extLst>
          </p:cNvPr>
          <p:cNvSpPr>
            <a:spLocks noGrp="1"/>
          </p:cNvSpPr>
          <p:nvPr>
            <p:ph type="sldNum" sz="quarter" idx="12"/>
          </p:nvPr>
        </p:nvSpPr>
        <p:spPr/>
        <p:txBody>
          <a:bodyPr/>
          <a:lstStyle/>
          <a:p>
            <a:fld id="{4848BBCA-CA74-FB4B-845D-D8FBCD23882E}" type="slidenum">
              <a:rPr lang="en-US" smtClean="0"/>
              <a:t>‹#›</a:t>
            </a:fld>
            <a:endParaRPr lang="en-US"/>
          </a:p>
        </p:txBody>
      </p:sp>
    </p:spTree>
    <p:extLst>
      <p:ext uri="{BB962C8B-B14F-4D97-AF65-F5344CB8AC3E}">
        <p14:creationId xmlns:p14="http://schemas.microsoft.com/office/powerpoint/2010/main" val="2283368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5628C-263B-8769-75AC-D903BCC989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D46475-857E-D318-94DE-16DDA63EC46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5B68003-5310-8C76-9026-A6F814A6338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DFF86B-54A2-6B2B-C8D6-F16B14DB1D38}"/>
              </a:ext>
            </a:extLst>
          </p:cNvPr>
          <p:cNvSpPr>
            <a:spLocks noGrp="1"/>
          </p:cNvSpPr>
          <p:nvPr>
            <p:ph type="dt" sz="half" idx="10"/>
          </p:nvPr>
        </p:nvSpPr>
        <p:spPr/>
        <p:txBody>
          <a:bodyPr/>
          <a:lstStyle/>
          <a:p>
            <a:fld id="{D00661EF-6070-1C45-9006-0C0355244925}" type="datetimeFigureOut">
              <a:rPr lang="en-US" smtClean="0"/>
              <a:t>9/23/24</a:t>
            </a:fld>
            <a:endParaRPr lang="en-US"/>
          </a:p>
        </p:txBody>
      </p:sp>
      <p:sp>
        <p:nvSpPr>
          <p:cNvPr id="6" name="Footer Placeholder 5">
            <a:extLst>
              <a:ext uri="{FF2B5EF4-FFF2-40B4-BE49-F238E27FC236}">
                <a16:creationId xmlns:a16="http://schemas.microsoft.com/office/drawing/2014/main" id="{EA8371B6-4B38-E548-65C6-032A3DBDD2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A8F86F-E317-C7C0-90BA-F3A05EA921E5}"/>
              </a:ext>
            </a:extLst>
          </p:cNvPr>
          <p:cNvSpPr>
            <a:spLocks noGrp="1"/>
          </p:cNvSpPr>
          <p:nvPr>
            <p:ph type="sldNum" sz="quarter" idx="12"/>
          </p:nvPr>
        </p:nvSpPr>
        <p:spPr/>
        <p:txBody>
          <a:bodyPr/>
          <a:lstStyle/>
          <a:p>
            <a:fld id="{4848BBCA-CA74-FB4B-845D-D8FBCD23882E}" type="slidenum">
              <a:rPr lang="en-US" smtClean="0"/>
              <a:t>‹#›</a:t>
            </a:fld>
            <a:endParaRPr lang="en-US"/>
          </a:p>
        </p:txBody>
      </p:sp>
    </p:spTree>
    <p:extLst>
      <p:ext uri="{BB962C8B-B14F-4D97-AF65-F5344CB8AC3E}">
        <p14:creationId xmlns:p14="http://schemas.microsoft.com/office/powerpoint/2010/main" val="1479616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E2596-0B9E-F563-5F0F-3279A98247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2A0B9C7-9E36-F2C5-435A-09BDFE6C08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7F98F6-932A-B954-03E6-348FA49CAB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4F4292F-1E41-F037-EEE4-C11CAE115D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311840-452A-2A5C-2F49-20828ED28C7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F14D11-65C5-B4E1-A8DE-A17D798B2594}"/>
              </a:ext>
            </a:extLst>
          </p:cNvPr>
          <p:cNvSpPr>
            <a:spLocks noGrp="1"/>
          </p:cNvSpPr>
          <p:nvPr>
            <p:ph type="dt" sz="half" idx="10"/>
          </p:nvPr>
        </p:nvSpPr>
        <p:spPr/>
        <p:txBody>
          <a:bodyPr/>
          <a:lstStyle/>
          <a:p>
            <a:fld id="{D00661EF-6070-1C45-9006-0C0355244925}" type="datetimeFigureOut">
              <a:rPr lang="en-US" smtClean="0"/>
              <a:t>9/23/24</a:t>
            </a:fld>
            <a:endParaRPr lang="en-US"/>
          </a:p>
        </p:txBody>
      </p:sp>
      <p:sp>
        <p:nvSpPr>
          <p:cNvPr id="8" name="Footer Placeholder 7">
            <a:extLst>
              <a:ext uri="{FF2B5EF4-FFF2-40B4-BE49-F238E27FC236}">
                <a16:creationId xmlns:a16="http://schemas.microsoft.com/office/drawing/2014/main" id="{B3FE3B7F-4428-0716-33BD-DF066792605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4789D58-D332-B4E7-530E-25A5E96A0481}"/>
              </a:ext>
            </a:extLst>
          </p:cNvPr>
          <p:cNvSpPr>
            <a:spLocks noGrp="1"/>
          </p:cNvSpPr>
          <p:nvPr>
            <p:ph type="sldNum" sz="quarter" idx="12"/>
          </p:nvPr>
        </p:nvSpPr>
        <p:spPr/>
        <p:txBody>
          <a:bodyPr/>
          <a:lstStyle/>
          <a:p>
            <a:fld id="{4848BBCA-CA74-FB4B-845D-D8FBCD23882E}" type="slidenum">
              <a:rPr lang="en-US" smtClean="0"/>
              <a:t>‹#›</a:t>
            </a:fld>
            <a:endParaRPr lang="en-US"/>
          </a:p>
        </p:txBody>
      </p:sp>
    </p:spTree>
    <p:extLst>
      <p:ext uri="{BB962C8B-B14F-4D97-AF65-F5344CB8AC3E}">
        <p14:creationId xmlns:p14="http://schemas.microsoft.com/office/powerpoint/2010/main" val="2939710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68643-1485-0F05-6DE7-3F59310B01F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6B879FF-C0D2-79A9-6FF6-919114D2E74E}"/>
              </a:ext>
            </a:extLst>
          </p:cNvPr>
          <p:cNvSpPr>
            <a:spLocks noGrp="1"/>
          </p:cNvSpPr>
          <p:nvPr>
            <p:ph type="dt" sz="half" idx="10"/>
          </p:nvPr>
        </p:nvSpPr>
        <p:spPr/>
        <p:txBody>
          <a:bodyPr/>
          <a:lstStyle/>
          <a:p>
            <a:fld id="{D00661EF-6070-1C45-9006-0C0355244925}" type="datetimeFigureOut">
              <a:rPr lang="en-US" smtClean="0"/>
              <a:t>9/23/24</a:t>
            </a:fld>
            <a:endParaRPr lang="en-US"/>
          </a:p>
        </p:txBody>
      </p:sp>
      <p:sp>
        <p:nvSpPr>
          <p:cNvPr id="4" name="Footer Placeholder 3">
            <a:extLst>
              <a:ext uri="{FF2B5EF4-FFF2-40B4-BE49-F238E27FC236}">
                <a16:creationId xmlns:a16="http://schemas.microsoft.com/office/drawing/2014/main" id="{52B7EC88-4073-8CC8-E119-120C536F98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295780-00A0-1FB7-5A72-DE1635BD8C34}"/>
              </a:ext>
            </a:extLst>
          </p:cNvPr>
          <p:cNvSpPr>
            <a:spLocks noGrp="1"/>
          </p:cNvSpPr>
          <p:nvPr>
            <p:ph type="sldNum" sz="quarter" idx="12"/>
          </p:nvPr>
        </p:nvSpPr>
        <p:spPr/>
        <p:txBody>
          <a:bodyPr/>
          <a:lstStyle/>
          <a:p>
            <a:fld id="{4848BBCA-CA74-FB4B-845D-D8FBCD23882E}" type="slidenum">
              <a:rPr lang="en-US" smtClean="0"/>
              <a:t>‹#›</a:t>
            </a:fld>
            <a:endParaRPr lang="en-US"/>
          </a:p>
        </p:txBody>
      </p:sp>
    </p:spTree>
    <p:extLst>
      <p:ext uri="{BB962C8B-B14F-4D97-AF65-F5344CB8AC3E}">
        <p14:creationId xmlns:p14="http://schemas.microsoft.com/office/powerpoint/2010/main" val="863214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5A5583-0033-F9F2-6483-2B3CA826B8DA}"/>
              </a:ext>
            </a:extLst>
          </p:cNvPr>
          <p:cNvSpPr>
            <a:spLocks noGrp="1"/>
          </p:cNvSpPr>
          <p:nvPr>
            <p:ph type="dt" sz="half" idx="10"/>
          </p:nvPr>
        </p:nvSpPr>
        <p:spPr/>
        <p:txBody>
          <a:bodyPr/>
          <a:lstStyle/>
          <a:p>
            <a:fld id="{D00661EF-6070-1C45-9006-0C0355244925}" type="datetimeFigureOut">
              <a:rPr lang="en-US" smtClean="0"/>
              <a:t>9/23/24</a:t>
            </a:fld>
            <a:endParaRPr lang="en-US"/>
          </a:p>
        </p:txBody>
      </p:sp>
      <p:sp>
        <p:nvSpPr>
          <p:cNvPr id="3" name="Footer Placeholder 2">
            <a:extLst>
              <a:ext uri="{FF2B5EF4-FFF2-40B4-BE49-F238E27FC236}">
                <a16:creationId xmlns:a16="http://schemas.microsoft.com/office/drawing/2014/main" id="{DB814032-14CE-8804-D5CE-8295439721C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C61A82-F89B-B25F-3525-0D89E3838915}"/>
              </a:ext>
            </a:extLst>
          </p:cNvPr>
          <p:cNvSpPr>
            <a:spLocks noGrp="1"/>
          </p:cNvSpPr>
          <p:nvPr>
            <p:ph type="sldNum" sz="quarter" idx="12"/>
          </p:nvPr>
        </p:nvSpPr>
        <p:spPr/>
        <p:txBody>
          <a:bodyPr/>
          <a:lstStyle/>
          <a:p>
            <a:fld id="{4848BBCA-CA74-FB4B-845D-D8FBCD23882E}" type="slidenum">
              <a:rPr lang="en-US" smtClean="0"/>
              <a:t>‹#›</a:t>
            </a:fld>
            <a:endParaRPr lang="en-US"/>
          </a:p>
        </p:txBody>
      </p:sp>
    </p:spTree>
    <p:extLst>
      <p:ext uri="{BB962C8B-B14F-4D97-AF65-F5344CB8AC3E}">
        <p14:creationId xmlns:p14="http://schemas.microsoft.com/office/powerpoint/2010/main" val="1940021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3EB63-EFEC-A22C-0F46-FCA4AEDCCD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05C7674-DB93-37E7-FF79-FFC64CF14E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855F2B-647C-2723-1149-E253335501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1D924A-C898-FF20-95C7-D7BCDEA3C89B}"/>
              </a:ext>
            </a:extLst>
          </p:cNvPr>
          <p:cNvSpPr>
            <a:spLocks noGrp="1"/>
          </p:cNvSpPr>
          <p:nvPr>
            <p:ph type="dt" sz="half" idx="10"/>
          </p:nvPr>
        </p:nvSpPr>
        <p:spPr/>
        <p:txBody>
          <a:bodyPr/>
          <a:lstStyle/>
          <a:p>
            <a:fld id="{D00661EF-6070-1C45-9006-0C0355244925}" type="datetimeFigureOut">
              <a:rPr lang="en-US" smtClean="0"/>
              <a:t>9/23/24</a:t>
            </a:fld>
            <a:endParaRPr lang="en-US"/>
          </a:p>
        </p:txBody>
      </p:sp>
      <p:sp>
        <p:nvSpPr>
          <p:cNvPr id="6" name="Footer Placeholder 5">
            <a:extLst>
              <a:ext uri="{FF2B5EF4-FFF2-40B4-BE49-F238E27FC236}">
                <a16:creationId xmlns:a16="http://schemas.microsoft.com/office/drawing/2014/main" id="{66E3B0BA-AF9B-941C-BA06-1D5D3FA36F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8722A8-F98B-1236-2C1E-8D19C208D35A}"/>
              </a:ext>
            </a:extLst>
          </p:cNvPr>
          <p:cNvSpPr>
            <a:spLocks noGrp="1"/>
          </p:cNvSpPr>
          <p:nvPr>
            <p:ph type="sldNum" sz="quarter" idx="12"/>
          </p:nvPr>
        </p:nvSpPr>
        <p:spPr/>
        <p:txBody>
          <a:bodyPr/>
          <a:lstStyle/>
          <a:p>
            <a:fld id="{4848BBCA-CA74-FB4B-845D-D8FBCD23882E}" type="slidenum">
              <a:rPr lang="en-US" smtClean="0"/>
              <a:t>‹#›</a:t>
            </a:fld>
            <a:endParaRPr lang="en-US"/>
          </a:p>
        </p:txBody>
      </p:sp>
    </p:spTree>
    <p:extLst>
      <p:ext uri="{BB962C8B-B14F-4D97-AF65-F5344CB8AC3E}">
        <p14:creationId xmlns:p14="http://schemas.microsoft.com/office/powerpoint/2010/main" val="873096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2450F-F62A-DBF1-8006-2AB7EEA435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BD8CF81-0EC3-FB86-6F24-C3826D9F3E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F7ECFA-FEFB-F0CD-FDEF-75EFDD40D4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2D9520-368C-922F-C8C7-CD25B02F8C69}"/>
              </a:ext>
            </a:extLst>
          </p:cNvPr>
          <p:cNvSpPr>
            <a:spLocks noGrp="1"/>
          </p:cNvSpPr>
          <p:nvPr>
            <p:ph type="dt" sz="half" idx="10"/>
          </p:nvPr>
        </p:nvSpPr>
        <p:spPr/>
        <p:txBody>
          <a:bodyPr/>
          <a:lstStyle/>
          <a:p>
            <a:fld id="{D00661EF-6070-1C45-9006-0C0355244925}" type="datetimeFigureOut">
              <a:rPr lang="en-US" smtClean="0"/>
              <a:t>9/23/24</a:t>
            </a:fld>
            <a:endParaRPr lang="en-US"/>
          </a:p>
        </p:txBody>
      </p:sp>
      <p:sp>
        <p:nvSpPr>
          <p:cNvPr id="6" name="Footer Placeholder 5">
            <a:extLst>
              <a:ext uri="{FF2B5EF4-FFF2-40B4-BE49-F238E27FC236}">
                <a16:creationId xmlns:a16="http://schemas.microsoft.com/office/drawing/2014/main" id="{681E0D6E-EC72-E714-53FC-9FB03F3C49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FC61CE-2D6C-53F2-8EA4-16C55E20E55C}"/>
              </a:ext>
            </a:extLst>
          </p:cNvPr>
          <p:cNvSpPr>
            <a:spLocks noGrp="1"/>
          </p:cNvSpPr>
          <p:nvPr>
            <p:ph type="sldNum" sz="quarter" idx="12"/>
          </p:nvPr>
        </p:nvSpPr>
        <p:spPr/>
        <p:txBody>
          <a:bodyPr/>
          <a:lstStyle/>
          <a:p>
            <a:fld id="{4848BBCA-CA74-FB4B-845D-D8FBCD23882E}" type="slidenum">
              <a:rPr lang="en-US" smtClean="0"/>
              <a:t>‹#›</a:t>
            </a:fld>
            <a:endParaRPr lang="en-US"/>
          </a:p>
        </p:txBody>
      </p:sp>
    </p:spTree>
    <p:extLst>
      <p:ext uri="{BB962C8B-B14F-4D97-AF65-F5344CB8AC3E}">
        <p14:creationId xmlns:p14="http://schemas.microsoft.com/office/powerpoint/2010/main" val="1615625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BEF79-49CB-991F-4049-60D1FE6B27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3C27CA-8AAD-F4A2-4F1D-2F5461AFD3E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0A02E6-ED90-6CF0-33FC-BED5DA10BC39}"/>
              </a:ext>
            </a:extLst>
          </p:cNvPr>
          <p:cNvSpPr>
            <a:spLocks noGrp="1"/>
          </p:cNvSpPr>
          <p:nvPr>
            <p:ph type="dt" sz="half" idx="10"/>
          </p:nvPr>
        </p:nvSpPr>
        <p:spPr/>
        <p:txBody>
          <a:bodyPr/>
          <a:lstStyle/>
          <a:p>
            <a:fld id="{D00661EF-6070-1C45-9006-0C0355244925}" type="datetimeFigureOut">
              <a:rPr lang="en-US" smtClean="0"/>
              <a:t>9/23/24</a:t>
            </a:fld>
            <a:endParaRPr lang="en-US"/>
          </a:p>
        </p:txBody>
      </p:sp>
      <p:sp>
        <p:nvSpPr>
          <p:cNvPr id="5" name="Footer Placeholder 4">
            <a:extLst>
              <a:ext uri="{FF2B5EF4-FFF2-40B4-BE49-F238E27FC236}">
                <a16:creationId xmlns:a16="http://schemas.microsoft.com/office/drawing/2014/main" id="{8A0C8CEC-A170-95EF-7240-AB7D41933A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393A07-C2AD-05EE-4CB3-4218DE9C0DFC}"/>
              </a:ext>
            </a:extLst>
          </p:cNvPr>
          <p:cNvSpPr>
            <a:spLocks noGrp="1"/>
          </p:cNvSpPr>
          <p:nvPr>
            <p:ph type="sldNum" sz="quarter" idx="12"/>
          </p:nvPr>
        </p:nvSpPr>
        <p:spPr/>
        <p:txBody>
          <a:bodyPr/>
          <a:lstStyle/>
          <a:p>
            <a:fld id="{4848BBCA-CA74-FB4B-845D-D8FBCD23882E}" type="slidenum">
              <a:rPr lang="en-US" smtClean="0"/>
              <a:t>‹#›</a:t>
            </a:fld>
            <a:endParaRPr lang="en-US"/>
          </a:p>
        </p:txBody>
      </p:sp>
    </p:spTree>
    <p:extLst>
      <p:ext uri="{BB962C8B-B14F-4D97-AF65-F5344CB8AC3E}">
        <p14:creationId xmlns:p14="http://schemas.microsoft.com/office/powerpoint/2010/main" val="1613046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231C8B-2B28-BFD2-BC39-3C042B14710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769863B-93DB-3D42-C9F2-1B406704AD9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B0C3A4-3068-ED7C-0A4B-9F36F441B427}"/>
              </a:ext>
            </a:extLst>
          </p:cNvPr>
          <p:cNvSpPr>
            <a:spLocks noGrp="1"/>
          </p:cNvSpPr>
          <p:nvPr>
            <p:ph type="dt" sz="half" idx="10"/>
          </p:nvPr>
        </p:nvSpPr>
        <p:spPr/>
        <p:txBody>
          <a:bodyPr/>
          <a:lstStyle/>
          <a:p>
            <a:fld id="{D00661EF-6070-1C45-9006-0C0355244925}" type="datetimeFigureOut">
              <a:rPr lang="en-US" smtClean="0"/>
              <a:t>9/23/24</a:t>
            </a:fld>
            <a:endParaRPr lang="en-US"/>
          </a:p>
        </p:txBody>
      </p:sp>
      <p:sp>
        <p:nvSpPr>
          <p:cNvPr id="5" name="Footer Placeholder 4">
            <a:extLst>
              <a:ext uri="{FF2B5EF4-FFF2-40B4-BE49-F238E27FC236}">
                <a16:creationId xmlns:a16="http://schemas.microsoft.com/office/drawing/2014/main" id="{7AC78446-159D-2F2C-8752-785E733F7F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D03177-BE6A-61CD-F1A1-817790EB76FA}"/>
              </a:ext>
            </a:extLst>
          </p:cNvPr>
          <p:cNvSpPr>
            <a:spLocks noGrp="1"/>
          </p:cNvSpPr>
          <p:nvPr>
            <p:ph type="sldNum" sz="quarter" idx="12"/>
          </p:nvPr>
        </p:nvSpPr>
        <p:spPr/>
        <p:txBody>
          <a:bodyPr/>
          <a:lstStyle/>
          <a:p>
            <a:fld id="{4848BBCA-CA74-FB4B-845D-D8FBCD23882E}" type="slidenum">
              <a:rPr lang="en-US" smtClean="0"/>
              <a:t>‹#›</a:t>
            </a:fld>
            <a:endParaRPr lang="en-US"/>
          </a:p>
        </p:txBody>
      </p:sp>
    </p:spTree>
    <p:extLst>
      <p:ext uri="{BB962C8B-B14F-4D97-AF65-F5344CB8AC3E}">
        <p14:creationId xmlns:p14="http://schemas.microsoft.com/office/powerpoint/2010/main" val="3420032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BA5221-1539-AE0D-5D3A-66F80701C6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E50090C-88D7-A653-C38E-8F16B84964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231726-FD80-3B87-5A7A-70AB4B9D59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0661EF-6070-1C45-9006-0C0355244925}" type="datetimeFigureOut">
              <a:rPr lang="en-US" smtClean="0"/>
              <a:t>9/23/24</a:t>
            </a:fld>
            <a:endParaRPr lang="en-US"/>
          </a:p>
        </p:txBody>
      </p:sp>
      <p:sp>
        <p:nvSpPr>
          <p:cNvPr id="5" name="Footer Placeholder 4">
            <a:extLst>
              <a:ext uri="{FF2B5EF4-FFF2-40B4-BE49-F238E27FC236}">
                <a16:creationId xmlns:a16="http://schemas.microsoft.com/office/drawing/2014/main" id="{11A9D3FB-59B1-C853-8C52-7BC3BB6434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88258B5-65AF-7C87-E723-4F13137A02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848BBCA-CA74-FB4B-845D-D8FBCD23882E}" type="slidenum">
              <a:rPr lang="en-US" smtClean="0"/>
              <a:t>‹#›</a:t>
            </a:fld>
            <a:endParaRPr lang="en-US"/>
          </a:p>
        </p:txBody>
      </p:sp>
    </p:spTree>
    <p:extLst>
      <p:ext uri="{BB962C8B-B14F-4D97-AF65-F5344CB8AC3E}">
        <p14:creationId xmlns:p14="http://schemas.microsoft.com/office/powerpoint/2010/main" val="22789079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3" Type="http://schemas.microsoft.com/office/2018/10/relationships/comments" Target="../comments/modernComment_7FFE5C10_A8E411E6.xml"/><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emf"/><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2.jpe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5.emf"/><Relationship Id="rId10" Type="http://schemas.openxmlformats.org/officeDocument/2006/relationships/image" Target="../media/image10.emf"/><Relationship Id="rId4" Type="http://schemas.openxmlformats.org/officeDocument/2006/relationships/image" Target="../media/image6.pn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7.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3" Type="http://schemas.openxmlformats.org/officeDocument/2006/relationships/image" Target="../media/image28.png"/><Relationship Id="rId18" Type="http://schemas.openxmlformats.org/officeDocument/2006/relationships/image" Target="../media/image33.png"/><Relationship Id="rId26" Type="http://schemas.openxmlformats.org/officeDocument/2006/relationships/image" Target="../media/image39.png"/><Relationship Id="rId39" Type="http://schemas.openxmlformats.org/officeDocument/2006/relationships/image" Target="../media/image52.png"/><Relationship Id="rId21" Type="http://schemas.openxmlformats.org/officeDocument/2006/relationships/image" Target="../media/image34.png"/><Relationship Id="rId34" Type="http://schemas.openxmlformats.org/officeDocument/2006/relationships/image" Target="../media/image47.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png"/><Relationship Id="rId25" Type="http://schemas.openxmlformats.org/officeDocument/2006/relationships/image" Target="../media/image38.png"/><Relationship Id="rId33" Type="http://schemas.openxmlformats.org/officeDocument/2006/relationships/image" Target="../media/image46.png"/><Relationship Id="rId38" Type="http://schemas.openxmlformats.org/officeDocument/2006/relationships/image" Target="../media/image51.png"/><Relationship Id="rId2" Type="http://schemas.openxmlformats.org/officeDocument/2006/relationships/notesSlide" Target="../notesSlides/notesSlide6.xml"/><Relationship Id="rId16" Type="http://schemas.openxmlformats.org/officeDocument/2006/relationships/image" Target="../media/image31.png"/><Relationship Id="rId20" Type="http://schemas.openxmlformats.org/officeDocument/2006/relationships/image" Target="../media/image6.png"/><Relationship Id="rId29" Type="http://schemas.openxmlformats.org/officeDocument/2006/relationships/image" Target="../media/image42.png"/><Relationship Id="rId1" Type="http://schemas.openxmlformats.org/officeDocument/2006/relationships/slideLayout" Target="../slideLayouts/slideLayout6.xml"/><Relationship Id="rId6" Type="http://schemas.openxmlformats.org/officeDocument/2006/relationships/image" Target="../media/image21.png"/><Relationship Id="rId11" Type="http://schemas.openxmlformats.org/officeDocument/2006/relationships/image" Target="../media/image26.png"/><Relationship Id="rId24" Type="http://schemas.openxmlformats.org/officeDocument/2006/relationships/image" Target="../media/image37.png"/><Relationship Id="rId32" Type="http://schemas.openxmlformats.org/officeDocument/2006/relationships/image" Target="../media/image45.png"/><Relationship Id="rId37" Type="http://schemas.openxmlformats.org/officeDocument/2006/relationships/image" Target="../media/image50.png"/><Relationship Id="rId40" Type="http://schemas.openxmlformats.org/officeDocument/2006/relationships/image" Target="../media/image53.png"/><Relationship Id="rId5" Type="http://schemas.openxmlformats.org/officeDocument/2006/relationships/image" Target="../media/image20.png"/><Relationship Id="rId15" Type="http://schemas.openxmlformats.org/officeDocument/2006/relationships/image" Target="../media/image30.png"/><Relationship Id="rId23" Type="http://schemas.openxmlformats.org/officeDocument/2006/relationships/image" Target="../media/image36.png"/><Relationship Id="rId28" Type="http://schemas.openxmlformats.org/officeDocument/2006/relationships/image" Target="../media/image41.png"/><Relationship Id="rId36" Type="http://schemas.openxmlformats.org/officeDocument/2006/relationships/image" Target="../media/image49.png"/><Relationship Id="rId10" Type="http://schemas.openxmlformats.org/officeDocument/2006/relationships/image" Target="../media/image25.png"/><Relationship Id="rId19" Type="http://schemas.openxmlformats.org/officeDocument/2006/relationships/image" Target="../media/image5.emf"/><Relationship Id="rId31" Type="http://schemas.openxmlformats.org/officeDocument/2006/relationships/image" Target="../media/image44.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 Id="rId22" Type="http://schemas.openxmlformats.org/officeDocument/2006/relationships/image" Target="../media/image35.png"/><Relationship Id="rId27" Type="http://schemas.openxmlformats.org/officeDocument/2006/relationships/image" Target="../media/image40.png"/><Relationship Id="rId30" Type="http://schemas.openxmlformats.org/officeDocument/2006/relationships/image" Target="../media/image43.png"/><Relationship Id="rId35" Type="http://schemas.openxmlformats.org/officeDocument/2006/relationships/image" Target="../media/image48.png"/><Relationship Id="rId8" Type="http://schemas.openxmlformats.org/officeDocument/2006/relationships/image" Target="../media/image23.png"/><Relationship Id="rId3"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54.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emf"/><Relationship Id="rId7" Type="http://schemas.openxmlformats.org/officeDocument/2006/relationships/image" Target="../media/image57.sv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56.png"/><Relationship Id="rId11" Type="http://schemas.openxmlformats.org/officeDocument/2006/relationships/image" Target="../media/image61.svg"/><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image" Target="../media/image6.png"/><Relationship Id="rId9" Type="http://schemas.openxmlformats.org/officeDocument/2006/relationships/image" Target="../media/image59.svg"/></Relationships>
</file>

<file path=ppt/slides/_rels/slide11.xml.rels><?xml version="1.0" encoding="UTF-8" standalone="yes"?>
<Relationships xmlns="http://schemas.openxmlformats.org/package/2006/relationships"><Relationship Id="rId3" Type="http://schemas.microsoft.com/office/2018/10/relationships/comments" Target="../comments/modernComment_7FFE5C0C_2AF60EDC.xml"/><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5.emf"/></Relationships>
</file>

<file path=ppt/slides/_rels/slide12.xml.rels><?xml version="1.0" encoding="UTF-8" standalone="yes"?>
<Relationships xmlns="http://schemas.openxmlformats.org/package/2006/relationships"><Relationship Id="rId8" Type="http://schemas.openxmlformats.org/officeDocument/2006/relationships/image" Target="../media/image65.svg"/><Relationship Id="rId13" Type="http://schemas.openxmlformats.org/officeDocument/2006/relationships/image" Target="../media/image70.png"/><Relationship Id="rId18" Type="http://schemas.openxmlformats.org/officeDocument/2006/relationships/image" Target="../media/image75.svg"/><Relationship Id="rId26" Type="http://schemas.openxmlformats.org/officeDocument/2006/relationships/image" Target="../media/image83.svg"/><Relationship Id="rId3" Type="http://schemas.openxmlformats.org/officeDocument/2006/relationships/image" Target="../media/image5.emf"/><Relationship Id="rId21" Type="http://schemas.openxmlformats.org/officeDocument/2006/relationships/image" Target="../media/image78.png"/><Relationship Id="rId7" Type="http://schemas.openxmlformats.org/officeDocument/2006/relationships/image" Target="../media/image64.png"/><Relationship Id="rId12" Type="http://schemas.openxmlformats.org/officeDocument/2006/relationships/image" Target="../media/image69.svg"/><Relationship Id="rId17" Type="http://schemas.openxmlformats.org/officeDocument/2006/relationships/image" Target="../media/image74.png"/><Relationship Id="rId25" Type="http://schemas.openxmlformats.org/officeDocument/2006/relationships/image" Target="../media/image82.png"/><Relationship Id="rId2" Type="http://schemas.openxmlformats.org/officeDocument/2006/relationships/notesSlide" Target="../notesSlides/notesSlide10.xml"/><Relationship Id="rId16" Type="http://schemas.openxmlformats.org/officeDocument/2006/relationships/image" Target="../media/image73.svg"/><Relationship Id="rId20" Type="http://schemas.openxmlformats.org/officeDocument/2006/relationships/image" Target="../media/image77.svg"/><Relationship Id="rId1" Type="http://schemas.openxmlformats.org/officeDocument/2006/relationships/slideLayout" Target="../slideLayouts/slideLayout6.xml"/><Relationship Id="rId6" Type="http://schemas.openxmlformats.org/officeDocument/2006/relationships/image" Target="../media/image63.svg"/><Relationship Id="rId11" Type="http://schemas.openxmlformats.org/officeDocument/2006/relationships/image" Target="../media/image68.png"/><Relationship Id="rId24" Type="http://schemas.openxmlformats.org/officeDocument/2006/relationships/image" Target="../media/image81.svg"/><Relationship Id="rId5" Type="http://schemas.openxmlformats.org/officeDocument/2006/relationships/image" Target="../media/image62.png"/><Relationship Id="rId15" Type="http://schemas.openxmlformats.org/officeDocument/2006/relationships/image" Target="../media/image72.png"/><Relationship Id="rId23" Type="http://schemas.openxmlformats.org/officeDocument/2006/relationships/image" Target="../media/image80.png"/><Relationship Id="rId10" Type="http://schemas.openxmlformats.org/officeDocument/2006/relationships/image" Target="../media/image67.svg"/><Relationship Id="rId19" Type="http://schemas.openxmlformats.org/officeDocument/2006/relationships/image" Target="../media/image76.png"/><Relationship Id="rId4" Type="http://schemas.openxmlformats.org/officeDocument/2006/relationships/image" Target="../media/image6.png"/><Relationship Id="rId9" Type="http://schemas.openxmlformats.org/officeDocument/2006/relationships/image" Target="../media/image66.png"/><Relationship Id="rId14" Type="http://schemas.openxmlformats.org/officeDocument/2006/relationships/image" Target="../media/image71.svg"/><Relationship Id="rId22" Type="http://schemas.openxmlformats.org/officeDocument/2006/relationships/image" Target="../media/image79.svg"/><Relationship Id="rId27" Type="http://schemas.openxmlformats.org/officeDocument/2006/relationships/image" Target="../media/image84.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5.emf"/><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png"/><Relationship Id="rId5" Type="http://schemas.openxmlformats.org/officeDocument/2006/relationships/image" Target="../media/image85.png"/><Relationship Id="rId4"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image" Target="../media/image5.emf"/><Relationship Id="rId7" Type="http://schemas.openxmlformats.org/officeDocument/2006/relationships/image" Target="../media/image88.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89.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5.emf"/><Relationship Id="rId7" Type="http://schemas.openxmlformats.org/officeDocument/2006/relationships/image" Target="../media/image91.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90.png"/><Relationship Id="rId5" Type="http://schemas.openxmlformats.org/officeDocument/2006/relationships/hyperlink" Target="https://software.nasa.gov/software/MSC-27550-1" TargetMode="Externa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93.gif"/><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5.emf"/><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94.jpeg"/><Relationship Id="rId5" Type="http://schemas.openxmlformats.org/officeDocument/2006/relationships/hyperlink" Target="https://www.nasa.gov/moontomarsarchitecture-architecturedefinitiondocuments/" TargetMode="Externa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5.emf"/><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5.emf"/><Relationship Id="rId7" Type="http://schemas.openxmlformats.org/officeDocument/2006/relationships/image" Target="../media/image89.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6.png"/><Relationship Id="rId9" Type="http://schemas.openxmlformats.org/officeDocument/2006/relationships/image" Target="../media/image99.png"/></Relationships>
</file>

<file path=ppt/slides/_rels/slide21.xml.rels><?xml version="1.0" encoding="UTF-8" standalone="yes"?>
<Relationships xmlns="http://schemas.openxmlformats.org/package/2006/relationships"><Relationship Id="rId8" Type="http://schemas.openxmlformats.org/officeDocument/2006/relationships/image" Target="../media/image100.png"/><Relationship Id="rId3" Type="http://schemas.microsoft.com/office/2018/10/relationships/comments" Target="../comments/modernComment_7FFE5C12_F36FDF8C.xml"/><Relationship Id="rId7" Type="http://schemas.openxmlformats.org/officeDocument/2006/relationships/image" Target="../media/image8.sv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emf"/></Relationships>
</file>

<file path=ppt/slides/_rels/slide2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01.png"/><Relationship Id="rId7" Type="http://schemas.openxmlformats.org/officeDocument/2006/relationships/image" Target="../media/image104.emf"/><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5.emf"/><Relationship Id="rId5" Type="http://schemas.openxmlformats.org/officeDocument/2006/relationships/image" Target="../media/image103.png"/><Relationship Id="rId4" Type="http://schemas.openxmlformats.org/officeDocument/2006/relationships/image" Target="../media/image10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astronaut holding a flag on a planet&#10;&#10;Description automatically generated">
            <a:extLst>
              <a:ext uri="{FF2B5EF4-FFF2-40B4-BE49-F238E27FC236}">
                <a16:creationId xmlns:a16="http://schemas.microsoft.com/office/drawing/2014/main" id="{911DFCE1-3E78-17A9-62E6-256F9E9C9B0C}"/>
              </a:ext>
            </a:extLst>
          </p:cNvPr>
          <p:cNvPicPr>
            <a:picLocks noChangeAspect="1"/>
          </p:cNvPicPr>
          <p:nvPr/>
        </p:nvPicPr>
        <p:blipFill>
          <a:blip r:embed="rId3"/>
          <a:stretch>
            <a:fill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6D8FCA09-9523-B540-FBD7-005A3395A48D}"/>
              </a:ext>
            </a:extLst>
          </p:cNvPr>
          <p:cNvSpPr/>
          <p:nvPr/>
        </p:nvSpPr>
        <p:spPr>
          <a:xfrm>
            <a:off x="0" y="-5334000"/>
            <a:ext cx="12192000" cy="12192000"/>
          </a:xfrm>
          <a:prstGeom prst="rect">
            <a:avLst/>
          </a:prstGeom>
          <a:gradFill>
            <a:gsLst>
              <a:gs pos="7000">
                <a:schemeClr val="tx1">
                  <a:alpha val="40000"/>
                </a:schemeClr>
              </a:gs>
              <a:gs pos="36000">
                <a:schemeClr val="tx1">
                  <a:alpha val="0"/>
                </a:schemeClr>
              </a:gs>
            </a:gsLst>
            <a:lin ang="135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black background&#10;&#10;Description automatically generated">
            <a:extLst>
              <a:ext uri="{FF2B5EF4-FFF2-40B4-BE49-F238E27FC236}">
                <a16:creationId xmlns:a16="http://schemas.microsoft.com/office/drawing/2014/main" id="{356DAD60-F144-95CC-E2EA-6B239C6B1787}"/>
              </a:ext>
            </a:extLst>
          </p:cNvPr>
          <p:cNvPicPr>
            <a:picLocks noChangeAspect="1"/>
          </p:cNvPicPr>
          <p:nvPr/>
        </p:nvPicPr>
        <p:blipFill>
          <a:blip r:embed="rId4"/>
          <a:stretch>
            <a:fillRect/>
          </a:stretch>
        </p:blipFill>
        <p:spPr>
          <a:xfrm>
            <a:off x="0" y="7263"/>
            <a:ext cx="3342074" cy="1529156"/>
          </a:xfrm>
          <a:prstGeom prst="rect">
            <a:avLst/>
          </a:prstGeom>
        </p:spPr>
      </p:pic>
      <p:grpSp>
        <p:nvGrpSpPr>
          <p:cNvPr id="15" name="Group 14">
            <a:extLst>
              <a:ext uri="{FF2B5EF4-FFF2-40B4-BE49-F238E27FC236}">
                <a16:creationId xmlns:a16="http://schemas.microsoft.com/office/drawing/2014/main" id="{304AB37A-AFF8-035B-9CC7-087B135A5031}"/>
              </a:ext>
            </a:extLst>
          </p:cNvPr>
          <p:cNvGrpSpPr/>
          <p:nvPr/>
        </p:nvGrpSpPr>
        <p:grpSpPr>
          <a:xfrm>
            <a:off x="5881787" y="5070213"/>
            <a:ext cx="5993324" cy="1300639"/>
            <a:chOff x="5787194" y="4968607"/>
            <a:chExt cx="5993324" cy="1300639"/>
          </a:xfrm>
        </p:grpSpPr>
        <p:sp>
          <p:nvSpPr>
            <p:cNvPr id="3" name="Subtitle 2">
              <a:extLst>
                <a:ext uri="{FF2B5EF4-FFF2-40B4-BE49-F238E27FC236}">
                  <a16:creationId xmlns:a16="http://schemas.microsoft.com/office/drawing/2014/main" id="{F014B22C-2DD1-974F-1B44-55858D41E725}"/>
                </a:ext>
              </a:extLst>
            </p:cNvPr>
            <p:cNvSpPr txBox="1">
              <a:spLocks/>
            </p:cNvSpPr>
            <p:nvPr/>
          </p:nvSpPr>
          <p:spPr>
            <a:xfrm>
              <a:off x="5787194" y="5158808"/>
              <a:ext cx="4536656" cy="921567"/>
            </a:xfrm>
            <a:prstGeom prst="rect">
              <a:avLst/>
            </a:prstGeom>
          </p:spPr>
          <p:txBody>
            <a:bodyPr vert="horz" lIns="91440" tIns="45720" rIns="91440" bIns="45720" rtlCol="0" anchor="ctr" anchorCtr="0">
              <a:noAutofit/>
            </a:bodyPr>
            <a:lstStyle>
              <a:lvl1pPr marL="0" indent="0" algn="r" defTabSz="914400" rtl="0" eaLnBrk="1" latinLnBrk="0" hangingPunct="1">
                <a:lnSpc>
                  <a:spcPct val="100000"/>
                </a:lnSpc>
                <a:spcBef>
                  <a:spcPts val="1000"/>
                </a:spcBef>
                <a:buFont typeface="Arial" panose="020B0604020202020204" pitchFamily="34" charset="0"/>
                <a:buNone/>
                <a:tabLst/>
                <a:defRPr sz="2000" b="1" kern="1200">
                  <a:solidFill>
                    <a:schemeClr val="bg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System Font Regular"/>
                <a:buNone/>
                <a:tabLst/>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Courier New" panose="02070309020205020404" pitchFamily="49"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defTabSz="914400" rtl="0" eaLnBrk="1" fontAlgn="auto" latinLnBrk="0" hangingPunct="1">
                <a:lnSpc>
                  <a:spcPct val="99428"/>
                </a:lnSpc>
                <a:spcBef>
                  <a:spcPts val="200"/>
                </a:spcBef>
                <a:spcAft>
                  <a:spcPts val="0"/>
                </a:spcAft>
                <a:buClrTx/>
                <a:buSzTx/>
                <a:buFont typeface="Arial" panose="020B0604020202020204" pitchFamily="34" charset="0"/>
                <a:buNone/>
                <a:tabLst/>
                <a:defRPr/>
              </a:pPr>
              <a:r>
                <a:rPr lang="en-US" err="1">
                  <a:solidFill>
                    <a:prstClr val="white"/>
                  </a:solidFill>
                  <a:latin typeface="Aptos" panose="020B0004020202020204" pitchFamily="34" charset="0"/>
                  <a:cs typeface="Arial"/>
                </a:rPr>
                <a:t>Paromita</a:t>
              </a:r>
              <a:r>
                <a:rPr lang="en-US">
                  <a:solidFill>
                    <a:prstClr val="white"/>
                  </a:solidFill>
                  <a:latin typeface="Aptos" panose="020B0004020202020204" pitchFamily="34" charset="0"/>
                  <a:cs typeface="Arial"/>
                </a:rPr>
                <a:t> Mitra</a:t>
              </a:r>
              <a:endParaRPr lang="en-US" i="0" u="none" strike="noStrike" kern="1200" cap="none" spc="0" normalizeH="0" baseline="0" noProof="0">
                <a:ln>
                  <a:noFill/>
                </a:ln>
                <a:solidFill>
                  <a:prstClr val="white"/>
                </a:solidFill>
                <a:effectLst/>
                <a:uLnTx/>
                <a:uFillTx/>
                <a:latin typeface="Aptos" panose="020B0004020202020204" pitchFamily="34" charset="0"/>
                <a:cs typeface="Arial"/>
              </a:endParaRPr>
            </a:p>
            <a:p>
              <a:pPr marL="0" marR="0" lvl="0" indent="0" defTabSz="914400" rtl="0" eaLnBrk="1" fontAlgn="auto" latinLnBrk="0" hangingPunct="1">
                <a:lnSpc>
                  <a:spcPct val="99428"/>
                </a:lnSpc>
                <a:spcBef>
                  <a:spcPts val="2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Aptos" panose="020B0004020202020204" pitchFamily="34" charset="0"/>
                  <a:cs typeface="Arial"/>
                </a:rPr>
                <a:t>Data Systems, Lunar Architecture Team</a:t>
              </a:r>
            </a:p>
            <a:p>
              <a:pPr marL="0" marR="0" lvl="0" indent="0" defTabSz="914400" rtl="0" eaLnBrk="1" fontAlgn="auto" latinLnBrk="0" hangingPunct="1">
                <a:lnSpc>
                  <a:spcPct val="99428"/>
                </a:lnSpc>
                <a:spcBef>
                  <a:spcPts val="200"/>
                </a:spcBef>
                <a:spcAft>
                  <a:spcPts val="0"/>
                </a:spcAft>
                <a:buClrTx/>
                <a:buSzTx/>
                <a:buFont typeface="Arial" panose="020B0604020202020204" pitchFamily="34" charset="0"/>
                <a:buNone/>
                <a:tabLst/>
                <a:defRPr/>
              </a:pPr>
              <a:r>
                <a:rPr lang="en-US" sz="1400" b="0" i="1">
                  <a:solidFill>
                    <a:prstClr val="white"/>
                  </a:solidFill>
                  <a:latin typeface="Aptos" panose="020B0004020202020204" pitchFamily="34" charset="0"/>
                  <a:cs typeface="Arial"/>
                </a:rPr>
                <a:t>Strategy and Architecture Office</a:t>
              </a:r>
            </a:p>
            <a:p>
              <a:pPr marL="0" marR="0" lvl="0" indent="0" defTabSz="914400" rtl="0" eaLnBrk="1" fontAlgn="auto" latinLnBrk="0" hangingPunct="1">
                <a:lnSpc>
                  <a:spcPct val="99428"/>
                </a:lnSpc>
                <a:spcBef>
                  <a:spcPts val="200"/>
                </a:spcBef>
                <a:spcAft>
                  <a:spcPts val="0"/>
                </a:spcAft>
                <a:buClrTx/>
                <a:buSzTx/>
                <a:buFont typeface="Arial" panose="020B0604020202020204" pitchFamily="34" charset="0"/>
                <a:buNone/>
                <a:tabLst/>
                <a:defRPr/>
              </a:pPr>
              <a:r>
                <a:rPr lang="en-US" sz="1200" b="0" i="1" u="none" strike="noStrike" kern="1200" cap="none" spc="0" normalizeH="0" baseline="0" noProof="0">
                  <a:ln>
                    <a:noFill/>
                  </a:ln>
                  <a:solidFill>
                    <a:prstClr val="white"/>
                  </a:solidFill>
                  <a:effectLst/>
                  <a:uLnTx/>
                  <a:uFillTx/>
                  <a:latin typeface="Aptos" panose="020B0004020202020204" pitchFamily="34" charset="0"/>
                  <a:cs typeface="Arial"/>
                </a:rPr>
                <a:t>Exploration Systems Development Mission </a:t>
              </a:r>
              <a:r>
                <a:rPr lang="en-US" sz="1200" b="0" i="1" u="none" strike="noStrike" kern="1200" cap="none" spc="0" normalizeH="0" baseline="0" noProof="0" err="1">
                  <a:ln>
                    <a:noFill/>
                  </a:ln>
                  <a:solidFill>
                    <a:prstClr val="white"/>
                  </a:solidFill>
                  <a:effectLst/>
                  <a:uLnTx/>
                  <a:uFillTx/>
                  <a:latin typeface="Aptos" panose="020B0004020202020204" pitchFamily="34" charset="0"/>
                  <a:cs typeface="Arial"/>
                </a:rPr>
                <a:t>Directo</a:t>
              </a:r>
              <a:r>
                <a:rPr lang="en-US" sz="1200" b="0" i="1">
                  <a:solidFill>
                    <a:prstClr val="white"/>
                  </a:solidFill>
                  <a:latin typeface="Aptos" panose="020B0004020202020204" pitchFamily="34" charset="0"/>
                  <a:cs typeface="Arial"/>
                </a:rPr>
                <a:t>rate</a:t>
              </a:r>
              <a:endParaRPr lang="en-US" sz="1200" b="0" i="1" u="none" strike="noStrike" kern="1200" cap="none" spc="0" normalizeH="0" baseline="0" noProof="0">
                <a:ln>
                  <a:noFill/>
                </a:ln>
                <a:solidFill>
                  <a:prstClr val="white"/>
                </a:solidFill>
                <a:effectLst/>
                <a:uLnTx/>
                <a:uFillTx/>
                <a:latin typeface="Aptos" panose="020B0004020202020204" pitchFamily="34" charset="0"/>
                <a:cs typeface="Arial"/>
              </a:endParaRPr>
            </a:p>
          </p:txBody>
        </p:sp>
        <p:grpSp>
          <p:nvGrpSpPr>
            <p:cNvPr id="14" name="Group 13">
              <a:extLst>
                <a:ext uri="{FF2B5EF4-FFF2-40B4-BE49-F238E27FC236}">
                  <a16:creationId xmlns:a16="http://schemas.microsoft.com/office/drawing/2014/main" id="{596448C6-BB9E-24CC-1F80-F396BBE9AE28}"/>
                </a:ext>
              </a:extLst>
            </p:cNvPr>
            <p:cNvGrpSpPr/>
            <p:nvPr/>
          </p:nvGrpSpPr>
          <p:grpSpPr>
            <a:xfrm>
              <a:off x="5787194" y="4975335"/>
              <a:ext cx="5343004" cy="1292112"/>
              <a:chOff x="3343678" y="4975335"/>
              <a:chExt cx="7786520" cy="1292112"/>
            </a:xfrm>
          </p:grpSpPr>
          <p:cxnSp>
            <p:nvCxnSpPr>
              <p:cNvPr id="4" name="Straight Connector 3">
                <a:extLst>
                  <a:ext uri="{FF2B5EF4-FFF2-40B4-BE49-F238E27FC236}">
                    <a16:creationId xmlns:a16="http://schemas.microsoft.com/office/drawing/2014/main" id="{858154B8-1EC5-B549-86BB-E70541253F02}"/>
                  </a:ext>
                </a:extLst>
              </p:cNvPr>
              <p:cNvCxnSpPr>
                <a:cxnSpLocks/>
              </p:cNvCxnSpPr>
              <p:nvPr/>
            </p:nvCxnSpPr>
            <p:spPr>
              <a:xfrm>
                <a:off x="3343679" y="4975335"/>
                <a:ext cx="7786519" cy="0"/>
              </a:xfrm>
              <a:prstGeom prst="line">
                <a:avLst/>
              </a:prstGeom>
              <a:ln w="38100">
                <a:gradFill>
                  <a:gsLst>
                    <a:gs pos="17000">
                      <a:srgbClr val="FCFDFE"/>
                    </a:gs>
                    <a:gs pos="100000">
                      <a:schemeClr val="accent1">
                        <a:lumMod val="5000"/>
                        <a:lumOff val="95000"/>
                      </a:schemeClr>
                    </a:gs>
                    <a:gs pos="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43ABA34F-82A3-ED6F-EFB5-399BD8FEC041}"/>
                  </a:ext>
                </a:extLst>
              </p:cNvPr>
              <p:cNvCxnSpPr>
                <a:cxnSpLocks/>
              </p:cNvCxnSpPr>
              <p:nvPr/>
            </p:nvCxnSpPr>
            <p:spPr>
              <a:xfrm>
                <a:off x="3343678" y="6263847"/>
                <a:ext cx="7786519" cy="3600"/>
              </a:xfrm>
              <a:prstGeom prst="line">
                <a:avLst/>
              </a:prstGeom>
              <a:ln w="38100">
                <a:gradFill>
                  <a:gsLst>
                    <a:gs pos="17000">
                      <a:srgbClr val="FCFDFE"/>
                    </a:gs>
                    <a:gs pos="100000">
                      <a:schemeClr val="accent1">
                        <a:lumMod val="5000"/>
                        <a:lumOff val="95000"/>
                      </a:schemeClr>
                    </a:gs>
                    <a:gs pos="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6" name="Oval 5">
              <a:extLst>
                <a:ext uri="{FF2B5EF4-FFF2-40B4-BE49-F238E27FC236}">
                  <a16:creationId xmlns:a16="http://schemas.microsoft.com/office/drawing/2014/main" id="{2C675782-AE01-A252-4C62-860C658640EF}"/>
                </a:ext>
              </a:extLst>
            </p:cNvPr>
            <p:cNvSpPr>
              <a:spLocks noChangeAspect="1"/>
            </p:cNvSpPr>
            <p:nvPr/>
          </p:nvSpPr>
          <p:spPr>
            <a:xfrm>
              <a:off x="10479879" y="4968607"/>
              <a:ext cx="1300639" cy="1300639"/>
            </a:xfrm>
            <a:prstGeom prst="ellipse">
              <a:avLst/>
            </a:prstGeom>
            <a:blipFill dpi="0" rotWithShape="1">
              <a:blip r:embed="rId5"/>
              <a:srcRect/>
              <a:stretch>
                <a:fillRect t="-9757" b="-15243"/>
              </a:stretch>
            </a:blip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a:extLst>
              <a:ext uri="{FF2B5EF4-FFF2-40B4-BE49-F238E27FC236}">
                <a16:creationId xmlns:a16="http://schemas.microsoft.com/office/drawing/2014/main" id="{3B2C0B7F-DDCE-28C6-7AE2-49B7B788884A}"/>
              </a:ext>
            </a:extLst>
          </p:cNvPr>
          <p:cNvSpPr txBox="1"/>
          <p:nvPr/>
        </p:nvSpPr>
        <p:spPr>
          <a:xfrm>
            <a:off x="3566618" y="3500553"/>
            <a:ext cx="8308493" cy="1569660"/>
          </a:xfrm>
          <a:prstGeom prst="rect">
            <a:avLst/>
          </a:prstGeom>
          <a:noFill/>
        </p:spPr>
        <p:txBody>
          <a:bodyPr wrap="none" rtlCol="0">
            <a:spAutoFit/>
          </a:bodyPr>
          <a:lstStyle/>
          <a:p>
            <a:pPr algn="r"/>
            <a:r>
              <a:rPr lang="en-US" sz="6000" b="1" dirty="0">
                <a:solidFill>
                  <a:schemeClr val="bg1"/>
                </a:solidFill>
              </a:rPr>
              <a:t>Artificial Intelligence </a:t>
            </a:r>
          </a:p>
          <a:p>
            <a:pPr algn="r"/>
            <a:r>
              <a:rPr lang="en-US" sz="3600" b="1" dirty="0">
                <a:solidFill>
                  <a:schemeClr val="bg1"/>
                </a:solidFill>
              </a:rPr>
              <a:t>and NASA’s Moon to Mars Architecture </a:t>
            </a:r>
          </a:p>
        </p:txBody>
      </p:sp>
    </p:spTree>
    <p:extLst>
      <p:ext uri="{BB962C8B-B14F-4D97-AF65-F5344CB8AC3E}">
        <p14:creationId xmlns:p14="http://schemas.microsoft.com/office/powerpoint/2010/main" val="2811166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ight Arrow 15">
            <a:extLst>
              <a:ext uri="{FF2B5EF4-FFF2-40B4-BE49-F238E27FC236}">
                <a16:creationId xmlns:a16="http://schemas.microsoft.com/office/drawing/2014/main" id="{B62911C8-EBEE-7660-02AE-52DFC90C9888}"/>
              </a:ext>
            </a:extLst>
          </p:cNvPr>
          <p:cNvSpPr/>
          <p:nvPr/>
        </p:nvSpPr>
        <p:spPr>
          <a:xfrm flipH="1">
            <a:off x="229423" y="1902817"/>
            <a:ext cx="5098025" cy="1376509"/>
          </a:xfrm>
          <a:prstGeom prst="rightArrow">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pic>
        <p:nvPicPr>
          <p:cNvPr id="18" name="Picture 17" descr="A colorful chart with text&#10;&#10;Description automatically generated with medium confidence">
            <a:extLst>
              <a:ext uri="{FF2B5EF4-FFF2-40B4-BE49-F238E27FC236}">
                <a16:creationId xmlns:a16="http://schemas.microsoft.com/office/drawing/2014/main" id="{B0CE68D9-E2FD-C765-9540-33727664D475}"/>
              </a:ext>
            </a:extLst>
          </p:cNvPr>
          <p:cNvPicPr>
            <a:picLocks noChangeAspect="1"/>
          </p:cNvPicPr>
          <p:nvPr/>
        </p:nvPicPr>
        <p:blipFill>
          <a:blip r:embed="rId3"/>
          <a:stretch>
            <a:fillRect/>
          </a:stretch>
        </p:blipFill>
        <p:spPr>
          <a:xfrm>
            <a:off x="1145190" y="1389351"/>
            <a:ext cx="3945727" cy="5531755"/>
          </a:xfrm>
          <a:prstGeom prst="rect">
            <a:avLst/>
          </a:prstGeom>
        </p:spPr>
      </p:pic>
      <p:sp>
        <p:nvSpPr>
          <p:cNvPr id="2" name="Title 1">
            <a:extLst>
              <a:ext uri="{FF2B5EF4-FFF2-40B4-BE49-F238E27FC236}">
                <a16:creationId xmlns:a16="http://schemas.microsoft.com/office/drawing/2014/main" id="{45098908-DA8B-CC10-DEF1-ADF4E5D61A07}"/>
              </a:ext>
            </a:extLst>
          </p:cNvPr>
          <p:cNvSpPr>
            <a:spLocks noGrp="1"/>
          </p:cNvSpPr>
          <p:nvPr>
            <p:ph type="title"/>
          </p:nvPr>
        </p:nvSpPr>
        <p:spPr>
          <a:xfrm>
            <a:off x="457200" y="396078"/>
            <a:ext cx="9906000" cy="633168"/>
          </a:xfrm>
        </p:spPr>
        <p:txBody>
          <a:bodyPr>
            <a:noAutofit/>
          </a:bodyPr>
          <a:lstStyle/>
          <a:p>
            <a:r>
              <a:rPr lang="en-US"/>
              <a:t>Maslow’s Hierarchy of Needs</a:t>
            </a:r>
          </a:p>
        </p:txBody>
      </p:sp>
      <p:grpSp>
        <p:nvGrpSpPr>
          <p:cNvPr id="46" name="Group 45">
            <a:extLst>
              <a:ext uri="{FF2B5EF4-FFF2-40B4-BE49-F238E27FC236}">
                <a16:creationId xmlns:a16="http://schemas.microsoft.com/office/drawing/2014/main" id="{4EC03870-E2AF-53A7-31F4-1081C86A2C66}"/>
              </a:ext>
            </a:extLst>
          </p:cNvPr>
          <p:cNvGrpSpPr/>
          <p:nvPr/>
        </p:nvGrpSpPr>
        <p:grpSpPr>
          <a:xfrm>
            <a:off x="228600" y="1154434"/>
            <a:ext cx="10363199" cy="109728"/>
            <a:chOff x="38100" y="1319832"/>
            <a:chExt cx="10363199" cy="109728"/>
          </a:xfrm>
        </p:grpSpPr>
        <p:pic>
          <p:nvPicPr>
            <p:cNvPr id="47" name="Picture 46">
              <a:extLst>
                <a:ext uri="{FF2B5EF4-FFF2-40B4-BE49-F238E27FC236}">
                  <a16:creationId xmlns:a16="http://schemas.microsoft.com/office/drawing/2014/main" id="{5D5D03BE-8B6F-8A68-92B6-E28FA74B04C6}"/>
                </a:ext>
              </a:extLst>
            </p:cNvPr>
            <p:cNvPicPr>
              <a:picLocks noChangeAspect="1"/>
            </p:cNvPicPr>
            <p:nvPr/>
          </p:nvPicPr>
          <p:blipFill>
            <a:blip r:embed="rId4"/>
            <a:stretch>
              <a:fillRect/>
            </a:stretch>
          </p:blipFill>
          <p:spPr>
            <a:xfrm>
              <a:off x="1546555" y="1319832"/>
              <a:ext cx="1620598" cy="109728"/>
            </a:xfrm>
            <a:prstGeom prst="rect">
              <a:avLst/>
            </a:prstGeom>
          </p:spPr>
        </p:pic>
        <p:cxnSp>
          <p:nvCxnSpPr>
            <p:cNvPr id="48" name="Straight Connector 47">
              <a:extLst>
                <a:ext uri="{FF2B5EF4-FFF2-40B4-BE49-F238E27FC236}">
                  <a16:creationId xmlns:a16="http://schemas.microsoft.com/office/drawing/2014/main" id="{642978A2-E5FA-F1BE-CD78-940BAA61176E}"/>
                </a:ext>
              </a:extLst>
            </p:cNvPr>
            <p:cNvCxnSpPr>
              <a:cxnSpLocks/>
            </p:cNvCxnSpPr>
            <p:nvPr/>
          </p:nvCxnSpPr>
          <p:spPr>
            <a:xfrm>
              <a:off x="38100" y="13746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6B023BEC-B84D-CB43-DAB4-0BEA4DBAB814}"/>
                </a:ext>
              </a:extLst>
            </p:cNvPr>
            <p:cNvCxnSpPr>
              <a:cxnSpLocks/>
            </p:cNvCxnSpPr>
            <p:nvPr/>
          </p:nvCxnSpPr>
          <p:spPr>
            <a:xfrm>
              <a:off x="3304008" y="1374696"/>
              <a:ext cx="7097291"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13" name="Group 12">
            <a:extLst>
              <a:ext uri="{FF2B5EF4-FFF2-40B4-BE49-F238E27FC236}">
                <a16:creationId xmlns:a16="http://schemas.microsoft.com/office/drawing/2014/main" id="{F512B4CC-2248-A83B-3860-D7FF0AAB5233}"/>
              </a:ext>
            </a:extLst>
          </p:cNvPr>
          <p:cNvGrpSpPr/>
          <p:nvPr/>
        </p:nvGrpSpPr>
        <p:grpSpPr>
          <a:xfrm>
            <a:off x="10820399" y="0"/>
            <a:ext cx="1372320" cy="6858000"/>
            <a:chOff x="10820399" y="0"/>
            <a:chExt cx="1372320" cy="6858000"/>
          </a:xfrm>
        </p:grpSpPr>
        <p:sp>
          <p:nvSpPr>
            <p:cNvPr id="14" name="Rectangle 13">
              <a:extLst>
                <a:ext uri="{FF2B5EF4-FFF2-40B4-BE49-F238E27FC236}">
                  <a16:creationId xmlns:a16="http://schemas.microsoft.com/office/drawing/2014/main" id="{4E8D9579-07EF-5635-DE8F-FBFAB320EFA4}"/>
                </a:ext>
              </a:extLst>
            </p:cNvPr>
            <p:cNvSpPr/>
            <p:nvPr/>
          </p:nvSpPr>
          <p:spPr>
            <a:xfrm>
              <a:off x="10821119" y="0"/>
              <a:ext cx="1371600" cy="6858000"/>
            </a:xfrm>
            <a:prstGeom prst="rect">
              <a:avLst/>
            </a:prstGeom>
            <a:gradFill>
              <a:gsLst>
                <a:gs pos="0">
                  <a:srgbClr val="8064A2"/>
                </a:gs>
                <a:gs pos="88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086322D-59FF-864A-62C6-FD409CFB3E60}"/>
                </a:ext>
              </a:extLst>
            </p:cNvPr>
            <p:cNvSpPr txBox="1"/>
            <p:nvPr/>
          </p:nvSpPr>
          <p:spPr>
            <a:xfrm rot="5400000">
              <a:off x="8983800" y="3317016"/>
              <a:ext cx="5041645" cy="646331"/>
            </a:xfrm>
            <a:prstGeom prst="rect">
              <a:avLst/>
            </a:prstGeom>
            <a:noFill/>
          </p:spPr>
          <p:txBody>
            <a:bodyPr wrap="square" rtlCol="0">
              <a:spAutoFit/>
            </a:bodyPr>
            <a:lstStyle/>
            <a:p>
              <a:r>
                <a:rPr lang="en-US" sz="3600" spc="-70">
                  <a:solidFill>
                    <a:schemeClr val="bg1"/>
                  </a:solidFill>
                  <a:latin typeface="Aptos" panose="020B0004020202020204" pitchFamily="34" charset="0"/>
                </a:rPr>
                <a:t>Introduction</a:t>
              </a:r>
            </a:p>
          </p:txBody>
        </p:sp>
        <p:sp>
          <p:nvSpPr>
            <p:cNvPr id="20" name="TextBox 19">
              <a:extLst>
                <a:ext uri="{FF2B5EF4-FFF2-40B4-BE49-F238E27FC236}">
                  <a16:creationId xmlns:a16="http://schemas.microsoft.com/office/drawing/2014/main" id="{6A8633B6-7719-04AD-F9A5-4D99CEABA44B}"/>
                </a:ext>
              </a:extLst>
            </p:cNvPr>
            <p:cNvSpPr txBox="1"/>
            <p:nvPr/>
          </p:nvSpPr>
          <p:spPr>
            <a:xfrm>
              <a:off x="10820399" y="6250944"/>
              <a:ext cx="1371600" cy="369332"/>
            </a:xfrm>
            <a:prstGeom prst="rect">
              <a:avLst/>
            </a:prstGeom>
            <a:noFill/>
          </p:spPr>
          <p:txBody>
            <a:bodyPr wrap="square" rtlCol="0" anchor="ctr">
              <a:spAutoFit/>
            </a:bodyPr>
            <a:lstStyle/>
            <a:p>
              <a:pPr algn="ctr"/>
              <a:fld id="{C66299C7-DB12-0840-90AF-C6E7A0EA3CF5}" type="slidenum">
                <a:rPr lang="en-US" smtClean="0">
                  <a:solidFill>
                    <a:schemeClr val="bg1"/>
                  </a:solidFill>
                  <a:latin typeface="Aptos Light" panose="020B0004020202020204" pitchFamily="34" charset="0"/>
                </a:rPr>
                <a:pPr algn="ctr"/>
                <a:t>2</a:t>
              </a:fld>
              <a:endParaRPr lang="en-US">
                <a:solidFill>
                  <a:schemeClr val="bg1"/>
                </a:solidFill>
                <a:latin typeface="Aptos Light" panose="020B0004020202020204" pitchFamily="34" charset="0"/>
              </a:endParaRPr>
            </a:p>
          </p:txBody>
        </p:sp>
        <p:pic>
          <p:nvPicPr>
            <p:cNvPr id="21" name="Picture 20" descr="A logo with a black background&#10;&#10;Description automatically generated">
              <a:extLst>
                <a:ext uri="{FF2B5EF4-FFF2-40B4-BE49-F238E27FC236}">
                  <a16:creationId xmlns:a16="http://schemas.microsoft.com/office/drawing/2014/main" id="{E43E4B4F-C0D6-7A96-69A5-C4FF0D249C6A}"/>
                </a:ext>
              </a:extLst>
            </p:cNvPr>
            <p:cNvPicPr>
              <a:picLocks noChangeAspect="1"/>
            </p:cNvPicPr>
            <p:nvPr/>
          </p:nvPicPr>
          <p:blipFill>
            <a:blip r:embed="rId5"/>
            <a:stretch>
              <a:fillRect/>
            </a:stretch>
          </p:blipFill>
          <p:spPr>
            <a:xfrm>
              <a:off x="11047423" y="165522"/>
              <a:ext cx="914400" cy="914400"/>
            </a:xfrm>
            <a:prstGeom prst="rect">
              <a:avLst/>
            </a:prstGeom>
          </p:spPr>
        </p:pic>
      </p:grpSp>
      <p:sp>
        <p:nvSpPr>
          <p:cNvPr id="6" name="TextBox 5">
            <a:extLst>
              <a:ext uri="{FF2B5EF4-FFF2-40B4-BE49-F238E27FC236}">
                <a16:creationId xmlns:a16="http://schemas.microsoft.com/office/drawing/2014/main" id="{B0A40E65-4798-5AE5-8892-526A9E55CD14}"/>
              </a:ext>
            </a:extLst>
          </p:cNvPr>
          <p:cNvSpPr txBox="1"/>
          <p:nvPr/>
        </p:nvSpPr>
        <p:spPr>
          <a:xfrm>
            <a:off x="5962046" y="2724980"/>
            <a:ext cx="4401154" cy="2677656"/>
          </a:xfrm>
          <a:prstGeom prst="rect">
            <a:avLst/>
          </a:prstGeom>
          <a:noFill/>
        </p:spPr>
        <p:txBody>
          <a:bodyPr wrap="square" rtlCol="0">
            <a:spAutoFit/>
          </a:bodyPr>
          <a:lstStyle/>
          <a:p>
            <a:pPr algn="ctr"/>
            <a:r>
              <a:rPr lang="en-US" sz="2400"/>
              <a:t>Maslow’s Hierarchy of Needs is a  humanist philosophy that suggests people fulfill basic needs (e.g., survival) before moving on to other, more advanced needs (e.g., self-actualization.) </a:t>
            </a:r>
          </a:p>
        </p:txBody>
      </p:sp>
      <p:sp>
        <p:nvSpPr>
          <p:cNvPr id="8" name="Rounded Rectangle 34">
            <a:extLst>
              <a:ext uri="{FF2B5EF4-FFF2-40B4-BE49-F238E27FC236}">
                <a16:creationId xmlns:a16="http://schemas.microsoft.com/office/drawing/2014/main" id="{DF518640-75AE-3B73-7CAE-2CC5B4D5CF94}"/>
              </a:ext>
            </a:extLst>
          </p:cNvPr>
          <p:cNvSpPr/>
          <p:nvPr/>
        </p:nvSpPr>
        <p:spPr>
          <a:xfrm rot="16200000">
            <a:off x="6357037" y="1589071"/>
            <a:ext cx="3321093" cy="4949475"/>
          </a:xfrm>
          <a:prstGeom prst="roundRect">
            <a:avLst>
              <a:gd name="adj" fmla="val 10148"/>
            </a:avLst>
          </a:prstGeom>
          <a:noFill/>
          <a:ln w="31750">
            <a:gradFill>
              <a:gsLst>
                <a:gs pos="79000">
                  <a:srgbClr val="293249"/>
                </a:gs>
                <a:gs pos="67000">
                  <a:srgbClr val="8064A2"/>
                </a:gs>
                <a:gs pos="26000">
                  <a:srgbClr val="293249">
                    <a:alpha val="0"/>
                  </a:srgbClr>
                </a:gs>
                <a:gs pos="100000">
                  <a:srgbClr val="293249"/>
                </a:gs>
              </a:gsLst>
              <a:lin ang="1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alibri" panose="020F0502020204030204"/>
              <a:ea typeface="+mn-ea"/>
              <a:cs typeface="+mn-cs"/>
            </a:endParaRPr>
          </a:p>
        </p:txBody>
      </p:sp>
      <p:pic>
        <p:nvPicPr>
          <p:cNvPr id="10" name="Graphic 9" descr="Astronaut female with solid fill">
            <a:extLst>
              <a:ext uri="{FF2B5EF4-FFF2-40B4-BE49-F238E27FC236}">
                <a16:creationId xmlns:a16="http://schemas.microsoft.com/office/drawing/2014/main" id="{B61F08F7-FF76-B3B7-84DA-5801884FC24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839360" y="1509301"/>
            <a:ext cx="1159290" cy="1159290"/>
          </a:xfrm>
          <a:prstGeom prst="rect">
            <a:avLst/>
          </a:prstGeom>
        </p:spPr>
      </p:pic>
    </p:spTree>
    <p:extLst>
      <p:ext uri="{BB962C8B-B14F-4D97-AF65-F5344CB8AC3E}">
        <p14:creationId xmlns:p14="http://schemas.microsoft.com/office/powerpoint/2010/main" val="2446007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ight Arrow 24">
            <a:extLst>
              <a:ext uri="{FF2B5EF4-FFF2-40B4-BE49-F238E27FC236}">
                <a16:creationId xmlns:a16="http://schemas.microsoft.com/office/drawing/2014/main" id="{6660AA36-E3D2-4164-E21D-AF73C80AE231}"/>
              </a:ext>
            </a:extLst>
          </p:cNvPr>
          <p:cNvSpPr/>
          <p:nvPr/>
        </p:nvSpPr>
        <p:spPr>
          <a:xfrm rot="-5400000" flipH="1">
            <a:off x="371560" y="3794836"/>
            <a:ext cx="5497729" cy="628595"/>
          </a:xfrm>
          <a:prstGeom prst="rightArrow">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 name="Title 1">
            <a:extLst>
              <a:ext uri="{FF2B5EF4-FFF2-40B4-BE49-F238E27FC236}">
                <a16:creationId xmlns:a16="http://schemas.microsoft.com/office/drawing/2014/main" id="{45098908-DA8B-CC10-DEF1-ADF4E5D61A07}"/>
              </a:ext>
            </a:extLst>
          </p:cNvPr>
          <p:cNvSpPr>
            <a:spLocks noGrp="1"/>
          </p:cNvSpPr>
          <p:nvPr>
            <p:ph type="title"/>
          </p:nvPr>
        </p:nvSpPr>
        <p:spPr>
          <a:xfrm>
            <a:off x="457200" y="396078"/>
            <a:ext cx="9906000" cy="633168"/>
          </a:xfrm>
        </p:spPr>
        <p:txBody>
          <a:bodyPr>
            <a:noAutofit/>
          </a:bodyPr>
          <a:lstStyle/>
          <a:p>
            <a:r>
              <a:rPr lang="en-US"/>
              <a:t>Maslow’s Hierarchy Applied to Data Needs</a:t>
            </a:r>
          </a:p>
        </p:txBody>
      </p:sp>
      <p:grpSp>
        <p:nvGrpSpPr>
          <p:cNvPr id="46" name="Group 45">
            <a:extLst>
              <a:ext uri="{FF2B5EF4-FFF2-40B4-BE49-F238E27FC236}">
                <a16:creationId xmlns:a16="http://schemas.microsoft.com/office/drawing/2014/main" id="{4EC03870-E2AF-53A7-31F4-1081C86A2C66}"/>
              </a:ext>
            </a:extLst>
          </p:cNvPr>
          <p:cNvGrpSpPr/>
          <p:nvPr/>
        </p:nvGrpSpPr>
        <p:grpSpPr>
          <a:xfrm>
            <a:off x="228600" y="1154434"/>
            <a:ext cx="10363199" cy="109728"/>
            <a:chOff x="38100" y="1319832"/>
            <a:chExt cx="10363199" cy="109728"/>
          </a:xfrm>
        </p:grpSpPr>
        <p:pic>
          <p:nvPicPr>
            <p:cNvPr id="47" name="Picture 46">
              <a:extLst>
                <a:ext uri="{FF2B5EF4-FFF2-40B4-BE49-F238E27FC236}">
                  <a16:creationId xmlns:a16="http://schemas.microsoft.com/office/drawing/2014/main" id="{5D5D03BE-8B6F-8A68-92B6-E28FA74B04C6}"/>
                </a:ext>
              </a:extLst>
            </p:cNvPr>
            <p:cNvPicPr>
              <a:picLocks noChangeAspect="1"/>
            </p:cNvPicPr>
            <p:nvPr/>
          </p:nvPicPr>
          <p:blipFill>
            <a:blip r:embed="rId4"/>
            <a:stretch>
              <a:fillRect/>
            </a:stretch>
          </p:blipFill>
          <p:spPr>
            <a:xfrm>
              <a:off x="1546555" y="1319832"/>
              <a:ext cx="1620598" cy="109728"/>
            </a:xfrm>
            <a:prstGeom prst="rect">
              <a:avLst/>
            </a:prstGeom>
          </p:spPr>
        </p:pic>
        <p:cxnSp>
          <p:nvCxnSpPr>
            <p:cNvPr id="48" name="Straight Connector 47">
              <a:extLst>
                <a:ext uri="{FF2B5EF4-FFF2-40B4-BE49-F238E27FC236}">
                  <a16:creationId xmlns:a16="http://schemas.microsoft.com/office/drawing/2014/main" id="{642978A2-E5FA-F1BE-CD78-940BAA61176E}"/>
                </a:ext>
              </a:extLst>
            </p:cNvPr>
            <p:cNvCxnSpPr>
              <a:cxnSpLocks/>
            </p:cNvCxnSpPr>
            <p:nvPr/>
          </p:nvCxnSpPr>
          <p:spPr>
            <a:xfrm>
              <a:off x="38100" y="13746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6B023BEC-B84D-CB43-DAB4-0BEA4DBAB814}"/>
                </a:ext>
              </a:extLst>
            </p:cNvPr>
            <p:cNvCxnSpPr>
              <a:cxnSpLocks/>
            </p:cNvCxnSpPr>
            <p:nvPr/>
          </p:nvCxnSpPr>
          <p:spPr>
            <a:xfrm>
              <a:off x="3304008" y="1374696"/>
              <a:ext cx="7097291"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13" name="Group 12">
            <a:extLst>
              <a:ext uri="{FF2B5EF4-FFF2-40B4-BE49-F238E27FC236}">
                <a16:creationId xmlns:a16="http://schemas.microsoft.com/office/drawing/2014/main" id="{F512B4CC-2248-A83B-3860-D7FF0AAB5233}"/>
              </a:ext>
            </a:extLst>
          </p:cNvPr>
          <p:cNvGrpSpPr/>
          <p:nvPr/>
        </p:nvGrpSpPr>
        <p:grpSpPr>
          <a:xfrm>
            <a:off x="10820399" y="0"/>
            <a:ext cx="1372320" cy="6858000"/>
            <a:chOff x="10820399" y="0"/>
            <a:chExt cx="1372320" cy="6858000"/>
          </a:xfrm>
        </p:grpSpPr>
        <p:sp>
          <p:nvSpPr>
            <p:cNvPr id="14" name="Rectangle 13">
              <a:extLst>
                <a:ext uri="{FF2B5EF4-FFF2-40B4-BE49-F238E27FC236}">
                  <a16:creationId xmlns:a16="http://schemas.microsoft.com/office/drawing/2014/main" id="{4E8D9579-07EF-5635-DE8F-FBFAB320EFA4}"/>
                </a:ext>
              </a:extLst>
            </p:cNvPr>
            <p:cNvSpPr/>
            <p:nvPr/>
          </p:nvSpPr>
          <p:spPr>
            <a:xfrm>
              <a:off x="10821119" y="0"/>
              <a:ext cx="1371600" cy="6858000"/>
            </a:xfrm>
            <a:prstGeom prst="rect">
              <a:avLst/>
            </a:prstGeom>
            <a:gradFill>
              <a:gsLst>
                <a:gs pos="0">
                  <a:srgbClr val="8064A2"/>
                </a:gs>
                <a:gs pos="88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086322D-59FF-864A-62C6-FD409CFB3E60}"/>
                </a:ext>
              </a:extLst>
            </p:cNvPr>
            <p:cNvSpPr txBox="1"/>
            <p:nvPr/>
          </p:nvSpPr>
          <p:spPr>
            <a:xfrm rot="5400000">
              <a:off x="8983800" y="3317016"/>
              <a:ext cx="5041645" cy="646331"/>
            </a:xfrm>
            <a:prstGeom prst="rect">
              <a:avLst/>
            </a:prstGeom>
            <a:noFill/>
          </p:spPr>
          <p:txBody>
            <a:bodyPr wrap="square" rtlCol="0">
              <a:spAutoFit/>
            </a:bodyPr>
            <a:lstStyle/>
            <a:p>
              <a:r>
                <a:rPr lang="en-US" sz="3600" spc="-70">
                  <a:solidFill>
                    <a:schemeClr val="bg1"/>
                  </a:solidFill>
                  <a:latin typeface="Aptos" panose="020B0004020202020204" pitchFamily="34" charset="0"/>
                </a:rPr>
                <a:t>Introduction</a:t>
              </a:r>
            </a:p>
          </p:txBody>
        </p:sp>
        <p:sp>
          <p:nvSpPr>
            <p:cNvPr id="20" name="TextBox 19">
              <a:extLst>
                <a:ext uri="{FF2B5EF4-FFF2-40B4-BE49-F238E27FC236}">
                  <a16:creationId xmlns:a16="http://schemas.microsoft.com/office/drawing/2014/main" id="{6A8633B6-7719-04AD-F9A5-4D99CEABA44B}"/>
                </a:ext>
              </a:extLst>
            </p:cNvPr>
            <p:cNvSpPr txBox="1"/>
            <p:nvPr/>
          </p:nvSpPr>
          <p:spPr>
            <a:xfrm>
              <a:off x="10820399" y="6250944"/>
              <a:ext cx="1371600" cy="369332"/>
            </a:xfrm>
            <a:prstGeom prst="rect">
              <a:avLst/>
            </a:prstGeom>
            <a:noFill/>
          </p:spPr>
          <p:txBody>
            <a:bodyPr wrap="square" rtlCol="0" anchor="ctr">
              <a:spAutoFit/>
            </a:bodyPr>
            <a:lstStyle/>
            <a:p>
              <a:pPr algn="ctr"/>
              <a:fld id="{C66299C7-DB12-0840-90AF-C6E7A0EA3CF5}" type="slidenum">
                <a:rPr lang="en-US" smtClean="0">
                  <a:solidFill>
                    <a:schemeClr val="bg1"/>
                  </a:solidFill>
                  <a:latin typeface="Aptos Light" panose="020B0004020202020204" pitchFamily="34" charset="0"/>
                </a:rPr>
                <a:pPr algn="ctr"/>
                <a:t>3</a:t>
              </a:fld>
              <a:endParaRPr lang="en-US">
                <a:solidFill>
                  <a:schemeClr val="bg1"/>
                </a:solidFill>
                <a:latin typeface="Aptos Light" panose="020B0004020202020204" pitchFamily="34" charset="0"/>
              </a:endParaRPr>
            </a:p>
          </p:txBody>
        </p:sp>
        <p:pic>
          <p:nvPicPr>
            <p:cNvPr id="21" name="Picture 20" descr="A logo with a black background&#10;&#10;Description automatically generated">
              <a:extLst>
                <a:ext uri="{FF2B5EF4-FFF2-40B4-BE49-F238E27FC236}">
                  <a16:creationId xmlns:a16="http://schemas.microsoft.com/office/drawing/2014/main" id="{E43E4B4F-C0D6-7A96-69A5-C4FF0D249C6A}"/>
                </a:ext>
              </a:extLst>
            </p:cNvPr>
            <p:cNvPicPr>
              <a:picLocks noChangeAspect="1"/>
            </p:cNvPicPr>
            <p:nvPr/>
          </p:nvPicPr>
          <p:blipFill>
            <a:blip r:embed="rId5"/>
            <a:stretch>
              <a:fillRect/>
            </a:stretch>
          </p:blipFill>
          <p:spPr>
            <a:xfrm>
              <a:off x="11047423" y="165522"/>
              <a:ext cx="914400" cy="914400"/>
            </a:xfrm>
            <a:prstGeom prst="rect">
              <a:avLst/>
            </a:prstGeom>
          </p:spPr>
        </p:pic>
      </p:grpSp>
      <p:sp>
        <p:nvSpPr>
          <p:cNvPr id="7" name="Rounded Rectangle 6">
            <a:extLst>
              <a:ext uri="{FF2B5EF4-FFF2-40B4-BE49-F238E27FC236}">
                <a16:creationId xmlns:a16="http://schemas.microsoft.com/office/drawing/2014/main" id="{2F587897-A1BF-C05E-19D1-786516DFD02E}"/>
              </a:ext>
            </a:extLst>
          </p:cNvPr>
          <p:cNvSpPr/>
          <p:nvPr/>
        </p:nvSpPr>
        <p:spPr>
          <a:xfrm>
            <a:off x="364212" y="1532252"/>
            <a:ext cx="2727434" cy="854354"/>
          </a:xfrm>
          <a:prstGeom prst="roundRect">
            <a:avLst/>
          </a:prstGeom>
          <a:solidFill>
            <a:srgbClr val="8250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t>Purpose</a:t>
            </a:r>
          </a:p>
          <a:p>
            <a:pPr algn="ctr"/>
            <a:r>
              <a:rPr lang="en-US" sz="1200"/>
              <a:t>(Self-Actualization)</a:t>
            </a:r>
          </a:p>
        </p:txBody>
      </p:sp>
      <p:sp>
        <p:nvSpPr>
          <p:cNvPr id="8" name="Rounded Rectangle 7">
            <a:extLst>
              <a:ext uri="{FF2B5EF4-FFF2-40B4-BE49-F238E27FC236}">
                <a16:creationId xmlns:a16="http://schemas.microsoft.com/office/drawing/2014/main" id="{56D97395-047C-3DAF-BB1B-0B1C09B0C87C}"/>
              </a:ext>
            </a:extLst>
          </p:cNvPr>
          <p:cNvSpPr/>
          <p:nvPr/>
        </p:nvSpPr>
        <p:spPr>
          <a:xfrm>
            <a:off x="364212" y="2576630"/>
            <a:ext cx="2727434" cy="854354"/>
          </a:xfrm>
          <a:prstGeom prst="roundRect">
            <a:avLst/>
          </a:prstGeom>
          <a:solidFill>
            <a:srgbClr val="4159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t>Importance</a:t>
            </a:r>
          </a:p>
          <a:p>
            <a:pPr algn="ctr"/>
            <a:r>
              <a:rPr lang="en-US" sz="1000"/>
              <a:t>(Self-Esteem)</a:t>
            </a:r>
          </a:p>
        </p:txBody>
      </p:sp>
      <p:sp>
        <p:nvSpPr>
          <p:cNvPr id="9" name="Rounded Rectangle 8">
            <a:extLst>
              <a:ext uri="{FF2B5EF4-FFF2-40B4-BE49-F238E27FC236}">
                <a16:creationId xmlns:a16="http://schemas.microsoft.com/office/drawing/2014/main" id="{FEF96267-7931-01C2-BFDC-D50980D7A107}"/>
              </a:ext>
            </a:extLst>
          </p:cNvPr>
          <p:cNvSpPr/>
          <p:nvPr/>
        </p:nvSpPr>
        <p:spPr>
          <a:xfrm>
            <a:off x="364212" y="3621008"/>
            <a:ext cx="2727434" cy="854354"/>
          </a:xfrm>
          <a:prstGeom prst="roundRect">
            <a:avLst/>
          </a:prstGeom>
          <a:solidFill>
            <a:srgbClr val="6EAB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t>Belonging</a:t>
            </a:r>
          </a:p>
          <a:p>
            <a:pPr algn="ctr"/>
            <a:r>
              <a:rPr lang="en-US" sz="1000"/>
              <a:t>(Love &amp; Belonging)</a:t>
            </a:r>
          </a:p>
        </p:txBody>
      </p:sp>
      <p:sp>
        <p:nvSpPr>
          <p:cNvPr id="10" name="Rounded Rectangle 9">
            <a:extLst>
              <a:ext uri="{FF2B5EF4-FFF2-40B4-BE49-F238E27FC236}">
                <a16:creationId xmlns:a16="http://schemas.microsoft.com/office/drawing/2014/main" id="{C24FF2EC-DEEC-2331-3727-43F240972A62}"/>
              </a:ext>
            </a:extLst>
          </p:cNvPr>
          <p:cNvSpPr/>
          <p:nvPr/>
        </p:nvSpPr>
        <p:spPr>
          <a:xfrm>
            <a:off x="364212" y="4665386"/>
            <a:ext cx="2727434" cy="854354"/>
          </a:xfrm>
          <a:prstGeom prst="roundRect">
            <a:avLst/>
          </a:prstGeom>
          <a:solidFill>
            <a:srgbClr val="F4B4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t>Safety</a:t>
            </a:r>
          </a:p>
          <a:p>
            <a:pPr algn="ctr"/>
            <a:r>
              <a:rPr lang="en-US" sz="1000"/>
              <a:t>(Safety &amp; Security)</a:t>
            </a:r>
          </a:p>
        </p:txBody>
      </p:sp>
      <p:sp>
        <p:nvSpPr>
          <p:cNvPr id="11" name="Rounded Rectangle 10">
            <a:extLst>
              <a:ext uri="{FF2B5EF4-FFF2-40B4-BE49-F238E27FC236}">
                <a16:creationId xmlns:a16="http://schemas.microsoft.com/office/drawing/2014/main" id="{F17BB4E0-8A57-24A6-B99A-8A7FC5FA5B7A}"/>
              </a:ext>
            </a:extLst>
          </p:cNvPr>
          <p:cNvSpPr/>
          <p:nvPr/>
        </p:nvSpPr>
        <p:spPr>
          <a:xfrm>
            <a:off x="364212" y="5709763"/>
            <a:ext cx="2727434" cy="854354"/>
          </a:xfrm>
          <a:prstGeom prst="roundRect">
            <a:avLst/>
          </a:prstGeom>
          <a:solidFill>
            <a:srgbClr val="9533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t>Survival</a:t>
            </a:r>
          </a:p>
          <a:p>
            <a:pPr algn="ctr"/>
            <a:r>
              <a:rPr lang="en-US" sz="1000"/>
              <a:t>(Physiological Needs)</a:t>
            </a:r>
          </a:p>
        </p:txBody>
      </p:sp>
      <p:sp>
        <p:nvSpPr>
          <p:cNvPr id="16" name="TextBox 15">
            <a:extLst>
              <a:ext uri="{FF2B5EF4-FFF2-40B4-BE49-F238E27FC236}">
                <a16:creationId xmlns:a16="http://schemas.microsoft.com/office/drawing/2014/main" id="{A670B861-8572-20EB-157F-0D42CE808E08}"/>
              </a:ext>
            </a:extLst>
          </p:cNvPr>
          <p:cNvSpPr txBox="1"/>
          <p:nvPr/>
        </p:nvSpPr>
        <p:spPr>
          <a:xfrm>
            <a:off x="3277622" y="1676480"/>
            <a:ext cx="7177846" cy="707886"/>
          </a:xfrm>
          <a:prstGeom prst="rect">
            <a:avLst/>
          </a:prstGeom>
          <a:noFill/>
        </p:spPr>
        <p:txBody>
          <a:bodyPr wrap="square">
            <a:spAutoFit/>
          </a:bodyPr>
          <a:lstStyle/>
          <a:p>
            <a:r>
              <a:rPr lang="en-US" sz="2000"/>
              <a:t>Why do we explore? The impact of exploration on the world instills crewed missions with purpose.  </a:t>
            </a:r>
          </a:p>
        </p:txBody>
      </p:sp>
      <p:sp>
        <p:nvSpPr>
          <p:cNvPr id="17" name="TextBox 16">
            <a:extLst>
              <a:ext uri="{FF2B5EF4-FFF2-40B4-BE49-F238E27FC236}">
                <a16:creationId xmlns:a16="http://schemas.microsoft.com/office/drawing/2014/main" id="{34860BA1-3D8B-C211-4EE7-0A569BA06D9A}"/>
              </a:ext>
            </a:extLst>
          </p:cNvPr>
          <p:cNvSpPr txBox="1"/>
          <p:nvPr/>
        </p:nvSpPr>
        <p:spPr>
          <a:xfrm>
            <a:off x="3277621" y="2724698"/>
            <a:ext cx="7177846" cy="707886"/>
          </a:xfrm>
          <a:prstGeom prst="rect">
            <a:avLst/>
          </a:prstGeom>
          <a:noFill/>
        </p:spPr>
        <p:txBody>
          <a:bodyPr wrap="square">
            <a:spAutoFit/>
          </a:bodyPr>
          <a:lstStyle/>
          <a:p>
            <a:r>
              <a:rPr lang="en-US" sz="2000"/>
              <a:t>The Moon to Mars Objectives and recurring tenets define the specific importance of science and exploration efforts.</a:t>
            </a:r>
          </a:p>
        </p:txBody>
      </p:sp>
      <p:sp>
        <p:nvSpPr>
          <p:cNvPr id="18" name="TextBox 17">
            <a:extLst>
              <a:ext uri="{FF2B5EF4-FFF2-40B4-BE49-F238E27FC236}">
                <a16:creationId xmlns:a16="http://schemas.microsoft.com/office/drawing/2014/main" id="{B9EA6944-4195-D99C-80BD-A9AD72313AAE}"/>
              </a:ext>
            </a:extLst>
          </p:cNvPr>
          <p:cNvSpPr txBox="1"/>
          <p:nvPr/>
        </p:nvSpPr>
        <p:spPr>
          <a:xfrm>
            <a:off x="3277621" y="3769075"/>
            <a:ext cx="7177846" cy="707886"/>
          </a:xfrm>
          <a:prstGeom prst="rect">
            <a:avLst/>
          </a:prstGeom>
          <a:noFill/>
        </p:spPr>
        <p:txBody>
          <a:bodyPr wrap="square">
            <a:spAutoFit/>
          </a:bodyPr>
          <a:lstStyle/>
          <a:p>
            <a:r>
              <a:rPr lang="en-US" sz="2000"/>
              <a:t>The Architecture Definition Document (ADD) outlines how and where systems and people belong in the Architecture.</a:t>
            </a:r>
          </a:p>
        </p:txBody>
      </p:sp>
      <p:sp>
        <p:nvSpPr>
          <p:cNvPr id="19" name="TextBox 18">
            <a:extLst>
              <a:ext uri="{FF2B5EF4-FFF2-40B4-BE49-F238E27FC236}">
                <a16:creationId xmlns:a16="http://schemas.microsoft.com/office/drawing/2014/main" id="{74BCBEC3-5948-EC0D-3EBD-A04E9A16C2E6}"/>
              </a:ext>
            </a:extLst>
          </p:cNvPr>
          <p:cNvSpPr txBox="1"/>
          <p:nvPr/>
        </p:nvSpPr>
        <p:spPr>
          <a:xfrm>
            <a:off x="3277621" y="4809614"/>
            <a:ext cx="7177846" cy="707886"/>
          </a:xfrm>
          <a:prstGeom prst="rect">
            <a:avLst/>
          </a:prstGeom>
          <a:noFill/>
        </p:spPr>
        <p:txBody>
          <a:bodyPr wrap="square">
            <a:spAutoFit/>
          </a:bodyPr>
          <a:lstStyle/>
          <a:p>
            <a:r>
              <a:rPr lang="en-US" sz="2000"/>
              <a:t>The flight certification, mission timelines, and verification &amp; validation processes ensure safety and reliability of systems.</a:t>
            </a:r>
          </a:p>
        </p:txBody>
      </p:sp>
      <p:sp>
        <p:nvSpPr>
          <p:cNvPr id="22" name="TextBox 21">
            <a:extLst>
              <a:ext uri="{FF2B5EF4-FFF2-40B4-BE49-F238E27FC236}">
                <a16:creationId xmlns:a16="http://schemas.microsoft.com/office/drawing/2014/main" id="{BBDB8A48-3342-BEEC-D109-C6E18D77A569}"/>
              </a:ext>
            </a:extLst>
          </p:cNvPr>
          <p:cNvSpPr txBox="1"/>
          <p:nvPr/>
        </p:nvSpPr>
        <p:spPr>
          <a:xfrm>
            <a:off x="3277262" y="5853991"/>
            <a:ext cx="7177846" cy="707886"/>
          </a:xfrm>
          <a:prstGeom prst="rect">
            <a:avLst/>
          </a:prstGeom>
          <a:noFill/>
        </p:spPr>
        <p:txBody>
          <a:bodyPr wrap="square">
            <a:spAutoFit/>
          </a:bodyPr>
          <a:lstStyle/>
          <a:p>
            <a:r>
              <a:rPr lang="en-US" sz="2000"/>
              <a:t>NASA must design systems and elements that allow astronauts and technology to survive the harsh environment of deep space. </a:t>
            </a:r>
          </a:p>
        </p:txBody>
      </p:sp>
    </p:spTree>
    <p:extLst>
      <p:ext uri="{BB962C8B-B14F-4D97-AF65-F5344CB8AC3E}">
        <p14:creationId xmlns:p14="http://schemas.microsoft.com/office/powerpoint/2010/main" val="2833519078"/>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98908-DA8B-CC10-DEF1-ADF4E5D61A07}"/>
              </a:ext>
            </a:extLst>
          </p:cNvPr>
          <p:cNvSpPr>
            <a:spLocks noGrp="1"/>
          </p:cNvSpPr>
          <p:nvPr>
            <p:ph type="title"/>
          </p:nvPr>
        </p:nvSpPr>
        <p:spPr>
          <a:xfrm>
            <a:off x="457200" y="396078"/>
            <a:ext cx="9906000" cy="633168"/>
          </a:xfrm>
        </p:spPr>
        <p:txBody>
          <a:bodyPr>
            <a:noAutofit/>
          </a:bodyPr>
          <a:lstStyle/>
          <a:p>
            <a:r>
              <a:rPr lang="en-US"/>
              <a:t>Why We Explore…</a:t>
            </a:r>
          </a:p>
        </p:txBody>
      </p:sp>
      <p:grpSp>
        <p:nvGrpSpPr>
          <p:cNvPr id="6" name="Group 5">
            <a:extLst>
              <a:ext uri="{FF2B5EF4-FFF2-40B4-BE49-F238E27FC236}">
                <a16:creationId xmlns:a16="http://schemas.microsoft.com/office/drawing/2014/main" id="{8D05235F-6BD9-2EAC-B2E2-FE4C3DFFC1CA}"/>
              </a:ext>
            </a:extLst>
          </p:cNvPr>
          <p:cNvGrpSpPr/>
          <p:nvPr/>
        </p:nvGrpSpPr>
        <p:grpSpPr>
          <a:xfrm>
            <a:off x="10820399" y="0"/>
            <a:ext cx="1372320" cy="6858000"/>
            <a:chOff x="10820399" y="0"/>
            <a:chExt cx="1372320" cy="6858000"/>
          </a:xfrm>
        </p:grpSpPr>
        <p:sp>
          <p:nvSpPr>
            <p:cNvPr id="10" name="Rectangle 9">
              <a:extLst>
                <a:ext uri="{FF2B5EF4-FFF2-40B4-BE49-F238E27FC236}">
                  <a16:creationId xmlns:a16="http://schemas.microsoft.com/office/drawing/2014/main" id="{7972ECF4-8E51-4BC5-96BB-918C4939B44A}"/>
                </a:ext>
              </a:extLst>
            </p:cNvPr>
            <p:cNvSpPr/>
            <p:nvPr/>
          </p:nvSpPr>
          <p:spPr>
            <a:xfrm>
              <a:off x="10821119" y="0"/>
              <a:ext cx="1371600" cy="6858000"/>
            </a:xfrm>
            <a:prstGeom prst="rect">
              <a:avLst/>
            </a:prstGeom>
            <a:gradFill>
              <a:gsLst>
                <a:gs pos="0">
                  <a:srgbClr val="6C96A8"/>
                </a:gs>
                <a:gs pos="88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AFD0007-ECF4-B804-0997-6DC394178DBF}"/>
                </a:ext>
              </a:extLst>
            </p:cNvPr>
            <p:cNvSpPr txBox="1"/>
            <p:nvPr/>
          </p:nvSpPr>
          <p:spPr>
            <a:xfrm rot="5400000">
              <a:off x="8983800" y="3317016"/>
              <a:ext cx="5041645" cy="646331"/>
            </a:xfrm>
            <a:prstGeom prst="rect">
              <a:avLst/>
            </a:prstGeom>
            <a:noFill/>
          </p:spPr>
          <p:txBody>
            <a:bodyPr wrap="square" rtlCol="0">
              <a:spAutoFit/>
            </a:bodyPr>
            <a:lstStyle/>
            <a:p>
              <a:r>
                <a:rPr lang="en-US" sz="3600" spc="-70">
                  <a:solidFill>
                    <a:schemeClr val="bg1"/>
                  </a:solidFill>
                  <a:latin typeface="Aptos" panose="020B0004020202020204" pitchFamily="34" charset="0"/>
                </a:rPr>
                <a:t> Moon to Mars Objectives</a:t>
              </a:r>
            </a:p>
          </p:txBody>
        </p:sp>
        <p:sp>
          <p:nvSpPr>
            <p:cNvPr id="12" name="TextBox 11">
              <a:extLst>
                <a:ext uri="{FF2B5EF4-FFF2-40B4-BE49-F238E27FC236}">
                  <a16:creationId xmlns:a16="http://schemas.microsoft.com/office/drawing/2014/main" id="{A8CFE2E9-84AB-1DBA-2E7F-E9925EB7CB85}"/>
                </a:ext>
              </a:extLst>
            </p:cNvPr>
            <p:cNvSpPr txBox="1"/>
            <p:nvPr/>
          </p:nvSpPr>
          <p:spPr>
            <a:xfrm>
              <a:off x="10820399" y="6250944"/>
              <a:ext cx="1371600" cy="369332"/>
            </a:xfrm>
            <a:prstGeom prst="rect">
              <a:avLst/>
            </a:prstGeom>
            <a:noFill/>
          </p:spPr>
          <p:txBody>
            <a:bodyPr wrap="square" rtlCol="0" anchor="ctr">
              <a:spAutoFit/>
            </a:bodyPr>
            <a:lstStyle/>
            <a:p>
              <a:pPr algn="ctr"/>
              <a:fld id="{C66299C7-DB12-0840-90AF-C6E7A0EA3CF5}" type="slidenum">
                <a:rPr lang="en-US" smtClean="0">
                  <a:solidFill>
                    <a:schemeClr val="bg1"/>
                  </a:solidFill>
                  <a:latin typeface="Aptos Light" panose="020B0004020202020204" pitchFamily="34" charset="0"/>
                </a:rPr>
                <a:pPr algn="ctr"/>
                <a:t>4</a:t>
              </a:fld>
              <a:endParaRPr lang="en-US">
                <a:solidFill>
                  <a:schemeClr val="bg1"/>
                </a:solidFill>
                <a:latin typeface="Aptos Light" panose="020B0004020202020204" pitchFamily="34" charset="0"/>
              </a:endParaRPr>
            </a:p>
          </p:txBody>
        </p:sp>
        <p:pic>
          <p:nvPicPr>
            <p:cNvPr id="13" name="Picture 12" descr="A logo with a black background&#10;&#10;Description automatically generated">
              <a:extLst>
                <a:ext uri="{FF2B5EF4-FFF2-40B4-BE49-F238E27FC236}">
                  <a16:creationId xmlns:a16="http://schemas.microsoft.com/office/drawing/2014/main" id="{B5559102-A913-B0E5-0A6A-1B424AD38490}"/>
                </a:ext>
              </a:extLst>
            </p:cNvPr>
            <p:cNvPicPr>
              <a:picLocks noChangeAspect="1"/>
            </p:cNvPicPr>
            <p:nvPr/>
          </p:nvPicPr>
          <p:blipFill>
            <a:blip r:embed="rId2"/>
            <a:stretch>
              <a:fillRect/>
            </a:stretch>
          </p:blipFill>
          <p:spPr>
            <a:xfrm>
              <a:off x="11047423" y="165522"/>
              <a:ext cx="914400" cy="914400"/>
            </a:xfrm>
            <a:prstGeom prst="rect">
              <a:avLst/>
            </a:prstGeom>
          </p:spPr>
        </p:pic>
      </p:grpSp>
      <p:pic>
        <p:nvPicPr>
          <p:cNvPr id="16" name="Picture 15" descr="A diagram of different types of science&#10;&#10;Description automatically generated">
            <a:extLst>
              <a:ext uri="{FF2B5EF4-FFF2-40B4-BE49-F238E27FC236}">
                <a16:creationId xmlns:a16="http://schemas.microsoft.com/office/drawing/2014/main" id="{1A1E93AA-AF8F-1DBF-9143-5D6AFF83AD55}"/>
              </a:ext>
            </a:extLst>
          </p:cNvPr>
          <p:cNvPicPr>
            <a:picLocks noChangeAspect="1"/>
          </p:cNvPicPr>
          <p:nvPr/>
        </p:nvPicPr>
        <p:blipFill>
          <a:blip r:embed="rId3"/>
          <a:stretch>
            <a:fillRect/>
          </a:stretch>
        </p:blipFill>
        <p:spPr>
          <a:xfrm>
            <a:off x="2969107" y="1827831"/>
            <a:ext cx="4536858" cy="4536858"/>
          </a:xfrm>
          <a:prstGeom prst="rect">
            <a:avLst/>
          </a:prstGeom>
        </p:spPr>
      </p:pic>
      <p:sp>
        <p:nvSpPr>
          <p:cNvPr id="17" name="TextBox 16">
            <a:extLst>
              <a:ext uri="{FF2B5EF4-FFF2-40B4-BE49-F238E27FC236}">
                <a16:creationId xmlns:a16="http://schemas.microsoft.com/office/drawing/2014/main" id="{28F347F5-9642-A623-3028-9395311B268D}"/>
              </a:ext>
            </a:extLst>
          </p:cNvPr>
          <p:cNvSpPr txBox="1"/>
          <p:nvPr/>
        </p:nvSpPr>
        <p:spPr>
          <a:xfrm>
            <a:off x="7143457" y="1680366"/>
            <a:ext cx="2964976"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effectLst/>
                <a:uLnTx/>
                <a:uFillTx/>
                <a:latin typeface="Aptos" panose="020B0004020202020204" pitchFamily="34" charset="0"/>
                <a:ea typeface="Calibri" panose="020F0502020204030204" pitchFamily="34" charset="0"/>
                <a:cs typeface="Arial" panose="020B0604020202020204" pitchFamily="34" charset="0"/>
              </a:rPr>
              <a:t>Investigations in deep space, on the Moon, and on Mars will enhance our understanding of the universe and our place in it.</a:t>
            </a:r>
          </a:p>
        </p:txBody>
      </p:sp>
      <p:sp>
        <p:nvSpPr>
          <p:cNvPr id="18" name="TextBox 17">
            <a:extLst>
              <a:ext uri="{FF2B5EF4-FFF2-40B4-BE49-F238E27FC236}">
                <a16:creationId xmlns:a16="http://schemas.microsoft.com/office/drawing/2014/main" id="{60373CFF-D8AE-29EC-7682-D3C10C26C372}"/>
              </a:ext>
            </a:extLst>
          </p:cNvPr>
          <p:cNvSpPr txBox="1"/>
          <p:nvPr/>
        </p:nvSpPr>
        <p:spPr>
          <a:xfrm>
            <a:off x="7873638" y="4048819"/>
            <a:ext cx="2653807" cy="1552605"/>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b="0" i="0" u="none" strike="noStrike" kern="1200" cap="none" spc="0" normalizeH="0" baseline="0" noProof="0">
                <a:ln>
                  <a:noFill/>
                </a:ln>
                <a:effectLst/>
                <a:uLnTx/>
                <a:uFillTx/>
                <a:latin typeface="Aptos" panose="020B0004020202020204" pitchFamily="34" charset="0"/>
                <a:ea typeface="Calibri" panose="020F0502020204030204" pitchFamily="34" charset="0"/>
                <a:cs typeface="Arial" panose="020B0604020202020204" pitchFamily="34" charset="0"/>
              </a:rPr>
              <a:t>What is done, how it's accomplished, and who participates affect our world, quality of life, and humanity’s future.</a:t>
            </a:r>
          </a:p>
        </p:txBody>
      </p:sp>
      <p:sp>
        <p:nvSpPr>
          <p:cNvPr id="19" name="TextBox 18">
            <a:extLst>
              <a:ext uri="{FF2B5EF4-FFF2-40B4-BE49-F238E27FC236}">
                <a16:creationId xmlns:a16="http://schemas.microsoft.com/office/drawing/2014/main" id="{F7F0834D-6560-217D-67D9-87C0E8196722}"/>
              </a:ext>
            </a:extLst>
          </p:cNvPr>
          <p:cNvSpPr txBox="1"/>
          <p:nvPr/>
        </p:nvSpPr>
        <p:spPr>
          <a:xfrm>
            <a:off x="72955" y="1981319"/>
            <a:ext cx="3099602" cy="1564018"/>
          </a:xfrm>
          <a:prstGeom prst="rect">
            <a:avLst/>
          </a:prstGeom>
          <a:noFill/>
        </p:spPr>
        <p:txBody>
          <a:bodyPr wrap="square" rtlCol="0">
            <a:spAutoFit/>
          </a:bodyPr>
          <a:lstStyle/>
          <a:p>
            <a:pPr marL="0" marR="0" lvl="0" indent="0" algn="r" defTabSz="914400" rtl="0" eaLnBrk="1" fontAlgn="auto" latinLnBrk="0" hangingPunct="1">
              <a:lnSpc>
                <a:spcPct val="107000"/>
              </a:lnSpc>
              <a:spcBef>
                <a:spcPts val="0"/>
              </a:spcBef>
              <a:spcAft>
                <a:spcPts val="800"/>
              </a:spcAft>
              <a:buClrTx/>
              <a:buSzTx/>
              <a:buFontTx/>
              <a:buNone/>
              <a:tabLst/>
              <a:defRPr/>
            </a:pPr>
            <a:r>
              <a:rPr kumimoji="0" lang="en-US" b="0" i="0" u="none" strike="noStrike" kern="1200" cap="none" spc="0" normalizeH="0" baseline="0" noProof="0">
                <a:ln>
                  <a:noFill/>
                </a:ln>
                <a:effectLst/>
                <a:uLnTx/>
                <a:uFillTx/>
                <a:latin typeface="Aptos" panose="020B0004020202020204" pitchFamily="34" charset="0"/>
                <a:ea typeface="Calibri" panose="020F0502020204030204" pitchFamily="34" charset="0"/>
                <a:cs typeface="Arial" panose="020B0604020202020204" pitchFamily="34" charset="0"/>
              </a:rPr>
              <a:t>Accepting audacious challenges motivates current and future generations to contribute to our voyage deeper into space.</a:t>
            </a:r>
          </a:p>
        </p:txBody>
      </p:sp>
      <p:cxnSp>
        <p:nvCxnSpPr>
          <p:cNvPr id="20" name="Straight Connector 19">
            <a:extLst>
              <a:ext uri="{FF2B5EF4-FFF2-40B4-BE49-F238E27FC236}">
                <a16:creationId xmlns:a16="http://schemas.microsoft.com/office/drawing/2014/main" id="{31534413-6979-D511-8EB2-A421783F232F}"/>
              </a:ext>
            </a:extLst>
          </p:cNvPr>
          <p:cNvCxnSpPr>
            <a:cxnSpLocks/>
          </p:cNvCxnSpPr>
          <p:nvPr/>
        </p:nvCxnSpPr>
        <p:spPr>
          <a:xfrm>
            <a:off x="7054090" y="1745282"/>
            <a:ext cx="0" cy="1347495"/>
          </a:xfrm>
          <a:prstGeom prst="line">
            <a:avLst/>
          </a:prstGeom>
          <a:ln w="38100" cap="rnd">
            <a:solidFill>
              <a:srgbClr val="719656"/>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572BC5B-BFE2-A85F-A3C7-C0F4DEAA3467}"/>
              </a:ext>
            </a:extLst>
          </p:cNvPr>
          <p:cNvCxnSpPr>
            <a:cxnSpLocks/>
          </p:cNvCxnSpPr>
          <p:nvPr/>
        </p:nvCxnSpPr>
        <p:spPr>
          <a:xfrm>
            <a:off x="7799639" y="3921638"/>
            <a:ext cx="0" cy="1806968"/>
          </a:xfrm>
          <a:prstGeom prst="line">
            <a:avLst/>
          </a:prstGeom>
          <a:ln w="38100" cap="rnd">
            <a:solidFill>
              <a:srgbClr val="31768D"/>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822C7C9-0006-7E23-9353-602D42290FBB}"/>
              </a:ext>
            </a:extLst>
          </p:cNvPr>
          <p:cNvCxnSpPr>
            <a:cxnSpLocks/>
          </p:cNvCxnSpPr>
          <p:nvPr/>
        </p:nvCxnSpPr>
        <p:spPr>
          <a:xfrm>
            <a:off x="3263481" y="1925055"/>
            <a:ext cx="0" cy="1676547"/>
          </a:xfrm>
          <a:prstGeom prst="line">
            <a:avLst/>
          </a:prstGeom>
          <a:ln w="38100" cap="rnd">
            <a:solidFill>
              <a:srgbClr val="834A94"/>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1EDC0AD5-AD48-A7A0-7386-FF4AC091F3BA}"/>
              </a:ext>
            </a:extLst>
          </p:cNvPr>
          <p:cNvGrpSpPr/>
          <p:nvPr/>
        </p:nvGrpSpPr>
        <p:grpSpPr>
          <a:xfrm>
            <a:off x="228600" y="1154434"/>
            <a:ext cx="10363199" cy="109728"/>
            <a:chOff x="38100" y="1319832"/>
            <a:chExt cx="10363199" cy="109728"/>
          </a:xfrm>
        </p:grpSpPr>
        <p:pic>
          <p:nvPicPr>
            <p:cNvPr id="4" name="Picture 3">
              <a:extLst>
                <a:ext uri="{FF2B5EF4-FFF2-40B4-BE49-F238E27FC236}">
                  <a16:creationId xmlns:a16="http://schemas.microsoft.com/office/drawing/2014/main" id="{22E7B839-DEF5-C69F-CA42-9EE453C7C450}"/>
                </a:ext>
              </a:extLst>
            </p:cNvPr>
            <p:cNvPicPr>
              <a:picLocks noChangeAspect="1"/>
            </p:cNvPicPr>
            <p:nvPr/>
          </p:nvPicPr>
          <p:blipFill>
            <a:blip r:embed="rId4"/>
            <a:stretch>
              <a:fillRect/>
            </a:stretch>
          </p:blipFill>
          <p:spPr>
            <a:xfrm>
              <a:off x="1546555" y="1319832"/>
              <a:ext cx="1620598" cy="109728"/>
            </a:xfrm>
            <a:prstGeom prst="rect">
              <a:avLst/>
            </a:prstGeom>
          </p:spPr>
        </p:pic>
        <p:cxnSp>
          <p:nvCxnSpPr>
            <p:cNvPr id="5" name="Straight Connector 4">
              <a:extLst>
                <a:ext uri="{FF2B5EF4-FFF2-40B4-BE49-F238E27FC236}">
                  <a16:creationId xmlns:a16="http://schemas.microsoft.com/office/drawing/2014/main" id="{0B048DF9-9DCE-1353-2F21-E023E6BD2B24}"/>
                </a:ext>
              </a:extLst>
            </p:cNvPr>
            <p:cNvCxnSpPr>
              <a:cxnSpLocks/>
            </p:cNvCxnSpPr>
            <p:nvPr/>
          </p:nvCxnSpPr>
          <p:spPr>
            <a:xfrm>
              <a:off x="38100" y="13746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B77056FA-6996-A4CC-F4A5-7CBE32EE057F}"/>
                </a:ext>
              </a:extLst>
            </p:cNvPr>
            <p:cNvCxnSpPr>
              <a:cxnSpLocks/>
            </p:cNvCxnSpPr>
            <p:nvPr/>
          </p:nvCxnSpPr>
          <p:spPr>
            <a:xfrm>
              <a:off x="3304008" y="1374696"/>
              <a:ext cx="7097291"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8" name="Rounded Rectangle 7">
            <a:extLst>
              <a:ext uri="{FF2B5EF4-FFF2-40B4-BE49-F238E27FC236}">
                <a16:creationId xmlns:a16="http://schemas.microsoft.com/office/drawing/2014/main" id="{2C0A0837-6237-FFF6-0512-7F8C977EADAB}"/>
              </a:ext>
            </a:extLst>
          </p:cNvPr>
          <p:cNvSpPr/>
          <p:nvPr/>
        </p:nvSpPr>
        <p:spPr>
          <a:xfrm>
            <a:off x="7864726" y="205491"/>
            <a:ext cx="2727434" cy="854354"/>
          </a:xfrm>
          <a:prstGeom prst="roundRect">
            <a:avLst/>
          </a:prstGeom>
          <a:solidFill>
            <a:srgbClr val="8250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t>Purpose</a:t>
            </a:r>
          </a:p>
          <a:p>
            <a:pPr algn="ctr"/>
            <a:r>
              <a:rPr lang="en-US" sz="1200"/>
              <a:t>Maslow’s Hierarchy</a:t>
            </a:r>
          </a:p>
        </p:txBody>
      </p:sp>
    </p:spTree>
    <p:extLst>
      <p:ext uri="{BB962C8B-B14F-4D97-AF65-F5344CB8AC3E}">
        <p14:creationId xmlns:p14="http://schemas.microsoft.com/office/powerpoint/2010/main" val="118632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98908-DA8B-CC10-DEF1-ADF4E5D61A07}"/>
              </a:ext>
            </a:extLst>
          </p:cNvPr>
          <p:cNvSpPr>
            <a:spLocks noGrp="1"/>
          </p:cNvSpPr>
          <p:nvPr>
            <p:ph type="title"/>
          </p:nvPr>
        </p:nvSpPr>
        <p:spPr>
          <a:xfrm>
            <a:off x="457200" y="396078"/>
            <a:ext cx="9906000" cy="633168"/>
          </a:xfrm>
        </p:spPr>
        <p:txBody>
          <a:bodyPr>
            <a:noAutofit/>
          </a:bodyPr>
          <a:lstStyle/>
          <a:p>
            <a:r>
              <a:rPr lang="en-US"/>
              <a:t>Moon to Mars Objectives</a:t>
            </a:r>
          </a:p>
        </p:txBody>
      </p:sp>
      <p:pic>
        <p:nvPicPr>
          <p:cNvPr id="13" name="Picture 12">
            <a:extLst>
              <a:ext uri="{FF2B5EF4-FFF2-40B4-BE49-F238E27FC236}">
                <a16:creationId xmlns:a16="http://schemas.microsoft.com/office/drawing/2014/main" id="{8E2E162E-6E02-496D-DA13-28F90B07DB2F}"/>
              </a:ext>
            </a:extLst>
          </p:cNvPr>
          <p:cNvPicPr>
            <a:picLocks noChangeAspect="1"/>
          </p:cNvPicPr>
          <p:nvPr/>
        </p:nvPicPr>
        <p:blipFill>
          <a:blip r:embed="rId3"/>
          <a:stretch>
            <a:fillRect/>
          </a:stretch>
        </p:blipFill>
        <p:spPr>
          <a:xfrm>
            <a:off x="317862" y="1458806"/>
            <a:ext cx="3988401" cy="5161461"/>
          </a:xfrm>
          <a:prstGeom prst="rect">
            <a:avLst/>
          </a:prstGeom>
        </p:spPr>
      </p:pic>
      <p:sp>
        <p:nvSpPr>
          <p:cNvPr id="14" name="TextBox 13">
            <a:extLst>
              <a:ext uri="{FF2B5EF4-FFF2-40B4-BE49-F238E27FC236}">
                <a16:creationId xmlns:a16="http://schemas.microsoft.com/office/drawing/2014/main" id="{6185622E-4988-7496-23DA-34D64DB227A2}"/>
              </a:ext>
            </a:extLst>
          </p:cNvPr>
          <p:cNvSpPr txBox="1"/>
          <p:nvPr/>
        </p:nvSpPr>
        <p:spPr>
          <a:xfrm>
            <a:off x="4589494" y="1458806"/>
            <a:ext cx="6126480" cy="2739211"/>
          </a:xfrm>
          <a:prstGeom prst="rect">
            <a:avLst/>
          </a:prstGeom>
          <a:noFill/>
        </p:spPr>
        <p:txBody>
          <a:bodyPr wrap="square">
            <a:spAutoFit/>
          </a:bodyPr>
          <a:lstStyle/>
          <a:p>
            <a:pPr>
              <a:spcAft>
                <a:spcPts val="1200"/>
              </a:spcAft>
            </a:pPr>
            <a:r>
              <a:rPr lang="en-US" sz="1900" b="1">
                <a:cs typeface="Arial" panose="020B0604020202020204" pitchFamily="34" charset="0"/>
              </a:rPr>
              <a:t>NASA’s Moon to Mars Objectives document a systems engineering approach to crewed deep space exploration. </a:t>
            </a:r>
            <a:endParaRPr lang="en-US" sz="1900">
              <a:cs typeface="Arial" panose="020B0604020202020204" pitchFamily="34" charset="0"/>
            </a:endParaRPr>
          </a:p>
          <a:p>
            <a:pPr>
              <a:spcAft>
                <a:spcPts val="1200"/>
              </a:spcAft>
            </a:pPr>
            <a:r>
              <a:rPr lang="en-US" sz="1900" b="1">
                <a:cs typeface="Arial" panose="020B0604020202020204" pitchFamily="34" charset="0"/>
              </a:rPr>
              <a:t>In contrast to a capabilities-based approach, an objectives-based approach focuses on the big picture, the “what” and “why,” before prescribing the “how.”</a:t>
            </a:r>
          </a:p>
          <a:p>
            <a:pPr>
              <a:spcAft>
                <a:spcPts val="1200"/>
              </a:spcAft>
            </a:pPr>
            <a:r>
              <a:rPr lang="en-US" sz="1900">
                <a:cs typeface="Arial" panose="020B0604020202020204" pitchFamily="34" charset="0"/>
              </a:rPr>
              <a:t>The methodology for the Moon to Mars Objectives is guided by five inter-related principles:</a:t>
            </a:r>
          </a:p>
        </p:txBody>
      </p:sp>
      <p:grpSp>
        <p:nvGrpSpPr>
          <p:cNvPr id="15" name="Group 14">
            <a:extLst>
              <a:ext uri="{FF2B5EF4-FFF2-40B4-BE49-F238E27FC236}">
                <a16:creationId xmlns:a16="http://schemas.microsoft.com/office/drawing/2014/main" id="{1F441F6B-A830-3688-B608-475407BD17C4}"/>
              </a:ext>
            </a:extLst>
          </p:cNvPr>
          <p:cNvGrpSpPr/>
          <p:nvPr/>
        </p:nvGrpSpPr>
        <p:grpSpPr>
          <a:xfrm>
            <a:off x="4471707" y="4335065"/>
            <a:ext cx="6126481" cy="2089590"/>
            <a:chOff x="4311365" y="4054807"/>
            <a:chExt cx="7171464" cy="2125818"/>
          </a:xfrm>
        </p:grpSpPr>
        <p:sp>
          <p:nvSpPr>
            <p:cNvPr id="16" name="Rounded Rectangle 15">
              <a:extLst>
                <a:ext uri="{FF2B5EF4-FFF2-40B4-BE49-F238E27FC236}">
                  <a16:creationId xmlns:a16="http://schemas.microsoft.com/office/drawing/2014/main" id="{E8166711-B301-1537-94B0-A6AA4523CDB5}"/>
                </a:ext>
              </a:extLst>
            </p:cNvPr>
            <p:cNvSpPr/>
            <p:nvPr/>
          </p:nvSpPr>
          <p:spPr>
            <a:xfrm>
              <a:off x="4311365" y="4054807"/>
              <a:ext cx="3516895" cy="648388"/>
            </a:xfrm>
            <a:prstGeom prst="roundRect">
              <a:avLst>
                <a:gd name="adj" fmla="val 22179"/>
              </a:avLst>
            </a:prstGeom>
            <a:gradFill>
              <a:gsLst>
                <a:gs pos="0">
                  <a:srgbClr val="8CC1BE"/>
                </a:gs>
                <a:gs pos="58000">
                  <a:srgbClr val="293249"/>
                </a:gs>
              </a:gsLst>
              <a:lin ang="189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Objectives-based Approach</a:t>
              </a:r>
            </a:p>
          </p:txBody>
        </p:sp>
        <p:sp>
          <p:nvSpPr>
            <p:cNvPr id="17" name="Rounded Rectangle 16">
              <a:extLst>
                <a:ext uri="{FF2B5EF4-FFF2-40B4-BE49-F238E27FC236}">
                  <a16:creationId xmlns:a16="http://schemas.microsoft.com/office/drawing/2014/main" id="{9AE634AC-B75B-674D-F45D-65315CAFBF4D}"/>
                </a:ext>
              </a:extLst>
            </p:cNvPr>
            <p:cNvSpPr/>
            <p:nvPr/>
          </p:nvSpPr>
          <p:spPr>
            <a:xfrm>
              <a:off x="7965934" y="4054807"/>
              <a:ext cx="3516895" cy="648388"/>
            </a:xfrm>
            <a:prstGeom prst="roundRect">
              <a:avLst>
                <a:gd name="adj" fmla="val 22179"/>
              </a:avLst>
            </a:prstGeom>
            <a:gradFill>
              <a:gsLst>
                <a:gs pos="0">
                  <a:srgbClr val="8CC1BE"/>
                </a:gs>
                <a:gs pos="58000">
                  <a:srgbClr val="293249"/>
                </a:gs>
              </a:gsLst>
              <a:lin ang="189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Constancy of Purpose</a:t>
              </a:r>
            </a:p>
          </p:txBody>
        </p:sp>
        <p:sp>
          <p:nvSpPr>
            <p:cNvPr id="18" name="Rounded Rectangle 17">
              <a:extLst>
                <a:ext uri="{FF2B5EF4-FFF2-40B4-BE49-F238E27FC236}">
                  <a16:creationId xmlns:a16="http://schemas.microsoft.com/office/drawing/2014/main" id="{A6BE4E9B-A3C9-C8A7-C395-08FCD761B04A}"/>
                </a:ext>
              </a:extLst>
            </p:cNvPr>
            <p:cNvSpPr/>
            <p:nvPr/>
          </p:nvSpPr>
          <p:spPr>
            <a:xfrm>
              <a:off x="4311365" y="4793522"/>
              <a:ext cx="3516895" cy="648388"/>
            </a:xfrm>
            <a:prstGeom prst="roundRect">
              <a:avLst>
                <a:gd name="adj" fmla="val 22179"/>
              </a:avLst>
            </a:prstGeom>
            <a:gradFill>
              <a:gsLst>
                <a:gs pos="0">
                  <a:srgbClr val="8CC1BE"/>
                </a:gs>
                <a:gs pos="58000">
                  <a:srgbClr val="293249"/>
                </a:gs>
              </a:gsLst>
              <a:lin ang="189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Enhanced Communication and Engagement</a:t>
              </a:r>
            </a:p>
          </p:txBody>
        </p:sp>
        <p:sp>
          <p:nvSpPr>
            <p:cNvPr id="19" name="Rounded Rectangle 18">
              <a:extLst>
                <a:ext uri="{FF2B5EF4-FFF2-40B4-BE49-F238E27FC236}">
                  <a16:creationId xmlns:a16="http://schemas.microsoft.com/office/drawing/2014/main" id="{EB25BDD0-0392-F353-FE5F-DEBE4211C8D6}"/>
                </a:ext>
              </a:extLst>
            </p:cNvPr>
            <p:cNvSpPr/>
            <p:nvPr/>
          </p:nvSpPr>
          <p:spPr>
            <a:xfrm>
              <a:off x="7965933" y="4793522"/>
              <a:ext cx="3516895" cy="648388"/>
            </a:xfrm>
            <a:prstGeom prst="roundRect">
              <a:avLst>
                <a:gd name="adj" fmla="val 22179"/>
              </a:avLst>
            </a:prstGeom>
            <a:gradFill>
              <a:gsLst>
                <a:gs pos="0">
                  <a:srgbClr val="8CC1BE"/>
                </a:gs>
                <a:gs pos="58000">
                  <a:srgbClr val="293249"/>
                </a:gs>
              </a:gsLst>
              <a:lin ang="189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Unity of Purpose</a:t>
              </a:r>
            </a:p>
          </p:txBody>
        </p:sp>
        <p:sp>
          <p:nvSpPr>
            <p:cNvPr id="20" name="Rounded Rectangle 19">
              <a:extLst>
                <a:ext uri="{FF2B5EF4-FFF2-40B4-BE49-F238E27FC236}">
                  <a16:creationId xmlns:a16="http://schemas.microsoft.com/office/drawing/2014/main" id="{5A877D06-6BFB-0EE0-6B81-02BE43EA67B8}"/>
                </a:ext>
              </a:extLst>
            </p:cNvPr>
            <p:cNvSpPr/>
            <p:nvPr/>
          </p:nvSpPr>
          <p:spPr>
            <a:xfrm>
              <a:off x="5805950" y="5532237"/>
              <a:ext cx="4290550" cy="648388"/>
            </a:xfrm>
            <a:prstGeom prst="roundRect">
              <a:avLst>
                <a:gd name="adj" fmla="val 22179"/>
              </a:avLst>
            </a:prstGeom>
            <a:gradFill>
              <a:gsLst>
                <a:gs pos="0">
                  <a:srgbClr val="8CC1BE"/>
                </a:gs>
                <a:gs pos="58000">
                  <a:srgbClr val="293249"/>
                </a:gs>
              </a:gsLst>
              <a:lin ang="189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Architect from the Right  </a:t>
              </a:r>
              <a:br>
                <a:rPr lang="en-US"/>
              </a:br>
              <a:r>
                <a:rPr lang="en-US"/>
                <a:t>Execute from the Left</a:t>
              </a:r>
            </a:p>
          </p:txBody>
        </p:sp>
      </p:grpSp>
      <p:pic>
        <p:nvPicPr>
          <p:cNvPr id="21" name="Picture 20" descr="A qr code on a white background&#10;&#10;Description automatically generated">
            <a:extLst>
              <a:ext uri="{FF2B5EF4-FFF2-40B4-BE49-F238E27FC236}">
                <a16:creationId xmlns:a16="http://schemas.microsoft.com/office/drawing/2014/main" id="{3F73328C-C4BA-6409-3F9B-D32BFC77DC50}"/>
              </a:ext>
            </a:extLst>
          </p:cNvPr>
          <p:cNvPicPr>
            <a:picLocks noChangeAspect="1"/>
          </p:cNvPicPr>
          <p:nvPr/>
        </p:nvPicPr>
        <p:blipFill>
          <a:blip r:embed="rId4"/>
          <a:stretch>
            <a:fillRect/>
          </a:stretch>
        </p:blipFill>
        <p:spPr>
          <a:xfrm>
            <a:off x="457200" y="5360290"/>
            <a:ext cx="1100235" cy="1100235"/>
          </a:xfrm>
          <a:prstGeom prst="rect">
            <a:avLst/>
          </a:prstGeom>
        </p:spPr>
      </p:pic>
      <p:grpSp>
        <p:nvGrpSpPr>
          <p:cNvPr id="32" name="Group 31">
            <a:extLst>
              <a:ext uri="{FF2B5EF4-FFF2-40B4-BE49-F238E27FC236}">
                <a16:creationId xmlns:a16="http://schemas.microsoft.com/office/drawing/2014/main" id="{AB74D757-7EEB-2118-9136-32A80FCBDE03}"/>
              </a:ext>
            </a:extLst>
          </p:cNvPr>
          <p:cNvGrpSpPr/>
          <p:nvPr/>
        </p:nvGrpSpPr>
        <p:grpSpPr>
          <a:xfrm>
            <a:off x="228600" y="1154434"/>
            <a:ext cx="10363199" cy="109728"/>
            <a:chOff x="38100" y="1319832"/>
            <a:chExt cx="10363199" cy="109728"/>
          </a:xfrm>
        </p:grpSpPr>
        <p:pic>
          <p:nvPicPr>
            <p:cNvPr id="33" name="Picture 32">
              <a:extLst>
                <a:ext uri="{FF2B5EF4-FFF2-40B4-BE49-F238E27FC236}">
                  <a16:creationId xmlns:a16="http://schemas.microsoft.com/office/drawing/2014/main" id="{6571CF04-74CB-0B1B-9260-62653B31C68A}"/>
                </a:ext>
              </a:extLst>
            </p:cNvPr>
            <p:cNvPicPr>
              <a:picLocks noChangeAspect="1"/>
            </p:cNvPicPr>
            <p:nvPr/>
          </p:nvPicPr>
          <p:blipFill>
            <a:blip r:embed="rId5"/>
            <a:stretch>
              <a:fillRect/>
            </a:stretch>
          </p:blipFill>
          <p:spPr>
            <a:xfrm>
              <a:off x="1546555" y="1319832"/>
              <a:ext cx="1620598" cy="109728"/>
            </a:xfrm>
            <a:prstGeom prst="rect">
              <a:avLst/>
            </a:prstGeom>
          </p:spPr>
        </p:pic>
        <p:cxnSp>
          <p:nvCxnSpPr>
            <p:cNvPr id="34" name="Straight Connector 33">
              <a:extLst>
                <a:ext uri="{FF2B5EF4-FFF2-40B4-BE49-F238E27FC236}">
                  <a16:creationId xmlns:a16="http://schemas.microsoft.com/office/drawing/2014/main" id="{AE2845A8-A500-7FBB-D82C-04DECDACED67}"/>
                </a:ext>
              </a:extLst>
            </p:cNvPr>
            <p:cNvCxnSpPr>
              <a:cxnSpLocks/>
            </p:cNvCxnSpPr>
            <p:nvPr/>
          </p:nvCxnSpPr>
          <p:spPr>
            <a:xfrm>
              <a:off x="38100" y="13746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FA361164-9462-BEAA-3DB2-9645952AF248}"/>
                </a:ext>
              </a:extLst>
            </p:cNvPr>
            <p:cNvCxnSpPr>
              <a:cxnSpLocks/>
            </p:cNvCxnSpPr>
            <p:nvPr/>
          </p:nvCxnSpPr>
          <p:spPr>
            <a:xfrm>
              <a:off x="3304008" y="1374696"/>
              <a:ext cx="7097291"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2" name="Group 21">
            <a:extLst>
              <a:ext uri="{FF2B5EF4-FFF2-40B4-BE49-F238E27FC236}">
                <a16:creationId xmlns:a16="http://schemas.microsoft.com/office/drawing/2014/main" id="{25E27F8A-92BA-5E18-139A-F1771D795401}"/>
              </a:ext>
            </a:extLst>
          </p:cNvPr>
          <p:cNvGrpSpPr/>
          <p:nvPr/>
        </p:nvGrpSpPr>
        <p:grpSpPr>
          <a:xfrm>
            <a:off x="10820399" y="0"/>
            <a:ext cx="1372320" cy="6858000"/>
            <a:chOff x="10820399" y="0"/>
            <a:chExt cx="1372320" cy="6858000"/>
          </a:xfrm>
        </p:grpSpPr>
        <p:sp>
          <p:nvSpPr>
            <p:cNvPr id="23" name="Rectangle 22">
              <a:extLst>
                <a:ext uri="{FF2B5EF4-FFF2-40B4-BE49-F238E27FC236}">
                  <a16:creationId xmlns:a16="http://schemas.microsoft.com/office/drawing/2014/main" id="{22FC65A4-1CF6-3732-F40D-5A8E69E358B5}"/>
                </a:ext>
              </a:extLst>
            </p:cNvPr>
            <p:cNvSpPr/>
            <p:nvPr/>
          </p:nvSpPr>
          <p:spPr>
            <a:xfrm>
              <a:off x="10821119" y="0"/>
              <a:ext cx="1371600" cy="6858000"/>
            </a:xfrm>
            <a:prstGeom prst="rect">
              <a:avLst/>
            </a:prstGeom>
            <a:gradFill>
              <a:gsLst>
                <a:gs pos="0">
                  <a:srgbClr val="6C96A8"/>
                </a:gs>
                <a:gs pos="88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6321506F-0ED4-4F89-9E17-C536550E1061}"/>
                </a:ext>
              </a:extLst>
            </p:cNvPr>
            <p:cNvSpPr txBox="1"/>
            <p:nvPr/>
          </p:nvSpPr>
          <p:spPr>
            <a:xfrm rot="5400000">
              <a:off x="8983800" y="3317016"/>
              <a:ext cx="5041645" cy="646331"/>
            </a:xfrm>
            <a:prstGeom prst="rect">
              <a:avLst/>
            </a:prstGeom>
            <a:noFill/>
          </p:spPr>
          <p:txBody>
            <a:bodyPr wrap="square" rtlCol="0">
              <a:spAutoFit/>
            </a:bodyPr>
            <a:lstStyle/>
            <a:p>
              <a:r>
                <a:rPr lang="en-US" sz="3600" spc="-70">
                  <a:solidFill>
                    <a:schemeClr val="bg1"/>
                  </a:solidFill>
                  <a:latin typeface="Aptos" panose="020B0004020202020204" pitchFamily="34" charset="0"/>
                </a:rPr>
                <a:t> Moon to Mars Objectives</a:t>
              </a:r>
            </a:p>
          </p:txBody>
        </p:sp>
        <p:sp>
          <p:nvSpPr>
            <p:cNvPr id="25" name="TextBox 24">
              <a:extLst>
                <a:ext uri="{FF2B5EF4-FFF2-40B4-BE49-F238E27FC236}">
                  <a16:creationId xmlns:a16="http://schemas.microsoft.com/office/drawing/2014/main" id="{885BD7BC-EC26-D95C-2D6A-65FF98F25ADD}"/>
                </a:ext>
              </a:extLst>
            </p:cNvPr>
            <p:cNvSpPr txBox="1"/>
            <p:nvPr/>
          </p:nvSpPr>
          <p:spPr>
            <a:xfrm>
              <a:off x="10820399" y="6250944"/>
              <a:ext cx="1371600" cy="369332"/>
            </a:xfrm>
            <a:prstGeom prst="rect">
              <a:avLst/>
            </a:prstGeom>
            <a:noFill/>
          </p:spPr>
          <p:txBody>
            <a:bodyPr wrap="square" rtlCol="0" anchor="ctr">
              <a:spAutoFit/>
            </a:bodyPr>
            <a:lstStyle/>
            <a:p>
              <a:pPr algn="ctr"/>
              <a:fld id="{C66299C7-DB12-0840-90AF-C6E7A0EA3CF5}" type="slidenum">
                <a:rPr lang="en-US" smtClean="0">
                  <a:solidFill>
                    <a:schemeClr val="bg1"/>
                  </a:solidFill>
                  <a:latin typeface="Aptos Light" panose="020B0004020202020204" pitchFamily="34" charset="0"/>
                </a:rPr>
                <a:pPr algn="ctr"/>
                <a:t>5</a:t>
              </a:fld>
              <a:endParaRPr lang="en-US">
                <a:solidFill>
                  <a:schemeClr val="bg1"/>
                </a:solidFill>
                <a:latin typeface="Aptos Light" panose="020B0004020202020204" pitchFamily="34" charset="0"/>
              </a:endParaRPr>
            </a:p>
          </p:txBody>
        </p:sp>
        <p:pic>
          <p:nvPicPr>
            <p:cNvPr id="26" name="Picture 25" descr="A logo with a black background&#10;&#10;Description automatically generated">
              <a:extLst>
                <a:ext uri="{FF2B5EF4-FFF2-40B4-BE49-F238E27FC236}">
                  <a16:creationId xmlns:a16="http://schemas.microsoft.com/office/drawing/2014/main" id="{7D4452AF-025F-8A12-5777-C60AC0480455}"/>
                </a:ext>
              </a:extLst>
            </p:cNvPr>
            <p:cNvPicPr>
              <a:picLocks noChangeAspect="1"/>
            </p:cNvPicPr>
            <p:nvPr/>
          </p:nvPicPr>
          <p:blipFill>
            <a:blip r:embed="rId6"/>
            <a:stretch>
              <a:fillRect/>
            </a:stretch>
          </p:blipFill>
          <p:spPr>
            <a:xfrm>
              <a:off x="11047423" y="165522"/>
              <a:ext cx="914400" cy="914400"/>
            </a:xfrm>
            <a:prstGeom prst="rect">
              <a:avLst/>
            </a:prstGeom>
          </p:spPr>
        </p:pic>
      </p:grpSp>
    </p:spTree>
    <p:extLst>
      <p:ext uri="{BB962C8B-B14F-4D97-AF65-F5344CB8AC3E}">
        <p14:creationId xmlns:p14="http://schemas.microsoft.com/office/powerpoint/2010/main" val="1427334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98908-DA8B-CC10-DEF1-ADF4E5D61A07}"/>
              </a:ext>
            </a:extLst>
          </p:cNvPr>
          <p:cNvSpPr>
            <a:spLocks noGrp="1"/>
          </p:cNvSpPr>
          <p:nvPr>
            <p:ph type="title"/>
          </p:nvPr>
        </p:nvSpPr>
        <p:spPr>
          <a:xfrm>
            <a:off x="280026" y="409999"/>
            <a:ext cx="9906000" cy="633168"/>
          </a:xfrm>
        </p:spPr>
        <p:txBody>
          <a:bodyPr>
            <a:noAutofit/>
          </a:bodyPr>
          <a:lstStyle/>
          <a:p>
            <a:r>
              <a:rPr lang="en-US"/>
              <a:t>Goals, Objectives, and Strategy</a:t>
            </a:r>
          </a:p>
        </p:txBody>
      </p:sp>
      <p:grpSp>
        <p:nvGrpSpPr>
          <p:cNvPr id="16" name="Group 15">
            <a:extLst>
              <a:ext uri="{FF2B5EF4-FFF2-40B4-BE49-F238E27FC236}">
                <a16:creationId xmlns:a16="http://schemas.microsoft.com/office/drawing/2014/main" id="{9428B4E2-71B1-9CE9-2D66-01A94B5AF6A8}"/>
              </a:ext>
            </a:extLst>
          </p:cNvPr>
          <p:cNvGrpSpPr/>
          <p:nvPr/>
        </p:nvGrpSpPr>
        <p:grpSpPr>
          <a:xfrm>
            <a:off x="206383" y="1820296"/>
            <a:ext cx="2752275" cy="2546099"/>
            <a:chOff x="437779" y="2404220"/>
            <a:chExt cx="2752275" cy="2546099"/>
          </a:xfrm>
          <a:solidFill>
            <a:schemeClr val="bg2">
              <a:lumMod val="25000"/>
            </a:schemeClr>
          </a:solidFill>
        </p:grpSpPr>
        <p:sp>
          <p:nvSpPr>
            <p:cNvPr id="17" name="Rounded Rectangle 16">
              <a:extLst>
                <a:ext uri="{FF2B5EF4-FFF2-40B4-BE49-F238E27FC236}">
                  <a16:creationId xmlns:a16="http://schemas.microsoft.com/office/drawing/2014/main" id="{777641E2-F700-CCE1-447D-18A841EDA270}"/>
                </a:ext>
              </a:extLst>
            </p:cNvPr>
            <p:cNvSpPr/>
            <p:nvPr/>
          </p:nvSpPr>
          <p:spPr>
            <a:xfrm>
              <a:off x="437779" y="2404220"/>
              <a:ext cx="2752275" cy="2546099"/>
            </a:xfrm>
            <a:prstGeom prst="roundRect">
              <a:avLst>
                <a:gd name="adj" fmla="val 22179"/>
              </a:avLst>
            </a:prstGeom>
            <a:gradFill>
              <a:gsLst>
                <a:gs pos="0">
                  <a:srgbClr val="A03C38"/>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F7872885-1F6A-558C-79B2-6B41A601B03A}"/>
                </a:ext>
              </a:extLst>
            </p:cNvPr>
            <p:cNvSpPr txBox="1"/>
            <p:nvPr/>
          </p:nvSpPr>
          <p:spPr>
            <a:xfrm>
              <a:off x="581464" y="2698766"/>
              <a:ext cx="2464903" cy="4001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2400" b="1"/>
                <a:t>ARCHITECTURE</a:t>
              </a:r>
            </a:p>
          </p:txBody>
        </p:sp>
        <p:sp>
          <p:nvSpPr>
            <p:cNvPr id="19" name="TextBox 18">
              <a:extLst>
                <a:ext uri="{FF2B5EF4-FFF2-40B4-BE49-F238E27FC236}">
                  <a16:creationId xmlns:a16="http://schemas.microsoft.com/office/drawing/2014/main" id="{0CD67B52-149A-E2BA-0B82-9597BAF8B5AE}"/>
                </a:ext>
              </a:extLst>
            </p:cNvPr>
            <p:cNvSpPr txBox="1"/>
            <p:nvPr/>
          </p:nvSpPr>
          <p:spPr>
            <a:xfrm>
              <a:off x="747321" y="3420220"/>
              <a:ext cx="2122208" cy="120032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t>Iterate and evolve </a:t>
              </a:r>
            </a:p>
            <a:p>
              <a:r>
                <a:rPr lang="en-US"/>
                <a:t>through annual </a:t>
              </a:r>
            </a:p>
            <a:p>
              <a:r>
                <a:rPr lang="en-US"/>
                <a:t>Architecture Concept Reviews</a:t>
              </a:r>
            </a:p>
          </p:txBody>
        </p:sp>
      </p:grpSp>
      <p:sp>
        <p:nvSpPr>
          <p:cNvPr id="21" name="Rounded Rectangle 20">
            <a:extLst>
              <a:ext uri="{FF2B5EF4-FFF2-40B4-BE49-F238E27FC236}">
                <a16:creationId xmlns:a16="http://schemas.microsoft.com/office/drawing/2014/main" id="{0191C92A-6DCF-F029-0CA6-7F48DC350207}"/>
              </a:ext>
            </a:extLst>
          </p:cNvPr>
          <p:cNvSpPr/>
          <p:nvPr/>
        </p:nvSpPr>
        <p:spPr>
          <a:xfrm>
            <a:off x="5731894" y="2120786"/>
            <a:ext cx="2181122" cy="648672"/>
          </a:xfrm>
          <a:prstGeom prst="roundRect">
            <a:avLst>
              <a:gd name="adj" fmla="val 4492"/>
            </a:avLst>
          </a:prstGeom>
          <a:solidFill>
            <a:srgbClr val="2CA9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en-US" sz="1600" b="1" i="0" u="none" strike="noStrike" kern="1200" cap="none" spc="0" normalizeH="0" baseline="0" noProof="0">
                <a:ln>
                  <a:noFill/>
                </a:ln>
                <a:solidFill>
                  <a:schemeClr val="bg1"/>
                </a:solidFill>
                <a:effectLst/>
                <a:uLnTx/>
                <a:uFillTx/>
                <a:ea typeface="+mn-ea"/>
                <a:cs typeface="Arial" panose="020B0604020202020204" pitchFamily="34" charset="0"/>
              </a:rPr>
              <a:t>TRANSPORTATION AND HABITATION</a:t>
            </a:r>
          </a:p>
        </p:txBody>
      </p:sp>
      <p:sp>
        <p:nvSpPr>
          <p:cNvPr id="23" name="Rounded Rectangle 22">
            <a:extLst>
              <a:ext uri="{FF2B5EF4-FFF2-40B4-BE49-F238E27FC236}">
                <a16:creationId xmlns:a16="http://schemas.microsoft.com/office/drawing/2014/main" id="{7F8ADFD2-FEFA-8F4D-F6B9-1FEFE459EAE5}"/>
              </a:ext>
            </a:extLst>
          </p:cNvPr>
          <p:cNvSpPr/>
          <p:nvPr/>
        </p:nvSpPr>
        <p:spPr>
          <a:xfrm>
            <a:off x="3457778" y="2836296"/>
            <a:ext cx="2181122" cy="648671"/>
          </a:xfrm>
          <a:prstGeom prst="roundRect">
            <a:avLst>
              <a:gd name="adj" fmla="val 4804"/>
            </a:avLst>
          </a:prstGeom>
          <a:solidFill>
            <a:srgbClr val="9E6B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en-US" sz="1600" b="1" i="0" u="none" strike="noStrike" kern="1200" cap="none" spc="0" normalizeH="0" baseline="0" noProof="0">
                <a:ln>
                  <a:noFill/>
                </a:ln>
                <a:solidFill>
                  <a:schemeClr val="bg1"/>
                </a:solidFill>
                <a:effectLst/>
                <a:uLnTx/>
                <a:uFillTx/>
                <a:ea typeface="+mn-ea"/>
                <a:cs typeface="Arial" panose="020B0604020202020204" pitchFamily="34" charset="0"/>
              </a:rPr>
              <a:t>LUNAR AND MARS INFRASTRUCTURE</a:t>
            </a:r>
          </a:p>
        </p:txBody>
      </p:sp>
      <p:sp>
        <p:nvSpPr>
          <p:cNvPr id="25" name="Rounded Rectangle 24">
            <a:extLst>
              <a:ext uri="{FF2B5EF4-FFF2-40B4-BE49-F238E27FC236}">
                <a16:creationId xmlns:a16="http://schemas.microsoft.com/office/drawing/2014/main" id="{2E7BD390-63E1-A684-2256-297C00FD2B36}"/>
              </a:ext>
            </a:extLst>
          </p:cNvPr>
          <p:cNvSpPr/>
          <p:nvPr/>
        </p:nvSpPr>
        <p:spPr>
          <a:xfrm>
            <a:off x="5731895" y="2836296"/>
            <a:ext cx="2181121" cy="648671"/>
          </a:xfrm>
          <a:prstGeom prst="roundRect">
            <a:avLst>
              <a:gd name="adj" fmla="val 4804"/>
            </a:avLst>
          </a:prstGeom>
          <a:solidFill>
            <a:srgbClr val="BA7B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en-US" sz="1600" b="1" i="0" u="none" strike="noStrike" kern="1200" cap="none" spc="0" normalizeH="0" baseline="0" noProof="0">
                <a:ln>
                  <a:noFill/>
                </a:ln>
                <a:solidFill>
                  <a:schemeClr val="bg1"/>
                </a:solidFill>
                <a:effectLst/>
                <a:uLnTx/>
                <a:uFillTx/>
                <a:ea typeface="+mn-ea"/>
                <a:cs typeface="Arial" panose="020B0604020202020204" pitchFamily="34" charset="0"/>
              </a:rPr>
              <a:t>OPERATIONS</a:t>
            </a:r>
          </a:p>
        </p:txBody>
      </p:sp>
      <p:sp>
        <p:nvSpPr>
          <p:cNvPr id="27" name="Rounded Rectangle 26">
            <a:extLst>
              <a:ext uri="{FF2B5EF4-FFF2-40B4-BE49-F238E27FC236}">
                <a16:creationId xmlns:a16="http://schemas.microsoft.com/office/drawing/2014/main" id="{DD6C2A21-DE00-CBF8-1BD7-1D486C075DDE}"/>
              </a:ext>
            </a:extLst>
          </p:cNvPr>
          <p:cNvSpPr/>
          <p:nvPr/>
        </p:nvSpPr>
        <p:spPr>
          <a:xfrm>
            <a:off x="3454313" y="2120787"/>
            <a:ext cx="2188053" cy="648671"/>
          </a:xfrm>
          <a:prstGeom prst="roundRect">
            <a:avLst>
              <a:gd name="adj" fmla="val 4804"/>
            </a:avLst>
          </a:prstGeom>
          <a:solidFill>
            <a:srgbClr val="6292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en-US" sz="1600" b="1" i="0" u="none" strike="noStrike" kern="1200" cap="none" spc="0" normalizeH="0" baseline="0" noProof="0">
                <a:ln>
                  <a:noFill/>
                </a:ln>
                <a:solidFill>
                  <a:schemeClr val="bg1"/>
                </a:solidFill>
                <a:effectLst/>
                <a:uLnTx/>
                <a:uFillTx/>
                <a:ea typeface="+mn-ea"/>
                <a:cs typeface="Arial" panose="020B0604020202020204" pitchFamily="34" charset="0"/>
              </a:rPr>
              <a:t>SCIENCE</a:t>
            </a:r>
          </a:p>
        </p:txBody>
      </p:sp>
      <p:sp>
        <p:nvSpPr>
          <p:cNvPr id="29" name="Rounded Rectangle 28">
            <a:extLst>
              <a:ext uri="{FF2B5EF4-FFF2-40B4-BE49-F238E27FC236}">
                <a16:creationId xmlns:a16="http://schemas.microsoft.com/office/drawing/2014/main" id="{8AE849A4-9D09-E5C6-90CA-4EE4B393E697}"/>
              </a:ext>
            </a:extLst>
          </p:cNvPr>
          <p:cNvSpPr/>
          <p:nvPr/>
        </p:nvSpPr>
        <p:spPr>
          <a:xfrm>
            <a:off x="3318996" y="1429910"/>
            <a:ext cx="7265399" cy="3828450"/>
          </a:xfrm>
          <a:prstGeom prst="roundRect">
            <a:avLst>
              <a:gd name="adj" fmla="val 5230"/>
            </a:avLst>
          </a:prstGeom>
          <a:noFill/>
          <a:ln w="38100">
            <a:gradFill>
              <a:gsLst>
                <a:gs pos="0">
                  <a:srgbClr val="293249"/>
                </a:gs>
                <a:gs pos="100000">
                  <a:srgbClr val="A03C3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ea typeface="+mn-ea"/>
              <a:cs typeface="+mn-cs"/>
            </a:endParaRPr>
          </a:p>
        </p:txBody>
      </p:sp>
      <p:pic>
        <p:nvPicPr>
          <p:cNvPr id="30" name="Picture 2" descr="Cover artwork for the Moon to Mars Strategy and Objectives Development document. Artwork features a partially completed spaceship wireframe atop a platform on the Moon with three pillars that read &quot;Science&quot; Inspiration&quot; and &quot;National Posture&quot;. ">
            <a:extLst>
              <a:ext uri="{FF2B5EF4-FFF2-40B4-BE49-F238E27FC236}">
                <a16:creationId xmlns:a16="http://schemas.microsoft.com/office/drawing/2014/main" id="{2041D71A-1D69-7F79-C25A-9CD1BA82D4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0912" y="3132765"/>
            <a:ext cx="1503314" cy="1965960"/>
          </a:xfrm>
          <a:prstGeom prst="rect">
            <a:avLst/>
          </a:prstGeom>
          <a:noFill/>
          <a:ln>
            <a:solidFill>
              <a:schemeClr val="bg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5FE2F4DB-33DB-44FB-8160-E438876AA80B}"/>
              </a:ext>
            </a:extLst>
          </p:cNvPr>
          <p:cNvSpPr txBox="1"/>
          <p:nvPr/>
        </p:nvSpPr>
        <p:spPr>
          <a:xfrm>
            <a:off x="280026" y="5393173"/>
            <a:ext cx="1031177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effectLst/>
                <a:uLnTx/>
                <a:uFillTx/>
                <a:ea typeface="+mn-ea"/>
                <a:cs typeface="Arial" panose="020B0604020202020204" pitchFamily="34" charset="0"/>
              </a:rPr>
              <a:t>Requested feedback on these objectives in summer 2022 from the following key stakeholders: </a:t>
            </a:r>
          </a:p>
        </p:txBody>
      </p:sp>
      <p:sp>
        <p:nvSpPr>
          <p:cNvPr id="45" name="TextBox 44">
            <a:extLst>
              <a:ext uri="{FF2B5EF4-FFF2-40B4-BE49-F238E27FC236}">
                <a16:creationId xmlns:a16="http://schemas.microsoft.com/office/drawing/2014/main" id="{64A1EE29-F988-7DEE-9BE3-795154CD3686}"/>
              </a:ext>
            </a:extLst>
          </p:cNvPr>
          <p:cNvSpPr txBox="1"/>
          <p:nvPr/>
        </p:nvSpPr>
        <p:spPr>
          <a:xfrm>
            <a:off x="1105205" y="5983342"/>
            <a:ext cx="2052487"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ea typeface="+mn-ea"/>
                <a:cs typeface="Arial" panose="020B0604020202020204" pitchFamily="34" charset="0"/>
              </a:rPr>
              <a:t>NASA workforce: </a:t>
            </a:r>
            <a:r>
              <a:rPr kumimoji="0" lang="en-US" sz="1600" b="0" i="0" u="none" strike="noStrike" kern="1200" cap="none" spc="0" normalizeH="0" baseline="0" noProof="0">
                <a:ln>
                  <a:noFill/>
                </a:ln>
                <a:effectLst/>
                <a:uLnTx/>
                <a:uFillTx/>
                <a:ea typeface="+mn-ea"/>
                <a:cs typeface="Arial" panose="020B0604020202020204" pitchFamily="34" charset="0"/>
              </a:rPr>
              <a:t>our greatest asset</a:t>
            </a:r>
          </a:p>
        </p:txBody>
      </p:sp>
      <p:sp>
        <p:nvSpPr>
          <p:cNvPr id="41" name="TextBox 40">
            <a:extLst>
              <a:ext uri="{FF2B5EF4-FFF2-40B4-BE49-F238E27FC236}">
                <a16:creationId xmlns:a16="http://schemas.microsoft.com/office/drawing/2014/main" id="{2AB80267-F6EB-BC97-C929-C1D1BFA34A3F}"/>
              </a:ext>
            </a:extLst>
          </p:cNvPr>
          <p:cNvSpPr txBox="1"/>
          <p:nvPr/>
        </p:nvSpPr>
        <p:spPr>
          <a:xfrm>
            <a:off x="3705073" y="5860231"/>
            <a:ext cx="258074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ea typeface="+mn-ea"/>
                <a:cs typeface="Arial" panose="020B0604020202020204" pitchFamily="34" charset="0"/>
              </a:rPr>
              <a:t>International partners: </a:t>
            </a:r>
            <a:br>
              <a:rPr kumimoji="0" lang="en-US" sz="1600" b="1" i="0" u="none" strike="noStrike" kern="1200" cap="none" spc="0" normalizeH="0" baseline="0" noProof="0">
                <a:ln>
                  <a:noFill/>
                </a:ln>
                <a:effectLst/>
                <a:uLnTx/>
                <a:uFillTx/>
                <a:ea typeface="+mn-ea"/>
                <a:cs typeface="Arial" panose="020B0604020202020204" pitchFamily="34" charset="0"/>
              </a:rPr>
            </a:br>
            <a:r>
              <a:rPr kumimoji="0" lang="en-US" sz="1600" b="0" i="0" u="none" strike="noStrike" kern="1200" cap="none" spc="0" normalizeH="0" baseline="0" noProof="0">
                <a:ln>
                  <a:noFill/>
                </a:ln>
                <a:effectLst/>
                <a:uLnTx/>
                <a:uFillTx/>
                <a:ea typeface="+mn-ea"/>
                <a:cs typeface="Arial" panose="020B0604020202020204" pitchFamily="34" charset="0"/>
              </a:rPr>
              <a:t>our key current and future, anticipated collaborators</a:t>
            </a:r>
          </a:p>
        </p:txBody>
      </p:sp>
      <p:sp>
        <p:nvSpPr>
          <p:cNvPr id="39" name="TextBox 38">
            <a:extLst>
              <a:ext uri="{FF2B5EF4-FFF2-40B4-BE49-F238E27FC236}">
                <a16:creationId xmlns:a16="http://schemas.microsoft.com/office/drawing/2014/main" id="{DF4334FE-1EDB-AEE3-E7DC-ED78624449C9}"/>
              </a:ext>
            </a:extLst>
          </p:cNvPr>
          <p:cNvSpPr txBox="1"/>
          <p:nvPr/>
        </p:nvSpPr>
        <p:spPr>
          <a:xfrm>
            <a:off x="7487317" y="5860231"/>
            <a:ext cx="309707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ea typeface="+mn-ea"/>
                <a:cs typeface="Arial" panose="020B0604020202020204" pitchFamily="34" charset="0"/>
              </a:rPr>
              <a:t>U.S. Industry, Academia, OGAs: </a:t>
            </a:r>
            <a:br>
              <a:rPr kumimoji="0" lang="en-US" sz="1600" b="1" i="0" u="none" strike="noStrike" kern="1200" cap="none" spc="0" normalizeH="0" baseline="0" noProof="0">
                <a:ln>
                  <a:noFill/>
                </a:ln>
                <a:effectLst/>
                <a:uLnTx/>
                <a:uFillTx/>
                <a:ea typeface="+mn-ea"/>
                <a:cs typeface="Arial" panose="020B0604020202020204" pitchFamily="34" charset="0"/>
              </a:rPr>
            </a:br>
            <a:r>
              <a:rPr kumimoji="0" lang="en-US" sz="1600" b="0" i="0" u="none" strike="noStrike" kern="1200" cap="none" spc="0" normalizeH="0" baseline="0" noProof="0">
                <a:ln>
                  <a:noFill/>
                </a:ln>
                <a:effectLst/>
                <a:uLnTx/>
                <a:uFillTx/>
                <a:ea typeface="+mn-ea"/>
                <a:cs typeface="Arial" panose="020B0604020202020204" pitchFamily="34" charset="0"/>
              </a:rPr>
              <a:t>our national leaders in space research and capabilities</a:t>
            </a:r>
          </a:p>
        </p:txBody>
      </p:sp>
      <p:cxnSp>
        <p:nvCxnSpPr>
          <p:cNvPr id="47" name="Straight Arrow Connector 46">
            <a:extLst>
              <a:ext uri="{FF2B5EF4-FFF2-40B4-BE49-F238E27FC236}">
                <a16:creationId xmlns:a16="http://schemas.microsoft.com/office/drawing/2014/main" id="{2461DEAF-7327-8946-0F95-62CC7537AE3C}"/>
              </a:ext>
            </a:extLst>
          </p:cNvPr>
          <p:cNvCxnSpPr>
            <a:cxnSpLocks/>
            <a:stCxn id="29" idx="1"/>
          </p:cNvCxnSpPr>
          <p:nvPr/>
        </p:nvCxnSpPr>
        <p:spPr>
          <a:xfrm flipH="1" flipV="1">
            <a:off x="2977160" y="3338116"/>
            <a:ext cx="341836" cy="6019"/>
          </a:xfrm>
          <a:prstGeom prst="straightConnector1">
            <a:avLst/>
          </a:prstGeom>
          <a:ln w="38100">
            <a:solidFill>
              <a:srgbClr val="202E51"/>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93CBA487-ABB1-98BD-516A-B0BB4EDB1E22}"/>
              </a:ext>
            </a:extLst>
          </p:cNvPr>
          <p:cNvGrpSpPr/>
          <p:nvPr/>
        </p:nvGrpSpPr>
        <p:grpSpPr>
          <a:xfrm>
            <a:off x="10820399" y="0"/>
            <a:ext cx="1371601" cy="6858000"/>
            <a:chOff x="10820399" y="0"/>
            <a:chExt cx="1371601" cy="6858000"/>
          </a:xfrm>
        </p:grpSpPr>
        <p:sp>
          <p:nvSpPr>
            <p:cNvPr id="4" name="Rectangle 3">
              <a:extLst>
                <a:ext uri="{FF2B5EF4-FFF2-40B4-BE49-F238E27FC236}">
                  <a16:creationId xmlns:a16="http://schemas.microsoft.com/office/drawing/2014/main" id="{2E9E61C4-6498-0067-1E78-46F2821D34EB}"/>
                </a:ext>
              </a:extLst>
            </p:cNvPr>
            <p:cNvSpPr/>
            <p:nvPr/>
          </p:nvSpPr>
          <p:spPr>
            <a:xfrm>
              <a:off x="10820400" y="0"/>
              <a:ext cx="1371600" cy="6858000"/>
            </a:xfrm>
            <a:prstGeom prst="rect">
              <a:avLst/>
            </a:prstGeom>
            <a:gradFill>
              <a:gsLst>
                <a:gs pos="0">
                  <a:srgbClr val="A03C38"/>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095F190-5F69-7B55-2B9A-41C7A143F1BE}"/>
                </a:ext>
              </a:extLst>
            </p:cNvPr>
            <p:cNvSpPr txBox="1"/>
            <p:nvPr/>
          </p:nvSpPr>
          <p:spPr>
            <a:xfrm rot="5400000">
              <a:off x="8983800" y="3317016"/>
              <a:ext cx="5041645" cy="646331"/>
            </a:xfrm>
            <a:prstGeom prst="rect">
              <a:avLst/>
            </a:prstGeom>
            <a:noFill/>
          </p:spPr>
          <p:txBody>
            <a:bodyPr wrap="square" rtlCol="0">
              <a:spAutoFit/>
            </a:bodyPr>
            <a:lstStyle/>
            <a:p>
              <a:r>
                <a:rPr lang="en-US" sz="3600">
                  <a:solidFill>
                    <a:schemeClr val="bg1"/>
                  </a:solidFill>
                  <a:latin typeface="Aptos" panose="020B0004020202020204" pitchFamily="34" charset="0"/>
                </a:rPr>
                <a:t>Architecture Overview</a:t>
              </a:r>
            </a:p>
          </p:txBody>
        </p:sp>
        <p:sp>
          <p:nvSpPr>
            <p:cNvPr id="6" name="TextBox 5">
              <a:extLst>
                <a:ext uri="{FF2B5EF4-FFF2-40B4-BE49-F238E27FC236}">
                  <a16:creationId xmlns:a16="http://schemas.microsoft.com/office/drawing/2014/main" id="{69B4E7AB-285D-CED7-BEB4-87024D46D833}"/>
                </a:ext>
              </a:extLst>
            </p:cNvPr>
            <p:cNvSpPr txBox="1"/>
            <p:nvPr/>
          </p:nvSpPr>
          <p:spPr>
            <a:xfrm>
              <a:off x="10820399" y="6250944"/>
              <a:ext cx="1371600" cy="369332"/>
            </a:xfrm>
            <a:prstGeom prst="rect">
              <a:avLst/>
            </a:prstGeom>
            <a:noFill/>
          </p:spPr>
          <p:txBody>
            <a:bodyPr wrap="square" rtlCol="0" anchor="ctr">
              <a:spAutoFit/>
            </a:bodyPr>
            <a:lstStyle/>
            <a:p>
              <a:pPr algn="ctr"/>
              <a:fld id="{C66299C7-DB12-0840-90AF-C6E7A0EA3CF5}" type="slidenum">
                <a:rPr lang="en-US" smtClean="0">
                  <a:solidFill>
                    <a:schemeClr val="bg1"/>
                  </a:solidFill>
                  <a:latin typeface="Aptos Light" panose="020B0004020202020204" pitchFamily="34" charset="0"/>
                </a:rPr>
                <a:pPr algn="ctr"/>
                <a:t>6</a:t>
              </a:fld>
              <a:endParaRPr lang="en-US">
                <a:solidFill>
                  <a:schemeClr val="bg1"/>
                </a:solidFill>
                <a:latin typeface="Aptos Light" panose="020B0004020202020204" pitchFamily="34" charset="0"/>
              </a:endParaRPr>
            </a:p>
          </p:txBody>
        </p:sp>
        <p:pic>
          <p:nvPicPr>
            <p:cNvPr id="7" name="Picture 6" descr="A logo with a black background&#10;&#10;Description automatically generated">
              <a:extLst>
                <a:ext uri="{FF2B5EF4-FFF2-40B4-BE49-F238E27FC236}">
                  <a16:creationId xmlns:a16="http://schemas.microsoft.com/office/drawing/2014/main" id="{8D957C8F-6A9A-A2B1-35F8-198473041FE5}"/>
                </a:ext>
              </a:extLst>
            </p:cNvPr>
            <p:cNvPicPr>
              <a:picLocks noChangeAspect="1"/>
            </p:cNvPicPr>
            <p:nvPr/>
          </p:nvPicPr>
          <p:blipFill>
            <a:blip r:embed="rId4"/>
            <a:stretch>
              <a:fillRect/>
            </a:stretch>
          </p:blipFill>
          <p:spPr>
            <a:xfrm>
              <a:off x="11047423" y="165522"/>
              <a:ext cx="914400" cy="914400"/>
            </a:xfrm>
            <a:prstGeom prst="rect">
              <a:avLst/>
            </a:prstGeom>
          </p:spPr>
        </p:pic>
      </p:grpSp>
      <p:grpSp>
        <p:nvGrpSpPr>
          <p:cNvPr id="8" name="Group 7">
            <a:extLst>
              <a:ext uri="{FF2B5EF4-FFF2-40B4-BE49-F238E27FC236}">
                <a16:creationId xmlns:a16="http://schemas.microsoft.com/office/drawing/2014/main" id="{D77A45FE-4359-ABED-54BF-8CE4EDDC0566}"/>
              </a:ext>
            </a:extLst>
          </p:cNvPr>
          <p:cNvGrpSpPr/>
          <p:nvPr/>
        </p:nvGrpSpPr>
        <p:grpSpPr>
          <a:xfrm>
            <a:off x="228600" y="1154434"/>
            <a:ext cx="10363199" cy="109728"/>
            <a:chOff x="38100" y="1319832"/>
            <a:chExt cx="10363199" cy="109728"/>
          </a:xfrm>
        </p:grpSpPr>
        <p:pic>
          <p:nvPicPr>
            <p:cNvPr id="9" name="Picture 8">
              <a:extLst>
                <a:ext uri="{FF2B5EF4-FFF2-40B4-BE49-F238E27FC236}">
                  <a16:creationId xmlns:a16="http://schemas.microsoft.com/office/drawing/2014/main" id="{724B01E8-5949-4CBA-4CFB-FE60C7C60480}"/>
                </a:ext>
              </a:extLst>
            </p:cNvPr>
            <p:cNvPicPr>
              <a:picLocks noChangeAspect="1"/>
            </p:cNvPicPr>
            <p:nvPr/>
          </p:nvPicPr>
          <p:blipFill>
            <a:blip r:embed="rId5"/>
            <a:stretch>
              <a:fillRect/>
            </a:stretch>
          </p:blipFill>
          <p:spPr>
            <a:xfrm>
              <a:off x="1546555" y="1319832"/>
              <a:ext cx="1620598" cy="109728"/>
            </a:xfrm>
            <a:prstGeom prst="rect">
              <a:avLst/>
            </a:prstGeom>
          </p:spPr>
        </p:pic>
        <p:cxnSp>
          <p:nvCxnSpPr>
            <p:cNvPr id="42" name="Straight Connector 41">
              <a:extLst>
                <a:ext uri="{FF2B5EF4-FFF2-40B4-BE49-F238E27FC236}">
                  <a16:creationId xmlns:a16="http://schemas.microsoft.com/office/drawing/2014/main" id="{C751333F-8DC9-E0CF-AD8D-64B5D9FBDB24}"/>
                </a:ext>
              </a:extLst>
            </p:cNvPr>
            <p:cNvCxnSpPr>
              <a:cxnSpLocks/>
            </p:cNvCxnSpPr>
            <p:nvPr/>
          </p:nvCxnSpPr>
          <p:spPr>
            <a:xfrm>
              <a:off x="38100" y="13746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C16C9D08-7EB4-A1B1-4984-697B9C075B92}"/>
                </a:ext>
              </a:extLst>
            </p:cNvPr>
            <p:cNvCxnSpPr>
              <a:cxnSpLocks/>
            </p:cNvCxnSpPr>
            <p:nvPr/>
          </p:nvCxnSpPr>
          <p:spPr>
            <a:xfrm>
              <a:off x="3304008" y="1374696"/>
              <a:ext cx="7097291"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11" name="Straight Connector 10">
            <a:extLst>
              <a:ext uri="{FF2B5EF4-FFF2-40B4-BE49-F238E27FC236}">
                <a16:creationId xmlns:a16="http://schemas.microsoft.com/office/drawing/2014/main" id="{ADC8C5B4-D631-3911-6B93-DC929A9D3DD1}"/>
              </a:ext>
            </a:extLst>
          </p:cNvPr>
          <p:cNvCxnSpPr>
            <a:cxnSpLocks/>
          </p:cNvCxnSpPr>
          <p:nvPr/>
        </p:nvCxnSpPr>
        <p:spPr>
          <a:xfrm>
            <a:off x="206383" y="2649999"/>
            <a:ext cx="2752275" cy="0"/>
          </a:xfrm>
          <a:prstGeom prst="line">
            <a:avLst/>
          </a:prstGeom>
          <a:ln w="31750">
            <a:solidFill>
              <a:schemeClr val="bg1"/>
            </a:solidFill>
          </a:ln>
        </p:spPr>
        <p:style>
          <a:lnRef idx="2">
            <a:schemeClr val="accent1"/>
          </a:lnRef>
          <a:fillRef idx="0">
            <a:schemeClr val="accent1"/>
          </a:fillRef>
          <a:effectRef idx="1">
            <a:schemeClr val="accent1"/>
          </a:effectRef>
          <a:fontRef idx="minor">
            <a:schemeClr val="tx1"/>
          </a:fontRef>
        </p:style>
      </p:cxnSp>
      <p:sp>
        <p:nvSpPr>
          <p:cNvPr id="54" name="Rounded Rectangle 53">
            <a:extLst>
              <a:ext uri="{FF2B5EF4-FFF2-40B4-BE49-F238E27FC236}">
                <a16:creationId xmlns:a16="http://schemas.microsoft.com/office/drawing/2014/main" id="{AA95890C-5F64-0483-3B06-EF64F5EA7B09}"/>
              </a:ext>
            </a:extLst>
          </p:cNvPr>
          <p:cNvSpPr/>
          <p:nvPr/>
        </p:nvSpPr>
        <p:spPr>
          <a:xfrm>
            <a:off x="3449345" y="1557911"/>
            <a:ext cx="4463671" cy="465429"/>
          </a:xfrm>
          <a:prstGeom prst="roundRect">
            <a:avLst>
              <a:gd name="adj" fmla="val 15144"/>
            </a:avLst>
          </a:prstGeom>
          <a:solidFill>
            <a:srgbClr val="A03C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en-US" sz="1600" b="1" i="0" u="none" strike="noStrike" kern="1200" cap="none" spc="0" normalizeH="0" baseline="0" noProof="0">
                <a:ln>
                  <a:noFill/>
                </a:ln>
                <a:solidFill>
                  <a:schemeClr val="bg1"/>
                </a:solidFill>
                <a:effectLst/>
                <a:uLnTx/>
                <a:uFillTx/>
                <a:ea typeface="+mn-ea"/>
                <a:cs typeface="Arial" panose="020B0604020202020204" pitchFamily="34" charset="0"/>
              </a:rPr>
              <a:t>RECURRING TENETS</a:t>
            </a:r>
          </a:p>
        </p:txBody>
      </p:sp>
      <p:pic>
        <p:nvPicPr>
          <p:cNvPr id="56" name="Picture 55" descr="A black background with a black square&#10;&#10;Description automatically generated with medium confidence">
            <a:extLst>
              <a:ext uri="{FF2B5EF4-FFF2-40B4-BE49-F238E27FC236}">
                <a16:creationId xmlns:a16="http://schemas.microsoft.com/office/drawing/2014/main" id="{5D7103C8-1F1F-BA8B-328E-0C9FD01FD61B}"/>
              </a:ext>
            </a:extLst>
          </p:cNvPr>
          <p:cNvPicPr>
            <a:picLocks noChangeAspect="1"/>
          </p:cNvPicPr>
          <p:nvPr/>
        </p:nvPicPr>
        <p:blipFill>
          <a:blip r:embed="rId6"/>
          <a:stretch>
            <a:fillRect/>
          </a:stretch>
        </p:blipFill>
        <p:spPr>
          <a:xfrm>
            <a:off x="227175" y="5843433"/>
            <a:ext cx="864593" cy="864593"/>
          </a:xfrm>
          <a:prstGeom prst="rect">
            <a:avLst/>
          </a:prstGeom>
        </p:spPr>
      </p:pic>
      <p:pic>
        <p:nvPicPr>
          <p:cNvPr id="58" name="Graphic 57" descr="Earth globe: Africa and Europe with solid fill">
            <a:extLst>
              <a:ext uri="{FF2B5EF4-FFF2-40B4-BE49-F238E27FC236}">
                <a16:creationId xmlns:a16="http://schemas.microsoft.com/office/drawing/2014/main" id="{87E2A427-03B6-32BB-698E-D434FB6BC82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977160" y="5918491"/>
            <a:ext cx="714476" cy="714476"/>
          </a:xfrm>
          <a:prstGeom prst="rect">
            <a:avLst/>
          </a:prstGeom>
        </p:spPr>
      </p:pic>
      <p:pic>
        <p:nvPicPr>
          <p:cNvPr id="60" name="Picture 59" descr="A black and white flag&#10;&#10;Description automatically generated">
            <a:extLst>
              <a:ext uri="{FF2B5EF4-FFF2-40B4-BE49-F238E27FC236}">
                <a16:creationId xmlns:a16="http://schemas.microsoft.com/office/drawing/2014/main" id="{5B5F9B73-E30A-2876-C92F-4C6801194694}"/>
              </a:ext>
            </a:extLst>
          </p:cNvPr>
          <p:cNvPicPr>
            <a:picLocks noChangeAspect="1"/>
          </p:cNvPicPr>
          <p:nvPr/>
        </p:nvPicPr>
        <p:blipFill>
          <a:blip r:embed="rId9"/>
          <a:stretch>
            <a:fillRect/>
          </a:stretch>
        </p:blipFill>
        <p:spPr>
          <a:xfrm>
            <a:off x="6451657" y="6016144"/>
            <a:ext cx="980656" cy="519171"/>
          </a:xfrm>
          <a:prstGeom prst="rect">
            <a:avLst/>
          </a:prstGeom>
        </p:spPr>
      </p:pic>
      <p:cxnSp>
        <p:nvCxnSpPr>
          <p:cNvPr id="62" name="Straight Connector 61">
            <a:extLst>
              <a:ext uri="{FF2B5EF4-FFF2-40B4-BE49-F238E27FC236}">
                <a16:creationId xmlns:a16="http://schemas.microsoft.com/office/drawing/2014/main" id="{6F478B27-C6CA-4D79-A92E-6C9FE4DF8E37}"/>
              </a:ext>
            </a:extLst>
          </p:cNvPr>
          <p:cNvCxnSpPr>
            <a:cxnSpLocks/>
          </p:cNvCxnSpPr>
          <p:nvPr/>
        </p:nvCxnSpPr>
        <p:spPr>
          <a:xfrm flipV="1">
            <a:off x="280026" y="5811007"/>
            <a:ext cx="10378012" cy="1"/>
          </a:xfrm>
          <a:prstGeom prst="line">
            <a:avLst/>
          </a:prstGeom>
          <a:ln w="31750">
            <a:gradFill>
              <a:gsLst>
                <a:gs pos="0">
                  <a:srgbClr val="293249"/>
                </a:gs>
                <a:gs pos="100000">
                  <a:srgbClr val="A03C38"/>
                </a:gs>
              </a:gsLst>
              <a:lin ang="10800000" scaled="0"/>
            </a:gradFill>
          </a:ln>
        </p:spPr>
        <p:style>
          <a:lnRef idx="2">
            <a:schemeClr val="accent1"/>
          </a:lnRef>
          <a:fillRef idx="0">
            <a:schemeClr val="accent1"/>
          </a:fillRef>
          <a:effectRef idx="1">
            <a:schemeClr val="accent1"/>
          </a:effectRef>
          <a:fontRef idx="minor">
            <a:schemeClr val="tx1"/>
          </a:fontRef>
        </p:style>
      </p:cxnSp>
      <p:pic>
        <p:nvPicPr>
          <p:cNvPr id="12" name="Picture 11">
            <a:extLst>
              <a:ext uri="{FF2B5EF4-FFF2-40B4-BE49-F238E27FC236}">
                <a16:creationId xmlns:a16="http://schemas.microsoft.com/office/drawing/2014/main" id="{028528F5-2F14-2291-180A-F4D9174D8E86}"/>
              </a:ext>
            </a:extLst>
          </p:cNvPr>
          <p:cNvPicPr>
            <a:picLocks noChangeAspect="1"/>
          </p:cNvPicPr>
          <p:nvPr/>
        </p:nvPicPr>
        <p:blipFill>
          <a:blip r:embed="rId10"/>
          <a:stretch>
            <a:fillRect/>
          </a:stretch>
        </p:blipFill>
        <p:spPr>
          <a:xfrm>
            <a:off x="8141617" y="1597827"/>
            <a:ext cx="1518591" cy="1965235"/>
          </a:xfrm>
          <a:prstGeom prst="rect">
            <a:avLst/>
          </a:prstGeom>
          <a:effectLst>
            <a:outerShdw blurRad="50800" dist="38100" dir="2700000" algn="tl" rotWithShape="0">
              <a:prstClr val="black">
                <a:alpha val="40000"/>
              </a:prstClr>
            </a:outerShdw>
          </a:effectLst>
        </p:spPr>
      </p:pic>
      <p:sp>
        <p:nvSpPr>
          <p:cNvPr id="13" name="Rounded Rectangle 12">
            <a:extLst>
              <a:ext uri="{FF2B5EF4-FFF2-40B4-BE49-F238E27FC236}">
                <a16:creationId xmlns:a16="http://schemas.microsoft.com/office/drawing/2014/main" id="{8F573BDE-4433-ECED-B4A6-215743888FB2}"/>
              </a:ext>
            </a:extLst>
          </p:cNvPr>
          <p:cNvSpPr/>
          <p:nvPr/>
        </p:nvSpPr>
        <p:spPr>
          <a:xfrm>
            <a:off x="7865086" y="195545"/>
            <a:ext cx="2727434" cy="854354"/>
          </a:xfrm>
          <a:prstGeom prst="roundRect">
            <a:avLst/>
          </a:prstGeom>
          <a:solidFill>
            <a:srgbClr val="4159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t>Importance</a:t>
            </a:r>
          </a:p>
          <a:p>
            <a:pPr algn="ctr"/>
            <a:r>
              <a:rPr lang="en-US" sz="1000"/>
              <a:t>Maslow’s Hierarchy</a:t>
            </a:r>
          </a:p>
        </p:txBody>
      </p:sp>
      <p:sp>
        <p:nvSpPr>
          <p:cNvPr id="15" name="TextBox 14">
            <a:extLst>
              <a:ext uri="{FF2B5EF4-FFF2-40B4-BE49-F238E27FC236}">
                <a16:creationId xmlns:a16="http://schemas.microsoft.com/office/drawing/2014/main" id="{7607EEC2-AAFE-DDCC-6729-D4FDB06D6A3E}"/>
              </a:ext>
            </a:extLst>
          </p:cNvPr>
          <p:cNvSpPr txBox="1"/>
          <p:nvPr/>
        </p:nvSpPr>
        <p:spPr>
          <a:xfrm>
            <a:off x="3494507" y="3561944"/>
            <a:ext cx="5693560" cy="1646605"/>
          </a:xfrm>
          <a:prstGeom prst="rect">
            <a:avLst/>
          </a:prstGeom>
          <a:noFill/>
        </p:spPr>
        <p:txBody>
          <a:bodyPr wrap="square">
            <a:spAutoFit/>
          </a:bodyPr>
          <a:lstStyle/>
          <a:p>
            <a:pPr>
              <a:spcAft>
                <a:spcPts val="600"/>
              </a:spcAft>
            </a:pPr>
            <a:r>
              <a:rPr lang="en-US" b="1">
                <a:cs typeface="Arial" panose="020B0604020202020204" pitchFamily="34" charset="0"/>
              </a:rPr>
              <a:t>NASA’s Moon to Mars Objectives and Strategy document a systems engineering approach to crewed deep space exploration. </a:t>
            </a:r>
          </a:p>
          <a:p>
            <a:pPr>
              <a:spcAft>
                <a:spcPts val="600"/>
              </a:spcAft>
            </a:pPr>
            <a:r>
              <a:rPr lang="en-US" sz="1400">
                <a:cs typeface="Arial" panose="020B0604020202020204" pitchFamily="34" charset="0"/>
              </a:rPr>
              <a:t>In contrast to a capabilities-based approach, an objectives-based approach focuses on the big picture, the “what” and “why,” before prescribing the “how.”</a:t>
            </a:r>
          </a:p>
        </p:txBody>
      </p:sp>
    </p:spTree>
    <p:extLst>
      <p:ext uri="{BB962C8B-B14F-4D97-AF65-F5344CB8AC3E}">
        <p14:creationId xmlns:p14="http://schemas.microsoft.com/office/powerpoint/2010/main" val="271945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98908-DA8B-CC10-DEF1-ADF4E5D61A07}"/>
              </a:ext>
            </a:extLst>
          </p:cNvPr>
          <p:cNvSpPr>
            <a:spLocks noGrp="1"/>
          </p:cNvSpPr>
          <p:nvPr>
            <p:ph type="title"/>
          </p:nvPr>
        </p:nvSpPr>
        <p:spPr>
          <a:xfrm>
            <a:off x="457200" y="396078"/>
            <a:ext cx="9906000" cy="633168"/>
          </a:xfrm>
        </p:spPr>
        <p:txBody>
          <a:bodyPr>
            <a:noAutofit/>
          </a:bodyPr>
          <a:lstStyle/>
          <a:p>
            <a:r>
              <a:rPr lang="en-US"/>
              <a:t>Architecting from the Right</a:t>
            </a:r>
          </a:p>
        </p:txBody>
      </p:sp>
      <p:pic>
        <p:nvPicPr>
          <p:cNvPr id="14" name="Picture 13" descr="A diagram of a architecture&#10;&#10;Description automatically generated with medium confidence">
            <a:extLst>
              <a:ext uri="{FF2B5EF4-FFF2-40B4-BE49-F238E27FC236}">
                <a16:creationId xmlns:a16="http://schemas.microsoft.com/office/drawing/2014/main" id="{8F7EE370-91E3-BE3A-8F8E-C5A392A16A16}"/>
              </a:ext>
            </a:extLst>
          </p:cNvPr>
          <p:cNvPicPr>
            <a:picLocks noChangeAspect="1"/>
          </p:cNvPicPr>
          <p:nvPr/>
        </p:nvPicPr>
        <p:blipFill>
          <a:blip r:embed="rId2"/>
          <a:stretch>
            <a:fillRect/>
          </a:stretch>
        </p:blipFill>
        <p:spPr>
          <a:xfrm>
            <a:off x="572319" y="1487164"/>
            <a:ext cx="9366337" cy="5133114"/>
          </a:xfrm>
          <a:prstGeom prst="rect">
            <a:avLst/>
          </a:prstGeom>
        </p:spPr>
      </p:pic>
      <p:grpSp>
        <p:nvGrpSpPr>
          <p:cNvPr id="4" name="Group 3">
            <a:extLst>
              <a:ext uri="{FF2B5EF4-FFF2-40B4-BE49-F238E27FC236}">
                <a16:creationId xmlns:a16="http://schemas.microsoft.com/office/drawing/2014/main" id="{423A6D96-8406-EF0A-9AFC-D4EFA29AB85A}"/>
              </a:ext>
            </a:extLst>
          </p:cNvPr>
          <p:cNvGrpSpPr/>
          <p:nvPr/>
        </p:nvGrpSpPr>
        <p:grpSpPr>
          <a:xfrm>
            <a:off x="228600" y="1154434"/>
            <a:ext cx="10363199" cy="109728"/>
            <a:chOff x="38100" y="1319832"/>
            <a:chExt cx="10363199" cy="109728"/>
          </a:xfrm>
        </p:grpSpPr>
        <p:pic>
          <p:nvPicPr>
            <p:cNvPr id="9" name="Picture 8">
              <a:extLst>
                <a:ext uri="{FF2B5EF4-FFF2-40B4-BE49-F238E27FC236}">
                  <a16:creationId xmlns:a16="http://schemas.microsoft.com/office/drawing/2014/main" id="{5AA4F0BB-DA27-97E7-F207-A85304F7991F}"/>
                </a:ext>
              </a:extLst>
            </p:cNvPr>
            <p:cNvPicPr>
              <a:picLocks noChangeAspect="1"/>
            </p:cNvPicPr>
            <p:nvPr/>
          </p:nvPicPr>
          <p:blipFill>
            <a:blip r:embed="rId3"/>
            <a:stretch>
              <a:fillRect/>
            </a:stretch>
          </p:blipFill>
          <p:spPr>
            <a:xfrm>
              <a:off x="1546555" y="1319832"/>
              <a:ext cx="1620598" cy="109728"/>
            </a:xfrm>
            <a:prstGeom prst="rect">
              <a:avLst/>
            </a:prstGeom>
          </p:spPr>
        </p:pic>
        <p:cxnSp>
          <p:nvCxnSpPr>
            <p:cNvPr id="10" name="Straight Connector 9">
              <a:extLst>
                <a:ext uri="{FF2B5EF4-FFF2-40B4-BE49-F238E27FC236}">
                  <a16:creationId xmlns:a16="http://schemas.microsoft.com/office/drawing/2014/main" id="{F4D50B9E-802A-4396-4DFD-B898E9000BD4}"/>
                </a:ext>
              </a:extLst>
            </p:cNvPr>
            <p:cNvCxnSpPr>
              <a:cxnSpLocks/>
            </p:cNvCxnSpPr>
            <p:nvPr/>
          </p:nvCxnSpPr>
          <p:spPr>
            <a:xfrm>
              <a:off x="38100" y="13746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176113D8-46A3-E627-5CF1-FF594F3553FA}"/>
                </a:ext>
              </a:extLst>
            </p:cNvPr>
            <p:cNvCxnSpPr>
              <a:cxnSpLocks/>
            </p:cNvCxnSpPr>
            <p:nvPr/>
          </p:nvCxnSpPr>
          <p:spPr>
            <a:xfrm>
              <a:off x="3304008" y="1374696"/>
              <a:ext cx="7097291"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12" name="Group 11">
            <a:extLst>
              <a:ext uri="{FF2B5EF4-FFF2-40B4-BE49-F238E27FC236}">
                <a16:creationId xmlns:a16="http://schemas.microsoft.com/office/drawing/2014/main" id="{8C53CAA9-D21D-F6D2-6B49-F147B5E69F1B}"/>
              </a:ext>
            </a:extLst>
          </p:cNvPr>
          <p:cNvGrpSpPr/>
          <p:nvPr/>
        </p:nvGrpSpPr>
        <p:grpSpPr>
          <a:xfrm>
            <a:off x="10820399" y="0"/>
            <a:ext cx="1371601" cy="6858000"/>
            <a:chOff x="10820399" y="0"/>
            <a:chExt cx="1371601" cy="6858000"/>
          </a:xfrm>
        </p:grpSpPr>
        <p:sp>
          <p:nvSpPr>
            <p:cNvPr id="13" name="Rectangle 12">
              <a:extLst>
                <a:ext uri="{FF2B5EF4-FFF2-40B4-BE49-F238E27FC236}">
                  <a16:creationId xmlns:a16="http://schemas.microsoft.com/office/drawing/2014/main" id="{615D7D3C-9452-1798-02A8-7716E87AB218}"/>
                </a:ext>
              </a:extLst>
            </p:cNvPr>
            <p:cNvSpPr/>
            <p:nvPr/>
          </p:nvSpPr>
          <p:spPr>
            <a:xfrm>
              <a:off x="10820400" y="0"/>
              <a:ext cx="1371600" cy="6858000"/>
            </a:xfrm>
            <a:prstGeom prst="rect">
              <a:avLst/>
            </a:prstGeom>
            <a:gradFill>
              <a:gsLst>
                <a:gs pos="0">
                  <a:srgbClr val="A03C38"/>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17BB646-CA00-B435-9317-C3938158E5C8}"/>
                </a:ext>
              </a:extLst>
            </p:cNvPr>
            <p:cNvSpPr txBox="1"/>
            <p:nvPr/>
          </p:nvSpPr>
          <p:spPr>
            <a:xfrm rot="5400000">
              <a:off x="8983800" y="3317016"/>
              <a:ext cx="5041645" cy="646331"/>
            </a:xfrm>
            <a:prstGeom prst="rect">
              <a:avLst/>
            </a:prstGeom>
            <a:noFill/>
          </p:spPr>
          <p:txBody>
            <a:bodyPr wrap="square" rtlCol="0">
              <a:spAutoFit/>
            </a:bodyPr>
            <a:lstStyle/>
            <a:p>
              <a:r>
                <a:rPr lang="en-US" sz="3600">
                  <a:solidFill>
                    <a:schemeClr val="bg1"/>
                  </a:solidFill>
                  <a:latin typeface="Aptos" panose="020B0004020202020204" pitchFamily="34" charset="0"/>
                </a:rPr>
                <a:t>Architecture Overview</a:t>
              </a:r>
            </a:p>
          </p:txBody>
        </p:sp>
        <p:sp>
          <p:nvSpPr>
            <p:cNvPr id="16" name="TextBox 15">
              <a:extLst>
                <a:ext uri="{FF2B5EF4-FFF2-40B4-BE49-F238E27FC236}">
                  <a16:creationId xmlns:a16="http://schemas.microsoft.com/office/drawing/2014/main" id="{CA4A1677-9B2E-D3EB-47A3-5FA611A8CBFC}"/>
                </a:ext>
              </a:extLst>
            </p:cNvPr>
            <p:cNvSpPr txBox="1"/>
            <p:nvPr/>
          </p:nvSpPr>
          <p:spPr>
            <a:xfrm>
              <a:off x="10820399" y="6250944"/>
              <a:ext cx="1371600" cy="369332"/>
            </a:xfrm>
            <a:prstGeom prst="rect">
              <a:avLst/>
            </a:prstGeom>
            <a:noFill/>
          </p:spPr>
          <p:txBody>
            <a:bodyPr wrap="square" rtlCol="0" anchor="ctr">
              <a:spAutoFit/>
            </a:bodyPr>
            <a:lstStyle/>
            <a:p>
              <a:pPr algn="ctr"/>
              <a:fld id="{C66299C7-DB12-0840-90AF-C6E7A0EA3CF5}" type="slidenum">
                <a:rPr lang="en-US" smtClean="0">
                  <a:solidFill>
                    <a:schemeClr val="bg1"/>
                  </a:solidFill>
                  <a:latin typeface="Aptos Light" panose="020B0004020202020204" pitchFamily="34" charset="0"/>
                </a:rPr>
                <a:pPr algn="ctr"/>
                <a:t>7</a:t>
              </a:fld>
              <a:endParaRPr lang="en-US">
                <a:solidFill>
                  <a:schemeClr val="bg1"/>
                </a:solidFill>
                <a:latin typeface="Aptos Light" panose="020B0004020202020204" pitchFamily="34" charset="0"/>
              </a:endParaRPr>
            </a:p>
          </p:txBody>
        </p:sp>
        <p:pic>
          <p:nvPicPr>
            <p:cNvPr id="17" name="Picture 16" descr="A logo with a black background&#10;&#10;Description automatically generated">
              <a:extLst>
                <a:ext uri="{FF2B5EF4-FFF2-40B4-BE49-F238E27FC236}">
                  <a16:creationId xmlns:a16="http://schemas.microsoft.com/office/drawing/2014/main" id="{16F22F38-E31A-553B-0282-B029E86BCBB5}"/>
                </a:ext>
              </a:extLst>
            </p:cNvPr>
            <p:cNvPicPr>
              <a:picLocks noChangeAspect="1"/>
            </p:cNvPicPr>
            <p:nvPr/>
          </p:nvPicPr>
          <p:blipFill>
            <a:blip r:embed="rId4"/>
            <a:stretch>
              <a:fillRect/>
            </a:stretch>
          </p:blipFill>
          <p:spPr>
            <a:xfrm>
              <a:off x="11047423" y="165522"/>
              <a:ext cx="914400" cy="914400"/>
            </a:xfrm>
            <a:prstGeom prst="rect">
              <a:avLst/>
            </a:prstGeom>
          </p:spPr>
        </p:pic>
      </p:grpSp>
      <p:sp>
        <p:nvSpPr>
          <p:cNvPr id="3" name="Rounded Rectangle 2">
            <a:extLst>
              <a:ext uri="{FF2B5EF4-FFF2-40B4-BE49-F238E27FC236}">
                <a16:creationId xmlns:a16="http://schemas.microsoft.com/office/drawing/2014/main" id="{7E911A05-B18F-09D0-B70E-8DFDBD5A65CF}"/>
              </a:ext>
            </a:extLst>
          </p:cNvPr>
          <p:cNvSpPr/>
          <p:nvPr/>
        </p:nvSpPr>
        <p:spPr>
          <a:xfrm>
            <a:off x="7864366" y="187520"/>
            <a:ext cx="2727434" cy="854354"/>
          </a:xfrm>
          <a:prstGeom prst="roundRect">
            <a:avLst/>
          </a:prstGeom>
          <a:solidFill>
            <a:srgbClr val="6EAB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t>Belonging</a:t>
            </a:r>
          </a:p>
          <a:p>
            <a:pPr algn="ctr"/>
            <a:r>
              <a:rPr lang="en-US" sz="1000"/>
              <a:t>Maslow’s Hierarchy</a:t>
            </a:r>
          </a:p>
        </p:txBody>
      </p:sp>
    </p:spTree>
    <p:extLst>
      <p:ext uri="{BB962C8B-B14F-4D97-AF65-F5344CB8AC3E}">
        <p14:creationId xmlns:p14="http://schemas.microsoft.com/office/powerpoint/2010/main" val="1156495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9" name="Rounded Rectangle 1088">
            <a:extLst>
              <a:ext uri="{FF2B5EF4-FFF2-40B4-BE49-F238E27FC236}">
                <a16:creationId xmlns:a16="http://schemas.microsoft.com/office/drawing/2014/main" id="{04FC27C2-54D9-DAE0-1F09-1C6C183BDB9A}"/>
              </a:ext>
            </a:extLst>
          </p:cNvPr>
          <p:cNvSpPr/>
          <p:nvPr/>
        </p:nvSpPr>
        <p:spPr>
          <a:xfrm>
            <a:off x="7309451" y="6392004"/>
            <a:ext cx="3430867" cy="369333"/>
          </a:xfrm>
          <a:prstGeom prst="roundRect">
            <a:avLst>
              <a:gd name="adj" fmla="val 16874"/>
            </a:avLst>
          </a:prstGeom>
          <a:solidFill>
            <a:schemeClr val="tx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00"/>
          </a:p>
        </p:txBody>
      </p:sp>
      <p:grpSp>
        <p:nvGrpSpPr>
          <p:cNvPr id="63" name="Group 62">
            <a:extLst>
              <a:ext uri="{FF2B5EF4-FFF2-40B4-BE49-F238E27FC236}">
                <a16:creationId xmlns:a16="http://schemas.microsoft.com/office/drawing/2014/main" id="{232474AD-426D-FEB3-39F4-785399E7C561}"/>
              </a:ext>
            </a:extLst>
          </p:cNvPr>
          <p:cNvGrpSpPr/>
          <p:nvPr/>
        </p:nvGrpSpPr>
        <p:grpSpPr>
          <a:xfrm>
            <a:off x="3755658" y="4429764"/>
            <a:ext cx="3309082" cy="1164701"/>
            <a:chOff x="5829603" y="2795499"/>
            <a:chExt cx="5195882" cy="1828800"/>
          </a:xfrm>
        </p:grpSpPr>
        <p:pic>
          <p:nvPicPr>
            <p:cNvPr id="42" name="Picture 41" descr="A white rocket and star on a black background&#10;&#10;Description automatically generated">
              <a:extLst>
                <a:ext uri="{FF2B5EF4-FFF2-40B4-BE49-F238E27FC236}">
                  <a16:creationId xmlns:a16="http://schemas.microsoft.com/office/drawing/2014/main" id="{64965AFD-1BA8-27EC-2C50-085A51A6D9D5}"/>
                </a:ext>
              </a:extLst>
            </p:cNvPr>
            <p:cNvPicPr>
              <a:picLocks noChangeAspect="1"/>
            </p:cNvPicPr>
            <p:nvPr/>
          </p:nvPicPr>
          <p:blipFill>
            <a:blip r:embed="rId3"/>
            <a:stretch>
              <a:fillRect/>
            </a:stretch>
          </p:blipFill>
          <p:spPr>
            <a:xfrm>
              <a:off x="7513145" y="2795499"/>
              <a:ext cx="1828800" cy="1828800"/>
            </a:xfrm>
            <a:prstGeom prst="rect">
              <a:avLst/>
            </a:prstGeom>
          </p:spPr>
        </p:pic>
        <p:pic>
          <p:nvPicPr>
            <p:cNvPr id="43" name="Picture 42" descr="A white and black background with a beaker and a star&#10;&#10;Description automatically generated">
              <a:extLst>
                <a:ext uri="{FF2B5EF4-FFF2-40B4-BE49-F238E27FC236}">
                  <a16:creationId xmlns:a16="http://schemas.microsoft.com/office/drawing/2014/main" id="{DAC970C3-26DD-6327-0B84-9A74F68D0F9C}"/>
                </a:ext>
              </a:extLst>
            </p:cNvPr>
            <p:cNvPicPr>
              <a:picLocks noChangeAspect="1"/>
            </p:cNvPicPr>
            <p:nvPr/>
          </p:nvPicPr>
          <p:blipFill>
            <a:blip r:embed="rId4"/>
            <a:stretch>
              <a:fillRect/>
            </a:stretch>
          </p:blipFill>
          <p:spPr>
            <a:xfrm>
              <a:off x="9196685" y="2795499"/>
              <a:ext cx="1828800" cy="1828800"/>
            </a:xfrm>
            <a:prstGeom prst="rect">
              <a:avLst/>
            </a:prstGeom>
          </p:spPr>
        </p:pic>
        <p:pic>
          <p:nvPicPr>
            <p:cNvPr id="44" name="Picture 43" descr="A white lightning bolt in a circle with a star on a black background&#10;&#10;Description automatically generated">
              <a:extLst>
                <a:ext uri="{FF2B5EF4-FFF2-40B4-BE49-F238E27FC236}">
                  <a16:creationId xmlns:a16="http://schemas.microsoft.com/office/drawing/2014/main" id="{D1953385-24B4-4147-13B0-9BA0334F3AB3}"/>
                </a:ext>
              </a:extLst>
            </p:cNvPr>
            <p:cNvPicPr>
              <a:picLocks noChangeAspect="1"/>
            </p:cNvPicPr>
            <p:nvPr/>
          </p:nvPicPr>
          <p:blipFill>
            <a:blip r:embed="rId5"/>
            <a:stretch>
              <a:fillRect/>
            </a:stretch>
          </p:blipFill>
          <p:spPr>
            <a:xfrm>
              <a:off x="5829603" y="2795499"/>
              <a:ext cx="1828800" cy="1828800"/>
            </a:xfrm>
            <a:prstGeom prst="rect">
              <a:avLst/>
            </a:prstGeom>
          </p:spPr>
        </p:pic>
      </p:grpSp>
      <p:grpSp>
        <p:nvGrpSpPr>
          <p:cNvPr id="60" name="Group 59">
            <a:extLst>
              <a:ext uri="{FF2B5EF4-FFF2-40B4-BE49-F238E27FC236}">
                <a16:creationId xmlns:a16="http://schemas.microsoft.com/office/drawing/2014/main" id="{76BF42F6-50BB-6AE7-180D-FCE441875E77}"/>
              </a:ext>
            </a:extLst>
          </p:cNvPr>
          <p:cNvGrpSpPr/>
          <p:nvPr/>
        </p:nvGrpSpPr>
        <p:grpSpPr>
          <a:xfrm>
            <a:off x="3755658" y="3384608"/>
            <a:ext cx="3309083" cy="1164701"/>
            <a:chOff x="778977" y="2795499"/>
            <a:chExt cx="5195884" cy="1828800"/>
          </a:xfrm>
        </p:grpSpPr>
        <p:pic>
          <p:nvPicPr>
            <p:cNvPr id="45" name="Picture 44" descr="A white car with a star on a black background&#10;&#10;Description automatically generated">
              <a:extLst>
                <a:ext uri="{FF2B5EF4-FFF2-40B4-BE49-F238E27FC236}">
                  <a16:creationId xmlns:a16="http://schemas.microsoft.com/office/drawing/2014/main" id="{3A3695E0-1C6F-E284-CE58-E680E777B6AF}"/>
                </a:ext>
              </a:extLst>
            </p:cNvPr>
            <p:cNvPicPr>
              <a:picLocks noChangeAspect="1"/>
            </p:cNvPicPr>
            <p:nvPr/>
          </p:nvPicPr>
          <p:blipFill>
            <a:blip r:embed="rId6"/>
            <a:stretch>
              <a:fillRect/>
            </a:stretch>
          </p:blipFill>
          <p:spPr>
            <a:xfrm>
              <a:off x="4146061" y="2795499"/>
              <a:ext cx="1828800" cy="1828800"/>
            </a:xfrm>
            <a:prstGeom prst="rect">
              <a:avLst/>
            </a:prstGeom>
          </p:spPr>
        </p:pic>
        <p:pic>
          <p:nvPicPr>
            <p:cNvPr id="46" name="Picture 45" descr="A white square object with a star on it&#10;&#10;Description automatically generated">
              <a:extLst>
                <a:ext uri="{FF2B5EF4-FFF2-40B4-BE49-F238E27FC236}">
                  <a16:creationId xmlns:a16="http://schemas.microsoft.com/office/drawing/2014/main" id="{D3F2F233-E6E5-B5CE-EB31-A9DBF8E4A85D}"/>
                </a:ext>
              </a:extLst>
            </p:cNvPr>
            <p:cNvPicPr>
              <a:picLocks noChangeAspect="1"/>
            </p:cNvPicPr>
            <p:nvPr/>
          </p:nvPicPr>
          <p:blipFill>
            <a:blip r:embed="rId7"/>
            <a:stretch>
              <a:fillRect/>
            </a:stretch>
          </p:blipFill>
          <p:spPr>
            <a:xfrm>
              <a:off x="2462519" y="2795499"/>
              <a:ext cx="1828800" cy="1828800"/>
            </a:xfrm>
            <a:prstGeom prst="rect">
              <a:avLst/>
            </a:prstGeom>
          </p:spPr>
        </p:pic>
        <p:pic>
          <p:nvPicPr>
            <p:cNvPr id="48" name="Picture 47" descr="A white logo with a black background&#10;&#10;Description automatically generated">
              <a:extLst>
                <a:ext uri="{FF2B5EF4-FFF2-40B4-BE49-F238E27FC236}">
                  <a16:creationId xmlns:a16="http://schemas.microsoft.com/office/drawing/2014/main" id="{4EB28D44-95DF-1394-2F94-322BB4667619}"/>
                </a:ext>
              </a:extLst>
            </p:cNvPr>
            <p:cNvPicPr>
              <a:picLocks noChangeAspect="1"/>
            </p:cNvPicPr>
            <p:nvPr/>
          </p:nvPicPr>
          <p:blipFill>
            <a:blip r:embed="rId8"/>
            <a:stretch>
              <a:fillRect/>
            </a:stretch>
          </p:blipFill>
          <p:spPr>
            <a:xfrm>
              <a:off x="778977" y="2795499"/>
              <a:ext cx="1828800" cy="1828800"/>
            </a:xfrm>
            <a:prstGeom prst="rect">
              <a:avLst/>
            </a:prstGeom>
          </p:spPr>
        </p:pic>
      </p:grpSp>
      <p:grpSp>
        <p:nvGrpSpPr>
          <p:cNvPr id="62" name="Group 61">
            <a:extLst>
              <a:ext uri="{FF2B5EF4-FFF2-40B4-BE49-F238E27FC236}">
                <a16:creationId xmlns:a16="http://schemas.microsoft.com/office/drawing/2014/main" id="{4008EEA1-4EFD-5E9E-A18A-A32092100688}"/>
              </a:ext>
            </a:extLst>
          </p:cNvPr>
          <p:cNvGrpSpPr/>
          <p:nvPr/>
        </p:nvGrpSpPr>
        <p:grpSpPr>
          <a:xfrm>
            <a:off x="3755658" y="2339453"/>
            <a:ext cx="3309082" cy="1164701"/>
            <a:chOff x="5829603" y="1173551"/>
            <a:chExt cx="5195882" cy="1828800"/>
          </a:xfrm>
        </p:grpSpPr>
        <p:pic>
          <p:nvPicPr>
            <p:cNvPr id="47" name="Picture 46" descr="A white symbol on a black background&#10;&#10;Description automatically generated">
              <a:extLst>
                <a:ext uri="{FF2B5EF4-FFF2-40B4-BE49-F238E27FC236}">
                  <a16:creationId xmlns:a16="http://schemas.microsoft.com/office/drawing/2014/main" id="{2622BEA1-DD32-F48C-DA7A-2088DFFC7498}"/>
                </a:ext>
              </a:extLst>
            </p:cNvPr>
            <p:cNvPicPr>
              <a:picLocks noChangeAspect="1"/>
            </p:cNvPicPr>
            <p:nvPr/>
          </p:nvPicPr>
          <p:blipFill>
            <a:blip r:embed="rId9"/>
            <a:stretch>
              <a:fillRect/>
            </a:stretch>
          </p:blipFill>
          <p:spPr>
            <a:xfrm>
              <a:off x="9196685" y="1173551"/>
              <a:ext cx="1828800" cy="1828800"/>
            </a:xfrm>
            <a:prstGeom prst="rect">
              <a:avLst/>
            </a:prstGeom>
          </p:spPr>
        </p:pic>
        <p:pic>
          <p:nvPicPr>
            <p:cNvPr id="49" name="Picture 48" descr="A white figure with a star on it&#10;&#10;Description automatically generated">
              <a:extLst>
                <a:ext uri="{FF2B5EF4-FFF2-40B4-BE49-F238E27FC236}">
                  <a16:creationId xmlns:a16="http://schemas.microsoft.com/office/drawing/2014/main" id="{606008A1-0C8B-BC88-1D25-74B34018DAD3}"/>
                </a:ext>
              </a:extLst>
            </p:cNvPr>
            <p:cNvPicPr>
              <a:picLocks noChangeAspect="1"/>
            </p:cNvPicPr>
            <p:nvPr/>
          </p:nvPicPr>
          <p:blipFill>
            <a:blip r:embed="rId10"/>
            <a:stretch>
              <a:fillRect/>
            </a:stretch>
          </p:blipFill>
          <p:spPr>
            <a:xfrm>
              <a:off x="7513145" y="1173551"/>
              <a:ext cx="1828800" cy="1828800"/>
            </a:xfrm>
            <a:prstGeom prst="rect">
              <a:avLst/>
            </a:prstGeom>
          </p:spPr>
        </p:pic>
        <p:pic>
          <p:nvPicPr>
            <p:cNvPr id="50" name="Picture 49" descr="A white house with a star on a black background&#10;&#10;Description automatically generated">
              <a:extLst>
                <a:ext uri="{FF2B5EF4-FFF2-40B4-BE49-F238E27FC236}">
                  <a16:creationId xmlns:a16="http://schemas.microsoft.com/office/drawing/2014/main" id="{CF801A1C-68FE-3582-A3CB-987897B918A1}"/>
                </a:ext>
              </a:extLst>
            </p:cNvPr>
            <p:cNvPicPr>
              <a:picLocks noChangeAspect="1"/>
            </p:cNvPicPr>
            <p:nvPr/>
          </p:nvPicPr>
          <p:blipFill>
            <a:blip r:embed="rId11"/>
            <a:stretch>
              <a:fillRect/>
            </a:stretch>
          </p:blipFill>
          <p:spPr>
            <a:xfrm>
              <a:off x="5829603" y="1173551"/>
              <a:ext cx="1828800" cy="1828800"/>
            </a:xfrm>
            <a:prstGeom prst="rect">
              <a:avLst/>
            </a:prstGeom>
          </p:spPr>
        </p:pic>
      </p:grpSp>
      <p:grpSp>
        <p:nvGrpSpPr>
          <p:cNvPr id="61" name="Group 60">
            <a:extLst>
              <a:ext uri="{FF2B5EF4-FFF2-40B4-BE49-F238E27FC236}">
                <a16:creationId xmlns:a16="http://schemas.microsoft.com/office/drawing/2014/main" id="{6680D08B-B687-B3B2-00E3-ABA861E6432E}"/>
              </a:ext>
            </a:extLst>
          </p:cNvPr>
          <p:cNvGrpSpPr/>
          <p:nvPr/>
        </p:nvGrpSpPr>
        <p:grpSpPr>
          <a:xfrm>
            <a:off x="3755658" y="1294298"/>
            <a:ext cx="3309083" cy="1164701"/>
            <a:chOff x="778977" y="1173551"/>
            <a:chExt cx="5195884" cy="1828800"/>
          </a:xfrm>
        </p:grpSpPr>
        <p:pic>
          <p:nvPicPr>
            <p:cNvPr id="51" name="Picture 50" descr="A white cloud with dots and a star&#10;&#10;Description automatically generated">
              <a:extLst>
                <a:ext uri="{FF2B5EF4-FFF2-40B4-BE49-F238E27FC236}">
                  <a16:creationId xmlns:a16="http://schemas.microsoft.com/office/drawing/2014/main" id="{5D29DE99-D3A0-D9A7-8BB5-C5678DB6929B}"/>
                </a:ext>
              </a:extLst>
            </p:cNvPr>
            <p:cNvPicPr>
              <a:picLocks noChangeAspect="1"/>
            </p:cNvPicPr>
            <p:nvPr/>
          </p:nvPicPr>
          <p:blipFill>
            <a:blip r:embed="rId12"/>
            <a:stretch>
              <a:fillRect/>
            </a:stretch>
          </p:blipFill>
          <p:spPr>
            <a:xfrm>
              <a:off x="4146061" y="1173551"/>
              <a:ext cx="1828800" cy="1828800"/>
            </a:xfrm>
            <a:prstGeom prst="rect">
              <a:avLst/>
            </a:prstGeom>
          </p:spPr>
        </p:pic>
        <p:pic>
          <p:nvPicPr>
            <p:cNvPr id="52" name="Picture 51" descr="A white logo with a star on it&#10;&#10;Description automatically generated">
              <a:extLst>
                <a:ext uri="{FF2B5EF4-FFF2-40B4-BE49-F238E27FC236}">
                  <a16:creationId xmlns:a16="http://schemas.microsoft.com/office/drawing/2014/main" id="{F713825A-B996-A9A0-1BD8-8CA926BAFCA6}"/>
                </a:ext>
              </a:extLst>
            </p:cNvPr>
            <p:cNvPicPr>
              <a:picLocks noChangeAspect="1"/>
            </p:cNvPicPr>
            <p:nvPr/>
          </p:nvPicPr>
          <p:blipFill>
            <a:blip r:embed="rId13"/>
            <a:stretch>
              <a:fillRect/>
            </a:stretch>
          </p:blipFill>
          <p:spPr>
            <a:xfrm>
              <a:off x="2462519" y="1173551"/>
              <a:ext cx="1828800" cy="1828800"/>
            </a:xfrm>
            <a:prstGeom prst="rect">
              <a:avLst/>
            </a:prstGeom>
          </p:spPr>
        </p:pic>
        <p:pic>
          <p:nvPicPr>
            <p:cNvPr id="53" name="Picture 52" descr="A white robot with a star on a black background&#10;&#10;Description automatically generated">
              <a:extLst>
                <a:ext uri="{FF2B5EF4-FFF2-40B4-BE49-F238E27FC236}">
                  <a16:creationId xmlns:a16="http://schemas.microsoft.com/office/drawing/2014/main" id="{66E80D93-A519-72A4-6758-65E25909DC19}"/>
                </a:ext>
              </a:extLst>
            </p:cNvPr>
            <p:cNvPicPr>
              <a:picLocks noChangeAspect="1"/>
            </p:cNvPicPr>
            <p:nvPr/>
          </p:nvPicPr>
          <p:blipFill>
            <a:blip r:embed="rId14"/>
            <a:stretch>
              <a:fillRect/>
            </a:stretch>
          </p:blipFill>
          <p:spPr>
            <a:xfrm>
              <a:off x="778977" y="1173551"/>
              <a:ext cx="1828800" cy="1828800"/>
            </a:xfrm>
            <a:prstGeom prst="rect">
              <a:avLst/>
            </a:prstGeom>
          </p:spPr>
        </p:pic>
      </p:grpSp>
      <p:sp>
        <p:nvSpPr>
          <p:cNvPr id="1043" name="Rounded Rectangle 1042">
            <a:extLst>
              <a:ext uri="{FF2B5EF4-FFF2-40B4-BE49-F238E27FC236}">
                <a16:creationId xmlns:a16="http://schemas.microsoft.com/office/drawing/2014/main" id="{C7D268E2-6C39-02C7-602B-4BDD8624A7A2}"/>
              </a:ext>
            </a:extLst>
          </p:cNvPr>
          <p:cNvSpPr/>
          <p:nvPr/>
        </p:nvSpPr>
        <p:spPr>
          <a:xfrm>
            <a:off x="5950026" y="1348135"/>
            <a:ext cx="1072190" cy="1057027"/>
          </a:xfrm>
          <a:prstGeom prst="roundRect">
            <a:avLst/>
          </a:prstGeom>
          <a:noFill/>
          <a:ln w="31750">
            <a:gradFill>
              <a:gsLst>
                <a:gs pos="0">
                  <a:srgbClr val="953330"/>
                </a:gs>
                <a:gs pos="100000">
                  <a:srgbClr val="293249"/>
                </a:gs>
              </a:gsLst>
              <a:lin ang="2700000" scaled="0"/>
            </a:gradFill>
          </a:ln>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1000"/>
          </a:p>
        </p:txBody>
      </p:sp>
      <p:pic>
        <p:nvPicPr>
          <p:cNvPr id="1027" name="Picture 1026" descr="A black background with a black square&#10;&#10;Description automatically generated with medium confidence">
            <a:extLst>
              <a:ext uri="{FF2B5EF4-FFF2-40B4-BE49-F238E27FC236}">
                <a16:creationId xmlns:a16="http://schemas.microsoft.com/office/drawing/2014/main" id="{A379C710-CFD8-6154-F4FB-FB55D3FCAE12}"/>
              </a:ext>
            </a:extLst>
          </p:cNvPr>
          <p:cNvPicPr>
            <a:picLocks noChangeAspect="1"/>
          </p:cNvPicPr>
          <p:nvPr/>
        </p:nvPicPr>
        <p:blipFill>
          <a:blip r:embed="rId15"/>
          <a:stretch>
            <a:fillRect/>
          </a:stretch>
        </p:blipFill>
        <p:spPr>
          <a:xfrm>
            <a:off x="1139841" y="1178789"/>
            <a:ext cx="1910142" cy="1910142"/>
          </a:xfrm>
          <a:prstGeom prst="rect">
            <a:avLst/>
          </a:prstGeom>
        </p:spPr>
      </p:pic>
      <p:pic>
        <p:nvPicPr>
          <p:cNvPr id="1028" name="Picture 1027" descr="A black background with a black square&#10;&#10;Description automatically generated with medium confidence">
            <a:extLst>
              <a:ext uri="{FF2B5EF4-FFF2-40B4-BE49-F238E27FC236}">
                <a16:creationId xmlns:a16="http://schemas.microsoft.com/office/drawing/2014/main" id="{76ED3BF6-8AC7-CA09-AF56-EA1864B310AE}"/>
              </a:ext>
            </a:extLst>
          </p:cNvPr>
          <p:cNvPicPr>
            <a:picLocks noChangeAspect="1"/>
          </p:cNvPicPr>
          <p:nvPr/>
        </p:nvPicPr>
        <p:blipFill>
          <a:blip r:embed="rId16"/>
          <a:stretch>
            <a:fillRect/>
          </a:stretch>
        </p:blipFill>
        <p:spPr>
          <a:xfrm>
            <a:off x="-80223" y="1148107"/>
            <a:ext cx="1910142" cy="1910142"/>
          </a:xfrm>
          <a:prstGeom prst="rect">
            <a:avLst/>
          </a:prstGeom>
        </p:spPr>
      </p:pic>
      <p:pic>
        <p:nvPicPr>
          <p:cNvPr id="1029" name="Picture 1028" descr="A black background with a black square&#10;&#10;Description automatically generated with medium confidence">
            <a:extLst>
              <a:ext uri="{FF2B5EF4-FFF2-40B4-BE49-F238E27FC236}">
                <a16:creationId xmlns:a16="http://schemas.microsoft.com/office/drawing/2014/main" id="{89968B7B-C401-8032-249B-C22A8A973437}"/>
              </a:ext>
            </a:extLst>
          </p:cNvPr>
          <p:cNvPicPr>
            <a:picLocks noChangeAspect="1"/>
          </p:cNvPicPr>
          <p:nvPr/>
        </p:nvPicPr>
        <p:blipFill>
          <a:blip r:embed="rId17"/>
          <a:stretch>
            <a:fillRect/>
          </a:stretch>
        </p:blipFill>
        <p:spPr>
          <a:xfrm>
            <a:off x="1753787" y="3633923"/>
            <a:ext cx="1910142" cy="1910142"/>
          </a:xfrm>
          <a:prstGeom prst="rect">
            <a:avLst/>
          </a:prstGeom>
        </p:spPr>
      </p:pic>
      <p:pic>
        <p:nvPicPr>
          <p:cNvPr id="1030" name="Picture 1029" descr="A black background with a black square&#10;&#10;Description automatically generated with medium confidence">
            <a:extLst>
              <a:ext uri="{FF2B5EF4-FFF2-40B4-BE49-F238E27FC236}">
                <a16:creationId xmlns:a16="http://schemas.microsoft.com/office/drawing/2014/main" id="{BB9ECF87-EE70-8502-E62F-97AF12CAE50E}"/>
              </a:ext>
            </a:extLst>
          </p:cNvPr>
          <p:cNvPicPr>
            <a:picLocks noChangeAspect="1"/>
          </p:cNvPicPr>
          <p:nvPr/>
        </p:nvPicPr>
        <p:blipFill>
          <a:blip r:embed="rId18"/>
          <a:stretch>
            <a:fillRect/>
          </a:stretch>
        </p:blipFill>
        <p:spPr>
          <a:xfrm>
            <a:off x="530830" y="3646476"/>
            <a:ext cx="1910142" cy="1910142"/>
          </a:xfrm>
          <a:prstGeom prst="rect">
            <a:avLst/>
          </a:prstGeom>
        </p:spPr>
      </p:pic>
      <p:sp>
        <p:nvSpPr>
          <p:cNvPr id="2" name="Title 1">
            <a:extLst>
              <a:ext uri="{FF2B5EF4-FFF2-40B4-BE49-F238E27FC236}">
                <a16:creationId xmlns:a16="http://schemas.microsoft.com/office/drawing/2014/main" id="{45098908-DA8B-CC10-DEF1-ADF4E5D61A07}"/>
              </a:ext>
            </a:extLst>
          </p:cNvPr>
          <p:cNvSpPr>
            <a:spLocks noGrp="1"/>
          </p:cNvSpPr>
          <p:nvPr>
            <p:ph type="title"/>
          </p:nvPr>
        </p:nvSpPr>
        <p:spPr>
          <a:xfrm>
            <a:off x="457200" y="396078"/>
            <a:ext cx="9906000" cy="633168"/>
          </a:xfrm>
        </p:spPr>
        <p:txBody>
          <a:bodyPr>
            <a:noAutofit/>
          </a:bodyPr>
          <a:lstStyle/>
          <a:p>
            <a:r>
              <a:rPr lang="en-US"/>
              <a:t>Architecture Components</a:t>
            </a:r>
          </a:p>
        </p:txBody>
      </p:sp>
      <p:sp>
        <p:nvSpPr>
          <p:cNvPr id="10" name="TextBox 9">
            <a:extLst>
              <a:ext uri="{FF2B5EF4-FFF2-40B4-BE49-F238E27FC236}">
                <a16:creationId xmlns:a16="http://schemas.microsoft.com/office/drawing/2014/main" id="{5300B711-2530-833F-72E8-F4E5ADDD7C17}"/>
              </a:ext>
            </a:extLst>
          </p:cNvPr>
          <p:cNvSpPr txBox="1"/>
          <p:nvPr/>
        </p:nvSpPr>
        <p:spPr>
          <a:xfrm>
            <a:off x="3794884" y="5530233"/>
            <a:ext cx="3291840" cy="104644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effectLst/>
                <a:uLnTx/>
                <a:uFillTx/>
                <a:latin typeface="Aptos" panose="020B0004020202020204" pitchFamily="34" charset="0"/>
                <a:cs typeface="Arial" panose="020B0604020202020204" pitchFamily="34" charset="0"/>
              </a:rPr>
              <a:t>Sub-Architectures</a:t>
            </a:r>
          </a:p>
          <a:p>
            <a:pPr algn="ctr">
              <a:defRPr/>
            </a:pPr>
            <a:endParaRPr lang="en-US" sz="800">
              <a:latin typeface="Aptos" panose="020B0004020202020204" pitchFamily="34" charset="0"/>
              <a:cs typeface="Arial" panose="020B0604020202020204" pitchFamily="34" charset="0"/>
            </a:endParaRPr>
          </a:p>
          <a:p>
            <a:pPr algn="ctr">
              <a:defRPr/>
            </a:pPr>
            <a:r>
              <a:rPr lang="en-US" sz="1200">
                <a:latin typeface="Aptos" panose="020B0004020202020204" pitchFamily="34" charset="0"/>
                <a:cs typeface="Arial" panose="020B0604020202020204" pitchFamily="34" charset="0"/>
              </a:rPr>
              <a:t>A group of tightly coupled elements, functions, and capabilities that work together to accomplish one or more objectives.  </a:t>
            </a:r>
          </a:p>
        </p:txBody>
      </p:sp>
      <p:sp>
        <p:nvSpPr>
          <p:cNvPr id="11" name="TextBox 10">
            <a:extLst>
              <a:ext uri="{FF2B5EF4-FFF2-40B4-BE49-F238E27FC236}">
                <a16:creationId xmlns:a16="http://schemas.microsoft.com/office/drawing/2014/main" id="{1B2EF185-9C48-90A2-4DDF-A3C9A43BF07A}"/>
              </a:ext>
            </a:extLst>
          </p:cNvPr>
          <p:cNvSpPr txBox="1"/>
          <p:nvPr/>
        </p:nvSpPr>
        <p:spPr>
          <a:xfrm>
            <a:off x="7279212" y="5530233"/>
            <a:ext cx="3291840" cy="86177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effectLst/>
                <a:uLnTx/>
                <a:uFillTx/>
                <a:latin typeface="Aptos" panose="020B0004020202020204" pitchFamily="34" charset="0"/>
                <a:cs typeface="Arial" panose="020B0604020202020204" pitchFamily="34" charset="0"/>
              </a:rPr>
              <a:t>Elements</a:t>
            </a:r>
          </a:p>
          <a:p>
            <a:pPr algn="ctr">
              <a:defRPr/>
            </a:pPr>
            <a:endParaRPr lang="en-US" sz="800">
              <a:latin typeface="Aptos" panose="020B0004020202020204" pitchFamily="34" charset="0"/>
              <a:cs typeface="Arial" panose="020B0604020202020204" pitchFamily="34" charset="0"/>
            </a:endParaRPr>
          </a:p>
          <a:p>
            <a:pPr algn="ctr">
              <a:defRPr/>
            </a:pPr>
            <a:r>
              <a:rPr lang="en-US" sz="1200">
                <a:latin typeface="Aptos" panose="020B0004020202020204" pitchFamily="34" charset="0"/>
                <a:cs typeface="Arial" panose="020B0604020202020204" pitchFamily="34" charset="0"/>
              </a:rPr>
              <a:t>A notional exploration system that enables a set of functions.</a:t>
            </a:r>
            <a:endParaRPr kumimoji="0" lang="en-US" sz="1200" u="none" strike="noStrike" kern="1200" cap="none" spc="0" normalizeH="0" baseline="0" noProof="0">
              <a:ln>
                <a:noFill/>
              </a:ln>
              <a:effectLst/>
              <a:uLnTx/>
              <a:uFillTx/>
              <a:latin typeface="Aptos" panose="020B0004020202020204" pitchFamily="34" charset="0"/>
              <a:cs typeface="Arial" panose="020B0604020202020204" pitchFamily="34" charset="0"/>
            </a:endParaRPr>
          </a:p>
        </p:txBody>
      </p:sp>
      <p:cxnSp>
        <p:nvCxnSpPr>
          <p:cNvPr id="37" name="Straight Connector 36">
            <a:extLst>
              <a:ext uri="{FF2B5EF4-FFF2-40B4-BE49-F238E27FC236}">
                <a16:creationId xmlns:a16="http://schemas.microsoft.com/office/drawing/2014/main" id="{9DAE010A-A7A1-7C72-FE06-DDC3C6A2EBB9}"/>
              </a:ext>
            </a:extLst>
          </p:cNvPr>
          <p:cNvCxnSpPr>
            <a:cxnSpLocks/>
          </p:cNvCxnSpPr>
          <p:nvPr/>
        </p:nvCxnSpPr>
        <p:spPr>
          <a:xfrm>
            <a:off x="4755004" y="5886318"/>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4FBD5516-4155-328A-FD85-11C7391460E7}"/>
              </a:ext>
            </a:extLst>
          </p:cNvPr>
          <p:cNvCxnSpPr>
            <a:cxnSpLocks/>
          </p:cNvCxnSpPr>
          <p:nvPr/>
        </p:nvCxnSpPr>
        <p:spPr>
          <a:xfrm>
            <a:off x="8239332" y="5886318"/>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AD2DC447-AB30-4FC2-31D6-1A4E31D674AB}"/>
              </a:ext>
            </a:extLst>
          </p:cNvPr>
          <p:cNvSpPr txBox="1"/>
          <p:nvPr/>
        </p:nvSpPr>
        <p:spPr>
          <a:xfrm>
            <a:off x="310556" y="5530233"/>
            <a:ext cx="3291840" cy="123110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effectLst/>
                <a:uLnTx/>
                <a:uFillTx/>
                <a:latin typeface="Aptos" panose="020B0004020202020204" pitchFamily="34" charset="0"/>
                <a:cs typeface="Arial" panose="020B0604020202020204" pitchFamily="34" charset="0"/>
              </a:rPr>
              <a:t>Segment</a:t>
            </a:r>
            <a:r>
              <a:rPr lang="en-US" b="1">
                <a:latin typeface="Aptos" panose="020B0004020202020204" pitchFamily="34" charset="0"/>
                <a:cs typeface="Arial" panose="020B0604020202020204" pitchFamily="34" charset="0"/>
              </a:rPr>
              <a:t>s</a:t>
            </a:r>
            <a:endParaRPr kumimoji="0" lang="en-US" b="1" i="0" u="none" strike="noStrike" kern="1200" cap="none" spc="0" normalizeH="0" baseline="0" noProof="0">
              <a:ln>
                <a:noFill/>
              </a:ln>
              <a:effectLst/>
              <a:uLnTx/>
              <a:uFillTx/>
              <a:latin typeface="Aptos" panose="020B0004020202020204" pitchFamily="34" charset="0"/>
              <a:cs typeface="Arial" panose="020B0604020202020204" pitchFamily="34" charset="0"/>
            </a:endParaRPr>
          </a:p>
          <a:p>
            <a:pPr algn="ctr" fontAlgn="base"/>
            <a:endParaRPr lang="en-US" sz="800">
              <a:latin typeface="Aptos" panose="020B0004020202020204" pitchFamily="34" charset="0"/>
              <a:cs typeface="Arial" panose="020B0604020202020204" pitchFamily="34" charset="0"/>
            </a:endParaRPr>
          </a:p>
          <a:p>
            <a:pPr algn="ctr" fontAlgn="base"/>
            <a:r>
              <a:rPr lang="en-US" sz="1200">
                <a:latin typeface="Aptos" panose="020B0004020202020204" pitchFamily="34" charset="0"/>
                <a:cs typeface="Arial" panose="020B0604020202020204" pitchFamily="34" charset="0"/>
              </a:rPr>
              <a:t>A portion of the architecture that integrates sub-architectures and progressively increases in complexity and objective satisfaction. </a:t>
            </a:r>
            <a:endParaRPr lang="en-US" sz="1200">
              <a:effectLst/>
              <a:latin typeface="Aptos" panose="020B0004020202020204" pitchFamily="34" charset="0"/>
              <a:cs typeface="Arial" panose="020B0604020202020204" pitchFamily="34" charset="0"/>
            </a:endParaRPr>
          </a:p>
        </p:txBody>
      </p:sp>
      <p:cxnSp>
        <p:nvCxnSpPr>
          <p:cNvPr id="36" name="Straight Connector 35">
            <a:extLst>
              <a:ext uri="{FF2B5EF4-FFF2-40B4-BE49-F238E27FC236}">
                <a16:creationId xmlns:a16="http://schemas.microsoft.com/office/drawing/2014/main" id="{FA9E833F-1462-25C0-BE84-49C4DE7B20D3}"/>
              </a:ext>
            </a:extLst>
          </p:cNvPr>
          <p:cNvCxnSpPr>
            <a:cxnSpLocks/>
          </p:cNvCxnSpPr>
          <p:nvPr/>
        </p:nvCxnSpPr>
        <p:spPr>
          <a:xfrm>
            <a:off x="1270676" y="5886318"/>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nvGrpSpPr>
          <p:cNvPr id="4" name="Group 3">
            <a:extLst>
              <a:ext uri="{FF2B5EF4-FFF2-40B4-BE49-F238E27FC236}">
                <a16:creationId xmlns:a16="http://schemas.microsoft.com/office/drawing/2014/main" id="{056D7194-D858-BB30-B415-C01A8A6204B5}"/>
              </a:ext>
            </a:extLst>
          </p:cNvPr>
          <p:cNvGrpSpPr/>
          <p:nvPr/>
        </p:nvGrpSpPr>
        <p:grpSpPr>
          <a:xfrm>
            <a:off x="228600" y="1154434"/>
            <a:ext cx="10363199" cy="109728"/>
            <a:chOff x="38100" y="1319832"/>
            <a:chExt cx="10363199" cy="109728"/>
          </a:xfrm>
        </p:grpSpPr>
        <p:pic>
          <p:nvPicPr>
            <p:cNvPr id="12" name="Picture 11">
              <a:extLst>
                <a:ext uri="{FF2B5EF4-FFF2-40B4-BE49-F238E27FC236}">
                  <a16:creationId xmlns:a16="http://schemas.microsoft.com/office/drawing/2014/main" id="{B14FBCD2-0F22-4FAA-AE1E-41DB66ADA8ED}"/>
                </a:ext>
              </a:extLst>
            </p:cNvPr>
            <p:cNvPicPr>
              <a:picLocks noChangeAspect="1"/>
            </p:cNvPicPr>
            <p:nvPr/>
          </p:nvPicPr>
          <p:blipFill>
            <a:blip r:embed="rId19"/>
            <a:stretch>
              <a:fillRect/>
            </a:stretch>
          </p:blipFill>
          <p:spPr>
            <a:xfrm>
              <a:off x="1546555" y="1319832"/>
              <a:ext cx="1620598" cy="109728"/>
            </a:xfrm>
            <a:prstGeom prst="rect">
              <a:avLst/>
            </a:prstGeom>
          </p:spPr>
        </p:pic>
        <p:cxnSp>
          <p:nvCxnSpPr>
            <p:cNvPr id="13" name="Straight Connector 12">
              <a:extLst>
                <a:ext uri="{FF2B5EF4-FFF2-40B4-BE49-F238E27FC236}">
                  <a16:creationId xmlns:a16="http://schemas.microsoft.com/office/drawing/2014/main" id="{DA9226D4-C30E-373B-E175-81448D414F5E}"/>
                </a:ext>
              </a:extLst>
            </p:cNvPr>
            <p:cNvCxnSpPr>
              <a:cxnSpLocks/>
            </p:cNvCxnSpPr>
            <p:nvPr/>
          </p:nvCxnSpPr>
          <p:spPr>
            <a:xfrm>
              <a:off x="38100" y="13746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ABE1F759-E768-D2A8-4CAF-3D4B3EFE4DC7}"/>
                </a:ext>
              </a:extLst>
            </p:cNvPr>
            <p:cNvCxnSpPr>
              <a:cxnSpLocks/>
            </p:cNvCxnSpPr>
            <p:nvPr/>
          </p:nvCxnSpPr>
          <p:spPr>
            <a:xfrm>
              <a:off x="3304008" y="1374696"/>
              <a:ext cx="7097291"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16" name="Group 15">
            <a:extLst>
              <a:ext uri="{FF2B5EF4-FFF2-40B4-BE49-F238E27FC236}">
                <a16:creationId xmlns:a16="http://schemas.microsoft.com/office/drawing/2014/main" id="{05EFC6C7-D719-CCD3-0F17-1090ED64BF16}"/>
              </a:ext>
            </a:extLst>
          </p:cNvPr>
          <p:cNvGrpSpPr/>
          <p:nvPr/>
        </p:nvGrpSpPr>
        <p:grpSpPr>
          <a:xfrm>
            <a:off x="10820399" y="4078"/>
            <a:ext cx="1371601" cy="6858000"/>
            <a:chOff x="10820399" y="0"/>
            <a:chExt cx="1371601" cy="6858000"/>
          </a:xfrm>
        </p:grpSpPr>
        <p:sp>
          <p:nvSpPr>
            <p:cNvPr id="17" name="Rectangle 16">
              <a:extLst>
                <a:ext uri="{FF2B5EF4-FFF2-40B4-BE49-F238E27FC236}">
                  <a16:creationId xmlns:a16="http://schemas.microsoft.com/office/drawing/2014/main" id="{12E270A3-73F0-6C62-288D-F8A9DAA84CD6}"/>
                </a:ext>
              </a:extLst>
            </p:cNvPr>
            <p:cNvSpPr/>
            <p:nvPr/>
          </p:nvSpPr>
          <p:spPr>
            <a:xfrm>
              <a:off x="10820400" y="0"/>
              <a:ext cx="1371600" cy="6858000"/>
            </a:xfrm>
            <a:prstGeom prst="rect">
              <a:avLst/>
            </a:prstGeom>
            <a:gradFill>
              <a:gsLst>
                <a:gs pos="0">
                  <a:srgbClr val="A03C38"/>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7B3E1F54-668C-1104-985E-65FA8F33A676}"/>
                </a:ext>
              </a:extLst>
            </p:cNvPr>
            <p:cNvSpPr txBox="1"/>
            <p:nvPr/>
          </p:nvSpPr>
          <p:spPr>
            <a:xfrm rot="5400000">
              <a:off x="8983800" y="3317016"/>
              <a:ext cx="5041645" cy="646331"/>
            </a:xfrm>
            <a:prstGeom prst="rect">
              <a:avLst/>
            </a:prstGeom>
            <a:noFill/>
          </p:spPr>
          <p:txBody>
            <a:bodyPr wrap="square" rtlCol="0">
              <a:spAutoFit/>
            </a:bodyPr>
            <a:lstStyle/>
            <a:p>
              <a:r>
                <a:rPr lang="en-US" sz="3600">
                  <a:solidFill>
                    <a:schemeClr val="bg1"/>
                  </a:solidFill>
                  <a:latin typeface="Aptos" panose="020B0004020202020204" pitchFamily="34" charset="0"/>
                </a:rPr>
                <a:t>Architecture Overview</a:t>
              </a:r>
            </a:p>
          </p:txBody>
        </p:sp>
        <p:sp>
          <p:nvSpPr>
            <p:cNvPr id="19" name="TextBox 18">
              <a:extLst>
                <a:ext uri="{FF2B5EF4-FFF2-40B4-BE49-F238E27FC236}">
                  <a16:creationId xmlns:a16="http://schemas.microsoft.com/office/drawing/2014/main" id="{4D63C1D7-D6A1-0D00-247D-7ED9B9764EA8}"/>
                </a:ext>
              </a:extLst>
            </p:cNvPr>
            <p:cNvSpPr txBox="1"/>
            <p:nvPr/>
          </p:nvSpPr>
          <p:spPr>
            <a:xfrm>
              <a:off x="10820399" y="6250944"/>
              <a:ext cx="1371600" cy="369332"/>
            </a:xfrm>
            <a:prstGeom prst="rect">
              <a:avLst/>
            </a:prstGeom>
            <a:noFill/>
          </p:spPr>
          <p:txBody>
            <a:bodyPr wrap="square" rtlCol="0" anchor="ctr">
              <a:spAutoFit/>
            </a:bodyPr>
            <a:lstStyle/>
            <a:p>
              <a:pPr algn="ctr"/>
              <a:fld id="{C66299C7-DB12-0840-90AF-C6E7A0EA3CF5}" type="slidenum">
                <a:rPr lang="en-US" smtClean="0">
                  <a:solidFill>
                    <a:schemeClr val="bg1"/>
                  </a:solidFill>
                  <a:latin typeface="Aptos Light" panose="020B0004020202020204" pitchFamily="34" charset="0"/>
                </a:rPr>
                <a:pPr algn="ctr"/>
                <a:t>8</a:t>
              </a:fld>
              <a:endParaRPr lang="en-US">
                <a:solidFill>
                  <a:schemeClr val="bg1"/>
                </a:solidFill>
                <a:latin typeface="Aptos Light" panose="020B0004020202020204" pitchFamily="34" charset="0"/>
              </a:endParaRPr>
            </a:p>
          </p:txBody>
        </p:sp>
        <p:pic>
          <p:nvPicPr>
            <p:cNvPr id="20" name="Picture 19" descr="A logo with a black background&#10;&#10;Description automatically generated">
              <a:extLst>
                <a:ext uri="{FF2B5EF4-FFF2-40B4-BE49-F238E27FC236}">
                  <a16:creationId xmlns:a16="http://schemas.microsoft.com/office/drawing/2014/main" id="{8A2B9500-D4C5-0707-C0A7-6D2C615551BD}"/>
                </a:ext>
              </a:extLst>
            </p:cNvPr>
            <p:cNvPicPr>
              <a:picLocks noChangeAspect="1"/>
            </p:cNvPicPr>
            <p:nvPr/>
          </p:nvPicPr>
          <p:blipFill>
            <a:blip r:embed="rId20"/>
            <a:stretch>
              <a:fillRect/>
            </a:stretch>
          </p:blipFill>
          <p:spPr>
            <a:xfrm>
              <a:off x="11047423" y="165522"/>
              <a:ext cx="914400" cy="914400"/>
            </a:xfrm>
            <a:prstGeom prst="rect">
              <a:avLst/>
            </a:prstGeom>
          </p:spPr>
        </p:pic>
      </p:grpSp>
      <p:sp>
        <p:nvSpPr>
          <p:cNvPr id="1036" name="Rounded Rectangle 1035">
            <a:extLst>
              <a:ext uri="{FF2B5EF4-FFF2-40B4-BE49-F238E27FC236}">
                <a16:creationId xmlns:a16="http://schemas.microsoft.com/office/drawing/2014/main" id="{40CE0DE8-885A-E238-67D7-803142C55408}"/>
              </a:ext>
            </a:extLst>
          </p:cNvPr>
          <p:cNvSpPr/>
          <p:nvPr/>
        </p:nvSpPr>
        <p:spPr>
          <a:xfrm>
            <a:off x="6849031" y="240733"/>
            <a:ext cx="2150690" cy="616554"/>
          </a:xfrm>
          <a:prstGeom prst="roundRect">
            <a:avLst/>
          </a:prstGeom>
          <a:solidFill>
            <a:srgbClr val="F4B4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lnSpc>
                <a:spcPts val="1300"/>
              </a:lnSpc>
            </a:pPr>
            <a:r>
              <a:rPr lang="en-US" sz="3000" b="1"/>
              <a:t>Safety</a:t>
            </a:r>
          </a:p>
          <a:p>
            <a:pPr algn="ctr">
              <a:lnSpc>
                <a:spcPts val="1300"/>
              </a:lnSpc>
            </a:pPr>
            <a:r>
              <a:rPr lang="en-US" sz="1000"/>
              <a:t>Maslow’s Hierarchy</a:t>
            </a:r>
          </a:p>
        </p:txBody>
      </p:sp>
      <p:cxnSp>
        <p:nvCxnSpPr>
          <p:cNvPr id="1050" name="Straight Connector 1049">
            <a:extLst>
              <a:ext uri="{FF2B5EF4-FFF2-40B4-BE49-F238E27FC236}">
                <a16:creationId xmlns:a16="http://schemas.microsoft.com/office/drawing/2014/main" id="{265E5DD2-6C53-30DC-40A9-EABA5F27F6FB}"/>
              </a:ext>
            </a:extLst>
          </p:cNvPr>
          <p:cNvCxnSpPr>
            <a:cxnSpLocks/>
          </p:cNvCxnSpPr>
          <p:nvPr/>
        </p:nvCxnSpPr>
        <p:spPr>
          <a:xfrm flipV="1">
            <a:off x="3716818" y="1471177"/>
            <a:ext cx="3279" cy="5029200"/>
          </a:xfrm>
          <a:prstGeom prst="line">
            <a:avLst/>
          </a:prstGeom>
          <a:ln w="31750" cap="rnd">
            <a:gradFill>
              <a:gsLst>
                <a:gs pos="0">
                  <a:srgbClr val="953330"/>
                </a:gs>
                <a:gs pos="100000">
                  <a:srgbClr val="293249"/>
                </a:gs>
              </a:gsLst>
              <a:lin ang="5400000" scaled="1"/>
            </a:gra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9E0D5F55-3276-B2AD-811A-14209A2DBB3C}"/>
              </a:ext>
            </a:extLst>
          </p:cNvPr>
          <p:cNvCxnSpPr>
            <a:cxnSpLocks/>
          </p:cNvCxnSpPr>
          <p:nvPr/>
        </p:nvCxnSpPr>
        <p:spPr>
          <a:xfrm flipV="1">
            <a:off x="7175762" y="1496774"/>
            <a:ext cx="3279" cy="5029200"/>
          </a:xfrm>
          <a:prstGeom prst="line">
            <a:avLst/>
          </a:prstGeom>
          <a:ln w="31750" cap="rnd">
            <a:gradFill>
              <a:gsLst>
                <a:gs pos="0">
                  <a:srgbClr val="953330"/>
                </a:gs>
                <a:gs pos="100000">
                  <a:srgbClr val="293249"/>
                </a:gs>
              </a:gsLst>
              <a:lin ang="5400000" scaled="1"/>
            </a:gradFill>
          </a:ln>
        </p:spPr>
        <p:style>
          <a:lnRef idx="2">
            <a:schemeClr val="accent1"/>
          </a:lnRef>
          <a:fillRef idx="0">
            <a:schemeClr val="accent1"/>
          </a:fillRef>
          <a:effectRef idx="1">
            <a:schemeClr val="accent1"/>
          </a:effectRef>
          <a:fontRef idx="minor">
            <a:schemeClr val="tx1"/>
          </a:fontRef>
        </p:style>
      </p:cxnSp>
      <p:grpSp>
        <p:nvGrpSpPr>
          <p:cNvPr id="23" name="Group 22">
            <a:extLst>
              <a:ext uri="{FF2B5EF4-FFF2-40B4-BE49-F238E27FC236}">
                <a16:creationId xmlns:a16="http://schemas.microsoft.com/office/drawing/2014/main" id="{B818B5DC-541A-1169-3BEC-EB93AFA03B07}"/>
              </a:ext>
            </a:extLst>
          </p:cNvPr>
          <p:cNvGrpSpPr/>
          <p:nvPr/>
        </p:nvGrpSpPr>
        <p:grpSpPr>
          <a:xfrm>
            <a:off x="358227" y="2952162"/>
            <a:ext cx="3285858" cy="860589"/>
            <a:chOff x="358227" y="2850744"/>
            <a:chExt cx="3285858" cy="860589"/>
          </a:xfrm>
        </p:grpSpPr>
        <p:sp>
          <p:nvSpPr>
            <p:cNvPr id="1041" name="Right Arrow 1040">
              <a:extLst>
                <a:ext uri="{FF2B5EF4-FFF2-40B4-BE49-F238E27FC236}">
                  <a16:creationId xmlns:a16="http://schemas.microsoft.com/office/drawing/2014/main" id="{DAC600E6-7656-8F8A-2A61-8E86BCC7F358}"/>
                </a:ext>
              </a:extLst>
            </p:cNvPr>
            <p:cNvSpPr/>
            <p:nvPr/>
          </p:nvSpPr>
          <p:spPr>
            <a:xfrm>
              <a:off x="358227" y="3011851"/>
              <a:ext cx="3285858" cy="525822"/>
            </a:xfrm>
            <a:prstGeom prst="rightArrow">
              <a:avLst/>
            </a:prstGeom>
            <a:solidFill>
              <a:schemeClr val="tx1"/>
            </a:solidFill>
            <a:effectLst/>
          </p:spPr>
          <p:style>
            <a:lnRef idx="0">
              <a:schemeClr val="accent2"/>
            </a:lnRef>
            <a:fillRef idx="3">
              <a:schemeClr val="accent2"/>
            </a:fillRef>
            <a:effectRef idx="3">
              <a:schemeClr val="accent2"/>
            </a:effectRef>
            <a:fontRef idx="minor">
              <a:schemeClr val="lt1"/>
            </a:fontRef>
          </p:style>
          <p:txBody>
            <a:bodyPr rtlCol="0" anchor="ctr"/>
            <a:lstStyle/>
            <a:p>
              <a:pPr algn="r"/>
              <a:r>
                <a:rPr lang="en-US" sz="1000"/>
                <a:t>Future Segments</a:t>
              </a:r>
            </a:p>
          </p:txBody>
        </p:sp>
        <p:cxnSp>
          <p:nvCxnSpPr>
            <p:cNvPr id="1045" name="Straight Connector 1044">
              <a:extLst>
                <a:ext uri="{FF2B5EF4-FFF2-40B4-BE49-F238E27FC236}">
                  <a16:creationId xmlns:a16="http://schemas.microsoft.com/office/drawing/2014/main" id="{9E3D8286-4188-0106-B0C7-818C07B73978}"/>
                </a:ext>
              </a:extLst>
            </p:cNvPr>
            <p:cNvCxnSpPr>
              <a:cxnSpLocks/>
            </p:cNvCxnSpPr>
            <p:nvPr/>
          </p:nvCxnSpPr>
          <p:spPr>
            <a:xfrm>
              <a:off x="1488753" y="3388285"/>
              <a:ext cx="0" cy="322214"/>
            </a:xfrm>
            <a:prstGeom prst="line">
              <a:avLst/>
            </a:prstGeom>
            <a:ln w="31750">
              <a:gradFill>
                <a:gsLst>
                  <a:gs pos="0">
                    <a:srgbClr val="953330"/>
                  </a:gs>
                  <a:gs pos="100000">
                    <a:srgbClr val="293249"/>
                  </a:gs>
                </a:gsLst>
                <a:lin ang="5400000" scaled="1"/>
              </a:gradFill>
              <a:headEnd type="oval"/>
              <a:tailEnd type="diamond"/>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456A6473-60DF-5318-56B9-C57D01753F25}"/>
                </a:ext>
              </a:extLst>
            </p:cNvPr>
            <p:cNvCxnSpPr>
              <a:cxnSpLocks/>
            </p:cNvCxnSpPr>
            <p:nvPr/>
          </p:nvCxnSpPr>
          <p:spPr>
            <a:xfrm>
              <a:off x="2712991" y="3389119"/>
              <a:ext cx="0" cy="322214"/>
            </a:xfrm>
            <a:prstGeom prst="line">
              <a:avLst/>
            </a:prstGeom>
            <a:ln w="31750">
              <a:gradFill>
                <a:gsLst>
                  <a:gs pos="0">
                    <a:srgbClr val="953330"/>
                  </a:gs>
                  <a:gs pos="100000">
                    <a:srgbClr val="293249"/>
                  </a:gs>
                </a:gsLst>
                <a:lin ang="5400000" scaled="1"/>
              </a:gradFill>
              <a:headEnd type="oval"/>
              <a:tailEnd type="diamond"/>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C61593D2-26FC-EF23-3651-A45BA3722D47}"/>
                </a:ext>
              </a:extLst>
            </p:cNvPr>
            <p:cNvCxnSpPr>
              <a:cxnSpLocks/>
            </p:cNvCxnSpPr>
            <p:nvPr/>
          </p:nvCxnSpPr>
          <p:spPr>
            <a:xfrm flipV="1">
              <a:off x="876634" y="2850744"/>
              <a:ext cx="0" cy="322214"/>
            </a:xfrm>
            <a:prstGeom prst="line">
              <a:avLst/>
            </a:prstGeom>
            <a:ln w="31750">
              <a:gradFill>
                <a:gsLst>
                  <a:gs pos="0">
                    <a:srgbClr val="953330"/>
                  </a:gs>
                  <a:gs pos="100000">
                    <a:srgbClr val="293249"/>
                  </a:gs>
                </a:gsLst>
                <a:lin ang="5400000" scaled="1"/>
              </a:gradFill>
              <a:headEnd type="oval"/>
              <a:tailEnd type="diamond"/>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7901CE15-9B6A-B334-D86B-6AF6E608B2EE}"/>
                </a:ext>
              </a:extLst>
            </p:cNvPr>
            <p:cNvCxnSpPr>
              <a:cxnSpLocks/>
            </p:cNvCxnSpPr>
            <p:nvPr/>
          </p:nvCxnSpPr>
          <p:spPr>
            <a:xfrm flipV="1">
              <a:off x="2100872" y="2851578"/>
              <a:ext cx="0" cy="322214"/>
            </a:xfrm>
            <a:prstGeom prst="line">
              <a:avLst/>
            </a:prstGeom>
            <a:ln w="31750">
              <a:gradFill>
                <a:gsLst>
                  <a:gs pos="0">
                    <a:srgbClr val="953330"/>
                  </a:gs>
                  <a:gs pos="100000">
                    <a:srgbClr val="293249"/>
                  </a:gs>
                </a:gsLst>
                <a:lin ang="5400000" scaled="1"/>
              </a:gradFill>
              <a:headEnd type="oval"/>
              <a:tailEnd type="diamond"/>
            </a:ln>
          </p:spPr>
          <p:style>
            <a:lnRef idx="2">
              <a:schemeClr val="accent1"/>
            </a:lnRef>
            <a:fillRef idx="0">
              <a:schemeClr val="accent1"/>
            </a:fillRef>
            <a:effectRef idx="1">
              <a:schemeClr val="accent1"/>
            </a:effectRef>
            <a:fontRef idx="minor">
              <a:schemeClr val="tx1"/>
            </a:fontRef>
          </p:style>
        </p:cxnSp>
      </p:grpSp>
      <p:sp>
        <p:nvSpPr>
          <p:cNvPr id="24" name="Rounded Rectangle 23">
            <a:extLst>
              <a:ext uri="{FF2B5EF4-FFF2-40B4-BE49-F238E27FC236}">
                <a16:creationId xmlns:a16="http://schemas.microsoft.com/office/drawing/2014/main" id="{3DF0AF56-2311-3CB2-4D3B-33B7E45FE6EB}"/>
              </a:ext>
            </a:extLst>
          </p:cNvPr>
          <p:cNvSpPr/>
          <p:nvPr/>
        </p:nvSpPr>
        <p:spPr>
          <a:xfrm>
            <a:off x="7314089" y="1307191"/>
            <a:ext cx="2103884" cy="1421449"/>
          </a:xfrm>
          <a:prstGeom prst="roundRect">
            <a:avLst>
              <a:gd name="adj" fmla="val 3615"/>
            </a:avLst>
          </a:prstGeom>
          <a:solidFill>
            <a:srgbClr val="FFF2E7"/>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sz="800">
                <a:solidFill>
                  <a:schemeClr val="tx1"/>
                </a:solidFill>
              </a:rPr>
              <a:t>Gateway</a:t>
            </a:r>
            <a:endParaRPr lang="en-US" sz="1200">
              <a:solidFill>
                <a:schemeClr val="tx1"/>
              </a:solidFill>
            </a:endParaRPr>
          </a:p>
        </p:txBody>
      </p:sp>
      <p:grpSp>
        <p:nvGrpSpPr>
          <p:cNvPr id="1025" name="Group 1024">
            <a:extLst>
              <a:ext uri="{FF2B5EF4-FFF2-40B4-BE49-F238E27FC236}">
                <a16:creationId xmlns:a16="http://schemas.microsoft.com/office/drawing/2014/main" id="{25FF9197-94AF-ADAC-FCD0-42974464E973}"/>
              </a:ext>
            </a:extLst>
          </p:cNvPr>
          <p:cNvGrpSpPr/>
          <p:nvPr/>
        </p:nvGrpSpPr>
        <p:grpSpPr>
          <a:xfrm>
            <a:off x="7425797" y="1396021"/>
            <a:ext cx="1836143" cy="1108150"/>
            <a:chOff x="7258881" y="3326144"/>
            <a:chExt cx="3585096" cy="2163687"/>
          </a:xfrm>
        </p:grpSpPr>
        <p:grpSp>
          <p:nvGrpSpPr>
            <p:cNvPr id="25" name="Group 24">
              <a:extLst>
                <a:ext uri="{FF2B5EF4-FFF2-40B4-BE49-F238E27FC236}">
                  <a16:creationId xmlns:a16="http://schemas.microsoft.com/office/drawing/2014/main" id="{74AB31C2-3EC6-861C-7D1F-EB7B955EEA83}"/>
                </a:ext>
              </a:extLst>
            </p:cNvPr>
            <p:cNvGrpSpPr/>
            <p:nvPr/>
          </p:nvGrpSpPr>
          <p:grpSpPr>
            <a:xfrm>
              <a:off x="8495736" y="3326144"/>
              <a:ext cx="1115196" cy="1367907"/>
              <a:chOff x="186735" y="2330693"/>
              <a:chExt cx="1303528" cy="1780197"/>
            </a:xfrm>
            <a:effectLst>
              <a:outerShdw blurRad="50800" dist="38100" dir="5400000" algn="t" rotWithShape="0">
                <a:prstClr val="black">
                  <a:alpha val="40000"/>
                </a:prstClr>
              </a:outerShdw>
            </a:effectLst>
          </p:grpSpPr>
          <p:sp>
            <p:nvSpPr>
              <p:cNvPr id="26" name="Round Same Side Corner Rectangle 25">
                <a:extLst>
                  <a:ext uri="{FF2B5EF4-FFF2-40B4-BE49-F238E27FC236}">
                    <a16:creationId xmlns:a16="http://schemas.microsoft.com/office/drawing/2014/main" id="{7E344803-EB97-C984-2697-69DB2F12B2A8}"/>
                  </a:ext>
                </a:extLst>
              </p:cNvPr>
              <p:cNvSpPr/>
              <p:nvPr/>
            </p:nvSpPr>
            <p:spPr>
              <a:xfrm>
                <a:off x="186864" y="2330693"/>
                <a:ext cx="1303399" cy="416416"/>
              </a:xfrm>
              <a:prstGeom prst="round2SameRect">
                <a:avLst/>
              </a:prstGeom>
              <a:gradFill>
                <a:gsLst>
                  <a:gs pos="0">
                    <a:srgbClr val="A03C38"/>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
                  <a:t>Extra-vehicular Robotics System</a:t>
                </a:r>
              </a:p>
            </p:txBody>
          </p:sp>
          <p:sp>
            <p:nvSpPr>
              <p:cNvPr id="27" name="Round Same Side Corner Rectangle 26">
                <a:extLst>
                  <a:ext uri="{FF2B5EF4-FFF2-40B4-BE49-F238E27FC236}">
                    <a16:creationId xmlns:a16="http://schemas.microsoft.com/office/drawing/2014/main" id="{4FB67617-F322-D414-CFDA-7C1764EF0F3F}"/>
                  </a:ext>
                </a:extLst>
              </p:cNvPr>
              <p:cNvSpPr/>
              <p:nvPr/>
            </p:nvSpPr>
            <p:spPr>
              <a:xfrm rot="10800000" flipH="1" flipV="1">
                <a:off x="186735" y="2747109"/>
                <a:ext cx="1303398" cy="1363781"/>
              </a:xfrm>
              <a:prstGeom prst="round2SameRect">
                <a:avLst>
                  <a:gd name="adj1" fmla="val 0"/>
                  <a:gd name="adj2" fmla="val 7694"/>
                </a:avLst>
              </a:prstGeom>
              <a:blipFill>
                <a:blip r:embed="rId21"/>
                <a:srcRect/>
                <a:stretch>
                  <a:fillRect l="-49277" t="747" r="-17795" b="-747"/>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p>
            </p:txBody>
          </p:sp>
        </p:grpSp>
        <p:grpSp>
          <p:nvGrpSpPr>
            <p:cNvPr id="28" name="Group 27">
              <a:extLst>
                <a:ext uri="{FF2B5EF4-FFF2-40B4-BE49-F238E27FC236}">
                  <a16:creationId xmlns:a16="http://schemas.microsoft.com/office/drawing/2014/main" id="{A65D6B92-57A7-A22E-8B78-1C7F50417741}"/>
                </a:ext>
              </a:extLst>
            </p:cNvPr>
            <p:cNvGrpSpPr/>
            <p:nvPr/>
          </p:nvGrpSpPr>
          <p:grpSpPr>
            <a:xfrm>
              <a:off x="9728781" y="3326144"/>
              <a:ext cx="1115196" cy="1367907"/>
              <a:chOff x="186735" y="2330693"/>
              <a:chExt cx="1303528" cy="1780197"/>
            </a:xfrm>
            <a:effectLst>
              <a:outerShdw blurRad="50800" dist="38100" dir="5400000" algn="t" rotWithShape="0">
                <a:prstClr val="black">
                  <a:alpha val="40000"/>
                </a:prstClr>
              </a:outerShdw>
            </a:effectLst>
          </p:grpSpPr>
          <p:sp>
            <p:nvSpPr>
              <p:cNvPr id="29" name="Round Same Side Corner Rectangle 28">
                <a:extLst>
                  <a:ext uri="{FF2B5EF4-FFF2-40B4-BE49-F238E27FC236}">
                    <a16:creationId xmlns:a16="http://schemas.microsoft.com/office/drawing/2014/main" id="{25F8585A-4C1E-14CD-7C3C-4FE544E20056}"/>
                  </a:ext>
                </a:extLst>
              </p:cNvPr>
              <p:cNvSpPr/>
              <p:nvPr/>
            </p:nvSpPr>
            <p:spPr>
              <a:xfrm>
                <a:off x="186864" y="2330693"/>
                <a:ext cx="1303399" cy="416416"/>
              </a:xfrm>
              <a:prstGeom prst="round2SameRect">
                <a:avLst/>
              </a:prstGeom>
              <a:gradFill>
                <a:gsLst>
                  <a:gs pos="0">
                    <a:srgbClr val="A03C38"/>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
                  <a:t>Crew and Science Airlock</a:t>
                </a:r>
              </a:p>
            </p:txBody>
          </p:sp>
          <p:sp>
            <p:nvSpPr>
              <p:cNvPr id="30" name="Round Same Side Corner Rectangle 29">
                <a:extLst>
                  <a:ext uri="{FF2B5EF4-FFF2-40B4-BE49-F238E27FC236}">
                    <a16:creationId xmlns:a16="http://schemas.microsoft.com/office/drawing/2014/main" id="{F19DB0CB-4362-68C7-F5AB-56A474151476}"/>
                  </a:ext>
                </a:extLst>
              </p:cNvPr>
              <p:cNvSpPr/>
              <p:nvPr/>
            </p:nvSpPr>
            <p:spPr>
              <a:xfrm rot="10800000" flipH="1" flipV="1">
                <a:off x="186735" y="2747109"/>
                <a:ext cx="1303398" cy="1363781"/>
              </a:xfrm>
              <a:prstGeom prst="round2SameRect">
                <a:avLst>
                  <a:gd name="adj1" fmla="val 0"/>
                  <a:gd name="adj2" fmla="val 7694"/>
                </a:avLst>
              </a:prstGeom>
              <a:blipFill>
                <a:blip r:embed="rId22"/>
                <a:srcRect/>
                <a:stretch>
                  <a:fillRect l="-36834" r="-30238"/>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p>
            </p:txBody>
          </p:sp>
        </p:grpSp>
        <p:grpSp>
          <p:nvGrpSpPr>
            <p:cNvPr id="31" name="Group 30">
              <a:extLst>
                <a:ext uri="{FF2B5EF4-FFF2-40B4-BE49-F238E27FC236}">
                  <a16:creationId xmlns:a16="http://schemas.microsoft.com/office/drawing/2014/main" id="{FC0923B9-5A50-8746-F022-E6BC4C96009C}"/>
                </a:ext>
              </a:extLst>
            </p:cNvPr>
            <p:cNvGrpSpPr/>
            <p:nvPr/>
          </p:nvGrpSpPr>
          <p:grpSpPr>
            <a:xfrm>
              <a:off x="7258881" y="3326144"/>
              <a:ext cx="1115196" cy="1367907"/>
              <a:chOff x="186735" y="2330693"/>
              <a:chExt cx="1303528" cy="1780197"/>
            </a:xfrm>
            <a:effectLst>
              <a:outerShdw blurRad="50800" dist="38100" dir="5400000" algn="t" rotWithShape="0">
                <a:prstClr val="black">
                  <a:alpha val="40000"/>
                </a:prstClr>
              </a:outerShdw>
            </a:effectLst>
          </p:grpSpPr>
          <p:sp>
            <p:nvSpPr>
              <p:cNvPr id="32" name="Round Same Side Corner Rectangle 31">
                <a:extLst>
                  <a:ext uri="{FF2B5EF4-FFF2-40B4-BE49-F238E27FC236}">
                    <a16:creationId xmlns:a16="http://schemas.microsoft.com/office/drawing/2014/main" id="{E51C2A6D-F160-2C83-B8FE-A3C02B5F0E9D}"/>
                  </a:ext>
                </a:extLst>
              </p:cNvPr>
              <p:cNvSpPr/>
              <p:nvPr/>
            </p:nvSpPr>
            <p:spPr>
              <a:xfrm>
                <a:off x="186864" y="2330693"/>
                <a:ext cx="1303399" cy="416416"/>
              </a:xfrm>
              <a:prstGeom prst="round2SameRect">
                <a:avLst/>
              </a:prstGeom>
              <a:gradFill>
                <a:gsLst>
                  <a:gs pos="0">
                    <a:srgbClr val="A03C38"/>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
                  <a:t>Power and Propulsion Element</a:t>
                </a:r>
              </a:p>
            </p:txBody>
          </p:sp>
          <p:sp>
            <p:nvSpPr>
              <p:cNvPr id="33" name="Round Same Side Corner Rectangle 32">
                <a:extLst>
                  <a:ext uri="{FF2B5EF4-FFF2-40B4-BE49-F238E27FC236}">
                    <a16:creationId xmlns:a16="http://schemas.microsoft.com/office/drawing/2014/main" id="{81847BC0-A083-240C-88F7-D519C663A097}"/>
                  </a:ext>
                </a:extLst>
              </p:cNvPr>
              <p:cNvSpPr/>
              <p:nvPr/>
            </p:nvSpPr>
            <p:spPr>
              <a:xfrm rot="10800000" flipH="1" flipV="1">
                <a:off x="186735" y="2747109"/>
                <a:ext cx="1303398" cy="1363781"/>
              </a:xfrm>
              <a:prstGeom prst="round2SameRect">
                <a:avLst>
                  <a:gd name="adj1" fmla="val 0"/>
                  <a:gd name="adj2" fmla="val 7694"/>
                </a:avLst>
              </a:prstGeom>
              <a:blipFill>
                <a:blip r:embed="rId23"/>
                <a:srcRect/>
                <a:stretch>
                  <a:fillRect l="-29688" r="-37384"/>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p>
            </p:txBody>
          </p:sp>
        </p:grpSp>
        <p:grpSp>
          <p:nvGrpSpPr>
            <p:cNvPr id="34" name="Group 33">
              <a:extLst>
                <a:ext uri="{FF2B5EF4-FFF2-40B4-BE49-F238E27FC236}">
                  <a16:creationId xmlns:a16="http://schemas.microsoft.com/office/drawing/2014/main" id="{264AAB73-A6C0-13D3-059E-CBDD0CBCE72A}"/>
                </a:ext>
              </a:extLst>
            </p:cNvPr>
            <p:cNvGrpSpPr/>
            <p:nvPr/>
          </p:nvGrpSpPr>
          <p:grpSpPr>
            <a:xfrm>
              <a:off x="7837144" y="4121891"/>
              <a:ext cx="1115196" cy="1367940"/>
              <a:chOff x="7131639" y="4879077"/>
              <a:chExt cx="1115196" cy="1367940"/>
            </a:xfrm>
          </p:grpSpPr>
          <p:grpSp>
            <p:nvGrpSpPr>
              <p:cNvPr id="35" name="Group 34">
                <a:extLst>
                  <a:ext uri="{FF2B5EF4-FFF2-40B4-BE49-F238E27FC236}">
                    <a16:creationId xmlns:a16="http://schemas.microsoft.com/office/drawing/2014/main" id="{EF531C8F-FBF3-9091-08B2-3D81A90DEFC9}"/>
                  </a:ext>
                </a:extLst>
              </p:cNvPr>
              <p:cNvGrpSpPr/>
              <p:nvPr/>
            </p:nvGrpSpPr>
            <p:grpSpPr>
              <a:xfrm>
                <a:off x="7131639" y="4879077"/>
                <a:ext cx="1115196" cy="1367940"/>
                <a:chOff x="186735" y="2047621"/>
                <a:chExt cx="1303528" cy="1780244"/>
              </a:xfrm>
              <a:effectLst>
                <a:outerShdw blurRad="50800" dist="38100" dir="5400000" algn="t" rotWithShape="0">
                  <a:prstClr val="black">
                    <a:alpha val="40000"/>
                  </a:prstClr>
                </a:outerShdw>
              </a:effectLst>
            </p:grpSpPr>
            <p:sp>
              <p:nvSpPr>
                <p:cNvPr id="40" name="Round Same Side Corner Rectangle 39">
                  <a:extLst>
                    <a:ext uri="{FF2B5EF4-FFF2-40B4-BE49-F238E27FC236}">
                      <a16:creationId xmlns:a16="http://schemas.microsoft.com/office/drawing/2014/main" id="{7D20DA70-9C6D-423F-C4D2-E9BDCD511373}"/>
                    </a:ext>
                  </a:extLst>
                </p:cNvPr>
                <p:cNvSpPr/>
                <p:nvPr/>
              </p:nvSpPr>
              <p:spPr>
                <a:xfrm>
                  <a:off x="186865" y="2047621"/>
                  <a:ext cx="1303398" cy="416417"/>
                </a:xfrm>
                <a:prstGeom prst="round2SameRect">
                  <a:avLst/>
                </a:prstGeom>
                <a:gradFill>
                  <a:gsLst>
                    <a:gs pos="0">
                      <a:srgbClr val="A03C38"/>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
                    <a:t>Lunar View </a:t>
                  </a:r>
                  <a:br>
                    <a:rPr lang="en-US" sz="400"/>
                  </a:br>
                  <a:r>
                    <a:rPr lang="en-US" sz="400"/>
                    <a:t>Module</a:t>
                  </a:r>
                </a:p>
              </p:txBody>
            </p:sp>
            <p:sp>
              <p:nvSpPr>
                <p:cNvPr id="41" name="Round Same Side Corner Rectangle 40">
                  <a:extLst>
                    <a:ext uri="{FF2B5EF4-FFF2-40B4-BE49-F238E27FC236}">
                      <a16:creationId xmlns:a16="http://schemas.microsoft.com/office/drawing/2014/main" id="{5D4EE727-4458-9940-988B-273446C83610}"/>
                    </a:ext>
                  </a:extLst>
                </p:cNvPr>
                <p:cNvSpPr/>
                <p:nvPr/>
              </p:nvSpPr>
              <p:spPr>
                <a:xfrm rot="10800000" flipH="1" flipV="1">
                  <a:off x="186735" y="2464092"/>
                  <a:ext cx="1303398" cy="1363773"/>
                </a:xfrm>
                <a:prstGeom prst="round2SameRect">
                  <a:avLst>
                    <a:gd name="adj1" fmla="val 0"/>
                    <a:gd name="adj2" fmla="val 7694"/>
                  </a:avLst>
                </a:prstGeom>
                <a:blipFill>
                  <a:blip r:embed="rId24"/>
                  <a:srcRect/>
                  <a:stretch>
                    <a:fillRect l="-33536" r="-3353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p>
              </p:txBody>
            </p:sp>
          </p:grpSp>
          <p:sp>
            <p:nvSpPr>
              <p:cNvPr id="39" name="Oval 38">
                <a:extLst>
                  <a:ext uri="{FF2B5EF4-FFF2-40B4-BE49-F238E27FC236}">
                    <a16:creationId xmlns:a16="http://schemas.microsoft.com/office/drawing/2014/main" id="{D2195078-571A-F3AD-93C6-8D5FF31BF304}"/>
                  </a:ext>
                </a:extLst>
              </p:cNvPr>
              <p:cNvSpPr/>
              <p:nvPr/>
            </p:nvSpPr>
            <p:spPr>
              <a:xfrm>
                <a:off x="8079735" y="6081277"/>
                <a:ext cx="112691" cy="112692"/>
              </a:xfrm>
              <a:prstGeom prst="ellipse">
                <a:avLst/>
              </a:prstGeom>
              <a:solidFill>
                <a:srgbClr val="2CA9D3"/>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p>
            </p:txBody>
          </p:sp>
        </p:grpSp>
        <p:grpSp>
          <p:nvGrpSpPr>
            <p:cNvPr id="54" name="Group 53">
              <a:extLst>
                <a:ext uri="{FF2B5EF4-FFF2-40B4-BE49-F238E27FC236}">
                  <a16:creationId xmlns:a16="http://schemas.microsoft.com/office/drawing/2014/main" id="{7103C491-9FCD-C9A8-66F3-CB8950C4F069}"/>
                </a:ext>
              </a:extLst>
            </p:cNvPr>
            <p:cNvGrpSpPr/>
            <p:nvPr/>
          </p:nvGrpSpPr>
          <p:grpSpPr>
            <a:xfrm>
              <a:off x="9073999" y="4121893"/>
              <a:ext cx="1115196" cy="1367902"/>
              <a:chOff x="8397646" y="4879079"/>
              <a:chExt cx="1115196" cy="1367902"/>
            </a:xfrm>
          </p:grpSpPr>
          <p:grpSp>
            <p:nvGrpSpPr>
              <p:cNvPr id="55" name="Group 54">
                <a:extLst>
                  <a:ext uri="{FF2B5EF4-FFF2-40B4-BE49-F238E27FC236}">
                    <a16:creationId xmlns:a16="http://schemas.microsoft.com/office/drawing/2014/main" id="{6DF105EE-6D4F-9F39-0407-0E754E1E243D}"/>
                  </a:ext>
                </a:extLst>
              </p:cNvPr>
              <p:cNvGrpSpPr/>
              <p:nvPr/>
            </p:nvGrpSpPr>
            <p:grpSpPr>
              <a:xfrm>
                <a:off x="8397646" y="4879079"/>
                <a:ext cx="1115196" cy="1367902"/>
                <a:chOff x="186735" y="2047625"/>
                <a:chExt cx="1303528" cy="1780192"/>
              </a:xfrm>
              <a:effectLst>
                <a:outerShdw blurRad="50800" dist="38100" dir="5400000" algn="t" rotWithShape="0">
                  <a:prstClr val="black">
                    <a:alpha val="40000"/>
                  </a:prstClr>
                </a:outerShdw>
              </a:effectLst>
            </p:grpSpPr>
            <p:sp>
              <p:nvSpPr>
                <p:cNvPr id="58" name="Round Same Side Corner Rectangle 57">
                  <a:extLst>
                    <a:ext uri="{FF2B5EF4-FFF2-40B4-BE49-F238E27FC236}">
                      <a16:creationId xmlns:a16="http://schemas.microsoft.com/office/drawing/2014/main" id="{4F399D9C-C4C6-2CD5-D467-277DE08D9D9E}"/>
                    </a:ext>
                  </a:extLst>
                </p:cNvPr>
                <p:cNvSpPr/>
                <p:nvPr/>
              </p:nvSpPr>
              <p:spPr>
                <a:xfrm>
                  <a:off x="186865" y="2047625"/>
                  <a:ext cx="1303398" cy="416417"/>
                </a:xfrm>
                <a:prstGeom prst="round2SameRect">
                  <a:avLst/>
                </a:prstGeom>
                <a:gradFill>
                  <a:gsLst>
                    <a:gs pos="0">
                      <a:srgbClr val="A03C38"/>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
                    <a:t>International Habitat</a:t>
                  </a:r>
                </a:p>
              </p:txBody>
            </p:sp>
            <p:sp>
              <p:nvSpPr>
                <p:cNvPr id="59" name="Round Same Side Corner Rectangle 58">
                  <a:extLst>
                    <a:ext uri="{FF2B5EF4-FFF2-40B4-BE49-F238E27FC236}">
                      <a16:creationId xmlns:a16="http://schemas.microsoft.com/office/drawing/2014/main" id="{FF02DE53-A990-A2C9-FAF3-E1BCB7BE22D3}"/>
                    </a:ext>
                  </a:extLst>
                </p:cNvPr>
                <p:cNvSpPr/>
                <p:nvPr/>
              </p:nvSpPr>
              <p:spPr>
                <a:xfrm rot="10800000" flipH="1" flipV="1">
                  <a:off x="186735" y="2464040"/>
                  <a:ext cx="1303398" cy="1363777"/>
                </a:xfrm>
                <a:prstGeom prst="round2SameRect">
                  <a:avLst>
                    <a:gd name="adj1" fmla="val 0"/>
                    <a:gd name="adj2" fmla="val 7694"/>
                  </a:avLst>
                </a:prstGeom>
                <a:blipFill>
                  <a:blip r:embed="rId25"/>
                  <a:srcRect/>
                  <a:stretch>
                    <a:fillRect l="-33536" r="-3353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p>
              </p:txBody>
            </p:sp>
          </p:grpSp>
          <p:sp>
            <p:nvSpPr>
              <p:cNvPr id="56" name="Oval 55">
                <a:extLst>
                  <a:ext uri="{FF2B5EF4-FFF2-40B4-BE49-F238E27FC236}">
                    <a16:creationId xmlns:a16="http://schemas.microsoft.com/office/drawing/2014/main" id="{536A1A15-79CA-86EC-962A-3DC3E018E595}"/>
                  </a:ext>
                </a:extLst>
              </p:cNvPr>
              <p:cNvSpPr/>
              <p:nvPr/>
            </p:nvSpPr>
            <p:spPr>
              <a:xfrm>
                <a:off x="9337467" y="6084396"/>
                <a:ext cx="112691" cy="112692"/>
              </a:xfrm>
              <a:prstGeom prst="ellipse">
                <a:avLst/>
              </a:prstGeom>
              <a:solidFill>
                <a:srgbClr val="2CA9D3"/>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p>
            </p:txBody>
          </p:sp>
          <p:sp>
            <p:nvSpPr>
              <p:cNvPr id="57" name="Oval 56">
                <a:extLst>
                  <a:ext uri="{FF2B5EF4-FFF2-40B4-BE49-F238E27FC236}">
                    <a16:creationId xmlns:a16="http://schemas.microsoft.com/office/drawing/2014/main" id="{4142C4EC-2EE7-4B3B-8865-9CEA49BC1772}"/>
                  </a:ext>
                </a:extLst>
              </p:cNvPr>
              <p:cNvSpPr/>
              <p:nvPr/>
            </p:nvSpPr>
            <p:spPr>
              <a:xfrm>
                <a:off x="9173487" y="6084396"/>
                <a:ext cx="112691" cy="112692"/>
              </a:xfrm>
              <a:prstGeom prst="ellipse">
                <a:avLst/>
              </a:prstGeom>
              <a:solidFill>
                <a:srgbClr val="7CAA53"/>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p>
            </p:txBody>
          </p:sp>
        </p:grpSp>
      </p:grpSp>
      <p:cxnSp>
        <p:nvCxnSpPr>
          <p:cNvPr id="1064" name="Elbow Connector 1063">
            <a:extLst>
              <a:ext uri="{FF2B5EF4-FFF2-40B4-BE49-F238E27FC236}">
                <a16:creationId xmlns:a16="http://schemas.microsoft.com/office/drawing/2014/main" id="{9915674F-564F-880B-D217-E062E52BCEBC}"/>
              </a:ext>
            </a:extLst>
          </p:cNvPr>
          <p:cNvCxnSpPr>
            <a:cxnSpLocks/>
            <a:stCxn id="1049" idx="3"/>
          </p:cNvCxnSpPr>
          <p:nvPr/>
        </p:nvCxnSpPr>
        <p:spPr>
          <a:xfrm rot="5400000" flipH="1" flipV="1">
            <a:off x="8871576" y="2454322"/>
            <a:ext cx="436623" cy="226608"/>
          </a:xfrm>
          <a:prstGeom prst="bentConnector3">
            <a:avLst>
              <a:gd name="adj1" fmla="val 50000"/>
            </a:avLst>
          </a:prstGeom>
          <a:ln cap="rnd">
            <a:gradFill>
              <a:gsLst>
                <a:gs pos="0">
                  <a:srgbClr val="29324A"/>
                </a:gs>
                <a:gs pos="100000">
                  <a:srgbClr val="A03C38"/>
                </a:gs>
              </a:gsLst>
              <a:lin ang="5400000" scaled="1"/>
            </a:gradFill>
            <a:round/>
            <a:tailEnd type="oval"/>
          </a:ln>
        </p:spPr>
        <p:style>
          <a:lnRef idx="2">
            <a:schemeClr val="accent1"/>
          </a:lnRef>
          <a:fillRef idx="0">
            <a:schemeClr val="accent1"/>
          </a:fillRef>
          <a:effectRef idx="1">
            <a:schemeClr val="accent1"/>
          </a:effectRef>
          <a:fontRef idx="minor">
            <a:schemeClr val="tx1"/>
          </a:fontRef>
        </p:style>
      </p:cxnSp>
      <p:grpSp>
        <p:nvGrpSpPr>
          <p:cNvPr id="1033" name="Group 1032">
            <a:extLst>
              <a:ext uri="{FF2B5EF4-FFF2-40B4-BE49-F238E27FC236}">
                <a16:creationId xmlns:a16="http://schemas.microsoft.com/office/drawing/2014/main" id="{FBD475F3-3A91-33F3-814A-2138322C7D7B}"/>
              </a:ext>
            </a:extLst>
          </p:cNvPr>
          <p:cNvGrpSpPr>
            <a:grpSpLocks noChangeAspect="1"/>
          </p:cNvGrpSpPr>
          <p:nvPr/>
        </p:nvGrpSpPr>
        <p:grpSpPr>
          <a:xfrm>
            <a:off x="9510150" y="2339445"/>
            <a:ext cx="581468" cy="713232"/>
            <a:chOff x="186735" y="2330693"/>
            <a:chExt cx="1303528" cy="1780197"/>
          </a:xfrm>
          <a:effectLst>
            <a:outerShdw blurRad="50800" dist="38100" dir="5400000" algn="t" rotWithShape="0">
              <a:prstClr val="black">
                <a:alpha val="40000"/>
              </a:prstClr>
            </a:outerShdw>
          </a:effectLst>
        </p:grpSpPr>
        <p:sp>
          <p:nvSpPr>
            <p:cNvPr id="1037" name="Round Same Side Corner Rectangle 1036">
              <a:extLst>
                <a:ext uri="{FF2B5EF4-FFF2-40B4-BE49-F238E27FC236}">
                  <a16:creationId xmlns:a16="http://schemas.microsoft.com/office/drawing/2014/main" id="{326508F9-A775-9DC1-D6FC-3A56DAB999B0}"/>
                </a:ext>
              </a:extLst>
            </p:cNvPr>
            <p:cNvSpPr/>
            <p:nvPr/>
          </p:nvSpPr>
          <p:spPr>
            <a:xfrm>
              <a:off x="186864" y="2330693"/>
              <a:ext cx="1303399" cy="416416"/>
            </a:xfrm>
            <a:prstGeom prst="round2SameRect">
              <a:avLst/>
            </a:prstGeom>
            <a:gradFill>
              <a:gsLst>
                <a:gs pos="0">
                  <a:srgbClr val="A03C38"/>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
                <a:t>Lunar Terrain Vehicle</a:t>
              </a:r>
            </a:p>
          </p:txBody>
        </p:sp>
        <p:sp>
          <p:nvSpPr>
            <p:cNvPr id="1038" name="Round Same Side Corner Rectangle 1037">
              <a:extLst>
                <a:ext uri="{FF2B5EF4-FFF2-40B4-BE49-F238E27FC236}">
                  <a16:creationId xmlns:a16="http://schemas.microsoft.com/office/drawing/2014/main" id="{2647CBE8-DF40-F4AC-C510-137676F1D8AF}"/>
                </a:ext>
              </a:extLst>
            </p:cNvPr>
            <p:cNvSpPr/>
            <p:nvPr/>
          </p:nvSpPr>
          <p:spPr>
            <a:xfrm rot="10800000" flipH="1" flipV="1">
              <a:off x="186735" y="2747109"/>
              <a:ext cx="1303398" cy="1363781"/>
            </a:xfrm>
            <a:prstGeom prst="round2SameRect">
              <a:avLst>
                <a:gd name="adj1" fmla="val 0"/>
                <a:gd name="adj2" fmla="val 7694"/>
              </a:avLst>
            </a:prstGeom>
            <a:blipFill>
              <a:blip r:embed="rId26"/>
              <a:srcRect/>
              <a:stretch>
                <a:fillRect l="-33536" r="-3353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p>
          </p:txBody>
        </p:sp>
      </p:grpSp>
      <p:grpSp>
        <p:nvGrpSpPr>
          <p:cNvPr id="1052" name="Group 1051">
            <a:extLst>
              <a:ext uri="{FF2B5EF4-FFF2-40B4-BE49-F238E27FC236}">
                <a16:creationId xmlns:a16="http://schemas.microsoft.com/office/drawing/2014/main" id="{6D0304D2-F868-4EB4-644F-AC48A04C6DCF}"/>
              </a:ext>
            </a:extLst>
          </p:cNvPr>
          <p:cNvGrpSpPr>
            <a:grpSpLocks noChangeAspect="1"/>
          </p:cNvGrpSpPr>
          <p:nvPr/>
        </p:nvGrpSpPr>
        <p:grpSpPr>
          <a:xfrm>
            <a:off x="10137370" y="2349140"/>
            <a:ext cx="581468" cy="713232"/>
            <a:chOff x="9014221" y="1811729"/>
            <a:chExt cx="1115196" cy="1367906"/>
          </a:xfrm>
        </p:grpSpPr>
        <p:grpSp>
          <p:nvGrpSpPr>
            <p:cNvPr id="1053" name="Group 1052">
              <a:extLst>
                <a:ext uri="{FF2B5EF4-FFF2-40B4-BE49-F238E27FC236}">
                  <a16:creationId xmlns:a16="http://schemas.microsoft.com/office/drawing/2014/main" id="{59A2ADE9-B24D-E1E8-6A1F-D6D17B193E44}"/>
                </a:ext>
              </a:extLst>
            </p:cNvPr>
            <p:cNvGrpSpPr/>
            <p:nvPr/>
          </p:nvGrpSpPr>
          <p:grpSpPr>
            <a:xfrm>
              <a:off x="9014221" y="1811729"/>
              <a:ext cx="1115196" cy="1367906"/>
              <a:chOff x="186735" y="2330693"/>
              <a:chExt cx="1303528" cy="1780197"/>
            </a:xfrm>
            <a:effectLst>
              <a:outerShdw blurRad="50800" dist="38100" dir="5400000" algn="t" rotWithShape="0">
                <a:prstClr val="black">
                  <a:alpha val="40000"/>
                </a:prstClr>
              </a:outerShdw>
            </a:effectLst>
          </p:grpSpPr>
          <p:sp>
            <p:nvSpPr>
              <p:cNvPr id="1055" name="Round Same Side Corner Rectangle 1054">
                <a:extLst>
                  <a:ext uri="{FF2B5EF4-FFF2-40B4-BE49-F238E27FC236}">
                    <a16:creationId xmlns:a16="http://schemas.microsoft.com/office/drawing/2014/main" id="{65E2264F-6A16-6487-6D4B-73E873125C63}"/>
                  </a:ext>
                </a:extLst>
              </p:cNvPr>
              <p:cNvSpPr/>
              <p:nvPr/>
            </p:nvSpPr>
            <p:spPr>
              <a:xfrm>
                <a:off x="186864" y="2330693"/>
                <a:ext cx="1303399" cy="416416"/>
              </a:xfrm>
              <a:prstGeom prst="round2SameRect">
                <a:avLst/>
              </a:prstGeom>
              <a:gradFill>
                <a:gsLst>
                  <a:gs pos="0">
                    <a:srgbClr val="A03C38"/>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
                  <a:t>Pressurized </a:t>
                </a:r>
                <a:br>
                  <a:rPr lang="en-US" sz="400"/>
                </a:br>
                <a:r>
                  <a:rPr lang="en-US" sz="400"/>
                  <a:t>Rover</a:t>
                </a:r>
              </a:p>
            </p:txBody>
          </p:sp>
          <p:sp>
            <p:nvSpPr>
              <p:cNvPr id="1056" name="Round Same Side Corner Rectangle 1055">
                <a:extLst>
                  <a:ext uri="{FF2B5EF4-FFF2-40B4-BE49-F238E27FC236}">
                    <a16:creationId xmlns:a16="http://schemas.microsoft.com/office/drawing/2014/main" id="{1F12CE5D-0C94-58F5-44BC-D852EAEE9E20}"/>
                  </a:ext>
                </a:extLst>
              </p:cNvPr>
              <p:cNvSpPr/>
              <p:nvPr/>
            </p:nvSpPr>
            <p:spPr>
              <a:xfrm rot="10800000" flipH="1" flipV="1">
                <a:off x="186735" y="2747109"/>
                <a:ext cx="1303398" cy="1363781"/>
              </a:xfrm>
              <a:prstGeom prst="round2SameRect">
                <a:avLst>
                  <a:gd name="adj1" fmla="val 0"/>
                  <a:gd name="adj2" fmla="val 7694"/>
                </a:avLst>
              </a:prstGeom>
              <a:blipFill>
                <a:blip r:embed="rId27"/>
                <a:srcRect/>
                <a:stretch>
                  <a:fillRect l="-41454" t="-9379" r="-30875" b="-10959"/>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p>
            </p:txBody>
          </p:sp>
        </p:grpSp>
        <p:sp>
          <p:nvSpPr>
            <p:cNvPr id="1054" name="Oval 1053">
              <a:extLst>
                <a:ext uri="{FF2B5EF4-FFF2-40B4-BE49-F238E27FC236}">
                  <a16:creationId xmlns:a16="http://schemas.microsoft.com/office/drawing/2014/main" id="{4F1AD317-F7E9-F8EA-FE31-3E8F5146C629}"/>
                </a:ext>
              </a:extLst>
            </p:cNvPr>
            <p:cNvSpPr/>
            <p:nvPr/>
          </p:nvSpPr>
          <p:spPr>
            <a:xfrm>
              <a:off x="9959005" y="3007030"/>
              <a:ext cx="112691" cy="112691"/>
            </a:xfrm>
            <a:prstGeom prst="ellipse">
              <a:avLst/>
            </a:prstGeom>
            <a:solidFill>
              <a:srgbClr val="7CAA53"/>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p>
          </p:txBody>
        </p:sp>
      </p:grpSp>
      <p:sp>
        <p:nvSpPr>
          <p:cNvPr id="1069" name="Rounded Rectangle 1068">
            <a:extLst>
              <a:ext uri="{FF2B5EF4-FFF2-40B4-BE49-F238E27FC236}">
                <a16:creationId xmlns:a16="http://schemas.microsoft.com/office/drawing/2014/main" id="{A0F581F8-565F-BD73-7E99-349ADACCFFBA}"/>
              </a:ext>
            </a:extLst>
          </p:cNvPr>
          <p:cNvSpPr/>
          <p:nvPr/>
        </p:nvSpPr>
        <p:spPr>
          <a:xfrm>
            <a:off x="9486154" y="3201746"/>
            <a:ext cx="1269738" cy="970783"/>
          </a:xfrm>
          <a:prstGeom prst="roundRect">
            <a:avLst>
              <a:gd name="adj" fmla="val 3615"/>
            </a:avLst>
          </a:prstGeom>
          <a:solidFill>
            <a:srgbClr val="FFF2E7"/>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sz="800">
                <a:solidFill>
                  <a:schemeClr val="tx1"/>
                </a:solidFill>
              </a:rPr>
              <a:t>Human Landing System</a:t>
            </a:r>
          </a:p>
        </p:txBody>
      </p:sp>
      <p:sp>
        <p:nvSpPr>
          <p:cNvPr id="1077" name="Rounded Rectangle 1076">
            <a:extLst>
              <a:ext uri="{FF2B5EF4-FFF2-40B4-BE49-F238E27FC236}">
                <a16:creationId xmlns:a16="http://schemas.microsoft.com/office/drawing/2014/main" id="{9B269501-DE63-A866-8515-02E0B0933430}"/>
              </a:ext>
            </a:extLst>
          </p:cNvPr>
          <p:cNvSpPr/>
          <p:nvPr/>
        </p:nvSpPr>
        <p:spPr>
          <a:xfrm>
            <a:off x="9496519" y="4209972"/>
            <a:ext cx="1269738" cy="1085299"/>
          </a:xfrm>
          <a:prstGeom prst="roundRect">
            <a:avLst>
              <a:gd name="adj" fmla="val 3615"/>
            </a:avLst>
          </a:prstGeom>
          <a:solidFill>
            <a:srgbClr val="FFF2E7"/>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sz="800">
                <a:solidFill>
                  <a:schemeClr val="tx1"/>
                </a:solidFill>
              </a:rPr>
              <a:t>Human-Class Delivery Lander</a:t>
            </a:r>
          </a:p>
        </p:txBody>
      </p:sp>
      <p:grpSp>
        <p:nvGrpSpPr>
          <p:cNvPr id="1076" name="Group 1075">
            <a:extLst>
              <a:ext uri="{FF2B5EF4-FFF2-40B4-BE49-F238E27FC236}">
                <a16:creationId xmlns:a16="http://schemas.microsoft.com/office/drawing/2014/main" id="{75851B84-DE25-E509-1BCE-3077A2F050A0}"/>
              </a:ext>
            </a:extLst>
          </p:cNvPr>
          <p:cNvGrpSpPr/>
          <p:nvPr/>
        </p:nvGrpSpPr>
        <p:grpSpPr>
          <a:xfrm>
            <a:off x="9536025" y="4239563"/>
            <a:ext cx="1173654" cy="710349"/>
            <a:chOff x="5936960" y="1809772"/>
            <a:chExt cx="2263317" cy="1369863"/>
          </a:xfrm>
        </p:grpSpPr>
        <p:grpSp>
          <p:nvGrpSpPr>
            <p:cNvPr id="1070" name="Group 1069">
              <a:extLst>
                <a:ext uri="{FF2B5EF4-FFF2-40B4-BE49-F238E27FC236}">
                  <a16:creationId xmlns:a16="http://schemas.microsoft.com/office/drawing/2014/main" id="{F4B2E9C3-3863-7B8E-1C3C-D7A0F3D96C48}"/>
                </a:ext>
              </a:extLst>
            </p:cNvPr>
            <p:cNvGrpSpPr/>
            <p:nvPr/>
          </p:nvGrpSpPr>
          <p:grpSpPr>
            <a:xfrm>
              <a:off x="7085080" y="1811729"/>
              <a:ext cx="1115197" cy="1367906"/>
              <a:chOff x="1625585" y="2330693"/>
              <a:chExt cx="1303529" cy="1780197"/>
            </a:xfrm>
            <a:effectLst>
              <a:outerShdw blurRad="50800" dist="38100" dir="5400000" algn="t" rotWithShape="0">
                <a:prstClr val="black">
                  <a:alpha val="40000"/>
                </a:prstClr>
              </a:outerShdw>
            </a:effectLst>
          </p:grpSpPr>
          <p:sp>
            <p:nvSpPr>
              <p:cNvPr id="1071" name="Round Same Side Corner Rectangle 1070">
                <a:extLst>
                  <a:ext uri="{FF2B5EF4-FFF2-40B4-BE49-F238E27FC236}">
                    <a16:creationId xmlns:a16="http://schemas.microsoft.com/office/drawing/2014/main" id="{86E56713-3F99-F062-8C47-46E78A7AD34C}"/>
                  </a:ext>
                </a:extLst>
              </p:cNvPr>
              <p:cNvSpPr/>
              <p:nvPr/>
            </p:nvSpPr>
            <p:spPr>
              <a:xfrm>
                <a:off x="1625714" y="2330693"/>
                <a:ext cx="1303400" cy="416416"/>
              </a:xfrm>
              <a:prstGeom prst="round2SameRect">
                <a:avLst/>
              </a:prstGeom>
              <a:gradFill>
                <a:gsLst>
                  <a:gs pos="0">
                    <a:srgbClr val="A03C38"/>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
                  <a:t>Blue Origin</a:t>
                </a:r>
              </a:p>
              <a:p>
                <a:pPr algn="ctr"/>
                <a:r>
                  <a:rPr lang="en-US" sz="400"/>
                  <a:t>Mark 2 Cargo</a:t>
                </a:r>
              </a:p>
            </p:txBody>
          </p:sp>
          <p:sp>
            <p:nvSpPr>
              <p:cNvPr id="1072" name="Round Same Side Corner Rectangle 1071">
                <a:extLst>
                  <a:ext uri="{FF2B5EF4-FFF2-40B4-BE49-F238E27FC236}">
                    <a16:creationId xmlns:a16="http://schemas.microsoft.com/office/drawing/2014/main" id="{F930A672-CF48-AD34-BFFE-B2F217A2EBCD}"/>
                  </a:ext>
                </a:extLst>
              </p:cNvPr>
              <p:cNvSpPr/>
              <p:nvPr/>
            </p:nvSpPr>
            <p:spPr>
              <a:xfrm rot="10800000" flipH="1" flipV="1">
                <a:off x="1625585" y="2747109"/>
                <a:ext cx="1303398" cy="1363781"/>
              </a:xfrm>
              <a:prstGeom prst="round2SameRect">
                <a:avLst>
                  <a:gd name="adj1" fmla="val 0"/>
                  <a:gd name="adj2" fmla="val 7694"/>
                </a:avLst>
              </a:prstGeom>
              <a:blipFill>
                <a:blip r:embed="rId28"/>
                <a:srcRect/>
                <a:stretch>
                  <a:fillRect l="-36607" r="-36607"/>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p>
              <a:p>
                <a:pPr algn="ctr"/>
                <a:endParaRPr lang="en-US" sz="400"/>
              </a:p>
              <a:p>
                <a:pPr algn="ctr"/>
                <a:endParaRPr lang="en-US" sz="400"/>
              </a:p>
            </p:txBody>
          </p:sp>
        </p:grpSp>
        <p:grpSp>
          <p:nvGrpSpPr>
            <p:cNvPr id="1073" name="Group 1072">
              <a:extLst>
                <a:ext uri="{FF2B5EF4-FFF2-40B4-BE49-F238E27FC236}">
                  <a16:creationId xmlns:a16="http://schemas.microsoft.com/office/drawing/2014/main" id="{0A4D5AAF-912A-976F-7A6F-C7BD95148AF6}"/>
                </a:ext>
              </a:extLst>
            </p:cNvPr>
            <p:cNvGrpSpPr/>
            <p:nvPr/>
          </p:nvGrpSpPr>
          <p:grpSpPr>
            <a:xfrm>
              <a:off x="5936960" y="1809772"/>
              <a:ext cx="1115197" cy="1367906"/>
              <a:chOff x="5855497" y="1809772"/>
              <a:chExt cx="1115197" cy="1367906"/>
            </a:xfrm>
          </p:grpSpPr>
          <p:sp>
            <p:nvSpPr>
              <p:cNvPr id="1074" name="Round Same Side Corner Rectangle 1073">
                <a:extLst>
                  <a:ext uri="{FF2B5EF4-FFF2-40B4-BE49-F238E27FC236}">
                    <a16:creationId xmlns:a16="http://schemas.microsoft.com/office/drawing/2014/main" id="{AB600B13-2039-3441-289B-CD67870A4FED}"/>
                  </a:ext>
                </a:extLst>
              </p:cNvPr>
              <p:cNvSpPr/>
              <p:nvPr/>
            </p:nvSpPr>
            <p:spPr>
              <a:xfrm>
                <a:off x="5855607" y="1809772"/>
                <a:ext cx="1115087" cy="319975"/>
              </a:xfrm>
              <a:prstGeom prst="round2SameRect">
                <a:avLst/>
              </a:prstGeom>
              <a:gradFill>
                <a:gsLst>
                  <a:gs pos="0">
                    <a:srgbClr val="A03C38"/>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
                  <a:t>SpaceX</a:t>
                </a:r>
              </a:p>
              <a:p>
                <a:pPr algn="ctr"/>
                <a:r>
                  <a:rPr lang="en-US" sz="400"/>
                  <a:t>Starship</a:t>
                </a:r>
              </a:p>
            </p:txBody>
          </p:sp>
          <p:sp>
            <p:nvSpPr>
              <p:cNvPr id="1075" name="Round Same Side Corner Rectangle 1074">
                <a:extLst>
                  <a:ext uri="{FF2B5EF4-FFF2-40B4-BE49-F238E27FC236}">
                    <a16:creationId xmlns:a16="http://schemas.microsoft.com/office/drawing/2014/main" id="{FB989D2A-BECF-661F-D867-D2F9BAEC9FED}"/>
                  </a:ext>
                </a:extLst>
              </p:cNvPr>
              <p:cNvSpPr/>
              <p:nvPr/>
            </p:nvSpPr>
            <p:spPr>
              <a:xfrm rot="10800000" flipH="1" flipV="1">
                <a:off x="5855497" y="2129747"/>
                <a:ext cx="1115085" cy="1047931"/>
              </a:xfrm>
              <a:prstGeom prst="round2SameRect">
                <a:avLst>
                  <a:gd name="adj1" fmla="val 0"/>
                  <a:gd name="adj2" fmla="val 7694"/>
                </a:avLst>
              </a:prstGeom>
              <a:blipFill>
                <a:blip r:embed="rId29"/>
                <a:srcRect/>
                <a:stretch>
                  <a:fillRect l="-46402" r="-26812"/>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p>
              <a:p>
                <a:pPr algn="ctr"/>
                <a:endParaRPr lang="en-US" sz="400"/>
              </a:p>
              <a:p>
                <a:pPr algn="ctr"/>
                <a:endParaRPr lang="en-US" sz="400"/>
              </a:p>
            </p:txBody>
          </p:sp>
        </p:grpSp>
      </p:grpSp>
      <p:grpSp>
        <p:nvGrpSpPr>
          <p:cNvPr id="1084" name="Group 1083">
            <a:extLst>
              <a:ext uri="{FF2B5EF4-FFF2-40B4-BE49-F238E27FC236}">
                <a16:creationId xmlns:a16="http://schemas.microsoft.com/office/drawing/2014/main" id="{C68E70AD-3FCB-90CD-6A75-A8D5E9A1D4C7}"/>
              </a:ext>
            </a:extLst>
          </p:cNvPr>
          <p:cNvGrpSpPr/>
          <p:nvPr/>
        </p:nvGrpSpPr>
        <p:grpSpPr>
          <a:xfrm>
            <a:off x="9522397" y="3220266"/>
            <a:ext cx="1217981" cy="736125"/>
            <a:chOff x="3640720" y="3993689"/>
            <a:chExt cx="2263316" cy="1367906"/>
          </a:xfrm>
        </p:grpSpPr>
        <p:grpSp>
          <p:nvGrpSpPr>
            <p:cNvPr id="1078" name="Group 1077">
              <a:extLst>
                <a:ext uri="{FF2B5EF4-FFF2-40B4-BE49-F238E27FC236}">
                  <a16:creationId xmlns:a16="http://schemas.microsoft.com/office/drawing/2014/main" id="{518B5B9B-C334-21F4-66B4-0182A08671DE}"/>
                </a:ext>
              </a:extLst>
            </p:cNvPr>
            <p:cNvGrpSpPr/>
            <p:nvPr/>
          </p:nvGrpSpPr>
          <p:grpSpPr>
            <a:xfrm>
              <a:off x="4788840" y="3993689"/>
              <a:ext cx="1115196" cy="1367906"/>
              <a:chOff x="186735" y="2330693"/>
              <a:chExt cx="1303528" cy="1780197"/>
            </a:xfrm>
            <a:effectLst>
              <a:outerShdw blurRad="50800" dist="38100" dir="5400000" algn="t" rotWithShape="0">
                <a:prstClr val="black">
                  <a:alpha val="40000"/>
                </a:prstClr>
              </a:outerShdw>
            </a:effectLst>
          </p:grpSpPr>
          <p:sp>
            <p:nvSpPr>
              <p:cNvPr id="1079" name="Round Same Side Corner Rectangle 1078">
                <a:extLst>
                  <a:ext uri="{FF2B5EF4-FFF2-40B4-BE49-F238E27FC236}">
                    <a16:creationId xmlns:a16="http://schemas.microsoft.com/office/drawing/2014/main" id="{A7B77A53-A122-9F08-A2BF-7F26F24800C2}"/>
                  </a:ext>
                </a:extLst>
              </p:cNvPr>
              <p:cNvSpPr/>
              <p:nvPr/>
            </p:nvSpPr>
            <p:spPr>
              <a:xfrm>
                <a:off x="186864" y="2330693"/>
                <a:ext cx="1303399" cy="416416"/>
              </a:xfrm>
              <a:prstGeom prst="round2SameRect">
                <a:avLst/>
              </a:prstGeom>
              <a:gradFill>
                <a:gsLst>
                  <a:gs pos="0">
                    <a:srgbClr val="A03C38"/>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
                  <a:t>Blue Origin</a:t>
                </a:r>
              </a:p>
              <a:p>
                <a:pPr algn="ctr"/>
                <a:r>
                  <a:rPr lang="en-US" sz="400"/>
                  <a:t>Blue Moon</a:t>
                </a:r>
              </a:p>
            </p:txBody>
          </p:sp>
          <p:sp>
            <p:nvSpPr>
              <p:cNvPr id="1080" name="Round Same Side Corner Rectangle 1079">
                <a:extLst>
                  <a:ext uri="{FF2B5EF4-FFF2-40B4-BE49-F238E27FC236}">
                    <a16:creationId xmlns:a16="http://schemas.microsoft.com/office/drawing/2014/main" id="{A7AB8ACE-B03B-2CD3-9853-0F882EF5AFF1}"/>
                  </a:ext>
                </a:extLst>
              </p:cNvPr>
              <p:cNvSpPr/>
              <p:nvPr/>
            </p:nvSpPr>
            <p:spPr>
              <a:xfrm rot="10800000" flipH="1" flipV="1">
                <a:off x="186735" y="2747109"/>
                <a:ext cx="1303398" cy="1363781"/>
              </a:xfrm>
              <a:prstGeom prst="round2SameRect">
                <a:avLst>
                  <a:gd name="adj1" fmla="val 0"/>
                  <a:gd name="adj2" fmla="val 7694"/>
                </a:avLst>
              </a:prstGeom>
              <a:blipFill dpi="0" rotWithShape="1">
                <a:blip r:embed="rId30"/>
                <a:srcRect/>
                <a:stretch>
                  <a:fillRect l="-44956" t="-9424" r="-19150" b="-6887"/>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p>
            </p:txBody>
          </p:sp>
        </p:grpSp>
        <p:grpSp>
          <p:nvGrpSpPr>
            <p:cNvPr id="1081" name="Group 1080">
              <a:extLst>
                <a:ext uri="{FF2B5EF4-FFF2-40B4-BE49-F238E27FC236}">
                  <a16:creationId xmlns:a16="http://schemas.microsoft.com/office/drawing/2014/main" id="{FD89B5EC-998B-BDDF-486F-2217843CB6BB}"/>
                </a:ext>
              </a:extLst>
            </p:cNvPr>
            <p:cNvGrpSpPr/>
            <p:nvPr/>
          </p:nvGrpSpPr>
          <p:grpSpPr>
            <a:xfrm>
              <a:off x="3640720" y="3993689"/>
              <a:ext cx="1115196" cy="1367906"/>
              <a:chOff x="186735" y="2330693"/>
              <a:chExt cx="1303528" cy="1780197"/>
            </a:xfrm>
            <a:effectLst>
              <a:outerShdw blurRad="50800" dist="38100" dir="5400000" algn="t" rotWithShape="0">
                <a:prstClr val="black">
                  <a:alpha val="40000"/>
                </a:prstClr>
              </a:outerShdw>
            </a:effectLst>
          </p:grpSpPr>
          <p:sp>
            <p:nvSpPr>
              <p:cNvPr id="1082" name="Round Same Side Corner Rectangle 1081">
                <a:extLst>
                  <a:ext uri="{FF2B5EF4-FFF2-40B4-BE49-F238E27FC236}">
                    <a16:creationId xmlns:a16="http://schemas.microsoft.com/office/drawing/2014/main" id="{AFFD70BE-781D-8F90-21AD-8A544A0FD422}"/>
                  </a:ext>
                </a:extLst>
              </p:cNvPr>
              <p:cNvSpPr/>
              <p:nvPr/>
            </p:nvSpPr>
            <p:spPr>
              <a:xfrm>
                <a:off x="186864" y="2330693"/>
                <a:ext cx="1303399" cy="416416"/>
              </a:xfrm>
              <a:prstGeom prst="round2SameRect">
                <a:avLst/>
              </a:prstGeom>
              <a:gradFill>
                <a:gsLst>
                  <a:gs pos="0">
                    <a:srgbClr val="A03C38"/>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
                  <a:t>SpaceX </a:t>
                </a:r>
              </a:p>
              <a:p>
                <a:pPr algn="ctr"/>
                <a:r>
                  <a:rPr lang="en-US" sz="400"/>
                  <a:t>Starship</a:t>
                </a:r>
              </a:p>
            </p:txBody>
          </p:sp>
          <p:sp>
            <p:nvSpPr>
              <p:cNvPr id="1083" name="Round Same Side Corner Rectangle 1082">
                <a:extLst>
                  <a:ext uri="{FF2B5EF4-FFF2-40B4-BE49-F238E27FC236}">
                    <a16:creationId xmlns:a16="http://schemas.microsoft.com/office/drawing/2014/main" id="{7A3A7D8D-0944-ECC5-FDFF-29CAF05BCC59}"/>
                  </a:ext>
                </a:extLst>
              </p:cNvPr>
              <p:cNvSpPr/>
              <p:nvPr/>
            </p:nvSpPr>
            <p:spPr>
              <a:xfrm rot="10800000" flipH="1" flipV="1">
                <a:off x="186735" y="2747109"/>
                <a:ext cx="1303398" cy="1363781"/>
              </a:xfrm>
              <a:prstGeom prst="round2SameRect">
                <a:avLst>
                  <a:gd name="adj1" fmla="val 0"/>
                  <a:gd name="adj2" fmla="val 7694"/>
                </a:avLst>
              </a:prstGeom>
              <a:blipFill>
                <a:blip r:embed="rId31"/>
                <a:srcRect/>
                <a:stretch>
                  <a:fillRect l="-55979" r="-11093"/>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p>
            </p:txBody>
          </p:sp>
        </p:grpSp>
      </p:grpSp>
      <p:sp>
        <p:nvSpPr>
          <p:cNvPr id="1035" name="Rounded Rectangle 1034">
            <a:extLst>
              <a:ext uri="{FF2B5EF4-FFF2-40B4-BE49-F238E27FC236}">
                <a16:creationId xmlns:a16="http://schemas.microsoft.com/office/drawing/2014/main" id="{FE58B885-8759-949A-F9C8-A66218DF06C4}"/>
              </a:ext>
            </a:extLst>
          </p:cNvPr>
          <p:cNvSpPr/>
          <p:nvPr/>
        </p:nvSpPr>
        <p:spPr>
          <a:xfrm>
            <a:off x="8589628" y="382151"/>
            <a:ext cx="2150690" cy="619756"/>
          </a:xfrm>
          <a:prstGeom prst="roundRect">
            <a:avLst/>
          </a:prstGeom>
          <a:solidFill>
            <a:srgbClr val="9533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lnSpc>
                <a:spcPts val="1420"/>
              </a:lnSpc>
            </a:pPr>
            <a:r>
              <a:rPr lang="en-US" sz="3000" b="1"/>
              <a:t>Survival</a:t>
            </a:r>
          </a:p>
          <a:p>
            <a:pPr algn="ctr">
              <a:lnSpc>
                <a:spcPts val="1300"/>
              </a:lnSpc>
            </a:pPr>
            <a:r>
              <a:rPr lang="en-US" sz="1000"/>
              <a:t>Maslow’s Hierarchy</a:t>
            </a:r>
          </a:p>
        </p:txBody>
      </p:sp>
      <p:sp>
        <p:nvSpPr>
          <p:cNvPr id="1085" name="TextBox 1084">
            <a:extLst>
              <a:ext uri="{FF2B5EF4-FFF2-40B4-BE49-F238E27FC236}">
                <a16:creationId xmlns:a16="http://schemas.microsoft.com/office/drawing/2014/main" id="{235593D5-5F6D-D777-010E-57AC4FC2256F}"/>
              </a:ext>
            </a:extLst>
          </p:cNvPr>
          <p:cNvSpPr txBox="1"/>
          <p:nvPr/>
        </p:nvSpPr>
        <p:spPr>
          <a:xfrm>
            <a:off x="7586877" y="6434879"/>
            <a:ext cx="986167" cy="184666"/>
          </a:xfrm>
          <a:prstGeom prst="rect">
            <a:avLst/>
          </a:prstGeom>
          <a:noFill/>
        </p:spPr>
        <p:txBody>
          <a:bodyPr wrap="none" rtlCol="0">
            <a:spAutoFit/>
          </a:bodyPr>
          <a:lstStyle/>
          <a:p>
            <a:r>
              <a:rPr lang="en-US" sz="600">
                <a:solidFill>
                  <a:schemeClr val="bg1"/>
                </a:solidFill>
              </a:rPr>
              <a:t>Canadian Space Agency</a:t>
            </a:r>
          </a:p>
        </p:txBody>
      </p:sp>
      <p:sp>
        <p:nvSpPr>
          <p:cNvPr id="1086" name="TextBox 1085">
            <a:extLst>
              <a:ext uri="{FF2B5EF4-FFF2-40B4-BE49-F238E27FC236}">
                <a16:creationId xmlns:a16="http://schemas.microsoft.com/office/drawing/2014/main" id="{67F9F15F-1FEB-A467-6DAC-9E141F426940}"/>
              </a:ext>
            </a:extLst>
          </p:cNvPr>
          <p:cNvSpPr txBox="1"/>
          <p:nvPr/>
        </p:nvSpPr>
        <p:spPr>
          <a:xfrm>
            <a:off x="7586877" y="6551282"/>
            <a:ext cx="984565" cy="184666"/>
          </a:xfrm>
          <a:prstGeom prst="rect">
            <a:avLst/>
          </a:prstGeom>
          <a:noFill/>
        </p:spPr>
        <p:txBody>
          <a:bodyPr wrap="none" rtlCol="0">
            <a:spAutoFit/>
          </a:bodyPr>
          <a:lstStyle/>
          <a:p>
            <a:r>
              <a:rPr lang="en-US" sz="600">
                <a:solidFill>
                  <a:schemeClr val="bg1"/>
                </a:solidFill>
              </a:rPr>
              <a:t>European Space Agency</a:t>
            </a:r>
          </a:p>
        </p:txBody>
      </p:sp>
      <p:sp>
        <p:nvSpPr>
          <p:cNvPr id="1087" name="TextBox 1086">
            <a:extLst>
              <a:ext uri="{FF2B5EF4-FFF2-40B4-BE49-F238E27FC236}">
                <a16:creationId xmlns:a16="http://schemas.microsoft.com/office/drawing/2014/main" id="{BFFA7236-6E2B-12C8-4D97-8FB660D76C2A}"/>
              </a:ext>
            </a:extLst>
          </p:cNvPr>
          <p:cNvSpPr txBox="1"/>
          <p:nvPr/>
        </p:nvSpPr>
        <p:spPr>
          <a:xfrm>
            <a:off x="9020908" y="6434879"/>
            <a:ext cx="889987" cy="184666"/>
          </a:xfrm>
          <a:prstGeom prst="rect">
            <a:avLst/>
          </a:prstGeom>
          <a:noFill/>
        </p:spPr>
        <p:txBody>
          <a:bodyPr wrap="none" rtlCol="0">
            <a:spAutoFit/>
          </a:bodyPr>
          <a:lstStyle/>
          <a:p>
            <a:r>
              <a:rPr lang="en-US" sz="600">
                <a:solidFill>
                  <a:schemeClr val="bg1"/>
                </a:solidFill>
              </a:rPr>
              <a:t>United Arab Emirates</a:t>
            </a:r>
          </a:p>
        </p:txBody>
      </p:sp>
      <p:sp>
        <p:nvSpPr>
          <p:cNvPr id="1088" name="TextBox 1087">
            <a:extLst>
              <a:ext uri="{FF2B5EF4-FFF2-40B4-BE49-F238E27FC236}">
                <a16:creationId xmlns:a16="http://schemas.microsoft.com/office/drawing/2014/main" id="{892FD73B-AE22-A411-9FBE-F5D86029C46E}"/>
              </a:ext>
            </a:extLst>
          </p:cNvPr>
          <p:cNvSpPr txBox="1"/>
          <p:nvPr/>
        </p:nvSpPr>
        <p:spPr>
          <a:xfrm>
            <a:off x="9020908" y="6551282"/>
            <a:ext cx="1394934" cy="184666"/>
          </a:xfrm>
          <a:prstGeom prst="rect">
            <a:avLst/>
          </a:prstGeom>
          <a:noFill/>
        </p:spPr>
        <p:txBody>
          <a:bodyPr wrap="none" rtlCol="0">
            <a:spAutoFit/>
          </a:bodyPr>
          <a:lstStyle/>
          <a:p>
            <a:r>
              <a:rPr lang="en-US" sz="600">
                <a:solidFill>
                  <a:schemeClr val="bg1"/>
                </a:solidFill>
              </a:rPr>
              <a:t>Japan Aerospace Exploration Agency</a:t>
            </a:r>
          </a:p>
        </p:txBody>
      </p:sp>
      <p:sp>
        <p:nvSpPr>
          <p:cNvPr id="1090" name="Oval 1089">
            <a:extLst>
              <a:ext uri="{FF2B5EF4-FFF2-40B4-BE49-F238E27FC236}">
                <a16:creationId xmlns:a16="http://schemas.microsoft.com/office/drawing/2014/main" id="{FF5198F0-9582-EECB-D322-646098574E73}"/>
              </a:ext>
            </a:extLst>
          </p:cNvPr>
          <p:cNvSpPr/>
          <p:nvPr/>
        </p:nvSpPr>
        <p:spPr>
          <a:xfrm>
            <a:off x="7525948" y="6463689"/>
            <a:ext cx="109440" cy="109440"/>
          </a:xfrm>
          <a:prstGeom prst="ellipse">
            <a:avLst/>
          </a:prstGeom>
          <a:solidFill>
            <a:srgbClr val="7C53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1091" name="Oval 1090">
            <a:extLst>
              <a:ext uri="{FF2B5EF4-FFF2-40B4-BE49-F238E27FC236}">
                <a16:creationId xmlns:a16="http://schemas.microsoft.com/office/drawing/2014/main" id="{C5F19843-00A3-7020-E63F-A8FEC20D2B44}"/>
              </a:ext>
            </a:extLst>
          </p:cNvPr>
          <p:cNvSpPr/>
          <p:nvPr/>
        </p:nvSpPr>
        <p:spPr>
          <a:xfrm>
            <a:off x="7525947" y="6587494"/>
            <a:ext cx="109440" cy="109440"/>
          </a:xfrm>
          <a:prstGeom prst="ellipse">
            <a:avLst/>
          </a:prstGeom>
          <a:solidFill>
            <a:srgbClr val="2CA9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1092" name="Oval 1091">
            <a:extLst>
              <a:ext uri="{FF2B5EF4-FFF2-40B4-BE49-F238E27FC236}">
                <a16:creationId xmlns:a16="http://schemas.microsoft.com/office/drawing/2014/main" id="{AFCD24C2-8FBB-DACD-A526-B4471DB53847}"/>
              </a:ext>
            </a:extLst>
          </p:cNvPr>
          <p:cNvSpPr/>
          <p:nvPr/>
        </p:nvSpPr>
        <p:spPr>
          <a:xfrm>
            <a:off x="8957408" y="6457963"/>
            <a:ext cx="109440" cy="109440"/>
          </a:xfrm>
          <a:prstGeom prst="ellipse">
            <a:avLst/>
          </a:prstGeom>
          <a:solidFill>
            <a:srgbClr val="E481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1093" name="Oval 1092">
            <a:extLst>
              <a:ext uri="{FF2B5EF4-FFF2-40B4-BE49-F238E27FC236}">
                <a16:creationId xmlns:a16="http://schemas.microsoft.com/office/drawing/2014/main" id="{D6415CA6-9452-C2C5-1556-67B8E921A1C3}"/>
              </a:ext>
            </a:extLst>
          </p:cNvPr>
          <p:cNvSpPr/>
          <p:nvPr/>
        </p:nvSpPr>
        <p:spPr>
          <a:xfrm>
            <a:off x="8957408" y="6586523"/>
            <a:ext cx="109440" cy="109440"/>
          </a:xfrm>
          <a:prstGeom prst="ellipse">
            <a:avLst/>
          </a:prstGeom>
          <a:solidFill>
            <a:srgbClr val="7CAA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1096" name="TextBox 1095">
            <a:extLst>
              <a:ext uri="{FF2B5EF4-FFF2-40B4-BE49-F238E27FC236}">
                <a16:creationId xmlns:a16="http://schemas.microsoft.com/office/drawing/2014/main" id="{A9ACC24A-35D2-76B5-4F40-2697774EE7F6}"/>
              </a:ext>
            </a:extLst>
          </p:cNvPr>
          <p:cNvSpPr txBox="1"/>
          <p:nvPr/>
        </p:nvSpPr>
        <p:spPr>
          <a:xfrm rot="16200000">
            <a:off x="7135054" y="6468774"/>
            <a:ext cx="532498" cy="215444"/>
          </a:xfrm>
          <a:prstGeom prst="rect">
            <a:avLst/>
          </a:prstGeom>
          <a:noFill/>
        </p:spPr>
        <p:txBody>
          <a:bodyPr wrap="square" rtlCol="0">
            <a:spAutoFit/>
          </a:bodyPr>
          <a:lstStyle/>
          <a:p>
            <a:pPr algn="ctr"/>
            <a:r>
              <a:rPr lang="en-US" sz="400" b="1">
                <a:solidFill>
                  <a:schemeClr val="bg1"/>
                </a:solidFill>
              </a:rPr>
              <a:t>International </a:t>
            </a:r>
          </a:p>
          <a:p>
            <a:pPr algn="ctr"/>
            <a:r>
              <a:rPr lang="en-US" sz="400" b="1">
                <a:solidFill>
                  <a:schemeClr val="bg1"/>
                </a:solidFill>
              </a:rPr>
              <a:t>Partnerships</a:t>
            </a:r>
          </a:p>
        </p:txBody>
      </p:sp>
      <p:sp>
        <p:nvSpPr>
          <p:cNvPr id="1097" name="Oval 1096">
            <a:extLst>
              <a:ext uri="{FF2B5EF4-FFF2-40B4-BE49-F238E27FC236}">
                <a16:creationId xmlns:a16="http://schemas.microsoft.com/office/drawing/2014/main" id="{67495D0F-3E9D-181B-EE2F-C40F6B6EFC4C}"/>
              </a:ext>
            </a:extLst>
          </p:cNvPr>
          <p:cNvSpPr/>
          <p:nvPr/>
        </p:nvSpPr>
        <p:spPr>
          <a:xfrm>
            <a:off x="9162749" y="1596550"/>
            <a:ext cx="54864" cy="54864"/>
          </a:xfrm>
          <a:prstGeom prst="ellipse">
            <a:avLst/>
          </a:prstGeom>
          <a:solidFill>
            <a:srgbClr val="E4813C"/>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1098" name="Oval 1097">
            <a:extLst>
              <a:ext uri="{FF2B5EF4-FFF2-40B4-BE49-F238E27FC236}">
                <a16:creationId xmlns:a16="http://schemas.microsoft.com/office/drawing/2014/main" id="{AA6E88A5-554E-D61C-EAED-CDB8AB3CB3D8}"/>
              </a:ext>
            </a:extLst>
          </p:cNvPr>
          <p:cNvSpPr/>
          <p:nvPr/>
        </p:nvSpPr>
        <p:spPr>
          <a:xfrm>
            <a:off x="8529281" y="1607283"/>
            <a:ext cx="54864" cy="54864"/>
          </a:xfrm>
          <a:prstGeom prst="ellipse">
            <a:avLst/>
          </a:prstGeom>
          <a:solidFill>
            <a:srgbClr val="7C53A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00"/>
          </a:p>
        </p:txBody>
      </p:sp>
      <p:grpSp>
        <p:nvGrpSpPr>
          <p:cNvPr id="1113" name="Group 1112">
            <a:extLst>
              <a:ext uri="{FF2B5EF4-FFF2-40B4-BE49-F238E27FC236}">
                <a16:creationId xmlns:a16="http://schemas.microsoft.com/office/drawing/2014/main" id="{93590360-03A5-6D19-8C40-56F6E37D39A2}"/>
              </a:ext>
            </a:extLst>
          </p:cNvPr>
          <p:cNvGrpSpPr/>
          <p:nvPr/>
        </p:nvGrpSpPr>
        <p:grpSpPr>
          <a:xfrm>
            <a:off x="7365437" y="2785937"/>
            <a:ext cx="1922438" cy="2702367"/>
            <a:chOff x="7282711" y="2826143"/>
            <a:chExt cx="2141840" cy="3010779"/>
          </a:xfrm>
        </p:grpSpPr>
        <p:grpSp>
          <p:nvGrpSpPr>
            <p:cNvPr id="1026" name="Group 1025">
              <a:extLst>
                <a:ext uri="{FF2B5EF4-FFF2-40B4-BE49-F238E27FC236}">
                  <a16:creationId xmlns:a16="http://schemas.microsoft.com/office/drawing/2014/main" id="{3EEF6941-6500-11C6-25F9-C7248FF80119}"/>
                </a:ext>
              </a:extLst>
            </p:cNvPr>
            <p:cNvGrpSpPr/>
            <p:nvPr/>
          </p:nvGrpSpPr>
          <p:grpSpPr>
            <a:xfrm>
              <a:off x="7314088" y="2830504"/>
              <a:ext cx="688040" cy="843954"/>
              <a:chOff x="186735" y="2330693"/>
              <a:chExt cx="1303528" cy="1780197"/>
            </a:xfrm>
            <a:effectLst>
              <a:outerShdw blurRad="50800" dist="38100" dir="5400000" algn="t" rotWithShape="0">
                <a:prstClr val="black">
                  <a:alpha val="40000"/>
                </a:prstClr>
              </a:outerShdw>
            </a:effectLst>
          </p:grpSpPr>
          <p:sp>
            <p:nvSpPr>
              <p:cNvPr id="1031" name="Round Same Side Corner Rectangle 1030">
                <a:extLst>
                  <a:ext uri="{FF2B5EF4-FFF2-40B4-BE49-F238E27FC236}">
                    <a16:creationId xmlns:a16="http://schemas.microsoft.com/office/drawing/2014/main" id="{EB5BCD25-0021-B37E-75CE-7512A6DC7F94}"/>
                  </a:ext>
                </a:extLst>
              </p:cNvPr>
              <p:cNvSpPr/>
              <p:nvPr/>
            </p:nvSpPr>
            <p:spPr>
              <a:xfrm>
                <a:off x="186864" y="2330693"/>
                <a:ext cx="1303399" cy="416416"/>
              </a:xfrm>
              <a:prstGeom prst="round2SameRect">
                <a:avLst/>
              </a:prstGeom>
              <a:gradFill>
                <a:gsLst>
                  <a:gs pos="0">
                    <a:srgbClr val="A03C38"/>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
                  <a:t>Space Launch System</a:t>
                </a:r>
              </a:p>
            </p:txBody>
          </p:sp>
          <p:sp>
            <p:nvSpPr>
              <p:cNvPr id="1032" name="Round Same Side Corner Rectangle 1031">
                <a:extLst>
                  <a:ext uri="{FF2B5EF4-FFF2-40B4-BE49-F238E27FC236}">
                    <a16:creationId xmlns:a16="http://schemas.microsoft.com/office/drawing/2014/main" id="{30F53E51-F2F3-9D2F-4E9C-CBBED76332FF}"/>
                  </a:ext>
                </a:extLst>
              </p:cNvPr>
              <p:cNvSpPr/>
              <p:nvPr/>
            </p:nvSpPr>
            <p:spPr>
              <a:xfrm rot="10800000" flipV="1">
                <a:off x="186735" y="2747109"/>
                <a:ext cx="1303399" cy="1363781"/>
              </a:xfrm>
              <a:prstGeom prst="round2SameRect">
                <a:avLst>
                  <a:gd name="adj1" fmla="val 0"/>
                  <a:gd name="adj2" fmla="val 7694"/>
                </a:avLst>
              </a:prstGeom>
              <a:blipFill dpi="0" rotWithShape="1">
                <a:blip r:embed="rId32"/>
                <a:srcRect/>
                <a:stretch>
                  <a:fillRect t="-3227" b="-3227"/>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p>
            </p:txBody>
          </p:sp>
        </p:grpSp>
        <p:grpSp>
          <p:nvGrpSpPr>
            <p:cNvPr id="1039" name="Group 1038">
              <a:extLst>
                <a:ext uri="{FF2B5EF4-FFF2-40B4-BE49-F238E27FC236}">
                  <a16:creationId xmlns:a16="http://schemas.microsoft.com/office/drawing/2014/main" id="{20A8B8D2-6345-5D54-BE90-58240785B970}"/>
                </a:ext>
              </a:extLst>
            </p:cNvPr>
            <p:cNvGrpSpPr/>
            <p:nvPr/>
          </p:nvGrpSpPr>
          <p:grpSpPr>
            <a:xfrm>
              <a:off x="7309452" y="3767192"/>
              <a:ext cx="688040" cy="843955"/>
              <a:chOff x="186735" y="2330693"/>
              <a:chExt cx="1303528" cy="1780197"/>
            </a:xfrm>
            <a:effectLst>
              <a:outerShdw blurRad="50800" dist="38100" dir="5400000" algn="t" rotWithShape="0">
                <a:prstClr val="black">
                  <a:alpha val="40000"/>
                </a:prstClr>
              </a:outerShdw>
            </a:effectLst>
          </p:grpSpPr>
          <p:sp>
            <p:nvSpPr>
              <p:cNvPr id="1040" name="Round Same Side Corner Rectangle 1039">
                <a:extLst>
                  <a:ext uri="{FF2B5EF4-FFF2-40B4-BE49-F238E27FC236}">
                    <a16:creationId xmlns:a16="http://schemas.microsoft.com/office/drawing/2014/main" id="{7D98B8CF-04A9-132B-58C2-3CBACB550C0B}"/>
                  </a:ext>
                </a:extLst>
              </p:cNvPr>
              <p:cNvSpPr/>
              <p:nvPr/>
            </p:nvSpPr>
            <p:spPr>
              <a:xfrm>
                <a:off x="186864" y="2330693"/>
                <a:ext cx="1303399" cy="416416"/>
              </a:xfrm>
              <a:prstGeom prst="round2SameRect">
                <a:avLst/>
              </a:prstGeom>
              <a:gradFill>
                <a:gsLst>
                  <a:gs pos="0">
                    <a:srgbClr val="A03C38"/>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
                  <a:t>Exploration Ground Systems</a:t>
                </a:r>
              </a:p>
            </p:txBody>
          </p:sp>
          <p:sp>
            <p:nvSpPr>
              <p:cNvPr id="1042" name="Round Same Side Corner Rectangle 1041">
                <a:extLst>
                  <a:ext uri="{FF2B5EF4-FFF2-40B4-BE49-F238E27FC236}">
                    <a16:creationId xmlns:a16="http://schemas.microsoft.com/office/drawing/2014/main" id="{4B3A1EEE-EA64-09C8-AD50-F8FA8D88C3A3}"/>
                  </a:ext>
                </a:extLst>
              </p:cNvPr>
              <p:cNvSpPr/>
              <p:nvPr/>
            </p:nvSpPr>
            <p:spPr>
              <a:xfrm rot="10800000" flipH="1" flipV="1">
                <a:off x="186735" y="2747109"/>
                <a:ext cx="1303398" cy="1363781"/>
              </a:xfrm>
              <a:prstGeom prst="round2SameRect">
                <a:avLst>
                  <a:gd name="adj1" fmla="val 0"/>
                  <a:gd name="adj2" fmla="val 7694"/>
                </a:avLst>
              </a:prstGeom>
              <a:blipFill>
                <a:blip r:embed="rId33"/>
                <a:srcRect/>
                <a:stretch>
                  <a:fillRect l="-14107" r="-26861"/>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p>
            </p:txBody>
          </p:sp>
        </p:grpSp>
        <p:grpSp>
          <p:nvGrpSpPr>
            <p:cNvPr id="1044" name="Group 1043">
              <a:extLst>
                <a:ext uri="{FF2B5EF4-FFF2-40B4-BE49-F238E27FC236}">
                  <a16:creationId xmlns:a16="http://schemas.microsoft.com/office/drawing/2014/main" id="{AB2AEF5B-94E0-6D62-F1B6-F932204E8B64}"/>
                </a:ext>
              </a:extLst>
            </p:cNvPr>
            <p:cNvGrpSpPr/>
            <p:nvPr/>
          </p:nvGrpSpPr>
          <p:grpSpPr>
            <a:xfrm>
              <a:off x="8032385" y="3767193"/>
              <a:ext cx="688040" cy="843955"/>
              <a:chOff x="186735" y="2330693"/>
              <a:chExt cx="1303528" cy="1780198"/>
            </a:xfrm>
            <a:effectLst>
              <a:outerShdw blurRad="50800" dist="38100" dir="5400000" algn="t" rotWithShape="0">
                <a:prstClr val="black">
                  <a:alpha val="40000"/>
                </a:prstClr>
              </a:outerShdw>
            </a:effectLst>
          </p:grpSpPr>
          <p:sp>
            <p:nvSpPr>
              <p:cNvPr id="1046" name="Round Same Side Corner Rectangle 1045">
                <a:extLst>
                  <a:ext uri="{FF2B5EF4-FFF2-40B4-BE49-F238E27FC236}">
                    <a16:creationId xmlns:a16="http://schemas.microsoft.com/office/drawing/2014/main" id="{8E47833A-6CF8-C4C4-BB7E-C5AFED0F1D02}"/>
                  </a:ext>
                </a:extLst>
              </p:cNvPr>
              <p:cNvSpPr/>
              <p:nvPr/>
            </p:nvSpPr>
            <p:spPr>
              <a:xfrm>
                <a:off x="186864" y="2330693"/>
                <a:ext cx="1303399" cy="416416"/>
              </a:xfrm>
              <a:prstGeom prst="round2SameRect">
                <a:avLst/>
              </a:prstGeom>
              <a:gradFill>
                <a:gsLst>
                  <a:gs pos="0">
                    <a:srgbClr val="A03C38"/>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
                  <a:t>Orion </a:t>
                </a:r>
                <a:br>
                  <a:rPr lang="en-US" sz="400"/>
                </a:br>
                <a:r>
                  <a:rPr lang="en-US" sz="400"/>
                  <a:t>Spacecraft</a:t>
                </a:r>
              </a:p>
            </p:txBody>
          </p:sp>
          <p:sp>
            <p:nvSpPr>
              <p:cNvPr id="1047" name="Round Same Side Corner Rectangle 1046">
                <a:extLst>
                  <a:ext uri="{FF2B5EF4-FFF2-40B4-BE49-F238E27FC236}">
                    <a16:creationId xmlns:a16="http://schemas.microsoft.com/office/drawing/2014/main" id="{516D63B7-54E7-9A6F-51C3-3217962D845E}"/>
                  </a:ext>
                </a:extLst>
              </p:cNvPr>
              <p:cNvSpPr/>
              <p:nvPr/>
            </p:nvSpPr>
            <p:spPr>
              <a:xfrm rot="10800000" flipH="1" flipV="1">
                <a:off x="186735" y="2747109"/>
                <a:ext cx="1303397" cy="1363782"/>
              </a:xfrm>
              <a:prstGeom prst="round2SameRect">
                <a:avLst>
                  <a:gd name="adj1" fmla="val 0"/>
                  <a:gd name="adj2" fmla="val 7694"/>
                </a:avLst>
              </a:prstGeom>
              <a:blipFill>
                <a:blip r:embed="rId34"/>
                <a:srcRect/>
                <a:stretch>
                  <a:fillRect l="-33536" r="-3353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p>
            </p:txBody>
          </p:sp>
        </p:grpSp>
        <p:grpSp>
          <p:nvGrpSpPr>
            <p:cNvPr id="1048" name="Group 1047">
              <a:extLst>
                <a:ext uri="{FF2B5EF4-FFF2-40B4-BE49-F238E27FC236}">
                  <a16:creationId xmlns:a16="http://schemas.microsoft.com/office/drawing/2014/main" id="{6B320E94-B0CC-CB9F-56DA-F7CD2E9F13EC}"/>
                </a:ext>
              </a:extLst>
            </p:cNvPr>
            <p:cNvGrpSpPr/>
            <p:nvPr/>
          </p:nvGrpSpPr>
          <p:grpSpPr>
            <a:xfrm>
              <a:off x="8733675" y="2826143"/>
              <a:ext cx="688040" cy="843955"/>
              <a:chOff x="186735" y="2330693"/>
              <a:chExt cx="1303528" cy="1780197"/>
            </a:xfrm>
            <a:effectLst>
              <a:outerShdw blurRad="50800" dist="38100" dir="5400000" algn="t" rotWithShape="0">
                <a:prstClr val="black">
                  <a:alpha val="40000"/>
                </a:prstClr>
              </a:outerShdw>
            </a:effectLst>
          </p:grpSpPr>
          <p:sp>
            <p:nvSpPr>
              <p:cNvPr id="1049" name="Round Same Side Corner Rectangle 1048">
                <a:extLst>
                  <a:ext uri="{FF2B5EF4-FFF2-40B4-BE49-F238E27FC236}">
                    <a16:creationId xmlns:a16="http://schemas.microsoft.com/office/drawing/2014/main" id="{E82BD3E3-0F2A-1D7F-F7D6-231E2121AD54}"/>
                  </a:ext>
                </a:extLst>
              </p:cNvPr>
              <p:cNvSpPr/>
              <p:nvPr/>
            </p:nvSpPr>
            <p:spPr>
              <a:xfrm>
                <a:off x="186864" y="2330693"/>
                <a:ext cx="1303399" cy="416416"/>
              </a:xfrm>
              <a:prstGeom prst="round2SameRect">
                <a:avLst/>
              </a:prstGeom>
              <a:gradFill>
                <a:gsLst>
                  <a:gs pos="0">
                    <a:srgbClr val="A03C38"/>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
                  <a:t>Gateway Logistics Element</a:t>
                </a:r>
              </a:p>
            </p:txBody>
          </p:sp>
          <p:sp>
            <p:nvSpPr>
              <p:cNvPr id="1051" name="Round Same Side Corner Rectangle 1050">
                <a:extLst>
                  <a:ext uri="{FF2B5EF4-FFF2-40B4-BE49-F238E27FC236}">
                    <a16:creationId xmlns:a16="http://schemas.microsoft.com/office/drawing/2014/main" id="{CE2F64B3-3591-4DA3-128F-9DA03E6122FF}"/>
                  </a:ext>
                </a:extLst>
              </p:cNvPr>
              <p:cNvSpPr/>
              <p:nvPr/>
            </p:nvSpPr>
            <p:spPr>
              <a:xfrm rot="10800000" flipH="1" flipV="1">
                <a:off x="186735" y="2747109"/>
                <a:ext cx="1303398" cy="1363781"/>
              </a:xfrm>
              <a:prstGeom prst="round2SameRect">
                <a:avLst>
                  <a:gd name="adj1" fmla="val 0"/>
                  <a:gd name="adj2" fmla="val 7694"/>
                </a:avLst>
              </a:prstGeom>
              <a:blipFill>
                <a:blip r:embed="rId35"/>
                <a:srcRect/>
                <a:stretch>
                  <a:fillRect l="-60555" r="-6517"/>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p>
            </p:txBody>
          </p:sp>
        </p:grpSp>
        <p:grpSp>
          <p:nvGrpSpPr>
            <p:cNvPr id="1057" name="Group 1056">
              <a:extLst>
                <a:ext uri="{FF2B5EF4-FFF2-40B4-BE49-F238E27FC236}">
                  <a16:creationId xmlns:a16="http://schemas.microsoft.com/office/drawing/2014/main" id="{42A9AA61-4D16-F29E-54C9-E6FA73DE58F6}"/>
                </a:ext>
              </a:extLst>
            </p:cNvPr>
            <p:cNvGrpSpPr/>
            <p:nvPr/>
          </p:nvGrpSpPr>
          <p:grpSpPr>
            <a:xfrm>
              <a:off x="8736443" y="3768400"/>
              <a:ext cx="688108" cy="842748"/>
              <a:chOff x="186606" y="2330693"/>
              <a:chExt cx="1303657" cy="1777652"/>
            </a:xfrm>
            <a:effectLst>
              <a:outerShdw blurRad="50800" dist="38100" dir="5400000" algn="t" rotWithShape="0">
                <a:prstClr val="black">
                  <a:alpha val="40000"/>
                </a:prstClr>
              </a:outerShdw>
            </a:effectLst>
          </p:grpSpPr>
          <p:sp>
            <p:nvSpPr>
              <p:cNvPr id="1058" name="Round Same Side Corner Rectangle 1057">
                <a:extLst>
                  <a:ext uri="{FF2B5EF4-FFF2-40B4-BE49-F238E27FC236}">
                    <a16:creationId xmlns:a16="http://schemas.microsoft.com/office/drawing/2014/main" id="{B1649A2F-4A8D-7686-5461-A01479F3FAB5}"/>
                  </a:ext>
                </a:extLst>
              </p:cNvPr>
              <p:cNvSpPr/>
              <p:nvPr/>
            </p:nvSpPr>
            <p:spPr>
              <a:xfrm>
                <a:off x="186864" y="2330693"/>
                <a:ext cx="1303399" cy="416416"/>
              </a:xfrm>
              <a:prstGeom prst="round2SameRect">
                <a:avLst/>
              </a:prstGeom>
              <a:gradFill>
                <a:gsLst>
                  <a:gs pos="0">
                    <a:srgbClr val="A03C38"/>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
                  <a:t>Commercial Lunar Payload Services</a:t>
                </a:r>
              </a:p>
            </p:txBody>
          </p:sp>
          <p:sp>
            <p:nvSpPr>
              <p:cNvPr id="1059" name="Round Same Side Corner Rectangle 1058">
                <a:extLst>
                  <a:ext uri="{FF2B5EF4-FFF2-40B4-BE49-F238E27FC236}">
                    <a16:creationId xmlns:a16="http://schemas.microsoft.com/office/drawing/2014/main" id="{DC8367F4-7712-73F1-B91F-6E3C2D37A213}"/>
                  </a:ext>
                </a:extLst>
              </p:cNvPr>
              <p:cNvSpPr/>
              <p:nvPr/>
            </p:nvSpPr>
            <p:spPr>
              <a:xfrm rot="10800000" flipV="1">
                <a:off x="186606" y="2744564"/>
                <a:ext cx="1303398" cy="1363781"/>
              </a:xfrm>
              <a:prstGeom prst="round2SameRect">
                <a:avLst>
                  <a:gd name="adj1" fmla="val 0"/>
                  <a:gd name="adj2" fmla="val 7694"/>
                </a:avLst>
              </a:prstGeom>
              <a:blipFill dpi="0" rotWithShape="1">
                <a:blip r:embed="rId36"/>
                <a:srcRect/>
                <a:stretch>
                  <a:fillRect l="-73869" t="-4336" r="-5279" b="-2892"/>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p>
            </p:txBody>
          </p:sp>
        </p:grpSp>
        <p:grpSp>
          <p:nvGrpSpPr>
            <p:cNvPr id="1060" name="Group 1059">
              <a:extLst>
                <a:ext uri="{FF2B5EF4-FFF2-40B4-BE49-F238E27FC236}">
                  <a16:creationId xmlns:a16="http://schemas.microsoft.com/office/drawing/2014/main" id="{2269618A-FE7E-436C-3966-CE7D5F2F197B}"/>
                </a:ext>
              </a:extLst>
            </p:cNvPr>
            <p:cNvGrpSpPr/>
            <p:nvPr/>
          </p:nvGrpSpPr>
          <p:grpSpPr>
            <a:xfrm>
              <a:off x="8028838" y="2834582"/>
              <a:ext cx="688040" cy="843953"/>
              <a:chOff x="186735" y="2330693"/>
              <a:chExt cx="1303528" cy="1780192"/>
            </a:xfrm>
            <a:effectLst>
              <a:outerShdw blurRad="50800" dist="38100" dir="5400000" algn="t" rotWithShape="0">
                <a:prstClr val="black">
                  <a:alpha val="40000"/>
                </a:prstClr>
              </a:outerShdw>
            </a:effectLst>
          </p:grpSpPr>
          <p:sp>
            <p:nvSpPr>
              <p:cNvPr id="1061" name="Round Same Side Corner Rectangle 1060">
                <a:extLst>
                  <a:ext uri="{FF2B5EF4-FFF2-40B4-BE49-F238E27FC236}">
                    <a16:creationId xmlns:a16="http://schemas.microsoft.com/office/drawing/2014/main" id="{C713DEED-58A3-0756-1AA4-A58DEBE599C5}"/>
                  </a:ext>
                </a:extLst>
              </p:cNvPr>
              <p:cNvSpPr/>
              <p:nvPr/>
            </p:nvSpPr>
            <p:spPr>
              <a:xfrm>
                <a:off x="186864" y="2330693"/>
                <a:ext cx="1303399" cy="416416"/>
              </a:xfrm>
              <a:prstGeom prst="round2SameRect">
                <a:avLst/>
              </a:prstGeom>
              <a:gradFill>
                <a:gsLst>
                  <a:gs pos="0">
                    <a:srgbClr val="A03C38"/>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lnSpc>
                    <a:spcPct val="114889"/>
                  </a:lnSpc>
                </a:pPr>
                <a:r>
                  <a:rPr lang="en-US" sz="400"/>
                  <a:t>Exploration EVA Systems</a:t>
                </a:r>
              </a:p>
            </p:txBody>
          </p:sp>
          <p:sp>
            <p:nvSpPr>
              <p:cNvPr id="1062" name="Round Same Side Corner Rectangle 1061">
                <a:extLst>
                  <a:ext uri="{FF2B5EF4-FFF2-40B4-BE49-F238E27FC236}">
                    <a16:creationId xmlns:a16="http://schemas.microsoft.com/office/drawing/2014/main" id="{E5833C76-0646-656F-4763-8704610922AB}"/>
                  </a:ext>
                </a:extLst>
              </p:cNvPr>
              <p:cNvSpPr>
                <a:spLocks/>
              </p:cNvSpPr>
              <p:nvPr/>
            </p:nvSpPr>
            <p:spPr>
              <a:xfrm rot="10800000" flipV="1">
                <a:off x="186735" y="2747106"/>
                <a:ext cx="1303399" cy="1363779"/>
              </a:xfrm>
              <a:prstGeom prst="round2SameRect">
                <a:avLst>
                  <a:gd name="adj1" fmla="val 0"/>
                  <a:gd name="adj2" fmla="val 7694"/>
                </a:avLst>
              </a:prstGeom>
              <a:blipFill dpi="0" rotWithShape="1">
                <a:blip r:embed="rId37"/>
                <a:srcRect/>
                <a:stretch>
                  <a:fillRect l="-9288" t="-187" r="-57784" b="187"/>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p>
            </p:txBody>
          </p:sp>
        </p:grpSp>
        <p:grpSp>
          <p:nvGrpSpPr>
            <p:cNvPr id="1099" name="Group 1098">
              <a:extLst>
                <a:ext uri="{FF2B5EF4-FFF2-40B4-BE49-F238E27FC236}">
                  <a16:creationId xmlns:a16="http://schemas.microsoft.com/office/drawing/2014/main" id="{17E559DA-64D5-13B6-1D47-209CB39398A1}"/>
                </a:ext>
              </a:extLst>
            </p:cNvPr>
            <p:cNvGrpSpPr/>
            <p:nvPr/>
          </p:nvGrpSpPr>
          <p:grpSpPr>
            <a:xfrm>
              <a:off x="7282711" y="4737871"/>
              <a:ext cx="2125526" cy="1099051"/>
              <a:chOff x="196250" y="3993689"/>
              <a:chExt cx="3408527" cy="1762455"/>
            </a:xfrm>
          </p:grpSpPr>
          <p:sp>
            <p:nvSpPr>
              <p:cNvPr id="1100" name="Rounded Rectangle 1099">
                <a:extLst>
                  <a:ext uri="{FF2B5EF4-FFF2-40B4-BE49-F238E27FC236}">
                    <a16:creationId xmlns:a16="http://schemas.microsoft.com/office/drawing/2014/main" id="{0CF1A9B4-7216-07AA-41A4-A9CEE3EBC026}"/>
                  </a:ext>
                </a:extLst>
              </p:cNvPr>
              <p:cNvSpPr/>
              <p:nvPr/>
            </p:nvSpPr>
            <p:spPr>
              <a:xfrm>
                <a:off x="234550" y="4660436"/>
                <a:ext cx="2178847" cy="1047931"/>
              </a:xfrm>
              <a:prstGeom prst="roundRect">
                <a:avLst>
                  <a:gd name="adj" fmla="val 3615"/>
                </a:avLst>
              </a:prstGeom>
              <a:solidFill>
                <a:srgbClr val="FFF2E7"/>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p>
            </p:txBody>
          </p:sp>
          <p:sp>
            <p:nvSpPr>
              <p:cNvPr id="1101" name="TextBox 1100">
                <a:extLst>
                  <a:ext uri="{FF2B5EF4-FFF2-40B4-BE49-F238E27FC236}">
                    <a16:creationId xmlns:a16="http://schemas.microsoft.com/office/drawing/2014/main" id="{6C1B24A9-C8E1-2B76-2F5C-D90413FCB41B}"/>
                  </a:ext>
                </a:extLst>
              </p:cNvPr>
              <p:cNvSpPr txBox="1"/>
              <p:nvPr/>
            </p:nvSpPr>
            <p:spPr>
              <a:xfrm>
                <a:off x="234439" y="5410655"/>
                <a:ext cx="2178847" cy="345489"/>
              </a:xfrm>
              <a:prstGeom prst="rect">
                <a:avLst/>
              </a:prstGeom>
              <a:noFill/>
            </p:spPr>
            <p:txBody>
              <a:bodyPr wrap="square" rtlCol="0">
                <a:spAutoFit/>
              </a:bodyPr>
              <a:lstStyle/>
              <a:p>
                <a:pPr algn="ctr"/>
                <a:r>
                  <a:rPr lang="en-US" sz="800"/>
                  <a:t>NSN / DSN</a:t>
                </a:r>
              </a:p>
            </p:txBody>
          </p:sp>
          <p:grpSp>
            <p:nvGrpSpPr>
              <p:cNvPr id="1102" name="Group 1101">
                <a:extLst>
                  <a:ext uri="{FF2B5EF4-FFF2-40B4-BE49-F238E27FC236}">
                    <a16:creationId xmlns:a16="http://schemas.microsoft.com/office/drawing/2014/main" id="{AD166D3B-42D5-A9A5-AB82-3064CFB8FAB1}"/>
                  </a:ext>
                </a:extLst>
              </p:cNvPr>
              <p:cNvGrpSpPr/>
              <p:nvPr/>
            </p:nvGrpSpPr>
            <p:grpSpPr>
              <a:xfrm>
                <a:off x="196250" y="3993689"/>
                <a:ext cx="1115306" cy="1365950"/>
                <a:chOff x="186606" y="2330693"/>
                <a:chExt cx="1303657" cy="1777652"/>
              </a:xfrm>
              <a:effectLst>
                <a:outerShdw blurRad="50800" dist="38100" dir="5400000" algn="t" rotWithShape="0">
                  <a:prstClr val="black">
                    <a:alpha val="40000"/>
                  </a:prstClr>
                </a:outerShdw>
              </a:effectLst>
            </p:grpSpPr>
            <p:sp>
              <p:nvSpPr>
                <p:cNvPr id="1111" name="Round Same Side Corner Rectangle 1110">
                  <a:extLst>
                    <a:ext uri="{FF2B5EF4-FFF2-40B4-BE49-F238E27FC236}">
                      <a16:creationId xmlns:a16="http://schemas.microsoft.com/office/drawing/2014/main" id="{869CA9C3-6874-3C5C-BF91-D4A3F82E6F2C}"/>
                    </a:ext>
                  </a:extLst>
                </p:cNvPr>
                <p:cNvSpPr/>
                <p:nvPr/>
              </p:nvSpPr>
              <p:spPr>
                <a:xfrm>
                  <a:off x="186864" y="2330693"/>
                  <a:ext cx="1303399" cy="416416"/>
                </a:xfrm>
                <a:prstGeom prst="round2SameRect">
                  <a:avLst/>
                </a:prstGeom>
                <a:gradFill>
                  <a:gsLst>
                    <a:gs pos="0">
                      <a:srgbClr val="A03C38"/>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
                    <a:t>Near Space </a:t>
                  </a:r>
                </a:p>
                <a:p>
                  <a:pPr algn="ctr"/>
                  <a:r>
                    <a:rPr lang="en-US" sz="400"/>
                    <a:t>Network</a:t>
                  </a:r>
                </a:p>
              </p:txBody>
            </p:sp>
            <p:sp>
              <p:nvSpPr>
                <p:cNvPr id="1112" name="Round Same Side Corner Rectangle 1111">
                  <a:extLst>
                    <a:ext uri="{FF2B5EF4-FFF2-40B4-BE49-F238E27FC236}">
                      <a16:creationId xmlns:a16="http://schemas.microsoft.com/office/drawing/2014/main" id="{AB5B8EDC-0D5B-FB7E-556E-53291B02CF68}"/>
                    </a:ext>
                  </a:extLst>
                </p:cNvPr>
                <p:cNvSpPr/>
                <p:nvPr/>
              </p:nvSpPr>
              <p:spPr>
                <a:xfrm rot="10800000" flipV="1">
                  <a:off x="186606" y="2744564"/>
                  <a:ext cx="1303398" cy="1363781"/>
                </a:xfrm>
                <a:prstGeom prst="round2SameRect">
                  <a:avLst>
                    <a:gd name="adj1" fmla="val 0"/>
                    <a:gd name="adj2" fmla="val 7694"/>
                  </a:avLst>
                </a:prstGeom>
                <a:blipFill dpi="0" rotWithShape="1">
                  <a:blip r:embed="rId38"/>
                  <a:srcRect/>
                  <a:stretch>
                    <a:fillRect l="-3093" t="-16952" r="-61811" b="1"/>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p>
              </p:txBody>
            </p:sp>
          </p:grpSp>
          <p:grpSp>
            <p:nvGrpSpPr>
              <p:cNvPr id="1103" name="Group 1102">
                <a:extLst>
                  <a:ext uri="{FF2B5EF4-FFF2-40B4-BE49-F238E27FC236}">
                    <a16:creationId xmlns:a16="http://schemas.microsoft.com/office/drawing/2014/main" id="{BE798649-E712-FD70-7FF2-5A0B0205157C}"/>
                  </a:ext>
                </a:extLst>
              </p:cNvPr>
              <p:cNvGrpSpPr/>
              <p:nvPr/>
            </p:nvGrpSpPr>
            <p:grpSpPr>
              <a:xfrm>
                <a:off x="1344370" y="3993689"/>
                <a:ext cx="1115196" cy="1367904"/>
                <a:chOff x="186735" y="2330693"/>
                <a:chExt cx="1303528" cy="1780192"/>
              </a:xfrm>
              <a:effectLst>
                <a:outerShdw blurRad="50800" dist="38100" dir="5400000" algn="t" rotWithShape="0">
                  <a:prstClr val="black">
                    <a:alpha val="40000"/>
                  </a:prstClr>
                </a:outerShdw>
              </a:effectLst>
            </p:grpSpPr>
            <p:sp>
              <p:nvSpPr>
                <p:cNvPr id="1109" name="Round Same Side Corner Rectangle 1108">
                  <a:extLst>
                    <a:ext uri="{FF2B5EF4-FFF2-40B4-BE49-F238E27FC236}">
                      <a16:creationId xmlns:a16="http://schemas.microsoft.com/office/drawing/2014/main" id="{FB770C61-3414-9144-EC93-769567D55EB8}"/>
                    </a:ext>
                  </a:extLst>
                </p:cNvPr>
                <p:cNvSpPr/>
                <p:nvPr/>
              </p:nvSpPr>
              <p:spPr>
                <a:xfrm>
                  <a:off x="186864" y="2330693"/>
                  <a:ext cx="1303399" cy="416416"/>
                </a:xfrm>
                <a:prstGeom prst="round2SameRect">
                  <a:avLst/>
                </a:prstGeom>
                <a:gradFill>
                  <a:gsLst>
                    <a:gs pos="0">
                      <a:srgbClr val="A03C38"/>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lnSpc>
                      <a:spcPct val="114889"/>
                    </a:lnSpc>
                  </a:pPr>
                  <a:r>
                    <a:rPr lang="en-US" sz="400"/>
                    <a:t>Deep Space Network</a:t>
                  </a:r>
                </a:p>
              </p:txBody>
            </p:sp>
            <p:sp>
              <p:nvSpPr>
                <p:cNvPr id="1110" name="Round Same Side Corner Rectangle 1109">
                  <a:extLst>
                    <a:ext uri="{FF2B5EF4-FFF2-40B4-BE49-F238E27FC236}">
                      <a16:creationId xmlns:a16="http://schemas.microsoft.com/office/drawing/2014/main" id="{21439EEF-2699-9F50-CAF3-AF2DE7CE54E5}"/>
                    </a:ext>
                  </a:extLst>
                </p:cNvPr>
                <p:cNvSpPr>
                  <a:spLocks/>
                </p:cNvSpPr>
                <p:nvPr/>
              </p:nvSpPr>
              <p:spPr>
                <a:xfrm rot="10800000" flipV="1">
                  <a:off x="186735" y="2747106"/>
                  <a:ext cx="1303399" cy="1363779"/>
                </a:xfrm>
                <a:prstGeom prst="round2SameRect">
                  <a:avLst>
                    <a:gd name="adj1" fmla="val 0"/>
                    <a:gd name="adj2" fmla="val 7694"/>
                  </a:avLst>
                </a:prstGeom>
                <a:blipFill dpi="0" rotWithShape="1">
                  <a:blip r:embed="rId39"/>
                  <a:srcRect/>
                  <a:stretch>
                    <a:fillRect t="-3920" b="-392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p>
              </p:txBody>
            </p:sp>
          </p:grpSp>
          <p:grpSp>
            <p:nvGrpSpPr>
              <p:cNvPr id="1104" name="Group 1103">
                <a:extLst>
                  <a:ext uri="{FF2B5EF4-FFF2-40B4-BE49-F238E27FC236}">
                    <a16:creationId xmlns:a16="http://schemas.microsoft.com/office/drawing/2014/main" id="{DEABD8C4-B389-7D32-C05D-690A514BDD32}"/>
                  </a:ext>
                </a:extLst>
              </p:cNvPr>
              <p:cNvGrpSpPr/>
              <p:nvPr/>
            </p:nvGrpSpPr>
            <p:grpSpPr>
              <a:xfrm>
                <a:off x="2489581" y="4000204"/>
                <a:ext cx="1115196" cy="1367904"/>
                <a:chOff x="186735" y="2330693"/>
                <a:chExt cx="1303528" cy="1780192"/>
              </a:xfrm>
              <a:effectLst>
                <a:outerShdw blurRad="50800" dist="38100" dir="5400000" algn="t" rotWithShape="0">
                  <a:prstClr val="black">
                    <a:alpha val="40000"/>
                  </a:prstClr>
                </a:outerShdw>
              </a:effectLst>
            </p:grpSpPr>
            <p:sp>
              <p:nvSpPr>
                <p:cNvPr id="1107" name="Round Same Side Corner Rectangle 1106">
                  <a:extLst>
                    <a:ext uri="{FF2B5EF4-FFF2-40B4-BE49-F238E27FC236}">
                      <a16:creationId xmlns:a16="http://schemas.microsoft.com/office/drawing/2014/main" id="{DC0C23B0-400B-6B8A-08CF-5C16C456EA21}"/>
                    </a:ext>
                  </a:extLst>
                </p:cNvPr>
                <p:cNvSpPr/>
                <p:nvPr/>
              </p:nvSpPr>
              <p:spPr>
                <a:xfrm>
                  <a:off x="186864" y="2330693"/>
                  <a:ext cx="1303399" cy="416416"/>
                </a:xfrm>
                <a:prstGeom prst="round2SameRect">
                  <a:avLst/>
                </a:prstGeom>
                <a:gradFill>
                  <a:gsLst>
                    <a:gs pos="0">
                      <a:srgbClr val="A03C38"/>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lnSpc>
                      <a:spcPct val="114889"/>
                    </a:lnSpc>
                  </a:pPr>
                  <a:r>
                    <a:rPr lang="en-US" sz="400"/>
                    <a:t>LCRNS</a:t>
                  </a:r>
                </a:p>
              </p:txBody>
            </p:sp>
            <p:sp>
              <p:nvSpPr>
                <p:cNvPr id="1108" name="Round Same Side Corner Rectangle 1107">
                  <a:extLst>
                    <a:ext uri="{FF2B5EF4-FFF2-40B4-BE49-F238E27FC236}">
                      <a16:creationId xmlns:a16="http://schemas.microsoft.com/office/drawing/2014/main" id="{0A559DE0-8CBF-FBB7-01BF-1E6B465CFCB8}"/>
                    </a:ext>
                  </a:extLst>
                </p:cNvPr>
                <p:cNvSpPr>
                  <a:spLocks/>
                </p:cNvSpPr>
                <p:nvPr/>
              </p:nvSpPr>
              <p:spPr>
                <a:xfrm rot="10800000" flipV="1">
                  <a:off x="186735" y="2747106"/>
                  <a:ext cx="1303399" cy="1363779"/>
                </a:xfrm>
                <a:prstGeom prst="round2SameRect">
                  <a:avLst>
                    <a:gd name="adj1" fmla="val 0"/>
                    <a:gd name="adj2" fmla="val 7694"/>
                  </a:avLst>
                </a:prstGeom>
                <a:blipFill dpi="0" rotWithShape="1">
                  <a:blip r:embed="rId40"/>
                  <a:srcRect/>
                  <a:stretch>
                    <a:fillRect l="-31106" r="-35964"/>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p>
              </p:txBody>
            </p:sp>
          </p:grpSp>
        </p:grpSp>
      </p:grpSp>
    </p:spTree>
    <p:extLst>
      <p:ext uri="{BB962C8B-B14F-4D97-AF65-F5344CB8AC3E}">
        <p14:creationId xmlns:p14="http://schemas.microsoft.com/office/powerpoint/2010/main" val="3322841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98908-DA8B-CC10-DEF1-ADF4E5D61A07}"/>
              </a:ext>
            </a:extLst>
          </p:cNvPr>
          <p:cNvSpPr>
            <a:spLocks noGrp="1"/>
          </p:cNvSpPr>
          <p:nvPr>
            <p:ph type="title"/>
          </p:nvPr>
        </p:nvSpPr>
        <p:spPr>
          <a:xfrm>
            <a:off x="457200" y="396078"/>
            <a:ext cx="9906000" cy="633168"/>
          </a:xfrm>
        </p:spPr>
        <p:txBody>
          <a:bodyPr>
            <a:noAutofit/>
          </a:bodyPr>
          <a:lstStyle/>
          <a:p>
            <a:r>
              <a:rPr lang="en-US"/>
              <a:t>Data Systems and Management </a:t>
            </a:r>
          </a:p>
        </p:txBody>
      </p:sp>
      <p:grpSp>
        <p:nvGrpSpPr>
          <p:cNvPr id="21" name="Group 20">
            <a:extLst>
              <a:ext uri="{FF2B5EF4-FFF2-40B4-BE49-F238E27FC236}">
                <a16:creationId xmlns:a16="http://schemas.microsoft.com/office/drawing/2014/main" id="{E185265E-78B2-5EE3-1AE7-C86880EB01C7}"/>
              </a:ext>
            </a:extLst>
          </p:cNvPr>
          <p:cNvGrpSpPr/>
          <p:nvPr/>
        </p:nvGrpSpPr>
        <p:grpSpPr>
          <a:xfrm>
            <a:off x="228600" y="1154434"/>
            <a:ext cx="10363199" cy="109728"/>
            <a:chOff x="38100" y="1319832"/>
            <a:chExt cx="10363199" cy="109728"/>
          </a:xfrm>
        </p:grpSpPr>
        <p:pic>
          <p:nvPicPr>
            <p:cNvPr id="22" name="Picture 21">
              <a:extLst>
                <a:ext uri="{FF2B5EF4-FFF2-40B4-BE49-F238E27FC236}">
                  <a16:creationId xmlns:a16="http://schemas.microsoft.com/office/drawing/2014/main" id="{2A71ECED-8B14-1F48-BF55-9FE6BB4A5941}"/>
                </a:ext>
              </a:extLst>
            </p:cNvPr>
            <p:cNvPicPr>
              <a:picLocks noChangeAspect="1"/>
            </p:cNvPicPr>
            <p:nvPr/>
          </p:nvPicPr>
          <p:blipFill>
            <a:blip r:embed="rId3"/>
            <a:stretch>
              <a:fillRect/>
            </a:stretch>
          </p:blipFill>
          <p:spPr>
            <a:xfrm>
              <a:off x="1546555" y="1319832"/>
              <a:ext cx="1620598" cy="109728"/>
            </a:xfrm>
            <a:prstGeom prst="rect">
              <a:avLst/>
            </a:prstGeom>
          </p:spPr>
        </p:pic>
        <p:cxnSp>
          <p:nvCxnSpPr>
            <p:cNvPr id="23" name="Straight Connector 22">
              <a:extLst>
                <a:ext uri="{FF2B5EF4-FFF2-40B4-BE49-F238E27FC236}">
                  <a16:creationId xmlns:a16="http://schemas.microsoft.com/office/drawing/2014/main" id="{2838A6F2-59D7-211A-DE03-AD258466E2AA}"/>
                </a:ext>
              </a:extLst>
            </p:cNvPr>
            <p:cNvCxnSpPr>
              <a:cxnSpLocks/>
            </p:cNvCxnSpPr>
            <p:nvPr/>
          </p:nvCxnSpPr>
          <p:spPr>
            <a:xfrm>
              <a:off x="38100" y="13746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1A8AD743-2C91-66A2-EF24-9DACA0E80C60}"/>
                </a:ext>
              </a:extLst>
            </p:cNvPr>
            <p:cNvCxnSpPr>
              <a:cxnSpLocks/>
            </p:cNvCxnSpPr>
            <p:nvPr/>
          </p:nvCxnSpPr>
          <p:spPr>
            <a:xfrm>
              <a:off x="3304008" y="1374696"/>
              <a:ext cx="7097291"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 name="Group 8">
            <a:extLst>
              <a:ext uri="{FF2B5EF4-FFF2-40B4-BE49-F238E27FC236}">
                <a16:creationId xmlns:a16="http://schemas.microsoft.com/office/drawing/2014/main" id="{F555061F-0101-B023-0AEF-B3E7A4889A5D}"/>
              </a:ext>
            </a:extLst>
          </p:cNvPr>
          <p:cNvGrpSpPr/>
          <p:nvPr/>
        </p:nvGrpSpPr>
        <p:grpSpPr>
          <a:xfrm>
            <a:off x="10820399" y="0"/>
            <a:ext cx="1371601" cy="6858000"/>
            <a:chOff x="10820399" y="0"/>
            <a:chExt cx="1371601" cy="6858000"/>
          </a:xfrm>
        </p:grpSpPr>
        <p:sp>
          <p:nvSpPr>
            <p:cNvPr id="10" name="Rectangle 9">
              <a:extLst>
                <a:ext uri="{FF2B5EF4-FFF2-40B4-BE49-F238E27FC236}">
                  <a16:creationId xmlns:a16="http://schemas.microsoft.com/office/drawing/2014/main" id="{FCECF845-0ECB-B169-536F-FA85215BACC7}"/>
                </a:ext>
              </a:extLst>
            </p:cNvPr>
            <p:cNvSpPr/>
            <p:nvPr/>
          </p:nvSpPr>
          <p:spPr>
            <a:xfrm>
              <a:off x="10820400" y="0"/>
              <a:ext cx="1371600" cy="6858000"/>
            </a:xfrm>
            <a:prstGeom prst="rect">
              <a:avLst/>
            </a:prstGeom>
            <a:gradFill>
              <a:gsLst>
                <a:gs pos="0">
                  <a:srgbClr val="666767"/>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F5CBB5B-DC26-9736-0006-F6A8610E6228}"/>
                </a:ext>
              </a:extLst>
            </p:cNvPr>
            <p:cNvSpPr txBox="1"/>
            <p:nvPr/>
          </p:nvSpPr>
          <p:spPr>
            <a:xfrm rot="5400000">
              <a:off x="8983800" y="3317016"/>
              <a:ext cx="5041645" cy="646331"/>
            </a:xfrm>
            <a:prstGeom prst="rect">
              <a:avLst/>
            </a:prstGeom>
            <a:noFill/>
          </p:spPr>
          <p:txBody>
            <a:bodyPr wrap="square" rtlCol="0">
              <a:spAutoFit/>
            </a:bodyPr>
            <a:lstStyle/>
            <a:p>
              <a:r>
                <a:rPr lang="en-US" sz="3600">
                  <a:solidFill>
                    <a:schemeClr val="bg1"/>
                  </a:solidFill>
                  <a:latin typeface="Aptos" panose="020B0004020202020204" pitchFamily="34" charset="0"/>
                </a:rPr>
                <a:t>Lunar Architecture</a:t>
              </a:r>
            </a:p>
          </p:txBody>
        </p:sp>
        <p:sp>
          <p:nvSpPr>
            <p:cNvPr id="12" name="TextBox 11">
              <a:extLst>
                <a:ext uri="{FF2B5EF4-FFF2-40B4-BE49-F238E27FC236}">
                  <a16:creationId xmlns:a16="http://schemas.microsoft.com/office/drawing/2014/main" id="{259A8F66-EB7B-7F7F-4ABB-87100F601333}"/>
                </a:ext>
              </a:extLst>
            </p:cNvPr>
            <p:cNvSpPr txBox="1"/>
            <p:nvPr/>
          </p:nvSpPr>
          <p:spPr>
            <a:xfrm>
              <a:off x="10820399" y="6250944"/>
              <a:ext cx="1371600" cy="369332"/>
            </a:xfrm>
            <a:prstGeom prst="rect">
              <a:avLst/>
            </a:prstGeom>
            <a:noFill/>
          </p:spPr>
          <p:txBody>
            <a:bodyPr wrap="square" rtlCol="0" anchor="ctr">
              <a:spAutoFit/>
            </a:bodyPr>
            <a:lstStyle/>
            <a:p>
              <a:pPr algn="ctr"/>
              <a:fld id="{C66299C7-DB12-0840-90AF-C6E7A0EA3CF5}" type="slidenum">
                <a:rPr lang="en-US" smtClean="0">
                  <a:solidFill>
                    <a:schemeClr val="bg1"/>
                  </a:solidFill>
                  <a:latin typeface="Aptos Light" panose="020B0004020202020204" pitchFamily="34" charset="0"/>
                </a:rPr>
                <a:pPr algn="ctr"/>
                <a:t>9</a:t>
              </a:fld>
              <a:endParaRPr lang="en-US">
                <a:solidFill>
                  <a:schemeClr val="bg1"/>
                </a:solidFill>
                <a:latin typeface="Aptos Light" panose="020B0004020202020204" pitchFamily="34" charset="0"/>
              </a:endParaRPr>
            </a:p>
          </p:txBody>
        </p:sp>
        <p:pic>
          <p:nvPicPr>
            <p:cNvPr id="18" name="Picture 17" descr="A logo with a black background&#10;&#10;Description automatically generated">
              <a:extLst>
                <a:ext uri="{FF2B5EF4-FFF2-40B4-BE49-F238E27FC236}">
                  <a16:creationId xmlns:a16="http://schemas.microsoft.com/office/drawing/2014/main" id="{4E79A974-CE0C-4FE9-C211-4E8B2D51ACB5}"/>
                </a:ext>
              </a:extLst>
            </p:cNvPr>
            <p:cNvPicPr>
              <a:picLocks noChangeAspect="1"/>
            </p:cNvPicPr>
            <p:nvPr/>
          </p:nvPicPr>
          <p:blipFill>
            <a:blip r:embed="rId4"/>
            <a:stretch>
              <a:fillRect/>
            </a:stretch>
          </p:blipFill>
          <p:spPr>
            <a:xfrm>
              <a:off x="11047423" y="165522"/>
              <a:ext cx="914400" cy="914400"/>
            </a:xfrm>
            <a:prstGeom prst="rect">
              <a:avLst/>
            </a:prstGeom>
          </p:spPr>
        </p:pic>
      </p:grpSp>
      <p:sp>
        <p:nvSpPr>
          <p:cNvPr id="5" name="Rounded Rectangle 4">
            <a:extLst>
              <a:ext uri="{FF2B5EF4-FFF2-40B4-BE49-F238E27FC236}">
                <a16:creationId xmlns:a16="http://schemas.microsoft.com/office/drawing/2014/main" id="{F38B9BEA-6F9A-29C2-9570-640846A82A1E}"/>
              </a:ext>
            </a:extLst>
          </p:cNvPr>
          <p:cNvSpPr/>
          <p:nvPr/>
        </p:nvSpPr>
        <p:spPr>
          <a:xfrm rot="16200000">
            <a:off x="-1339896" y="3191339"/>
            <a:ext cx="4070814" cy="489287"/>
          </a:xfrm>
          <a:prstGeom prst="roundRect">
            <a:avLst/>
          </a:prstGeom>
          <a:gradFill>
            <a:gsLst>
              <a:gs pos="23000">
                <a:srgbClr val="A03C38"/>
              </a:gs>
              <a:gs pos="100000">
                <a:srgbClr val="293249"/>
              </a:gs>
            </a:gsLst>
            <a:lin ang="81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Sub-Architecture Definition</a:t>
            </a:r>
          </a:p>
        </p:txBody>
      </p:sp>
      <p:sp>
        <p:nvSpPr>
          <p:cNvPr id="7" name="TextBox 6">
            <a:extLst>
              <a:ext uri="{FF2B5EF4-FFF2-40B4-BE49-F238E27FC236}">
                <a16:creationId xmlns:a16="http://schemas.microsoft.com/office/drawing/2014/main" id="{A7C632E1-B1B9-E0EE-5CDF-814DDB005C3D}"/>
              </a:ext>
            </a:extLst>
          </p:cNvPr>
          <p:cNvSpPr txBox="1"/>
          <p:nvPr/>
        </p:nvSpPr>
        <p:spPr>
          <a:xfrm>
            <a:off x="5259572" y="1150083"/>
            <a:ext cx="5469082" cy="4493538"/>
          </a:xfrm>
          <a:prstGeom prst="rect">
            <a:avLst/>
          </a:prstGeom>
          <a:noFill/>
        </p:spPr>
        <p:txBody>
          <a:bodyPr wrap="square">
            <a:spAutoFit/>
          </a:bodyPr>
          <a:lstStyle/>
          <a:p>
            <a:endParaRPr lang="en-US" sz="1100">
              <a:solidFill>
                <a:schemeClr val="bg2">
                  <a:lumMod val="50000"/>
                </a:schemeClr>
              </a:solidFill>
            </a:endParaRPr>
          </a:p>
          <a:p>
            <a:r>
              <a:rPr lang="en-US" sz="1100" i="1">
                <a:solidFill>
                  <a:schemeClr val="bg2">
                    <a:lumMod val="50000"/>
                  </a:schemeClr>
                </a:solidFill>
              </a:rPr>
              <a:t>The Data Systems and Management sub-architecture includes capabilities that work together to move, manage, and secure/protect data within acceptable latency constraints for use throughout the architecture. This sub-architecture is tightly coupled with the CPNT and human system sub-architectures to ensure data is shared and made useful across the architecture. Future capabilities may include data fusion, internet of things (IoT), cloud computing, and servers. The implementation of this sub-architecture spans from Earth systems, space, and planetary surfaces. Not all capabilities are expected to reside in-situ; each domain will include a mixture of assets.</a:t>
            </a:r>
          </a:p>
          <a:p>
            <a:endParaRPr lang="en-US" sz="1100" i="1">
              <a:solidFill>
                <a:schemeClr val="bg2">
                  <a:lumMod val="50000"/>
                </a:schemeClr>
              </a:solidFill>
            </a:endParaRPr>
          </a:p>
          <a:p>
            <a:r>
              <a:rPr lang="en-US" sz="1100" i="1">
                <a:solidFill>
                  <a:schemeClr val="bg2">
                    <a:lumMod val="50000"/>
                  </a:schemeClr>
                </a:solidFill>
              </a:rPr>
              <a:t>Data systems and management play a pivotal role in modern information-driven landscapes. This area encompasses the intricate framework of tools, processes, representations, and technologies designed to capture, store, process, and retrieve data efficiently and securely. From small-scale payloads to large, complex mission sequences, effective data management across the Moon to Mars Architecture ensures that valuable insights can be derived from raw data, driving informed decision making and providing broad access as allowed. </a:t>
            </a:r>
          </a:p>
          <a:p>
            <a:pPr algn="just"/>
            <a:endParaRPr lang="en-US" sz="1100" i="1">
              <a:solidFill>
                <a:schemeClr val="bg2">
                  <a:lumMod val="50000"/>
                </a:schemeClr>
              </a:solidFill>
            </a:endParaRPr>
          </a:p>
          <a:p>
            <a:r>
              <a:rPr lang="en-US" sz="1100" i="1">
                <a:solidFill>
                  <a:schemeClr val="bg2">
                    <a:lumMod val="50000"/>
                  </a:schemeClr>
                </a:solidFill>
              </a:rPr>
              <a:t>These systems can consist of databases, their management systems, data warehouses, and data lakes that collectively organize and maintain data integrity. With the advent of big data, cloud computing, and advanced analytics, modern data systems not only handle structured information, but also embrace unstructured and semi-structured data formats. A robust data management strategy considers data availability, quality, interoperability, security, privacy, compliance, and access to ensure that we can harness the full potential of the expansive amount of lunar data, fostering innovation across the architecture.</a:t>
            </a:r>
          </a:p>
        </p:txBody>
      </p:sp>
      <p:pic>
        <p:nvPicPr>
          <p:cNvPr id="8" name="Picture 7">
            <a:extLst>
              <a:ext uri="{FF2B5EF4-FFF2-40B4-BE49-F238E27FC236}">
                <a16:creationId xmlns:a16="http://schemas.microsoft.com/office/drawing/2014/main" id="{D67C3B2C-7B91-B12A-28F1-5F9CAD0792FE}"/>
              </a:ext>
            </a:extLst>
          </p:cNvPr>
          <p:cNvPicPr>
            <a:picLocks noChangeAspect="1"/>
          </p:cNvPicPr>
          <p:nvPr/>
        </p:nvPicPr>
        <p:blipFill>
          <a:blip r:embed="rId5"/>
          <a:stretch>
            <a:fillRect/>
          </a:stretch>
        </p:blipFill>
        <p:spPr>
          <a:xfrm>
            <a:off x="9552208" y="5767443"/>
            <a:ext cx="968738" cy="968738"/>
          </a:xfrm>
          <a:prstGeom prst="rect">
            <a:avLst/>
          </a:prstGeom>
        </p:spPr>
      </p:pic>
      <p:sp>
        <p:nvSpPr>
          <p:cNvPr id="14" name="TextBox 13">
            <a:extLst>
              <a:ext uri="{FF2B5EF4-FFF2-40B4-BE49-F238E27FC236}">
                <a16:creationId xmlns:a16="http://schemas.microsoft.com/office/drawing/2014/main" id="{B5847C2B-B91A-3936-D102-CD824E139AD4}"/>
              </a:ext>
            </a:extLst>
          </p:cNvPr>
          <p:cNvSpPr txBox="1"/>
          <p:nvPr/>
        </p:nvSpPr>
        <p:spPr>
          <a:xfrm>
            <a:off x="3301485" y="5940841"/>
            <a:ext cx="6100996" cy="646331"/>
          </a:xfrm>
          <a:prstGeom prst="rect">
            <a:avLst/>
          </a:prstGeom>
          <a:noFill/>
        </p:spPr>
        <p:txBody>
          <a:bodyPr wrap="square">
            <a:spAutoFit/>
          </a:bodyPr>
          <a:lstStyle/>
          <a:p>
            <a:pPr algn="r"/>
            <a:r>
              <a:rPr lang="en-US" sz="1800" b="1" i="1"/>
              <a:t>Architecture Definition Document (ADD) </a:t>
            </a:r>
          </a:p>
          <a:p>
            <a:pPr algn="r"/>
            <a:r>
              <a:rPr lang="en-US" sz="1800" b="1" i="1"/>
              <a:t>Revision A — Section 1.3.2.1</a:t>
            </a:r>
          </a:p>
        </p:txBody>
      </p:sp>
      <p:grpSp>
        <p:nvGrpSpPr>
          <p:cNvPr id="3" name="Group 2">
            <a:extLst>
              <a:ext uri="{FF2B5EF4-FFF2-40B4-BE49-F238E27FC236}">
                <a16:creationId xmlns:a16="http://schemas.microsoft.com/office/drawing/2014/main" id="{AD31F01F-B590-2CFC-A114-32C865B74442}"/>
              </a:ext>
            </a:extLst>
          </p:cNvPr>
          <p:cNvGrpSpPr/>
          <p:nvPr/>
        </p:nvGrpSpPr>
        <p:grpSpPr>
          <a:xfrm flipH="1">
            <a:off x="228600" y="5630091"/>
            <a:ext cx="10363199" cy="109728"/>
            <a:chOff x="38100" y="1319832"/>
            <a:chExt cx="10363199" cy="109728"/>
          </a:xfrm>
        </p:grpSpPr>
        <p:pic>
          <p:nvPicPr>
            <p:cNvPr id="4" name="Picture 3">
              <a:extLst>
                <a:ext uri="{FF2B5EF4-FFF2-40B4-BE49-F238E27FC236}">
                  <a16:creationId xmlns:a16="http://schemas.microsoft.com/office/drawing/2014/main" id="{DD5599FC-01E4-DD63-1751-8E4C14F99BC0}"/>
                </a:ext>
              </a:extLst>
            </p:cNvPr>
            <p:cNvPicPr>
              <a:picLocks noChangeAspect="1"/>
            </p:cNvPicPr>
            <p:nvPr/>
          </p:nvPicPr>
          <p:blipFill>
            <a:blip r:embed="rId3"/>
            <a:stretch>
              <a:fillRect/>
            </a:stretch>
          </p:blipFill>
          <p:spPr>
            <a:xfrm>
              <a:off x="1546555" y="1319832"/>
              <a:ext cx="1620598" cy="109728"/>
            </a:xfrm>
            <a:prstGeom prst="rect">
              <a:avLst/>
            </a:prstGeom>
          </p:spPr>
        </p:pic>
        <p:cxnSp>
          <p:nvCxnSpPr>
            <p:cNvPr id="6" name="Straight Connector 5">
              <a:extLst>
                <a:ext uri="{FF2B5EF4-FFF2-40B4-BE49-F238E27FC236}">
                  <a16:creationId xmlns:a16="http://schemas.microsoft.com/office/drawing/2014/main" id="{603F378D-CAB4-86CB-B2C4-567DD74FB079}"/>
                </a:ext>
              </a:extLst>
            </p:cNvPr>
            <p:cNvCxnSpPr>
              <a:cxnSpLocks/>
            </p:cNvCxnSpPr>
            <p:nvPr/>
          </p:nvCxnSpPr>
          <p:spPr>
            <a:xfrm>
              <a:off x="38100" y="13746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701B70FE-F84D-6464-8DC6-D458BC4DE491}"/>
                </a:ext>
              </a:extLst>
            </p:cNvPr>
            <p:cNvCxnSpPr>
              <a:cxnSpLocks/>
            </p:cNvCxnSpPr>
            <p:nvPr/>
          </p:nvCxnSpPr>
          <p:spPr>
            <a:xfrm>
              <a:off x="3304008" y="1374696"/>
              <a:ext cx="7097291"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7" name="TextBox 16">
            <a:extLst>
              <a:ext uri="{FF2B5EF4-FFF2-40B4-BE49-F238E27FC236}">
                <a16:creationId xmlns:a16="http://schemas.microsoft.com/office/drawing/2014/main" id="{3676A0F3-6603-91B1-EDE7-ED5B084E5D07}"/>
              </a:ext>
            </a:extLst>
          </p:cNvPr>
          <p:cNvSpPr txBox="1"/>
          <p:nvPr/>
        </p:nvSpPr>
        <p:spPr>
          <a:xfrm>
            <a:off x="1199752" y="3714739"/>
            <a:ext cx="4059820" cy="1600438"/>
          </a:xfrm>
          <a:prstGeom prst="rect">
            <a:avLst/>
          </a:prstGeom>
          <a:noFill/>
        </p:spPr>
        <p:txBody>
          <a:bodyPr wrap="square">
            <a:spAutoFit/>
          </a:bodyPr>
          <a:lstStyle/>
          <a:p>
            <a:r>
              <a:rPr lang="en-US" sz="1400" b="1" u="sng"/>
              <a:t>Definition</a:t>
            </a:r>
            <a:r>
              <a:rPr lang="en-US" sz="1400"/>
              <a:t>: </a:t>
            </a:r>
            <a:r>
              <a:rPr lang="en-US" sz="1400" b="1" i="1"/>
              <a:t>The group of capabilities that works together to </a:t>
            </a:r>
            <a:r>
              <a:rPr lang="en-US" sz="1400" b="1" i="1" u="sng"/>
              <a:t>transfer, distribute, receive, validate, secure, decode, format, compile, and/or process data and commands </a:t>
            </a:r>
            <a:r>
              <a:rPr lang="en-US" sz="1400" b="1" i="1"/>
              <a:t>for use throughout the architecture. This includes future capabilities such as internet of things (IoT), cloud computing, servers, etc.</a:t>
            </a:r>
          </a:p>
        </p:txBody>
      </p:sp>
      <p:pic>
        <p:nvPicPr>
          <p:cNvPr id="19" name="Picture 18" descr="A white cloud with dots and a star&#10;&#10;Description automatically generated">
            <a:extLst>
              <a:ext uri="{FF2B5EF4-FFF2-40B4-BE49-F238E27FC236}">
                <a16:creationId xmlns:a16="http://schemas.microsoft.com/office/drawing/2014/main" id="{028CB619-CEC2-EA02-FDCF-CEA6950D2775}"/>
              </a:ext>
            </a:extLst>
          </p:cNvPr>
          <p:cNvPicPr>
            <a:picLocks noChangeAspect="1"/>
          </p:cNvPicPr>
          <p:nvPr/>
        </p:nvPicPr>
        <p:blipFill>
          <a:blip r:embed="rId6"/>
          <a:stretch>
            <a:fillRect/>
          </a:stretch>
        </p:blipFill>
        <p:spPr>
          <a:xfrm>
            <a:off x="1833382" y="1361829"/>
            <a:ext cx="2532963" cy="2532963"/>
          </a:xfrm>
          <a:prstGeom prst="rect">
            <a:avLst/>
          </a:prstGeom>
        </p:spPr>
      </p:pic>
    </p:spTree>
    <p:extLst>
      <p:ext uri="{BB962C8B-B14F-4D97-AF65-F5344CB8AC3E}">
        <p14:creationId xmlns:p14="http://schemas.microsoft.com/office/powerpoint/2010/main" val="2914890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98908-DA8B-CC10-DEF1-ADF4E5D61A07}"/>
              </a:ext>
            </a:extLst>
          </p:cNvPr>
          <p:cNvSpPr>
            <a:spLocks noGrp="1"/>
          </p:cNvSpPr>
          <p:nvPr>
            <p:ph type="title"/>
          </p:nvPr>
        </p:nvSpPr>
        <p:spPr>
          <a:xfrm>
            <a:off x="457200" y="396078"/>
            <a:ext cx="9906000" cy="633168"/>
          </a:xfrm>
        </p:spPr>
        <p:txBody>
          <a:bodyPr>
            <a:noAutofit/>
          </a:bodyPr>
          <a:lstStyle/>
          <a:p>
            <a:r>
              <a:rPr lang="en-US"/>
              <a:t>Data Expectations of Artificial Intelligence</a:t>
            </a:r>
          </a:p>
        </p:txBody>
      </p:sp>
      <p:grpSp>
        <p:nvGrpSpPr>
          <p:cNvPr id="21" name="Group 20">
            <a:extLst>
              <a:ext uri="{FF2B5EF4-FFF2-40B4-BE49-F238E27FC236}">
                <a16:creationId xmlns:a16="http://schemas.microsoft.com/office/drawing/2014/main" id="{E185265E-78B2-5EE3-1AE7-C86880EB01C7}"/>
              </a:ext>
            </a:extLst>
          </p:cNvPr>
          <p:cNvGrpSpPr/>
          <p:nvPr/>
        </p:nvGrpSpPr>
        <p:grpSpPr>
          <a:xfrm>
            <a:off x="228600" y="1154434"/>
            <a:ext cx="10363199" cy="109728"/>
            <a:chOff x="38100" y="1319832"/>
            <a:chExt cx="10363199" cy="109728"/>
          </a:xfrm>
        </p:grpSpPr>
        <p:pic>
          <p:nvPicPr>
            <p:cNvPr id="22" name="Picture 21">
              <a:extLst>
                <a:ext uri="{FF2B5EF4-FFF2-40B4-BE49-F238E27FC236}">
                  <a16:creationId xmlns:a16="http://schemas.microsoft.com/office/drawing/2014/main" id="{2A71ECED-8B14-1F48-BF55-9FE6BB4A5941}"/>
                </a:ext>
              </a:extLst>
            </p:cNvPr>
            <p:cNvPicPr>
              <a:picLocks noChangeAspect="1"/>
            </p:cNvPicPr>
            <p:nvPr/>
          </p:nvPicPr>
          <p:blipFill>
            <a:blip r:embed="rId3"/>
            <a:stretch>
              <a:fillRect/>
            </a:stretch>
          </p:blipFill>
          <p:spPr>
            <a:xfrm>
              <a:off x="1546555" y="1319832"/>
              <a:ext cx="1620598" cy="109728"/>
            </a:xfrm>
            <a:prstGeom prst="rect">
              <a:avLst/>
            </a:prstGeom>
          </p:spPr>
        </p:pic>
        <p:cxnSp>
          <p:nvCxnSpPr>
            <p:cNvPr id="23" name="Straight Connector 22">
              <a:extLst>
                <a:ext uri="{FF2B5EF4-FFF2-40B4-BE49-F238E27FC236}">
                  <a16:creationId xmlns:a16="http://schemas.microsoft.com/office/drawing/2014/main" id="{2838A6F2-59D7-211A-DE03-AD258466E2AA}"/>
                </a:ext>
              </a:extLst>
            </p:cNvPr>
            <p:cNvCxnSpPr>
              <a:cxnSpLocks/>
            </p:cNvCxnSpPr>
            <p:nvPr/>
          </p:nvCxnSpPr>
          <p:spPr>
            <a:xfrm>
              <a:off x="38100" y="13746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1A8AD743-2C91-66A2-EF24-9DACA0E80C60}"/>
                </a:ext>
              </a:extLst>
            </p:cNvPr>
            <p:cNvCxnSpPr>
              <a:cxnSpLocks/>
            </p:cNvCxnSpPr>
            <p:nvPr/>
          </p:nvCxnSpPr>
          <p:spPr>
            <a:xfrm>
              <a:off x="3304008" y="1374696"/>
              <a:ext cx="7097291"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 name="Group 8">
            <a:extLst>
              <a:ext uri="{FF2B5EF4-FFF2-40B4-BE49-F238E27FC236}">
                <a16:creationId xmlns:a16="http://schemas.microsoft.com/office/drawing/2014/main" id="{F555061F-0101-B023-0AEF-B3E7A4889A5D}"/>
              </a:ext>
            </a:extLst>
          </p:cNvPr>
          <p:cNvGrpSpPr/>
          <p:nvPr/>
        </p:nvGrpSpPr>
        <p:grpSpPr>
          <a:xfrm>
            <a:off x="10820399" y="0"/>
            <a:ext cx="1371601" cy="6858000"/>
            <a:chOff x="10820399" y="0"/>
            <a:chExt cx="1371601" cy="6858000"/>
          </a:xfrm>
        </p:grpSpPr>
        <p:sp>
          <p:nvSpPr>
            <p:cNvPr id="10" name="Rectangle 9">
              <a:extLst>
                <a:ext uri="{FF2B5EF4-FFF2-40B4-BE49-F238E27FC236}">
                  <a16:creationId xmlns:a16="http://schemas.microsoft.com/office/drawing/2014/main" id="{FCECF845-0ECB-B169-536F-FA85215BACC7}"/>
                </a:ext>
              </a:extLst>
            </p:cNvPr>
            <p:cNvSpPr/>
            <p:nvPr/>
          </p:nvSpPr>
          <p:spPr>
            <a:xfrm>
              <a:off x="10820400" y="0"/>
              <a:ext cx="1371600" cy="6858000"/>
            </a:xfrm>
            <a:prstGeom prst="rect">
              <a:avLst/>
            </a:prstGeom>
            <a:gradFill>
              <a:gsLst>
                <a:gs pos="0">
                  <a:srgbClr val="666767"/>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F5CBB5B-DC26-9736-0006-F6A8610E6228}"/>
                </a:ext>
              </a:extLst>
            </p:cNvPr>
            <p:cNvSpPr txBox="1"/>
            <p:nvPr/>
          </p:nvSpPr>
          <p:spPr>
            <a:xfrm rot="5400000">
              <a:off x="8983800" y="3317016"/>
              <a:ext cx="5041645" cy="646331"/>
            </a:xfrm>
            <a:prstGeom prst="rect">
              <a:avLst/>
            </a:prstGeom>
            <a:noFill/>
          </p:spPr>
          <p:txBody>
            <a:bodyPr wrap="square" rtlCol="0">
              <a:spAutoFit/>
            </a:bodyPr>
            <a:lstStyle/>
            <a:p>
              <a:r>
                <a:rPr lang="en-US" sz="3600">
                  <a:solidFill>
                    <a:schemeClr val="bg1"/>
                  </a:solidFill>
                  <a:latin typeface="Aptos" panose="020B0004020202020204" pitchFamily="34" charset="0"/>
                </a:rPr>
                <a:t>Lunar Architecture</a:t>
              </a:r>
            </a:p>
          </p:txBody>
        </p:sp>
        <p:sp>
          <p:nvSpPr>
            <p:cNvPr id="12" name="TextBox 11">
              <a:extLst>
                <a:ext uri="{FF2B5EF4-FFF2-40B4-BE49-F238E27FC236}">
                  <a16:creationId xmlns:a16="http://schemas.microsoft.com/office/drawing/2014/main" id="{259A8F66-EB7B-7F7F-4ABB-87100F601333}"/>
                </a:ext>
              </a:extLst>
            </p:cNvPr>
            <p:cNvSpPr txBox="1"/>
            <p:nvPr/>
          </p:nvSpPr>
          <p:spPr>
            <a:xfrm>
              <a:off x="10820399" y="6250944"/>
              <a:ext cx="1371600" cy="369332"/>
            </a:xfrm>
            <a:prstGeom prst="rect">
              <a:avLst/>
            </a:prstGeom>
            <a:noFill/>
          </p:spPr>
          <p:txBody>
            <a:bodyPr wrap="square" rtlCol="0" anchor="ctr">
              <a:spAutoFit/>
            </a:bodyPr>
            <a:lstStyle/>
            <a:p>
              <a:pPr algn="ctr"/>
              <a:fld id="{C66299C7-DB12-0840-90AF-C6E7A0EA3CF5}" type="slidenum">
                <a:rPr lang="en-US" smtClean="0">
                  <a:solidFill>
                    <a:schemeClr val="bg1"/>
                  </a:solidFill>
                  <a:latin typeface="Aptos Light" panose="020B0004020202020204" pitchFamily="34" charset="0"/>
                </a:rPr>
                <a:pPr algn="ctr"/>
                <a:t>10</a:t>
              </a:fld>
              <a:endParaRPr lang="en-US">
                <a:solidFill>
                  <a:schemeClr val="bg1"/>
                </a:solidFill>
                <a:latin typeface="Aptos Light" panose="020B0004020202020204" pitchFamily="34" charset="0"/>
              </a:endParaRPr>
            </a:p>
          </p:txBody>
        </p:sp>
        <p:pic>
          <p:nvPicPr>
            <p:cNvPr id="18" name="Picture 17" descr="A logo with a black background&#10;&#10;Description automatically generated">
              <a:extLst>
                <a:ext uri="{FF2B5EF4-FFF2-40B4-BE49-F238E27FC236}">
                  <a16:creationId xmlns:a16="http://schemas.microsoft.com/office/drawing/2014/main" id="{4E79A974-CE0C-4FE9-C211-4E8B2D51ACB5}"/>
                </a:ext>
              </a:extLst>
            </p:cNvPr>
            <p:cNvPicPr>
              <a:picLocks noChangeAspect="1"/>
            </p:cNvPicPr>
            <p:nvPr/>
          </p:nvPicPr>
          <p:blipFill>
            <a:blip r:embed="rId4"/>
            <a:stretch>
              <a:fillRect/>
            </a:stretch>
          </p:blipFill>
          <p:spPr>
            <a:xfrm>
              <a:off x="11047423" y="165522"/>
              <a:ext cx="914400" cy="914400"/>
            </a:xfrm>
            <a:prstGeom prst="rect">
              <a:avLst/>
            </a:prstGeom>
          </p:spPr>
        </p:pic>
      </p:grpSp>
      <p:grpSp>
        <p:nvGrpSpPr>
          <p:cNvPr id="36" name="Group 35">
            <a:extLst>
              <a:ext uri="{FF2B5EF4-FFF2-40B4-BE49-F238E27FC236}">
                <a16:creationId xmlns:a16="http://schemas.microsoft.com/office/drawing/2014/main" id="{4133F3BE-D19A-4420-0082-1EDBD3BE7F40}"/>
              </a:ext>
            </a:extLst>
          </p:cNvPr>
          <p:cNvGrpSpPr/>
          <p:nvPr/>
        </p:nvGrpSpPr>
        <p:grpSpPr>
          <a:xfrm>
            <a:off x="272938" y="1444214"/>
            <a:ext cx="1711059" cy="1711059"/>
            <a:chOff x="272939" y="1591860"/>
            <a:chExt cx="1280670" cy="1280670"/>
          </a:xfrm>
        </p:grpSpPr>
        <p:pic>
          <p:nvPicPr>
            <p:cNvPr id="13" name="Picture 12" descr="A full moon with a black background&#10;&#10;Description automatically generated">
              <a:extLst>
                <a:ext uri="{FF2B5EF4-FFF2-40B4-BE49-F238E27FC236}">
                  <a16:creationId xmlns:a16="http://schemas.microsoft.com/office/drawing/2014/main" id="{10C21B0C-3277-96C5-6C0B-4DED4783B4E3}"/>
                </a:ext>
              </a:extLst>
            </p:cNvPr>
            <p:cNvPicPr>
              <a:picLocks noChangeAspect="1"/>
            </p:cNvPicPr>
            <p:nvPr/>
          </p:nvPicPr>
          <p:blipFill>
            <a:blip r:embed="rId5"/>
            <a:stretch>
              <a:fillRect/>
            </a:stretch>
          </p:blipFill>
          <p:spPr>
            <a:xfrm>
              <a:off x="272939" y="1591860"/>
              <a:ext cx="1280670" cy="1280670"/>
            </a:xfrm>
            <a:prstGeom prst="rect">
              <a:avLst/>
            </a:prstGeom>
          </p:spPr>
        </p:pic>
        <p:pic>
          <p:nvPicPr>
            <p:cNvPr id="26" name="Graphic 25" descr="Artificial Intelligence with solid fill">
              <a:extLst>
                <a:ext uri="{FF2B5EF4-FFF2-40B4-BE49-F238E27FC236}">
                  <a16:creationId xmlns:a16="http://schemas.microsoft.com/office/drawing/2014/main" id="{728070BC-DA34-AE95-DA3F-56C3FF00B89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6074" y="1774995"/>
              <a:ext cx="914400" cy="914400"/>
            </a:xfrm>
            <a:prstGeom prst="rect">
              <a:avLst/>
            </a:prstGeom>
          </p:spPr>
        </p:pic>
      </p:grpSp>
      <p:grpSp>
        <p:nvGrpSpPr>
          <p:cNvPr id="35" name="Group 34">
            <a:extLst>
              <a:ext uri="{FF2B5EF4-FFF2-40B4-BE49-F238E27FC236}">
                <a16:creationId xmlns:a16="http://schemas.microsoft.com/office/drawing/2014/main" id="{0998C904-9D95-6E69-75A9-22D379C8E806}"/>
              </a:ext>
            </a:extLst>
          </p:cNvPr>
          <p:cNvGrpSpPr/>
          <p:nvPr/>
        </p:nvGrpSpPr>
        <p:grpSpPr>
          <a:xfrm>
            <a:off x="272938" y="3238910"/>
            <a:ext cx="1711059" cy="1711059"/>
            <a:chOff x="272939" y="3615197"/>
            <a:chExt cx="1280670" cy="1280670"/>
          </a:xfrm>
        </p:grpSpPr>
        <p:pic>
          <p:nvPicPr>
            <p:cNvPr id="27" name="Picture 26" descr="A full moon with a black background&#10;&#10;Description automatically generated">
              <a:extLst>
                <a:ext uri="{FF2B5EF4-FFF2-40B4-BE49-F238E27FC236}">
                  <a16:creationId xmlns:a16="http://schemas.microsoft.com/office/drawing/2014/main" id="{1AF20AD7-EBA8-EA38-2CEE-399211E6A7E5}"/>
                </a:ext>
              </a:extLst>
            </p:cNvPr>
            <p:cNvPicPr>
              <a:picLocks noChangeAspect="1"/>
            </p:cNvPicPr>
            <p:nvPr/>
          </p:nvPicPr>
          <p:blipFill>
            <a:blip r:embed="rId5"/>
            <a:stretch>
              <a:fillRect/>
            </a:stretch>
          </p:blipFill>
          <p:spPr>
            <a:xfrm>
              <a:off x="272939" y="3615197"/>
              <a:ext cx="1280670" cy="1280670"/>
            </a:xfrm>
            <a:prstGeom prst="rect">
              <a:avLst/>
            </a:prstGeom>
          </p:spPr>
        </p:pic>
        <p:pic>
          <p:nvPicPr>
            <p:cNvPr id="31" name="Graphic 30" descr="Disk with solid fill">
              <a:extLst>
                <a:ext uri="{FF2B5EF4-FFF2-40B4-BE49-F238E27FC236}">
                  <a16:creationId xmlns:a16="http://schemas.microsoft.com/office/drawing/2014/main" id="{FAC50BAF-8783-F409-360E-251DB1C1BA4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56074" y="3798332"/>
              <a:ext cx="914400" cy="914400"/>
            </a:xfrm>
            <a:prstGeom prst="rect">
              <a:avLst/>
            </a:prstGeom>
          </p:spPr>
        </p:pic>
      </p:grpSp>
      <p:grpSp>
        <p:nvGrpSpPr>
          <p:cNvPr id="37" name="Group 36">
            <a:extLst>
              <a:ext uri="{FF2B5EF4-FFF2-40B4-BE49-F238E27FC236}">
                <a16:creationId xmlns:a16="http://schemas.microsoft.com/office/drawing/2014/main" id="{51980B5D-64B0-86C0-07C7-0D0CC6DC6F2C}"/>
              </a:ext>
            </a:extLst>
          </p:cNvPr>
          <p:cNvGrpSpPr/>
          <p:nvPr/>
        </p:nvGrpSpPr>
        <p:grpSpPr>
          <a:xfrm>
            <a:off x="272938" y="5033606"/>
            <a:ext cx="1711059" cy="1711059"/>
            <a:chOff x="272939" y="5181252"/>
            <a:chExt cx="1280670" cy="1280670"/>
          </a:xfrm>
        </p:grpSpPr>
        <p:pic>
          <p:nvPicPr>
            <p:cNvPr id="34" name="Picture 33" descr="A full moon with a black background&#10;&#10;Description automatically generated">
              <a:extLst>
                <a:ext uri="{FF2B5EF4-FFF2-40B4-BE49-F238E27FC236}">
                  <a16:creationId xmlns:a16="http://schemas.microsoft.com/office/drawing/2014/main" id="{A0AF35F7-71D4-0AAD-D622-CEB7688AC417}"/>
                </a:ext>
              </a:extLst>
            </p:cNvPr>
            <p:cNvPicPr>
              <a:picLocks noChangeAspect="1"/>
            </p:cNvPicPr>
            <p:nvPr/>
          </p:nvPicPr>
          <p:blipFill>
            <a:blip r:embed="rId5"/>
            <a:stretch>
              <a:fillRect/>
            </a:stretch>
          </p:blipFill>
          <p:spPr>
            <a:xfrm>
              <a:off x="272939" y="5181252"/>
              <a:ext cx="1280670" cy="1280670"/>
            </a:xfrm>
            <a:prstGeom prst="rect">
              <a:avLst/>
            </a:prstGeom>
          </p:spPr>
        </p:pic>
        <p:pic>
          <p:nvPicPr>
            <p:cNvPr id="33" name="Graphic 32" descr="Processor with solid fill">
              <a:extLst>
                <a:ext uri="{FF2B5EF4-FFF2-40B4-BE49-F238E27FC236}">
                  <a16:creationId xmlns:a16="http://schemas.microsoft.com/office/drawing/2014/main" id="{2C5A68CF-DC1A-33E6-4CD8-E417DE618BA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56074" y="5358465"/>
              <a:ext cx="914400" cy="914400"/>
            </a:xfrm>
            <a:prstGeom prst="rect">
              <a:avLst/>
            </a:prstGeom>
          </p:spPr>
        </p:pic>
      </p:grpSp>
      <p:grpSp>
        <p:nvGrpSpPr>
          <p:cNvPr id="44" name="Group 43">
            <a:extLst>
              <a:ext uri="{FF2B5EF4-FFF2-40B4-BE49-F238E27FC236}">
                <a16:creationId xmlns:a16="http://schemas.microsoft.com/office/drawing/2014/main" id="{5A80031E-6B0C-828A-BC69-4249B7332C82}"/>
              </a:ext>
            </a:extLst>
          </p:cNvPr>
          <p:cNvGrpSpPr/>
          <p:nvPr/>
        </p:nvGrpSpPr>
        <p:grpSpPr>
          <a:xfrm>
            <a:off x="2228678" y="1448297"/>
            <a:ext cx="6397738" cy="1706976"/>
            <a:chOff x="2228677" y="1448297"/>
            <a:chExt cx="7104689" cy="1706976"/>
          </a:xfrm>
        </p:grpSpPr>
        <p:sp>
          <p:nvSpPr>
            <p:cNvPr id="7" name="TextBox 6">
              <a:extLst>
                <a:ext uri="{FF2B5EF4-FFF2-40B4-BE49-F238E27FC236}">
                  <a16:creationId xmlns:a16="http://schemas.microsoft.com/office/drawing/2014/main" id="{CF7F3F5C-9F66-5AD8-DA04-978D642C03C4}"/>
                </a:ext>
              </a:extLst>
            </p:cNvPr>
            <p:cNvSpPr txBox="1"/>
            <p:nvPr/>
          </p:nvSpPr>
          <p:spPr>
            <a:xfrm>
              <a:off x="2228677" y="1448297"/>
              <a:ext cx="7104689" cy="461665"/>
            </a:xfrm>
            <a:prstGeom prst="rect">
              <a:avLst/>
            </a:prstGeom>
            <a:noFill/>
          </p:spPr>
          <p:txBody>
            <a:bodyPr wrap="square" rtlCol="0">
              <a:spAutoFit/>
            </a:bodyPr>
            <a:lstStyle/>
            <a:p>
              <a:r>
                <a:rPr lang="en-US" sz="2400" b="1"/>
                <a:t>Artificial Intelligence</a:t>
              </a:r>
            </a:p>
          </p:txBody>
        </p:sp>
        <p:sp>
          <p:nvSpPr>
            <p:cNvPr id="41" name="TextBox 40">
              <a:extLst>
                <a:ext uri="{FF2B5EF4-FFF2-40B4-BE49-F238E27FC236}">
                  <a16:creationId xmlns:a16="http://schemas.microsoft.com/office/drawing/2014/main" id="{8472C6D1-0F0C-904A-8297-48B85F30D97E}"/>
                </a:ext>
              </a:extLst>
            </p:cNvPr>
            <p:cNvSpPr txBox="1"/>
            <p:nvPr/>
          </p:nvSpPr>
          <p:spPr>
            <a:xfrm>
              <a:off x="2228677" y="1954944"/>
              <a:ext cx="6992120" cy="1200329"/>
            </a:xfrm>
            <a:prstGeom prst="rect">
              <a:avLst/>
            </a:prstGeom>
            <a:noFill/>
          </p:spPr>
          <p:txBody>
            <a:bodyPr wrap="square" anchor="t">
              <a:spAutoFit/>
            </a:bodyPr>
            <a:lstStyle/>
            <a:p>
              <a:r>
                <a:rPr lang="en-US"/>
                <a:t>T</a:t>
              </a:r>
              <a:r>
                <a:rPr lang="en-US" sz="1800"/>
                <a:t>he theory and development of computer systems able to perform tasks that normally require human intelligence, such as </a:t>
              </a:r>
              <a:r>
                <a:rPr lang="en-US" sz="1800">
                  <a:solidFill>
                    <a:srgbClr val="00B050"/>
                  </a:solidFill>
                </a:rPr>
                <a:t>visual</a:t>
              </a:r>
              <a:r>
                <a:rPr lang="en-US" sz="1800"/>
                <a:t> </a:t>
              </a:r>
              <a:r>
                <a:rPr lang="en-US" sz="1800">
                  <a:solidFill>
                    <a:schemeClr val="accent1">
                      <a:lumMod val="60000"/>
                      <a:lumOff val="40000"/>
                    </a:schemeClr>
                  </a:solidFill>
                </a:rPr>
                <a:t>perception</a:t>
              </a:r>
              <a:r>
                <a:rPr lang="en-US" sz="1800"/>
                <a:t>, </a:t>
              </a:r>
              <a:r>
                <a:rPr lang="en-US" sz="1800">
                  <a:solidFill>
                    <a:srgbClr val="00B050"/>
                  </a:solidFill>
                </a:rPr>
                <a:t>speech</a:t>
              </a:r>
              <a:r>
                <a:rPr lang="en-US" sz="1800"/>
                <a:t> </a:t>
              </a:r>
              <a:r>
                <a:rPr lang="en-US" sz="1800">
                  <a:solidFill>
                    <a:schemeClr val="accent1">
                      <a:lumMod val="60000"/>
                      <a:lumOff val="40000"/>
                    </a:schemeClr>
                  </a:solidFill>
                </a:rPr>
                <a:t>recognition</a:t>
              </a:r>
              <a:r>
                <a:rPr lang="en-US" sz="1800"/>
                <a:t>, </a:t>
              </a:r>
              <a:r>
                <a:rPr lang="en-US" sz="1800">
                  <a:solidFill>
                    <a:srgbClr val="00B050"/>
                  </a:solidFill>
                </a:rPr>
                <a:t>decision</a:t>
              </a:r>
              <a:r>
                <a:rPr lang="en-US" sz="1800">
                  <a:solidFill>
                    <a:schemeClr val="accent1">
                      <a:lumMod val="60000"/>
                      <a:lumOff val="40000"/>
                    </a:schemeClr>
                  </a:solidFill>
                </a:rPr>
                <a:t>-making</a:t>
              </a:r>
              <a:r>
                <a:rPr lang="en-US" sz="1800"/>
                <a:t>, and translation between languages. </a:t>
              </a:r>
              <a:r>
                <a:rPr lang="en-US" sz="1800" i="1"/>
                <a:t>(Oxford Dictionary) </a:t>
              </a:r>
              <a:endParaRPr lang="en-US" i="1"/>
            </a:p>
          </p:txBody>
        </p:sp>
        <p:cxnSp>
          <p:nvCxnSpPr>
            <p:cNvPr id="43" name="Straight Connector 42">
              <a:extLst>
                <a:ext uri="{FF2B5EF4-FFF2-40B4-BE49-F238E27FC236}">
                  <a16:creationId xmlns:a16="http://schemas.microsoft.com/office/drawing/2014/main" id="{A4A29572-51A8-B79C-6B98-CCF17A432F96}"/>
                </a:ext>
              </a:extLst>
            </p:cNvPr>
            <p:cNvCxnSpPr/>
            <p:nvPr/>
          </p:nvCxnSpPr>
          <p:spPr>
            <a:xfrm>
              <a:off x="2228677" y="1914000"/>
              <a:ext cx="7104689"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5" name="Group 44">
            <a:extLst>
              <a:ext uri="{FF2B5EF4-FFF2-40B4-BE49-F238E27FC236}">
                <a16:creationId xmlns:a16="http://schemas.microsoft.com/office/drawing/2014/main" id="{51F22BD0-09FF-F2EC-B10F-FB73E814533B}"/>
              </a:ext>
            </a:extLst>
          </p:cNvPr>
          <p:cNvGrpSpPr/>
          <p:nvPr/>
        </p:nvGrpSpPr>
        <p:grpSpPr>
          <a:xfrm>
            <a:off x="2228678" y="3237024"/>
            <a:ext cx="6397738" cy="1429977"/>
            <a:chOff x="2228677" y="1448297"/>
            <a:chExt cx="7104689" cy="1429977"/>
          </a:xfrm>
        </p:grpSpPr>
        <p:sp>
          <p:nvSpPr>
            <p:cNvPr id="46" name="TextBox 45">
              <a:extLst>
                <a:ext uri="{FF2B5EF4-FFF2-40B4-BE49-F238E27FC236}">
                  <a16:creationId xmlns:a16="http://schemas.microsoft.com/office/drawing/2014/main" id="{AF7E11DB-B287-083C-0815-6C083BB5897F}"/>
                </a:ext>
              </a:extLst>
            </p:cNvPr>
            <p:cNvSpPr txBox="1"/>
            <p:nvPr/>
          </p:nvSpPr>
          <p:spPr>
            <a:xfrm>
              <a:off x="2228677" y="1448297"/>
              <a:ext cx="7104689" cy="461665"/>
            </a:xfrm>
            <a:prstGeom prst="rect">
              <a:avLst/>
            </a:prstGeom>
            <a:noFill/>
          </p:spPr>
          <p:txBody>
            <a:bodyPr wrap="square" rtlCol="0">
              <a:spAutoFit/>
            </a:bodyPr>
            <a:lstStyle/>
            <a:p>
              <a:r>
                <a:rPr lang="en-US" sz="2400" b="1"/>
                <a:t>Data</a:t>
              </a:r>
            </a:p>
          </p:txBody>
        </p:sp>
        <p:sp>
          <p:nvSpPr>
            <p:cNvPr id="47" name="TextBox 46">
              <a:extLst>
                <a:ext uri="{FF2B5EF4-FFF2-40B4-BE49-F238E27FC236}">
                  <a16:creationId xmlns:a16="http://schemas.microsoft.com/office/drawing/2014/main" id="{9654C224-96BA-5C98-4B75-63CD4D40701E}"/>
                </a:ext>
              </a:extLst>
            </p:cNvPr>
            <p:cNvSpPr txBox="1"/>
            <p:nvPr/>
          </p:nvSpPr>
          <p:spPr>
            <a:xfrm>
              <a:off x="2228677" y="1954944"/>
              <a:ext cx="6992120" cy="923330"/>
            </a:xfrm>
            <a:prstGeom prst="rect">
              <a:avLst/>
            </a:prstGeom>
            <a:noFill/>
          </p:spPr>
          <p:txBody>
            <a:bodyPr wrap="square" anchor="t">
              <a:spAutoFit/>
            </a:bodyPr>
            <a:lstStyle/>
            <a:p>
              <a:r>
                <a:rPr lang="en-US" sz="1800">
                  <a:solidFill>
                    <a:srgbClr val="00B050"/>
                  </a:solidFill>
                </a:rPr>
                <a:t>Visual</a:t>
              </a:r>
              <a:r>
                <a:rPr lang="en-US" sz="1800"/>
                <a:t> – imagery/video </a:t>
              </a:r>
            </a:p>
            <a:p>
              <a:r>
                <a:rPr lang="en-US" sz="1800">
                  <a:solidFill>
                    <a:srgbClr val="00B050"/>
                  </a:solidFill>
                </a:rPr>
                <a:t>Speech</a:t>
              </a:r>
              <a:r>
                <a:rPr lang="en-US" sz="1800"/>
                <a:t> – audio </a:t>
              </a:r>
            </a:p>
            <a:p>
              <a:r>
                <a:rPr lang="en-US" sz="1800">
                  <a:solidFill>
                    <a:srgbClr val="00B050"/>
                  </a:solidFill>
                </a:rPr>
                <a:t>Decision</a:t>
              </a:r>
              <a:r>
                <a:rPr lang="en-US" sz="1800"/>
                <a:t> – telemetry, commands </a:t>
              </a:r>
            </a:p>
          </p:txBody>
        </p:sp>
        <p:cxnSp>
          <p:nvCxnSpPr>
            <p:cNvPr id="48" name="Straight Connector 47">
              <a:extLst>
                <a:ext uri="{FF2B5EF4-FFF2-40B4-BE49-F238E27FC236}">
                  <a16:creationId xmlns:a16="http://schemas.microsoft.com/office/drawing/2014/main" id="{7918C8C7-02D2-41A9-259E-51498EFE5D8A}"/>
                </a:ext>
              </a:extLst>
            </p:cNvPr>
            <p:cNvCxnSpPr/>
            <p:nvPr/>
          </p:nvCxnSpPr>
          <p:spPr>
            <a:xfrm>
              <a:off x="2228677" y="1914000"/>
              <a:ext cx="7104689"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9" name="Group 48">
            <a:extLst>
              <a:ext uri="{FF2B5EF4-FFF2-40B4-BE49-F238E27FC236}">
                <a16:creationId xmlns:a16="http://schemas.microsoft.com/office/drawing/2014/main" id="{6BCADEA5-94BC-42E1-BE0F-1153D3C0CE54}"/>
              </a:ext>
            </a:extLst>
          </p:cNvPr>
          <p:cNvGrpSpPr/>
          <p:nvPr/>
        </p:nvGrpSpPr>
        <p:grpSpPr>
          <a:xfrm>
            <a:off x="2228678" y="5027735"/>
            <a:ext cx="6397738" cy="1429977"/>
            <a:chOff x="2228677" y="1448297"/>
            <a:chExt cx="7104689" cy="1429977"/>
          </a:xfrm>
        </p:grpSpPr>
        <p:sp>
          <p:nvSpPr>
            <p:cNvPr id="50" name="TextBox 49">
              <a:extLst>
                <a:ext uri="{FF2B5EF4-FFF2-40B4-BE49-F238E27FC236}">
                  <a16:creationId xmlns:a16="http://schemas.microsoft.com/office/drawing/2014/main" id="{10F44F68-4DB4-5CF6-14C7-7CE8B063A4DE}"/>
                </a:ext>
              </a:extLst>
            </p:cNvPr>
            <p:cNvSpPr txBox="1"/>
            <p:nvPr/>
          </p:nvSpPr>
          <p:spPr>
            <a:xfrm>
              <a:off x="2228677" y="1448297"/>
              <a:ext cx="7104689" cy="461665"/>
            </a:xfrm>
            <a:prstGeom prst="rect">
              <a:avLst/>
            </a:prstGeom>
            <a:noFill/>
          </p:spPr>
          <p:txBody>
            <a:bodyPr wrap="square" rtlCol="0">
              <a:spAutoFit/>
            </a:bodyPr>
            <a:lstStyle/>
            <a:p>
              <a:r>
                <a:rPr lang="en-US" sz="2400" b="1"/>
                <a:t>Processing</a:t>
              </a:r>
            </a:p>
          </p:txBody>
        </p:sp>
        <p:sp>
          <p:nvSpPr>
            <p:cNvPr id="51" name="TextBox 50">
              <a:extLst>
                <a:ext uri="{FF2B5EF4-FFF2-40B4-BE49-F238E27FC236}">
                  <a16:creationId xmlns:a16="http://schemas.microsoft.com/office/drawing/2014/main" id="{ABB719AE-2515-D807-4790-D30F06FC234B}"/>
                </a:ext>
              </a:extLst>
            </p:cNvPr>
            <p:cNvSpPr txBox="1"/>
            <p:nvPr/>
          </p:nvSpPr>
          <p:spPr>
            <a:xfrm>
              <a:off x="2228677" y="1954944"/>
              <a:ext cx="6992120" cy="923330"/>
            </a:xfrm>
            <a:prstGeom prst="rect">
              <a:avLst/>
            </a:prstGeom>
            <a:noFill/>
          </p:spPr>
          <p:txBody>
            <a:bodyPr wrap="square" anchor="t">
              <a:spAutoFit/>
            </a:bodyPr>
            <a:lstStyle/>
            <a:p>
              <a:r>
                <a:rPr lang="en-US" sz="1800">
                  <a:solidFill>
                    <a:schemeClr val="accent1">
                      <a:lumMod val="60000"/>
                      <a:lumOff val="40000"/>
                    </a:schemeClr>
                  </a:solidFill>
                </a:rPr>
                <a:t>Perception</a:t>
              </a:r>
              <a:r>
                <a:rPr lang="en-US" sz="1800"/>
                <a:t> – ocular/optics inputs</a:t>
              </a:r>
            </a:p>
            <a:p>
              <a:r>
                <a:rPr lang="en-US" sz="1800">
                  <a:solidFill>
                    <a:schemeClr val="accent1">
                      <a:lumMod val="60000"/>
                      <a:lumOff val="40000"/>
                    </a:schemeClr>
                  </a:solidFill>
                </a:rPr>
                <a:t>Recognition</a:t>
              </a:r>
              <a:r>
                <a:rPr lang="en-US" sz="1800"/>
                <a:t> – acoustic matching </a:t>
              </a:r>
            </a:p>
            <a:p>
              <a:r>
                <a:rPr lang="en-US" sz="1800">
                  <a:solidFill>
                    <a:schemeClr val="accent1">
                      <a:lumMod val="60000"/>
                      <a:lumOff val="40000"/>
                    </a:schemeClr>
                  </a:solidFill>
                </a:rPr>
                <a:t>Decision analysis </a:t>
              </a:r>
              <a:r>
                <a:rPr lang="en-US" sz="1800"/>
                <a:t>– data handling &amp; pattern recognition</a:t>
              </a:r>
            </a:p>
          </p:txBody>
        </p:sp>
        <p:cxnSp>
          <p:nvCxnSpPr>
            <p:cNvPr id="52" name="Straight Connector 51">
              <a:extLst>
                <a:ext uri="{FF2B5EF4-FFF2-40B4-BE49-F238E27FC236}">
                  <a16:creationId xmlns:a16="http://schemas.microsoft.com/office/drawing/2014/main" id="{1A5259C8-6446-EFE7-7F64-9E802756542C}"/>
                </a:ext>
              </a:extLst>
            </p:cNvPr>
            <p:cNvCxnSpPr/>
            <p:nvPr/>
          </p:nvCxnSpPr>
          <p:spPr>
            <a:xfrm>
              <a:off x="2228677" y="1914000"/>
              <a:ext cx="7104689"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603780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 Same Side Corner Rectangle 6">
            <a:extLst>
              <a:ext uri="{FF2B5EF4-FFF2-40B4-BE49-F238E27FC236}">
                <a16:creationId xmlns:a16="http://schemas.microsoft.com/office/drawing/2014/main" id="{D620C81D-886D-D625-5211-C7F094617E81}"/>
              </a:ext>
            </a:extLst>
          </p:cNvPr>
          <p:cNvSpPr/>
          <p:nvPr/>
        </p:nvSpPr>
        <p:spPr>
          <a:xfrm rot="16200000">
            <a:off x="-1820655" y="3688178"/>
            <a:ext cx="4830153" cy="731643"/>
          </a:xfrm>
          <a:prstGeom prst="round2SameRect">
            <a:avLst/>
          </a:prstGeom>
          <a:solidFill>
            <a:srgbClr val="8250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EM-007-HLR</a:t>
            </a:r>
          </a:p>
          <a:p>
            <a:pPr algn="ctr"/>
            <a:r>
              <a:rPr lang="en-US" err="1"/>
              <a:t>xEVA</a:t>
            </a:r>
            <a:r>
              <a:rPr lang="en-US"/>
              <a:t> System</a:t>
            </a:r>
          </a:p>
        </p:txBody>
      </p:sp>
      <p:sp>
        <p:nvSpPr>
          <p:cNvPr id="2" name="Title 1">
            <a:extLst>
              <a:ext uri="{FF2B5EF4-FFF2-40B4-BE49-F238E27FC236}">
                <a16:creationId xmlns:a16="http://schemas.microsoft.com/office/drawing/2014/main" id="{45098908-DA8B-CC10-DEF1-ADF4E5D61A07}"/>
              </a:ext>
            </a:extLst>
          </p:cNvPr>
          <p:cNvSpPr>
            <a:spLocks noGrp="1"/>
          </p:cNvSpPr>
          <p:nvPr>
            <p:ph type="title"/>
          </p:nvPr>
        </p:nvSpPr>
        <p:spPr>
          <a:xfrm>
            <a:off x="457200" y="396078"/>
            <a:ext cx="9906000" cy="633168"/>
          </a:xfrm>
        </p:spPr>
        <p:txBody>
          <a:bodyPr>
            <a:noAutofit/>
          </a:bodyPr>
          <a:lstStyle/>
          <a:p>
            <a:r>
              <a:rPr lang="en-US" sz="3600"/>
              <a:t>Example Functions Fulfilled by </a:t>
            </a:r>
            <a:r>
              <a:rPr lang="en-US" sz="3600" err="1"/>
              <a:t>xEVA</a:t>
            </a:r>
            <a:r>
              <a:rPr lang="en-US" sz="3600"/>
              <a:t> During HLR</a:t>
            </a:r>
          </a:p>
        </p:txBody>
      </p:sp>
      <p:grpSp>
        <p:nvGrpSpPr>
          <p:cNvPr id="21" name="Group 20">
            <a:extLst>
              <a:ext uri="{FF2B5EF4-FFF2-40B4-BE49-F238E27FC236}">
                <a16:creationId xmlns:a16="http://schemas.microsoft.com/office/drawing/2014/main" id="{E185265E-78B2-5EE3-1AE7-C86880EB01C7}"/>
              </a:ext>
            </a:extLst>
          </p:cNvPr>
          <p:cNvGrpSpPr/>
          <p:nvPr/>
        </p:nvGrpSpPr>
        <p:grpSpPr>
          <a:xfrm>
            <a:off x="228600" y="1154434"/>
            <a:ext cx="10363199" cy="109728"/>
            <a:chOff x="38100" y="1319832"/>
            <a:chExt cx="10363199" cy="109728"/>
          </a:xfrm>
        </p:grpSpPr>
        <p:pic>
          <p:nvPicPr>
            <p:cNvPr id="22" name="Picture 21">
              <a:extLst>
                <a:ext uri="{FF2B5EF4-FFF2-40B4-BE49-F238E27FC236}">
                  <a16:creationId xmlns:a16="http://schemas.microsoft.com/office/drawing/2014/main" id="{2A71ECED-8B14-1F48-BF55-9FE6BB4A5941}"/>
                </a:ext>
              </a:extLst>
            </p:cNvPr>
            <p:cNvPicPr>
              <a:picLocks noChangeAspect="1"/>
            </p:cNvPicPr>
            <p:nvPr/>
          </p:nvPicPr>
          <p:blipFill>
            <a:blip r:embed="rId4"/>
            <a:stretch>
              <a:fillRect/>
            </a:stretch>
          </p:blipFill>
          <p:spPr>
            <a:xfrm>
              <a:off x="1546555" y="1319832"/>
              <a:ext cx="1620598" cy="109728"/>
            </a:xfrm>
            <a:prstGeom prst="rect">
              <a:avLst/>
            </a:prstGeom>
          </p:spPr>
        </p:pic>
        <p:cxnSp>
          <p:nvCxnSpPr>
            <p:cNvPr id="23" name="Straight Connector 22">
              <a:extLst>
                <a:ext uri="{FF2B5EF4-FFF2-40B4-BE49-F238E27FC236}">
                  <a16:creationId xmlns:a16="http://schemas.microsoft.com/office/drawing/2014/main" id="{2838A6F2-59D7-211A-DE03-AD258466E2AA}"/>
                </a:ext>
              </a:extLst>
            </p:cNvPr>
            <p:cNvCxnSpPr>
              <a:cxnSpLocks/>
            </p:cNvCxnSpPr>
            <p:nvPr/>
          </p:nvCxnSpPr>
          <p:spPr>
            <a:xfrm>
              <a:off x="38100" y="13746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1A8AD743-2C91-66A2-EF24-9DACA0E80C60}"/>
                </a:ext>
              </a:extLst>
            </p:cNvPr>
            <p:cNvCxnSpPr>
              <a:cxnSpLocks/>
            </p:cNvCxnSpPr>
            <p:nvPr/>
          </p:nvCxnSpPr>
          <p:spPr>
            <a:xfrm>
              <a:off x="3304008" y="1374696"/>
              <a:ext cx="7097291"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 name="Group 8">
            <a:extLst>
              <a:ext uri="{FF2B5EF4-FFF2-40B4-BE49-F238E27FC236}">
                <a16:creationId xmlns:a16="http://schemas.microsoft.com/office/drawing/2014/main" id="{F555061F-0101-B023-0AEF-B3E7A4889A5D}"/>
              </a:ext>
            </a:extLst>
          </p:cNvPr>
          <p:cNvGrpSpPr/>
          <p:nvPr/>
        </p:nvGrpSpPr>
        <p:grpSpPr>
          <a:xfrm>
            <a:off x="10820399" y="0"/>
            <a:ext cx="1371601" cy="6858000"/>
            <a:chOff x="10820399" y="0"/>
            <a:chExt cx="1371601" cy="6858000"/>
          </a:xfrm>
        </p:grpSpPr>
        <p:sp>
          <p:nvSpPr>
            <p:cNvPr id="10" name="Rectangle 9">
              <a:extLst>
                <a:ext uri="{FF2B5EF4-FFF2-40B4-BE49-F238E27FC236}">
                  <a16:creationId xmlns:a16="http://schemas.microsoft.com/office/drawing/2014/main" id="{FCECF845-0ECB-B169-536F-FA85215BACC7}"/>
                </a:ext>
              </a:extLst>
            </p:cNvPr>
            <p:cNvSpPr/>
            <p:nvPr/>
          </p:nvSpPr>
          <p:spPr>
            <a:xfrm>
              <a:off x="10820400" y="0"/>
              <a:ext cx="1371600" cy="6858000"/>
            </a:xfrm>
            <a:prstGeom prst="rect">
              <a:avLst/>
            </a:prstGeom>
            <a:gradFill>
              <a:gsLst>
                <a:gs pos="0">
                  <a:srgbClr val="666767"/>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F5CBB5B-DC26-9736-0006-F6A8610E6228}"/>
                </a:ext>
              </a:extLst>
            </p:cNvPr>
            <p:cNvSpPr txBox="1"/>
            <p:nvPr/>
          </p:nvSpPr>
          <p:spPr>
            <a:xfrm rot="5400000">
              <a:off x="8983800" y="3317016"/>
              <a:ext cx="5041645" cy="646331"/>
            </a:xfrm>
            <a:prstGeom prst="rect">
              <a:avLst/>
            </a:prstGeom>
            <a:noFill/>
          </p:spPr>
          <p:txBody>
            <a:bodyPr wrap="square" rtlCol="0">
              <a:spAutoFit/>
            </a:bodyPr>
            <a:lstStyle/>
            <a:p>
              <a:r>
                <a:rPr lang="en-US" sz="3600">
                  <a:solidFill>
                    <a:schemeClr val="bg1"/>
                  </a:solidFill>
                  <a:latin typeface="Aptos" panose="020B0004020202020204" pitchFamily="34" charset="0"/>
                </a:rPr>
                <a:t>Lunar Architecture</a:t>
              </a:r>
            </a:p>
          </p:txBody>
        </p:sp>
        <p:sp>
          <p:nvSpPr>
            <p:cNvPr id="12" name="TextBox 11">
              <a:extLst>
                <a:ext uri="{FF2B5EF4-FFF2-40B4-BE49-F238E27FC236}">
                  <a16:creationId xmlns:a16="http://schemas.microsoft.com/office/drawing/2014/main" id="{259A8F66-EB7B-7F7F-4ABB-87100F601333}"/>
                </a:ext>
              </a:extLst>
            </p:cNvPr>
            <p:cNvSpPr txBox="1"/>
            <p:nvPr/>
          </p:nvSpPr>
          <p:spPr>
            <a:xfrm>
              <a:off x="10820399" y="6250944"/>
              <a:ext cx="1371600" cy="369332"/>
            </a:xfrm>
            <a:prstGeom prst="rect">
              <a:avLst/>
            </a:prstGeom>
            <a:noFill/>
          </p:spPr>
          <p:txBody>
            <a:bodyPr wrap="square" rtlCol="0" anchor="ctr">
              <a:spAutoFit/>
            </a:bodyPr>
            <a:lstStyle/>
            <a:p>
              <a:pPr algn="ctr"/>
              <a:fld id="{C66299C7-DB12-0840-90AF-C6E7A0EA3CF5}" type="slidenum">
                <a:rPr lang="en-US" smtClean="0">
                  <a:solidFill>
                    <a:schemeClr val="bg1"/>
                  </a:solidFill>
                  <a:latin typeface="Aptos Light" panose="020B0004020202020204" pitchFamily="34" charset="0"/>
                </a:rPr>
                <a:pPr algn="ctr"/>
                <a:t>11</a:t>
              </a:fld>
              <a:endParaRPr lang="en-US">
                <a:solidFill>
                  <a:schemeClr val="bg1"/>
                </a:solidFill>
                <a:latin typeface="Aptos Light" panose="020B0004020202020204" pitchFamily="34" charset="0"/>
              </a:endParaRPr>
            </a:p>
          </p:txBody>
        </p:sp>
        <p:pic>
          <p:nvPicPr>
            <p:cNvPr id="18" name="Picture 17" descr="A logo with a black background&#10;&#10;Description automatically generated">
              <a:extLst>
                <a:ext uri="{FF2B5EF4-FFF2-40B4-BE49-F238E27FC236}">
                  <a16:creationId xmlns:a16="http://schemas.microsoft.com/office/drawing/2014/main" id="{4E79A974-CE0C-4FE9-C211-4E8B2D51ACB5}"/>
                </a:ext>
              </a:extLst>
            </p:cNvPr>
            <p:cNvPicPr>
              <a:picLocks noChangeAspect="1"/>
            </p:cNvPicPr>
            <p:nvPr/>
          </p:nvPicPr>
          <p:blipFill>
            <a:blip r:embed="rId5"/>
            <a:stretch>
              <a:fillRect/>
            </a:stretch>
          </p:blipFill>
          <p:spPr>
            <a:xfrm>
              <a:off x="11047423" y="165522"/>
              <a:ext cx="914400" cy="914400"/>
            </a:xfrm>
            <a:prstGeom prst="rect">
              <a:avLst/>
            </a:prstGeom>
          </p:spPr>
        </p:pic>
      </p:grpSp>
      <p:graphicFrame>
        <p:nvGraphicFramePr>
          <p:cNvPr id="3" name="Table 2">
            <a:extLst>
              <a:ext uri="{FF2B5EF4-FFF2-40B4-BE49-F238E27FC236}">
                <a16:creationId xmlns:a16="http://schemas.microsoft.com/office/drawing/2014/main" id="{2659F643-BC29-F6E5-C6D4-B6230E7902F2}"/>
              </a:ext>
            </a:extLst>
          </p:cNvPr>
          <p:cNvGraphicFramePr>
            <a:graphicFrameLocks noGrp="1"/>
          </p:cNvGraphicFramePr>
          <p:nvPr>
            <p:extLst>
              <p:ext uri="{D42A27DB-BD31-4B8C-83A1-F6EECF244321}">
                <p14:modId xmlns:p14="http://schemas.microsoft.com/office/powerpoint/2010/main" val="3251509413"/>
              </p:ext>
            </p:extLst>
          </p:nvPr>
        </p:nvGraphicFramePr>
        <p:xfrm>
          <a:off x="960244" y="1638930"/>
          <a:ext cx="9631555" cy="4836834"/>
        </p:xfrm>
        <a:graphic>
          <a:graphicData uri="http://schemas.openxmlformats.org/drawingml/2006/table">
            <a:tbl>
              <a:tblPr>
                <a:tableStyleId>{5C22544A-7EE6-4342-B048-85BDC9FD1C3A}</a:tableStyleId>
              </a:tblPr>
              <a:tblGrid>
                <a:gridCol w="762539">
                  <a:extLst>
                    <a:ext uri="{9D8B030D-6E8A-4147-A177-3AD203B41FA5}">
                      <a16:colId xmlns:a16="http://schemas.microsoft.com/office/drawing/2014/main" val="2397293449"/>
                    </a:ext>
                  </a:extLst>
                </a:gridCol>
                <a:gridCol w="2083407">
                  <a:extLst>
                    <a:ext uri="{9D8B030D-6E8A-4147-A177-3AD203B41FA5}">
                      <a16:colId xmlns:a16="http://schemas.microsoft.com/office/drawing/2014/main" val="1486793715"/>
                    </a:ext>
                  </a:extLst>
                </a:gridCol>
                <a:gridCol w="880110">
                  <a:extLst>
                    <a:ext uri="{9D8B030D-6E8A-4147-A177-3AD203B41FA5}">
                      <a16:colId xmlns:a16="http://schemas.microsoft.com/office/drawing/2014/main" val="2503938733"/>
                    </a:ext>
                  </a:extLst>
                </a:gridCol>
                <a:gridCol w="5905499">
                  <a:extLst>
                    <a:ext uri="{9D8B030D-6E8A-4147-A177-3AD203B41FA5}">
                      <a16:colId xmlns:a16="http://schemas.microsoft.com/office/drawing/2014/main" val="327721948"/>
                    </a:ext>
                  </a:extLst>
                </a:gridCol>
              </a:tblGrid>
              <a:tr h="131857">
                <a:tc>
                  <a:txBody>
                    <a:bodyPr/>
                    <a:lstStyle/>
                    <a:p>
                      <a:pPr marL="91440" algn="l" fontAlgn="ctr"/>
                      <a:r>
                        <a:rPr lang="en-US" sz="1400" b="1" i="0" u="none" strike="noStrike">
                          <a:solidFill>
                            <a:schemeClr val="bg1"/>
                          </a:solidFill>
                          <a:effectLst/>
                          <a:latin typeface="+mn-lt"/>
                        </a:rPr>
                        <a:t>ID</a:t>
                      </a:r>
                    </a:p>
                  </a:txBody>
                  <a:tcPr marL="6181" marR="6181" marT="6181" marB="0" anchor="ctr">
                    <a:solidFill>
                      <a:srgbClr val="E97C33"/>
                    </a:solidFill>
                  </a:tcPr>
                </a:tc>
                <a:tc>
                  <a:txBody>
                    <a:bodyPr/>
                    <a:lstStyle/>
                    <a:p>
                      <a:pPr marL="91440" algn="l" fontAlgn="ctr"/>
                      <a:r>
                        <a:rPr lang="en-US" sz="1400" b="1" i="0" u="none" strike="noStrike">
                          <a:solidFill>
                            <a:schemeClr val="bg1"/>
                          </a:solidFill>
                          <a:effectLst/>
                          <a:latin typeface="+mn-lt"/>
                        </a:rPr>
                        <a:t>Functions</a:t>
                      </a:r>
                    </a:p>
                  </a:txBody>
                  <a:tcPr marL="6181" marR="6181" marT="6181" marB="0" anchor="ctr">
                    <a:solidFill>
                      <a:srgbClr val="E97C33"/>
                    </a:solidFill>
                  </a:tcPr>
                </a:tc>
                <a:tc>
                  <a:txBody>
                    <a:bodyPr/>
                    <a:lstStyle/>
                    <a:p>
                      <a:pPr marL="91440" algn="l" fontAlgn="ctr"/>
                      <a:r>
                        <a:rPr lang="en-US" sz="1400" b="1" i="0" u="none" strike="noStrike">
                          <a:solidFill>
                            <a:schemeClr val="bg1"/>
                          </a:solidFill>
                          <a:effectLst/>
                          <a:latin typeface="+mn-lt"/>
                        </a:rPr>
                        <a:t>ID</a:t>
                      </a:r>
                      <a:endParaRPr lang="en-US" sz="1400" b="0" i="0" u="none" strike="noStrike">
                        <a:solidFill>
                          <a:schemeClr val="bg1"/>
                        </a:solidFill>
                        <a:effectLst/>
                        <a:latin typeface="+mn-lt"/>
                      </a:endParaRPr>
                    </a:p>
                  </a:txBody>
                  <a:tcPr marL="6181" marR="6181" marT="6181" marB="0" anchor="ctr">
                    <a:solidFill>
                      <a:srgbClr val="6FAA45"/>
                    </a:solidFill>
                  </a:tcPr>
                </a:tc>
                <a:tc>
                  <a:txBody>
                    <a:bodyPr/>
                    <a:lstStyle/>
                    <a:p>
                      <a:pPr marL="91440" algn="l" fontAlgn="ctr"/>
                      <a:r>
                        <a:rPr lang="en-US" sz="1400" b="1" i="0" u="none" strike="noStrike">
                          <a:solidFill>
                            <a:schemeClr val="bg1"/>
                          </a:solidFill>
                          <a:effectLst/>
                          <a:latin typeface="+mn-lt"/>
                        </a:rPr>
                        <a:t>Use Cases</a:t>
                      </a:r>
                    </a:p>
                  </a:txBody>
                  <a:tcPr marL="6181" marR="6181" marT="6181" marB="0" anchor="ctr">
                    <a:solidFill>
                      <a:srgbClr val="6FAA45"/>
                    </a:solidFill>
                  </a:tcPr>
                </a:tc>
                <a:extLst>
                  <a:ext uri="{0D108BD9-81ED-4DB2-BD59-A6C34878D82A}">
                    <a16:rowId xmlns:a16="http://schemas.microsoft.com/office/drawing/2014/main" val="90790521"/>
                  </a:ext>
                </a:extLst>
              </a:tr>
              <a:tr h="131857">
                <a:tc rowSpan="18">
                  <a:txBody>
                    <a:bodyPr/>
                    <a:lstStyle/>
                    <a:p>
                      <a:pPr marL="91440" algn="l" fontAlgn="ctr"/>
                      <a:r>
                        <a:rPr lang="en-US" sz="1200" u="none" strike="noStrike">
                          <a:solidFill>
                            <a:schemeClr val="bg1"/>
                          </a:solidFill>
                          <a:effectLst/>
                          <a:latin typeface="+mn-lt"/>
                        </a:rPr>
                        <a:t>FN-028-L</a:t>
                      </a:r>
                      <a:endParaRPr lang="en-US" sz="1200" b="0" i="0" u="none" strike="noStrike">
                        <a:solidFill>
                          <a:schemeClr val="bg1"/>
                        </a:solidFill>
                        <a:effectLst/>
                        <a:latin typeface="+mn-lt"/>
                      </a:endParaRPr>
                    </a:p>
                  </a:txBody>
                  <a:tcPr marL="6181" marR="6181" marT="6181" marB="0" anchor="ctr">
                    <a:solidFill>
                      <a:srgbClr val="E97C33"/>
                    </a:solidFill>
                  </a:tcPr>
                </a:tc>
                <a:tc rowSpan="18">
                  <a:txBody>
                    <a:bodyPr/>
                    <a:lstStyle/>
                    <a:p>
                      <a:pPr marL="91440" algn="l" fontAlgn="ctr"/>
                      <a:r>
                        <a:rPr lang="en-US" sz="1200" u="none" strike="noStrike">
                          <a:solidFill>
                            <a:schemeClr val="tx1"/>
                          </a:solidFill>
                          <a:effectLst/>
                          <a:latin typeface="+mn-lt"/>
                        </a:rPr>
                        <a:t>Conduct crew lunar surface extravehicular activity</a:t>
                      </a:r>
                      <a:endParaRPr lang="en-US" sz="1200" b="0" i="0" u="none" strike="noStrike">
                        <a:solidFill>
                          <a:schemeClr val="tx1"/>
                        </a:solidFill>
                        <a:effectLst/>
                        <a:latin typeface="+mn-lt"/>
                      </a:endParaRPr>
                    </a:p>
                  </a:txBody>
                  <a:tcPr marL="6181" marR="6181" marT="6181" marB="0" anchor="ctr">
                    <a:solidFill>
                      <a:srgbClr val="E97C33">
                        <a:alpha val="20000"/>
                      </a:srgbClr>
                    </a:solidFill>
                  </a:tcPr>
                </a:tc>
                <a:tc>
                  <a:txBody>
                    <a:bodyPr/>
                    <a:lstStyle/>
                    <a:p>
                      <a:pPr marL="91440" algn="l" fontAlgn="ctr"/>
                      <a:r>
                        <a:rPr lang="en-US" sz="1200" u="none" strike="noStrike">
                          <a:solidFill>
                            <a:schemeClr val="bg1"/>
                          </a:solidFill>
                          <a:effectLst/>
                          <a:latin typeface="+mn-lt"/>
                        </a:rPr>
                        <a:t>UC-011-L</a:t>
                      </a:r>
                      <a:endParaRPr lang="en-US" sz="1200" b="0" i="0" u="none" strike="noStrike">
                        <a:solidFill>
                          <a:schemeClr val="bg1"/>
                        </a:solidFill>
                        <a:effectLst/>
                        <a:latin typeface="+mn-lt"/>
                      </a:endParaRPr>
                    </a:p>
                  </a:txBody>
                  <a:tcPr marL="6181" marR="6181" marT="6181" marB="0" anchor="ctr">
                    <a:solidFill>
                      <a:srgbClr val="6FAA45"/>
                    </a:solidFill>
                  </a:tcPr>
                </a:tc>
                <a:tc>
                  <a:txBody>
                    <a:bodyPr/>
                    <a:lstStyle/>
                    <a:p>
                      <a:pPr marL="91440" algn="l" fontAlgn="ctr"/>
                      <a:r>
                        <a:rPr lang="en-US" sz="1000" u="none" strike="noStrike">
                          <a:effectLst/>
                          <a:latin typeface="+mn-lt"/>
                        </a:rPr>
                        <a:t>Support crew extravehicular operations on the lunar surface</a:t>
                      </a:r>
                      <a:endParaRPr lang="en-US" sz="1000" b="0" i="0" u="none" strike="noStrike">
                        <a:solidFill>
                          <a:srgbClr val="000000"/>
                        </a:solidFill>
                        <a:effectLst/>
                        <a:latin typeface="+mn-lt"/>
                      </a:endParaRPr>
                    </a:p>
                  </a:txBody>
                  <a:tcPr marL="6181" marR="6181" marT="6181" marB="0" anchor="ctr">
                    <a:solidFill>
                      <a:srgbClr val="6FAA45">
                        <a:alpha val="20000"/>
                      </a:srgbClr>
                    </a:solidFill>
                  </a:tcPr>
                </a:tc>
                <a:extLst>
                  <a:ext uri="{0D108BD9-81ED-4DB2-BD59-A6C34878D82A}">
                    <a16:rowId xmlns:a16="http://schemas.microsoft.com/office/drawing/2014/main" val="2695025407"/>
                  </a:ext>
                </a:extLst>
              </a:tr>
              <a:tr h="223745">
                <a:tc vMerge="1">
                  <a:txBody>
                    <a:bodyPr/>
                    <a:lstStyle/>
                    <a:p>
                      <a:endParaRPr lang="en-US"/>
                    </a:p>
                  </a:txBody>
                  <a:tcPr/>
                </a:tc>
                <a:tc vMerge="1">
                  <a:txBody>
                    <a:bodyPr/>
                    <a:lstStyle/>
                    <a:p>
                      <a:endParaRPr lang="en-US"/>
                    </a:p>
                  </a:txBody>
                  <a:tcPr/>
                </a:tc>
                <a:tc>
                  <a:txBody>
                    <a:bodyPr/>
                    <a:lstStyle/>
                    <a:p>
                      <a:pPr marL="91440" algn="l" fontAlgn="ctr"/>
                      <a:r>
                        <a:rPr lang="en-US" sz="1200" u="none" strike="noStrike">
                          <a:solidFill>
                            <a:schemeClr val="bg1"/>
                          </a:solidFill>
                          <a:effectLst/>
                          <a:latin typeface="+mn-lt"/>
                        </a:rPr>
                        <a:t>UC-014-L</a:t>
                      </a:r>
                      <a:endParaRPr lang="en-US" sz="1200" b="0" i="0" u="none" strike="noStrike">
                        <a:solidFill>
                          <a:schemeClr val="bg1"/>
                        </a:solidFill>
                        <a:effectLst/>
                        <a:latin typeface="+mn-lt"/>
                      </a:endParaRPr>
                    </a:p>
                  </a:txBody>
                  <a:tcPr marL="6181" marR="6181" marT="6181" marB="0" anchor="ctr">
                    <a:solidFill>
                      <a:srgbClr val="6FAA45"/>
                    </a:solidFill>
                  </a:tcPr>
                </a:tc>
                <a:tc>
                  <a:txBody>
                    <a:bodyPr/>
                    <a:lstStyle/>
                    <a:p>
                      <a:pPr marL="91440" algn="l" fontAlgn="ctr"/>
                      <a:r>
                        <a:rPr lang="en-US" sz="1000" u="none" strike="noStrike">
                          <a:effectLst/>
                          <a:latin typeface="+mn-lt"/>
                        </a:rPr>
                        <a:t>Deploy and setup utilization payload(s) on the lunar surface with long-term remote operation</a:t>
                      </a:r>
                      <a:endParaRPr lang="en-US" sz="1000" b="0" i="0" u="none" strike="noStrike">
                        <a:solidFill>
                          <a:srgbClr val="000000"/>
                        </a:solidFill>
                        <a:effectLst/>
                        <a:latin typeface="+mn-lt"/>
                      </a:endParaRPr>
                    </a:p>
                  </a:txBody>
                  <a:tcPr marL="6181" marR="6181" marT="6181" marB="0" anchor="ctr">
                    <a:solidFill>
                      <a:srgbClr val="6FAA45">
                        <a:alpha val="20000"/>
                      </a:srgbClr>
                    </a:solidFill>
                  </a:tcPr>
                </a:tc>
                <a:extLst>
                  <a:ext uri="{0D108BD9-81ED-4DB2-BD59-A6C34878D82A}">
                    <a16:rowId xmlns:a16="http://schemas.microsoft.com/office/drawing/2014/main" val="494997218"/>
                  </a:ext>
                </a:extLst>
              </a:tr>
              <a:tr h="131857">
                <a:tc vMerge="1">
                  <a:txBody>
                    <a:bodyPr/>
                    <a:lstStyle/>
                    <a:p>
                      <a:endParaRPr lang="en-US"/>
                    </a:p>
                  </a:txBody>
                  <a:tcPr/>
                </a:tc>
                <a:tc vMerge="1">
                  <a:txBody>
                    <a:bodyPr/>
                    <a:lstStyle/>
                    <a:p>
                      <a:endParaRPr lang="en-US"/>
                    </a:p>
                  </a:txBody>
                  <a:tcPr/>
                </a:tc>
                <a:tc>
                  <a:txBody>
                    <a:bodyPr/>
                    <a:lstStyle/>
                    <a:p>
                      <a:pPr marL="91440" algn="l" fontAlgn="ctr"/>
                      <a:r>
                        <a:rPr lang="en-US" sz="1200" u="none" strike="noStrike">
                          <a:solidFill>
                            <a:schemeClr val="bg1"/>
                          </a:solidFill>
                          <a:effectLst/>
                          <a:latin typeface="+mn-lt"/>
                        </a:rPr>
                        <a:t>UC-024-L</a:t>
                      </a:r>
                      <a:endParaRPr lang="en-US" sz="1200" b="0" i="0" u="none" strike="noStrike">
                        <a:solidFill>
                          <a:schemeClr val="bg1"/>
                        </a:solidFill>
                        <a:effectLst/>
                        <a:latin typeface="+mn-lt"/>
                      </a:endParaRPr>
                    </a:p>
                  </a:txBody>
                  <a:tcPr marL="6181" marR="6181" marT="6181" marB="0" anchor="ctr">
                    <a:solidFill>
                      <a:srgbClr val="6FAA45"/>
                    </a:solidFill>
                  </a:tcPr>
                </a:tc>
                <a:tc>
                  <a:txBody>
                    <a:bodyPr/>
                    <a:lstStyle/>
                    <a:p>
                      <a:pPr marL="91440" algn="l" fontAlgn="ctr"/>
                      <a:r>
                        <a:rPr lang="en-US" sz="1000" u="none" strike="noStrike">
                          <a:effectLst/>
                          <a:latin typeface="+mn-lt"/>
                        </a:rPr>
                        <a:t>Crew excursions to locations distributed around landing site</a:t>
                      </a:r>
                      <a:endParaRPr lang="en-US" sz="1000" b="0" i="0" u="none" strike="noStrike">
                        <a:solidFill>
                          <a:srgbClr val="000000"/>
                        </a:solidFill>
                        <a:effectLst/>
                        <a:latin typeface="+mn-lt"/>
                      </a:endParaRPr>
                    </a:p>
                  </a:txBody>
                  <a:tcPr marL="6181" marR="6181" marT="6181" marB="0" anchor="ctr">
                    <a:solidFill>
                      <a:srgbClr val="6FAA45">
                        <a:alpha val="20000"/>
                      </a:srgbClr>
                    </a:solidFill>
                  </a:tcPr>
                </a:tc>
                <a:extLst>
                  <a:ext uri="{0D108BD9-81ED-4DB2-BD59-A6C34878D82A}">
                    <a16:rowId xmlns:a16="http://schemas.microsoft.com/office/drawing/2014/main" val="2622846529"/>
                  </a:ext>
                </a:extLst>
              </a:tr>
              <a:tr h="195743">
                <a:tc vMerge="1">
                  <a:txBody>
                    <a:bodyPr/>
                    <a:lstStyle/>
                    <a:p>
                      <a:endParaRPr lang="en-US"/>
                    </a:p>
                  </a:txBody>
                  <a:tcPr/>
                </a:tc>
                <a:tc vMerge="1">
                  <a:txBody>
                    <a:bodyPr/>
                    <a:lstStyle/>
                    <a:p>
                      <a:endParaRPr lang="en-US"/>
                    </a:p>
                  </a:txBody>
                  <a:tcPr/>
                </a:tc>
                <a:tc>
                  <a:txBody>
                    <a:bodyPr/>
                    <a:lstStyle/>
                    <a:p>
                      <a:pPr marL="91440" algn="l" fontAlgn="ctr"/>
                      <a:r>
                        <a:rPr lang="en-US" sz="1200" u="none" strike="noStrike">
                          <a:solidFill>
                            <a:schemeClr val="bg1"/>
                          </a:solidFill>
                          <a:effectLst/>
                          <a:latin typeface="+mn-lt"/>
                        </a:rPr>
                        <a:t>UC-025-L</a:t>
                      </a:r>
                      <a:endParaRPr lang="en-US" sz="1200" b="0" i="0" u="none" strike="noStrike">
                        <a:solidFill>
                          <a:schemeClr val="bg1"/>
                        </a:solidFill>
                        <a:effectLst/>
                        <a:latin typeface="+mn-lt"/>
                      </a:endParaRPr>
                    </a:p>
                  </a:txBody>
                  <a:tcPr marL="6181" marR="6181" marT="6181" marB="0" anchor="ctr">
                    <a:solidFill>
                      <a:srgbClr val="6FAA45"/>
                    </a:solidFill>
                  </a:tcPr>
                </a:tc>
                <a:tc>
                  <a:txBody>
                    <a:bodyPr/>
                    <a:lstStyle/>
                    <a:p>
                      <a:pPr marL="91440" algn="l" fontAlgn="ctr"/>
                      <a:r>
                        <a:rPr lang="en-US" sz="1000" u="none" strike="noStrike">
                          <a:effectLst/>
                          <a:latin typeface="+mn-lt"/>
                        </a:rPr>
                        <a:t>Crew extravehicular explorations and identification of surface samples</a:t>
                      </a:r>
                      <a:endParaRPr lang="en-US" sz="1000" b="0" i="0" u="none" strike="noStrike">
                        <a:solidFill>
                          <a:srgbClr val="000000"/>
                        </a:solidFill>
                        <a:effectLst/>
                        <a:latin typeface="+mn-lt"/>
                      </a:endParaRPr>
                    </a:p>
                  </a:txBody>
                  <a:tcPr marL="6181" marR="6181" marT="6181" marB="0" anchor="ctr">
                    <a:solidFill>
                      <a:srgbClr val="6FAA45">
                        <a:alpha val="20000"/>
                      </a:srgbClr>
                    </a:solidFill>
                  </a:tcPr>
                </a:tc>
                <a:extLst>
                  <a:ext uri="{0D108BD9-81ED-4DB2-BD59-A6C34878D82A}">
                    <a16:rowId xmlns:a16="http://schemas.microsoft.com/office/drawing/2014/main" val="2686717100"/>
                  </a:ext>
                </a:extLst>
              </a:tr>
              <a:tr h="131857">
                <a:tc vMerge="1">
                  <a:txBody>
                    <a:bodyPr/>
                    <a:lstStyle/>
                    <a:p>
                      <a:endParaRPr lang="en-US"/>
                    </a:p>
                  </a:txBody>
                  <a:tcPr/>
                </a:tc>
                <a:tc vMerge="1">
                  <a:txBody>
                    <a:bodyPr/>
                    <a:lstStyle/>
                    <a:p>
                      <a:endParaRPr lang="en-US"/>
                    </a:p>
                  </a:txBody>
                  <a:tcPr/>
                </a:tc>
                <a:tc>
                  <a:txBody>
                    <a:bodyPr/>
                    <a:lstStyle/>
                    <a:p>
                      <a:pPr marL="91440" algn="l" fontAlgn="ctr"/>
                      <a:r>
                        <a:rPr lang="en-US" sz="1200" u="none" strike="noStrike">
                          <a:solidFill>
                            <a:schemeClr val="bg1"/>
                          </a:solidFill>
                          <a:effectLst/>
                          <a:latin typeface="+mn-lt"/>
                        </a:rPr>
                        <a:t>UC-026-L</a:t>
                      </a:r>
                      <a:endParaRPr lang="en-US" sz="1200" b="0" i="0" u="none" strike="noStrike">
                        <a:solidFill>
                          <a:schemeClr val="bg1"/>
                        </a:solidFill>
                        <a:effectLst/>
                        <a:latin typeface="+mn-lt"/>
                      </a:endParaRPr>
                    </a:p>
                  </a:txBody>
                  <a:tcPr marL="6181" marR="6181" marT="6181" marB="0" anchor="ctr">
                    <a:solidFill>
                      <a:srgbClr val="6FAA45"/>
                    </a:solidFill>
                  </a:tcPr>
                </a:tc>
                <a:tc>
                  <a:txBody>
                    <a:bodyPr/>
                    <a:lstStyle/>
                    <a:p>
                      <a:pPr marL="91440" algn="l" fontAlgn="ctr"/>
                      <a:r>
                        <a:rPr lang="en-US" sz="1000" u="none" strike="noStrike">
                          <a:effectLst/>
                          <a:latin typeface="+mn-lt"/>
                        </a:rPr>
                        <a:t>Collect surface samples from non-PSRs and sunlit regions</a:t>
                      </a:r>
                      <a:endParaRPr lang="en-US" sz="1000" b="0" i="0" u="none" strike="noStrike">
                        <a:solidFill>
                          <a:srgbClr val="000000"/>
                        </a:solidFill>
                        <a:effectLst/>
                        <a:latin typeface="+mn-lt"/>
                      </a:endParaRPr>
                    </a:p>
                  </a:txBody>
                  <a:tcPr marL="6181" marR="6181" marT="6181" marB="0" anchor="ctr">
                    <a:solidFill>
                      <a:srgbClr val="6FAA45">
                        <a:alpha val="20000"/>
                      </a:srgbClr>
                    </a:solidFill>
                  </a:tcPr>
                </a:tc>
                <a:extLst>
                  <a:ext uri="{0D108BD9-81ED-4DB2-BD59-A6C34878D82A}">
                    <a16:rowId xmlns:a16="http://schemas.microsoft.com/office/drawing/2014/main" val="96147595"/>
                  </a:ext>
                </a:extLst>
              </a:tr>
              <a:tr h="131857">
                <a:tc vMerge="1">
                  <a:txBody>
                    <a:bodyPr/>
                    <a:lstStyle/>
                    <a:p>
                      <a:endParaRPr lang="en-US"/>
                    </a:p>
                  </a:txBody>
                  <a:tcPr/>
                </a:tc>
                <a:tc vMerge="1">
                  <a:txBody>
                    <a:bodyPr/>
                    <a:lstStyle/>
                    <a:p>
                      <a:endParaRPr lang="en-US"/>
                    </a:p>
                  </a:txBody>
                  <a:tcPr/>
                </a:tc>
                <a:tc>
                  <a:txBody>
                    <a:bodyPr/>
                    <a:lstStyle/>
                    <a:p>
                      <a:pPr marL="91440" algn="l" fontAlgn="ctr"/>
                      <a:r>
                        <a:rPr lang="en-US" sz="1200" u="none" strike="noStrike">
                          <a:solidFill>
                            <a:schemeClr val="bg1"/>
                          </a:solidFill>
                          <a:effectLst/>
                          <a:latin typeface="+mn-lt"/>
                        </a:rPr>
                        <a:t>UC-030-L</a:t>
                      </a:r>
                      <a:endParaRPr lang="en-US" sz="1200" b="0" i="0" u="none" strike="noStrike">
                        <a:solidFill>
                          <a:schemeClr val="bg1"/>
                        </a:solidFill>
                        <a:effectLst/>
                        <a:latin typeface="+mn-lt"/>
                      </a:endParaRPr>
                    </a:p>
                  </a:txBody>
                  <a:tcPr marL="6181" marR="6181" marT="6181" marB="0" anchor="ctr">
                    <a:solidFill>
                      <a:srgbClr val="6FAA45"/>
                    </a:solidFill>
                  </a:tcPr>
                </a:tc>
                <a:tc>
                  <a:txBody>
                    <a:bodyPr/>
                    <a:lstStyle/>
                    <a:p>
                      <a:pPr marL="91440" algn="l" fontAlgn="ctr"/>
                      <a:r>
                        <a:rPr lang="en-US" sz="1000" u="none" strike="noStrike">
                          <a:effectLst/>
                          <a:latin typeface="+mn-lt"/>
                        </a:rPr>
                        <a:t>Collect surface samples from PSRs</a:t>
                      </a:r>
                      <a:endParaRPr lang="en-US" sz="1000" b="0" i="0" u="none" strike="noStrike">
                        <a:solidFill>
                          <a:srgbClr val="000000"/>
                        </a:solidFill>
                        <a:effectLst/>
                        <a:latin typeface="+mn-lt"/>
                      </a:endParaRPr>
                    </a:p>
                  </a:txBody>
                  <a:tcPr marL="6181" marR="6181" marT="6181" marB="0" anchor="ctr">
                    <a:solidFill>
                      <a:srgbClr val="6FAA45">
                        <a:alpha val="20000"/>
                      </a:srgbClr>
                    </a:solidFill>
                  </a:tcPr>
                </a:tc>
                <a:extLst>
                  <a:ext uri="{0D108BD9-81ED-4DB2-BD59-A6C34878D82A}">
                    <a16:rowId xmlns:a16="http://schemas.microsoft.com/office/drawing/2014/main" val="2536434761"/>
                  </a:ext>
                </a:extLst>
              </a:tr>
              <a:tr h="263714">
                <a:tc vMerge="1">
                  <a:txBody>
                    <a:bodyPr/>
                    <a:lstStyle/>
                    <a:p>
                      <a:endParaRPr lang="en-US"/>
                    </a:p>
                  </a:txBody>
                  <a:tcPr/>
                </a:tc>
                <a:tc vMerge="1">
                  <a:txBody>
                    <a:bodyPr/>
                    <a:lstStyle/>
                    <a:p>
                      <a:endParaRPr lang="en-US"/>
                    </a:p>
                  </a:txBody>
                  <a:tcPr/>
                </a:tc>
                <a:tc>
                  <a:txBody>
                    <a:bodyPr/>
                    <a:lstStyle/>
                    <a:p>
                      <a:pPr marL="91440" algn="l" fontAlgn="ctr"/>
                      <a:r>
                        <a:rPr lang="en-US" sz="1200" u="none" strike="noStrike">
                          <a:solidFill>
                            <a:schemeClr val="bg1"/>
                          </a:solidFill>
                          <a:effectLst/>
                          <a:latin typeface="+mn-lt"/>
                        </a:rPr>
                        <a:t>UC-033-L</a:t>
                      </a:r>
                      <a:endParaRPr lang="en-US" sz="1200" b="0" i="0" u="none" strike="noStrike">
                        <a:solidFill>
                          <a:schemeClr val="bg1"/>
                        </a:solidFill>
                        <a:effectLst/>
                        <a:latin typeface="+mn-lt"/>
                      </a:endParaRPr>
                    </a:p>
                  </a:txBody>
                  <a:tcPr marL="6181" marR="6181" marT="6181" marB="0" anchor="ctr">
                    <a:solidFill>
                      <a:srgbClr val="6FAA45"/>
                    </a:solidFill>
                  </a:tcPr>
                </a:tc>
                <a:tc>
                  <a:txBody>
                    <a:bodyPr/>
                    <a:lstStyle/>
                    <a:p>
                      <a:pPr marL="91440" algn="l" fontAlgn="ctr"/>
                      <a:r>
                        <a:rPr lang="en-US" sz="1000" u="none" strike="noStrike">
                          <a:effectLst/>
                          <a:latin typeface="+mn-lt"/>
                        </a:rPr>
                        <a:t>Deploy and set up Heliophysics utilization payload(s) on the lunar surface with long-term remote operation</a:t>
                      </a:r>
                      <a:endParaRPr lang="en-US" sz="1000" b="0" i="0" u="none" strike="noStrike">
                        <a:solidFill>
                          <a:srgbClr val="000000"/>
                        </a:solidFill>
                        <a:effectLst/>
                        <a:latin typeface="+mn-lt"/>
                      </a:endParaRPr>
                    </a:p>
                  </a:txBody>
                  <a:tcPr marL="6181" marR="6181" marT="6181" marB="0" anchor="ctr">
                    <a:solidFill>
                      <a:srgbClr val="6FAA45">
                        <a:alpha val="20000"/>
                      </a:srgbClr>
                    </a:solidFill>
                  </a:tcPr>
                </a:tc>
                <a:extLst>
                  <a:ext uri="{0D108BD9-81ED-4DB2-BD59-A6C34878D82A}">
                    <a16:rowId xmlns:a16="http://schemas.microsoft.com/office/drawing/2014/main" val="4117113159"/>
                  </a:ext>
                </a:extLst>
              </a:tr>
              <a:tr h="131857">
                <a:tc vMerge="1">
                  <a:txBody>
                    <a:bodyPr/>
                    <a:lstStyle/>
                    <a:p>
                      <a:endParaRPr lang="en-US"/>
                    </a:p>
                  </a:txBody>
                  <a:tcPr/>
                </a:tc>
                <a:tc vMerge="1">
                  <a:txBody>
                    <a:bodyPr/>
                    <a:lstStyle/>
                    <a:p>
                      <a:endParaRPr lang="en-US"/>
                    </a:p>
                  </a:txBody>
                  <a:tcPr/>
                </a:tc>
                <a:tc>
                  <a:txBody>
                    <a:bodyPr/>
                    <a:lstStyle/>
                    <a:p>
                      <a:pPr marL="91440" algn="l" fontAlgn="ctr"/>
                      <a:r>
                        <a:rPr lang="en-US" sz="1200" u="none" strike="noStrike">
                          <a:solidFill>
                            <a:schemeClr val="bg1"/>
                          </a:solidFill>
                          <a:effectLst/>
                          <a:latin typeface="+mn-lt"/>
                        </a:rPr>
                        <a:t>UC-034-L</a:t>
                      </a:r>
                      <a:endParaRPr lang="en-US" sz="1200" b="0" i="0" u="none" strike="noStrike">
                        <a:solidFill>
                          <a:schemeClr val="bg1"/>
                        </a:solidFill>
                        <a:effectLst/>
                        <a:latin typeface="+mn-lt"/>
                      </a:endParaRPr>
                    </a:p>
                  </a:txBody>
                  <a:tcPr marL="6181" marR="6181" marT="6181" marB="0" anchor="ctr">
                    <a:solidFill>
                      <a:srgbClr val="6FAA45"/>
                    </a:solidFill>
                  </a:tcPr>
                </a:tc>
                <a:tc>
                  <a:txBody>
                    <a:bodyPr/>
                    <a:lstStyle/>
                    <a:p>
                      <a:pPr marL="91440" algn="l" fontAlgn="ctr"/>
                      <a:r>
                        <a:rPr lang="en-US" sz="1000" u="none" strike="noStrike">
                          <a:effectLst/>
                          <a:latin typeface="+mn-lt"/>
                        </a:rPr>
                        <a:t>Collect sub-surface samples from non-PSRs and sunlit regions</a:t>
                      </a:r>
                      <a:endParaRPr lang="en-US" sz="1000" b="0" i="0" u="none" strike="noStrike">
                        <a:solidFill>
                          <a:srgbClr val="000000"/>
                        </a:solidFill>
                        <a:effectLst/>
                        <a:latin typeface="+mn-lt"/>
                      </a:endParaRPr>
                    </a:p>
                  </a:txBody>
                  <a:tcPr marL="6181" marR="6181" marT="6181" marB="0" anchor="ctr">
                    <a:solidFill>
                      <a:srgbClr val="6FAA45">
                        <a:alpha val="20000"/>
                      </a:srgbClr>
                    </a:solidFill>
                  </a:tcPr>
                </a:tc>
                <a:extLst>
                  <a:ext uri="{0D108BD9-81ED-4DB2-BD59-A6C34878D82A}">
                    <a16:rowId xmlns:a16="http://schemas.microsoft.com/office/drawing/2014/main" val="783845374"/>
                  </a:ext>
                </a:extLst>
              </a:tr>
              <a:tr h="263714">
                <a:tc vMerge="1">
                  <a:txBody>
                    <a:bodyPr/>
                    <a:lstStyle/>
                    <a:p>
                      <a:endParaRPr lang="en-US"/>
                    </a:p>
                  </a:txBody>
                  <a:tcPr/>
                </a:tc>
                <a:tc vMerge="1">
                  <a:txBody>
                    <a:bodyPr/>
                    <a:lstStyle/>
                    <a:p>
                      <a:endParaRPr lang="en-US"/>
                    </a:p>
                  </a:txBody>
                  <a:tcPr/>
                </a:tc>
                <a:tc>
                  <a:txBody>
                    <a:bodyPr/>
                    <a:lstStyle/>
                    <a:p>
                      <a:pPr marL="91440" algn="l" fontAlgn="ctr"/>
                      <a:r>
                        <a:rPr lang="en-US" sz="1200" u="none" strike="noStrike">
                          <a:solidFill>
                            <a:schemeClr val="bg1"/>
                          </a:solidFill>
                          <a:effectLst/>
                          <a:latin typeface="+mn-lt"/>
                        </a:rPr>
                        <a:t>UC-041-L</a:t>
                      </a:r>
                      <a:endParaRPr lang="en-US" sz="1200" b="0" i="0" u="none" strike="noStrike">
                        <a:solidFill>
                          <a:schemeClr val="bg1"/>
                        </a:solidFill>
                        <a:effectLst/>
                        <a:latin typeface="+mn-lt"/>
                      </a:endParaRPr>
                    </a:p>
                  </a:txBody>
                  <a:tcPr marL="6181" marR="6181" marT="6181" marB="0" anchor="ctr">
                    <a:solidFill>
                      <a:srgbClr val="6FAA45"/>
                    </a:solidFill>
                  </a:tcPr>
                </a:tc>
                <a:tc>
                  <a:txBody>
                    <a:bodyPr/>
                    <a:lstStyle/>
                    <a:p>
                      <a:pPr marL="91440" algn="l" fontAlgn="ctr"/>
                      <a:r>
                        <a:rPr lang="en-US" sz="1000" u="none" strike="noStrike">
                          <a:effectLst/>
                          <a:latin typeface="+mn-lt"/>
                        </a:rPr>
                        <a:t>Deploy and set up fundamental physics utilization payload(s) on the lunar surface with long term remote operation</a:t>
                      </a:r>
                      <a:endParaRPr lang="en-US" sz="1000" b="0" i="0" u="none" strike="noStrike">
                        <a:solidFill>
                          <a:srgbClr val="000000"/>
                        </a:solidFill>
                        <a:effectLst/>
                        <a:latin typeface="+mn-lt"/>
                      </a:endParaRPr>
                    </a:p>
                  </a:txBody>
                  <a:tcPr marL="6181" marR="6181" marT="6181" marB="0" anchor="ctr">
                    <a:solidFill>
                      <a:srgbClr val="6FAA45">
                        <a:alpha val="20000"/>
                      </a:srgbClr>
                    </a:solidFill>
                  </a:tcPr>
                </a:tc>
                <a:extLst>
                  <a:ext uri="{0D108BD9-81ED-4DB2-BD59-A6C34878D82A}">
                    <a16:rowId xmlns:a16="http://schemas.microsoft.com/office/drawing/2014/main" val="93136624"/>
                  </a:ext>
                </a:extLst>
              </a:tr>
              <a:tr h="223745">
                <a:tc vMerge="1">
                  <a:txBody>
                    <a:bodyPr/>
                    <a:lstStyle/>
                    <a:p>
                      <a:endParaRPr lang="en-US"/>
                    </a:p>
                  </a:txBody>
                  <a:tcPr/>
                </a:tc>
                <a:tc vMerge="1">
                  <a:txBody>
                    <a:bodyPr/>
                    <a:lstStyle/>
                    <a:p>
                      <a:endParaRPr lang="en-US"/>
                    </a:p>
                  </a:txBody>
                  <a:tcPr/>
                </a:tc>
                <a:tc>
                  <a:txBody>
                    <a:bodyPr/>
                    <a:lstStyle/>
                    <a:p>
                      <a:pPr marL="91440" algn="l" fontAlgn="ctr"/>
                      <a:r>
                        <a:rPr lang="en-US" sz="1200" u="none" strike="noStrike">
                          <a:solidFill>
                            <a:schemeClr val="bg1"/>
                          </a:solidFill>
                          <a:effectLst/>
                          <a:latin typeface="+mn-lt"/>
                        </a:rPr>
                        <a:t>UC-063-L</a:t>
                      </a:r>
                      <a:endParaRPr lang="en-US" sz="1200" b="0" i="0" u="none" strike="noStrike">
                        <a:solidFill>
                          <a:schemeClr val="bg1"/>
                        </a:solidFill>
                        <a:effectLst/>
                        <a:latin typeface="+mn-lt"/>
                      </a:endParaRPr>
                    </a:p>
                  </a:txBody>
                  <a:tcPr marL="6181" marR="6181" marT="6181" marB="0" anchor="ctr">
                    <a:solidFill>
                      <a:srgbClr val="6FAA45"/>
                    </a:solidFill>
                  </a:tcPr>
                </a:tc>
                <a:tc>
                  <a:txBody>
                    <a:bodyPr/>
                    <a:lstStyle/>
                    <a:p>
                      <a:pPr marL="91440" algn="l" fontAlgn="ctr"/>
                      <a:r>
                        <a:rPr lang="en-US" sz="1000" u="none" strike="noStrike">
                          <a:effectLst/>
                          <a:latin typeface="+mn-lt"/>
                        </a:rPr>
                        <a:t>Deploy and set up physics utilization payload(s) on the lunar surface with long term remote operation</a:t>
                      </a:r>
                      <a:endParaRPr lang="en-US" sz="1000" b="0" i="0" u="none" strike="noStrike">
                        <a:solidFill>
                          <a:srgbClr val="000000"/>
                        </a:solidFill>
                        <a:effectLst/>
                        <a:latin typeface="+mn-lt"/>
                      </a:endParaRPr>
                    </a:p>
                  </a:txBody>
                  <a:tcPr marL="6181" marR="6181" marT="6181" marB="0" anchor="ctr">
                    <a:solidFill>
                      <a:srgbClr val="6FAA45">
                        <a:alpha val="20000"/>
                      </a:srgbClr>
                    </a:solidFill>
                  </a:tcPr>
                </a:tc>
                <a:extLst>
                  <a:ext uri="{0D108BD9-81ED-4DB2-BD59-A6C34878D82A}">
                    <a16:rowId xmlns:a16="http://schemas.microsoft.com/office/drawing/2014/main" val="4275561574"/>
                  </a:ext>
                </a:extLst>
              </a:tr>
              <a:tr h="131857">
                <a:tc vMerge="1">
                  <a:txBody>
                    <a:bodyPr/>
                    <a:lstStyle/>
                    <a:p>
                      <a:endParaRPr lang="en-US"/>
                    </a:p>
                  </a:txBody>
                  <a:tcPr/>
                </a:tc>
                <a:tc vMerge="1">
                  <a:txBody>
                    <a:bodyPr/>
                    <a:lstStyle/>
                    <a:p>
                      <a:endParaRPr lang="en-US"/>
                    </a:p>
                  </a:txBody>
                  <a:tcPr/>
                </a:tc>
                <a:tc>
                  <a:txBody>
                    <a:bodyPr/>
                    <a:lstStyle/>
                    <a:p>
                      <a:pPr marL="91440" algn="l" fontAlgn="ctr"/>
                      <a:r>
                        <a:rPr lang="en-US" sz="1200" u="none" strike="noStrike">
                          <a:solidFill>
                            <a:schemeClr val="bg1"/>
                          </a:solidFill>
                          <a:effectLst/>
                          <a:latin typeface="+mn-lt"/>
                        </a:rPr>
                        <a:t>UC-111-L</a:t>
                      </a:r>
                      <a:endParaRPr lang="en-US" sz="1200" b="0" i="0" u="none" strike="noStrike">
                        <a:solidFill>
                          <a:schemeClr val="bg1"/>
                        </a:solidFill>
                        <a:effectLst/>
                        <a:latin typeface="+mn-lt"/>
                      </a:endParaRPr>
                    </a:p>
                  </a:txBody>
                  <a:tcPr marL="6181" marR="6181" marT="6181" marB="0" anchor="ctr">
                    <a:solidFill>
                      <a:srgbClr val="6FAA45"/>
                    </a:solidFill>
                  </a:tcPr>
                </a:tc>
                <a:tc>
                  <a:txBody>
                    <a:bodyPr/>
                    <a:lstStyle/>
                    <a:p>
                      <a:pPr marL="91440" algn="l" fontAlgn="ctr"/>
                      <a:r>
                        <a:rPr lang="en-US" sz="1000" u="none" strike="noStrike">
                          <a:effectLst/>
                          <a:latin typeface="+mn-lt"/>
                        </a:rPr>
                        <a:t>Collect sub-surface samples from PSRs</a:t>
                      </a:r>
                      <a:endParaRPr lang="en-US" sz="1000" b="0" i="0" u="none" strike="noStrike">
                        <a:solidFill>
                          <a:srgbClr val="000000"/>
                        </a:solidFill>
                        <a:effectLst/>
                        <a:latin typeface="+mn-lt"/>
                      </a:endParaRPr>
                    </a:p>
                  </a:txBody>
                  <a:tcPr marL="6181" marR="6181" marT="6181" marB="0" anchor="ctr">
                    <a:solidFill>
                      <a:srgbClr val="6FAA45">
                        <a:alpha val="20000"/>
                      </a:srgbClr>
                    </a:solidFill>
                  </a:tcPr>
                </a:tc>
                <a:extLst>
                  <a:ext uri="{0D108BD9-81ED-4DB2-BD59-A6C34878D82A}">
                    <a16:rowId xmlns:a16="http://schemas.microsoft.com/office/drawing/2014/main" val="736468332"/>
                  </a:ext>
                </a:extLst>
              </a:tr>
              <a:tr h="223745">
                <a:tc vMerge="1">
                  <a:txBody>
                    <a:bodyPr/>
                    <a:lstStyle/>
                    <a:p>
                      <a:endParaRPr lang="en-US"/>
                    </a:p>
                  </a:txBody>
                  <a:tcPr/>
                </a:tc>
                <a:tc vMerge="1">
                  <a:txBody>
                    <a:bodyPr/>
                    <a:lstStyle/>
                    <a:p>
                      <a:endParaRPr lang="en-US"/>
                    </a:p>
                  </a:txBody>
                  <a:tcPr/>
                </a:tc>
                <a:tc>
                  <a:txBody>
                    <a:bodyPr/>
                    <a:lstStyle/>
                    <a:p>
                      <a:pPr marL="91440" algn="l" fontAlgn="ctr"/>
                      <a:r>
                        <a:rPr lang="en-US" sz="1200" u="none" strike="noStrike">
                          <a:solidFill>
                            <a:schemeClr val="bg1"/>
                          </a:solidFill>
                          <a:effectLst/>
                          <a:latin typeface="+mn-lt"/>
                        </a:rPr>
                        <a:t>UC-124-L</a:t>
                      </a:r>
                      <a:endParaRPr lang="en-US" sz="1200" b="0" i="0" u="none" strike="noStrike">
                        <a:solidFill>
                          <a:schemeClr val="bg1"/>
                        </a:solidFill>
                        <a:effectLst/>
                        <a:latin typeface="+mn-lt"/>
                      </a:endParaRPr>
                    </a:p>
                  </a:txBody>
                  <a:tcPr marL="6181" marR="6181" marT="6181" marB="0" anchor="ctr">
                    <a:solidFill>
                      <a:srgbClr val="6FAA45"/>
                    </a:solidFill>
                  </a:tcPr>
                </a:tc>
                <a:tc>
                  <a:txBody>
                    <a:bodyPr/>
                    <a:lstStyle/>
                    <a:p>
                      <a:pPr marL="91440" algn="l" fontAlgn="ctr"/>
                      <a:r>
                        <a:rPr lang="en-US" sz="1000" u="none" strike="noStrike">
                          <a:effectLst/>
                          <a:latin typeface="+mn-lt"/>
                        </a:rPr>
                        <a:t>Deploy and set up plasma utilization payload(s) on the lunar surface with long term remote operation</a:t>
                      </a:r>
                      <a:endParaRPr lang="en-US" sz="1000" b="0" i="0" u="none" strike="noStrike">
                        <a:solidFill>
                          <a:srgbClr val="000000"/>
                        </a:solidFill>
                        <a:effectLst/>
                        <a:latin typeface="+mn-lt"/>
                      </a:endParaRPr>
                    </a:p>
                  </a:txBody>
                  <a:tcPr marL="6181" marR="6181" marT="6181" marB="0" anchor="ctr">
                    <a:solidFill>
                      <a:srgbClr val="6FAA45">
                        <a:alpha val="20000"/>
                      </a:srgbClr>
                    </a:solidFill>
                  </a:tcPr>
                </a:tc>
                <a:extLst>
                  <a:ext uri="{0D108BD9-81ED-4DB2-BD59-A6C34878D82A}">
                    <a16:rowId xmlns:a16="http://schemas.microsoft.com/office/drawing/2014/main" val="3148998961"/>
                  </a:ext>
                </a:extLst>
              </a:tr>
              <a:tr h="263714">
                <a:tc vMerge="1">
                  <a:txBody>
                    <a:bodyPr/>
                    <a:lstStyle/>
                    <a:p>
                      <a:endParaRPr lang="en-US"/>
                    </a:p>
                  </a:txBody>
                  <a:tcPr/>
                </a:tc>
                <a:tc vMerge="1">
                  <a:txBody>
                    <a:bodyPr/>
                    <a:lstStyle/>
                    <a:p>
                      <a:endParaRPr lang="en-US"/>
                    </a:p>
                  </a:txBody>
                  <a:tcPr/>
                </a:tc>
                <a:tc>
                  <a:txBody>
                    <a:bodyPr/>
                    <a:lstStyle/>
                    <a:p>
                      <a:pPr marL="91440" algn="l" fontAlgn="ctr"/>
                      <a:r>
                        <a:rPr lang="en-US" sz="1200" u="none" strike="noStrike">
                          <a:solidFill>
                            <a:schemeClr val="bg1"/>
                          </a:solidFill>
                          <a:effectLst/>
                          <a:latin typeface="+mn-lt"/>
                        </a:rPr>
                        <a:t>UC-134-L</a:t>
                      </a:r>
                      <a:endParaRPr lang="en-US" sz="1200" b="0" i="0" u="none" strike="noStrike">
                        <a:solidFill>
                          <a:schemeClr val="bg1"/>
                        </a:solidFill>
                        <a:effectLst/>
                        <a:latin typeface="+mn-lt"/>
                      </a:endParaRPr>
                    </a:p>
                  </a:txBody>
                  <a:tcPr marL="6181" marR="6181" marT="6181" marB="0" anchor="ctr">
                    <a:solidFill>
                      <a:srgbClr val="6FAA45"/>
                    </a:solidFill>
                  </a:tcPr>
                </a:tc>
                <a:tc>
                  <a:txBody>
                    <a:bodyPr/>
                    <a:lstStyle/>
                    <a:p>
                      <a:pPr marL="91440" algn="l" fontAlgn="ctr"/>
                      <a:r>
                        <a:rPr lang="en-US" sz="1000" u="none" strike="noStrike">
                          <a:effectLst/>
                          <a:latin typeface="+mn-lt"/>
                        </a:rPr>
                        <a:t>Deploy and set up demonstration ISRU utilization payload(s) on the lunar surface with long-term remote operation</a:t>
                      </a:r>
                      <a:endParaRPr lang="en-US" sz="1000" b="0" i="0" u="none" strike="noStrike">
                        <a:solidFill>
                          <a:srgbClr val="000000"/>
                        </a:solidFill>
                        <a:effectLst/>
                        <a:latin typeface="+mn-lt"/>
                      </a:endParaRPr>
                    </a:p>
                  </a:txBody>
                  <a:tcPr marL="6181" marR="6181" marT="6181" marB="0" anchor="ctr">
                    <a:solidFill>
                      <a:srgbClr val="6FAA45">
                        <a:alpha val="20000"/>
                      </a:srgbClr>
                    </a:solidFill>
                  </a:tcPr>
                </a:tc>
                <a:extLst>
                  <a:ext uri="{0D108BD9-81ED-4DB2-BD59-A6C34878D82A}">
                    <a16:rowId xmlns:a16="http://schemas.microsoft.com/office/drawing/2014/main" val="3580838865"/>
                  </a:ext>
                </a:extLst>
              </a:tr>
              <a:tr h="263714">
                <a:tc vMerge="1">
                  <a:txBody>
                    <a:bodyPr/>
                    <a:lstStyle/>
                    <a:p>
                      <a:endParaRPr lang="en-US"/>
                    </a:p>
                  </a:txBody>
                  <a:tcPr/>
                </a:tc>
                <a:tc vMerge="1">
                  <a:txBody>
                    <a:bodyPr/>
                    <a:lstStyle/>
                    <a:p>
                      <a:endParaRPr lang="en-US"/>
                    </a:p>
                  </a:txBody>
                  <a:tcPr/>
                </a:tc>
                <a:tc>
                  <a:txBody>
                    <a:bodyPr/>
                    <a:lstStyle/>
                    <a:p>
                      <a:pPr marL="91440" algn="l" fontAlgn="ctr"/>
                      <a:r>
                        <a:rPr lang="en-US" sz="1200" u="none" strike="noStrike">
                          <a:solidFill>
                            <a:schemeClr val="bg1"/>
                          </a:solidFill>
                          <a:effectLst/>
                          <a:latin typeface="+mn-lt"/>
                        </a:rPr>
                        <a:t>UC-142-L</a:t>
                      </a:r>
                      <a:endParaRPr lang="en-US" sz="1200" b="0" i="0" u="none" strike="noStrike">
                        <a:solidFill>
                          <a:schemeClr val="bg1"/>
                        </a:solidFill>
                        <a:effectLst/>
                        <a:latin typeface="+mn-lt"/>
                      </a:endParaRPr>
                    </a:p>
                  </a:txBody>
                  <a:tcPr marL="6181" marR="6181" marT="6181" marB="0" anchor="ctr">
                    <a:solidFill>
                      <a:srgbClr val="6FAA45"/>
                    </a:solidFill>
                  </a:tcPr>
                </a:tc>
                <a:tc>
                  <a:txBody>
                    <a:bodyPr/>
                    <a:lstStyle/>
                    <a:p>
                      <a:pPr marL="91440" algn="l" fontAlgn="ctr"/>
                      <a:r>
                        <a:rPr lang="en-US" sz="1000" u="none" strike="noStrike">
                          <a:effectLst/>
                          <a:latin typeface="+mn-lt"/>
                        </a:rPr>
                        <a:t>Deploy and set up autonomous construction demonstration utilization payload(s) on the lunar surface with long-term remote operation</a:t>
                      </a:r>
                      <a:endParaRPr lang="en-US" sz="1000" b="0" i="0" u="none" strike="noStrike">
                        <a:solidFill>
                          <a:srgbClr val="000000"/>
                        </a:solidFill>
                        <a:effectLst/>
                        <a:latin typeface="+mn-lt"/>
                      </a:endParaRPr>
                    </a:p>
                  </a:txBody>
                  <a:tcPr marL="6181" marR="6181" marT="6181" marB="0" anchor="ctr">
                    <a:solidFill>
                      <a:srgbClr val="6FAA45">
                        <a:alpha val="20000"/>
                      </a:srgbClr>
                    </a:solidFill>
                  </a:tcPr>
                </a:tc>
                <a:extLst>
                  <a:ext uri="{0D108BD9-81ED-4DB2-BD59-A6C34878D82A}">
                    <a16:rowId xmlns:a16="http://schemas.microsoft.com/office/drawing/2014/main" val="1578540459"/>
                  </a:ext>
                </a:extLst>
              </a:tr>
              <a:tr h="263714">
                <a:tc vMerge="1">
                  <a:txBody>
                    <a:bodyPr/>
                    <a:lstStyle/>
                    <a:p>
                      <a:endParaRPr lang="en-US"/>
                    </a:p>
                  </a:txBody>
                  <a:tcPr/>
                </a:tc>
                <a:tc vMerge="1">
                  <a:txBody>
                    <a:bodyPr/>
                    <a:lstStyle/>
                    <a:p>
                      <a:endParaRPr lang="en-US"/>
                    </a:p>
                  </a:txBody>
                  <a:tcPr/>
                </a:tc>
                <a:tc>
                  <a:txBody>
                    <a:bodyPr/>
                    <a:lstStyle/>
                    <a:p>
                      <a:pPr marL="91440" algn="l" fontAlgn="ctr"/>
                      <a:r>
                        <a:rPr lang="en-US" sz="1200" u="none" strike="noStrike">
                          <a:solidFill>
                            <a:schemeClr val="bg1"/>
                          </a:solidFill>
                          <a:effectLst/>
                          <a:latin typeface="+mn-lt"/>
                        </a:rPr>
                        <a:t>UC-144-L</a:t>
                      </a:r>
                      <a:endParaRPr lang="en-US" sz="1200" b="0" i="0" u="none" strike="noStrike">
                        <a:solidFill>
                          <a:schemeClr val="bg1"/>
                        </a:solidFill>
                        <a:effectLst/>
                        <a:latin typeface="+mn-lt"/>
                      </a:endParaRPr>
                    </a:p>
                  </a:txBody>
                  <a:tcPr marL="6181" marR="6181" marT="6181" marB="0" anchor="ctr">
                    <a:solidFill>
                      <a:srgbClr val="6FAA45"/>
                    </a:solidFill>
                  </a:tcPr>
                </a:tc>
                <a:tc>
                  <a:txBody>
                    <a:bodyPr/>
                    <a:lstStyle/>
                    <a:p>
                      <a:pPr marL="91440" algn="l" fontAlgn="ctr"/>
                      <a:r>
                        <a:rPr lang="en-US" sz="1000" u="none" strike="noStrike">
                          <a:effectLst/>
                          <a:latin typeface="+mn-lt"/>
                        </a:rPr>
                        <a:t>Deploy and set up advanced manufacturing demonstration utilization payload(s) on the lunar surface with long-term remote operation</a:t>
                      </a:r>
                      <a:endParaRPr lang="en-US" sz="1000" b="0" i="0" u="none" strike="noStrike">
                        <a:solidFill>
                          <a:srgbClr val="000000"/>
                        </a:solidFill>
                        <a:effectLst/>
                        <a:latin typeface="+mn-lt"/>
                      </a:endParaRPr>
                    </a:p>
                  </a:txBody>
                  <a:tcPr marL="6181" marR="6181" marT="6181" marB="0" anchor="ctr">
                    <a:solidFill>
                      <a:srgbClr val="6FAA45">
                        <a:alpha val="20000"/>
                      </a:srgbClr>
                    </a:solidFill>
                  </a:tcPr>
                </a:tc>
                <a:extLst>
                  <a:ext uri="{0D108BD9-81ED-4DB2-BD59-A6C34878D82A}">
                    <a16:rowId xmlns:a16="http://schemas.microsoft.com/office/drawing/2014/main" val="890356011"/>
                  </a:ext>
                </a:extLst>
              </a:tr>
              <a:tr h="263714">
                <a:tc vMerge="1">
                  <a:txBody>
                    <a:bodyPr/>
                    <a:lstStyle/>
                    <a:p>
                      <a:endParaRPr lang="en-US"/>
                    </a:p>
                  </a:txBody>
                  <a:tcPr/>
                </a:tc>
                <a:tc vMerge="1">
                  <a:txBody>
                    <a:bodyPr/>
                    <a:lstStyle/>
                    <a:p>
                      <a:endParaRPr lang="en-US"/>
                    </a:p>
                  </a:txBody>
                  <a:tcPr/>
                </a:tc>
                <a:tc>
                  <a:txBody>
                    <a:bodyPr/>
                    <a:lstStyle/>
                    <a:p>
                      <a:pPr marL="91440" algn="l" fontAlgn="ctr"/>
                      <a:r>
                        <a:rPr lang="en-US" sz="1200" u="none" strike="noStrike">
                          <a:solidFill>
                            <a:schemeClr val="bg1"/>
                          </a:solidFill>
                          <a:effectLst/>
                          <a:latin typeface="+mn-lt"/>
                        </a:rPr>
                        <a:t>UC-159-L</a:t>
                      </a:r>
                      <a:endParaRPr lang="en-US" sz="1200" b="0" i="0" u="none" strike="noStrike">
                        <a:solidFill>
                          <a:schemeClr val="bg1"/>
                        </a:solidFill>
                        <a:effectLst/>
                        <a:latin typeface="+mn-lt"/>
                      </a:endParaRPr>
                    </a:p>
                  </a:txBody>
                  <a:tcPr marL="6181" marR="6181" marT="6181" marB="0" anchor="ctr">
                    <a:solidFill>
                      <a:srgbClr val="6FAA45"/>
                    </a:solidFill>
                  </a:tcPr>
                </a:tc>
                <a:tc>
                  <a:txBody>
                    <a:bodyPr/>
                    <a:lstStyle/>
                    <a:p>
                      <a:pPr marL="91440" algn="l" fontAlgn="ctr"/>
                      <a:r>
                        <a:rPr lang="en-US" sz="1000" u="none" strike="noStrike">
                          <a:effectLst/>
                          <a:latin typeface="+mn-lt"/>
                        </a:rPr>
                        <a:t>Deploy and setup of utilization payload(s) related to available resources on the lunar surface with long term remote operation</a:t>
                      </a:r>
                      <a:endParaRPr lang="en-US" sz="1000" b="0" i="0" u="none" strike="noStrike">
                        <a:solidFill>
                          <a:srgbClr val="000000"/>
                        </a:solidFill>
                        <a:effectLst/>
                        <a:latin typeface="+mn-lt"/>
                      </a:endParaRPr>
                    </a:p>
                  </a:txBody>
                  <a:tcPr marL="6181" marR="6181" marT="6181" marB="0" anchor="ctr">
                    <a:solidFill>
                      <a:srgbClr val="6FAA45">
                        <a:alpha val="20000"/>
                      </a:srgbClr>
                    </a:solidFill>
                  </a:tcPr>
                </a:tc>
                <a:extLst>
                  <a:ext uri="{0D108BD9-81ED-4DB2-BD59-A6C34878D82A}">
                    <a16:rowId xmlns:a16="http://schemas.microsoft.com/office/drawing/2014/main" val="2115669516"/>
                  </a:ext>
                </a:extLst>
              </a:tr>
              <a:tr h="131857">
                <a:tc vMerge="1">
                  <a:txBody>
                    <a:bodyPr/>
                    <a:lstStyle/>
                    <a:p>
                      <a:endParaRPr lang="en-US"/>
                    </a:p>
                  </a:txBody>
                  <a:tcPr/>
                </a:tc>
                <a:tc vMerge="1">
                  <a:txBody>
                    <a:bodyPr/>
                    <a:lstStyle/>
                    <a:p>
                      <a:endParaRPr lang="en-US"/>
                    </a:p>
                  </a:txBody>
                  <a:tcPr/>
                </a:tc>
                <a:tc>
                  <a:txBody>
                    <a:bodyPr/>
                    <a:lstStyle/>
                    <a:p>
                      <a:pPr marL="91440" algn="l" fontAlgn="ctr"/>
                      <a:r>
                        <a:rPr lang="en-US" sz="1200" u="none" strike="noStrike">
                          <a:solidFill>
                            <a:schemeClr val="bg1"/>
                          </a:solidFill>
                          <a:effectLst/>
                          <a:latin typeface="+mn-lt"/>
                        </a:rPr>
                        <a:t>UC-169-L</a:t>
                      </a:r>
                      <a:endParaRPr lang="en-US" sz="1200" b="0" i="0" u="none" strike="noStrike">
                        <a:solidFill>
                          <a:schemeClr val="bg1"/>
                        </a:solidFill>
                        <a:effectLst/>
                        <a:latin typeface="+mn-lt"/>
                      </a:endParaRPr>
                    </a:p>
                  </a:txBody>
                  <a:tcPr marL="6181" marR="6181" marT="6181" marB="0" anchor="ctr">
                    <a:solidFill>
                      <a:srgbClr val="6FAA45"/>
                    </a:solidFill>
                  </a:tcPr>
                </a:tc>
                <a:tc>
                  <a:txBody>
                    <a:bodyPr/>
                    <a:lstStyle/>
                    <a:p>
                      <a:pPr marL="91440" algn="l" fontAlgn="ctr"/>
                      <a:r>
                        <a:rPr lang="en-US" sz="1000" u="none" strike="noStrike">
                          <a:effectLst/>
                          <a:latin typeface="+mn-lt"/>
                        </a:rPr>
                        <a:t>Deploy and set up assets to monitor natural environments on the lunar surface</a:t>
                      </a:r>
                      <a:endParaRPr lang="en-US" sz="1000" b="0" i="0" u="none" strike="noStrike">
                        <a:solidFill>
                          <a:srgbClr val="000000"/>
                        </a:solidFill>
                        <a:effectLst/>
                        <a:latin typeface="+mn-lt"/>
                      </a:endParaRPr>
                    </a:p>
                  </a:txBody>
                  <a:tcPr marL="6181" marR="6181" marT="6181" marB="0" anchor="ctr">
                    <a:solidFill>
                      <a:srgbClr val="6FAA45">
                        <a:alpha val="20000"/>
                      </a:srgbClr>
                    </a:solidFill>
                  </a:tcPr>
                </a:tc>
                <a:extLst>
                  <a:ext uri="{0D108BD9-81ED-4DB2-BD59-A6C34878D82A}">
                    <a16:rowId xmlns:a16="http://schemas.microsoft.com/office/drawing/2014/main" val="2539126960"/>
                  </a:ext>
                </a:extLst>
              </a:tr>
              <a:tr h="131857">
                <a:tc vMerge="1">
                  <a:txBody>
                    <a:bodyPr/>
                    <a:lstStyle/>
                    <a:p>
                      <a:endParaRPr lang="en-US"/>
                    </a:p>
                  </a:txBody>
                  <a:tcPr/>
                </a:tc>
                <a:tc vMerge="1">
                  <a:txBody>
                    <a:bodyPr/>
                    <a:lstStyle/>
                    <a:p>
                      <a:endParaRPr lang="en-US"/>
                    </a:p>
                  </a:txBody>
                  <a:tcPr/>
                </a:tc>
                <a:tc>
                  <a:txBody>
                    <a:bodyPr/>
                    <a:lstStyle/>
                    <a:p>
                      <a:pPr marL="91440" algn="l" fontAlgn="ctr"/>
                      <a:r>
                        <a:rPr lang="en-US" sz="1200" u="none" strike="noStrike">
                          <a:solidFill>
                            <a:schemeClr val="bg1"/>
                          </a:solidFill>
                          <a:effectLst/>
                          <a:latin typeface="+mn-lt"/>
                        </a:rPr>
                        <a:t>UC-171-L</a:t>
                      </a:r>
                      <a:endParaRPr lang="en-US" sz="1200" b="0" i="0" u="none" strike="noStrike">
                        <a:solidFill>
                          <a:schemeClr val="bg1"/>
                        </a:solidFill>
                        <a:effectLst/>
                        <a:latin typeface="+mn-lt"/>
                      </a:endParaRPr>
                    </a:p>
                  </a:txBody>
                  <a:tcPr marL="6181" marR="6181" marT="6181" marB="0" anchor="ctr">
                    <a:solidFill>
                      <a:srgbClr val="6FAA45"/>
                    </a:solidFill>
                  </a:tcPr>
                </a:tc>
                <a:tc>
                  <a:txBody>
                    <a:bodyPr/>
                    <a:lstStyle/>
                    <a:p>
                      <a:pPr marL="91440" algn="l" fontAlgn="ctr"/>
                      <a:r>
                        <a:rPr lang="en-US" sz="1000" u="none" strike="noStrike">
                          <a:effectLst/>
                          <a:latin typeface="+mn-lt"/>
                        </a:rPr>
                        <a:t>Deploy and set up assets to monitor induced environment on the lunar surface</a:t>
                      </a:r>
                      <a:endParaRPr lang="en-US" sz="1000" b="0" i="0" u="none" strike="noStrike">
                        <a:solidFill>
                          <a:srgbClr val="000000"/>
                        </a:solidFill>
                        <a:effectLst/>
                        <a:latin typeface="+mn-lt"/>
                      </a:endParaRPr>
                    </a:p>
                  </a:txBody>
                  <a:tcPr marL="6181" marR="6181" marT="6181" marB="0" anchor="ctr">
                    <a:solidFill>
                      <a:srgbClr val="6FAA45">
                        <a:alpha val="20000"/>
                      </a:srgbClr>
                    </a:solidFill>
                  </a:tcPr>
                </a:tc>
                <a:extLst>
                  <a:ext uri="{0D108BD9-81ED-4DB2-BD59-A6C34878D82A}">
                    <a16:rowId xmlns:a16="http://schemas.microsoft.com/office/drawing/2014/main" val="3611196622"/>
                  </a:ext>
                </a:extLst>
              </a:tr>
              <a:tr h="131857">
                <a:tc>
                  <a:txBody>
                    <a:bodyPr/>
                    <a:lstStyle/>
                    <a:p>
                      <a:pPr marL="91440" algn="l" fontAlgn="ctr"/>
                      <a:r>
                        <a:rPr lang="en-US" sz="1200" b="0" i="0" u="none" strike="noStrike">
                          <a:solidFill>
                            <a:schemeClr val="bg1"/>
                          </a:solidFill>
                          <a:effectLst/>
                          <a:latin typeface="+mn-lt"/>
                        </a:rPr>
                        <a:t>FN-202-L</a:t>
                      </a:r>
                    </a:p>
                  </a:txBody>
                  <a:tcPr marL="6181" marR="6181" marT="6181" marB="0" anchor="ctr">
                    <a:solidFill>
                      <a:srgbClr val="E97C33"/>
                    </a:solidFill>
                  </a:tcPr>
                </a:tc>
                <a:tc>
                  <a:txBody>
                    <a:bodyPr/>
                    <a:lstStyle/>
                    <a:p>
                      <a:pPr marL="91440" algn="l" fontAlgn="ctr"/>
                      <a:r>
                        <a:rPr lang="en-US" sz="1200" b="0" i="0" u="none" strike="noStrike">
                          <a:solidFill>
                            <a:schemeClr val="tx1"/>
                          </a:solidFill>
                          <a:effectLst/>
                          <a:latin typeface="+mn-lt"/>
                        </a:rPr>
                        <a:t>Provide common data interface on the lunar surface</a:t>
                      </a:r>
                    </a:p>
                  </a:txBody>
                  <a:tcPr marL="6181" marR="6181" marT="6181" marB="0" anchor="ctr">
                    <a:solidFill>
                      <a:srgbClr val="E97C33">
                        <a:alpha val="20000"/>
                      </a:srgbClr>
                    </a:solidFill>
                  </a:tcPr>
                </a:tc>
                <a:tc>
                  <a:txBody>
                    <a:bodyPr/>
                    <a:lstStyle/>
                    <a:p>
                      <a:pPr marL="91440" algn="l" fontAlgn="ctr"/>
                      <a:r>
                        <a:rPr lang="en-US" sz="1200" b="0" i="0" u="none" strike="noStrike">
                          <a:solidFill>
                            <a:schemeClr val="bg1"/>
                          </a:solidFill>
                          <a:effectLst/>
                          <a:latin typeface="+mn-lt"/>
                        </a:rPr>
                        <a:t>UC-085-L</a:t>
                      </a:r>
                    </a:p>
                  </a:txBody>
                  <a:tcPr marL="6181" marR="6181" marT="6181" marB="0" anchor="ctr">
                    <a:solidFill>
                      <a:srgbClr val="6FAA45"/>
                    </a:solidFill>
                  </a:tcPr>
                </a:tc>
                <a:tc>
                  <a:txBody>
                    <a:bodyPr/>
                    <a:lstStyle/>
                    <a:p>
                      <a:pPr marL="91440" algn="l" fontAlgn="ctr"/>
                      <a:r>
                        <a:rPr lang="en-US" sz="1000" b="0" i="0" u="none" strike="noStrike">
                          <a:solidFill>
                            <a:srgbClr val="000000"/>
                          </a:solidFill>
                          <a:effectLst/>
                          <a:latin typeface="+mn-lt"/>
                        </a:rPr>
                        <a:t>Utilize common interface(s) for data transfer and distribution</a:t>
                      </a:r>
                    </a:p>
                  </a:txBody>
                  <a:tcPr marL="6181" marR="6181" marT="6181" marB="0" anchor="ctr">
                    <a:solidFill>
                      <a:srgbClr val="6FAA45">
                        <a:alpha val="20000"/>
                      </a:srgbClr>
                    </a:solidFill>
                  </a:tcPr>
                </a:tc>
                <a:extLst>
                  <a:ext uri="{0D108BD9-81ED-4DB2-BD59-A6C34878D82A}">
                    <a16:rowId xmlns:a16="http://schemas.microsoft.com/office/drawing/2014/main" val="3590267399"/>
                  </a:ext>
                </a:extLst>
              </a:tr>
            </a:tbl>
          </a:graphicData>
        </a:graphic>
      </p:graphicFrame>
      <p:sp>
        <p:nvSpPr>
          <p:cNvPr id="4" name="TextBox 3">
            <a:extLst>
              <a:ext uri="{FF2B5EF4-FFF2-40B4-BE49-F238E27FC236}">
                <a16:creationId xmlns:a16="http://schemas.microsoft.com/office/drawing/2014/main" id="{96F9F76F-E34C-A4FE-0F33-2055DDCF6A4C}"/>
              </a:ext>
            </a:extLst>
          </p:cNvPr>
          <p:cNvSpPr txBox="1"/>
          <p:nvPr/>
        </p:nvSpPr>
        <p:spPr>
          <a:xfrm>
            <a:off x="9256625" y="6538221"/>
            <a:ext cx="1335174" cy="276999"/>
          </a:xfrm>
          <a:prstGeom prst="rect">
            <a:avLst/>
          </a:prstGeom>
          <a:noFill/>
        </p:spPr>
        <p:txBody>
          <a:bodyPr wrap="none" rtlCol="0">
            <a:spAutoFit/>
          </a:bodyPr>
          <a:lstStyle/>
          <a:p>
            <a:pPr algn="r"/>
            <a:r>
              <a:rPr lang="en-US" sz="1200" i="1"/>
              <a:t>From ADD Rev-A.</a:t>
            </a:r>
          </a:p>
        </p:txBody>
      </p:sp>
    </p:spTree>
    <p:extLst>
      <p:ext uri="{BB962C8B-B14F-4D97-AF65-F5344CB8AC3E}">
        <p14:creationId xmlns:p14="http://schemas.microsoft.com/office/powerpoint/2010/main" val="720768732"/>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4F293B1B-D4B0-8FF6-58CC-DCA3F3802569}"/>
              </a:ext>
            </a:extLst>
          </p:cNvPr>
          <p:cNvGrpSpPr/>
          <p:nvPr/>
        </p:nvGrpSpPr>
        <p:grpSpPr>
          <a:xfrm>
            <a:off x="228599" y="1515832"/>
            <a:ext cx="3322137" cy="5104433"/>
            <a:chOff x="228600" y="1515832"/>
            <a:chExt cx="3108960" cy="3090809"/>
          </a:xfrm>
        </p:grpSpPr>
        <p:sp>
          <p:nvSpPr>
            <p:cNvPr id="3" name="Rounded Rectangle 2">
              <a:extLst>
                <a:ext uri="{FF2B5EF4-FFF2-40B4-BE49-F238E27FC236}">
                  <a16:creationId xmlns:a16="http://schemas.microsoft.com/office/drawing/2014/main" id="{DC08D038-965B-782F-C4F8-344C92DA53D7}"/>
                </a:ext>
              </a:extLst>
            </p:cNvPr>
            <p:cNvSpPr/>
            <p:nvPr/>
          </p:nvSpPr>
          <p:spPr>
            <a:xfrm>
              <a:off x="228600" y="1515832"/>
              <a:ext cx="3108960" cy="670829"/>
            </a:xfrm>
            <a:prstGeom prst="roundRect">
              <a:avLst/>
            </a:prstGeom>
            <a:gradFill>
              <a:gsLst>
                <a:gs pos="0">
                  <a:srgbClr val="666767"/>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en-US"/>
                <a:t>Annotation of Photos, Videos</a:t>
              </a:r>
            </a:p>
          </p:txBody>
        </p:sp>
        <p:sp>
          <p:nvSpPr>
            <p:cNvPr id="27" name="Rounded Rectangle 26">
              <a:extLst>
                <a:ext uri="{FF2B5EF4-FFF2-40B4-BE49-F238E27FC236}">
                  <a16:creationId xmlns:a16="http://schemas.microsoft.com/office/drawing/2014/main" id="{DA672B16-5A27-7FFE-988C-46095E518129}"/>
                </a:ext>
              </a:extLst>
            </p:cNvPr>
            <p:cNvSpPr/>
            <p:nvPr/>
          </p:nvSpPr>
          <p:spPr>
            <a:xfrm>
              <a:off x="228600" y="2322492"/>
              <a:ext cx="3108960" cy="670829"/>
            </a:xfrm>
            <a:prstGeom prst="roundRect">
              <a:avLst/>
            </a:prstGeom>
            <a:gradFill>
              <a:gsLst>
                <a:gs pos="0">
                  <a:srgbClr val="666767"/>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en-US"/>
                <a:t>Photo Viewfinder</a:t>
              </a:r>
            </a:p>
          </p:txBody>
        </p:sp>
        <p:sp>
          <p:nvSpPr>
            <p:cNvPr id="28" name="Rounded Rectangle 27">
              <a:extLst>
                <a:ext uri="{FF2B5EF4-FFF2-40B4-BE49-F238E27FC236}">
                  <a16:creationId xmlns:a16="http://schemas.microsoft.com/office/drawing/2014/main" id="{8B2E2ECF-9387-BA84-5447-8E623D8E3E4D}"/>
                </a:ext>
              </a:extLst>
            </p:cNvPr>
            <p:cNvSpPr/>
            <p:nvPr/>
          </p:nvSpPr>
          <p:spPr>
            <a:xfrm>
              <a:off x="228600" y="3129152"/>
              <a:ext cx="3108960" cy="670829"/>
            </a:xfrm>
            <a:prstGeom prst="roundRect">
              <a:avLst/>
            </a:prstGeom>
            <a:gradFill>
              <a:gsLst>
                <a:gs pos="0">
                  <a:srgbClr val="666767"/>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en-US"/>
                <a:t>Consumables in a Graphical Format</a:t>
              </a:r>
            </a:p>
          </p:txBody>
        </p:sp>
        <p:sp>
          <p:nvSpPr>
            <p:cNvPr id="29" name="Rounded Rectangle 28">
              <a:extLst>
                <a:ext uri="{FF2B5EF4-FFF2-40B4-BE49-F238E27FC236}">
                  <a16:creationId xmlns:a16="http://schemas.microsoft.com/office/drawing/2014/main" id="{6D469712-7F11-9CAB-2320-4C8A104A2635}"/>
                </a:ext>
              </a:extLst>
            </p:cNvPr>
            <p:cNvSpPr/>
            <p:nvPr/>
          </p:nvSpPr>
          <p:spPr>
            <a:xfrm>
              <a:off x="228600" y="3935812"/>
              <a:ext cx="3108960" cy="670829"/>
            </a:xfrm>
            <a:prstGeom prst="roundRect">
              <a:avLst/>
            </a:prstGeom>
            <a:gradFill>
              <a:gsLst>
                <a:gs pos="0">
                  <a:srgbClr val="666767"/>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en-US"/>
                <a:t>Science Tool Interfacing</a:t>
              </a:r>
            </a:p>
          </p:txBody>
        </p:sp>
      </p:grpSp>
      <p:sp>
        <p:nvSpPr>
          <p:cNvPr id="2" name="Title 1">
            <a:extLst>
              <a:ext uri="{FF2B5EF4-FFF2-40B4-BE49-F238E27FC236}">
                <a16:creationId xmlns:a16="http://schemas.microsoft.com/office/drawing/2014/main" id="{45098908-DA8B-CC10-DEF1-ADF4E5D61A07}"/>
              </a:ext>
            </a:extLst>
          </p:cNvPr>
          <p:cNvSpPr>
            <a:spLocks noGrp="1"/>
          </p:cNvSpPr>
          <p:nvPr>
            <p:ph type="title"/>
          </p:nvPr>
        </p:nvSpPr>
        <p:spPr>
          <a:xfrm>
            <a:off x="457200" y="396078"/>
            <a:ext cx="9906000" cy="633168"/>
          </a:xfrm>
        </p:spPr>
        <p:txBody>
          <a:bodyPr>
            <a:noAutofit/>
          </a:bodyPr>
          <a:lstStyle/>
          <a:p>
            <a:r>
              <a:rPr lang="en-US" sz="3600"/>
              <a:t>EVA Suit Display Features Derived from Use-Cases</a:t>
            </a:r>
          </a:p>
        </p:txBody>
      </p:sp>
      <p:grpSp>
        <p:nvGrpSpPr>
          <p:cNvPr id="21" name="Group 20">
            <a:extLst>
              <a:ext uri="{FF2B5EF4-FFF2-40B4-BE49-F238E27FC236}">
                <a16:creationId xmlns:a16="http://schemas.microsoft.com/office/drawing/2014/main" id="{E185265E-78B2-5EE3-1AE7-C86880EB01C7}"/>
              </a:ext>
            </a:extLst>
          </p:cNvPr>
          <p:cNvGrpSpPr/>
          <p:nvPr/>
        </p:nvGrpSpPr>
        <p:grpSpPr>
          <a:xfrm>
            <a:off x="228600" y="1154434"/>
            <a:ext cx="10363199" cy="109728"/>
            <a:chOff x="38100" y="1319832"/>
            <a:chExt cx="10363199" cy="109728"/>
          </a:xfrm>
        </p:grpSpPr>
        <p:pic>
          <p:nvPicPr>
            <p:cNvPr id="22" name="Picture 21">
              <a:extLst>
                <a:ext uri="{FF2B5EF4-FFF2-40B4-BE49-F238E27FC236}">
                  <a16:creationId xmlns:a16="http://schemas.microsoft.com/office/drawing/2014/main" id="{2A71ECED-8B14-1F48-BF55-9FE6BB4A5941}"/>
                </a:ext>
              </a:extLst>
            </p:cNvPr>
            <p:cNvPicPr>
              <a:picLocks noChangeAspect="1"/>
            </p:cNvPicPr>
            <p:nvPr/>
          </p:nvPicPr>
          <p:blipFill>
            <a:blip r:embed="rId3"/>
            <a:stretch>
              <a:fillRect/>
            </a:stretch>
          </p:blipFill>
          <p:spPr>
            <a:xfrm>
              <a:off x="1546555" y="1319832"/>
              <a:ext cx="1620598" cy="109728"/>
            </a:xfrm>
            <a:prstGeom prst="rect">
              <a:avLst/>
            </a:prstGeom>
          </p:spPr>
        </p:pic>
        <p:cxnSp>
          <p:nvCxnSpPr>
            <p:cNvPr id="23" name="Straight Connector 22">
              <a:extLst>
                <a:ext uri="{FF2B5EF4-FFF2-40B4-BE49-F238E27FC236}">
                  <a16:creationId xmlns:a16="http://schemas.microsoft.com/office/drawing/2014/main" id="{2838A6F2-59D7-211A-DE03-AD258466E2AA}"/>
                </a:ext>
              </a:extLst>
            </p:cNvPr>
            <p:cNvCxnSpPr>
              <a:cxnSpLocks/>
            </p:cNvCxnSpPr>
            <p:nvPr/>
          </p:nvCxnSpPr>
          <p:spPr>
            <a:xfrm>
              <a:off x="38100" y="13746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1A8AD743-2C91-66A2-EF24-9DACA0E80C60}"/>
                </a:ext>
              </a:extLst>
            </p:cNvPr>
            <p:cNvCxnSpPr>
              <a:cxnSpLocks/>
            </p:cNvCxnSpPr>
            <p:nvPr/>
          </p:nvCxnSpPr>
          <p:spPr>
            <a:xfrm>
              <a:off x="3304008" y="1374696"/>
              <a:ext cx="7097291"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 name="Group 8">
            <a:extLst>
              <a:ext uri="{FF2B5EF4-FFF2-40B4-BE49-F238E27FC236}">
                <a16:creationId xmlns:a16="http://schemas.microsoft.com/office/drawing/2014/main" id="{F555061F-0101-B023-0AEF-B3E7A4889A5D}"/>
              </a:ext>
            </a:extLst>
          </p:cNvPr>
          <p:cNvGrpSpPr/>
          <p:nvPr/>
        </p:nvGrpSpPr>
        <p:grpSpPr>
          <a:xfrm>
            <a:off x="10820399" y="0"/>
            <a:ext cx="1371601" cy="6858000"/>
            <a:chOff x="10820399" y="0"/>
            <a:chExt cx="1371601" cy="6858000"/>
          </a:xfrm>
        </p:grpSpPr>
        <p:sp>
          <p:nvSpPr>
            <p:cNvPr id="10" name="Rectangle 9">
              <a:extLst>
                <a:ext uri="{FF2B5EF4-FFF2-40B4-BE49-F238E27FC236}">
                  <a16:creationId xmlns:a16="http://schemas.microsoft.com/office/drawing/2014/main" id="{FCECF845-0ECB-B169-536F-FA85215BACC7}"/>
                </a:ext>
              </a:extLst>
            </p:cNvPr>
            <p:cNvSpPr/>
            <p:nvPr/>
          </p:nvSpPr>
          <p:spPr>
            <a:xfrm>
              <a:off x="10820400" y="0"/>
              <a:ext cx="1371600" cy="6858000"/>
            </a:xfrm>
            <a:prstGeom prst="rect">
              <a:avLst/>
            </a:prstGeom>
            <a:gradFill>
              <a:gsLst>
                <a:gs pos="0">
                  <a:srgbClr val="666767"/>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F5CBB5B-DC26-9736-0006-F6A8610E6228}"/>
                </a:ext>
              </a:extLst>
            </p:cNvPr>
            <p:cNvSpPr txBox="1"/>
            <p:nvPr/>
          </p:nvSpPr>
          <p:spPr>
            <a:xfrm rot="5400000">
              <a:off x="8983800" y="3317016"/>
              <a:ext cx="5041645" cy="646331"/>
            </a:xfrm>
            <a:prstGeom prst="rect">
              <a:avLst/>
            </a:prstGeom>
            <a:noFill/>
          </p:spPr>
          <p:txBody>
            <a:bodyPr wrap="square" rtlCol="0">
              <a:spAutoFit/>
            </a:bodyPr>
            <a:lstStyle/>
            <a:p>
              <a:r>
                <a:rPr lang="en-US" sz="3600">
                  <a:solidFill>
                    <a:schemeClr val="bg1"/>
                  </a:solidFill>
                  <a:latin typeface="Aptos" panose="020B0004020202020204" pitchFamily="34" charset="0"/>
                </a:rPr>
                <a:t>Lunar Architecture</a:t>
              </a:r>
            </a:p>
          </p:txBody>
        </p:sp>
        <p:sp>
          <p:nvSpPr>
            <p:cNvPr id="12" name="TextBox 11">
              <a:extLst>
                <a:ext uri="{FF2B5EF4-FFF2-40B4-BE49-F238E27FC236}">
                  <a16:creationId xmlns:a16="http://schemas.microsoft.com/office/drawing/2014/main" id="{259A8F66-EB7B-7F7F-4ABB-87100F601333}"/>
                </a:ext>
              </a:extLst>
            </p:cNvPr>
            <p:cNvSpPr txBox="1"/>
            <p:nvPr/>
          </p:nvSpPr>
          <p:spPr>
            <a:xfrm>
              <a:off x="10820399" y="6250944"/>
              <a:ext cx="1371600" cy="369332"/>
            </a:xfrm>
            <a:prstGeom prst="rect">
              <a:avLst/>
            </a:prstGeom>
            <a:noFill/>
          </p:spPr>
          <p:txBody>
            <a:bodyPr wrap="square" rtlCol="0" anchor="ctr">
              <a:spAutoFit/>
            </a:bodyPr>
            <a:lstStyle/>
            <a:p>
              <a:pPr algn="ctr"/>
              <a:fld id="{C66299C7-DB12-0840-90AF-C6E7A0EA3CF5}" type="slidenum">
                <a:rPr lang="en-US" smtClean="0">
                  <a:solidFill>
                    <a:schemeClr val="bg1"/>
                  </a:solidFill>
                  <a:latin typeface="Aptos Light" panose="020B0004020202020204" pitchFamily="34" charset="0"/>
                </a:rPr>
                <a:pPr algn="ctr"/>
                <a:t>12</a:t>
              </a:fld>
              <a:endParaRPr lang="en-US">
                <a:solidFill>
                  <a:schemeClr val="bg1"/>
                </a:solidFill>
                <a:latin typeface="Aptos Light" panose="020B0004020202020204" pitchFamily="34" charset="0"/>
              </a:endParaRPr>
            </a:p>
          </p:txBody>
        </p:sp>
        <p:pic>
          <p:nvPicPr>
            <p:cNvPr id="18" name="Picture 17" descr="A logo with a black background&#10;&#10;Description automatically generated">
              <a:extLst>
                <a:ext uri="{FF2B5EF4-FFF2-40B4-BE49-F238E27FC236}">
                  <a16:creationId xmlns:a16="http://schemas.microsoft.com/office/drawing/2014/main" id="{4E79A974-CE0C-4FE9-C211-4E8B2D51ACB5}"/>
                </a:ext>
              </a:extLst>
            </p:cNvPr>
            <p:cNvPicPr>
              <a:picLocks noChangeAspect="1"/>
            </p:cNvPicPr>
            <p:nvPr/>
          </p:nvPicPr>
          <p:blipFill>
            <a:blip r:embed="rId4"/>
            <a:stretch>
              <a:fillRect/>
            </a:stretch>
          </p:blipFill>
          <p:spPr>
            <a:xfrm>
              <a:off x="11047423" y="165522"/>
              <a:ext cx="914400" cy="914400"/>
            </a:xfrm>
            <a:prstGeom prst="rect">
              <a:avLst/>
            </a:prstGeom>
          </p:spPr>
        </p:pic>
      </p:grpSp>
      <p:pic>
        <p:nvPicPr>
          <p:cNvPr id="4" name="Graphic 3" descr="Statistics with solid fill">
            <a:extLst>
              <a:ext uri="{FF2B5EF4-FFF2-40B4-BE49-F238E27FC236}">
                <a16:creationId xmlns:a16="http://schemas.microsoft.com/office/drawing/2014/main" id="{1D15B255-6A86-0C3F-C83A-1B653851A128}"/>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64212" y="4389651"/>
            <a:ext cx="685800" cy="685800"/>
          </a:xfrm>
          <a:prstGeom prst="rect">
            <a:avLst/>
          </a:prstGeom>
        </p:spPr>
      </p:pic>
      <p:pic>
        <p:nvPicPr>
          <p:cNvPr id="6" name="Graphic 5" descr="Microscope with solid fill">
            <a:extLst>
              <a:ext uri="{FF2B5EF4-FFF2-40B4-BE49-F238E27FC236}">
                <a16:creationId xmlns:a16="http://schemas.microsoft.com/office/drawing/2014/main" id="{50D4FBB8-1C2A-7E54-2379-B7161C8ACC1F}"/>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364212" y="5721840"/>
            <a:ext cx="685800" cy="685800"/>
          </a:xfrm>
          <a:prstGeom prst="rect">
            <a:avLst/>
          </a:prstGeom>
        </p:spPr>
      </p:pic>
      <p:pic>
        <p:nvPicPr>
          <p:cNvPr id="8" name="Graphic 7" descr="Aperture with solid fill">
            <a:extLst>
              <a:ext uri="{FF2B5EF4-FFF2-40B4-BE49-F238E27FC236}">
                <a16:creationId xmlns:a16="http://schemas.microsoft.com/office/drawing/2014/main" id="{3C8C45FA-3AC0-D5BB-9C0B-6FEDCFDB4A28}"/>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364212" y="3057461"/>
            <a:ext cx="685800" cy="685800"/>
          </a:xfrm>
          <a:prstGeom prst="rect">
            <a:avLst/>
          </a:prstGeom>
        </p:spPr>
      </p:pic>
      <p:pic>
        <p:nvPicPr>
          <p:cNvPr id="19" name="Graphic 18" descr="Images with solid fill">
            <a:extLst>
              <a:ext uri="{FF2B5EF4-FFF2-40B4-BE49-F238E27FC236}">
                <a16:creationId xmlns:a16="http://schemas.microsoft.com/office/drawing/2014/main" id="{B7EFC636-1022-31F9-4974-B505BEF380D7}"/>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364212" y="1722085"/>
            <a:ext cx="685800" cy="685800"/>
          </a:xfrm>
          <a:prstGeom prst="rect">
            <a:avLst/>
          </a:prstGeom>
        </p:spPr>
      </p:pic>
      <p:grpSp>
        <p:nvGrpSpPr>
          <p:cNvPr id="20" name="Group 19">
            <a:extLst>
              <a:ext uri="{FF2B5EF4-FFF2-40B4-BE49-F238E27FC236}">
                <a16:creationId xmlns:a16="http://schemas.microsoft.com/office/drawing/2014/main" id="{A3725279-B5E9-3C8E-539B-BF19646C6B94}"/>
              </a:ext>
            </a:extLst>
          </p:cNvPr>
          <p:cNvGrpSpPr/>
          <p:nvPr/>
        </p:nvGrpSpPr>
        <p:grpSpPr>
          <a:xfrm>
            <a:off x="3749131" y="1515832"/>
            <a:ext cx="3322137" cy="3772244"/>
            <a:chOff x="228600" y="1515832"/>
            <a:chExt cx="3108960" cy="2284149"/>
          </a:xfrm>
        </p:grpSpPr>
        <p:sp>
          <p:nvSpPr>
            <p:cNvPr id="31" name="Rounded Rectangle 30">
              <a:extLst>
                <a:ext uri="{FF2B5EF4-FFF2-40B4-BE49-F238E27FC236}">
                  <a16:creationId xmlns:a16="http://schemas.microsoft.com/office/drawing/2014/main" id="{081FE171-32F5-050D-33F7-351D10F69D02}"/>
                </a:ext>
              </a:extLst>
            </p:cNvPr>
            <p:cNvSpPr/>
            <p:nvPr/>
          </p:nvSpPr>
          <p:spPr>
            <a:xfrm>
              <a:off x="228600" y="1515832"/>
              <a:ext cx="3108960" cy="670829"/>
            </a:xfrm>
            <a:prstGeom prst="roundRect">
              <a:avLst/>
            </a:prstGeom>
            <a:gradFill>
              <a:gsLst>
                <a:gs pos="0">
                  <a:srgbClr val="666767"/>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en-US"/>
                <a:t>Procedures</a:t>
              </a:r>
            </a:p>
          </p:txBody>
        </p:sp>
        <p:sp>
          <p:nvSpPr>
            <p:cNvPr id="32" name="Rounded Rectangle 31">
              <a:extLst>
                <a:ext uri="{FF2B5EF4-FFF2-40B4-BE49-F238E27FC236}">
                  <a16:creationId xmlns:a16="http://schemas.microsoft.com/office/drawing/2014/main" id="{4023BC3E-445D-89FB-036C-50085C94A9A6}"/>
                </a:ext>
              </a:extLst>
            </p:cNvPr>
            <p:cNvSpPr/>
            <p:nvPr/>
          </p:nvSpPr>
          <p:spPr>
            <a:xfrm>
              <a:off x="228600" y="2322492"/>
              <a:ext cx="3108960" cy="670829"/>
            </a:xfrm>
            <a:prstGeom prst="roundRect">
              <a:avLst/>
            </a:prstGeom>
            <a:gradFill>
              <a:gsLst>
                <a:gs pos="0">
                  <a:srgbClr val="666767"/>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en-US"/>
                <a:t>Real-time MCC Updates</a:t>
              </a:r>
            </a:p>
          </p:txBody>
        </p:sp>
        <p:sp>
          <p:nvSpPr>
            <p:cNvPr id="33" name="Rounded Rectangle 32">
              <a:extLst>
                <a:ext uri="{FF2B5EF4-FFF2-40B4-BE49-F238E27FC236}">
                  <a16:creationId xmlns:a16="http://schemas.microsoft.com/office/drawing/2014/main" id="{F7728BDF-B4A4-5E48-6537-A70B977FFE71}"/>
                </a:ext>
              </a:extLst>
            </p:cNvPr>
            <p:cNvSpPr/>
            <p:nvPr/>
          </p:nvSpPr>
          <p:spPr>
            <a:xfrm>
              <a:off x="228600" y="3129152"/>
              <a:ext cx="3108960" cy="670829"/>
            </a:xfrm>
            <a:prstGeom prst="roundRect">
              <a:avLst/>
            </a:prstGeom>
            <a:gradFill>
              <a:gsLst>
                <a:gs pos="0">
                  <a:srgbClr val="666767"/>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en-US"/>
                <a:t>Crew and MCC Messaging</a:t>
              </a:r>
            </a:p>
          </p:txBody>
        </p:sp>
      </p:grpSp>
      <p:sp>
        <p:nvSpPr>
          <p:cNvPr id="36" name="Rounded Rectangle 35">
            <a:extLst>
              <a:ext uri="{FF2B5EF4-FFF2-40B4-BE49-F238E27FC236}">
                <a16:creationId xmlns:a16="http://schemas.microsoft.com/office/drawing/2014/main" id="{DA3FA138-1217-8BDA-5B85-9419E580056B}"/>
              </a:ext>
            </a:extLst>
          </p:cNvPr>
          <p:cNvSpPr/>
          <p:nvPr/>
        </p:nvSpPr>
        <p:spPr>
          <a:xfrm>
            <a:off x="3735713" y="5512400"/>
            <a:ext cx="3322137" cy="1107866"/>
          </a:xfrm>
          <a:prstGeom prst="roundRect">
            <a:avLst/>
          </a:prstGeom>
          <a:gradFill>
            <a:gsLst>
              <a:gs pos="0">
                <a:srgbClr val="666767"/>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en-US"/>
              <a:t>Timeline Monitoring</a:t>
            </a:r>
          </a:p>
        </p:txBody>
      </p:sp>
      <p:sp>
        <p:nvSpPr>
          <p:cNvPr id="37" name="Rounded Rectangle 36">
            <a:extLst>
              <a:ext uri="{FF2B5EF4-FFF2-40B4-BE49-F238E27FC236}">
                <a16:creationId xmlns:a16="http://schemas.microsoft.com/office/drawing/2014/main" id="{F190749D-E0ED-93CE-9375-832E5DB09D32}"/>
              </a:ext>
            </a:extLst>
          </p:cNvPr>
          <p:cNvSpPr/>
          <p:nvPr/>
        </p:nvSpPr>
        <p:spPr>
          <a:xfrm>
            <a:off x="7269662" y="1515832"/>
            <a:ext cx="3322137" cy="1107866"/>
          </a:xfrm>
          <a:prstGeom prst="roundRect">
            <a:avLst/>
          </a:prstGeom>
          <a:gradFill>
            <a:gsLst>
              <a:gs pos="0">
                <a:srgbClr val="666767"/>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en-US"/>
              <a:t>Navigation</a:t>
            </a:r>
          </a:p>
        </p:txBody>
      </p:sp>
      <p:sp>
        <p:nvSpPr>
          <p:cNvPr id="38" name="Rounded Rectangle 37">
            <a:extLst>
              <a:ext uri="{FF2B5EF4-FFF2-40B4-BE49-F238E27FC236}">
                <a16:creationId xmlns:a16="http://schemas.microsoft.com/office/drawing/2014/main" id="{26075AB3-8C4F-A1EE-BBC7-A2FE5E6A482C}"/>
              </a:ext>
            </a:extLst>
          </p:cNvPr>
          <p:cNvSpPr/>
          <p:nvPr/>
        </p:nvSpPr>
        <p:spPr>
          <a:xfrm>
            <a:off x="7269662" y="2848022"/>
            <a:ext cx="3322137" cy="1107866"/>
          </a:xfrm>
          <a:prstGeom prst="roundRect">
            <a:avLst/>
          </a:prstGeom>
          <a:gradFill>
            <a:gsLst>
              <a:gs pos="0">
                <a:srgbClr val="666767"/>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en-US"/>
              <a:t>AR Graphics and Cues</a:t>
            </a:r>
          </a:p>
        </p:txBody>
      </p:sp>
      <p:pic>
        <p:nvPicPr>
          <p:cNvPr id="40" name="Graphic 39" descr="Chat bubble with solid fill">
            <a:extLst>
              <a:ext uri="{FF2B5EF4-FFF2-40B4-BE49-F238E27FC236}">
                <a16:creationId xmlns:a16="http://schemas.microsoft.com/office/drawing/2014/main" id="{20C19479-5C7D-8415-BC76-D43183246117}"/>
              </a:ext>
            </a:extLst>
          </p:cNvPr>
          <p:cNvPicPr>
            <a:picLocks noChangeAspect="1"/>
          </p:cNvPicPr>
          <p:nvPr/>
        </p:nvPicPr>
        <p:blipFill>
          <a:blip r:embed="rId13">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3911793" y="4389651"/>
            <a:ext cx="685800" cy="685800"/>
          </a:xfrm>
          <a:prstGeom prst="rect">
            <a:avLst/>
          </a:prstGeom>
        </p:spPr>
      </p:pic>
      <p:pic>
        <p:nvPicPr>
          <p:cNvPr id="41" name="Graphic 40" descr="List with solid fill">
            <a:extLst>
              <a:ext uri="{FF2B5EF4-FFF2-40B4-BE49-F238E27FC236}">
                <a16:creationId xmlns:a16="http://schemas.microsoft.com/office/drawing/2014/main" id="{62FB3DBE-DD2B-8DFE-B009-78E384C7BA8C}"/>
              </a:ext>
            </a:extLst>
          </p:cNvPr>
          <p:cNvPicPr>
            <a:picLocks noChangeAspect="1"/>
          </p:cNvPicPr>
          <p:nvPr/>
        </p:nvPicPr>
        <p:blipFill>
          <a:blip r:embed="rId15">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3911793" y="1722085"/>
            <a:ext cx="685800" cy="685800"/>
          </a:xfrm>
          <a:prstGeom prst="rect">
            <a:avLst/>
          </a:prstGeom>
        </p:spPr>
      </p:pic>
      <p:pic>
        <p:nvPicPr>
          <p:cNvPr id="42" name="Graphic 41" descr="3d Glasses with solid fill">
            <a:extLst>
              <a:ext uri="{FF2B5EF4-FFF2-40B4-BE49-F238E27FC236}">
                <a16:creationId xmlns:a16="http://schemas.microsoft.com/office/drawing/2014/main" id="{EF7ACACA-86DF-786D-4447-61C06ADF27C6}"/>
              </a:ext>
            </a:extLst>
          </p:cNvPr>
          <p:cNvPicPr>
            <a:picLocks noChangeAspect="1"/>
          </p:cNvPicPr>
          <p:nvPr/>
        </p:nvPicPr>
        <p:blipFill>
          <a:blip r:embed="rId17">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7432325" y="3057462"/>
            <a:ext cx="685800" cy="685800"/>
          </a:xfrm>
          <a:prstGeom prst="rect">
            <a:avLst/>
          </a:prstGeom>
        </p:spPr>
      </p:pic>
      <p:pic>
        <p:nvPicPr>
          <p:cNvPr id="43" name="Graphic 42" descr="Clock with solid fill">
            <a:extLst>
              <a:ext uri="{FF2B5EF4-FFF2-40B4-BE49-F238E27FC236}">
                <a16:creationId xmlns:a16="http://schemas.microsoft.com/office/drawing/2014/main" id="{DCAEAC0F-4E23-6428-8F55-BDBC6D5C15C1}"/>
              </a:ext>
            </a:extLst>
          </p:cNvPr>
          <p:cNvPicPr>
            <a:picLocks noChangeAspect="1"/>
          </p:cNvPicPr>
          <p:nvPr/>
        </p:nvPicPr>
        <p:blipFill>
          <a:blip r:embed="rId19">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3898376" y="5718754"/>
            <a:ext cx="685800" cy="685800"/>
          </a:xfrm>
          <a:prstGeom prst="rect">
            <a:avLst/>
          </a:prstGeom>
        </p:spPr>
      </p:pic>
      <p:pic>
        <p:nvPicPr>
          <p:cNvPr id="44" name="Graphic 43" descr="Route (Two Pins With A Path) with solid fill">
            <a:extLst>
              <a:ext uri="{FF2B5EF4-FFF2-40B4-BE49-F238E27FC236}">
                <a16:creationId xmlns:a16="http://schemas.microsoft.com/office/drawing/2014/main" id="{B541A87F-8B75-ABB9-E2D9-013B028AF903}"/>
              </a:ext>
            </a:extLst>
          </p:cNvPr>
          <p:cNvPicPr>
            <a:picLocks noChangeAspect="1"/>
          </p:cNvPicPr>
          <p:nvPr/>
        </p:nvPicPr>
        <p:blipFill>
          <a:blip r:embed="rId21">
            <a:extLst>
              <a:ext uri="{28A0092B-C50C-407E-A947-70E740481C1C}">
                <a14:useLocalDpi xmlns:a14="http://schemas.microsoft.com/office/drawing/2010/main"/>
              </a:ext>
              <a:ext uri="{96DAC541-7B7A-43D3-8B79-37D633B846F1}">
                <asvg:svgBlip xmlns:asvg="http://schemas.microsoft.com/office/drawing/2016/SVG/main" r:embed="rId22"/>
              </a:ext>
            </a:extLst>
          </a:blip>
          <a:stretch>
            <a:fillRect/>
          </a:stretch>
        </p:blipFill>
        <p:spPr>
          <a:xfrm>
            <a:off x="7528468" y="1725272"/>
            <a:ext cx="685800" cy="685800"/>
          </a:xfrm>
          <a:prstGeom prst="rect">
            <a:avLst/>
          </a:prstGeom>
        </p:spPr>
      </p:pic>
      <p:grpSp>
        <p:nvGrpSpPr>
          <p:cNvPr id="45" name="Group 44">
            <a:extLst>
              <a:ext uri="{FF2B5EF4-FFF2-40B4-BE49-F238E27FC236}">
                <a16:creationId xmlns:a16="http://schemas.microsoft.com/office/drawing/2014/main" id="{3C85D2DC-FC7E-8808-8795-AE8D7428473E}"/>
              </a:ext>
            </a:extLst>
          </p:cNvPr>
          <p:cNvGrpSpPr>
            <a:grpSpLocks noChangeAspect="1"/>
          </p:cNvGrpSpPr>
          <p:nvPr/>
        </p:nvGrpSpPr>
        <p:grpSpPr>
          <a:xfrm>
            <a:off x="3884839" y="3034601"/>
            <a:ext cx="817535" cy="731520"/>
            <a:chOff x="4310319" y="3085749"/>
            <a:chExt cx="1292769" cy="1156753"/>
          </a:xfrm>
        </p:grpSpPr>
        <p:pic>
          <p:nvPicPr>
            <p:cNvPr id="46" name="Graphic 45" descr="Call center with solid fill">
              <a:extLst>
                <a:ext uri="{FF2B5EF4-FFF2-40B4-BE49-F238E27FC236}">
                  <a16:creationId xmlns:a16="http://schemas.microsoft.com/office/drawing/2014/main" id="{862E7A18-04E7-86F4-49BD-E879C040B2D8}"/>
                </a:ext>
              </a:extLst>
            </p:cNvPr>
            <p:cNvPicPr>
              <a:picLocks noChangeAspect="1"/>
            </p:cNvPicPr>
            <p:nvPr/>
          </p:nvPicPr>
          <p:blipFill>
            <a:blip r:embed="rId23">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p:blipFill>
          <p:spPr>
            <a:xfrm>
              <a:off x="4802687" y="3085749"/>
              <a:ext cx="800401" cy="800401"/>
            </a:xfrm>
            <a:prstGeom prst="rect">
              <a:avLst/>
            </a:prstGeom>
          </p:spPr>
        </p:pic>
        <p:pic>
          <p:nvPicPr>
            <p:cNvPr id="47" name="Graphic 46" descr="Astronaut female with solid fill">
              <a:extLst>
                <a:ext uri="{FF2B5EF4-FFF2-40B4-BE49-F238E27FC236}">
                  <a16:creationId xmlns:a16="http://schemas.microsoft.com/office/drawing/2014/main" id="{E5228D88-5C8F-1CBD-14DD-552043142179}"/>
                </a:ext>
              </a:extLst>
            </p:cNvPr>
            <p:cNvPicPr>
              <a:picLocks noChangeAspect="1"/>
            </p:cNvPicPr>
            <p:nvPr/>
          </p:nvPicPr>
          <p:blipFill>
            <a:blip r:embed="rId25">
              <a:extLst>
                <a:ext uri="{28A0092B-C50C-407E-A947-70E740481C1C}">
                  <a14:useLocalDpi xmlns:a14="http://schemas.microsoft.com/office/drawing/2010/main"/>
                </a:ext>
                <a:ext uri="{96DAC541-7B7A-43D3-8B79-37D633B846F1}">
                  <asvg:svgBlip xmlns:asvg="http://schemas.microsoft.com/office/drawing/2016/SVG/main" r:embed="rId26"/>
                </a:ext>
              </a:extLst>
            </a:blip>
            <a:stretch>
              <a:fillRect/>
            </a:stretch>
          </p:blipFill>
          <p:spPr>
            <a:xfrm>
              <a:off x="4310319" y="3442102"/>
              <a:ext cx="800400" cy="800400"/>
            </a:xfrm>
            <a:prstGeom prst="rect">
              <a:avLst/>
            </a:prstGeom>
          </p:spPr>
        </p:pic>
      </p:grpSp>
      <p:sp>
        <p:nvSpPr>
          <p:cNvPr id="50" name="Rounded Rectangle 49">
            <a:extLst>
              <a:ext uri="{FF2B5EF4-FFF2-40B4-BE49-F238E27FC236}">
                <a16:creationId xmlns:a16="http://schemas.microsoft.com/office/drawing/2014/main" id="{34A4E101-5D2F-3E4F-1B04-B8B9763991B6}"/>
              </a:ext>
            </a:extLst>
          </p:cNvPr>
          <p:cNvSpPr/>
          <p:nvPr/>
        </p:nvSpPr>
        <p:spPr>
          <a:xfrm>
            <a:off x="7269661" y="4180210"/>
            <a:ext cx="3322137" cy="2440047"/>
          </a:xfrm>
          <a:prstGeom prst="roundRect">
            <a:avLst>
              <a:gd name="adj" fmla="val 6289"/>
            </a:avLst>
          </a:prstGeom>
          <a:blipFill>
            <a:blip r:embed="rId27"/>
            <a:srcRect/>
            <a:stretch>
              <a:fillRect t="-756" b="-112152"/>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endParaRPr lang="en-US"/>
          </a:p>
        </p:txBody>
      </p:sp>
    </p:spTree>
    <p:extLst>
      <p:ext uri="{BB962C8B-B14F-4D97-AF65-F5344CB8AC3E}">
        <p14:creationId xmlns:p14="http://schemas.microsoft.com/office/powerpoint/2010/main" val="38644333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Joint AR Close Up 1080">
            <a:hlinkClick r:id="" action="ppaction://media"/>
            <a:extLst>
              <a:ext uri="{FF2B5EF4-FFF2-40B4-BE49-F238E27FC236}">
                <a16:creationId xmlns:a16="http://schemas.microsoft.com/office/drawing/2014/main" id="{5585DF88-20BA-2C3B-426D-642CB5B1604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1560" y="0"/>
            <a:ext cx="12191998" cy="6858000"/>
          </a:xfrm>
          <a:prstGeom prst="rect">
            <a:avLst/>
          </a:prstGeom>
        </p:spPr>
      </p:pic>
      <p:sp>
        <p:nvSpPr>
          <p:cNvPr id="17" name="Rectangle 16">
            <a:extLst>
              <a:ext uri="{FF2B5EF4-FFF2-40B4-BE49-F238E27FC236}">
                <a16:creationId xmlns:a16="http://schemas.microsoft.com/office/drawing/2014/main" id="{89E1B648-802C-479D-EADC-5FB9C7F0443E}"/>
              </a:ext>
            </a:extLst>
          </p:cNvPr>
          <p:cNvSpPr/>
          <p:nvPr/>
        </p:nvSpPr>
        <p:spPr>
          <a:xfrm>
            <a:off x="11560" y="3615397"/>
            <a:ext cx="12191998" cy="3242603"/>
          </a:xfrm>
          <a:prstGeom prst="rect">
            <a:avLst/>
          </a:prstGeom>
          <a:gradFill>
            <a:gsLst>
              <a:gs pos="0">
                <a:srgbClr val="293249">
                  <a:alpha val="0"/>
                </a:srgbClr>
              </a:gs>
              <a:gs pos="100000">
                <a:srgbClr val="293249">
                  <a:alpha val="8000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F555061F-0101-B023-0AEF-B3E7A4889A5D}"/>
              </a:ext>
            </a:extLst>
          </p:cNvPr>
          <p:cNvGrpSpPr/>
          <p:nvPr/>
        </p:nvGrpSpPr>
        <p:grpSpPr>
          <a:xfrm>
            <a:off x="10820399" y="0"/>
            <a:ext cx="1371601" cy="6858000"/>
            <a:chOff x="10820399" y="0"/>
            <a:chExt cx="1371601" cy="6858000"/>
          </a:xfrm>
        </p:grpSpPr>
        <p:sp>
          <p:nvSpPr>
            <p:cNvPr id="10" name="Rectangle 9">
              <a:extLst>
                <a:ext uri="{FF2B5EF4-FFF2-40B4-BE49-F238E27FC236}">
                  <a16:creationId xmlns:a16="http://schemas.microsoft.com/office/drawing/2014/main" id="{FCECF845-0ECB-B169-536F-FA85215BACC7}"/>
                </a:ext>
              </a:extLst>
            </p:cNvPr>
            <p:cNvSpPr/>
            <p:nvPr/>
          </p:nvSpPr>
          <p:spPr>
            <a:xfrm>
              <a:off x="10820400" y="0"/>
              <a:ext cx="1371600" cy="6858000"/>
            </a:xfrm>
            <a:prstGeom prst="rect">
              <a:avLst/>
            </a:prstGeom>
            <a:gradFill>
              <a:gsLst>
                <a:gs pos="0">
                  <a:srgbClr val="666767"/>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F5CBB5B-DC26-9736-0006-F6A8610E6228}"/>
                </a:ext>
              </a:extLst>
            </p:cNvPr>
            <p:cNvSpPr txBox="1"/>
            <p:nvPr/>
          </p:nvSpPr>
          <p:spPr>
            <a:xfrm rot="5400000">
              <a:off x="8983800" y="3317016"/>
              <a:ext cx="5041645" cy="646331"/>
            </a:xfrm>
            <a:prstGeom prst="rect">
              <a:avLst/>
            </a:prstGeom>
            <a:noFill/>
          </p:spPr>
          <p:txBody>
            <a:bodyPr wrap="square" rtlCol="0">
              <a:spAutoFit/>
            </a:bodyPr>
            <a:lstStyle/>
            <a:p>
              <a:r>
                <a:rPr lang="en-US" sz="3600">
                  <a:solidFill>
                    <a:schemeClr val="bg1"/>
                  </a:solidFill>
                  <a:latin typeface="Aptos" panose="020B0004020202020204" pitchFamily="34" charset="0"/>
                </a:rPr>
                <a:t>Lunar Architecture</a:t>
              </a:r>
            </a:p>
          </p:txBody>
        </p:sp>
        <p:sp>
          <p:nvSpPr>
            <p:cNvPr id="12" name="TextBox 11">
              <a:extLst>
                <a:ext uri="{FF2B5EF4-FFF2-40B4-BE49-F238E27FC236}">
                  <a16:creationId xmlns:a16="http://schemas.microsoft.com/office/drawing/2014/main" id="{259A8F66-EB7B-7F7F-4ABB-87100F601333}"/>
                </a:ext>
              </a:extLst>
            </p:cNvPr>
            <p:cNvSpPr txBox="1"/>
            <p:nvPr/>
          </p:nvSpPr>
          <p:spPr>
            <a:xfrm>
              <a:off x="10820399" y="6250944"/>
              <a:ext cx="1371600" cy="369332"/>
            </a:xfrm>
            <a:prstGeom prst="rect">
              <a:avLst/>
            </a:prstGeom>
            <a:noFill/>
          </p:spPr>
          <p:txBody>
            <a:bodyPr wrap="square" rtlCol="0" anchor="ctr">
              <a:spAutoFit/>
            </a:bodyPr>
            <a:lstStyle/>
            <a:p>
              <a:pPr algn="ctr"/>
              <a:fld id="{C66299C7-DB12-0840-90AF-C6E7A0EA3CF5}" type="slidenum">
                <a:rPr lang="en-US" smtClean="0">
                  <a:solidFill>
                    <a:schemeClr val="bg1"/>
                  </a:solidFill>
                  <a:latin typeface="Aptos Light" panose="020B0004020202020204" pitchFamily="34" charset="0"/>
                </a:rPr>
                <a:pPr algn="ctr"/>
                <a:t>13</a:t>
              </a:fld>
              <a:endParaRPr lang="en-US">
                <a:solidFill>
                  <a:schemeClr val="bg1"/>
                </a:solidFill>
                <a:latin typeface="Aptos Light" panose="020B0004020202020204" pitchFamily="34" charset="0"/>
              </a:endParaRPr>
            </a:p>
          </p:txBody>
        </p:sp>
        <p:pic>
          <p:nvPicPr>
            <p:cNvPr id="18" name="Picture 17" descr="A logo with a black background&#10;&#10;Description automatically generated">
              <a:extLst>
                <a:ext uri="{FF2B5EF4-FFF2-40B4-BE49-F238E27FC236}">
                  <a16:creationId xmlns:a16="http://schemas.microsoft.com/office/drawing/2014/main" id="{4E79A974-CE0C-4FE9-C211-4E8B2D51ACB5}"/>
                </a:ext>
              </a:extLst>
            </p:cNvPr>
            <p:cNvPicPr>
              <a:picLocks noChangeAspect="1"/>
            </p:cNvPicPr>
            <p:nvPr/>
          </p:nvPicPr>
          <p:blipFill>
            <a:blip r:embed="rId6"/>
            <a:stretch>
              <a:fillRect/>
            </a:stretch>
          </p:blipFill>
          <p:spPr>
            <a:xfrm>
              <a:off x="11047423" y="165522"/>
              <a:ext cx="914400" cy="914400"/>
            </a:xfrm>
            <a:prstGeom prst="rect">
              <a:avLst/>
            </a:prstGeom>
          </p:spPr>
        </p:pic>
      </p:grpSp>
      <p:sp>
        <p:nvSpPr>
          <p:cNvPr id="7" name="Title 1">
            <a:extLst>
              <a:ext uri="{FF2B5EF4-FFF2-40B4-BE49-F238E27FC236}">
                <a16:creationId xmlns:a16="http://schemas.microsoft.com/office/drawing/2014/main" id="{7A59E151-11A3-1948-120C-C93074A6D776}"/>
              </a:ext>
            </a:extLst>
          </p:cNvPr>
          <p:cNvSpPr>
            <a:spLocks noGrp="1"/>
          </p:cNvSpPr>
          <p:nvPr>
            <p:ph type="title"/>
          </p:nvPr>
        </p:nvSpPr>
        <p:spPr>
          <a:xfrm>
            <a:off x="457199" y="5519300"/>
            <a:ext cx="10360045" cy="633168"/>
          </a:xfrm>
        </p:spPr>
        <p:txBody>
          <a:bodyPr>
            <a:noAutofit/>
          </a:bodyPr>
          <a:lstStyle/>
          <a:p>
            <a:r>
              <a:rPr lang="en-US" sz="2800" b="1">
                <a:solidFill>
                  <a:schemeClr val="bg1"/>
                </a:solidFill>
              </a:rPr>
              <a:t>Joint Augmented Reality Visual Informatics System (Joint AR)</a:t>
            </a:r>
          </a:p>
        </p:txBody>
      </p:sp>
      <p:grpSp>
        <p:nvGrpSpPr>
          <p:cNvPr id="8" name="Group 7">
            <a:extLst>
              <a:ext uri="{FF2B5EF4-FFF2-40B4-BE49-F238E27FC236}">
                <a16:creationId xmlns:a16="http://schemas.microsoft.com/office/drawing/2014/main" id="{F906C9B2-E96D-8D7B-2BFA-F12AAA976A53}"/>
              </a:ext>
            </a:extLst>
          </p:cNvPr>
          <p:cNvGrpSpPr/>
          <p:nvPr/>
        </p:nvGrpSpPr>
        <p:grpSpPr>
          <a:xfrm>
            <a:off x="228600" y="6277656"/>
            <a:ext cx="10363199" cy="109728"/>
            <a:chOff x="38100" y="1319832"/>
            <a:chExt cx="10363199" cy="109728"/>
          </a:xfrm>
        </p:grpSpPr>
        <p:pic>
          <p:nvPicPr>
            <p:cNvPr id="13" name="Picture 12">
              <a:extLst>
                <a:ext uri="{FF2B5EF4-FFF2-40B4-BE49-F238E27FC236}">
                  <a16:creationId xmlns:a16="http://schemas.microsoft.com/office/drawing/2014/main" id="{53A87C15-27C6-5CF1-0021-16829605E09F}"/>
                </a:ext>
              </a:extLst>
            </p:cNvPr>
            <p:cNvPicPr>
              <a:picLocks noChangeAspect="1"/>
            </p:cNvPicPr>
            <p:nvPr/>
          </p:nvPicPr>
          <p:blipFill>
            <a:blip r:embed="rId7"/>
            <a:stretch>
              <a:fillRect/>
            </a:stretch>
          </p:blipFill>
          <p:spPr>
            <a:xfrm>
              <a:off x="1546555" y="1319832"/>
              <a:ext cx="1620598" cy="109728"/>
            </a:xfrm>
            <a:prstGeom prst="rect">
              <a:avLst/>
            </a:prstGeom>
          </p:spPr>
        </p:pic>
        <p:cxnSp>
          <p:nvCxnSpPr>
            <p:cNvPr id="14" name="Straight Connector 13">
              <a:extLst>
                <a:ext uri="{FF2B5EF4-FFF2-40B4-BE49-F238E27FC236}">
                  <a16:creationId xmlns:a16="http://schemas.microsoft.com/office/drawing/2014/main" id="{3D26DF25-398A-DF1A-E55F-B52DD6DB7C95}"/>
                </a:ext>
              </a:extLst>
            </p:cNvPr>
            <p:cNvCxnSpPr>
              <a:cxnSpLocks/>
            </p:cNvCxnSpPr>
            <p:nvPr/>
          </p:nvCxnSpPr>
          <p:spPr>
            <a:xfrm>
              <a:off x="38100" y="1374696"/>
              <a:ext cx="1371600" cy="0"/>
            </a:xfrm>
            <a:prstGeom prst="line">
              <a:avLst/>
            </a:prstGeom>
            <a:ln w="31750" cap="rnd">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ED5A0DD-3016-B314-6086-1E164DEE1757}"/>
                </a:ext>
              </a:extLst>
            </p:cNvPr>
            <p:cNvCxnSpPr>
              <a:cxnSpLocks/>
            </p:cNvCxnSpPr>
            <p:nvPr/>
          </p:nvCxnSpPr>
          <p:spPr>
            <a:xfrm>
              <a:off x="3304008" y="1374696"/>
              <a:ext cx="7097291" cy="0"/>
            </a:xfrm>
            <a:prstGeom prst="line">
              <a:avLst/>
            </a:prstGeom>
            <a:ln w="31750" cap="rnd">
              <a:solidFill>
                <a:schemeClr val="bg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727356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54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98908-DA8B-CC10-DEF1-ADF4E5D61A07}"/>
              </a:ext>
            </a:extLst>
          </p:cNvPr>
          <p:cNvSpPr>
            <a:spLocks noGrp="1"/>
          </p:cNvSpPr>
          <p:nvPr>
            <p:ph type="title"/>
          </p:nvPr>
        </p:nvSpPr>
        <p:spPr>
          <a:xfrm>
            <a:off x="457200" y="396078"/>
            <a:ext cx="9906000" cy="633168"/>
          </a:xfrm>
        </p:spPr>
        <p:txBody>
          <a:bodyPr>
            <a:noAutofit/>
          </a:bodyPr>
          <a:lstStyle/>
          <a:p>
            <a:r>
              <a:rPr lang="en-US" sz="4000"/>
              <a:t>Display Use-Cases &amp; Interface </a:t>
            </a:r>
          </a:p>
        </p:txBody>
      </p:sp>
      <p:grpSp>
        <p:nvGrpSpPr>
          <p:cNvPr id="21" name="Group 20">
            <a:extLst>
              <a:ext uri="{FF2B5EF4-FFF2-40B4-BE49-F238E27FC236}">
                <a16:creationId xmlns:a16="http://schemas.microsoft.com/office/drawing/2014/main" id="{E185265E-78B2-5EE3-1AE7-C86880EB01C7}"/>
              </a:ext>
            </a:extLst>
          </p:cNvPr>
          <p:cNvGrpSpPr/>
          <p:nvPr/>
        </p:nvGrpSpPr>
        <p:grpSpPr>
          <a:xfrm>
            <a:off x="228600" y="1154434"/>
            <a:ext cx="10363199" cy="109728"/>
            <a:chOff x="38100" y="1319832"/>
            <a:chExt cx="10363199" cy="109728"/>
          </a:xfrm>
        </p:grpSpPr>
        <p:pic>
          <p:nvPicPr>
            <p:cNvPr id="22" name="Picture 21">
              <a:extLst>
                <a:ext uri="{FF2B5EF4-FFF2-40B4-BE49-F238E27FC236}">
                  <a16:creationId xmlns:a16="http://schemas.microsoft.com/office/drawing/2014/main" id="{2A71ECED-8B14-1F48-BF55-9FE6BB4A5941}"/>
                </a:ext>
              </a:extLst>
            </p:cNvPr>
            <p:cNvPicPr>
              <a:picLocks noChangeAspect="1"/>
            </p:cNvPicPr>
            <p:nvPr/>
          </p:nvPicPr>
          <p:blipFill>
            <a:blip r:embed="rId3"/>
            <a:stretch>
              <a:fillRect/>
            </a:stretch>
          </p:blipFill>
          <p:spPr>
            <a:xfrm>
              <a:off x="1546555" y="1319832"/>
              <a:ext cx="1620598" cy="109728"/>
            </a:xfrm>
            <a:prstGeom prst="rect">
              <a:avLst/>
            </a:prstGeom>
          </p:spPr>
        </p:pic>
        <p:cxnSp>
          <p:nvCxnSpPr>
            <p:cNvPr id="23" name="Straight Connector 22">
              <a:extLst>
                <a:ext uri="{FF2B5EF4-FFF2-40B4-BE49-F238E27FC236}">
                  <a16:creationId xmlns:a16="http://schemas.microsoft.com/office/drawing/2014/main" id="{2838A6F2-59D7-211A-DE03-AD258466E2AA}"/>
                </a:ext>
              </a:extLst>
            </p:cNvPr>
            <p:cNvCxnSpPr>
              <a:cxnSpLocks/>
            </p:cNvCxnSpPr>
            <p:nvPr/>
          </p:nvCxnSpPr>
          <p:spPr>
            <a:xfrm>
              <a:off x="38100" y="13746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1A8AD743-2C91-66A2-EF24-9DACA0E80C60}"/>
                </a:ext>
              </a:extLst>
            </p:cNvPr>
            <p:cNvCxnSpPr>
              <a:cxnSpLocks/>
            </p:cNvCxnSpPr>
            <p:nvPr/>
          </p:nvCxnSpPr>
          <p:spPr>
            <a:xfrm>
              <a:off x="3304008" y="1374696"/>
              <a:ext cx="7097291"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 name="Group 8">
            <a:extLst>
              <a:ext uri="{FF2B5EF4-FFF2-40B4-BE49-F238E27FC236}">
                <a16:creationId xmlns:a16="http://schemas.microsoft.com/office/drawing/2014/main" id="{F555061F-0101-B023-0AEF-B3E7A4889A5D}"/>
              </a:ext>
            </a:extLst>
          </p:cNvPr>
          <p:cNvGrpSpPr/>
          <p:nvPr/>
        </p:nvGrpSpPr>
        <p:grpSpPr>
          <a:xfrm>
            <a:off x="10820399" y="0"/>
            <a:ext cx="1371601" cy="6858000"/>
            <a:chOff x="10820399" y="0"/>
            <a:chExt cx="1371601" cy="6858000"/>
          </a:xfrm>
        </p:grpSpPr>
        <p:sp>
          <p:nvSpPr>
            <p:cNvPr id="10" name="Rectangle 9">
              <a:extLst>
                <a:ext uri="{FF2B5EF4-FFF2-40B4-BE49-F238E27FC236}">
                  <a16:creationId xmlns:a16="http://schemas.microsoft.com/office/drawing/2014/main" id="{FCECF845-0ECB-B169-536F-FA85215BACC7}"/>
                </a:ext>
              </a:extLst>
            </p:cNvPr>
            <p:cNvSpPr/>
            <p:nvPr/>
          </p:nvSpPr>
          <p:spPr>
            <a:xfrm>
              <a:off x="10820400" y="0"/>
              <a:ext cx="1371600" cy="6858000"/>
            </a:xfrm>
            <a:prstGeom prst="rect">
              <a:avLst/>
            </a:prstGeom>
            <a:gradFill>
              <a:gsLst>
                <a:gs pos="0">
                  <a:srgbClr val="666767"/>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F5CBB5B-DC26-9736-0006-F6A8610E6228}"/>
                </a:ext>
              </a:extLst>
            </p:cNvPr>
            <p:cNvSpPr txBox="1"/>
            <p:nvPr/>
          </p:nvSpPr>
          <p:spPr>
            <a:xfrm rot="5400000">
              <a:off x="8983800" y="3317016"/>
              <a:ext cx="5041645" cy="646331"/>
            </a:xfrm>
            <a:prstGeom prst="rect">
              <a:avLst/>
            </a:prstGeom>
            <a:noFill/>
          </p:spPr>
          <p:txBody>
            <a:bodyPr wrap="square" rtlCol="0">
              <a:spAutoFit/>
            </a:bodyPr>
            <a:lstStyle/>
            <a:p>
              <a:r>
                <a:rPr lang="en-US" sz="3600">
                  <a:solidFill>
                    <a:schemeClr val="bg1"/>
                  </a:solidFill>
                  <a:latin typeface="Aptos" panose="020B0004020202020204" pitchFamily="34" charset="0"/>
                </a:rPr>
                <a:t>Lunar Architecture</a:t>
              </a:r>
            </a:p>
          </p:txBody>
        </p:sp>
        <p:sp>
          <p:nvSpPr>
            <p:cNvPr id="12" name="TextBox 11">
              <a:extLst>
                <a:ext uri="{FF2B5EF4-FFF2-40B4-BE49-F238E27FC236}">
                  <a16:creationId xmlns:a16="http://schemas.microsoft.com/office/drawing/2014/main" id="{259A8F66-EB7B-7F7F-4ABB-87100F601333}"/>
                </a:ext>
              </a:extLst>
            </p:cNvPr>
            <p:cNvSpPr txBox="1"/>
            <p:nvPr/>
          </p:nvSpPr>
          <p:spPr>
            <a:xfrm>
              <a:off x="10820399" y="6250944"/>
              <a:ext cx="1371600" cy="369332"/>
            </a:xfrm>
            <a:prstGeom prst="rect">
              <a:avLst/>
            </a:prstGeom>
            <a:noFill/>
          </p:spPr>
          <p:txBody>
            <a:bodyPr wrap="square" rtlCol="0" anchor="ctr">
              <a:spAutoFit/>
            </a:bodyPr>
            <a:lstStyle/>
            <a:p>
              <a:pPr algn="ctr"/>
              <a:fld id="{C66299C7-DB12-0840-90AF-C6E7A0EA3CF5}" type="slidenum">
                <a:rPr lang="en-US" smtClean="0">
                  <a:solidFill>
                    <a:schemeClr val="bg1"/>
                  </a:solidFill>
                  <a:latin typeface="Aptos Light" panose="020B0004020202020204" pitchFamily="34" charset="0"/>
                </a:rPr>
                <a:pPr algn="ctr"/>
                <a:t>14</a:t>
              </a:fld>
              <a:endParaRPr lang="en-US">
                <a:solidFill>
                  <a:schemeClr val="bg1"/>
                </a:solidFill>
                <a:latin typeface="Aptos Light" panose="020B0004020202020204" pitchFamily="34" charset="0"/>
              </a:endParaRPr>
            </a:p>
          </p:txBody>
        </p:sp>
        <p:pic>
          <p:nvPicPr>
            <p:cNvPr id="18" name="Picture 17" descr="A logo with a black background&#10;&#10;Description automatically generated">
              <a:extLst>
                <a:ext uri="{FF2B5EF4-FFF2-40B4-BE49-F238E27FC236}">
                  <a16:creationId xmlns:a16="http://schemas.microsoft.com/office/drawing/2014/main" id="{4E79A974-CE0C-4FE9-C211-4E8B2D51ACB5}"/>
                </a:ext>
              </a:extLst>
            </p:cNvPr>
            <p:cNvPicPr>
              <a:picLocks noChangeAspect="1"/>
            </p:cNvPicPr>
            <p:nvPr/>
          </p:nvPicPr>
          <p:blipFill>
            <a:blip r:embed="rId4"/>
            <a:stretch>
              <a:fillRect/>
            </a:stretch>
          </p:blipFill>
          <p:spPr>
            <a:xfrm>
              <a:off x="11047423" y="165522"/>
              <a:ext cx="914400" cy="914400"/>
            </a:xfrm>
            <a:prstGeom prst="rect">
              <a:avLst/>
            </a:prstGeom>
          </p:spPr>
        </p:pic>
      </p:grpSp>
      <p:sp>
        <p:nvSpPr>
          <p:cNvPr id="13" name="Rounded Rectangle 12">
            <a:extLst>
              <a:ext uri="{FF2B5EF4-FFF2-40B4-BE49-F238E27FC236}">
                <a16:creationId xmlns:a16="http://schemas.microsoft.com/office/drawing/2014/main" id="{140A45C8-B3D0-4C8A-914F-29B2E966D0B1}"/>
              </a:ext>
            </a:extLst>
          </p:cNvPr>
          <p:cNvSpPr/>
          <p:nvPr/>
        </p:nvSpPr>
        <p:spPr>
          <a:xfrm>
            <a:off x="228600" y="1474546"/>
            <a:ext cx="7315200" cy="4114799"/>
          </a:xfrm>
          <a:prstGeom prst="roundRect">
            <a:avLst>
              <a:gd name="adj" fmla="val 5016"/>
            </a:avLst>
          </a:prstGeom>
          <a:blipFill>
            <a:blip r:embed="rId5"/>
            <a:srcRect/>
            <a:stretch>
              <a:fillRect l="-63" r="-63"/>
            </a:stretch>
          </a:blipFill>
          <a:ln>
            <a:gradFill>
              <a:gsLst>
                <a:gs pos="0">
                  <a:schemeClr val="accent1">
                    <a:lumMod val="5000"/>
                    <a:lumOff val="95000"/>
                  </a:schemeClr>
                </a:gs>
                <a:gs pos="100000">
                  <a:srgbClr val="293249"/>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0E410B22-C73B-EC93-B333-B72036E5DDAC}"/>
              </a:ext>
            </a:extLst>
          </p:cNvPr>
          <p:cNvSpPr/>
          <p:nvPr/>
        </p:nvSpPr>
        <p:spPr>
          <a:xfrm>
            <a:off x="1752600" y="1968590"/>
            <a:ext cx="7315200" cy="4114799"/>
          </a:xfrm>
          <a:prstGeom prst="roundRect">
            <a:avLst>
              <a:gd name="adj" fmla="val 5016"/>
            </a:avLst>
          </a:prstGeom>
          <a:blipFill>
            <a:blip r:embed="rId6"/>
            <a:srcRect/>
            <a:stretch>
              <a:fillRect l="-63" r="-63"/>
            </a:stretch>
          </a:blipFill>
          <a:ln>
            <a:gradFill>
              <a:gsLst>
                <a:gs pos="0">
                  <a:schemeClr val="accent1">
                    <a:lumMod val="5000"/>
                    <a:lumOff val="95000"/>
                  </a:schemeClr>
                </a:gs>
                <a:gs pos="100000">
                  <a:srgbClr val="293249"/>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8304E84A-0E23-5D7D-C1EA-3D286B650FFE}"/>
              </a:ext>
            </a:extLst>
          </p:cNvPr>
          <p:cNvSpPr/>
          <p:nvPr/>
        </p:nvSpPr>
        <p:spPr>
          <a:xfrm>
            <a:off x="3276599" y="2462634"/>
            <a:ext cx="7315200" cy="4114799"/>
          </a:xfrm>
          <a:prstGeom prst="roundRect">
            <a:avLst>
              <a:gd name="adj" fmla="val 5016"/>
            </a:avLst>
          </a:prstGeom>
          <a:blipFill>
            <a:blip r:embed="rId7"/>
            <a:srcRect/>
            <a:stretch>
              <a:fillRect l="-63" r="-63"/>
            </a:stretch>
          </a:blipFill>
          <a:ln>
            <a:gradFill>
              <a:gsLst>
                <a:gs pos="0">
                  <a:schemeClr val="accent1">
                    <a:lumMod val="5000"/>
                    <a:lumOff val="95000"/>
                  </a:schemeClr>
                </a:gs>
                <a:gs pos="100000">
                  <a:srgbClr val="293249"/>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2448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98908-DA8B-CC10-DEF1-ADF4E5D61A07}"/>
              </a:ext>
            </a:extLst>
          </p:cNvPr>
          <p:cNvSpPr>
            <a:spLocks noGrp="1"/>
          </p:cNvSpPr>
          <p:nvPr>
            <p:ph type="title"/>
          </p:nvPr>
        </p:nvSpPr>
        <p:spPr>
          <a:xfrm>
            <a:off x="457200" y="396078"/>
            <a:ext cx="9906000" cy="633168"/>
          </a:xfrm>
        </p:spPr>
        <p:txBody>
          <a:bodyPr>
            <a:noAutofit/>
          </a:bodyPr>
          <a:lstStyle/>
          <a:p>
            <a:r>
              <a:rPr lang="en-US"/>
              <a:t>The Novel Problem Spaces</a:t>
            </a:r>
          </a:p>
        </p:txBody>
      </p:sp>
      <p:grpSp>
        <p:nvGrpSpPr>
          <p:cNvPr id="21" name="Group 20">
            <a:extLst>
              <a:ext uri="{FF2B5EF4-FFF2-40B4-BE49-F238E27FC236}">
                <a16:creationId xmlns:a16="http://schemas.microsoft.com/office/drawing/2014/main" id="{E185265E-78B2-5EE3-1AE7-C86880EB01C7}"/>
              </a:ext>
            </a:extLst>
          </p:cNvPr>
          <p:cNvGrpSpPr/>
          <p:nvPr/>
        </p:nvGrpSpPr>
        <p:grpSpPr>
          <a:xfrm>
            <a:off x="228600" y="1154434"/>
            <a:ext cx="10363199" cy="109728"/>
            <a:chOff x="38100" y="1319832"/>
            <a:chExt cx="10363199" cy="109728"/>
          </a:xfrm>
        </p:grpSpPr>
        <p:pic>
          <p:nvPicPr>
            <p:cNvPr id="22" name="Picture 21">
              <a:extLst>
                <a:ext uri="{FF2B5EF4-FFF2-40B4-BE49-F238E27FC236}">
                  <a16:creationId xmlns:a16="http://schemas.microsoft.com/office/drawing/2014/main" id="{2A71ECED-8B14-1F48-BF55-9FE6BB4A5941}"/>
                </a:ext>
              </a:extLst>
            </p:cNvPr>
            <p:cNvPicPr>
              <a:picLocks noChangeAspect="1"/>
            </p:cNvPicPr>
            <p:nvPr/>
          </p:nvPicPr>
          <p:blipFill>
            <a:blip r:embed="rId3"/>
            <a:stretch>
              <a:fillRect/>
            </a:stretch>
          </p:blipFill>
          <p:spPr>
            <a:xfrm>
              <a:off x="1546555" y="1319832"/>
              <a:ext cx="1620598" cy="109728"/>
            </a:xfrm>
            <a:prstGeom prst="rect">
              <a:avLst/>
            </a:prstGeom>
          </p:spPr>
        </p:pic>
        <p:cxnSp>
          <p:nvCxnSpPr>
            <p:cNvPr id="23" name="Straight Connector 22">
              <a:extLst>
                <a:ext uri="{FF2B5EF4-FFF2-40B4-BE49-F238E27FC236}">
                  <a16:creationId xmlns:a16="http://schemas.microsoft.com/office/drawing/2014/main" id="{2838A6F2-59D7-211A-DE03-AD258466E2AA}"/>
                </a:ext>
              </a:extLst>
            </p:cNvPr>
            <p:cNvCxnSpPr>
              <a:cxnSpLocks/>
            </p:cNvCxnSpPr>
            <p:nvPr/>
          </p:nvCxnSpPr>
          <p:spPr>
            <a:xfrm>
              <a:off x="38100" y="13746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1A8AD743-2C91-66A2-EF24-9DACA0E80C60}"/>
                </a:ext>
              </a:extLst>
            </p:cNvPr>
            <p:cNvCxnSpPr>
              <a:cxnSpLocks/>
            </p:cNvCxnSpPr>
            <p:nvPr/>
          </p:nvCxnSpPr>
          <p:spPr>
            <a:xfrm>
              <a:off x="3304008" y="1374696"/>
              <a:ext cx="7097291"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 name="Group 8">
            <a:extLst>
              <a:ext uri="{FF2B5EF4-FFF2-40B4-BE49-F238E27FC236}">
                <a16:creationId xmlns:a16="http://schemas.microsoft.com/office/drawing/2014/main" id="{F555061F-0101-B023-0AEF-B3E7A4889A5D}"/>
              </a:ext>
            </a:extLst>
          </p:cNvPr>
          <p:cNvGrpSpPr/>
          <p:nvPr/>
        </p:nvGrpSpPr>
        <p:grpSpPr>
          <a:xfrm>
            <a:off x="10820399" y="0"/>
            <a:ext cx="1371601" cy="6858000"/>
            <a:chOff x="10820399" y="0"/>
            <a:chExt cx="1371601" cy="6858000"/>
          </a:xfrm>
        </p:grpSpPr>
        <p:sp>
          <p:nvSpPr>
            <p:cNvPr id="10" name="Rectangle 9">
              <a:extLst>
                <a:ext uri="{FF2B5EF4-FFF2-40B4-BE49-F238E27FC236}">
                  <a16:creationId xmlns:a16="http://schemas.microsoft.com/office/drawing/2014/main" id="{FCECF845-0ECB-B169-536F-FA85215BACC7}"/>
                </a:ext>
              </a:extLst>
            </p:cNvPr>
            <p:cNvSpPr/>
            <p:nvPr/>
          </p:nvSpPr>
          <p:spPr>
            <a:xfrm>
              <a:off x="10820400" y="0"/>
              <a:ext cx="1371600" cy="6858000"/>
            </a:xfrm>
            <a:prstGeom prst="rect">
              <a:avLst/>
            </a:prstGeom>
            <a:gradFill>
              <a:gsLst>
                <a:gs pos="0">
                  <a:srgbClr val="666767"/>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F5CBB5B-DC26-9736-0006-F6A8610E6228}"/>
                </a:ext>
              </a:extLst>
            </p:cNvPr>
            <p:cNvSpPr txBox="1"/>
            <p:nvPr/>
          </p:nvSpPr>
          <p:spPr>
            <a:xfrm rot="5400000">
              <a:off x="8983800" y="3317016"/>
              <a:ext cx="5041645" cy="646331"/>
            </a:xfrm>
            <a:prstGeom prst="rect">
              <a:avLst/>
            </a:prstGeom>
            <a:noFill/>
          </p:spPr>
          <p:txBody>
            <a:bodyPr wrap="square" rtlCol="0">
              <a:spAutoFit/>
            </a:bodyPr>
            <a:lstStyle/>
            <a:p>
              <a:r>
                <a:rPr lang="en-US" sz="3600">
                  <a:solidFill>
                    <a:schemeClr val="bg1"/>
                  </a:solidFill>
                  <a:latin typeface="Aptos" panose="020B0004020202020204" pitchFamily="34" charset="0"/>
                </a:rPr>
                <a:t>Lunar Architecture</a:t>
              </a:r>
            </a:p>
          </p:txBody>
        </p:sp>
        <p:sp>
          <p:nvSpPr>
            <p:cNvPr id="12" name="TextBox 11">
              <a:extLst>
                <a:ext uri="{FF2B5EF4-FFF2-40B4-BE49-F238E27FC236}">
                  <a16:creationId xmlns:a16="http://schemas.microsoft.com/office/drawing/2014/main" id="{259A8F66-EB7B-7F7F-4ABB-87100F601333}"/>
                </a:ext>
              </a:extLst>
            </p:cNvPr>
            <p:cNvSpPr txBox="1"/>
            <p:nvPr/>
          </p:nvSpPr>
          <p:spPr>
            <a:xfrm>
              <a:off x="10820399" y="6250944"/>
              <a:ext cx="1371600" cy="369332"/>
            </a:xfrm>
            <a:prstGeom prst="rect">
              <a:avLst/>
            </a:prstGeom>
            <a:noFill/>
          </p:spPr>
          <p:txBody>
            <a:bodyPr wrap="square" rtlCol="0" anchor="ctr">
              <a:spAutoFit/>
            </a:bodyPr>
            <a:lstStyle/>
            <a:p>
              <a:pPr algn="ctr"/>
              <a:fld id="{C66299C7-DB12-0840-90AF-C6E7A0EA3CF5}" type="slidenum">
                <a:rPr lang="en-US" smtClean="0">
                  <a:solidFill>
                    <a:schemeClr val="bg1"/>
                  </a:solidFill>
                  <a:latin typeface="Aptos Light" panose="020B0004020202020204" pitchFamily="34" charset="0"/>
                </a:rPr>
                <a:pPr algn="ctr"/>
                <a:t>15</a:t>
              </a:fld>
              <a:endParaRPr lang="en-US">
                <a:solidFill>
                  <a:schemeClr val="bg1"/>
                </a:solidFill>
                <a:latin typeface="Aptos Light" panose="020B0004020202020204" pitchFamily="34" charset="0"/>
              </a:endParaRPr>
            </a:p>
          </p:txBody>
        </p:sp>
        <p:pic>
          <p:nvPicPr>
            <p:cNvPr id="18" name="Picture 17" descr="A logo with a black background&#10;&#10;Description automatically generated">
              <a:extLst>
                <a:ext uri="{FF2B5EF4-FFF2-40B4-BE49-F238E27FC236}">
                  <a16:creationId xmlns:a16="http://schemas.microsoft.com/office/drawing/2014/main" id="{4E79A974-CE0C-4FE9-C211-4E8B2D51ACB5}"/>
                </a:ext>
              </a:extLst>
            </p:cNvPr>
            <p:cNvPicPr>
              <a:picLocks noChangeAspect="1"/>
            </p:cNvPicPr>
            <p:nvPr/>
          </p:nvPicPr>
          <p:blipFill>
            <a:blip r:embed="rId4"/>
            <a:stretch>
              <a:fillRect/>
            </a:stretch>
          </p:blipFill>
          <p:spPr>
            <a:xfrm>
              <a:off x="11047423" y="165522"/>
              <a:ext cx="914400" cy="914400"/>
            </a:xfrm>
            <a:prstGeom prst="rect">
              <a:avLst/>
            </a:prstGeom>
          </p:spPr>
        </p:pic>
      </p:grpSp>
      <p:sp>
        <p:nvSpPr>
          <p:cNvPr id="19" name="TextBox 18">
            <a:extLst>
              <a:ext uri="{FF2B5EF4-FFF2-40B4-BE49-F238E27FC236}">
                <a16:creationId xmlns:a16="http://schemas.microsoft.com/office/drawing/2014/main" id="{C1737F2B-A94C-33F9-5CED-541CE24B90BA}"/>
              </a:ext>
            </a:extLst>
          </p:cNvPr>
          <p:cNvSpPr txBox="1"/>
          <p:nvPr/>
        </p:nvSpPr>
        <p:spPr>
          <a:xfrm>
            <a:off x="707923" y="1877961"/>
            <a:ext cx="184731" cy="369332"/>
          </a:xfrm>
          <a:prstGeom prst="rect">
            <a:avLst/>
          </a:prstGeom>
          <a:noFill/>
        </p:spPr>
        <p:txBody>
          <a:bodyPr wrap="none" rtlCol="0">
            <a:spAutoFit/>
          </a:bodyPr>
          <a:lstStyle/>
          <a:p>
            <a:endParaRPr lang="en-US"/>
          </a:p>
        </p:txBody>
      </p:sp>
      <p:sp>
        <p:nvSpPr>
          <p:cNvPr id="25" name="TextBox 24">
            <a:extLst>
              <a:ext uri="{FF2B5EF4-FFF2-40B4-BE49-F238E27FC236}">
                <a16:creationId xmlns:a16="http://schemas.microsoft.com/office/drawing/2014/main" id="{6367B30D-307B-7DAB-60BC-D731E40787E7}"/>
              </a:ext>
            </a:extLst>
          </p:cNvPr>
          <p:cNvSpPr txBox="1"/>
          <p:nvPr/>
        </p:nvSpPr>
        <p:spPr>
          <a:xfrm>
            <a:off x="457200" y="1482978"/>
            <a:ext cx="5318567" cy="4801314"/>
          </a:xfrm>
          <a:prstGeom prst="rect">
            <a:avLst/>
          </a:prstGeom>
          <a:noFill/>
        </p:spPr>
        <p:txBody>
          <a:bodyPr wrap="square">
            <a:spAutoFit/>
          </a:bodyPr>
          <a:lstStyle/>
          <a:p>
            <a:r>
              <a:rPr lang="en-US"/>
              <a:t>Graphics and flight software must be safety-certifiable per NASA Software Standard (NPR.7150) and able to support constrained processor (possibly GPU-denied) platforms.</a:t>
            </a:r>
          </a:p>
          <a:p>
            <a:endParaRPr lang="en-US"/>
          </a:p>
          <a:p>
            <a:r>
              <a:rPr lang="en-US"/>
              <a:t>With an environment consisting of a cosmic radiant flux several times larger than LEO, the lunar surface represents the most challenging environmental conditions for human-consumable display and compute technology to ever undertake.</a:t>
            </a:r>
          </a:p>
          <a:p>
            <a:endParaRPr lang="en-US"/>
          </a:p>
          <a:p>
            <a:r>
              <a:rPr lang="en-US"/>
              <a:t>These are just the beginning challenges for traditional software and basic display and graphic needs. </a:t>
            </a:r>
            <a:r>
              <a:rPr lang="en-US" b="1"/>
              <a:t>When introducing larger data sets, training algorithms, and non-deterministic software, it is important to consider how those may fit into the larger certification process. </a:t>
            </a:r>
          </a:p>
        </p:txBody>
      </p:sp>
      <p:sp>
        <p:nvSpPr>
          <p:cNvPr id="3" name="Rounded Rectangle 2">
            <a:extLst>
              <a:ext uri="{FF2B5EF4-FFF2-40B4-BE49-F238E27FC236}">
                <a16:creationId xmlns:a16="http://schemas.microsoft.com/office/drawing/2014/main" id="{343E8614-1FAD-8860-A9C4-619DDC64D292}"/>
              </a:ext>
            </a:extLst>
          </p:cNvPr>
          <p:cNvSpPr/>
          <p:nvPr/>
        </p:nvSpPr>
        <p:spPr>
          <a:xfrm>
            <a:off x="6410535" y="1706509"/>
            <a:ext cx="3688251" cy="4354252"/>
          </a:xfrm>
          <a:prstGeom prst="roundRect">
            <a:avLst>
              <a:gd name="adj" fmla="val 3079"/>
            </a:avLst>
          </a:prstGeom>
          <a:blipFill>
            <a:blip r:embed="rId5"/>
            <a:srcRect/>
            <a:stretch>
              <a:fillRect l="-18744" t="-8085" r="-18386" b="-8071"/>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3678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98908-DA8B-CC10-DEF1-ADF4E5D61A07}"/>
              </a:ext>
            </a:extLst>
          </p:cNvPr>
          <p:cNvSpPr>
            <a:spLocks noGrp="1"/>
          </p:cNvSpPr>
          <p:nvPr>
            <p:ph type="title"/>
          </p:nvPr>
        </p:nvSpPr>
        <p:spPr>
          <a:xfrm>
            <a:off x="457200" y="396078"/>
            <a:ext cx="9906000" cy="633168"/>
          </a:xfrm>
        </p:spPr>
        <p:txBody>
          <a:bodyPr>
            <a:noAutofit/>
          </a:bodyPr>
          <a:lstStyle/>
          <a:p>
            <a:r>
              <a:rPr lang="en-US"/>
              <a:t>STAR Graphics Engine</a:t>
            </a:r>
          </a:p>
        </p:txBody>
      </p:sp>
      <p:grpSp>
        <p:nvGrpSpPr>
          <p:cNvPr id="21" name="Group 20">
            <a:extLst>
              <a:ext uri="{FF2B5EF4-FFF2-40B4-BE49-F238E27FC236}">
                <a16:creationId xmlns:a16="http://schemas.microsoft.com/office/drawing/2014/main" id="{E185265E-78B2-5EE3-1AE7-C86880EB01C7}"/>
              </a:ext>
            </a:extLst>
          </p:cNvPr>
          <p:cNvGrpSpPr/>
          <p:nvPr/>
        </p:nvGrpSpPr>
        <p:grpSpPr>
          <a:xfrm>
            <a:off x="228600" y="1154434"/>
            <a:ext cx="10363199" cy="109728"/>
            <a:chOff x="38100" y="1319832"/>
            <a:chExt cx="10363199" cy="109728"/>
          </a:xfrm>
        </p:grpSpPr>
        <p:pic>
          <p:nvPicPr>
            <p:cNvPr id="22" name="Picture 21">
              <a:extLst>
                <a:ext uri="{FF2B5EF4-FFF2-40B4-BE49-F238E27FC236}">
                  <a16:creationId xmlns:a16="http://schemas.microsoft.com/office/drawing/2014/main" id="{2A71ECED-8B14-1F48-BF55-9FE6BB4A5941}"/>
                </a:ext>
              </a:extLst>
            </p:cNvPr>
            <p:cNvPicPr>
              <a:picLocks noChangeAspect="1"/>
            </p:cNvPicPr>
            <p:nvPr/>
          </p:nvPicPr>
          <p:blipFill>
            <a:blip r:embed="rId3"/>
            <a:stretch>
              <a:fillRect/>
            </a:stretch>
          </p:blipFill>
          <p:spPr>
            <a:xfrm>
              <a:off x="1546555" y="1319832"/>
              <a:ext cx="1620598" cy="109728"/>
            </a:xfrm>
            <a:prstGeom prst="rect">
              <a:avLst/>
            </a:prstGeom>
          </p:spPr>
        </p:pic>
        <p:cxnSp>
          <p:nvCxnSpPr>
            <p:cNvPr id="23" name="Straight Connector 22">
              <a:extLst>
                <a:ext uri="{FF2B5EF4-FFF2-40B4-BE49-F238E27FC236}">
                  <a16:creationId xmlns:a16="http://schemas.microsoft.com/office/drawing/2014/main" id="{2838A6F2-59D7-211A-DE03-AD258466E2AA}"/>
                </a:ext>
              </a:extLst>
            </p:cNvPr>
            <p:cNvCxnSpPr>
              <a:cxnSpLocks/>
            </p:cNvCxnSpPr>
            <p:nvPr/>
          </p:nvCxnSpPr>
          <p:spPr>
            <a:xfrm>
              <a:off x="38100" y="13746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1A8AD743-2C91-66A2-EF24-9DACA0E80C60}"/>
                </a:ext>
              </a:extLst>
            </p:cNvPr>
            <p:cNvCxnSpPr>
              <a:cxnSpLocks/>
            </p:cNvCxnSpPr>
            <p:nvPr/>
          </p:nvCxnSpPr>
          <p:spPr>
            <a:xfrm>
              <a:off x="3304008" y="1374696"/>
              <a:ext cx="7097291"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 name="Group 8">
            <a:extLst>
              <a:ext uri="{FF2B5EF4-FFF2-40B4-BE49-F238E27FC236}">
                <a16:creationId xmlns:a16="http://schemas.microsoft.com/office/drawing/2014/main" id="{F555061F-0101-B023-0AEF-B3E7A4889A5D}"/>
              </a:ext>
            </a:extLst>
          </p:cNvPr>
          <p:cNvGrpSpPr/>
          <p:nvPr/>
        </p:nvGrpSpPr>
        <p:grpSpPr>
          <a:xfrm>
            <a:off x="10820399" y="0"/>
            <a:ext cx="1371601" cy="6858000"/>
            <a:chOff x="10820399" y="0"/>
            <a:chExt cx="1371601" cy="6858000"/>
          </a:xfrm>
        </p:grpSpPr>
        <p:sp>
          <p:nvSpPr>
            <p:cNvPr id="10" name="Rectangle 9">
              <a:extLst>
                <a:ext uri="{FF2B5EF4-FFF2-40B4-BE49-F238E27FC236}">
                  <a16:creationId xmlns:a16="http://schemas.microsoft.com/office/drawing/2014/main" id="{FCECF845-0ECB-B169-536F-FA85215BACC7}"/>
                </a:ext>
              </a:extLst>
            </p:cNvPr>
            <p:cNvSpPr/>
            <p:nvPr/>
          </p:nvSpPr>
          <p:spPr>
            <a:xfrm>
              <a:off x="10820400" y="0"/>
              <a:ext cx="1371600" cy="6858000"/>
            </a:xfrm>
            <a:prstGeom prst="rect">
              <a:avLst/>
            </a:prstGeom>
            <a:gradFill>
              <a:gsLst>
                <a:gs pos="0">
                  <a:srgbClr val="666767"/>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F5CBB5B-DC26-9736-0006-F6A8610E6228}"/>
                </a:ext>
              </a:extLst>
            </p:cNvPr>
            <p:cNvSpPr txBox="1"/>
            <p:nvPr/>
          </p:nvSpPr>
          <p:spPr>
            <a:xfrm rot="5400000">
              <a:off x="8983800" y="3317016"/>
              <a:ext cx="5041645" cy="646331"/>
            </a:xfrm>
            <a:prstGeom prst="rect">
              <a:avLst/>
            </a:prstGeom>
            <a:noFill/>
          </p:spPr>
          <p:txBody>
            <a:bodyPr wrap="square" rtlCol="0">
              <a:spAutoFit/>
            </a:bodyPr>
            <a:lstStyle/>
            <a:p>
              <a:r>
                <a:rPr lang="en-US" sz="3600">
                  <a:solidFill>
                    <a:schemeClr val="bg1"/>
                  </a:solidFill>
                  <a:latin typeface="Aptos" panose="020B0004020202020204" pitchFamily="34" charset="0"/>
                </a:rPr>
                <a:t>Lunar Architecture</a:t>
              </a:r>
            </a:p>
          </p:txBody>
        </p:sp>
        <p:sp>
          <p:nvSpPr>
            <p:cNvPr id="12" name="TextBox 11">
              <a:extLst>
                <a:ext uri="{FF2B5EF4-FFF2-40B4-BE49-F238E27FC236}">
                  <a16:creationId xmlns:a16="http://schemas.microsoft.com/office/drawing/2014/main" id="{259A8F66-EB7B-7F7F-4ABB-87100F601333}"/>
                </a:ext>
              </a:extLst>
            </p:cNvPr>
            <p:cNvSpPr txBox="1"/>
            <p:nvPr/>
          </p:nvSpPr>
          <p:spPr>
            <a:xfrm>
              <a:off x="10820399" y="6250944"/>
              <a:ext cx="1371600" cy="369332"/>
            </a:xfrm>
            <a:prstGeom prst="rect">
              <a:avLst/>
            </a:prstGeom>
            <a:noFill/>
          </p:spPr>
          <p:txBody>
            <a:bodyPr wrap="square" rtlCol="0" anchor="ctr">
              <a:spAutoFit/>
            </a:bodyPr>
            <a:lstStyle/>
            <a:p>
              <a:pPr algn="ctr"/>
              <a:fld id="{C66299C7-DB12-0840-90AF-C6E7A0EA3CF5}" type="slidenum">
                <a:rPr lang="en-US" smtClean="0">
                  <a:solidFill>
                    <a:schemeClr val="bg1"/>
                  </a:solidFill>
                  <a:latin typeface="Aptos Light" panose="020B0004020202020204" pitchFamily="34" charset="0"/>
                </a:rPr>
                <a:pPr algn="ctr"/>
                <a:t>16</a:t>
              </a:fld>
              <a:endParaRPr lang="en-US">
                <a:solidFill>
                  <a:schemeClr val="bg1"/>
                </a:solidFill>
                <a:latin typeface="Aptos Light" panose="020B0004020202020204" pitchFamily="34" charset="0"/>
              </a:endParaRPr>
            </a:p>
          </p:txBody>
        </p:sp>
        <p:pic>
          <p:nvPicPr>
            <p:cNvPr id="18" name="Picture 17" descr="A logo with a black background&#10;&#10;Description automatically generated">
              <a:extLst>
                <a:ext uri="{FF2B5EF4-FFF2-40B4-BE49-F238E27FC236}">
                  <a16:creationId xmlns:a16="http://schemas.microsoft.com/office/drawing/2014/main" id="{4E79A974-CE0C-4FE9-C211-4E8B2D51ACB5}"/>
                </a:ext>
              </a:extLst>
            </p:cNvPr>
            <p:cNvPicPr>
              <a:picLocks noChangeAspect="1"/>
            </p:cNvPicPr>
            <p:nvPr/>
          </p:nvPicPr>
          <p:blipFill>
            <a:blip r:embed="rId4"/>
            <a:stretch>
              <a:fillRect/>
            </a:stretch>
          </p:blipFill>
          <p:spPr>
            <a:xfrm>
              <a:off x="11047423" y="165522"/>
              <a:ext cx="914400" cy="914400"/>
            </a:xfrm>
            <a:prstGeom prst="rect">
              <a:avLst/>
            </a:prstGeom>
          </p:spPr>
        </p:pic>
      </p:grpSp>
      <p:sp>
        <p:nvSpPr>
          <p:cNvPr id="19" name="TextBox 18">
            <a:extLst>
              <a:ext uri="{FF2B5EF4-FFF2-40B4-BE49-F238E27FC236}">
                <a16:creationId xmlns:a16="http://schemas.microsoft.com/office/drawing/2014/main" id="{C1737F2B-A94C-33F9-5CED-541CE24B90BA}"/>
              </a:ext>
            </a:extLst>
          </p:cNvPr>
          <p:cNvSpPr txBox="1"/>
          <p:nvPr/>
        </p:nvSpPr>
        <p:spPr>
          <a:xfrm>
            <a:off x="707923" y="1877961"/>
            <a:ext cx="184731" cy="369332"/>
          </a:xfrm>
          <a:prstGeom prst="rect">
            <a:avLst/>
          </a:prstGeom>
          <a:noFill/>
        </p:spPr>
        <p:txBody>
          <a:bodyPr wrap="none" rtlCol="0">
            <a:spAutoFit/>
          </a:bodyPr>
          <a:lstStyle/>
          <a:p>
            <a:endParaRPr lang="en-US"/>
          </a:p>
        </p:txBody>
      </p:sp>
      <p:sp>
        <p:nvSpPr>
          <p:cNvPr id="5" name="TextBox 4">
            <a:extLst>
              <a:ext uri="{FF2B5EF4-FFF2-40B4-BE49-F238E27FC236}">
                <a16:creationId xmlns:a16="http://schemas.microsoft.com/office/drawing/2014/main" id="{760DCE97-B635-0F62-1FF2-9E168DEF9528}"/>
              </a:ext>
            </a:extLst>
          </p:cNvPr>
          <p:cNvSpPr txBox="1"/>
          <p:nvPr/>
        </p:nvSpPr>
        <p:spPr>
          <a:xfrm>
            <a:off x="457200" y="1513958"/>
            <a:ext cx="5791200" cy="3539430"/>
          </a:xfrm>
          <a:prstGeom prst="rect">
            <a:avLst/>
          </a:prstGeom>
          <a:noFill/>
        </p:spPr>
        <p:txBody>
          <a:bodyPr wrap="square">
            <a:spAutoFit/>
          </a:bodyPr>
          <a:lstStyle/>
          <a:p>
            <a:r>
              <a:rPr lang="en-US" sz="1600" b="1">
                <a:latin typeface="+mn-lt"/>
              </a:rPr>
              <a:t>Space Technology Application Renderer (STAR) is a low-power, high-performance, zero-dependency graphics engine developed by NASA for next-generation human exploration missions.</a:t>
            </a:r>
          </a:p>
          <a:p>
            <a:endParaRPr lang="en-US" sz="1600" b="1">
              <a:latin typeface="+mn-lt"/>
            </a:endParaRPr>
          </a:p>
          <a:p>
            <a:r>
              <a:rPr lang="en-US" sz="1600">
                <a:latin typeface="+mn-lt"/>
              </a:rPr>
              <a:t>The problem motivating the STAR’s development was the need for a an extremely lightweight, high-performance, platform-agnostic, low-power spacesuit graphics augmented reality engine capable of class A, safety-critical display needs and fault-mitigation techniques. </a:t>
            </a:r>
          </a:p>
          <a:p>
            <a:endParaRPr lang="en-US" sz="1600">
              <a:latin typeface="+mn-lt"/>
            </a:endParaRPr>
          </a:p>
          <a:p>
            <a:r>
              <a:rPr lang="en-US" sz="1600">
                <a:latin typeface="+mn-lt"/>
              </a:rPr>
              <a:t>No AI techniques were used for STAR, but this is an example of the need for custom software for complex computation tasks in the constrained flight computer environment. </a:t>
            </a:r>
          </a:p>
        </p:txBody>
      </p:sp>
      <p:grpSp>
        <p:nvGrpSpPr>
          <p:cNvPr id="14" name="Group 13">
            <a:extLst>
              <a:ext uri="{FF2B5EF4-FFF2-40B4-BE49-F238E27FC236}">
                <a16:creationId xmlns:a16="http://schemas.microsoft.com/office/drawing/2014/main" id="{D01C27E0-B7DB-D1A8-C745-FBCBF9AC3C57}"/>
              </a:ext>
            </a:extLst>
          </p:cNvPr>
          <p:cNvGrpSpPr/>
          <p:nvPr/>
        </p:nvGrpSpPr>
        <p:grpSpPr>
          <a:xfrm>
            <a:off x="1133669" y="5125618"/>
            <a:ext cx="4438260" cy="1563084"/>
            <a:chOff x="227026" y="4212076"/>
            <a:chExt cx="5485912" cy="2038871"/>
          </a:xfrm>
        </p:grpSpPr>
        <p:sp>
          <p:nvSpPr>
            <p:cNvPr id="15" name="Round Same Side Corner Rectangle 14">
              <a:extLst>
                <a:ext uri="{FF2B5EF4-FFF2-40B4-BE49-F238E27FC236}">
                  <a16:creationId xmlns:a16="http://schemas.microsoft.com/office/drawing/2014/main" id="{D3341B73-A291-35C9-0D7C-859EB668D3DE}"/>
                </a:ext>
              </a:extLst>
            </p:cNvPr>
            <p:cNvSpPr/>
            <p:nvPr/>
          </p:nvSpPr>
          <p:spPr>
            <a:xfrm rot="5400000">
              <a:off x="2931787" y="3469797"/>
              <a:ext cx="2038865" cy="3523436"/>
            </a:xfrm>
            <a:prstGeom prst="round2SameRect">
              <a:avLst>
                <a:gd name="adj1" fmla="val 7852"/>
                <a:gd name="adj2" fmla="val 0"/>
              </a:avLst>
            </a:prstGeom>
            <a:solidFill>
              <a:srgbClr val="666767"/>
            </a:solidFill>
            <a:ln w="31750">
              <a:solidFill>
                <a:srgbClr val="6667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 Same Side Corner Rectangle 15">
              <a:extLst>
                <a:ext uri="{FF2B5EF4-FFF2-40B4-BE49-F238E27FC236}">
                  <a16:creationId xmlns:a16="http://schemas.microsoft.com/office/drawing/2014/main" id="{F3C33A06-8C38-AA05-3F27-87054C171592}"/>
                </a:ext>
              </a:extLst>
            </p:cNvPr>
            <p:cNvSpPr/>
            <p:nvPr/>
          </p:nvSpPr>
          <p:spPr>
            <a:xfrm rot="16200000">
              <a:off x="188832" y="4250270"/>
              <a:ext cx="2038865" cy="1962478"/>
            </a:xfrm>
            <a:prstGeom prst="round2SameRect">
              <a:avLst>
                <a:gd name="adj1" fmla="val 7852"/>
                <a:gd name="adj2" fmla="val 0"/>
              </a:avLst>
            </a:prstGeom>
            <a:noFill/>
            <a:ln w="31750">
              <a:solidFill>
                <a:srgbClr val="6667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C5AD1DAB-BCE2-4A16-408C-9EC1516CB94B}"/>
                </a:ext>
              </a:extLst>
            </p:cNvPr>
            <p:cNvSpPr txBox="1"/>
            <p:nvPr/>
          </p:nvSpPr>
          <p:spPr>
            <a:xfrm>
              <a:off x="2303016" y="4212076"/>
              <a:ext cx="3156879" cy="1107996"/>
            </a:xfrm>
            <a:prstGeom prst="rect">
              <a:avLst/>
            </a:prstGeom>
            <a:noFill/>
          </p:spPr>
          <p:txBody>
            <a:bodyPr wrap="square">
              <a:spAutoFit/>
            </a:bodyPr>
            <a:lstStyle/>
            <a:p>
              <a:r>
                <a:rPr lang="en-US" b="1">
                  <a:solidFill>
                    <a:schemeClr val="bg1"/>
                  </a:solidFill>
                </a:rPr>
                <a:t>STAR Engine on the</a:t>
              </a:r>
            </a:p>
            <a:p>
              <a:r>
                <a:rPr lang="en-US" b="1">
                  <a:solidFill>
                    <a:schemeClr val="bg1"/>
                  </a:solidFill>
                </a:rPr>
                <a:t>NASA Software Catalog</a:t>
              </a:r>
            </a:p>
            <a:p>
              <a:r>
                <a:rPr lang="en-US" sz="1000" i="1">
                  <a:solidFill>
                    <a:schemeClr val="bg1"/>
                  </a:solidFill>
                </a:rPr>
                <a:t>US-Only Source Code Release</a:t>
              </a:r>
            </a:p>
            <a:p>
              <a:endParaRPr lang="en-US" sz="1000" i="1">
                <a:solidFill>
                  <a:schemeClr val="bg1"/>
                </a:solidFill>
              </a:endParaRPr>
            </a:p>
            <a:p>
              <a:r>
                <a:rPr lang="en-US" sz="1000">
                  <a:solidFill>
                    <a:schemeClr val="bg1"/>
                  </a:solidFill>
                  <a:ea typeface="+mn-lt"/>
                  <a:cs typeface="+mn-lt"/>
                  <a:hlinkClick r:id="rId5">
                    <a:extLst>
                      <a:ext uri="{A12FA001-AC4F-418D-AE19-62706E023703}">
                        <ahyp:hlinkClr xmlns:ahyp="http://schemas.microsoft.com/office/drawing/2018/hyperlinkcolor" val="tx"/>
                      </a:ext>
                    </a:extLst>
                  </a:hlinkClick>
                </a:rPr>
                <a:t>https://software.nasa.gov/software/MSC-27550-1</a:t>
              </a:r>
              <a:endParaRPr lang="en-US" sz="1000" b="1">
                <a:solidFill>
                  <a:schemeClr val="bg1"/>
                </a:solidFill>
              </a:endParaRPr>
            </a:p>
          </p:txBody>
        </p:sp>
        <p:pic>
          <p:nvPicPr>
            <p:cNvPr id="20" name="Picture 19" descr="A qr code with circles and dots&#10;&#10;Description automatically generated">
              <a:extLst>
                <a:ext uri="{FF2B5EF4-FFF2-40B4-BE49-F238E27FC236}">
                  <a16:creationId xmlns:a16="http://schemas.microsoft.com/office/drawing/2014/main" id="{0A043F38-BA78-F732-434D-61CB02936B3D}"/>
                </a:ext>
              </a:extLst>
            </p:cNvPr>
            <p:cNvPicPr>
              <a:picLocks noChangeAspect="1"/>
            </p:cNvPicPr>
            <p:nvPr/>
          </p:nvPicPr>
          <p:blipFill>
            <a:blip r:embed="rId6"/>
            <a:stretch>
              <a:fillRect/>
            </a:stretch>
          </p:blipFill>
          <p:spPr>
            <a:xfrm>
              <a:off x="347772" y="4394384"/>
              <a:ext cx="1728216" cy="1728216"/>
            </a:xfrm>
            <a:prstGeom prst="rect">
              <a:avLst/>
            </a:prstGeom>
          </p:spPr>
        </p:pic>
      </p:grpSp>
      <p:sp>
        <p:nvSpPr>
          <p:cNvPr id="26" name="Rounded Rectangle 25">
            <a:extLst>
              <a:ext uri="{FF2B5EF4-FFF2-40B4-BE49-F238E27FC236}">
                <a16:creationId xmlns:a16="http://schemas.microsoft.com/office/drawing/2014/main" id="{6B658676-4D42-9DC1-CC19-3DD80D89ACFF}"/>
              </a:ext>
            </a:extLst>
          </p:cNvPr>
          <p:cNvSpPr/>
          <p:nvPr/>
        </p:nvSpPr>
        <p:spPr>
          <a:xfrm>
            <a:off x="6248414" y="1484169"/>
            <a:ext cx="4343386" cy="2443154"/>
          </a:xfrm>
          <a:prstGeom prst="roundRect">
            <a:avLst>
              <a:gd name="adj" fmla="val 5016"/>
            </a:avLst>
          </a:prstGeom>
          <a:blipFill>
            <a:blip r:embed="rId7"/>
            <a:srcRect/>
            <a:stretch>
              <a:fillRect l="-63" r="-63"/>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03B75525-5C6F-0143-AE47-7F443B965377}"/>
              </a:ext>
            </a:extLst>
          </p:cNvPr>
          <p:cNvSpPr/>
          <p:nvPr/>
        </p:nvSpPr>
        <p:spPr>
          <a:xfrm>
            <a:off x="6248889" y="4177119"/>
            <a:ext cx="4343386" cy="2443154"/>
          </a:xfrm>
          <a:prstGeom prst="roundRect">
            <a:avLst>
              <a:gd name="adj" fmla="val 5016"/>
            </a:avLst>
          </a:prstGeom>
          <a:blipFill>
            <a:blip r:embed="rId8"/>
            <a:srcRect/>
            <a:stretch>
              <a:fillRect l="-63" r="-63"/>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57359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D4874350-67CB-572F-D6F6-58CBD9B3B702}"/>
              </a:ext>
            </a:extLst>
          </p:cNvPr>
          <p:cNvPicPr>
            <a:picLocks noChangeAspect="1"/>
          </p:cNvPicPr>
          <p:nvPr/>
        </p:nvPicPr>
        <p:blipFill rotWithShape="1">
          <a:blip r:embed="rId3"/>
          <a:srcRect r="1182"/>
          <a:stretch/>
        </p:blipFill>
        <p:spPr>
          <a:xfrm>
            <a:off x="-1" y="-1686"/>
            <a:ext cx="12192001" cy="6859686"/>
          </a:xfrm>
          <a:prstGeom prst="rect">
            <a:avLst/>
          </a:prstGeom>
        </p:spPr>
      </p:pic>
      <p:grpSp>
        <p:nvGrpSpPr>
          <p:cNvPr id="9" name="Group 8">
            <a:extLst>
              <a:ext uri="{FF2B5EF4-FFF2-40B4-BE49-F238E27FC236}">
                <a16:creationId xmlns:a16="http://schemas.microsoft.com/office/drawing/2014/main" id="{F555061F-0101-B023-0AEF-B3E7A4889A5D}"/>
              </a:ext>
            </a:extLst>
          </p:cNvPr>
          <p:cNvGrpSpPr/>
          <p:nvPr/>
        </p:nvGrpSpPr>
        <p:grpSpPr>
          <a:xfrm>
            <a:off x="10820399" y="0"/>
            <a:ext cx="1371601" cy="6858000"/>
            <a:chOff x="10820399" y="0"/>
            <a:chExt cx="1371601" cy="6858000"/>
          </a:xfrm>
        </p:grpSpPr>
        <p:sp>
          <p:nvSpPr>
            <p:cNvPr id="10" name="Rectangle 9">
              <a:extLst>
                <a:ext uri="{FF2B5EF4-FFF2-40B4-BE49-F238E27FC236}">
                  <a16:creationId xmlns:a16="http://schemas.microsoft.com/office/drawing/2014/main" id="{FCECF845-0ECB-B169-536F-FA85215BACC7}"/>
                </a:ext>
              </a:extLst>
            </p:cNvPr>
            <p:cNvSpPr/>
            <p:nvPr/>
          </p:nvSpPr>
          <p:spPr>
            <a:xfrm>
              <a:off x="10820400" y="0"/>
              <a:ext cx="1371600" cy="6858000"/>
            </a:xfrm>
            <a:prstGeom prst="rect">
              <a:avLst/>
            </a:prstGeom>
            <a:gradFill>
              <a:gsLst>
                <a:gs pos="0">
                  <a:srgbClr val="666767"/>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F5CBB5B-DC26-9736-0006-F6A8610E6228}"/>
                </a:ext>
              </a:extLst>
            </p:cNvPr>
            <p:cNvSpPr txBox="1"/>
            <p:nvPr/>
          </p:nvSpPr>
          <p:spPr>
            <a:xfrm rot="5400000">
              <a:off x="8983800" y="3317016"/>
              <a:ext cx="5041645" cy="646331"/>
            </a:xfrm>
            <a:prstGeom prst="rect">
              <a:avLst/>
            </a:prstGeom>
            <a:noFill/>
          </p:spPr>
          <p:txBody>
            <a:bodyPr wrap="square" rtlCol="0">
              <a:spAutoFit/>
            </a:bodyPr>
            <a:lstStyle/>
            <a:p>
              <a:r>
                <a:rPr lang="en-US" sz="3600">
                  <a:solidFill>
                    <a:schemeClr val="bg1"/>
                  </a:solidFill>
                  <a:latin typeface="Aptos" panose="020B0004020202020204" pitchFamily="34" charset="0"/>
                </a:rPr>
                <a:t>Lunar Architecture</a:t>
              </a:r>
            </a:p>
          </p:txBody>
        </p:sp>
        <p:sp>
          <p:nvSpPr>
            <p:cNvPr id="12" name="TextBox 11">
              <a:extLst>
                <a:ext uri="{FF2B5EF4-FFF2-40B4-BE49-F238E27FC236}">
                  <a16:creationId xmlns:a16="http://schemas.microsoft.com/office/drawing/2014/main" id="{259A8F66-EB7B-7F7F-4ABB-87100F601333}"/>
                </a:ext>
              </a:extLst>
            </p:cNvPr>
            <p:cNvSpPr txBox="1"/>
            <p:nvPr/>
          </p:nvSpPr>
          <p:spPr>
            <a:xfrm>
              <a:off x="10820399" y="6250944"/>
              <a:ext cx="1371600" cy="369332"/>
            </a:xfrm>
            <a:prstGeom prst="rect">
              <a:avLst/>
            </a:prstGeom>
            <a:noFill/>
          </p:spPr>
          <p:txBody>
            <a:bodyPr wrap="square" rtlCol="0" anchor="ctr">
              <a:spAutoFit/>
            </a:bodyPr>
            <a:lstStyle/>
            <a:p>
              <a:pPr algn="ctr"/>
              <a:fld id="{C66299C7-DB12-0840-90AF-C6E7A0EA3CF5}" type="slidenum">
                <a:rPr lang="en-US" smtClean="0">
                  <a:solidFill>
                    <a:schemeClr val="bg1"/>
                  </a:solidFill>
                  <a:latin typeface="Aptos Light" panose="020B0004020202020204" pitchFamily="34" charset="0"/>
                </a:rPr>
                <a:pPr algn="ctr"/>
                <a:t>17</a:t>
              </a:fld>
              <a:endParaRPr lang="en-US">
                <a:solidFill>
                  <a:schemeClr val="bg1"/>
                </a:solidFill>
                <a:latin typeface="Aptos Light" panose="020B0004020202020204" pitchFamily="34" charset="0"/>
              </a:endParaRPr>
            </a:p>
          </p:txBody>
        </p:sp>
        <p:pic>
          <p:nvPicPr>
            <p:cNvPr id="18" name="Picture 17" descr="A logo with a black background&#10;&#10;Description automatically generated">
              <a:extLst>
                <a:ext uri="{FF2B5EF4-FFF2-40B4-BE49-F238E27FC236}">
                  <a16:creationId xmlns:a16="http://schemas.microsoft.com/office/drawing/2014/main" id="{4E79A974-CE0C-4FE9-C211-4E8B2D51ACB5}"/>
                </a:ext>
              </a:extLst>
            </p:cNvPr>
            <p:cNvPicPr>
              <a:picLocks noChangeAspect="1"/>
            </p:cNvPicPr>
            <p:nvPr/>
          </p:nvPicPr>
          <p:blipFill>
            <a:blip r:embed="rId4"/>
            <a:stretch>
              <a:fillRect/>
            </a:stretch>
          </p:blipFill>
          <p:spPr>
            <a:xfrm>
              <a:off x="11047423" y="165522"/>
              <a:ext cx="914400" cy="914400"/>
            </a:xfrm>
            <a:prstGeom prst="rect">
              <a:avLst/>
            </a:prstGeom>
          </p:spPr>
        </p:pic>
      </p:grpSp>
      <p:sp>
        <p:nvSpPr>
          <p:cNvPr id="19" name="TextBox 18">
            <a:extLst>
              <a:ext uri="{FF2B5EF4-FFF2-40B4-BE49-F238E27FC236}">
                <a16:creationId xmlns:a16="http://schemas.microsoft.com/office/drawing/2014/main" id="{C1737F2B-A94C-33F9-5CED-541CE24B90BA}"/>
              </a:ext>
            </a:extLst>
          </p:cNvPr>
          <p:cNvSpPr txBox="1"/>
          <p:nvPr/>
        </p:nvSpPr>
        <p:spPr>
          <a:xfrm>
            <a:off x="707923" y="1877961"/>
            <a:ext cx="184731" cy="369332"/>
          </a:xfrm>
          <a:prstGeom prst="rect">
            <a:avLst/>
          </a:prstGeom>
          <a:noFill/>
        </p:spPr>
        <p:txBody>
          <a:bodyPr wrap="none" rtlCol="0">
            <a:spAutoFit/>
          </a:bodyPr>
          <a:lstStyle/>
          <a:p>
            <a:endParaRPr lang="en-US"/>
          </a:p>
        </p:txBody>
      </p:sp>
      <p:sp>
        <p:nvSpPr>
          <p:cNvPr id="7" name="Title 1">
            <a:extLst>
              <a:ext uri="{FF2B5EF4-FFF2-40B4-BE49-F238E27FC236}">
                <a16:creationId xmlns:a16="http://schemas.microsoft.com/office/drawing/2014/main" id="{240CF1AB-B0BA-3BB7-7E2A-9D7868A1EC02}"/>
              </a:ext>
            </a:extLst>
          </p:cNvPr>
          <p:cNvSpPr>
            <a:spLocks noGrp="1"/>
          </p:cNvSpPr>
          <p:nvPr>
            <p:ph type="title"/>
          </p:nvPr>
        </p:nvSpPr>
        <p:spPr>
          <a:xfrm>
            <a:off x="457200" y="5617776"/>
            <a:ext cx="9906000" cy="633168"/>
          </a:xfrm>
        </p:spPr>
        <p:txBody>
          <a:bodyPr>
            <a:noAutofit/>
          </a:bodyPr>
          <a:lstStyle/>
          <a:p>
            <a:r>
              <a:rPr lang="en-US">
                <a:solidFill>
                  <a:schemeClr val="bg1"/>
                </a:solidFill>
              </a:rPr>
              <a:t>STAR in Action</a:t>
            </a:r>
          </a:p>
        </p:txBody>
      </p:sp>
      <p:grpSp>
        <p:nvGrpSpPr>
          <p:cNvPr id="8" name="Group 7">
            <a:extLst>
              <a:ext uri="{FF2B5EF4-FFF2-40B4-BE49-F238E27FC236}">
                <a16:creationId xmlns:a16="http://schemas.microsoft.com/office/drawing/2014/main" id="{E34D165D-7C2E-3107-CDE3-4E9359888AB1}"/>
              </a:ext>
            </a:extLst>
          </p:cNvPr>
          <p:cNvGrpSpPr/>
          <p:nvPr/>
        </p:nvGrpSpPr>
        <p:grpSpPr>
          <a:xfrm>
            <a:off x="228600" y="6376132"/>
            <a:ext cx="10363199" cy="109728"/>
            <a:chOff x="38100" y="1319832"/>
            <a:chExt cx="10363199" cy="109728"/>
          </a:xfrm>
        </p:grpSpPr>
        <p:pic>
          <p:nvPicPr>
            <p:cNvPr id="13" name="Picture 12">
              <a:extLst>
                <a:ext uri="{FF2B5EF4-FFF2-40B4-BE49-F238E27FC236}">
                  <a16:creationId xmlns:a16="http://schemas.microsoft.com/office/drawing/2014/main" id="{9D9138CC-350C-BEC4-DF16-C67325EE7DE6}"/>
                </a:ext>
              </a:extLst>
            </p:cNvPr>
            <p:cNvPicPr>
              <a:picLocks noChangeAspect="1"/>
            </p:cNvPicPr>
            <p:nvPr/>
          </p:nvPicPr>
          <p:blipFill>
            <a:blip r:embed="rId5"/>
            <a:stretch>
              <a:fillRect/>
            </a:stretch>
          </p:blipFill>
          <p:spPr>
            <a:xfrm>
              <a:off x="1546555" y="1319832"/>
              <a:ext cx="1620598" cy="109728"/>
            </a:xfrm>
            <a:prstGeom prst="rect">
              <a:avLst/>
            </a:prstGeom>
          </p:spPr>
        </p:pic>
        <p:cxnSp>
          <p:nvCxnSpPr>
            <p:cNvPr id="14" name="Straight Connector 13">
              <a:extLst>
                <a:ext uri="{FF2B5EF4-FFF2-40B4-BE49-F238E27FC236}">
                  <a16:creationId xmlns:a16="http://schemas.microsoft.com/office/drawing/2014/main" id="{CD0822EC-724B-1781-D628-0759D7CFD128}"/>
                </a:ext>
              </a:extLst>
            </p:cNvPr>
            <p:cNvCxnSpPr>
              <a:cxnSpLocks/>
            </p:cNvCxnSpPr>
            <p:nvPr/>
          </p:nvCxnSpPr>
          <p:spPr>
            <a:xfrm>
              <a:off x="38100" y="1374696"/>
              <a:ext cx="1371600" cy="0"/>
            </a:xfrm>
            <a:prstGeom prst="line">
              <a:avLst/>
            </a:prstGeom>
            <a:ln w="31750" cap="rnd">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1F0100ED-1C35-6396-9974-C86B76A806D3}"/>
                </a:ext>
              </a:extLst>
            </p:cNvPr>
            <p:cNvCxnSpPr>
              <a:cxnSpLocks/>
            </p:cNvCxnSpPr>
            <p:nvPr/>
          </p:nvCxnSpPr>
          <p:spPr>
            <a:xfrm>
              <a:off x="3304008" y="1374696"/>
              <a:ext cx="7097291" cy="0"/>
            </a:xfrm>
            <a:prstGeom prst="line">
              <a:avLst/>
            </a:prstGeom>
            <a:ln w="31750" cap="rnd">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2" name="Rectangle 1">
            <a:extLst>
              <a:ext uri="{FF2B5EF4-FFF2-40B4-BE49-F238E27FC236}">
                <a16:creationId xmlns:a16="http://schemas.microsoft.com/office/drawing/2014/main" id="{2F4290C1-03A6-7991-B3C1-194F755673BD}"/>
              </a:ext>
            </a:extLst>
          </p:cNvPr>
          <p:cNvSpPr/>
          <p:nvPr/>
        </p:nvSpPr>
        <p:spPr>
          <a:xfrm>
            <a:off x="4441371" y="74645"/>
            <a:ext cx="105747" cy="14929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6251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98908-DA8B-CC10-DEF1-ADF4E5D61A07}"/>
              </a:ext>
            </a:extLst>
          </p:cNvPr>
          <p:cNvSpPr>
            <a:spLocks noGrp="1"/>
          </p:cNvSpPr>
          <p:nvPr>
            <p:ph type="title"/>
          </p:nvPr>
        </p:nvSpPr>
        <p:spPr>
          <a:xfrm>
            <a:off x="457200" y="396078"/>
            <a:ext cx="9906000" cy="633168"/>
          </a:xfrm>
        </p:spPr>
        <p:txBody>
          <a:bodyPr>
            <a:noAutofit/>
          </a:bodyPr>
          <a:lstStyle/>
          <a:p>
            <a:r>
              <a:rPr lang="en-US"/>
              <a:t>Looking Forward </a:t>
            </a:r>
          </a:p>
        </p:txBody>
      </p:sp>
      <p:grpSp>
        <p:nvGrpSpPr>
          <p:cNvPr id="21" name="Group 20">
            <a:extLst>
              <a:ext uri="{FF2B5EF4-FFF2-40B4-BE49-F238E27FC236}">
                <a16:creationId xmlns:a16="http://schemas.microsoft.com/office/drawing/2014/main" id="{E185265E-78B2-5EE3-1AE7-C86880EB01C7}"/>
              </a:ext>
            </a:extLst>
          </p:cNvPr>
          <p:cNvGrpSpPr/>
          <p:nvPr/>
        </p:nvGrpSpPr>
        <p:grpSpPr>
          <a:xfrm>
            <a:off x="228600" y="1154434"/>
            <a:ext cx="10363199" cy="109728"/>
            <a:chOff x="38100" y="1319832"/>
            <a:chExt cx="10363199" cy="109728"/>
          </a:xfrm>
        </p:grpSpPr>
        <p:pic>
          <p:nvPicPr>
            <p:cNvPr id="22" name="Picture 21">
              <a:extLst>
                <a:ext uri="{FF2B5EF4-FFF2-40B4-BE49-F238E27FC236}">
                  <a16:creationId xmlns:a16="http://schemas.microsoft.com/office/drawing/2014/main" id="{2A71ECED-8B14-1F48-BF55-9FE6BB4A5941}"/>
                </a:ext>
              </a:extLst>
            </p:cNvPr>
            <p:cNvPicPr>
              <a:picLocks noChangeAspect="1"/>
            </p:cNvPicPr>
            <p:nvPr/>
          </p:nvPicPr>
          <p:blipFill>
            <a:blip r:embed="rId3"/>
            <a:stretch>
              <a:fillRect/>
            </a:stretch>
          </p:blipFill>
          <p:spPr>
            <a:xfrm>
              <a:off x="1546555" y="1319832"/>
              <a:ext cx="1620598" cy="109728"/>
            </a:xfrm>
            <a:prstGeom prst="rect">
              <a:avLst/>
            </a:prstGeom>
          </p:spPr>
        </p:pic>
        <p:cxnSp>
          <p:nvCxnSpPr>
            <p:cNvPr id="23" name="Straight Connector 22">
              <a:extLst>
                <a:ext uri="{FF2B5EF4-FFF2-40B4-BE49-F238E27FC236}">
                  <a16:creationId xmlns:a16="http://schemas.microsoft.com/office/drawing/2014/main" id="{2838A6F2-59D7-211A-DE03-AD258466E2AA}"/>
                </a:ext>
              </a:extLst>
            </p:cNvPr>
            <p:cNvCxnSpPr>
              <a:cxnSpLocks/>
            </p:cNvCxnSpPr>
            <p:nvPr/>
          </p:nvCxnSpPr>
          <p:spPr>
            <a:xfrm>
              <a:off x="38100" y="13746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1A8AD743-2C91-66A2-EF24-9DACA0E80C60}"/>
                </a:ext>
              </a:extLst>
            </p:cNvPr>
            <p:cNvCxnSpPr>
              <a:cxnSpLocks/>
            </p:cNvCxnSpPr>
            <p:nvPr/>
          </p:nvCxnSpPr>
          <p:spPr>
            <a:xfrm>
              <a:off x="3304008" y="1374696"/>
              <a:ext cx="7097291"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 name="Group 8">
            <a:extLst>
              <a:ext uri="{FF2B5EF4-FFF2-40B4-BE49-F238E27FC236}">
                <a16:creationId xmlns:a16="http://schemas.microsoft.com/office/drawing/2014/main" id="{F555061F-0101-B023-0AEF-B3E7A4889A5D}"/>
              </a:ext>
            </a:extLst>
          </p:cNvPr>
          <p:cNvGrpSpPr/>
          <p:nvPr/>
        </p:nvGrpSpPr>
        <p:grpSpPr>
          <a:xfrm>
            <a:off x="10820399" y="0"/>
            <a:ext cx="1371601" cy="6858000"/>
            <a:chOff x="10820399" y="0"/>
            <a:chExt cx="1371601" cy="6858000"/>
          </a:xfrm>
        </p:grpSpPr>
        <p:sp>
          <p:nvSpPr>
            <p:cNvPr id="10" name="Rectangle 9">
              <a:extLst>
                <a:ext uri="{FF2B5EF4-FFF2-40B4-BE49-F238E27FC236}">
                  <a16:creationId xmlns:a16="http://schemas.microsoft.com/office/drawing/2014/main" id="{FCECF845-0ECB-B169-536F-FA85215BACC7}"/>
                </a:ext>
              </a:extLst>
            </p:cNvPr>
            <p:cNvSpPr/>
            <p:nvPr/>
          </p:nvSpPr>
          <p:spPr>
            <a:xfrm>
              <a:off x="10820400" y="0"/>
              <a:ext cx="1371600" cy="6858000"/>
            </a:xfrm>
            <a:prstGeom prst="rect">
              <a:avLst/>
            </a:prstGeom>
            <a:gradFill>
              <a:gsLst>
                <a:gs pos="0">
                  <a:srgbClr val="666767"/>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F5CBB5B-DC26-9736-0006-F6A8610E6228}"/>
                </a:ext>
              </a:extLst>
            </p:cNvPr>
            <p:cNvSpPr txBox="1"/>
            <p:nvPr/>
          </p:nvSpPr>
          <p:spPr>
            <a:xfrm rot="5400000">
              <a:off x="8983800" y="3317016"/>
              <a:ext cx="5041645" cy="646331"/>
            </a:xfrm>
            <a:prstGeom prst="rect">
              <a:avLst/>
            </a:prstGeom>
            <a:noFill/>
          </p:spPr>
          <p:txBody>
            <a:bodyPr wrap="square" rtlCol="0">
              <a:spAutoFit/>
            </a:bodyPr>
            <a:lstStyle/>
            <a:p>
              <a:r>
                <a:rPr lang="en-US" sz="3600">
                  <a:solidFill>
                    <a:schemeClr val="bg1"/>
                  </a:solidFill>
                  <a:latin typeface="Aptos" panose="020B0004020202020204" pitchFamily="34" charset="0"/>
                </a:rPr>
                <a:t>Lunar Architecture</a:t>
              </a:r>
            </a:p>
          </p:txBody>
        </p:sp>
        <p:sp>
          <p:nvSpPr>
            <p:cNvPr id="12" name="TextBox 11">
              <a:extLst>
                <a:ext uri="{FF2B5EF4-FFF2-40B4-BE49-F238E27FC236}">
                  <a16:creationId xmlns:a16="http://schemas.microsoft.com/office/drawing/2014/main" id="{259A8F66-EB7B-7F7F-4ABB-87100F601333}"/>
                </a:ext>
              </a:extLst>
            </p:cNvPr>
            <p:cNvSpPr txBox="1"/>
            <p:nvPr/>
          </p:nvSpPr>
          <p:spPr>
            <a:xfrm>
              <a:off x="10820399" y="6250944"/>
              <a:ext cx="1371600" cy="369332"/>
            </a:xfrm>
            <a:prstGeom prst="rect">
              <a:avLst/>
            </a:prstGeom>
            <a:noFill/>
          </p:spPr>
          <p:txBody>
            <a:bodyPr wrap="square" rtlCol="0" anchor="ctr">
              <a:spAutoFit/>
            </a:bodyPr>
            <a:lstStyle/>
            <a:p>
              <a:pPr algn="ctr"/>
              <a:fld id="{C66299C7-DB12-0840-90AF-C6E7A0EA3CF5}" type="slidenum">
                <a:rPr lang="en-US" smtClean="0">
                  <a:solidFill>
                    <a:schemeClr val="bg1"/>
                  </a:solidFill>
                  <a:latin typeface="Aptos Light" panose="020B0004020202020204" pitchFamily="34" charset="0"/>
                </a:rPr>
                <a:pPr algn="ctr"/>
                <a:t>18</a:t>
              </a:fld>
              <a:endParaRPr lang="en-US">
                <a:solidFill>
                  <a:schemeClr val="bg1"/>
                </a:solidFill>
                <a:latin typeface="Aptos Light" panose="020B0004020202020204" pitchFamily="34" charset="0"/>
              </a:endParaRPr>
            </a:p>
          </p:txBody>
        </p:sp>
        <p:pic>
          <p:nvPicPr>
            <p:cNvPr id="18" name="Picture 17" descr="A logo with a black background&#10;&#10;Description automatically generated">
              <a:extLst>
                <a:ext uri="{FF2B5EF4-FFF2-40B4-BE49-F238E27FC236}">
                  <a16:creationId xmlns:a16="http://schemas.microsoft.com/office/drawing/2014/main" id="{4E79A974-CE0C-4FE9-C211-4E8B2D51ACB5}"/>
                </a:ext>
              </a:extLst>
            </p:cNvPr>
            <p:cNvPicPr>
              <a:picLocks noChangeAspect="1"/>
            </p:cNvPicPr>
            <p:nvPr/>
          </p:nvPicPr>
          <p:blipFill>
            <a:blip r:embed="rId4"/>
            <a:stretch>
              <a:fillRect/>
            </a:stretch>
          </p:blipFill>
          <p:spPr>
            <a:xfrm>
              <a:off x="11047423" y="165522"/>
              <a:ext cx="914400" cy="914400"/>
            </a:xfrm>
            <a:prstGeom prst="rect">
              <a:avLst/>
            </a:prstGeom>
          </p:spPr>
        </p:pic>
      </p:grpSp>
      <p:sp>
        <p:nvSpPr>
          <p:cNvPr id="8" name="TextBox 7">
            <a:extLst>
              <a:ext uri="{FF2B5EF4-FFF2-40B4-BE49-F238E27FC236}">
                <a16:creationId xmlns:a16="http://schemas.microsoft.com/office/drawing/2014/main" id="{65855A00-380B-9098-025A-95B8D060D444}"/>
              </a:ext>
            </a:extLst>
          </p:cNvPr>
          <p:cNvSpPr txBox="1"/>
          <p:nvPr/>
        </p:nvSpPr>
        <p:spPr>
          <a:xfrm>
            <a:off x="457200" y="1726629"/>
            <a:ext cx="3877017" cy="4524315"/>
          </a:xfrm>
          <a:prstGeom prst="rect">
            <a:avLst/>
          </a:prstGeom>
          <a:noFill/>
        </p:spPr>
        <p:txBody>
          <a:bodyPr wrap="square" rtlCol="0">
            <a:spAutoFit/>
          </a:bodyPr>
          <a:lstStyle/>
          <a:p>
            <a:r>
              <a:rPr lang="en-US"/>
              <a:t>Consider the criticality for the functions and use-cases you choose to solve using AI. </a:t>
            </a:r>
          </a:p>
          <a:p>
            <a:endParaRPr lang="en-US"/>
          </a:p>
          <a:p>
            <a:r>
              <a:rPr lang="en-US"/>
              <a:t>Consider creative custom solutions for early AI on limited compute and certification processes for human spaceflight. </a:t>
            </a:r>
          </a:p>
          <a:p>
            <a:endParaRPr lang="en-US"/>
          </a:p>
          <a:p>
            <a:r>
              <a:rPr lang="en-US"/>
              <a:t>Build solutions with context to the end goals and objectives. </a:t>
            </a:r>
          </a:p>
          <a:p>
            <a:endParaRPr lang="en-US"/>
          </a:p>
          <a:p>
            <a:r>
              <a:rPr lang="en-US" b="1"/>
              <a:t>Please contribute your expertise on gaps, shortfalls, and feedback to the Moon to Mars </a:t>
            </a:r>
            <a:r>
              <a:rPr lang="en-US" b="1">
                <a:hlinkClick r:id="rId5"/>
              </a:rPr>
              <a:t>Architecture Description Document</a:t>
            </a:r>
            <a:r>
              <a:rPr lang="en-US" b="1"/>
              <a:t> (ADD). </a:t>
            </a:r>
          </a:p>
        </p:txBody>
      </p:sp>
      <p:sp>
        <p:nvSpPr>
          <p:cNvPr id="4" name="Rounded Rectangle 3">
            <a:extLst>
              <a:ext uri="{FF2B5EF4-FFF2-40B4-BE49-F238E27FC236}">
                <a16:creationId xmlns:a16="http://schemas.microsoft.com/office/drawing/2014/main" id="{4417C2F2-7512-EA4C-B3C1-8C2D5270DC5B}"/>
              </a:ext>
            </a:extLst>
          </p:cNvPr>
          <p:cNvSpPr/>
          <p:nvPr/>
        </p:nvSpPr>
        <p:spPr>
          <a:xfrm>
            <a:off x="4698429" y="1681211"/>
            <a:ext cx="5893371" cy="4524315"/>
          </a:xfrm>
          <a:prstGeom prst="roundRect">
            <a:avLst>
              <a:gd name="adj" fmla="val 7813"/>
            </a:avLst>
          </a:prstGeom>
          <a:blipFill>
            <a:blip r:embed="rId6"/>
            <a:srcRect/>
            <a:stretch>
              <a:fillRect l="-21096" t="-298" r="-16465" b="-1005"/>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3145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The image shows a closeup of a person's face protruding from an opening of a structure that they're wearing over their head. A lens, attached to the right side of the rigid head covering, is extended over the right eye. Inside the lens is a lit up, colored square.">
            <a:extLst>
              <a:ext uri="{FF2B5EF4-FFF2-40B4-BE49-F238E27FC236}">
                <a16:creationId xmlns:a16="http://schemas.microsoft.com/office/drawing/2014/main" id="{36BF783C-6569-08A1-2EF2-593F43905EC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14" t="7882" r="-11275" b="1"/>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FD2476B1-4905-A4A7-91A0-CEC78C1E94CA}"/>
              </a:ext>
            </a:extLst>
          </p:cNvPr>
          <p:cNvSpPr/>
          <p:nvPr/>
        </p:nvSpPr>
        <p:spPr>
          <a:xfrm>
            <a:off x="4239316" y="81702"/>
            <a:ext cx="6694596" cy="6694596"/>
          </a:xfrm>
          <a:prstGeom prst="rect">
            <a:avLst/>
          </a:prstGeom>
          <a:gradFill>
            <a:gsLst>
              <a:gs pos="7000">
                <a:schemeClr val="tx1">
                  <a:alpha val="40000"/>
                </a:schemeClr>
              </a:gs>
              <a:gs pos="36000">
                <a:schemeClr val="tx1">
                  <a:alpha val="0"/>
                </a:schemeClr>
              </a:gs>
            </a:gsLst>
            <a:lin ang="81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F555061F-0101-B023-0AEF-B3E7A4889A5D}"/>
              </a:ext>
            </a:extLst>
          </p:cNvPr>
          <p:cNvGrpSpPr/>
          <p:nvPr/>
        </p:nvGrpSpPr>
        <p:grpSpPr>
          <a:xfrm>
            <a:off x="10820399" y="0"/>
            <a:ext cx="1371601" cy="6858000"/>
            <a:chOff x="10820399" y="0"/>
            <a:chExt cx="1371601" cy="6858000"/>
          </a:xfrm>
        </p:grpSpPr>
        <p:sp>
          <p:nvSpPr>
            <p:cNvPr id="10" name="Rectangle 9">
              <a:extLst>
                <a:ext uri="{FF2B5EF4-FFF2-40B4-BE49-F238E27FC236}">
                  <a16:creationId xmlns:a16="http://schemas.microsoft.com/office/drawing/2014/main" id="{FCECF845-0ECB-B169-536F-FA85215BACC7}"/>
                </a:ext>
              </a:extLst>
            </p:cNvPr>
            <p:cNvSpPr/>
            <p:nvPr/>
          </p:nvSpPr>
          <p:spPr>
            <a:xfrm>
              <a:off x="10820400" y="0"/>
              <a:ext cx="1371600" cy="6858000"/>
            </a:xfrm>
            <a:prstGeom prst="rect">
              <a:avLst/>
            </a:prstGeom>
            <a:gradFill>
              <a:gsLst>
                <a:gs pos="0">
                  <a:srgbClr val="666767"/>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F5CBB5B-DC26-9736-0006-F6A8610E6228}"/>
                </a:ext>
              </a:extLst>
            </p:cNvPr>
            <p:cNvSpPr txBox="1"/>
            <p:nvPr/>
          </p:nvSpPr>
          <p:spPr>
            <a:xfrm rot="5400000">
              <a:off x="8983800" y="3317016"/>
              <a:ext cx="5041645" cy="646331"/>
            </a:xfrm>
            <a:prstGeom prst="rect">
              <a:avLst/>
            </a:prstGeom>
            <a:noFill/>
          </p:spPr>
          <p:txBody>
            <a:bodyPr wrap="square" rtlCol="0">
              <a:spAutoFit/>
            </a:bodyPr>
            <a:lstStyle/>
            <a:p>
              <a:r>
                <a:rPr lang="en-US" sz="3600">
                  <a:solidFill>
                    <a:schemeClr val="bg1"/>
                  </a:solidFill>
                  <a:latin typeface="Aptos" panose="020B0004020202020204" pitchFamily="34" charset="0"/>
                </a:rPr>
                <a:t>Lunar Architecture</a:t>
              </a:r>
            </a:p>
          </p:txBody>
        </p:sp>
        <p:sp>
          <p:nvSpPr>
            <p:cNvPr id="12" name="TextBox 11">
              <a:extLst>
                <a:ext uri="{FF2B5EF4-FFF2-40B4-BE49-F238E27FC236}">
                  <a16:creationId xmlns:a16="http://schemas.microsoft.com/office/drawing/2014/main" id="{259A8F66-EB7B-7F7F-4ABB-87100F601333}"/>
                </a:ext>
              </a:extLst>
            </p:cNvPr>
            <p:cNvSpPr txBox="1"/>
            <p:nvPr/>
          </p:nvSpPr>
          <p:spPr>
            <a:xfrm>
              <a:off x="10820399" y="6250944"/>
              <a:ext cx="1371600" cy="369332"/>
            </a:xfrm>
            <a:prstGeom prst="rect">
              <a:avLst/>
            </a:prstGeom>
            <a:noFill/>
          </p:spPr>
          <p:txBody>
            <a:bodyPr wrap="square" rtlCol="0" anchor="ctr">
              <a:spAutoFit/>
            </a:bodyPr>
            <a:lstStyle/>
            <a:p>
              <a:pPr algn="ctr"/>
              <a:fld id="{C66299C7-DB12-0840-90AF-C6E7A0EA3CF5}" type="slidenum">
                <a:rPr lang="en-US" smtClean="0">
                  <a:solidFill>
                    <a:schemeClr val="bg1"/>
                  </a:solidFill>
                  <a:latin typeface="Aptos Light" panose="020B0004020202020204" pitchFamily="34" charset="0"/>
                </a:rPr>
                <a:pPr algn="ctr"/>
                <a:t>19</a:t>
              </a:fld>
              <a:endParaRPr lang="en-US">
                <a:solidFill>
                  <a:schemeClr val="bg1"/>
                </a:solidFill>
                <a:latin typeface="Aptos Light" panose="020B0004020202020204" pitchFamily="34" charset="0"/>
              </a:endParaRPr>
            </a:p>
          </p:txBody>
        </p:sp>
        <p:pic>
          <p:nvPicPr>
            <p:cNvPr id="18" name="Picture 17" descr="A logo with a black background&#10;&#10;Description automatically generated">
              <a:extLst>
                <a:ext uri="{FF2B5EF4-FFF2-40B4-BE49-F238E27FC236}">
                  <a16:creationId xmlns:a16="http://schemas.microsoft.com/office/drawing/2014/main" id="{4E79A974-CE0C-4FE9-C211-4E8B2D51ACB5}"/>
                </a:ext>
              </a:extLst>
            </p:cNvPr>
            <p:cNvPicPr>
              <a:picLocks noChangeAspect="1"/>
            </p:cNvPicPr>
            <p:nvPr/>
          </p:nvPicPr>
          <p:blipFill>
            <a:blip r:embed="rId4"/>
            <a:stretch>
              <a:fillRect/>
            </a:stretch>
          </p:blipFill>
          <p:spPr>
            <a:xfrm>
              <a:off x="11047423" y="165522"/>
              <a:ext cx="914400" cy="914400"/>
            </a:xfrm>
            <a:prstGeom prst="rect">
              <a:avLst/>
            </a:prstGeom>
          </p:spPr>
        </p:pic>
      </p:grpSp>
      <p:sp>
        <p:nvSpPr>
          <p:cNvPr id="7" name="TextBox 6">
            <a:extLst>
              <a:ext uri="{FF2B5EF4-FFF2-40B4-BE49-F238E27FC236}">
                <a16:creationId xmlns:a16="http://schemas.microsoft.com/office/drawing/2014/main" id="{3C3F9D36-E3E9-24A8-D9F8-C014C8F5AB60}"/>
              </a:ext>
            </a:extLst>
          </p:cNvPr>
          <p:cNvSpPr txBox="1"/>
          <p:nvPr/>
        </p:nvSpPr>
        <p:spPr>
          <a:xfrm>
            <a:off x="6818214" y="163404"/>
            <a:ext cx="3864998" cy="1323439"/>
          </a:xfrm>
          <a:prstGeom prst="rect">
            <a:avLst/>
          </a:prstGeom>
          <a:noFill/>
        </p:spPr>
        <p:txBody>
          <a:bodyPr wrap="square">
            <a:spAutoFit/>
          </a:bodyPr>
          <a:lstStyle/>
          <a:p>
            <a:pPr algn="r"/>
            <a:r>
              <a:rPr lang="en-US" sz="1000">
                <a:solidFill>
                  <a:schemeClr val="bg1"/>
                </a:solidFill>
              </a:rPr>
              <a:t>NASA astronaut Andre Douglas wears AR (Augmented Reality) display technology during an advanced technology run in the San Francisco Volcanic Field in Northern Arizona on May 21, 2024. The monocular lens consists of a pico-projector and waveguide optical element to focus an image for crew to see their real world overlaid with digital information. These unique near-eye form factors may be used to improve the usability and minimally impact the complex biomechanics of working in a pressurized suit environment.</a:t>
            </a:r>
          </a:p>
        </p:txBody>
      </p:sp>
      <p:sp>
        <p:nvSpPr>
          <p:cNvPr id="2" name="Title 1">
            <a:extLst>
              <a:ext uri="{FF2B5EF4-FFF2-40B4-BE49-F238E27FC236}">
                <a16:creationId xmlns:a16="http://schemas.microsoft.com/office/drawing/2014/main" id="{62330DC6-09B5-B086-3AE0-D21A093A9017}"/>
              </a:ext>
            </a:extLst>
          </p:cNvPr>
          <p:cNvSpPr>
            <a:spLocks noGrp="1"/>
          </p:cNvSpPr>
          <p:nvPr>
            <p:ph type="title"/>
          </p:nvPr>
        </p:nvSpPr>
        <p:spPr>
          <a:xfrm>
            <a:off x="457200" y="5617776"/>
            <a:ext cx="9906000" cy="633168"/>
          </a:xfrm>
        </p:spPr>
        <p:txBody>
          <a:bodyPr>
            <a:noAutofit/>
          </a:bodyPr>
          <a:lstStyle/>
          <a:p>
            <a:r>
              <a:rPr lang="en-US">
                <a:solidFill>
                  <a:schemeClr val="bg1"/>
                </a:solidFill>
              </a:rPr>
              <a:t>EVA Spacesuit Displays Effort</a:t>
            </a:r>
          </a:p>
        </p:txBody>
      </p:sp>
      <p:grpSp>
        <p:nvGrpSpPr>
          <p:cNvPr id="3" name="Group 2">
            <a:extLst>
              <a:ext uri="{FF2B5EF4-FFF2-40B4-BE49-F238E27FC236}">
                <a16:creationId xmlns:a16="http://schemas.microsoft.com/office/drawing/2014/main" id="{EF8499DE-7CCE-E323-957D-990BB2E9FC0A}"/>
              </a:ext>
            </a:extLst>
          </p:cNvPr>
          <p:cNvGrpSpPr/>
          <p:nvPr/>
        </p:nvGrpSpPr>
        <p:grpSpPr>
          <a:xfrm>
            <a:off x="228600" y="6376132"/>
            <a:ext cx="10363199" cy="109728"/>
            <a:chOff x="38100" y="1319832"/>
            <a:chExt cx="10363199" cy="109728"/>
          </a:xfrm>
        </p:grpSpPr>
        <p:pic>
          <p:nvPicPr>
            <p:cNvPr id="4" name="Picture 3">
              <a:extLst>
                <a:ext uri="{FF2B5EF4-FFF2-40B4-BE49-F238E27FC236}">
                  <a16:creationId xmlns:a16="http://schemas.microsoft.com/office/drawing/2014/main" id="{D14A822B-4812-46DF-B4D6-6CAE2E82B4AC}"/>
                </a:ext>
              </a:extLst>
            </p:cNvPr>
            <p:cNvPicPr>
              <a:picLocks noChangeAspect="1"/>
            </p:cNvPicPr>
            <p:nvPr/>
          </p:nvPicPr>
          <p:blipFill>
            <a:blip r:embed="rId5"/>
            <a:stretch>
              <a:fillRect/>
            </a:stretch>
          </p:blipFill>
          <p:spPr>
            <a:xfrm>
              <a:off x="1546555" y="1319832"/>
              <a:ext cx="1620598" cy="109728"/>
            </a:xfrm>
            <a:prstGeom prst="rect">
              <a:avLst/>
            </a:prstGeom>
          </p:spPr>
        </p:pic>
        <p:cxnSp>
          <p:nvCxnSpPr>
            <p:cNvPr id="5" name="Straight Connector 4">
              <a:extLst>
                <a:ext uri="{FF2B5EF4-FFF2-40B4-BE49-F238E27FC236}">
                  <a16:creationId xmlns:a16="http://schemas.microsoft.com/office/drawing/2014/main" id="{454313F6-028A-A2F6-7475-D6D46276BB2A}"/>
                </a:ext>
              </a:extLst>
            </p:cNvPr>
            <p:cNvCxnSpPr>
              <a:cxnSpLocks/>
            </p:cNvCxnSpPr>
            <p:nvPr/>
          </p:nvCxnSpPr>
          <p:spPr>
            <a:xfrm>
              <a:off x="38100" y="1374696"/>
              <a:ext cx="1371600" cy="0"/>
            </a:xfrm>
            <a:prstGeom prst="line">
              <a:avLst/>
            </a:prstGeom>
            <a:ln w="31750" cap="rnd">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1821847A-6A91-7177-FFE9-1BC6407325BA}"/>
                </a:ext>
              </a:extLst>
            </p:cNvPr>
            <p:cNvCxnSpPr>
              <a:cxnSpLocks/>
            </p:cNvCxnSpPr>
            <p:nvPr/>
          </p:nvCxnSpPr>
          <p:spPr>
            <a:xfrm>
              <a:off x="3304008" y="1374696"/>
              <a:ext cx="7097291" cy="0"/>
            </a:xfrm>
            <a:prstGeom prst="line">
              <a:avLst/>
            </a:prstGeom>
            <a:ln w="31750" cap="rnd">
              <a:solidFill>
                <a:schemeClr val="bg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849759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98908-DA8B-CC10-DEF1-ADF4E5D61A07}"/>
              </a:ext>
            </a:extLst>
          </p:cNvPr>
          <p:cNvSpPr>
            <a:spLocks noGrp="1"/>
          </p:cNvSpPr>
          <p:nvPr>
            <p:ph type="title"/>
          </p:nvPr>
        </p:nvSpPr>
        <p:spPr>
          <a:xfrm>
            <a:off x="457200" y="396078"/>
            <a:ext cx="9906000" cy="633168"/>
          </a:xfrm>
        </p:spPr>
        <p:txBody>
          <a:bodyPr>
            <a:noAutofit/>
          </a:bodyPr>
          <a:lstStyle/>
          <a:p>
            <a:r>
              <a:rPr lang="en-US"/>
              <a:t>Learn More</a:t>
            </a:r>
          </a:p>
        </p:txBody>
      </p:sp>
      <p:grpSp>
        <p:nvGrpSpPr>
          <p:cNvPr id="21" name="Group 20">
            <a:extLst>
              <a:ext uri="{FF2B5EF4-FFF2-40B4-BE49-F238E27FC236}">
                <a16:creationId xmlns:a16="http://schemas.microsoft.com/office/drawing/2014/main" id="{E185265E-78B2-5EE3-1AE7-C86880EB01C7}"/>
              </a:ext>
            </a:extLst>
          </p:cNvPr>
          <p:cNvGrpSpPr/>
          <p:nvPr/>
        </p:nvGrpSpPr>
        <p:grpSpPr>
          <a:xfrm>
            <a:off x="228600" y="1154434"/>
            <a:ext cx="10363199" cy="109728"/>
            <a:chOff x="38100" y="1319832"/>
            <a:chExt cx="10363199" cy="109728"/>
          </a:xfrm>
        </p:grpSpPr>
        <p:pic>
          <p:nvPicPr>
            <p:cNvPr id="22" name="Picture 21">
              <a:extLst>
                <a:ext uri="{FF2B5EF4-FFF2-40B4-BE49-F238E27FC236}">
                  <a16:creationId xmlns:a16="http://schemas.microsoft.com/office/drawing/2014/main" id="{2A71ECED-8B14-1F48-BF55-9FE6BB4A5941}"/>
                </a:ext>
              </a:extLst>
            </p:cNvPr>
            <p:cNvPicPr>
              <a:picLocks noChangeAspect="1"/>
            </p:cNvPicPr>
            <p:nvPr/>
          </p:nvPicPr>
          <p:blipFill>
            <a:blip r:embed="rId3"/>
            <a:stretch>
              <a:fillRect/>
            </a:stretch>
          </p:blipFill>
          <p:spPr>
            <a:xfrm>
              <a:off x="1546555" y="1319832"/>
              <a:ext cx="1620598" cy="109728"/>
            </a:xfrm>
            <a:prstGeom prst="rect">
              <a:avLst/>
            </a:prstGeom>
          </p:spPr>
        </p:pic>
        <p:cxnSp>
          <p:nvCxnSpPr>
            <p:cNvPr id="23" name="Straight Connector 22">
              <a:extLst>
                <a:ext uri="{FF2B5EF4-FFF2-40B4-BE49-F238E27FC236}">
                  <a16:creationId xmlns:a16="http://schemas.microsoft.com/office/drawing/2014/main" id="{2838A6F2-59D7-211A-DE03-AD258466E2AA}"/>
                </a:ext>
              </a:extLst>
            </p:cNvPr>
            <p:cNvCxnSpPr>
              <a:cxnSpLocks/>
            </p:cNvCxnSpPr>
            <p:nvPr/>
          </p:nvCxnSpPr>
          <p:spPr>
            <a:xfrm>
              <a:off x="38100" y="13746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1A8AD743-2C91-66A2-EF24-9DACA0E80C60}"/>
                </a:ext>
              </a:extLst>
            </p:cNvPr>
            <p:cNvCxnSpPr>
              <a:cxnSpLocks/>
            </p:cNvCxnSpPr>
            <p:nvPr/>
          </p:nvCxnSpPr>
          <p:spPr>
            <a:xfrm>
              <a:off x="3304008" y="1374696"/>
              <a:ext cx="7097291"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 name="Group 8">
            <a:extLst>
              <a:ext uri="{FF2B5EF4-FFF2-40B4-BE49-F238E27FC236}">
                <a16:creationId xmlns:a16="http://schemas.microsoft.com/office/drawing/2014/main" id="{F555061F-0101-B023-0AEF-B3E7A4889A5D}"/>
              </a:ext>
            </a:extLst>
          </p:cNvPr>
          <p:cNvGrpSpPr/>
          <p:nvPr/>
        </p:nvGrpSpPr>
        <p:grpSpPr>
          <a:xfrm>
            <a:off x="10820399" y="0"/>
            <a:ext cx="1371601" cy="6858000"/>
            <a:chOff x="10820399" y="0"/>
            <a:chExt cx="1371601" cy="6858000"/>
          </a:xfrm>
        </p:grpSpPr>
        <p:sp>
          <p:nvSpPr>
            <p:cNvPr id="10" name="Rectangle 9">
              <a:extLst>
                <a:ext uri="{FF2B5EF4-FFF2-40B4-BE49-F238E27FC236}">
                  <a16:creationId xmlns:a16="http://schemas.microsoft.com/office/drawing/2014/main" id="{FCECF845-0ECB-B169-536F-FA85215BACC7}"/>
                </a:ext>
              </a:extLst>
            </p:cNvPr>
            <p:cNvSpPr/>
            <p:nvPr/>
          </p:nvSpPr>
          <p:spPr>
            <a:xfrm>
              <a:off x="10820400" y="0"/>
              <a:ext cx="1371600" cy="6858000"/>
            </a:xfrm>
            <a:prstGeom prst="rect">
              <a:avLst/>
            </a:prstGeom>
            <a:gradFill>
              <a:gsLst>
                <a:gs pos="0">
                  <a:srgbClr val="666767"/>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F5CBB5B-DC26-9736-0006-F6A8610E6228}"/>
                </a:ext>
              </a:extLst>
            </p:cNvPr>
            <p:cNvSpPr txBox="1"/>
            <p:nvPr/>
          </p:nvSpPr>
          <p:spPr>
            <a:xfrm rot="5400000">
              <a:off x="8983800" y="3317016"/>
              <a:ext cx="5041645" cy="646331"/>
            </a:xfrm>
            <a:prstGeom prst="rect">
              <a:avLst/>
            </a:prstGeom>
            <a:noFill/>
          </p:spPr>
          <p:txBody>
            <a:bodyPr wrap="square" rtlCol="0">
              <a:spAutoFit/>
            </a:bodyPr>
            <a:lstStyle/>
            <a:p>
              <a:r>
                <a:rPr lang="en-US" sz="3600">
                  <a:solidFill>
                    <a:schemeClr val="bg1"/>
                  </a:solidFill>
                  <a:latin typeface="Aptos" panose="020B0004020202020204" pitchFamily="34" charset="0"/>
                </a:rPr>
                <a:t>Lunar Architecture</a:t>
              </a:r>
            </a:p>
          </p:txBody>
        </p:sp>
        <p:sp>
          <p:nvSpPr>
            <p:cNvPr id="12" name="TextBox 11">
              <a:extLst>
                <a:ext uri="{FF2B5EF4-FFF2-40B4-BE49-F238E27FC236}">
                  <a16:creationId xmlns:a16="http://schemas.microsoft.com/office/drawing/2014/main" id="{259A8F66-EB7B-7F7F-4ABB-87100F601333}"/>
                </a:ext>
              </a:extLst>
            </p:cNvPr>
            <p:cNvSpPr txBox="1"/>
            <p:nvPr/>
          </p:nvSpPr>
          <p:spPr>
            <a:xfrm>
              <a:off x="10820399" y="6250944"/>
              <a:ext cx="1371600" cy="369332"/>
            </a:xfrm>
            <a:prstGeom prst="rect">
              <a:avLst/>
            </a:prstGeom>
            <a:noFill/>
          </p:spPr>
          <p:txBody>
            <a:bodyPr wrap="square" rtlCol="0" anchor="ctr">
              <a:spAutoFit/>
            </a:bodyPr>
            <a:lstStyle/>
            <a:p>
              <a:pPr algn="ctr"/>
              <a:fld id="{C66299C7-DB12-0840-90AF-C6E7A0EA3CF5}" type="slidenum">
                <a:rPr lang="en-US" smtClean="0">
                  <a:solidFill>
                    <a:schemeClr val="bg1"/>
                  </a:solidFill>
                  <a:latin typeface="Aptos Light" panose="020B0004020202020204" pitchFamily="34" charset="0"/>
                </a:rPr>
                <a:pPr algn="ctr"/>
                <a:t>20</a:t>
              </a:fld>
              <a:endParaRPr lang="en-US">
                <a:solidFill>
                  <a:schemeClr val="bg1"/>
                </a:solidFill>
                <a:latin typeface="Aptos Light" panose="020B0004020202020204" pitchFamily="34" charset="0"/>
              </a:endParaRPr>
            </a:p>
          </p:txBody>
        </p:sp>
        <p:pic>
          <p:nvPicPr>
            <p:cNvPr id="18" name="Picture 17" descr="A logo with a black background&#10;&#10;Description automatically generated">
              <a:extLst>
                <a:ext uri="{FF2B5EF4-FFF2-40B4-BE49-F238E27FC236}">
                  <a16:creationId xmlns:a16="http://schemas.microsoft.com/office/drawing/2014/main" id="{4E79A974-CE0C-4FE9-C211-4E8B2D51ACB5}"/>
                </a:ext>
              </a:extLst>
            </p:cNvPr>
            <p:cNvPicPr>
              <a:picLocks noChangeAspect="1"/>
            </p:cNvPicPr>
            <p:nvPr/>
          </p:nvPicPr>
          <p:blipFill>
            <a:blip r:embed="rId4"/>
            <a:stretch>
              <a:fillRect/>
            </a:stretch>
          </p:blipFill>
          <p:spPr>
            <a:xfrm>
              <a:off x="11047423" y="165522"/>
              <a:ext cx="914400" cy="914400"/>
            </a:xfrm>
            <a:prstGeom prst="rect">
              <a:avLst/>
            </a:prstGeom>
          </p:spPr>
        </p:pic>
      </p:grpSp>
      <p:grpSp>
        <p:nvGrpSpPr>
          <p:cNvPr id="13" name="Group 12">
            <a:extLst>
              <a:ext uri="{FF2B5EF4-FFF2-40B4-BE49-F238E27FC236}">
                <a16:creationId xmlns:a16="http://schemas.microsoft.com/office/drawing/2014/main" id="{4FCF46F7-D6EF-68C7-0D6F-11B1D8C8ECFC}"/>
              </a:ext>
            </a:extLst>
          </p:cNvPr>
          <p:cNvGrpSpPr/>
          <p:nvPr/>
        </p:nvGrpSpPr>
        <p:grpSpPr>
          <a:xfrm>
            <a:off x="223769" y="2859547"/>
            <a:ext cx="5505257" cy="1190632"/>
            <a:chOff x="227026" y="4212076"/>
            <a:chExt cx="9427343" cy="2038869"/>
          </a:xfrm>
        </p:grpSpPr>
        <p:sp>
          <p:nvSpPr>
            <p:cNvPr id="20" name="Round Same Side Corner Rectangle 19">
              <a:extLst>
                <a:ext uri="{FF2B5EF4-FFF2-40B4-BE49-F238E27FC236}">
                  <a16:creationId xmlns:a16="http://schemas.microsoft.com/office/drawing/2014/main" id="{0A655AF6-D52C-82DE-2CDD-4201A7212CFF}"/>
                </a:ext>
              </a:extLst>
            </p:cNvPr>
            <p:cNvSpPr/>
            <p:nvPr/>
          </p:nvSpPr>
          <p:spPr>
            <a:xfrm rot="5400000">
              <a:off x="4902502" y="1499078"/>
              <a:ext cx="2038865" cy="7464869"/>
            </a:xfrm>
            <a:prstGeom prst="round2SameRect">
              <a:avLst>
                <a:gd name="adj1" fmla="val 7852"/>
                <a:gd name="adj2" fmla="val 0"/>
              </a:avLst>
            </a:prstGeom>
            <a:solidFill>
              <a:srgbClr val="666767"/>
            </a:solidFill>
            <a:ln w="31750">
              <a:solidFill>
                <a:srgbClr val="6667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DDFDF677-5C16-B229-1A78-D09818E6BA9E}"/>
                </a:ext>
              </a:extLst>
            </p:cNvPr>
            <p:cNvSpPr txBox="1"/>
            <p:nvPr/>
          </p:nvSpPr>
          <p:spPr>
            <a:xfrm>
              <a:off x="2303017" y="4735526"/>
              <a:ext cx="7351345" cy="1015150"/>
            </a:xfrm>
            <a:prstGeom prst="rect">
              <a:avLst/>
            </a:prstGeom>
            <a:noFill/>
          </p:spPr>
          <p:txBody>
            <a:bodyPr wrap="square" anchor="ctr">
              <a:spAutoFit/>
            </a:bodyPr>
            <a:lstStyle/>
            <a:p>
              <a:r>
                <a:rPr lang="en-US" sz="1400" b="1" dirty="0">
                  <a:solidFill>
                    <a:schemeClr val="bg1"/>
                  </a:solidFill>
                </a:rPr>
                <a:t>Trades, Architecture, and Design of the Joint Augmented Reality Visual Informatics System (Joint AR) Product</a:t>
              </a:r>
            </a:p>
            <a:p>
              <a:r>
                <a:rPr lang="en-US" sz="1000" i="1" dirty="0">
                  <a:solidFill>
                    <a:schemeClr val="bg1"/>
                  </a:solidFill>
                </a:rPr>
                <a:t>July 2023</a:t>
              </a:r>
            </a:p>
          </p:txBody>
        </p:sp>
        <p:grpSp>
          <p:nvGrpSpPr>
            <p:cNvPr id="5" name="Group 4">
              <a:extLst>
                <a:ext uri="{FF2B5EF4-FFF2-40B4-BE49-F238E27FC236}">
                  <a16:creationId xmlns:a16="http://schemas.microsoft.com/office/drawing/2014/main" id="{AAF12CC4-F24E-43ED-62E8-0BBA0CB80C67}"/>
                </a:ext>
              </a:extLst>
            </p:cNvPr>
            <p:cNvGrpSpPr/>
            <p:nvPr/>
          </p:nvGrpSpPr>
          <p:grpSpPr>
            <a:xfrm>
              <a:off x="227026" y="4212076"/>
              <a:ext cx="1962478" cy="2038865"/>
              <a:chOff x="227026" y="4212076"/>
              <a:chExt cx="1962478" cy="2038865"/>
            </a:xfrm>
          </p:grpSpPr>
          <p:sp>
            <p:nvSpPr>
              <p:cNvPr id="25" name="Round Same Side Corner Rectangle 24">
                <a:extLst>
                  <a:ext uri="{FF2B5EF4-FFF2-40B4-BE49-F238E27FC236}">
                    <a16:creationId xmlns:a16="http://schemas.microsoft.com/office/drawing/2014/main" id="{CD72F98F-BFFD-6453-44A7-BE028ED04920}"/>
                  </a:ext>
                </a:extLst>
              </p:cNvPr>
              <p:cNvSpPr/>
              <p:nvPr/>
            </p:nvSpPr>
            <p:spPr>
              <a:xfrm rot="16200000">
                <a:off x="188832" y="4250270"/>
                <a:ext cx="2038865" cy="1962478"/>
              </a:xfrm>
              <a:prstGeom prst="round2SameRect">
                <a:avLst>
                  <a:gd name="adj1" fmla="val 7852"/>
                  <a:gd name="adj2" fmla="val 0"/>
                </a:avLst>
              </a:prstGeom>
              <a:noFill/>
              <a:ln w="31750">
                <a:solidFill>
                  <a:srgbClr val="6667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qr code with black squares and circles&#10;&#10;Description automatically generated">
                <a:extLst>
                  <a:ext uri="{FF2B5EF4-FFF2-40B4-BE49-F238E27FC236}">
                    <a16:creationId xmlns:a16="http://schemas.microsoft.com/office/drawing/2014/main" id="{0993E3FF-44C6-D357-12E2-03AB6CFC6EA6}"/>
                  </a:ext>
                </a:extLst>
              </p:cNvPr>
              <p:cNvPicPr>
                <a:picLocks noChangeAspect="1"/>
              </p:cNvPicPr>
              <p:nvPr/>
            </p:nvPicPr>
            <p:blipFill>
              <a:blip r:embed="rId5"/>
              <a:stretch>
                <a:fillRect/>
              </a:stretch>
            </p:blipFill>
            <p:spPr>
              <a:xfrm>
                <a:off x="342111" y="4376951"/>
                <a:ext cx="1732305" cy="1732305"/>
              </a:xfrm>
              <a:prstGeom prst="rect">
                <a:avLst/>
              </a:prstGeom>
            </p:spPr>
          </p:pic>
        </p:grpSp>
      </p:grpSp>
      <p:grpSp>
        <p:nvGrpSpPr>
          <p:cNvPr id="4" name="Group 3">
            <a:extLst>
              <a:ext uri="{FF2B5EF4-FFF2-40B4-BE49-F238E27FC236}">
                <a16:creationId xmlns:a16="http://schemas.microsoft.com/office/drawing/2014/main" id="{1374891A-6E00-53BE-7539-C52D9AE1A687}"/>
              </a:ext>
            </a:extLst>
          </p:cNvPr>
          <p:cNvGrpSpPr/>
          <p:nvPr/>
        </p:nvGrpSpPr>
        <p:grpSpPr>
          <a:xfrm>
            <a:off x="227027" y="1548825"/>
            <a:ext cx="5505259" cy="1190632"/>
            <a:chOff x="227026" y="1917494"/>
            <a:chExt cx="9427347" cy="2038869"/>
          </a:xfrm>
        </p:grpSpPr>
        <p:sp>
          <p:nvSpPr>
            <p:cNvPr id="19" name="Round Same Side Corner Rectangle 18">
              <a:extLst>
                <a:ext uri="{FF2B5EF4-FFF2-40B4-BE49-F238E27FC236}">
                  <a16:creationId xmlns:a16="http://schemas.microsoft.com/office/drawing/2014/main" id="{8DA66573-46CB-0DE2-4904-77F0B442F719}"/>
                </a:ext>
              </a:extLst>
            </p:cNvPr>
            <p:cNvSpPr/>
            <p:nvPr/>
          </p:nvSpPr>
          <p:spPr>
            <a:xfrm rot="5400000">
              <a:off x="4902504" y="-795505"/>
              <a:ext cx="2038865" cy="7464872"/>
            </a:xfrm>
            <a:prstGeom prst="round2SameRect">
              <a:avLst>
                <a:gd name="adj1" fmla="val 7852"/>
                <a:gd name="adj2" fmla="val 0"/>
              </a:avLst>
            </a:prstGeom>
            <a:solidFill>
              <a:srgbClr val="666767"/>
            </a:solidFill>
            <a:ln w="31750">
              <a:solidFill>
                <a:srgbClr val="6667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 Same Side Corner Rectangle 16">
              <a:extLst>
                <a:ext uri="{FF2B5EF4-FFF2-40B4-BE49-F238E27FC236}">
                  <a16:creationId xmlns:a16="http://schemas.microsoft.com/office/drawing/2014/main" id="{8FE40FA2-85BD-0E6E-5E68-BF94655EB239}"/>
                </a:ext>
              </a:extLst>
            </p:cNvPr>
            <p:cNvSpPr/>
            <p:nvPr/>
          </p:nvSpPr>
          <p:spPr>
            <a:xfrm rot="16200000">
              <a:off x="188832" y="1955688"/>
              <a:ext cx="2038865" cy="1962478"/>
            </a:xfrm>
            <a:prstGeom prst="round2SameRect">
              <a:avLst>
                <a:gd name="adj1" fmla="val 7852"/>
                <a:gd name="adj2" fmla="val 0"/>
              </a:avLst>
            </a:prstGeom>
            <a:noFill/>
            <a:ln w="31750">
              <a:solidFill>
                <a:srgbClr val="6667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61CB8EF-8902-6CBD-14AD-ACC3C86B9D07}"/>
                </a:ext>
              </a:extLst>
            </p:cNvPr>
            <p:cNvSpPr txBox="1"/>
            <p:nvPr/>
          </p:nvSpPr>
          <p:spPr>
            <a:xfrm>
              <a:off x="2362637" y="2425995"/>
              <a:ext cx="7286840" cy="1015150"/>
            </a:xfrm>
            <a:prstGeom prst="rect">
              <a:avLst/>
            </a:prstGeom>
            <a:noFill/>
          </p:spPr>
          <p:txBody>
            <a:bodyPr wrap="square" anchor="ctr">
              <a:spAutoFit/>
            </a:bodyPr>
            <a:lstStyle/>
            <a:p>
              <a:r>
                <a:rPr lang="en-US" sz="1400" b="1" dirty="0">
                  <a:solidFill>
                    <a:schemeClr val="bg1"/>
                  </a:solidFill>
                </a:rPr>
                <a:t>Joint Augmented Reality Visual Informatics System Concept of Operations</a:t>
              </a:r>
            </a:p>
            <a:p>
              <a:r>
                <a:rPr lang="en-US" sz="1000" i="1" dirty="0">
                  <a:solidFill>
                    <a:schemeClr val="bg1"/>
                  </a:solidFill>
                </a:rPr>
                <a:t>November 2023</a:t>
              </a:r>
            </a:p>
          </p:txBody>
        </p:sp>
        <p:pic>
          <p:nvPicPr>
            <p:cNvPr id="15" name="Picture 14" descr="A qr code with black squares and circles&#10;&#10;Description automatically generated">
              <a:extLst>
                <a:ext uri="{FF2B5EF4-FFF2-40B4-BE49-F238E27FC236}">
                  <a16:creationId xmlns:a16="http://schemas.microsoft.com/office/drawing/2014/main" id="{4C131D5C-343D-982E-8887-447FB50DB4D7}"/>
                </a:ext>
              </a:extLst>
            </p:cNvPr>
            <p:cNvPicPr>
              <a:picLocks noChangeAspect="1"/>
            </p:cNvPicPr>
            <p:nvPr/>
          </p:nvPicPr>
          <p:blipFill>
            <a:blip r:embed="rId6"/>
            <a:stretch>
              <a:fillRect/>
            </a:stretch>
          </p:blipFill>
          <p:spPr>
            <a:xfrm>
              <a:off x="364213" y="2067420"/>
              <a:ext cx="1732300" cy="1732300"/>
            </a:xfrm>
            <a:prstGeom prst="rect">
              <a:avLst/>
            </a:prstGeom>
          </p:spPr>
        </p:pic>
      </p:grpSp>
      <p:sp>
        <p:nvSpPr>
          <p:cNvPr id="3" name="Rounded Rectangle 2">
            <a:extLst>
              <a:ext uri="{FF2B5EF4-FFF2-40B4-BE49-F238E27FC236}">
                <a16:creationId xmlns:a16="http://schemas.microsoft.com/office/drawing/2014/main" id="{0986F1BA-EEC8-0721-108D-ECDD7AC0CB4F}"/>
              </a:ext>
            </a:extLst>
          </p:cNvPr>
          <p:cNvSpPr/>
          <p:nvPr/>
        </p:nvSpPr>
        <p:spPr>
          <a:xfrm>
            <a:off x="5957623" y="1548825"/>
            <a:ext cx="4359235" cy="5146398"/>
          </a:xfrm>
          <a:prstGeom prst="roundRect">
            <a:avLst>
              <a:gd name="adj" fmla="val 3079"/>
            </a:avLst>
          </a:prstGeom>
          <a:blipFill>
            <a:blip r:embed="rId7"/>
            <a:srcRect/>
            <a:stretch>
              <a:fillRect l="-18744" t="-8085" r="-18386" b="-8071"/>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6B2AF400-8C83-349C-ADC9-76C962AE97A6}"/>
              </a:ext>
            </a:extLst>
          </p:cNvPr>
          <p:cNvGrpSpPr/>
          <p:nvPr/>
        </p:nvGrpSpPr>
        <p:grpSpPr>
          <a:xfrm>
            <a:off x="223768" y="5480991"/>
            <a:ext cx="5529332" cy="1190633"/>
            <a:chOff x="334714" y="5153893"/>
            <a:chExt cx="7432546" cy="1600452"/>
          </a:xfrm>
        </p:grpSpPr>
        <p:grpSp>
          <p:nvGrpSpPr>
            <p:cNvPr id="26" name="Group 25">
              <a:extLst>
                <a:ext uri="{FF2B5EF4-FFF2-40B4-BE49-F238E27FC236}">
                  <a16:creationId xmlns:a16="http://schemas.microsoft.com/office/drawing/2014/main" id="{E33F2DA5-9DC3-BEEA-EFCC-6F713186A3BC}"/>
                </a:ext>
              </a:extLst>
            </p:cNvPr>
            <p:cNvGrpSpPr/>
            <p:nvPr/>
          </p:nvGrpSpPr>
          <p:grpSpPr>
            <a:xfrm>
              <a:off x="334714" y="5153893"/>
              <a:ext cx="7432546" cy="1600452"/>
              <a:chOff x="227026" y="4212076"/>
              <a:chExt cx="9468570" cy="2038870"/>
            </a:xfrm>
          </p:grpSpPr>
          <p:sp>
            <p:nvSpPr>
              <p:cNvPr id="27" name="Round Same Side Corner Rectangle 26">
                <a:extLst>
                  <a:ext uri="{FF2B5EF4-FFF2-40B4-BE49-F238E27FC236}">
                    <a16:creationId xmlns:a16="http://schemas.microsoft.com/office/drawing/2014/main" id="{0B325272-177B-9FF3-0F70-6441142C6DAA}"/>
                  </a:ext>
                </a:extLst>
              </p:cNvPr>
              <p:cNvSpPr/>
              <p:nvPr/>
            </p:nvSpPr>
            <p:spPr>
              <a:xfrm rot="5400000">
                <a:off x="4902501" y="1499080"/>
                <a:ext cx="2038865" cy="7464867"/>
              </a:xfrm>
              <a:prstGeom prst="round2SameRect">
                <a:avLst>
                  <a:gd name="adj1" fmla="val 7852"/>
                  <a:gd name="adj2" fmla="val 0"/>
                </a:avLst>
              </a:prstGeom>
              <a:solidFill>
                <a:srgbClr val="666767"/>
              </a:solidFill>
              <a:ln w="31750">
                <a:solidFill>
                  <a:srgbClr val="6667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a:extLst>
                  <a:ext uri="{FF2B5EF4-FFF2-40B4-BE49-F238E27FC236}">
                    <a16:creationId xmlns:a16="http://schemas.microsoft.com/office/drawing/2014/main" id="{32ABBB41-A8CD-F22F-A724-B22F5157492E}"/>
                  </a:ext>
                </a:extLst>
              </p:cNvPr>
              <p:cNvSpPr txBox="1"/>
              <p:nvPr/>
            </p:nvSpPr>
            <p:spPr>
              <a:xfrm>
                <a:off x="2303017" y="4574028"/>
                <a:ext cx="7392579" cy="1338152"/>
              </a:xfrm>
              <a:prstGeom prst="rect">
                <a:avLst/>
              </a:prstGeom>
              <a:noFill/>
            </p:spPr>
            <p:txBody>
              <a:bodyPr wrap="square" anchor="ctr">
                <a:spAutoFit/>
              </a:bodyPr>
              <a:lstStyle/>
              <a:p>
                <a:r>
                  <a:rPr lang="en-US" sz="1400" b="1" dirty="0">
                    <a:solidFill>
                      <a:schemeClr val="bg1"/>
                    </a:solidFill>
                  </a:rPr>
                  <a:t>Realizing a Spacesuit Compatible Augmented Reality System to Meet the Work Needs of Future Human Spaceflight Exploration</a:t>
                </a:r>
              </a:p>
              <a:p>
                <a:r>
                  <a:rPr lang="en-US" sz="1000" i="1" dirty="0">
                    <a:solidFill>
                      <a:schemeClr val="bg1"/>
                    </a:solidFill>
                  </a:rPr>
                  <a:t>October  2022</a:t>
                </a:r>
              </a:p>
            </p:txBody>
          </p:sp>
          <p:sp>
            <p:nvSpPr>
              <p:cNvPr id="30" name="Round Same Side Corner Rectangle 29">
                <a:extLst>
                  <a:ext uri="{FF2B5EF4-FFF2-40B4-BE49-F238E27FC236}">
                    <a16:creationId xmlns:a16="http://schemas.microsoft.com/office/drawing/2014/main" id="{4841AC3E-BA1D-CB7C-12F6-767A473EAE45}"/>
                  </a:ext>
                </a:extLst>
              </p:cNvPr>
              <p:cNvSpPr/>
              <p:nvPr/>
            </p:nvSpPr>
            <p:spPr>
              <a:xfrm rot="16200000">
                <a:off x="188832" y="4250270"/>
                <a:ext cx="2038865" cy="1962478"/>
              </a:xfrm>
              <a:prstGeom prst="round2SameRect">
                <a:avLst>
                  <a:gd name="adj1" fmla="val 7852"/>
                  <a:gd name="adj2" fmla="val 0"/>
                </a:avLst>
              </a:prstGeom>
              <a:noFill/>
              <a:ln w="31750">
                <a:solidFill>
                  <a:srgbClr val="6667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9" name="Picture 38" descr="A qr code with black squares and circles&#10;&#10;Description automatically generated">
              <a:extLst>
                <a:ext uri="{FF2B5EF4-FFF2-40B4-BE49-F238E27FC236}">
                  <a16:creationId xmlns:a16="http://schemas.microsoft.com/office/drawing/2014/main" id="{9C8A3F48-EE6C-D218-DEFD-531FC63375BF}"/>
                </a:ext>
              </a:extLst>
            </p:cNvPr>
            <p:cNvPicPr>
              <a:picLocks noChangeAspect="1"/>
            </p:cNvPicPr>
            <p:nvPr/>
          </p:nvPicPr>
          <p:blipFill>
            <a:blip r:embed="rId8"/>
            <a:stretch>
              <a:fillRect/>
            </a:stretch>
          </p:blipFill>
          <p:spPr>
            <a:xfrm>
              <a:off x="421321" y="5270397"/>
              <a:ext cx="1362456" cy="1362456"/>
            </a:xfrm>
            <a:prstGeom prst="rect">
              <a:avLst/>
            </a:prstGeom>
          </p:spPr>
        </p:pic>
      </p:grpSp>
      <p:grpSp>
        <p:nvGrpSpPr>
          <p:cNvPr id="55" name="Group 54">
            <a:extLst>
              <a:ext uri="{FF2B5EF4-FFF2-40B4-BE49-F238E27FC236}">
                <a16:creationId xmlns:a16="http://schemas.microsoft.com/office/drawing/2014/main" id="{2BCB2EBE-D490-773C-2230-7F8C6C7E9BCF}"/>
              </a:ext>
            </a:extLst>
          </p:cNvPr>
          <p:cNvGrpSpPr/>
          <p:nvPr/>
        </p:nvGrpSpPr>
        <p:grpSpPr>
          <a:xfrm>
            <a:off x="223767" y="4170269"/>
            <a:ext cx="5505258" cy="1190631"/>
            <a:chOff x="5410199" y="4028123"/>
            <a:chExt cx="6288071" cy="1359931"/>
          </a:xfrm>
        </p:grpSpPr>
        <p:grpSp>
          <p:nvGrpSpPr>
            <p:cNvPr id="41" name="Group 40">
              <a:extLst>
                <a:ext uri="{FF2B5EF4-FFF2-40B4-BE49-F238E27FC236}">
                  <a16:creationId xmlns:a16="http://schemas.microsoft.com/office/drawing/2014/main" id="{02DD8E60-58FB-8379-B9EB-7C3E6B7AB3EE}"/>
                </a:ext>
              </a:extLst>
            </p:cNvPr>
            <p:cNvGrpSpPr/>
            <p:nvPr/>
          </p:nvGrpSpPr>
          <p:grpSpPr>
            <a:xfrm>
              <a:off x="5410199" y="4028123"/>
              <a:ext cx="6288071" cy="1359931"/>
              <a:chOff x="227025" y="4212077"/>
              <a:chExt cx="9427344" cy="2038868"/>
            </a:xfrm>
          </p:grpSpPr>
          <p:sp>
            <p:nvSpPr>
              <p:cNvPr id="42" name="Round Same Side Corner Rectangle 41">
                <a:extLst>
                  <a:ext uri="{FF2B5EF4-FFF2-40B4-BE49-F238E27FC236}">
                    <a16:creationId xmlns:a16="http://schemas.microsoft.com/office/drawing/2014/main" id="{B323A22C-5602-6EFA-543C-0C9AC36018DF}"/>
                  </a:ext>
                </a:extLst>
              </p:cNvPr>
              <p:cNvSpPr/>
              <p:nvPr/>
            </p:nvSpPr>
            <p:spPr>
              <a:xfrm rot="5400000">
                <a:off x="4902499" y="1499081"/>
                <a:ext cx="2038865" cy="7464864"/>
              </a:xfrm>
              <a:prstGeom prst="round2SameRect">
                <a:avLst>
                  <a:gd name="adj1" fmla="val 7852"/>
                  <a:gd name="adj2" fmla="val 0"/>
                </a:avLst>
              </a:prstGeom>
              <a:solidFill>
                <a:srgbClr val="666767"/>
              </a:solidFill>
              <a:ln w="31750">
                <a:solidFill>
                  <a:srgbClr val="6667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TextBox 42">
                <a:extLst>
                  <a:ext uri="{FF2B5EF4-FFF2-40B4-BE49-F238E27FC236}">
                    <a16:creationId xmlns:a16="http://schemas.microsoft.com/office/drawing/2014/main" id="{F66EB864-12F4-9FE8-05F7-EFE2FE3102D8}"/>
                  </a:ext>
                </a:extLst>
              </p:cNvPr>
              <p:cNvSpPr txBox="1"/>
              <p:nvPr/>
            </p:nvSpPr>
            <p:spPr>
              <a:xfrm>
                <a:off x="2303017" y="4574024"/>
                <a:ext cx="7351352" cy="1338153"/>
              </a:xfrm>
              <a:prstGeom prst="rect">
                <a:avLst/>
              </a:prstGeom>
              <a:noFill/>
            </p:spPr>
            <p:txBody>
              <a:bodyPr wrap="square" anchor="ctr">
                <a:spAutoFit/>
              </a:bodyPr>
              <a:lstStyle/>
              <a:p>
                <a:r>
                  <a:rPr lang="en-US" sz="1400" b="1" dirty="0">
                    <a:solidFill>
                      <a:schemeClr val="bg1"/>
                    </a:solidFill>
                  </a:rPr>
                  <a:t>Using Virtual Reality to Envision Deployment of Spacesuit-Compatible Augmented Reality Displays for Lunar Surface Operations</a:t>
                </a:r>
              </a:p>
              <a:p>
                <a:r>
                  <a:rPr lang="en-US" sz="1000" i="1" dirty="0">
                    <a:solidFill>
                      <a:schemeClr val="bg1"/>
                    </a:solidFill>
                  </a:rPr>
                  <a:t>July 2023</a:t>
                </a:r>
              </a:p>
            </p:txBody>
          </p:sp>
          <p:sp>
            <p:nvSpPr>
              <p:cNvPr id="45" name="Round Same Side Corner Rectangle 44">
                <a:extLst>
                  <a:ext uri="{FF2B5EF4-FFF2-40B4-BE49-F238E27FC236}">
                    <a16:creationId xmlns:a16="http://schemas.microsoft.com/office/drawing/2014/main" id="{CDEAD310-48FD-466E-E6AE-1DF518925E8F}"/>
                  </a:ext>
                </a:extLst>
              </p:cNvPr>
              <p:cNvSpPr/>
              <p:nvPr/>
            </p:nvSpPr>
            <p:spPr>
              <a:xfrm rot="16200000">
                <a:off x="188832" y="4250270"/>
                <a:ext cx="2038865" cy="1962479"/>
              </a:xfrm>
              <a:prstGeom prst="round2SameRect">
                <a:avLst>
                  <a:gd name="adj1" fmla="val 7852"/>
                  <a:gd name="adj2" fmla="val 0"/>
                </a:avLst>
              </a:prstGeom>
              <a:noFill/>
              <a:ln w="31750">
                <a:solidFill>
                  <a:srgbClr val="6667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4" name="Picture 53">
              <a:extLst>
                <a:ext uri="{FF2B5EF4-FFF2-40B4-BE49-F238E27FC236}">
                  <a16:creationId xmlns:a16="http://schemas.microsoft.com/office/drawing/2014/main" id="{B2C01244-8F14-A322-6B12-1DA9447AB79A}"/>
                </a:ext>
              </a:extLst>
            </p:cNvPr>
            <p:cNvPicPr>
              <a:picLocks noChangeAspect="1"/>
            </p:cNvPicPr>
            <p:nvPr/>
          </p:nvPicPr>
          <p:blipFill>
            <a:blip r:embed="rId9"/>
            <a:stretch>
              <a:fillRect/>
            </a:stretch>
          </p:blipFill>
          <p:spPr>
            <a:xfrm>
              <a:off x="5482177" y="4135175"/>
              <a:ext cx="1161288" cy="1161288"/>
            </a:xfrm>
            <a:prstGeom prst="rect">
              <a:avLst/>
            </a:prstGeom>
          </p:spPr>
        </p:pic>
      </p:grpSp>
    </p:spTree>
    <p:extLst>
      <p:ext uri="{BB962C8B-B14F-4D97-AF65-F5344CB8AC3E}">
        <p14:creationId xmlns:p14="http://schemas.microsoft.com/office/powerpoint/2010/main" val="933704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98908-DA8B-CC10-DEF1-ADF4E5D61A07}"/>
              </a:ext>
            </a:extLst>
          </p:cNvPr>
          <p:cNvSpPr>
            <a:spLocks noGrp="1"/>
          </p:cNvSpPr>
          <p:nvPr>
            <p:ph type="title"/>
          </p:nvPr>
        </p:nvSpPr>
        <p:spPr>
          <a:xfrm>
            <a:off x="457200" y="396078"/>
            <a:ext cx="9906000" cy="633168"/>
          </a:xfrm>
        </p:spPr>
        <p:txBody>
          <a:bodyPr>
            <a:noAutofit/>
          </a:bodyPr>
          <a:lstStyle/>
          <a:p>
            <a:r>
              <a:rPr lang="en-US"/>
              <a:t>Key Takeaways</a:t>
            </a:r>
          </a:p>
        </p:txBody>
      </p:sp>
      <p:grpSp>
        <p:nvGrpSpPr>
          <p:cNvPr id="46" name="Group 45">
            <a:extLst>
              <a:ext uri="{FF2B5EF4-FFF2-40B4-BE49-F238E27FC236}">
                <a16:creationId xmlns:a16="http://schemas.microsoft.com/office/drawing/2014/main" id="{4EC03870-E2AF-53A7-31F4-1081C86A2C66}"/>
              </a:ext>
            </a:extLst>
          </p:cNvPr>
          <p:cNvGrpSpPr/>
          <p:nvPr/>
        </p:nvGrpSpPr>
        <p:grpSpPr>
          <a:xfrm>
            <a:off x="228600" y="1154434"/>
            <a:ext cx="10363199" cy="109728"/>
            <a:chOff x="38100" y="1319832"/>
            <a:chExt cx="10363199" cy="109728"/>
          </a:xfrm>
        </p:grpSpPr>
        <p:pic>
          <p:nvPicPr>
            <p:cNvPr id="47" name="Picture 46">
              <a:extLst>
                <a:ext uri="{FF2B5EF4-FFF2-40B4-BE49-F238E27FC236}">
                  <a16:creationId xmlns:a16="http://schemas.microsoft.com/office/drawing/2014/main" id="{5D5D03BE-8B6F-8A68-92B6-E28FA74B04C6}"/>
                </a:ext>
              </a:extLst>
            </p:cNvPr>
            <p:cNvPicPr>
              <a:picLocks noChangeAspect="1"/>
            </p:cNvPicPr>
            <p:nvPr/>
          </p:nvPicPr>
          <p:blipFill>
            <a:blip r:embed="rId4"/>
            <a:stretch>
              <a:fillRect/>
            </a:stretch>
          </p:blipFill>
          <p:spPr>
            <a:xfrm>
              <a:off x="1546555" y="1319832"/>
              <a:ext cx="1620598" cy="109728"/>
            </a:xfrm>
            <a:prstGeom prst="rect">
              <a:avLst/>
            </a:prstGeom>
          </p:spPr>
        </p:pic>
        <p:cxnSp>
          <p:nvCxnSpPr>
            <p:cNvPr id="48" name="Straight Connector 47">
              <a:extLst>
                <a:ext uri="{FF2B5EF4-FFF2-40B4-BE49-F238E27FC236}">
                  <a16:creationId xmlns:a16="http://schemas.microsoft.com/office/drawing/2014/main" id="{642978A2-E5FA-F1BE-CD78-940BAA61176E}"/>
                </a:ext>
              </a:extLst>
            </p:cNvPr>
            <p:cNvCxnSpPr>
              <a:cxnSpLocks/>
            </p:cNvCxnSpPr>
            <p:nvPr/>
          </p:nvCxnSpPr>
          <p:spPr>
            <a:xfrm>
              <a:off x="38100" y="13746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6B023BEC-B84D-CB43-DAB4-0BEA4DBAB814}"/>
                </a:ext>
              </a:extLst>
            </p:cNvPr>
            <p:cNvCxnSpPr>
              <a:cxnSpLocks/>
            </p:cNvCxnSpPr>
            <p:nvPr/>
          </p:nvCxnSpPr>
          <p:spPr>
            <a:xfrm>
              <a:off x="3304008" y="1374696"/>
              <a:ext cx="7097291"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13" name="Group 12">
            <a:extLst>
              <a:ext uri="{FF2B5EF4-FFF2-40B4-BE49-F238E27FC236}">
                <a16:creationId xmlns:a16="http://schemas.microsoft.com/office/drawing/2014/main" id="{F512B4CC-2248-A83B-3860-D7FF0AAB5233}"/>
              </a:ext>
            </a:extLst>
          </p:cNvPr>
          <p:cNvGrpSpPr/>
          <p:nvPr/>
        </p:nvGrpSpPr>
        <p:grpSpPr>
          <a:xfrm>
            <a:off x="10820399" y="0"/>
            <a:ext cx="1372320" cy="6858000"/>
            <a:chOff x="10820399" y="0"/>
            <a:chExt cx="1372320" cy="6858000"/>
          </a:xfrm>
        </p:grpSpPr>
        <p:sp>
          <p:nvSpPr>
            <p:cNvPr id="14" name="Rectangle 13">
              <a:extLst>
                <a:ext uri="{FF2B5EF4-FFF2-40B4-BE49-F238E27FC236}">
                  <a16:creationId xmlns:a16="http://schemas.microsoft.com/office/drawing/2014/main" id="{4E8D9579-07EF-5635-DE8F-FBFAB320EFA4}"/>
                </a:ext>
              </a:extLst>
            </p:cNvPr>
            <p:cNvSpPr/>
            <p:nvPr/>
          </p:nvSpPr>
          <p:spPr>
            <a:xfrm>
              <a:off x="10821119" y="0"/>
              <a:ext cx="1371600" cy="6858000"/>
            </a:xfrm>
            <a:prstGeom prst="rect">
              <a:avLst/>
            </a:prstGeom>
            <a:gradFill>
              <a:gsLst>
                <a:gs pos="0">
                  <a:srgbClr val="8064A2"/>
                </a:gs>
                <a:gs pos="88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086322D-59FF-864A-62C6-FD409CFB3E60}"/>
                </a:ext>
              </a:extLst>
            </p:cNvPr>
            <p:cNvSpPr txBox="1"/>
            <p:nvPr/>
          </p:nvSpPr>
          <p:spPr>
            <a:xfrm rot="5400000">
              <a:off x="8983800" y="3317016"/>
              <a:ext cx="5041645" cy="646331"/>
            </a:xfrm>
            <a:prstGeom prst="rect">
              <a:avLst/>
            </a:prstGeom>
            <a:noFill/>
          </p:spPr>
          <p:txBody>
            <a:bodyPr wrap="square" rtlCol="0">
              <a:spAutoFit/>
            </a:bodyPr>
            <a:lstStyle/>
            <a:p>
              <a:r>
                <a:rPr lang="en-US" sz="3600" spc="-70">
                  <a:solidFill>
                    <a:schemeClr val="bg1"/>
                  </a:solidFill>
                  <a:latin typeface="Aptos" panose="020B0004020202020204" pitchFamily="34" charset="0"/>
                </a:rPr>
                <a:t>Conclusions</a:t>
              </a:r>
            </a:p>
          </p:txBody>
        </p:sp>
        <p:sp>
          <p:nvSpPr>
            <p:cNvPr id="20" name="TextBox 19">
              <a:extLst>
                <a:ext uri="{FF2B5EF4-FFF2-40B4-BE49-F238E27FC236}">
                  <a16:creationId xmlns:a16="http://schemas.microsoft.com/office/drawing/2014/main" id="{6A8633B6-7719-04AD-F9A5-4D99CEABA44B}"/>
                </a:ext>
              </a:extLst>
            </p:cNvPr>
            <p:cNvSpPr txBox="1"/>
            <p:nvPr/>
          </p:nvSpPr>
          <p:spPr>
            <a:xfrm>
              <a:off x="10820399" y="6250944"/>
              <a:ext cx="1371600" cy="369332"/>
            </a:xfrm>
            <a:prstGeom prst="rect">
              <a:avLst/>
            </a:prstGeom>
            <a:noFill/>
          </p:spPr>
          <p:txBody>
            <a:bodyPr wrap="square" rtlCol="0" anchor="ctr">
              <a:spAutoFit/>
            </a:bodyPr>
            <a:lstStyle/>
            <a:p>
              <a:pPr algn="ctr"/>
              <a:fld id="{C66299C7-DB12-0840-90AF-C6E7A0EA3CF5}" type="slidenum">
                <a:rPr lang="en-US" smtClean="0">
                  <a:solidFill>
                    <a:schemeClr val="bg1"/>
                  </a:solidFill>
                  <a:latin typeface="Aptos Light" panose="020B0004020202020204" pitchFamily="34" charset="0"/>
                </a:rPr>
                <a:pPr algn="ctr"/>
                <a:t>21</a:t>
              </a:fld>
              <a:endParaRPr lang="en-US">
                <a:solidFill>
                  <a:schemeClr val="bg1"/>
                </a:solidFill>
                <a:latin typeface="Aptos Light" panose="020B0004020202020204" pitchFamily="34" charset="0"/>
              </a:endParaRPr>
            </a:p>
          </p:txBody>
        </p:sp>
        <p:pic>
          <p:nvPicPr>
            <p:cNvPr id="21" name="Picture 20" descr="A logo with a black background&#10;&#10;Description automatically generated">
              <a:extLst>
                <a:ext uri="{FF2B5EF4-FFF2-40B4-BE49-F238E27FC236}">
                  <a16:creationId xmlns:a16="http://schemas.microsoft.com/office/drawing/2014/main" id="{E43E4B4F-C0D6-7A96-69A5-C4FF0D249C6A}"/>
                </a:ext>
              </a:extLst>
            </p:cNvPr>
            <p:cNvPicPr>
              <a:picLocks noChangeAspect="1"/>
            </p:cNvPicPr>
            <p:nvPr/>
          </p:nvPicPr>
          <p:blipFill>
            <a:blip r:embed="rId5"/>
            <a:stretch>
              <a:fillRect/>
            </a:stretch>
          </p:blipFill>
          <p:spPr>
            <a:xfrm>
              <a:off x="11047423" y="165522"/>
              <a:ext cx="914400" cy="914400"/>
            </a:xfrm>
            <a:prstGeom prst="rect">
              <a:avLst/>
            </a:prstGeom>
          </p:spPr>
        </p:pic>
      </p:grpSp>
      <p:sp>
        <p:nvSpPr>
          <p:cNvPr id="4" name="Right Arrow 3">
            <a:extLst>
              <a:ext uri="{FF2B5EF4-FFF2-40B4-BE49-F238E27FC236}">
                <a16:creationId xmlns:a16="http://schemas.microsoft.com/office/drawing/2014/main" id="{F16BAF60-FF46-8DE7-3D61-57F571317242}"/>
              </a:ext>
            </a:extLst>
          </p:cNvPr>
          <p:cNvSpPr/>
          <p:nvPr/>
        </p:nvSpPr>
        <p:spPr>
          <a:xfrm flipH="1">
            <a:off x="229423" y="1902817"/>
            <a:ext cx="4893034" cy="1376509"/>
          </a:xfrm>
          <a:prstGeom prst="rightArrow">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pic>
        <p:nvPicPr>
          <p:cNvPr id="7" name="Graphic 6" descr="Astronaut female with solid fill">
            <a:extLst>
              <a:ext uri="{FF2B5EF4-FFF2-40B4-BE49-F238E27FC236}">
                <a16:creationId xmlns:a16="http://schemas.microsoft.com/office/drawing/2014/main" id="{8964A8C3-34CC-2C0B-B4F2-2161E6DE693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839360" y="1509301"/>
            <a:ext cx="1159290" cy="1159290"/>
          </a:xfrm>
          <a:prstGeom prst="rect">
            <a:avLst/>
          </a:prstGeom>
        </p:spPr>
      </p:pic>
      <p:sp>
        <p:nvSpPr>
          <p:cNvPr id="11" name="TextBox 10">
            <a:extLst>
              <a:ext uri="{FF2B5EF4-FFF2-40B4-BE49-F238E27FC236}">
                <a16:creationId xmlns:a16="http://schemas.microsoft.com/office/drawing/2014/main" id="{3358E402-7058-0436-AA69-01340D1ED03F}"/>
              </a:ext>
            </a:extLst>
          </p:cNvPr>
          <p:cNvSpPr txBox="1"/>
          <p:nvPr/>
        </p:nvSpPr>
        <p:spPr>
          <a:xfrm>
            <a:off x="5227970" y="1288795"/>
            <a:ext cx="5356618" cy="5078313"/>
          </a:xfrm>
          <a:prstGeom prst="rect">
            <a:avLst/>
          </a:prstGeom>
          <a:noFill/>
        </p:spPr>
        <p:txBody>
          <a:bodyPr wrap="square" rtlCol="0">
            <a:spAutoFit/>
          </a:bodyPr>
          <a:lstStyle/>
          <a:p>
            <a:pPr marL="285750" indent="-285750">
              <a:buFont typeface="Arial" panose="020B0604020202020204" pitchFamily="34" charset="0"/>
              <a:buChar char="•"/>
            </a:pPr>
            <a:r>
              <a:rPr lang="en-US"/>
              <a:t>The process of architecting from the right allows NASA to address Maslow’s Hierarchy of Needs for crew exploring deep space. </a:t>
            </a:r>
          </a:p>
          <a:p>
            <a:pPr marL="285750" indent="-285750">
              <a:buFont typeface="Arial" panose="020B0604020202020204" pitchFamily="34" charset="0"/>
              <a:buChar char="•"/>
            </a:pPr>
            <a:r>
              <a:rPr lang="en-US"/>
              <a:t>Artificial Intelligence can help NASA to meet gaps in the architecture, empowering astronauts and systems at distant destinations. </a:t>
            </a:r>
          </a:p>
          <a:p>
            <a:pPr marL="285750" indent="-285750">
              <a:buFont typeface="Arial" panose="020B0604020202020204" pitchFamily="34" charset="0"/>
              <a:buChar char="•"/>
            </a:pPr>
            <a:r>
              <a:rPr lang="en-US"/>
              <a:t>The spacesuit display development effort is one example of a potential use case for artificial intelligence within the architecture.</a:t>
            </a:r>
          </a:p>
          <a:p>
            <a:pPr marL="285750" indent="-285750">
              <a:buFont typeface="Arial" panose="020B0604020202020204" pitchFamily="34" charset="0"/>
              <a:buChar char="•"/>
            </a:pPr>
            <a:r>
              <a:rPr lang="en-US"/>
              <a:t>There are many considerations that must be accounted for as the architecture evolves to support artificial intelligence. Consider where along the segment timeline your implementations fall (Human Lunar Return, Foundational Exploration, Sustained Lunar Exploration, Humans to Mars). </a:t>
            </a:r>
          </a:p>
          <a:p>
            <a:pPr marL="285750" indent="-285750">
              <a:buFont typeface="Arial" panose="020B0604020202020204" pitchFamily="34" charset="0"/>
              <a:buChar char="•"/>
            </a:pPr>
            <a:r>
              <a:rPr lang="en-US"/>
              <a:t>Further work and study on artificial intelligence applications is needed before implementation.</a:t>
            </a:r>
          </a:p>
        </p:txBody>
      </p:sp>
      <p:pic>
        <p:nvPicPr>
          <p:cNvPr id="9" name="Picture 8" descr="A group of colored rectangular objects with text&#10;&#10;Description automatically generated">
            <a:extLst>
              <a:ext uri="{FF2B5EF4-FFF2-40B4-BE49-F238E27FC236}">
                <a16:creationId xmlns:a16="http://schemas.microsoft.com/office/drawing/2014/main" id="{25973B86-8E28-07A0-8C1B-F29BD850487C}"/>
              </a:ext>
            </a:extLst>
          </p:cNvPr>
          <p:cNvPicPr>
            <a:picLocks noChangeAspect="1"/>
          </p:cNvPicPr>
          <p:nvPr/>
        </p:nvPicPr>
        <p:blipFill>
          <a:blip r:embed="rId8"/>
          <a:stretch>
            <a:fillRect/>
          </a:stretch>
        </p:blipFill>
        <p:spPr>
          <a:xfrm>
            <a:off x="1176830" y="1509301"/>
            <a:ext cx="3945987" cy="5532120"/>
          </a:xfrm>
          <a:prstGeom prst="rect">
            <a:avLst/>
          </a:prstGeom>
        </p:spPr>
      </p:pic>
    </p:spTree>
    <p:extLst>
      <p:ext uri="{BB962C8B-B14F-4D97-AF65-F5344CB8AC3E}">
        <p14:creationId xmlns:p14="http://schemas.microsoft.com/office/powerpoint/2010/main" val="4084195212"/>
      </p:ext>
    </p:extLst>
  </p:cSld>
  <p:clrMapOvr>
    <a:masterClrMapping/>
  </p:clrMapOvr>
  <p:extLst>
    <p:ext uri="{6950BFC3-D8DA-4A85-94F7-54DA5524770B}">
      <p188:commentRel xmlns:p188="http://schemas.microsoft.com/office/powerpoint/2018/8/main" r:id="rId3"/>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F4DE042D-799E-5419-95E1-0ED4D22333B4}"/>
              </a:ext>
            </a:extLst>
          </p:cNvPr>
          <p:cNvGrpSpPr/>
          <p:nvPr/>
        </p:nvGrpSpPr>
        <p:grpSpPr>
          <a:xfrm>
            <a:off x="228600" y="1552925"/>
            <a:ext cx="10359704" cy="4921440"/>
            <a:chOff x="403850" y="1395905"/>
            <a:chExt cx="7317730" cy="3476332"/>
          </a:xfrm>
        </p:grpSpPr>
        <p:pic>
          <p:nvPicPr>
            <p:cNvPr id="13" name="Picture 12">
              <a:extLst>
                <a:ext uri="{FF2B5EF4-FFF2-40B4-BE49-F238E27FC236}">
                  <a16:creationId xmlns:a16="http://schemas.microsoft.com/office/drawing/2014/main" id="{E1CEEDFB-0035-E68E-3B6F-C1D5D8EE4518}"/>
                </a:ext>
              </a:extLst>
            </p:cNvPr>
            <p:cNvPicPr>
              <a:picLocks noChangeAspect="1"/>
            </p:cNvPicPr>
            <p:nvPr/>
          </p:nvPicPr>
          <p:blipFill>
            <a:blip r:embed="rId3"/>
            <a:stretch>
              <a:fillRect/>
            </a:stretch>
          </p:blipFill>
          <p:spPr>
            <a:xfrm>
              <a:off x="403850" y="1395906"/>
              <a:ext cx="2331720" cy="3017520"/>
            </a:xfrm>
            <a:prstGeom prst="rect">
              <a:avLst/>
            </a:prstGeom>
            <a:solidFill>
              <a:schemeClr val="bg1"/>
            </a:solidFill>
            <a:effectLst>
              <a:outerShdw blurRad="63500" sx="102000" sy="102000" algn="ctr" rotWithShape="0">
                <a:prstClr val="black">
                  <a:alpha val="40000"/>
                </a:prstClr>
              </a:outerShdw>
            </a:effectLst>
          </p:spPr>
        </p:pic>
        <p:pic>
          <p:nvPicPr>
            <p:cNvPr id="14" name="Picture 13">
              <a:extLst>
                <a:ext uri="{FF2B5EF4-FFF2-40B4-BE49-F238E27FC236}">
                  <a16:creationId xmlns:a16="http://schemas.microsoft.com/office/drawing/2014/main" id="{E2FE4929-14A3-5676-E46D-57BFD9535634}"/>
                </a:ext>
              </a:extLst>
            </p:cNvPr>
            <p:cNvPicPr>
              <a:picLocks noChangeAspect="1"/>
            </p:cNvPicPr>
            <p:nvPr/>
          </p:nvPicPr>
          <p:blipFill>
            <a:blip r:embed="rId4"/>
            <a:stretch>
              <a:fillRect/>
            </a:stretch>
          </p:blipFill>
          <p:spPr>
            <a:xfrm>
              <a:off x="2896500" y="1395905"/>
              <a:ext cx="2331719" cy="3017520"/>
            </a:xfrm>
            <a:prstGeom prst="rect">
              <a:avLst/>
            </a:prstGeom>
            <a:solidFill>
              <a:schemeClr val="bg1"/>
            </a:solidFill>
            <a:effectLst>
              <a:outerShdw blurRad="63500" sx="102000" sy="102000" algn="ctr" rotWithShape="0">
                <a:prstClr val="black">
                  <a:alpha val="40000"/>
                </a:prstClr>
              </a:outerShdw>
            </a:effectLst>
          </p:spPr>
        </p:pic>
        <p:sp>
          <p:nvSpPr>
            <p:cNvPr id="15" name="TextBox 14">
              <a:extLst>
                <a:ext uri="{FF2B5EF4-FFF2-40B4-BE49-F238E27FC236}">
                  <a16:creationId xmlns:a16="http://schemas.microsoft.com/office/drawing/2014/main" id="{112CDBD0-3658-1005-5B08-751AADA5C3C8}"/>
                </a:ext>
              </a:extLst>
            </p:cNvPr>
            <p:cNvSpPr txBox="1"/>
            <p:nvPr/>
          </p:nvSpPr>
          <p:spPr>
            <a:xfrm>
              <a:off x="403850" y="4463335"/>
              <a:ext cx="2331720" cy="408902"/>
            </a:xfrm>
            <a:prstGeom prst="roundRect">
              <a:avLst/>
            </a:prstGeom>
            <a:gradFill>
              <a:gsLst>
                <a:gs pos="0">
                  <a:srgbClr val="2CA9D3"/>
                </a:gs>
                <a:gs pos="61000">
                  <a:srgbClr val="293249"/>
                </a:gs>
              </a:gsLst>
              <a:lin ang="1800000" scaled="0"/>
            </a:gradFill>
            <a:ln w="12700">
              <a:noFill/>
            </a:ln>
            <a:effectLst>
              <a:outerShdw blurRad="63500" sx="102000" sy="102000" algn="ctr" rotWithShape="0">
                <a:prstClr val="black">
                  <a:alpha val="40000"/>
                </a:prstClr>
              </a:outerShdw>
            </a:effectLst>
          </p:spPr>
          <p:txBody>
            <a:bodyPr wrap="square" rtlCol="0">
              <a:spAutoFit/>
            </a:bodyPr>
            <a:lstStyle/>
            <a:p>
              <a:pPr algn="ctr"/>
              <a:r>
                <a:rPr lang="en-US" sz="1400" b="1">
                  <a:solidFill>
                    <a:schemeClr val="bg1"/>
                  </a:solidFill>
                  <a:latin typeface="Aptos" panose="020B0004020202020204" pitchFamily="34" charset="0"/>
                  <a:cs typeface="Arial" panose="020B0604020202020204" pitchFamily="34" charset="0"/>
                </a:rPr>
                <a:t>Architecture Definition Document </a:t>
              </a:r>
            </a:p>
            <a:p>
              <a:pPr algn="ctr"/>
              <a:r>
                <a:rPr lang="en-US" sz="1400">
                  <a:solidFill>
                    <a:schemeClr val="bg1"/>
                  </a:solidFill>
                  <a:latin typeface="Aptos" panose="020B0004020202020204" pitchFamily="34" charset="0"/>
                  <a:cs typeface="Arial" panose="020B0604020202020204" pitchFamily="34" charset="0"/>
                </a:rPr>
                <a:t>Revision A (ADD Rev-A)</a:t>
              </a:r>
            </a:p>
          </p:txBody>
        </p:sp>
        <p:sp>
          <p:nvSpPr>
            <p:cNvPr id="16" name="TextBox 15">
              <a:extLst>
                <a:ext uri="{FF2B5EF4-FFF2-40B4-BE49-F238E27FC236}">
                  <a16:creationId xmlns:a16="http://schemas.microsoft.com/office/drawing/2014/main" id="{E21F2CE1-0F1A-32E4-6EA2-49E5A712DB1A}"/>
                </a:ext>
              </a:extLst>
            </p:cNvPr>
            <p:cNvSpPr txBox="1"/>
            <p:nvPr/>
          </p:nvSpPr>
          <p:spPr>
            <a:xfrm>
              <a:off x="2896499" y="4463335"/>
              <a:ext cx="2331720" cy="408902"/>
            </a:xfrm>
            <a:prstGeom prst="roundRect">
              <a:avLst/>
            </a:prstGeom>
            <a:gradFill>
              <a:gsLst>
                <a:gs pos="0">
                  <a:srgbClr val="2CA9D3"/>
                </a:gs>
                <a:gs pos="61000">
                  <a:srgbClr val="293249"/>
                </a:gs>
              </a:gsLst>
              <a:lin ang="1800000" scaled="0"/>
            </a:gradFill>
            <a:ln w="12700">
              <a:noFill/>
            </a:ln>
            <a:effectLst>
              <a:outerShdw blurRad="63500" sx="102000" sy="102000" algn="ctr" rotWithShape="0">
                <a:prstClr val="black">
                  <a:alpha val="40000"/>
                </a:prstClr>
              </a:outerShdw>
            </a:effectLst>
          </p:spPr>
          <p:txBody>
            <a:bodyPr wrap="square" rtlCol="0">
              <a:spAutoFit/>
            </a:bodyPr>
            <a:lstStyle/>
            <a:p>
              <a:pPr algn="ctr"/>
              <a:r>
                <a:rPr lang="en-US" sz="1400" b="1">
                  <a:solidFill>
                    <a:schemeClr val="bg1"/>
                  </a:solidFill>
                  <a:latin typeface="Aptos" panose="020B0004020202020204" pitchFamily="34" charset="0"/>
                  <a:cs typeface="Arial" panose="020B0604020202020204" pitchFamily="34" charset="0"/>
                </a:rPr>
                <a:t>Moon to Mars Architecture</a:t>
              </a:r>
            </a:p>
            <a:p>
              <a:pPr algn="ctr"/>
              <a:r>
                <a:rPr lang="en-US" sz="1400">
                  <a:solidFill>
                    <a:schemeClr val="bg1"/>
                  </a:solidFill>
                  <a:latin typeface="Aptos" panose="020B0004020202020204" pitchFamily="34" charset="0"/>
                  <a:cs typeface="Arial" panose="020B0604020202020204" pitchFamily="34" charset="0"/>
                </a:rPr>
                <a:t>Executive Overview</a:t>
              </a:r>
            </a:p>
          </p:txBody>
        </p:sp>
        <p:sp>
          <p:nvSpPr>
            <p:cNvPr id="17" name="TextBox 16">
              <a:extLst>
                <a:ext uri="{FF2B5EF4-FFF2-40B4-BE49-F238E27FC236}">
                  <a16:creationId xmlns:a16="http://schemas.microsoft.com/office/drawing/2014/main" id="{414373B1-EAD6-958A-92D0-BAC845278BCC}"/>
                </a:ext>
              </a:extLst>
            </p:cNvPr>
            <p:cNvSpPr txBox="1"/>
            <p:nvPr/>
          </p:nvSpPr>
          <p:spPr>
            <a:xfrm>
              <a:off x="5389149" y="4463335"/>
              <a:ext cx="2332431" cy="408902"/>
            </a:xfrm>
            <a:prstGeom prst="roundRect">
              <a:avLst/>
            </a:prstGeom>
            <a:gradFill>
              <a:gsLst>
                <a:gs pos="0">
                  <a:srgbClr val="2CA9D3"/>
                </a:gs>
                <a:gs pos="61000">
                  <a:srgbClr val="293249"/>
                </a:gs>
              </a:gsLst>
              <a:lin ang="1800000" scaled="0"/>
            </a:gradFill>
            <a:ln w="12700">
              <a:noFill/>
            </a:ln>
            <a:effectLst>
              <a:outerShdw blurRad="63500" sx="102000" sy="102000" algn="ctr" rotWithShape="0">
                <a:prstClr val="black">
                  <a:alpha val="40000"/>
                </a:prstClr>
              </a:outerShdw>
            </a:effectLst>
          </p:spPr>
          <p:txBody>
            <a:bodyPr wrap="square" rtlCol="0">
              <a:spAutoFit/>
            </a:bodyPr>
            <a:lstStyle/>
            <a:p>
              <a:pPr algn="ctr"/>
              <a:r>
                <a:rPr lang="en-US" sz="1400" b="1">
                  <a:solidFill>
                    <a:schemeClr val="bg1"/>
                  </a:solidFill>
                  <a:latin typeface="Aptos" panose="020B0004020202020204" pitchFamily="34" charset="0"/>
                  <a:cs typeface="Arial" panose="020B0604020202020204" pitchFamily="34" charset="0"/>
                </a:rPr>
                <a:t>White Papers</a:t>
              </a:r>
            </a:p>
            <a:p>
              <a:pPr algn="ctr"/>
              <a:r>
                <a:rPr lang="en-US" sz="1400">
                  <a:solidFill>
                    <a:schemeClr val="bg1"/>
                  </a:solidFill>
                  <a:latin typeface="Aptos" panose="020B0004020202020204" pitchFamily="34" charset="0"/>
                  <a:cs typeface="Arial" panose="020B0604020202020204" pitchFamily="34" charset="0"/>
                </a:rPr>
                <a:t>(19 as of May 2024)</a:t>
              </a:r>
            </a:p>
          </p:txBody>
        </p:sp>
      </p:grpSp>
      <p:sp>
        <p:nvSpPr>
          <p:cNvPr id="19" name="Rounded Rectangle 34">
            <a:extLst>
              <a:ext uri="{FF2B5EF4-FFF2-40B4-BE49-F238E27FC236}">
                <a16:creationId xmlns:a16="http://schemas.microsoft.com/office/drawing/2014/main" id="{61B307C8-70AB-6F99-1949-F70AADDBD630}"/>
              </a:ext>
            </a:extLst>
          </p:cNvPr>
          <p:cNvSpPr/>
          <p:nvPr/>
        </p:nvSpPr>
        <p:spPr>
          <a:xfrm rot="16200000">
            <a:off x="254984" y="1924757"/>
            <a:ext cx="2152174" cy="1933714"/>
          </a:xfrm>
          <a:prstGeom prst="roundRect">
            <a:avLst>
              <a:gd name="adj" fmla="val 8869"/>
            </a:avLst>
          </a:prstGeom>
          <a:solidFill>
            <a:schemeClr val="bg1"/>
          </a:solidFill>
          <a:ln w="31750">
            <a:gradFill>
              <a:gsLst>
                <a:gs pos="79000">
                  <a:srgbClr val="293249"/>
                </a:gs>
                <a:gs pos="67000">
                  <a:srgbClr val="2CA9D3"/>
                </a:gs>
                <a:gs pos="26000">
                  <a:srgbClr val="293249"/>
                </a:gs>
                <a:gs pos="100000">
                  <a:srgbClr val="293249"/>
                </a:gs>
              </a:gsLst>
              <a:lin ang="1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5098908-DA8B-CC10-DEF1-ADF4E5D61A07}"/>
              </a:ext>
            </a:extLst>
          </p:cNvPr>
          <p:cNvSpPr>
            <a:spLocks noGrp="1"/>
          </p:cNvSpPr>
          <p:nvPr>
            <p:ph type="title"/>
          </p:nvPr>
        </p:nvSpPr>
        <p:spPr>
          <a:xfrm>
            <a:off x="457200" y="396078"/>
            <a:ext cx="9906000" cy="633168"/>
          </a:xfrm>
        </p:spPr>
        <p:txBody>
          <a:bodyPr>
            <a:noAutofit/>
          </a:bodyPr>
          <a:lstStyle/>
          <a:p>
            <a:r>
              <a:rPr lang="en-US"/>
              <a:t>Get Involved in Architecture</a:t>
            </a:r>
          </a:p>
        </p:txBody>
      </p:sp>
      <p:pic>
        <p:nvPicPr>
          <p:cNvPr id="6" name="Picture 5" descr="A qr code with circles and circles&#10;&#10;Description automatically generated">
            <a:extLst>
              <a:ext uri="{FF2B5EF4-FFF2-40B4-BE49-F238E27FC236}">
                <a16:creationId xmlns:a16="http://schemas.microsoft.com/office/drawing/2014/main" id="{8D8450DD-38E3-A238-C28F-A0CA8A5C7453}"/>
              </a:ext>
            </a:extLst>
          </p:cNvPr>
          <p:cNvPicPr>
            <a:picLocks noChangeAspect="1"/>
          </p:cNvPicPr>
          <p:nvPr/>
        </p:nvPicPr>
        <p:blipFill>
          <a:blip r:embed="rId5"/>
          <a:stretch>
            <a:fillRect/>
          </a:stretch>
        </p:blipFill>
        <p:spPr>
          <a:xfrm>
            <a:off x="457200" y="1906130"/>
            <a:ext cx="1750736" cy="1750736"/>
          </a:xfrm>
          <a:prstGeom prst="rect">
            <a:avLst/>
          </a:prstGeom>
        </p:spPr>
      </p:pic>
      <p:grpSp>
        <p:nvGrpSpPr>
          <p:cNvPr id="7" name="Group 6">
            <a:extLst>
              <a:ext uri="{FF2B5EF4-FFF2-40B4-BE49-F238E27FC236}">
                <a16:creationId xmlns:a16="http://schemas.microsoft.com/office/drawing/2014/main" id="{3B748D34-7CE2-338C-E5C0-F319C98261A7}"/>
              </a:ext>
            </a:extLst>
          </p:cNvPr>
          <p:cNvGrpSpPr/>
          <p:nvPr/>
        </p:nvGrpSpPr>
        <p:grpSpPr>
          <a:xfrm>
            <a:off x="228600" y="1126748"/>
            <a:ext cx="10359704" cy="165100"/>
            <a:chOff x="38100" y="1292146"/>
            <a:chExt cx="10359704" cy="165100"/>
          </a:xfrm>
        </p:grpSpPr>
        <p:pic>
          <p:nvPicPr>
            <p:cNvPr id="8" name="Picture 7">
              <a:extLst>
                <a:ext uri="{FF2B5EF4-FFF2-40B4-BE49-F238E27FC236}">
                  <a16:creationId xmlns:a16="http://schemas.microsoft.com/office/drawing/2014/main" id="{13FA3CA5-8224-7A45-232B-B4F46B49B65F}"/>
                </a:ext>
              </a:extLst>
            </p:cNvPr>
            <p:cNvPicPr>
              <a:picLocks noChangeAspect="1"/>
            </p:cNvPicPr>
            <p:nvPr/>
          </p:nvPicPr>
          <p:blipFill>
            <a:blip r:embed="rId6"/>
            <a:stretch>
              <a:fillRect/>
            </a:stretch>
          </p:blipFill>
          <p:spPr>
            <a:xfrm>
              <a:off x="1621312" y="1292146"/>
              <a:ext cx="2438400" cy="165100"/>
            </a:xfrm>
            <a:prstGeom prst="rect">
              <a:avLst/>
            </a:prstGeom>
          </p:spPr>
        </p:pic>
        <p:cxnSp>
          <p:nvCxnSpPr>
            <p:cNvPr id="9" name="Straight Connector 8">
              <a:extLst>
                <a:ext uri="{FF2B5EF4-FFF2-40B4-BE49-F238E27FC236}">
                  <a16:creationId xmlns:a16="http://schemas.microsoft.com/office/drawing/2014/main" id="{7BF24234-4554-204F-AADF-F823A611FD28}"/>
                </a:ext>
              </a:extLst>
            </p:cNvPr>
            <p:cNvCxnSpPr>
              <a:cxnSpLocks/>
            </p:cNvCxnSpPr>
            <p:nvPr/>
          </p:nvCxnSpPr>
          <p:spPr>
            <a:xfrm>
              <a:off x="38100" y="13746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E001D25-C56F-2F34-66FA-4396BD1DE4B0}"/>
                </a:ext>
              </a:extLst>
            </p:cNvPr>
            <p:cNvCxnSpPr>
              <a:cxnSpLocks/>
            </p:cNvCxnSpPr>
            <p:nvPr/>
          </p:nvCxnSpPr>
          <p:spPr>
            <a:xfrm>
              <a:off x="4271324" y="1374696"/>
              <a:ext cx="612648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1" name="TextBox 20">
            <a:extLst>
              <a:ext uri="{FF2B5EF4-FFF2-40B4-BE49-F238E27FC236}">
                <a16:creationId xmlns:a16="http://schemas.microsoft.com/office/drawing/2014/main" id="{E78F85CE-7360-E16C-4D00-FFF9C75DDD72}"/>
              </a:ext>
            </a:extLst>
          </p:cNvPr>
          <p:cNvSpPr txBox="1"/>
          <p:nvPr/>
        </p:nvSpPr>
        <p:spPr>
          <a:xfrm>
            <a:off x="364213" y="3573633"/>
            <a:ext cx="1933714" cy="307777"/>
          </a:xfrm>
          <a:prstGeom prst="rect">
            <a:avLst/>
          </a:prstGeom>
          <a:noFill/>
        </p:spPr>
        <p:txBody>
          <a:bodyPr wrap="square">
            <a:spAutoFit/>
          </a:bodyPr>
          <a:lstStyle/>
          <a:p>
            <a:pPr algn="ctr"/>
            <a:r>
              <a:rPr lang="en-US" sz="1400" err="1"/>
              <a:t>nasa.gov</a:t>
            </a:r>
            <a:r>
              <a:rPr lang="en-US" sz="1400"/>
              <a:t>/architecture</a:t>
            </a:r>
          </a:p>
        </p:txBody>
      </p:sp>
      <p:pic>
        <p:nvPicPr>
          <p:cNvPr id="4" name="Picture 3">
            <a:extLst>
              <a:ext uri="{FF2B5EF4-FFF2-40B4-BE49-F238E27FC236}">
                <a16:creationId xmlns:a16="http://schemas.microsoft.com/office/drawing/2014/main" id="{5E5CE2D4-2FBD-8915-0362-8345C723383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90788" y="1552926"/>
            <a:ext cx="3301014" cy="4271900"/>
          </a:xfrm>
          <a:prstGeom prst="rect">
            <a:avLst/>
          </a:prstGeom>
          <a:solidFill>
            <a:schemeClr val="bg1"/>
          </a:solidFill>
          <a:effectLst>
            <a:outerShdw blurRad="63500" sx="102000" sy="102000" algn="ctr" rotWithShape="0">
              <a:prstClr val="black">
                <a:alpha val="40000"/>
              </a:prstClr>
            </a:outerShdw>
          </a:effectLst>
        </p:spPr>
      </p:pic>
      <p:grpSp>
        <p:nvGrpSpPr>
          <p:cNvPr id="5" name="Group 4">
            <a:extLst>
              <a:ext uri="{FF2B5EF4-FFF2-40B4-BE49-F238E27FC236}">
                <a16:creationId xmlns:a16="http://schemas.microsoft.com/office/drawing/2014/main" id="{F568EF46-A591-232B-3BED-24BE3D4675B7}"/>
              </a:ext>
            </a:extLst>
          </p:cNvPr>
          <p:cNvGrpSpPr/>
          <p:nvPr/>
        </p:nvGrpSpPr>
        <p:grpSpPr>
          <a:xfrm>
            <a:off x="10820399" y="0"/>
            <a:ext cx="1371601" cy="6858000"/>
            <a:chOff x="10820399" y="0"/>
            <a:chExt cx="1371601" cy="6858000"/>
          </a:xfrm>
        </p:grpSpPr>
        <p:sp>
          <p:nvSpPr>
            <p:cNvPr id="24" name="Rectangle 23">
              <a:extLst>
                <a:ext uri="{FF2B5EF4-FFF2-40B4-BE49-F238E27FC236}">
                  <a16:creationId xmlns:a16="http://schemas.microsoft.com/office/drawing/2014/main" id="{E5E096E3-12C3-1781-C852-68EA973CCFE0}"/>
                </a:ext>
              </a:extLst>
            </p:cNvPr>
            <p:cNvSpPr/>
            <p:nvPr/>
          </p:nvSpPr>
          <p:spPr>
            <a:xfrm>
              <a:off x="10820400" y="0"/>
              <a:ext cx="1371600" cy="6858000"/>
            </a:xfrm>
            <a:prstGeom prst="rect">
              <a:avLst/>
            </a:prstGeom>
            <a:gradFill>
              <a:gsLst>
                <a:gs pos="0">
                  <a:srgbClr val="A03C38"/>
                </a:gs>
                <a:gs pos="90000">
                  <a:srgbClr val="293249"/>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D1C89806-1807-71B0-A00C-D3636982AEE1}"/>
                </a:ext>
              </a:extLst>
            </p:cNvPr>
            <p:cNvSpPr txBox="1"/>
            <p:nvPr/>
          </p:nvSpPr>
          <p:spPr>
            <a:xfrm rot="5400000">
              <a:off x="8983800" y="3317016"/>
              <a:ext cx="5041645" cy="646331"/>
            </a:xfrm>
            <a:prstGeom prst="rect">
              <a:avLst/>
            </a:prstGeom>
            <a:noFill/>
          </p:spPr>
          <p:txBody>
            <a:bodyPr wrap="square" rtlCol="0">
              <a:spAutoFit/>
            </a:bodyPr>
            <a:lstStyle/>
            <a:p>
              <a:r>
                <a:rPr lang="en-US" sz="3600">
                  <a:solidFill>
                    <a:schemeClr val="bg1"/>
                  </a:solidFill>
                  <a:latin typeface="Aptos" panose="020B0004020202020204" pitchFamily="34" charset="0"/>
                </a:rPr>
                <a:t>Architecture Overview</a:t>
              </a:r>
            </a:p>
          </p:txBody>
        </p:sp>
        <p:sp>
          <p:nvSpPr>
            <p:cNvPr id="26" name="TextBox 25">
              <a:extLst>
                <a:ext uri="{FF2B5EF4-FFF2-40B4-BE49-F238E27FC236}">
                  <a16:creationId xmlns:a16="http://schemas.microsoft.com/office/drawing/2014/main" id="{D195758D-03C5-63D6-07B9-BC2775E8D59D}"/>
                </a:ext>
              </a:extLst>
            </p:cNvPr>
            <p:cNvSpPr txBox="1"/>
            <p:nvPr/>
          </p:nvSpPr>
          <p:spPr>
            <a:xfrm>
              <a:off x="10820399" y="6250944"/>
              <a:ext cx="1371600" cy="369332"/>
            </a:xfrm>
            <a:prstGeom prst="rect">
              <a:avLst/>
            </a:prstGeom>
            <a:noFill/>
          </p:spPr>
          <p:txBody>
            <a:bodyPr wrap="square" rtlCol="0" anchor="ctr">
              <a:spAutoFit/>
            </a:bodyPr>
            <a:lstStyle/>
            <a:p>
              <a:pPr algn="ctr"/>
              <a:fld id="{C66299C7-DB12-0840-90AF-C6E7A0EA3CF5}" type="slidenum">
                <a:rPr lang="en-US" smtClean="0">
                  <a:solidFill>
                    <a:schemeClr val="bg1"/>
                  </a:solidFill>
                  <a:latin typeface="Aptos Light" panose="020B0004020202020204" pitchFamily="34" charset="0"/>
                </a:rPr>
                <a:pPr algn="ctr"/>
                <a:t>22</a:t>
              </a:fld>
              <a:endParaRPr lang="en-US">
                <a:solidFill>
                  <a:schemeClr val="bg1"/>
                </a:solidFill>
                <a:latin typeface="Aptos Light" panose="020B0004020202020204" pitchFamily="34" charset="0"/>
              </a:endParaRPr>
            </a:p>
          </p:txBody>
        </p:sp>
        <p:pic>
          <p:nvPicPr>
            <p:cNvPr id="27" name="Picture 26" descr="A logo with a black background&#10;&#10;Description automatically generated">
              <a:extLst>
                <a:ext uri="{FF2B5EF4-FFF2-40B4-BE49-F238E27FC236}">
                  <a16:creationId xmlns:a16="http://schemas.microsoft.com/office/drawing/2014/main" id="{CC2FB43A-759F-2A9C-8D36-AF1FA3319315}"/>
                </a:ext>
              </a:extLst>
            </p:cNvPr>
            <p:cNvPicPr>
              <a:picLocks noChangeAspect="1"/>
            </p:cNvPicPr>
            <p:nvPr/>
          </p:nvPicPr>
          <p:blipFill>
            <a:blip r:embed="rId8"/>
            <a:stretch>
              <a:fillRect/>
            </a:stretch>
          </p:blipFill>
          <p:spPr>
            <a:xfrm>
              <a:off x="11047423" y="165522"/>
              <a:ext cx="914400" cy="914400"/>
            </a:xfrm>
            <a:prstGeom prst="rect">
              <a:avLst/>
            </a:prstGeom>
          </p:spPr>
        </p:pic>
      </p:grpSp>
    </p:spTree>
    <p:extLst>
      <p:ext uri="{BB962C8B-B14F-4D97-AF65-F5344CB8AC3E}">
        <p14:creationId xmlns:p14="http://schemas.microsoft.com/office/powerpoint/2010/main" val="32343029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GraphicsImplemented_x003f_ xmlns="f9fd9eb2-cfb0-4e4b-b181-3425a2fa4128">true</GraphicsImplemented_x003f_>
    <Status xmlns="f9fd9eb2-cfb0-4e4b-b181-3425a2fa4128" xsi:nil="true"/>
    <Authors xmlns="f9fd9eb2-cfb0-4e4b-b181-3425a2fa4128" xsi:nil="true"/>
    <lcf76f155ced4ddcb4097134ff3c332f xmlns="f9fd9eb2-cfb0-4e4b-b181-3425a2fa4128">
      <Terms xmlns="http://schemas.microsoft.com/office/infopath/2007/PartnerControls"/>
    </lcf76f155ced4ddcb4097134ff3c332f>
    <TaxCatchAll xmlns="d900e117-17a0-4b24-9e47-511ef1d02c4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31C44F0A0EF2B4588823F4337BAB889" ma:contentTypeVersion="21" ma:contentTypeDescription="Create a new document." ma:contentTypeScope="" ma:versionID="678bd9b6f12f153f30773e64c6770aae">
  <xsd:schema xmlns:xsd="http://www.w3.org/2001/XMLSchema" xmlns:xs="http://www.w3.org/2001/XMLSchema" xmlns:p="http://schemas.microsoft.com/office/2006/metadata/properties" xmlns:ns2="42a8fd96-dc82-42ed-8db4-7e4c56671864" xmlns:ns3="f9fd9eb2-cfb0-4e4b-b181-3425a2fa4128" xmlns:ns4="d900e117-17a0-4b24-9e47-511ef1d02c43" targetNamespace="http://schemas.microsoft.com/office/2006/metadata/properties" ma:root="true" ma:fieldsID="a51715e990eec3f7149468e0e9b9ef2d" ns2:_="" ns3:_="" ns4:_="">
    <xsd:import namespace="42a8fd96-dc82-42ed-8db4-7e4c56671864"/>
    <xsd:import namespace="f9fd9eb2-cfb0-4e4b-b181-3425a2fa4128"/>
    <xsd:import namespace="d900e117-17a0-4b24-9e47-511ef1d02c4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4:TaxCatchAll" minOccurs="0"/>
                <xsd:element ref="ns3:MediaServiceOCR" minOccurs="0"/>
                <xsd:element ref="ns3:MediaServiceLocation" minOccurs="0"/>
                <xsd:element ref="ns3:GraphicsImplemented_x003f_" minOccurs="0"/>
                <xsd:element ref="ns3:MediaServiceSearchProperties" minOccurs="0"/>
                <xsd:element ref="ns3:Authors" minOccurs="0"/>
                <xsd:element ref="ns3: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a8fd96-dc82-42ed-8db4-7e4c5667186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9fd9eb2-cfb0-4e4b-b181-3425a2fa412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GraphicsImplemented_x003f_" ma:index="22" nillable="true" ma:displayName="Graphics Implemented?" ma:default="1" ma:format="Dropdown" ma:internalName="GraphicsImplemented_x003f_">
      <xsd:simpleType>
        <xsd:restriction base="dms:Boolea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Authors" ma:index="24" nillable="true" ma:displayName="Authors" ma:format="Dropdown" ma:internalName="Authors">
      <xsd:simpleType>
        <xsd:restriction base="dms:Note">
          <xsd:maxLength value="255"/>
        </xsd:restriction>
      </xsd:simpleType>
    </xsd:element>
    <xsd:element name="Status" ma:index="25" nillable="true" ma:displayName="Status" ma:format="Dropdown" ma:internalName="Statu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ae708d32-bb66-47a3-a163-9059eb1d3fcc}" ma:internalName="TaxCatchAll" ma:showField="CatchAllData" ma:web="42a8fd96-dc82-42ed-8db4-7e4c5667186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AAE7DA3-28A0-4D68-A92E-CCE9E6C21E9D}">
  <ds:schemaRefs>
    <ds:schemaRef ds:uri="http://schemas.openxmlformats.org/package/2006/metadata/core-properties"/>
    <ds:schemaRef ds:uri="http://purl.org/dc/elements/1.1/"/>
    <ds:schemaRef ds:uri="http://schemas.microsoft.com/office/infopath/2007/PartnerControls"/>
    <ds:schemaRef ds:uri="42a8fd96-dc82-42ed-8db4-7e4c56671864"/>
    <ds:schemaRef ds:uri="d900e117-17a0-4b24-9e47-511ef1d02c43"/>
    <ds:schemaRef ds:uri="f9fd9eb2-cfb0-4e4b-b181-3425a2fa4128"/>
    <ds:schemaRef ds:uri="http://www.w3.org/XML/1998/namespace"/>
    <ds:schemaRef ds:uri="http://schemas.microsoft.com/office/2006/documentManagement/types"/>
    <ds:schemaRef ds:uri="http://schemas.microsoft.com/office/2006/metadata/properties"/>
    <ds:schemaRef ds:uri="http://purl.org/dc/dcmitype/"/>
    <ds:schemaRef ds:uri="http://purl.org/dc/terms/"/>
  </ds:schemaRefs>
</ds:datastoreItem>
</file>

<file path=customXml/itemProps2.xml><?xml version="1.0" encoding="utf-8"?>
<ds:datastoreItem xmlns:ds="http://schemas.openxmlformats.org/officeDocument/2006/customXml" ds:itemID="{E5745971-D6D7-41E5-9879-8F421363B07D}">
  <ds:schemaRefs>
    <ds:schemaRef ds:uri="http://schemas.microsoft.com/sharepoint/v3/contenttype/forms"/>
  </ds:schemaRefs>
</ds:datastoreItem>
</file>

<file path=customXml/itemProps3.xml><?xml version="1.0" encoding="utf-8"?>
<ds:datastoreItem xmlns:ds="http://schemas.openxmlformats.org/officeDocument/2006/customXml" ds:itemID="{6FD9CCB5-816F-45DA-8A2F-1BD5A145154D}">
  <ds:schemaRefs>
    <ds:schemaRef ds:uri="42a8fd96-dc82-42ed-8db4-7e4c56671864"/>
    <ds:schemaRef ds:uri="d900e117-17a0-4b24-9e47-511ef1d02c43"/>
    <ds:schemaRef ds:uri="f9fd9eb2-cfb0-4e4b-b181-3425a2fa412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10</TotalTime>
  <Words>2136</Words>
  <Application>Microsoft Macintosh PowerPoint</Application>
  <PresentationFormat>Widescreen</PresentationFormat>
  <Paragraphs>310</Paragraphs>
  <Slides>22</Slides>
  <Notes>20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Aptos</vt:lpstr>
      <vt:lpstr>Aptos Display</vt:lpstr>
      <vt:lpstr>Aptos Light</vt:lpstr>
      <vt:lpstr>Arial</vt:lpstr>
      <vt:lpstr>Calibri</vt:lpstr>
      <vt:lpstr>Office Theme</vt:lpstr>
      <vt:lpstr>PowerPoint Presentation</vt:lpstr>
      <vt:lpstr>Maslow’s Hierarchy of Needs</vt:lpstr>
      <vt:lpstr>Maslow’s Hierarchy Applied to Data Needs</vt:lpstr>
      <vt:lpstr>Why We Explore…</vt:lpstr>
      <vt:lpstr>Moon to Mars Objectives</vt:lpstr>
      <vt:lpstr>Goals, Objectives, and Strategy</vt:lpstr>
      <vt:lpstr>Architecting from the Right</vt:lpstr>
      <vt:lpstr>Architecture Components</vt:lpstr>
      <vt:lpstr>Data Systems and Management </vt:lpstr>
      <vt:lpstr>Data Expectations of Artificial Intelligence</vt:lpstr>
      <vt:lpstr>Example Functions Fulfilled by xEVA During HLR</vt:lpstr>
      <vt:lpstr>EVA Suit Display Features Derived from Use-Cases</vt:lpstr>
      <vt:lpstr>Joint Augmented Reality Visual Informatics System (Joint AR)</vt:lpstr>
      <vt:lpstr>Display Use-Cases &amp; Interface </vt:lpstr>
      <vt:lpstr>The Novel Problem Spaces</vt:lpstr>
      <vt:lpstr>STAR Graphics Engine</vt:lpstr>
      <vt:lpstr>STAR in Action</vt:lpstr>
      <vt:lpstr>Looking Forward </vt:lpstr>
      <vt:lpstr>EVA Spacesuit Displays Effort</vt:lpstr>
      <vt:lpstr>Learn More</vt:lpstr>
      <vt:lpstr>Key Takeaways</vt:lpstr>
      <vt:lpstr>Get Involved in Architecture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Baird, Daniel S</dc:creator>
  <cp:lastModifiedBy>Baird, Danny {he, him} (HQ-480.0)[NCS]</cp:lastModifiedBy>
  <cp:revision>4</cp:revision>
  <dcterms:created xsi:type="dcterms:W3CDTF">2024-06-24T13:24:21Z</dcterms:created>
  <dcterms:modified xsi:type="dcterms:W3CDTF">2024-09-23T20:14:58Z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0x010100231C44F0A0EF2B4588823F4337BAB889</vt:lpwstr>
  </property>
  <property fmtid="{D5CDD505-2E9C-101B-9397-08002B2CF9AE}" pid="3" name="MediaServiceImageTags">
    <vt:lpwstr/>
  </property>
</Properties>
</file>