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735" r:id="rId5"/>
    <p:sldMasterId id="2147483748" r:id="rId6"/>
  </p:sldMasterIdLst>
  <p:notesMasterIdLst>
    <p:notesMasterId r:id="rId58"/>
  </p:notesMasterIdLst>
  <p:handoutMasterIdLst>
    <p:handoutMasterId r:id="rId59"/>
  </p:handoutMasterIdLst>
  <p:sldIdLst>
    <p:sldId id="38395" r:id="rId7"/>
    <p:sldId id="257" r:id="rId8"/>
    <p:sldId id="389" r:id="rId9"/>
    <p:sldId id="38506" r:id="rId10"/>
    <p:sldId id="38514" r:id="rId11"/>
    <p:sldId id="38509" r:id="rId12"/>
    <p:sldId id="392" r:id="rId13"/>
    <p:sldId id="38390" r:id="rId14"/>
    <p:sldId id="38519" r:id="rId15"/>
    <p:sldId id="38520" r:id="rId16"/>
    <p:sldId id="38391" r:id="rId17"/>
    <p:sldId id="38490" r:id="rId18"/>
    <p:sldId id="279" r:id="rId19"/>
    <p:sldId id="38421" r:id="rId20"/>
    <p:sldId id="38400" r:id="rId21"/>
    <p:sldId id="263" r:id="rId22"/>
    <p:sldId id="38420" r:id="rId23"/>
    <p:sldId id="38392" r:id="rId24"/>
    <p:sldId id="1924" r:id="rId25"/>
    <p:sldId id="38394" r:id="rId26"/>
    <p:sldId id="347" r:id="rId27"/>
    <p:sldId id="274" r:id="rId28"/>
    <p:sldId id="38435" r:id="rId29"/>
    <p:sldId id="1925" r:id="rId30"/>
    <p:sldId id="1970" r:id="rId31"/>
    <p:sldId id="38511" r:id="rId32"/>
    <p:sldId id="16118" r:id="rId33"/>
    <p:sldId id="38505" r:id="rId34"/>
    <p:sldId id="38452" r:id="rId35"/>
    <p:sldId id="38454" r:id="rId36"/>
    <p:sldId id="38446" r:id="rId37"/>
    <p:sldId id="38501" r:id="rId38"/>
    <p:sldId id="38500" r:id="rId39"/>
    <p:sldId id="38474" r:id="rId40"/>
    <p:sldId id="1940" r:id="rId41"/>
    <p:sldId id="1943" r:id="rId42"/>
    <p:sldId id="38455" r:id="rId43"/>
    <p:sldId id="38502" r:id="rId44"/>
    <p:sldId id="38510" r:id="rId45"/>
    <p:sldId id="38508" r:id="rId46"/>
    <p:sldId id="38512" r:id="rId47"/>
    <p:sldId id="38442" r:id="rId48"/>
    <p:sldId id="38440" r:id="rId49"/>
    <p:sldId id="38416" r:id="rId50"/>
    <p:sldId id="38517" r:id="rId51"/>
    <p:sldId id="38518" r:id="rId52"/>
    <p:sldId id="38516" r:id="rId53"/>
    <p:sldId id="38507" r:id="rId54"/>
    <p:sldId id="38515" r:id="rId55"/>
    <p:sldId id="38492" r:id="rId56"/>
    <p:sldId id="1952"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E6A0723-E1B2-4479-95A9-DAF0FC8ABD7B}">
          <p14:sldIdLst>
            <p14:sldId id="38395"/>
            <p14:sldId id="257"/>
            <p14:sldId id="389"/>
            <p14:sldId id="38506"/>
            <p14:sldId id="38514"/>
          </p14:sldIdLst>
        </p14:section>
        <p14:section name="the dust problem" id="{BA44DF26-9AED-44C7-A6FB-3630DD7AD9E0}">
          <p14:sldIdLst>
            <p14:sldId id="38509"/>
            <p14:sldId id="392"/>
            <p14:sldId id="38390"/>
            <p14:sldId id="38519"/>
            <p14:sldId id="38520"/>
            <p14:sldId id="38391"/>
            <p14:sldId id="38490"/>
            <p14:sldId id="279"/>
            <p14:sldId id="38421"/>
            <p14:sldId id="38400"/>
            <p14:sldId id="263"/>
            <p14:sldId id="38420"/>
            <p14:sldId id="38392"/>
            <p14:sldId id="1924"/>
            <p14:sldId id="38394"/>
            <p14:sldId id="347"/>
            <p14:sldId id="274"/>
            <p14:sldId id="38435"/>
            <p14:sldId id="1925"/>
            <p14:sldId id="1970"/>
          </p14:sldIdLst>
        </p14:section>
        <p14:section name="dust characterization needs" id="{51CCD1A2-0438-4557-B57A-1909D4C7FA01}">
          <p14:sldIdLst>
            <p14:sldId id="38511"/>
            <p14:sldId id="16118"/>
            <p14:sldId id="38505"/>
            <p14:sldId id="38452"/>
            <p14:sldId id="38454"/>
            <p14:sldId id="38446"/>
            <p14:sldId id="38501"/>
            <p14:sldId id="38500"/>
            <p14:sldId id="38474"/>
            <p14:sldId id="1940"/>
            <p14:sldId id="1943"/>
            <p14:sldId id="38455"/>
            <p14:sldId id="38502"/>
          </p14:sldIdLst>
        </p14:section>
        <p14:section name="NASA's perspective" id="{058C44F4-CC03-4469-8589-CE24012F0A7A}">
          <p14:sldIdLst>
            <p14:sldId id="38510"/>
            <p14:sldId id="38508"/>
          </p14:sldIdLst>
        </p14:section>
        <p14:section name="Experiments, payloads, tech" id="{D5B6F853-9E63-42EC-B552-33A1D51BC08F}">
          <p14:sldIdLst>
            <p14:sldId id="38512"/>
            <p14:sldId id="38442"/>
            <p14:sldId id="38440"/>
            <p14:sldId id="38416"/>
            <p14:sldId id="38517"/>
            <p14:sldId id="38518"/>
          </p14:sldIdLst>
        </p14:section>
        <p14:section name="Engagement" id="{6B54E114-4CB5-4320-9F0F-D53C5FB0D8E4}">
          <p14:sldIdLst>
            <p14:sldId id="38516"/>
            <p14:sldId id="38507"/>
            <p14:sldId id="38515"/>
          </p14:sldIdLst>
        </p14:section>
        <p14:section name="back matter" id="{1643163C-F6FD-40E1-B0EE-9F19A929B00E}">
          <p14:sldIdLst>
            <p14:sldId id="38492"/>
            <p14:sldId id="1952"/>
          </p14:sldIdLst>
        </p14:section>
      </p14:sectionLst>
    </p:ex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301" autoAdjust="0"/>
    <p:restoredTop sz="83178" autoAdjust="0"/>
  </p:normalViewPr>
  <p:slideViewPr>
    <p:cSldViewPr snapToGrid="0">
      <p:cViewPr varScale="1">
        <p:scale>
          <a:sx n="56" d="100"/>
          <a:sy n="56" d="100"/>
        </p:scale>
        <p:origin x="96" y="1746"/>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p:scale>
        <a:sx n="200" d="100"/>
        <a:sy n="200" d="100"/>
      </p:scale>
      <p:origin x="0" y="-29466"/>
    </p:cViewPr>
  </p:sorterViewPr>
  <p:notesViewPr>
    <p:cSldViewPr snapToGrid="0">
      <p:cViewPr varScale="1">
        <p:scale>
          <a:sx n="48" d="100"/>
          <a:sy n="48" d="100"/>
        </p:scale>
        <p:origin x="1911"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D1E20B-A1AB-407E-958F-9BF0EFB76D61}" type="doc">
      <dgm:prSet loTypeId="urn:microsoft.com/office/officeart/2005/8/layout/gear1" loCatId="process" qsTypeId="urn:microsoft.com/office/officeart/2005/8/quickstyle/simple1" qsCatId="simple" csTypeId="urn:microsoft.com/office/officeart/2005/8/colors/accent1_2" csCatId="accent1" phldr="1"/>
      <dgm:spPr/>
    </dgm:pt>
    <dgm:pt modelId="{A3DD6C51-6B92-4912-B65F-9EF0B1C10390}">
      <dgm:prSet phldrT="[Text]"/>
      <dgm:spPr/>
      <dgm:t>
        <a:bodyPr/>
        <a:lstStyle/>
        <a:p>
          <a:r>
            <a:rPr lang="en-US" dirty="0">
              <a:solidFill>
                <a:schemeClr val="bg1"/>
              </a:solidFill>
            </a:rPr>
            <a:t>failure of seals</a:t>
          </a:r>
        </a:p>
      </dgm:t>
    </dgm:pt>
    <dgm:pt modelId="{D381E328-CF57-44B1-BB82-AD1338F12EA8}" type="parTrans" cxnId="{45130889-2E99-4198-B73C-9533B290E767}">
      <dgm:prSet/>
      <dgm:spPr/>
      <dgm:t>
        <a:bodyPr/>
        <a:lstStyle/>
        <a:p>
          <a:endParaRPr lang="en-US">
            <a:solidFill>
              <a:schemeClr val="bg1"/>
            </a:solidFill>
          </a:endParaRPr>
        </a:p>
      </dgm:t>
    </dgm:pt>
    <dgm:pt modelId="{249B6467-B9A1-44BE-89B3-D30116FC4397}" type="sibTrans" cxnId="{45130889-2E99-4198-B73C-9533B290E767}">
      <dgm:prSet/>
      <dgm:spPr/>
      <dgm:t>
        <a:bodyPr/>
        <a:lstStyle/>
        <a:p>
          <a:endParaRPr lang="en-US">
            <a:solidFill>
              <a:schemeClr val="bg1"/>
            </a:solidFill>
          </a:endParaRPr>
        </a:p>
      </dgm:t>
    </dgm:pt>
    <dgm:pt modelId="{A6684B12-9DB0-49FB-B75B-96410CBC7919}">
      <dgm:prSet phldrT="[Text]"/>
      <dgm:spPr/>
      <dgm:t>
        <a:bodyPr/>
        <a:lstStyle/>
        <a:p>
          <a:r>
            <a:rPr lang="en-US" dirty="0">
              <a:solidFill>
                <a:schemeClr val="bg1"/>
              </a:solidFill>
            </a:rPr>
            <a:t>clogging of joints and mechanisms</a:t>
          </a:r>
        </a:p>
      </dgm:t>
    </dgm:pt>
    <dgm:pt modelId="{F8CE5872-FD83-4BDD-BA9D-E2F695353472}" type="parTrans" cxnId="{D5EE1C0B-B796-4FD3-A517-63F8B386816D}">
      <dgm:prSet/>
      <dgm:spPr/>
      <dgm:t>
        <a:bodyPr/>
        <a:lstStyle/>
        <a:p>
          <a:endParaRPr lang="en-US">
            <a:solidFill>
              <a:schemeClr val="bg1"/>
            </a:solidFill>
          </a:endParaRPr>
        </a:p>
      </dgm:t>
    </dgm:pt>
    <dgm:pt modelId="{2BF5D6C3-74AD-413E-8E61-C7FD48CA53E8}" type="sibTrans" cxnId="{D5EE1C0B-B796-4FD3-A517-63F8B386816D}">
      <dgm:prSet/>
      <dgm:spPr/>
      <dgm:t>
        <a:bodyPr/>
        <a:lstStyle/>
        <a:p>
          <a:endParaRPr lang="en-US">
            <a:solidFill>
              <a:schemeClr val="bg1"/>
            </a:solidFill>
          </a:endParaRPr>
        </a:p>
      </dgm:t>
    </dgm:pt>
    <dgm:pt modelId="{1634DFD2-AF53-4FFF-8384-0AF5EC03C80E}">
      <dgm:prSet phldrT="[Text]"/>
      <dgm:spPr/>
      <dgm:t>
        <a:bodyPr/>
        <a:lstStyle/>
        <a:p>
          <a:r>
            <a:rPr lang="en-US" dirty="0">
              <a:solidFill>
                <a:schemeClr val="bg1"/>
              </a:solidFill>
            </a:rPr>
            <a:t>thermal control problems</a:t>
          </a:r>
        </a:p>
      </dgm:t>
    </dgm:pt>
    <dgm:pt modelId="{027026A4-B399-4CA1-927D-6DED391DB9E3}" type="parTrans" cxnId="{B94EAACC-0B6D-4095-953F-C72AA15014B8}">
      <dgm:prSet/>
      <dgm:spPr/>
      <dgm:t>
        <a:bodyPr/>
        <a:lstStyle/>
        <a:p>
          <a:endParaRPr lang="en-US">
            <a:solidFill>
              <a:schemeClr val="bg1"/>
            </a:solidFill>
          </a:endParaRPr>
        </a:p>
      </dgm:t>
    </dgm:pt>
    <dgm:pt modelId="{35256974-7785-42FE-AC49-20F770E255F8}" type="sibTrans" cxnId="{B94EAACC-0B6D-4095-953F-C72AA15014B8}">
      <dgm:prSet/>
      <dgm:spPr/>
      <dgm:t>
        <a:bodyPr/>
        <a:lstStyle/>
        <a:p>
          <a:endParaRPr lang="en-US">
            <a:solidFill>
              <a:schemeClr val="bg1"/>
            </a:solidFill>
          </a:endParaRPr>
        </a:p>
      </dgm:t>
    </dgm:pt>
    <dgm:pt modelId="{20688B89-C180-493B-BD3A-1641EAC48063}" type="pres">
      <dgm:prSet presAssocID="{6FD1E20B-A1AB-407E-958F-9BF0EFB76D61}" presName="composite" presStyleCnt="0">
        <dgm:presLayoutVars>
          <dgm:chMax val="3"/>
          <dgm:animLvl val="lvl"/>
          <dgm:resizeHandles val="exact"/>
        </dgm:presLayoutVars>
      </dgm:prSet>
      <dgm:spPr/>
    </dgm:pt>
    <dgm:pt modelId="{81BB9E64-CB5D-493C-80CB-96106AD953B0}" type="pres">
      <dgm:prSet presAssocID="{1634DFD2-AF53-4FFF-8384-0AF5EC03C80E}" presName="gear1" presStyleLbl="node1" presStyleIdx="0" presStyleCnt="3">
        <dgm:presLayoutVars>
          <dgm:chMax val="1"/>
          <dgm:bulletEnabled val="1"/>
        </dgm:presLayoutVars>
      </dgm:prSet>
      <dgm:spPr/>
    </dgm:pt>
    <dgm:pt modelId="{BDAAA23A-AB5C-4FB6-AA06-A9FA99B7BCC8}" type="pres">
      <dgm:prSet presAssocID="{1634DFD2-AF53-4FFF-8384-0AF5EC03C80E}" presName="gear1srcNode" presStyleLbl="node1" presStyleIdx="0" presStyleCnt="3"/>
      <dgm:spPr/>
    </dgm:pt>
    <dgm:pt modelId="{72D369F3-E1F8-4D0A-999B-C1496D0F9543}" type="pres">
      <dgm:prSet presAssocID="{1634DFD2-AF53-4FFF-8384-0AF5EC03C80E}" presName="gear1dstNode" presStyleLbl="node1" presStyleIdx="0" presStyleCnt="3"/>
      <dgm:spPr/>
    </dgm:pt>
    <dgm:pt modelId="{9E78AFEB-5E15-4CD5-98F0-0C2316D2796C}" type="pres">
      <dgm:prSet presAssocID="{A3DD6C51-6B92-4912-B65F-9EF0B1C10390}" presName="gear2" presStyleLbl="node1" presStyleIdx="1" presStyleCnt="3">
        <dgm:presLayoutVars>
          <dgm:chMax val="1"/>
          <dgm:bulletEnabled val="1"/>
        </dgm:presLayoutVars>
      </dgm:prSet>
      <dgm:spPr/>
    </dgm:pt>
    <dgm:pt modelId="{5649E2F5-A956-4608-A13C-F03330C61C6F}" type="pres">
      <dgm:prSet presAssocID="{A3DD6C51-6B92-4912-B65F-9EF0B1C10390}" presName="gear2srcNode" presStyleLbl="node1" presStyleIdx="1" presStyleCnt="3"/>
      <dgm:spPr/>
    </dgm:pt>
    <dgm:pt modelId="{8BFFC5C2-2AED-4CB6-A9EC-13055A8F6C73}" type="pres">
      <dgm:prSet presAssocID="{A3DD6C51-6B92-4912-B65F-9EF0B1C10390}" presName="gear2dstNode" presStyleLbl="node1" presStyleIdx="1" presStyleCnt="3"/>
      <dgm:spPr/>
    </dgm:pt>
    <dgm:pt modelId="{1A7A1A70-CC24-48AB-BC1C-75FAEAC8B16A}" type="pres">
      <dgm:prSet presAssocID="{A6684B12-9DB0-49FB-B75B-96410CBC7919}" presName="gear3" presStyleLbl="node1" presStyleIdx="2" presStyleCnt="3"/>
      <dgm:spPr/>
    </dgm:pt>
    <dgm:pt modelId="{9DFA726B-0DD2-4B26-AE30-93311D97DE19}" type="pres">
      <dgm:prSet presAssocID="{A6684B12-9DB0-49FB-B75B-96410CBC7919}" presName="gear3tx" presStyleLbl="node1" presStyleIdx="2" presStyleCnt="3">
        <dgm:presLayoutVars>
          <dgm:chMax val="1"/>
          <dgm:bulletEnabled val="1"/>
        </dgm:presLayoutVars>
      </dgm:prSet>
      <dgm:spPr/>
    </dgm:pt>
    <dgm:pt modelId="{D349642F-BCB6-4730-96C5-2C437532C9FD}" type="pres">
      <dgm:prSet presAssocID="{A6684B12-9DB0-49FB-B75B-96410CBC7919}" presName="gear3srcNode" presStyleLbl="node1" presStyleIdx="2" presStyleCnt="3"/>
      <dgm:spPr/>
    </dgm:pt>
    <dgm:pt modelId="{9E91DA73-D006-4024-8A45-CA93243E427C}" type="pres">
      <dgm:prSet presAssocID="{A6684B12-9DB0-49FB-B75B-96410CBC7919}" presName="gear3dstNode" presStyleLbl="node1" presStyleIdx="2" presStyleCnt="3"/>
      <dgm:spPr/>
    </dgm:pt>
    <dgm:pt modelId="{3B68221E-4CC3-44AB-892A-F7BBFDD0E142}" type="pres">
      <dgm:prSet presAssocID="{35256974-7785-42FE-AC49-20F770E255F8}" presName="connector1" presStyleLbl="sibTrans2D1" presStyleIdx="0" presStyleCnt="3"/>
      <dgm:spPr/>
    </dgm:pt>
    <dgm:pt modelId="{7E52EB37-472E-4AE3-8422-AF7A45B7BCDA}" type="pres">
      <dgm:prSet presAssocID="{249B6467-B9A1-44BE-89B3-D30116FC4397}" presName="connector2" presStyleLbl="sibTrans2D1" presStyleIdx="1" presStyleCnt="3"/>
      <dgm:spPr/>
    </dgm:pt>
    <dgm:pt modelId="{85C82ABA-F5CC-48DF-B3EB-62301B8E5C59}" type="pres">
      <dgm:prSet presAssocID="{2BF5D6C3-74AD-413E-8E61-C7FD48CA53E8}" presName="connector3" presStyleLbl="sibTrans2D1" presStyleIdx="2" presStyleCnt="3"/>
      <dgm:spPr/>
    </dgm:pt>
  </dgm:ptLst>
  <dgm:cxnLst>
    <dgm:cxn modelId="{D5EE1C0B-B796-4FD3-A517-63F8B386816D}" srcId="{6FD1E20B-A1AB-407E-958F-9BF0EFB76D61}" destId="{A6684B12-9DB0-49FB-B75B-96410CBC7919}" srcOrd="2" destOrd="0" parTransId="{F8CE5872-FD83-4BDD-BA9D-E2F695353472}" sibTransId="{2BF5D6C3-74AD-413E-8E61-C7FD48CA53E8}"/>
    <dgm:cxn modelId="{792E2714-5301-4DF8-ABF9-3F6D70C00B40}" type="presOf" srcId="{A3DD6C51-6B92-4912-B65F-9EF0B1C10390}" destId="{5649E2F5-A956-4608-A13C-F03330C61C6F}" srcOrd="1" destOrd="0" presId="urn:microsoft.com/office/officeart/2005/8/layout/gear1"/>
    <dgm:cxn modelId="{837CEE24-08C9-4F5C-8EFD-BC16B3045993}" type="presOf" srcId="{1634DFD2-AF53-4FFF-8384-0AF5EC03C80E}" destId="{72D369F3-E1F8-4D0A-999B-C1496D0F9543}" srcOrd="2" destOrd="0" presId="urn:microsoft.com/office/officeart/2005/8/layout/gear1"/>
    <dgm:cxn modelId="{CE65993A-EF25-47B4-BB91-E48B001AAC8D}" type="presOf" srcId="{A6684B12-9DB0-49FB-B75B-96410CBC7919}" destId="{9E91DA73-D006-4024-8A45-CA93243E427C}" srcOrd="3" destOrd="0" presId="urn:microsoft.com/office/officeart/2005/8/layout/gear1"/>
    <dgm:cxn modelId="{9BBA015F-6BCD-4E56-8DDF-F2A1F75A132F}" type="presOf" srcId="{1634DFD2-AF53-4FFF-8384-0AF5EC03C80E}" destId="{BDAAA23A-AB5C-4FB6-AA06-A9FA99B7BCC8}" srcOrd="1" destOrd="0" presId="urn:microsoft.com/office/officeart/2005/8/layout/gear1"/>
    <dgm:cxn modelId="{8A67C75F-EB36-40DE-A918-348A7FAB1667}" type="presOf" srcId="{35256974-7785-42FE-AC49-20F770E255F8}" destId="{3B68221E-4CC3-44AB-892A-F7BBFDD0E142}" srcOrd="0" destOrd="0" presId="urn:microsoft.com/office/officeart/2005/8/layout/gear1"/>
    <dgm:cxn modelId="{C0BCAB47-498E-479A-BE30-C574379F4710}" type="presOf" srcId="{6FD1E20B-A1AB-407E-958F-9BF0EFB76D61}" destId="{20688B89-C180-493B-BD3A-1641EAC48063}" srcOrd="0" destOrd="0" presId="urn:microsoft.com/office/officeart/2005/8/layout/gear1"/>
    <dgm:cxn modelId="{2462BE69-D7DD-4C1F-905F-7815D531F686}" type="presOf" srcId="{A6684B12-9DB0-49FB-B75B-96410CBC7919}" destId="{9DFA726B-0DD2-4B26-AE30-93311D97DE19}" srcOrd="1" destOrd="0" presId="urn:microsoft.com/office/officeart/2005/8/layout/gear1"/>
    <dgm:cxn modelId="{484AA551-23A1-4EC3-9A0C-9D4DC295E84B}" type="presOf" srcId="{2BF5D6C3-74AD-413E-8E61-C7FD48CA53E8}" destId="{85C82ABA-F5CC-48DF-B3EB-62301B8E5C59}" srcOrd="0" destOrd="0" presId="urn:microsoft.com/office/officeart/2005/8/layout/gear1"/>
    <dgm:cxn modelId="{7464CD56-B398-4A04-88DC-BEFB2D684F87}" type="presOf" srcId="{A6684B12-9DB0-49FB-B75B-96410CBC7919}" destId="{1A7A1A70-CC24-48AB-BC1C-75FAEAC8B16A}" srcOrd="0" destOrd="0" presId="urn:microsoft.com/office/officeart/2005/8/layout/gear1"/>
    <dgm:cxn modelId="{DDD9AC58-251B-44B7-B298-A58BF4AA04D9}" type="presOf" srcId="{A3DD6C51-6B92-4912-B65F-9EF0B1C10390}" destId="{8BFFC5C2-2AED-4CB6-A9EC-13055A8F6C73}" srcOrd="2" destOrd="0" presId="urn:microsoft.com/office/officeart/2005/8/layout/gear1"/>
    <dgm:cxn modelId="{45130889-2E99-4198-B73C-9533B290E767}" srcId="{6FD1E20B-A1AB-407E-958F-9BF0EFB76D61}" destId="{A3DD6C51-6B92-4912-B65F-9EF0B1C10390}" srcOrd="1" destOrd="0" parTransId="{D381E328-CF57-44B1-BB82-AD1338F12EA8}" sibTransId="{249B6467-B9A1-44BE-89B3-D30116FC4397}"/>
    <dgm:cxn modelId="{83C5758E-11BB-41E4-96DA-1314327BFD1C}" type="presOf" srcId="{A3DD6C51-6B92-4912-B65F-9EF0B1C10390}" destId="{9E78AFEB-5E15-4CD5-98F0-0C2316D2796C}" srcOrd="0" destOrd="0" presId="urn:microsoft.com/office/officeart/2005/8/layout/gear1"/>
    <dgm:cxn modelId="{B94EAACC-0B6D-4095-953F-C72AA15014B8}" srcId="{6FD1E20B-A1AB-407E-958F-9BF0EFB76D61}" destId="{1634DFD2-AF53-4FFF-8384-0AF5EC03C80E}" srcOrd="0" destOrd="0" parTransId="{027026A4-B399-4CA1-927D-6DED391DB9E3}" sibTransId="{35256974-7785-42FE-AC49-20F770E255F8}"/>
    <dgm:cxn modelId="{23EBC7D8-287C-4137-900F-F8751AE6DE0D}" type="presOf" srcId="{A6684B12-9DB0-49FB-B75B-96410CBC7919}" destId="{D349642F-BCB6-4730-96C5-2C437532C9FD}" srcOrd="2" destOrd="0" presId="urn:microsoft.com/office/officeart/2005/8/layout/gear1"/>
    <dgm:cxn modelId="{10FC1DF0-E0AD-464D-AE28-00D4296A2DDA}" type="presOf" srcId="{1634DFD2-AF53-4FFF-8384-0AF5EC03C80E}" destId="{81BB9E64-CB5D-493C-80CB-96106AD953B0}" srcOrd="0" destOrd="0" presId="urn:microsoft.com/office/officeart/2005/8/layout/gear1"/>
    <dgm:cxn modelId="{1CC1B4FF-2975-4DA7-B7E7-6BB53E44EA3F}" type="presOf" srcId="{249B6467-B9A1-44BE-89B3-D30116FC4397}" destId="{7E52EB37-472E-4AE3-8422-AF7A45B7BCDA}" srcOrd="0" destOrd="0" presId="urn:microsoft.com/office/officeart/2005/8/layout/gear1"/>
    <dgm:cxn modelId="{A980F86D-949F-4220-9026-29CEBFE51B53}" type="presParOf" srcId="{20688B89-C180-493B-BD3A-1641EAC48063}" destId="{81BB9E64-CB5D-493C-80CB-96106AD953B0}" srcOrd="0" destOrd="0" presId="urn:microsoft.com/office/officeart/2005/8/layout/gear1"/>
    <dgm:cxn modelId="{70B75FAC-7752-496F-B253-0672C7D7D0B6}" type="presParOf" srcId="{20688B89-C180-493B-BD3A-1641EAC48063}" destId="{BDAAA23A-AB5C-4FB6-AA06-A9FA99B7BCC8}" srcOrd="1" destOrd="0" presId="urn:microsoft.com/office/officeart/2005/8/layout/gear1"/>
    <dgm:cxn modelId="{D895BAF9-519D-4588-8EA2-D69F5158AF8B}" type="presParOf" srcId="{20688B89-C180-493B-BD3A-1641EAC48063}" destId="{72D369F3-E1F8-4D0A-999B-C1496D0F9543}" srcOrd="2" destOrd="0" presId="urn:microsoft.com/office/officeart/2005/8/layout/gear1"/>
    <dgm:cxn modelId="{8DB927FA-EC8B-4D58-BB39-454E5E9242D5}" type="presParOf" srcId="{20688B89-C180-493B-BD3A-1641EAC48063}" destId="{9E78AFEB-5E15-4CD5-98F0-0C2316D2796C}" srcOrd="3" destOrd="0" presId="urn:microsoft.com/office/officeart/2005/8/layout/gear1"/>
    <dgm:cxn modelId="{133DDAB6-8E26-42C6-B874-C8C4C86CD51F}" type="presParOf" srcId="{20688B89-C180-493B-BD3A-1641EAC48063}" destId="{5649E2F5-A956-4608-A13C-F03330C61C6F}" srcOrd="4" destOrd="0" presId="urn:microsoft.com/office/officeart/2005/8/layout/gear1"/>
    <dgm:cxn modelId="{87893DD1-643C-4679-BEA6-18B2C1D62CAD}" type="presParOf" srcId="{20688B89-C180-493B-BD3A-1641EAC48063}" destId="{8BFFC5C2-2AED-4CB6-A9EC-13055A8F6C73}" srcOrd="5" destOrd="0" presId="urn:microsoft.com/office/officeart/2005/8/layout/gear1"/>
    <dgm:cxn modelId="{7A7BEF40-9F59-44AB-98F9-DF9644461CF8}" type="presParOf" srcId="{20688B89-C180-493B-BD3A-1641EAC48063}" destId="{1A7A1A70-CC24-48AB-BC1C-75FAEAC8B16A}" srcOrd="6" destOrd="0" presId="urn:microsoft.com/office/officeart/2005/8/layout/gear1"/>
    <dgm:cxn modelId="{A571DE20-2499-4224-9847-607F69933328}" type="presParOf" srcId="{20688B89-C180-493B-BD3A-1641EAC48063}" destId="{9DFA726B-0DD2-4B26-AE30-93311D97DE19}" srcOrd="7" destOrd="0" presId="urn:microsoft.com/office/officeart/2005/8/layout/gear1"/>
    <dgm:cxn modelId="{9652B265-9277-45D6-9DEE-2A055C762E7A}" type="presParOf" srcId="{20688B89-C180-493B-BD3A-1641EAC48063}" destId="{D349642F-BCB6-4730-96C5-2C437532C9FD}" srcOrd="8" destOrd="0" presId="urn:microsoft.com/office/officeart/2005/8/layout/gear1"/>
    <dgm:cxn modelId="{E997728A-70D6-4346-9568-12F1C3298DF9}" type="presParOf" srcId="{20688B89-C180-493B-BD3A-1641EAC48063}" destId="{9E91DA73-D006-4024-8A45-CA93243E427C}" srcOrd="9" destOrd="0" presId="urn:microsoft.com/office/officeart/2005/8/layout/gear1"/>
    <dgm:cxn modelId="{34C9E7BD-40A7-4072-BF4D-F43D4352E866}" type="presParOf" srcId="{20688B89-C180-493B-BD3A-1641EAC48063}" destId="{3B68221E-4CC3-44AB-892A-F7BBFDD0E142}" srcOrd="10" destOrd="0" presId="urn:microsoft.com/office/officeart/2005/8/layout/gear1"/>
    <dgm:cxn modelId="{A3815FAB-4050-4C1B-8AC4-1D2D0F4661B6}" type="presParOf" srcId="{20688B89-C180-493B-BD3A-1641EAC48063}" destId="{7E52EB37-472E-4AE3-8422-AF7A45B7BCDA}" srcOrd="11" destOrd="0" presId="urn:microsoft.com/office/officeart/2005/8/layout/gear1"/>
    <dgm:cxn modelId="{26222236-7F28-468A-884C-5A9E1DEF42CA}" type="presParOf" srcId="{20688B89-C180-493B-BD3A-1641EAC48063}" destId="{85C82ABA-F5CC-48DF-B3EB-62301B8E5C59}"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D1E20B-A1AB-407E-958F-9BF0EFB76D61}" type="doc">
      <dgm:prSet loTypeId="urn:microsoft.com/office/officeart/2005/8/layout/gear1" loCatId="process" qsTypeId="urn:microsoft.com/office/officeart/2005/8/quickstyle/simple1" qsCatId="simple" csTypeId="urn:microsoft.com/office/officeart/2005/8/colors/accent1_2" csCatId="accent1" phldr="1"/>
      <dgm:spPr/>
    </dgm:pt>
    <dgm:pt modelId="{1634DFD2-AF53-4FFF-8384-0AF5EC03C80E}">
      <dgm:prSet phldrT="[Text]" custT="1"/>
      <dgm:spPr/>
      <dgm:t>
        <a:bodyPr/>
        <a:lstStyle/>
        <a:p>
          <a:r>
            <a:rPr lang="en-US" sz="1200" dirty="0">
              <a:solidFill>
                <a:schemeClr val="bg1"/>
              </a:solidFill>
            </a:rPr>
            <a:t>false instrument readings</a:t>
          </a:r>
        </a:p>
      </dgm:t>
    </dgm:pt>
    <dgm:pt modelId="{027026A4-B399-4CA1-927D-6DED391DB9E3}" type="parTrans" cxnId="{B94EAACC-0B6D-4095-953F-C72AA15014B8}">
      <dgm:prSet/>
      <dgm:spPr/>
      <dgm:t>
        <a:bodyPr/>
        <a:lstStyle/>
        <a:p>
          <a:endParaRPr lang="en-US" sz="2400">
            <a:solidFill>
              <a:schemeClr val="bg1"/>
            </a:solidFill>
          </a:endParaRPr>
        </a:p>
      </dgm:t>
    </dgm:pt>
    <dgm:pt modelId="{35256974-7785-42FE-AC49-20F770E255F8}" type="sibTrans" cxnId="{B94EAACC-0B6D-4095-953F-C72AA15014B8}">
      <dgm:prSet/>
      <dgm:spPr/>
      <dgm:t>
        <a:bodyPr/>
        <a:lstStyle/>
        <a:p>
          <a:endParaRPr lang="en-US" sz="2400">
            <a:solidFill>
              <a:schemeClr val="bg1"/>
            </a:solidFill>
          </a:endParaRPr>
        </a:p>
      </dgm:t>
    </dgm:pt>
    <dgm:pt modelId="{A3DD6C51-6B92-4912-B65F-9EF0B1C10390}">
      <dgm:prSet phldrT="[Text]" custT="1"/>
      <dgm:spPr/>
      <dgm:t>
        <a:bodyPr/>
        <a:lstStyle/>
        <a:p>
          <a:r>
            <a:rPr lang="en-US" sz="900" dirty="0">
              <a:solidFill>
                <a:schemeClr val="bg1"/>
              </a:solidFill>
            </a:rPr>
            <a:t>vision obscuration</a:t>
          </a:r>
        </a:p>
      </dgm:t>
    </dgm:pt>
    <dgm:pt modelId="{249B6467-B9A1-44BE-89B3-D30116FC4397}" type="sibTrans" cxnId="{45130889-2E99-4198-B73C-9533B290E767}">
      <dgm:prSet/>
      <dgm:spPr/>
      <dgm:t>
        <a:bodyPr/>
        <a:lstStyle/>
        <a:p>
          <a:endParaRPr lang="en-US" sz="2400">
            <a:solidFill>
              <a:schemeClr val="bg1"/>
            </a:solidFill>
          </a:endParaRPr>
        </a:p>
      </dgm:t>
    </dgm:pt>
    <dgm:pt modelId="{D381E328-CF57-44B1-BB82-AD1338F12EA8}" type="parTrans" cxnId="{45130889-2E99-4198-B73C-9533B290E767}">
      <dgm:prSet/>
      <dgm:spPr/>
      <dgm:t>
        <a:bodyPr/>
        <a:lstStyle/>
        <a:p>
          <a:endParaRPr lang="en-US" sz="2400">
            <a:solidFill>
              <a:schemeClr val="bg1"/>
            </a:solidFill>
          </a:endParaRPr>
        </a:p>
      </dgm:t>
    </dgm:pt>
    <dgm:pt modelId="{A6684B12-9DB0-49FB-B75B-96410CBC7919}">
      <dgm:prSet phldrT="[Text]" custT="1"/>
      <dgm:spPr/>
      <dgm:t>
        <a:bodyPr/>
        <a:lstStyle/>
        <a:p>
          <a:r>
            <a:rPr lang="en-US" sz="1000" dirty="0">
              <a:solidFill>
                <a:schemeClr val="bg1"/>
              </a:solidFill>
            </a:rPr>
            <a:t>inhalation and irritation</a:t>
          </a:r>
        </a:p>
      </dgm:t>
    </dgm:pt>
    <dgm:pt modelId="{2BF5D6C3-74AD-413E-8E61-C7FD48CA53E8}" type="sibTrans" cxnId="{D5EE1C0B-B796-4FD3-A517-63F8B386816D}">
      <dgm:prSet/>
      <dgm:spPr/>
      <dgm:t>
        <a:bodyPr/>
        <a:lstStyle/>
        <a:p>
          <a:endParaRPr lang="en-US" sz="2400">
            <a:solidFill>
              <a:schemeClr val="bg1"/>
            </a:solidFill>
          </a:endParaRPr>
        </a:p>
      </dgm:t>
    </dgm:pt>
    <dgm:pt modelId="{F8CE5872-FD83-4BDD-BA9D-E2F695353472}" type="parTrans" cxnId="{D5EE1C0B-B796-4FD3-A517-63F8B386816D}">
      <dgm:prSet/>
      <dgm:spPr/>
      <dgm:t>
        <a:bodyPr/>
        <a:lstStyle/>
        <a:p>
          <a:endParaRPr lang="en-US" sz="2400">
            <a:solidFill>
              <a:schemeClr val="bg1"/>
            </a:solidFill>
          </a:endParaRPr>
        </a:p>
      </dgm:t>
    </dgm:pt>
    <dgm:pt modelId="{20688B89-C180-493B-BD3A-1641EAC48063}" type="pres">
      <dgm:prSet presAssocID="{6FD1E20B-A1AB-407E-958F-9BF0EFB76D61}" presName="composite" presStyleCnt="0">
        <dgm:presLayoutVars>
          <dgm:chMax val="3"/>
          <dgm:animLvl val="lvl"/>
          <dgm:resizeHandles val="exact"/>
        </dgm:presLayoutVars>
      </dgm:prSet>
      <dgm:spPr/>
    </dgm:pt>
    <dgm:pt modelId="{81BB9E64-CB5D-493C-80CB-96106AD953B0}" type="pres">
      <dgm:prSet presAssocID="{1634DFD2-AF53-4FFF-8384-0AF5EC03C80E}" presName="gear1" presStyleLbl="node1" presStyleIdx="0" presStyleCnt="3">
        <dgm:presLayoutVars>
          <dgm:chMax val="1"/>
          <dgm:bulletEnabled val="1"/>
        </dgm:presLayoutVars>
      </dgm:prSet>
      <dgm:spPr/>
    </dgm:pt>
    <dgm:pt modelId="{BDAAA23A-AB5C-4FB6-AA06-A9FA99B7BCC8}" type="pres">
      <dgm:prSet presAssocID="{1634DFD2-AF53-4FFF-8384-0AF5EC03C80E}" presName="gear1srcNode" presStyleLbl="node1" presStyleIdx="0" presStyleCnt="3"/>
      <dgm:spPr/>
    </dgm:pt>
    <dgm:pt modelId="{72D369F3-E1F8-4D0A-999B-C1496D0F9543}" type="pres">
      <dgm:prSet presAssocID="{1634DFD2-AF53-4FFF-8384-0AF5EC03C80E}" presName="gear1dstNode" presStyleLbl="node1" presStyleIdx="0" presStyleCnt="3"/>
      <dgm:spPr/>
    </dgm:pt>
    <dgm:pt modelId="{9E78AFEB-5E15-4CD5-98F0-0C2316D2796C}" type="pres">
      <dgm:prSet presAssocID="{A3DD6C51-6B92-4912-B65F-9EF0B1C10390}" presName="gear2" presStyleLbl="node1" presStyleIdx="1" presStyleCnt="3">
        <dgm:presLayoutVars>
          <dgm:chMax val="1"/>
          <dgm:bulletEnabled val="1"/>
        </dgm:presLayoutVars>
      </dgm:prSet>
      <dgm:spPr/>
    </dgm:pt>
    <dgm:pt modelId="{5649E2F5-A956-4608-A13C-F03330C61C6F}" type="pres">
      <dgm:prSet presAssocID="{A3DD6C51-6B92-4912-B65F-9EF0B1C10390}" presName="gear2srcNode" presStyleLbl="node1" presStyleIdx="1" presStyleCnt="3"/>
      <dgm:spPr/>
    </dgm:pt>
    <dgm:pt modelId="{8BFFC5C2-2AED-4CB6-A9EC-13055A8F6C73}" type="pres">
      <dgm:prSet presAssocID="{A3DD6C51-6B92-4912-B65F-9EF0B1C10390}" presName="gear2dstNode" presStyleLbl="node1" presStyleIdx="1" presStyleCnt="3"/>
      <dgm:spPr/>
    </dgm:pt>
    <dgm:pt modelId="{1A7A1A70-CC24-48AB-BC1C-75FAEAC8B16A}" type="pres">
      <dgm:prSet presAssocID="{A6684B12-9DB0-49FB-B75B-96410CBC7919}" presName="gear3" presStyleLbl="node1" presStyleIdx="2" presStyleCnt="3"/>
      <dgm:spPr/>
    </dgm:pt>
    <dgm:pt modelId="{9DFA726B-0DD2-4B26-AE30-93311D97DE19}" type="pres">
      <dgm:prSet presAssocID="{A6684B12-9DB0-49FB-B75B-96410CBC7919}" presName="gear3tx" presStyleLbl="node1" presStyleIdx="2" presStyleCnt="3">
        <dgm:presLayoutVars>
          <dgm:chMax val="1"/>
          <dgm:bulletEnabled val="1"/>
        </dgm:presLayoutVars>
      </dgm:prSet>
      <dgm:spPr/>
    </dgm:pt>
    <dgm:pt modelId="{D349642F-BCB6-4730-96C5-2C437532C9FD}" type="pres">
      <dgm:prSet presAssocID="{A6684B12-9DB0-49FB-B75B-96410CBC7919}" presName="gear3srcNode" presStyleLbl="node1" presStyleIdx="2" presStyleCnt="3"/>
      <dgm:spPr/>
    </dgm:pt>
    <dgm:pt modelId="{9E91DA73-D006-4024-8A45-CA93243E427C}" type="pres">
      <dgm:prSet presAssocID="{A6684B12-9DB0-49FB-B75B-96410CBC7919}" presName="gear3dstNode" presStyleLbl="node1" presStyleIdx="2" presStyleCnt="3"/>
      <dgm:spPr/>
    </dgm:pt>
    <dgm:pt modelId="{3B68221E-4CC3-44AB-892A-F7BBFDD0E142}" type="pres">
      <dgm:prSet presAssocID="{35256974-7785-42FE-AC49-20F770E255F8}" presName="connector1" presStyleLbl="sibTrans2D1" presStyleIdx="0" presStyleCnt="3"/>
      <dgm:spPr/>
    </dgm:pt>
    <dgm:pt modelId="{7E52EB37-472E-4AE3-8422-AF7A45B7BCDA}" type="pres">
      <dgm:prSet presAssocID="{249B6467-B9A1-44BE-89B3-D30116FC4397}" presName="connector2" presStyleLbl="sibTrans2D1" presStyleIdx="1" presStyleCnt="3"/>
      <dgm:spPr/>
    </dgm:pt>
    <dgm:pt modelId="{85C82ABA-F5CC-48DF-B3EB-62301B8E5C59}" type="pres">
      <dgm:prSet presAssocID="{2BF5D6C3-74AD-413E-8E61-C7FD48CA53E8}" presName="connector3" presStyleLbl="sibTrans2D1" presStyleIdx="2" presStyleCnt="3"/>
      <dgm:spPr/>
    </dgm:pt>
  </dgm:ptLst>
  <dgm:cxnLst>
    <dgm:cxn modelId="{D5EE1C0B-B796-4FD3-A517-63F8B386816D}" srcId="{6FD1E20B-A1AB-407E-958F-9BF0EFB76D61}" destId="{A6684B12-9DB0-49FB-B75B-96410CBC7919}" srcOrd="2" destOrd="0" parTransId="{F8CE5872-FD83-4BDD-BA9D-E2F695353472}" sibTransId="{2BF5D6C3-74AD-413E-8E61-C7FD48CA53E8}"/>
    <dgm:cxn modelId="{792E2714-5301-4DF8-ABF9-3F6D70C00B40}" type="presOf" srcId="{A3DD6C51-6B92-4912-B65F-9EF0B1C10390}" destId="{5649E2F5-A956-4608-A13C-F03330C61C6F}" srcOrd="1" destOrd="0" presId="urn:microsoft.com/office/officeart/2005/8/layout/gear1"/>
    <dgm:cxn modelId="{837CEE24-08C9-4F5C-8EFD-BC16B3045993}" type="presOf" srcId="{1634DFD2-AF53-4FFF-8384-0AF5EC03C80E}" destId="{72D369F3-E1F8-4D0A-999B-C1496D0F9543}" srcOrd="2" destOrd="0" presId="urn:microsoft.com/office/officeart/2005/8/layout/gear1"/>
    <dgm:cxn modelId="{CE65993A-EF25-47B4-BB91-E48B001AAC8D}" type="presOf" srcId="{A6684B12-9DB0-49FB-B75B-96410CBC7919}" destId="{9E91DA73-D006-4024-8A45-CA93243E427C}" srcOrd="3" destOrd="0" presId="urn:microsoft.com/office/officeart/2005/8/layout/gear1"/>
    <dgm:cxn modelId="{9BBA015F-6BCD-4E56-8DDF-F2A1F75A132F}" type="presOf" srcId="{1634DFD2-AF53-4FFF-8384-0AF5EC03C80E}" destId="{BDAAA23A-AB5C-4FB6-AA06-A9FA99B7BCC8}" srcOrd="1" destOrd="0" presId="urn:microsoft.com/office/officeart/2005/8/layout/gear1"/>
    <dgm:cxn modelId="{8A67C75F-EB36-40DE-A918-348A7FAB1667}" type="presOf" srcId="{35256974-7785-42FE-AC49-20F770E255F8}" destId="{3B68221E-4CC3-44AB-892A-F7BBFDD0E142}" srcOrd="0" destOrd="0" presId="urn:microsoft.com/office/officeart/2005/8/layout/gear1"/>
    <dgm:cxn modelId="{C0BCAB47-498E-479A-BE30-C574379F4710}" type="presOf" srcId="{6FD1E20B-A1AB-407E-958F-9BF0EFB76D61}" destId="{20688B89-C180-493B-BD3A-1641EAC48063}" srcOrd="0" destOrd="0" presId="urn:microsoft.com/office/officeart/2005/8/layout/gear1"/>
    <dgm:cxn modelId="{2462BE69-D7DD-4C1F-905F-7815D531F686}" type="presOf" srcId="{A6684B12-9DB0-49FB-B75B-96410CBC7919}" destId="{9DFA726B-0DD2-4B26-AE30-93311D97DE19}" srcOrd="1" destOrd="0" presId="urn:microsoft.com/office/officeart/2005/8/layout/gear1"/>
    <dgm:cxn modelId="{484AA551-23A1-4EC3-9A0C-9D4DC295E84B}" type="presOf" srcId="{2BF5D6C3-74AD-413E-8E61-C7FD48CA53E8}" destId="{85C82ABA-F5CC-48DF-B3EB-62301B8E5C59}" srcOrd="0" destOrd="0" presId="urn:microsoft.com/office/officeart/2005/8/layout/gear1"/>
    <dgm:cxn modelId="{7464CD56-B398-4A04-88DC-BEFB2D684F87}" type="presOf" srcId="{A6684B12-9DB0-49FB-B75B-96410CBC7919}" destId="{1A7A1A70-CC24-48AB-BC1C-75FAEAC8B16A}" srcOrd="0" destOrd="0" presId="urn:microsoft.com/office/officeart/2005/8/layout/gear1"/>
    <dgm:cxn modelId="{DDD9AC58-251B-44B7-B298-A58BF4AA04D9}" type="presOf" srcId="{A3DD6C51-6B92-4912-B65F-9EF0B1C10390}" destId="{8BFFC5C2-2AED-4CB6-A9EC-13055A8F6C73}" srcOrd="2" destOrd="0" presId="urn:microsoft.com/office/officeart/2005/8/layout/gear1"/>
    <dgm:cxn modelId="{45130889-2E99-4198-B73C-9533B290E767}" srcId="{6FD1E20B-A1AB-407E-958F-9BF0EFB76D61}" destId="{A3DD6C51-6B92-4912-B65F-9EF0B1C10390}" srcOrd="1" destOrd="0" parTransId="{D381E328-CF57-44B1-BB82-AD1338F12EA8}" sibTransId="{249B6467-B9A1-44BE-89B3-D30116FC4397}"/>
    <dgm:cxn modelId="{83C5758E-11BB-41E4-96DA-1314327BFD1C}" type="presOf" srcId="{A3DD6C51-6B92-4912-B65F-9EF0B1C10390}" destId="{9E78AFEB-5E15-4CD5-98F0-0C2316D2796C}" srcOrd="0" destOrd="0" presId="urn:microsoft.com/office/officeart/2005/8/layout/gear1"/>
    <dgm:cxn modelId="{B94EAACC-0B6D-4095-953F-C72AA15014B8}" srcId="{6FD1E20B-A1AB-407E-958F-9BF0EFB76D61}" destId="{1634DFD2-AF53-4FFF-8384-0AF5EC03C80E}" srcOrd="0" destOrd="0" parTransId="{027026A4-B399-4CA1-927D-6DED391DB9E3}" sibTransId="{35256974-7785-42FE-AC49-20F770E255F8}"/>
    <dgm:cxn modelId="{23EBC7D8-287C-4137-900F-F8751AE6DE0D}" type="presOf" srcId="{A6684B12-9DB0-49FB-B75B-96410CBC7919}" destId="{D349642F-BCB6-4730-96C5-2C437532C9FD}" srcOrd="2" destOrd="0" presId="urn:microsoft.com/office/officeart/2005/8/layout/gear1"/>
    <dgm:cxn modelId="{10FC1DF0-E0AD-464D-AE28-00D4296A2DDA}" type="presOf" srcId="{1634DFD2-AF53-4FFF-8384-0AF5EC03C80E}" destId="{81BB9E64-CB5D-493C-80CB-96106AD953B0}" srcOrd="0" destOrd="0" presId="urn:microsoft.com/office/officeart/2005/8/layout/gear1"/>
    <dgm:cxn modelId="{1CC1B4FF-2975-4DA7-B7E7-6BB53E44EA3F}" type="presOf" srcId="{249B6467-B9A1-44BE-89B3-D30116FC4397}" destId="{7E52EB37-472E-4AE3-8422-AF7A45B7BCDA}" srcOrd="0" destOrd="0" presId="urn:microsoft.com/office/officeart/2005/8/layout/gear1"/>
    <dgm:cxn modelId="{A980F86D-949F-4220-9026-29CEBFE51B53}" type="presParOf" srcId="{20688B89-C180-493B-BD3A-1641EAC48063}" destId="{81BB9E64-CB5D-493C-80CB-96106AD953B0}" srcOrd="0" destOrd="0" presId="urn:microsoft.com/office/officeart/2005/8/layout/gear1"/>
    <dgm:cxn modelId="{70B75FAC-7752-496F-B253-0672C7D7D0B6}" type="presParOf" srcId="{20688B89-C180-493B-BD3A-1641EAC48063}" destId="{BDAAA23A-AB5C-4FB6-AA06-A9FA99B7BCC8}" srcOrd="1" destOrd="0" presId="urn:microsoft.com/office/officeart/2005/8/layout/gear1"/>
    <dgm:cxn modelId="{D895BAF9-519D-4588-8EA2-D69F5158AF8B}" type="presParOf" srcId="{20688B89-C180-493B-BD3A-1641EAC48063}" destId="{72D369F3-E1F8-4D0A-999B-C1496D0F9543}" srcOrd="2" destOrd="0" presId="urn:microsoft.com/office/officeart/2005/8/layout/gear1"/>
    <dgm:cxn modelId="{8DB927FA-EC8B-4D58-BB39-454E5E9242D5}" type="presParOf" srcId="{20688B89-C180-493B-BD3A-1641EAC48063}" destId="{9E78AFEB-5E15-4CD5-98F0-0C2316D2796C}" srcOrd="3" destOrd="0" presId="urn:microsoft.com/office/officeart/2005/8/layout/gear1"/>
    <dgm:cxn modelId="{133DDAB6-8E26-42C6-B874-C8C4C86CD51F}" type="presParOf" srcId="{20688B89-C180-493B-BD3A-1641EAC48063}" destId="{5649E2F5-A956-4608-A13C-F03330C61C6F}" srcOrd="4" destOrd="0" presId="urn:microsoft.com/office/officeart/2005/8/layout/gear1"/>
    <dgm:cxn modelId="{87893DD1-643C-4679-BEA6-18B2C1D62CAD}" type="presParOf" srcId="{20688B89-C180-493B-BD3A-1641EAC48063}" destId="{8BFFC5C2-2AED-4CB6-A9EC-13055A8F6C73}" srcOrd="5" destOrd="0" presId="urn:microsoft.com/office/officeart/2005/8/layout/gear1"/>
    <dgm:cxn modelId="{7A7BEF40-9F59-44AB-98F9-DF9644461CF8}" type="presParOf" srcId="{20688B89-C180-493B-BD3A-1641EAC48063}" destId="{1A7A1A70-CC24-48AB-BC1C-75FAEAC8B16A}" srcOrd="6" destOrd="0" presId="urn:microsoft.com/office/officeart/2005/8/layout/gear1"/>
    <dgm:cxn modelId="{A571DE20-2499-4224-9847-607F69933328}" type="presParOf" srcId="{20688B89-C180-493B-BD3A-1641EAC48063}" destId="{9DFA726B-0DD2-4B26-AE30-93311D97DE19}" srcOrd="7" destOrd="0" presId="urn:microsoft.com/office/officeart/2005/8/layout/gear1"/>
    <dgm:cxn modelId="{9652B265-9277-45D6-9DEE-2A055C762E7A}" type="presParOf" srcId="{20688B89-C180-493B-BD3A-1641EAC48063}" destId="{D349642F-BCB6-4730-96C5-2C437532C9FD}" srcOrd="8" destOrd="0" presId="urn:microsoft.com/office/officeart/2005/8/layout/gear1"/>
    <dgm:cxn modelId="{E997728A-70D6-4346-9568-12F1C3298DF9}" type="presParOf" srcId="{20688B89-C180-493B-BD3A-1641EAC48063}" destId="{9E91DA73-D006-4024-8A45-CA93243E427C}" srcOrd="9" destOrd="0" presId="urn:microsoft.com/office/officeart/2005/8/layout/gear1"/>
    <dgm:cxn modelId="{34C9E7BD-40A7-4072-BF4D-F43D4352E866}" type="presParOf" srcId="{20688B89-C180-493B-BD3A-1641EAC48063}" destId="{3B68221E-4CC3-44AB-892A-F7BBFDD0E142}" srcOrd="10" destOrd="0" presId="urn:microsoft.com/office/officeart/2005/8/layout/gear1"/>
    <dgm:cxn modelId="{A3815FAB-4050-4C1B-8AC4-1D2D0F4661B6}" type="presParOf" srcId="{20688B89-C180-493B-BD3A-1641EAC48063}" destId="{7E52EB37-472E-4AE3-8422-AF7A45B7BCDA}" srcOrd="11" destOrd="0" presId="urn:microsoft.com/office/officeart/2005/8/layout/gear1"/>
    <dgm:cxn modelId="{26222236-7F28-468A-884C-5A9E1DEF42CA}" type="presParOf" srcId="{20688B89-C180-493B-BD3A-1641EAC48063}" destId="{85C82ABA-F5CC-48DF-B3EB-62301B8E5C59}" srcOrd="12" destOrd="0" presId="urn:microsoft.com/office/officeart/2005/8/layout/gear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D1E20B-A1AB-407E-958F-9BF0EFB76D61}" type="doc">
      <dgm:prSet loTypeId="urn:microsoft.com/office/officeart/2005/8/layout/gear1" loCatId="process" qsTypeId="urn:microsoft.com/office/officeart/2005/8/quickstyle/simple1" qsCatId="simple" csTypeId="urn:microsoft.com/office/officeart/2005/8/colors/accent1_2" csCatId="accent1" phldr="1"/>
      <dgm:spPr/>
    </dgm:pt>
    <dgm:pt modelId="{1634DFD2-AF53-4FFF-8384-0AF5EC03C80E}">
      <dgm:prSet phldrT="[Text]"/>
      <dgm:spPr/>
      <dgm:t>
        <a:bodyPr/>
        <a:lstStyle/>
        <a:p>
          <a:r>
            <a:rPr lang="en-US" dirty="0">
              <a:solidFill>
                <a:schemeClr val="bg1"/>
              </a:solidFill>
            </a:rPr>
            <a:t>abrasion</a:t>
          </a:r>
        </a:p>
      </dgm:t>
    </dgm:pt>
    <dgm:pt modelId="{027026A4-B399-4CA1-927D-6DED391DB9E3}" type="parTrans" cxnId="{B94EAACC-0B6D-4095-953F-C72AA15014B8}">
      <dgm:prSet/>
      <dgm:spPr/>
      <dgm:t>
        <a:bodyPr/>
        <a:lstStyle/>
        <a:p>
          <a:endParaRPr lang="en-US"/>
        </a:p>
      </dgm:t>
    </dgm:pt>
    <dgm:pt modelId="{35256974-7785-42FE-AC49-20F770E255F8}" type="sibTrans" cxnId="{B94EAACC-0B6D-4095-953F-C72AA15014B8}">
      <dgm:prSet/>
      <dgm:spPr/>
      <dgm:t>
        <a:bodyPr/>
        <a:lstStyle/>
        <a:p>
          <a:endParaRPr lang="en-US"/>
        </a:p>
      </dgm:t>
    </dgm:pt>
    <dgm:pt modelId="{20688B89-C180-493B-BD3A-1641EAC48063}" type="pres">
      <dgm:prSet presAssocID="{6FD1E20B-A1AB-407E-958F-9BF0EFB76D61}" presName="composite" presStyleCnt="0">
        <dgm:presLayoutVars>
          <dgm:chMax val="3"/>
          <dgm:animLvl val="lvl"/>
          <dgm:resizeHandles val="exact"/>
        </dgm:presLayoutVars>
      </dgm:prSet>
      <dgm:spPr/>
    </dgm:pt>
    <dgm:pt modelId="{81BB9E64-CB5D-493C-80CB-96106AD953B0}" type="pres">
      <dgm:prSet presAssocID="{1634DFD2-AF53-4FFF-8384-0AF5EC03C80E}" presName="gear1" presStyleLbl="node1" presStyleIdx="0" presStyleCnt="1">
        <dgm:presLayoutVars>
          <dgm:chMax val="1"/>
          <dgm:bulletEnabled val="1"/>
        </dgm:presLayoutVars>
      </dgm:prSet>
      <dgm:spPr/>
    </dgm:pt>
    <dgm:pt modelId="{BDAAA23A-AB5C-4FB6-AA06-A9FA99B7BCC8}" type="pres">
      <dgm:prSet presAssocID="{1634DFD2-AF53-4FFF-8384-0AF5EC03C80E}" presName="gear1srcNode" presStyleLbl="node1" presStyleIdx="0" presStyleCnt="1"/>
      <dgm:spPr/>
    </dgm:pt>
    <dgm:pt modelId="{72D369F3-E1F8-4D0A-999B-C1496D0F9543}" type="pres">
      <dgm:prSet presAssocID="{1634DFD2-AF53-4FFF-8384-0AF5EC03C80E}" presName="gear1dstNode" presStyleLbl="node1" presStyleIdx="0" presStyleCnt="1"/>
      <dgm:spPr/>
    </dgm:pt>
    <dgm:pt modelId="{3B68221E-4CC3-44AB-892A-F7BBFDD0E142}" type="pres">
      <dgm:prSet presAssocID="{35256974-7785-42FE-AC49-20F770E255F8}" presName="connector1" presStyleLbl="sibTrans2D1" presStyleIdx="0" presStyleCnt="1"/>
      <dgm:spPr/>
    </dgm:pt>
  </dgm:ptLst>
  <dgm:cxnLst>
    <dgm:cxn modelId="{837CEE24-08C9-4F5C-8EFD-BC16B3045993}" type="presOf" srcId="{1634DFD2-AF53-4FFF-8384-0AF5EC03C80E}" destId="{72D369F3-E1F8-4D0A-999B-C1496D0F9543}" srcOrd="2" destOrd="0" presId="urn:microsoft.com/office/officeart/2005/8/layout/gear1"/>
    <dgm:cxn modelId="{9BBA015F-6BCD-4E56-8DDF-F2A1F75A132F}" type="presOf" srcId="{1634DFD2-AF53-4FFF-8384-0AF5EC03C80E}" destId="{BDAAA23A-AB5C-4FB6-AA06-A9FA99B7BCC8}" srcOrd="1" destOrd="0" presId="urn:microsoft.com/office/officeart/2005/8/layout/gear1"/>
    <dgm:cxn modelId="{8A67C75F-EB36-40DE-A918-348A7FAB1667}" type="presOf" srcId="{35256974-7785-42FE-AC49-20F770E255F8}" destId="{3B68221E-4CC3-44AB-892A-F7BBFDD0E142}" srcOrd="0" destOrd="0" presId="urn:microsoft.com/office/officeart/2005/8/layout/gear1"/>
    <dgm:cxn modelId="{C0BCAB47-498E-479A-BE30-C574379F4710}" type="presOf" srcId="{6FD1E20B-A1AB-407E-958F-9BF0EFB76D61}" destId="{20688B89-C180-493B-BD3A-1641EAC48063}" srcOrd="0" destOrd="0" presId="urn:microsoft.com/office/officeart/2005/8/layout/gear1"/>
    <dgm:cxn modelId="{B94EAACC-0B6D-4095-953F-C72AA15014B8}" srcId="{6FD1E20B-A1AB-407E-958F-9BF0EFB76D61}" destId="{1634DFD2-AF53-4FFF-8384-0AF5EC03C80E}" srcOrd="0" destOrd="0" parTransId="{027026A4-B399-4CA1-927D-6DED391DB9E3}" sibTransId="{35256974-7785-42FE-AC49-20F770E255F8}"/>
    <dgm:cxn modelId="{10FC1DF0-E0AD-464D-AE28-00D4296A2DDA}" type="presOf" srcId="{1634DFD2-AF53-4FFF-8384-0AF5EC03C80E}" destId="{81BB9E64-CB5D-493C-80CB-96106AD953B0}" srcOrd="0" destOrd="0" presId="urn:microsoft.com/office/officeart/2005/8/layout/gear1"/>
    <dgm:cxn modelId="{A980F86D-949F-4220-9026-29CEBFE51B53}" type="presParOf" srcId="{20688B89-C180-493B-BD3A-1641EAC48063}" destId="{81BB9E64-CB5D-493C-80CB-96106AD953B0}" srcOrd="0" destOrd="0" presId="urn:microsoft.com/office/officeart/2005/8/layout/gear1"/>
    <dgm:cxn modelId="{70B75FAC-7752-496F-B253-0672C7D7D0B6}" type="presParOf" srcId="{20688B89-C180-493B-BD3A-1641EAC48063}" destId="{BDAAA23A-AB5C-4FB6-AA06-A9FA99B7BCC8}" srcOrd="1" destOrd="0" presId="urn:microsoft.com/office/officeart/2005/8/layout/gear1"/>
    <dgm:cxn modelId="{D895BAF9-519D-4588-8EA2-D69F5158AF8B}" type="presParOf" srcId="{20688B89-C180-493B-BD3A-1641EAC48063}" destId="{72D369F3-E1F8-4D0A-999B-C1496D0F9543}" srcOrd="2" destOrd="0" presId="urn:microsoft.com/office/officeart/2005/8/layout/gear1"/>
    <dgm:cxn modelId="{34C9E7BD-40A7-4072-BF4D-F43D4352E866}" type="presParOf" srcId="{20688B89-C180-493B-BD3A-1641EAC48063}" destId="{3B68221E-4CC3-44AB-892A-F7BBFDD0E142}" srcOrd="3" destOrd="0" presId="urn:microsoft.com/office/officeart/2005/8/layout/gear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FD1E20B-A1AB-407E-958F-9BF0EFB76D61}" type="doc">
      <dgm:prSet loTypeId="urn:microsoft.com/office/officeart/2005/8/layout/gear1" loCatId="process" qsTypeId="urn:microsoft.com/office/officeart/2005/8/quickstyle/simple1" qsCatId="simple" csTypeId="urn:microsoft.com/office/officeart/2005/8/colors/accent1_2" csCatId="accent1" phldr="1"/>
      <dgm:spPr/>
    </dgm:pt>
    <dgm:pt modelId="{1634DFD2-AF53-4FFF-8384-0AF5EC03C80E}">
      <dgm:prSet phldrT="[Text]"/>
      <dgm:spPr/>
      <dgm:t>
        <a:bodyPr/>
        <a:lstStyle/>
        <a:p>
          <a:r>
            <a:rPr lang="en-US" dirty="0">
              <a:solidFill>
                <a:schemeClr val="bg1"/>
              </a:solidFill>
            </a:rPr>
            <a:t>Loss of traction</a:t>
          </a:r>
        </a:p>
      </dgm:t>
    </dgm:pt>
    <dgm:pt modelId="{35256974-7785-42FE-AC49-20F770E255F8}" type="sibTrans" cxnId="{B94EAACC-0B6D-4095-953F-C72AA15014B8}">
      <dgm:prSet/>
      <dgm:spPr/>
      <dgm:t>
        <a:bodyPr/>
        <a:lstStyle/>
        <a:p>
          <a:endParaRPr lang="en-US"/>
        </a:p>
      </dgm:t>
    </dgm:pt>
    <dgm:pt modelId="{027026A4-B399-4CA1-927D-6DED391DB9E3}" type="parTrans" cxnId="{B94EAACC-0B6D-4095-953F-C72AA15014B8}">
      <dgm:prSet/>
      <dgm:spPr/>
      <dgm:t>
        <a:bodyPr/>
        <a:lstStyle/>
        <a:p>
          <a:endParaRPr lang="en-US"/>
        </a:p>
      </dgm:t>
    </dgm:pt>
    <dgm:pt modelId="{20688B89-C180-493B-BD3A-1641EAC48063}" type="pres">
      <dgm:prSet presAssocID="{6FD1E20B-A1AB-407E-958F-9BF0EFB76D61}" presName="composite" presStyleCnt="0">
        <dgm:presLayoutVars>
          <dgm:chMax val="3"/>
          <dgm:animLvl val="lvl"/>
          <dgm:resizeHandles val="exact"/>
        </dgm:presLayoutVars>
      </dgm:prSet>
      <dgm:spPr/>
    </dgm:pt>
    <dgm:pt modelId="{81BB9E64-CB5D-493C-80CB-96106AD953B0}" type="pres">
      <dgm:prSet presAssocID="{1634DFD2-AF53-4FFF-8384-0AF5EC03C80E}" presName="gear1" presStyleLbl="node1" presStyleIdx="0" presStyleCnt="1">
        <dgm:presLayoutVars>
          <dgm:chMax val="1"/>
          <dgm:bulletEnabled val="1"/>
        </dgm:presLayoutVars>
      </dgm:prSet>
      <dgm:spPr/>
    </dgm:pt>
    <dgm:pt modelId="{BDAAA23A-AB5C-4FB6-AA06-A9FA99B7BCC8}" type="pres">
      <dgm:prSet presAssocID="{1634DFD2-AF53-4FFF-8384-0AF5EC03C80E}" presName="gear1srcNode" presStyleLbl="node1" presStyleIdx="0" presStyleCnt="1"/>
      <dgm:spPr/>
    </dgm:pt>
    <dgm:pt modelId="{72D369F3-E1F8-4D0A-999B-C1496D0F9543}" type="pres">
      <dgm:prSet presAssocID="{1634DFD2-AF53-4FFF-8384-0AF5EC03C80E}" presName="gear1dstNode" presStyleLbl="node1" presStyleIdx="0" presStyleCnt="1"/>
      <dgm:spPr/>
    </dgm:pt>
    <dgm:pt modelId="{3B68221E-4CC3-44AB-892A-F7BBFDD0E142}" type="pres">
      <dgm:prSet presAssocID="{35256974-7785-42FE-AC49-20F770E255F8}" presName="connector1" presStyleLbl="sibTrans2D1" presStyleIdx="0" presStyleCnt="1"/>
      <dgm:spPr/>
    </dgm:pt>
  </dgm:ptLst>
  <dgm:cxnLst>
    <dgm:cxn modelId="{837CEE24-08C9-4F5C-8EFD-BC16B3045993}" type="presOf" srcId="{1634DFD2-AF53-4FFF-8384-0AF5EC03C80E}" destId="{72D369F3-E1F8-4D0A-999B-C1496D0F9543}" srcOrd="2" destOrd="0" presId="urn:microsoft.com/office/officeart/2005/8/layout/gear1"/>
    <dgm:cxn modelId="{9BBA015F-6BCD-4E56-8DDF-F2A1F75A132F}" type="presOf" srcId="{1634DFD2-AF53-4FFF-8384-0AF5EC03C80E}" destId="{BDAAA23A-AB5C-4FB6-AA06-A9FA99B7BCC8}" srcOrd="1" destOrd="0" presId="urn:microsoft.com/office/officeart/2005/8/layout/gear1"/>
    <dgm:cxn modelId="{8A67C75F-EB36-40DE-A918-348A7FAB1667}" type="presOf" srcId="{35256974-7785-42FE-AC49-20F770E255F8}" destId="{3B68221E-4CC3-44AB-892A-F7BBFDD0E142}" srcOrd="0" destOrd="0" presId="urn:microsoft.com/office/officeart/2005/8/layout/gear1"/>
    <dgm:cxn modelId="{C0BCAB47-498E-479A-BE30-C574379F4710}" type="presOf" srcId="{6FD1E20B-A1AB-407E-958F-9BF0EFB76D61}" destId="{20688B89-C180-493B-BD3A-1641EAC48063}" srcOrd="0" destOrd="0" presId="urn:microsoft.com/office/officeart/2005/8/layout/gear1"/>
    <dgm:cxn modelId="{B94EAACC-0B6D-4095-953F-C72AA15014B8}" srcId="{6FD1E20B-A1AB-407E-958F-9BF0EFB76D61}" destId="{1634DFD2-AF53-4FFF-8384-0AF5EC03C80E}" srcOrd="0" destOrd="0" parTransId="{027026A4-B399-4CA1-927D-6DED391DB9E3}" sibTransId="{35256974-7785-42FE-AC49-20F770E255F8}"/>
    <dgm:cxn modelId="{10FC1DF0-E0AD-464D-AE28-00D4296A2DDA}" type="presOf" srcId="{1634DFD2-AF53-4FFF-8384-0AF5EC03C80E}" destId="{81BB9E64-CB5D-493C-80CB-96106AD953B0}" srcOrd="0" destOrd="0" presId="urn:microsoft.com/office/officeart/2005/8/layout/gear1"/>
    <dgm:cxn modelId="{A980F86D-949F-4220-9026-29CEBFE51B53}" type="presParOf" srcId="{20688B89-C180-493B-BD3A-1641EAC48063}" destId="{81BB9E64-CB5D-493C-80CB-96106AD953B0}" srcOrd="0" destOrd="0" presId="urn:microsoft.com/office/officeart/2005/8/layout/gear1"/>
    <dgm:cxn modelId="{70B75FAC-7752-496F-B253-0672C7D7D0B6}" type="presParOf" srcId="{20688B89-C180-493B-BD3A-1641EAC48063}" destId="{BDAAA23A-AB5C-4FB6-AA06-A9FA99B7BCC8}" srcOrd="1" destOrd="0" presId="urn:microsoft.com/office/officeart/2005/8/layout/gear1"/>
    <dgm:cxn modelId="{D895BAF9-519D-4588-8EA2-D69F5158AF8B}" type="presParOf" srcId="{20688B89-C180-493B-BD3A-1641EAC48063}" destId="{72D369F3-E1F8-4D0A-999B-C1496D0F9543}" srcOrd="2" destOrd="0" presId="urn:microsoft.com/office/officeart/2005/8/layout/gear1"/>
    <dgm:cxn modelId="{34C9E7BD-40A7-4072-BF4D-F43D4352E866}" type="presParOf" srcId="{20688B89-C180-493B-BD3A-1641EAC48063}" destId="{3B68221E-4CC3-44AB-892A-F7BBFDD0E142}" srcOrd="3" destOrd="0" presId="urn:microsoft.com/office/officeart/2005/8/layout/gear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AF68865-3BF4-420F-BC9F-832718CC1885}" type="doc">
      <dgm:prSet loTypeId="urn:microsoft.com/office/officeart/2005/8/layout/hProcess9" loCatId="process" qsTypeId="urn:microsoft.com/office/officeart/2005/8/quickstyle/simple1" qsCatId="simple" csTypeId="urn:microsoft.com/office/officeart/2005/8/colors/colorful5" csCatId="colorful" phldr="1"/>
      <dgm:spPr/>
    </dgm:pt>
    <dgm:pt modelId="{4BE95059-8FFF-4FE9-BC35-6EC625FFBF8D}">
      <dgm:prSet phldrT="[Text]"/>
      <dgm:spPr/>
      <dgm:t>
        <a:bodyPr/>
        <a:lstStyle/>
        <a:p>
          <a:r>
            <a:rPr lang="en-US" dirty="0"/>
            <a:t>Understand Natural Environment</a:t>
          </a:r>
        </a:p>
      </dgm:t>
    </dgm:pt>
    <dgm:pt modelId="{0245B725-6D3F-4DDC-8C2E-B3ED76EC2593}" type="parTrans" cxnId="{D7E6B6B6-ED5D-4F77-8C1F-41945EC60652}">
      <dgm:prSet/>
      <dgm:spPr/>
      <dgm:t>
        <a:bodyPr/>
        <a:lstStyle/>
        <a:p>
          <a:endParaRPr lang="en-US"/>
        </a:p>
      </dgm:t>
    </dgm:pt>
    <dgm:pt modelId="{D0DED18B-B40C-43FB-8BB9-1E6D8CE8C23F}" type="sibTrans" cxnId="{D7E6B6B6-ED5D-4F77-8C1F-41945EC60652}">
      <dgm:prSet/>
      <dgm:spPr/>
      <dgm:t>
        <a:bodyPr/>
        <a:lstStyle/>
        <a:p>
          <a:endParaRPr lang="en-US"/>
        </a:p>
      </dgm:t>
    </dgm:pt>
    <dgm:pt modelId="{4F14F7BE-A4DB-423F-A037-EB0C810071B1}">
      <dgm:prSet phldrT="[Text]"/>
      <dgm:spPr/>
      <dgm:t>
        <a:bodyPr/>
        <a:lstStyle/>
        <a:p>
          <a:r>
            <a:rPr lang="en-US" dirty="0"/>
            <a:t>Understand Induced Environment</a:t>
          </a:r>
        </a:p>
      </dgm:t>
    </dgm:pt>
    <dgm:pt modelId="{B694A959-12FA-401C-91CF-951EC773EE1D}" type="parTrans" cxnId="{592C629F-4328-4BBB-97C9-816088A0395E}">
      <dgm:prSet/>
      <dgm:spPr/>
      <dgm:t>
        <a:bodyPr/>
        <a:lstStyle/>
        <a:p>
          <a:endParaRPr lang="en-US"/>
        </a:p>
      </dgm:t>
    </dgm:pt>
    <dgm:pt modelId="{F8712AAA-6942-4B2E-BBCA-4DA19DC8A289}" type="sibTrans" cxnId="{592C629F-4328-4BBB-97C9-816088A0395E}">
      <dgm:prSet/>
      <dgm:spPr/>
      <dgm:t>
        <a:bodyPr/>
        <a:lstStyle/>
        <a:p>
          <a:endParaRPr lang="en-US"/>
        </a:p>
      </dgm:t>
    </dgm:pt>
    <dgm:pt modelId="{622C0366-F4BF-426F-B962-AB0B0D6543C7}">
      <dgm:prSet phldrT="[Text]"/>
      <dgm:spPr/>
      <dgm:t>
        <a:bodyPr/>
        <a:lstStyle/>
        <a:p>
          <a:r>
            <a:rPr lang="en-US" dirty="0"/>
            <a:t>Understand Tolerance to Dust</a:t>
          </a:r>
        </a:p>
      </dgm:t>
    </dgm:pt>
    <dgm:pt modelId="{843E57FF-9ABE-421A-BD1D-26E3282B3370}" type="parTrans" cxnId="{14BBA87E-F894-4539-9B6D-333927AA7CF8}">
      <dgm:prSet/>
      <dgm:spPr/>
      <dgm:t>
        <a:bodyPr/>
        <a:lstStyle/>
        <a:p>
          <a:endParaRPr lang="en-US"/>
        </a:p>
      </dgm:t>
    </dgm:pt>
    <dgm:pt modelId="{08EF5AA0-08A2-4776-8D8D-C0C60C1E3CDD}" type="sibTrans" cxnId="{14BBA87E-F894-4539-9B6D-333927AA7CF8}">
      <dgm:prSet/>
      <dgm:spPr/>
      <dgm:t>
        <a:bodyPr/>
        <a:lstStyle/>
        <a:p>
          <a:endParaRPr lang="en-US"/>
        </a:p>
      </dgm:t>
    </dgm:pt>
    <dgm:pt modelId="{4B8D612D-B640-46DA-8568-47464BE748F7}">
      <dgm:prSet phldrT="[Text]"/>
      <dgm:spPr/>
      <dgm:t>
        <a:bodyPr/>
        <a:lstStyle/>
        <a:p>
          <a:r>
            <a:rPr lang="en-US" dirty="0"/>
            <a:t>Develop Environmental Requirements for Limiting Dust</a:t>
          </a:r>
        </a:p>
      </dgm:t>
    </dgm:pt>
    <dgm:pt modelId="{FED7AC07-B68C-402F-AA71-2A8184EBE98A}" type="parTrans" cxnId="{E90A4225-6471-46D7-B3A8-4E2A17BECAEA}">
      <dgm:prSet/>
      <dgm:spPr/>
      <dgm:t>
        <a:bodyPr/>
        <a:lstStyle/>
        <a:p>
          <a:endParaRPr lang="en-US"/>
        </a:p>
      </dgm:t>
    </dgm:pt>
    <dgm:pt modelId="{2B51BBCA-1E9F-4F12-9398-E49C5C2DA9EC}" type="sibTrans" cxnId="{E90A4225-6471-46D7-B3A8-4E2A17BECAEA}">
      <dgm:prSet/>
      <dgm:spPr/>
      <dgm:t>
        <a:bodyPr/>
        <a:lstStyle/>
        <a:p>
          <a:endParaRPr lang="en-US"/>
        </a:p>
      </dgm:t>
    </dgm:pt>
    <dgm:pt modelId="{AC1AC55B-FFBC-4D23-BC4D-BFF27D1F8694}">
      <dgm:prSet phldrT="[Text]"/>
      <dgm:spPr/>
      <dgm:t>
        <a:bodyPr/>
        <a:lstStyle/>
        <a:p>
          <a:r>
            <a:rPr lang="en-US" dirty="0"/>
            <a:t>Select Dust Mitigation Solutions</a:t>
          </a:r>
        </a:p>
      </dgm:t>
    </dgm:pt>
    <dgm:pt modelId="{C43D0F6B-4383-4D65-8AD1-A80CB00C3E2A}" type="parTrans" cxnId="{2426C8A8-DB3F-4476-B6D6-B54EF1188AAE}">
      <dgm:prSet/>
      <dgm:spPr/>
      <dgm:t>
        <a:bodyPr/>
        <a:lstStyle/>
        <a:p>
          <a:endParaRPr lang="en-US"/>
        </a:p>
      </dgm:t>
    </dgm:pt>
    <dgm:pt modelId="{9B6467B6-C1CD-40BD-ACEF-6A2E5F1C9DF0}" type="sibTrans" cxnId="{2426C8A8-DB3F-4476-B6D6-B54EF1188AAE}">
      <dgm:prSet/>
      <dgm:spPr/>
      <dgm:t>
        <a:bodyPr/>
        <a:lstStyle/>
        <a:p>
          <a:endParaRPr lang="en-US"/>
        </a:p>
      </dgm:t>
    </dgm:pt>
    <dgm:pt modelId="{91326FC7-8336-4E94-B708-8C1BEEB796D4}">
      <dgm:prSet phldrT="[Text]"/>
      <dgm:spPr/>
      <dgm:t>
        <a:bodyPr/>
        <a:lstStyle/>
        <a:p>
          <a:r>
            <a:rPr lang="en-US" dirty="0"/>
            <a:t>Test Hardware in Dusty Environment</a:t>
          </a:r>
        </a:p>
      </dgm:t>
    </dgm:pt>
    <dgm:pt modelId="{42077801-1FEB-4D15-A610-529845CD2A6B}" type="parTrans" cxnId="{385F0424-BD95-4B99-85ED-B265BC5DE8E7}">
      <dgm:prSet/>
      <dgm:spPr/>
      <dgm:t>
        <a:bodyPr/>
        <a:lstStyle/>
        <a:p>
          <a:endParaRPr lang="en-US"/>
        </a:p>
      </dgm:t>
    </dgm:pt>
    <dgm:pt modelId="{A613CEEB-2F08-4165-8044-C39BBF310C87}" type="sibTrans" cxnId="{385F0424-BD95-4B99-85ED-B265BC5DE8E7}">
      <dgm:prSet/>
      <dgm:spPr/>
      <dgm:t>
        <a:bodyPr/>
        <a:lstStyle/>
        <a:p>
          <a:endParaRPr lang="en-US"/>
        </a:p>
      </dgm:t>
    </dgm:pt>
    <dgm:pt modelId="{37B4FD3E-1EC4-4421-821F-0E785EDE7F98}" type="pres">
      <dgm:prSet presAssocID="{EAF68865-3BF4-420F-BC9F-832718CC1885}" presName="CompostProcess" presStyleCnt="0">
        <dgm:presLayoutVars>
          <dgm:dir/>
          <dgm:resizeHandles val="exact"/>
        </dgm:presLayoutVars>
      </dgm:prSet>
      <dgm:spPr/>
    </dgm:pt>
    <dgm:pt modelId="{19629275-7E8F-43A7-9077-DB74D189BFEF}" type="pres">
      <dgm:prSet presAssocID="{EAF68865-3BF4-420F-BC9F-832718CC1885}" presName="arrow" presStyleLbl="bgShp" presStyleIdx="0" presStyleCnt="1"/>
      <dgm:spPr/>
    </dgm:pt>
    <dgm:pt modelId="{69F4A014-91F3-4A95-B389-A3F2164795F6}" type="pres">
      <dgm:prSet presAssocID="{EAF68865-3BF4-420F-BC9F-832718CC1885}" presName="linearProcess" presStyleCnt="0"/>
      <dgm:spPr/>
    </dgm:pt>
    <dgm:pt modelId="{29CF5D58-3894-4E8F-AAF2-8A3C91D5A7EE}" type="pres">
      <dgm:prSet presAssocID="{4BE95059-8FFF-4FE9-BC35-6EC625FFBF8D}" presName="textNode" presStyleLbl="node1" presStyleIdx="0" presStyleCnt="6">
        <dgm:presLayoutVars>
          <dgm:bulletEnabled val="1"/>
        </dgm:presLayoutVars>
      </dgm:prSet>
      <dgm:spPr/>
    </dgm:pt>
    <dgm:pt modelId="{11722D91-13B0-4F78-8C01-4F11A7DDAE07}" type="pres">
      <dgm:prSet presAssocID="{D0DED18B-B40C-43FB-8BB9-1E6D8CE8C23F}" presName="sibTrans" presStyleCnt="0"/>
      <dgm:spPr/>
    </dgm:pt>
    <dgm:pt modelId="{1601705B-34C7-47A1-9FE3-5B9325E33D99}" type="pres">
      <dgm:prSet presAssocID="{4F14F7BE-A4DB-423F-A037-EB0C810071B1}" presName="textNode" presStyleLbl="node1" presStyleIdx="1" presStyleCnt="6">
        <dgm:presLayoutVars>
          <dgm:bulletEnabled val="1"/>
        </dgm:presLayoutVars>
      </dgm:prSet>
      <dgm:spPr/>
    </dgm:pt>
    <dgm:pt modelId="{2B3B974D-F125-475D-B702-3DEA456374F0}" type="pres">
      <dgm:prSet presAssocID="{F8712AAA-6942-4B2E-BBCA-4DA19DC8A289}" presName="sibTrans" presStyleCnt="0"/>
      <dgm:spPr/>
    </dgm:pt>
    <dgm:pt modelId="{59446654-5597-4399-8603-EA6767B9FD5F}" type="pres">
      <dgm:prSet presAssocID="{622C0366-F4BF-426F-B962-AB0B0D6543C7}" presName="textNode" presStyleLbl="node1" presStyleIdx="2" presStyleCnt="6">
        <dgm:presLayoutVars>
          <dgm:bulletEnabled val="1"/>
        </dgm:presLayoutVars>
      </dgm:prSet>
      <dgm:spPr/>
    </dgm:pt>
    <dgm:pt modelId="{4E6F39A6-21DA-475A-95E6-C2FE813997ED}" type="pres">
      <dgm:prSet presAssocID="{08EF5AA0-08A2-4776-8D8D-C0C60C1E3CDD}" presName="sibTrans" presStyleCnt="0"/>
      <dgm:spPr/>
    </dgm:pt>
    <dgm:pt modelId="{6D7ED135-60FA-47CD-8F4F-477E97E798E0}" type="pres">
      <dgm:prSet presAssocID="{4B8D612D-B640-46DA-8568-47464BE748F7}" presName="textNode" presStyleLbl="node1" presStyleIdx="3" presStyleCnt="6">
        <dgm:presLayoutVars>
          <dgm:bulletEnabled val="1"/>
        </dgm:presLayoutVars>
      </dgm:prSet>
      <dgm:spPr/>
    </dgm:pt>
    <dgm:pt modelId="{25DBA5EF-28FE-4269-B6C5-D43012FD6920}" type="pres">
      <dgm:prSet presAssocID="{2B51BBCA-1E9F-4F12-9398-E49C5C2DA9EC}" presName="sibTrans" presStyleCnt="0"/>
      <dgm:spPr/>
    </dgm:pt>
    <dgm:pt modelId="{88A9328E-F1B8-46B0-B5A5-418F45E8D5EA}" type="pres">
      <dgm:prSet presAssocID="{AC1AC55B-FFBC-4D23-BC4D-BFF27D1F8694}" presName="textNode" presStyleLbl="node1" presStyleIdx="4" presStyleCnt="6">
        <dgm:presLayoutVars>
          <dgm:bulletEnabled val="1"/>
        </dgm:presLayoutVars>
      </dgm:prSet>
      <dgm:spPr/>
    </dgm:pt>
    <dgm:pt modelId="{9F561C41-C132-4AA3-8390-DE3B6CF0B0BB}" type="pres">
      <dgm:prSet presAssocID="{9B6467B6-C1CD-40BD-ACEF-6A2E5F1C9DF0}" presName="sibTrans" presStyleCnt="0"/>
      <dgm:spPr/>
    </dgm:pt>
    <dgm:pt modelId="{0939DDA5-0976-4169-95C8-A61E7394A66B}" type="pres">
      <dgm:prSet presAssocID="{91326FC7-8336-4E94-B708-8C1BEEB796D4}" presName="textNode" presStyleLbl="node1" presStyleIdx="5" presStyleCnt="6">
        <dgm:presLayoutVars>
          <dgm:bulletEnabled val="1"/>
        </dgm:presLayoutVars>
      </dgm:prSet>
      <dgm:spPr/>
    </dgm:pt>
  </dgm:ptLst>
  <dgm:cxnLst>
    <dgm:cxn modelId="{6E691D06-AD68-49C1-B9C7-FC0F0DD743B6}" type="presOf" srcId="{4BE95059-8FFF-4FE9-BC35-6EC625FFBF8D}" destId="{29CF5D58-3894-4E8F-AAF2-8A3C91D5A7EE}" srcOrd="0" destOrd="0" presId="urn:microsoft.com/office/officeart/2005/8/layout/hProcess9"/>
    <dgm:cxn modelId="{3DE5E51D-6073-4C89-A41A-9A29FD5166CE}" type="presOf" srcId="{91326FC7-8336-4E94-B708-8C1BEEB796D4}" destId="{0939DDA5-0976-4169-95C8-A61E7394A66B}" srcOrd="0" destOrd="0" presId="urn:microsoft.com/office/officeart/2005/8/layout/hProcess9"/>
    <dgm:cxn modelId="{385F0424-BD95-4B99-85ED-B265BC5DE8E7}" srcId="{EAF68865-3BF4-420F-BC9F-832718CC1885}" destId="{91326FC7-8336-4E94-B708-8C1BEEB796D4}" srcOrd="5" destOrd="0" parTransId="{42077801-1FEB-4D15-A610-529845CD2A6B}" sibTransId="{A613CEEB-2F08-4165-8044-C39BBF310C87}"/>
    <dgm:cxn modelId="{E90A4225-6471-46D7-B3A8-4E2A17BECAEA}" srcId="{EAF68865-3BF4-420F-BC9F-832718CC1885}" destId="{4B8D612D-B640-46DA-8568-47464BE748F7}" srcOrd="3" destOrd="0" parTransId="{FED7AC07-B68C-402F-AA71-2A8184EBE98A}" sibTransId="{2B51BBCA-1E9F-4F12-9398-E49C5C2DA9EC}"/>
    <dgm:cxn modelId="{CE38CD49-9B03-4D89-86A1-E841CD31B935}" type="presOf" srcId="{622C0366-F4BF-426F-B962-AB0B0D6543C7}" destId="{59446654-5597-4399-8603-EA6767B9FD5F}" srcOrd="0" destOrd="0" presId="urn:microsoft.com/office/officeart/2005/8/layout/hProcess9"/>
    <dgm:cxn modelId="{86EE9A4B-0710-410D-8BB3-2456695AF6D5}" type="presOf" srcId="{AC1AC55B-FFBC-4D23-BC4D-BFF27D1F8694}" destId="{88A9328E-F1B8-46B0-B5A5-418F45E8D5EA}" srcOrd="0" destOrd="0" presId="urn:microsoft.com/office/officeart/2005/8/layout/hProcess9"/>
    <dgm:cxn modelId="{14BBA87E-F894-4539-9B6D-333927AA7CF8}" srcId="{EAF68865-3BF4-420F-BC9F-832718CC1885}" destId="{622C0366-F4BF-426F-B962-AB0B0D6543C7}" srcOrd="2" destOrd="0" parTransId="{843E57FF-9ABE-421A-BD1D-26E3282B3370}" sibTransId="{08EF5AA0-08A2-4776-8D8D-C0C60C1E3CDD}"/>
    <dgm:cxn modelId="{9F8D0295-777C-4A06-8FE8-BD90B5C9435A}" type="presOf" srcId="{4F14F7BE-A4DB-423F-A037-EB0C810071B1}" destId="{1601705B-34C7-47A1-9FE3-5B9325E33D99}" srcOrd="0" destOrd="0" presId="urn:microsoft.com/office/officeart/2005/8/layout/hProcess9"/>
    <dgm:cxn modelId="{592C629F-4328-4BBB-97C9-816088A0395E}" srcId="{EAF68865-3BF4-420F-BC9F-832718CC1885}" destId="{4F14F7BE-A4DB-423F-A037-EB0C810071B1}" srcOrd="1" destOrd="0" parTransId="{B694A959-12FA-401C-91CF-951EC773EE1D}" sibTransId="{F8712AAA-6942-4B2E-BBCA-4DA19DC8A289}"/>
    <dgm:cxn modelId="{2426C8A8-DB3F-4476-B6D6-B54EF1188AAE}" srcId="{EAF68865-3BF4-420F-BC9F-832718CC1885}" destId="{AC1AC55B-FFBC-4D23-BC4D-BFF27D1F8694}" srcOrd="4" destOrd="0" parTransId="{C43D0F6B-4383-4D65-8AD1-A80CB00C3E2A}" sibTransId="{9B6467B6-C1CD-40BD-ACEF-6A2E5F1C9DF0}"/>
    <dgm:cxn modelId="{CCB9A4AA-6556-46C6-8A0C-EA49AC157020}" type="presOf" srcId="{4B8D612D-B640-46DA-8568-47464BE748F7}" destId="{6D7ED135-60FA-47CD-8F4F-477E97E798E0}" srcOrd="0" destOrd="0" presId="urn:microsoft.com/office/officeart/2005/8/layout/hProcess9"/>
    <dgm:cxn modelId="{D7E6B6B6-ED5D-4F77-8C1F-41945EC60652}" srcId="{EAF68865-3BF4-420F-BC9F-832718CC1885}" destId="{4BE95059-8FFF-4FE9-BC35-6EC625FFBF8D}" srcOrd="0" destOrd="0" parTransId="{0245B725-6D3F-4DDC-8C2E-B3ED76EC2593}" sibTransId="{D0DED18B-B40C-43FB-8BB9-1E6D8CE8C23F}"/>
    <dgm:cxn modelId="{BD0ED1F4-D071-4933-BA71-39521F131A22}" type="presOf" srcId="{EAF68865-3BF4-420F-BC9F-832718CC1885}" destId="{37B4FD3E-1EC4-4421-821F-0E785EDE7F98}" srcOrd="0" destOrd="0" presId="urn:microsoft.com/office/officeart/2005/8/layout/hProcess9"/>
    <dgm:cxn modelId="{B18D6E9F-49A3-48ED-A99F-8019EC5907A4}" type="presParOf" srcId="{37B4FD3E-1EC4-4421-821F-0E785EDE7F98}" destId="{19629275-7E8F-43A7-9077-DB74D189BFEF}" srcOrd="0" destOrd="0" presId="urn:microsoft.com/office/officeart/2005/8/layout/hProcess9"/>
    <dgm:cxn modelId="{0724EF65-66CB-4042-9EC9-55AC031701B7}" type="presParOf" srcId="{37B4FD3E-1EC4-4421-821F-0E785EDE7F98}" destId="{69F4A014-91F3-4A95-B389-A3F2164795F6}" srcOrd="1" destOrd="0" presId="urn:microsoft.com/office/officeart/2005/8/layout/hProcess9"/>
    <dgm:cxn modelId="{4C995016-B5EA-4548-8200-3F8183CB99CD}" type="presParOf" srcId="{69F4A014-91F3-4A95-B389-A3F2164795F6}" destId="{29CF5D58-3894-4E8F-AAF2-8A3C91D5A7EE}" srcOrd="0" destOrd="0" presId="urn:microsoft.com/office/officeart/2005/8/layout/hProcess9"/>
    <dgm:cxn modelId="{A6B9FE7B-5D01-4732-ADFB-7D5F4105FD01}" type="presParOf" srcId="{69F4A014-91F3-4A95-B389-A3F2164795F6}" destId="{11722D91-13B0-4F78-8C01-4F11A7DDAE07}" srcOrd="1" destOrd="0" presId="urn:microsoft.com/office/officeart/2005/8/layout/hProcess9"/>
    <dgm:cxn modelId="{1F203831-16EA-4B97-A60F-10B9407B4822}" type="presParOf" srcId="{69F4A014-91F3-4A95-B389-A3F2164795F6}" destId="{1601705B-34C7-47A1-9FE3-5B9325E33D99}" srcOrd="2" destOrd="0" presId="urn:microsoft.com/office/officeart/2005/8/layout/hProcess9"/>
    <dgm:cxn modelId="{8CA3CA8F-1BEA-4114-A660-AA4ADEB5622F}" type="presParOf" srcId="{69F4A014-91F3-4A95-B389-A3F2164795F6}" destId="{2B3B974D-F125-475D-B702-3DEA456374F0}" srcOrd="3" destOrd="0" presId="urn:microsoft.com/office/officeart/2005/8/layout/hProcess9"/>
    <dgm:cxn modelId="{A4CBB8F6-4EFA-4EE0-848D-922D4D9B38DB}" type="presParOf" srcId="{69F4A014-91F3-4A95-B389-A3F2164795F6}" destId="{59446654-5597-4399-8603-EA6767B9FD5F}" srcOrd="4" destOrd="0" presId="urn:microsoft.com/office/officeart/2005/8/layout/hProcess9"/>
    <dgm:cxn modelId="{78510DA3-1831-4EFF-8671-D6E91A09FD4B}" type="presParOf" srcId="{69F4A014-91F3-4A95-B389-A3F2164795F6}" destId="{4E6F39A6-21DA-475A-95E6-C2FE813997ED}" srcOrd="5" destOrd="0" presId="urn:microsoft.com/office/officeart/2005/8/layout/hProcess9"/>
    <dgm:cxn modelId="{1FCD7680-C183-4D28-B9A3-1925A0934230}" type="presParOf" srcId="{69F4A014-91F3-4A95-B389-A3F2164795F6}" destId="{6D7ED135-60FA-47CD-8F4F-477E97E798E0}" srcOrd="6" destOrd="0" presId="urn:microsoft.com/office/officeart/2005/8/layout/hProcess9"/>
    <dgm:cxn modelId="{3B092B69-8BCC-46A3-9F54-00244CCCD523}" type="presParOf" srcId="{69F4A014-91F3-4A95-B389-A3F2164795F6}" destId="{25DBA5EF-28FE-4269-B6C5-D43012FD6920}" srcOrd="7" destOrd="0" presId="urn:microsoft.com/office/officeart/2005/8/layout/hProcess9"/>
    <dgm:cxn modelId="{E3AE54AE-8F54-4080-B8BE-B8112F794D22}" type="presParOf" srcId="{69F4A014-91F3-4A95-B389-A3F2164795F6}" destId="{88A9328E-F1B8-46B0-B5A5-418F45E8D5EA}" srcOrd="8" destOrd="0" presId="urn:microsoft.com/office/officeart/2005/8/layout/hProcess9"/>
    <dgm:cxn modelId="{8464AC58-5C2C-4619-B892-E3837A600D4D}" type="presParOf" srcId="{69F4A014-91F3-4A95-B389-A3F2164795F6}" destId="{9F561C41-C132-4AA3-8390-DE3B6CF0B0BB}" srcOrd="9" destOrd="0" presId="urn:microsoft.com/office/officeart/2005/8/layout/hProcess9"/>
    <dgm:cxn modelId="{6A336930-E94C-40B4-9C82-6150A327D7C2}" type="presParOf" srcId="{69F4A014-91F3-4A95-B389-A3F2164795F6}" destId="{0939DDA5-0976-4169-95C8-A61E7394A66B}"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79677AB-87A2-47D1-9495-1B4C74D49356}"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US"/>
        </a:p>
      </dgm:t>
    </dgm:pt>
    <dgm:pt modelId="{882B6FA8-CCC7-4551-977C-57AE21696D38}">
      <dgm:prSet phldrT="[Text]"/>
      <dgm:spPr/>
      <dgm:t>
        <a:bodyPr/>
        <a:lstStyle/>
        <a:p>
          <a:r>
            <a:rPr lang="en-US" dirty="0"/>
            <a:t>Architectural Solutions</a:t>
          </a:r>
        </a:p>
      </dgm:t>
    </dgm:pt>
    <dgm:pt modelId="{523EC418-36AF-4FE9-AC58-3B7A9ED0511D}" type="parTrans" cxnId="{B5EF02A0-199F-44CD-A7C5-77AA3327DB7E}">
      <dgm:prSet/>
      <dgm:spPr/>
      <dgm:t>
        <a:bodyPr/>
        <a:lstStyle/>
        <a:p>
          <a:endParaRPr lang="en-US"/>
        </a:p>
      </dgm:t>
    </dgm:pt>
    <dgm:pt modelId="{861D3468-1414-4A82-891F-3884212A3A13}" type="sibTrans" cxnId="{B5EF02A0-199F-44CD-A7C5-77AA3327DB7E}">
      <dgm:prSet/>
      <dgm:spPr/>
      <dgm:t>
        <a:bodyPr/>
        <a:lstStyle/>
        <a:p>
          <a:endParaRPr lang="en-US"/>
        </a:p>
      </dgm:t>
    </dgm:pt>
    <dgm:pt modelId="{C50F1008-06DD-4789-A534-1963FE275D2C}">
      <dgm:prSet phldrT="[Text]"/>
      <dgm:spPr/>
      <dgm:t>
        <a:bodyPr/>
        <a:lstStyle/>
        <a:p>
          <a:endParaRPr lang="en-US" dirty="0"/>
        </a:p>
      </dgm:t>
    </dgm:pt>
    <dgm:pt modelId="{E726771E-C294-43F1-AD61-8457777F866A}" type="parTrans" cxnId="{111854B9-2C25-4DBD-A5B5-B9B251670450}">
      <dgm:prSet/>
      <dgm:spPr/>
      <dgm:t>
        <a:bodyPr/>
        <a:lstStyle/>
        <a:p>
          <a:endParaRPr lang="en-US"/>
        </a:p>
      </dgm:t>
    </dgm:pt>
    <dgm:pt modelId="{3FDD998A-0076-4577-8428-59FDC300EBB9}" type="sibTrans" cxnId="{111854B9-2C25-4DBD-A5B5-B9B251670450}">
      <dgm:prSet/>
      <dgm:spPr/>
      <dgm:t>
        <a:bodyPr/>
        <a:lstStyle/>
        <a:p>
          <a:endParaRPr lang="en-US"/>
        </a:p>
      </dgm:t>
    </dgm:pt>
    <dgm:pt modelId="{97E42C4D-1760-4DCC-B570-A95488D48668}">
      <dgm:prSet phldrT="[Text]"/>
      <dgm:spPr/>
      <dgm:t>
        <a:bodyPr/>
        <a:lstStyle/>
        <a:p>
          <a:r>
            <a:rPr lang="en-US" dirty="0"/>
            <a:t>Operational Solutions</a:t>
          </a:r>
        </a:p>
      </dgm:t>
    </dgm:pt>
    <dgm:pt modelId="{FB85D1D4-12A0-41A0-BEA9-7F97695273D3}" type="parTrans" cxnId="{C4257E2C-E7EE-4688-A049-3A1DA621A986}">
      <dgm:prSet/>
      <dgm:spPr/>
      <dgm:t>
        <a:bodyPr/>
        <a:lstStyle/>
        <a:p>
          <a:endParaRPr lang="en-US"/>
        </a:p>
      </dgm:t>
    </dgm:pt>
    <dgm:pt modelId="{6E827F0E-A140-47F6-86F1-DAA4D5534DFA}" type="sibTrans" cxnId="{C4257E2C-E7EE-4688-A049-3A1DA621A986}">
      <dgm:prSet/>
      <dgm:spPr/>
      <dgm:t>
        <a:bodyPr/>
        <a:lstStyle/>
        <a:p>
          <a:endParaRPr lang="en-US"/>
        </a:p>
      </dgm:t>
    </dgm:pt>
    <dgm:pt modelId="{0AF2BE3E-C876-4125-BCD2-1DA54F771EF7}">
      <dgm:prSet phldrT="[Text]"/>
      <dgm:spPr/>
      <dgm:t>
        <a:bodyPr/>
        <a:lstStyle/>
        <a:p>
          <a:r>
            <a:rPr lang="en-US" dirty="0"/>
            <a:t>Passive Technologies</a:t>
          </a:r>
        </a:p>
      </dgm:t>
    </dgm:pt>
    <dgm:pt modelId="{FA1832FE-8E45-4D45-B02E-F071B82576BE}" type="parTrans" cxnId="{D08ADB5A-8BA7-4143-A2E5-12BADF6F5C28}">
      <dgm:prSet/>
      <dgm:spPr/>
      <dgm:t>
        <a:bodyPr/>
        <a:lstStyle/>
        <a:p>
          <a:endParaRPr lang="en-US"/>
        </a:p>
      </dgm:t>
    </dgm:pt>
    <dgm:pt modelId="{1402A18E-655F-460F-AA3C-43D86F02E3F6}" type="sibTrans" cxnId="{D08ADB5A-8BA7-4143-A2E5-12BADF6F5C28}">
      <dgm:prSet/>
      <dgm:spPr/>
      <dgm:t>
        <a:bodyPr/>
        <a:lstStyle/>
        <a:p>
          <a:endParaRPr lang="en-US"/>
        </a:p>
      </dgm:t>
    </dgm:pt>
    <dgm:pt modelId="{86F85084-E2CB-4137-8474-989D6B0F7BDF}">
      <dgm:prSet phldrT="[Text]"/>
      <dgm:spPr/>
      <dgm:t>
        <a:bodyPr/>
        <a:lstStyle/>
        <a:p>
          <a:r>
            <a:rPr lang="en-US" dirty="0"/>
            <a:t>Active Technologies</a:t>
          </a:r>
        </a:p>
      </dgm:t>
    </dgm:pt>
    <dgm:pt modelId="{B2B62B8B-FAB7-4942-9217-77C6B7B08A86}" type="parTrans" cxnId="{927E27BC-C8ED-4FFE-A7C0-7CB8C9910CD5}">
      <dgm:prSet/>
      <dgm:spPr/>
      <dgm:t>
        <a:bodyPr/>
        <a:lstStyle/>
        <a:p>
          <a:endParaRPr lang="en-US"/>
        </a:p>
      </dgm:t>
    </dgm:pt>
    <dgm:pt modelId="{DA7DB560-30AD-4102-BE13-F32738160B67}" type="sibTrans" cxnId="{927E27BC-C8ED-4FFE-A7C0-7CB8C9910CD5}">
      <dgm:prSet/>
      <dgm:spPr/>
      <dgm:t>
        <a:bodyPr/>
        <a:lstStyle/>
        <a:p>
          <a:endParaRPr lang="en-US"/>
        </a:p>
      </dgm:t>
    </dgm:pt>
    <dgm:pt modelId="{7DFF3C23-9E4B-4DCB-BDF1-89EDE8D2AEC0}" type="pres">
      <dgm:prSet presAssocID="{C79677AB-87A2-47D1-9495-1B4C74D49356}" presName="Name0" presStyleCnt="0">
        <dgm:presLayoutVars>
          <dgm:chMax val="7"/>
          <dgm:chPref val="5"/>
        </dgm:presLayoutVars>
      </dgm:prSet>
      <dgm:spPr/>
    </dgm:pt>
    <dgm:pt modelId="{30C9099B-A8E5-4003-A4A3-256BA33A28B7}" type="pres">
      <dgm:prSet presAssocID="{C79677AB-87A2-47D1-9495-1B4C74D49356}" presName="arrowNode" presStyleLbl="node1" presStyleIdx="0" presStyleCnt="1"/>
      <dgm:spPr/>
    </dgm:pt>
    <dgm:pt modelId="{3DB4EF33-4C74-4190-A35A-D73B95E06757}" type="pres">
      <dgm:prSet presAssocID="{882B6FA8-CCC7-4551-977C-57AE21696D38}" presName="txNode1" presStyleLbl="revTx" presStyleIdx="0" presStyleCnt="5">
        <dgm:presLayoutVars>
          <dgm:bulletEnabled val="1"/>
        </dgm:presLayoutVars>
      </dgm:prSet>
      <dgm:spPr/>
    </dgm:pt>
    <dgm:pt modelId="{6632165D-8FE6-4CDE-9477-74A934425D1D}" type="pres">
      <dgm:prSet presAssocID="{C50F1008-06DD-4789-A534-1963FE275D2C}" presName="txNode2" presStyleLbl="revTx" presStyleIdx="1" presStyleCnt="5">
        <dgm:presLayoutVars>
          <dgm:bulletEnabled val="1"/>
        </dgm:presLayoutVars>
      </dgm:prSet>
      <dgm:spPr/>
    </dgm:pt>
    <dgm:pt modelId="{7E69A741-3942-48FC-8D59-6FD970F3A67C}" type="pres">
      <dgm:prSet presAssocID="{3FDD998A-0076-4577-8428-59FDC300EBB9}" presName="dotNode2" presStyleCnt="0"/>
      <dgm:spPr/>
    </dgm:pt>
    <dgm:pt modelId="{7FD75931-F746-4DA4-BFC4-5581A7763424}" type="pres">
      <dgm:prSet presAssocID="{3FDD998A-0076-4577-8428-59FDC300EBB9}" presName="dotRepeatNode" presStyleLbl="fgShp" presStyleIdx="0" presStyleCnt="3"/>
      <dgm:spPr/>
    </dgm:pt>
    <dgm:pt modelId="{2161319B-D721-4905-8C49-87EEC219BB9B}" type="pres">
      <dgm:prSet presAssocID="{97E42C4D-1760-4DCC-B570-A95488D48668}" presName="txNode3" presStyleLbl="revTx" presStyleIdx="2" presStyleCnt="5" custLinFactNeighborX="-7038" custLinFactNeighborY="16905">
        <dgm:presLayoutVars>
          <dgm:bulletEnabled val="1"/>
        </dgm:presLayoutVars>
      </dgm:prSet>
      <dgm:spPr/>
    </dgm:pt>
    <dgm:pt modelId="{09B123A6-3994-48DA-9FE1-F7F8E036BC7D}" type="pres">
      <dgm:prSet presAssocID="{6E827F0E-A140-47F6-86F1-DAA4D5534DFA}" presName="dotNode3" presStyleCnt="0"/>
      <dgm:spPr/>
    </dgm:pt>
    <dgm:pt modelId="{FB602307-831A-4709-8929-7D5F303B6BA2}" type="pres">
      <dgm:prSet presAssocID="{6E827F0E-A140-47F6-86F1-DAA4D5534DFA}" presName="dotRepeatNode" presStyleLbl="fgShp" presStyleIdx="1" presStyleCnt="3"/>
      <dgm:spPr/>
    </dgm:pt>
    <dgm:pt modelId="{0D674A81-0160-4FA1-B2A4-64ECA9796F41}" type="pres">
      <dgm:prSet presAssocID="{0AF2BE3E-C876-4125-BCD2-1DA54F771EF7}" presName="txNode4" presStyleLbl="revTx" presStyleIdx="3" presStyleCnt="5">
        <dgm:presLayoutVars>
          <dgm:bulletEnabled val="1"/>
        </dgm:presLayoutVars>
      </dgm:prSet>
      <dgm:spPr/>
    </dgm:pt>
    <dgm:pt modelId="{EFF43940-EA7A-4BBA-904B-24712DAFE463}" type="pres">
      <dgm:prSet presAssocID="{1402A18E-655F-460F-AA3C-43D86F02E3F6}" presName="dotNode4" presStyleCnt="0"/>
      <dgm:spPr/>
    </dgm:pt>
    <dgm:pt modelId="{6FDD0970-08DC-4DD1-A9B6-044C676FF075}" type="pres">
      <dgm:prSet presAssocID="{1402A18E-655F-460F-AA3C-43D86F02E3F6}" presName="dotRepeatNode" presStyleLbl="fgShp" presStyleIdx="2" presStyleCnt="3"/>
      <dgm:spPr/>
    </dgm:pt>
    <dgm:pt modelId="{12BDC0B2-AD42-475B-B0D1-E39D56193FDC}" type="pres">
      <dgm:prSet presAssocID="{86F85084-E2CB-4137-8474-989D6B0F7BDF}" presName="txNode5" presStyleLbl="revTx" presStyleIdx="4" presStyleCnt="5">
        <dgm:presLayoutVars>
          <dgm:bulletEnabled val="1"/>
        </dgm:presLayoutVars>
      </dgm:prSet>
      <dgm:spPr/>
    </dgm:pt>
  </dgm:ptLst>
  <dgm:cxnLst>
    <dgm:cxn modelId="{8AE97100-5514-4CE4-8E26-F860EBA7793E}" type="presOf" srcId="{3FDD998A-0076-4577-8428-59FDC300EBB9}" destId="{7FD75931-F746-4DA4-BFC4-5581A7763424}" srcOrd="0" destOrd="0" presId="urn:microsoft.com/office/officeart/2009/3/layout/DescendingProcess"/>
    <dgm:cxn modelId="{5BCB8800-0395-4E5D-8033-2D5F1B40ECC7}" type="presOf" srcId="{C50F1008-06DD-4789-A534-1963FE275D2C}" destId="{6632165D-8FE6-4CDE-9477-74A934425D1D}" srcOrd="0" destOrd="0" presId="urn:microsoft.com/office/officeart/2009/3/layout/DescendingProcess"/>
    <dgm:cxn modelId="{5CC25616-2EAF-46CD-A5D9-4B28883941FC}" type="presOf" srcId="{0AF2BE3E-C876-4125-BCD2-1DA54F771EF7}" destId="{0D674A81-0160-4FA1-B2A4-64ECA9796F41}" srcOrd="0" destOrd="0" presId="urn:microsoft.com/office/officeart/2009/3/layout/DescendingProcess"/>
    <dgm:cxn modelId="{C4257E2C-E7EE-4688-A049-3A1DA621A986}" srcId="{C79677AB-87A2-47D1-9495-1B4C74D49356}" destId="{97E42C4D-1760-4DCC-B570-A95488D48668}" srcOrd="2" destOrd="0" parTransId="{FB85D1D4-12A0-41A0-BEA9-7F97695273D3}" sibTransId="{6E827F0E-A140-47F6-86F1-DAA4D5534DFA}"/>
    <dgm:cxn modelId="{A30C8232-CE3B-49E2-A77C-387C0CC5CEA9}" type="presOf" srcId="{6E827F0E-A140-47F6-86F1-DAA4D5534DFA}" destId="{FB602307-831A-4709-8929-7D5F303B6BA2}" srcOrd="0" destOrd="0" presId="urn:microsoft.com/office/officeart/2009/3/layout/DescendingProcess"/>
    <dgm:cxn modelId="{D08ADB5A-8BA7-4143-A2E5-12BADF6F5C28}" srcId="{C79677AB-87A2-47D1-9495-1B4C74D49356}" destId="{0AF2BE3E-C876-4125-BCD2-1DA54F771EF7}" srcOrd="3" destOrd="0" parTransId="{FA1832FE-8E45-4D45-B02E-F071B82576BE}" sibTransId="{1402A18E-655F-460F-AA3C-43D86F02E3F6}"/>
    <dgm:cxn modelId="{C810B880-454E-413B-A449-101CA6660F6C}" type="presOf" srcId="{86F85084-E2CB-4137-8474-989D6B0F7BDF}" destId="{12BDC0B2-AD42-475B-B0D1-E39D56193FDC}" srcOrd="0" destOrd="0" presId="urn:microsoft.com/office/officeart/2009/3/layout/DescendingProcess"/>
    <dgm:cxn modelId="{0BE67C82-C8A0-4C9F-AB84-551B68FC739E}" type="presOf" srcId="{97E42C4D-1760-4DCC-B570-A95488D48668}" destId="{2161319B-D721-4905-8C49-87EEC219BB9B}" srcOrd="0" destOrd="0" presId="urn:microsoft.com/office/officeart/2009/3/layout/DescendingProcess"/>
    <dgm:cxn modelId="{769AE489-7009-4761-8E6A-AE003762F7AE}" type="presOf" srcId="{882B6FA8-CCC7-4551-977C-57AE21696D38}" destId="{3DB4EF33-4C74-4190-A35A-D73B95E06757}" srcOrd="0" destOrd="0" presId="urn:microsoft.com/office/officeart/2009/3/layout/DescendingProcess"/>
    <dgm:cxn modelId="{B5EF02A0-199F-44CD-A7C5-77AA3327DB7E}" srcId="{C79677AB-87A2-47D1-9495-1B4C74D49356}" destId="{882B6FA8-CCC7-4551-977C-57AE21696D38}" srcOrd="0" destOrd="0" parTransId="{523EC418-36AF-4FE9-AC58-3B7A9ED0511D}" sibTransId="{861D3468-1414-4A82-891F-3884212A3A13}"/>
    <dgm:cxn modelId="{111854B9-2C25-4DBD-A5B5-B9B251670450}" srcId="{C79677AB-87A2-47D1-9495-1B4C74D49356}" destId="{C50F1008-06DD-4789-A534-1963FE275D2C}" srcOrd="1" destOrd="0" parTransId="{E726771E-C294-43F1-AD61-8457777F866A}" sibTransId="{3FDD998A-0076-4577-8428-59FDC300EBB9}"/>
    <dgm:cxn modelId="{927E27BC-C8ED-4FFE-A7C0-7CB8C9910CD5}" srcId="{C79677AB-87A2-47D1-9495-1B4C74D49356}" destId="{86F85084-E2CB-4137-8474-989D6B0F7BDF}" srcOrd="4" destOrd="0" parTransId="{B2B62B8B-FAB7-4942-9217-77C6B7B08A86}" sibTransId="{DA7DB560-30AD-4102-BE13-F32738160B67}"/>
    <dgm:cxn modelId="{550F8FDD-A64E-4EEF-AE39-E94361E2F0CB}" type="presOf" srcId="{C79677AB-87A2-47D1-9495-1B4C74D49356}" destId="{7DFF3C23-9E4B-4DCB-BDF1-89EDE8D2AEC0}" srcOrd="0" destOrd="0" presId="urn:microsoft.com/office/officeart/2009/3/layout/DescendingProcess"/>
    <dgm:cxn modelId="{110991EF-AC92-4D6A-91D0-B2F5B28A779E}" type="presOf" srcId="{1402A18E-655F-460F-AA3C-43D86F02E3F6}" destId="{6FDD0970-08DC-4DD1-A9B6-044C676FF075}" srcOrd="0" destOrd="0" presId="urn:microsoft.com/office/officeart/2009/3/layout/DescendingProcess"/>
    <dgm:cxn modelId="{91C3F70D-B34D-483C-A7DA-F20A23387922}" type="presParOf" srcId="{7DFF3C23-9E4B-4DCB-BDF1-89EDE8D2AEC0}" destId="{30C9099B-A8E5-4003-A4A3-256BA33A28B7}" srcOrd="0" destOrd="0" presId="urn:microsoft.com/office/officeart/2009/3/layout/DescendingProcess"/>
    <dgm:cxn modelId="{C254BE49-AC51-4182-B1DC-183BEAE0F444}" type="presParOf" srcId="{7DFF3C23-9E4B-4DCB-BDF1-89EDE8D2AEC0}" destId="{3DB4EF33-4C74-4190-A35A-D73B95E06757}" srcOrd="1" destOrd="0" presId="urn:microsoft.com/office/officeart/2009/3/layout/DescendingProcess"/>
    <dgm:cxn modelId="{3A04E05B-9D8F-4D71-B9DF-B1990DFD1AA1}" type="presParOf" srcId="{7DFF3C23-9E4B-4DCB-BDF1-89EDE8D2AEC0}" destId="{6632165D-8FE6-4CDE-9477-74A934425D1D}" srcOrd="2" destOrd="0" presId="urn:microsoft.com/office/officeart/2009/3/layout/DescendingProcess"/>
    <dgm:cxn modelId="{5A9B0899-EBCA-4EB7-8FDF-CEC986DD0B66}" type="presParOf" srcId="{7DFF3C23-9E4B-4DCB-BDF1-89EDE8D2AEC0}" destId="{7E69A741-3942-48FC-8D59-6FD970F3A67C}" srcOrd="3" destOrd="0" presId="urn:microsoft.com/office/officeart/2009/3/layout/DescendingProcess"/>
    <dgm:cxn modelId="{E05FA609-BA8F-475F-BEA1-C8DC5AEDC6A2}" type="presParOf" srcId="{7E69A741-3942-48FC-8D59-6FD970F3A67C}" destId="{7FD75931-F746-4DA4-BFC4-5581A7763424}" srcOrd="0" destOrd="0" presId="urn:microsoft.com/office/officeart/2009/3/layout/DescendingProcess"/>
    <dgm:cxn modelId="{4275489E-8447-41F3-8031-64066BBE361D}" type="presParOf" srcId="{7DFF3C23-9E4B-4DCB-BDF1-89EDE8D2AEC0}" destId="{2161319B-D721-4905-8C49-87EEC219BB9B}" srcOrd="4" destOrd="0" presId="urn:microsoft.com/office/officeart/2009/3/layout/DescendingProcess"/>
    <dgm:cxn modelId="{47F2DB21-6F05-41CD-A894-8E2C9D12D460}" type="presParOf" srcId="{7DFF3C23-9E4B-4DCB-BDF1-89EDE8D2AEC0}" destId="{09B123A6-3994-48DA-9FE1-F7F8E036BC7D}" srcOrd="5" destOrd="0" presId="urn:microsoft.com/office/officeart/2009/3/layout/DescendingProcess"/>
    <dgm:cxn modelId="{E4658F3E-F3E5-4D93-93AC-F2E69EF71EF7}" type="presParOf" srcId="{09B123A6-3994-48DA-9FE1-F7F8E036BC7D}" destId="{FB602307-831A-4709-8929-7D5F303B6BA2}" srcOrd="0" destOrd="0" presId="urn:microsoft.com/office/officeart/2009/3/layout/DescendingProcess"/>
    <dgm:cxn modelId="{B84D2B8C-7F4B-45FC-85F7-CF62EFAB4143}" type="presParOf" srcId="{7DFF3C23-9E4B-4DCB-BDF1-89EDE8D2AEC0}" destId="{0D674A81-0160-4FA1-B2A4-64ECA9796F41}" srcOrd="6" destOrd="0" presId="urn:microsoft.com/office/officeart/2009/3/layout/DescendingProcess"/>
    <dgm:cxn modelId="{911DAA14-2E1A-4BA3-A5D4-7EAB5F30FBA3}" type="presParOf" srcId="{7DFF3C23-9E4B-4DCB-BDF1-89EDE8D2AEC0}" destId="{EFF43940-EA7A-4BBA-904B-24712DAFE463}" srcOrd="7" destOrd="0" presId="urn:microsoft.com/office/officeart/2009/3/layout/DescendingProcess"/>
    <dgm:cxn modelId="{394D2295-22E6-4F30-A08A-95DDE4753376}" type="presParOf" srcId="{EFF43940-EA7A-4BBA-904B-24712DAFE463}" destId="{6FDD0970-08DC-4DD1-A9B6-044C676FF075}" srcOrd="0" destOrd="0" presId="urn:microsoft.com/office/officeart/2009/3/layout/DescendingProcess"/>
    <dgm:cxn modelId="{F56C6808-1F24-430F-A990-4E5D77A87F45}" type="presParOf" srcId="{7DFF3C23-9E4B-4DCB-BDF1-89EDE8D2AEC0}" destId="{12BDC0B2-AD42-475B-B0D1-E39D56193FDC}" srcOrd="8" destOrd="0" presId="urn:microsoft.com/office/officeart/2009/3/layout/Descending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79677AB-87A2-47D1-9495-1B4C74D49356}"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US"/>
        </a:p>
      </dgm:t>
    </dgm:pt>
    <dgm:pt modelId="{882B6FA8-CCC7-4551-977C-57AE21696D38}">
      <dgm:prSet phldrT="[Text]"/>
      <dgm:spPr/>
      <dgm:t>
        <a:bodyPr/>
        <a:lstStyle/>
        <a:p>
          <a:r>
            <a:rPr lang="en-US" dirty="0"/>
            <a:t>Architectural Solutions</a:t>
          </a:r>
        </a:p>
      </dgm:t>
    </dgm:pt>
    <dgm:pt modelId="{523EC418-36AF-4FE9-AC58-3B7A9ED0511D}" type="parTrans" cxnId="{B5EF02A0-199F-44CD-A7C5-77AA3327DB7E}">
      <dgm:prSet/>
      <dgm:spPr/>
      <dgm:t>
        <a:bodyPr/>
        <a:lstStyle/>
        <a:p>
          <a:endParaRPr lang="en-US"/>
        </a:p>
      </dgm:t>
    </dgm:pt>
    <dgm:pt modelId="{861D3468-1414-4A82-891F-3884212A3A13}" type="sibTrans" cxnId="{B5EF02A0-199F-44CD-A7C5-77AA3327DB7E}">
      <dgm:prSet/>
      <dgm:spPr/>
      <dgm:t>
        <a:bodyPr/>
        <a:lstStyle/>
        <a:p>
          <a:endParaRPr lang="en-US"/>
        </a:p>
      </dgm:t>
    </dgm:pt>
    <dgm:pt modelId="{C50F1008-06DD-4789-A534-1963FE275D2C}">
      <dgm:prSet phldrT="[Text]"/>
      <dgm:spPr/>
      <dgm:t>
        <a:bodyPr/>
        <a:lstStyle/>
        <a:p>
          <a:endParaRPr lang="en-US" dirty="0"/>
        </a:p>
      </dgm:t>
    </dgm:pt>
    <dgm:pt modelId="{E726771E-C294-43F1-AD61-8457777F866A}" type="parTrans" cxnId="{111854B9-2C25-4DBD-A5B5-B9B251670450}">
      <dgm:prSet/>
      <dgm:spPr/>
      <dgm:t>
        <a:bodyPr/>
        <a:lstStyle/>
        <a:p>
          <a:endParaRPr lang="en-US"/>
        </a:p>
      </dgm:t>
    </dgm:pt>
    <dgm:pt modelId="{3FDD998A-0076-4577-8428-59FDC300EBB9}" type="sibTrans" cxnId="{111854B9-2C25-4DBD-A5B5-B9B251670450}">
      <dgm:prSet/>
      <dgm:spPr/>
      <dgm:t>
        <a:bodyPr/>
        <a:lstStyle/>
        <a:p>
          <a:endParaRPr lang="en-US"/>
        </a:p>
      </dgm:t>
    </dgm:pt>
    <dgm:pt modelId="{97E42C4D-1760-4DCC-B570-A95488D48668}">
      <dgm:prSet phldrT="[Text]"/>
      <dgm:spPr/>
      <dgm:t>
        <a:bodyPr/>
        <a:lstStyle/>
        <a:p>
          <a:r>
            <a:rPr lang="en-US" dirty="0"/>
            <a:t>Operational Solutions</a:t>
          </a:r>
        </a:p>
      </dgm:t>
    </dgm:pt>
    <dgm:pt modelId="{FB85D1D4-12A0-41A0-BEA9-7F97695273D3}" type="parTrans" cxnId="{C4257E2C-E7EE-4688-A049-3A1DA621A986}">
      <dgm:prSet/>
      <dgm:spPr/>
      <dgm:t>
        <a:bodyPr/>
        <a:lstStyle/>
        <a:p>
          <a:endParaRPr lang="en-US"/>
        </a:p>
      </dgm:t>
    </dgm:pt>
    <dgm:pt modelId="{6E827F0E-A140-47F6-86F1-DAA4D5534DFA}" type="sibTrans" cxnId="{C4257E2C-E7EE-4688-A049-3A1DA621A986}">
      <dgm:prSet/>
      <dgm:spPr/>
      <dgm:t>
        <a:bodyPr/>
        <a:lstStyle/>
        <a:p>
          <a:endParaRPr lang="en-US"/>
        </a:p>
      </dgm:t>
    </dgm:pt>
    <dgm:pt modelId="{0AF2BE3E-C876-4125-BCD2-1DA54F771EF7}">
      <dgm:prSet phldrT="[Text]"/>
      <dgm:spPr/>
      <dgm:t>
        <a:bodyPr/>
        <a:lstStyle/>
        <a:p>
          <a:r>
            <a:rPr lang="en-US" dirty="0"/>
            <a:t>Passive Technologies</a:t>
          </a:r>
        </a:p>
      </dgm:t>
    </dgm:pt>
    <dgm:pt modelId="{FA1832FE-8E45-4D45-B02E-F071B82576BE}" type="parTrans" cxnId="{D08ADB5A-8BA7-4143-A2E5-12BADF6F5C28}">
      <dgm:prSet/>
      <dgm:spPr/>
      <dgm:t>
        <a:bodyPr/>
        <a:lstStyle/>
        <a:p>
          <a:endParaRPr lang="en-US"/>
        </a:p>
      </dgm:t>
    </dgm:pt>
    <dgm:pt modelId="{1402A18E-655F-460F-AA3C-43D86F02E3F6}" type="sibTrans" cxnId="{D08ADB5A-8BA7-4143-A2E5-12BADF6F5C28}">
      <dgm:prSet/>
      <dgm:spPr/>
      <dgm:t>
        <a:bodyPr/>
        <a:lstStyle/>
        <a:p>
          <a:endParaRPr lang="en-US"/>
        </a:p>
      </dgm:t>
    </dgm:pt>
    <dgm:pt modelId="{86F85084-E2CB-4137-8474-989D6B0F7BDF}">
      <dgm:prSet phldrT="[Text]"/>
      <dgm:spPr/>
      <dgm:t>
        <a:bodyPr/>
        <a:lstStyle/>
        <a:p>
          <a:r>
            <a:rPr lang="en-US" dirty="0"/>
            <a:t>Active Technologies</a:t>
          </a:r>
        </a:p>
      </dgm:t>
    </dgm:pt>
    <dgm:pt modelId="{B2B62B8B-FAB7-4942-9217-77C6B7B08A86}" type="parTrans" cxnId="{927E27BC-C8ED-4FFE-A7C0-7CB8C9910CD5}">
      <dgm:prSet/>
      <dgm:spPr/>
      <dgm:t>
        <a:bodyPr/>
        <a:lstStyle/>
        <a:p>
          <a:endParaRPr lang="en-US"/>
        </a:p>
      </dgm:t>
    </dgm:pt>
    <dgm:pt modelId="{DA7DB560-30AD-4102-BE13-F32738160B67}" type="sibTrans" cxnId="{927E27BC-C8ED-4FFE-A7C0-7CB8C9910CD5}">
      <dgm:prSet/>
      <dgm:spPr/>
      <dgm:t>
        <a:bodyPr/>
        <a:lstStyle/>
        <a:p>
          <a:endParaRPr lang="en-US"/>
        </a:p>
      </dgm:t>
    </dgm:pt>
    <dgm:pt modelId="{7DFF3C23-9E4B-4DCB-BDF1-89EDE8D2AEC0}" type="pres">
      <dgm:prSet presAssocID="{C79677AB-87A2-47D1-9495-1B4C74D49356}" presName="Name0" presStyleCnt="0">
        <dgm:presLayoutVars>
          <dgm:chMax val="7"/>
          <dgm:chPref val="5"/>
        </dgm:presLayoutVars>
      </dgm:prSet>
      <dgm:spPr/>
    </dgm:pt>
    <dgm:pt modelId="{30C9099B-A8E5-4003-A4A3-256BA33A28B7}" type="pres">
      <dgm:prSet presAssocID="{C79677AB-87A2-47D1-9495-1B4C74D49356}" presName="arrowNode" presStyleLbl="node1" presStyleIdx="0" presStyleCnt="1"/>
      <dgm:spPr/>
    </dgm:pt>
    <dgm:pt modelId="{3DB4EF33-4C74-4190-A35A-D73B95E06757}" type="pres">
      <dgm:prSet presAssocID="{882B6FA8-CCC7-4551-977C-57AE21696D38}" presName="txNode1" presStyleLbl="revTx" presStyleIdx="0" presStyleCnt="5">
        <dgm:presLayoutVars>
          <dgm:bulletEnabled val="1"/>
        </dgm:presLayoutVars>
      </dgm:prSet>
      <dgm:spPr/>
    </dgm:pt>
    <dgm:pt modelId="{6632165D-8FE6-4CDE-9477-74A934425D1D}" type="pres">
      <dgm:prSet presAssocID="{C50F1008-06DD-4789-A534-1963FE275D2C}" presName="txNode2" presStyleLbl="revTx" presStyleIdx="1" presStyleCnt="5">
        <dgm:presLayoutVars>
          <dgm:bulletEnabled val="1"/>
        </dgm:presLayoutVars>
      </dgm:prSet>
      <dgm:spPr/>
    </dgm:pt>
    <dgm:pt modelId="{7E69A741-3942-48FC-8D59-6FD970F3A67C}" type="pres">
      <dgm:prSet presAssocID="{3FDD998A-0076-4577-8428-59FDC300EBB9}" presName="dotNode2" presStyleCnt="0"/>
      <dgm:spPr/>
    </dgm:pt>
    <dgm:pt modelId="{7FD75931-F746-4DA4-BFC4-5581A7763424}" type="pres">
      <dgm:prSet presAssocID="{3FDD998A-0076-4577-8428-59FDC300EBB9}" presName="dotRepeatNode" presStyleLbl="fgShp" presStyleIdx="0" presStyleCnt="3"/>
      <dgm:spPr/>
    </dgm:pt>
    <dgm:pt modelId="{2161319B-D721-4905-8C49-87EEC219BB9B}" type="pres">
      <dgm:prSet presAssocID="{97E42C4D-1760-4DCC-B570-A95488D48668}" presName="txNode3" presStyleLbl="revTx" presStyleIdx="2" presStyleCnt="5" custLinFactNeighborX="-9443" custLinFactNeighborY="14996">
        <dgm:presLayoutVars>
          <dgm:bulletEnabled val="1"/>
        </dgm:presLayoutVars>
      </dgm:prSet>
      <dgm:spPr/>
    </dgm:pt>
    <dgm:pt modelId="{09B123A6-3994-48DA-9FE1-F7F8E036BC7D}" type="pres">
      <dgm:prSet presAssocID="{6E827F0E-A140-47F6-86F1-DAA4D5534DFA}" presName="dotNode3" presStyleCnt="0"/>
      <dgm:spPr/>
    </dgm:pt>
    <dgm:pt modelId="{FB602307-831A-4709-8929-7D5F303B6BA2}" type="pres">
      <dgm:prSet presAssocID="{6E827F0E-A140-47F6-86F1-DAA4D5534DFA}" presName="dotRepeatNode" presStyleLbl="fgShp" presStyleIdx="1" presStyleCnt="3"/>
      <dgm:spPr/>
    </dgm:pt>
    <dgm:pt modelId="{0D674A81-0160-4FA1-B2A4-64ECA9796F41}" type="pres">
      <dgm:prSet presAssocID="{0AF2BE3E-C876-4125-BCD2-1DA54F771EF7}" presName="txNode4" presStyleLbl="revTx" presStyleIdx="3" presStyleCnt="5">
        <dgm:presLayoutVars>
          <dgm:bulletEnabled val="1"/>
        </dgm:presLayoutVars>
      </dgm:prSet>
      <dgm:spPr/>
    </dgm:pt>
    <dgm:pt modelId="{EFF43940-EA7A-4BBA-904B-24712DAFE463}" type="pres">
      <dgm:prSet presAssocID="{1402A18E-655F-460F-AA3C-43D86F02E3F6}" presName="dotNode4" presStyleCnt="0"/>
      <dgm:spPr/>
    </dgm:pt>
    <dgm:pt modelId="{6FDD0970-08DC-4DD1-A9B6-044C676FF075}" type="pres">
      <dgm:prSet presAssocID="{1402A18E-655F-460F-AA3C-43D86F02E3F6}" presName="dotRepeatNode" presStyleLbl="fgShp" presStyleIdx="2" presStyleCnt="3"/>
      <dgm:spPr/>
    </dgm:pt>
    <dgm:pt modelId="{12BDC0B2-AD42-475B-B0D1-E39D56193FDC}" type="pres">
      <dgm:prSet presAssocID="{86F85084-E2CB-4137-8474-989D6B0F7BDF}" presName="txNode5" presStyleLbl="revTx" presStyleIdx="4" presStyleCnt="5">
        <dgm:presLayoutVars>
          <dgm:bulletEnabled val="1"/>
        </dgm:presLayoutVars>
      </dgm:prSet>
      <dgm:spPr/>
    </dgm:pt>
  </dgm:ptLst>
  <dgm:cxnLst>
    <dgm:cxn modelId="{8AE97100-5514-4CE4-8E26-F860EBA7793E}" type="presOf" srcId="{3FDD998A-0076-4577-8428-59FDC300EBB9}" destId="{7FD75931-F746-4DA4-BFC4-5581A7763424}" srcOrd="0" destOrd="0" presId="urn:microsoft.com/office/officeart/2009/3/layout/DescendingProcess"/>
    <dgm:cxn modelId="{5BCB8800-0395-4E5D-8033-2D5F1B40ECC7}" type="presOf" srcId="{C50F1008-06DD-4789-A534-1963FE275D2C}" destId="{6632165D-8FE6-4CDE-9477-74A934425D1D}" srcOrd="0" destOrd="0" presId="urn:microsoft.com/office/officeart/2009/3/layout/DescendingProcess"/>
    <dgm:cxn modelId="{5CC25616-2EAF-46CD-A5D9-4B28883941FC}" type="presOf" srcId="{0AF2BE3E-C876-4125-BCD2-1DA54F771EF7}" destId="{0D674A81-0160-4FA1-B2A4-64ECA9796F41}" srcOrd="0" destOrd="0" presId="urn:microsoft.com/office/officeart/2009/3/layout/DescendingProcess"/>
    <dgm:cxn modelId="{C4257E2C-E7EE-4688-A049-3A1DA621A986}" srcId="{C79677AB-87A2-47D1-9495-1B4C74D49356}" destId="{97E42C4D-1760-4DCC-B570-A95488D48668}" srcOrd="2" destOrd="0" parTransId="{FB85D1D4-12A0-41A0-BEA9-7F97695273D3}" sibTransId="{6E827F0E-A140-47F6-86F1-DAA4D5534DFA}"/>
    <dgm:cxn modelId="{A30C8232-CE3B-49E2-A77C-387C0CC5CEA9}" type="presOf" srcId="{6E827F0E-A140-47F6-86F1-DAA4D5534DFA}" destId="{FB602307-831A-4709-8929-7D5F303B6BA2}" srcOrd="0" destOrd="0" presId="urn:microsoft.com/office/officeart/2009/3/layout/DescendingProcess"/>
    <dgm:cxn modelId="{D08ADB5A-8BA7-4143-A2E5-12BADF6F5C28}" srcId="{C79677AB-87A2-47D1-9495-1B4C74D49356}" destId="{0AF2BE3E-C876-4125-BCD2-1DA54F771EF7}" srcOrd="3" destOrd="0" parTransId="{FA1832FE-8E45-4D45-B02E-F071B82576BE}" sibTransId="{1402A18E-655F-460F-AA3C-43D86F02E3F6}"/>
    <dgm:cxn modelId="{C810B880-454E-413B-A449-101CA6660F6C}" type="presOf" srcId="{86F85084-E2CB-4137-8474-989D6B0F7BDF}" destId="{12BDC0B2-AD42-475B-B0D1-E39D56193FDC}" srcOrd="0" destOrd="0" presId="urn:microsoft.com/office/officeart/2009/3/layout/DescendingProcess"/>
    <dgm:cxn modelId="{0BE67C82-C8A0-4C9F-AB84-551B68FC739E}" type="presOf" srcId="{97E42C4D-1760-4DCC-B570-A95488D48668}" destId="{2161319B-D721-4905-8C49-87EEC219BB9B}" srcOrd="0" destOrd="0" presId="urn:microsoft.com/office/officeart/2009/3/layout/DescendingProcess"/>
    <dgm:cxn modelId="{769AE489-7009-4761-8E6A-AE003762F7AE}" type="presOf" srcId="{882B6FA8-CCC7-4551-977C-57AE21696D38}" destId="{3DB4EF33-4C74-4190-A35A-D73B95E06757}" srcOrd="0" destOrd="0" presId="urn:microsoft.com/office/officeart/2009/3/layout/DescendingProcess"/>
    <dgm:cxn modelId="{B5EF02A0-199F-44CD-A7C5-77AA3327DB7E}" srcId="{C79677AB-87A2-47D1-9495-1B4C74D49356}" destId="{882B6FA8-CCC7-4551-977C-57AE21696D38}" srcOrd="0" destOrd="0" parTransId="{523EC418-36AF-4FE9-AC58-3B7A9ED0511D}" sibTransId="{861D3468-1414-4A82-891F-3884212A3A13}"/>
    <dgm:cxn modelId="{111854B9-2C25-4DBD-A5B5-B9B251670450}" srcId="{C79677AB-87A2-47D1-9495-1B4C74D49356}" destId="{C50F1008-06DD-4789-A534-1963FE275D2C}" srcOrd="1" destOrd="0" parTransId="{E726771E-C294-43F1-AD61-8457777F866A}" sibTransId="{3FDD998A-0076-4577-8428-59FDC300EBB9}"/>
    <dgm:cxn modelId="{927E27BC-C8ED-4FFE-A7C0-7CB8C9910CD5}" srcId="{C79677AB-87A2-47D1-9495-1B4C74D49356}" destId="{86F85084-E2CB-4137-8474-989D6B0F7BDF}" srcOrd="4" destOrd="0" parTransId="{B2B62B8B-FAB7-4942-9217-77C6B7B08A86}" sibTransId="{DA7DB560-30AD-4102-BE13-F32738160B67}"/>
    <dgm:cxn modelId="{550F8FDD-A64E-4EEF-AE39-E94361E2F0CB}" type="presOf" srcId="{C79677AB-87A2-47D1-9495-1B4C74D49356}" destId="{7DFF3C23-9E4B-4DCB-BDF1-89EDE8D2AEC0}" srcOrd="0" destOrd="0" presId="urn:microsoft.com/office/officeart/2009/3/layout/DescendingProcess"/>
    <dgm:cxn modelId="{110991EF-AC92-4D6A-91D0-B2F5B28A779E}" type="presOf" srcId="{1402A18E-655F-460F-AA3C-43D86F02E3F6}" destId="{6FDD0970-08DC-4DD1-A9B6-044C676FF075}" srcOrd="0" destOrd="0" presId="urn:microsoft.com/office/officeart/2009/3/layout/DescendingProcess"/>
    <dgm:cxn modelId="{91C3F70D-B34D-483C-A7DA-F20A23387922}" type="presParOf" srcId="{7DFF3C23-9E4B-4DCB-BDF1-89EDE8D2AEC0}" destId="{30C9099B-A8E5-4003-A4A3-256BA33A28B7}" srcOrd="0" destOrd="0" presId="urn:microsoft.com/office/officeart/2009/3/layout/DescendingProcess"/>
    <dgm:cxn modelId="{C254BE49-AC51-4182-B1DC-183BEAE0F444}" type="presParOf" srcId="{7DFF3C23-9E4B-4DCB-BDF1-89EDE8D2AEC0}" destId="{3DB4EF33-4C74-4190-A35A-D73B95E06757}" srcOrd="1" destOrd="0" presId="urn:microsoft.com/office/officeart/2009/3/layout/DescendingProcess"/>
    <dgm:cxn modelId="{3A04E05B-9D8F-4D71-B9DF-B1990DFD1AA1}" type="presParOf" srcId="{7DFF3C23-9E4B-4DCB-BDF1-89EDE8D2AEC0}" destId="{6632165D-8FE6-4CDE-9477-74A934425D1D}" srcOrd="2" destOrd="0" presId="urn:microsoft.com/office/officeart/2009/3/layout/DescendingProcess"/>
    <dgm:cxn modelId="{5A9B0899-EBCA-4EB7-8FDF-CEC986DD0B66}" type="presParOf" srcId="{7DFF3C23-9E4B-4DCB-BDF1-89EDE8D2AEC0}" destId="{7E69A741-3942-48FC-8D59-6FD970F3A67C}" srcOrd="3" destOrd="0" presId="urn:microsoft.com/office/officeart/2009/3/layout/DescendingProcess"/>
    <dgm:cxn modelId="{E05FA609-BA8F-475F-BEA1-C8DC5AEDC6A2}" type="presParOf" srcId="{7E69A741-3942-48FC-8D59-6FD970F3A67C}" destId="{7FD75931-F746-4DA4-BFC4-5581A7763424}" srcOrd="0" destOrd="0" presId="urn:microsoft.com/office/officeart/2009/3/layout/DescendingProcess"/>
    <dgm:cxn modelId="{4275489E-8447-41F3-8031-64066BBE361D}" type="presParOf" srcId="{7DFF3C23-9E4B-4DCB-BDF1-89EDE8D2AEC0}" destId="{2161319B-D721-4905-8C49-87EEC219BB9B}" srcOrd="4" destOrd="0" presId="urn:microsoft.com/office/officeart/2009/3/layout/DescendingProcess"/>
    <dgm:cxn modelId="{47F2DB21-6F05-41CD-A894-8E2C9D12D460}" type="presParOf" srcId="{7DFF3C23-9E4B-4DCB-BDF1-89EDE8D2AEC0}" destId="{09B123A6-3994-48DA-9FE1-F7F8E036BC7D}" srcOrd="5" destOrd="0" presId="urn:microsoft.com/office/officeart/2009/3/layout/DescendingProcess"/>
    <dgm:cxn modelId="{E4658F3E-F3E5-4D93-93AC-F2E69EF71EF7}" type="presParOf" srcId="{09B123A6-3994-48DA-9FE1-F7F8E036BC7D}" destId="{FB602307-831A-4709-8929-7D5F303B6BA2}" srcOrd="0" destOrd="0" presId="urn:microsoft.com/office/officeart/2009/3/layout/DescendingProcess"/>
    <dgm:cxn modelId="{B84D2B8C-7F4B-45FC-85F7-CF62EFAB4143}" type="presParOf" srcId="{7DFF3C23-9E4B-4DCB-BDF1-89EDE8D2AEC0}" destId="{0D674A81-0160-4FA1-B2A4-64ECA9796F41}" srcOrd="6" destOrd="0" presId="urn:microsoft.com/office/officeart/2009/3/layout/DescendingProcess"/>
    <dgm:cxn modelId="{911DAA14-2E1A-4BA3-A5D4-7EAB5F30FBA3}" type="presParOf" srcId="{7DFF3C23-9E4B-4DCB-BDF1-89EDE8D2AEC0}" destId="{EFF43940-EA7A-4BBA-904B-24712DAFE463}" srcOrd="7" destOrd="0" presId="urn:microsoft.com/office/officeart/2009/3/layout/DescendingProcess"/>
    <dgm:cxn modelId="{394D2295-22E6-4F30-A08A-95DDE4753376}" type="presParOf" srcId="{EFF43940-EA7A-4BBA-904B-24712DAFE463}" destId="{6FDD0970-08DC-4DD1-A9B6-044C676FF075}" srcOrd="0" destOrd="0" presId="urn:microsoft.com/office/officeart/2009/3/layout/DescendingProcess"/>
    <dgm:cxn modelId="{F56C6808-1F24-430F-A990-4E5D77A87F45}" type="presParOf" srcId="{7DFF3C23-9E4B-4DCB-BDF1-89EDE8D2AEC0}" destId="{12BDC0B2-AD42-475B-B0D1-E39D56193FDC}" srcOrd="8" destOrd="0" presId="urn:microsoft.com/office/officeart/2009/3/layout/Descending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EBDC2F-1CFF-4A91-BBE7-299D0F35C7B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E5EC9CF-9049-4D6F-9E3F-BAFD65F8C638}">
      <dgm:prSet phldrT="[Text]"/>
      <dgm:spPr/>
      <dgm:t>
        <a:bodyPr/>
        <a:lstStyle/>
        <a:p>
          <a:r>
            <a:rPr lang="en-US" b="1" dirty="0"/>
            <a:t>Dust Tolerant Components</a:t>
          </a:r>
        </a:p>
      </dgm:t>
    </dgm:pt>
    <dgm:pt modelId="{F1432F59-5D41-4563-ADA5-0F4C087F116B}" type="parTrans" cxnId="{491957CD-C953-4DEE-8ACF-3F5AA1103334}">
      <dgm:prSet/>
      <dgm:spPr/>
      <dgm:t>
        <a:bodyPr/>
        <a:lstStyle/>
        <a:p>
          <a:endParaRPr lang="en-US"/>
        </a:p>
      </dgm:t>
    </dgm:pt>
    <dgm:pt modelId="{54A42811-F1EA-471F-8305-C72567D25165}" type="sibTrans" cxnId="{491957CD-C953-4DEE-8ACF-3F5AA1103334}">
      <dgm:prSet/>
      <dgm:spPr/>
      <dgm:t>
        <a:bodyPr/>
        <a:lstStyle/>
        <a:p>
          <a:endParaRPr lang="en-US"/>
        </a:p>
      </dgm:t>
    </dgm:pt>
    <dgm:pt modelId="{564042FA-7E25-468C-8DE2-F8DECC6BC4AD}">
      <dgm:prSet phldrT="[Text]"/>
      <dgm:spPr/>
      <dgm:t>
        <a:bodyPr/>
        <a:lstStyle/>
        <a:p>
          <a:r>
            <a:rPr lang="en-US" dirty="0"/>
            <a:t>Dust Tolerant Mechanisms, Seals, Bearings, Joints</a:t>
          </a:r>
        </a:p>
      </dgm:t>
    </dgm:pt>
    <dgm:pt modelId="{C75B1215-0D46-4437-B921-D6ABAF4252C4}" type="parTrans" cxnId="{3B905BFC-4DC6-406E-8B45-98B87A0D196E}">
      <dgm:prSet/>
      <dgm:spPr/>
      <dgm:t>
        <a:bodyPr/>
        <a:lstStyle/>
        <a:p>
          <a:endParaRPr lang="en-US"/>
        </a:p>
      </dgm:t>
    </dgm:pt>
    <dgm:pt modelId="{B2C7E52E-1EBA-4CB9-A6C9-4B28FC741C3D}" type="sibTrans" cxnId="{3B905BFC-4DC6-406E-8B45-98B87A0D196E}">
      <dgm:prSet/>
      <dgm:spPr/>
      <dgm:t>
        <a:bodyPr/>
        <a:lstStyle/>
        <a:p>
          <a:endParaRPr lang="en-US"/>
        </a:p>
      </dgm:t>
    </dgm:pt>
    <dgm:pt modelId="{2366771F-6843-4E4D-BE07-50A686582BFA}">
      <dgm:prSet phldrT="[Text]"/>
      <dgm:spPr/>
      <dgm:t>
        <a:bodyPr/>
        <a:lstStyle/>
        <a:p>
          <a:r>
            <a:rPr lang="en-US" dirty="0"/>
            <a:t>Covers</a:t>
          </a:r>
        </a:p>
      </dgm:t>
    </dgm:pt>
    <dgm:pt modelId="{DD3F5C32-95F4-4A0A-A4A8-EF38215284F8}" type="parTrans" cxnId="{516F0814-280F-4215-AE08-88A5C0168C77}">
      <dgm:prSet/>
      <dgm:spPr/>
      <dgm:t>
        <a:bodyPr/>
        <a:lstStyle/>
        <a:p>
          <a:endParaRPr lang="en-US"/>
        </a:p>
      </dgm:t>
    </dgm:pt>
    <dgm:pt modelId="{9717A63E-559C-4104-B66A-104517F70729}" type="sibTrans" cxnId="{516F0814-280F-4215-AE08-88A5C0168C77}">
      <dgm:prSet/>
      <dgm:spPr/>
      <dgm:t>
        <a:bodyPr/>
        <a:lstStyle/>
        <a:p>
          <a:endParaRPr lang="en-US"/>
        </a:p>
      </dgm:t>
    </dgm:pt>
    <dgm:pt modelId="{27663608-FCD7-43BF-8F2F-D34D95C5C8B0}">
      <dgm:prSet phldrT="[Text]"/>
      <dgm:spPr/>
      <dgm:t>
        <a:bodyPr/>
        <a:lstStyle/>
        <a:p>
          <a:r>
            <a:rPr lang="en-US" b="1" dirty="0"/>
            <a:t>Passive Solutions</a:t>
          </a:r>
        </a:p>
      </dgm:t>
    </dgm:pt>
    <dgm:pt modelId="{92B42B93-B7BF-43AA-AF23-FC6B91BF6A81}" type="parTrans" cxnId="{BFFA2650-957E-4FF9-958C-FF5BF8C205AF}">
      <dgm:prSet/>
      <dgm:spPr/>
      <dgm:t>
        <a:bodyPr/>
        <a:lstStyle/>
        <a:p>
          <a:endParaRPr lang="en-US"/>
        </a:p>
      </dgm:t>
    </dgm:pt>
    <dgm:pt modelId="{04F9D374-C2F4-4B0B-8775-74416F57077F}" type="sibTrans" cxnId="{BFFA2650-957E-4FF9-958C-FF5BF8C205AF}">
      <dgm:prSet/>
      <dgm:spPr/>
      <dgm:t>
        <a:bodyPr/>
        <a:lstStyle/>
        <a:p>
          <a:endParaRPr lang="en-US"/>
        </a:p>
      </dgm:t>
    </dgm:pt>
    <dgm:pt modelId="{61585E36-5D92-4ECD-BDC3-F9669B601437}">
      <dgm:prSet phldrT="[Text]"/>
      <dgm:spPr/>
      <dgm:t>
        <a:bodyPr/>
        <a:lstStyle/>
        <a:p>
          <a:r>
            <a:rPr lang="en-US" dirty="0"/>
            <a:t>Coatings</a:t>
          </a:r>
        </a:p>
      </dgm:t>
    </dgm:pt>
    <dgm:pt modelId="{7ABA72E8-CD29-415B-A6F2-EBB303692184}" type="parTrans" cxnId="{7D25F898-97DF-4644-87F2-F28CDFA8CD95}">
      <dgm:prSet/>
      <dgm:spPr/>
      <dgm:t>
        <a:bodyPr/>
        <a:lstStyle/>
        <a:p>
          <a:endParaRPr lang="en-US"/>
        </a:p>
      </dgm:t>
    </dgm:pt>
    <dgm:pt modelId="{D55E6DDF-3966-4708-A270-4D0BBDA7AD0C}" type="sibTrans" cxnId="{7D25F898-97DF-4644-87F2-F28CDFA8CD95}">
      <dgm:prSet/>
      <dgm:spPr/>
      <dgm:t>
        <a:bodyPr/>
        <a:lstStyle/>
        <a:p>
          <a:endParaRPr lang="en-US"/>
        </a:p>
      </dgm:t>
    </dgm:pt>
    <dgm:pt modelId="{1EA7C25F-405D-403A-9766-1AA45E7FC165}">
      <dgm:prSet phldrT="[Text]"/>
      <dgm:spPr/>
      <dgm:t>
        <a:bodyPr/>
        <a:lstStyle/>
        <a:p>
          <a:r>
            <a:rPr lang="en-US" dirty="0"/>
            <a:t>Materials</a:t>
          </a:r>
        </a:p>
      </dgm:t>
    </dgm:pt>
    <dgm:pt modelId="{0D2A568E-F5D3-4CF1-B14E-2EEA066AEBE4}" type="parTrans" cxnId="{0346FA34-FDA1-4082-A8AF-8AC38556FE63}">
      <dgm:prSet/>
      <dgm:spPr/>
      <dgm:t>
        <a:bodyPr/>
        <a:lstStyle/>
        <a:p>
          <a:endParaRPr lang="en-US"/>
        </a:p>
      </dgm:t>
    </dgm:pt>
    <dgm:pt modelId="{0F24F176-DA89-4D48-8181-9B8E7DF89481}" type="sibTrans" cxnId="{0346FA34-FDA1-4082-A8AF-8AC38556FE63}">
      <dgm:prSet/>
      <dgm:spPr/>
      <dgm:t>
        <a:bodyPr/>
        <a:lstStyle/>
        <a:p>
          <a:endParaRPr lang="en-US"/>
        </a:p>
      </dgm:t>
    </dgm:pt>
    <dgm:pt modelId="{94E01E18-35F8-457B-AB8F-4D79C9C2D690}">
      <dgm:prSet phldrT="[Text]"/>
      <dgm:spPr/>
      <dgm:t>
        <a:bodyPr/>
        <a:lstStyle/>
        <a:p>
          <a:r>
            <a:rPr lang="en-US" b="1" dirty="0"/>
            <a:t>Active Solutions</a:t>
          </a:r>
        </a:p>
      </dgm:t>
    </dgm:pt>
    <dgm:pt modelId="{5061D243-6C54-4CDA-B75E-3AC0F193F5E1}" type="parTrans" cxnId="{1E457E19-D484-4D48-A47A-54D8B158E5EA}">
      <dgm:prSet/>
      <dgm:spPr/>
      <dgm:t>
        <a:bodyPr/>
        <a:lstStyle/>
        <a:p>
          <a:endParaRPr lang="en-US"/>
        </a:p>
      </dgm:t>
    </dgm:pt>
    <dgm:pt modelId="{2225B040-0029-406E-BBE3-D4534F4A1B13}" type="sibTrans" cxnId="{1E457E19-D484-4D48-A47A-54D8B158E5EA}">
      <dgm:prSet/>
      <dgm:spPr/>
      <dgm:t>
        <a:bodyPr/>
        <a:lstStyle/>
        <a:p>
          <a:endParaRPr lang="en-US"/>
        </a:p>
      </dgm:t>
    </dgm:pt>
    <dgm:pt modelId="{A0F5EB96-CE19-485D-847F-3E72924532C2}">
      <dgm:prSet phldrT="[Text]"/>
      <dgm:spPr/>
      <dgm:t>
        <a:bodyPr/>
        <a:lstStyle/>
        <a:p>
          <a:r>
            <a:rPr lang="en-US" dirty="0"/>
            <a:t>Electrostatics</a:t>
          </a:r>
        </a:p>
      </dgm:t>
    </dgm:pt>
    <dgm:pt modelId="{F587A27A-9002-42E8-891F-1B2F2318FB75}" type="parTrans" cxnId="{23701AA6-6267-47C5-B2DC-6A830CE9322F}">
      <dgm:prSet/>
      <dgm:spPr/>
      <dgm:t>
        <a:bodyPr/>
        <a:lstStyle/>
        <a:p>
          <a:endParaRPr lang="en-US"/>
        </a:p>
      </dgm:t>
    </dgm:pt>
    <dgm:pt modelId="{81006206-FDFF-4B44-AFD2-3A74862B7C7D}" type="sibTrans" cxnId="{23701AA6-6267-47C5-B2DC-6A830CE9322F}">
      <dgm:prSet/>
      <dgm:spPr/>
      <dgm:t>
        <a:bodyPr/>
        <a:lstStyle/>
        <a:p>
          <a:endParaRPr lang="en-US"/>
        </a:p>
      </dgm:t>
    </dgm:pt>
    <dgm:pt modelId="{8F2DA541-F608-4769-B663-5003605D7D2A}">
      <dgm:prSet phldrT="[Text]"/>
      <dgm:spPr/>
      <dgm:t>
        <a:bodyPr/>
        <a:lstStyle/>
        <a:p>
          <a:r>
            <a:rPr lang="en-US" dirty="0"/>
            <a:t>Compressed air</a:t>
          </a:r>
        </a:p>
      </dgm:t>
    </dgm:pt>
    <dgm:pt modelId="{BA4E995F-3DE9-436E-B1AC-7953DF851B7F}" type="parTrans" cxnId="{D097DCEC-714F-49F7-AE34-54C3846D0272}">
      <dgm:prSet/>
      <dgm:spPr/>
      <dgm:t>
        <a:bodyPr/>
        <a:lstStyle/>
        <a:p>
          <a:endParaRPr lang="en-US"/>
        </a:p>
      </dgm:t>
    </dgm:pt>
    <dgm:pt modelId="{28756A4D-96B8-4EAD-AFC8-42CE0C0D97D4}" type="sibTrans" cxnId="{D097DCEC-714F-49F7-AE34-54C3846D0272}">
      <dgm:prSet/>
      <dgm:spPr/>
      <dgm:t>
        <a:bodyPr/>
        <a:lstStyle/>
        <a:p>
          <a:endParaRPr lang="en-US"/>
        </a:p>
      </dgm:t>
    </dgm:pt>
    <dgm:pt modelId="{081C9363-BE15-4B24-AEEF-5B09DBC26ABA}">
      <dgm:prSet phldrT="[Text]"/>
      <dgm:spPr/>
      <dgm:t>
        <a:bodyPr/>
        <a:lstStyle/>
        <a:p>
          <a:r>
            <a:rPr lang="en-US" b="1" dirty="0"/>
            <a:t>Dust Measurements</a:t>
          </a:r>
        </a:p>
      </dgm:t>
    </dgm:pt>
    <dgm:pt modelId="{43DE37D1-7AA6-4A56-88C9-80B1DEB21D46}" type="parTrans" cxnId="{8BDD1BF0-7DF3-4CEF-BDFD-6D6536F40450}">
      <dgm:prSet/>
      <dgm:spPr/>
      <dgm:t>
        <a:bodyPr/>
        <a:lstStyle/>
        <a:p>
          <a:endParaRPr lang="en-US"/>
        </a:p>
      </dgm:t>
    </dgm:pt>
    <dgm:pt modelId="{0375A8EF-FA1E-41AD-9FD8-24B2A83DC171}" type="sibTrans" cxnId="{8BDD1BF0-7DF3-4CEF-BDFD-6D6536F40450}">
      <dgm:prSet/>
      <dgm:spPr/>
      <dgm:t>
        <a:bodyPr/>
        <a:lstStyle/>
        <a:p>
          <a:endParaRPr lang="en-US"/>
        </a:p>
      </dgm:t>
    </dgm:pt>
    <dgm:pt modelId="{22E9B7C8-DFBE-4818-AD70-E42F3A5013C7}">
      <dgm:prSet phldrT="[Text]"/>
      <dgm:spPr/>
      <dgm:t>
        <a:bodyPr/>
        <a:lstStyle/>
        <a:p>
          <a:r>
            <a:rPr lang="en-US" dirty="0"/>
            <a:t>Sensors</a:t>
          </a:r>
        </a:p>
      </dgm:t>
    </dgm:pt>
    <dgm:pt modelId="{76B2064B-FFC0-481A-8750-A8DDD2AE7412}" type="parTrans" cxnId="{9A453A98-A03F-453B-9D69-C6199716243E}">
      <dgm:prSet/>
      <dgm:spPr/>
      <dgm:t>
        <a:bodyPr/>
        <a:lstStyle/>
        <a:p>
          <a:endParaRPr lang="en-US"/>
        </a:p>
      </dgm:t>
    </dgm:pt>
    <dgm:pt modelId="{80BB3A81-1DB7-471C-A6B0-CF4D0440A227}" type="sibTrans" cxnId="{9A453A98-A03F-453B-9D69-C6199716243E}">
      <dgm:prSet/>
      <dgm:spPr/>
      <dgm:t>
        <a:bodyPr/>
        <a:lstStyle/>
        <a:p>
          <a:endParaRPr lang="en-US"/>
        </a:p>
      </dgm:t>
    </dgm:pt>
    <dgm:pt modelId="{98F4E06C-092E-4DC9-9690-6F41B01D308A}">
      <dgm:prSet phldrT="[Text]"/>
      <dgm:spPr/>
      <dgm:t>
        <a:bodyPr/>
        <a:lstStyle/>
        <a:p>
          <a:r>
            <a:rPr lang="en-US" dirty="0"/>
            <a:t>Models</a:t>
          </a:r>
        </a:p>
      </dgm:t>
    </dgm:pt>
    <dgm:pt modelId="{0895CE37-4D94-475A-A81F-AD3650705349}" type="parTrans" cxnId="{BC96F21D-A4E9-4689-BDB6-A0FF74DE4998}">
      <dgm:prSet/>
      <dgm:spPr/>
      <dgm:t>
        <a:bodyPr/>
        <a:lstStyle/>
        <a:p>
          <a:endParaRPr lang="en-US"/>
        </a:p>
      </dgm:t>
    </dgm:pt>
    <dgm:pt modelId="{4756BA82-C9A2-4E8A-AC87-845A6B5B8B76}" type="sibTrans" cxnId="{BC96F21D-A4E9-4689-BDB6-A0FF74DE4998}">
      <dgm:prSet/>
      <dgm:spPr/>
      <dgm:t>
        <a:bodyPr/>
        <a:lstStyle/>
        <a:p>
          <a:endParaRPr lang="en-US"/>
        </a:p>
      </dgm:t>
    </dgm:pt>
    <dgm:pt modelId="{0B07C053-DBB9-4CAC-ABB7-02F74F6DCCD3}">
      <dgm:prSet phldrT="[Text]"/>
      <dgm:spPr/>
      <dgm:t>
        <a:bodyPr/>
        <a:lstStyle/>
        <a:p>
          <a:r>
            <a:rPr lang="en-US" dirty="0"/>
            <a:t>Experiments</a:t>
          </a:r>
        </a:p>
      </dgm:t>
    </dgm:pt>
    <dgm:pt modelId="{9DA7055D-8BF5-45B5-8BE0-8EA511711BA7}" type="parTrans" cxnId="{8FA0CABB-269F-4840-987C-2C65D33BBFA0}">
      <dgm:prSet/>
      <dgm:spPr/>
      <dgm:t>
        <a:bodyPr/>
        <a:lstStyle/>
        <a:p>
          <a:endParaRPr lang="en-US"/>
        </a:p>
      </dgm:t>
    </dgm:pt>
    <dgm:pt modelId="{28E296A6-662E-49C9-A405-E5A184496689}" type="sibTrans" cxnId="{8FA0CABB-269F-4840-987C-2C65D33BBFA0}">
      <dgm:prSet/>
      <dgm:spPr/>
      <dgm:t>
        <a:bodyPr/>
        <a:lstStyle/>
        <a:p>
          <a:endParaRPr lang="en-US"/>
        </a:p>
      </dgm:t>
    </dgm:pt>
    <dgm:pt modelId="{584CF921-9FFD-4806-B9EB-867BF928DB0E}">
      <dgm:prSet phldrT="[Text]"/>
      <dgm:spPr/>
      <dgm:t>
        <a:bodyPr/>
        <a:lstStyle/>
        <a:p>
          <a:r>
            <a:rPr lang="en-US" dirty="0"/>
            <a:t>Characterization</a:t>
          </a:r>
        </a:p>
      </dgm:t>
    </dgm:pt>
    <dgm:pt modelId="{803D8830-C94A-4FE6-86C7-DE5701F9BAE3}" type="parTrans" cxnId="{555452E4-A021-43B9-914F-E42E31ABE411}">
      <dgm:prSet/>
      <dgm:spPr/>
      <dgm:t>
        <a:bodyPr/>
        <a:lstStyle/>
        <a:p>
          <a:endParaRPr lang="en-US"/>
        </a:p>
      </dgm:t>
    </dgm:pt>
    <dgm:pt modelId="{03924EC2-9643-4293-B67E-77120A6811E2}" type="sibTrans" cxnId="{555452E4-A021-43B9-914F-E42E31ABE411}">
      <dgm:prSet/>
      <dgm:spPr/>
      <dgm:t>
        <a:bodyPr/>
        <a:lstStyle/>
        <a:p>
          <a:endParaRPr lang="en-US"/>
        </a:p>
      </dgm:t>
    </dgm:pt>
    <dgm:pt modelId="{F57DCF21-C7C3-4477-A89A-C7AE382C4EB7}">
      <dgm:prSet phldrT="[Text]"/>
      <dgm:spPr/>
      <dgm:t>
        <a:bodyPr/>
        <a:lstStyle/>
        <a:p>
          <a:r>
            <a:rPr lang="en-US" dirty="0"/>
            <a:t>Filtration</a:t>
          </a:r>
        </a:p>
      </dgm:t>
    </dgm:pt>
    <dgm:pt modelId="{B446F592-0899-49C7-B55A-A487075B5638}" type="parTrans" cxnId="{5445B4BB-4A84-4B4E-8016-4706B78BD11C}">
      <dgm:prSet/>
      <dgm:spPr/>
      <dgm:t>
        <a:bodyPr/>
        <a:lstStyle/>
        <a:p>
          <a:endParaRPr lang="en-US"/>
        </a:p>
      </dgm:t>
    </dgm:pt>
    <dgm:pt modelId="{24A2391F-7ACB-4970-AB19-AA9E71E03336}" type="sibTrans" cxnId="{5445B4BB-4A84-4B4E-8016-4706B78BD11C}">
      <dgm:prSet/>
      <dgm:spPr/>
      <dgm:t>
        <a:bodyPr/>
        <a:lstStyle/>
        <a:p>
          <a:endParaRPr lang="en-US"/>
        </a:p>
      </dgm:t>
    </dgm:pt>
    <dgm:pt modelId="{FB448155-7D70-458F-9E55-3C4B72263C4D}">
      <dgm:prSet phldrT="[Text]"/>
      <dgm:spPr/>
      <dgm:t>
        <a:bodyPr/>
        <a:lstStyle/>
        <a:p>
          <a:r>
            <a:rPr lang="en-US" dirty="0"/>
            <a:t>Vacuums</a:t>
          </a:r>
        </a:p>
      </dgm:t>
    </dgm:pt>
    <dgm:pt modelId="{85B49265-49F8-49D2-8B23-430880FED021}" type="parTrans" cxnId="{D4B18B58-7D14-40DC-8904-4843B3C8D929}">
      <dgm:prSet/>
      <dgm:spPr/>
      <dgm:t>
        <a:bodyPr/>
        <a:lstStyle/>
        <a:p>
          <a:endParaRPr lang="en-US"/>
        </a:p>
      </dgm:t>
    </dgm:pt>
    <dgm:pt modelId="{944DA230-E219-42D7-AE7C-FEB6827BB865}" type="sibTrans" cxnId="{D4B18B58-7D14-40DC-8904-4843B3C8D929}">
      <dgm:prSet/>
      <dgm:spPr/>
      <dgm:t>
        <a:bodyPr/>
        <a:lstStyle/>
        <a:p>
          <a:endParaRPr lang="en-US"/>
        </a:p>
      </dgm:t>
    </dgm:pt>
    <dgm:pt modelId="{EA77E8BF-54B7-489B-A7C4-1EFBBBA82DD5}">
      <dgm:prSet phldrT="[Text]"/>
      <dgm:spPr/>
      <dgm:t>
        <a:bodyPr/>
        <a:lstStyle/>
        <a:p>
          <a:endParaRPr lang="en-US" dirty="0"/>
        </a:p>
      </dgm:t>
    </dgm:pt>
    <dgm:pt modelId="{8DDF4C22-DD3A-4BD4-8E9E-A989BE68B9FD}" type="parTrans" cxnId="{B7FBD79A-86D0-4694-9048-649EA8FBD6CD}">
      <dgm:prSet/>
      <dgm:spPr/>
      <dgm:t>
        <a:bodyPr/>
        <a:lstStyle/>
        <a:p>
          <a:endParaRPr lang="en-US"/>
        </a:p>
      </dgm:t>
    </dgm:pt>
    <dgm:pt modelId="{2691DEFE-C76B-407B-AE3F-2854EF5C9E81}" type="sibTrans" cxnId="{B7FBD79A-86D0-4694-9048-649EA8FBD6CD}">
      <dgm:prSet/>
      <dgm:spPr/>
      <dgm:t>
        <a:bodyPr/>
        <a:lstStyle/>
        <a:p>
          <a:endParaRPr lang="en-US"/>
        </a:p>
      </dgm:t>
    </dgm:pt>
    <dgm:pt modelId="{4906B13C-0207-41A3-8C06-92FFA71AAD74}">
      <dgm:prSet phldrT="[Text]"/>
      <dgm:spPr/>
      <dgm:t>
        <a:bodyPr/>
        <a:lstStyle/>
        <a:p>
          <a:r>
            <a:rPr lang="en-US" dirty="0" err="1"/>
            <a:t>etc</a:t>
          </a:r>
          <a:endParaRPr lang="en-US" dirty="0"/>
        </a:p>
      </dgm:t>
    </dgm:pt>
    <dgm:pt modelId="{6D680CF0-DF98-4AA1-9B29-93FD35DDD1C6}" type="parTrans" cxnId="{63E85674-6933-4F21-B754-08DA3A4892D5}">
      <dgm:prSet/>
      <dgm:spPr/>
      <dgm:t>
        <a:bodyPr/>
        <a:lstStyle/>
        <a:p>
          <a:endParaRPr lang="en-US"/>
        </a:p>
      </dgm:t>
    </dgm:pt>
    <dgm:pt modelId="{926FE0E1-26F5-44A7-BD7B-6A63800A7E4F}" type="sibTrans" cxnId="{63E85674-6933-4F21-B754-08DA3A4892D5}">
      <dgm:prSet/>
      <dgm:spPr/>
      <dgm:t>
        <a:bodyPr/>
        <a:lstStyle/>
        <a:p>
          <a:endParaRPr lang="en-US"/>
        </a:p>
      </dgm:t>
    </dgm:pt>
    <dgm:pt modelId="{5683F35E-6EA7-488E-B1F3-DE31BFE8FB95}">
      <dgm:prSet phldrT="[Text]"/>
      <dgm:spPr/>
      <dgm:t>
        <a:bodyPr/>
        <a:lstStyle/>
        <a:p>
          <a:r>
            <a:rPr lang="en-US" dirty="0" err="1"/>
            <a:t>etc</a:t>
          </a:r>
          <a:endParaRPr lang="en-US" dirty="0"/>
        </a:p>
      </dgm:t>
    </dgm:pt>
    <dgm:pt modelId="{C4D05B42-232F-4343-982D-CB1C1523CFEA}" type="parTrans" cxnId="{816C8A84-77E4-4A0F-912B-959FCEA86CB1}">
      <dgm:prSet/>
      <dgm:spPr/>
      <dgm:t>
        <a:bodyPr/>
        <a:lstStyle/>
        <a:p>
          <a:endParaRPr lang="en-US"/>
        </a:p>
      </dgm:t>
    </dgm:pt>
    <dgm:pt modelId="{D8438777-F3E5-4A13-A136-3AB1FC5692E7}" type="sibTrans" cxnId="{816C8A84-77E4-4A0F-912B-959FCEA86CB1}">
      <dgm:prSet/>
      <dgm:spPr/>
      <dgm:t>
        <a:bodyPr/>
        <a:lstStyle/>
        <a:p>
          <a:endParaRPr lang="en-US"/>
        </a:p>
      </dgm:t>
    </dgm:pt>
    <dgm:pt modelId="{68B68DC2-AA64-4CA0-9A4D-AF24D7CDD370}">
      <dgm:prSet phldrT="[Text]"/>
      <dgm:spPr/>
      <dgm:t>
        <a:bodyPr/>
        <a:lstStyle/>
        <a:p>
          <a:r>
            <a:rPr lang="en-US" dirty="0" err="1"/>
            <a:t>etc</a:t>
          </a:r>
          <a:endParaRPr lang="en-US" dirty="0"/>
        </a:p>
      </dgm:t>
    </dgm:pt>
    <dgm:pt modelId="{726F4B2E-1C45-4321-86B0-B6649C4BBAED}" type="parTrans" cxnId="{82AE623B-7EAB-488E-8CD5-33CA92843F95}">
      <dgm:prSet/>
      <dgm:spPr/>
      <dgm:t>
        <a:bodyPr/>
        <a:lstStyle/>
        <a:p>
          <a:endParaRPr lang="en-US"/>
        </a:p>
      </dgm:t>
    </dgm:pt>
    <dgm:pt modelId="{425FD0A5-3F50-4141-9FA5-D74594B69743}" type="sibTrans" cxnId="{82AE623B-7EAB-488E-8CD5-33CA92843F95}">
      <dgm:prSet/>
      <dgm:spPr/>
      <dgm:t>
        <a:bodyPr/>
        <a:lstStyle/>
        <a:p>
          <a:endParaRPr lang="en-US"/>
        </a:p>
      </dgm:t>
    </dgm:pt>
    <dgm:pt modelId="{50920AEB-473C-4B2C-9C32-F4CCE968BA76}">
      <dgm:prSet phldrT="[Text]"/>
      <dgm:spPr/>
      <dgm:t>
        <a:bodyPr/>
        <a:lstStyle/>
        <a:p>
          <a:r>
            <a:rPr lang="en-US" dirty="0" err="1"/>
            <a:t>etc</a:t>
          </a:r>
          <a:endParaRPr lang="en-US" dirty="0"/>
        </a:p>
      </dgm:t>
    </dgm:pt>
    <dgm:pt modelId="{8F534A72-76B0-4DF2-B468-EC1DA0296C22}" type="parTrans" cxnId="{38183BDC-4730-4AF6-B32D-34FAD5B6B3F1}">
      <dgm:prSet/>
      <dgm:spPr/>
      <dgm:t>
        <a:bodyPr/>
        <a:lstStyle/>
        <a:p>
          <a:endParaRPr lang="en-US"/>
        </a:p>
      </dgm:t>
    </dgm:pt>
    <dgm:pt modelId="{7F671EDD-4F2F-40AD-A5BE-080E65AFF01A}" type="sibTrans" cxnId="{38183BDC-4730-4AF6-B32D-34FAD5B6B3F1}">
      <dgm:prSet/>
      <dgm:spPr/>
      <dgm:t>
        <a:bodyPr/>
        <a:lstStyle/>
        <a:p>
          <a:endParaRPr lang="en-US"/>
        </a:p>
      </dgm:t>
    </dgm:pt>
    <dgm:pt modelId="{D05BECF8-417B-45C6-AF5A-98A2AC1B75D0}" type="pres">
      <dgm:prSet presAssocID="{DBEBDC2F-1CFF-4A91-BBE7-299D0F35C7BB}" presName="diagram" presStyleCnt="0">
        <dgm:presLayoutVars>
          <dgm:dir/>
          <dgm:resizeHandles val="exact"/>
        </dgm:presLayoutVars>
      </dgm:prSet>
      <dgm:spPr/>
    </dgm:pt>
    <dgm:pt modelId="{B480DD49-6918-4EC4-88F5-C9A455DD15FC}" type="pres">
      <dgm:prSet presAssocID="{4E5EC9CF-9049-4D6F-9E3F-BAFD65F8C638}" presName="node" presStyleLbl="node1" presStyleIdx="0" presStyleCnt="4">
        <dgm:presLayoutVars>
          <dgm:bulletEnabled val="1"/>
        </dgm:presLayoutVars>
      </dgm:prSet>
      <dgm:spPr/>
    </dgm:pt>
    <dgm:pt modelId="{61E3AA09-77CE-45CC-8D69-8274104E4173}" type="pres">
      <dgm:prSet presAssocID="{54A42811-F1EA-471F-8305-C72567D25165}" presName="sibTrans" presStyleCnt="0"/>
      <dgm:spPr/>
    </dgm:pt>
    <dgm:pt modelId="{57232B66-9DB1-4AEC-9524-2B3C0A13FFCA}" type="pres">
      <dgm:prSet presAssocID="{27663608-FCD7-43BF-8F2F-D34D95C5C8B0}" presName="node" presStyleLbl="node1" presStyleIdx="1" presStyleCnt="4">
        <dgm:presLayoutVars>
          <dgm:bulletEnabled val="1"/>
        </dgm:presLayoutVars>
      </dgm:prSet>
      <dgm:spPr/>
    </dgm:pt>
    <dgm:pt modelId="{2C0B300B-6A25-4434-B777-1F70E04DBB70}" type="pres">
      <dgm:prSet presAssocID="{04F9D374-C2F4-4B0B-8775-74416F57077F}" presName="sibTrans" presStyleCnt="0"/>
      <dgm:spPr/>
    </dgm:pt>
    <dgm:pt modelId="{CDF46C28-7AC1-4CA2-981A-4C1E5CE09322}" type="pres">
      <dgm:prSet presAssocID="{94E01E18-35F8-457B-AB8F-4D79C9C2D690}" presName="node" presStyleLbl="node1" presStyleIdx="2" presStyleCnt="4">
        <dgm:presLayoutVars>
          <dgm:bulletEnabled val="1"/>
        </dgm:presLayoutVars>
      </dgm:prSet>
      <dgm:spPr/>
    </dgm:pt>
    <dgm:pt modelId="{B69441CA-C650-4D50-A313-CD2B385DC6DC}" type="pres">
      <dgm:prSet presAssocID="{2225B040-0029-406E-BBE3-D4534F4A1B13}" presName="sibTrans" presStyleCnt="0"/>
      <dgm:spPr/>
    </dgm:pt>
    <dgm:pt modelId="{317CA98B-1A42-474A-8C65-68EEFCACC150}" type="pres">
      <dgm:prSet presAssocID="{081C9363-BE15-4B24-AEEF-5B09DBC26ABA}" presName="node" presStyleLbl="node1" presStyleIdx="3" presStyleCnt="4">
        <dgm:presLayoutVars>
          <dgm:bulletEnabled val="1"/>
        </dgm:presLayoutVars>
      </dgm:prSet>
      <dgm:spPr/>
    </dgm:pt>
  </dgm:ptLst>
  <dgm:cxnLst>
    <dgm:cxn modelId="{27E5B30C-DD94-40EB-A95E-A02E5D7C09BB}" type="presOf" srcId="{A0F5EB96-CE19-485D-847F-3E72924532C2}" destId="{CDF46C28-7AC1-4CA2-981A-4C1E5CE09322}" srcOrd="0" destOrd="1" presId="urn:microsoft.com/office/officeart/2005/8/layout/default"/>
    <dgm:cxn modelId="{516F0814-280F-4215-AE08-88A5C0168C77}" srcId="{4E5EC9CF-9049-4D6F-9E3F-BAFD65F8C638}" destId="{2366771F-6843-4E4D-BE07-50A686582BFA}" srcOrd="1" destOrd="0" parTransId="{DD3F5C32-95F4-4A0A-A4A8-EF38215284F8}" sibTransId="{9717A63E-559C-4104-B66A-104517F70729}"/>
    <dgm:cxn modelId="{1E457E19-D484-4D48-A47A-54D8B158E5EA}" srcId="{DBEBDC2F-1CFF-4A91-BBE7-299D0F35C7BB}" destId="{94E01E18-35F8-457B-AB8F-4D79C9C2D690}" srcOrd="2" destOrd="0" parTransId="{5061D243-6C54-4CDA-B75E-3AC0F193F5E1}" sibTransId="{2225B040-0029-406E-BBE3-D4534F4A1B13}"/>
    <dgm:cxn modelId="{187F0A1D-88B8-4040-825E-E6BA051D9027}" type="presOf" srcId="{94E01E18-35F8-457B-AB8F-4D79C9C2D690}" destId="{CDF46C28-7AC1-4CA2-981A-4C1E5CE09322}" srcOrd="0" destOrd="0" presId="urn:microsoft.com/office/officeart/2005/8/layout/default"/>
    <dgm:cxn modelId="{BC96F21D-A4E9-4689-BDB6-A0FF74DE4998}" srcId="{081C9363-BE15-4B24-AEEF-5B09DBC26ABA}" destId="{98F4E06C-092E-4DC9-9690-6F41B01D308A}" srcOrd="0" destOrd="0" parTransId="{0895CE37-4D94-475A-A81F-AD3650705349}" sibTransId="{4756BA82-C9A2-4E8A-AC87-845A6B5B8B76}"/>
    <dgm:cxn modelId="{0431212A-A9B5-4E87-8EAF-401A6B5ADBE8}" type="presOf" srcId="{0B07C053-DBB9-4CAC-ABB7-02F74F6DCCD3}" destId="{317CA98B-1A42-474A-8C65-68EEFCACC150}" srcOrd="0" destOrd="3" presId="urn:microsoft.com/office/officeart/2005/8/layout/default"/>
    <dgm:cxn modelId="{FF29392C-AD8E-4B8A-9500-C338C9361AEF}" type="presOf" srcId="{1EA7C25F-405D-403A-9766-1AA45E7FC165}" destId="{57232B66-9DB1-4AEC-9524-2B3C0A13FFCA}" srcOrd="0" destOrd="2" presId="urn:microsoft.com/office/officeart/2005/8/layout/default"/>
    <dgm:cxn modelId="{0346FA34-FDA1-4082-A8AF-8AC38556FE63}" srcId="{27663608-FCD7-43BF-8F2F-D34D95C5C8B0}" destId="{1EA7C25F-405D-403A-9766-1AA45E7FC165}" srcOrd="1" destOrd="0" parTransId="{0D2A568E-F5D3-4CF1-B14E-2EEA066AEBE4}" sibTransId="{0F24F176-DA89-4D48-8181-9B8E7DF89481}"/>
    <dgm:cxn modelId="{82AE623B-7EAB-488E-8CD5-33CA92843F95}" srcId="{081C9363-BE15-4B24-AEEF-5B09DBC26ABA}" destId="{68B68DC2-AA64-4CA0-9A4D-AF24D7CDD370}" srcOrd="4" destOrd="0" parTransId="{726F4B2E-1C45-4321-86B0-B6649C4BBAED}" sibTransId="{425FD0A5-3F50-4141-9FA5-D74594B69743}"/>
    <dgm:cxn modelId="{0FCF353E-D336-4606-89BE-7C1CD93B2A9B}" type="presOf" srcId="{2366771F-6843-4E4D-BE07-50A686582BFA}" destId="{B480DD49-6918-4EC4-88F5-C9A455DD15FC}" srcOrd="0" destOrd="2" presId="urn:microsoft.com/office/officeart/2005/8/layout/default"/>
    <dgm:cxn modelId="{49FA6844-DF3C-447A-B979-AC9171FC4F56}" type="presOf" srcId="{EA77E8BF-54B7-489B-A7C4-1EFBBBA82DD5}" destId="{CDF46C28-7AC1-4CA2-981A-4C1E5CE09322}" srcOrd="0" destOrd="5" presId="urn:microsoft.com/office/officeart/2005/8/layout/default"/>
    <dgm:cxn modelId="{995B4468-ED8B-433F-874E-59D1C1222174}" type="presOf" srcId="{61585E36-5D92-4ECD-BDC3-F9669B601437}" destId="{57232B66-9DB1-4AEC-9524-2B3C0A13FFCA}" srcOrd="0" destOrd="1" presId="urn:microsoft.com/office/officeart/2005/8/layout/default"/>
    <dgm:cxn modelId="{BFFA2650-957E-4FF9-958C-FF5BF8C205AF}" srcId="{DBEBDC2F-1CFF-4A91-BBE7-299D0F35C7BB}" destId="{27663608-FCD7-43BF-8F2F-D34D95C5C8B0}" srcOrd="1" destOrd="0" parTransId="{92B42B93-B7BF-43AA-AF23-FC6B91BF6A81}" sibTransId="{04F9D374-C2F4-4B0B-8775-74416F57077F}"/>
    <dgm:cxn modelId="{63E85674-6933-4F21-B754-08DA3A4892D5}" srcId="{94E01E18-35F8-457B-AB8F-4D79C9C2D690}" destId="{4906B13C-0207-41A3-8C06-92FFA71AAD74}" srcOrd="3" destOrd="0" parTransId="{6D680CF0-DF98-4AA1-9B29-93FD35DDD1C6}" sibTransId="{926FE0E1-26F5-44A7-BD7B-6A63800A7E4F}"/>
    <dgm:cxn modelId="{350BE574-BA71-4B55-B4CA-86AD6726C795}" type="presOf" srcId="{F57DCF21-C7C3-4477-A89A-C7AE382C4EB7}" destId="{57232B66-9DB1-4AEC-9524-2B3C0A13FFCA}" srcOrd="0" destOrd="3" presId="urn:microsoft.com/office/officeart/2005/8/layout/default"/>
    <dgm:cxn modelId="{79141B75-D74B-4E50-A900-5B67CA311855}" type="presOf" srcId="{584CF921-9FFD-4806-B9EB-867BF928DB0E}" destId="{317CA98B-1A42-474A-8C65-68EEFCACC150}" srcOrd="0" destOrd="4" presId="urn:microsoft.com/office/officeart/2005/8/layout/default"/>
    <dgm:cxn modelId="{D4B18B58-7D14-40DC-8904-4843B3C8D929}" srcId="{94E01E18-35F8-457B-AB8F-4D79C9C2D690}" destId="{FB448155-7D70-458F-9E55-3C4B72263C4D}" srcOrd="2" destOrd="0" parTransId="{85B49265-49F8-49D2-8B23-430880FED021}" sibTransId="{944DA230-E219-42D7-AE7C-FEB6827BB865}"/>
    <dgm:cxn modelId="{816C8A84-77E4-4A0F-912B-959FCEA86CB1}" srcId="{27663608-FCD7-43BF-8F2F-D34D95C5C8B0}" destId="{5683F35E-6EA7-488E-B1F3-DE31BFE8FB95}" srcOrd="3" destOrd="0" parTransId="{C4D05B42-232F-4343-982D-CB1C1523CFEA}" sibTransId="{D8438777-F3E5-4A13-A136-3AB1FC5692E7}"/>
    <dgm:cxn modelId="{9C810D86-BFA9-4379-AE17-6AFCE7A42DE9}" type="presOf" srcId="{50920AEB-473C-4B2C-9C32-F4CCE968BA76}" destId="{B480DD49-6918-4EC4-88F5-C9A455DD15FC}" srcOrd="0" destOrd="3" presId="urn:microsoft.com/office/officeart/2005/8/layout/default"/>
    <dgm:cxn modelId="{50E68586-6E6E-4BE8-A7F1-8E5D19B2DFEE}" type="presOf" srcId="{5683F35E-6EA7-488E-B1F3-DE31BFE8FB95}" destId="{57232B66-9DB1-4AEC-9524-2B3C0A13FFCA}" srcOrd="0" destOrd="4" presId="urn:microsoft.com/office/officeart/2005/8/layout/default"/>
    <dgm:cxn modelId="{49B5EF94-28FB-43B1-9A8A-9337BE0BEEBF}" type="presOf" srcId="{68B68DC2-AA64-4CA0-9A4D-AF24D7CDD370}" destId="{317CA98B-1A42-474A-8C65-68EEFCACC150}" srcOrd="0" destOrd="5" presId="urn:microsoft.com/office/officeart/2005/8/layout/default"/>
    <dgm:cxn modelId="{9A453A98-A03F-453B-9D69-C6199716243E}" srcId="{081C9363-BE15-4B24-AEEF-5B09DBC26ABA}" destId="{22E9B7C8-DFBE-4818-AD70-E42F3A5013C7}" srcOrd="1" destOrd="0" parTransId="{76B2064B-FFC0-481A-8750-A8DDD2AE7412}" sibTransId="{80BB3A81-1DB7-471C-A6B0-CF4D0440A227}"/>
    <dgm:cxn modelId="{7D25F898-97DF-4644-87F2-F28CDFA8CD95}" srcId="{27663608-FCD7-43BF-8F2F-D34D95C5C8B0}" destId="{61585E36-5D92-4ECD-BDC3-F9669B601437}" srcOrd="0" destOrd="0" parTransId="{7ABA72E8-CD29-415B-A6F2-EBB303692184}" sibTransId="{D55E6DDF-3966-4708-A270-4D0BBDA7AD0C}"/>
    <dgm:cxn modelId="{B7FBD79A-86D0-4694-9048-649EA8FBD6CD}" srcId="{94E01E18-35F8-457B-AB8F-4D79C9C2D690}" destId="{EA77E8BF-54B7-489B-A7C4-1EFBBBA82DD5}" srcOrd="4" destOrd="0" parTransId="{8DDF4C22-DD3A-4BD4-8E9E-A989BE68B9FD}" sibTransId="{2691DEFE-C76B-407B-AE3F-2854EF5C9E81}"/>
    <dgm:cxn modelId="{23701AA6-6267-47C5-B2DC-6A830CE9322F}" srcId="{94E01E18-35F8-457B-AB8F-4D79C9C2D690}" destId="{A0F5EB96-CE19-485D-847F-3E72924532C2}" srcOrd="0" destOrd="0" parTransId="{F587A27A-9002-42E8-891F-1B2F2318FB75}" sibTransId="{81006206-FDFF-4B44-AFD2-3A74862B7C7D}"/>
    <dgm:cxn modelId="{1FC6F0AF-7789-4D11-9E6D-AD8DA7083F32}" type="presOf" srcId="{22E9B7C8-DFBE-4818-AD70-E42F3A5013C7}" destId="{317CA98B-1A42-474A-8C65-68EEFCACC150}" srcOrd="0" destOrd="2" presId="urn:microsoft.com/office/officeart/2005/8/layout/default"/>
    <dgm:cxn modelId="{0E039CB7-F3C5-4F39-A12F-41502A5ACBC2}" type="presOf" srcId="{564042FA-7E25-468C-8DE2-F8DECC6BC4AD}" destId="{B480DD49-6918-4EC4-88F5-C9A455DD15FC}" srcOrd="0" destOrd="1" presId="urn:microsoft.com/office/officeart/2005/8/layout/default"/>
    <dgm:cxn modelId="{5445B4BB-4A84-4B4E-8016-4706B78BD11C}" srcId="{27663608-FCD7-43BF-8F2F-D34D95C5C8B0}" destId="{F57DCF21-C7C3-4477-A89A-C7AE382C4EB7}" srcOrd="2" destOrd="0" parTransId="{B446F592-0899-49C7-B55A-A487075B5638}" sibTransId="{24A2391F-7ACB-4970-AB19-AA9E71E03336}"/>
    <dgm:cxn modelId="{8FA0CABB-269F-4840-987C-2C65D33BBFA0}" srcId="{081C9363-BE15-4B24-AEEF-5B09DBC26ABA}" destId="{0B07C053-DBB9-4CAC-ABB7-02F74F6DCCD3}" srcOrd="2" destOrd="0" parTransId="{9DA7055D-8BF5-45B5-8BE0-8EA511711BA7}" sibTransId="{28E296A6-662E-49C9-A405-E5A184496689}"/>
    <dgm:cxn modelId="{872365BD-618F-4742-8452-87E5834F9D1F}" type="presOf" srcId="{DBEBDC2F-1CFF-4A91-BBE7-299D0F35C7BB}" destId="{D05BECF8-417B-45C6-AF5A-98A2AC1B75D0}" srcOrd="0" destOrd="0" presId="urn:microsoft.com/office/officeart/2005/8/layout/default"/>
    <dgm:cxn modelId="{790D9ABD-F8EF-4C07-887F-378524068F80}" type="presOf" srcId="{8F2DA541-F608-4769-B663-5003605D7D2A}" destId="{CDF46C28-7AC1-4CA2-981A-4C1E5CE09322}" srcOrd="0" destOrd="2" presId="urn:microsoft.com/office/officeart/2005/8/layout/default"/>
    <dgm:cxn modelId="{BD374AC1-1FA2-40E4-B462-0CFFFA9D6A0A}" type="presOf" srcId="{98F4E06C-092E-4DC9-9690-6F41B01D308A}" destId="{317CA98B-1A42-474A-8C65-68EEFCACC150}" srcOrd="0" destOrd="1" presId="urn:microsoft.com/office/officeart/2005/8/layout/default"/>
    <dgm:cxn modelId="{491957CD-C953-4DEE-8ACF-3F5AA1103334}" srcId="{DBEBDC2F-1CFF-4A91-BBE7-299D0F35C7BB}" destId="{4E5EC9CF-9049-4D6F-9E3F-BAFD65F8C638}" srcOrd="0" destOrd="0" parTransId="{F1432F59-5D41-4563-ADA5-0F4C087F116B}" sibTransId="{54A42811-F1EA-471F-8305-C72567D25165}"/>
    <dgm:cxn modelId="{51D5F8D0-905C-4F36-8F6E-030CA5990E1E}" type="presOf" srcId="{4E5EC9CF-9049-4D6F-9E3F-BAFD65F8C638}" destId="{B480DD49-6918-4EC4-88F5-C9A455DD15FC}" srcOrd="0" destOrd="0" presId="urn:microsoft.com/office/officeart/2005/8/layout/default"/>
    <dgm:cxn modelId="{38183BDC-4730-4AF6-B32D-34FAD5B6B3F1}" srcId="{4E5EC9CF-9049-4D6F-9E3F-BAFD65F8C638}" destId="{50920AEB-473C-4B2C-9C32-F4CCE968BA76}" srcOrd="2" destOrd="0" parTransId="{8F534A72-76B0-4DF2-B468-EC1DA0296C22}" sibTransId="{7F671EDD-4F2F-40AD-A5BE-080E65AFF01A}"/>
    <dgm:cxn modelId="{382DC3DD-E236-4B6B-AF30-2C0005FFCFE4}" type="presOf" srcId="{4906B13C-0207-41A3-8C06-92FFA71AAD74}" destId="{CDF46C28-7AC1-4CA2-981A-4C1E5CE09322}" srcOrd="0" destOrd="4" presId="urn:microsoft.com/office/officeart/2005/8/layout/default"/>
    <dgm:cxn modelId="{AF4E6FE2-3CB6-4E19-992F-3EA61204803C}" type="presOf" srcId="{FB448155-7D70-458F-9E55-3C4B72263C4D}" destId="{CDF46C28-7AC1-4CA2-981A-4C1E5CE09322}" srcOrd="0" destOrd="3" presId="urn:microsoft.com/office/officeart/2005/8/layout/default"/>
    <dgm:cxn modelId="{555452E4-A021-43B9-914F-E42E31ABE411}" srcId="{081C9363-BE15-4B24-AEEF-5B09DBC26ABA}" destId="{584CF921-9FFD-4806-B9EB-867BF928DB0E}" srcOrd="3" destOrd="0" parTransId="{803D8830-C94A-4FE6-86C7-DE5701F9BAE3}" sibTransId="{03924EC2-9643-4293-B67E-77120A6811E2}"/>
    <dgm:cxn modelId="{922480E8-D627-4184-A1A2-DE089D750F49}" type="presOf" srcId="{27663608-FCD7-43BF-8F2F-D34D95C5C8B0}" destId="{57232B66-9DB1-4AEC-9524-2B3C0A13FFCA}" srcOrd="0" destOrd="0" presId="urn:microsoft.com/office/officeart/2005/8/layout/default"/>
    <dgm:cxn modelId="{D097DCEC-714F-49F7-AE34-54C3846D0272}" srcId="{94E01E18-35F8-457B-AB8F-4D79C9C2D690}" destId="{8F2DA541-F608-4769-B663-5003605D7D2A}" srcOrd="1" destOrd="0" parTransId="{BA4E995F-3DE9-436E-B1AC-7953DF851B7F}" sibTransId="{28756A4D-96B8-4EAD-AFC8-42CE0C0D97D4}"/>
    <dgm:cxn modelId="{8BDD1BF0-7DF3-4CEF-BDFD-6D6536F40450}" srcId="{DBEBDC2F-1CFF-4A91-BBE7-299D0F35C7BB}" destId="{081C9363-BE15-4B24-AEEF-5B09DBC26ABA}" srcOrd="3" destOrd="0" parTransId="{43DE37D1-7AA6-4A56-88C9-80B1DEB21D46}" sibTransId="{0375A8EF-FA1E-41AD-9FD8-24B2A83DC171}"/>
    <dgm:cxn modelId="{E93452F6-5A1D-49BE-9475-B58016923564}" type="presOf" srcId="{081C9363-BE15-4B24-AEEF-5B09DBC26ABA}" destId="{317CA98B-1A42-474A-8C65-68EEFCACC150}" srcOrd="0" destOrd="0" presId="urn:microsoft.com/office/officeart/2005/8/layout/default"/>
    <dgm:cxn modelId="{3B905BFC-4DC6-406E-8B45-98B87A0D196E}" srcId="{4E5EC9CF-9049-4D6F-9E3F-BAFD65F8C638}" destId="{564042FA-7E25-468C-8DE2-F8DECC6BC4AD}" srcOrd="0" destOrd="0" parTransId="{C75B1215-0D46-4437-B921-D6ABAF4252C4}" sibTransId="{B2C7E52E-1EBA-4CB9-A6C9-4B28FC741C3D}"/>
    <dgm:cxn modelId="{4B7E4D2A-93EE-4C63-AD62-53B9E5EC020A}" type="presParOf" srcId="{D05BECF8-417B-45C6-AF5A-98A2AC1B75D0}" destId="{B480DD49-6918-4EC4-88F5-C9A455DD15FC}" srcOrd="0" destOrd="0" presId="urn:microsoft.com/office/officeart/2005/8/layout/default"/>
    <dgm:cxn modelId="{67A8CF9D-850D-4D40-B49A-6BF69F6C5449}" type="presParOf" srcId="{D05BECF8-417B-45C6-AF5A-98A2AC1B75D0}" destId="{61E3AA09-77CE-45CC-8D69-8274104E4173}" srcOrd="1" destOrd="0" presId="urn:microsoft.com/office/officeart/2005/8/layout/default"/>
    <dgm:cxn modelId="{9A8E1B7B-638C-4B75-9BDD-FDBC2C4FA2DE}" type="presParOf" srcId="{D05BECF8-417B-45C6-AF5A-98A2AC1B75D0}" destId="{57232B66-9DB1-4AEC-9524-2B3C0A13FFCA}" srcOrd="2" destOrd="0" presId="urn:microsoft.com/office/officeart/2005/8/layout/default"/>
    <dgm:cxn modelId="{30C2773E-B3A5-43C0-A3F0-FE39169C9B11}" type="presParOf" srcId="{D05BECF8-417B-45C6-AF5A-98A2AC1B75D0}" destId="{2C0B300B-6A25-4434-B777-1F70E04DBB70}" srcOrd="3" destOrd="0" presId="urn:microsoft.com/office/officeart/2005/8/layout/default"/>
    <dgm:cxn modelId="{CF752337-EAC3-4C28-B1E7-84344CD72E35}" type="presParOf" srcId="{D05BECF8-417B-45C6-AF5A-98A2AC1B75D0}" destId="{CDF46C28-7AC1-4CA2-981A-4C1E5CE09322}" srcOrd="4" destOrd="0" presId="urn:microsoft.com/office/officeart/2005/8/layout/default"/>
    <dgm:cxn modelId="{689C1255-BD03-44B4-8512-A6C1C4CF23A4}" type="presParOf" srcId="{D05BECF8-417B-45C6-AF5A-98A2AC1B75D0}" destId="{B69441CA-C650-4D50-A313-CD2B385DC6DC}" srcOrd="5" destOrd="0" presId="urn:microsoft.com/office/officeart/2005/8/layout/default"/>
    <dgm:cxn modelId="{6980C5AC-F648-4541-97EC-1277FB7BBA59}" type="presParOf" srcId="{D05BECF8-417B-45C6-AF5A-98A2AC1B75D0}" destId="{317CA98B-1A42-474A-8C65-68EEFCACC150}"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8D9C89E-C811-4D80-A051-5F5121C92EDD}" type="doc">
      <dgm:prSet loTypeId="urn:microsoft.com/office/officeart/2009/3/layout/RandomtoResultProcess" loCatId="process" qsTypeId="urn:microsoft.com/office/officeart/2005/8/quickstyle/simple1" qsCatId="simple" csTypeId="urn:microsoft.com/office/officeart/2005/8/colors/accent1_2" csCatId="accent1" phldr="1"/>
      <dgm:spPr/>
      <dgm:t>
        <a:bodyPr/>
        <a:lstStyle/>
        <a:p>
          <a:endParaRPr lang="en-US"/>
        </a:p>
      </dgm:t>
    </dgm:pt>
    <dgm:pt modelId="{395A9FCA-FC99-4219-9562-0AFC29E6729B}">
      <dgm:prSet phldrT="[Text]"/>
      <dgm:spPr/>
      <dgm:t>
        <a:bodyPr/>
        <a:lstStyle/>
        <a:p>
          <a:r>
            <a:rPr lang="en-US" dirty="0"/>
            <a:t>“The Big Ole List of Dust Projects”</a:t>
          </a:r>
        </a:p>
      </dgm:t>
    </dgm:pt>
    <dgm:pt modelId="{4743F6DE-422C-4B76-AC7D-812697F55C97}" type="parTrans" cxnId="{F9B72C37-6B9E-4EA9-977A-B9D42AE0847E}">
      <dgm:prSet/>
      <dgm:spPr/>
      <dgm:t>
        <a:bodyPr/>
        <a:lstStyle/>
        <a:p>
          <a:endParaRPr lang="en-US"/>
        </a:p>
      </dgm:t>
    </dgm:pt>
    <dgm:pt modelId="{DF0B1B9F-F86E-4470-8655-53906D1ACBBF}" type="sibTrans" cxnId="{F9B72C37-6B9E-4EA9-977A-B9D42AE0847E}">
      <dgm:prSet/>
      <dgm:spPr/>
      <dgm:t>
        <a:bodyPr/>
        <a:lstStyle/>
        <a:p>
          <a:endParaRPr lang="en-US"/>
        </a:p>
      </dgm:t>
    </dgm:pt>
    <dgm:pt modelId="{B0822BB3-3945-4AD7-A5E6-CEC4BCD640DC}" type="pres">
      <dgm:prSet presAssocID="{A8D9C89E-C811-4D80-A051-5F5121C92EDD}" presName="Name0" presStyleCnt="0">
        <dgm:presLayoutVars>
          <dgm:dir/>
          <dgm:animOne val="branch"/>
          <dgm:animLvl val="lvl"/>
        </dgm:presLayoutVars>
      </dgm:prSet>
      <dgm:spPr/>
    </dgm:pt>
    <dgm:pt modelId="{52938C94-93BF-4881-BA21-6437A0B2BE37}" type="pres">
      <dgm:prSet presAssocID="{395A9FCA-FC99-4219-9562-0AFC29E6729B}" presName="chaos" presStyleCnt="0"/>
      <dgm:spPr/>
    </dgm:pt>
    <dgm:pt modelId="{48D13956-1D66-4C17-A78A-A26E067C5986}" type="pres">
      <dgm:prSet presAssocID="{395A9FCA-FC99-4219-9562-0AFC29E6729B}" presName="parTx1" presStyleLbl="revTx" presStyleIdx="0" presStyleCnt="1"/>
      <dgm:spPr/>
    </dgm:pt>
    <dgm:pt modelId="{7F7890DD-0A9C-4F6B-9A36-C5378C3A2E73}" type="pres">
      <dgm:prSet presAssocID="{395A9FCA-FC99-4219-9562-0AFC29E6729B}" presName="c1" presStyleLbl="node1" presStyleIdx="0" presStyleCnt="18"/>
      <dgm:spPr/>
    </dgm:pt>
    <dgm:pt modelId="{C3252C3D-9DA4-4ABC-B62A-CB467E2C1B8A}" type="pres">
      <dgm:prSet presAssocID="{395A9FCA-FC99-4219-9562-0AFC29E6729B}" presName="c2" presStyleLbl="node1" presStyleIdx="1" presStyleCnt="18"/>
      <dgm:spPr/>
    </dgm:pt>
    <dgm:pt modelId="{B78B36A1-11E7-4F96-BB13-105881D999D4}" type="pres">
      <dgm:prSet presAssocID="{395A9FCA-FC99-4219-9562-0AFC29E6729B}" presName="c3" presStyleLbl="node1" presStyleIdx="2" presStyleCnt="18"/>
      <dgm:spPr/>
    </dgm:pt>
    <dgm:pt modelId="{B4EA5702-8EB6-457D-B7CF-CD92032057DF}" type="pres">
      <dgm:prSet presAssocID="{395A9FCA-FC99-4219-9562-0AFC29E6729B}" presName="c4" presStyleLbl="node1" presStyleIdx="3" presStyleCnt="18"/>
      <dgm:spPr/>
    </dgm:pt>
    <dgm:pt modelId="{43B2511B-6B2F-4DC3-BA96-8932FD9E9B46}" type="pres">
      <dgm:prSet presAssocID="{395A9FCA-FC99-4219-9562-0AFC29E6729B}" presName="c5" presStyleLbl="node1" presStyleIdx="4" presStyleCnt="18"/>
      <dgm:spPr/>
    </dgm:pt>
    <dgm:pt modelId="{D43D4D46-487F-4D81-9A28-36843700BC35}" type="pres">
      <dgm:prSet presAssocID="{395A9FCA-FC99-4219-9562-0AFC29E6729B}" presName="c6" presStyleLbl="node1" presStyleIdx="5" presStyleCnt="18"/>
      <dgm:spPr/>
    </dgm:pt>
    <dgm:pt modelId="{DAA91AB6-4CCC-4126-BEF7-7FD2AB96F05F}" type="pres">
      <dgm:prSet presAssocID="{395A9FCA-FC99-4219-9562-0AFC29E6729B}" presName="c7" presStyleLbl="node1" presStyleIdx="6" presStyleCnt="18"/>
      <dgm:spPr/>
    </dgm:pt>
    <dgm:pt modelId="{32AB970F-E132-4243-84CF-7A606CEB3D9B}" type="pres">
      <dgm:prSet presAssocID="{395A9FCA-FC99-4219-9562-0AFC29E6729B}" presName="c8" presStyleLbl="node1" presStyleIdx="7" presStyleCnt="18"/>
      <dgm:spPr/>
    </dgm:pt>
    <dgm:pt modelId="{F54EB090-5997-4451-B996-627AEEC9D697}" type="pres">
      <dgm:prSet presAssocID="{395A9FCA-FC99-4219-9562-0AFC29E6729B}" presName="c9" presStyleLbl="node1" presStyleIdx="8" presStyleCnt="18"/>
      <dgm:spPr/>
    </dgm:pt>
    <dgm:pt modelId="{31DCA523-D592-40C1-A8D5-405B2F3FA5CE}" type="pres">
      <dgm:prSet presAssocID="{395A9FCA-FC99-4219-9562-0AFC29E6729B}" presName="c10" presStyleLbl="node1" presStyleIdx="9" presStyleCnt="18"/>
      <dgm:spPr/>
    </dgm:pt>
    <dgm:pt modelId="{A10CA8C8-DE3B-4A11-8697-3951674EA30F}" type="pres">
      <dgm:prSet presAssocID="{395A9FCA-FC99-4219-9562-0AFC29E6729B}" presName="c11" presStyleLbl="node1" presStyleIdx="10" presStyleCnt="18"/>
      <dgm:spPr/>
    </dgm:pt>
    <dgm:pt modelId="{E6CCFAAB-53C4-478E-A3B5-9334AADBECDA}" type="pres">
      <dgm:prSet presAssocID="{395A9FCA-FC99-4219-9562-0AFC29E6729B}" presName="c12" presStyleLbl="node1" presStyleIdx="11" presStyleCnt="18"/>
      <dgm:spPr/>
    </dgm:pt>
    <dgm:pt modelId="{86A7C6C1-2934-40CD-A3C5-B31C8DC91F07}" type="pres">
      <dgm:prSet presAssocID="{395A9FCA-FC99-4219-9562-0AFC29E6729B}" presName="c13" presStyleLbl="node1" presStyleIdx="12" presStyleCnt="18"/>
      <dgm:spPr/>
    </dgm:pt>
    <dgm:pt modelId="{E5220122-36F8-4287-A6FD-25C16CADDE75}" type="pres">
      <dgm:prSet presAssocID="{395A9FCA-FC99-4219-9562-0AFC29E6729B}" presName="c14" presStyleLbl="node1" presStyleIdx="13" presStyleCnt="18"/>
      <dgm:spPr/>
    </dgm:pt>
    <dgm:pt modelId="{DE21A9A0-F4B6-42C3-85D0-B7C34E861854}" type="pres">
      <dgm:prSet presAssocID="{395A9FCA-FC99-4219-9562-0AFC29E6729B}" presName="c15" presStyleLbl="node1" presStyleIdx="14" presStyleCnt="18"/>
      <dgm:spPr/>
    </dgm:pt>
    <dgm:pt modelId="{BC198289-1DBA-4E12-BA3B-9FF6EDD22426}" type="pres">
      <dgm:prSet presAssocID="{395A9FCA-FC99-4219-9562-0AFC29E6729B}" presName="c16" presStyleLbl="node1" presStyleIdx="15" presStyleCnt="18"/>
      <dgm:spPr/>
    </dgm:pt>
    <dgm:pt modelId="{F07D11C4-1707-4E9A-ABBF-28D5AAD611A2}" type="pres">
      <dgm:prSet presAssocID="{395A9FCA-FC99-4219-9562-0AFC29E6729B}" presName="c17" presStyleLbl="node1" presStyleIdx="16" presStyleCnt="18"/>
      <dgm:spPr/>
    </dgm:pt>
    <dgm:pt modelId="{45FE6051-6F16-4129-B748-3AC19CDF0D26}" type="pres">
      <dgm:prSet presAssocID="{395A9FCA-FC99-4219-9562-0AFC29E6729B}" presName="c18" presStyleLbl="node1" presStyleIdx="17" presStyleCnt="18"/>
      <dgm:spPr/>
    </dgm:pt>
  </dgm:ptLst>
  <dgm:cxnLst>
    <dgm:cxn modelId="{54A4CB36-09AB-43EE-8F3B-E555480BC4C9}" type="presOf" srcId="{A8D9C89E-C811-4D80-A051-5F5121C92EDD}" destId="{B0822BB3-3945-4AD7-A5E6-CEC4BCD640DC}" srcOrd="0" destOrd="0" presId="urn:microsoft.com/office/officeart/2009/3/layout/RandomtoResultProcess"/>
    <dgm:cxn modelId="{F9B72C37-6B9E-4EA9-977A-B9D42AE0847E}" srcId="{A8D9C89E-C811-4D80-A051-5F5121C92EDD}" destId="{395A9FCA-FC99-4219-9562-0AFC29E6729B}" srcOrd="0" destOrd="0" parTransId="{4743F6DE-422C-4B76-AC7D-812697F55C97}" sibTransId="{DF0B1B9F-F86E-4470-8655-53906D1ACBBF}"/>
    <dgm:cxn modelId="{C3EDCCBA-53FD-4A22-99E7-7374724A086C}" type="presOf" srcId="{395A9FCA-FC99-4219-9562-0AFC29E6729B}" destId="{48D13956-1D66-4C17-A78A-A26E067C5986}" srcOrd="0" destOrd="0" presId="urn:microsoft.com/office/officeart/2009/3/layout/RandomtoResultProcess"/>
    <dgm:cxn modelId="{1FA45EF5-77BC-49A0-B427-FFB9332F44C4}" type="presParOf" srcId="{B0822BB3-3945-4AD7-A5E6-CEC4BCD640DC}" destId="{52938C94-93BF-4881-BA21-6437A0B2BE37}" srcOrd="0" destOrd="0" presId="urn:microsoft.com/office/officeart/2009/3/layout/RandomtoResultProcess"/>
    <dgm:cxn modelId="{551917C7-708C-419D-AF04-D869D44C3DB3}" type="presParOf" srcId="{52938C94-93BF-4881-BA21-6437A0B2BE37}" destId="{48D13956-1D66-4C17-A78A-A26E067C5986}" srcOrd="0" destOrd="0" presId="urn:microsoft.com/office/officeart/2009/3/layout/RandomtoResultProcess"/>
    <dgm:cxn modelId="{4D3BC116-4C1F-406D-97D7-7ED51C571928}" type="presParOf" srcId="{52938C94-93BF-4881-BA21-6437A0B2BE37}" destId="{7F7890DD-0A9C-4F6B-9A36-C5378C3A2E73}" srcOrd="1" destOrd="0" presId="urn:microsoft.com/office/officeart/2009/3/layout/RandomtoResultProcess"/>
    <dgm:cxn modelId="{DFABFB8B-6E5A-4D1A-8D2A-8FB23C7A99A4}" type="presParOf" srcId="{52938C94-93BF-4881-BA21-6437A0B2BE37}" destId="{C3252C3D-9DA4-4ABC-B62A-CB467E2C1B8A}" srcOrd="2" destOrd="0" presId="urn:microsoft.com/office/officeart/2009/3/layout/RandomtoResultProcess"/>
    <dgm:cxn modelId="{B1BE7D8D-B3ED-4B94-B745-F30C72D96AE7}" type="presParOf" srcId="{52938C94-93BF-4881-BA21-6437A0B2BE37}" destId="{B78B36A1-11E7-4F96-BB13-105881D999D4}" srcOrd="3" destOrd="0" presId="urn:microsoft.com/office/officeart/2009/3/layout/RandomtoResultProcess"/>
    <dgm:cxn modelId="{B34C195B-34AF-4238-A9E5-B64BA20479C5}" type="presParOf" srcId="{52938C94-93BF-4881-BA21-6437A0B2BE37}" destId="{B4EA5702-8EB6-457D-B7CF-CD92032057DF}" srcOrd="4" destOrd="0" presId="urn:microsoft.com/office/officeart/2009/3/layout/RandomtoResultProcess"/>
    <dgm:cxn modelId="{73B9BE98-2F68-4184-98AF-1A86ECA8D43D}" type="presParOf" srcId="{52938C94-93BF-4881-BA21-6437A0B2BE37}" destId="{43B2511B-6B2F-4DC3-BA96-8932FD9E9B46}" srcOrd="5" destOrd="0" presId="urn:microsoft.com/office/officeart/2009/3/layout/RandomtoResultProcess"/>
    <dgm:cxn modelId="{1F0A060E-584C-4D79-8F44-CFC7E01BAE86}" type="presParOf" srcId="{52938C94-93BF-4881-BA21-6437A0B2BE37}" destId="{D43D4D46-487F-4D81-9A28-36843700BC35}" srcOrd="6" destOrd="0" presId="urn:microsoft.com/office/officeart/2009/3/layout/RandomtoResultProcess"/>
    <dgm:cxn modelId="{4BA7A5A2-D304-473E-B6CF-098754ADC909}" type="presParOf" srcId="{52938C94-93BF-4881-BA21-6437A0B2BE37}" destId="{DAA91AB6-4CCC-4126-BEF7-7FD2AB96F05F}" srcOrd="7" destOrd="0" presId="urn:microsoft.com/office/officeart/2009/3/layout/RandomtoResultProcess"/>
    <dgm:cxn modelId="{E665CC87-1AAE-4A9F-BEC7-03F7E5CC2CFB}" type="presParOf" srcId="{52938C94-93BF-4881-BA21-6437A0B2BE37}" destId="{32AB970F-E132-4243-84CF-7A606CEB3D9B}" srcOrd="8" destOrd="0" presId="urn:microsoft.com/office/officeart/2009/3/layout/RandomtoResultProcess"/>
    <dgm:cxn modelId="{31258A1C-50E4-4DDD-BAE5-C2ED7C98E923}" type="presParOf" srcId="{52938C94-93BF-4881-BA21-6437A0B2BE37}" destId="{F54EB090-5997-4451-B996-627AEEC9D697}" srcOrd="9" destOrd="0" presId="urn:microsoft.com/office/officeart/2009/3/layout/RandomtoResultProcess"/>
    <dgm:cxn modelId="{8F1514E4-7E6F-4D2A-893E-C3957A072FC1}" type="presParOf" srcId="{52938C94-93BF-4881-BA21-6437A0B2BE37}" destId="{31DCA523-D592-40C1-A8D5-405B2F3FA5CE}" srcOrd="10" destOrd="0" presId="urn:microsoft.com/office/officeart/2009/3/layout/RandomtoResultProcess"/>
    <dgm:cxn modelId="{85B4A2F6-7581-43E9-BC17-CE5D6FFCE859}" type="presParOf" srcId="{52938C94-93BF-4881-BA21-6437A0B2BE37}" destId="{A10CA8C8-DE3B-4A11-8697-3951674EA30F}" srcOrd="11" destOrd="0" presId="urn:microsoft.com/office/officeart/2009/3/layout/RandomtoResultProcess"/>
    <dgm:cxn modelId="{BD0AAAA8-2C25-488A-9598-9E73C77105D6}" type="presParOf" srcId="{52938C94-93BF-4881-BA21-6437A0B2BE37}" destId="{E6CCFAAB-53C4-478E-A3B5-9334AADBECDA}" srcOrd="12" destOrd="0" presId="urn:microsoft.com/office/officeart/2009/3/layout/RandomtoResultProcess"/>
    <dgm:cxn modelId="{6F00F035-1AE7-4F78-BA8D-680A2298073F}" type="presParOf" srcId="{52938C94-93BF-4881-BA21-6437A0B2BE37}" destId="{86A7C6C1-2934-40CD-A3C5-B31C8DC91F07}" srcOrd="13" destOrd="0" presId="urn:microsoft.com/office/officeart/2009/3/layout/RandomtoResultProcess"/>
    <dgm:cxn modelId="{22A71EBD-13D8-4DDC-820B-E20B523A68D0}" type="presParOf" srcId="{52938C94-93BF-4881-BA21-6437A0B2BE37}" destId="{E5220122-36F8-4287-A6FD-25C16CADDE75}" srcOrd="14" destOrd="0" presId="urn:microsoft.com/office/officeart/2009/3/layout/RandomtoResultProcess"/>
    <dgm:cxn modelId="{BFEDF4E7-D908-49E4-B6CB-8CF5590EAC04}" type="presParOf" srcId="{52938C94-93BF-4881-BA21-6437A0B2BE37}" destId="{DE21A9A0-F4B6-42C3-85D0-B7C34E861854}" srcOrd="15" destOrd="0" presId="urn:microsoft.com/office/officeart/2009/3/layout/RandomtoResultProcess"/>
    <dgm:cxn modelId="{AF0B6668-58B6-4166-983B-CA1037AFFD91}" type="presParOf" srcId="{52938C94-93BF-4881-BA21-6437A0B2BE37}" destId="{BC198289-1DBA-4E12-BA3B-9FF6EDD22426}" srcOrd="16" destOrd="0" presId="urn:microsoft.com/office/officeart/2009/3/layout/RandomtoResultProcess"/>
    <dgm:cxn modelId="{25DEC28A-CE4E-4327-A7AE-DAA816A26A51}" type="presParOf" srcId="{52938C94-93BF-4881-BA21-6437A0B2BE37}" destId="{F07D11C4-1707-4E9A-ABBF-28D5AAD611A2}" srcOrd="17" destOrd="0" presId="urn:microsoft.com/office/officeart/2009/3/layout/RandomtoResultProcess"/>
    <dgm:cxn modelId="{29946FCC-E1DC-4E81-8B6D-770DFA788B0C}" type="presParOf" srcId="{52938C94-93BF-4881-BA21-6437A0B2BE37}" destId="{45FE6051-6F16-4129-B748-3AC19CDF0D26}" srcOrd="18"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2722907-D308-4593-8917-80776704B40D}"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8949C345-C485-4C15-A575-DA803F237677}">
      <dgm:prSet phldrT="[Text]" custT="1"/>
      <dgm:spPr/>
      <dgm:t>
        <a:bodyPr rIns="91440"/>
        <a:lstStyle/>
        <a:p>
          <a:pPr algn="r"/>
          <a:r>
            <a:rPr lang="en-US" sz="1300" dirty="0"/>
            <a:t>GCD DM </a:t>
          </a:r>
          <a:r>
            <a:rPr lang="en-US" sz="1300" dirty="0">
              <a:solidFill>
                <a:prstClr val="white">
                  <a:hueOff val="0"/>
                  <a:satOff val="0"/>
                  <a:lumOff val="0"/>
                  <a:alphaOff val="0"/>
                </a:prstClr>
              </a:solidFill>
              <a:latin typeface="Century Gothic" panose="020B0502020202020204"/>
              <a:ea typeface="+mn-ea"/>
              <a:cs typeface="+mn-cs"/>
            </a:rPr>
            <a:t>Projects </a:t>
          </a:r>
          <a:r>
            <a:rPr lang="en-US" sz="1000" dirty="0">
              <a:solidFill>
                <a:prstClr val="white">
                  <a:hueOff val="0"/>
                  <a:satOff val="0"/>
                  <a:lumOff val="0"/>
                  <a:alphaOff val="0"/>
                </a:prstClr>
              </a:solidFill>
              <a:latin typeface="Century Gothic" panose="020B0502020202020204"/>
              <a:ea typeface="+mn-ea"/>
              <a:cs typeface="+mn-cs"/>
            </a:rPr>
            <a:t>(includes tech dev, characterization, guidance, and testing standards</a:t>
          </a:r>
          <a:r>
            <a:rPr lang="en-US" sz="1300" dirty="0">
              <a:solidFill>
                <a:prstClr val="white">
                  <a:hueOff val="0"/>
                  <a:satOff val="0"/>
                  <a:lumOff val="0"/>
                  <a:alphaOff val="0"/>
                </a:prstClr>
              </a:solidFill>
              <a:latin typeface="Century Gothic" panose="020B0502020202020204"/>
              <a:ea typeface="+mn-ea"/>
              <a:cs typeface="+mn-cs"/>
            </a:rPr>
            <a:t>)</a:t>
          </a:r>
          <a:endParaRPr lang="en-US" sz="1300" dirty="0"/>
        </a:p>
      </dgm:t>
    </dgm:pt>
    <dgm:pt modelId="{2FC04AA1-D404-4B79-B1E4-EC8E4A947D45}" type="parTrans" cxnId="{1DE1991C-1C71-4633-A2C8-45510A431A68}">
      <dgm:prSet/>
      <dgm:spPr/>
      <dgm:t>
        <a:bodyPr/>
        <a:lstStyle/>
        <a:p>
          <a:endParaRPr lang="en-US"/>
        </a:p>
      </dgm:t>
    </dgm:pt>
    <dgm:pt modelId="{E51FE178-5508-46C6-8708-A752F904AE2B}" type="sibTrans" cxnId="{1DE1991C-1C71-4633-A2C8-45510A431A68}">
      <dgm:prSet/>
      <dgm:spPr/>
      <dgm:t>
        <a:bodyPr/>
        <a:lstStyle/>
        <a:p>
          <a:endParaRPr lang="en-US"/>
        </a:p>
      </dgm:t>
    </dgm:pt>
    <dgm:pt modelId="{F31FF7BB-41E6-4617-83A6-107306D53261}">
      <dgm:prSet phldrT="[Text]"/>
      <dgm:spPr/>
      <dgm:t>
        <a:bodyPr/>
        <a:lstStyle/>
        <a:p>
          <a:r>
            <a:rPr lang="en-US" dirty="0"/>
            <a:t>STMD DM Collaborations</a:t>
          </a:r>
        </a:p>
      </dgm:t>
    </dgm:pt>
    <dgm:pt modelId="{DDF61A48-706A-46BA-806F-C8610FADD39F}" type="parTrans" cxnId="{E60CFCA1-45FB-446E-8456-F37CDED1A854}">
      <dgm:prSet/>
      <dgm:spPr>
        <a:ln w="34925">
          <a:solidFill>
            <a:schemeClr val="tx1"/>
          </a:solidFill>
          <a:headEnd type="triangle"/>
        </a:ln>
      </dgm:spPr>
      <dgm:t>
        <a:bodyPr/>
        <a:lstStyle/>
        <a:p>
          <a:endParaRPr lang="en-US"/>
        </a:p>
      </dgm:t>
    </dgm:pt>
    <dgm:pt modelId="{A30B6E1C-149F-42A9-8ED9-0D2EB0C8F2A6}" type="sibTrans" cxnId="{E60CFCA1-45FB-446E-8456-F37CDED1A854}">
      <dgm:prSet/>
      <dgm:spPr/>
      <dgm:t>
        <a:bodyPr/>
        <a:lstStyle/>
        <a:p>
          <a:endParaRPr lang="en-US"/>
        </a:p>
      </dgm:t>
    </dgm:pt>
    <dgm:pt modelId="{F9B4F561-745B-4976-B591-CA10209FADA1}">
      <dgm:prSet phldrT="[Text]"/>
      <dgm:spPr/>
      <dgm:t>
        <a:bodyPr rIns="91440"/>
        <a:lstStyle/>
        <a:p>
          <a:pPr algn="r"/>
          <a:r>
            <a:rPr lang="en-US" dirty="0"/>
            <a:t>ESD</a:t>
          </a:r>
        </a:p>
      </dgm:t>
    </dgm:pt>
    <dgm:pt modelId="{1C7672AB-BE51-4061-A244-0E170889CDCD}" type="parTrans" cxnId="{47A145D8-A748-4D5C-AA0E-4A0148A1C61F}">
      <dgm:prSet/>
      <dgm:spPr/>
      <dgm:t>
        <a:bodyPr/>
        <a:lstStyle/>
        <a:p>
          <a:endParaRPr lang="en-US"/>
        </a:p>
      </dgm:t>
    </dgm:pt>
    <dgm:pt modelId="{111AD742-BC28-4298-857E-6C7D2C0E0AC3}" type="sibTrans" cxnId="{47A145D8-A748-4D5C-AA0E-4A0148A1C61F}">
      <dgm:prSet/>
      <dgm:spPr/>
      <dgm:t>
        <a:bodyPr/>
        <a:lstStyle/>
        <a:p>
          <a:endParaRPr lang="en-US"/>
        </a:p>
      </dgm:t>
    </dgm:pt>
    <dgm:pt modelId="{53A21318-05B5-4868-A1E4-21C494552EBA}">
      <dgm:prSet/>
      <dgm:spPr/>
      <dgm:t>
        <a:bodyPr/>
        <a:lstStyle/>
        <a:p>
          <a:pPr algn="r"/>
          <a:r>
            <a:rPr lang="en-US" dirty="0"/>
            <a:t>SBIRs</a:t>
          </a:r>
        </a:p>
      </dgm:t>
    </dgm:pt>
    <dgm:pt modelId="{72D516F2-FA16-4C40-A1B3-B51033E5641B}" type="parTrans" cxnId="{D2C25B0A-4B13-48FD-A91D-655417451954}">
      <dgm:prSet/>
      <dgm:spPr/>
      <dgm:t>
        <a:bodyPr/>
        <a:lstStyle/>
        <a:p>
          <a:endParaRPr lang="en-US"/>
        </a:p>
      </dgm:t>
    </dgm:pt>
    <dgm:pt modelId="{273B3DD8-ABB9-42D1-B2E3-6646ACF7A278}" type="sibTrans" cxnId="{D2C25B0A-4B13-48FD-A91D-655417451954}">
      <dgm:prSet/>
      <dgm:spPr/>
      <dgm:t>
        <a:bodyPr/>
        <a:lstStyle/>
        <a:p>
          <a:endParaRPr lang="en-US"/>
        </a:p>
      </dgm:t>
    </dgm:pt>
    <dgm:pt modelId="{BC9A3EBF-0F69-4FD2-8519-F17173F535B9}">
      <dgm:prSet/>
      <dgm:spPr/>
      <dgm:t>
        <a:bodyPr/>
        <a:lstStyle/>
        <a:p>
          <a:pPr algn="r"/>
          <a:r>
            <a:rPr lang="en-US" dirty="0"/>
            <a:t>ESIs</a:t>
          </a:r>
        </a:p>
      </dgm:t>
    </dgm:pt>
    <dgm:pt modelId="{53900417-61B9-4B28-A72D-602559370930}" type="parTrans" cxnId="{89C665DD-182D-41E7-955F-6154A6EB3EE4}">
      <dgm:prSet/>
      <dgm:spPr/>
      <dgm:t>
        <a:bodyPr/>
        <a:lstStyle/>
        <a:p>
          <a:endParaRPr lang="en-US"/>
        </a:p>
      </dgm:t>
    </dgm:pt>
    <dgm:pt modelId="{7CF31F1F-D5C7-463E-AA9A-494AB08792F8}" type="sibTrans" cxnId="{89C665DD-182D-41E7-955F-6154A6EB3EE4}">
      <dgm:prSet/>
      <dgm:spPr/>
      <dgm:t>
        <a:bodyPr/>
        <a:lstStyle/>
        <a:p>
          <a:endParaRPr lang="en-US"/>
        </a:p>
      </dgm:t>
    </dgm:pt>
    <dgm:pt modelId="{B5D9EE0D-4D81-45EF-BE24-00717DF35E79}">
      <dgm:prSet/>
      <dgm:spPr/>
      <dgm:t>
        <a:bodyPr/>
        <a:lstStyle/>
        <a:p>
          <a:pPr algn="r"/>
          <a:r>
            <a:rPr lang="en-US" dirty="0"/>
            <a:t>STRGs</a:t>
          </a:r>
        </a:p>
      </dgm:t>
    </dgm:pt>
    <dgm:pt modelId="{F985FFDA-09C7-4F21-939D-AD56B7665B18}" type="parTrans" cxnId="{1B978FEC-D350-4998-B0DD-4AD9DB20C7F5}">
      <dgm:prSet/>
      <dgm:spPr/>
      <dgm:t>
        <a:bodyPr/>
        <a:lstStyle/>
        <a:p>
          <a:endParaRPr lang="en-US"/>
        </a:p>
      </dgm:t>
    </dgm:pt>
    <dgm:pt modelId="{370F17A9-B683-4A28-BA5D-8E187559918C}" type="sibTrans" cxnId="{1B978FEC-D350-4998-B0DD-4AD9DB20C7F5}">
      <dgm:prSet/>
      <dgm:spPr/>
      <dgm:t>
        <a:bodyPr/>
        <a:lstStyle/>
        <a:p>
          <a:endParaRPr lang="en-US"/>
        </a:p>
      </dgm:t>
    </dgm:pt>
    <dgm:pt modelId="{90812C78-8E7D-48C9-BBBF-7210FEE3FFBB}">
      <dgm:prSet/>
      <dgm:spPr/>
      <dgm:t>
        <a:bodyPr/>
        <a:lstStyle/>
        <a:p>
          <a:pPr algn="r"/>
          <a:r>
            <a:rPr lang="en-US" dirty="0"/>
            <a:t>SMD</a:t>
          </a:r>
        </a:p>
      </dgm:t>
    </dgm:pt>
    <dgm:pt modelId="{BC524A54-2DD4-4D2F-934D-A10293ACC44F}" type="parTrans" cxnId="{F62452A5-6C01-48D6-9068-D513F19CB301}">
      <dgm:prSet/>
      <dgm:spPr/>
      <dgm:t>
        <a:bodyPr/>
        <a:lstStyle/>
        <a:p>
          <a:endParaRPr lang="en-US"/>
        </a:p>
      </dgm:t>
    </dgm:pt>
    <dgm:pt modelId="{5803AD5C-830C-40C0-9F13-93FA7F48D6D8}" type="sibTrans" cxnId="{F62452A5-6C01-48D6-9068-D513F19CB301}">
      <dgm:prSet/>
      <dgm:spPr/>
      <dgm:t>
        <a:bodyPr/>
        <a:lstStyle/>
        <a:p>
          <a:endParaRPr lang="en-US"/>
        </a:p>
      </dgm:t>
    </dgm:pt>
    <dgm:pt modelId="{0BC13720-6E16-4D8F-B859-ECD148FA1805}">
      <dgm:prSet/>
      <dgm:spPr/>
      <dgm:t>
        <a:bodyPr/>
        <a:lstStyle/>
        <a:p>
          <a:pPr algn="r"/>
          <a:r>
            <a:rPr lang="en-US" dirty="0"/>
            <a:t>Industry</a:t>
          </a:r>
        </a:p>
      </dgm:t>
    </dgm:pt>
    <dgm:pt modelId="{90C4A1BF-4C49-4E7E-BFC9-04AB3C769CDD}" type="parTrans" cxnId="{E377E5E8-EA18-43D8-A346-192D1C29B35C}">
      <dgm:prSet/>
      <dgm:spPr/>
      <dgm:t>
        <a:bodyPr/>
        <a:lstStyle/>
        <a:p>
          <a:endParaRPr lang="en-US"/>
        </a:p>
      </dgm:t>
    </dgm:pt>
    <dgm:pt modelId="{33A75B0A-8C5C-4DEF-9562-E23179607E17}" type="sibTrans" cxnId="{E377E5E8-EA18-43D8-A346-192D1C29B35C}">
      <dgm:prSet/>
      <dgm:spPr/>
      <dgm:t>
        <a:bodyPr/>
        <a:lstStyle/>
        <a:p>
          <a:endParaRPr lang="en-US"/>
        </a:p>
      </dgm:t>
    </dgm:pt>
    <dgm:pt modelId="{F1C0D2DC-BCF3-4AEC-8163-1F35B258F443}">
      <dgm:prSet/>
      <dgm:spPr/>
      <dgm:t>
        <a:bodyPr/>
        <a:lstStyle/>
        <a:p>
          <a:pPr algn="r"/>
          <a:r>
            <a:rPr lang="en-US" dirty="0"/>
            <a:t>Academia</a:t>
          </a:r>
        </a:p>
      </dgm:t>
    </dgm:pt>
    <dgm:pt modelId="{2E35E3FB-364A-499C-8F90-9691CCC13EC2}" type="parTrans" cxnId="{722E045C-68CC-440E-922F-822B7E5987FD}">
      <dgm:prSet/>
      <dgm:spPr/>
      <dgm:t>
        <a:bodyPr/>
        <a:lstStyle/>
        <a:p>
          <a:endParaRPr lang="en-US"/>
        </a:p>
      </dgm:t>
    </dgm:pt>
    <dgm:pt modelId="{79CE6738-6FC0-477C-A7D4-E3E204BCE443}" type="sibTrans" cxnId="{722E045C-68CC-440E-922F-822B7E5987FD}">
      <dgm:prSet/>
      <dgm:spPr/>
      <dgm:t>
        <a:bodyPr/>
        <a:lstStyle/>
        <a:p>
          <a:endParaRPr lang="en-US"/>
        </a:p>
      </dgm:t>
    </dgm:pt>
    <dgm:pt modelId="{6BFCF7A1-1442-47F1-92DD-9647AE707206}">
      <dgm:prSet/>
      <dgm:spPr/>
      <dgm:t>
        <a:bodyPr/>
        <a:lstStyle/>
        <a:p>
          <a:pPr algn="r"/>
          <a:r>
            <a:rPr lang="en-US" sz="1300" dirty="0"/>
            <a:t>ECIs</a:t>
          </a:r>
        </a:p>
      </dgm:t>
    </dgm:pt>
    <dgm:pt modelId="{F8FB7669-08F0-424F-B8F2-B0C2CAA360CD}" type="parTrans" cxnId="{9C24CFAE-E09C-436B-88E2-CE9A63C24028}">
      <dgm:prSet/>
      <dgm:spPr/>
      <dgm:t>
        <a:bodyPr/>
        <a:lstStyle/>
        <a:p>
          <a:endParaRPr lang="en-US"/>
        </a:p>
      </dgm:t>
    </dgm:pt>
    <dgm:pt modelId="{A4DD3405-C917-45DE-9234-5D70581761C3}" type="sibTrans" cxnId="{9C24CFAE-E09C-436B-88E2-CE9A63C24028}">
      <dgm:prSet/>
      <dgm:spPr/>
      <dgm:t>
        <a:bodyPr/>
        <a:lstStyle/>
        <a:p>
          <a:endParaRPr lang="en-US"/>
        </a:p>
      </dgm:t>
    </dgm:pt>
    <dgm:pt modelId="{0780D5FF-37AD-48C9-96D0-F3EFD16DB376}">
      <dgm:prSet/>
      <dgm:spPr/>
      <dgm:t>
        <a:bodyPr/>
        <a:lstStyle/>
        <a:p>
          <a:pPr algn="r"/>
          <a:r>
            <a:rPr lang="en-US" sz="1300" dirty="0"/>
            <a:t>CIF IRADs</a:t>
          </a:r>
        </a:p>
      </dgm:t>
    </dgm:pt>
    <dgm:pt modelId="{05CF4AB4-3F31-4376-B0E7-AD2DFBFB26E0}" type="parTrans" cxnId="{BEC85A11-C883-4DC5-8C0E-E8769E4A629F}">
      <dgm:prSet/>
      <dgm:spPr/>
      <dgm:t>
        <a:bodyPr/>
        <a:lstStyle/>
        <a:p>
          <a:endParaRPr lang="en-US"/>
        </a:p>
      </dgm:t>
    </dgm:pt>
    <dgm:pt modelId="{CD46ABC4-D5CE-4A3E-BD2B-1E31A1CCF7FE}" type="sibTrans" cxnId="{BEC85A11-C883-4DC5-8C0E-E8769E4A629F}">
      <dgm:prSet/>
      <dgm:spPr/>
      <dgm:t>
        <a:bodyPr/>
        <a:lstStyle/>
        <a:p>
          <a:endParaRPr lang="en-US"/>
        </a:p>
      </dgm:t>
    </dgm:pt>
    <dgm:pt modelId="{93121C86-7288-4DA6-9657-45BB02D7FCEA}">
      <dgm:prSet/>
      <dgm:spPr/>
      <dgm:t>
        <a:bodyPr/>
        <a:lstStyle/>
        <a:p>
          <a:pPr algn="r"/>
          <a:r>
            <a:rPr lang="en-US" dirty="0"/>
            <a:t>Challenges &amp; Crowdsourcing</a:t>
          </a:r>
        </a:p>
      </dgm:t>
    </dgm:pt>
    <dgm:pt modelId="{9E095499-69DB-4C08-A221-FDDD33489931}" type="parTrans" cxnId="{82592ACC-C1A6-4ADE-BAE9-ABA1AB516666}">
      <dgm:prSet/>
      <dgm:spPr/>
      <dgm:t>
        <a:bodyPr/>
        <a:lstStyle/>
        <a:p>
          <a:endParaRPr lang="en-US"/>
        </a:p>
      </dgm:t>
    </dgm:pt>
    <dgm:pt modelId="{C7593F58-B310-4832-95B1-971585771677}" type="sibTrans" cxnId="{82592ACC-C1A6-4ADE-BAE9-ABA1AB516666}">
      <dgm:prSet/>
      <dgm:spPr/>
      <dgm:t>
        <a:bodyPr/>
        <a:lstStyle/>
        <a:p>
          <a:endParaRPr lang="en-US"/>
        </a:p>
      </dgm:t>
    </dgm:pt>
    <dgm:pt modelId="{4B8573D8-707C-4548-A32D-E8C9E1E3A2D6}">
      <dgm:prSet/>
      <dgm:spPr/>
      <dgm:t>
        <a:bodyPr/>
        <a:lstStyle/>
        <a:p>
          <a:pPr marL="0" lvl="0" indent="0" algn="ctr" defTabSz="488950">
            <a:lnSpc>
              <a:spcPct val="90000"/>
            </a:lnSpc>
            <a:spcBef>
              <a:spcPct val="0"/>
            </a:spcBef>
            <a:spcAft>
              <a:spcPct val="35000"/>
            </a:spcAft>
            <a:buNone/>
          </a:pPr>
          <a:r>
            <a:rPr kumimoji="0" lang="en-US" b="0" i="0" u="none" strike="noStrike" cap="none" spc="0" normalizeH="0" baseline="0" noProof="0" dirty="0">
              <a:ln>
                <a:noFill/>
              </a:ln>
              <a:solidFill>
                <a:prstClr val="white"/>
              </a:solidFill>
              <a:effectLst/>
              <a:uLnTx/>
              <a:uFillTx/>
              <a:latin typeface="Century Gothic" panose="020B0502020202020204"/>
              <a:ea typeface="+mn-ea"/>
              <a:cs typeface="+mn-cs"/>
            </a:rPr>
            <a:t>STMD DM Partnerships</a:t>
          </a:r>
        </a:p>
      </dgm:t>
    </dgm:pt>
    <dgm:pt modelId="{0F3EE02B-5F2B-4BC1-8538-06DEFD805980}" type="parTrans" cxnId="{9737B6C1-A2B6-4AA1-A386-C12AF0FEB9B1}">
      <dgm:prSet/>
      <dgm:spPr>
        <a:noFill/>
        <a:ln w="34925" cap="rnd" cmpd="sng" algn="ctr">
          <a:solidFill>
            <a:prstClr val="white"/>
          </a:solidFill>
          <a:prstDash val="solid"/>
          <a:headEnd type="triangle"/>
        </a:ln>
        <a:effectLst/>
      </dgm:spPr>
      <dgm:t>
        <a:bodyPr/>
        <a:lstStyle/>
        <a:p>
          <a:endParaRPr lang="en-US"/>
        </a:p>
      </dgm:t>
    </dgm:pt>
    <dgm:pt modelId="{5D6C6E4D-9756-4523-B563-6067DCA72088}" type="sibTrans" cxnId="{9737B6C1-A2B6-4AA1-A386-C12AF0FEB9B1}">
      <dgm:prSet/>
      <dgm:spPr/>
      <dgm:t>
        <a:bodyPr/>
        <a:lstStyle/>
        <a:p>
          <a:endParaRPr lang="en-US"/>
        </a:p>
      </dgm:t>
    </dgm:pt>
    <dgm:pt modelId="{8B250FEF-F6C8-465A-8D25-4DA09DA01674}">
      <dgm:prSet/>
      <dgm:spPr/>
      <dgm:t>
        <a:bodyPr rIns="91440"/>
        <a:lstStyle/>
        <a:p>
          <a:pPr algn="r"/>
          <a:r>
            <a:rPr lang="en-US" dirty="0"/>
            <a:t>LSIC</a:t>
          </a:r>
        </a:p>
      </dgm:t>
    </dgm:pt>
    <dgm:pt modelId="{50F4CBEB-A3E5-47B2-B1B2-1740DA4F73EE}" type="sibTrans" cxnId="{B96A4759-C5AC-4BE1-8457-363F6404BCAC}">
      <dgm:prSet/>
      <dgm:spPr/>
      <dgm:t>
        <a:bodyPr/>
        <a:lstStyle/>
        <a:p>
          <a:endParaRPr lang="en-US"/>
        </a:p>
      </dgm:t>
    </dgm:pt>
    <dgm:pt modelId="{4D52DF01-0336-4518-9814-690BF10E0E0B}" type="parTrans" cxnId="{B96A4759-C5AC-4BE1-8457-363F6404BCAC}">
      <dgm:prSet/>
      <dgm:spPr/>
      <dgm:t>
        <a:bodyPr/>
        <a:lstStyle/>
        <a:p>
          <a:endParaRPr lang="en-US"/>
        </a:p>
      </dgm:t>
    </dgm:pt>
    <dgm:pt modelId="{5E3F3593-FAE1-4430-A6EB-47573EEE99AB}">
      <dgm:prSet phldrT="[Text]" custT="1"/>
      <dgm:spPr>
        <a:solidFill>
          <a:srgbClr val="13BE89">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8255" tIns="8255" rIns="8255" bIns="8255" numCol="1" spcCol="1270" anchor="ctr" anchorCtr="0"/>
        <a:lstStyle/>
        <a:p>
          <a:pPr marL="0" lvl="0" indent="0" algn="ctr" defTabSz="488950">
            <a:lnSpc>
              <a:spcPct val="90000"/>
            </a:lnSpc>
            <a:spcBef>
              <a:spcPct val="0"/>
            </a:spcBef>
            <a:spcAft>
              <a:spcPct val="35000"/>
            </a:spcAft>
            <a:buNone/>
          </a:pPr>
          <a:r>
            <a:rPr kumimoji="0" lang="en-US" sz="1300" b="0" i="0" u="none" strike="noStrike" kern="1200" cap="none" spc="0" normalizeH="0" baseline="0" dirty="0">
              <a:ln>
                <a:noFill/>
              </a:ln>
              <a:solidFill>
                <a:prstClr val="white"/>
              </a:solidFill>
              <a:effectLst/>
              <a:uLnTx/>
              <a:uFillTx/>
              <a:latin typeface="Century Gothic" panose="020B0502020202020204"/>
              <a:ea typeface="+mn-ea"/>
              <a:cs typeface="+mn-cs"/>
            </a:rPr>
            <a:t>In-house STMD DM Portfolio</a:t>
          </a:r>
        </a:p>
      </dgm:t>
    </dgm:pt>
    <dgm:pt modelId="{ECC8833D-6DF5-4CB3-867B-C261802594A6}" type="sibTrans" cxnId="{E579D66D-03E7-4E73-8C87-12F1C6FF808C}">
      <dgm:prSet/>
      <dgm:spPr/>
      <dgm:t>
        <a:bodyPr/>
        <a:lstStyle/>
        <a:p>
          <a:endParaRPr lang="en-US"/>
        </a:p>
      </dgm:t>
    </dgm:pt>
    <dgm:pt modelId="{B83F8AE2-EB41-4284-97C3-8C423271E7A0}" type="parTrans" cxnId="{E579D66D-03E7-4E73-8C87-12F1C6FF808C}">
      <dgm:prSet/>
      <dgm:spPr>
        <a:noFill/>
        <a:ln w="34925" cap="rnd" cmpd="sng" algn="ctr">
          <a:solidFill>
            <a:prstClr val="white"/>
          </a:solidFill>
          <a:prstDash val="solid"/>
          <a:headEnd type="triangle"/>
        </a:ln>
        <a:effectLst/>
      </dgm:spPr>
      <dgm:t>
        <a:bodyPr/>
        <a:lstStyle/>
        <a:p>
          <a:endParaRPr lang="en-US"/>
        </a:p>
      </dgm:t>
    </dgm:pt>
    <dgm:pt modelId="{04B6F732-3692-4FB2-9541-DF042C9CC1D5}">
      <dgm:prSet/>
      <dgm:spPr/>
      <dgm:t>
        <a:bodyPr/>
        <a:lstStyle/>
        <a:p>
          <a:pPr algn="r"/>
          <a:r>
            <a:rPr lang="en-US" dirty="0"/>
            <a:t>ACOs/TPs</a:t>
          </a:r>
        </a:p>
      </dgm:t>
    </dgm:pt>
    <dgm:pt modelId="{586C1DD3-F2C2-42AE-BE10-70DBB5CA7DE2}" type="parTrans" cxnId="{43F54E26-B8F4-4621-8418-CE81A95BCDF0}">
      <dgm:prSet/>
      <dgm:spPr/>
      <dgm:t>
        <a:bodyPr/>
        <a:lstStyle/>
        <a:p>
          <a:endParaRPr lang="en-US"/>
        </a:p>
      </dgm:t>
    </dgm:pt>
    <dgm:pt modelId="{E0AEF5F0-3C3D-4961-B18B-1515ED0AAFFC}" type="sibTrans" cxnId="{43F54E26-B8F4-4621-8418-CE81A95BCDF0}">
      <dgm:prSet/>
      <dgm:spPr/>
      <dgm:t>
        <a:bodyPr/>
        <a:lstStyle/>
        <a:p>
          <a:endParaRPr lang="en-US"/>
        </a:p>
      </dgm:t>
    </dgm:pt>
    <dgm:pt modelId="{C7E1CAF8-59FC-4A0B-B0D7-47E16FB35F26}">
      <dgm:prSet/>
      <dgm:spPr/>
      <dgm:t>
        <a:bodyPr/>
        <a:lstStyle/>
        <a:p>
          <a:pPr algn="r"/>
          <a:r>
            <a:rPr lang="en-US" dirty="0"/>
            <a:t>NESC</a:t>
          </a:r>
        </a:p>
      </dgm:t>
    </dgm:pt>
    <dgm:pt modelId="{E2242575-60A8-4288-ADB1-82B665AF7E3D}" type="parTrans" cxnId="{0577D94C-8006-4855-8811-6CB61E939AAC}">
      <dgm:prSet/>
      <dgm:spPr/>
      <dgm:t>
        <a:bodyPr/>
        <a:lstStyle/>
        <a:p>
          <a:endParaRPr lang="en-US"/>
        </a:p>
      </dgm:t>
    </dgm:pt>
    <dgm:pt modelId="{94D8F781-FAB4-4974-ABDE-EA4CC2514AA9}" type="sibTrans" cxnId="{0577D94C-8006-4855-8811-6CB61E939AAC}">
      <dgm:prSet/>
      <dgm:spPr/>
      <dgm:t>
        <a:bodyPr/>
        <a:lstStyle/>
        <a:p>
          <a:endParaRPr lang="en-US"/>
        </a:p>
      </dgm:t>
    </dgm:pt>
    <dgm:pt modelId="{BD5CD729-227E-4DCA-8331-3F60964440C8}">
      <dgm:prSet/>
      <dgm:spPr/>
      <dgm:t>
        <a:bodyPr/>
        <a:lstStyle/>
        <a:p>
          <a:pPr algn="r"/>
          <a:r>
            <a:rPr lang="en-US" sz="1300" dirty="0"/>
            <a:t>Flight Ops</a:t>
          </a:r>
        </a:p>
      </dgm:t>
    </dgm:pt>
    <dgm:pt modelId="{7E157C32-4EA8-426A-ADD3-FFC0B5656601}" type="parTrans" cxnId="{5369E971-69BC-4D89-A8A4-466929C593C2}">
      <dgm:prSet/>
      <dgm:spPr/>
      <dgm:t>
        <a:bodyPr/>
        <a:lstStyle/>
        <a:p>
          <a:endParaRPr lang="en-US"/>
        </a:p>
      </dgm:t>
    </dgm:pt>
    <dgm:pt modelId="{D16727DC-8306-404B-AB72-BEA98B326368}" type="sibTrans" cxnId="{5369E971-69BC-4D89-A8A4-466929C593C2}">
      <dgm:prSet/>
      <dgm:spPr/>
      <dgm:t>
        <a:bodyPr/>
        <a:lstStyle/>
        <a:p>
          <a:endParaRPr lang="en-US"/>
        </a:p>
      </dgm:t>
    </dgm:pt>
    <dgm:pt modelId="{DFED838A-9CD0-430B-97B9-A78902515BF3}" type="pres">
      <dgm:prSet presAssocID="{52722907-D308-4593-8917-80776704B40D}" presName="composite" presStyleCnt="0">
        <dgm:presLayoutVars>
          <dgm:chMax val="5"/>
          <dgm:dir val="rev"/>
          <dgm:animLvl val="ctr"/>
          <dgm:resizeHandles val="exact"/>
        </dgm:presLayoutVars>
      </dgm:prSet>
      <dgm:spPr/>
    </dgm:pt>
    <dgm:pt modelId="{7EED203A-841D-404D-A219-3EB68D40B10F}" type="pres">
      <dgm:prSet presAssocID="{52722907-D308-4593-8917-80776704B40D}" presName="cycle" presStyleCnt="0"/>
      <dgm:spPr/>
    </dgm:pt>
    <dgm:pt modelId="{3BF8D3E9-CA70-48BD-8518-CFB74E1C82E4}" type="pres">
      <dgm:prSet presAssocID="{52722907-D308-4593-8917-80776704B40D}" presName="centerShape" presStyleCnt="0"/>
      <dgm:spPr/>
    </dgm:pt>
    <dgm:pt modelId="{675CFDAD-D24D-4E10-9293-D2CABB1C8F16}" type="pres">
      <dgm:prSet presAssocID="{52722907-D308-4593-8917-80776704B40D}" presName="connSite" presStyleLbl="node1" presStyleIdx="0" presStyleCnt="4"/>
      <dgm:spPr/>
    </dgm:pt>
    <dgm:pt modelId="{BF0B64B9-5DFE-4DE4-9C5F-192480B9084D}" type="pres">
      <dgm:prSet presAssocID="{52722907-D308-4593-8917-80776704B40D}" presName="visible" presStyleLbl="node1" presStyleIdx="0" presStyleCnt="4"/>
      <dgm:spPr>
        <a:noFill/>
        <a:ln>
          <a:noFill/>
        </a:ln>
      </dgm:spPr>
    </dgm:pt>
    <dgm:pt modelId="{737DAEDA-CBC5-47E0-9E60-724B19A5AE54}" type="pres">
      <dgm:prSet presAssocID="{B83F8AE2-EB41-4284-97C3-8C423271E7A0}" presName="Name25" presStyleLbl="parChTrans1D1" presStyleIdx="0" presStyleCnt="3"/>
      <dgm:spPr>
        <a:xfrm rot="13323133">
          <a:off x="3753024" y="2166350"/>
          <a:ext cx="728582" cy="66796"/>
        </a:xfrm>
        <a:custGeom>
          <a:avLst/>
          <a:gdLst/>
          <a:ahLst/>
          <a:cxnLst/>
          <a:rect l="0" t="0" r="0" b="0"/>
          <a:pathLst>
            <a:path>
              <a:moveTo>
                <a:pt x="0" y="33398"/>
              </a:moveTo>
              <a:lnTo>
                <a:pt x="728582" y="33398"/>
              </a:lnTo>
            </a:path>
          </a:pathLst>
        </a:custGeom>
      </dgm:spPr>
    </dgm:pt>
    <dgm:pt modelId="{78D16E44-F9F6-4F8A-A7DC-6B33ED1DB33B}" type="pres">
      <dgm:prSet presAssocID="{5E3F3593-FAE1-4430-A6EB-47573EEE99AB}" presName="node" presStyleCnt="0"/>
      <dgm:spPr/>
    </dgm:pt>
    <dgm:pt modelId="{F05A5F0C-C68B-433F-9BA1-A1235C112B96}" type="pres">
      <dgm:prSet presAssocID="{5E3F3593-FAE1-4430-A6EB-47573EEE99AB}" presName="parentNode" presStyleLbl="node1" presStyleIdx="1" presStyleCnt="4">
        <dgm:presLayoutVars>
          <dgm:chMax val="1"/>
          <dgm:bulletEnabled val="1"/>
        </dgm:presLayoutVars>
      </dgm:prSet>
      <dgm:spPr>
        <a:xfrm>
          <a:off x="2602993" y="763833"/>
          <a:ext cx="1427601" cy="1427601"/>
        </a:xfrm>
        <a:prstGeom prst="ellipse">
          <a:avLst/>
        </a:prstGeom>
      </dgm:spPr>
    </dgm:pt>
    <dgm:pt modelId="{7830DCA4-6487-4908-BE1A-44F200BE65E6}" type="pres">
      <dgm:prSet presAssocID="{5E3F3593-FAE1-4430-A6EB-47573EEE99AB}" presName="childNode" presStyleLbl="revTx" presStyleIdx="0" presStyleCnt="3">
        <dgm:presLayoutVars>
          <dgm:bulletEnabled val="1"/>
        </dgm:presLayoutVars>
      </dgm:prSet>
      <dgm:spPr/>
    </dgm:pt>
    <dgm:pt modelId="{48169137-34D6-4F23-A35E-DF76B31F6296}" type="pres">
      <dgm:prSet presAssocID="{0F3EE02B-5F2B-4BC1-8538-06DEFD805980}" presName="Name25" presStyleLbl="parChTrans1D1" presStyleIdx="1" presStyleCnt="3"/>
      <dgm:spPr>
        <a:xfrm rot="10800000">
          <a:off x="3570440" y="3161558"/>
          <a:ext cx="817373" cy="66796"/>
        </a:xfrm>
        <a:custGeom>
          <a:avLst/>
          <a:gdLst/>
          <a:ahLst/>
          <a:cxnLst/>
          <a:rect l="0" t="0" r="0" b="0"/>
          <a:pathLst>
            <a:path>
              <a:moveTo>
                <a:pt x="0" y="33398"/>
              </a:moveTo>
              <a:lnTo>
                <a:pt x="817373" y="33398"/>
              </a:lnTo>
            </a:path>
          </a:pathLst>
        </a:custGeom>
      </dgm:spPr>
    </dgm:pt>
    <dgm:pt modelId="{30837F27-78B6-4A83-A7C4-6F84AD898D75}" type="pres">
      <dgm:prSet presAssocID="{4B8573D8-707C-4548-A32D-E8C9E1E3A2D6}" presName="node" presStyleCnt="0"/>
      <dgm:spPr/>
    </dgm:pt>
    <dgm:pt modelId="{A88EB8F7-8CED-4E16-821E-D9F701DF2FD3}" type="pres">
      <dgm:prSet presAssocID="{4B8573D8-707C-4548-A32D-E8C9E1E3A2D6}" presName="parentNode" presStyleLbl="node1" presStyleIdx="2" presStyleCnt="4">
        <dgm:presLayoutVars>
          <dgm:chMax val="1"/>
          <dgm:bulletEnabled val="1"/>
        </dgm:presLayoutVars>
      </dgm:prSet>
      <dgm:spPr/>
    </dgm:pt>
    <dgm:pt modelId="{F9DF10AA-78A8-4C46-88F1-C50F41D81708}" type="pres">
      <dgm:prSet presAssocID="{4B8573D8-707C-4548-A32D-E8C9E1E3A2D6}" presName="childNode" presStyleLbl="revTx" presStyleIdx="1" presStyleCnt="3">
        <dgm:presLayoutVars>
          <dgm:bulletEnabled val="1"/>
        </dgm:presLayoutVars>
      </dgm:prSet>
      <dgm:spPr/>
    </dgm:pt>
    <dgm:pt modelId="{0C2D7585-802C-4465-B0A3-7E549E6AB1F5}" type="pres">
      <dgm:prSet presAssocID="{DDF61A48-706A-46BA-806F-C8610FADD39F}" presName="Name25" presStyleLbl="parChTrans1D1" presStyleIdx="2" presStyleCnt="3"/>
      <dgm:spPr/>
    </dgm:pt>
    <dgm:pt modelId="{4C899575-40A9-4126-AB55-0121B23950BF}" type="pres">
      <dgm:prSet presAssocID="{F31FF7BB-41E6-4617-83A6-107306D53261}" presName="node" presStyleCnt="0"/>
      <dgm:spPr/>
    </dgm:pt>
    <dgm:pt modelId="{C0A590F6-2D05-4149-89B0-92DB96455560}" type="pres">
      <dgm:prSet presAssocID="{F31FF7BB-41E6-4617-83A6-107306D53261}" presName="parentNode" presStyleLbl="node1" presStyleIdx="3" presStyleCnt="4">
        <dgm:presLayoutVars>
          <dgm:chMax val="1"/>
          <dgm:bulletEnabled val="1"/>
        </dgm:presLayoutVars>
      </dgm:prSet>
      <dgm:spPr/>
    </dgm:pt>
    <dgm:pt modelId="{FB3D05E9-AE9C-45AD-9E69-7F8E901682FF}" type="pres">
      <dgm:prSet presAssocID="{F31FF7BB-41E6-4617-83A6-107306D53261}" presName="childNode" presStyleLbl="revTx" presStyleIdx="2" presStyleCnt="3">
        <dgm:presLayoutVars>
          <dgm:bulletEnabled val="1"/>
        </dgm:presLayoutVars>
      </dgm:prSet>
      <dgm:spPr/>
    </dgm:pt>
  </dgm:ptLst>
  <dgm:cxnLst>
    <dgm:cxn modelId="{AB26BF06-224D-4C26-AADB-46AC0893803E}" type="presOf" srcId="{B5D9EE0D-4D81-45EF-BE24-00717DF35E79}" destId="{F9DF10AA-78A8-4C46-88F1-C50F41D81708}" srcOrd="0" destOrd="3" presId="urn:microsoft.com/office/officeart/2005/8/layout/radial2"/>
    <dgm:cxn modelId="{D2C25B0A-4B13-48FD-A91D-655417451954}" srcId="{4B8573D8-707C-4548-A32D-E8C9E1E3A2D6}" destId="{53A21318-05B5-4868-A1E4-21C494552EBA}" srcOrd="1" destOrd="0" parTransId="{72D516F2-FA16-4C40-A1B3-B51033E5641B}" sibTransId="{273B3DD8-ABB9-42D1-B2E3-6646ACF7A278}"/>
    <dgm:cxn modelId="{BEC85A11-C883-4DC5-8C0E-E8769E4A629F}" srcId="{5E3F3593-FAE1-4430-A6EB-47573EEE99AB}" destId="{0780D5FF-37AD-48C9-96D0-F3EFD16DB376}" srcOrd="2" destOrd="0" parTransId="{05CF4AB4-3F31-4376-B0E7-AD2DFBFB26E0}" sibTransId="{CD46ABC4-D5CE-4A3E-BD2B-1E31A1CCF7FE}"/>
    <dgm:cxn modelId="{2D349C1B-1E50-4C17-AFA6-8D8D0FF008EA}" type="presOf" srcId="{8949C345-C485-4C15-A575-DA803F237677}" destId="{7830DCA4-6487-4908-BE1A-44F200BE65E6}" srcOrd="0" destOrd="0" presId="urn:microsoft.com/office/officeart/2005/8/layout/radial2"/>
    <dgm:cxn modelId="{1DE1991C-1C71-4633-A2C8-45510A431A68}" srcId="{5E3F3593-FAE1-4430-A6EB-47573EEE99AB}" destId="{8949C345-C485-4C15-A575-DA803F237677}" srcOrd="0" destOrd="0" parTransId="{2FC04AA1-D404-4B79-B1E4-EC8E4A947D45}" sibTransId="{E51FE178-5508-46C6-8708-A752F904AE2B}"/>
    <dgm:cxn modelId="{B5E1A923-49B1-48EA-A444-32961B03949E}" type="presOf" srcId="{8B250FEF-F6C8-465A-8D25-4DA09DA01674}" destId="{F9DF10AA-78A8-4C46-88F1-C50F41D81708}" srcOrd="0" destOrd="0" presId="urn:microsoft.com/office/officeart/2005/8/layout/radial2"/>
    <dgm:cxn modelId="{43F54E26-B8F4-4621-8418-CE81A95BCDF0}" srcId="{4B8573D8-707C-4548-A32D-E8C9E1E3A2D6}" destId="{04B6F732-3692-4FB2-9541-DF042C9CC1D5}" srcOrd="4" destOrd="0" parTransId="{586C1DD3-F2C2-42AE-BE10-70DBB5CA7DE2}" sibTransId="{E0AEF5F0-3C3D-4961-B18B-1515ED0AAFFC}"/>
    <dgm:cxn modelId="{23586531-AEEB-4E20-A7AA-179B6440418C}" type="presOf" srcId="{F9B4F561-745B-4976-B591-CA10209FADA1}" destId="{FB3D05E9-AE9C-45AD-9E69-7F8E901682FF}" srcOrd="0" destOrd="0" presId="urn:microsoft.com/office/officeart/2005/8/layout/radial2"/>
    <dgm:cxn modelId="{4F40E337-7630-4191-853D-C0D5664673A1}" type="presOf" srcId="{BC9A3EBF-0F69-4FD2-8519-F17173F535B9}" destId="{F9DF10AA-78A8-4C46-88F1-C50F41D81708}" srcOrd="0" destOrd="2" presId="urn:microsoft.com/office/officeart/2005/8/layout/radial2"/>
    <dgm:cxn modelId="{722E045C-68CC-440E-922F-822B7E5987FD}" srcId="{F31FF7BB-41E6-4617-83A6-107306D53261}" destId="{F1C0D2DC-BCF3-4AEC-8163-1F35B258F443}" srcOrd="4" destOrd="0" parTransId="{2E35E3FB-364A-499C-8F90-9691CCC13EC2}" sibTransId="{79CE6738-6FC0-477C-A7D4-E3E204BCE443}"/>
    <dgm:cxn modelId="{F6C9B663-D917-42CC-9141-F3A714BF106B}" type="presOf" srcId="{0F3EE02B-5F2B-4BC1-8538-06DEFD805980}" destId="{48169137-34D6-4F23-A35E-DF76B31F6296}" srcOrd="0" destOrd="0" presId="urn:microsoft.com/office/officeart/2005/8/layout/radial2"/>
    <dgm:cxn modelId="{44EFDF49-F515-4538-A0A0-91932CC87727}" type="presOf" srcId="{4B8573D8-707C-4548-A32D-E8C9E1E3A2D6}" destId="{A88EB8F7-8CED-4E16-821E-D9F701DF2FD3}" srcOrd="0" destOrd="0" presId="urn:microsoft.com/office/officeart/2005/8/layout/radial2"/>
    <dgm:cxn modelId="{1E91166A-F0C7-49B6-A9E8-9FFE9CA3E353}" type="presOf" srcId="{B83F8AE2-EB41-4284-97C3-8C423271E7A0}" destId="{737DAEDA-CBC5-47E0-9E60-724B19A5AE54}" srcOrd="0" destOrd="0" presId="urn:microsoft.com/office/officeart/2005/8/layout/radial2"/>
    <dgm:cxn modelId="{BD4D916A-BF40-4B43-851B-33CC77CB990E}" type="presOf" srcId="{93121C86-7288-4DA6-9657-45BB02D7FCEA}" destId="{F9DF10AA-78A8-4C46-88F1-C50F41D81708}" srcOrd="0" destOrd="5" presId="urn:microsoft.com/office/officeart/2005/8/layout/radial2"/>
    <dgm:cxn modelId="{44379C4B-EBE1-4F3B-9847-622FE1AD916F}" type="presOf" srcId="{F31FF7BB-41E6-4617-83A6-107306D53261}" destId="{C0A590F6-2D05-4149-89B0-92DB96455560}" srcOrd="0" destOrd="0" presId="urn:microsoft.com/office/officeart/2005/8/layout/radial2"/>
    <dgm:cxn modelId="{0577D94C-8006-4855-8811-6CB61E939AAC}" srcId="{F31FF7BB-41E6-4617-83A6-107306D53261}" destId="{C7E1CAF8-59FC-4A0B-B0D7-47E16FB35F26}" srcOrd="2" destOrd="0" parTransId="{E2242575-60A8-4288-ADB1-82B665AF7E3D}" sibTransId="{94D8F781-FAB4-4974-ABDE-EA4CC2514AA9}"/>
    <dgm:cxn modelId="{E579D66D-03E7-4E73-8C87-12F1C6FF808C}" srcId="{52722907-D308-4593-8917-80776704B40D}" destId="{5E3F3593-FAE1-4430-A6EB-47573EEE99AB}" srcOrd="0" destOrd="0" parTransId="{B83F8AE2-EB41-4284-97C3-8C423271E7A0}" sibTransId="{ECC8833D-6DF5-4CB3-867B-C261802594A6}"/>
    <dgm:cxn modelId="{5369E971-69BC-4D89-A8A4-466929C593C2}" srcId="{5E3F3593-FAE1-4430-A6EB-47573EEE99AB}" destId="{BD5CD729-227E-4DCA-8331-3F60964440C8}" srcOrd="3" destOrd="0" parTransId="{7E157C32-4EA8-426A-ADD3-FFC0B5656601}" sibTransId="{D16727DC-8306-404B-AB72-BEA98B326368}"/>
    <dgm:cxn modelId="{4E2AC553-B764-4BC9-811F-30CBC8AF9B46}" type="presOf" srcId="{0BC13720-6E16-4D8F-B859-ECD148FA1805}" destId="{FB3D05E9-AE9C-45AD-9E69-7F8E901682FF}" srcOrd="0" destOrd="3" presId="urn:microsoft.com/office/officeart/2005/8/layout/radial2"/>
    <dgm:cxn modelId="{FECBEB75-3AE5-44C8-90A8-350BC782956E}" type="presOf" srcId="{04B6F732-3692-4FB2-9541-DF042C9CC1D5}" destId="{F9DF10AA-78A8-4C46-88F1-C50F41D81708}" srcOrd="0" destOrd="4" presId="urn:microsoft.com/office/officeart/2005/8/layout/radial2"/>
    <dgm:cxn modelId="{B96A4759-C5AC-4BE1-8457-363F6404BCAC}" srcId="{4B8573D8-707C-4548-A32D-E8C9E1E3A2D6}" destId="{8B250FEF-F6C8-465A-8D25-4DA09DA01674}" srcOrd="0" destOrd="0" parTransId="{4D52DF01-0336-4518-9814-690BF10E0E0B}" sibTransId="{50F4CBEB-A3E5-47B2-B1B2-1740DA4F73EE}"/>
    <dgm:cxn modelId="{6115565A-ED10-4D40-8F52-C06B5EC62734}" type="presOf" srcId="{0780D5FF-37AD-48C9-96D0-F3EFD16DB376}" destId="{7830DCA4-6487-4908-BE1A-44F200BE65E6}" srcOrd="0" destOrd="2" presId="urn:microsoft.com/office/officeart/2005/8/layout/radial2"/>
    <dgm:cxn modelId="{416EE484-5F30-4849-AB6A-6F7A41B5881C}" type="presOf" srcId="{DDF61A48-706A-46BA-806F-C8610FADD39F}" destId="{0C2D7585-802C-4465-B0A3-7E549E6AB1F5}" srcOrd="0" destOrd="0" presId="urn:microsoft.com/office/officeart/2005/8/layout/radial2"/>
    <dgm:cxn modelId="{1CA49D85-0DFB-4FB4-92B6-F830A6E330AE}" type="presOf" srcId="{52722907-D308-4593-8917-80776704B40D}" destId="{DFED838A-9CD0-430B-97B9-A78902515BF3}" srcOrd="0" destOrd="0" presId="urn:microsoft.com/office/officeart/2005/8/layout/radial2"/>
    <dgm:cxn modelId="{E60CFCA1-45FB-446E-8456-F37CDED1A854}" srcId="{52722907-D308-4593-8917-80776704B40D}" destId="{F31FF7BB-41E6-4617-83A6-107306D53261}" srcOrd="2" destOrd="0" parTransId="{DDF61A48-706A-46BA-806F-C8610FADD39F}" sibTransId="{A30B6E1C-149F-42A9-8ED9-0D2EB0C8F2A6}"/>
    <dgm:cxn modelId="{F62452A5-6C01-48D6-9068-D513F19CB301}" srcId="{F31FF7BB-41E6-4617-83A6-107306D53261}" destId="{90812C78-8E7D-48C9-BBBF-7210FEE3FFBB}" srcOrd="1" destOrd="0" parTransId="{BC524A54-2DD4-4D2F-934D-A10293ACC44F}" sibTransId="{5803AD5C-830C-40C0-9F13-93FA7F48D6D8}"/>
    <dgm:cxn modelId="{9C24CFAE-E09C-436B-88E2-CE9A63C24028}" srcId="{5E3F3593-FAE1-4430-A6EB-47573EEE99AB}" destId="{6BFCF7A1-1442-47F1-92DD-9647AE707206}" srcOrd="1" destOrd="0" parTransId="{F8FB7669-08F0-424F-B8F2-B0C2CAA360CD}" sibTransId="{A4DD3405-C917-45DE-9234-5D70581761C3}"/>
    <dgm:cxn modelId="{7C2667B4-5BC3-4A69-988E-CB1767FF9D39}" type="presOf" srcId="{BD5CD729-227E-4DCA-8331-3F60964440C8}" destId="{7830DCA4-6487-4908-BE1A-44F200BE65E6}" srcOrd="0" destOrd="3" presId="urn:microsoft.com/office/officeart/2005/8/layout/radial2"/>
    <dgm:cxn modelId="{9737B6C1-A2B6-4AA1-A386-C12AF0FEB9B1}" srcId="{52722907-D308-4593-8917-80776704B40D}" destId="{4B8573D8-707C-4548-A32D-E8C9E1E3A2D6}" srcOrd="1" destOrd="0" parTransId="{0F3EE02B-5F2B-4BC1-8538-06DEFD805980}" sibTransId="{5D6C6E4D-9756-4523-B563-6067DCA72088}"/>
    <dgm:cxn modelId="{88848CC3-D334-4BDF-8429-814E6A7CCC3D}" type="presOf" srcId="{90812C78-8E7D-48C9-BBBF-7210FEE3FFBB}" destId="{FB3D05E9-AE9C-45AD-9E69-7F8E901682FF}" srcOrd="0" destOrd="1" presId="urn:microsoft.com/office/officeart/2005/8/layout/radial2"/>
    <dgm:cxn modelId="{C25B24C6-5AD4-47C8-BD31-9A8E45C4ABC7}" type="presOf" srcId="{53A21318-05B5-4868-A1E4-21C494552EBA}" destId="{F9DF10AA-78A8-4C46-88F1-C50F41D81708}" srcOrd="0" destOrd="1" presId="urn:microsoft.com/office/officeart/2005/8/layout/radial2"/>
    <dgm:cxn modelId="{D5870ACC-483A-49DA-8443-42ABFF9CA2F9}" type="presOf" srcId="{5E3F3593-FAE1-4430-A6EB-47573EEE99AB}" destId="{F05A5F0C-C68B-433F-9BA1-A1235C112B96}" srcOrd="0" destOrd="0" presId="urn:microsoft.com/office/officeart/2005/8/layout/radial2"/>
    <dgm:cxn modelId="{82592ACC-C1A6-4ADE-BAE9-ABA1AB516666}" srcId="{4B8573D8-707C-4548-A32D-E8C9E1E3A2D6}" destId="{93121C86-7288-4DA6-9657-45BB02D7FCEA}" srcOrd="5" destOrd="0" parTransId="{9E095499-69DB-4C08-A221-FDDD33489931}" sibTransId="{C7593F58-B310-4832-95B1-971585771677}"/>
    <dgm:cxn modelId="{EF5004D1-9197-49C0-AA8A-1E765EB15CF0}" type="presOf" srcId="{C7E1CAF8-59FC-4A0B-B0D7-47E16FB35F26}" destId="{FB3D05E9-AE9C-45AD-9E69-7F8E901682FF}" srcOrd="0" destOrd="2" presId="urn:microsoft.com/office/officeart/2005/8/layout/radial2"/>
    <dgm:cxn modelId="{47A145D8-A748-4D5C-AA0E-4A0148A1C61F}" srcId="{F31FF7BB-41E6-4617-83A6-107306D53261}" destId="{F9B4F561-745B-4976-B591-CA10209FADA1}" srcOrd="0" destOrd="0" parTransId="{1C7672AB-BE51-4061-A244-0E170889CDCD}" sibTransId="{111AD742-BC28-4298-857E-6C7D2C0E0AC3}"/>
    <dgm:cxn modelId="{89C665DD-182D-41E7-955F-6154A6EB3EE4}" srcId="{4B8573D8-707C-4548-A32D-E8C9E1E3A2D6}" destId="{BC9A3EBF-0F69-4FD2-8519-F17173F535B9}" srcOrd="2" destOrd="0" parTransId="{53900417-61B9-4B28-A72D-602559370930}" sibTransId="{7CF31F1F-D5C7-463E-AA9A-494AB08792F8}"/>
    <dgm:cxn modelId="{E377E5E8-EA18-43D8-A346-192D1C29B35C}" srcId="{F31FF7BB-41E6-4617-83A6-107306D53261}" destId="{0BC13720-6E16-4D8F-B859-ECD148FA1805}" srcOrd="3" destOrd="0" parTransId="{90C4A1BF-4C49-4E7E-BFC9-04AB3C769CDD}" sibTransId="{33A75B0A-8C5C-4DEF-9562-E23179607E17}"/>
    <dgm:cxn modelId="{F7B3D4EB-2A1D-4447-8F15-3881C04B9461}" type="presOf" srcId="{F1C0D2DC-BCF3-4AEC-8163-1F35B258F443}" destId="{FB3D05E9-AE9C-45AD-9E69-7F8E901682FF}" srcOrd="0" destOrd="4" presId="urn:microsoft.com/office/officeart/2005/8/layout/radial2"/>
    <dgm:cxn modelId="{1B978FEC-D350-4998-B0DD-4AD9DB20C7F5}" srcId="{4B8573D8-707C-4548-A32D-E8C9E1E3A2D6}" destId="{B5D9EE0D-4D81-45EF-BE24-00717DF35E79}" srcOrd="3" destOrd="0" parTransId="{F985FFDA-09C7-4F21-939D-AD56B7665B18}" sibTransId="{370F17A9-B683-4A28-BA5D-8E187559918C}"/>
    <dgm:cxn modelId="{9D8C5DF1-AD7C-4566-9554-9E90C464F260}" type="presOf" srcId="{6BFCF7A1-1442-47F1-92DD-9647AE707206}" destId="{7830DCA4-6487-4908-BE1A-44F200BE65E6}" srcOrd="0" destOrd="1" presId="urn:microsoft.com/office/officeart/2005/8/layout/radial2"/>
    <dgm:cxn modelId="{5CE90C82-EBD7-46FE-9CBD-3B4105C45933}" type="presParOf" srcId="{DFED838A-9CD0-430B-97B9-A78902515BF3}" destId="{7EED203A-841D-404D-A219-3EB68D40B10F}" srcOrd="0" destOrd="0" presId="urn:microsoft.com/office/officeart/2005/8/layout/radial2"/>
    <dgm:cxn modelId="{A57B9F61-B407-4F89-B0B8-14DFBE21BC1E}" type="presParOf" srcId="{7EED203A-841D-404D-A219-3EB68D40B10F}" destId="{3BF8D3E9-CA70-48BD-8518-CFB74E1C82E4}" srcOrd="0" destOrd="0" presId="urn:microsoft.com/office/officeart/2005/8/layout/radial2"/>
    <dgm:cxn modelId="{135B29E4-1B9F-416D-880B-EF9FE618956C}" type="presParOf" srcId="{3BF8D3E9-CA70-48BD-8518-CFB74E1C82E4}" destId="{675CFDAD-D24D-4E10-9293-D2CABB1C8F16}" srcOrd="0" destOrd="0" presId="urn:microsoft.com/office/officeart/2005/8/layout/radial2"/>
    <dgm:cxn modelId="{77B0239C-6C00-467B-A259-B27827EDE3EF}" type="presParOf" srcId="{3BF8D3E9-CA70-48BD-8518-CFB74E1C82E4}" destId="{BF0B64B9-5DFE-4DE4-9C5F-192480B9084D}" srcOrd="1" destOrd="0" presId="urn:microsoft.com/office/officeart/2005/8/layout/radial2"/>
    <dgm:cxn modelId="{19C178AD-A9F8-4E5F-839D-652D9028B8FF}" type="presParOf" srcId="{7EED203A-841D-404D-A219-3EB68D40B10F}" destId="{737DAEDA-CBC5-47E0-9E60-724B19A5AE54}" srcOrd="1" destOrd="0" presId="urn:microsoft.com/office/officeart/2005/8/layout/radial2"/>
    <dgm:cxn modelId="{607DEB79-686D-4C36-AD90-7F1813DE7202}" type="presParOf" srcId="{7EED203A-841D-404D-A219-3EB68D40B10F}" destId="{78D16E44-F9F6-4F8A-A7DC-6B33ED1DB33B}" srcOrd="2" destOrd="0" presId="urn:microsoft.com/office/officeart/2005/8/layout/radial2"/>
    <dgm:cxn modelId="{56A3BC48-A938-4AD9-A1A4-B2F895764347}" type="presParOf" srcId="{78D16E44-F9F6-4F8A-A7DC-6B33ED1DB33B}" destId="{F05A5F0C-C68B-433F-9BA1-A1235C112B96}" srcOrd="0" destOrd="0" presId="urn:microsoft.com/office/officeart/2005/8/layout/radial2"/>
    <dgm:cxn modelId="{E660C12A-9A7C-4952-80A5-7B90568CFB2F}" type="presParOf" srcId="{78D16E44-F9F6-4F8A-A7DC-6B33ED1DB33B}" destId="{7830DCA4-6487-4908-BE1A-44F200BE65E6}" srcOrd="1" destOrd="0" presId="urn:microsoft.com/office/officeart/2005/8/layout/radial2"/>
    <dgm:cxn modelId="{76475AB1-6A8B-4766-BEE5-5CD740B9B5CF}" type="presParOf" srcId="{7EED203A-841D-404D-A219-3EB68D40B10F}" destId="{48169137-34D6-4F23-A35E-DF76B31F6296}" srcOrd="3" destOrd="0" presId="urn:microsoft.com/office/officeart/2005/8/layout/radial2"/>
    <dgm:cxn modelId="{C7CB6956-C538-4754-A862-BD0A184A9D8D}" type="presParOf" srcId="{7EED203A-841D-404D-A219-3EB68D40B10F}" destId="{30837F27-78B6-4A83-A7C4-6F84AD898D75}" srcOrd="4" destOrd="0" presId="urn:microsoft.com/office/officeart/2005/8/layout/radial2"/>
    <dgm:cxn modelId="{E89DA5DE-F43B-4992-B0CD-D5729F809DC1}" type="presParOf" srcId="{30837F27-78B6-4A83-A7C4-6F84AD898D75}" destId="{A88EB8F7-8CED-4E16-821E-D9F701DF2FD3}" srcOrd="0" destOrd="0" presId="urn:microsoft.com/office/officeart/2005/8/layout/radial2"/>
    <dgm:cxn modelId="{3C364928-82E6-4B3D-AB54-D8A62667B957}" type="presParOf" srcId="{30837F27-78B6-4A83-A7C4-6F84AD898D75}" destId="{F9DF10AA-78A8-4C46-88F1-C50F41D81708}" srcOrd="1" destOrd="0" presId="urn:microsoft.com/office/officeart/2005/8/layout/radial2"/>
    <dgm:cxn modelId="{9916FE81-3781-4E2C-8471-A92DF1CF4D7C}" type="presParOf" srcId="{7EED203A-841D-404D-A219-3EB68D40B10F}" destId="{0C2D7585-802C-4465-B0A3-7E549E6AB1F5}" srcOrd="5" destOrd="0" presId="urn:microsoft.com/office/officeart/2005/8/layout/radial2"/>
    <dgm:cxn modelId="{EC6EA62A-DB58-4CC6-9A43-8058DD50B3B3}" type="presParOf" srcId="{7EED203A-841D-404D-A219-3EB68D40B10F}" destId="{4C899575-40A9-4126-AB55-0121B23950BF}" srcOrd="6" destOrd="0" presId="urn:microsoft.com/office/officeart/2005/8/layout/radial2"/>
    <dgm:cxn modelId="{9FAAA4A8-E520-4540-8215-F463C320CBF9}" type="presParOf" srcId="{4C899575-40A9-4126-AB55-0121B23950BF}" destId="{C0A590F6-2D05-4149-89B0-92DB96455560}" srcOrd="0" destOrd="0" presId="urn:microsoft.com/office/officeart/2005/8/layout/radial2"/>
    <dgm:cxn modelId="{B413C283-B27A-4E16-9726-61C95ABFEF37}" type="presParOf" srcId="{4C899575-40A9-4126-AB55-0121B23950BF}" destId="{FB3D05E9-AE9C-45AD-9E69-7F8E901682FF}" srcOrd="1" destOrd="0" presId="urn:microsoft.com/office/officeart/2005/8/layout/radial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7A9FCD6-7F1B-4E10-BCF4-C89CE1CCBFF5}"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7FC58AD8-B0A1-432F-9285-A35442789E62}">
      <dgm:prSet phldrT="[Text]"/>
      <dgm:spPr/>
      <dgm:t>
        <a:bodyPr/>
        <a:lstStyle/>
        <a:p>
          <a:r>
            <a:rPr lang="en-US" dirty="0"/>
            <a:t>Define the natural environment</a:t>
          </a:r>
        </a:p>
      </dgm:t>
    </dgm:pt>
    <dgm:pt modelId="{8D3407C0-311A-46B4-95D4-AEBEA593DE1D}" type="parTrans" cxnId="{E95FB7E8-BC10-45A1-B3F8-795AD5C72A51}">
      <dgm:prSet/>
      <dgm:spPr/>
      <dgm:t>
        <a:bodyPr/>
        <a:lstStyle/>
        <a:p>
          <a:endParaRPr lang="en-US"/>
        </a:p>
      </dgm:t>
    </dgm:pt>
    <dgm:pt modelId="{B8CC4F60-A549-4ACF-B243-16EB50DFD3F1}" type="sibTrans" cxnId="{E95FB7E8-BC10-45A1-B3F8-795AD5C72A51}">
      <dgm:prSet/>
      <dgm:spPr/>
      <dgm:t>
        <a:bodyPr/>
        <a:lstStyle/>
        <a:p>
          <a:endParaRPr lang="en-US"/>
        </a:p>
      </dgm:t>
    </dgm:pt>
    <dgm:pt modelId="{DF88D468-2B8E-4EFA-B26B-EC6EE38835F3}">
      <dgm:prSet phldrT="[Text]"/>
      <dgm:spPr/>
      <dgm:t>
        <a:bodyPr/>
        <a:lstStyle/>
        <a:p>
          <a:r>
            <a:rPr lang="en-US" dirty="0"/>
            <a:t>DSNE</a:t>
          </a:r>
        </a:p>
      </dgm:t>
    </dgm:pt>
    <dgm:pt modelId="{DD36571A-41B3-41AD-AEBB-5F968299DE19}" type="parTrans" cxnId="{2A6A4FF5-1A92-4194-BD5F-062F080C5498}">
      <dgm:prSet/>
      <dgm:spPr/>
      <dgm:t>
        <a:bodyPr/>
        <a:lstStyle/>
        <a:p>
          <a:endParaRPr lang="en-US"/>
        </a:p>
      </dgm:t>
    </dgm:pt>
    <dgm:pt modelId="{5554DFAE-5A66-43BD-9904-191E78022CBD}" type="sibTrans" cxnId="{2A6A4FF5-1A92-4194-BD5F-062F080C5498}">
      <dgm:prSet/>
      <dgm:spPr/>
      <dgm:t>
        <a:bodyPr/>
        <a:lstStyle/>
        <a:p>
          <a:endParaRPr lang="en-US"/>
        </a:p>
      </dgm:t>
    </dgm:pt>
    <dgm:pt modelId="{D87198BC-6997-4C04-BAB4-6ECAE5BF592F}">
      <dgm:prSet phldrT="[Text]"/>
      <dgm:spPr/>
      <dgm:t>
        <a:bodyPr/>
        <a:lstStyle/>
        <a:p>
          <a:r>
            <a:rPr lang="en-US" dirty="0"/>
            <a:t>Define the induced environment </a:t>
          </a:r>
        </a:p>
      </dgm:t>
    </dgm:pt>
    <dgm:pt modelId="{183745B7-E265-4FA4-A349-0B7042D82470}" type="parTrans" cxnId="{597DD89B-1A69-47AF-A07F-D6C8F0BF9328}">
      <dgm:prSet/>
      <dgm:spPr/>
      <dgm:t>
        <a:bodyPr/>
        <a:lstStyle/>
        <a:p>
          <a:endParaRPr lang="en-US"/>
        </a:p>
      </dgm:t>
    </dgm:pt>
    <dgm:pt modelId="{6ADBCDA6-038A-4217-8481-5F4B827964FA}" type="sibTrans" cxnId="{597DD89B-1A69-47AF-A07F-D6C8F0BF9328}">
      <dgm:prSet/>
      <dgm:spPr/>
      <dgm:t>
        <a:bodyPr/>
        <a:lstStyle/>
        <a:p>
          <a:endParaRPr lang="en-US"/>
        </a:p>
      </dgm:t>
    </dgm:pt>
    <dgm:pt modelId="{E0182D7B-C809-496C-89BC-6EE16CBEC58E}">
      <dgm:prSet phldrT="[Text]"/>
      <dgm:spPr/>
      <dgm:t>
        <a:bodyPr/>
        <a:lstStyle/>
        <a:p>
          <a:r>
            <a:rPr lang="en-US" dirty="0"/>
            <a:t>Various ways; more in work; system specific</a:t>
          </a:r>
        </a:p>
      </dgm:t>
    </dgm:pt>
    <dgm:pt modelId="{82DFD5CA-572D-44A3-BE7A-3160D6DFCCA9}" type="parTrans" cxnId="{5EB3A930-C3B4-4AF7-955F-6D1BFB275318}">
      <dgm:prSet/>
      <dgm:spPr/>
      <dgm:t>
        <a:bodyPr/>
        <a:lstStyle/>
        <a:p>
          <a:endParaRPr lang="en-US"/>
        </a:p>
      </dgm:t>
    </dgm:pt>
    <dgm:pt modelId="{58FEDE95-CC70-4507-863E-D0211EF12177}" type="sibTrans" cxnId="{5EB3A930-C3B4-4AF7-955F-6D1BFB275318}">
      <dgm:prSet/>
      <dgm:spPr/>
      <dgm:t>
        <a:bodyPr/>
        <a:lstStyle/>
        <a:p>
          <a:endParaRPr lang="en-US"/>
        </a:p>
      </dgm:t>
    </dgm:pt>
    <dgm:pt modelId="{13DD2285-6DF6-4AD5-803D-46E8542464A9}">
      <dgm:prSet phldrT="[Text]"/>
      <dgm:spPr/>
      <dgm:t>
        <a:bodyPr/>
        <a:lstStyle/>
        <a:p>
          <a:r>
            <a:rPr lang="en-US" dirty="0"/>
            <a:t>Requirements to survive in the environment</a:t>
          </a:r>
        </a:p>
      </dgm:t>
    </dgm:pt>
    <dgm:pt modelId="{8A97F7CB-F581-484F-8CE5-A3C6DF216AA3}" type="parTrans" cxnId="{FC24E0FA-D6E4-461F-BF0D-88722D6B2154}">
      <dgm:prSet/>
      <dgm:spPr/>
      <dgm:t>
        <a:bodyPr/>
        <a:lstStyle/>
        <a:p>
          <a:endParaRPr lang="en-US"/>
        </a:p>
      </dgm:t>
    </dgm:pt>
    <dgm:pt modelId="{5CFC357D-CFB6-4365-A671-42C8A2FE3FB9}" type="sibTrans" cxnId="{FC24E0FA-D6E4-461F-BF0D-88722D6B2154}">
      <dgm:prSet/>
      <dgm:spPr/>
      <dgm:t>
        <a:bodyPr/>
        <a:lstStyle/>
        <a:p>
          <a:endParaRPr lang="en-US"/>
        </a:p>
      </dgm:t>
    </dgm:pt>
    <dgm:pt modelId="{9FECDBA2-6760-4EA5-95D4-DBAE8D9C9796}">
      <dgm:prSet phldrT="[Text]"/>
      <dgm:spPr/>
      <dgm:t>
        <a:bodyPr/>
        <a:lstStyle/>
        <a:p>
          <a:r>
            <a:rPr lang="en-US" dirty="0"/>
            <a:t>Mitigation solutions</a:t>
          </a:r>
        </a:p>
      </dgm:t>
    </dgm:pt>
    <dgm:pt modelId="{CC0AEA04-CE3F-4229-BD82-EFB4A4C531DF}" type="parTrans" cxnId="{C3FF35C1-EC03-4201-8BF5-54AF5159278F}">
      <dgm:prSet/>
      <dgm:spPr/>
      <dgm:t>
        <a:bodyPr/>
        <a:lstStyle/>
        <a:p>
          <a:endParaRPr lang="en-US"/>
        </a:p>
      </dgm:t>
    </dgm:pt>
    <dgm:pt modelId="{94A998A3-7AE4-49DB-8034-866080438D82}" type="sibTrans" cxnId="{C3FF35C1-EC03-4201-8BF5-54AF5159278F}">
      <dgm:prSet/>
      <dgm:spPr/>
      <dgm:t>
        <a:bodyPr/>
        <a:lstStyle/>
        <a:p>
          <a:endParaRPr lang="en-US"/>
        </a:p>
      </dgm:t>
    </dgm:pt>
    <dgm:pt modelId="{F46AE5AF-61AA-4715-B383-0ABDE1421A95}">
      <dgm:prSet phldrT="[Text]"/>
      <dgm:spPr/>
      <dgm:t>
        <a:bodyPr/>
        <a:lstStyle/>
        <a:p>
          <a:r>
            <a:rPr lang="en-US" dirty="0"/>
            <a:t>Testing and best practices guidance</a:t>
          </a:r>
        </a:p>
      </dgm:t>
    </dgm:pt>
    <dgm:pt modelId="{68419B83-2550-4875-BCD3-8F309EF398AC}" type="parTrans" cxnId="{FC6DE1AA-9D45-41F1-A858-2EBDB7DACFB3}">
      <dgm:prSet/>
      <dgm:spPr/>
      <dgm:t>
        <a:bodyPr/>
        <a:lstStyle/>
        <a:p>
          <a:endParaRPr lang="en-US"/>
        </a:p>
      </dgm:t>
    </dgm:pt>
    <dgm:pt modelId="{1BE0F796-209C-4049-B3DE-8C9BA47B495B}" type="sibTrans" cxnId="{FC6DE1AA-9D45-41F1-A858-2EBDB7DACFB3}">
      <dgm:prSet/>
      <dgm:spPr/>
      <dgm:t>
        <a:bodyPr/>
        <a:lstStyle/>
        <a:p>
          <a:endParaRPr lang="en-US"/>
        </a:p>
      </dgm:t>
    </dgm:pt>
    <dgm:pt modelId="{F2B179FE-0BE9-44DE-997C-1366DF2B1173}">
      <dgm:prSet phldrT="[Text]"/>
      <dgm:spPr/>
      <dgm:t>
        <a:bodyPr/>
        <a:lstStyle/>
        <a:p>
          <a:r>
            <a:rPr lang="en-US" dirty="0"/>
            <a:t>Risks</a:t>
          </a:r>
        </a:p>
      </dgm:t>
    </dgm:pt>
    <dgm:pt modelId="{F75164EF-AF12-453F-BD5E-1F99E5B9F515}" type="parTrans" cxnId="{0BA6E4BD-0B2C-4572-9E31-51E1FB3327DE}">
      <dgm:prSet/>
      <dgm:spPr/>
      <dgm:t>
        <a:bodyPr/>
        <a:lstStyle/>
        <a:p>
          <a:endParaRPr lang="en-US"/>
        </a:p>
      </dgm:t>
    </dgm:pt>
    <dgm:pt modelId="{D643AEA4-5F1F-4E2E-807E-21652D374549}" type="sibTrans" cxnId="{0BA6E4BD-0B2C-4572-9E31-51E1FB3327DE}">
      <dgm:prSet/>
      <dgm:spPr/>
      <dgm:t>
        <a:bodyPr/>
        <a:lstStyle/>
        <a:p>
          <a:endParaRPr lang="en-US"/>
        </a:p>
      </dgm:t>
    </dgm:pt>
    <dgm:pt modelId="{1B1D996A-0C6A-4007-8A61-349BAAFA84C3}">
      <dgm:prSet phldrT="[Text]"/>
      <dgm:spPr/>
      <dgm:t>
        <a:bodyPr/>
        <a:lstStyle/>
        <a:p>
          <a:r>
            <a:rPr lang="en-US" dirty="0"/>
            <a:t>NASA-STD-1008</a:t>
          </a:r>
        </a:p>
      </dgm:t>
    </dgm:pt>
    <dgm:pt modelId="{69A2E01D-12C1-4ABF-A775-2B7D7508E66D}" type="parTrans" cxnId="{55D11336-1D26-4F31-A9A0-56132D10D136}">
      <dgm:prSet/>
      <dgm:spPr/>
      <dgm:t>
        <a:bodyPr/>
        <a:lstStyle/>
        <a:p>
          <a:endParaRPr lang="en-US"/>
        </a:p>
      </dgm:t>
    </dgm:pt>
    <dgm:pt modelId="{2736253C-B2CD-4D69-A5B1-65D9A536ABD2}" type="sibTrans" cxnId="{55D11336-1D26-4F31-A9A0-56132D10D136}">
      <dgm:prSet/>
      <dgm:spPr/>
      <dgm:t>
        <a:bodyPr/>
        <a:lstStyle/>
        <a:p>
          <a:endParaRPr lang="en-US"/>
        </a:p>
      </dgm:t>
    </dgm:pt>
    <dgm:pt modelId="{2921C168-D955-47CD-BCB4-0192B111028C}" type="pres">
      <dgm:prSet presAssocID="{17A9FCD6-7F1B-4E10-BCF4-C89CE1CCBFF5}" presName="rootnode" presStyleCnt="0">
        <dgm:presLayoutVars>
          <dgm:chMax/>
          <dgm:chPref/>
          <dgm:dir/>
          <dgm:animLvl val="lvl"/>
        </dgm:presLayoutVars>
      </dgm:prSet>
      <dgm:spPr/>
    </dgm:pt>
    <dgm:pt modelId="{2E5B0AF2-CB8B-4DBE-93FA-E6DE172B5C29}" type="pres">
      <dgm:prSet presAssocID="{7FC58AD8-B0A1-432F-9285-A35442789E62}" presName="composite" presStyleCnt="0"/>
      <dgm:spPr/>
    </dgm:pt>
    <dgm:pt modelId="{1A725E0A-1AF0-4BC3-9097-6100443516D8}" type="pres">
      <dgm:prSet presAssocID="{7FC58AD8-B0A1-432F-9285-A35442789E62}" presName="bentUpArrow1" presStyleLbl="alignImgPlace1" presStyleIdx="0" presStyleCnt="5"/>
      <dgm:spPr/>
    </dgm:pt>
    <dgm:pt modelId="{956E1715-5873-41F9-A6AD-A4B5B32FEDEE}" type="pres">
      <dgm:prSet presAssocID="{7FC58AD8-B0A1-432F-9285-A35442789E62}" presName="ParentText" presStyleLbl="node1" presStyleIdx="0" presStyleCnt="6">
        <dgm:presLayoutVars>
          <dgm:chMax val="1"/>
          <dgm:chPref val="1"/>
          <dgm:bulletEnabled val="1"/>
        </dgm:presLayoutVars>
      </dgm:prSet>
      <dgm:spPr/>
    </dgm:pt>
    <dgm:pt modelId="{72078A66-1118-4EC6-A996-3B9B7575A7FB}" type="pres">
      <dgm:prSet presAssocID="{7FC58AD8-B0A1-432F-9285-A35442789E62}" presName="ChildText" presStyleLbl="revTx" presStyleIdx="0" presStyleCnt="5">
        <dgm:presLayoutVars>
          <dgm:chMax val="0"/>
          <dgm:chPref val="0"/>
          <dgm:bulletEnabled val="1"/>
        </dgm:presLayoutVars>
      </dgm:prSet>
      <dgm:spPr/>
    </dgm:pt>
    <dgm:pt modelId="{F3FDEBAD-87B8-473B-AD3D-DF8F4AFC9CDB}" type="pres">
      <dgm:prSet presAssocID="{B8CC4F60-A549-4ACF-B243-16EB50DFD3F1}" presName="sibTrans" presStyleCnt="0"/>
      <dgm:spPr/>
    </dgm:pt>
    <dgm:pt modelId="{98CA91D9-7C18-4B63-B15A-6CB588BF7E64}" type="pres">
      <dgm:prSet presAssocID="{D87198BC-6997-4C04-BAB4-6ECAE5BF592F}" presName="composite" presStyleCnt="0"/>
      <dgm:spPr/>
    </dgm:pt>
    <dgm:pt modelId="{6BE1DA32-21CA-4CB6-B1C7-8ADF02160879}" type="pres">
      <dgm:prSet presAssocID="{D87198BC-6997-4C04-BAB4-6ECAE5BF592F}" presName="bentUpArrow1" presStyleLbl="alignImgPlace1" presStyleIdx="1" presStyleCnt="5"/>
      <dgm:spPr/>
    </dgm:pt>
    <dgm:pt modelId="{A6B384C3-7D40-4806-9C4D-9D16179B4DF7}" type="pres">
      <dgm:prSet presAssocID="{D87198BC-6997-4C04-BAB4-6ECAE5BF592F}" presName="ParentText" presStyleLbl="node1" presStyleIdx="1" presStyleCnt="6">
        <dgm:presLayoutVars>
          <dgm:chMax val="1"/>
          <dgm:chPref val="1"/>
          <dgm:bulletEnabled val="1"/>
        </dgm:presLayoutVars>
      </dgm:prSet>
      <dgm:spPr/>
    </dgm:pt>
    <dgm:pt modelId="{09B3A357-4814-409D-B544-C3D3545546DD}" type="pres">
      <dgm:prSet presAssocID="{D87198BC-6997-4C04-BAB4-6ECAE5BF592F}" presName="ChildText" presStyleLbl="revTx" presStyleIdx="1" presStyleCnt="5">
        <dgm:presLayoutVars>
          <dgm:chMax val="0"/>
          <dgm:chPref val="0"/>
          <dgm:bulletEnabled val="1"/>
        </dgm:presLayoutVars>
      </dgm:prSet>
      <dgm:spPr/>
    </dgm:pt>
    <dgm:pt modelId="{D76EAC05-4D61-4337-A3A1-55384409E7BE}" type="pres">
      <dgm:prSet presAssocID="{6ADBCDA6-038A-4217-8481-5F4B827964FA}" presName="sibTrans" presStyleCnt="0"/>
      <dgm:spPr/>
    </dgm:pt>
    <dgm:pt modelId="{DC922F44-1FFD-4CD4-ACEF-D81E749BACB8}" type="pres">
      <dgm:prSet presAssocID="{13DD2285-6DF6-4AD5-803D-46E8542464A9}" presName="composite" presStyleCnt="0"/>
      <dgm:spPr/>
    </dgm:pt>
    <dgm:pt modelId="{6CAB5454-6E21-4D19-AC35-8A27FB462FEF}" type="pres">
      <dgm:prSet presAssocID="{13DD2285-6DF6-4AD5-803D-46E8542464A9}" presName="bentUpArrow1" presStyleLbl="alignImgPlace1" presStyleIdx="2" presStyleCnt="5"/>
      <dgm:spPr/>
    </dgm:pt>
    <dgm:pt modelId="{7BB36641-63FF-4717-9CC1-6D6DB88783E0}" type="pres">
      <dgm:prSet presAssocID="{13DD2285-6DF6-4AD5-803D-46E8542464A9}" presName="ParentText" presStyleLbl="node1" presStyleIdx="2" presStyleCnt="6">
        <dgm:presLayoutVars>
          <dgm:chMax val="1"/>
          <dgm:chPref val="1"/>
          <dgm:bulletEnabled val="1"/>
        </dgm:presLayoutVars>
      </dgm:prSet>
      <dgm:spPr/>
    </dgm:pt>
    <dgm:pt modelId="{BCCC3885-24E9-42D3-8883-7B5B003FCC97}" type="pres">
      <dgm:prSet presAssocID="{13DD2285-6DF6-4AD5-803D-46E8542464A9}" presName="ChildText" presStyleLbl="revTx" presStyleIdx="2" presStyleCnt="5">
        <dgm:presLayoutVars>
          <dgm:chMax val="0"/>
          <dgm:chPref val="0"/>
          <dgm:bulletEnabled val="1"/>
        </dgm:presLayoutVars>
      </dgm:prSet>
      <dgm:spPr/>
    </dgm:pt>
    <dgm:pt modelId="{1A88AE65-50C1-45C2-8645-7D4301424C20}" type="pres">
      <dgm:prSet presAssocID="{5CFC357D-CFB6-4365-A671-42C8A2FE3FB9}" presName="sibTrans" presStyleCnt="0"/>
      <dgm:spPr/>
    </dgm:pt>
    <dgm:pt modelId="{359751B6-6D51-4D6E-88EF-2D7124D64DF7}" type="pres">
      <dgm:prSet presAssocID="{F46AE5AF-61AA-4715-B383-0ABDE1421A95}" presName="composite" presStyleCnt="0"/>
      <dgm:spPr/>
    </dgm:pt>
    <dgm:pt modelId="{459C0C09-43A8-4B57-BA23-782BDDF3E2DF}" type="pres">
      <dgm:prSet presAssocID="{F46AE5AF-61AA-4715-B383-0ABDE1421A95}" presName="bentUpArrow1" presStyleLbl="alignImgPlace1" presStyleIdx="3" presStyleCnt="5"/>
      <dgm:spPr/>
    </dgm:pt>
    <dgm:pt modelId="{898CB47D-19A0-4FC8-B068-70F18907DFA8}" type="pres">
      <dgm:prSet presAssocID="{F46AE5AF-61AA-4715-B383-0ABDE1421A95}" presName="ParentText" presStyleLbl="node1" presStyleIdx="3" presStyleCnt="6">
        <dgm:presLayoutVars>
          <dgm:chMax val="1"/>
          <dgm:chPref val="1"/>
          <dgm:bulletEnabled val="1"/>
        </dgm:presLayoutVars>
      </dgm:prSet>
      <dgm:spPr/>
    </dgm:pt>
    <dgm:pt modelId="{B729648F-F820-4110-9E62-AA7F0CFA4D0A}" type="pres">
      <dgm:prSet presAssocID="{F46AE5AF-61AA-4715-B383-0ABDE1421A95}" presName="ChildText" presStyleLbl="revTx" presStyleIdx="3" presStyleCnt="5">
        <dgm:presLayoutVars>
          <dgm:chMax val="0"/>
          <dgm:chPref val="0"/>
          <dgm:bulletEnabled val="1"/>
        </dgm:presLayoutVars>
      </dgm:prSet>
      <dgm:spPr/>
    </dgm:pt>
    <dgm:pt modelId="{C139F12D-130E-48D8-9A45-F7BBD7CC70DC}" type="pres">
      <dgm:prSet presAssocID="{1BE0F796-209C-4049-B3DE-8C9BA47B495B}" presName="sibTrans" presStyleCnt="0"/>
      <dgm:spPr/>
    </dgm:pt>
    <dgm:pt modelId="{5227473E-E017-44E0-A0F3-18EEF5465C8A}" type="pres">
      <dgm:prSet presAssocID="{9FECDBA2-6760-4EA5-95D4-DBAE8D9C9796}" presName="composite" presStyleCnt="0"/>
      <dgm:spPr/>
    </dgm:pt>
    <dgm:pt modelId="{68BB8621-C3C7-4119-A4ED-CC7434EE5F63}" type="pres">
      <dgm:prSet presAssocID="{9FECDBA2-6760-4EA5-95D4-DBAE8D9C9796}" presName="bentUpArrow1" presStyleLbl="alignImgPlace1" presStyleIdx="4" presStyleCnt="5"/>
      <dgm:spPr/>
    </dgm:pt>
    <dgm:pt modelId="{03A5E7B3-5945-4B75-A153-C03C33DA4BA8}" type="pres">
      <dgm:prSet presAssocID="{9FECDBA2-6760-4EA5-95D4-DBAE8D9C9796}" presName="ParentText" presStyleLbl="node1" presStyleIdx="4" presStyleCnt="6">
        <dgm:presLayoutVars>
          <dgm:chMax val="1"/>
          <dgm:chPref val="1"/>
          <dgm:bulletEnabled val="1"/>
        </dgm:presLayoutVars>
      </dgm:prSet>
      <dgm:spPr/>
    </dgm:pt>
    <dgm:pt modelId="{23E69DA1-3967-4129-8FC4-DEC39DD5C905}" type="pres">
      <dgm:prSet presAssocID="{9FECDBA2-6760-4EA5-95D4-DBAE8D9C9796}" presName="ChildText" presStyleLbl="revTx" presStyleIdx="4" presStyleCnt="5">
        <dgm:presLayoutVars>
          <dgm:chMax val="0"/>
          <dgm:chPref val="0"/>
          <dgm:bulletEnabled val="1"/>
        </dgm:presLayoutVars>
      </dgm:prSet>
      <dgm:spPr/>
    </dgm:pt>
    <dgm:pt modelId="{DC5AC53F-BFB9-4AD6-8FE4-37215609871F}" type="pres">
      <dgm:prSet presAssocID="{94A998A3-7AE4-49DB-8034-866080438D82}" presName="sibTrans" presStyleCnt="0"/>
      <dgm:spPr/>
    </dgm:pt>
    <dgm:pt modelId="{BFE3A922-F0E7-4438-97C4-F17F7163CA54}" type="pres">
      <dgm:prSet presAssocID="{F2B179FE-0BE9-44DE-997C-1366DF2B1173}" presName="composite" presStyleCnt="0"/>
      <dgm:spPr/>
    </dgm:pt>
    <dgm:pt modelId="{10A3D33E-499D-4746-967C-63E0419E8FF6}" type="pres">
      <dgm:prSet presAssocID="{F2B179FE-0BE9-44DE-997C-1366DF2B1173}" presName="ParentText" presStyleLbl="node1" presStyleIdx="5" presStyleCnt="6">
        <dgm:presLayoutVars>
          <dgm:chMax val="1"/>
          <dgm:chPref val="1"/>
          <dgm:bulletEnabled val="1"/>
        </dgm:presLayoutVars>
      </dgm:prSet>
      <dgm:spPr/>
    </dgm:pt>
  </dgm:ptLst>
  <dgm:cxnLst>
    <dgm:cxn modelId="{2682CC10-1B2D-4C09-A5E6-7E260CCDE147}" type="presOf" srcId="{F46AE5AF-61AA-4715-B383-0ABDE1421A95}" destId="{898CB47D-19A0-4FC8-B068-70F18907DFA8}" srcOrd="0" destOrd="0" presId="urn:microsoft.com/office/officeart/2005/8/layout/StepDownProcess"/>
    <dgm:cxn modelId="{43FC9C11-1E28-4162-8423-705A4E6C6680}" type="presOf" srcId="{13DD2285-6DF6-4AD5-803D-46E8542464A9}" destId="{7BB36641-63FF-4717-9CC1-6D6DB88783E0}" srcOrd="0" destOrd="0" presId="urn:microsoft.com/office/officeart/2005/8/layout/StepDownProcess"/>
    <dgm:cxn modelId="{7DBB1D12-A554-4973-B507-1380D847717F}" type="presOf" srcId="{1B1D996A-0C6A-4007-8A61-349BAAFA84C3}" destId="{B729648F-F820-4110-9E62-AA7F0CFA4D0A}" srcOrd="0" destOrd="0" presId="urn:microsoft.com/office/officeart/2005/8/layout/StepDownProcess"/>
    <dgm:cxn modelId="{2293A025-E911-4FB4-9F58-CA8EF578AA88}" type="presOf" srcId="{E0182D7B-C809-496C-89BC-6EE16CBEC58E}" destId="{09B3A357-4814-409D-B544-C3D3545546DD}" srcOrd="0" destOrd="0" presId="urn:microsoft.com/office/officeart/2005/8/layout/StepDownProcess"/>
    <dgm:cxn modelId="{5EB3A930-C3B4-4AF7-955F-6D1BFB275318}" srcId="{D87198BC-6997-4C04-BAB4-6ECAE5BF592F}" destId="{E0182D7B-C809-496C-89BC-6EE16CBEC58E}" srcOrd="0" destOrd="0" parTransId="{82DFD5CA-572D-44A3-BE7A-3160D6DFCCA9}" sibTransId="{58FEDE95-CC70-4507-863E-D0211EF12177}"/>
    <dgm:cxn modelId="{55D11336-1D26-4F31-A9A0-56132D10D136}" srcId="{F46AE5AF-61AA-4715-B383-0ABDE1421A95}" destId="{1B1D996A-0C6A-4007-8A61-349BAAFA84C3}" srcOrd="0" destOrd="0" parTransId="{69A2E01D-12C1-4ABF-A775-2B7D7508E66D}" sibTransId="{2736253C-B2CD-4D69-A5B1-65D9A536ABD2}"/>
    <dgm:cxn modelId="{807BC775-9593-49CF-964C-BF0B1E88BB70}" type="presOf" srcId="{F2B179FE-0BE9-44DE-997C-1366DF2B1173}" destId="{10A3D33E-499D-4746-967C-63E0419E8FF6}" srcOrd="0" destOrd="0" presId="urn:microsoft.com/office/officeart/2005/8/layout/StepDownProcess"/>
    <dgm:cxn modelId="{150F249B-484D-450D-A632-6053071AF5D1}" type="presOf" srcId="{7FC58AD8-B0A1-432F-9285-A35442789E62}" destId="{956E1715-5873-41F9-A6AD-A4B5B32FEDEE}" srcOrd="0" destOrd="0" presId="urn:microsoft.com/office/officeart/2005/8/layout/StepDownProcess"/>
    <dgm:cxn modelId="{597DD89B-1A69-47AF-A07F-D6C8F0BF9328}" srcId="{17A9FCD6-7F1B-4E10-BCF4-C89CE1CCBFF5}" destId="{D87198BC-6997-4C04-BAB4-6ECAE5BF592F}" srcOrd="1" destOrd="0" parTransId="{183745B7-E265-4FA4-A349-0B7042D82470}" sibTransId="{6ADBCDA6-038A-4217-8481-5F4B827964FA}"/>
    <dgm:cxn modelId="{FC6DE1AA-9D45-41F1-A858-2EBDB7DACFB3}" srcId="{17A9FCD6-7F1B-4E10-BCF4-C89CE1CCBFF5}" destId="{F46AE5AF-61AA-4715-B383-0ABDE1421A95}" srcOrd="3" destOrd="0" parTransId="{68419B83-2550-4875-BCD3-8F309EF398AC}" sibTransId="{1BE0F796-209C-4049-B3DE-8C9BA47B495B}"/>
    <dgm:cxn modelId="{0BA6E4BD-0B2C-4572-9E31-51E1FB3327DE}" srcId="{17A9FCD6-7F1B-4E10-BCF4-C89CE1CCBFF5}" destId="{F2B179FE-0BE9-44DE-997C-1366DF2B1173}" srcOrd="5" destOrd="0" parTransId="{F75164EF-AF12-453F-BD5E-1F99E5B9F515}" sibTransId="{D643AEA4-5F1F-4E2E-807E-21652D374549}"/>
    <dgm:cxn modelId="{C3FF35C1-EC03-4201-8BF5-54AF5159278F}" srcId="{17A9FCD6-7F1B-4E10-BCF4-C89CE1CCBFF5}" destId="{9FECDBA2-6760-4EA5-95D4-DBAE8D9C9796}" srcOrd="4" destOrd="0" parTransId="{CC0AEA04-CE3F-4229-BD82-EFB4A4C531DF}" sibTransId="{94A998A3-7AE4-49DB-8034-866080438D82}"/>
    <dgm:cxn modelId="{AC79A2C2-41FF-4399-9120-86CE1A632AD5}" type="presOf" srcId="{9FECDBA2-6760-4EA5-95D4-DBAE8D9C9796}" destId="{03A5E7B3-5945-4B75-A153-C03C33DA4BA8}" srcOrd="0" destOrd="0" presId="urn:microsoft.com/office/officeart/2005/8/layout/StepDownProcess"/>
    <dgm:cxn modelId="{01D44ADE-53C9-4263-B0F0-978DAD077C4A}" type="presOf" srcId="{17A9FCD6-7F1B-4E10-BCF4-C89CE1CCBFF5}" destId="{2921C168-D955-47CD-BCB4-0192B111028C}" srcOrd="0" destOrd="0" presId="urn:microsoft.com/office/officeart/2005/8/layout/StepDownProcess"/>
    <dgm:cxn modelId="{E95FB7E8-BC10-45A1-B3F8-795AD5C72A51}" srcId="{17A9FCD6-7F1B-4E10-BCF4-C89CE1CCBFF5}" destId="{7FC58AD8-B0A1-432F-9285-A35442789E62}" srcOrd="0" destOrd="0" parTransId="{8D3407C0-311A-46B4-95D4-AEBEA593DE1D}" sibTransId="{B8CC4F60-A549-4ACF-B243-16EB50DFD3F1}"/>
    <dgm:cxn modelId="{1D5BDCEB-B300-4D5E-BDAA-A664DC015567}" type="presOf" srcId="{D87198BC-6997-4C04-BAB4-6ECAE5BF592F}" destId="{A6B384C3-7D40-4806-9C4D-9D16179B4DF7}" srcOrd="0" destOrd="0" presId="urn:microsoft.com/office/officeart/2005/8/layout/StepDownProcess"/>
    <dgm:cxn modelId="{157883F2-F5CE-48B7-8E9D-DC689BF21D59}" type="presOf" srcId="{DF88D468-2B8E-4EFA-B26B-EC6EE38835F3}" destId="{72078A66-1118-4EC6-A996-3B9B7575A7FB}" srcOrd="0" destOrd="0" presId="urn:microsoft.com/office/officeart/2005/8/layout/StepDownProcess"/>
    <dgm:cxn modelId="{2A6A4FF5-1A92-4194-BD5F-062F080C5498}" srcId="{7FC58AD8-B0A1-432F-9285-A35442789E62}" destId="{DF88D468-2B8E-4EFA-B26B-EC6EE38835F3}" srcOrd="0" destOrd="0" parTransId="{DD36571A-41B3-41AD-AEBB-5F968299DE19}" sibTransId="{5554DFAE-5A66-43BD-9904-191E78022CBD}"/>
    <dgm:cxn modelId="{FC24E0FA-D6E4-461F-BF0D-88722D6B2154}" srcId="{17A9FCD6-7F1B-4E10-BCF4-C89CE1CCBFF5}" destId="{13DD2285-6DF6-4AD5-803D-46E8542464A9}" srcOrd="2" destOrd="0" parTransId="{8A97F7CB-F581-484F-8CE5-A3C6DF216AA3}" sibTransId="{5CFC357D-CFB6-4365-A671-42C8A2FE3FB9}"/>
    <dgm:cxn modelId="{FAD64E85-D4CB-4C10-A3B6-8BDF3E9C8D8E}" type="presParOf" srcId="{2921C168-D955-47CD-BCB4-0192B111028C}" destId="{2E5B0AF2-CB8B-4DBE-93FA-E6DE172B5C29}" srcOrd="0" destOrd="0" presId="urn:microsoft.com/office/officeart/2005/8/layout/StepDownProcess"/>
    <dgm:cxn modelId="{63EFB28C-0335-4E88-ACB6-A2C8E821C5AE}" type="presParOf" srcId="{2E5B0AF2-CB8B-4DBE-93FA-E6DE172B5C29}" destId="{1A725E0A-1AF0-4BC3-9097-6100443516D8}" srcOrd="0" destOrd="0" presId="urn:microsoft.com/office/officeart/2005/8/layout/StepDownProcess"/>
    <dgm:cxn modelId="{6602CEC5-38FD-4C67-AE1E-10EF20758CA1}" type="presParOf" srcId="{2E5B0AF2-CB8B-4DBE-93FA-E6DE172B5C29}" destId="{956E1715-5873-41F9-A6AD-A4B5B32FEDEE}" srcOrd="1" destOrd="0" presId="urn:microsoft.com/office/officeart/2005/8/layout/StepDownProcess"/>
    <dgm:cxn modelId="{BE97A0FB-91D3-4668-8058-FD54F2B105B9}" type="presParOf" srcId="{2E5B0AF2-CB8B-4DBE-93FA-E6DE172B5C29}" destId="{72078A66-1118-4EC6-A996-3B9B7575A7FB}" srcOrd="2" destOrd="0" presId="urn:microsoft.com/office/officeart/2005/8/layout/StepDownProcess"/>
    <dgm:cxn modelId="{8BADEF95-045B-4025-97F3-2BF7D7BF7E0F}" type="presParOf" srcId="{2921C168-D955-47CD-BCB4-0192B111028C}" destId="{F3FDEBAD-87B8-473B-AD3D-DF8F4AFC9CDB}" srcOrd="1" destOrd="0" presId="urn:microsoft.com/office/officeart/2005/8/layout/StepDownProcess"/>
    <dgm:cxn modelId="{B118CD9E-6FA4-4F0A-95DD-9A6BEADA5C83}" type="presParOf" srcId="{2921C168-D955-47CD-BCB4-0192B111028C}" destId="{98CA91D9-7C18-4B63-B15A-6CB588BF7E64}" srcOrd="2" destOrd="0" presId="urn:microsoft.com/office/officeart/2005/8/layout/StepDownProcess"/>
    <dgm:cxn modelId="{4E80282A-CEF7-4542-BB62-56BD231A2752}" type="presParOf" srcId="{98CA91D9-7C18-4B63-B15A-6CB588BF7E64}" destId="{6BE1DA32-21CA-4CB6-B1C7-8ADF02160879}" srcOrd="0" destOrd="0" presId="urn:microsoft.com/office/officeart/2005/8/layout/StepDownProcess"/>
    <dgm:cxn modelId="{5A05E3BD-F2CC-41C3-BE2C-135A3D9E63C6}" type="presParOf" srcId="{98CA91D9-7C18-4B63-B15A-6CB588BF7E64}" destId="{A6B384C3-7D40-4806-9C4D-9D16179B4DF7}" srcOrd="1" destOrd="0" presId="urn:microsoft.com/office/officeart/2005/8/layout/StepDownProcess"/>
    <dgm:cxn modelId="{83E0879F-181A-42A5-90D9-FE73D31450C6}" type="presParOf" srcId="{98CA91D9-7C18-4B63-B15A-6CB588BF7E64}" destId="{09B3A357-4814-409D-B544-C3D3545546DD}" srcOrd="2" destOrd="0" presId="urn:microsoft.com/office/officeart/2005/8/layout/StepDownProcess"/>
    <dgm:cxn modelId="{4FC825BC-7426-4BE7-A5A3-A9882A8EEE99}" type="presParOf" srcId="{2921C168-D955-47CD-BCB4-0192B111028C}" destId="{D76EAC05-4D61-4337-A3A1-55384409E7BE}" srcOrd="3" destOrd="0" presId="urn:microsoft.com/office/officeart/2005/8/layout/StepDownProcess"/>
    <dgm:cxn modelId="{F3AFFA6B-E2CD-41C1-9019-F6B092B4FC0F}" type="presParOf" srcId="{2921C168-D955-47CD-BCB4-0192B111028C}" destId="{DC922F44-1FFD-4CD4-ACEF-D81E749BACB8}" srcOrd="4" destOrd="0" presId="urn:microsoft.com/office/officeart/2005/8/layout/StepDownProcess"/>
    <dgm:cxn modelId="{65DDCB45-B7E0-403C-877B-FAB4721E9356}" type="presParOf" srcId="{DC922F44-1FFD-4CD4-ACEF-D81E749BACB8}" destId="{6CAB5454-6E21-4D19-AC35-8A27FB462FEF}" srcOrd="0" destOrd="0" presId="urn:microsoft.com/office/officeart/2005/8/layout/StepDownProcess"/>
    <dgm:cxn modelId="{2DB17B48-982E-4E24-9961-5D82A380A028}" type="presParOf" srcId="{DC922F44-1FFD-4CD4-ACEF-D81E749BACB8}" destId="{7BB36641-63FF-4717-9CC1-6D6DB88783E0}" srcOrd="1" destOrd="0" presId="urn:microsoft.com/office/officeart/2005/8/layout/StepDownProcess"/>
    <dgm:cxn modelId="{2920A0E6-9E31-47E7-A28D-C22483F08EAD}" type="presParOf" srcId="{DC922F44-1FFD-4CD4-ACEF-D81E749BACB8}" destId="{BCCC3885-24E9-42D3-8883-7B5B003FCC97}" srcOrd="2" destOrd="0" presId="urn:microsoft.com/office/officeart/2005/8/layout/StepDownProcess"/>
    <dgm:cxn modelId="{E925AF00-D9B6-44F3-93FC-ACC12B8B0282}" type="presParOf" srcId="{2921C168-D955-47CD-BCB4-0192B111028C}" destId="{1A88AE65-50C1-45C2-8645-7D4301424C20}" srcOrd="5" destOrd="0" presId="urn:microsoft.com/office/officeart/2005/8/layout/StepDownProcess"/>
    <dgm:cxn modelId="{DE36906D-BFBE-41E7-82CD-458D4F4F78B9}" type="presParOf" srcId="{2921C168-D955-47CD-BCB4-0192B111028C}" destId="{359751B6-6D51-4D6E-88EF-2D7124D64DF7}" srcOrd="6" destOrd="0" presId="urn:microsoft.com/office/officeart/2005/8/layout/StepDownProcess"/>
    <dgm:cxn modelId="{02EC49E8-4BB1-47B8-8755-F7FF1AF71179}" type="presParOf" srcId="{359751B6-6D51-4D6E-88EF-2D7124D64DF7}" destId="{459C0C09-43A8-4B57-BA23-782BDDF3E2DF}" srcOrd="0" destOrd="0" presId="urn:microsoft.com/office/officeart/2005/8/layout/StepDownProcess"/>
    <dgm:cxn modelId="{4103039C-AE7F-4C2E-8985-FFF771C2DB20}" type="presParOf" srcId="{359751B6-6D51-4D6E-88EF-2D7124D64DF7}" destId="{898CB47D-19A0-4FC8-B068-70F18907DFA8}" srcOrd="1" destOrd="0" presId="urn:microsoft.com/office/officeart/2005/8/layout/StepDownProcess"/>
    <dgm:cxn modelId="{DB681D63-672A-4F92-B90E-BABA4864186B}" type="presParOf" srcId="{359751B6-6D51-4D6E-88EF-2D7124D64DF7}" destId="{B729648F-F820-4110-9E62-AA7F0CFA4D0A}" srcOrd="2" destOrd="0" presId="urn:microsoft.com/office/officeart/2005/8/layout/StepDownProcess"/>
    <dgm:cxn modelId="{45A8D9AB-1E94-463C-BB70-FCE8132DAACD}" type="presParOf" srcId="{2921C168-D955-47CD-BCB4-0192B111028C}" destId="{C139F12D-130E-48D8-9A45-F7BBD7CC70DC}" srcOrd="7" destOrd="0" presId="urn:microsoft.com/office/officeart/2005/8/layout/StepDownProcess"/>
    <dgm:cxn modelId="{FE54EB01-6831-460B-838E-730D421CB8DF}" type="presParOf" srcId="{2921C168-D955-47CD-BCB4-0192B111028C}" destId="{5227473E-E017-44E0-A0F3-18EEF5465C8A}" srcOrd="8" destOrd="0" presId="urn:microsoft.com/office/officeart/2005/8/layout/StepDownProcess"/>
    <dgm:cxn modelId="{113E0FA0-1BDD-453C-AAE1-65AC8837F54B}" type="presParOf" srcId="{5227473E-E017-44E0-A0F3-18EEF5465C8A}" destId="{68BB8621-C3C7-4119-A4ED-CC7434EE5F63}" srcOrd="0" destOrd="0" presId="urn:microsoft.com/office/officeart/2005/8/layout/StepDownProcess"/>
    <dgm:cxn modelId="{E67D2EF2-A3EE-4C20-B813-9D0B34CE6EE7}" type="presParOf" srcId="{5227473E-E017-44E0-A0F3-18EEF5465C8A}" destId="{03A5E7B3-5945-4B75-A153-C03C33DA4BA8}" srcOrd="1" destOrd="0" presId="urn:microsoft.com/office/officeart/2005/8/layout/StepDownProcess"/>
    <dgm:cxn modelId="{6E5A7BAB-C046-4F9D-8323-8C9F7B49877F}" type="presParOf" srcId="{5227473E-E017-44E0-A0F3-18EEF5465C8A}" destId="{23E69DA1-3967-4129-8FC4-DEC39DD5C905}" srcOrd="2" destOrd="0" presId="urn:microsoft.com/office/officeart/2005/8/layout/StepDownProcess"/>
    <dgm:cxn modelId="{060207E8-9C5E-4C96-A802-CA0C4C05B655}" type="presParOf" srcId="{2921C168-D955-47CD-BCB4-0192B111028C}" destId="{DC5AC53F-BFB9-4AD6-8FE4-37215609871F}" srcOrd="9" destOrd="0" presId="urn:microsoft.com/office/officeart/2005/8/layout/StepDownProcess"/>
    <dgm:cxn modelId="{3A95C9F8-C6CD-48B0-A5DD-7038B93F256A}" type="presParOf" srcId="{2921C168-D955-47CD-BCB4-0192B111028C}" destId="{BFE3A922-F0E7-4438-97C4-F17F7163CA54}" srcOrd="10" destOrd="0" presId="urn:microsoft.com/office/officeart/2005/8/layout/StepDownProcess"/>
    <dgm:cxn modelId="{3FFBC69A-AB1B-4FE8-B578-5B6BC9A41E67}" type="presParOf" srcId="{BFE3A922-F0E7-4438-97C4-F17F7163CA54}" destId="{10A3D33E-499D-4746-967C-63E0419E8FF6}"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BB9E64-CB5D-493C-80CB-96106AD953B0}">
      <dsp:nvSpPr>
        <dsp:cNvPr id="0" name=""/>
        <dsp:cNvSpPr/>
      </dsp:nvSpPr>
      <dsp:spPr>
        <a:xfrm>
          <a:off x="3818797" y="2206826"/>
          <a:ext cx="2697232" cy="2697232"/>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rPr>
            <a:t>thermal control problems</a:t>
          </a:r>
        </a:p>
      </dsp:txBody>
      <dsp:txXfrm>
        <a:off x="4361061" y="2838640"/>
        <a:ext cx="1612704" cy="1386433"/>
      </dsp:txXfrm>
    </dsp:sp>
    <dsp:sp modelId="{9E78AFEB-5E15-4CD5-98F0-0C2316D2796C}">
      <dsp:nvSpPr>
        <dsp:cNvPr id="0" name=""/>
        <dsp:cNvSpPr/>
      </dsp:nvSpPr>
      <dsp:spPr>
        <a:xfrm>
          <a:off x="2249498" y="1569298"/>
          <a:ext cx="1961623" cy="1961623"/>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rPr>
            <a:t>failure of seals</a:t>
          </a:r>
        </a:p>
      </dsp:txBody>
      <dsp:txXfrm>
        <a:off x="2743342" y="2066127"/>
        <a:ext cx="973935" cy="967965"/>
      </dsp:txXfrm>
    </dsp:sp>
    <dsp:sp modelId="{1A7A1A70-CC24-48AB-BC1C-75FAEAC8B16A}">
      <dsp:nvSpPr>
        <dsp:cNvPr id="0" name=""/>
        <dsp:cNvSpPr/>
      </dsp:nvSpPr>
      <dsp:spPr>
        <a:xfrm rot="20700000">
          <a:off x="3348207" y="215978"/>
          <a:ext cx="1921990" cy="1921990"/>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rPr>
            <a:t>clogging of joints and mechanisms</a:t>
          </a:r>
        </a:p>
      </dsp:txBody>
      <dsp:txXfrm rot="-20700000">
        <a:off x="3769756" y="637527"/>
        <a:ext cx="1078892" cy="1078892"/>
      </dsp:txXfrm>
    </dsp:sp>
    <dsp:sp modelId="{3B68221E-4CC3-44AB-892A-F7BBFDD0E142}">
      <dsp:nvSpPr>
        <dsp:cNvPr id="0" name=""/>
        <dsp:cNvSpPr/>
      </dsp:nvSpPr>
      <dsp:spPr>
        <a:xfrm>
          <a:off x="3619266" y="1795329"/>
          <a:ext cx="3452457" cy="3452457"/>
        </a:xfrm>
        <a:prstGeom prst="circularArrow">
          <a:avLst>
            <a:gd name="adj1" fmla="val 4687"/>
            <a:gd name="adj2" fmla="val 299029"/>
            <a:gd name="adj3" fmla="val 2530852"/>
            <a:gd name="adj4" fmla="val 15829994"/>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E52EB37-472E-4AE3-8422-AF7A45B7BCDA}">
      <dsp:nvSpPr>
        <dsp:cNvPr id="0" name=""/>
        <dsp:cNvSpPr/>
      </dsp:nvSpPr>
      <dsp:spPr>
        <a:xfrm>
          <a:off x="1902098" y="1132219"/>
          <a:ext cx="2508426" cy="2508426"/>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5C82ABA-F5CC-48DF-B3EB-62301B8E5C59}">
      <dsp:nvSpPr>
        <dsp:cNvPr id="0" name=""/>
        <dsp:cNvSpPr/>
      </dsp:nvSpPr>
      <dsp:spPr>
        <a:xfrm>
          <a:off x="2903631" y="-208055"/>
          <a:ext cx="2704588" cy="2704588"/>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BB9E64-CB5D-493C-80CB-96106AD953B0}">
      <dsp:nvSpPr>
        <dsp:cNvPr id="0" name=""/>
        <dsp:cNvSpPr/>
      </dsp:nvSpPr>
      <dsp:spPr>
        <a:xfrm>
          <a:off x="2587124" y="1219461"/>
          <a:ext cx="1490452" cy="1490452"/>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1"/>
              </a:solidFill>
            </a:rPr>
            <a:t>false instrument readings</a:t>
          </a:r>
        </a:p>
      </dsp:txBody>
      <dsp:txXfrm>
        <a:off x="2886771" y="1568592"/>
        <a:ext cx="891158" cy="766123"/>
      </dsp:txXfrm>
    </dsp:sp>
    <dsp:sp modelId="{9E78AFEB-5E15-4CD5-98F0-0C2316D2796C}">
      <dsp:nvSpPr>
        <dsp:cNvPr id="0" name=""/>
        <dsp:cNvSpPr/>
      </dsp:nvSpPr>
      <dsp:spPr>
        <a:xfrm>
          <a:off x="1719951" y="867172"/>
          <a:ext cx="1083965" cy="1083965"/>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solidFill>
                <a:schemeClr val="bg1"/>
              </a:solidFill>
            </a:rPr>
            <a:t>vision obscuration</a:t>
          </a:r>
        </a:p>
      </dsp:txBody>
      <dsp:txXfrm>
        <a:off x="1992842" y="1141713"/>
        <a:ext cx="538183" cy="534883"/>
      </dsp:txXfrm>
    </dsp:sp>
    <dsp:sp modelId="{1A7A1A70-CC24-48AB-BC1C-75FAEAC8B16A}">
      <dsp:nvSpPr>
        <dsp:cNvPr id="0" name=""/>
        <dsp:cNvSpPr/>
      </dsp:nvSpPr>
      <dsp:spPr>
        <a:xfrm rot="20700000">
          <a:off x="2327083" y="119346"/>
          <a:ext cx="1062065" cy="1062065"/>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1"/>
              </a:solidFill>
            </a:rPr>
            <a:t>inhalation and irritation</a:t>
          </a:r>
        </a:p>
      </dsp:txBody>
      <dsp:txXfrm rot="-20700000">
        <a:off x="2560025" y="352288"/>
        <a:ext cx="596181" cy="596181"/>
      </dsp:txXfrm>
    </dsp:sp>
    <dsp:sp modelId="{3B68221E-4CC3-44AB-892A-F7BBFDD0E142}">
      <dsp:nvSpPr>
        <dsp:cNvPr id="0" name=""/>
        <dsp:cNvSpPr/>
      </dsp:nvSpPr>
      <dsp:spPr>
        <a:xfrm>
          <a:off x="2456986" y="1003249"/>
          <a:ext cx="1907779" cy="1907779"/>
        </a:xfrm>
        <a:prstGeom prst="circularArrow">
          <a:avLst>
            <a:gd name="adj1" fmla="val 4688"/>
            <a:gd name="adj2" fmla="val 299029"/>
            <a:gd name="adj3" fmla="val 2465578"/>
            <a:gd name="adj4" fmla="val 15974904"/>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E52EB37-472E-4AE3-8422-AF7A45B7BCDA}">
      <dsp:nvSpPr>
        <dsp:cNvPr id="0" name=""/>
        <dsp:cNvSpPr/>
      </dsp:nvSpPr>
      <dsp:spPr>
        <a:xfrm>
          <a:off x="1527983" y="633702"/>
          <a:ext cx="1386121" cy="1386121"/>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5C82ABA-F5CC-48DF-B3EB-62301B8E5C59}">
      <dsp:nvSpPr>
        <dsp:cNvPr id="0" name=""/>
        <dsp:cNvSpPr/>
      </dsp:nvSpPr>
      <dsp:spPr>
        <a:xfrm>
          <a:off x="2081416" y="-106915"/>
          <a:ext cx="1494517" cy="1494517"/>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BB9E64-CB5D-493C-80CB-96106AD953B0}">
      <dsp:nvSpPr>
        <dsp:cNvPr id="0" name=""/>
        <dsp:cNvSpPr/>
      </dsp:nvSpPr>
      <dsp:spPr>
        <a:xfrm>
          <a:off x="844442" y="387433"/>
          <a:ext cx="852352" cy="852352"/>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rPr>
            <a:t>abrasion</a:t>
          </a:r>
        </a:p>
      </dsp:txBody>
      <dsp:txXfrm>
        <a:off x="1015803" y="587092"/>
        <a:ext cx="509630" cy="438127"/>
      </dsp:txXfrm>
    </dsp:sp>
    <dsp:sp modelId="{3B68221E-4CC3-44AB-892A-F7BBFDD0E142}">
      <dsp:nvSpPr>
        <dsp:cNvPr id="0" name=""/>
        <dsp:cNvSpPr/>
      </dsp:nvSpPr>
      <dsp:spPr>
        <a:xfrm>
          <a:off x="835046" y="268639"/>
          <a:ext cx="1048393" cy="1048393"/>
        </a:xfrm>
        <a:prstGeom prst="circularArrow">
          <a:avLst>
            <a:gd name="adj1" fmla="val 4878"/>
            <a:gd name="adj2" fmla="val 312630"/>
            <a:gd name="adj3" fmla="val 2807939"/>
            <a:gd name="adj4" fmla="val 15756040"/>
            <a:gd name="adj5" fmla="val 569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BB9E64-CB5D-493C-80CB-96106AD953B0}">
      <dsp:nvSpPr>
        <dsp:cNvPr id="0" name=""/>
        <dsp:cNvSpPr/>
      </dsp:nvSpPr>
      <dsp:spPr>
        <a:xfrm>
          <a:off x="2228002" y="508905"/>
          <a:ext cx="1119592" cy="1119592"/>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Loss of traction</a:t>
          </a:r>
        </a:p>
      </dsp:txBody>
      <dsp:txXfrm>
        <a:off x="2453090" y="771164"/>
        <a:ext cx="669416" cy="575493"/>
      </dsp:txXfrm>
    </dsp:sp>
    <dsp:sp modelId="{3B68221E-4CC3-44AB-892A-F7BBFDD0E142}">
      <dsp:nvSpPr>
        <dsp:cNvPr id="0" name=""/>
        <dsp:cNvSpPr/>
      </dsp:nvSpPr>
      <dsp:spPr>
        <a:xfrm>
          <a:off x="2235027" y="342454"/>
          <a:ext cx="1377098" cy="1377098"/>
        </a:xfrm>
        <a:prstGeom prst="circularArrow">
          <a:avLst>
            <a:gd name="adj1" fmla="val 4878"/>
            <a:gd name="adj2" fmla="val 312630"/>
            <a:gd name="adj3" fmla="val 2904115"/>
            <a:gd name="adj4" fmla="val 15582828"/>
            <a:gd name="adj5" fmla="val 569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29275-7E8F-43A7-9077-DB74D189BFEF}">
      <dsp:nvSpPr>
        <dsp:cNvPr id="0" name=""/>
        <dsp:cNvSpPr/>
      </dsp:nvSpPr>
      <dsp:spPr>
        <a:xfrm>
          <a:off x="749834" y="0"/>
          <a:ext cx="8498129" cy="4236959"/>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CF5D58-3894-4E8F-AAF2-8A3C91D5A7EE}">
      <dsp:nvSpPr>
        <dsp:cNvPr id="0" name=""/>
        <dsp:cNvSpPr/>
      </dsp:nvSpPr>
      <dsp:spPr>
        <a:xfrm>
          <a:off x="2745" y="1271087"/>
          <a:ext cx="1598769" cy="169478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Understand Natural Environment</a:t>
          </a:r>
        </a:p>
      </dsp:txBody>
      <dsp:txXfrm>
        <a:off x="80790" y="1349132"/>
        <a:ext cx="1442679" cy="1538693"/>
      </dsp:txXfrm>
    </dsp:sp>
    <dsp:sp modelId="{1601705B-34C7-47A1-9FE3-5B9325E33D99}">
      <dsp:nvSpPr>
        <dsp:cNvPr id="0" name=""/>
        <dsp:cNvSpPr/>
      </dsp:nvSpPr>
      <dsp:spPr>
        <a:xfrm>
          <a:off x="1681453" y="1271087"/>
          <a:ext cx="1598769" cy="1694783"/>
        </a:xfrm>
        <a:prstGeom prst="roundRect">
          <a:avLst/>
        </a:prstGeom>
        <a:solidFill>
          <a:schemeClr val="accent5">
            <a:hueOff val="72001"/>
            <a:satOff val="1738"/>
            <a:lumOff val="-8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Understand Induced Environment</a:t>
          </a:r>
        </a:p>
      </dsp:txBody>
      <dsp:txXfrm>
        <a:off x="1759498" y="1349132"/>
        <a:ext cx="1442679" cy="1538693"/>
      </dsp:txXfrm>
    </dsp:sp>
    <dsp:sp modelId="{59446654-5597-4399-8603-EA6767B9FD5F}">
      <dsp:nvSpPr>
        <dsp:cNvPr id="0" name=""/>
        <dsp:cNvSpPr/>
      </dsp:nvSpPr>
      <dsp:spPr>
        <a:xfrm>
          <a:off x="3360161" y="1271087"/>
          <a:ext cx="1598769" cy="1694783"/>
        </a:xfrm>
        <a:prstGeom prst="roundRect">
          <a:avLst/>
        </a:prstGeom>
        <a:solidFill>
          <a:schemeClr val="accent5">
            <a:hueOff val="144003"/>
            <a:satOff val="3477"/>
            <a:lumOff val="-16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Understand Tolerance to Dust</a:t>
          </a:r>
        </a:p>
      </dsp:txBody>
      <dsp:txXfrm>
        <a:off x="3438206" y="1349132"/>
        <a:ext cx="1442679" cy="1538693"/>
      </dsp:txXfrm>
    </dsp:sp>
    <dsp:sp modelId="{6D7ED135-60FA-47CD-8F4F-477E97E798E0}">
      <dsp:nvSpPr>
        <dsp:cNvPr id="0" name=""/>
        <dsp:cNvSpPr/>
      </dsp:nvSpPr>
      <dsp:spPr>
        <a:xfrm>
          <a:off x="5038868" y="1271087"/>
          <a:ext cx="1598769" cy="1694783"/>
        </a:xfrm>
        <a:prstGeom prst="roundRect">
          <a:avLst/>
        </a:prstGeom>
        <a:solidFill>
          <a:schemeClr val="accent5">
            <a:hueOff val="216004"/>
            <a:satOff val="5215"/>
            <a:lumOff val="-2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Develop Environmental Requirements for Limiting Dust</a:t>
          </a:r>
        </a:p>
      </dsp:txBody>
      <dsp:txXfrm>
        <a:off x="5116913" y="1349132"/>
        <a:ext cx="1442679" cy="1538693"/>
      </dsp:txXfrm>
    </dsp:sp>
    <dsp:sp modelId="{88A9328E-F1B8-46B0-B5A5-418F45E8D5EA}">
      <dsp:nvSpPr>
        <dsp:cNvPr id="0" name=""/>
        <dsp:cNvSpPr/>
      </dsp:nvSpPr>
      <dsp:spPr>
        <a:xfrm>
          <a:off x="6717576" y="1271087"/>
          <a:ext cx="1598769" cy="1694783"/>
        </a:xfrm>
        <a:prstGeom prst="roundRect">
          <a:avLst/>
        </a:prstGeom>
        <a:solidFill>
          <a:schemeClr val="accent5">
            <a:hueOff val="288005"/>
            <a:satOff val="6954"/>
            <a:lumOff val="-33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Select Dust Mitigation Solutions</a:t>
          </a:r>
        </a:p>
      </dsp:txBody>
      <dsp:txXfrm>
        <a:off x="6795621" y="1349132"/>
        <a:ext cx="1442679" cy="1538693"/>
      </dsp:txXfrm>
    </dsp:sp>
    <dsp:sp modelId="{0939DDA5-0976-4169-95C8-A61E7394A66B}">
      <dsp:nvSpPr>
        <dsp:cNvPr id="0" name=""/>
        <dsp:cNvSpPr/>
      </dsp:nvSpPr>
      <dsp:spPr>
        <a:xfrm>
          <a:off x="8396283" y="1271087"/>
          <a:ext cx="1598769" cy="1694783"/>
        </a:xfrm>
        <a:prstGeom prst="roundRect">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Test Hardware in Dusty Environment</a:t>
          </a:r>
        </a:p>
      </dsp:txBody>
      <dsp:txXfrm>
        <a:off x="8474328" y="1349132"/>
        <a:ext cx="1442679" cy="153869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C9099B-A8E5-4003-A4A3-256BA33A28B7}">
      <dsp:nvSpPr>
        <dsp:cNvPr id="0" name=""/>
        <dsp:cNvSpPr/>
      </dsp:nvSpPr>
      <dsp:spPr>
        <a:xfrm rot="4396374">
          <a:off x="1122079" y="865880"/>
          <a:ext cx="3756327" cy="2619570"/>
        </a:xfrm>
        <a:prstGeom prst="swooshArrow">
          <a:avLst>
            <a:gd name="adj1" fmla="val 16310"/>
            <a:gd name="adj2" fmla="val 313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D75931-F746-4DA4-BFC4-5581A7763424}">
      <dsp:nvSpPr>
        <dsp:cNvPr id="0" name=""/>
        <dsp:cNvSpPr/>
      </dsp:nvSpPr>
      <dsp:spPr>
        <a:xfrm>
          <a:off x="2529211" y="1207929"/>
          <a:ext cx="94859" cy="94859"/>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602307-831A-4709-8929-7D5F303B6BA2}">
      <dsp:nvSpPr>
        <dsp:cNvPr id="0" name=""/>
        <dsp:cNvSpPr/>
      </dsp:nvSpPr>
      <dsp:spPr>
        <a:xfrm>
          <a:off x="3178735" y="1731830"/>
          <a:ext cx="94859" cy="94859"/>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DD0970-08DC-4DD1-A9B6-044C676FF075}">
      <dsp:nvSpPr>
        <dsp:cNvPr id="0" name=""/>
        <dsp:cNvSpPr/>
      </dsp:nvSpPr>
      <dsp:spPr>
        <a:xfrm>
          <a:off x="3665518" y="2344497"/>
          <a:ext cx="94859" cy="94859"/>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B4EF33-4C74-4190-A35A-D73B95E06757}">
      <dsp:nvSpPr>
        <dsp:cNvPr id="0" name=""/>
        <dsp:cNvSpPr/>
      </dsp:nvSpPr>
      <dsp:spPr>
        <a:xfrm>
          <a:off x="870266" y="0"/>
          <a:ext cx="1770992" cy="696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b" anchorCtr="0">
          <a:noAutofit/>
        </a:bodyPr>
        <a:lstStyle/>
        <a:p>
          <a:pPr marL="0" lvl="0" indent="0" algn="ctr" defTabSz="1022350">
            <a:lnSpc>
              <a:spcPct val="90000"/>
            </a:lnSpc>
            <a:spcBef>
              <a:spcPct val="0"/>
            </a:spcBef>
            <a:spcAft>
              <a:spcPct val="35000"/>
            </a:spcAft>
            <a:buNone/>
          </a:pPr>
          <a:r>
            <a:rPr lang="en-US" sz="2300" kern="1200" dirty="0"/>
            <a:t>Architectural Solutions</a:t>
          </a:r>
        </a:p>
      </dsp:txBody>
      <dsp:txXfrm>
        <a:off x="870266" y="0"/>
        <a:ext cx="1770992" cy="696213"/>
      </dsp:txXfrm>
    </dsp:sp>
    <dsp:sp modelId="{6632165D-8FE6-4CDE-9477-74A934425D1D}">
      <dsp:nvSpPr>
        <dsp:cNvPr id="0" name=""/>
        <dsp:cNvSpPr/>
      </dsp:nvSpPr>
      <dsp:spPr>
        <a:xfrm>
          <a:off x="3072040" y="907252"/>
          <a:ext cx="2584691" cy="696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l" defTabSz="1022350">
            <a:lnSpc>
              <a:spcPct val="90000"/>
            </a:lnSpc>
            <a:spcBef>
              <a:spcPct val="0"/>
            </a:spcBef>
            <a:spcAft>
              <a:spcPct val="35000"/>
            </a:spcAft>
            <a:buNone/>
          </a:pPr>
          <a:endParaRPr lang="en-US" sz="2300" kern="1200" dirty="0"/>
        </a:p>
      </dsp:txBody>
      <dsp:txXfrm>
        <a:off x="3072040" y="907252"/>
        <a:ext cx="2584691" cy="696213"/>
      </dsp:txXfrm>
    </dsp:sp>
    <dsp:sp modelId="{2161319B-D721-4905-8C49-87EEC219BB9B}">
      <dsp:nvSpPr>
        <dsp:cNvPr id="0" name=""/>
        <dsp:cNvSpPr/>
      </dsp:nvSpPr>
      <dsp:spPr>
        <a:xfrm>
          <a:off x="725411" y="1548847"/>
          <a:ext cx="2058180" cy="696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r" defTabSz="1022350">
            <a:lnSpc>
              <a:spcPct val="90000"/>
            </a:lnSpc>
            <a:spcBef>
              <a:spcPct val="0"/>
            </a:spcBef>
            <a:spcAft>
              <a:spcPct val="35000"/>
            </a:spcAft>
            <a:buNone/>
          </a:pPr>
          <a:r>
            <a:rPr lang="en-US" sz="2300" kern="1200" dirty="0"/>
            <a:t>Operational Solutions</a:t>
          </a:r>
        </a:p>
      </dsp:txBody>
      <dsp:txXfrm>
        <a:off x="725411" y="1548847"/>
        <a:ext cx="2058180" cy="696213"/>
      </dsp:txXfrm>
    </dsp:sp>
    <dsp:sp modelId="{0D674A81-0160-4FA1-B2A4-64ECA9796F41}">
      <dsp:nvSpPr>
        <dsp:cNvPr id="0" name=""/>
        <dsp:cNvSpPr/>
      </dsp:nvSpPr>
      <dsp:spPr>
        <a:xfrm>
          <a:off x="4077198" y="2043820"/>
          <a:ext cx="1579533" cy="696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l" defTabSz="1022350">
            <a:lnSpc>
              <a:spcPct val="90000"/>
            </a:lnSpc>
            <a:spcBef>
              <a:spcPct val="0"/>
            </a:spcBef>
            <a:spcAft>
              <a:spcPct val="35000"/>
            </a:spcAft>
            <a:buNone/>
          </a:pPr>
          <a:r>
            <a:rPr lang="en-US" sz="2300" kern="1200" dirty="0"/>
            <a:t>Passive Technologies</a:t>
          </a:r>
        </a:p>
      </dsp:txBody>
      <dsp:txXfrm>
        <a:off x="4077198" y="2043820"/>
        <a:ext cx="1579533" cy="696213"/>
      </dsp:txXfrm>
    </dsp:sp>
    <dsp:sp modelId="{12BDC0B2-AD42-475B-B0D1-E39D56193FDC}">
      <dsp:nvSpPr>
        <dsp:cNvPr id="0" name=""/>
        <dsp:cNvSpPr/>
      </dsp:nvSpPr>
      <dsp:spPr>
        <a:xfrm>
          <a:off x="3263499" y="3655118"/>
          <a:ext cx="2393232" cy="696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t" anchorCtr="0">
          <a:noAutofit/>
        </a:bodyPr>
        <a:lstStyle/>
        <a:p>
          <a:pPr marL="0" lvl="0" indent="0" algn="ctr" defTabSz="1022350">
            <a:lnSpc>
              <a:spcPct val="90000"/>
            </a:lnSpc>
            <a:spcBef>
              <a:spcPct val="0"/>
            </a:spcBef>
            <a:spcAft>
              <a:spcPct val="35000"/>
            </a:spcAft>
            <a:buNone/>
          </a:pPr>
          <a:r>
            <a:rPr lang="en-US" sz="2300" kern="1200" dirty="0"/>
            <a:t>Active Technologies</a:t>
          </a:r>
        </a:p>
      </dsp:txBody>
      <dsp:txXfrm>
        <a:off x="3263499" y="3655118"/>
        <a:ext cx="2393232" cy="6962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C9099B-A8E5-4003-A4A3-256BA33A28B7}">
      <dsp:nvSpPr>
        <dsp:cNvPr id="0" name=""/>
        <dsp:cNvSpPr/>
      </dsp:nvSpPr>
      <dsp:spPr>
        <a:xfrm rot="4396374">
          <a:off x="1122079" y="865880"/>
          <a:ext cx="3756327" cy="2619570"/>
        </a:xfrm>
        <a:prstGeom prst="swooshArrow">
          <a:avLst>
            <a:gd name="adj1" fmla="val 16310"/>
            <a:gd name="adj2" fmla="val 313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D75931-F746-4DA4-BFC4-5581A7763424}">
      <dsp:nvSpPr>
        <dsp:cNvPr id="0" name=""/>
        <dsp:cNvSpPr/>
      </dsp:nvSpPr>
      <dsp:spPr>
        <a:xfrm>
          <a:off x="2529211" y="1207929"/>
          <a:ext cx="94859" cy="94859"/>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602307-831A-4709-8929-7D5F303B6BA2}">
      <dsp:nvSpPr>
        <dsp:cNvPr id="0" name=""/>
        <dsp:cNvSpPr/>
      </dsp:nvSpPr>
      <dsp:spPr>
        <a:xfrm>
          <a:off x="3178735" y="1731830"/>
          <a:ext cx="94859" cy="94859"/>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DD0970-08DC-4DD1-A9B6-044C676FF075}">
      <dsp:nvSpPr>
        <dsp:cNvPr id="0" name=""/>
        <dsp:cNvSpPr/>
      </dsp:nvSpPr>
      <dsp:spPr>
        <a:xfrm>
          <a:off x="3665518" y="2344497"/>
          <a:ext cx="94859" cy="94859"/>
        </a:xfrm>
        <a:prstGeom prst="ellipse">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B4EF33-4C74-4190-A35A-D73B95E06757}">
      <dsp:nvSpPr>
        <dsp:cNvPr id="0" name=""/>
        <dsp:cNvSpPr/>
      </dsp:nvSpPr>
      <dsp:spPr>
        <a:xfrm>
          <a:off x="870266" y="0"/>
          <a:ext cx="1770992" cy="696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b" anchorCtr="0">
          <a:noAutofit/>
        </a:bodyPr>
        <a:lstStyle/>
        <a:p>
          <a:pPr marL="0" lvl="0" indent="0" algn="ctr" defTabSz="1022350">
            <a:lnSpc>
              <a:spcPct val="90000"/>
            </a:lnSpc>
            <a:spcBef>
              <a:spcPct val="0"/>
            </a:spcBef>
            <a:spcAft>
              <a:spcPct val="35000"/>
            </a:spcAft>
            <a:buNone/>
          </a:pPr>
          <a:r>
            <a:rPr lang="en-US" sz="2300" kern="1200" dirty="0"/>
            <a:t>Architectural Solutions</a:t>
          </a:r>
        </a:p>
      </dsp:txBody>
      <dsp:txXfrm>
        <a:off x="870266" y="0"/>
        <a:ext cx="1770992" cy="696213"/>
      </dsp:txXfrm>
    </dsp:sp>
    <dsp:sp modelId="{6632165D-8FE6-4CDE-9477-74A934425D1D}">
      <dsp:nvSpPr>
        <dsp:cNvPr id="0" name=""/>
        <dsp:cNvSpPr/>
      </dsp:nvSpPr>
      <dsp:spPr>
        <a:xfrm>
          <a:off x="3072040" y="907252"/>
          <a:ext cx="2584691" cy="696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l" defTabSz="1022350">
            <a:lnSpc>
              <a:spcPct val="90000"/>
            </a:lnSpc>
            <a:spcBef>
              <a:spcPct val="0"/>
            </a:spcBef>
            <a:spcAft>
              <a:spcPct val="35000"/>
            </a:spcAft>
            <a:buNone/>
          </a:pPr>
          <a:endParaRPr lang="en-US" sz="2300" kern="1200" dirty="0"/>
        </a:p>
      </dsp:txBody>
      <dsp:txXfrm>
        <a:off x="3072040" y="907252"/>
        <a:ext cx="2584691" cy="696213"/>
      </dsp:txXfrm>
    </dsp:sp>
    <dsp:sp modelId="{2161319B-D721-4905-8C49-87EEC219BB9B}">
      <dsp:nvSpPr>
        <dsp:cNvPr id="0" name=""/>
        <dsp:cNvSpPr/>
      </dsp:nvSpPr>
      <dsp:spPr>
        <a:xfrm>
          <a:off x="675912" y="1535557"/>
          <a:ext cx="2058180" cy="696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r" defTabSz="1022350">
            <a:lnSpc>
              <a:spcPct val="90000"/>
            </a:lnSpc>
            <a:spcBef>
              <a:spcPct val="0"/>
            </a:spcBef>
            <a:spcAft>
              <a:spcPct val="35000"/>
            </a:spcAft>
            <a:buNone/>
          </a:pPr>
          <a:r>
            <a:rPr lang="en-US" sz="2300" kern="1200" dirty="0"/>
            <a:t>Operational Solutions</a:t>
          </a:r>
        </a:p>
      </dsp:txBody>
      <dsp:txXfrm>
        <a:off x="675912" y="1535557"/>
        <a:ext cx="2058180" cy="696213"/>
      </dsp:txXfrm>
    </dsp:sp>
    <dsp:sp modelId="{0D674A81-0160-4FA1-B2A4-64ECA9796F41}">
      <dsp:nvSpPr>
        <dsp:cNvPr id="0" name=""/>
        <dsp:cNvSpPr/>
      </dsp:nvSpPr>
      <dsp:spPr>
        <a:xfrm>
          <a:off x="4077198" y="2043820"/>
          <a:ext cx="1579533" cy="696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l" defTabSz="1022350">
            <a:lnSpc>
              <a:spcPct val="90000"/>
            </a:lnSpc>
            <a:spcBef>
              <a:spcPct val="0"/>
            </a:spcBef>
            <a:spcAft>
              <a:spcPct val="35000"/>
            </a:spcAft>
            <a:buNone/>
          </a:pPr>
          <a:r>
            <a:rPr lang="en-US" sz="2300" kern="1200" dirty="0"/>
            <a:t>Passive Technologies</a:t>
          </a:r>
        </a:p>
      </dsp:txBody>
      <dsp:txXfrm>
        <a:off x="4077198" y="2043820"/>
        <a:ext cx="1579533" cy="696213"/>
      </dsp:txXfrm>
    </dsp:sp>
    <dsp:sp modelId="{12BDC0B2-AD42-475B-B0D1-E39D56193FDC}">
      <dsp:nvSpPr>
        <dsp:cNvPr id="0" name=""/>
        <dsp:cNvSpPr/>
      </dsp:nvSpPr>
      <dsp:spPr>
        <a:xfrm>
          <a:off x="3263499" y="3655118"/>
          <a:ext cx="2393232" cy="696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t" anchorCtr="0">
          <a:noAutofit/>
        </a:bodyPr>
        <a:lstStyle/>
        <a:p>
          <a:pPr marL="0" lvl="0" indent="0" algn="ctr" defTabSz="1022350">
            <a:lnSpc>
              <a:spcPct val="90000"/>
            </a:lnSpc>
            <a:spcBef>
              <a:spcPct val="0"/>
            </a:spcBef>
            <a:spcAft>
              <a:spcPct val="35000"/>
            </a:spcAft>
            <a:buNone/>
          </a:pPr>
          <a:r>
            <a:rPr lang="en-US" sz="2300" kern="1200" dirty="0"/>
            <a:t>Active Technologies</a:t>
          </a:r>
        </a:p>
      </dsp:txBody>
      <dsp:txXfrm>
        <a:off x="3263499" y="3655118"/>
        <a:ext cx="2393232" cy="69621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80DD49-6918-4EC4-88F5-C9A455DD15FC}">
      <dsp:nvSpPr>
        <dsp:cNvPr id="0" name=""/>
        <dsp:cNvSpPr/>
      </dsp:nvSpPr>
      <dsp:spPr>
        <a:xfrm>
          <a:off x="963898" y="498"/>
          <a:ext cx="3667518" cy="220051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kern="1200" dirty="0"/>
            <a:t>Dust Tolerant Components</a:t>
          </a:r>
        </a:p>
        <a:p>
          <a:pPr marL="228600" lvl="1" indent="-228600" algn="l" defTabSz="889000">
            <a:lnSpc>
              <a:spcPct val="90000"/>
            </a:lnSpc>
            <a:spcBef>
              <a:spcPct val="0"/>
            </a:spcBef>
            <a:spcAft>
              <a:spcPct val="15000"/>
            </a:spcAft>
            <a:buChar char="•"/>
          </a:pPr>
          <a:r>
            <a:rPr lang="en-US" sz="2000" kern="1200" dirty="0"/>
            <a:t>Dust Tolerant Mechanisms, Seals, Bearings, Joints</a:t>
          </a:r>
        </a:p>
        <a:p>
          <a:pPr marL="228600" lvl="1" indent="-228600" algn="l" defTabSz="889000">
            <a:lnSpc>
              <a:spcPct val="90000"/>
            </a:lnSpc>
            <a:spcBef>
              <a:spcPct val="0"/>
            </a:spcBef>
            <a:spcAft>
              <a:spcPct val="15000"/>
            </a:spcAft>
            <a:buChar char="•"/>
          </a:pPr>
          <a:r>
            <a:rPr lang="en-US" sz="2000" kern="1200" dirty="0"/>
            <a:t>Covers</a:t>
          </a:r>
        </a:p>
        <a:p>
          <a:pPr marL="228600" lvl="1" indent="-228600" algn="l" defTabSz="889000">
            <a:lnSpc>
              <a:spcPct val="90000"/>
            </a:lnSpc>
            <a:spcBef>
              <a:spcPct val="0"/>
            </a:spcBef>
            <a:spcAft>
              <a:spcPct val="15000"/>
            </a:spcAft>
            <a:buChar char="•"/>
          </a:pPr>
          <a:r>
            <a:rPr lang="en-US" sz="2000" kern="1200" dirty="0" err="1"/>
            <a:t>etc</a:t>
          </a:r>
          <a:endParaRPr lang="en-US" sz="2000" kern="1200" dirty="0"/>
        </a:p>
      </dsp:txBody>
      <dsp:txXfrm>
        <a:off x="963898" y="498"/>
        <a:ext cx="3667518" cy="2200510"/>
      </dsp:txXfrm>
    </dsp:sp>
    <dsp:sp modelId="{57232B66-9DB1-4AEC-9524-2B3C0A13FFCA}">
      <dsp:nvSpPr>
        <dsp:cNvPr id="0" name=""/>
        <dsp:cNvSpPr/>
      </dsp:nvSpPr>
      <dsp:spPr>
        <a:xfrm>
          <a:off x="4998168" y="498"/>
          <a:ext cx="3667518" cy="220051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kern="1200" dirty="0"/>
            <a:t>Passive Solutions</a:t>
          </a:r>
        </a:p>
        <a:p>
          <a:pPr marL="228600" lvl="1" indent="-228600" algn="l" defTabSz="889000">
            <a:lnSpc>
              <a:spcPct val="90000"/>
            </a:lnSpc>
            <a:spcBef>
              <a:spcPct val="0"/>
            </a:spcBef>
            <a:spcAft>
              <a:spcPct val="15000"/>
            </a:spcAft>
            <a:buChar char="•"/>
          </a:pPr>
          <a:r>
            <a:rPr lang="en-US" sz="2000" kern="1200" dirty="0"/>
            <a:t>Coatings</a:t>
          </a:r>
        </a:p>
        <a:p>
          <a:pPr marL="228600" lvl="1" indent="-228600" algn="l" defTabSz="889000">
            <a:lnSpc>
              <a:spcPct val="90000"/>
            </a:lnSpc>
            <a:spcBef>
              <a:spcPct val="0"/>
            </a:spcBef>
            <a:spcAft>
              <a:spcPct val="15000"/>
            </a:spcAft>
            <a:buChar char="•"/>
          </a:pPr>
          <a:r>
            <a:rPr lang="en-US" sz="2000" kern="1200" dirty="0"/>
            <a:t>Materials</a:t>
          </a:r>
        </a:p>
        <a:p>
          <a:pPr marL="228600" lvl="1" indent="-228600" algn="l" defTabSz="889000">
            <a:lnSpc>
              <a:spcPct val="90000"/>
            </a:lnSpc>
            <a:spcBef>
              <a:spcPct val="0"/>
            </a:spcBef>
            <a:spcAft>
              <a:spcPct val="15000"/>
            </a:spcAft>
            <a:buChar char="•"/>
          </a:pPr>
          <a:r>
            <a:rPr lang="en-US" sz="2000" kern="1200" dirty="0"/>
            <a:t>Filtration</a:t>
          </a:r>
        </a:p>
        <a:p>
          <a:pPr marL="228600" lvl="1" indent="-228600" algn="l" defTabSz="889000">
            <a:lnSpc>
              <a:spcPct val="90000"/>
            </a:lnSpc>
            <a:spcBef>
              <a:spcPct val="0"/>
            </a:spcBef>
            <a:spcAft>
              <a:spcPct val="15000"/>
            </a:spcAft>
            <a:buChar char="•"/>
          </a:pPr>
          <a:r>
            <a:rPr lang="en-US" sz="2000" kern="1200" dirty="0" err="1"/>
            <a:t>etc</a:t>
          </a:r>
          <a:endParaRPr lang="en-US" sz="2000" kern="1200" dirty="0"/>
        </a:p>
      </dsp:txBody>
      <dsp:txXfrm>
        <a:off x="4998168" y="498"/>
        <a:ext cx="3667518" cy="2200510"/>
      </dsp:txXfrm>
    </dsp:sp>
    <dsp:sp modelId="{CDF46C28-7AC1-4CA2-981A-4C1E5CE09322}">
      <dsp:nvSpPr>
        <dsp:cNvPr id="0" name=""/>
        <dsp:cNvSpPr/>
      </dsp:nvSpPr>
      <dsp:spPr>
        <a:xfrm>
          <a:off x="963898" y="2567760"/>
          <a:ext cx="3667518" cy="220051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kern="1200" dirty="0"/>
            <a:t>Active Solutions</a:t>
          </a:r>
        </a:p>
        <a:p>
          <a:pPr marL="228600" lvl="1" indent="-228600" algn="l" defTabSz="889000">
            <a:lnSpc>
              <a:spcPct val="90000"/>
            </a:lnSpc>
            <a:spcBef>
              <a:spcPct val="0"/>
            </a:spcBef>
            <a:spcAft>
              <a:spcPct val="15000"/>
            </a:spcAft>
            <a:buChar char="•"/>
          </a:pPr>
          <a:r>
            <a:rPr lang="en-US" sz="2000" kern="1200" dirty="0"/>
            <a:t>Electrostatics</a:t>
          </a:r>
        </a:p>
        <a:p>
          <a:pPr marL="228600" lvl="1" indent="-228600" algn="l" defTabSz="889000">
            <a:lnSpc>
              <a:spcPct val="90000"/>
            </a:lnSpc>
            <a:spcBef>
              <a:spcPct val="0"/>
            </a:spcBef>
            <a:spcAft>
              <a:spcPct val="15000"/>
            </a:spcAft>
            <a:buChar char="•"/>
          </a:pPr>
          <a:r>
            <a:rPr lang="en-US" sz="2000" kern="1200" dirty="0"/>
            <a:t>Compressed air</a:t>
          </a:r>
        </a:p>
        <a:p>
          <a:pPr marL="228600" lvl="1" indent="-228600" algn="l" defTabSz="889000">
            <a:lnSpc>
              <a:spcPct val="90000"/>
            </a:lnSpc>
            <a:spcBef>
              <a:spcPct val="0"/>
            </a:spcBef>
            <a:spcAft>
              <a:spcPct val="15000"/>
            </a:spcAft>
            <a:buChar char="•"/>
          </a:pPr>
          <a:r>
            <a:rPr lang="en-US" sz="2000" kern="1200" dirty="0"/>
            <a:t>Vacuums</a:t>
          </a:r>
        </a:p>
        <a:p>
          <a:pPr marL="228600" lvl="1" indent="-228600" algn="l" defTabSz="889000">
            <a:lnSpc>
              <a:spcPct val="90000"/>
            </a:lnSpc>
            <a:spcBef>
              <a:spcPct val="0"/>
            </a:spcBef>
            <a:spcAft>
              <a:spcPct val="15000"/>
            </a:spcAft>
            <a:buChar char="•"/>
          </a:pPr>
          <a:r>
            <a:rPr lang="en-US" sz="2000" kern="1200" dirty="0" err="1"/>
            <a:t>etc</a:t>
          </a:r>
          <a:endParaRPr lang="en-US" sz="2000" kern="1200" dirty="0"/>
        </a:p>
        <a:p>
          <a:pPr marL="228600" lvl="1" indent="-228600" algn="l" defTabSz="889000">
            <a:lnSpc>
              <a:spcPct val="90000"/>
            </a:lnSpc>
            <a:spcBef>
              <a:spcPct val="0"/>
            </a:spcBef>
            <a:spcAft>
              <a:spcPct val="15000"/>
            </a:spcAft>
            <a:buChar char="•"/>
          </a:pPr>
          <a:endParaRPr lang="en-US" sz="2000" kern="1200" dirty="0"/>
        </a:p>
      </dsp:txBody>
      <dsp:txXfrm>
        <a:off x="963898" y="2567760"/>
        <a:ext cx="3667518" cy="2200510"/>
      </dsp:txXfrm>
    </dsp:sp>
    <dsp:sp modelId="{317CA98B-1A42-474A-8C65-68EEFCACC150}">
      <dsp:nvSpPr>
        <dsp:cNvPr id="0" name=""/>
        <dsp:cNvSpPr/>
      </dsp:nvSpPr>
      <dsp:spPr>
        <a:xfrm>
          <a:off x="4998168" y="2567760"/>
          <a:ext cx="3667518" cy="220051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1" kern="1200" dirty="0"/>
            <a:t>Dust Measurements</a:t>
          </a:r>
        </a:p>
        <a:p>
          <a:pPr marL="228600" lvl="1" indent="-228600" algn="l" defTabSz="889000">
            <a:lnSpc>
              <a:spcPct val="90000"/>
            </a:lnSpc>
            <a:spcBef>
              <a:spcPct val="0"/>
            </a:spcBef>
            <a:spcAft>
              <a:spcPct val="15000"/>
            </a:spcAft>
            <a:buChar char="•"/>
          </a:pPr>
          <a:r>
            <a:rPr lang="en-US" sz="2000" kern="1200" dirty="0"/>
            <a:t>Models</a:t>
          </a:r>
        </a:p>
        <a:p>
          <a:pPr marL="228600" lvl="1" indent="-228600" algn="l" defTabSz="889000">
            <a:lnSpc>
              <a:spcPct val="90000"/>
            </a:lnSpc>
            <a:spcBef>
              <a:spcPct val="0"/>
            </a:spcBef>
            <a:spcAft>
              <a:spcPct val="15000"/>
            </a:spcAft>
            <a:buChar char="•"/>
          </a:pPr>
          <a:r>
            <a:rPr lang="en-US" sz="2000" kern="1200" dirty="0"/>
            <a:t>Sensors</a:t>
          </a:r>
        </a:p>
        <a:p>
          <a:pPr marL="228600" lvl="1" indent="-228600" algn="l" defTabSz="889000">
            <a:lnSpc>
              <a:spcPct val="90000"/>
            </a:lnSpc>
            <a:spcBef>
              <a:spcPct val="0"/>
            </a:spcBef>
            <a:spcAft>
              <a:spcPct val="15000"/>
            </a:spcAft>
            <a:buChar char="•"/>
          </a:pPr>
          <a:r>
            <a:rPr lang="en-US" sz="2000" kern="1200" dirty="0"/>
            <a:t>Experiments</a:t>
          </a:r>
        </a:p>
        <a:p>
          <a:pPr marL="228600" lvl="1" indent="-228600" algn="l" defTabSz="889000">
            <a:lnSpc>
              <a:spcPct val="90000"/>
            </a:lnSpc>
            <a:spcBef>
              <a:spcPct val="0"/>
            </a:spcBef>
            <a:spcAft>
              <a:spcPct val="15000"/>
            </a:spcAft>
            <a:buChar char="•"/>
          </a:pPr>
          <a:r>
            <a:rPr lang="en-US" sz="2000" kern="1200" dirty="0"/>
            <a:t>Characterization</a:t>
          </a:r>
        </a:p>
        <a:p>
          <a:pPr marL="228600" lvl="1" indent="-228600" algn="l" defTabSz="889000">
            <a:lnSpc>
              <a:spcPct val="90000"/>
            </a:lnSpc>
            <a:spcBef>
              <a:spcPct val="0"/>
            </a:spcBef>
            <a:spcAft>
              <a:spcPct val="15000"/>
            </a:spcAft>
            <a:buChar char="•"/>
          </a:pPr>
          <a:r>
            <a:rPr lang="en-US" sz="2000" kern="1200" dirty="0" err="1"/>
            <a:t>etc</a:t>
          </a:r>
          <a:endParaRPr lang="en-US" sz="2000" kern="1200" dirty="0"/>
        </a:p>
      </dsp:txBody>
      <dsp:txXfrm>
        <a:off x="4998168" y="2567760"/>
        <a:ext cx="3667518" cy="22005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D13956-1D66-4C17-A78A-A26E067C5986}">
      <dsp:nvSpPr>
        <dsp:cNvPr id="0" name=""/>
        <dsp:cNvSpPr/>
      </dsp:nvSpPr>
      <dsp:spPr>
        <a:xfrm>
          <a:off x="1012102" y="1270963"/>
          <a:ext cx="3471281" cy="1143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“The Big Ole List of Dust Projects”</a:t>
          </a:r>
        </a:p>
      </dsp:txBody>
      <dsp:txXfrm>
        <a:off x="1012102" y="1270963"/>
        <a:ext cx="3471281" cy="1143944"/>
      </dsp:txXfrm>
    </dsp:sp>
    <dsp:sp modelId="{7F7890DD-0A9C-4F6B-9A36-C5378C3A2E73}">
      <dsp:nvSpPr>
        <dsp:cNvPr id="0" name=""/>
        <dsp:cNvSpPr/>
      </dsp:nvSpPr>
      <dsp:spPr>
        <a:xfrm>
          <a:off x="1008157" y="923046"/>
          <a:ext cx="276124" cy="2761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252C3D-9DA4-4ABC-B62A-CB467E2C1B8A}">
      <dsp:nvSpPr>
        <dsp:cNvPr id="0" name=""/>
        <dsp:cNvSpPr/>
      </dsp:nvSpPr>
      <dsp:spPr>
        <a:xfrm>
          <a:off x="1201444" y="536471"/>
          <a:ext cx="276124" cy="2761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8B36A1-11E7-4F96-BB13-105881D999D4}">
      <dsp:nvSpPr>
        <dsp:cNvPr id="0" name=""/>
        <dsp:cNvSpPr/>
      </dsp:nvSpPr>
      <dsp:spPr>
        <a:xfrm>
          <a:off x="1665334" y="613786"/>
          <a:ext cx="433910" cy="43391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EA5702-8EB6-457D-B7CF-CD92032057DF}">
      <dsp:nvSpPr>
        <dsp:cNvPr id="0" name=""/>
        <dsp:cNvSpPr/>
      </dsp:nvSpPr>
      <dsp:spPr>
        <a:xfrm>
          <a:off x="2051908" y="188554"/>
          <a:ext cx="276124" cy="2761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B2511B-6B2F-4DC3-BA96-8932FD9E9B46}">
      <dsp:nvSpPr>
        <dsp:cNvPr id="0" name=""/>
        <dsp:cNvSpPr/>
      </dsp:nvSpPr>
      <dsp:spPr>
        <a:xfrm>
          <a:off x="2554455" y="33924"/>
          <a:ext cx="276124" cy="2761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3D4D46-487F-4D81-9A28-36843700BC35}">
      <dsp:nvSpPr>
        <dsp:cNvPr id="0" name=""/>
        <dsp:cNvSpPr/>
      </dsp:nvSpPr>
      <dsp:spPr>
        <a:xfrm>
          <a:off x="3172974" y="304526"/>
          <a:ext cx="276124" cy="2761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A91AB6-4CCC-4126-BEF7-7FD2AB96F05F}">
      <dsp:nvSpPr>
        <dsp:cNvPr id="0" name=""/>
        <dsp:cNvSpPr/>
      </dsp:nvSpPr>
      <dsp:spPr>
        <a:xfrm>
          <a:off x="3559549" y="497814"/>
          <a:ext cx="433910" cy="43391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AB970F-E132-4243-84CF-7A606CEB3D9B}">
      <dsp:nvSpPr>
        <dsp:cNvPr id="0" name=""/>
        <dsp:cNvSpPr/>
      </dsp:nvSpPr>
      <dsp:spPr>
        <a:xfrm>
          <a:off x="4100753" y="923046"/>
          <a:ext cx="276124" cy="2761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4EB090-5997-4451-B996-627AEEC9D697}">
      <dsp:nvSpPr>
        <dsp:cNvPr id="0" name=""/>
        <dsp:cNvSpPr/>
      </dsp:nvSpPr>
      <dsp:spPr>
        <a:xfrm>
          <a:off x="4332698" y="1348278"/>
          <a:ext cx="276124" cy="2761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CA523-D592-40C1-A8D5-405B2F3FA5CE}">
      <dsp:nvSpPr>
        <dsp:cNvPr id="0" name=""/>
        <dsp:cNvSpPr/>
      </dsp:nvSpPr>
      <dsp:spPr>
        <a:xfrm>
          <a:off x="2322510" y="536471"/>
          <a:ext cx="710034" cy="71003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0CA8C8-DE3B-4A11-8697-3951674EA30F}">
      <dsp:nvSpPr>
        <dsp:cNvPr id="0" name=""/>
        <dsp:cNvSpPr/>
      </dsp:nvSpPr>
      <dsp:spPr>
        <a:xfrm>
          <a:off x="814870" y="2005454"/>
          <a:ext cx="276124" cy="2761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CCFAAB-53C4-478E-A3B5-9334AADBECDA}">
      <dsp:nvSpPr>
        <dsp:cNvPr id="0" name=""/>
        <dsp:cNvSpPr/>
      </dsp:nvSpPr>
      <dsp:spPr>
        <a:xfrm>
          <a:off x="1046814" y="2353371"/>
          <a:ext cx="433910" cy="43391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A7C6C1-2934-40CD-A3C5-B31C8DC91F07}">
      <dsp:nvSpPr>
        <dsp:cNvPr id="0" name=""/>
        <dsp:cNvSpPr/>
      </dsp:nvSpPr>
      <dsp:spPr>
        <a:xfrm>
          <a:off x="1626676" y="2662631"/>
          <a:ext cx="631142" cy="6311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220122-36F8-4287-A6FD-25C16CADDE75}">
      <dsp:nvSpPr>
        <dsp:cNvPr id="0" name=""/>
        <dsp:cNvSpPr/>
      </dsp:nvSpPr>
      <dsp:spPr>
        <a:xfrm>
          <a:off x="2438483" y="3165178"/>
          <a:ext cx="276124" cy="2761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21A9A0-F4B6-42C3-85D0-B7C34E861854}">
      <dsp:nvSpPr>
        <dsp:cNvPr id="0" name=""/>
        <dsp:cNvSpPr/>
      </dsp:nvSpPr>
      <dsp:spPr>
        <a:xfrm>
          <a:off x="2593113" y="2662631"/>
          <a:ext cx="433910" cy="43391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198289-1DBA-4E12-BA3B-9FF6EDD22426}">
      <dsp:nvSpPr>
        <dsp:cNvPr id="0" name=""/>
        <dsp:cNvSpPr/>
      </dsp:nvSpPr>
      <dsp:spPr>
        <a:xfrm>
          <a:off x="2979687" y="3203835"/>
          <a:ext cx="276124" cy="2761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7D11C4-1707-4E9A-ABBF-28D5AAD611A2}">
      <dsp:nvSpPr>
        <dsp:cNvPr id="0" name=""/>
        <dsp:cNvSpPr/>
      </dsp:nvSpPr>
      <dsp:spPr>
        <a:xfrm>
          <a:off x="3327604" y="2585316"/>
          <a:ext cx="631142" cy="6311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FE6051-6F16-4129-B748-3AC19CDF0D26}">
      <dsp:nvSpPr>
        <dsp:cNvPr id="0" name=""/>
        <dsp:cNvSpPr/>
      </dsp:nvSpPr>
      <dsp:spPr>
        <a:xfrm>
          <a:off x="4178068" y="2430686"/>
          <a:ext cx="433910" cy="43391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2D7585-802C-4465-B0A3-7E549E6AB1F5}">
      <dsp:nvSpPr>
        <dsp:cNvPr id="0" name=""/>
        <dsp:cNvSpPr/>
      </dsp:nvSpPr>
      <dsp:spPr>
        <a:xfrm rot="8276867">
          <a:off x="3753024" y="4156766"/>
          <a:ext cx="728582" cy="66796"/>
        </a:xfrm>
        <a:custGeom>
          <a:avLst/>
          <a:gdLst/>
          <a:ahLst/>
          <a:cxnLst/>
          <a:rect l="0" t="0" r="0" b="0"/>
          <a:pathLst>
            <a:path>
              <a:moveTo>
                <a:pt x="0" y="33398"/>
              </a:moveTo>
              <a:lnTo>
                <a:pt x="728582" y="33398"/>
              </a:lnTo>
            </a:path>
          </a:pathLst>
        </a:custGeom>
        <a:noFill/>
        <a:ln w="34925" cap="flat" cmpd="sng" algn="ctr">
          <a:solidFill>
            <a:schemeClr val="tx1"/>
          </a:solidFill>
          <a:prstDash val="solid"/>
          <a:miter lim="800000"/>
          <a:headEnd type="triangle"/>
        </a:ln>
        <a:effectLst/>
      </dsp:spPr>
      <dsp:style>
        <a:lnRef idx="2">
          <a:scrgbClr r="0" g="0" b="0"/>
        </a:lnRef>
        <a:fillRef idx="0">
          <a:scrgbClr r="0" g="0" b="0"/>
        </a:fillRef>
        <a:effectRef idx="0">
          <a:scrgbClr r="0" g="0" b="0"/>
        </a:effectRef>
        <a:fontRef idx="minor"/>
      </dsp:style>
    </dsp:sp>
    <dsp:sp modelId="{48169137-34D6-4F23-A35E-DF76B31F6296}">
      <dsp:nvSpPr>
        <dsp:cNvPr id="0" name=""/>
        <dsp:cNvSpPr/>
      </dsp:nvSpPr>
      <dsp:spPr>
        <a:xfrm rot="10800000">
          <a:off x="3570440" y="3161558"/>
          <a:ext cx="817373" cy="66796"/>
        </a:xfrm>
        <a:custGeom>
          <a:avLst/>
          <a:gdLst/>
          <a:ahLst/>
          <a:cxnLst/>
          <a:rect l="0" t="0" r="0" b="0"/>
          <a:pathLst>
            <a:path>
              <a:moveTo>
                <a:pt x="0" y="33398"/>
              </a:moveTo>
              <a:lnTo>
                <a:pt x="817373" y="33398"/>
              </a:lnTo>
            </a:path>
          </a:pathLst>
        </a:custGeom>
        <a:noFill/>
        <a:ln w="34925" cap="rnd" cmpd="sng" algn="ctr">
          <a:solidFill>
            <a:prstClr val="white"/>
          </a:solidFill>
          <a:prstDash val="solid"/>
          <a:miter lim="800000"/>
          <a:headEnd type="triangle"/>
        </a:ln>
        <a:effectLst/>
      </dsp:spPr>
      <dsp:style>
        <a:lnRef idx="2">
          <a:scrgbClr r="0" g="0" b="0"/>
        </a:lnRef>
        <a:fillRef idx="0">
          <a:scrgbClr r="0" g="0" b="0"/>
        </a:fillRef>
        <a:effectRef idx="0">
          <a:scrgbClr r="0" g="0" b="0"/>
        </a:effectRef>
        <a:fontRef idx="minor"/>
      </dsp:style>
    </dsp:sp>
    <dsp:sp modelId="{737DAEDA-CBC5-47E0-9E60-724B19A5AE54}">
      <dsp:nvSpPr>
        <dsp:cNvPr id="0" name=""/>
        <dsp:cNvSpPr/>
      </dsp:nvSpPr>
      <dsp:spPr>
        <a:xfrm rot="13323133">
          <a:off x="3753024" y="2166350"/>
          <a:ext cx="728582" cy="66796"/>
        </a:xfrm>
        <a:custGeom>
          <a:avLst/>
          <a:gdLst/>
          <a:ahLst/>
          <a:cxnLst/>
          <a:rect l="0" t="0" r="0" b="0"/>
          <a:pathLst>
            <a:path>
              <a:moveTo>
                <a:pt x="0" y="33398"/>
              </a:moveTo>
              <a:lnTo>
                <a:pt x="728582" y="33398"/>
              </a:lnTo>
            </a:path>
          </a:pathLst>
        </a:custGeom>
        <a:noFill/>
        <a:ln w="34925" cap="rnd" cmpd="sng" algn="ctr">
          <a:solidFill>
            <a:prstClr val="white"/>
          </a:solidFill>
          <a:prstDash val="solid"/>
          <a:miter lim="800000"/>
          <a:headEnd type="triangle"/>
        </a:ln>
        <a:effectLst/>
      </dsp:spPr>
      <dsp:style>
        <a:lnRef idx="2">
          <a:scrgbClr r="0" g="0" b="0"/>
        </a:lnRef>
        <a:fillRef idx="0">
          <a:scrgbClr r="0" g="0" b="0"/>
        </a:fillRef>
        <a:effectRef idx="0">
          <a:scrgbClr r="0" g="0" b="0"/>
        </a:effectRef>
        <a:fontRef idx="minor"/>
      </dsp:style>
    </dsp:sp>
    <dsp:sp modelId="{BF0B64B9-5DFE-4DE4-9C5F-192480B9084D}">
      <dsp:nvSpPr>
        <dsp:cNvPr id="0" name=""/>
        <dsp:cNvSpPr/>
      </dsp:nvSpPr>
      <dsp:spPr>
        <a:xfrm>
          <a:off x="4030913" y="2005288"/>
          <a:ext cx="2379336" cy="2379336"/>
        </a:xfrm>
        <a:prstGeom prst="ellipse">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5A5F0C-C68B-433F-9BA1-A1235C112B96}">
      <dsp:nvSpPr>
        <dsp:cNvPr id="0" name=""/>
        <dsp:cNvSpPr/>
      </dsp:nvSpPr>
      <dsp:spPr>
        <a:xfrm>
          <a:off x="2602993" y="763833"/>
          <a:ext cx="1427601" cy="1427601"/>
        </a:xfrm>
        <a:prstGeom prst="ellipse">
          <a:avLst/>
        </a:prstGeom>
        <a:solidFill>
          <a:srgbClr val="13BE89">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488950">
            <a:lnSpc>
              <a:spcPct val="90000"/>
            </a:lnSpc>
            <a:spcBef>
              <a:spcPct val="0"/>
            </a:spcBef>
            <a:spcAft>
              <a:spcPct val="35000"/>
            </a:spcAft>
            <a:buNone/>
          </a:pPr>
          <a:r>
            <a:rPr kumimoji="0" lang="en-US" sz="1300" b="0" i="0" u="none" strike="noStrike" kern="1200" cap="none" spc="0" normalizeH="0" baseline="0" dirty="0">
              <a:ln>
                <a:noFill/>
              </a:ln>
              <a:solidFill>
                <a:prstClr val="white"/>
              </a:solidFill>
              <a:effectLst/>
              <a:uLnTx/>
              <a:uFillTx/>
              <a:latin typeface="Century Gothic" panose="020B0502020202020204"/>
              <a:ea typeface="+mn-ea"/>
              <a:cs typeface="+mn-cs"/>
            </a:rPr>
            <a:t>In-house STMD DM Portfolio</a:t>
          </a:r>
        </a:p>
      </dsp:txBody>
      <dsp:txXfrm>
        <a:off x="2812060" y="972900"/>
        <a:ext cx="1009467" cy="1009467"/>
      </dsp:txXfrm>
    </dsp:sp>
    <dsp:sp modelId="{7830DCA4-6487-4908-BE1A-44F200BE65E6}">
      <dsp:nvSpPr>
        <dsp:cNvPr id="0" name=""/>
        <dsp:cNvSpPr/>
      </dsp:nvSpPr>
      <dsp:spPr>
        <a:xfrm>
          <a:off x="461590" y="763833"/>
          <a:ext cx="2141402" cy="14276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1440" bIns="0" numCol="1" spcCol="1270" anchor="ctr" anchorCtr="0">
          <a:noAutofit/>
        </a:bodyPr>
        <a:lstStyle/>
        <a:p>
          <a:pPr marL="114300" lvl="1" indent="-114300" algn="r" defTabSz="577850">
            <a:lnSpc>
              <a:spcPct val="90000"/>
            </a:lnSpc>
            <a:spcBef>
              <a:spcPct val="0"/>
            </a:spcBef>
            <a:spcAft>
              <a:spcPct val="15000"/>
            </a:spcAft>
            <a:buChar char="•"/>
          </a:pPr>
          <a:r>
            <a:rPr lang="en-US" sz="1300" kern="1200" dirty="0"/>
            <a:t>GCD DM </a:t>
          </a:r>
          <a:r>
            <a:rPr lang="en-US" sz="1300" kern="1200" dirty="0">
              <a:solidFill>
                <a:prstClr val="white">
                  <a:hueOff val="0"/>
                  <a:satOff val="0"/>
                  <a:lumOff val="0"/>
                  <a:alphaOff val="0"/>
                </a:prstClr>
              </a:solidFill>
              <a:latin typeface="Century Gothic" panose="020B0502020202020204"/>
              <a:ea typeface="+mn-ea"/>
              <a:cs typeface="+mn-cs"/>
            </a:rPr>
            <a:t>Projects </a:t>
          </a:r>
          <a:r>
            <a:rPr lang="en-US" sz="1000" kern="1200" dirty="0">
              <a:solidFill>
                <a:prstClr val="white">
                  <a:hueOff val="0"/>
                  <a:satOff val="0"/>
                  <a:lumOff val="0"/>
                  <a:alphaOff val="0"/>
                </a:prstClr>
              </a:solidFill>
              <a:latin typeface="Century Gothic" panose="020B0502020202020204"/>
              <a:ea typeface="+mn-ea"/>
              <a:cs typeface="+mn-cs"/>
            </a:rPr>
            <a:t>(includes tech dev, characterization, guidance, and testing standards</a:t>
          </a:r>
          <a:r>
            <a:rPr lang="en-US" sz="1300" kern="1200" dirty="0">
              <a:solidFill>
                <a:prstClr val="white">
                  <a:hueOff val="0"/>
                  <a:satOff val="0"/>
                  <a:lumOff val="0"/>
                  <a:alphaOff val="0"/>
                </a:prstClr>
              </a:solidFill>
              <a:latin typeface="Century Gothic" panose="020B0502020202020204"/>
              <a:ea typeface="+mn-ea"/>
              <a:cs typeface="+mn-cs"/>
            </a:rPr>
            <a:t>)</a:t>
          </a:r>
          <a:endParaRPr lang="en-US" sz="1300" kern="1200" dirty="0"/>
        </a:p>
        <a:p>
          <a:pPr marL="114300" lvl="1" indent="-114300" algn="r" defTabSz="577850">
            <a:lnSpc>
              <a:spcPct val="90000"/>
            </a:lnSpc>
            <a:spcBef>
              <a:spcPct val="0"/>
            </a:spcBef>
            <a:spcAft>
              <a:spcPct val="15000"/>
            </a:spcAft>
            <a:buChar char="•"/>
          </a:pPr>
          <a:r>
            <a:rPr lang="en-US" sz="1300" kern="1200" dirty="0"/>
            <a:t>ECIs</a:t>
          </a:r>
        </a:p>
        <a:p>
          <a:pPr marL="114300" lvl="1" indent="-114300" algn="r" defTabSz="577850">
            <a:lnSpc>
              <a:spcPct val="90000"/>
            </a:lnSpc>
            <a:spcBef>
              <a:spcPct val="0"/>
            </a:spcBef>
            <a:spcAft>
              <a:spcPct val="15000"/>
            </a:spcAft>
            <a:buChar char="•"/>
          </a:pPr>
          <a:r>
            <a:rPr lang="en-US" sz="1300" kern="1200" dirty="0"/>
            <a:t>CIF IRADs</a:t>
          </a:r>
        </a:p>
        <a:p>
          <a:pPr marL="114300" lvl="1" indent="-114300" algn="r" defTabSz="577850">
            <a:lnSpc>
              <a:spcPct val="90000"/>
            </a:lnSpc>
            <a:spcBef>
              <a:spcPct val="0"/>
            </a:spcBef>
            <a:spcAft>
              <a:spcPct val="15000"/>
            </a:spcAft>
            <a:buChar char="•"/>
          </a:pPr>
          <a:r>
            <a:rPr lang="en-US" sz="1300" kern="1200" dirty="0"/>
            <a:t>Flight Ops</a:t>
          </a:r>
        </a:p>
      </dsp:txBody>
      <dsp:txXfrm>
        <a:off x="461590" y="763833"/>
        <a:ext cx="2141402" cy="1427601"/>
      </dsp:txXfrm>
    </dsp:sp>
    <dsp:sp modelId="{A88EB8F7-8CED-4E16-821E-D9F701DF2FD3}">
      <dsp:nvSpPr>
        <dsp:cNvPr id="0" name=""/>
        <dsp:cNvSpPr/>
      </dsp:nvSpPr>
      <dsp:spPr>
        <a:xfrm>
          <a:off x="2142838" y="2481156"/>
          <a:ext cx="1427601" cy="142760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488950">
            <a:lnSpc>
              <a:spcPct val="90000"/>
            </a:lnSpc>
            <a:spcBef>
              <a:spcPct val="0"/>
            </a:spcBef>
            <a:spcAft>
              <a:spcPct val="35000"/>
            </a:spcAft>
            <a:buNone/>
          </a:pPr>
          <a:r>
            <a:rPr kumimoji="0" lang="en-US" sz="1300" b="0" i="0" u="none" strike="noStrike" kern="1200" cap="none" spc="0" normalizeH="0" baseline="0" noProof="0" dirty="0">
              <a:ln>
                <a:noFill/>
              </a:ln>
              <a:solidFill>
                <a:prstClr val="white"/>
              </a:solidFill>
              <a:effectLst/>
              <a:uLnTx/>
              <a:uFillTx/>
              <a:latin typeface="Century Gothic" panose="020B0502020202020204"/>
              <a:ea typeface="+mn-ea"/>
              <a:cs typeface="+mn-cs"/>
            </a:rPr>
            <a:t>STMD DM Partnerships</a:t>
          </a:r>
        </a:p>
      </dsp:txBody>
      <dsp:txXfrm>
        <a:off x="2351905" y="2690223"/>
        <a:ext cx="1009467" cy="1009467"/>
      </dsp:txXfrm>
    </dsp:sp>
    <dsp:sp modelId="{F9DF10AA-78A8-4C46-88F1-C50F41D81708}">
      <dsp:nvSpPr>
        <dsp:cNvPr id="0" name=""/>
        <dsp:cNvSpPr/>
      </dsp:nvSpPr>
      <dsp:spPr>
        <a:xfrm>
          <a:off x="1435" y="2481156"/>
          <a:ext cx="2141402" cy="14276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1440" bIns="0" numCol="1" spcCol="1270" anchor="ctr" anchorCtr="0">
          <a:noAutofit/>
        </a:bodyPr>
        <a:lstStyle/>
        <a:p>
          <a:pPr marL="114300" lvl="1" indent="-114300" algn="r" defTabSz="577850">
            <a:lnSpc>
              <a:spcPct val="90000"/>
            </a:lnSpc>
            <a:spcBef>
              <a:spcPct val="0"/>
            </a:spcBef>
            <a:spcAft>
              <a:spcPct val="15000"/>
            </a:spcAft>
            <a:buChar char="•"/>
          </a:pPr>
          <a:r>
            <a:rPr lang="en-US" sz="1300" kern="1200" dirty="0"/>
            <a:t>LSIC</a:t>
          </a:r>
        </a:p>
        <a:p>
          <a:pPr marL="114300" lvl="1" indent="-114300" algn="r" defTabSz="577850">
            <a:lnSpc>
              <a:spcPct val="90000"/>
            </a:lnSpc>
            <a:spcBef>
              <a:spcPct val="0"/>
            </a:spcBef>
            <a:spcAft>
              <a:spcPct val="15000"/>
            </a:spcAft>
            <a:buChar char="•"/>
          </a:pPr>
          <a:r>
            <a:rPr lang="en-US" sz="1300" kern="1200" dirty="0"/>
            <a:t>SBIRs</a:t>
          </a:r>
        </a:p>
        <a:p>
          <a:pPr marL="114300" lvl="1" indent="-114300" algn="r" defTabSz="577850">
            <a:lnSpc>
              <a:spcPct val="90000"/>
            </a:lnSpc>
            <a:spcBef>
              <a:spcPct val="0"/>
            </a:spcBef>
            <a:spcAft>
              <a:spcPct val="15000"/>
            </a:spcAft>
            <a:buChar char="•"/>
          </a:pPr>
          <a:r>
            <a:rPr lang="en-US" sz="1300" kern="1200" dirty="0"/>
            <a:t>ESIs</a:t>
          </a:r>
        </a:p>
        <a:p>
          <a:pPr marL="114300" lvl="1" indent="-114300" algn="r" defTabSz="577850">
            <a:lnSpc>
              <a:spcPct val="90000"/>
            </a:lnSpc>
            <a:spcBef>
              <a:spcPct val="0"/>
            </a:spcBef>
            <a:spcAft>
              <a:spcPct val="15000"/>
            </a:spcAft>
            <a:buChar char="•"/>
          </a:pPr>
          <a:r>
            <a:rPr lang="en-US" sz="1300" kern="1200" dirty="0"/>
            <a:t>STRGs</a:t>
          </a:r>
        </a:p>
        <a:p>
          <a:pPr marL="114300" lvl="1" indent="-114300" algn="r" defTabSz="577850">
            <a:lnSpc>
              <a:spcPct val="90000"/>
            </a:lnSpc>
            <a:spcBef>
              <a:spcPct val="0"/>
            </a:spcBef>
            <a:spcAft>
              <a:spcPct val="15000"/>
            </a:spcAft>
            <a:buChar char="•"/>
          </a:pPr>
          <a:r>
            <a:rPr lang="en-US" sz="1300" kern="1200" dirty="0"/>
            <a:t>ACOs/TPs</a:t>
          </a:r>
        </a:p>
        <a:p>
          <a:pPr marL="114300" lvl="1" indent="-114300" algn="r" defTabSz="577850">
            <a:lnSpc>
              <a:spcPct val="90000"/>
            </a:lnSpc>
            <a:spcBef>
              <a:spcPct val="0"/>
            </a:spcBef>
            <a:spcAft>
              <a:spcPct val="15000"/>
            </a:spcAft>
            <a:buChar char="•"/>
          </a:pPr>
          <a:r>
            <a:rPr lang="en-US" sz="1300" kern="1200" dirty="0"/>
            <a:t>Challenges &amp; Crowdsourcing</a:t>
          </a:r>
        </a:p>
      </dsp:txBody>
      <dsp:txXfrm>
        <a:off x="1435" y="2481156"/>
        <a:ext cx="2141402" cy="1427601"/>
      </dsp:txXfrm>
    </dsp:sp>
    <dsp:sp modelId="{C0A590F6-2D05-4149-89B0-92DB96455560}">
      <dsp:nvSpPr>
        <dsp:cNvPr id="0" name=""/>
        <dsp:cNvSpPr/>
      </dsp:nvSpPr>
      <dsp:spPr>
        <a:xfrm>
          <a:off x="2602993" y="4198478"/>
          <a:ext cx="1427601" cy="142760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STMD DM Collaborations</a:t>
          </a:r>
        </a:p>
      </dsp:txBody>
      <dsp:txXfrm>
        <a:off x="2812060" y="4407545"/>
        <a:ext cx="1009467" cy="1009467"/>
      </dsp:txXfrm>
    </dsp:sp>
    <dsp:sp modelId="{FB3D05E9-AE9C-45AD-9E69-7F8E901682FF}">
      <dsp:nvSpPr>
        <dsp:cNvPr id="0" name=""/>
        <dsp:cNvSpPr/>
      </dsp:nvSpPr>
      <dsp:spPr>
        <a:xfrm>
          <a:off x="461590" y="4198478"/>
          <a:ext cx="2141402" cy="14276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1440" bIns="0" numCol="1" spcCol="1270" anchor="ctr" anchorCtr="0">
          <a:noAutofit/>
        </a:bodyPr>
        <a:lstStyle/>
        <a:p>
          <a:pPr marL="114300" lvl="1" indent="-114300" algn="r" defTabSz="577850">
            <a:lnSpc>
              <a:spcPct val="90000"/>
            </a:lnSpc>
            <a:spcBef>
              <a:spcPct val="0"/>
            </a:spcBef>
            <a:spcAft>
              <a:spcPct val="15000"/>
            </a:spcAft>
            <a:buChar char="•"/>
          </a:pPr>
          <a:r>
            <a:rPr lang="en-US" sz="1300" kern="1200" dirty="0"/>
            <a:t>ESD</a:t>
          </a:r>
        </a:p>
        <a:p>
          <a:pPr marL="114300" lvl="1" indent="-114300" algn="r" defTabSz="577850">
            <a:lnSpc>
              <a:spcPct val="90000"/>
            </a:lnSpc>
            <a:spcBef>
              <a:spcPct val="0"/>
            </a:spcBef>
            <a:spcAft>
              <a:spcPct val="15000"/>
            </a:spcAft>
            <a:buChar char="•"/>
          </a:pPr>
          <a:r>
            <a:rPr lang="en-US" sz="1300" kern="1200" dirty="0"/>
            <a:t>SMD</a:t>
          </a:r>
        </a:p>
        <a:p>
          <a:pPr marL="114300" lvl="1" indent="-114300" algn="r" defTabSz="577850">
            <a:lnSpc>
              <a:spcPct val="90000"/>
            </a:lnSpc>
            <a:spcBef>
              <a:spcPct val="0"/>
            </a:spcBef>
            <a:spcAft>
              <a:spcPct val="15000"/>
            </a:spcAft>
            <a:buChar char="•"/>
          </a:pPr>
          <a:r>
            <a:rPr lang="en-US" sz="1300" kern="1200" dirty="0"/>
            <a:t>NESC</a:t>
          </a:r>
        </a:p>
        <a:p>
          <a:pPr marL="114300" lvl="1" indent="-114300" algn="r" defTabSz="577850">
            <a:lnSpc>
              <a:spcPct val="90000"/>
            </a:lnSpc>
            <a:spcBef>
              <a:spcPct val="0"/>
            </a:spcBef>
            <a:spcAft>
              <a:spcPct val="15000"/>
            </a:spcAft>
            <a:buChar char="•"/>
          </a:pPr>
          <a:r>
            <a:rPr lang="en-US" sz="1300" kern="1200" dirty="0"/>
            <a:t>Industry</a:t>
          </a:r>
        </a:p>
        <a:p>
          <a:pPr marL="114300" lvl="1" indent="-114300" algn="r" defTabSz="577850">
            <a:lnSpc>
              <a:spcPct val="90000"/>
            </a:lnSpc>
            <a:spcBef>
              <a:spcPct val="0"/>
            </a:spcBef>
            <a:spcAft>
              <a:spcPct val="15000"/>
            </a:spcAft>
            <a:buChar char="•"/>
          </a:pPr>
          <a:r>
            <a:rPr lang="en-US" sz="1300" kern="1200" dirty="0"/>
            <a:t>Academia</a:t>
          </a:r>
        </a:p>
      </dsp:txBody>
      <dsp:txXfrm>
        <a:off x="461590" y="4198478"/>
        <a:ext cx="2141402" cy="14276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25E0A-1AF0-4BC3-9097-6100443516D8}">
      <dsp:nvSpPr>
        <dsp:cNvPr id="0" name=""/>
        <dsp:cNvSpPr/>
      </dsp:nvSpPr>
      <dsp:spPr>
        <a:xfrm rot="5400000">
          <a:off x="1399007" y="873384"/>
          <a:ext cx="751788" cy="85588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6E1715-5873-41F9-A6AD-A4B5B32FEDEE}">
      <dsp:nvSpPr>
        <dsp:cNvPr id="0" name=""/>
        <dsp:cNvSpPr/>
      </dsp:nvSpPr>
      <dsp:spPr>
        <a:xfrm>
          <a:off x="1199829" y="40012"/>
          <a:ext cx="1265569" cy="88585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Define the natural environment</a:t>
          </a:r>
        </a:p>
      </dsp:txBody>
      <dsp:txXfrm>
        <a:off x="1243081" y="83264"/>
        <a:ext cx="1179065" cy="799353"/>
      </dsp:txXfrm>
    </dsp:sp>
    <dsp:sp modelId="{72078A66-1118-4EC6-A996-3B9B7575A7FB}">
      <dsp:nvSpPr>
        <dsp:cNvPr id="0" name=""/>
        <dsp:cNvSpPr/>
      </dsp:nvSpPr>
      <dsp:spPr>
        <a:xfrm>
          <a:off x="2465398" y="124498"/>
          <a:ext cx="920454" cy="715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DSNE</a:t>
          </a:r>
        </a:p>
      </dsp:txBody>
      <dsp:txXfrm>
        <a:off x="2465398" y="124498"/>
        <a:ext cx="920454" cy="715989"/>
      </dsp:txXfrm>
    </dsp:sp>
    <dsp:sp modelId="{6BE1DA32-21CA-4CB6-B1C7-8ADF02160879}">
      <dsp:nvSpPr>
        <dsp:cNvPr id="0" name=""/>
        <dsp:cNvSpPr/>
      </dsp:nvSpPr>
      <dsp:spPr>
        <a:xfrm rot="5400000">
          <a:off x="2448299" y="1868495"/>
          <a:ext cx="751788" cy="85588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B384C3-7D40-4806-9C4D-9D16179B4DF7}">
      <dsp:nvSpPr>
        <dsp:cNvPr id="0" name=""/>
        <dsp:cNvSpPr/>
      </dsp:nvSpPr>
      <dsp:spPr>
        <a:xfrm>
          <a:off x="2249120" y="1035122"/>
          <a:ext cx="1265569" cy="88585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Define the induced environment </a:t>
          </a:r>
        </a:p>
      </dsp:txBody>
      <dsp:txXfrm>
        <a:off x="2292372" y="1078374"/>
        <a:ext cx="1179065" cy="799353"/>
      </dsp:txXfrm>
    </dsp:sp>
    <dsp:sp modelId="{09B3A357-4814-409D-B544-C3D3545546DD}">
      <dsp:nvSpPr>
        <dsp:cNvPr id="0" name=""/>
        <dsp:cNvSpPr/>
      </dsp:nvSpPr>
      <dsp:spPr>
        <a:xfrm>
          <a:off x="3514690" y="1119609"/>
          <a:ext cx="920454" cy="715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Various ways; more in work; system specific</a:t>
          </a:r>
        </a:p>
      </dsp:txBody>
      <dsp:txXfrm>
        <a:off x="3514690" y="1119609"/>
        <a:ext cx="920454" cy="715989"/>
      </dsp:txXfrm>
    </dsp:sp>
    <dsp:sp modelId="{6CAB5454-6E21-4D19-AC35-8A27FB462FEF}">
      <dsp:nvSpPr>
        <dsp:cNvPr id="0" name=""/>
        <dsp:cNvSpPr/>
      </dsp:nvSpPr>
      <dsp:spPr>
        <a:xfrm rot="5400000">
          <a:off x="3497590" y="2863605"/>
          <a:ext cx="751788" cy="85588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B36641-63FF-4717-9CC1-6D6DB88783E0}">
      <dsp:nvSpPr>
        <dsp:cNvPr id="0" name=""/>
        <dsp:cNvSpPr/>
      </dsp:nvSpPr>
      <dsp:spPr>
        <a:xfrm>
          <a:off x="3298412" y="2030232"/>
          <a:ext cx="1265569" cy="88585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Requirements to survive in the environment</a:t>
          </a:r>
        </a:p>
      </dsp:txBody>
      <dsp:txXfrm>
        <a:off x="3341664" y="2073484"/>
        <a:ext cx="1179065" cy="799353"/>
      </dsp:txXfrm>
    </dsp:sp>
    <dsp:sp modelId="{BCCC3885-24E9-42D3-8883-7B5B003FCC97}">
      <dsp:nvSpPr>
        <dsp:cNvPr id="0" name=""/>
        <dsp:cNvSpPr/>
      </dsp:nvSpPr>
      <dsp:spPr>
        <a:xfrm>
          <a:off x="4563981" y="2114719"/>
          <a:ext cx="920454" cy="715989"/>
        </a:xfrm>
        <a:prstGeom prst="rect">
          <a:avLst/>
        </a:prstGeom>
        <a:noFill/>
        <a:ln>
          <a:noFill/>
        </a:ln>
        <a:effectLst/>
      </dsp:spPr>
      <dsp:style>
        <a:lnRef idx="0">
          <a:scrgbClr r="0" g="0" b="0"/>
        </a:lnRef>
        <a:fillRef idx="0">
          <a:scrgbClr r="0" g="0" b="0"/>
        </a:fillRef>
        <a:effectRef idx="0">
          <a:scrgbClr r="0" g="0" b="0"/>
        </a:effectRef>
        <a:fontRef idx="minor"/>
      </dsp:style>
    </dsp:sp>
    <dsp:sp modelId="{459C0C09-43A8-4B57-BA23-782BDDF3E2DF}">
      <dsp:nvSpPr>
        <dsp:cNvPr id="0" name=""/>
        <dsp:cNvSpPr/>
      </dsp:nvSpPr>
      <dsp:spPr>
        <a:xfrm rot="5400000">
          <a:off x="4546882" y="3858716"/>
          <a:ext cx="751788" cy="85588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8CB47D-19A0-4FC8-B068-70F18907DFA8}">
      <dsp:nvSpPr>
        <dsp:cNvPr id="0" name=""/>
        <dsp:cNvSpPr/>
      </dsp:nvSpPr>
      <dsp:spPr>
        <a:xfrm>
          <a:off x="4347704" y="3025343"/>
          <a:ext cx="1265569" cy="88585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Testing and best practices guidance</a:t>
          </a:r>
        </a:p>
      </dsp:txBody>
      <dsp:txXfrm>
        <a:off x="4390956" y="3068595"/>
        <a:ext cx="1179065" cy="799353"/>
      </dsp:txXfrm>
    </dsp:sp>
    <dsp:sp modelId="{B729648F-F820-4110-9E62-AA7F0CFA4D0A}">
      <dsp:nvSpPr>
        <dsp:cNvPr id="0" name=""/>
        <dsp:cNvSpPr/>
      </dsp:nvSpPr>
      <dsp:spPr>
        <a:xfrm>
          <a:off x="5613273" y="3109830"/>
          <a:ext cx="920454" cy="715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NASA-STD-1008</a:t>
          </a:r>
        </a:p>
      </dsp:txBody>
      <dsp:txXfrm>
        <a:off x="5613273" y="3109830"/>
        <a:ext cx="920454" cy="715989"/>
      </dsp:txXfrm>
    </dsp:sp>
    <dsp:sp modelId="{68BB8621-C3C7-4119-A4ED-CC7434EE5F63}">
      <dsp:nvSpPr>
        <dsp:cNvPr id="0" name=""/>
        <dsp:cNvSpPr/>
      </dsp:nvSpPr>
      <dsp:spPr>
        <a:xfrm rot="5400000">
          <a:off x="5596174" y="4853826"/>
          <a:ext cx="751788" cy="855884"/>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A5E7B3-5945-4B75-A153-C03C33DA4BA8}">
      <dsp:nvSpPr>
        <dsp:cNvPr id="0" name=""/>
        <dsp:cNvSpPr/>
      </dsp:nvSpPr>
      <dsp:spPr>
        <a:xfrm>
          <a:off x="5396995" y="4020453"/>
          <a:ext cx="1265569" cy="88585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Mitigation solutions</a:t>
          </a:r>
        </a:p>
      </dsp:txBody>
      <dsp:txXfrm>
        <a:off x="5440247" y="4063705"/>
        <a:ext cx="1179065" cy="799353"/>
      </dsp:txXfrm>
    </dsp:sp>
    <dsp:sp modelId="{23E69DA1-3967-4129-8FC4-DEC39DD5C905}">
      <dsp:nvSpPr>
        <dsp:cNvPr id="0" name=""/>
        <dsp:cNvSpPr/>
      </dsp:nvSpPr>
      <dsp:spPr>
        <a:xfrm>
          <a:off x="6662565" y="4104940"/>
          <a:ext cx="920454" cy="715989"/>
        </a:xfrm>
        <a:prstGeom prst="rect">
          <a:avLst/>
        </a:prstGeom>
        <a:noFill/>
        <a:ln>
          <a:noFill/>
        </a:ln>
        <a:effectLst/>
      </dsp:spPr>
      <dsp:style>
        <a:lnRef idx="0">
          <a:scrgbClr r="0" g="0" b="0"/>
        </a:lnRef>
        <a:fillRef idx="0">
          <a:scrgbClr r="0" g="0" b="0"/>
        </a:fillRef>
        <a:effectRef idx="0">
          <a:scrgbClr r="0" g="0" b="0"/>
        </a:effectRef>
        <a:fontRef idx="minor"/>
      </dsp:style>
    </dsp:sp>
    <dsp:sp modelId="{10A3D33E-499D-4746-967C-63E0419E8FF6}">
      <dsp:nvSpPr>
        <dsp:cNvPr id="0" name=""/>
        <dsp:cNvSpPr/>
      </dsp:nvSpPr>
      <dsp:spPr>
        <a:xfrm>
          <a:off x="6446287" y="5015564"/>
          <a:ext cx="1265569" cy="88585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Risks</a:t>
          </a:r>
        </a:p>
      </dsp:txBody>
      <dsp:txXfrm>
        <a:off x="6489539" y="5058816"/>
        <a:ext cx="1179065" cy="799353"/>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9/24/2024</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9/24/2024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Illumination too</a:t>
            </a:r>
          </a:p>
        </p:txBody>
      </p:sp>
      <p:sp>
        <p:nvSpPr>
          <p:cNvPr id="4" name="Slide Number Placeholder 3"/>
          <p:cNvSpPr>
            <a:spLocks noGrp="1"/>
          </p:cNvSpPr>
          <p:nvPr>
            <p:ph type="sldNum" sz="quarter" idx="5"/>
          </p:nvPr>
        </p:nvSpPr>
        <p:spPr/>
        <p:txBody>
          <a:bodyPr/>
          <a:lstStyle/>
          <a:p>
            <a:fld id="{E7CCE34D-CFF1-4FFE-815B-D050E7ED2DFD}" type="slidenum">
              <a:rPr lang="en-US" smtClean="0"/>
              <a:t>14</a:t>
            </a:fld>
            <a:endParaRPr lang="en-US"/>
          </a:p>
        </p:txBody>
      </p:sp>
    </p:spTree>
    <p:extLst>
      <p:ext uri="{BB962C8B-B14F-4D97-AF65-F5344CB8AC3E}">
        <p14:creationId xmlns:p14="http://schemas.microsoft.com/office/powerpoint/2010/main" val="695685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15</a:t>
            </a:fld>
            <a:endParaRPr lang="en-US"/>
          </a:p>
        </p:txBody>
      </p:sp>
    </p:spTree>
    <p:extLst>
      <p:ext uri="{BB962C8B-B14F-4D97-AF65-F5344CB8AC3E}">
        <p14:creationId xmlns:p14="http://schemas.microsoft.com/office/powerpoint/2010/main" val="3295437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3-16</a:t>
            </a:r>
          </a:p>
          <a:p>
            <a:r>
              <a:rPr lang="en-US" dirty="0"/>
              <a:t>94</a:t>
            </a:r>
          </a:p>
          <a:p>
            <a:r>
              <a:rPr lang="en-US" dirty="0"/>
              <a:t>4-10, 4-19</a:t>
            </a:r>
          </a:p>
          <a:p>
            <a:r>
              <a:rPr lang="en-US" dirty="0"/>
              <a:t>9-42</a:t>
            </a:r>
          </a:p>
          <a:p>
            <a:r>
              <a:rPr lang="en-US" dirty="0"/>
              <a:t>15-29</a:t>
            </a:r>
          </a:p>
        </p:txBody>
      </p:sp>
      <p:sp>
        <p:nvSpPr>
          <p:cNvPr id="4" name="Slide Number Placeholder 3"/>
          <p:cNvSpPr>
            <a:spLocks noGrp="1"/>
          </p:cNvSpPr>
          <p:nvPr>
            <p:ph type="sldNum" sz="quarter" idx="5"/>
          </p:nvPr>
        </p:nvSpPr>
        <p:spPr/>
        <p:txBody>
          <a:bodyPr/>
          <a:lstStyle/>
          <a:p>
            <a:fld id="{E7CCE34D-CFF1-4FFE-815B-D050E7ED2DFD}" type="slidenum">
              <a:rPr lang="en-US" smtClean="0"/>
              <a:t>17</a:t>
            </a:fld>
            <a:endParaRPr lang="en-US"/>
          </a:p>
        </p:txBody>
      </p:sp>
    </p:spTree>
    <p:extLst>
      <p:ext uri="{BB962C8B-B14F-4D97-AF65-F5344CB8AC3E}">
        <p14:creationId xmlns:p14="http://schemas.microsoft.com/office/powerpoint/2010/main" val="1458486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Affected Assets:</a:t>
            </a:r>
          </a:p>
          <a:p>
            <a:pPr lvl="1"/>
            <a:r>
              <a:rPr lang="en-US" dirty="0"/>
              <a:t>Surface operations, habitats, descent/ascent, and orbital assets</a:t>
            </a:r>
          </a:p>
          <a:p>
            <a:r>
              <a:rPr lang="en-US" dirty="0"/>
              <a:t>Affected Systems:</a:t>
            </a:r>
          </a:p>
          <a:p>
            <a:pPr lvl="1"/>
            <a:r>
              <a:rPr lang="en-US" dirty="0"/>
              <a:t>Most surface systems, subsystems, and equipment</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C4CA0F-0121-4309-AC57-BFC4590288C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7069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152400" lvl="0" indent="-342900">
              <a:spcBef>
                <a:spcPts val="0"/>
              </a:spcBef>
              <a:spcAft>
                <a:spcPts val="0"/>
              </a:spcAft>
              <a:buSzPts val="1000"/>
              <a:buFont typeface="Symbol" panose="05050102010706020507" pitchFamily="18" charset="2"/>
              <a:buChar char=""/>
              <a:tabLst>
                <a:tab pos="457200" algn="l"/>
              </a:tabLst>
            </a:pPr>
            <a:r>
              <a:rPr lang="en-US"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Active mitigation:</a:t>
            </a: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Mitigation measure that require human intervention (or power) to operate properly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52400" lvl="0" indent="-342900">
              <a:spcBef>
                <a:spcPts val="0"/>
              </a:spcBef>
              <a:spcAft>
                <a:spcPts val="0"/>
              </a:spcAft>
              <a:buSzPts val="1000"/>
              <a:buFont typeface="Symbol" panose="05050102010706020507" pitchFamily="18" charset="2"/>
              <a:buChar char=""/>
              <a:tabLst>
                <a:tab pos="457200" algn="l"/>
              </a:tabLst>
            </a:pPr>
            <a:r>
              <a:rPr lang="en-US" sz="18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Passive mitigation:</a:t>
            </a: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Mitigation measures that require no human intervention (or power) to operate properly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3D39BA2-F127-4DB1-B8FD-D5A70CC3E01B}" type="slidenum">
              <a:rPr lang="en-US" smtClean="0"/>
              <a:t>22</a:t>
            </a:fld>
            <a:endParaRPr lang="en-US" dirty="0"/>
          </a:p>
        </p:txBody>
      </p:sp>
    </p:spTree>
    <p:extLst>
      <p:ext uri="{BB962C8B-B14F-4D97-AF65-F5344CB8AC3E}">
        <p14:creationId xmlns:p14="http://schemas.microsoft.com/office/powerpoint/2010/main" val="3430102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verifying future dust mitigation requirements and comparing test results, it will be important that appropriate simulants are used</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17D22E2-C7F0-469A-8108-A1683E8E37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2051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D39BA2-F127-4DB1-B8FD-D5A70CC3E01B}" type="slidenum">
              <a:rPr lang="en-US" smtClean="0"/>
              <a:t>29</a:t>
            </a:fld>
            <a:endParaRPr lang="en-US" dirty="0"/>
          </a:p>
        </p:txBody>
      </p:sp>
    </p:spTree>
    <p:extLst>
      <p:ext uri="{BB962C8B-B14F-4D97-AF65-F5344CB8AC3E}">
        <p14:creationId xmlns:p14="http://schemas.microsoft.com/office/powerpoint/2010/main" val="2386723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D39BA2-F127-4DB1-B8FD-D5A70CC3E01B}" type="slidenum">
              <a:rPr lang="en-US" smtClean="0"/>
              <a:t>30</a:t>
            </a:fld>
            <a:endParaRPr lang="en-US" dirty="0"/>
          </a:p>
        </p:txBody>
      </p:sp>
    </p:spTree>
    <p:extLst>
      <p:ext uri="{BB962C8B-B14F-4D97-AF65-F5344CB8AC3E}">
        <p14:creationId xmlns:p14="http://schemas.microsoft.com/office/powerpoint/2010/main" val="2541486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D39BA2-F127-4DB1-B8FD-D5A70CC3E01B}" type="slidenum">
              <a:rPr lang="en-US" smtClean="0"/>
              <a:t>31</a:t>
            </a:fld>
            <a:endParaRPr lang="en-US" dirty="0"/>
          </a:p>
        </p:txBody>
      </p:sp>
    </p:spTree>
    <p:extLst>
      <p:ext uri="{BB962C8B-B14F-4D97-AF65-F5344CB8AC3E}">
        <p14:creationId xmlns:p14="http://schemas.microsoft.com/office/powerpoint/2010/main" val="4176092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pPr>
            <a:r>
              <a:rPr lang="en-US" dirty="0"/>
              <a:t>“This NASA Technical Standard </a:t>
            </a:r>
            <a:r>
              <a:rPr lang="en-US" b="1" u="sng" dirty="0"/>
              <a:t>is applicable to any system</a:t>
            </a:r>
            <a:r>
              <a:rPr lang="en-US" dirty="0"/>
              <a:t>, subsystem, or component that will be exposed to planetary dust.”</a:t>
            </a:r>
          </a:p>
          <a:p>
            <a:pPr>
              <a:lnSpc>
                <a:spcPct val="120000"/>
              </a:lnSpc>
            </a:pPr>
            <a:r>
              <a:rPr lang="en-US" dirty="0"/>
              <a:t>“The environmental conditions defined in this NASA Technical Standard (sources of dust, particle sizes, system surface, and/or volumetric loading) are based on estimates from current data sets or studies. Future insight into these environments through missions, technology demonstrations, laboratory studies, modeling, or analyses may unveil new definitions, at which time this NASA Technical Standard will be revised.”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B6CF67-F7D2-F947-A802-EF577EDB4B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347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 bit of context.  NASA's space tech group develops space technologies for NASA and for civil space.  In the last year (really it was done over 6 months which is why it isn't perfect, don't say that part, lol), and so they did a prioritization process taking input from the other mission directorates and industry and academia.  </a:t>
            </a:r>
            <a:r>
              <a:rPr lang="en-US" i="1" dirty="0"/>
              <a:t>For the now what</a:t>
            </a:r>
            <a:r>
              <a:rPr lang="en-US" dirty="0"/>
              <a:t>, this is influencing how NASA's space technology group is making decisions on technologies to fund, on what stakeholders are best suited to contribute to what technologies, etc.  As solicitations go out for development of technologies for academia, for small businesses, for industry, this will help guide those.   (While going over this slide, it is also important to note that ESDMD ranked dust 1/2/3.)</a:t>
            </a:r>
          </a:p>
        </p:txBody>
      </p:sp>
      <p:sp>
        <p:nvSpPr>
          <p:cNvPr id="4" name="Slide Number Placeholder 3"/>
          <p:cNvSpPr>
            <a:spLocks noGrp="1"/>
          </p:cNvSpPr>
          <p:nvPr>
            <p:ph type="sldNum" sz="quarter" idx="5"/>
          </p:nvPr>
        </p:nvSpPr>
        <p:spPr/>
        <p:txBody>
          <a:bodyPr/>
          <a:lstStyle/>
          <a:p>
            <a:fld id="{E7CCE34D-CFF1-4FFE-815B-D050E7ED2DFD}" type="slidenum">
              <a:rPr lang="en-US" smtClean="0"/>
              <a:t>40</a:t>
            </a:fld>
            <a:endParaRPr lang="en-US"/>
          </a:p>
        </p:txBody>
      </p:sp>
    </p:spTree>
    <p:extLst>
      <p:ext uri="{BB962C8B-B14F-4D97-AF65-F5344CB8AC3E}">
        <p14:creationId xmlns:p14="http://schemas.microsoft.com/office/powerpoint/2010/main" val="557624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D39BA2-F127-4DB1-B8FD-D5A70CC3E01B}" type="slidenum">
              <a:rPr lang="en-US" smtClean="0"/>
              <a:t>42</a:t>
            </a:fld>
            <a:endParaRPr lang="en-US" dirty="0"/>
          </a:p>
        </p:txBody>
      </p:sp>
    </p:spTree>
    <p:extLst>
      <p:ext uri="{BB962C8B-B14F-4D97-AF65-F5344CB8AC3E}">
        <p14:creationId xmlns:p14="http://schemas.microsoft.com/office/powerpoint/2010/main" val="1562572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D39BA2-F127-4DB1-B8FD-D5A70CC3E01B}" type="slidenum">
              <a:rPr lang="en-US" smtClean="0"/>
              <a:t>43</a:t>
            </a:fld>
            <a:endParaRPr lang="en-US" dirty="0"/>
          </a:p>
        </p:txBody>
      </p:sp>
    </p:spTree>
    <p:extLst>
      <p:ext uri="{BB962C8B-B14F-4D97-AF65-F5344CB8AC3E}">
        <p14:creationId xmlns:p14="http://schemas.microsoft.com/office/powerpoint/2010/main" val="1968126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it's important to verbalize that the purpose of you speaking at this meeting is not to inform them about dust mitigation but to leverage their knowledge and expertise.  If they have solutions/ideas, let us know!  You can even say something like how when dust mitigation folks came to a contamination control meeting, they learned several things that could be applied to dust mitigation. </a:t>
            </a:r>
          </a:p>
        </p:txBody>
      </p:sp>
      <p:sp>
        <p:nvSpPr>
          <p:cNvPr id="4" name="Slide Number Placeholder 3"/>
          <p:cNvSpPr>
            <a:spLocks noGrp="1"/>
          </p:cNvSpPr>
          <p:nvPr>
            <p:ph type="sldNum" sz="quarter" idx="5"/>
          </p:nvPr>
        </p:nvSpPr>
        <p:spPr/>
        <p:txBody>
          <a:bodyPr/>
          <a:lstStyle/>
          <a:p>
            <a:fld id="{E7CCE34D-CFF1-4FFE-815B-D050E7ED2DFD}" type="slidenum">
              <a:rPr lang="en-US" smtClean="0"/>
              <a:t>50</a:t>
            </a:fld>
            <a:endParaRPr lang="en-US"/>
          </a:p>
        </p:txBody>
      </p:sp>
    </p:spTree>
    <p:extLst>
      <p:ext uri="{BB962C8B-B14F-4D97-AF65-F5344CB8AC3E}">
        <p14:creationId xmlns:p14="http://schemas.microsoft.com/office/powerpoint/2010/main" val="17188105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pic>
        <p:nvPicPr>
          <p:cNvPr id="12" name="Content Placeholder 4">
            <a:extLst>
              <a:ext uri="{FF2B5EF4-FFF2-40B4-BE49-F238E27FC236}">
                <a16:creationId xmlns:a16="http://schemas.microsoft.com/office/drawing/2014/main" id="{365F5648-B438-4CA8-8655-F6AF975CC8F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2193"/>
            <a:ext cx="7452360" cy="6879433"/>
          </a:xfrm>
          <a:prstGeom prst="rect">
            <a:avLst/>
          </a:prstGeom>
        </p:spPr>
      </p:pic>
      <p:sp>
        <p:nvSpPr>
          <p:cNvPr id="13" name="Slide Number Placeholder 3">
            <a:extLst>
              <a:ext uri="{FF2B5EF4-FFF2-40B4-BE49-F238E27FC236}">
                <a16:creationId xmlns:a16="http://schemas.microsoft.com/office/drawing/2014/main" id="{581F8939-E089-4A5C-A554-D8266712A3E2}"/>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13" name="Slide Number Placeholder 3">
            <a:extLst>
              <a:ext uri="{FF2B5EF4-FFF2-40B4-BE49-F238E27FC236}">
                <a16:creationId xmlns:a16="http://schemas.microsoft.com/office/drawing/2014/main" id="{BA254F7E-0056-4645-807C-BDB9B48BA557}"/>
              </a:ext>
            </a:extLst>
          </p:cNvPr>
          <p:cNvSpPr>
            <a:spLocks noGrp="1"/>
          </p:cNvSpPr>
          <p:nvPr>
            <p:ph type="sldNum" sz="quarter" idx="12"/>
          </p:nvPr>
        </p:nvSpPr>
        <p:spPr>
          <a:xfrm>
            <a:off x="9948863" y="6507212"/>
            <a:ext cx="1692274" cy="153888"/>
          </a:xfrm>
          <a:prstGeom prst="rect">
            <a:avLst/>
          </a:prstGeom>
        </p:spPr>
        <p:txBody>
          <a:bodyPr>
            <a:noAutofit/>
          </a:bodyPr>
          <a:lstStyle>
            <a:lvl1pPr algn="r">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a:xfrm>
            <a:off x="3359150" y="6507212"/>
            <a:ext cx="6379210" cy="153888"/>
          </a:xfrm>
          <a:prstGeom prst="rect">
            <a:avLst/>
          </a:prstGeom>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a:xfrm>
            <a:off x="550863" y="6507212"/>
            <a:ext cx="2628900" cy="153888"/>
          </a:xfrm>
          <a:prstGeom prst="rect">
            <a:avLst/>
          </a:prstGeom>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a:xfrm>
            <a:off x="3359150" y="6507212"/>
            <a:ext cx="6379210" cy="153888"/>
          </a:xfrm>
          <a:prstGeom prst="rect">
            <a:avLst/>
          </a:prstGeom>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a:xfrm>
            <a:off x="9948863" y="6507212"/>
            <a:ext cx="1692274" cy="153888"/>
          </a:xfrm>
          <a:prstGeom prst="rect">
            <a:avLst/>
          </a:prstGeom>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a:xfrm>
            <a:off x="3359150" y="6507212"/>
            <a:ext cx="6379210" cy="153888"/>
          </a:xfrm>
          <a:prstGeom prst="rect">
            <a:avLst/>
          </a:prstGeom>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a:xfrm>
            <a:off x="3359150" y="6507212"/>
            <a:ext cx="6379210" cy="153888"/>
          </a:xfrm>
          <a:prstGeom prst="rect">
            <a:avLst/>
          </a:prstGeom>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a:xfrm>
            <a:off x="3359150" y="6507212"/>
            <a:ext cx="6379210" cy="153888"/>
          </a:xfrm>
          <a:prstGeom prst="rect">
            <a:avLst/>
          </a:prstGeom>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a:xfrm>
            <a:off x="3359150" y="6507212"/>
            <a:ext cx="6379210" cy="153888"/>
          </a:xfrm>
          <a:prstGeom prst="rect">
            <a:avLst/>
          </a:prstGeom>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a:xfrm>
            <a:off x="3359150" y="6507212"/>
            <a:ext cx="6379210" cy="153888"/>
          </a:xfrm>
          <a:prstGeom prst="rect">
            <a:avLst/>
          </a:prstGeom>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a:xfrm>
            <a:off x="3359150" y="6507212"/>
            <a:ext cx="6379210" cy="153888"/>
          </a:xfrm>
          <a:prstGeom prst="rect">
            <a:avLst/>
          </a:prstGeom>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a:xfrm>
            <a:off x="3359150" y="6507212"/>
            <a:ext cx="6379210" cy="153888"/>
          </a:xfrm>
          <a:prstGeom prst="rect">
            <a:avLst/>
          </a:prstGeom>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a:xfrm>
            <a:off x="3359150" y="6507212"/>
            <a:ext cx="6379210" cy="153888"/>
          </a:xfrm>
          <a:prstGeom prst="rect">
            <a:avLst/>
          </a:prstGeom>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a:xfrm>
            <a:off x="3359150" y="6507212"/>
            <a:ext cx="6379210" cy="153888"/>
          </a:xfrm>
          <a:prstGeom prst="rect">
            <a:avLst/>
          </a:prstGeom>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a:xfrm>
            <a:off x="3359150" y="6507212"/>
            <a:ext cx="6379210" cy="153888"/>
          </a:xfrm>
          <a:prstGeom prst="rect">
            <a:avLst/>
          </a:prstGeom>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a:xfrm>
            <a:off x="3359150" y="6507212"/>
            <a:ext cx="6379210" cy="153888"/>
          </a:xfrm>
          <a:prstGeom prst="rect">
            <a:avLst/>
          </a:prstGeom>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28704" y="624110"/>
            <a:ext cx="8911687"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a:xfrm>
            <a:off x="9697392" y="6130437"/>
            <a:ext cx="1146283" cy="370396"/>
          </a:xfrm>
        </p:spPr>
        <p:txBody>
          <a:bodyPr/>
          <a:lstStyle/>
          <a:p>
            <a:fld id="{B61BEF0D-F0BB-DE4B-95CE-6DB70DBA9567}" type="datetimeFigureOut">
              <a:rPr lang="en-US" smtClean="0"/>
              <a:pPr/>
              <a:t>9/24/2024</a:t>
            </a:fld>
            <a:endParaRPr lang="en-US" dirty="0"/>
          </a:p>
        </p:txBody>
      </p:sp>
      <p:sp>
        <p:nvSpPr>
          <p:cNvPr id="4" name="Footer Placeholder 3"/>
          <p:cNvSpPr>
            <a:spLocks noGrp="1"/>
          </p:cNvSpPr>
          <p:nvPr>
            <p:ph type="ftr" sz="quarter" idx="11"/>
          </p:nvPr>
        </p:nvSpPr>
        <p:spPr>
          <a:xfrm>
            <a:off x="1924992" y="6135808"/>
            <a:ext cx="7619999" cy="365125"/>
          </a:xfrm>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911613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DF34B-89C2-42D4-B760-7FEA209941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488AF2-BF87-4928-9A03-F58C6C3463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F0874C-15B6-4B7B-9808-A071147ED25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5DA312F3-493A-45DB-8BAF-D2862FC20AE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690859F-0C8F-4AE1-B942-9D33B840AEDC}"/>
              </a:ext>
            </a:extLst>
          </p:cNvPr>
          <p:cNvSpPr>
            <a:spLocks noGrp="1"/>
          </p:cNvSpPr>
          <p:nvPr>
            <p:ph type="sldNum" sz="quarter" idx="12"/>
          </p:nvPr>
        </p:nvSpPr>
        <p:spPr/>
        <p:txBody>
          <a:bodyPr/>
          <a:lstStyle/>
          <a:p>
            <a:fld id="{AA775D2E-AAB4-4A6C-8864-CE490B21F7D8}" type="slidenum">
              <a:rPr lang="en-US" smtClean="0"/>
              <a:t>‹#›</a:t>
            </a:fld>
            <a:endParaRPr lang="en-US"/>
          </a:p>
        </p:txBody>
      </p:sp>
    </p:spTree>
    <p:extLst>
      <p:ext uri="{BB962C8B-B14F-4D97-AF65-F5344CB8AC3E}">
        <p14:creationId xmlns:p14="http://schemas.microsoft.com/office/powerpoint/2010/main" val="744875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B79A9-453F-4592-8125-951609EF3C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C245FB-2D44-484A-B6B0-D84A199714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469AB8-F157-4DE7-9A74-8380BCC29A3D}"/>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C0DDD882-F76A-4410-8E3D-CE12A8F5DCF1}"/>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1D87D5B-3B42-4052-A856-7A924C428688}"/>
              </a:ext>
            </a:extLst>
          </p:cNvPr>
          <p:cNvSpPr>
            <a:spLocks noGrp="1"/>
          </p:cNvSpPr>
          <p:nvPr>
            <p:ph type="sldNum" sz="quarter" idx="12"/>
          </p:nvPr>
        </p:nvSpPr>
        <p:spPr/>
        <p:txBody>
          <a:bodyPr/>
          <a:lstStyle/>
          <a:p>
            <a:fld id="{AA775D2E-AAB4-4A6C-8864-CE490B21F7D8}" type="slidenum">
              <a:rPr lang="en-US" smtClean="0"/>
              <a:t>‹#›</a:t>
            </a:fld>
            <a:endParaRPr lang="en-US"/>
          </a:p>
        </p:txBody>
      </p:sp>
    </p:spTree>
    <p:extLst>
      <p:ext uri="{BB962C8B-B14F-4D97-AF65-F5344CB8AC3E}">
        <p14:creationId xmlns:p14="http://schemas.microsoft.com/office/powerpoint/2010/main" val="2110747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523D5-0C3A-4839-A453-D12E7C9ED5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388942-3FA6-4414-AE6C-D979A6A8AD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F77D74-4FC4-496C-AB3B-AFA712F139BC}"/>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4F77116-7222-4736-91EE-AA04FFA487C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6EAFED80-1B55-488B-8090-7EE79D643D97}"/>
              </a:ext>
            </a:extLst>
          </p:cNvPr>
          <p:cNvSpPr>
            <a:spLocks noGrp="1"/>
          </p:cNvSpPr>
          <p:nvPr>
            <p:ph type="sldNum" sz="quarter" idx="12"/>
          </p:nvPr>
        </p:nvSpPr>
        <p:spPr/>
        <p:txBody>
          <a:bodyPr/>
          <a:lstStyle/>
          <a:p>
            <a:fld id="{AA775D2E-AAB4-4A6C-8864-CE490B21F7D8}" type="slidenum">
              <a:rPr lang="en-US" smtClean="0"/>
              <a:t>‹#›</a:t>
            </a:fld>
            <a:endParaRPr lang="en-US"/>
          </a:p>
        </p:txBody>
      </p:sp>
    </p:spTree>
    <p:extLst>
      <p:ext uri="{BB962C8B-B14F-4D97-AF65-F5344CB8AC3E}">
        <p14:creationId xmlns:p14="http://schemas.microsoft.com/office/powerpoint/2010/main" val="2924201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A9140-2316-47EB-967B-F866D842A3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019240-782E-4B0D-AE26-0360403CDD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A36862-1976-4EE2-8C2F-C6B2EB63A4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1FADB2-23A1-4BB6-955F-93CAAAC78AE8}"/>
              </a:ext>
            </a:extLst>
          </p:cNvPr>
          <p:cNvSpPr>
            <a:spLocks noGrp="1"/>
          </p:cNvSpPr>
          <p:nvPr>
            <p:ph type="dt" sz="half" idx="10"/>
          </p:nvPr>
        </p:nvSpPr>
        <p:spPr/>
        <p:txBody>
          <a:bodyPr/>
          <a:lstStyle/>
          <a:p>
            <a:r>
              <a:rPr lang="en-US"/>
              <a:t>Tuesday, February 2, 20XX</a:t>
            </a:r>
          </a:p>
        </p:txBody>
      </p:sp>
      <p:sp>
        <p:nvSpPr>
          <p:cNvPr id="6" name="Footer Placeholder 5">
            <a:extLst>
              <a:ext uri="{FF2B5EF4-FFF2-40B4-BE49-F238E27FC236}">
                <a16:creationId xmlns:a16="http://schemas.microsoft.com/office/drawing/2014/main" id="{DEAA2DD0-666A-4F01-9B35-A98413EDF64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064B4748-6F03-44F4-A044-101A372A6F7D}"/>
              </a:ext>
            </a:extLst>
          </p:cNvPr>
          <p:cNvSpPr>
            <a:spLocks noGrp="1"/>
          </p:cNvSpPr>
          <p:nvPr>
            <p:ph type="sldNum" sz="quarter" idx="12"/>
          </p:nvPr>
        </p:nvSpPr>
        <p:spPr/>
        <p:txBody>
          <a:bodyPr/>
          <a:lstStyle/>
          <a:p>
            <a:fld id="{AA775D2E-AAB4-4A6C-8864-CE490B21F7D8}" type="slidenum">
              <a:rPr lang="en-US" smtClean="0"/>
              <a:t>‹#›</a:t>
            </a:fld>
            <a:endParaRPr lang="en-US"/>
          </a:p>
        </p:txBody>
      </p:sp>
    </p:spTree>
    <p:extLst>
      <p:ext uri="{BB962C8B-B14F-4D97-AF65-F5344CB8AC3E}">
        <p14:creationId xmlns:p14="http://schemas.microsoft.com/office/powerpoint/2010/main" val="34605511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DA03C-6F44-49FE-ACE1-67DEB34DC8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42F6CF-FEDE-4182-9135-15FB0CA4DA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310C63-EE64-4B45-B27D-E04725F04D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6D9432-68F3-471F-AB87-78DE17A77A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0263F7-492B-4DA4-B796-A8F12283852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E4AEED-DBD6-4477-A9C7-3B564A4DAF0E}"/>
              </a:ext>
            </a:extLst>
          </p:cNvPr>
          <p:cNvSpPr>
            <a:spLocks noGrp="1"/>
          </p:cNvSpPr>
          <p:nvPr>
            <p:ph type="dt" sz="half" idx="10"/>
          </p:nvPr>
        </p:nvSpPr>
        <p:spPr/>
        <p:txBody>
          <a:bodyPr/>
          <a:lstStyle/>
          <a:p>
            <a:r>
              <a:rPr lang="en-US"/>
              <a:t>Tuesday, February 2, 20XX</a:t>
            </a:r>
          </a:p>
        </p:txBody>
      </p:sp>
      <p:sp>
        <p:nvSpPr>
          <p:cNvPr id="8" name="Footer Placeholder 7">
            <a:extLst>
              <a:ext uri="{FF2B5EF4-FFF2-40B4-BE49-F238E27FC236}">
                <a16:creationId xmlns:a16="http://schemas.microsoft.com/office/drawing/2014/main" id="{A06A7600-C092-4AB8-97F2-DEC2DC09C55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3C7253FA-AD49-454F-A440-E18FEF19ACFC}"/>
              </a:ext>
            </a:extLst>
          </p:cNvPr>
          <p:cNvSpPr>
            <a:spLocks noGrp="1"/>
          </p:cNvSpPr>
          <p:nvPr>
            <p:ph type="sldNum" sz="quarter" idx="12"/>
          </p:nvPr>
        </p:nvSpPr>
        <p:spPr/>
        <p:txBody>
          <a:bodyPr/>
          <a:lstStyle/>
          <a:p>
            <a:fld id="{AA775D2E-AAB4-4A6C-8864-CE490B21F7D8}" type="slidenum">
              <a:rPr lang="en-US" smtClean="0"/>
              <a:t>‹#›</a:t>
            </a:fld>
            <a:endParaRPr lang="en-US"/>
          </a:p>
        </p:txBody>
      </p:sp>
    </p:spTree>
    <p:extLst>
      <p:ext uri="{BB962C8B-B14F-4D97-AF65-F5344CB8AC3E}">
        <p14:creationId xmlns:p14="http://schemas.microsoft.com/office/powerpoint/2010/main" val="15855317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30DF7-310E-4E3B-8417-F8EA757BE3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E4769E-38A9-4C2B-A19B-37646E1FDCDD}"/>
              </a:ext>
            </a:extLst>
          </p:cNvPr>
          <p:cNvSpPr>
            <a:spLocks noGrp="1"/>
          </p:cNvSpPr>
          <p:nvPr>
            <p:ph type="dt" sz="half" idx="10"/>
          </p:nvPr>
        </p:nvSpPr>
        <p:spPr/>
        <p:txBody>
          <a:bodyPr/>
          <a:lstStyle/>
          <a:p>
            <a:r>
              <a:rPr lang="en-US"/>
              <a:t>Tuesday, February 2, 20XX</a:t>
            </a:r>
          </a:p>
        </p:txBody>
      </p:sp>
      <p:sp>
        <p:nvSpPr>
          <p:cNvPr id="4" name="Footer Placeholder 3">
            <a:extLst>
              <a:ext uri="{FF2B5EF4-FFF2-40B4-BE49-F238E27FC236}">
                <a16:creationId xmlns:a16="http://schemas.microsoft.com/office/drawing/2014/main" id="{B8226191-73B0-4EDF-8EBF-D8C1662A757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05A1B76C-11C4-4AAD-83FD-FE9158790CD4}"/>
              </a:ext>
            </a:extLst>
          </p:cNvPr>
          <p:cNvSpPr>
            <a:spLocks noGrp="1"/>
          </p:cNvSpPr>
          <p:nvPr>
            <p:ph type="sldNum" sz="quarter" idx="12"/>
          </p:nvPr>
        </p:nvSpPr>
        <p:spPr/>
        <p:txBody>
          <a:bodyPr/>
          <a:lstStyle/>
          <a:p>
            <a:fld id="{AA775D2E-AAB4-4A6C-8864-CE490B21F7D8}" type="slidenum">
              <a:rPr lang="en-US" smtClean="0"/>
              <a:t>‹#›</a:t>
            </a:fld>
            <a:endParaRPr lang="en-US"/>
          </a:p>
        </p:txBody>
      </p:sp>
    </p:spTree>
    <p:extLst>
      <p:ext uri="{BB962C8B-B14F-4D97-AF65-F5344CB8AC3E}">
        <p14:creationId xmlns:p14="http://schemas.microsoft.com/office/powerpoint/2010/main" val="32697185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D34874-8162-4640-A46B-E7C92716E2EB}"/>
              </a:ext>
            </a:extLst>
          </p:cNvPr>
          <p:cNvSpPr>
            <a:spLocks noGrp="1"/>
          </p:cNvSpPr>
          <p:nvPr>
            <p:ph type="dt" sz="half" idx="10"/>
          </p:nvPr>
        </p:nvSpPr>
        <p:spPr/>
        <p:txBody>
          <a:bodyPr/>
          <a:lstStyle/>
          <a:p>
            <a:r>
              <a:rPr lang="en-US"/>
              <a:t>Tuesday, February 2, 20XX</a:t>
            </a:r>
          </a:p>
        </p:txBody>
      </p:sp>
      <p:sp>
        <p:nvSpPr>
          <p:cNvPr id="3" name="Footer Placeholder 2">
            <a:extLst>
              <a:ext uri="{FF2B5EF4-FFF2-40B4-BE49-F238E27FC236}">
                <a16:creationId xmlns:a16="http://schemas.microsoft.com/office/drawing/2014/main" id="{F23F310B-B9B2-427B-9F64-73DF68A99AA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5D7A434-CEAD-4F2F-B494-B2C7C04B2EA6}"/>
              </a:ext>
            </a:extLst>
          </p:cNvPr>
          <p:cNvSpPr>
            <a:spLocks noGrp="1"/>
          </p:cNvSpPr>
          <p:nvPr>
            <p:ph type="sldNum" sz="quarter" idx="12"/>
          </p:nvPr>
        </p:nvSpPr>
        <p:spPr/>
        <p:txBody>
          <a:bodyPr/>
          <a:lstStyle/>
          <a:p>
            <a:fld id="{AA775D2E-AAB4-4A6C-8864-CE490B21F7D8}" type="slidenum">
              <a:rPr lang="en-US" smtClean="0"/>
              <a:t>‹#›</a:t>
            </a:fld>
            <a:endParaRPr lang="en-US"/>
          </a:p>
        </p:txBody>
      </p:sp>
    </p:spTree>
    <p:extLst>
      <p:ext uri="{BB962C8B-B14F-4D97-AF65-F5344CB8AC3E}">
        <p14:creationId xmlns:p14="http://schemas.microsoft.com/office/powerpoint/2010/main" val="7347980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A7C60-4B55-486C-B843-5F135A08D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CD3815-C36D-42A8-891F-9643944BFF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07E88E-1053-49DC-B4C6-9C3D884767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3C30DD-7EB3-45DB-B4A5-E8E7EEBCE990}"/>
              </a:ext>
            </a:extLst>
          </p:cNvPr>
          <p:cNvSpPr>
            <a:spLocks noGrp="1"/>
          </p:cNvSpPr>
          <p:nvPr>
            <p:ph type="dt" sz="half" idx="10"/>
          </p:nvPr>
        </p:nvSpPr>
        <p:spPr/>
        <p:txBody>
          <a:bodyPr/>
          <a:lstStyle/>
          <a:p>
            <a:r>
              <a:rPr lang="en-US"/>
              <a:t>Tuesday, February 2, 20XX</a:t>
            </a:r>
          </a:p>
        </p:txBody>
      </p:sp>
      <p:sp>
        <p:nvSpPr>
          <p:cNvPr id="6" name="Footer Placeholder 5">
            <a:extLst>
              <a:ext uri="{FF2B5EF4-FFF2-40B4-BE49-F238E27FC236}">
                <a16:creationId xmlns:a16="http://schemas.microsoft.com/office/drawing/2014/main" id="{5B67F631-FE77-4EF7-B057-8414A535603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8501B736-1AA8-4A16-9F70-C3965A591C6D}"/>
              </a:ext>
            </a:extLst>
          </p:cNvPr>
          <p:cNvSpPr>
            <a:spLocks noGrp="1"/>
          </p:cNvSpPr>
          <p:nvPr>
            <p:ph type="sldNum" sz="quarter" idx="12"/>
          </p:nvPr>
        </p:nvSpPr>
        <p:spPr/>
        <p:txBody>
          <a:bodyPr/>
          <a:lstStyle/>
          <a:p>
            <a:fld id="{AA775D2E-AAB4-4A6C-8864-CE490B21F7D8}" type="slidenum">
              <a:rPr lang="en-US" smtClean="0"/>
              <a:t>‹#›</a:t>
            </a:fld>
            <a:endParaRPr lang="en-US"/>
          </a:p>
        </p:txBody>
      </p:sp>
    </p:spTree>
    <p:extLst>
      <p:ext uri="{BB962C8B-B14F-4D97-AF65-F5344CB8AC3E}">
        <p14:creationId xmlns:p14="http://schemas.microsoft.com/office/powerpoint/2010/main" val="626670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26752-585F-4E4F-BB21-2D0BA39332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6985FF-10E7-4FF5-9604-373B25DFD1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533EDF-2D33-4503-9E39-0E790C780A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39159B-A0D6-4A3C-8CD6-8BA00C34B7F0}"/>
              </a:ext>
            </a:extLst>
          </p:cNvPr>
          <p:cNvSpPr>
            <a:spLocks noGrp="1"/>
          </p:cNvSpPr>
          <p:nvPr>
            <p:ph type="dt" sz="half" idx="10"/>
          </p:nvPr>
        </p:nvSpPr>
        <p:spPr/>
        <p:txBody>
          <a:bodyPr/>
          <a:lstStyle/>
          <a:p>
            <a:r>
              <a:rPr lang="en-US"/>
              <a:t>Tuesday, February 2, 20XX</a:t>
            </a:r>
          </a:p>
        </p:txBody>
      </p:sp>
      <p:sp>
        <p:nvSpPr>
          <p:cNvPr id="6" name="Footer Placeholder 5">
            <a:extLst>
              <a:ext uri="{FF2B5EF4-FFF2-40B4-BE49-F238E27FC236}">
                <a16:creationId xmlns:a16="http://schemas.microsoft.com/office/drawing/2014/main" id="{14B100D6-872B-4CF2-876E-456520448EA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21201080-F29E-40F4-A814-EF949EC856ED}"/>
              </a:ext>
            </a:extLst>
          </p:cNvPr>
          <p:cNvSpPr>
            <a:spLocks noGrp="1"/>
          </p:cNvSpPr>
          <p:nvPr>
            <p:ph type="sldNum" sz="quarter" idx="12"/>
          </p:nvPr>
        </p:nvSpPr>
        <p:spPr/>
        <p:txBody>
          <a:bodyPr/>
          <a:lstStyle/>
          <a:p>
            <a:fld id="{AA775D2E-AAB4-4A6C-8864-CE490B21F7D8}" type="slidenum">
              <a:rPr lang="en-US" smtClean="0"/>
              <a:t>‹#›</a:t>
            </a:fld>
            <a:endParaRPr lang="en-US"/>
          </a:p>
        </p:txBody>
      </p:sp>
    </p:spTree>
    <p:extLst>
      <p:ext uri="{BB962C8B-B14F-4D97-AF65-F5344CB8AC3E}">
        <p14:creationId xmlns:p14="http://schemas.microsoft.com/office/powerpoint/2010/main" val="2627444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D8479-F903-4744-AEEB-8A54E645FC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DFE909-B5A1-4B45-8DA4-3BA63A9F99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BFFCBB-B425-4282-8050-F36A3DE7614A}"/>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0692B8AD-86A9-4841-89AB-3F5B0E40E10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BC9FF07D-9ABF-4074-A3B8-CCB43B63F8C2}"/>
              </a:ext>
            </a:extLst>
          </p:cNvPr>
          <p:cNvSpPr>
            <a:spLocks noGrp="1"/>
          </p:cNvSpPr>
          <p:nvPr>
            <p:ph type="sldNum" sz="quarter" idx="12"/>
          </p:nvPr>
        </p:nvSpPr>
        <p:spPr/>
        <p:txBody>
          <a:bodyPr/>
          <a:lstStyle/>
          <a:p>
            <a:fld id="{AA775D2E-AAB4-4A6C-8864-CE490B21F7D8}" type="slidenum">
              <a:rPr lang="en-US" smtClean="0"/>
              <a:t>‹#›</a:t>
            </a:fld>
            <a:endParaRPr lang="en-US"/>
          </a:p>
        </p:txBody>
      </p:sp>
    </p:spTree>
    <p:extLst>
      <p:ext uri="{BB962C8B-B14F-4D97-AF65-F5344CB8AC3E}">
        <p14:creationId xmlns:p14="http://schemas.microsoft.com/office/powerpoint/2010/main" val="907725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BC37B1-1F2D-4281-A737-10B65858BE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75D4C8-F652-4CB6-B984-8057A234A0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01056-CF9D-41E1-BD8B-E2276ADF2A1D}"/>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AD043024-61F0-4577-94F2-70EE15C99C1C}"/>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E1E8309-8081-417D-A9A7-AC369DD2A656}"/>
              </a:ext>
            </a:extLst>
          </p:cNvPr>
          <p:cNvSpPr>
            <a:spLocks noGrp="1"/>
          </p:cNvSpPr>
          <p:nvPr>
            <p:ph type="sldNum" sz="quarter" idx="12"/>
          </p:nvPr>
        </p:nvSpPr>
        <p:spPr/>
        <p:txBody>
          <a:bodyPr/>
          <a:lstStyle/>
          <a:p>
            <a:fld id="{AA775D2E-AAB4-4A6C-8864-CE490B21F7D8}" type="slidenum">
              <a:rPr lang="en-US" smtClean="0"/>
              <a:t>‹#›</a:t>
            </a:fld>
            <a:endParaRPr lang="en-US"/>
          </a:p>
        </p:txBody>
      </p:sp>
    </p:spTree>
    <p:extLst>
      <p:ext uri="{BB962C8B-B14F-4D97-AF65-F5344CB8AC3E}">
        <p14:creationId xmlns:p14="http://schemas.microsoft.com/office/powerpoint/2010/main" val="3406332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Tree>
    <p:extLst>
      <p:ext uri="{BB962C8B-B14F-4D97-AF65-F5344CB8AC3E}">
        <p14:creationId xmlns:p14="http://schemas.microsoft.com/office/powerpoint/2010/main" val="41584291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123457554"/>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16766647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15187672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Tree>
    <p:extLst>
      <p:ext uri="{BB962C8B-B14F-4D97-AF65-F5344CB8AC3E}">
        <p14:creationId xmlns:p14="http://schemas.microsoft.com/office/powerpoint/2010/main" val="23406950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34404131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Tree>
    <p:extLst>
      <p:ext uri="{BB962C8B-B14F-4D97-AF65-F5344CB8AC3E}">
        <p14:creationId xmlns:p14="http://schemas.microsoft.com/office/powerpoint/2010/main" val="28166171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37761509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Tree>
    <p:extLst>
      <p:ext uri="{BB962C8B-B14F-4D97-AF65-F5344CB8AC3E}">
        <p14:creationId xmlns:p14="http://schemas.microsoft.com/office/powerpoint/2010/main" val="2597538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3.pn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2.jpeg"/><Relationship Id="rId5" Type="http://schemas.openxmlformats.org/officeDocument/2006/relationships/slideLayout" Target="../slideLayouts/slideLayout33.xml"/><Relationship Id="rId10" Type="http://schemas.openxmlformats.org/officeDocument/2006/relationships/theme" Target="../theme/theme3.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7F8AE79B-2440-4153-AD38-89DCB8EF55C7}"/>
              </a:ext>
            </a:extLst>
          </p:cNvPr>
          <p:cNvSpPr>
            <a:spLocks noGrp="1"/>
          </p:cNvSpPr>
          <p:nvPr>
            <p:ph type="sldNum" sz="quarter" idx="4"/>
          </p:nvPr>
        </p:nvSpPr>
        <p:spPr>
          <a:xfrm>
            <a:off x="9948863" y="6507212"/>
            <a:ext cx="1692274" cy="153888"/>
          </a:xfrm>
          <a:prstGeom prst="rect">
            <a:avLst/>
          </a:prstGeom>
        </p:spPr>
        <p:txBody>
          <a:bodyPr>
            <a:noAutofit/>
          </a:bodyPr>
          <a:lstStyle>
            <a:lvl1pPr algn="r">
              <a:defRPr/>
            </a:lvl1pPr>
          </a:lstStyle>
          <a:p>
            <a:fld id="{DBA1B0FB-D917-4C8C-928F-313BD683BF39}" type="slidenum">
              <a:rPr lang="en-US" smtClean="0"/>
              <a:pPr/>
              <a:t>‹#›</a:t>
            </a:fld>
            <a:endParaRPr lang="en-US" dirty="0"/>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 id="2147483747" r:id="rId17"/>
  </p:sldLayoutIdLst>
  <p:hf hdr="0" ftr="0" dt="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6C1074-86FF-4A2E-9420-25B8CCD71C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E9C107-9DA7-4CA9-ACCC-6117F6CEEE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A4CF87-023B-4F55-B036-BAB648A4FE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Tuesday, February 2, 20XX</a:t>
            </a:r>
          </a:p>
        </p:txBody>
      </p:sp>
      <p:sp>
        <p:nvSpPr>
          <p:cNvPr id="5" name="Footer Placeholder 4">
            <a:extLst>
              <a:ext uri="{FF2B5EF4-FFF2-40B4-BE49-F238E27FC236}">
                <a16:creationId xmlns:a16="http://schemas.microsoft.com/office/drawing/2014/main" id="{C83527FA-8DA4-4850-8FBB-AEBA2C73B7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Sample Footer Text</a:t>
            </a:r>
          </a:p>
        </p:txBody>
      </p:sp>
      <p:sp>
        <p:nvSpPr>
          <p:cNvPr id="6" name="Slide Number Placeholder 5">
            <a:extLst>
              <a:ext uri="{FF2B5EF4-FFF2-40B4-BE49-F238E27FC236}">
                <a16:creationId xmlns:a16="http://schemas.microsoft.com/office/drawing/2014/main" id="{5C573685-B344-4375-9E34-B1973875B5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775D2E-AAB4-4A6C-8864-CE490B21F7D8}" type="slidenum">
              <a:rPr lang="en-US" smtClean="0"/>
              <a:t>‹#›</a:t>
            </a:fld>
            <a:endParaRPr lang="en-US"/>
          </a:p>
        </p:txBody>
      </p:sp>
    </p:spTree>
    <p:extLst>
      <p:ext uri="{BB962C8B-B14F-4D97-AF65-F5344CB8AC3E}">
        <p14:creationId xmlns:p14="http://schemas.microsoft.com/office/powerpoint/2010/main" val="119626319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4198215950"/>
      </p:ext>
    </p:extLst>
  </p:cSld>
  <p:clrMap bg1="dk1" tx1="lt1" bg2="dk2"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19" Type="http://schemas.openxmlformats.org/officeDocument/2006/relationships/diagramQuickStyle" Target="../diagrams/quickStyle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37.emf"/><Relationship Id="rId5" Type="http://schemas.openxmlformats.org/officeDocument/2006/relationships/image" Target="../media/image36.jp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jpeg"/><Relationship Id="rId12"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42.gif"/><Relationship Id="rId11" Type="http://schemas.openxmlformats.org/officeDocument/2006/relationships/diagramColors" Target="../diagrams/colors7.xml"/><Relationship Id="rId5" Type="http://schemas.openxmlformats.org/officeDocument/2006/relationships/image" Target="../media/image41.png"/><Relationship Id="rId10" Type="http://schemas.openxmlformats.org/officeDocument/2006/relationships/diagramQuickStyle" Target="../diagrams/quickStyle7.xml"/><Relationship Id="rId4" Type="http://schemas.openxmlformats.org/officeDocument/2006/relationships/image" Target="../media/image40.png"/><Relationship Id="rId9" Type="http://schemas.openxmlformats.org/officeDocument/2006/relationships/diagramLayout" Target="../diagrams/layout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6.jpeg"/><Relationship Id="rId7" Type="http://schemas.openxmlformats.org/officeDocument/2006/relationships/hyperlink" Target="https://lsic-wiki.jhuapl.edu/display/CD" TargetMode="External"/><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hyperlink" Target="https://lsic.jhuapl.edu/Resources/Lunar-Simulants.php" TargetMode="External"/><Relationship Id="rId5" Type="http://schemas.openxmlformats.org/officeDocument/2006/relationships/hyperlink" Target="https://ares.jsc.nasa.gov/projects/simulants/" TargetMode="External"/><Relationship Id="rId4" Type="http://schemas.openxmlformats.org/officeDocument/2006/relationships/hyperlink" Target="https://standards.nasa.gov/standard/NASA/NASA-STD-1008" TargetMode="External"/><Relationship Id="rId9" Type="http://schemas.openxmlformats.org/officeDocument/2006/relationships/image" Target="../media/image48.jpeg"/></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s://ares.jsc.nasa.gov/projects/simulant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hyperlink" Target="https://standards.nasa.gov/standard/nasa/nasa-std-1008"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52.png"/><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40.xml.rels><?xml version="1.0" encoding="UTF-8" standalone="yes"?>
<Relationships xmlns="http://schemas.openxmlformats.org/package/2006/relationships"><Relationship Id="rId3" Type="http://schemas.openxmlformats.org/officeDocument/2006/relationships/hyperlink" Target="https://www.nasa.gov/wp-content/uploads/2024/07/civil-space-shortfall-descriptions-july-2024.pdf?emrc=622753"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nasa.gov/wp-content/uploads/2024/07/civil-space-shortfall-ranking-july-2024.pdf?emrc=7dbadc"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73.png"/><Relationship Id="rId3" Type="http://schemas.openxmlformats.org/officeDocument/2006/relationships/image" Target="../media/image63.jpeg"/><Relationship Id="rId7" Type="http://schemas.openxmlformats.org/officeDocument/2006/relationships/image" Target="../media/image67.png"/><Relationship Id="rId12" Type="http://schemas.openxmlformats.org/officeDocument/2006/relationships/image" Target="../media/image72.svg"/><Relationship Id="rId2" Type="http://schemas.openxmlformats.org/officeDocument/2006/relationships/image" Target="../media/image62.jpeg"/><Relationship Id="rId1" Type="http://schemas.openxmlformats.org/officeDocument/2006/relationships/slideLayout" Target="../slideLayouts/slideLayout6.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svg"/><Relationship Id="rId4" Type="http://schemas.openxmlformats.org/officeDocument/2006/relationships/image" Target="../media/image64.gif"/><Relationship Id="rId9" Type="http://schemas.openxmlformats.org/officeDocument/2006/relationships/image" Target="../media/image69.png"/><Relationship Id="rId14" Type="http://schemas.openxmlformats.org/officeDocument/2006/relationships/image" Target="../media/image74.svg"/></Relationships>
</file>

<file path=ppt/slides/_rels/slide46.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2.jpeg"/><Relationship Id="rId7" Type="http://schemas.openxmlformats.org/officeDocument/2006/relationships/image" Target="../media/image78.jpeg"/><Relationship Id="rId2" Type="http://schemas.openxmlformats.org/officeDocument/2006/relationships/image" Target="../media/image75.jpeg"/><Relationship Id="rId1" Type="http://schemas.openxmlformats.org/officeDocument/2006/relationships/slideLayout" Target="../slideLayouts/slideLayout6.xml"/><Relationship Id="rId6" Type="http://schemas.openxmlformats.org/officeDocument/2006/relationships/image" Target="../media/image77.jpeg"/><Relationship Id="rId11" Type="http://schemas.openxmlformats.org/officeDocument/2006/relationships/image" Target="../media/image74.svg"/><Relationship Id="rId5" Type="http://schemas.microsoft.com/office/2007/relationships/hdphoto" Target="../media/hdphoto1.wdp"/><Relationship Id="rId10" Type="http://schemas.openxmlformats.org/officeDocument/2006/relationships/image" Target="../media/image73.png"/><Relationship Id="rId4" Type="http://schemas.openxmlformats.org/officeDocument/2006/relationships/image" Target="../media/image76.png"/><Relationship Id="rId9" Type="http://schemas.openxmlformats.org/officeDocument/2006/relationships/image" Target="../media/image72.sv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4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microsoft.com/office/2007/relationships/hdphoto" Target="../media/hdphoto2.wdp"/></Relationships>
</file>

<file path=ppt/slides/_rels/slide5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02CAC-954A-404B-A480-CF529B3A5C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D3F0E0E-3547-416D-8E61-A48A53B050FD}"/>
              </a:ext>
            </a:extLst>
          </p:cNvPr>
          <p:cNvSpPr>
            <a:spLocks noGrp="1"/>
          </p:cNvSpPr>
          <p:nvPr>
            <p:ph idx="1"/>
          </p:nvPr>
        </p:nvSpPr>
        <p:spPr/>
        <p:txBody>
          <a:bodyPr/>
          <a:lstStyle/>
          <a:p>
            <a:endParaRPr lang="en-US"/>
          </a:p>
        </p:txBody>
      </p:sp>
      <p:sp>
        <p:nvSpPr>
          <p:cNvPr id="4" name="Picture Placeholder 3">
            <a:extLst>
              <a:ext uri="{FF2B5EF4-FFF2-40B4-BE49-F238E27FC236}">
                <a16:creationId xmlns:a16="http://schemas.microsoft.com/office/drawing/2014/main" id="{2C33ADBA-B096-4984-BB68-73F91D920430}"/>
              </a:ext>
            </a:extLst>
          </p:cNvPr>
          <p:cNvSpPr>
            <a:spLocks noGrp="1"/>
          </p:cNvSpPr>
          <p:nvPr>
            <p:ph type="pic" sz="quarter" idx="13"/>
          </p:nvPr>
        </p:nvSpPr>
        <p:spPr/>
      </p:sp>
      <p:sp>
        <p:nvSpPr>
          <p:cNvPr id="5" name="Picture Placeholder 4">
            <a:extLst>
              <a:ext uri="{FF2B5EF4-FFF2-40B4-BE49-F238E27FC236}">
                <a16:creationId xmlns:a16="http://schemas.microsoft.com/office/drawing/2014/main" id="{58C6C703-9386-4975-8FAC-E3DA2986B42D}"/>
              </a:ext>
            </a:extLst>
          </p:cNvPr>
          <p:cNvSpPr>
            <a:spLocks noGrp="1"/>
          </p:cNvSpPr>
          <p:nvPr>
            <p:ph type="pic" sz="quarter" idx="14"/>
          </p:nvPr>
        </p:nvSpPr>
        <p:spPr/>
      </p:sp>
      <p:sp>
        <p:nvSpPr>
          <p:cNvPr id="6" name="Picture Placeholder 5">
            <a:extLst>
              <a:ext uri="{FF2B5EF4-FFF2-40B4-BE49-F238E27FC236}">
                <a16:creationId xmlns:a16="http://schemas.microsoft.com/office/drawing/2014/main" id="{5941C731-861E-45DD-A079-8162BBD7A38A}"/>
              </a:ext>
            </a:extLst>
          </p:cNvPr>
          <p:cNvSpPr>
            <a:spLocks noGrp="1"/>
          </p:cNvSpPr>
          <p:nvPr>
            <p:ph type="pic" sz="quarter" idx="15"/>
          </p:nvPr>
        </p:nvSpPr>
        <p:spPr/>
      </p:sp>
      <p:sp>
        <p:nvSpPr>
          <p:cNvPr id="9" name="Slide Number Placeholder 8">
            <a:extLst>
              <a:ext uri="{FF2B5EF4-FFF2-40B4-BE49-F238E27FC236}">
                <a16:creationId xmlns:a16="http://schemas.microsoft.com/office/drawing/2014/main" id="{0205F96C-BEF7-4D14-81E4-2BFCDEDFA6AD}"/>
              </a:ext>
            </a:extLst>
          </p:cNvPr>
          <p:cNvSpPr>
            <a:spLocks noGrp="1"/>
          </p:cNvSpPr>
          <p:nvPr>
            <p:ph type="sldNum" sz="quarter" idx="12"/>
          </p:nvPr>
        </p:nvSpPr>
        <p:spPr>
          <a:xfrm>
            <a:off x="9948863" y="6507212"/>
            <a:ext cx="1692274" cy="153888"/>
          </a:xfrm>
          <a:prstGeom prst="rect">
            <a:avLst/>
          </a:prstGeom>
        </p:spPr>
        <p:txBody>
          <a:bodyPr/>
          <a:lstStyle/>
          <a:p>
            <a:fld id="{DBA1B0FB-D917-4C8C-928F-313BD683BF39}" type="slidenum">
              <a:rPr lang="en-US" smtClean="0"/>
              <a:t>1</a:t>
            </a:fld>
            <a:endParaRPr lang="en-US"/>
          </a:p>
        </p:txBody>
      </p:sp>
      <p:pic>
        <p:nvPicPr>
          <p:cNvPr id="10" name="Content Placeholder 4">
            <a:extLst>
              <a:ext uri="{FF2B5EF4-FFF2-40B4-BE49-F238E27FC236}">
                <a16:creationId xmlns:a16="http://schemas.microsoft.com/office/drawing/2014/main" id="{7A8C4858-E519-4955-A517-F97CB7E605A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2193"/>
            <a:ext cx="12192000" cy="6879433"/>
          </a:xfrm>
          <a:prstGeom prst="rect">
            <a:avLst/>
          </a:prstGeom>
        </p:spPr>
      </p:pic>
    </p:spTree>
    <p:extLst>
      <p:ext uri="{BB962C8B-B14F-4D97-AF65-F5344CB8AC3E}">
        <p14:creationId xmlns:p14="http://schemas.microsoft.com/office/powerpoint/2010/main" val="423416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554465" y="413662"/>
            <a:ext cx="4531093" cy="2660046"/>
          </a:xfrm>
        </p:spPr>
        <p:txBody>
          <a:bodyPr anchor="b" anchorCtr="0">
            <a:noAutofit/>
          </a:bodyPr>
          <a:lstStyle/>
          <a:p>
            <a:pPr algn="ctr"/>
            <a:r>
              <a:rPr lang="en-US" sz="3200" dirty="0"/>
              <a:t>Advancements in </a:t>
            </a:r>
            <a:br>
              <a:rPr lang="en-US" sz="3200" dirty="0"/>
            </a:br>
            <a:r>
              <a:rPr lang="en-US" sz="4000" dirty="0"/>
              <a:t>Lunar Dust Mitigation</a:t>
            </a:r>
            <a:br>
              <a:rPr lang="en-US" sz="4000" dirty="0"/>
            </a:br>
            <a:endParaRPr lang="en-US" sz="3200" dirty="0"/>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452360"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8037249" y="2674189"/>
            <a:ext cx="3565524" cy="3106851"/>
          </a:xfrm>
        </p:spPr>
        <p:txBody>
          <a:bodyPr>
            <a:normAutofit lnSpcReduction="10000"/>
          </a:bodyPr>
          <a:lstStyle/>
          <a:p>
            <a:pPr marL="0" marR="0" lvl="0" indent="-228600" algn="ctr" defTabSz="914400" rtl="0" eaLnBrk="1" fontAlgn="auto" latinLnBrk="0" hangingPunct="1">
              <a:lnSpc>
                <a:spcPct val="200000"/>
              </a:lnSpc>
              <a:spcBef>
                <a:spcPts val="0"/>
              </a:spcBef>
              <a:spcAft>
                <a:spcPts val="0"/>
              </a:spcAft>
              <a:buClrTx/>
              <a:buSzTx/>
              <a:buFont typeface="Arial" panose="020B0604020202020204" pitchFamily="34" charset="0"/>
              <a:buNone/>
              <a:tabLst/>
              <a:defRPr/>
            </a:pPr>
            <a:r>
              <a:rPr lang="en-US" dirty="0">
                <a:latin typeface="+mj-lt"/>
                <a:cs typeface="Times New Roman" panose="02020603050405020304" pitchFamily="18" charset="0"/>
              </a:rPr>
              <a:t>Ronald Lee</a:t>
            </a:r>
          </a:p>
          <a:p>
            <a:pPr marL="0" marR="0" lvl="0" indent="-228600" algn="ct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sz="1400" dirty="0">
                <a:latin typeface="+mj-lt"/>
                <a:cs typeface="Times New Roman" panose="02020603050405020304" pitchFamily="18" charset="0"/>
              </a:rPr>
              <a:t>Gateway Lunar Dust Transport Modeling Lead</a:t>
            </a:r>
            <a:endParaRPr lang="en-US" sz="2000" dirty="0">
              <a:effectLst/>
              <a:latin typeface="+mj-lt"/>
              <a:ea typeface="Times New Roman" panose="02020603050405020304" pitchFamily="18" charset="0"/>
              <a:cs typeface="Times New Roman" panose="02020603050405020304" pitchFamily="18" charset="0"/>
            </a:endParaRPr>
          </a:p>
          <a:p>
            <a:pPr marL="0" marR="0" algn="ctr">
              <a:lnSpc>
                <a:spcPct val="200000"/>
              </a:lnSpc>
              <a:spcBef>
                <a:spcPts val="0"/>
              </a:spcBef>
              <a:spcAft>
                <a:spcPts val="0"/>
              </a:spcAft>
            </a:pPr>
            <a:r>
              <a:rPr lang="en-US" sz="2000" dirty="0">
                <a:effectLst/>
                <a:latin typeface="+mj-lt"/>
                <a:ea typeface="Times New Roman" panose="02020603050405020304" pitchFamily="18" charset="0"/>
                <a:cs typeface="Times New Roman" panose="02020603050405020304" pitchFamily="18" charset="0"/>
              </a:rPr>
              <a:t>Kristen John, Ph.D.</a:t>
            </a:r>
          </a:p>
          <a:p>
            <a:pPr marL="0" marR="0" algn="ctr">
              <a:spcBef>
                <a:spcPts val="0"/>
              </a:spcBef>
              <a:spcAft>
                <a:spcPts val="0"/>
              </a:spcAft>
            </a:pPr>
            <a:r>
              <a:rPr lang="en-US" sz="1400" dirty="0">
                <a:effectLst/>
                <a:latin typeface="+mj-lt"/>
                <a:ea typeface="Times New Roman" panose="02020603050405020304" pitchFamily="18" charset="0"/>
                <a:cs typeface="Times New Roman" panose="02020603050405020304" pitchFamily="18" charset="0"/>
              </a:rPr>
              <a:t>Technical Integration Manager</a:t>
            </a:r>
          </a:p>
          <a:p>
            <a:pPr marL="0" marR="0" algn="ctr">
              <a:spcBef>
                <a:spcPts val="0"/>
              </a:spcBef>
              <a:spcAft>
                <a:spcPts val="0"/>
              </a:spcAft>
            </a:pPr>
            <a:r>
              <a:rPr lang="en-US" sz="1400" dirty="0">
                <a:effectLst/>
                <a:latin typeface="+mj-lt"/>
                <a:ea typeface="Times New Roman" panose="02020603050405020304" pitchFamily="18" charset="0"/>
                <a:cs typeface="Times New Roman" panose="02020603050405020304" pitchFamily="18" charset="0"/>
              </a:rPr>
              <a:t>Lunar Dust Mitigation</a:t>
            </a:r>
            <a:endParaRPr lang="en-US" sz="1400" dirty="0">
              <a:effectLst/>
              <a:latin typeface="+mj-lt"/>
              <a:ea typeface="Calibri" panose="020F0502020204030204" pitchFamily="34" charset="0"/>
              <a:cs typeface="Times New Roman" panose="02020603050405020304" pitchFamily="18" charset="0"/>
            </a:endParaRPr>
          </a:p>
          <a:p>
            <a:pPr marL="0" marR="0" algn="ctr">
              <a:spcBef>
                <a:spcPts val="0"/>
              </a:spcBef>
              <a:spcAft>
                <a:spcPts val="0"/>
              </a:spcAft>
            </a:pPr>
            <a:r>
              <a:rPr lang="en-US" sz="1400" dirty="0">
                <a:effectLst/>
                <a:latin typeface="+mj-lt"/>
                <a:ea typeface="Times New Roman" panose="02020603050405020304" pitchFamily="18" charset="0"/>
                <a:cs typeface="Times New Roman" panose="02020603050405020304" pitchFamily="18" charset="0"/>
              </a:rPr>
              <a:t>NASA Space Technology Mission Directorate</a:t>
            </a:r>
          </a:p>
          <a:p>
            <a:pPr marL="0" marR="0" algn="ctr">
              <a:lnSpc>
                <a:spcPct val="200000"/>
              </a:lnSpc>
              <a:spcBef>
                <a:spcPts val="0"/>
              </a:spcBef>
              <a:spcAft>
                <a:spcPts val="0"/>
              </a:spcAft>
            </a:pPr>
            <a:r>
              <a:rPr lang="en-US" dirty="0">
                <a:latin typeface="+mj-lt"/>
                <a:ea typeface="Calibri" panose="020F0502020204030204" pitchFamily="34" charset="0"/>
                <a:cs typeface="Times New Roman" panose="02020603050405020304" pitchFamily="18" charset="0"/>
              </a:rPr>
              <a:t>Amy Fritz</a:t>
            </a:r>
          </a:p>
          <a:p>
            <a:pPr marL="0" marR="0" algn="ctr">
              <a:spcBef>
                <a:spcPts val="0"/>
              </a:spcBef>
              <a:spcAft>
                <a:spcPts val="0"/>
              </a:spcAft>
            </a:pPr>
            <a:r>
              <a:rPr lang="en-US" sz="1400" dirty="0">
                <a:latin typeface="+mj-lt"/>
                <a:ea typeface="Calibri" panose="020F0502020204030204" pitchFamily="34" charset="0"/>
                <a:cs typeface="Times New Roman" panose="02020603050405020304" pitchFamily="18" charset="0"/>
              </a:rPr>
              <a:t>Gateway Dust Mitigation Subsystem Manager</a:t>
            </a:r>
          </a:p>
          <a:p>
            <a:pPr marL="0" marR="0" algn="ctr">
              <a:spcBef>
                <a:spcPts val="0"/>
              </a:spcBef>
              <a:spcAft>
                <a:spcPts val="0"/>
              </a:spcAft>
            </a:pPr>
            <a:endParaRPr lang="en-US" sz="1400" dirty="0">
              <a:effectLst/>
              <a:latin typeface="+mj-lt"/>
              <a:ea typeface="Calibri" panose="020F0502020204030204" pitchFamily="34" charset="0"/>
              <a:cs typeface="Times New Roman" panose="02020603050405020304" pitchFamily="18" charset="0"/>
            </a:endParaRPr>
          </a:p>
          <a:p>
            <a:endParaRPr lang="en-US" dirty="0"/>
          </a:p>
        </p:txBody>
      </p:sp>
      <p:pic>
        <p:nvPicPr>
          <p:cNvPr id="7" name="Picture 6">
            <a:extLst>
              <a:ext uri="{FF2B5EF4-FFF2-40B4-BE49-F238E27FC236}">
                <a16:creationId xmlns:a16="http://schemas.microsoft.com/office/drawing/2014/main" id="{2595A734-06E9-427F-B167-03465D0D970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85557" y="5871194"/>
            <a:ext cx="1084086" cy="1010369"/>
          </a:xfrm>
          <a:prstGeom prst="rect">
            <a:avLst/>
          </a:prstGeom>
        </p:spPr>
      </p:pic>
      <p:pic>
        <p:nvPicPr>
          <p:cNvPr id="8" name="Picture 7">
            <a:extLst>
              <a:ext uri="{FF2B5EF4-FFF2-40B4-BE49-F238E27FC236}">
                <a16:creationId xmlns:a16="http://schemas.microsoft.com/office/drawing/2014/main" id="{D5FB0A2D-0A76-49DE-80CD-959F38F8E72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12505" y="6051502"/>
            <a:ext cx="782109" cy="649752"/>
          </a:xfrm>
          <a:prstGeom prst="rect">
            <a:avLst/>
          </a:prstGeom>
        </p:spPr>
      </p:pic>
      <p:pic>
        <p:nvPicPr>
          <p:cNvPr id="9" name="Picture 8">
            <a:extLst>
              <a:ext uri="{FF2B5EF4-FFF2-40B4-BE49-F238E27FC236}">
                <a16:creationId xmlns:a16="http://schemas.microsoft.com/office/drawing/2014/main" id="{A3792C17-8D1C-48EB-A689-231B7E3D7D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43808" y="5953282"/>
            <a:ext cx="755528" cy="846191"/>
          </a:xfrm>
          <a:prstGeom prst="rect">
            <a:avLst/>
          </a:prstGeom>
        </p:spPr>
      </p:pic>
      <p:sp>
        <p:nvSpPr>
          <p:cNvPr id="4" name="TextBox 3">
            <a:extLst>
              <a:ext uri="{FF2B5EF4-FFF2-40B4-BE49-F238E27FC236}">
                <a16:creationId xmlns:a16="http://schemas.microsoft.com/office/drawing/2014/main" id="{833687A8-EEEB-6B78-DF72-CF4120C8CD7E}"/>
              </a:ext>
            </a:extLst>
          </p:cNvPr>
          <p:cNvSpPr txBox="1"/>
          <p:nvPr/>
        </p:nvSpPr>
        <p:spPr>
          <a:xfrm>
            <a:off x="0" y="6488668"/>
            <a:ext cx="4136572" cy="369332"/>
          </a:xfrm>
          <a:prstGeom prst="rect">
            <a:avLst/>
          </a:prstGeom>
          <a:noFill/>
        </p:spPr>
        <p:txBody>
          <a:bodyPr wrap="square" rtlCol="0">
            <a:spAutoFit/>
          </a:bodyPr>
          <a:lstStyle/>
          <a:p>
            <a:r>
              <a:rPr lang="en-US" dirty="0"/>
              <a:t>Approved for Public Release</a:t>
            </a:r>
          </a:p>
        </p:txBody>
      </p:sp>
    </p:spTree>
    <p:extLst>
      <p:ext uri="{BB962C8B-B14F-4D97-AF65-F5344CB8AC3E}">
        <p14:creationId xmlns:p14="http://schemas.microsoft.com/office/powerpoint/2010/main" val="752814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549276"/>
            <a:ext cx="3565524" cy="1499862"/>
          </a:xfrm>
        </p:spPr>
        <p:txBody>
          <a:bodyPr/>
          <a:lstStyle/>
          <a:p>
            <a:r>
              <a:rPr lang="en-US" dirty="0"/>
              <a:t>Agenda</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3" y="2677306"/>
            <a:ext cx="5931217" cy="3415519"/>
          </a:xfrm>
        </p:spPr>
        <p:txBody>
          <a:bodyPr/>
          <a:lstStyle/>
          <a:p>
            <a:r>
              <a:rPr lang="en-US" sz="3200" dirty="0">
                <a:solidFill>
                  <a:schemeClr val="tx1"/>
                </a:solidFill>
                <a:latin typeface="+mj-lt"/>
                <a:ea typeface="+mj-ea"/>
                <a:cs typeface="+mj-cs"/>
              </a:rPr>
              <a:t>Who’s Who</a:t>
            </a:r>
          </a:p>
          <a:p>
            <a:r>
              <a:rPr lang="en-US" dirty="0"/>
              <a:t>Dust, the dust problem, and dust mitigation</a:t>
            </a:r>
          </a:p>
          <a:p>
            <a:r>
              <a:rPr lang="en-US" dirty="0"/>
              <a:t>Defining “dust”</a:t>
            </a:r>
          </a:p>
          <a:p>
            <a:r>
              <a:rPr lang="en-US" dirty="0"/>
              <a:t>NASA’s Perspective</a:t>
            </a:r>
          </a:p>
          <a:p>
            <a:r>
              <a:rPr lang="en-US" dirty="0"/>
              <a:t>Experiments, Payloads, and Technology</a:t>
            </a:r>
          </a:p>
          <a:p>
            <a:r>
              <a:rPr lang="en-US" dirty="0"/>
              <a:t>Engagement </a:t>
            </a:r>
          </a:p>
          <a:p>
            <a:endParaRPr lang="en-US" dirty="0"/>
          </a:p>
        </p:txBody>
      </p:sp>
      <p:pic>
        <p:nvPicPr>
          <p:cNvPr id="22" name="Picture Placeholder 21">
            <a:extLst>
              <a:ext uri="{FF2B5EF4-FFF2-40B4-BE49-F238E27FC236}">
                <a16:creationId xmlns:a16="http://schemas.microsoft.com/office/drawing/2014/main" id="{3E7D16EB-2E63-4BB9-9FBC-A39F485E9EAC}"/>
              </a:ext>
            </a:extLst>
          </p:cNvPr>
          <p:cNvPicPr>
            <a:picLocks noGrp="1" noChangeAspect="1"/>
          </p:cNvPicPr>
          <p:nvPr>
            <p:ph type="pic" sz="quarter" idx="15"/>
          </p:nvPr>
        </p:nvPicPr>
        <p:blipFill rotWithShape="1">
          <a:blip r:embed="rId2"/>
          <a:srcRect l="29689" r="12500" b="25172"/>
          <a:stretch/>
        </p:blipFill>
        <p:spPr>
          <a:xfrm>
            <a:off x="9105900" y="3324733"/>
            <a:ext cx="2922588" cy="2837164"/>
          </a:xfrm>
        </p:spPr>
      </p:pic>
      <p:pic>
        <p:nvPicPr>
          <p:cNvPr id="26" name="Picture Placeholder 25">
            <a:extLst>
              <a:ext uri="{FF2B5EF4-FFF2-40B4-BE49-F238E27FC236}">
                <a16:creationId xmlns:a16="http://schemas.microsoft.com/office/drawing/2014/main" id="{E1830FBC-7A7A-405E-9FAB-D71FC6FE706B}"/>
              </a:ext>
            </a:extLst>
          </p:cNvPr>
          <p:cNvPicPr>
            <a:picLocks noGrp="1" noChangeAspect="1"/>
          </p:cNvPicPr>
          <p:nvPr>
            <p:ph type="pic" sz="quarter" idx="14"/>
          </p:nvPr>
        </p:nvPicPr>
        <p:blipFill rotWithShape="1">
          <a:blip r:embed="rId3"/>
          <a:srcRect b="2923"/>
          <a:stretch/>
        </p:blipFill>
        <p:spPr>
          <a:xfrm>
            <a:off x="8918575" y="596392"/>
            <a:ext cx="2263776" cy="2197608"/>
          </a:xfrm>
        </p:spPr>
      </p:pic>
      <p:pic>
        <p:nvPicPr>
          <p:cNvPr id="30" name="Picture Placeholder 29">
            <a:extLst>
              <a:ext uri="{FF2B5EF4-FFF2-40B4-BE49-F238E27FC236}">
                <a16:creationId xmlns:a16="http://schemas.microsoft.com/office/drawing/2014/main" id="{28C0BAF8-FE05-4DAB-96BB-24EBC1C927DF}"/>
              </a:ext>
            </a:extLst>
          </p:cNvPr>
          <p:cNvPicPr>
            <a:picLocks noGrp="1" noChangeAspect="1"/>
          </p:cNvPicPr>
          <p:nvPr>
            <p:ph type="pic" sz="quarter" idx="13"/>
          </p:nvPr>
        </p:nvPicPr>
        <p:blipFill rotWithShape="1">
          <a:blip r:embed="rId4"/>
          <a:srcRect l="2522" t="4907" r="1359" b="4171"/>
          <a:stretch/>
        </p:blipFill>
        <p:spPr>
          <a:xfrm>
            <a:off x="5122863" y="1728280"/>
            <a:ext cx="3795712" cy="3592112"/>
          </a:xfrm>
        </p:spPr>
      </p:pic>
      <p:sp>
        <p:nvSpPr>
          <p:cNvPr id="7" name="Slide Number Placeholder 3">
            <a:extLst>
              <a:ext uri="{FF2B5EF4-FFF2-40B4-BE49-F238E27FC236}">
                <a16:creationId xmlns:a16="http://schemas.microsoft.com/office/drawing/2014/main" id="{86250CAD-7B5D-48E2-9734-AAF8D50C430F}"/>
              </a:ext>
            </a:extLst>
          </p:cNvPr>
          <p:cNvSpPr>
            <a:spLocks noGrp="1"/>
          </p:cNvSpPr>
          <p:nvPr>
            <p:ph type="sldNum" sz="quarter" idx="12"/>
          </p:nvPr>
        </p:nvSpPr>
        <p:spPr>
          <a:xfrm>
            <a:off x="9948863" y="6507212"/>
            <a:ext cx="1692274" cy="153888"/>
          </a:xfrm>
          <a:prstGeom prst="rect">
            <a:avLst/>
          </a:prstGeom>
        </p:spPr>
        <p:txBody>
          <a:bodyPr>
            <a:noAutofit/>
          </a:bodyPr>
          <a:lstStyle/>
          <a:p>
            <a:pPr algn="r"/>
            <a:fld id="{DBA1B0FB-D917-4C8C-928F-313BD683BF39}" type="slidenum">
              <a:rPr lang="en-US" smtClean="0"/>
              <a:pPr algn="r"/>
              <a:t>3</a:t>
            </a:fld>
            <a:endParaRPr lang="en-US"/>
          </a:p>
        </p:txBody>
      </p:sp>
    </p:spTree>
    <p:extLst>
      <p:ext uri="{BB962C8B-B14F-4D97-AF65-F5344CB8AC3E}">
        <p14:creationId xmlns:p14="http://schemas.microsoft.com/office/powerpoint/2010/main" val="2313234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3312D-631A-1440-7C54-7C8289F2F46C}"/>
              </a:ext>
            </a:extLst>
          </p:cNvPr>
          <p:cNvSpPr>
            <a:spLocks noGrp="1"/>
          </p:cNvSpPr>
          <p:nvPr>
            <p:ph type="title"/>
          </p:nvPr>
        </p:nvSpPr>
        <p:spPr>
          <a:xfrm>
            <a:off x="550863" y="549275"/>
            <a:ext cx="11279187" cy="893763"/>
          </a:xfrm>
        </p:spPr>
        <p:txBody>
          <a:bodyPr/>
          <a:lstStyle/>
          <a:p>
            <a:r>
              <a:rPr lang="en-US" dirty="0"/>
              <a:t>Dust Mitigation Leadership at JSC</a:t>
            </a:r>
          </a:p>
        </p:txBody>
      </p:sp>
      <p:sp>
        <p:nvSpPr>
          <p:cNvPr id="3" name="Content Placeholder 2">
            <a:extLst>
              <a:ext uri="{FF2B5EF4-FFF2-40B4-BE49-F238E27FC236}">
                <a16:creationId xmlns:a16="http://schemas.microsoft.com/office/drawing/2014/main" id="{EED06C92-2734-CEB3-988D-33087EF3311C}"/>
              </a:ext>
            </a:extLst>
          </p:cNvPr>
          <p:cNvSpPr>
            <a:spLocks noGrp="1"/>
          </p:cNvSpPr>
          <p:nvPr>
            <p:ph idx="1"/>
          </p:nvPr>
        </p:nvSpPr>
        <p:spPr>
          <a:xfrm>
            <a:off x="550863" y="1443038"/>
            <a:ext cx="5792786" cy="5064174"/>
          </a:xfrm>
        </p:spPr>
        <p:txBody>
          <a:bodyPr/>
          <a:lstStyle/>
          <a:p>
            <a:r>
              <a:rPr lang="en-US" dirty="0">
                <a:solidFill>
                  <a:schemeClr val="tx1"/>
                </a:solidFill>
                <a:latin typeface="+mj-lt"/>
                <a:ea typeface="+mj-ea"/>
                <a:cs typeface="+mj-cs"/>
              </a:rPr>
              <a:t>EX2 Branch Leads Dust Mitigation at JSC and NASA</a:t>
            </a:r>
          </a:p>
          <a:p>
            <a:pPr marL="342900" indent="-342900">
              <a:spcBef>
                <a:spcPts val="0"/>
              </a:spcBef>
              <a:buFont typeface="Arial" panose="020B0604020202020204" pitchFamily="34" charset="0"/>
              <a:buChar char="•"/>
            </a:pPr>
            <a:r>
              <a:rPr lang="en-US" dirty="0"/>
              <a:t>STMD Technical Integration Manager/Acting Dust Mitigation and Environments Architect</a:t>
            </a:r>
          </a:p>
          <a:p>
            <a:pPr marL="342900" indent="-342900">
              <a:spcBef>
                <a:spcPts val="0"/>
              </a:spcBef>
              <a:buFont typeface="Arial" panose="020B0604020202020204" pitchFamily="34" charset="0"/>
              <a:buChar char="•"/>
            </a:pPr>
            <a:r>
              <a:rPr lang="en-US" dirty="0"/>
              <a:t>HLS SE&amp;I System Manager</a:t>
            </a:r>
          </a:p>
          <a:p>
            <a:pPr marL="342900" indent="-342900">
              <a:spcBef>
                <a:spcPts val="0"/>
              </a:spcBef>
              <a:buFont typeface="Arial" panose="020B0604020202020204" pitchFamily="34" charset="0"/>
              <a:buChar char="•"/>
            </a:pPr>
            <a:r>
              <a:rPr lang="en-US" dirty="0"/>
              <a:t>HLS Crew Compartment System Manager</a:t>
            </a:r>
          </a:p>
          <a:p>
            <a:pPr marL="342900" indent="-342900">
              <a:spcBef>
                <a:spcPts val="0"/>
              </a:spcBef>
              <a:buFont typeface="Arial" panose="020B0604020202020204" pitchFamily="34" charset="0"/>
              <a:buChar char="•"/>
            </a:pPr>
            <a:r>
              <a:rPr lang="en-US" dirty="0"/>
              <a:t>Gateway System Manager</a:t>
            </a:r>
          </a:p>
          <a:p>
            <a:pPr marL="342900" indent="-342900">
              <a:spcBef>
                <a:spcPts val="0"/>
              </a:spcBef>
              <a:buFont typeface="Arial" panose="020B0604020202020204" pitchFamily="34" charset="0"/>
              <a:buChar char="•"/>
            </a:pPr>
            <a:r>
              <a:rPr lang="en-US" dirty="0"/>
              <a:t>EHP LTV System Manager</a:t>
            </a:r>
          </a:p>
          <a:p>
            <a:pPr marL="342900" indent="-342900">
              <a:spcBef>
                <a:spcPts val="0"/>
              </a:spcBef>
              <a:buFont typeface="Arial" panose="020B0604020202020204" pitchFamily="34" charset="0"/>
              <a:buChar char="•"/>
            </a:pPr>
            <a:r>
              <a:rPr lang="en-US" dirty="0"/>
              <a:t>EHP PR System Manager</a:t>
            </a:r>
          </a:p>
          <a:p>
            <a:r>
              <a:rPr lang="en-US" dirty="0">
                <a:solidFill>
                  <a:schemeClr val="tx1"/>
                </a:solidFill>
                <a:latin typeface="+mj-lt"/>
                <a:ea typeface="+mj-ea"/>
                <a:cs typeface="+mj-cs"/>
              </a:rPr>
              <a:t>Dust Testing and Modeling at JSC</a:t>
            </a:r>
          </a:p>
          <a:p>
            <a:pPr marL="342900" indent="-342900">
              <a:spcBef>
                <a:spcPts val="0"/>
              </a:spcBef>
              <a:buFont typeface="Arial" panose="020B0604020202020204" pitchFamily="34" charset="0"/>
              <a:buChar char="•"/>
            </a:pPr>
            <a:r>
              <a:rPr lang="en-US" dirty="0"/>
              <a:t>Gateway Induced Environments</a:t>
            </a:r>
          </a:p>
          <a:p>
            <a:pPr marL="342900" indent="-342900">
              <a:spcBef>
                <a:spcPts val="0"/>
              </a:spcBef>
              <a:buFont typeface="Arial" panose="020B0604020202020204" pitchFamily="34" charset="0"/>
              <a:buChar char="•"/>
            </a:pPr>
            <a:r>
              <a:rPr lang="en-US" dirty="0"/>
              <a:t>JSC Engineering </a:t>
            </a:r>
          </a:p>
          <a:p>
            <a:endParaRPr lang="en-US" dirty="0"/>
          </a:p>
        </p:txBody>
      </p:sp>
      <p:sp>
        <p:nvSpPr>
          <p:cNvPr id="7" name="Slide Number Placeholder 6">
            <a:extLst>
              <a:ext uri="{FF2B5EF4-FFF2-40B4-BE49-F238E27FC236}">
                <a16:creationId xmlns:a16="http://schemas.microsoft.com/office/drawing/2014/main" id="{1136C55E-003F-92A9-EC32-11D70764DDC9}"/>
              </a:ext>
            </a:extLst>
          </p:cNvPr>
          <p:cNvSpPr>
            <a:spLocks noGrp="1"/>
          </p:cNvSpPr>
          <p:nvPr>
            <p:ph type="sldNum" sz="quarter" idx="12"/>
          </p:nvPr>
        </p:nvSpPr>
        <p:spPr/>
        <p:txBody>
          <a:bodyPr/>
          <a:lstStyle/>
          <a:p>
            <a:fld id="{DBA1B0FB-D917-4C8C-928F-313BD683BF39}" type="slidenum">
              <a:rPr lang="en-US" smtClean="0"/>
              <a:pPr/>
              <a:t>4</a:t>
            </a:fld>
            <a:endParaRPr lang="en-US"/>
          </a:p>
        </p:txBody>
      </p:sp>
      <p:pic>
        <p:nvPicPr>
          <p:cNvPr id="8" name="Picture 7" descr="A hexagon with a rocket and text&#10;&#10;Description automatically generated">
            <a:extLst>
              <a:ext uri="{FF2B5EF4-FFF2-40B4-BE49-F238E27FC236}">
                <a16:creationId xmlns:a16="http://schemas.microsoft.com/office/drawing/2014/main" id="{AB05507F-2B56-4489-2D0F-90CC3EA93FB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7016" t="11989" r="17078" b="11983"/>
          <a:stretch/>
        </p:blipFill>
        <p:spPr>
          <a:xfrm>
            <a:off x="6343649" y="2119314"/>
            <a:ext cx="2286000" cy="2637051"/>
          </a:xfrm>
          <a:prstGeom prst="rect">
            <a:avLst/>
          </a:prstGeom>
        </p:spPr>
      </p:pic>
      <p:pic>
        <p:nvPicPr>
          <p:cNvPr id="9" name="Picture 8" descr="A logo with a red and white arch&#10;&#10;Description automatically generated">
            <a:extLst>
              <a:ext uri="{FF2B5EF4-FFF2-40B4-BE49-F238E27FC236}">
                <a16:creationId xmlns:a16="http://schemas.microsoft.com/office/drawing/2014/main" id="{ED6496DF-B3DB-9004-B2DD-53109C36A7F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65256" y="4666656"/>
            <a:ext cx="2286000" cy="1994444"/>
          </a:xfrm>
          <a:prstGeom prst="rect">
            <a:avLst/>
          </a:prstGeom>
        </p:spPr>
      </p:pic>
      <p:pic>
        <p:nvPicPr>
          <p:cNvPr id="10" name="Picture 9" descr="Logo&#10;&#10;Description automatically generated">
            <a:extLst>
              <a:ext uri="{FF2B5EF4-FFF2-40B4-BE49-F238E27FC236}">
                <a16:creationId xmlns:a16="http://schemas.microsoft.com/office/drawing/2014/main" id="{36E4B8BF-BF2B-5154-44BF-CABE717A3DB6}"/>
              </a:ext>
            </a:extLst>
          </p:cNvPr>
          <p:cNvPicPr>
            <a:picLocks noChangeAspect="1"/>
          </p:cNvPicPr>
          <p:nvPr/>
        </p:nvPicPr>
        <p:blipFill>
          <a:blip r:embed="rId4"/>
          <a:stretch>
            <a:fillRect/>
          </a:stretch>
        </p:blipFill>
        <p:spPr>
          <a:xfrm>
            <a:off x="8901905" y="2294839"/>
            <a:ext cx="2286000" cy="2286000"/>
          </a:xfrm>
          <a:prstGeom prst="rect">
            <a:avLst/>
          </a:prstGeom>
        </p:spPr>
      </p:pic>
      <p:pic>
        <p:nvPicPr>
          <p:cNvPr id="11" name="Picture 10" descr="A logo of an astronaut&#10;&#10;Description automatically generated">
            <a:extLst>
              <a:ext uri="{FF2B5EF4-FFF2-40B4-BE49-F238E27FC236}">
                <a16:creationId xmlns:a16="http://schemas.microsoft.com/office/drawing/2014/main" id="{F7A8E099-99CC-9F22-E2EC-DB36363E81B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481" t="6540" r="6448" b="5125"/>
          <a:stretch/>
        </p:blipFill>
        <p:spPr>
          <a:xfrm>
            <a:off x="5470671" y="4635093"/>
            <a:ext cx="1937398" cy="1993392"/>
          </a:xfrm>
          <a:prstGeom prst="rect">
            <a:avLst/>
          </a:prstGeom>
        </p:spPr>
      </p:pic>
    </p:spTree>
    <p:extLst>
      <p:ext uri="{BB962C8B-B14F-4D97-AF65-F5344CB8AC3E}">
        <p14:creationId xmlns:p14="http://schemas.microsoft.com/office/powerpoint/2010/main" val="3509783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89FA9-AFEC-47FF-A322-882D9F8ED6BB}"/>
              </a:ext>
            </a:extLst>
          </p:cNvPr>
          <p:cNvSpPr>
            <a:spLocks noGrp="1"/>
          </p:cNvSpPr>
          <p:nvPr>
            <p:ph type="title"/>
          </p:nvPr>
        </p:nvSpPr>
        <p:spPr>
          <a:xfrm>
            <a:off x="159658" y="196900"/>
            <a:ext cx="11930742" cy="1332000"/>
          </a:xfrm>
        </p:spPr>
        <p:txBody>
          <a:bodyPr/>
          <a:lstStyle/>
          <a:p>
            <a:r>
              <a:rPr lang="en-US" dirty="0"/>
              <a:t>STMD and Dust</a:t>
            </a:r>
          </a:p>
        </p:txBody>
      </p:sp>
      <p:sp>
        <p:nvSpPr>
          <p:cNvPr id="4" name="Slide Number Placeholder 3">
            <a:extLst>
              <a:ext uri="{FF2B5EF4-FFF2-40B4-BE49-F238E27FC236}">
                <a16:creationId xmlns:a16="http://schemas.microsoft.com/office/drawing/2014/main" id="{93B27664-F1B0-49A8-A667-AAFF0DAECF7B}"/>
              </a:ext>
            </a:extLst>
          </p:cNvPr>
          <p:cNvSpPr>
            <a:spLocks noGrp="1"/>
          </p:cNvSpPr>
          <p:nvPr>
            <p:ph type="sldNum" sz="quarter" idx="12"/>
          </p:nvPr>
        </p:nvSpPr>
        <p:spPr/>
        <p:txBody>
          <a:bodyPr/>
          <a:lstStyle/>
          <a:p>
            <a:fld id="{DBA1B0FB-D917-4C8C-928F-313BD683BF39}" type="slidenum">
              <a:rPr lang="en-US" smtClean="0"/>
              <a:t>5</a:t>
            </a:fld>
            <a:endParaRPr lang="en-US" dirty="0"/>
          </a:p>
        </p:txBody>
      </p:sp>
      <p:pic>
        <p:nvPicPr>
          <p:cNvPr id="10" name="Picture 9">
            <a:extLst>
              <a:ext uri="{FF2B5EF4-FFF2-40B4-BE49-F238E27FC236}">
                <a16:creationId xmlns:a16="http://schemas.microsoft.com/office/drawing/2014/main" id="{8B666A5F-7ED3-8D9F-D8F3-95F91BEE17EB}"/>
              </a:ext>
            </a:extLst>
          </p:cNvPr>
          <p:cNvPicPr>
            <a:picLocks noChangeAspect="1"/>
          </p:cNvPicPr>
          <p:nvPr/>
        </p:nvPicPr>
        <p:blipFill>
          <a:blip r:embed="rId2"/>
          <a:stretch>
            <a:fillRect/>
          </a:stretch>
        </p:blipFill>
        <p:spPr>
          <a:xfrm>
            <a:off x="2921568" y="714027"/>
            <a:ext cx="6795071" cy="5429944"/>
          </a:xfrm>
          <a:prstGeom prst="rect">
            <a:avLst/>
          </a:prstGeom>
        </p:spPr>
      </p:pic>
      <p:pic>
        <p:nvPicPr>
          <p:cNvPr id="11" name="Picture 10">
            <a:extLst>
              <a:ext uri="{FF2B5EF4-FFF2-40B4-BE49-F238E27FC236}">
                <a16:creationId xmlns:a16="http://schemas.microsoft.com/office/drawing/2014/main" id="{B173EC0F-9930-B342-9941-87F3715B2E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58566" y="2762500"/>
            <a:ext cx="1975981" cy="1332999"/>
          </a:xfrm>
          <a:prstGeom prst="rect">
            <a:avLst/>
          </a:prstGeom>
        </p:spPr>
      </p:pic>
      <p:pic>
        <p:nvPicPr>
          <p:cNvPr id="13" name="Picture 12">
            <a:extLst>
              <a:ext uri="{FF2B5EF4-FFF2-40B4-BE49-F238E27FC236}">
                <a16:creationId xmlns:a16="http://schemas.microsoft.com/office/drawing/2014/main" id="{76297C88-5F8D-ED80-8D13-CB406BDDCCE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31435" y="2762500"/>
            <a:ext cx="1905073" cy="1113686"/>
          </a:xfrm>
          <a:prstGeom prst="rect">
            <a:avLst/>
          </a:prstGeom>
        </p:spPr>
      </p:pic>
      <p:pic>
        <p:nvPicPr>
          <p:cNvPr id="14" name="Picture 13">
            <a:extLst>
              <a:ext uri="{FF2B5EF4-FFF2-40B4-BE49-F238E27FC236}">
                <a16:creationId xmlns:a16="http://schemas.microsoft.com/office/drawing/2014/main" id="{CC23C6A9-6547-BBD7-9272-0CBB72E9CE4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298233" y="1095947"/>
            <a:ext cx="3761619" cy="743642"/>
          </a:xfrm>
          <a:prstGeom prst="rect">
            <a:avLst/>
          </a:prstGeom>
        </p:spPr>
      </p:pic>
      <p:pic>
        <p:nvPicPr>
          <p:cNvPr id="15" name="Picture 14">
            <a:extLst>
              <a:ext uri="{FF2B5EF4-FFF2-40B4-BE49-F238E27FC236}">
                <a16:creationId xmlns:a16="http://schemas.microsoft.com/office/drawing/2014/main" id="{7C844BD6-E5E3-F984-AFAC-C79F4A676D2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93969" y="4644788"/>
            <a:ext cx="2055198" cy="1712930"/>
          </a:xfrm>
          <a:prstGeom prst="rect">
            <a:avLst/>
          </a:prstGeom>
        </p:spPr>
      </p:pic>
      <p:sp>
        <p:nvSpPr>
          <p:cNvPr id="16" name="Title 1">
            <a:extLst>
              <a:ext uri="{FF2B5EF4-FFF2-40B4-BE49-F238E27FC236}">
                <a16:creationId xmlns:a16="http://schemas.microsoft.com/office/drawing/2014/main" id="{B2D56006-15DB-381C-522B-B33B9CE72E00}"/>
              </a:ext>
            </a:extLst>
          </p:cNvPr>
          <p:cNvSpPr txBox="1">
            <a:spLocks/>
          </p:cNvSpPr>
          <p:nvPr/>
        </p:nvSpPr>
        <p:spPr>
          <a:xfrm>
            <a:off x="159658" y="6571464"/>
            <a:ext cx="5503862" cy="286536"/>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r>
              <a:rPr lang="en-US" sz="2000" dirty="0">
                <a:latin typeface="Abadi Extra Light" panose="020B0204020104020204" pitchFamily="34" charset="0"/>
              </a:rPr>
              <a:t>Space Technology Mission Directorate = STMD</a:t>
            </a:r>
          </a:p>
        </p:txBody>
      </p:sp>
      <p:grpSp>
        <p:nvGrpSpPr>
          <p:cNvPr id="22" name="Group 21">
            <a:extLst>
              <a:ext uri="{FF2B5EF4-FFF2-40B4-BE49-F238E27FC236}">
                <a16:creationId xmlns:a16="http://schemas.microsoft.com/office/drawing/2014/main" id="{AC4A033F-D8F7-D879-2889-755D345CEC2E}"/>
              </a:ext>
            </a:extLst>
          </p:cNvPr>
          <p:cNvGrpSpPr/>
          <p:nvPr/>
        </p:nvGrpSpPr>
        <p:grpSpPr>
          <a:xfrm>
            <a:off x="8506505" y="4659402"/>
            <a:ext cx="3028042" cy="1680715"/>
            <a:chOff x="8506505" y="4659402"/>
            <a:chExt cx="3028042" cy="1680715"/>
          </a:xfrm>
        </p:grpSpPr>
        <p:pic>
          <p:nvPicPr>
            <p:cNvPr id="19" name="Picture 18">
              <a:extLst>
                <a:ext uri="{FF2B5EF4-FFF2-40B4-BE49-F238E27FC236}">
                  <a16:creationId xmlns:a16="http://schemas.microsoft.com/office/drawing/2014/main" id="{53F322D5-28CE-08EE-8B91-7AB3D0BAF2B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506505" y="4659402"/>
              <a:ext cx="2560320" cy="1312833"/>
            </a:xfrm>
            <a:prstGeom prst="rect">
              <a:avLst/>
            </a:prstGeom>
          </p:spPr>
        </p:pic>
        <p:pic>
          <p:nvPicPr>
            <p:cNvPr id="21" name="Picture 20">
              <a:extLst>
                <a:ext uri="{FF2B5EF4-FFF2-40B4-BE49-F238E27FC236}">
                  <a16:creationId xmlns:a16="http://schemas.microsoft.com/office/drawing/2014/main" id="{FFEBF05B-F28C-D94D-4AD0-53A418A60DD3}"/>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974227" y="5030767"/>
              <a:ext cx="2560320" cy="1309350"/>
            </a:xfrm>
            <a:prstGeom prst="rect">
              <a:avLst/>
            </a:prstGeom>
          </p:spPr>
        </p:pic>
      </p:grpSp>
    </p:spTree>
    <p:extLst>
      <p:ext uri="{BB962C8B-B14F-4D97-AF65-F5344CB8AC3E}">
        <p14:creationId xmlns:p14="http://schemas.microsoft.com/office/powerpoint/2010/main" val="156188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549275"/>
            <a:ext cx="3565524" cy="1997855"/>
          </a:xfrm>
        </p:spPr>
        <p:txBody>
          <a:bodyPr/>
          <a:lstStyle/>
          <a:p>
            <a:r>
              <a:rPr lang="en-US" dirty="0"/>
              <a:t>Agenda</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4" y="2677306"/>
            <a:ext cx="4572000" cy="3415519"/>
          </a:xfrm>
        </p:spPr>
        <p:txBody>
          <a:bodyPr/>
          <a:lstStyle/>
          <a:p>
            <a:r>
              <a:rPr lang="en-US" dirty="0"/>
              <a:t>Who’s Who</a:t>
            </a:r>
          </a:p>
          <a:p>
            <a:r>
              <a:rPr lang="en-US" sz="3200" dirty="0">
                <a:solidFill>
                  <a:schemeClr val="tx1"/>
                </a:solidFill>
                <a:latin typeface="+mj-lt"/>
                <a:ea typeface="+mj-ea"/>
                <a:cs typeface="+mj-cs"/>
              </a:rPr>
              <a:t>Dust, the dust problem, and dust mitigation</a:t>
            </a:r>
          </a:p>
          <a:p>
            <a:r>
              <a:rPr lang="en-US" dirty="0"/>
              <a:t>Defining “dust”</a:t>
            </a:r>
          </a:p>
          <a:p>
            <a:r>
              <a:rPr lang="en-US" dirty="0"/>
              <a:t>NASA’s Perspective</a:t>
            </a:r>
          </a:p>
          <a:p>
            <a:r>
              <a:rPr lang="en-US" dirty="0"/>
              <a:t>Experiments, Payloads, and Technology</a:t>
            </a:r>
          </a:p>
          <a:p>
            <a:r>
              <a:rPr lang="en-US" dirty="0"/>
              <a:t>Engagement </a:t>
            </a:r>
          </a:p>
          <a:p>
            <a:endParaRPr lang="en-US" dirty="0"/>
          </a:p>
        </p:txBody>
      </p:sp>
      <p:pic>
        <p:nvPicPr>
          <p:cNvPr id="22" name="Picture Placeholder 21">
            <a:extLst>
              <a:ext uri="{FF2B5EF4-FFF2-40B4-BE49-F238E27FC236}">
                <a16:creationId xmlns:a16="http://schemas.microsoft.com/office/drawing/2014/main" id="{3E7D16EB-2E63-4BB9-9FBC-A39F485E9EAC}"/>
              </a:ext>
            </a:extLst>
          </p:cNvPr>
          <p:cNvPicPr>
            <a:picLocks noGrp="1" noChangeAspect="1"/>
          </p:cNvPicPr>
          <p:nvPr>
            <p:ph type="pic" sz="quarter" idx="15"/>
          </p:nvPr>
        </p:nvPicPr>
        <p:blipFill rotWithShape="1">
          <a:blip r:embed="rId2"/>
          <a:srcRect l="29689" r="12500" b="25172"/>
          <a:stretch/>
        </p:blipFill>
        <p:spPr>
          <a:xfrm>
            <a:off x="9105900" y="3324733"/>
            <a:ext cx="2922588" cy="2837164"/>
          </a:xfrm>
        </p:spPr>
      </p:pic>
      <p:pic>
        <p:nvPicPr>
          <p:cNvPr id="26" name="Picture Placeholder 25">
            <a:extLst>
              <a:ext uri="{FF2B5EF4-FFF2-40B4-BE49-F238E27FC236}">
                <a16:creationId xmlns:a16="http://schemas.microsoft.com/office/drawing/2014/main" id="{E1830FBC-7A7A-405E-9FAB-D71FC6FE706B}"/>
              </a:ext>
            </a:extLst>
          </p:cNvPr>
          <p:cNvPicPr>
            <a:picLocks noGrp="1" noChangeAspect="1"/>
          </p:cNvPicPr>
          <p:nvPr>
            <p:ph type="pic" sz="quarter" idx="14"/>
          </p:nvPr>
        </p:nvPicPr>
        <p:blipFill rotWithShape="1">
          <a:blip r:embed="rId3"/>
          <a:srcRect b="2923"/>
          <a:stretch/>
        </p:blipFill>
        <p:spPr>
          <a:xfrm>
            <a:off x="8918575" y="596392"/>
            <a:ext cx="2263776" cy="2197608"/>
          </a:xfrm>
        </p:spPr>
      </p:pic>
      <p:pic>
        <p:nvPicPr>
          <p:cNvPr id="30" name="Picture Placeholder 29">
            <a:extLst>
              <a:ext uri="{FF2B5EF4-FFF2-40B4-BE49-F238E27FC236}">
                <a16:creationId xmlns:a16="http://schemas.microsoft.com/office/drawing/2014/main" id="{28C0BAF8-FE05-4DAB-96BB-24EBC1C927DF}"/>
              </a:ext>
            </a:extLst>
          </p:cNvPr>
          <p:cNvPicPr>
            <a:picLocks noGrp="1" noChangeAspect="1"/>
          </p:cNvPicPr>
          <p:nvPr>
            <p:ph type="pic" sz="quarter" idx="13"/>
          </p:nvPr>
        </p:nvPicPr>
        <p:blipFill rotWithShape="1">
          <a:blip r:embed="rId4"/>
          <a:srcRect l="2522" t="4907" r="1359" b="4171"/>
          <a:stretch/>
        </p:blipFill>
        <p:spPr>
          <a:xfrm>
            <a:off x="5122863" y="1728280"/>
            <a:ext cx="3795712" cy="3592112"/>
          </a:xfrm>
        </p:spPr>
      </p:pic>
      <p:sp>
        <p:nvSpPr>
          <p:cNvPr id="7" name="Slide Number Placeholder 3">
            <a:extLst>
              <a:ext uri="{FF2B5EF4-FFF2-40B4-BE49-F238E27FC236}">
                <a16:creationId xmlns:a16="http://schemas.microsoft.com/office/drawing/2014/main" id="{86250CAD-7B5D-48E2-9734-AAF8D50C430F}"/>
              </a:ext>
            </a:extLst>
          </p:cNvPr>
          <p:cNvSpPr>
            <a:spLocks noGrp="1"/>
          </p:cNvSpPr>
          <p:nvPr>
            <p:ph type="sldNum" sz="quarter" idx="12"/>
          </p:nvPr>
        </p:nvSpPr>
        <p:spPr>
          <a:xfrm>
            <a:off x="9948863" y="6507212"/>
            <a:ext cx="1692274" cy="153888"/>
          </a:xfrm>
          <a:prstGeom prst="rect">
            <a:avLst/>
          </a:prstGeom>
        </p:spPr>
        <p:txBody>
          <a:bodyPr>
            <a:noAutofit/>
          </a:bodyPr>
          <a:lstStyle/>
          <a:p>
            <a:pPr algn="r"/>
            <a:fld id="{DBA1B0FB-D917-4C8C-928F-313BD683BF39}" type="slidenum">
              <a:rPr lang="en-US" smtClean="0"/>
              <a:pPr algn="r"/>
              <a:t>6</a:t>
            </a:fld>
            <a:endParaRPr lang="en-US"/>
          </a:p>
        </p:txBody>
      </p:sp>
    </p:spTree>
    <p:extLst>
      <p:ext uri="{BB962C8B-B14F-4D97-AF65-F5344CB8AC3E}">
        <p14:creationId xmlns:p14="http://schemas.microsoft.com/office/powerpoint/2010/main" val="1611309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4" name="Group 34">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55" name="Freeform: Shape 35">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 name="Oval 36">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7" name="Oval 37">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8" name="Freeform: Shape 38">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59" name="Rectangle 40">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9B508D-45CE-4077-8337-CC15A599347F}"/>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mj-lt"/>
                <a:ea typeface="+mj-ea"/>
                <a:cs typeface="+mj-cs"/>
              </a:rPr>
              <a:t>Assumption</a:t>
            </a:r>
          </a:p>
        </p:txBody>
      </p:sp>
      <p:sp>
        <p:nvSpPr>
          <p:cNvPr id="3" name="Content Placeholder 2">
            <a:extLst>
              <a:ext uri="{FF2B5EF4-FFF2-40B4-BE49-F238E27FC236}">
                <a16:creationId xmlns:a16="http://schemas.microsoft.com/office/drawing/2014/main" id="{38E0B2D8-A80B-4323-9660-3291E4C84EF9}"/>
              </a:ext>
            </a:extLst>
          </p:cNvPr>
          <p:cNvSpPr>
            <a:spLocks noGrp="1"/>
          </p:cNvSpPr>
          <p:nvPr>
            <p:ph idx="1"/>
          </p:nvPr>
        </p:nvSpPr>
        <p:spPr>
          <a:xfrm>
            <a:off x="550863" y="2678400"/>
            <a:ext cx="3565525" cy="3414425"/>
          </a:xfrm>
        </p:spPr>
        <p:txBody>
          <a:bodyPr vert="horz" wrap="square" lIns="0" tIns="0" rIns="0" bIns="0" rtlCol="0" anchor="t">
            <a:normAutofit/>
          </a:bodyPr>
          <a:lstStyle/>
          <a:p>
            <a:pPr>
              <a:buFont typeface="Arial" panose="020B0604020202020204" pitchFamily="34" charset="0"/>
              <a:buChar char="•"/>
            </a:pPr>
            <a:r>
              <a:rPr lang="en-US" sz="1600" dirty="0"/>
              <a:t>You are already aware of the dust and that dust will be a problem…</a:t>
            </a:r>
          </a:p>
          <a:p>
            <a:pPr>
              <a:buFont typeface="Arial" panose="020B0604020202020204" pitchFamily="34" charset="0"/>
              <a:buChar char="•"/>
            </a:pPr>
            <a:r>
              <a:rPr lang="en-US" sz="1600" dirty="0"/>
              <a:t>But in case you’re not…</a:t>
            </a:r>
          </a:p>
        </p:txBody>
      </p:sp>
      <p:grpSp>
        <p:nvGrpSpPr>
          <p:cNvPr id="60" name="Group 42">
            <a:extLst>
              <a:ext uri="{FF2B5EF4-FFF2-40B4-BE49-F238E27FC236}">
                <a16:creationId xmlns:a16="http://schemas.microsoft.com/office/drawing/2014/main" id="{183B29DA-9BB8-4BA8-B8E1-8C2B544078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22156" y="4143453"/>
            <a:ext cx="734257" cy="760506"/>
            <a:chOff x="5243759" y="1363788"/>
            <a:chExt cx="734257" cy="760506"/>
          </a:xfrm>
        </p:grpSpPr>
        <p:sp>
          <p:nvSpPr>
            <p:cNvPr id="44" name="Freeform 5">
              <a:extLst>
                <a:ext uri="{FF2B5EF4-FFF2-40B4-BE49-F238E27FC236}">
                  <a16:creationId xmlns:a16="http://schemas.microsoft.com/office/drawing/2014/main" id="{D02496F8-166D-469A-8040-08608013BF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1" name="Freeform 6">
              <a:extLst>
                <a:ext uri="{FF2B5EF4-FFF2-40B4-BE49-F238E27FC236}">
                  <a16:creationId xmlns:a16="http://schemas.microsoft.com/office/drawing/2014/main" id="{23E648A7-A02A-4DC7-9FEC-489F1BA6F7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2" name="Freeform 8">
              <a:extLst>
                <a:ext uri="{FF2B5EF4-FFF2-40B4-BE49-F238E27FC236}">
                  <a16:creationId xmlns:a16="http://schemas.microsoft.com/office/drawing/2014/main" id="{4EF573B1-38BC-4C7B-894C-BE3864A04A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63" name="Oval 47">
            <a:extLst>
              <a:ext uri="{FF2B5EF4-FFF2-40B4-BE49-F238E27FC236}">
                <a16:creationId xmlns:a16="http://schemas.microsoft.com/office/drawing/2014/main" id="{647A77D8-817B-4A9F-86AA-FE781E813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Slide Number Placeholder 8">
            <a:extLst>
              <a:ext uri="{FF2B5EF4-FFF2-40B4-BE49-F238E27FC236}">
                <a16:creationId xmlns:a16="http://schemas.microsoft.com/office/drawing/2014/main" id="{2E7657AD-E2F4-4F06-B8BB-2FD43A635E2A}"/>
              </a:ext>
            </a:extLst>
          </p:cNvPr>
          <p:cNvSpPr>
            <a:spLocks noGrp="1"/>
          </p:cNvSpPr>
          <p:nvPr>
            <p:ph type="sldNum" sz="quarter" idx="12"/>
          </p:nvPr>
        </p:nvSpPr>
        <p:spPr>
          <a:xfrm>
            <a:off x="9948863" y="6507212"/>
            <a:ext cx="1692274" cy="153888"/>
          </a:xfrm>
          <a:prstGeom prst="rect">
            <a:avLst/>
          </a:prstGeom>
        </p:spPr>
        <p:txBody>
          <a:bodyPr vert="horz" wrap="square" lIns="0" tIns="0" rIns="0" bIns="0" rtlCol="0" anchor="ctr">
            <a:normAutofit fontScale="62500" lnSpcReduction="20000"/>
          </a:bodyPr>
          <a:lstStyle/>
          <a:p>
            <a:pPr>
              <a:spcAft>
                <a:spcPts val="600"/>
              </a:spcAft>
            </a:pPr>
            <a:fld id="{DBA1B0FB-D917-4C8C-928F-313BD683BF39}" type="slidenum">
              <a:rPr lang="en-US" smtClean="0">
                <a:solidFill>
                  <a:schemeClr val="tx1">
                    <a:alpha val="80000"/>
                  </a:schemeClr>
                </a:solidFill>
              </a:rPr>
              <a:pPr>
                <a:spcAft>
                  <a:spcPts val="600"/>
                </a:spcAft>
              </a:pPr>
              <a:t>7</a:t>
            </a:fld>
            <a:endParaRPr lang="en-US">
              <a:solidFill>
                <a:schemeClr val="tx1">
                  <a:alpha val="80000"/>
                </a:schemeClr>
              </a:solidFill>
            </a:endParaRPr>
          </a:p>
        </p:txBody>
      </p:sp>
      <p:pic>
        <p:nvPicPr>
          <p:cNvPr id="19" name="Picture 18">
            <a:extLst>
              <a:ext uri="{FF2B5EF4-FFF2-40B4-BE49-F238E27FC236}">
                <a16:creationId xmlns:a16="http://schemas.microsoft.com/office/drawing/2014/main" id="{F6BFF7A1-9A00-4D6D-A826-855F158F0C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3007" y="4121"/>
            <a:ext cx="5972076" cy="3433146"/>
          </a:xfrm>
          <a:prstGeom prst="rect">
            <a:avLst/>
          </a:prstGeom>
        </p:spPr>
      </p:pic>
      <p:pic>
        <p:nvPicPr>
          <p:cNvPr id="20" name="Picture 19">
            <a:extLst>
              <a:ext uri="{FF2B5EF4-FFF2-40B4-BE49-F238E27FC236}">
                <a16:creationId xmlns:a16="http://schemas.microsoft.com/office/drawing/2014/main" id="{4C2AD1D1-337B-426F-BC2E-B4DE4F5F66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5700" y="3410211"/>
            <a:ext cx="5956301" cy="3433145"/>
          </a:xfrm>
          <a:prstGeom prst="rect">
            <a:avLst/>
          </a:prstGeom>
        </p:spPr>
      </p:pic>
      <p:sp>
        <p:nvSpPr>
          <p:cNvPr id="21" name="TextBox 20">
            <a:extLst>
              <a:ext uri="{FF2B5EF4-FFF2-40B4-BE49-F238E27FC236}">
                <a16:creationId xmlns:a16="http://schemas.microsoft.com/office/drawing/2014/main" id="{3F879331-49DA-406F-8D5E-C8FDD037AC5D}"/>
              </a:ext>
            </a:extLst>
          </p:cNvPr>
          <p:cNvSpPr txBox="1"/>
          <p:nvPr/>
        </p:nvSpPr>
        <p:spPr>
          <a:xfrm>
            <a:off x="-3820" y="6474024"/>
            <a:ext cx="6050182" cy="307777"/>
          </a:xfrm>
          <a:prstGeom prst="rect">
            <a:avLst/>
          </a:prstGeom>
          <a:noFill/>
        </p:spPr>
        <p:txBody>
          <a:bodyPr wrap="none" rtlCol="0">
            <a:spAutoFit/>
          </a:bodyPr>
          <a:lstStyle/>
          <a:p>
            <a:r>
              <a:rPr lang="en-US" sz="1400" dirty="0"/>
              <a:t>Courtesy of </a:t>
            </a:r>
            <a:r>
              <a:rPr lang="en-US" sz="1400" dirty="0" err="1"/>
              <a:t>LeHigh</a:t>
            </a:r>
            <a:r>
              <a:rPr lang="en-US" sz="1400" dirty="0"/>
              <a:t> University, Department of Materials Science and Engineering</a:t>
            </a:r>
          </a:p>
        </p:txBody>
      </p:sp>
      <p:sp>
        <p:nvSpPr>
          <p:cNvPr id="23" name="Slide Number Placeholder 3">
            <a:extLst>
              <a:ext uri="{FF2B5EF4-FFF2-40B4-BE49-F238E27FC236}">
                <a16:creationId xmlns:a16="http://schemas.microsoft.com/office/drawing/2014/main" id="{7D237311-D8DD-499B-BBB7-7AB5CD871239}"/>
              </a:ext>
            </a:extLst>
          </p:cNvPr>
          <p:cNvSpPr txBox="1">
            <a:spLocks/>
          </p:cNvSpPr>
          <p:nvPr/>
        </p:nvSpPr>
        <p:spPr>
          <a:xfrm>
            <a:off x="10101263" y="6659612"/>
            <a:ext cx="1692274" cy="153888"/>
          </a:xfrm>
          <a:prstGeom prst="rect">
            <a:avLst/>
          </a:prstGeom>
        </p:spPr>
        <p:txBody>
          <a:bodyPr>
            <a:noAutofit/>
          </a:bodyPr>
          <a:lstStyle>
            <a:defPPr>
              <a:defRPr lang="en-US"/>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BA1B0FB-D917-4C8C-928F-313BD683BF39}" type="slidenum">
              <a:rPr lang="en-US" smtClean="0"/>
              <a:pPr/>
              <a:t>7</a:t>
            </a:fld>
            <a:endParaRPr lang="en-US"/>
          </a:p>
        </p:txBody>
      </p:sp>
    </p:spTree>
    <p:extLst>
      <p:ext uri="{BB962C8B-B14F-4D97-AF65-F5344CB8AC3E}">
        <p14:creationId xmlns:p14="http://schemas.microsoft.com/office/powerpoint/2010/main" val="187951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89FA9-AFEC-47FF-A322-882D9F8ED6BB}"/>
              </a:ext>
            </a:extLst>
          </p:cNvPr>
          <p:cNvSpPr>
            <a:spLocks noGrp="1"/>
          </p:cNvSpPr>
          <p:nvPr>
            <p:ph type="title"/>
          </p:nvPr>
        </p:nvSpPr>
        <p:spPr/>
        <p:txBody>
          <a:bodyPr/>
          <a:lstStyle/>
          <a:p>
            <a:r>
              <a:rPr lang="en-US" dirty="0"/>
              <a:t>Why is dust such a problem?</a:t>
            </a:r>
          </a:p>
        </p:txBody>
      </p:sp>
      <p:sp>
        <p:nvSpPr>
          <p:cNvPr id="3" name="Content Placeholder 2">
            <a:extLst>
              <a:ext uri="{FF2B5EF4-FFF2-40B4-BE49-F238E27FC236}">
                <a16:creationId xmlns:a16="http://schemas.microsoft.com/office/drawing/2014/main" id="{D267E473-7E47-42B9-9510-12E21633DB2B}"/>
              </a:ext>
            </a:extLst>
          </p:cNvPr>
          <p:cNvSpPr>
            <a:spLocks noGrp="1"/>
          </p:cNvSpPr>
          <p:nvPr>
            <p:ph idx="1"/>
          </p:nvPr>
        </p:nvSpPr>
        <p:spPr/>
        <p:txBody>
          <a:bodyPr>
            <a:normAutofit lnSpcReduction="10000"/>
          </a:bodyPr>
          <a:lstStyle/>
          <a:p>
            <a:r>
              <a:rPr lang="en-US" b="1" dirty="0"/>
              <a:t>Electrostatic</a:t>
            </a:r>
            <a:r>
              <a:rPr lang="en-US" dirty="0"/>
              <a:t> and ferromagnetic in an environment with no natural grounding… so it sticks to anything carrying a charge.</a:t>
            </a:r>
          </a:p>
          <a:p>
            <a:r>
              <a:rPr lang="en-US" b="1" dirty="0"/>
              <a:t>Fine-grained</a:t>
            </a:r>
            <a:r>
              <a:rPr lang="en-US" dirty="0"/>
              <a:t>, with a significant fraction that is smaller than the human eye can resolve... so visibly clean isn’t clean.</a:t>
            </a:r>
          </a:p>
          <a:p>
            <a:r>
              <a:rPr lang="en-US" b="1" dirty="0"/>
              <a:t>Jagged</a:t>
            </a:r>
            <a:r>
              <a:rPr lang="en-US" dirty="0"/>
              <a:t>, so it scratches and abrades everything from suit fabrics to human lungs.</a:t>
            </a:r>
          </a:p>
          <a:p>
            <a:r>
              <a:rPr lang="en-US" b="1" dirty="0"/>
              <a:t>Widely varied - </a:t>
            </a:r>
            <a:r>
              <a:rPr lang="en-US" dirty="0"/>
              <a:t>we only really know about the composition of dust in the places we’ve been.</a:t>
            </a:r>
          </a:p>
          <a:p>
            <a:r>
              <a:rPr lang="en-US" b="1" dirty="0"/>
              <a:t>Unpredictable </a:t>
            </a:r>
            <a:r>
              <a:rPr lang="en-US" dirty="0"/>
              <a:t>- behavior of lunar dust in space is governed by different forces than on earth.</a:t>
            </a:r>
          </a:p>
          <a:p>
            <a:r>
              <a:rPr lang="en-US" b="1" dirty="0"/>
              <a:t>Difficult to analyze </a:t>
            </a:r>
            <a:r>
              <a:rPr lang="en-US" dirty="0"/>
              <a:t>because the behavior can’t be replicated without low gravity and zero atmosphere, making model validation difficult.</a:t>
            </a:r>
          </a:p>
        </p:txBody>
      </p:sp>
      <p:sp>
        <p:nvSpPr>
          <p:cNvPr id="4" name="Slide Number Placeholder 3">
            <a:extLst>
              <a:ext uri="{FF2B5EF4-FFF2-40B4-BE49-F238E27FC236}">
                <a16:creationId xmlns:a16="http://schemas.microsoft.com/office/drawing/2014/main" id="{93B27664-F1B0-49A8-A667-AAFF0DAECF7B}"/>
              </a:ext>
            </a:extLst>
          </p:cNvPr>
          <p:cNvSpPr>
            <a:spLocks noGrp="1"/>
          </p:cNvSpPr>
          <p:nvPr>
            <p:ph type="sldNum" sz="quarter" idx="12"/>
          </p:nvPr>
        </p:nvSpPr>
        <p:spPr/>
        <p:txBody>
          <a:bodyPr/>
          <a:lstStyle/>
          <a:p>
            <a:fld id="{DBA1B0FB-D917-4C8C-928F-313BD683BF39}" type="slidenum">
              <a:rPr lang="en-US" smtClean="0"/>
              <a:t>8</a:t>
            </a:fld>
            <a:endParaRPr lang="en-US" dirty="0"/>
          </a:p>
        </p:txBody>
      </p:sp>
    </p:spTree>
    <p:extLst>
      <p:ext uri="{BB962C8B-B14F-4D97-AF65-F5344CB8AC3E}">
        <p14:creationId xmlns:p14="http://schemas.microsoft.com/office/powerpoint/2010/main" val="4176096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89FA9-AFEC-47FF-A322-882D9F8ED6BB}"/>
              </a:ext>
            </a:extLst>
          </p:cNvPr>
          <p:cNvSpPr>
            <a:spLocks noGrp="1"/>
          </p:cNvSpPr>
          <p:nvPr>
            <p:ph type="title"/>
          </p:nvPr>
        </p:nvSpPr>
        <p:spPr/>
        <p:txBody>
          <a:bodyPr/>
          <a:lstStyle/>
          <a:p>
            <a:r>
              <a:rPr lang="en-US" dirty="0"/>
              <a:t>Electrostatics 101</a:t>
            </a:r>
            <a:br>
              <a:rPr lang="en-US" dirty="0"/>
            </a:br>
            <a:r>
              <a:rPr lang="en-US" sz="2800" dirty="0"/>
              <a:t>Courtesy of Charlie Buhler (KSC)</a:t>
            </a:r>
          </a:p>
        </p:txBody>
      </p:sp>
      <p:sp>
        <p:nvSpPr>
          <p:cNvPr id="3" name="Content Placeholder 2">
            <a:extLst>
              <a:ext uri="{FF2B5EF4-FFF2-40B4-BE49-F238E27FC236}">
                <a16:creationId xmlns:a16="http://schemas.microsoft.com/office/drawing/2014/main" id="{D267E473-7E47-42B9-9510-12E21633DB2B}"/>
              </a:ext>
            </a:extLst>
          </p:cNvPr>
          <p:cNvSpPr>
            <a:spLocks noGrp="1"/>
          </p:cNvSpPr>
          <p:nvPr>
            <p:ph idx="1"/>
          </p:nvPr>
        </p:nvSpPr>
        <p:spPr>
          <a:xfrm>
            <a:off x="549538" y="1790301"/>
            <a:ext cx="6792046" cy="3979625"/>
          </a:xfrm>
        </p:spPr>
        <p:txBody>
          <a:bodyPr>
            <a:normAutofit fontScale="92500" lnSpcReduction="20000"/>
          </a:bodyPr>
          <a:lstStyle/>
          <a:p>
            <a:r>
              <a:rPr lang="en-US" sz="2200" b="1" dirty="0"/>
              <a:t>What do we know about the electrostatics environment of the Moon?</a:t>
            </a:r>
          </a:p>
          <a:p>
            <a:pPr lvl="1"/>
            <a:r>
              <a:rPr lang="en-US" sz="2200" dirty="0"/>
              <a:t>The particles are good dielectrics (permittivities between 2-3) and resistivities (</a:t>
            </a:r>
            <a:r>
              <a:rPr lang="el-GR" sz="2200" dirty="0"/>
              <a:t>ρ</a:t>
            </a:r>
            <a:r>
              <a:rPr lang="en-US" sz="2200" dirty="0"/>
              <a:t> above 10</a:t>
            </a:r>
            <a:r>
              <a:rPr lang="en-US" sz="2200" baseline="30000" dirty="0"/>
              <a:t>13 </a:t>
            </a:r>
            <a:r>
              <a:rPr lang="el-GR" sz="2200" dirty="0"/>
              <a:t>Ω</a:t>
            </a:r>
            <a:r>
              <a:rPr lang="en-US" sz="2200" dirty="0"/>
              <a:t>m) and are most likely charged (positive and/or negative) or net zero total charge (bipolar).</a:t>
            </a:r>
          </a:p>
          <a:p>
            <a:pPr lvl="1"/>
            <a:r>
              <a:rPr lang="en-US" sz="2200" dirty="0"/>
              <a:t>The surface of the Moon is also a dielectric (no electrical ground).</a:t>
            </a:r>
          </a:p>
          <a:p>
            <a:pPr lvl="1"/>
            <a:r>
              <a:rPr lang="en-US" sz="2200" dirty="0"/>
              <a:t>Very, very dry – no moisture to allow charge decay </a:t>
            </a:r>
          </a:p>
          <a:p>
            <a:pPr lvl="1"/>
            <a:r>
              <a:rPr lang="en-US" sz="2200" dirty="0"/>
              <a:t>The allowed electric field is much higher than the Earth and Mars</a:t>
            </a:r>
          </a:p>
          <a:p>
            <a:pPr lvl="1"/>
            <a:endParaRPr lang="en-US" sz="1050" dirty="0"/>
          </a:p>
        </p:txBody>
      </p:sp>
      <p:sp>
        <p:nvSpPr>
          <p:cNvPr id="4" name="Slide Number Placeholder 3">
            <a:extLst>
              <a:ext uri="{FF2B5EF4-FFF2-40B4-BE49-F238E27FC236}">
                <a16:creationId xmlns:a16="http://schemas.microsoft.com/office/drawing/2014/main" id="{93B27664-F1B0-49A8-A667-AAFF0DAECF7B}"/>
              </a:ext>
            </a:extLst>
          </p:cNvPr>
          <p:cNvSpPr>
            <a:spLocks noGrp="1"/>
          </p:cNvSpPr>
          <p:nvPr>
            <p:ph type="sldNum" sz="quarter" idx="12"/>
          </p:nvPr>
        </p:nvSpPr>
        <p:spPr/>
        <p:txBody>
          <a:bodyPr/>
          <a:lstStyle/>
          <a:p>
            <a:fld id="{DBA1B0FB-D917-4C8C-928F-313BD683BF39}" type="slidenum">
              <a:rPr lang="en-US" smtClean="0"/>
              <a:t>9</a:t>
            </a:fld>
            <a:endParaRPr lang="en-US" dirty="0"/>
          </a:p>
        </p:txBody>
      </p:sp>
      <p:pic>
        <p:nvPicPr>
          <p:cNvPr id="5" name="Picture 4">
            <a:extLst>
              <a:ext uri="{FF2B5EF4-FFF2-40B4-BE49-F238E27FC236}">
                <a16:creationId xmlns:a16="http://schemas.microsoft.com/office/drawing/2014/main" id="{47AC4642-F95D-BEDB-3262-767CED883BB3}"/>
              </a:ext>
            </a:extLst>
          </p:cNvPr>
          <p:cNvPicPr>
            <a:picLocks noChangeAspect="1"/>
          </p:cNvPicPr>
          <p:nvPr/>
        </p:nvPicPr>
        <p:blipFill rotWithShape="1">
          <a:blip r:embed="rId2"/>
          <a:srcRect l="5233" b="5955"/>
          <a:stretch/>
        </p:blipFill>
        <p:spPr>
          <a:xfrm>
            <a:off x="1353947" y="5634628"/>
            <a:ext cx="5000736" cy="949528"/>
          </a:xfrm>
          <a:prstGeom prst="rect">
            <a:avLst/>
          </a:prstGeom>
        </p:spPr>
      </p:pic>
      <p:sp>
        <p:nvSpPr>
          <p:cNvPr id="6" name="Content Placeholder 2">
            <a:extLst>
              <a:ext uri="{FF2B5EF4-FFF2-40B4-BE49-F238E27FC236}">
                <a16:creationId xmlns:a16="http://schemas.microsoft.com/office/drawing/2014/main" id="{C63838B5-47C1-03D7-BC85-862841A0A588}"/>
              </a:ext>
            </a:extLst>
          </p:cNvPr>
          <p:cNvSpPr txBox="1">
            <a:spLocks/>
          </p:cNvSpPr>
          <p:nvPr/>
        </p:nvSpPr>
        <p:spPr>
          <a:xfrm>
            <a:off x="8405089" y="646949"/>
            <a:ext cx="3310001" cy="5754139"/>
          </a:xfrm>
          <a:prstGeom prst="rect">
            <a:avLst/>
          </a:prstGeom>
        </p:spPr>
        <p:txBody>
          <a:bodyPr vert="horz" wrap="square" lIns="0" tIns="0" rIns="0" bIns="0" rtlCol="0">
            <a:normAutofit fontScale="92500" lnSpcReduction="20000"/>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t>Common Electrostatics Misconceptions!</a:t>
            </a:r>
          </a:p>
          <a:p>
            <a:pPr lvl="1"/>
            <a:r>
              <a:rPr lang="en-US" sz="2000" dirty="0"/>
              <a:t>Non-stick surfaces do not attract dust (Teflon) (FALSE)</a:t>
            </a:r>
          </a:p>
          <a:p>
            <a:pPr lvl="1"/>
            <a:r>
              <a:rPr lang="en-US" sz="2000" dirty="0"/>
              <a:t>Metals do not tribocharge (FALSE)</a:t>
            </a:r>
          </a:p>
          <a:p>
            <a:pPr lvl="1"/>
            <a:r>
              <a:rPr lang="en-US" sz="2000" dirty="0"/>
              <a:t>Like materials do not tribocharge (FALSE)</a:t>
            </a:r>
          </a:p>
          <a:p>
            <a:pPr lvl="1"/>
            <a:r>
              <a:rPr lang="en-US" sz="2000" dirty="0"/>
              <a:t>Disturbed dust is uncharged (FALSE)</a:t>
            </a:r>
          </a:p>
          <a:p>
            <a:pPr lvl="1"/>
            <a:r>
              <a:rPr lang="en-US" sz="2000" dirty="0"/>
              <a:t>There’s only one sign of charge on the dust particles (FALSE)</a:t>
            </a:r>
          </a:p>
          <a:p>
            <a:pPr lvl="1"/>
            <a:r>
              <a:rPr lang="en-US" sz="2000" dirty="0"/>
              <a:t>Insulator-insulator contact charging is well understood (FALSE)</a:t>
            </a:r>
          </a:p>
        </p:txBody>
      </p:sp>
    </p:spTree>
    <p:extLst>
      <p:ext uri="{BB962C8B-B14F-4D97-AF65-F5344CB8AC3E}">
        <p14:creationId xmlns:p14="http://schemas.microsoft.com/office/powerpoint/2010/main" val="182610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89FA9-AFEC-47FF-A322-882D9F8ED6BB}"/>
              </a:ext>
            </a:extLst>
          </p:cNvPr>
          <p:cNvSpPr>
            <a:spLocks noGrp="1"/>
          </p:cNvSpPr>
          <p:nvPr>
            <p:ph type="title"/>
          </p:nvPr>
        </p:nvSpPr>
        <p:spPr/>
        <p:txBody>
          <a:bodyPr/>
          <a:lstStyle/>
          <a:p>
            <a:r>
              <a:rPr lang="en-US" dirty="0"/>
              <a:t>Forces on Dust</a:t>
            </a:r>
            <a:endParaRPr lang="en-US" sz="2800" dirty="0"/>
          </a:p>
        </p:txBody>
      </p:sp>
      <p:sp>
        <p:nvSpPr>
          <p:cNvPr id="3" name="Content Placeholder 2">
            <a:extLst>
              <a:ext uri="{FF2B5EF4-FFF2-40B4-BE49-F238E27FC236}">
                <a16:creationId xmlns:a16="http://schemas.microsoft.com/office/drawing/2014/main" id="{D267E473-7E47-42B9-9510-12E21633DB2B}"/>
              </a:ext>
            </a:extLst>
          </p:cNvPr>
          <p:cNvSpPr>
            <a:spLocks noGrp="1"/>
          </p:cNvSpPr>
          <p:nvPr>
            <p:ph idx="1"/>
          </p:nvPr>
        </p:nvSpPr>
        <p:spPr>
          <a:xfrm>
            <a:off x="383283" y="1601103"/>
            <a:ext cx="4327262" cy="3979625"/>
          </a:xfrm>
        </p:spPr>
        <p:txBody>
          <a:bodyPr>
            <a:normAutofit fontScale="85000" lnSpcReduction="10000"/>
          </a:bodyPr>
          <a:lstStyle/>
          <a:p>
            <a:pPr marL="0" indent="0">
              <a:buNone/>
            </a:pPr>
            <a:r>
              <a:rPr lang="en-US" sz="2800" dirty="0"/>
              <a:t>The forces acting on dust are well known but complex, time-dependent, multi-disciplinary and work on the level of single particles.</a:t>
            </a:r>
          </a:p>
          <a:p>
            <a:pPr marL="0" indent="0">
              <a:buNone/>
            </a:pPr>
            <a:endParaRPr lang="en-US" sz="2800" dirty="0"/>
          </a:p>
          <a:p>
            <a:pPr marL="0" indent="0">
              <a:buNone/>
            </a:pPr>
            <a:r>
              <a:rPr lang="en-US" sz="2800" dirty="0"/>
              <a:t>In terrestrial environments, many of these effects are overwhelmed by gravity and atmosphere.</a:t>
            </a:r>
          </a:p>
          <a:p>
            <a:pPr marL="0" indent="0">
              <a:buNone/>
            </a:pPr>
            <a:endParaRPr lang="en-US" sz="2800" dirty="0"/>
          </a:p>
          <a:p>
            <a:pPr marL="0" indent="0">
              <a:buNone/>
            </a:pPr>
            <a:endParaRPr lang="en-US" sz="2800" dirty="0"/>
          </a:p>
        </p:txBody>
      </p:sp>
      <p:sp>
        <p:nvSpPr>
          <p:cNvPr id="4" name="Slide Number Placeholder 3">
            <a:extLst>
              <a:ext uri="{FF2B5EF4-FFF2-40B4-BE49-F238E27FC236}">
                <a16:creationId xmlns:a16="http://schemas.microsoft.com/office/drawing/2014/main" id="{93B27664-F1B0-49A8-A667-AAFF0DAECF7B}"/>
              </a:ext>
            </a:extLst>
          </p:cNvPr>
          <p:cNvSpPr>
            <a:spLocks noGrp="1"/>
          </p:cNvSpPr>
          <p:nvPr>
            <p:ph type="sldNum" sz="quarter" idx="12"/>
          </p:nvPr>
        </p:nvSpPr>
        <p:spPr/>
        <p:txBody>
          <a:bodyPr/>
          <a:lstStyle/>
          <a:p>
            <a:fld id="{DBA1B0FB-D917-4C8C-928F-313BD683BF39}" type="slidenum">
              <a:rPr lang="en-US" smtClean="0"/>
              <a:t>10</a:t>
            </a:fld>
            <a:endParaRPr lang="en-US" dirty="0"/>
          </a:p>
        </p:txBody>
      </p:sp>
      <p:pic>
        <p:nvPicPr>
          <p:cNvPr id="7" name="Picture 6">
            <a:extLst>
              <a:ext uri="{FF2B5EF4-FFF2-40B4-BE49-F238E27FC236}">
                <a16:creationId xmlns:a16="http://schemas.microsoft.com/office/drawing/2014/main" id="{580E07B3-112C-B863-90CD-D585EF8E81CB}"/>
              </a:ext>
            </a:extLst>
          </p:cNvPr>
          <p:cNvPicPr>
            <a:picLocks noChangeAspect="1"/>
          </p:cNvPicPr>
          <p:nvPr/>
        </p:nvPicPr>
        <p:blipFill>
          <a:blip r:embed="rId2"/>
          <a:stretch>
            <a:fillRect/>
          </a:stretch>
        </p:blipFill>
        <p:spPr>
          <a:xfrm>
            <a:off x="4263945" y="5180607"/>
            <a:ext cx="1454728" cy="1380906"/>
          </a:xfrm>
          <a:prstGeom prst="rect">
            <a:avLst/>
          </a:prstGeom>
        </p:spPr>
      </p:pic>
      <p:pic>
        <p:nvPicPr>
          <p:cNvPr id="8" name="Picture 7">
            <a:extLst>
              <a:ext uri="{FF2B5EF4-FFF2-40B4-BE49-F238E27FC236}">
                <a16:creationId xmlns:a16="http://schemas.microsoft.com/office/drawing/2014/main" id="{54FA653C-FACD-5D06-FFFE-953FC01E4B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2564" y="487284"/>
            <a:ext cx="6252801" cy="6074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735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B508D-45CE-4077-8337-CC15A599347F}"/>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mj-lt"/>
                <a:ea typeface="+mj-ea"/>
                <a:cs typeface="+mj-cs"/>
              </a:rPr>
              <a:t>Assumption</a:t>
            </a:r>
          </a:p>
        </p:txBody>
      </p:sp>
      <p:sp>
        <p:nvSpPr>
          <p:cNvPr id="3" name="Content Placeholder 2">
            <a:extLst>
              <a:ext uri="{FF2B5EF4-FFF2-40B4-BE49-F238E27FC236}">
                <a16:creationId xmlns:a16="http://schemas.microsoft.com/office/drawing/2014/main" id="{38E0B2D8-A80B-4323-9660-3291E4C84EF9}"/>
              </a:ext>
            </a:extLst>
          </p:cNvPr>
          <p:cNvSpPr>
            <a:spLocks noGrp="1"/>
          </p:cNvSpPr>
          <p:nvPr>
            <p:ph idx="1"/>
          </p:nvPr>
        </p:nvSpPr>
        <p:spPr>
          <a:xfrm>
            <a:off x="550863" y="2678400"/>
            <a:ext cx="3565525" cy="3414425"/>
          </a:xfrm>
        </p:spPr>
        <p:txBody>
          <a:bodyPr vert="horz" wrap="square" lIns="0" tIns="0" rIns="0" bIns="0" rtlCol="0" anchor="t">
            <a:normAutofit/>
          </a:bodyPr>
          <a:lstStyle/>
          <a:p>
            <a:pPr>
              <a:buFont typeface="Arial" panose="020B0604020202020204" pitchFamily="34" charset="0"/>
              <a:buChar char="•"/>
            </a:pPr>
            <a:r>
              <a:rPr lang="en-US" sz="1600" dirty="0"/>
              <a:t>You know that Apollo alerted us to some of the challenges from the dust</a:t>
            </a:r>
          </a:p>
          <a:p>
            <a:pPr>
              <a:buFont typeface="Arial" panose="020B0604020202020204" pitchFamily="34" charset="0"/>
              <a:buChar char="•"/>
            </a:pPr>
            <a:r>
              <a:rPr lang="en-US" sz="1600" dirty="0"/>
              <a:t>But in case you’re not…</a:t>
            </a:r>
          </a:p>
        </p:txBody>
      </p:sp>
      <p:sp>
        <p:nvSpPr>
          <p:cNvPr id="22" name="TextBox 21">
            <a:extLst>
              <a:ext uri="{FF2B5EF4-FFF2-40B4-BE49-F238E27FC236}">
                <a16:creationId xmlns:a16="http://schemas.microsoft.com/office/drawing/2014/main" id="{18674EB3-D16D-4FB2-8627-888497E89286}"/>
              </a:ext>
            </a:extLst>
          </p:cNvPr>
          <p:cNvSpPr txBox="1"/>
          <p:nvPr/>
        </p:nvSpPr>
        <p:spPr>
          <a:xfrm>
            <a:off x="0" y="6292850"/>
            <a:ext cx="6813747" cy="523220"/>
          </a:xfrm>
          <a:prstGeom prst="rect">
            <a:avLst/>
          </a:prstGeom>
          <a:noFill/>
        </p:spPr>
        <p:txBody>
          <a:bodyPr wrap="square">
            <a:spAutoFit/>
          </a:bodyPr>
          <a:lstStyle/>
          <a:p>
            <a:r>
              <a:rPr lang="en-US" sz="1400" dirty="0"/>
              <a:t>Reference: NASA/TM—2005-213610</a:t>
            </a:r>
          </a:p>
          <a:p>
            <a:r>
              <a:rPr lang="en-US" sz="1400" dirty="0"/>
              <a:t>The Effects of Lunar Dust on EVA Systems During the Apollo Missions by James R. </a:t>
            </a:r>
            <a:r>
              <a:rPr lang="en-US" sz="1400" dirty="0" err="1"/>
              <a:t>Gaier</a:t>
            </a:r>
            <a:endParaRPr lang="en-US" sz="1400" dirty="0"/>
          </a:p>
        </p:txBody>
      </p:sp>
      <p:grpSp>
        <p:nvGrpSpPr>
          <p:cNvPr id="5" name="Group 4">
            <a:extLst>
              <a:ext uri="{FF2B5EF4-FFF2-40B4-BE49-F238E27FC236}">
                <a16:creationId xmlns:a16="http://schemas.microsoft.com/office/drawing/2014/main" id="{DB87FF84-A886-4A81-82D1-ADA306E26171}"/>
              </a:ext>
            </a:extLst>
          </p:cNvPr>
          <p:cNvGrpSpPr/>
          <p:nvPr/>
        </p:nvGrpSpPr>
        <p:grpSpPr>
          <a:xfrm>
            <a:off x="2854489" y="196900"/>
            <a:ext cx="9201101" cy="6163061"/>
            <a:chOff x="2340139" y="-217197"/>
            <a:chExt cx="9201101" cy="6809783"/>
          </a:xfrm>
        </p:grpSpPr>
        <p:graphicFrame>
          <p:nvGraphicFramePr>
            <p:cNvPr id="19" name="Diagram 18">
              <a:extLst>
                <a:ext uri="{FF2B5EF4-FFF2-40B4-BE49-F238E27FC236}">
                  <a16:creationId xmlns:a16="http://schemas.microsoft.com/office/drawing/2014/main" id="{881B0E6D-1B14-4AEA-BFCD-56F69C4F84F4}"/>
                </a:ext>
              </a:extLst>
            </p:cNvPr>
            <p:cNvGraphicFramePr/>
            <p:nvPr>
              <p:extLst>
                <p:ext uri="{D42A27DB-BD31-4B8C-83A1-F6EECF244321}">
                  <p14:modId xmlns:p14="http://schemas.microsoft.com/office/powerpoint/2010/main" val="3460262350"/>
                </p:ext>
              </p:extLst>
            </p:nvPr>
          </p:nvGraphicFramePr>
          <p:xfrm>
            <a:off x="2340139" y="1173919"/>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Diagram 19">
              <a:extLst>
                <a:ext uri="{FF2B5EF4-FFF2-40B4-BE49-F238E27FC236}">
                  <a16:creationId xmlns:a16="http://schemas.microsoft.com/office/drawing/2014/main" id="{C8528753-97DD-42F5-BD82-7E58C5AF51E8}"/>
                </a:ext>
              </a:extLst>
            </p:cNvPr>
            <p:cNvGraphicFramePr/>
            <p:nvPr>
              <p:extLst>
                <p:ext uri="{D42A27DB-BD31-4B8C-83A1-F6EECF244321}">
                  <p14:modId xmlns:p14="http://schemas.microsoft.com/office/powerpoint/2010/main" val="585911435"/>
                </p:ext>
              </p:extLst>
            </p:nvPr>
          </p:nvGraphicFramePr>
          <p:xfrm>
            <a:off x="6096000" y="938085"/>
            <a:ext cx="5445240" cy="299427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1" name="Diagram 20">
              <a:extLst>
                <a:ext uri="{FF2B5EF4-FFF2-40B4-BE49-F238E27FC236}">
                  <a16:creationId xmlns:a16="http://schemas.microsoft.com/office/drawing/2014/main" id="{68E8CAA8-E41A-4E34-B663-B5107D3DA1CB}"/>
                </a:ext>
              </a:extLst>
            </p:cNvPr>
            <p:cNvGraphicFramePr/>
            <p:nvPr>
              <p:extLst>
                <p:ext uri="{D42A27DB-BD31-4B8C-83A1-F6EECF244321}">
                  <p14:modId xmlns:p14="http://schemas.microsoft.com/office/powerpoint/2010/main" val="2241458692"/>
                </p:ext>
              </p:extLst>
            </p:nvPr>
          </p:nvGraphicFramePr>
          <p:xfrm>
            <a:off x="8716987" y="722871"/>
            <a:ext cx="2463751" cy="171235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7" name="Diagram 16">
              <a:extLst>
                <a:ext uri="{FF2B5EF4-FFF2-40B4-BE49-F238E27FC236}">
                  <a16:creationId xmlns:a16="http://schemas.microsoft.com/office/drawing/2014/main" id="{48B423FC-C2C8-48CB-85BE-974D9E52D804}"/>
                </a:ext>
              </a:extLst>
            </p:cNvPr>
            <p:cNvGraphicFramePr/>
            <p:nvPr>
              <p:extLst>
                <p:ext uri="{D42A27DB-BD31-4B8C-83A1-F6EECF244321}">
                  <p14:modId xmlns:p14="http://schemas.microsoft.com/office/powerpoint/2010/main" val="783162772"/>
                </p:ext>
              </p:extLst>
            </p:nvPr>
          </p:nvGraphicFramePr>
          <p:xfrm>
            <a:off x="4183763" y="-217197"/>
            <a:ext cx="5473815" cy="224923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pSp>
      <p:sp>
        <p:nvSpPr>
          <p:cNvPr id="13" name="Slide Number Placeholder 3">
            <a:extLst>
              <a:ext uri="{FF2B5EF4-FFF2-40B4-BE49-F238E27FC236}">
                <a16:creationId xmlns:a16="http://schemas.microsoft.com/office/drawing/2014/main" id="{5236C9AB-1C73-4886-BDCF-4D9FB8DDDEF5}"/>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t>11</a:t>
            </a:fld>
            <a:endParaRPr lang="en-US" dirty="0"/>
          </a:p>
        </p:txBody>
      </p:sp>
    </p:spTree>
    <p:extLst>
      <p:ext uri="{BB962C8B-B14F-4D97-AF65-F5344CB8AC3E}">
        <p14:creationId xmlns:p14="http://schemas.microsoft.com/office/powerpoint/2010/main" val="2647105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B508D-45CE-4077-8337-CC15A599347F}"/>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mj-lt"/>
                <a:ea typeface="+mj-ea"/>
                <a:cs typeface="+mj-cs"/>
              </a:rPr>
              <a:t>Assumption</a:t>
            </a:r>
          </a:p>
        </p:txBody>
      </p:sp>
      <p:sp>
        <p:nvSpPr>
          <p:cNvPr id="3" name="Content Placeholder 2">
            <a:extLst>
              <a:ext uri="{FF2B5EF4-FFF2-40B4-BE49-F238E27FC236}">
                <a16:creationId xmlns:a16="http://schemas.microsoft.com/office/drawing/2014/main" id="{38E0B2D8-A80B-4323-9660-3291E4C84EF9}"/>
              </a:ext>
            </a:extLst>
          </p:cNvPr>
          <p:cNvSpPr>
            <a:spLocks noGrp="1"/>
          </p:cNvSpPr>
          <p:nvPr>
            <p:ph idx="1"/>
          </p:nvPr>
        </p:nvSpPr>
        <p:spPr>
          <a:xfrm>
            <a:off x="550863" y="2678400"/>
            <a:ext cx="4010977" cy="3414425"/>
          </a:xfrm>
        </p:spPr>
        <p:txBody>
          <a:bodyPr vert="horz" wrap="square" lIns="0" tIns="0" rIns="0" bIns="0" rtlCol="0" anchor="t">
            <a:normAutofit fontScale="92500" lnSpcReduction="10000"/>
          </a:bodyPr>
          <a:lstStyle/>
          <a:p>
            <a:pPr>
              <a:buFont typeface="Arial" panose="020B0604020202020204" pitchFamily="34" charset="0"/>
              <a:buChar char="•"/>
            </a:pPr>
            <a:r>
              <a:rPr lang="en-US" sz="1600" dirty="0"/>
              <a:t>You are already aware of the potential impacts from plume surface interactions (PSI)</a:t>
            </a:r>
          </a:p>
          <a:p>
            <a:pPr>
              <a:buFont typeface="Arial" panose="020B0604020202020204" pitchFamily="34" charset="0"/>
              <a:buChar char="•"/>
            </a:pPr>
            <a:r>
              <a:rPr lang="en-US" sz="1600" dirty="0"/>
              <a:t>But in case you’re not…</a:t>
            </a:r>
          </a:p>
          <a:p>
            <a:pPr lvl="1"/>
            <a:r>
              <a:rPr lang="en-US" sz="1600" dirty="0"/>
              <a:t>Plume-surface interactions (PSI) occur when a rocket engine exhaust (or other gas jet) interacts with a planetary surface</a:t>
            </a:r>
          </a:p>
          <a:p>
            <a:pPr lvl="1"/>
            <a:r>
              <a:rPr lang="en-US" sz="1600" dirty="0"/>
              <a:t>PSI effects will be a </a:t>
            </a:r>
            <a:r>
              <a:rPr lang="en-US" sz="1600" b="1" dirty="0"/>
              <a:t>large </a:t>
            </a:r>
            <a:r>
              <a:rPr lang="en-US" sz="1600" dirty="0"/>
              <a:t>contributor for lunar dust accumulation on any descending vehicle</a:t>
            </a:r>
          </a:p>
          <a:p>
            <a:pPr lvl="1"/>
            <a:r>
              <a:rPr lang="en-US" sz="1600" dirty="0"/>
              <a:t>Regolith ejecta poses a hazard to spacecraft and to surrounding assets</a:t>
            </a:r>
            <a:endParaRPr lang="en-US" sz="1000" dirty="0"/>
          </a:p>
        </p:txBody>
      </p:sp>
      <p:pic>
        <p:nvPicPr>
          <p:cNvPr id="22" name="Picture 2">
            <a:extLst>
              <a:ext uri="{FF2B5EF4-FFF2-40B4-BE49-F238E27FC236}">
                <a16:creationId xmlns:a16="http://schemas.microsoft.com/office/drawing/2014/main" id="{77AF2649-9A1B-41C7-98A9-140CC2451E4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34321" y="162314"/>
            <a:ext cx="2771775" cy="2771775"/>
          </a:xfrm>
          <a:custGeom>
            <a:avLst/>
            <a:gdLst/>
            <a:ahLst/>
            <a:cxnLst/>
            <a:rect l="l" t="t" r="r" b="b"/>
            <a:pathLst>
              <a:path w="5083992" h="2880518">
                <a:moveTo>
                  <a:pt x="0" y="0"/>
                </a:moveTo>
                <a:lnTo>
                  <a:pt x="5083992" y="0"/>
                </a:lnTo>
                <a:lnTo>
                  <a:pt x="5083992" y="2880518"/>
                </a:lnTo>
                <a:lnTo>
                  <a:pt x="0" y="2880518"/>
                </a:lnTo>
                <a:close/>
              </a:path>
            </a:pathLst>
          </a:custGeom>
          <a:noFill/>
          <a:extLst>
            <a:ext uri="{909E8E84-426E-40DD-AFC4-6F175D3DCCD1}">
              <a14:hiddenFill xmlns:a14="http://schemas.microsoft.com/office/drawing/2010/main">
                <a:solidFill>
                  <a:srgbClr val="FFFFFF"/>
                </a:solidFill>
              </a14:hiddenFill>
            </a:ext>
          </a:extLst>
        </p:spPr>
      </p:pic>
      <p:pic>
        <p:nvPicPr>
          <p:cNvPr id="24" name="Picture 23" descr="A close-up of a person's face&#10;&#10;Description automatically generated with low confidence">
            <a:extLst>
              <a:ext uri="{FF2B5EF4-FFF2-40B4-BE49-F238E27FC236}">
                <a16:creationId xmlns:a16="http://schemas.microsoft.com/office/drawing/2014/main" id="{CF78D797-D199-4579-AFE0-6A5EFBAE4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0398" y="196900"/>
            <a:ext cx="2773362" cy="2773362"/>
          </a:xfrm>
          <a:custGeom>
            <a:avLst/>
            <a:gdLst/>
            <a:ahLst/>
            <a:cxnLst/>
            <a:rect l="l" t="t" r="r" b="b"/>
            <a:pathLst>
              <a:path w="5083992" h="2880518">
                <a:moveTo>
                  <a:pt x="0" y="0"/>
                </a:moveTo>
                <a:lnTo>
                  <a:pt x="5083992" y="0"/>
                </a:lnTo>
                <a:lnTo>
                  <a:pt x="5083992" y="2880518"/>
                </a:lnTo>
                <a:lnTo>
                  <a:pt x="0" y="2880518"/>
                </a:lnTo>
                <a:close/>
              </a:path>
            </a:pathLst>
          </a:custGeom>
        </p:spPr>
      </p:pic>
      <p:sp>
        <p:nvSpPr>
          <p:cNvPr id="26" name="TextBox 25">
            <a:extLst>
              <a:ext uri="{FF2B5EF4-FFF2-40B4-BE49-F238E27FC236}">
                <a16:creationId xmlns:a16="http://schemas.microsoft.com/office/drawing/2014/main" id="{BDCFC5B2-4230-471F-BAA8-2BBD41FF408B}"/>
              </a:ext>
            </a:extLst>
          </p:cNvPr>
          <p:cNvSpPr txBox="1"/>
          <p:nvPr/>
        </p:nvSpPr>
        <p:spPr>
          <a:xfrm>
            <a:off x="5334321" y="2959006"/>
            <a:ext cx="5699439" cy="307777"/>
          </a:xfrm>
          <a:prstGeom prst="rect">
            <a:avLst/>
          </a:prstGeom>
          <a:noFill/>
        </p:spPr>
        <p:txBody>
          <a:bodyPr wrap="square">
            <a:spAutoFit/>
          </a:bodyPr>
          <a:lstStyle/>
          <a:p>
            <a:pPr lvl="1" algn="ctr"/>
            <a:r>
              <a:rPr lang="en-US" sz="1400" dirty="0"/>
              <a:t>Mars Insight - Material breached lens cover </a:t>
            </a:r>
            <a:endParaRPr lang="en-US" sz="1100" dirty="0"/>
          </a:p>
        </p:txBody>
      </p:sp>
      <p:pic>
        <p:nvPicPr>
          <p:cNvPr id="27" name="Picture 26">
            <a:extLst>
              <a:ext uri="{FF2B5EF4-FFF2-40B4-BE49-F238E27FC236}">
                <a16:creationId xmlns:a16="http://schemas.microsoft.com/office/drawing/2014/main" id="{ACA462D2-65E0-4931-A21A-5823A44DC692}"/>
              </a:ext>
            </a:extLst>
          </p:cNvPr>
          <p:cNvPicPr>
            <a:picLocks noChangeAspect="1"/>
          </p:cNvPicPr>
          <p:nvPr/>
        </p:nvPicPr>
        <p:blipFill>
          <a:blip r:embed="rId4"/>
          <a:stretch>
            <a:fillRect/>
          </a:stretch>
        </p:blipFill>
        <p:spPr>
          <a:xfrm>
            <a:off x="5066754" y="3429718"/>
            <a:ext cx="3315564" cy="2334177"/>
          </a:xfrm>
          <a:prstGeom prst="rect">
            <a:avLst/>
          </a:prstGeom>
        </p:spPr>
      </p:pic>
      <p:sp>
        <p:nvSpPr>
          <p:cNvPr id="28" name="TextBox 27">
            <a:extLst>
              <a:ext uri="{FF2B5EF4-FFF2-40B4-BE49-F238E27FC236}">
                <a16:creationId xmlns:a16="http://schemas.microsoft.com/office/drawing/2014/main" id="{B8C0278D-C1D2-42BD-B85F-A4BCA499815A}"/>
              </a:ext>
            </a:extLst>
          </p:cNvPr>
          <p:cNvSpPr txBox="1"/>
          <p:nvPr/>
        </p:nvSpPr>
        <p:spPr>
          <a:xfrm>
            <a:off x="3409883" y="5733699"/>
            <a:ext cx="503339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ea typeface="+mn-ea"/>
                <a:cs typeface="+mn-cs"/>
              </a:rPr>
              <a:t>Ejecta streams visible during Apollo 11 landing</a:t>
            </a:r>
          </a:p>
        </p:txBody>
      </p:sp>
      <p:pic>
        <p:nvPicPr>
          <p:cNvPr id="29" name="Picture 28">
            <a:extLst>
              <a:ext uri="{FF2B5EF4-FFF2-40B4-BE49-F238E27FC236}">
                <a16:creationId xmlns:a16="http://schemas.microsoft.com/office/drawing/2014/main" id="{9C4B711F-794D-4E50-91D6-D14AFD00074F}"/>
              </a:ext>
            </a:extLst>
          </p:cNvPr>
          <p:cNvPicPr>
            <a:picLocks noChangeAspect="1"/>
          </p:cNvPicPr>
          <p:nvPr/>
        </p:nvPicPr>
        <p:blipFill>
          <a:blip r:embed="rId5"/>
          <a:stretch>
            <a:fillRect/>
          </a:stretch>
        </p:blipFill>
        <p:spPr>
          <a:xfrm>
            <a:off x="8701778" y="3429718"/>
            <a:ext cx="2738010" cy="2379461"/>
          </a:xfrm>
          <a:prstGeom prst="rect">
            <a:avLst/>
          </a:prstGeom>
        </p:spPr>
      </p:pic>
      <p:pic>
        <p:nvPicPr>
          <p:cNvPr id="30" name="Picture 29">
            <a:extLst>
              <a:ext uri="{FF2B5EF4-FFF2-40B4-BE49-F238E27FC236}">
                <a16:creationId xmlns:a16="http://schemas.microsoft.com/office/drawing/2014/main" id="{0E022F7F-26AB-40A5-BE9E-2BDF990D6EB8}"/>
              </a:ext>
            </a:extLst>
          </p:cNvPr>
          <p:cNvPicPr>
            <a:picLocks noChangeAspect="1"/>
          </p:cNvPicPr>
          <p:nvPr/>
        </p:nvPicPr>
        <p:blipFill>
          <a:blip r:embed="rId6"/>
          <a:stretch>
            <a:fillRect/>
          </a:stretch>
        </p:blipFill>
        <p:spPr>
          <a:xfrm>
            <a:off x="10467429" y="4795936"/>
            <a:ext cx="1617317" cy="1290003"/>
          </a:xfrm>
          <a:prstGeom prst="rect">
            <a:avLst/>
          </a:prstGeom>
        </p:spPr>
      </p:pic>
      <p:sp>
        <p:nvSpPr>
          <p:cNvPr id="31" name="TextBox 30">
            <a:extLst>
              <a:ext uri="{FF2B5EF4-FFF2-40B4-BE49-F238E27FC236}">
                <a16:creationId xmlns:a16="http://schemas.microsoft.com/office/drawing/2014/main" id="{D80B681C-DA4A-40CD-BD72-924847D01BA2}"/>
              </a:ext>
            </a:extLst>
          </p:cNvPr>
          <p:cNvSpPr txBox="1"/>
          <p:nvPr/>
        </p:nvSpPr>
        <p:spPr>
          <a:xfrm>
            <a:off x="8365358" y="5779172"/>
            <a:ext cx="3548608" cy="646331"/>
          </a:xfrm>
          <a:prstGeom prst="rect">
            <a:avLst/>
          </a:prstGeom>
          <a:noFill/>
        </p:spPr>
        <p:txBody>
          <a:bodyPr wrap="square" rtlCol="0">
            <a:spAutoFit/>
          </a:bodyPr>
          <a:lstStyle/>
          <a:p>
            <a:pPr lvl="1"/>
            <a:r>
              <a:rPr lang="en-US" sz="1200" dirty="0"/>
              <a:t>Apollo 12 landed near Surveyor 3; Scouring, pitting and cracking on Surveyor material coupon &amp; SEM image (See </a:t>
            </a:r>
            <a:r>
              <a:rPr lang="en-US" sz="1200" dirty="0" err="1"/>
              <a:t>Immer</a:t>
            </a:r>
            <a:r>
              <a:rPr lang="en-US" sz="1200" dirty="0"/>
              <a:t> et al. 2010)</a:t>
            </a:r>
          </a:p>
        </p:txBody>
      </p:sp>
      <p:sp>
        <p:nvSpPr>
          <p:cNvPr id="32" name="TextBox 31">
            <a:extLst>
              <a:ext uri="{FF2B5EF4-FFF2-40B4-BE49-F238E27FC236}">
                <a16:creationId xmlns:a16="http://schemas.microsoft.com/office/drawing/2014/main" id="{0911ECE9-D531-41B3-B45B-C54AA2A60C91}"/>
              </a:ext>
            </a:extLst>
          </p:cNvPr>
          <p:cNvSpPr txBox="1"/>
          <p:nvPr/>
        </p:nvSpPr>
        <p:spPr>
          <a:xfrm>
            <a:off x="13550" y="6468097"/>
            <a:ext cx="8952351" cy="338554"/>
          </a:xfrm>
          <a:prstGeom prst="rect">
            <a:avLst/>
          </a:prstGeom>
          <a:noFill/>
        </p:spPr>
        <p:txBody>
          <a:bodyPr wrap="square">
            <a:spAutoFit/>
          </a:bodyPr>
          <a:lstStyle/>
          <a:p>
            <a:pPr marL="0" lvl="3">
              <a:spcAft>
                <a:spcPts val="400"/>
              </a:spcAft>
            </a:pPr>
            <a:r>
              <a:rPr lang="en-US" sz="1600" dirty="0"/>
              <a:t>Good resource: Mehta et al. 2011, </a:t>
            </a:r>
            <a:r>
              <a:rPr lang="en-US" sz="1600" dirty="0">
                <a:effectLst/>
              </a:rPr>
              <a:t>Rocket Plume Interactions for NASA Landing Systems</a:t>
            </a:r>
            <a:endParaRPr lang="en-US" sz="1600" dirty="0"/>
          </a:p>
        </p:txBody>
      </p:sp>
    </p:spTree>
    <p:extLst>
      <p:ext uri="{BB962C8B-B14F-4D97-AF65-F5344CB8AC3E}">
        <p14:creationId xmlns:p14="http://schemas.microsoft.com/office/powerpoint/2010/main" val="3416275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550864" y="549275"/>
            <a:ext cx="4214176" cy="3384550"/>
          </a:xfrm>
        </p:spPr>
        <p:txBody>
          <a:bodyPr>
            <a:noAutofit/>
          </a:bodyPr>
          <a:lstStyle/>
          <a:p>
            <a:r>
              <a:rPr lang="en-US" sz="2800" dirty="0"/>
              <a:t>“When large systems fail, it is due to multiple faults that occur together in an unanticipated interaction, creating a chain of events in which the faults grow and evolve.”</a:t>
            </a:r>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492128" y="5217911"/>
            <a:ext cx="11122977" cy="1297190"/>
          </a:xfrm>
        </p:spPr>
        <p:txBody>
          <a:bodyPr/>
          <a:lstStyle/>
          <a:p>
            <a:pPr>
              <a:spcAft>
                <a:spcPts val="0"/>
              </a:spcAft>
            </a:pPr>
            <a:r>
              <a:rPr lang="en-US" dirty="0"/>
              <a:t>Examples in history:</a:t>
            </a:r>
          </a:p>
          <a:p>
            <a:r>
              <a:rPr lang="en-US" dirty="0"/>
              <a:t>Columbia, Challenger,  Three Mile Island</a:t>
            </a:r>
          </a:p>
        </p:txBody>
      </p:sp>
      <p:sp>
        <p:nvSpPr>
          <p:cNvPr id="9" name="TextBox 8">
            <a:extLst>
              <a:ext uri="{FF2B5EF4-FFF2-40B4-BE49-F238E27FC236}">
                <a16:creationId xmlns:a16="http://schemas.microsoft.com/office/drawing/2014/main" id="{4D6E83E3-C608-46C9-8080-07E22925DF54}"/>
              </a:ext>
            </a:extLst>
          </p:cNvPr>
          <p:cNvSpPr txBox="1"/>
          <p:nvPr/>
        </p:nvSpPr>
        <p:spPr>
          <a:xfrm>
            <a:off x="1290320" y="3933825"/>
            <a:ext cx="3283904" cy="646331"/>
          </a:xfrm>
          <a:prstGeom prst="rect">
            <a:avLst/>
          </a:prstGeom>
          <a:noFill/>
        </p:spPr>
        <p:txBody>
          <a:bodyPr wrap="square">
            <a:spAutoFit/>
          </a:bodyPr>
          <a:lstStyle/>
          <a:p>
            <a:pPr algn="r"/>
            <a:r>
              <a:rPr lang="en-US" sz="1200" dirty="0"/>
              <a:t>Source: National Academy of Sciences,</a:t>
            </a:r>
          </a:p>
          <a:p>
            <a:pPr algn="r"/>
            <a:r>
              <a:rPr lang="en-US" sz="1200" dirty="0"/>
              <a:t>Why do errors happen?</a:t>
            </a:r>
          </a:p>
          <a:p>
            <a:pPr algn="r"/>
            <a:r>
              <a:rPr lang="en-US" sz="1200" dirty="0"/>
              <a:t>ncbi.nlm.nih.gov</a:t>
            </a:r>
          </a:p>
        </p:txBody>
      </p:sp>
      <p:pic>
        <p:nvPicPr>
          <p:cNvPr id="8" name="Picture Placeholder 7" descr="A rocket taking off&#10;&#10;Description automatically generated with medium confidence">
            <a:extLst>
              <a:ext uri="{FF2B5EF4-FFF2-40B4-BE49-F238E27FC236}">
                <a16:creationId xmlns:a16="http://schemas.microsoft.com/office/drawing/2014/main" id="{DED20C9D-A72E-421E-8438-FAFCB868AF4A}"/>
              </a:ext>
            </a:extLst>
          </p:cNvPr>
          <p:cNvPicPr>
            <a:picLocks noGrp="1" noChangeAspect="1"/>
          </p:cNvPicPr>
          <p:nvPr>
            <p:ph type="pic" sz="quarter" idx="13"/>
          </p:nvPr>
        </p:nvPicPr>
        <p:blipFill rotWithShape="1">
          <a:blip r:embed="rId2"/>
          <a:srcRect l="610" t="2717" r="878" b="35431"/>
          <a:stretch/>
        </p:blipFill>
        <p:spPr>
          <a:xfrm>
            <a:off x="5927695" y="734118"/>
            <a:ext cx="5055991" cy="5132388"/>
          </a:xfrm>
        </p:spPr>
      </p:pic>
      <p:sp>
        <p:nvSpPr>
          <p:cNvPr id="22" name="TextBox 21">
            <a:extLst>
              <a:ext uri="{FF2B5EF4-FFF2-40B4-BE49-F238E27FC236}">
                <a16:creationId xmlns:a16="http://schemas.microsoft.com/office/drawing/2014/main" id="{A85A6564-81DA-4177-9608-C5123ED7E5A0}"/>
              </a:ext>
            </a:extLst>
          </p:cNvPr>
          <p:cNvSpPr txBox="1"/>
          <p:nvPr/>
        </p:nvSpPr>
        <p:spPr>
          <a:xfrm>
            <a:off x="0" y="6504261"/>
            <a:ext cx="12192000" cy="380172"/>
          </a:xfrm>
          <a:prstGeom prst="rect">
            <a:avLst/>
          </a:prstGeom>
          <a:noFill/>
        </p:spPr>
        <p:txBody>
          <a:bodyPr wrap="square">
            <a:spAutoFit/>
          </a:bodyPr>
          <a:lstStyle/>
          <a:p>
            <a:pPr algn="ctr"/>
            <a:r>
              <a:rPr lang="en-US" dirty="0"/>
              <a:t>Interesting reads: Henry Petroski – To Engineer is Human &amp; Design Paradigms </a:t>
            </a:r>
          </a:p>
        </p:txBody>
      </p:sp>
      <p:sp>
        <p:nvSpPr>
          <p:cNvPr id="2" name="Slide Number Placeholder 1">
            <a:extLst>
              <a:ext uri="{FF2B5EF4-FFF2-40B4-BE49-F238E27FC236}">
                <a16:creationId xmlns:a16="http://schemas.microsoft.com/office/drawing/2014/main" id="{6D7A1C46-31C2-4FD4-A568-F1757B2E2273}"/>
              </a:ext>
            </a:extLst>
          </p:cNvPr>
          <p:cNvSpPr>
            <a:spLocks noGrp="1"/>
          </p:cNvSpPr>
          <p:nvPr>
            <p:ph type="sldNum" sz="quarter" idx="12"/>
          </p:nvPr>
        </p:nvSpPr>
        <p:spPr/>
        <p:txBody>
          <a:bodyPr/>
          <a:lstStyle/>
          <a:p>
            <a:fld id="{DBA1B0FB-D917-4C8C-928F-313BD683BF39}" type="slidenum">
              <a:rPr lang="en-US" smtClean="0"/>
              <a:t>13</a:t>
            </a:fld>
            <a:endParaRPr lang="en-US"/>
          </a:p>
        </p:txBody>
      </p:sp>
    </p:spTree>
    <p:extLst>
      <p:ext uri="{BB962C8B-B14F-4D97-AF65-F5344CB8AC3E}">
        <p14:creationId xmlns:p14="http://schemas.microsoft.com/office/powerpoint/2010/main" val="4168948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picture containing ground&#10;&#10;Description automatically generated">
            <a:extLst>
              <a:ext uri="{FF2B5EF4-FFF2-40B4-BE49-F238E27FC236}">
                <a16:creationId xmlns:a16="http://schemas.microsoft.com/office/drawing/2014/main" id="{7714F83F-E5A5-402A-A0C9-A1AA8739D30A}"/>
              </a:ext>
            </a:extLst>
          </p:cNvPr>
          <p:cNvPicPr>
            <a:picLocks noChangeAspect="1"/>
          </p:cNvPicPr>
          <p:nvPr/>
        </p:nvPicPr>
        <p:blipFill rotWithShape="1">
          <a:blip r:embed="rId3"/>
          <a:srcRect t="6719" b="2415"/>
          <a:stretch/>
        </p:blipFill>
        <p:spPr>
          <a:xfrm>
            <a:off x="2453942" y="2681851"/>
            <a:ext cx="6174536" cy="3272837"/>
          </a:xfrm>
          <a:prstGeom prst="rect">
            <a:avLst/>
          </a:prstGeom>
        </p:spPr>
      </p:pic>
      <p:sp>
        <p:nvSpPr>
          <p:cNvPr id="7" name="Text Placeholder 6">
            <a:extLst>
              <a:ext uri="{FF2B5EF4-FFF2-40B4-BE49-F238E27FC236}">
                <a16:creationId xmlns:a16="http://schemas.microsoft.com/office/drawing/2014/main" id="{2FDC2166-50FB-41AA-96A6-94A87253577C}"/>
              </a:ext>
            </a:extLst>
          </p:cNvPr>
          <p:cNvSpPr>
            <a:spLocks noGrp="1"/>
          </p:cNvSpPr>
          <p:nvPr>
            <p:ph type="body" sz="quarter" idx="18"/>
          </p:nvPr>
        </p:nvSpPr>
        <p:spPr>
          <a:xfrm>
            <a:off x="532223" y="3666905"/>
            <a:ext cx="1711325" cy="365760"/>
          </a:xfrm>
        </p:spPr>
        <p:txBody>
          <a:bodyPr/>
          <a:lstStyle/>
          <a:p>
            <a:r>
              <a:rPr lang="en-US" sz="2800" dirty="0"/>
              <a:t>Thermal</a:t>
            </a:r>
          </a:p>
        </p:txBody>
      </p:sp>
      <p:sp>
        <p:nvSpPr>
          <p:cNvPr id="8" name="Text Placeholder 7">
            <a:extLst>
              <a:ext uri="{FF2B5EF4-FFF2-40B4-BE49-F238E27FC236}">
                <a16:creationId xmlns:a16="http://schemas.microsoft.com/office/drawing/2014/main" id="{48758E23-731F-4C52-870A-D0D364486937}"/>
              </a:ext>
            </a:extLst>
          </p:cNvPr>
          <p:cNvSpPr>
            <a:spLocks noGrp="1"/>
          </p:cNvSpPr>
          <p:nvPr>
            <p:ph type="body" sz="quarter" idx="17"/>
          </p:nvPr>
        </p:nvSpPr>
        <p:spPr>
          <a:xfrm>
            <a:off x="209203" y="4118429"/>
            <a:ext cx="2310055" cy="638175"/>
          </a:xfrm>
        </p:spPr>
        <p:txBody>
          <a:bodyPr/>
          <a:lstStyle/>
          <a:p>
            <a:r>
              <a:rPr lang="en-US" dirty="0"/>
              <a:t>Dust coats thermal radiators and equipment increases in temperature.</a:t>
            </a:r>
          </a:p>
        </p:txBody>
      </p:sp>
      <p:sp>
        <p:nvSpPr>
          <p:cNvPr id="9" name="Text Placeholder 8">
            <a:extLst>
              <a:ext uri="{FF2B5EF4-FFF2-40B4-BE49-F238E27FC236}">
                <a16:creationId xmlns:a16="http://schemas.microsoft.com/office/drawing/2014/main" id="{BF0298D1-0040-47F1-98CE-11F510CFCAE9}"/>
              </a:ext>
            </a:extLst>
          </p:cNvPr>
          <p:cNvSpPr>
            <a:spLocks noGrp="1"/>
          </p:cNvSpPr>
          <p:nvPr>
            <p:ph type="body" sz="quarter" idx="20"/>
          </p:nvPr>
        </p:nvSpPr>
        <p:spPr>
          <a:xfrm>
            <a:off x="743384" y="1535780"/>
            <a:ext cx="1711325" cy="365760"/>
          </a:xfrm>
        </p:spPr>
        <p:txBody>
          <a:bodyPr/>
          <a:lstStyle/>
          <a:p>
            <a:r>
              <a:rPr lang="en-US" sz="2800" dirty="0"/>
              <a:t>Power</a:t>
            </a:r>
          </a:p>
        </p:txBody>
      </p:sp>
      <p:sp>
        <p:nvSpPr>
          <p:cNvPr id="10" name="Text Placeholder 9">
            <a:extLst>
              <a:ext uri="{FF2B5EF4-FFF2-40B4-BE49-F238E27FC236}">
                <a16:creationId xmlns:a16="http://schemas.microsoft.com/office/drawing/2014/main" id="{684CEFA9-F948-48CB-B1BC-F17496E2DFD1}"/>
              </a:ext>
            </a:extLst>
          </p:cNvPr>
          <p:cNvSpPr>
            <a:spLocks noGrp="1"/>
          </p:cNvSpPr>
          <p:nvPr>
            <p:ph type="body" sz="quarter" idx="19"/>
          </p:nvPr>
        </p:nvSpPr>
        <p:spPr>
          <a:xfrm>
            <a:off x="742616" y="1987304"/>
            <a:ext cx="3811474" cy="638175"/>
          </a:xfrm>
        </p:spPr>
        <p:txBody>
          <a:bodyPr/>
          <a:lstStyle/>
          <a:p>
            <a:r>
              <a:rPr lang="en-US" dirty="0"/>
              <a:t>Dust accumulation on solar panels leads to reduction in available power.</a:t>
            </a:r>
          </a:p>
        </p:txBody>
      </p:sp>
      <p:sp>
        <p:nvSpPr>
          <p:cNvPr id="11" name="Text Placeholder 10">
            <a:extLst>
              <a:ext uri="{FF2B5EF4-FFF2-40B4-BE49-F238E27FC236}">
                <a16:creationId xmlns:a16="http://schemas.microsoft.com/office/drawing/2014/main" id="{F2436589-6088-41D0-A9AF-BFB3D6A0D020}"/>
              </a:ext>
            </a:extLst>
          </p:cNvPr>
          <p:cNvSpPr>
            <a:spLocks noGrp="1"/>
          </p:cNvSpPr>
          <p:nvPr>
            <p:ph type="body" sz="quarter" idx="22"/>
          </p:nvPr>
        </p:nvSpPr>
        <p:spPr>
          <a:xfrm>
            <a:off x="8761327" y="3752669"/>
            <a:ext cx="1181148" cy="365760"/>
          </a:xfrm>
        </p:spPr>
        <p:txBody>
          <a:bodyPr/>
          <a:lstStyle/>
          <a:p>
            <a:r>
              <a:rPr lang="en-US" sz="2800" dirty="0"/>
              <a:t>Optics</a:t>
            </a:r>
          </a:p>
        </p:txBody>
      </p:sp>
      <p:sp>
        <p:nvSpPr>
          <p:cNvPr id="12" name="Text Placeholder 11">
            <a:extLst>
              <a:ext uri="{FF2B5EF4-FFF2-40B4-BE49-F238E27FC236}">
                <a16:creationId xmlns:a16="http://schemas.microsoft.com/office/drawing/2014/main" id="{6E8EDDE7-C6ED-4767-A3FF-82A83D6BC191}"/>
              </a:ext>
            </a:extLst>
          </p:cNvPr>
          <p:cNvSpPr>
            <a:spLocks noGrp="1"/>
          </p:cNvSpPr>
          <p:nvPr>
            <p:ph type="body" sz="quarter" idx="21"/>
          </p:nvPr>
        </p:nvSpPr>
        <p:spPr>
          <a:xfrm>
            <a:off x="8760558" y="4204193"/>
            <a:ext cx="3431442" cy="638175"/>
          </a:xfrm>
        </p:spPr>
        <p:txBody>
          <a:bodyPr/>
          <a:lstStyle/>
          <a:p>
            <a:r>
              <a:rPr lang="en-US" dirty="0"/>
              <a:t>Optics concerns include accumulation on cameras/optics as well as concerns for thermal optical properties (transmittance, reflectance, and absorptance).</a:t>
            </a:r>
          </a:p>
        </p:txBody>
      </p:sp>
      <p:sp>
        <p:nvSpPr>
          <p:cNvPr id="13" name="Text Placeholder 12">
            <a:extLst>
              <a:ext uri="{FF2B5EF4-FFF2-40B4-BE49-F238E27FC236}">
                <a16:creationId xmlns:a16="http://schemas.microsoft.com/office/drawing/2014/main" id="{571ED7FB-2FEA-4458-A5FA-BAC6342198A0}"/>
              </a:ext>
            </a:extLst>
          </p:cNvPr>
          <p:cNvSpPr>
            <a:spLocks noGrp="1"/>
          </p:cNvSpPr>
          <p:nvPr>
            <p:ph type="body" sz="quarter" idx="24"/>
          </p:nvPr>
        </p:nvSpPr>
        <p:spPr>
          <a:xfrm>
            <a:off x="7014335" y="1852637"/>
            <a:ext cx="3431443" cy="374420"/>
          </a:xfrm>
        </p:spPr>
        <p:txBody>
          <a:bodyPr/>
          <a:lstStyle/>
          <a:p>
            <a:r>
              <a:rPr lang="en-US" sz="2800" dirty="0"/>
              <a:t>Communications</a:t>
            </a:r>
          </a:p>
        </p:txBody>
      </p:sp>
      <p:sp>
        <p:nvSpPr>
          <p:cNvPr id="14" name="Text Placeholder 13">
            <a:extLst>
              <a:ext uri="{FF2B5EF4-FFF2-40B4-BE49-F238E27FC236}">
                <a16:creationId xmlns:a16="http://schemas.microsoft.com/office/drawing/2014/main" id="{42BA0202-2C08-4C62-BF9C-6117D5411099}"/>
              </a:ext>
            </a:extLst>
          </p:cNvPr>
          <p:cNvSpPr>
            <a:spLocks noGrp="1"/>
          </p:cNvSpPr>
          <p:nvPr>
            <p:ph type="body" sz="quarter" idx="23"/>
          </p:nvPr>
        </p:nvSpPr>
        <p:spPr>
          <a:xfrm>
            <a:off x="7013569" y="2304161"/>
            <a:ext cx="5138200" cy="638175"/>
          </a:xfrm>
        </p:spPr>
        <p:txBody>
          <a:bodyPr/>
          <a:lstStyle/>
          <a:p>
            <a:r>
              <a:rPr lang="en-US" dirty="0"/>
              <a:t>Communication equipment can be covered in dust. </a:t>
            </a:r>
          </a:p>
        </p:txBody>
      </p:sp>
      <p:sp>
        <p:nvSpPr>
          <p:cNvPr id="22" name="Title 5">
            <a:extLst>
              <a:ext uri="{FF2B5EF4-FFF2-40B4-BE49-F238E27FC236}">
                <a16:creationId xmlns:a16="http://schemas.microsoft.com/office/drawing/2014/main" id="{7CD1FF41-7195-4F66-B332-09EE67B53D01}"/>
              </a:ext>
            </a:extLst>
          </p:cNvPr>
          <p:cNvSpPr>
            <a:spLocks noGrp="1"/>
          </p:cNvSpPr>
          <p:nvPr>
            <p:ph type="ctrTitle"/>
          </p:nvPr>
        </p:nvSpPr>
        <p:spPr>
          <a:xfrm>
            <a:off x="548640" y="548640"/>
            <a:ext cx="10830560" cy="1253041"/>
          </a:xfrm>
        </p:spPr>
        <p:txBody>
          <a:bodyPr/>
          <a:lstStyle/>
          <a:p>
            <a:r>
              <a:rPr lang="en-US" dirty="0"/>
              <a:t>A confluence of environmental factors</a:t>
            </a:r>
          </a:p>
        </p:txBody>
      </p:sp>
      <p:sp>
        <p:nvSpPr>
          <p:cNvPr id="23" name="TextBox 22">
            <a:extLst>
              <a:ext uri="{FF2B5EF4-FFF2-40B4-BE49-F238E27FC236}">
                <a16:creationId xmlns:a16="http://schemas.microsoft.com/office/drawing/2014/main" id="{B7D4A4C0-814F-4513-8F5B-AB76DB62C022}"/>
              </a:ext>
            </a:extLst>
          </p:cNvPr>
          <p:cNvSpPr txBox="1"/>
          <p:nvPr/>
        </p:nvSpPr>
        <p:spPr>
          <a:xfrm>
            <a:off x="5963920" y="1063792"/>
            <a:ext cx="6096000" cy="369332"/>
          </a:xfrm>
          <a:prstGeom prst="rect">
            <a:avLst/>
          </a:prstGeom>
          <a:noFill/>
        </p:spPr>
        <p:txBody>
          <a:bodyPr wrap="square">
            <a:spAutoFit/>
          </a:bodyPr>
          <a:lstStyle/>
          <a:p>
            <a:r>
              <a:rPr lang="en-US" dirty="0"/>
              <a:t>How does dust impact hardware?</a:t>
            </a:r>
          </a:p>
        </p:txBody>
      </p:sp>
      <p:sp>
        <p:nvSpPr>
          <p:cNvPr id="24" name="Text Placeholder 6">
            <a:extLst>
              <a:ext uri="{FF2B5EF4-FFF2-40B4-BE49-F238E27FC236}">
                <a16:creationId xmlns:a16="http://schemas.microsoft.com/office/drawing/2014/main" id="{4A541379-55DE-4EAE-A7C8-7C35081AC232}"/>
              </a:ext>
            </a:extLst>
          </p:cNvPr>
          <p:cNvSpPr txBox="1">
            <a:spLocks/>
          </p:cNvSpPr>
          <p:nvPr/>
        </p:nvSpPr>
        <p:spPr>
          <a:xfrm>
            <a:off x="292167" y="6041808"/>
            <a:ext cx="11607666" cy="782050"/>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spcAft>
                <a:spcPts val="0"/>
              </a:spcAft>
            </a:pPr>
            <a:r>
              <a:rPr lang="en-US" sz="1600" b="0" dirty="0"/>
              <a:t>What to do about it?</a:t>
            </a:r>
          </a:p>
          <a:p>
            <a:pPr algn="ctr">
              <a:spcBef>
                <a:spcPts val="0"/>
              </a:spcBef>
              <a:spcAft>
                <a:spcPts val="0"/>
              </a:spcAft>
            </a:pPr>
            <a:r>
              <a:rPr lang="en-US" sz="1600" b="0" dirty="0"/>
              <a:t>NASA-STD-1008 provides guidance on how to test for this.  (Sections on dust testing for thermal &amp; optical testing.)</a:t>
            </a:r>
          </a:p>
          <a:p>
            <a:pPr algn="ctr">
              <a:spcBef>
                <a:spcPts val="0"/>
              </a:spcBef>
              <a:spcAft>
                <a:spcPts val="0"/>
              </a:spcAft>
            </a:pPr>
            <a:r>
              <a:rPr lang="en-US" sz="1600" b="0" dirty="0"/>
              <a:t>The Best Practices “Guidebook” discusses potential solutions to mitigate these challenges.</a:t>
            </a:r>
          </a:p>
        </p:txBody>
      </p:sp>
      <p:sp>
        <p:nvSpPr>
          <p:cNvPr id="2" name="Slide Number Placeholder 1">
            <a:extLst>
              <a:ext uri="{FF2B5EF4-FFF2-40B4-BE49-F238E27FC236}">
                <a16:creationId xmlns:a16="http://schemas.microsoft.com/office/drawing/2014/main" id="{9D34A39E-2F0C-47C5-A87E-26C5A3279968}"/>
              </a:ext>
            </a:extLst>
          </p:cNvPr>
          <p:cNvSpPr>
            <a:spLocks noGrp="1"/>
          </p:cNvSpPr>
          <p:nvPr>
            <p:ph type="sldNum" sz="quarter" idx="12"/>
          </p:nvPr>
        </p:nvSpPr>
        <p:spPr/>
        <p:txBody>
          <a:bodyPr/>
          <a:lstStyle/>
          <a:p>
            <a:fld id="{DBA1B0FB-D917-4C8C-928F-313BD683BF39}" type="slidenum">
              <a:rPr lang="en-US" smtClean="0"/>
              <a:t>14</a:t>
            </a:fld>
            <a:endParaRPr lang="en-US"/>
          </a:p>
        </p:txBody>
      </p:sp>
    </p:spTree>
    <p:extLst>
      <p:ext uri="{BB962C8B-B14F-4D97-AF65-F5344CB8AC3E}">
        <p14:creationId xmlns:p14="http://schemas.microsoft.com/office/powerpoint/2010/main" val="1035968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2A30C0-1BC4-4764-9C0F-5D811CAB8312}"/>
              </a:ext>
            </a:extLst>
          </p:cNvPr>
          <p:cNvSpPr>
            <a:spLocks noGrp="1"/>
          </p:cNvSpPr>
          <p:nvPr>
            <p:ph type="ctrTitle"/>
          </p:nvPr>
        </p:nvSpPr>
        <p:spPr>
          <a:xfrm>
            <a:off x="548640" y="548640"/>
            <a:ext cx="10830560" cy="1253041"/>
          </a:xfrm>
        </p:spPr>
        <p:txBody>
          <a:bodyPr/>
          <a:lstStyle/>
          <a:p>
            <a:r>
              <a:rPr lang="en-US" dirty="0"/>
              <a:t>Another one bites the dust</a:t>
            </a:r>
          </a:p>
        </p:txBody>
      </p:sp>
      <p:sp>
        <p:nvSpPr>
          <p:cNvPr id="19" name="TextBox 18">
            <a:extLst>
              <a:ext uri="{FF2B5EF4-FFF2-40B4-BE49-F238E27FC236}">
                <a16:creationId xmlns:a16="http://schemas.microsoft.com/office/drawing/2014/main" id="{8A6C4C77-13D1-4973-B18F-CA26D17F6B1D}"/>
              </a:ext>
            </a:extLst>
          </p:cNvPr>
          <p:cNvSpPr txBox="1"/>
          <p:nvPr/>
        </p:nvSpPr>
        <p:spPr>
          <a:xfrm>
            <a:off x="5963920" y="1063792"/>
            <a:ext cx="6096000" cy="369332"/>
          </a:xfrm>
          <a:prstGeom prst="rect">
            <a:avLst/>
          </a:prstGeom>
          <a:noFill/>
        </p:spPr>
        <p:txBody>
          <a:bodyPr wrap="square">
            <a:spAutoFit/>
          </a:bodyPr>
          <a:lstStyle/>
          <a:p>
            <a:r>
              <a:rPr lang="en-US" dirty="0"/>
              <a:t>Lessons learned from the surface…</a:t>
            </a:r>
          </a:p>
        </p:txBody>
      </p:sp>
      <p:sp>
        <p:nvSpPr>
          <p:cNvPr id="21" name="TextBox 20">
            <a:extLst>
              <a:ext uri="{FF2B5EF4-FFF2-40B4-BE49-F238E27FC236}">
                <a16:creationId xmlns:a16="http://schemas.microsoft.com/office/drawing/2014/main" id="{2A8A7452-1C44-40A4-8E7B-79FDA47FAC7B}"/>
              </a:ext>
            </a:extLst>
          </p:cNvPr>
          <p:cNvSpPr txBox="1"/>
          <p:nvPr/>
        </p:nvSpPr>
        <p:spPr>
          <a:xfrm>
            <a:off x="514881" y="4229628"/>
            <a:ext cx="2370034" cy="1200329"/>
          </a:xfrm>
          <a:prstGeom prst="rect">
            <a:avLst/>
          </a:prstGeom>
          <a:noFill/>
        </p:spPr>
        <p:txBody>
          <a:bodyPr wrap="square" rtlCol="0">
            <a:spAutoFit/>
          </a:bodyPr>
          <a:lstStyle/>
          <a:p>
            <a:pPr algn="ctr"/>
            <a:r>
              <a:rPr lang="en-US" dirty="0"/>
              <a:t>Apollo astronauts could not avoid getting dust on deployed ALSEP Experiments</a:t>
            </a:r>
          </a:p>
        </p:txBody>
      </p:sp>
      <p:sp>
        <p:nvSpPr>
          <p:cNvPr id="23" name="TextBox 22">
            <a:extLst>
              <a:ext uri="{FF2B5EF4-FFF2-40B4-BE49-F238E27FC236}">
                <a16:creationId xmlns:a16="http://schemas.microsoft.com/office/drawing/2014/main" id="{72EDA63C-B5FC-452E-B3C3-C5A655480CC0}"/>
              </a:ext>
            </a:extLst>
          </p:cNvPr>
          <p:cNvSpPr txBox="1"/>
          <p:nvPr/>
        </p:nvSpPr>
        <p:spPr>
          <a:xfrm>
            <a:off x="3292225" y="4215032"/>
            <a:ext cx="2314678" cy="1200329"/>
          </a:xfrm>
          <a:prstGeom prst="rect">
            <a:avLst/>
          </a:prstGeom>
          <a:noFill/>
        </p:spPr>
        <p:txBody>
          <a:bodyPr wrap="square" rtlCol="0">
            <a:spAutoFit/>
          </a:bodyPr>
          <a:lstStyle/>
          <a:p>
            <a:pPr algn="ctr"/>
            <a:r>
              <a:rPr lang="en-US" dirty="0"/>
              <a:t>Lunokhod 2 robotic rover only lasted through 4 lunar temperature cycles</a:t>
            </a:r>
          </a:p>
        </p:txBody>
      </p:sp>
      <p:sp>
        <p:nvSpPr>
          <p:cNvPr id="26" name="TextBox 25">
            <a:extLst>
              <a:ext uri="{FF2B5EF4-FFF2-40B4-BE49-F238E27FC236}">
                <a16:creationId xmlns:a16="http://schemas.microsoft.com/office/drawing/2014/main" id="{7411B2D6-12E2-473B-88DE-E9C03AE0090F}"/>
              </a:ext>
            </a:extLst>
          </p:cNvPr>
          <p:cNvSpPr txBox="1"/>
          <p:nvPr/>
        </p:nvSpPr>
        <p:spPr>
          <a:xfrm>
            <a:off x="6421523" y="4215032"/>
            <a:ext cx="2370034" cy="1477328"/>
          </a:xfrm>
          <a:prstGeom prst="rect">
            <a:avLst/>
          </a:prstGeom>
          <a:noFill/>
        </p:spPr>
        <p:txBody>
          <a:bodyPr wrap="square" rtlCol="0">
            <a:spAutoFit/>
          </a:bodyPr>
          <a:lstStyle/>
          <a:p>
            <a:pPr algn="ctr"/>
            <a:r>
              <a:rPr lang="en-US" dirty="0"/>
              <a:t>Dust was a problem on the space suits, communications, TV cameras, and other equipment</a:t>
            </a:r>
          </a:p>
        </p:txBody>
      </p:sp>
      <p:sp>
        <p:nvSpPr>
          <p:cNvPr id="28" name="TextBox 27">
            <a:extLst>
              <a:ext uri="{FF2B5EF4-FFF2-40B4-BE49-F238E27FC236}">
                <a16:creationId xmlns:a16="http://schemas.microsoft.com/office/drawing/2014/main" id="{CE244344-EBF1-4CD9-8204-B4BAABD49BD4}"/>
              </a:ext>
            </a:extLst>
          </p:cNvPr>
          <p:cNvSpPr txBox="1"/>
          <p:nvPr/>
        </p:nvSpPr>
        <p:spPr>
          <a:xfrm>
            <a:off x="9442436" y="4229628"/>
            <a:ext cx="2370034" cy="1200329"/>
          </a:xfrm>
          <a:prstGeom prst="rect">
            <a:avLst/>
          </a:prstGeom>
          <a:noFill/>
        </p:spPr>
        <p:txBody>
          <a:bodyPr wrap="square" rtlCol="0">
            <a:spAutoFit/>
          </a:bodyPr>
          <a:lstStyle/>
          <a:p>
            <a:pPr algn="ctr"/>
            <a:r>
              <a:rPr lang="en-US" dirty="0"/>
              <a:t>Dust accumulated on the radiators of the battery for the LRV of Apollo 16</a:t>
            </a:r>
          </a:p>
        </p:txBody>
      </p:sp>
      <p:pic>
        <p:nvPicPr>
          <p:cNvPr id="35" name="Picture 5">
            <a:extLst>
              <a:ext uri="{FF2B5EF4-FFF2-40B4-BE49-F238E27FC236}">
                <a16:creationId xmlns:a16="http://schemas.microsoft.com/office/drawing/2014/main" id="{05452AF1-B20E-45E2-92E6-5265F9A8159C}"/>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7860" t="7559" b="7559"/>
          <a:stretch/>
        </p:blipFill>
        <p:spPr bwMode="auto">
          <a:xfrm>
            <a:off x="302991" y="1800082"/>
            <a:ext cx="2370034" cy="2183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Placeholder 36">
            <a:extLst>
              <a:ext uri="{FF2B5EF4-FFF2-40B4-BE49-F238E27FC236}">
                <a16:creationId xmlns:a16="http://schemas.microsoft.com/office/drawing/2014/main" id="{0F3BC792-ED99-43CC-981D-5F0E40A39E68}"/>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5689" r="5689"/>
          <a:stretch>
            <a:fillRect/>
          </a:stretch>
        </p:blipFill>
        <p:spPr bwMode="auto">
          <a:xfrm>
            <a:off x="3163468" y="1800082"/>
            <a:ext cx="2572193" cy="2183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Placeholder 38" descr="A picture containing outdoor, ground&#10;&#10;Description automatically generated">
            <a:extLst>
              <a:ext uri="{FF2B5EF4-FFF2-40B4-BE49-F238E27FC236}">
                <a16:creationId xmlns:a16="http://schemas.microsoft.com/office/drawing/2014/main" id="{6F2217BD-739F-4C5A-95EC-68CB6F7F4A6C}"/>
              </a:ext>
            </a:extLst>
          </p:cNvPr>
          <p:cNvPicPr>
            <a:picLocks noGrp="1" noChangeAspect="1"/>
          </p:cNvPicPr>
          <p:nvPr>
            <p:ph type="pic" sz="quarter" idx="15"/>
          </p:nvPr>
        </p:nvPicPr>
        <p:blipFill>
          <a:blip r:embed="rId5"/>
          <a:srcRect t="10575" b="10575"/>
          <a:stretch>
            <a:fillRect/>
          </a:stretch>
        </p:blipFill>
        <p:spPr>
          <a:xfrm>
            <a:off x="6277514" y="1800082"/>
            <a:ext cx="2572191" cy="2183344"/>
          </a:xfrm>
          <a:prstGeom prst="rect">
            <a:avLst/>
          </a:prstGeom>
        </p:spPr>
      </p:pic>
      <p:pic>
        <p:nvPicPr>
          <p:cNvPr id="48" name="Picture Placeholder 47">
            <a:extLst>
              <a:ext uri="{FF2B5EF4-FFF2-40B4-BE49-F238E27FC236}">
                <a16:creationId xmlns:a16="http://schemas.microsoft.com/office/drawing/2014/main" id="{7376A1BB-8B1D-4B1A-8C5A-24AA75DF04AE}"/>
              </a:ext>
            </a:extLst>
          </p:cNvPr>
          <p:cNvPicPr>
            <a:picLocks noGrp="1" noChangeAspect="1"/>
          </p:cNvPicPr>
          <p:nvPr>
            <p:ph type="pic" sz="quarter" idx="16"/>
          </p:nvPr>
        </p:nvPicPr>
        <p:blipFill>
          <a:blip r:embed="rId6"/>
          <a:srcRect t="9144" b="9144"/>
          <a:stretch>
            <a:fillRect/>
          </a:stretch>
        </p:blipFill>
        <p:spPr>
          <a:xfrm>
            <a:off x="9340150" y="1800082"/>
            <a:ext cx="2574607" cy="2183344"/>
          </a:xfrm>
          <a:prstGeom prst="rect">
            <a:avLst/>
          </a:prstGeom>
        </p:spPr>
      </p:pic>
      <p:sp>
        <p:nvSpPr>
          <p:cNvPr id="13" name="TextBox 12">
            <a:extLst>
              <a:ext uri="{FF2B5EF4-FFF2-40B4-BE49-F238E27FC236}">
                <a16:creationId xmlns:a16="http://schemas.microsoft.com/office/drawing/2014/main" id="{5C73FDBB-9F50-4844-8897-6204609A839B}"/>
              </a:ext>
            </a:extLst>
          </p:cNvPr>
          <p:cNvSpPr txBox="1"/>
          <p:nvPr/>
        </p:nvSpPr>
        <p:spPr>
          <a:xfrm>
            <a:off x="132080" y="5972049"/>
            <a:ext cx="6266046"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a:solidFill>
                  <a:schemeClr val="tx1">
                    <a:alpha val="60000"/>
                  </a:schemeClr>
                </a:solidFill>
                <a:latin typeface="+mj-lt"/>
              </a:rPr>
              <a:t>The Apollo astronauts encountered marked degradation of performance in heat rejection systems for the lunar roving vehicle, science packages, and other components. – Jim </a:t>
            </a:r>
            <a:r>
              <a:rPr lang="en-US" sz="1600" dirty="0" err="1">
                <a:solidFill>
                  <a:schemeClr val="tx1">
                    <a:alpha val="60000"/>
                  </a:schemeClr>
                </a:solidFill>
                <a:latin typeface="+mj-lt"/>
              </a:rPr>
              <a:t>Gaier</a:t>
            </a:r>
            <a:endParaRPr lang="en-US" sz="1600" dirty="0">
              <a:solidFill>
                <a:schemeClr val="tx1">
                  <a:alpha val="60000"/>
                </a:schemeClr>
              </a:solidFill>
              <a:latin typeface="+mj-lt"/>
            </a:endParaRPr>
          </a:p>
        </p:txBody>
      </p:sp>
      <p:sp>
        <p:nvSpPr>
          <p:cNvPr id="14" name="TextBox 13">
            <a:extLst>
              <a:ext uri="{FF2B5EF4-FFF2-40B4-BE49-F238E27FC236}">
                <a16:creationId xmlns:a16="http://schemas.microsoft.com/office/drawing/2014/main" id="{5D725706-7CD8-4BAA-B730-32D61D6EB10F}"/>
              </a:ext>
            </a:extLst>
          </p:cNvPr>
          <p:cNvSpPr txBox="1"/>
          <p:nvPr/>
        </p:nvSpPr>
        <p:spPr>
          <a:xfrm>
            <a:off x="6811219" y="5972050"/>
            <a:ext cx="5248701" cy="830997"/>
          </a:xfrm>
          <a:prstGeom prst="rect">
            <a:avLst/>
          </a:prstGeom>
          <a:noFill/>
        </p:spPr>
        <p:txBody>
          <a:bodyPr wrap="square">
            <a:spAutoFit/>
          </a:bodyPr>
          <a:lstStyle/>
          <a:p>
            <a:pPr algn="r" defTabSz="457200">
              <a:defRPr/>
            </a:pPr>
            <a:r>
              <a:rPr lang="en-US" sz="1600" dirty="0">
                <a:solidFill>
                  <a:schemeClr val="tx1">
                    <a:alpha val="60000"/>
                  </a:schemeClr>
                </a:solidFill>
                <a:latin typeface="+mj-lt"/>
              </a:rPr>
              <a:t>An insulating layer of dust on radiator surfaces could not be removed and caused serious thermal control problems.  NASA/TM—2005-213610</a:t>
            </a:r>
          </a:p>
        </p:txBody>
      </p:sp>
    </p:spTree>
    <p:extLst>
      <p:ext uri="{BB962C8B-B14F-4D97-AF65-F5344CB8AC3E}">
        <p14:creationId xmlns:p14="http://schemas.microsoft.com/office/powerpoint/2010/main" val="4087641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E8E548-F070-4BB9-9997-058F49D77642}"/>
              </a:ext>
            </a:extLst>
          </p:cNvPr>
          <p:cNvSpPr>
            <a:spLocks noGrp="1"/>
          </p:cNvSpPr>
          <p:nvPr>
            <p:ph type="title"/>
          </p:nvPr>
        </p:nvSpPr>
        <p:spPr>
          <a:xfrm>
            <a:off x="0" y="259352"/>
            <a:ext cx="12192000" cy="792480"/>
          </a:xfrm>
        </p:spPr>
        <p:txBody>
          <a:bodyPr>
            <a:normAutofit/>
          </a:bodyPr>
          <a:lstStyle/>
          <a:p>
            <a:pPr algn="ctr"/>
            <a:r>
              <a:rPr lang="en-US" dirty="0"/>
              <a:t>Lunar Dust on Power &amp; Thermal Systems</a:t>
            </a:r>
          </a:p>
        </p:txBody>
      </p:sp>
      <p:pic>
        <p:nvPicPr>
          <p:cNvPr id="8" name="Picture 2" descr="Mission complete for Opportunity rover | Astronomy.com">
            <a:extLst>
              <a:ext uri="{FF2B5EF4-FFF2-40B4-BE49-F238E27FC236}">
                <a16:creationId xmlns:a16="http://schemas.microsoft.com/office/drawing/2014/main" id="{D63A2384-28EF-440E-A24A-494918A6BC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4029" y="1602542"/>
            <a:ext cx="3435809" cy="34358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E0CFB12-2501-4BFE-9F59-901BDDE58B1D}"/>
              </a:ext>
            </a:extLst>
          </p:cNvPr>
          <p:cNvSpPr txBox="1"/>
          <p:nvPr/>
        </p:nvSpPr>
        <p:spPr>
          <a:xfrm>
            <a:off x="9021641" y="5219527"/>
            <a:ext cx="2500584"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Rockwell" panose="02060603020205020403"/>
                <a:ea typeface="+mn-ea"/>
                <a:cs typeface="+mn-cs"/>
              </a:rPr>
              <a:t>Mars Opportunity Rover</a:t>
            </a:r>
          </a:p>
        </p:txBody>
      </p:sp>
      <p:sp>
        <p:nvSpPr>
          <p:cNvPr id="16" name="Content Placeholder 9">
            <a:extLst>
              <a:ext uri="{FF2B5EF4-FFF2-40B4-BE49-F238E27FC236}">
                <a16:creationId xmlns:a16="http://schemas.microsoft.com/office/drawing/2014/main" id="{5ECF9676-C0CD-4A15-91AD-1511150199BA}"/>
              </a:ext>
            </a:extLst>
          </p:cNvPr>
          <p:cNvSpPr txBox="1">
            <a:spLocks/>
          </p:cNvSpPr>
          <p:nvPr/>
        </p:nvSpPr>
        <p:spPr>
          <a:xfrm>
            <a:off x="-267767" y="1374847"/>
            <a:ext cx="8756190" cy="574441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ts val="0"/>
              </a:spcBef>
              <a:spcAft>
                <a:spcPts val="0"/>
              </a:spcAft>
            </a:pPr>
            <a:r>
              <a:rPr lang="en-US" sz="2300" dirty="0">
                <a:ea typeface="Calibri" panose="020F0502020204030204" pitchFamily="34" charset="0"/>
              </a:rPr>
              <a:t>Power connectors &amp; heat exchangers </a:t>
            </a:r>
            <a:r>
              <a:rPr lang="en-US" sz="2300" dirty="0">
                <a:ea typeface="Calibri" panose="020F0502020204030204" pitchFamily="34" charset="0"/>
                <a:sym typeface="Wingdings" panose="05000000000000000000" pitchFamily="2" charset="2"/>
              </a:rPr>
              <a:t> </a:t>
            </a:r>
            <a:r>
              <a:rPr lang="en-US" sz="2300" dirty="0">
                <a:solidFill>
                  <a:srgbClr val="FF0000">
                    <a:alpha val="60000"/>
                  </a:srgbClr>
                </a:solidFill>
                <a:ea typeface="Calibri" panose="020F0502020204030204" pitchFamily="34" charset="0"/>
              </a:rPr>
              <a:t>internal clogging, scratching</a:t>
            </a:r>
          </a:p>
          <a:p>
            <a:pPr lvl="1">
              <a:spcBef>
                <a:spcPts val="0"/>
              </a:spcBef>
              <a:spcAft>
                <a:spcPts val="0"/>
              </a:spcAft>
            </a:pPr>
            <a:r>
              <a:rPr lang="en-US" sz="2300" dirty="0">
                <a:ea typeface="Calibri" panose="020F0502020204030204" pitchFamily="34" charset="0"/>
              </a:rPr>
              <a:t>Heat rejection/radiators </a:t>
            </a:r>
            <a:r>
              <a:rPr lang="en-US" sz="2300" dirty="0">
                <a:ea typeface="Calibri" panose="020F0502020204030204" pitchFamily="34" charset="0"/>
                <a:sym typeface="Wingdings" panose="05000000000000000000" pitchFamily="2" charset="2"/>
              </a:rPr>
              <a:t> </a:t>
            </a:r>
            <a:r>
              <a:rPr lang="en-US" sz="2300" dirty="0">
                <a:solidFill>
                  <a:srgbClr val="FF0000">
                    <a:alpha val="60000"/>
                  </a:srgbClr>
                </a:solidFill>
                <a:ea typeface="Calibri" panose="020F0502020204030204" pitchFamily="34" charset="0"/>
              </a:rPr>
              <a:t>performance degradation, lower efficiency, system overheat</a:t>
            </a:r>
          </a:p>
          <a:p>
            <a:pPr lvl="1">
              <a:spcBef>
                <a:spcPts val="0"/>
              </a:spcBef>
              <a:spcAft>
                <a:spcPts val="0"/>
              </a:spcAft>
            </a:pPr>
            <a:r>
              <a:rPr lang="en-US" sz="2300" dirty="0">
                <a:ea typeface="Calibri" panose="020F0502020204030204" pitchFamily="34" charset="0"/>
              </a:rPr>
              <a:t>Reflective and other surfaces </a:t>
            </a:r>
            <a:r>
              <a:rPr lang="en-US" sz="2300" dirty="0">
                <a:ea typeface="Calibri" panose="020F0502020204030204" pitchFamily="34" charset="0"/>
                <a:sym typeface="Wingdings" panose="05000000000000000000" pitchFamily="2" charset="2"/>
              </a:rPr>
              <a:t> </a:t>
            </a:r>
            <a:r>
              <a:rPr lang="en-US" sz="2300" dirty="0">
                <a:solidFill>
                  <a:srgbClr val="FF0000">
                    <a:alpha val="60000"/>
                  </a:srgbClr>
                </a:solidFill>
                <a:ea typeface="Calibri" panose="020F0502020204030204" pitchFamily="34" charset="0"/>
              </a:rPr>
              <a:t>compromised by excessive dust, mirrors obscured</a:t>
            </a:r>
          </a:p>
          <a:p>
            <a:pPr lvl="1">
              <a:spcBef>
                <a:spcPts val="0"/>
              </a:spcBef>
              <a:spcAft>
                <a:spcPts val="0"/>
              </a:spcAft>
            </a:pPr>
            <a:r>
              <a:rPr lang="en-US" sz="2300" dirty="0">
                <a:ea typeface="Calibri" panose="020F0502020204030204" pitchFamily="34" charset="0"/>
              </a:rPr>
              <a:t>Power generation/solar arrays </a:t>
            </a:r>
            <a:r>
              <a:rPr lang="en-US" sz="2300" dirty="0">
                <a:ea typeface="Calibri" panose="020F0502020204030204" pitchFamily="34" charset="0"/>
                <a:sym typeface="Wingdings" panose="05000000000000000000" pitchFamily="2" charset="2"/>
              </a:rPr>
              <a:t> </a:t>
            </a:r>
            <a:r>
              <a:rPr lang="en-US" sz="2300" dirty="0">
                <a:solidFill>
                  <a:srgbClr val="FF0000">
                    <a:alpha val="60000"/>
                  </a:srgbClr>
                </a:solidFill>
                <a:ea typeface="Calibri" panose="020F0502020204030204" pitchFamily="34" charset="0"/>
              </a:rPr>
              <a:t>solar thermal conversion effects such as heat absorption, reduced power output</a:t>
            </a:r>
          </a:p>
          <a:p>
            <a:pPr lvl="1">
              <a:spcBef>
                <a:spcPts val="0"/>
              </a:spcBef>
              <a:spcAft>
                <a:spcPts val="0"/>
              </a:spcAft>
            </a:pPr>
            <a:r>
              <a:rPr lang="en-US" sz="2300" dirty="0">
                <a:ea typeface="Calibri" panose="020F0502020204030204" pitchFamily="34" charset="0"/>
              </a:rPr>
              <a:t>PV arrays, cells, sensors </a:t>
            </a:r>
            <a:r>
              <a:rPr lang="en-US" sz="2300" dirty="0">
                <a:ea typeface="Calibri" panose="020F0502020204030204" pitchFamily="34" charset="0"/>
                <a:sym typeface="Wingdings" panose="05000000000000000000" pitchFamily="2" charset="2"/>
              </a:rPr>
              <a:t> </a:t>
            </a:r>
            <a:r>
              <a:rPr lang="en-US" sz="2300" dirty="0">
                <a:solidFill>
                  <a:srgbClr val="FF0000">
                    <a:alpha val="60000"/>
                  </a:srgbClr>
                </a:solidFill>
                <a:ea typeface="Calibri" panose="020F0502020204030204" pitchFamily="34" charset="0"/>
                <a:sym typeface="Wingdings" panose="05000000000000000000" pitchFamily="2" charset="2"/>
              </a:rPr>
              <a:t>reduced power output, lower efficiency</a:t>
            </a:r>
            <a:endParaRPr lang="en-US" sz="2300" dirty="0">
              <a:solidFill>
                <a:srgbClr val="FF0000">
                  <a:alpha val="60000"/>
                </a:srgbClr>
              </a:solidFill>
              <a:ea typeface="Calibri" panose="020F0502020204030204" pitchFamily="34" charset="0"/>
            </a:endParaRPr>
          </a:p>
          <a:p>
            <a:pPr lvl="2">
              <a:spcBef>
                <a:spcPts val="0"/>
              </a:spcBef>
              <a:spcAft>
                <a:spcPts val="0"/>
              </a:spcAft>
            </a:pPr>
            <a:r>
              <a:rPr lang="en-US" sz="2000" dirty="0">
                <a:ea typeface="Calibri" panose="020F0502020204030204" pitchFamily="34" charset="0"/>
              </a:rPr>
              <a:t>Modeling and ground-based analysis shows power output from PV cells is cut in half by a covering of less than </a:t>
            </a:r>
            <a:r>
              <a:rPr lang="en-US" sz="2000" b="1" dirty="0">
                <a:ea typeface="Calibri" panose="020F0502020204030204" pitchFamily="34" charset="0"/>
              </a:rPr>
              <a:t>3 mg/cm</a:t>
            </a:r>
            <a:r>
              <a:rPr lang="en-US" sz="2000" b="1" baseline="30000" dirty="0">
                <a:ea typeface="Calibri" panose="020F0502020204030204" pitchFamily="34" charset="0"/>
              </a:rPr>
              <a:t>2</a:t>
            </a:r>
            <a:r>
              <a:rPr lang="en-US" sz="2000" dirty="0">
                <a:ea typeface="Calibri" panose="020F0502020204030204" pitchFamily="34" charset="0"/>
              </a:rPr>
              <a:t>; measurements from the Sojourner rover on Mars found that PV cells lost efficiency of </a:t>
            </a:r>
            <a:r>
              <a:rPr lang="en-US" sz="2000" b="1" dirty="0">
                <a:ea typeface="Calibri" panose="020F0502020204030204" pitchFamily="34" charset="0"/>
              </a:rPr>
              <a:t>0.28%/day </a:t>
            </a:r>
            <a:r>
              <a:rPr lang="en-US" sz="2000" dirty="0">
                <a:ea typeface="Calibri" panose="020F0502020204030204" pitchFamily="34" charset="0"/>
              </a:rPr>
              <a:t>owing to dust deposition.</a:t>
            </a:r>
            <a:endParaRPr lang="en-US" sz="2000" dirty="0">
              <a:latin typeface="Calibri" panose="020F0502020204030204" pitchFamily="34" charset="0"/>
              <a:ea typeface="Calibri" panose="020F0502020204030204" pitchFamily="34" charset="0"/>
            </a:endParaRPr>
          </a:p>
          <a:p>
            <a:pPr>
              <a:spcBef>
                <a:spcPts val="0"/>
              </a:spcBef>
              <a:spcAft>
                <a:spcPts val="0"/>
              </a:spcAft>
            </a:pPr>
            <a:endParaRPr lang="en-US" dirty="0"/>
          </a:p>
        </p:txBody>
      </p:sp>
      <p:sp>
        <p:nvSpPr>
          <p:cNvPr id="2" name="Slide Number Placeholder 1">
            <a:extLst>
              <a:ext uri="{FF2B5EF4-FFF2-40B4-BE49-F238E27FC236}">
                <a16:creationId xmlns:a16="http://schemas.microsoft.com/office/drawing/2014/main" id="{EA42488F-5C7F-49EA-AD8E-D5870585F6A4}"/>
              </a:ext>
            </a:extLst>
          </p:cNvPr>
          <p:cNvSpPr>
            <a:spLocks noGrp="1"/>
          </p:cNvSpPr>
          <p:nvPr>
            <p:ph type="sldNum" sz="quarter" idx="12"/>
          </p:nvPr>
        </p:nvSpPr>
        <p:spPr/>
        <p:txBody>
          <a:bodyPr/>
          <a:lstStyle/>
          <a:p>
            <a:fld id="{DBA1B0FB-D917-4C8C-928F-313BD683BF39}" type="slidenum">
              <a:rPr lang="en-US" smtClean="0"/>
              <a:t>16</a:t>
            </a:fld>
            <a:endParaRPr lang="en-US"/>
          </a:p>
        </p:txBody>
      </p:sp>
    </p:spTree>
    <p:extLst>
      <p:ext uri="{BB962C8B-B14F-4D97-AF65-F5344CB8AC3E}">
        <p14:creationId xmlns:p14="http://schemas.microsoft.com/office/powerpoint/2010/main" val="1638392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B508D-45CE-4077-8337-CC15A599347F}"/>
              </a:ext>
            </a:extLst>
          </p:cNvPr>
          <p:cNvSpPr>
            <a:spLocks noGrp="1"/>
          </p:cNvSpPr>
          <p:nvPr>
            <p:ph type="title"/>
          </p:nvPr>
        </p:nvSpPr>
        <p:spPr>
          <a:xfrm>
            <a:off x="550863" y="549276"/>
            <a:ext cx="11810470" cy="678392"/>
          </a:xfrm>
        </p:spPr>
        <p:txBody>
          <a:bodyPr vert="horz" wrap="square" lIns="0" tIns="0" rIns="0" bIns="0" rtlCol="0" anchor="b" anchorCtr="0">
            <a:normAutofit fontScale="90000"/>
          </a:bodyPr>
          <a:lstStyle/>
          <a:p>
            <a:pPr>
              <a:lnSpc>
                <a:spcPct val="100000"/>
              </a:lnSpc>
            </a:pPr>
            <a:r>
              <a:rPr lang="en-US" kern="1200" dirty="0">
                <a:solidFill>
                  <a:schemeClr val="tx1"/>
                </a:solidFill>
                <a:latin typeface="+mj-lt"/>
                <a:ea typeface="+mj-ea"/>
                <a:cs typeface="+mj-cs"/>
              </a:rPr>
              <a:t>Did radiators degrade during Apollo?</a:t>
            </a:r>
          </a:p>
        </p:txBody>
      </p:sp>
      <p:sp>
        <p:nvSpPr>
          <p:cNvPr id="5" name="Content Placeholder 4">
            <a:extLst>
              <a:ext uri="{FF2B5EF4-FFF2-40B4-BE49-F238E27FC236}">
                <a16:creationId xmlns:a16="http://schemas.microsoft.com/office/drawing/2014/main" id="{700F0A8A-74E1-4182-8232-817C667AA8BC}"/>
              </a:ext>
            </a:extLst>
          </p:cNvPr>
          <p:cNvSpPr>
            <a:spLocks noGrp="1"/>
          </p:cNvSpPr>
          <p:nvPr>
            <p:ph idx="1"/>
          </p:nvPr>
        </p:nvSpPr>
        <p:spPr>
          <a:xfrm>
            <a:off x="550863" y="2677306"/>
            <a:ext cx="10117137" cy="3415519"/>
          </a:xfrm>
        </p:spPr>
        <p:txBody>
          <a:bodyPr/>
          <a:lstStyle/>
          <a:p>
            <a:pPr algn="l"/>
            <a:r>
              <a:rPr lang="en-US" b="0" i="0" u="none" strike="noStrike" baseline="0" dirty="0"/>
              <a:t>Apollo 12 </a:t>
            </a:r>
            <a:r>
              <a:rPr lang="en-US" sz="1800" b="0" i="0" u="none" strike="noStrike" baseline="0" dirty="0"/>
              <a:t>Temperatures measured were approximately 68 °F higher than expected (3-16)</a:t>
            </a:r>
          </a:p>
          <a:p>
            <a:pPr algn="l"/>
            <a:r>
              <a:rPr lang="en-US" b="0" i="0" u="none" strike="noStrike" baseline="0" dirty="0"/>
              <a:t>Apollo 15 LRV batteries ran 68 to 78°F high because dust accumulation on radiators (94)</a:t>
            </a:r>
          </a:p>
          <a:p>
            <a:pPr algn="l"/>
            <a:r>
              <a:rPr lang="en-US" b="0" i="0" u="none" strike="noStrike" baseline="0" dirty="0"/>
              <a:t>Apollo 16 Instrument performance degraded by overheating due to dust on radiators (4-10, 4-19)</a:t>
            </a:r>
          </a:p>
          <a:p>
            <a:pPr algn="l"/>
            <a:r>
              <a:rPr lang="en-US" b="0" i="0" u="none" strike="noStrike" baseline="0" dirty="0"/>
              <a:t>Apollo 16 Dust on Lunar Rover battery mirrors caused overheating (9-42)</a:t>
            </a:r>
          </a:p>
          <a:p>
            <a:pPr algn="l"/>
            <a:r>
              <a:rPr lang="en-US" b="0" i="0" u="none" strike="noStrike" baseline="0" dirty="0"/>
              <a:t>Apollo 17 Instrument shut down when terminator passing to mitigate dust collection (15-29)</a:t>
            </a:r>
            <a:endParaRPr lang="en-US" sz="2400" dirty="0"/>
          </a:p>
        </p:txBody>
      </p:sp>
      <p:sp>
        <p:nvSpPr>
          <p:cNvPr id="11" name="Title 1">
            <a:extLst>
              <a:ext uri="{FF2B5EF4-FFF2-40B4-BE49-F238E27FC236}">
                <a16:creationId xmlns:a16="http://schemas.microsoft.com/office/drawing/2014/main" id="{0F726152-4085-48EE-A8C3-5D7A1C48FFD8}"/>
              </a:ext>
            </a:extLst>
          </p:cNvPr>
          <p:cNvSpPr txBox="1">
            <a:spLocks/>
          </p:cNvSpPr>
          <p:nvPr/>
        </p:nvSpPr>
        <p:spPr>
          <a:xfrm>
            <a:off x="4564062" y="265064"/>
            <a:ext cx="4563003" cy="1997855"/>
          </a:xfrm>
          <a:prstGeom prst="rect">
            <a:avLst/>
          </a:prstGeom>
        </p:spPr>
        <p:txBody>
          <a:bodyPr vert="horz" wrap="square" lIns="0" tIns="0" rIns="0" bIns="0" rtlCol="0" anchor="b" anchorCtr="0">
            <a:normAutofit fontScale="97500"/>
          </a:bodyPr>
          <a:lstStyle>
            <a:lvl1pPr algn="l" defTabSz="914400" rtl="0" eaLnBrk="1" latinLnBrk="0" hangingPunct="1">
              <a:lnSpc>
                <a:spcPct val="90000"/>
              </a:lnSpc>
              <a:spcBef>
                <a:spcPct val="0"/>
              </a:spcBef>
              <a:buNone/>
              <a:defRPr lang="en-US" sz="4800" kern="1200">
                <a:solidFill>
                  <a:schemeClr val="tx1"/>
                </a:solidFill>
                <a:latin typeface="+mj-lt"/>
                <a:ea typeface="+mj-ea"/>
                <a:cs typeface="+mj-cs"/>
              </a:defRPr>
            </a:lvl1pPr>
          </a:lstStyle>
          <a:p>
            <a:pPr>
              <a:lnSpc>
                <a:spcPct val="100000"/>
              </a:lnSpc>
            </a:pPr>
            <a:r>
              <a:rPr lang="en-US" dirty="0"/>
              <a:t>Yes!</a:t>
            </a:r>
          </a:p>
        </p:txBody>
      </p:sp>
      <p:sp>
        <p:nvSpPr>
          <p:cNvPr id="12" name="TextBox 11">
            <a:extLst>
              <a:ext uri="{FF2B5EF4-FFF2-40B4-BE49-F238E27FC236}">
                <a16:creationId xmlns:a16="http://schemas.microsoft.com/office/drawing/2014/main" id="{B1E5BD07-BB94-4649-90A2-BB78BADD361B}"/>
              </a:ext>
            </a:extLst>
          </p:cNvPr>
          <p:cNvSpPr txBox="1"/>
          <p:nvPr/>
        </p:nvSpPr>
        <p:spPr>
          <a:xfrm>
            <a:off x="0" y="6476434"/>
            <a:ext cx="2755636" cy="369332"/>
          </a:xfrm>
          <a:prstGeom prst="rect">
            <a:avLst/>
          </a:prstGeom>
          <a:noFill/>
        </p:spPr>
        <p:txBody>
          <a:bodyPr wrap="square">
            <a:spAutoFit/>
          </a:bodyPr>
          <a:lstStyle/>
          <a:p>
            <a:r>
              <a:rPr lang="en-US" sz="1800" dirty="0">
                <a:solidFill>
                  <a:schemeClr val="tx1">
                    <a:alpha val="60000"/>
                  </a:schemeClr>
                </a:solidFill>
                <a:latin typeface="+mj-lt"/>
              </a:rPr>
              <a:t>NASA/TM—2005-213610</a:t>
            </a:r>
            <a:endParaRPr lang="en-US" dirty="0"/>
          </a:p>
        </p:txBody>
      </p:sp>
      <p:sp>
        <p:nvSpPr>
          <p:cNvPr id="14" name="TextBox 13">
            <a:extLst>
              <a:ext uri="{FF2B5EF4-FFF2-40B4-BE49-F238E27FC236}">
                <a16:creationId xmlns:a16="http://schemas.microsoft.com/office/drawing/2014/main" id="{70A28792-9F46-4051-AE54-EA7BDC2E162D}"/>
              </a:ext>
            </a:extLst>
          </p:cNvPr>
          <p:cNvSpPr txBox="1"/>
          <p:nvPr/>
        </p:nvSpPr>
        <p:spPr>
          <a:xfrm>
            <a:off x="365761" y="5392607"/>
            <a:ext cx="6179418" cy="369332"/>
          </a:xfrm>
          <a:prstGeom prst="rect">
            <a:avLst/>
          </a:prstGeom>
          <a:noFill/>
        </p:spPr>
        <p:txBody>
          <a:bodyPr wrap="square">
            <a:spAutoFit/>
          </a:bodyPr>
          <a:lstStyle/>
          <a:p>
            <a:pPr algn="l"/>
            <a:endParaRPr lang="en-US" dirty="0"/>
          </a:p>
        </p:txBody>
      </p:sp>
      <p:sp>
        <p:nvSpPr>
          <p:cNvPr id="7" name="Slide Number Placeholder 3">
            <a:extLst>
              <a:ext uri="{FF2B5EF4-FFF2-40B4-BE49-F238E27FC236}">
                <a16:creationId xmlns:a16="http://schemas.microsoft.com/office/drawing/2014/main" id="{484C793D-3692-4D7D-802D-17DE8B0880F4}"/>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t>17</a:t>
            </a:fld>
            <a:endParaRPr lang="en-US" dirty="0"/>
          </a:p>
        </p:txBody>
      </p:sp>
    </p:spTree>
    <p:extLst>
      <p:ext uri="{BB962C8B-B14F-4D97-AF65-F5344CB8AC3E}">
        <p14:creationId xmlns:p14="http://schemas.microsoft.com/office/powerpoint/2010/main" val="34426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B508D-45CE-4077-8337-CC15A599347F}"/>
              </a:ext>
            </a:extLst>
          </p:cNvPr>
          <p:cNvSpPr>
            <a:spLocks noGrp="1"/>
          </p:cNvSpPr>
          <p:nvPr>
            <p:ph type="title"/>
          </p:nvPr>
        </p:nvSpPr>
        <p:spPr>
          <a:xfrm>
            <a:off x="550864" y="549275"/>
            <a:ext cx="3565524" cy="1997855"/>
          </a:xfrm>
        </p:spPr>
        <p:txBody>
          <a:bodyPr vert="horz" wrap="square" lIns="0" tIns="0" rIns="0" bIns="0" rtlCol="0" anchor="b" anchorCtr="0">
            <a:normAutofit fontScale="90000"/>
          </a:bodyPr>
          <a:lstStyle/>
          <a:p>
            <a:pPr>
              <a:lnSpc>
                <a:spcPct val="100000"/>
              </a:lnSpc>
            </a:pPr>
            <a:r>
              <a:rPr lang="en-US" kern="1200" dirty="0">
                <a:solidFill>
                  <a:schemeClr val="tx1"/>
                </a:solidFill>
                <a:latin typeface="+mj-lt"/>
                <a:ea typeface="+mj-ea"/>
                <a:cs typeface="+mj-cs"/>
              </a:rPr>
              <a:t>So you’re going to the surface?</a:t>
            </a:r>
          </a:p>
        </p:txBody>
      </p:sp>
      <p:sp>
        <p:nvSpPr>
          <p:cNvPr id="3" name="Content Placeholder 2">
            <a:extLst>
              <a:ext uri="{FF2B5EF4-FFF2-40B4-BE49-F238E27FC236}">
                <a16:creationId xmlns:a16="http://schemas.microsoft.com/office/drawing/2014/main" id="{38E0B2D8-A80B-4323-9660-3291E4C84EF9}"/>
              </a:ext>
            </a:extLst>
          </p:cNvPr>
          <p:cNvSpPr>
            <a:spLocks noGrp="1"/>
          </p:cNvSpPr>
          <p:nvPr>
            <p:ph idx="1"/>
          </p:nvPr>
        </p:nvSpPr>
        <p:spPr>
          <a:xfrm>
            <a:off x="550863" y="2678400"/>
            <a:ext cx="3565525" cy="3414425"/>
          </a:xfrm>
        </p:spPr>
        <p:txBody>
          <a:bodyPr vert="horz" wrap="square" lIns="0" tIns="0" rIns="0" bIns="0" rtlCol="0" anchor="t">
            <a:normAutofit/>
          </a:bodyPr>
          <a:lstStyle/>
          <a:p>
            <a:pPr marL="0" indent="0"/>
            <a:r>
              <a:rPr lang="en-US" sz="1600" dirty="0"/>
              <a:t>It sure would be nice if you had a…</a:t>
            </a:r>
          </a:p>
        </p:txBody>
      </p:sp>
      <p:sp>
        <p:nvSpPr>
          <p:cNvPr id="10" name="Slide Number Placeholder 3">
            <a:extLst>
              <a:ext uri="{FF2B5EF4-FFF2-40B4-BE49-F238E27FC236}">
                <a16:creationId xmlns:a16="http://schemas.microsoft.com/office/drawing/2014/main" id="{B59E86C8-34DC-496F-AE39-30BC002C7235}"/>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t>18</a:t>
            </a:fld>
            <a:endParaRPr lang="en-US" dirty="0"/>
          </a:p>
        </p:txBody>
      </p:sp>
    </p:spTree>
    <p:extLst>
      <p:ext uri="{BB962C8B-B14F-4D97-AF65-F5344CB8AC3E}">
        <p14:creationId xmlns:p14="http://schemas.microsoft.com/office/powerpoint/2010/main" val="1933596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9F801-835C-4FED-85E8-19F033B0C1C5}"/>
              </a:ext>
            </a:extLst>
          </p:cNvPr>
          <p:cNvSpPr>
            <a:spLocks noGrp="1"/>
          </p:cNvSpPr>
          <p:nvPr>
            <p:ph type="title"/>
          </p:nvPr>
        </p:nvSpPr>
        <p:spPr/>
        <p:txBody>
          <a:bodyPr/>
          <a:lstStyle/>
          <a:p>
            <a:r>
              <a:rPr lang="en-US" dirty="0"/>
              <a:t>Dust Mitigation Strategy</a:t>
            </a:r>
          </a:p>
        </p:txBody>
      </p:sp>
      <p:graphicFrame>
        <p:nvGraphicFramePr>
          <p:cNvPr id="4" name="Content Placeholder 3">
            <a:extLst>
              <a:ext uri="{FF2B5EF4-FFF2-40B4-BE49-F238E27FC236}">
                <a16:creationId xmlns:a16="http://schemas.microsoft.com/office/drawing/2014/main" id="{F3FB4443-C5A1-4042-8E55-AB6484EE88EC}"/>
              </a:ext>
            </a:extLst>
          </p:cNvPr>
          <p:cNvGraphicFramePr>
            <a:graphicFrameLocks noGrp="1"/>
          </p:cNvGraphicFramePr>
          <p:nvPr>
            <p:ph idx="1"/>
          </p:nvPr>
        </p:nvGraphicFramePr>
        <p:xfrm>
          <a:off x="1873249" y="1674891"/>
          <a:ext cx="9997799" cy="42369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Arrow: Curved Down 2">
            <a:extLst>
              <a:ext uri="{FF2B5EF4-FFF2-40B4-BE49-F238E27FC236}">
                <a16:creationId xmlns:a16="http://schemas.microsoft.com/office/drawing/2014/main" id="{31C097C4-7EFA-4E89-916C-767DC52177D0}"/>
              </a:ext>
            </a:extLst>
          </p:cNvPr>
          <p:cNvSpPr/>
          <p:nvPr/>
        </p:nvSpPr>
        <p:spPr>
          <a:xfrm flipH="1" flipV="1">
            <a:off x="5805996" y="4882720"/>
            <a:ext cx="5308846" cy="144706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Slide Number Placeholder 4">
            <a:extLst>
              <a:ext uri="{FF2B5EF4-FFF2-40B4-BE49-F238E27FC236}">
                <a16:creationId xmlns:a16="http://schemas.microsoft.com/office/drawing/2014/main" id="{9DD7FD33-FD1B-4F4E-AE7F-56A7126C6B14}"/>
              </a:ext>
            </a:extLst>
          </p:cNvPr>
          <p:cNvSpPr>
            <a:spLocks noGrp="1"/>
          </p:cNvSpPr>
          <p:nvPr>
            <p:ph type="sldNum" sz="quarter" idx="12"/>
          </p:nvPr>
        </p:nvSpPr>
        <p:spPr/>
        <p:txBody>
          <a:bodyPr/>
          <a:lstStyle/>
          <a:p>
            <a:fld id="{DBA1B0FB-D917-4C8C-928F-313BD683BF39}" type="slidenum">
              <a:rPr lang="en-US" smtClean="0"/>
              <a:t>19</a:t>
            </a:fld>
            <a:endParaRPr lang="en-US"/>
          </a:p>
        </p:txBody>
      </p:sp>
    </p:spTree>
    <p:extLst>
      <p:ext uri="{BB962C8B-B14F-4D97-AF65-F5344CB8AC3E}">
        <p14:creationId xmlns:p14="http://schemas.microsoft.com/office/powerpoint/2010/main" val="2575226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9F801-835C-4FED-85E8-19F033B0C1C5}"/>
              </a:ext>
            </a:extLst>
          </p:cNvPr>
          <p:cNvSpPr>
            <a:spLocks noGrp="1"/>
          </p:cNvSpPr>
          <p:nvPr>
            <p:ph type="title"/>
          </p:nvPr>
        </p:nvSpPr>
        <p:spPr/>
        <p:txBody>
          <a:bodyPr/>
          <a:lstStyle/>
          <a:p>
            <a:r>
              <a:rPr lang="en-US" dirty="0"/>
              <a:t>Dust Mitigation Strategy</a:t>
            </a:r>
          </a:p>
        </p:txBody>
      </p:sp>
      <p:sp>
        <p:nvSpPr>
          <p:cNvPr id="7" name="Content Placeholder 2">
            <a:extLst>
              <a:ext uri="{FF2B5EF4-FFF2-40B4-BE49-F238E27FC236}">
                <a16:creationId xmlns:a16="http://schemas.microsoft.com/office/drawing/2014/main" id="{43CE826F-37C5-4E71-978A-6A978B4AE0D5}"/>
              </a:ext>
            </a:extLst>
          </p:cNvPr>
          <p:cNvSpPr txBox="1">
            <a:spLocks/>
          </p:cNvSpPr>
          <p:nvPr/>
        </p:nvSpPr>
        <p:spPr>
          <a:xfrm>
            <a:off x="1069848" y="2517473"/>
            <a:ext cx="5007102" cy="2763774"/>
          </a:xfrm>
          <a:prstGeom prst="rect">
            <a:avLst/>
          </a:prstGeom>
        </p:spPr>
        <p:txBody>
          <a:bodyPr vert="horz" lIns="91440" tIns="45720" rIns="91440" bIns="45720" rtlCol="0">
            <a:normAutofit fontScale="47500" lnSpcReduction="2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200"/>
              </a:spcBef>
              <a:spcAft>
                <a:spcPts val="0"/>
              </a:spcAft>
              <a:buClr>
                <a:srgbClr val="DDDDDD">
                  <a:lumMod val="75000"/>
                </a:srgbClr>
              </a:buClr>
              <a:buSzPct val="85000"/>
              <a:buFont typeface="Wingdings" pitchFamily="2" charset="2"/>
              <a:buNone/>
              <a:tabLst/>
              <a:defRPr/>
            </a:pPr>
            <a:r>
              <a:rPr kumimoji="0" lang="en-US" sz="4900" b="1" i="0" u="sng" strike="noStrike" kern="1200" cap="none" spc="0" normalizeH="0" baseline="0" noProof="0" dirty="0">
                <a:ln>
                  <a:noFill/>
                </a:ln>
                <a:solidFill>
                  <a:prstClr val="white"/>
                </a:solidFill>
                <a:effectLst/>
                <a:uLnTx/>
                <a:uFillTx/>
                <a:ea typeface="+mn-ea"/>
                <a:cs typeface="+mn-cs"/>
              </a:rPr>
              <a:t>Dust management</a:t>
            </a:r>
          </a:p>
          <a:p>
            <a:pPr marL="617220" marR="0" lvl="1" indent="-342900" algn="l" defTabSz="914400" rtl="0" eaLnBrk="1" fontAlgn="auto" latinLnBrk="0" hangingPunct="1">
              <a:lnSpc>
                <a:spcPct val="120000"/>
              </a:lnSpc>
              <a:spcBef>
                <a:spcPts val="400"/>
              </a:spcBef>
              <a:spcAft>
                <a:spcPts val="200"/>
              </a:spcAft>
              <a:buClr>
                <a:srgbClr val="DDDDDD">
                  <a:lumMod val="75000"/>
                </a:srgbClr>
              </a:buClr>
              <a:buSzPct val="85000"/>
              <a:buFont typeface="+mj-lt"/>
              <a:buAutoNum type="arabicPeriod"/>
              <a:tabLst/>
              <a:defRPr/>
            </a:pPr>
            <a:r>
              <a:rPr kumimoji="0" lang="en-US" sz="4900" b="0" i="0" u="none" strike="noStrike" kern="1200" cap="none" spc="0" normalizeH="0" baseline="0" noProof="0" dirty="0">
                <a:ln>
                  <a:noFill/>
                </a:ln>
                <a:solidFill>
                  <a:prstClr val="white"/>
                </a:solidFill>
                <a:effectLst/>
                <a:uLnTx/>
                <a:uFillTx/>
                <a:ea typeface="+mn-ea"/>
                <a:cs typeface="+mn-cs"/>
              </a:rPr>
              <a:t>Tolerating dust exposure</a:t>
            </a:r>
          </a:p>
          <a:p>
            <a:pPr marL="617220" marR="0" lvl="1" indent="-342900" algn="l" defTabSz="914400" rtl="0" eaLnBrk="1" fontAlgn="auto" latinLnBrk="0" hangingPunct="1">
              <a:lnSpc>
                <a:spcPct val="120000"/>
              </a:lnSpc>
              <a:spcBef>
                <a:spcPts val="400"/>
              </a:spcBef>
              <a:spcAft>
                <a:spcPts val="200"/>
              </a:spcAft>
              <a:buClr>
                <a:srgbClr val="DDDDDD">
                  <a:lumMod val="75000"/>
                </a:srgbClr>
              </a:buClr>
              <a:buSzPct val="85000"/>
              <a:buFont typeface="+mj-lt"/>
              <a:buAutoNum type="arabicPeriod"/>
              <a:tabLst/>
              <a:defRPr/>
            </a:pPr>
            <a:r>
              <a:rPr kumimoji="0" lang="en-US" sz="4900" b="0" i="0" u="none" strike="noStrike" kern="1200" cap="none" spc="0" normalizeH="0" baseline="0" noProof="0" dirty="0">
                <a:ln>
                  <a:noFill/>
                </a:ln>
                <a:solidFill>
                  <a:prstClr val="white"/>
                </a:solidFill>
                <a:effectLst/>
                <a:uLnTx/>
                <a:uFillTx/>
                <a:ea typeface="+mn-ea"/>
                <a:cs typeface="+mn-cs"/>
              </a:rPr>
              <a:t>Detecting/monitoring dust</a:t>
            </a:r>
          </a:p>
          <a:p>
            <a:pPr marL="617220" marR="0" lvl="1" indent="-342900" algn="l" defTabSz="914400" rtl="0" eaLnBrk="1" fontAlgn="auto" latinLnBrk="0" hangingPunct="1">
              <a:lnSpc>
                <a:spcPct val="120000"/>
              </a:lnSpc>
              <a:spcBef>
                <a:spcPts val="400"/>
              </a:spcBef>
              <a:spcAft>
                <a:spcPts val="200"/>
              </a:spcAft>
              <a:buClr>
                <a:srgbClr val="DDDDDD">
                  <a:lumMod val="75000"/>
                </a:srgbClr>
              </a:buClr>
              <a:buSzPct val="85000"/>
              <a:buFont typeface="+mj-lt"/>
              <a:buAutoNum type="arabicPeriod"/>
              <a:tabLst/>
              <a:defRPr/>
            </a:pPr>
            <a:r>
              <a:rPr kumimoji="0" lang="en-US" sz="4900" b="0" i="0" u="none" strike="noStrike" kern="1200" cap="none" spc="0" normalizeH="0" baseline="0" noProof="0" dirty="0">
                <a:ln>
                  <a:noFill/>
                </a:ln>
                <a:solidFill>
                  <a:prstClr val="white"/>
                </a:solidFill>
                <a:effectLst/>
                <a:uLnTx/>
                <a:uFillTx/>
                <a:ea typeface="+mn-ea"/>
                <a:cs typeface="+mn-cs"/>
              </a:rPr>
              <a:t>Controlling entry of dust into vehicles/systems</a:t>
            </a:r>
          </a:p>
          <a:p>
            <a:pPr marL="617220" marR="0" lvl="1" indent="-342900" algn="l" defTabSz="914400" rtl="0" eaLnBrk="1" fontAlgn="auto" latinLnBrk="0" hangingPunct="1">
              <a:lnSpc>
                <a:spcPct val="120000"/>
              </a:lnSpc>
              <a:spcBef>
                <a:spcPts val="400"/>
              </a:spcBef>
              <a:spcAft>
                <a:spcPts val="200"/>
              </a:spcAft>
              <a:buClr>
                <a:srgbClr val="DDDDDD">
                  <a:lumMod val="75000"/>
                </a:srgbClr>
              </a:buClr>
              <a:buSzPct val="85000"/>
              <a:buFont typeface="+mj-lt"/>
              <a:buAutoNum type="arabicPeriod"/>
              <a:tabLst/>
              <a:defRPr/>
            </a:pPr>
            <a:r>
              <a:rPr kumimoji="0" lang="en-US" sz="4900" b="0" i="0" u="none" strike="noStrike" kern="1200" cap="none" spc="0" normalizeH="0" baseline="0" noProof="0" dirty="0">
                <a:ln>
                  <a:noFill/>
                </a:ln>
                <a:solidFill>
                  <a:prstClr val="white"/>
                </a:solidFill>
                <a:effectLst/>
                <a:uLnTx/>
                <a:uFillTx/>
                <a:ea typeface="+mn-ea"/>
                <a:cs typeface="+mn-cs"/>
              </a:rPr>
              <a:t>Removal of dust</a:t>
            </a:r>
          </a:p>
          <a:p>
            <a:pPr marL="182880" marR="0" lvl="0" indent="-182880" algn="l" defTabSz="914400" rtl="0" eaLnBrk="1" fontAlgn="auto" latinLnBrk="0" hangingPunct="1">
              <a:lnSpc>
                <a:spcPct val="90000"/>
              </a:lnSpc>
              <a:spcBef>
                <a:spcPts val="1200"/>
              </a:spcBef>
              <a:spcAft>
                <a:spcPts val="0"/>
              </a:spcAft>
              <a:buClr>
                <a:srgbClr val="DDDDDD">
                  <a:lumMod val="75000"/>
                </a:srgbClr>
              </a:buClr>
              <a:buSzPct val="85000"/>
              <a:buFont typeface="Wingdings" pitchFamily="2" charset="2"/>
              <a:buChar char="§"/>
              <a:tabLst/>
              <a:defRPr/>
            </a:pP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graphicFrame>
        <p:nvGraphicFramePr>
          <p:cNvPr id="8" name="Diagram 7">
            <a:extLst>
              <a:ext uri="{FF2B5EF4-FFF2-40B4-BE49-F238E27FC236}">
                <a16:creationId xmlns:a16="http://schemas.microsoft.com/office/drawing/2014/main" id="{1FA3D882-4D8D-4823-AB3B-52531A7EB69D}"/>
              </a:ext>
            </a:extLst>
          </p:cNvPr>
          <p:cNvGraphicFramePr/>
          <p:nvPr/>
        </p:nvGraphicFramePr>
        <p:xfrm>
          <a:off x="5186980" y="2203705"/>
          <a:ext cx="6526998" cy="4351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1931ED49-0DF8-41EF-88F0-BE2972021BE4}"/>
              </a:ext>
            </a:extLst>
          </p:cNvPr>
          <p:cNvSpPr>
            <a:spLocks noGrp="1"/>
          </p:cNvSpPr>
          <p:nvPr>
            <p:ph type="sldNum" sz="quarter" idx="12"/>
          </p:nvPr>
        </p:nvSpPr>
        <p:spPr/>
        <p:txBody>
          <a:bodyPr/>
          <a:lstStyle/>
          <a:p>
            <a:fld id="{DBA1B0FB-D917-4C8C-928F-313BD683BF39}" type="slidenum">
              <a:rPr lang="en-US" smtClean="0"/>
              <a:t>20</a:t>
            </a:fld>
            <a:endParaRPr lang="en-US"/>
          </a:p>
        </p:txBody>
      </p:sp>
    </p:spTree>
    <p:extLst>
      <p:ext uri="{BB962C8B-B14F-4D97-AF65-F5344CB8AC3E}">
        <p14:creationId xmlns:p14="http://schemas.microsoft.com/office/powerpoint/2010/main" val="3586199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Dust Mitigation Solutions</a:t>
            </a:r>
          </a:p>
        </p:txBody>
      </p:sp>
      <p:sp>
        <p:nvSpPr>
          <p:cNvPr id="6" name="Content Placeholder 2"/>
          <p:cNvSpPr txBox="1">
            <a:spLocks/>
          </p:cNvSpPr>
          <p:nvPr/>
        </p:nvSpPr>
        <p:spPr>
          <a:xfrm>
            <a:off x="954500" y="4740592"/>
            <a:ext cx="3890975" cy="2099515"/>
          </a:xfrm>
          <a:prstGeom prst="rect">
            <a:avLst/>
          </a:prstGeom>
        </p:spPr>
        <p:txBody>
          <a:bodyPr vert="horz" lIns="91440" tIns="45720" rIns="91440" bIns="45720" rtlCol="0">
            <a:normAutofit fontScale="25000" lnSpcReduction="2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274320" marR="0" lvl="1" indent="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None/>
              <a:tabLst/>
              <a:defRPr/>
            </a:pPr>
            <a:r>
              <a:rPr kumimoji="0" lang="en-US" sz="4900" b="0" i="0" u="sng" strike="noStrike" kern="1200" cap="none" spc="0" normalizeH="0" baseline="0" noProof="0" dirty="0">
                <a:ln>
                  <a:noFill/>
                </a:ln>
                <a:effectLst/>
                <a:uLnTx/>
                <a:uFillTx/>
                <a:latin typeface="Century Gothic" panose="020B0502020202020204"/>
                <a:ea typeface="+mn-ea"/>
                <a:cs typeface="+mn-cs"/>
              </a:rPr>
              <a:t>Architectural &amp; Operational solutions: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4900" b="0" i="0" u="none" strike="noStrike" kern="1200" cap="none" spc="0" normalizeH="0" baseline="0" noProof="0" dirty="0" err="1">
                <a:ln>
                  <a:noFill/>
                </a:ln>
                <a:effectLst/>
                <a:uLnTx/>
                <a:uFillTx/>
                <a:latin typeface="Century Gothic" panose="020B0502020202020204"/>
                <a:ea typeface="+mn-ea"/>
                <a:cs typeface="+mn-cs"/>
              </a:rPr>
              <a:t>Suitports</a:t>
            </a:r>
            <a:endParaRPr kumimoji="0" lang="en-US" sz="4900" b="0" i="0" u="none" strike="noStrike" kern="1200" cap="none" spc="0" normalizeH="0" baseline="0" noProof="0" dirty="0">
              <a:ln>
                <a:noFill/>
              </a:ln>
              <a:effectLst/>
              <a:uLnTx/>
              <a:uFillTx/>
              <a:latin typeface="Century Gothic" panose="020B0502020202020204"/>
              <a:ea typeface="+mn-ea"/>
              <a:cs typeface="+mn-cs"/>
            </a:endParaRP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4900" b="0" i="0" u="none" strike="noStrike" kern="1200" cap="none" spc="0" normalizeH="0" baseline="0" noProof="0" dirty="0">
                <a:ln>
                  <a:noFill/>
                </a:ln>
                <a:effectLst/>
                <a:uLnTx/>
                <a:uFillTx/>
                <a:latin typeface="Century Gothic" panose="020B0502020202020204"/>
                <a:ea typeface="+mn-ea"/>
                <a:cs typeface="+mn-cs"/>
              </a:rPr>
              <a:t>Severable airlocks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4900" b="0" i="0" u="none" strike="noStrike" kern="1200" cap="none" spc="0" normalizeH="0" baseline="0" noProof="0" dirty="0">
                <a:ln>
                  <a:noFill/>
                </a:ln>
                <a:effectLst/>
                <a:uLnTx/>
                <a:uFillTx/>
                <a:latin typeface="Century Gothic" panose="020B0502020202020204"/>
                <a:ea typeface="+mn-ea"/>
                <a:cs typeface="+mn-cs"/>
              </a:rPr>
              <a:t>Mud-rooms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4900" b="0" i="0" u="none" strike="noStrike" kern="1200" cap="none" spc="0" normalizeH="0" baseline="0" noProof="0" dirty="0">
                <a:ln>
                  <a:noFill/>
                </a:ln>
                <a:effectLst/>
                <a:uLnTx/>
                <a:uFillTx/>
                <a:latin typeface="Century Gothic" panose="020B0502020202020204"/>
                <a:ea typeface="+mn-ea"/>
                <a:cs typeface="+mn-cs"/>
              </a:rPr>
              <a:t>Porches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4900" b="0" i="0" u="none" strike="noStrike" kern="1200" cap="none" spc="0" normalizeH="0" baseline="0" noProof="0" dirty="0">
                <a:ln>
                  <a:noFill/>
                </a:ln>
                <a:effectLst/>
                <a:uLnTx/>
                <a:uFillTx/>
                <a:latin typeface="Century Gothic" panose="020B0502020202020204"/>
                <a:ea typeface="+mn-ea"/>
                <a:cs typeface="+mn-cs"/>
              </a:rPr>
              <a:t>Landing Site Selection</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4900" b="1" i="0" u="none" strike="noStrike" kern="1200" cap="none" spc="0" normalizeH="0" baseline="0" noProof="0" dirty="0">
                <a:ln>
                  <a:noFill/>
                </a:ln>
                <a:effectLst/>
                <a:uLnTx/>
                <a:uFillTx/>
                <a:latin typeface="Century Gothic" panose="020B0502020202020204"/>
                <a:ea typeface="+mn-ea"/>
                <a:cs typeface="+mn-cs"/>
              </a:rPr>
              <a:t>Prepared Landing Pad</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4900" b="0" i="0" u="none" strike="noStrike" kern="1200" cap="none" spc="0" normalizeH="0" baseline="0" noProof="0" dirty="0">
                <a:ln>
                  <a:noFill/>
                </a:ln>
                <a:effectLst/>
                <a:uLnTx/>
                <a:uFillTx/>
                <a:latin typeface="Century Gothic" panose="020B0502020202020204"/>
                <a:ea typeface="+mn-ea"/>
                <a:cs typeface="+mn-cs"/>
              </a:rPr>
              <a:t>Optimized EVA and </a:t>
            </a:r>
            <a:r>
              <a:rPr kumimoji="0" lang="en-US" sz="4900" b="1" i="0" u="none" strike="noStrike" kern="1200" cap="none" spc="0" normalizeH="0" baseline="0" noProof="0" dirty="0">
                <a:ln>
                  <a:noFill/>
                </a:ln>
                <a:effectLst/>
                <a:uLnTx/>
                <a:uFillTx/>
                <a:latin typeface="Century Gothic" panose="020B0502020202020204"/>
                <a:ea typeface="+mn-ea"/>
                <a:cs typeface="+mn-cs"/>
              </a:rPr>
              <a:t>traverse planning</a:t>
            </a:r>
          </a:p>
          <a:p>
            <a:pPr marL="182880" marR="0" lvl="0" indent="-182880" algn="l" defTabSz="914400" rtl="0" eaLnBrk="1" fontAlgn="auto" latinLnBrk="0" hangingPunct="1">
              <a:lnSpc>
                <a:spcPct val="90000"/>
              </a:lnSpc>
              <a:spcBef>
                <a:spcPts val="1200"/>
              </a:spcBef>
              <a:spcAft>
                <a:spcPts val="0"/>
              </a:spcAft>
              <a:buClr>
                <a:srgbClr val="DDDDDD">
                  <a:lumMod val="75000"/>
                </a:srgbClr>
              </a:buClr>
              <a:buSzPct val="85000"/>
              <a:buFont typeface="Wingdings" pitchFamily="2" charset="2"/>
              <a:buChar char="§"/>
              <a:tabLst/>
              <a:defRPr/>
            </a:pPr>
            <a:endParaRPr kumimoji="0" lang="en-US" sz="2000" b="0" i="0" u="none" strike="noStrike" kern="1200" cap="none" spc="0" normalizeH="0" baseline="0" noProof="0" dirty="0">
              <a:ln>
                <a:noFill/>
              </a:ln>
              <a:effectLst/>
              <a:uLnTx/>
              <a:uFillTx/>
              <a:latin typeface="Century Gothic" panose="020B0502020202020204"/>
              <a:ea typeface="+mn-ea"/>
              <a:cs typeface="+mn-cs"/>
            </a:endParaRPr>
          </a:p>
        </p:txBody>
      </p:sp>
      <p:sp>
        <p:nvSpPr>
          <p:cNvPr id="9" name="Content Placeholder 2"/>
          <p:cNvSpPr txBox="1">
            <a:spLocks/>
          </p:cNvSpPr>
          <p:nvPr/>
        </p:nvSpPr>
        <p:spPr>
          <a:xfrm>
            <a:off x="7476714" y="3780334"/>
            <a:ext cx="3118017" cy="2357934"/>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0" i="0" u="sng" strike="noStrike" kern="1200" cap="none" spc="0" normalizeH="0" baseline="0" noProof="0" dirty="0">
                <a:ln>
                  <a:noFill/>
                </a:ln>
                <a:effectLst/>
                <a:uLnTx/>
                <a:uFillTx/>
                <a:latin typeface="Century Gothic" panose="020B0502020202020204"/>
                <a:ea typeface="+mn-ea"/>
                <a:cs typeface="+mn-cs"/>
              </a:rPr>
              <a:t>Passive technology solutions: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0" i="0" u="none" strike="noStrike" kern="1200" cap="none" spc="0" normalizeH="0" baseline="0" noProof="0" dirty="0">
                <a:ln>
                  <a:noFill/>
                </a:ln>
                <a:effectLst/>
                <a:uLnTx/>
                <a:uFillTx/>
                <a:latin typeface="Century Gothic" panose="020B0502020202020204"/>
                <a:ea typeface="+mn-ea"/>
                <a:cs typeface="+mn-cs"/>
              </a:rPr>
              <a:t>HEPA filters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0" i="0" u="none" strike="noStrike" kern="1200" cap="none" spc="0" normalizeH="0" baseline="0" noProof="0" dirty="0">
                <a:ln>
                  <a:noFill/>
                </a:ln>
                <a:effectLst/>
                <a:uLnTx/>
                <a:uFillTx/>
                <a:latin typeface="Century Gothic" panose="020B0502020202020204"/>
                <a:ea typeface="+mn-ea"/>
                <a:cs typeface="+mn-cs"/>
              </a:rPr>
              <a:t>Cyclone separators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0" i="0" u="none" strike="noStrike" kern="1200" cap="none" spc="0" normalizeH="0" baseline="0" noProof="0" dirty="0" err="1">
                <a:ln>
                  <a:noFill/>
                </a:ln>
                <a:effectLst/>
                <a:uLnTx/>
                <a:uFillTx/>
                <a:latin typeface="Century Gothic" panose="020B0502020202020204"/>
                <a:ea typeface="+mn-ea"/>
                <a:cs typeface="+mn-cs"/>
              </a:rPr>
              <a:t>Softwalls</a:t>
            </a:r>
            <a:endParaRPr kumimoji="0" lang="en-US" sz="1200" b="0" i="0" u="none" strike="noStrike" kern="1200" cap="none" spc="0" normalizeH="0" baseline="0" noProof="0" dirty="0">
              <a:ln>
                <a:noFill/>
              </a:ln>
              <a:effectLst/>
              <a:uLnTx/>
              <a:uFillTx/>
              <a:latin typeface="Century Gothic" panose="020B0502020202020204"/>
              <a:ea typeface="+mn-ea"/>
              <a:cs typeface="+mn-cs"/>
            </a:endParaRP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1" i="0" u="none" strike="noStrike" kern="1200" cap="none" spc="0" normalizeH="0" baseline="0" noProof="0" dirty="0">
                <a:ln>
                  <a:noFill/>
                </a:ln>
                <a:effectLst/>
                <a:uLnTx/>
                <a:uFillTx/>
                <a:latin typeface="Century Gothic" panose="020B0502020202020204"/>
                <a:ea typeface="+mn-ea"/>
                <a:cs typeface="+mn-cs"/>
              </a:rPr>
              <a:t>Low-energy surface coatings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0" i="0" u="none" strike="noStrike" kern="1200" cap="none" spc="0" normalizeH="0" baseline="0" noProof="0" dirty="0">
                <a:ln>
                  <a:noFill/>
                </a:ln>
                <a:effectLst/>
                <a:uLnTx/>
                <a:uFillTx/>
                <a:latin typeface="Century Gothic" panose="020B0502020202020204"/>
                <a:ea typeface="+mn-ea"/>
                <a:cs typeface="+mn-cs"/>
              </a:rPr>
              <a:t>Coveralls/aprons/</a:t>
            </a:r>
            <a:r>
              <a:rPr kumimoji="0" lang="en-US" sz="1200" b="1" i="0" u="none" strike="noStrike" kern="1200" cap="none" spc="0" normalizeH="0" baseline="0" noProof="0" dirty="0">
                <a:ln>
                  <a:noFill/>
                </a:ln>
                <a:effectLst/>
                <a:uLnTx/>
                <a:uFillTx/>
                <a:latin typeface="Century Gothic" panose="020B0502020202020204"/>
                <a:ea typeface="+mn-ea"/>
                <a:cs typeface="+mn-cs"/>
              </a:rPr>
              <a:t>covers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0" i="0" u="none" strike="noStrike" kern="1200" cap="none" spc="0" normalizeH="0" baseline="0" noProof="0" dirty="0">
                <a:ln>
                  <a:noFill/>
                </a:ln>
                <a:effectLst/>
                <a:uLnTx/>
                <a:uFillTx/>
                <a:latin typeface="Century Gothic" panose="020B0502020202020204"/>
                <a:ea typeface="+mn-ea"/>
                <a:cs typeface="+mn-cs"/>
              </a:rPr>
              <a:t>Dust tarps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0" i="0" u="none" strike="noStrike" kern="1200" cap="none" spc="0" normalizeH="0" baseline="0" noProof="0" dirty="0">
                <a:ln>
                  <a:noFill/>
                </a:ln>
                <a:effectLst/>
                <a:uLnTx/>
                <a:uFillTx/>
                <a:latin typeface="Century Gothic" panose="020B0502020202020204"/>
                <a:ea typeface="+mn-ea"/>
                <a:cs typeface="+mn-cs"/>
              </a:rPr>
              <a:t>Brushes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0" i="0" u="none" strike="noStrike" kern="1200" cap="none" spc="0" normalizeH="0" baseline="0" noProof="0" dirty="0">
                <a:ln>
                  <a:noFill/>
                </a:ln>
                <a:effectLst/>
                <a:uLnTx/>
                <a:uFillTx/>
                <a:latin typeface="Century Gothic" panose="020B0502020202020204"/>
                <a:ea typeface="+mn-ea"/>
                <a:cs typeface="+mn-cs"/>
              </a:rPr>
              <a:t>Tape</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0" i="0" u="none" strike="noStrike" kern="1200" cap="none" spc="0" normalizeH="0" baseline="0" noProof="0" dirty="0">
                <a:ln>
                  <a:noFill/>
                </a:ln>
                <a:effectLst/>
                <a:uLnTx/>
                <a:uFillTx/>
                <a:latin typeface="Century Gothic" panose="020B0502020202020204"/>
                <a:ea typeface="+mn-ea"/>
                <a:cs typeface="+mn-cs"/>
              </a:rPr>
              <a:t>Wipes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endParaRPr kumimoji="0" lang="en-US" sz="1200" b="0" i="0" u="none" strike="noStrike" kern="1200" cap="none" spc="0" normalizeH="0" baseline="0" noProof="0" dirty="0">
              <a:ln>
                <a:noFill/>
              </a:ln>
              <a:effectLst/>
              <a:uLnTx/>
              <a:uFillTx/>
              <a:latin typeface="Century Gothic" panose="020B0502020202020204"/>
              <a:ea typeface="+mn-ea"/>
              <a:cs typeface="+mn-cs"/>
            </a:endParaRPr>
          </a:p>
          <a:p>
            <a:pPr marL="182880" marR="0" lvl="0" indent="-182880" algn="l" defTabSz="914400" rtl="0" eaLnBrk="1" fontAlgn="auto" latinLnBrk="0" hangingPunct="1">
              <a:lnSpc>
                <a:spcPct val="90000"/>
              </a:lnSpc>
              <a:spcBef>
                <a:spcPts val="1200"/>
              </a:spcBef>
              <a:spcAft>
                <a:spcPts val="0"/>
              </a:spcAft>
              <a:buClr>
                <a:srgbClr val="DDDDDD">
                  <a:lumMod val="75000"/>
                </a:srgbClr>
              </a:buClr>
              <a:buSzPct val="85000"/>
              <a:buFont typeface="Wingdings" pitchFamily="2" charset="2"/>
              <a:buChar char="§"/>
              <a:tabLst/>
              <a:defRPr/>
            </a:pPr>
            <a:endParaRPr kumimoji="0" lang="en-US" sz="1200" b="0" i="0" u="none" strike="noStrike" kern="1200" cap="none" spc="0" normalizeH="0" baseline="0" noProof="0" dirty="0">
              <a:ln>
                <a:noFill/>
              </a:ln>
              <a:effectLst/>
              <a:uLnTx/>
              <a:uFillTx/>
              <a:latin typeface="Century Gothic" panose="020B0502020202020204"/>
              <a:ea typeface="+mn-ea"/>
              <a:cs typeface="+mn-cs"/>
            </a:endParaRPr>
          </a:p>
        </p:txBody>
      </p:sp>
      <p:sp>
        <p:nvSpPr>
          <p:cNvPr id="10" name="Content Placeholder 2"/>
          <p:cNvSpPr txBox="1">
            <a:spLocks/>
          </p:cNvSpPr>
          <p:nvPr/>
        </p:nvSpPr>
        <p:spPr>
          <a:xfrm>
            <a:off x="6752350" y="1779993"/>
            <a:ext cx="3340025" cy="1344208"/>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0" i="0" u="sng" strike="noStrike" kern="1200" cap="none" spc="0" normalizeH="0" baseline="0" noProof="0" dirty="0">
                <a:ln>
                  <a:noFill/>
                </a:ln>
                <a:effectLst/>
                <a:uLnTx/>
                <a:uFillTx/>
                <a:latin typeface="Century Gothic" panose="020B0502020202020204"/>
                <a:ea typeface="+mn-ea"/>
                <a:cs typeface="+mn-cs"/>
              </a:rPr>
              <a:t>Active technology solutions: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1" i="0" u="none" strike="noStrike" kern="1200" cap="none" spc="0" normalizeH="0" baseline="0" noProof="0" dirty="0">
                <a:ln>
                  <a:noFill/>
                </a:ln>
                <a:effectLst/>
                <a:uLnTx/>
                <a:uFillTx/>
                <a:latin typeface="Century Gothic" panose="020B0502020202020204"/>
                <a:ea typeface="+mn-ea"/>
                <a:cs typeface="+mn-cs"/>
              </a:rPr>
              <a:t>Electrostatics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1" i="0" u="none" strike="noStrike" kern="1200" cap="none" spc="0" normalizeH="0" baseline="0" noProof="0" dirty="0">
                <a:ln>
                  <a:noFill/>
                </a:ln>
                <a:effectLst/>
                <a:uLnTx/>
                <a:uFillTx/>
                <a:latin typeface="Century Gothic" panose="020B0502020202020204"/>
                <a:ea typeface="+mn-ea"/>
                <a:cs typeface="+mn-cs"/>
              </a:rPr>
              <a:t>Compressed air</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0" i="0" u="none" strike="noStrike" kern="1200" cap="none" spc="0" normalizeH="0" baseline="0" noProof="0" dirty="0">
                <a:ln>
                  <a:noFill/>
                </a:ln>
                <a:effectLst/>
                <a:uLnTx/>
                <a:uFillTx/>
                <a:latin typeface="Century Gothic" panose="020B0502020202020204"/>
                <a:ea typeface="+mn-ea"/>
                <a:cs typeface="+mn-cs"/>
              </a:rPr>
              <a:t>Vacuums</a:t>
            </a:r>
          </a:p>
          <a:p>
            <a:pPr marL="457200" marR="0" lvl="1" indent="-182880" algn="l" defTabSz="914400" rtl="0" eaLnBrk="1" fontAlgn="auto" latinLnBrk="0" hangingPunct="1">
              <a:lnSpc>
                <a:spcPct val="120000"/>
              </a:lnSpc>
              <a:spcBef>
                <a:spcPts val="400"/>
              </a:spcBef>
              <a:spcAft>
                <a:spcPts val="0"/>
              </a:spcAft>
              <a:buClr>
                <a:srgbClr val="DDDDDD">
                  <a:lumMod val="75000"/>
                </a:srgbClr>
              </a:buClr>
              <a:buSzPct val="85000"/>
              <a:buFont typeface="Wingdings" pitchFamily="2" charset="2"/>
              <a:buChar char="§"/>
              <a:tabLst/>
              <a:defRPr/>
            </a:pPr>
            <a:r>
              <a:rPr kumimoji="0" lang="en-US" sz="1200" b="1" i="0" u="none" strike="noStrike" kern="1200" cap="none" spc="0" normalizeH="0" baseline="0" noProof="0" dirty="0">
                <a:ln>
                  <a:noFill/>
                </a:ln>
                <a:effectLst/>
                <a:uLnTx/>
                <a:uFillTx/>
                <a:latin typeface="Century Gothic" panose="020B0502020202020204"/>
                <a:ea typeface="+mn-ea"/>
                <a:cs typeface="+mn-cs"/>
              </a:rPr>
              <a:t>Electrodynamic dust shield</a:t>
            </a:r>
          </a:p>
          <a:p>
            <a:pPr marL="182880" marR="0" lvl="0" indent="-182880" algn="l" defTabSz="914400" rtl="0" eaLnBrk="1" fontAlgn="auto" latinLnBrk="0" hangingPunct="1">
              <a:lnSpc>
                <a:spcPct val="90000"/>
              </a:lnSpc>
              <a:spcBef>
                <a:spcPts val="1200"/>
              </a:spcBef>
              <a:spcAft>
                <a:spcPts val="0"/>
              </a:spcAft>
              <a:buClr>
                <a:srgbClr val="DDDDDD">
                  <a:lumMod val="75000"/>
                </a:srgbClr>
              </a:buClr>
              <a:buSzPct val="85000"/>
              <a:buFont typeface="Wingdings" pitchFamily="2" charset="2"/>
              <a:buChar char="§"/>
              <a:tabLst/>
              <a:defRPr/>
            </a:pPr>
            <a:endParaRPr kumimoji="0" lang="en-US" sz="1200" b="0" i="0" u="none" strike="noStrike" kern="1200" cap="none" spc="0" normalizeH="0" baseline="0" noProof="0" dirty="0">
              <a:ln>
                <a:noFill/>
              </a:ln>
              <a:effectLst/>
              <a:uLnTx/>
              <a:uFillTx/>
              <a:latin typeface="Century Gothic" panose="020B0502020202020204"/>
              <a:ea typeface="+mn-ea"/>
              <a:cs typeface="+mn-cs"/>
            </a:endParaRPr>
          </a:p>
        </p:txBody>
      </p:sp>
      <p:pic>
        <p:nvPicPr>
          <p:cNvPr id="11" name="Picture 10"/>
          <p:cNvPicPr>
            <a:picLocks noChangeAspect="1"/>
          </p:cNvPicPr>
          <p:nvPr/>
        </p:nvPicPr>
        <p:blipFill>
          <a:blip r:embed="rId3"/>
          <a:stretch>
            <a:fillRect/>
          </a:stretch>
        </p:blipFill>
        <p:spPr>
          <a:xfrm>
            <a:off x="179603" y="1856314"/>
            <a:ext cx="1877535" cy="1406196"/>
          </a:xfrm>
          <a:prstGeom prst="rect">
            <a:avLst/>
          </a:prstGeom>
        </p:spPr>
      </p:pic>
      <p:pic>
        <p:nvPicPr>
          <p:cNvPr id="12" name="Picture 11"/>
          <p:cNvPicPr>
            <a:picLocks noChangeAspect="1"/>
          </p:cNvPicPr>
          <p:nvPr/>
        </p:nvPicPr>
        <p:blipFill>
          <a:blip r:embed="rId4"/>
          <a:stretch>
            <a:fillRect/>
          </a:stretch>
        </p:blipFill>
        <p:spPr>
          <a:xfrm>
            <a:off x="1642944" y="2941422"/>
            <a:ext cx="1257044" cy="1676059"/>
          </a:xfrm>
          <a:prstGeom prst="rect">
            <a:avLst/>
          </a:prstGeom>
        </p:spPr>
      </p:pic>
      <p:pic>
        <p:nvPicPr>
          <p:cNvPr id="13" name="Picture 2" descr="https://upload.wikimedia.org/wikipedia/commons/thumb/b/b1/HEPA_Filter_diagram_en.svg/1024px-HEPA_Filter_diagram_en.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44087" y="5362290"/>
            <a:ext cx="1538106" cy="137888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ttps://energyeducation.ca/wiki/images/b/bf/Cyclone_ani.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12910" y="3684557"/>
            <a:ext cx="1313264" cy="143265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Image result for Electrodynamic Dust Shield"/>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97563" y="2093976"/>
            <a:ext cx="1872219" cy="71908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Diagram 16"/>
          <p:cNvGraphicFramePr/>
          <p:nvPr/>
        </p:nvGraphicFramePr>
        <p:xfrm>
          <a:off x="1855688" y="1873640"/>
          <a:ext cx="6526998" cy="435133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Slide Number Placeholder 2">
            <a:extLst>
              <a:ext uri="{FF2B5EF4-FFF2-40B4-BE49-F238E27FC236}">
                <a16:creationId xmlns:a16="http://schemas.microsoft.com/office/drawing/2014/main" id="{EC9E5721-22EA-4F2C-B9F7-6CA9E2C80CBA}"/>
              </a:ext>
            </a:extLst>
          </p:cNvPr>
          <p:cNvSpPr>
            <a:spLocks noGrp="1"/>
          </p:cNvSpPr>
          <p:nvPr>
            <p:ph type="sldNum" sz="quarter" idx="12"/>
          </p:nvPr>
        </p:nvSpPr>
        <p:spPr/>
        <p:txBody>
          <a:bodyPr/>
          <a:lstStyle/>
          <a:p>
            <a:fld id="{DBA1B0FB-D917-4C8C-928F-313BD683BF39}" type="slidenum">
              <a:rPr lang="en-US" smtClean="0"/>
              <a:t>21</a:t>
            </a:fld>
            <a:endParaRPr lang="en-US"/>
          </a:p>
        </p:txBody>
      </p:sp>
      <p:pic>
        <p:nvPicPr>
          <p:cNvPr id="18" name="Picture 17">
            <a:extLst>
              <a:ext uri="{FF2B5EF4-FFF2-40B4-BE49-F238E27FC236}">
                <a16:creationId xmlns:a16="http://schemas.microsoft.com/office/drawing/2014/main" id="{949F1B38-2444-4591-AD86-4AC4241F660E}"/>
              </a:ext>
            </a:extLst>
          </p:cNvPr>
          <p:cNvPicPr>
            <a:picLocks noChangeAspect="1"/>
          </p:cNvPicPr>
          <p:nvPr/>
        </p:nvPicPr>
        <p:blipFill>
          <a:blip r:embed="rId13"/>
          <a:stretch>
            <a:fillRect/>
          </a:stretch>
        </p:blipFill>
        <p:spPr>
          <a:xfrm>
            <a:off x="6447982" y="1756225"/>
            <a:ext cx="523400" cy="1449415"/>
          </a:xfrm>
          <a:prstGeom prst="rect">
            <a:avLst/>
          </a:prstGeom>
        </p:spPr>
      </p:pic>
    </p:spTree>
    <p:extLst>
      <p:ext uri="{BB962C8B-B14F-4D97-AF65-F5344CB8AC3E}">
        <p14:creationId xmlns:p14="http://schemas.microsoft.com/office/powerpoint/2010/main" val="3083865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193F7-2642-401F-AD35-FAD156928069}"/>
              </a:ext>
            </a:extLst>
          </p:cNvPr>
          <p:cNvSpPr>
            <a:spLocks noGrp="1"/>
          </p:cNvSpPr>
          <p:nvPr>
            <p:ph type="title"/>
          </p:nvPr>
        </p:nvSpPr>
        <p:spPr>
          <a:xfrm>
            <a:off x="478971" y="624110"/>
            <a:ext cx="11234058" cy="1280890"/>
          </a:xfrm>
        </p:spPr>
        <p:txBody>
          <a:bodyPr/>
          <a:lstStyle/>
          <a:p>
            <a:r>
              <a:rPr lang="en-US" dirty="0"/>
              <a:t>Dust Mitigation Technology “</a:t>
            </a:r>
            <a:r>
              <a:rPr lang="en-US" dirty="0" err="1"/>
              <a:t>Swimlanes</a:t>
            </a:r>
            <a:r>
              <a:rPr lang="en-US" dirty="0"/>
              <a:t>”</a:t>
            </a:r>
          </a:p>
        </p:txBody>
      </p:sp>
      <p:graphicFrame>
        <p:nvGraphicFramePr>
          <p:cNvPr id="4" name="Content Placeholder 3">
            <a:extLst>
              <a:ext uri="{FF2B5EF4-FFF2-40B4-BE49-F238E27FC236}">
                <a16:creationId xmlns:a16="http://schemas.microsoft.com/office/drawing/2014/main" id="{9659AF62-59AB-44E6-BC8E-666CE4F1EA65}"/>
              </a:ext>
            </a:extLst>
          </p:cNvPr>
          <p:cNvGraphicFramePr>
            <a:graphicFrameLocks noGrp="1"/>
          </p:cNvGraphicFramePr>
          <p:nvPr>
            <p:ph idx="1"/>
            <p:extLst>
              <p:ext uri="{D42A27DB-BD31-4B8C-83A1-F6EECF244321}">
                <p14:modId xmlns:p14="http://schemas.microsoft.com/office/powerpoint/2010/main" val="227928797"/>
              </p:ext>
            </p:extLst>
          </p:nvPr>
        </p:nvGraphicFramePr>
        <p:xfrm>
          <a:off x="1435743" y="1349254"/>
          <a:ext cx="9629586" cy="47687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3A9E1FBB-24EE-4F8C-9FBA-800A621A6221}"/>
              </a:ext>
            </a:extLst>
          </p:cNvPr>
          <p:cNvSpPr>
            <a:spLocks noGrp="1"/>
          </p:cNvSpPr>
          <p:nvPr>
            <p:ph type="sldNum" sz="quarter" idx="12"/>
          </p:nvPr>
        </p:nvSpPr>
        <p:spPr/>
        <p:txBody>
          <a:bodyPr/>
          <a:lstStyle/>
          <a:p>
            <a:fld id="{DBA1B0FB-D917-4C8C-928F-313BD683BF39}" type="slidenum">
              <a:rPr lang="en-US" smtClean="0"/>
              <a:t>22</a:t>
            </a:fld>
            <a:endParaRPr lang="en-US"/>
          </a:p>
        </p:txBody>
      </p:sp>
      <p:sp>
        <p:nvSpPr>
          <p:cNvPr id="8" name="TextBox 7">
            <a:extLst>
              <a:ext uri="{FF2B5EF4-FFF2-40B4-BE49-F238E27FC236}">
                <a16:creationId xmlns:a16="http://schemas.microsoft.com/office/drawing/2014/main" id="{5FC412C9-8838-4C29-99FE-6562DB4E6E9C}"/>
              </a:ext>
            </a:extLst>
          </p:cNvPr>
          <p:cNvSpPr txBox="1"/>
          <p:nvPr/>
        </p:nvSpPr>
        <p:spPr>
          <a:xfrm>
            <a:off x="0" y="6214824"/>
            <a:ext cx="12192000" cy="584775"/>
          </a:xfrm>
          <a:prstGeom prst="rect">
            <a:avLst/>
          </a:prstGeom>
          <a:noFill/>
        </p:spPr>
        <p:txBody>
          <a:bodyPr wrap="square">
            <a:spAutoFit/>
          </a:bodyPr>
          <a:lstStyle/>
          <a:p>
            <a:pPr marR="152400" lvl="0">
              <a:spcBef>
                <a:spcPts val="0"/>
              </a:spcBef>
              <a:spcAft>
                <a:spcPts val="0"/>
              </a:spcAft>
              <a:buSzPts val="1000"/>
              <a:tabLst>
                <a:tab pos="457200" algn="l"/>
              </a:tabLst>
            </a:pPr>
            <a:r>
              <a:rPr lang="en-US" sz="1600" b="1" dirty="0">
                <a:effectLst/>
                <a:ea typeface="Times New Roman" panose="02020603050405020304" pitchFamily="18" charset="0"/>
                <a:cs typeface="Times New Roman" panose="02020603050405020304" pitchFamily="18" charset="0"/>
              </a:rPr>
              <a:t>Active mitigation:</a:t>
            </a:r>
            <a:r>
              <a:rPr lang="en-US" sz="1600" dirty="0">
                <a:effectLst/>
                <a:ea typeface="Times New Roman" panose="02020603050405020304" pitchFamily="18" charset="0"/>
                <a:cs typeface="Times New Roman" panose="02020603050405020304" pitchFamily="18" charset="0"/>
              </a:rPr>
              <a:t> Mitigation measure that require human intervention (or power) to operate properly (FEMA)</a:t>
            </a:r>
            <a:endParaRPr lang="en-US" sz="1600" dirty="0">
              <a:effectLst/>
              <a:ea typeface="Calibri" panose="020F0502020204030204" pitchFamily="34" charset="0"/>
              <a:cs typeface="Times New Roman" panose="02020603050405020304" pitchFamily="18" charset="0"/>
            </a:endParaRPr>
          </a:p>
          <a:p>
            <a:pPr marR="152400" lvl="0">
              <a:spcBef>
                <a:spcPts val="0"/>
              </a:spcBef>
              <a:spcAft>
                <a:spcPts val="0"/>
              </a:spcAft>
              <a:buSzPts val="1000"/>
              <a:tabLst>
                <a:tab pos="457200" algn="l"/>
              </a:tabLst>
            </a:pPr>
            <a:r>
              <a:rPr lang="en-US" sz="1600" b="1" dirty="0">
                <a:effectLst/>
                <a:ea typeface="Times New Roman" panose="02020603050405020304" pitchFamily="18" charset="0"/>
                <a:cs typeface="Times New Roman" panose="02020603050405020304" pitchFamily="18" charset="0"/>
              </a:rPr>
              <a:t>Passive mitigation:</a:t>
            </a:r>
            <a:r>
              <a:rPr lang="en-US" sz="1600" dirty="0">
                <a:effectLst/>
                <a:ea typeface="Times New Roman" panose="02020603050405020304" pitchFamily="18" charset="0"/>
                <a:cs typeface="Times New Roman" panose="02020603050405020304" pitchFamily="18" charset="0"/>
              </a:rPr>
              <a:t> Mitigation measures that require no human intervention (or power) to operate properly (FEMA)</a:t>
            </a:r>
            <a:endParaRPr lang="en-US"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05554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D7885-F7CB-4810-921C-3C517B783944}"/>
              </a:ext>
            </a:extLst>
          </p:cNvPr>
          <p:cNvSpPr>
            <a:spLocks noGrp="1"/>
          </p:cNvSpPr>
          <p:nvPr>
            <p:ph type="title"/>
          </p:nvPr>
        </p:nvSpPr>
        <p:spPr/>
        <p:txBody>
          <a:bodyPr/>
          <a:lstStyle/>
          <a:p>
            <a:r>
              <a:rPr lang="en-US" dirty="0"/>
              <a:t>Dust Mitigation Efforts at NASA</a:t>
            </a:r>
          </a:p>
        </p:txBody>
      </p:sp>
      <p:graphicFrame>
        <p:nvGraphicFramePr>
          <p:cNvPr id="4" name="Diagram 3">
            <a:extLst>
              <a:ext uri="{FF2B5EF4-FFF2-40B4-BE49-F238E27FC236}">
                <a16:creationId xmlns:a16="http://schemas.microsoft.com/office/drawing/2014/main" id="{75610C41-0100-4E5A-96F4-8060C03CE489}"/>
              </a:ext>
            </a:extLst>
          </p:cNvPr>
          <p:cNvGraphicFramePr/>
          <p:nvPr/>
        </p:nvGraphicFramePr>
        <p:xfrm>
          <a:off x="5891007" y="2184556"/>
          <a:ext cx="5426849" cy="35138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F1FBD4BB-E558-4B6A-83D2-24BF31EBFE1F}"/>
              </a:ext>
            </a:extLst>
          </p:cNvPr>
          <p:cNvGraphicFramePr/>
          <p:nvPr/>
        </p:nvGraphicFramePr>
        <p:xfrm>
          <a:off x="1947518" y="841658"/>
          <a:ext cx="6411686" cy="638991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Callout: Right Arrow 2">
            <a:extLst>
              <a:ext uri="{FF2B5EF4-FFF2-40B4-BE49-F238E27FC236}">
                <a16:creationId xmlns:a16="http://schemas.microsoft.com/office/drawing/2014/main" id="{AC37A571-6159-4D80-B2CF-189F40A4FB9A}"/>
              </a:ext>
            </a:extLst>
          </p:cNvPr>
          <p:cNvSpPr/>
          <p:nvPr/>
        </p:nvSpPr>
        <p:spPr>
          <a:xfrm>
            <a:off x="347023" y="2957952"/>
            <a:ext cx="2381493" cy="2157326"/>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Several dust mitigation solutions exist or are in work via partnerships</a:t>
            </a:r>
          </a:p>
        </p:txBody>
      </p:sp>
      <p:sp>
        <p:nvSpPr>
          <p:cNvPr id="6" name="Slide Number Placeholder 5">
            <a:extLst>
              <a:ext uri="{FF2B5EF4-FFF2-40B4-BE49-F238E27FC236}">
                <a16:creationId xmlns:a16="http://schemas.microsoft.com/office/drawing/2014/main" id="{05E67317-848B-42AE-8D01-0BE0C92C38A1}"/>
              </a:ext>
            </a:extLst>
          </p:cNvPr>
          <p:cNvSpPr>
            <a:spLocks noGrp="1"/>
          </p:cNvSpPr>
          <p:nvPr>
            <p:ph type="sldNum" sz="quarter" idx="12"/>
          </p:nvPr>
        </p:nvSpPr>
        <p:spPr/>
        <p:txBody>
          <a:bodyPr/>
          <a:lstStyle/>
          <a:p>
            <a:fld id="{DBA1B0FB-D917-4C8C-928F-313BD683BF39}" type="slidenum">
              <a:rPr lang="en-US" smtClean="0"/>
              <a:t>23</a:t>
            </a:fld>
            <a:endParaRPr lang="en-US"/>
          </a:p>
        </p:txBody>
      </p:sp>
    </p:spTree>
    <p:extLst>
      <p:ext uri="{BB962C8B-B14F-4D97-AF65-F5344CB8AC3E}">
        <p14:creationId xmlns:p14="http://schemas.microsoft.com/office/powerpoint/2010/main" val="2935018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46618" y="237874"/>
            <a:ext cx="2646168" cy="1984626"/>
          </a:xfrm>
          <a:prstGeom prst="rect">
            <a:avLst/>
          </a:prstGeom>
          <a:effectLst>
            <a:softEdge rad="127000"/>
          </a:effectLst>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18941" y="136782"/>
            <a:ext cx="1798787" cy="2398382"/>
          </a:xfrm>
          <a:prstGeom prst="rect">
            <a:avLst/>
          </a:prstGeom>
          <a:effectLst>
            <a:softEdge rad="127000"/>
          </a:effectLst>
        </p:spPr>
      </p:pic>
      <p:sp>
        <p:nvSpPr>
          <p:cNvPr id="2" name="Title 1"/>
          <p:cNvSpPr>
            <a:spLocks noGrp="1"/>
          </p:cNvSpPr>
          <p:nvPr>
            <p:ph type="title"/>
          </p:nvPr>
        </p:nvSpPr>
        <p:spPr/>
        <p:txBody>
          <a:bodyPr/>
          <a:lstStyle/>
          <a:p>
            <a:r>
              <a:rPr lang="en-US" dirty="0"/>
              <a:t>Testing with Dust?</a:t>
            </a:r>
          </a:p>
        </p:txBody>
      </p:sp>
      <p:sp>
        <p:nvSpPr>
          <p:cNvPr id="3" name="Content Placeholder 2"/>
          <p:cNvSpPr>
            <a:spLocks noGrp="1"/>
          </p:cNvSpPr>
          <p:nvPr>
            <p:ph idx="1"/>
          </p:nvPr>
        </p:nvSpPr>
        <p:spPr>
          <a:xfrm>
            <a:off x="367989" y="1865515"/>
            <a:ext cx="8755073" cy="4098237"/>
          </a:xfrm>
        </p:spPr>
        <p:txBody>
          <a:bodyPr>
            <a:normAutofit fontScale="92500" lnSpcReduction="20000"/>
          </a:bodyPr>
          <a:lstStyle/>
          <a:p>
            <a:pPr marL="457200" indent="-457200">
              <a:buFont typeface="+mj-lt"/>
              <a:buAutoNum type="arabicPeriod"/>
            </a:pPr>
            <a:r>
              <a:rPr lang="en-US" dirty="0"/>
              <a:t>Look at Available Dust Testing Papers &amp; Publications </a:t>
            </a:r>
          </a:p>
          <a:p>
            <a:pPr marL="457200" indent="-457200">
              <a:buFont typeface="+mj-lt"/>
              <a:buAutoNum type="arabicPeriod"/>
            </a:pPr>
            <a:r>
              <a:rPr lang="en-US" dirty="0"/>
              <a:t>Review Current Dust Testing Efforts</a:t>
            </a:r>
          </a:p>
          <a:p>
            <a:pPr marL="457200" indent="-457200">
              <a:buFont typeface="+mj-lt"/>
              <a:buAutoNum type="arabicPeriod" startAt="3"/>
            </a:pPr>
            <a:r>
              <a:rPr lang="en-US" dirty="0"/>
              <a:t>Read the Dust Mitigation Best Practices Guide </a:t>
            </a:r>
          </a:p>
          <a:p>
            <a:pPr marL="457200" indent="-457200">
              <a:buFont typeface="+mj-lt"/>
              <a:buAutoNum type="arabicPeriod" startAt="3"/>
            </a:pPr>
            <a:r>
              <a:rPr lang="en-US" dirty="0"/>
              <a:t>Understand the NASA Standard for Dust Testing</a:t>
            </a:r>
          </a:p>
          <a:p>
            <a:pPr marL="457200" lvl="1" indent="0">
              <a:buNone/>
            </a:pPr>
            <a:r>
              <a:rPr lang="en-US" sz="2000" b="0" i="0" u="none" strike="noStrike" dirty="0">
                <a:solidFill>
                  <a:srgbClr val="3366BB"/>
                </a:solidFill>
                <a:effectLst/>
                <a:hlinkClick r:id="rId4"/>
              </a:rPr>
              <a:t>https://standards.nasa.gov/standard/NASA/NASA-STD-1008</a:t>
            </a:r>
            <a:endParaRPr lang="en-US" sz="2000" dirty="0"/>
          </a:p>
          <a:p>
            <a:pPr marL="457200" indent="-457200">
              <a:buFont typeface="+mj-lt"/>
              <a:buAutoNum type="arabicPeriod" startAt="3"/>
            </a:pPr>
            <a:r>
              <a:rPr lang="en-US" dirty="0"/>
              <a:t>Select your Simulants (Simulant Advisory Committee) </a:t>
            </a:r>
          </a:p>
          <a:p>
            <a:pPr marL="457200" lvl="1" indent="0">
              <a:spcBef>
                <a:spcPts val="0"/>
              </a:spcBef>
              <a:spcAft>
                <a:spcPts val="0"/>
              </a:spcAft>
              <a:buNone/>
            </a:pPr>
            <a:r>
              <a:rPr lang="en-US" sz="2000" u="sng" dirty="0">
                <a:effectLst/>
                <a:hlinkClick r:id="rId5"/>
              </a:rPr>
              <a:t>https://ares.jsc.nasa.gov/projects/simulants/</a:t>
            </a:r>
            <a:endParaRPr lang="en-US" sz="2000" u="sng" dirty="0"/>
          </a:p>
          <a:p>
            <a:pPr marL="457200" lvl="1" indent="0">
              <a:spcBef>
                <a:spcPts val="0"/>
              </a:spcBef>
              <a:spcAft>
                <a:spcPts val="0"/>
              </a:spcAft>
              <a:buNone/>
            </a:pPr>
            <a:r>
              <a:rPr lang="en-US" sz="2000" u="sng" dirty="0">
                <a:solidFill>
                  <a:srgbClr val="242424"/>
                </a:solidFill>
                <a:effectLst/>
                <a:ea typeface="Calibri" panose="020F0502020204030204" pitchFamily="34" charset="0"/>
                <a:hlinkClick r:id="rId6"/>
              </a:rPr>
              <a:t>https://lsic.jhuapl.edu/Resources/Lunar-Simulants.php</a:t>
            </a:r>
            <a:endParaRPr lang="en-US" sz="2000" u="sng" dirty="0">
              <a:effectLst/>
            </a:endParaRPr>
          </a:p>
          <a:p>
            <a:pPr marL="457200" indent="-457200">
              <a:buFont typeface="+mj-lt"/>
              <a:buAutoNum type="arabicPeriod" startAt="3"/>
            </a:pPr>
            <a:r>
              <a:rPr lang="en-US" dirty="0"/>
              <a:t>Identify your Facilities (LSIC Facilities Directory)                                                                                         </a:t>
            </a:r>
            <a:r>
              <a:rPr lang="en-US" dirty="0">
                <a:hlinkClick r:id="rId7"/>
              </a:rPr>
              <a:t>https://lsic-wiki.jhuapl.edu/display/CD</a:t>
            </a: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p:txBody>
      </p:sp>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8771180" y="2774078"/>
            <a:ext cx="4583483" cy="2168970"/>
          </a:xfrm>
          <a:prstGeom prst="rect">
            <a:avLst/>
          </a:prstGeom>
          <a:effectLst>
            <a:softEdge rad="127000"/>
          </a:effectLst>
        </p:spPr>
      </p:pic>
      <p:pic>
        <p:nvPicPr>
          <p:cNvPr id="7" name="Picture 6"/>
          <p:cNvPicPr>
            <a:picLocks noChangeAspect="1"/>
          </p:cNvPicPr>
          <p:nvPr/>
        </p:nvPicPr>
        <p:blipFill rotWithShape="1">
          <a:blip r:embed="rId9" cstate="print">
            <a:extLst>
              <a:ext uri="{28A0092B-C50C-407E-A947-70E740481C1C}">
                <a14:useLocalDpi xmlns:a14="http://schemas.microsoft.com/office/drawing/2010/main" val="0"/>
              </a:ext>
            </a:extLst>
          </a:blip>
          <a:srcRect r="21937"/>
          <a:stretch/>
        </p:blipFill>
        <p:spPr>
          <a:xfrm rot="5400000">
            <a:off x="8751264" y="4375325"/>
            <a:ext cx="2661155" cy="1917556"/>
          </a:xfrm>
          <a:prstGeom prst="rect">
            <a:avLst/>
          </a:prstGeom>
          <a:effectLst>
            <a:softEdge rad="127000"/>
          </a:effectLst>
        </p:spPr>
      </p:pic>
      <p:sp>
        <p:nvSpPr>
          <p:cNvPr id="4" name="Slide Number Placeholder 3">
            <a:extLst>
              <a:ext uri="{FF2B5EF4-FFF2-40B4-BE49-F238E27FC236}">
                <a16:creationId xmlns:a16="http://schemas.microsoft.com/office/drawing/2014/main" id="{8E3192D6-6EC4-474C-8A08-B2E5FC95CE01}"/>
              </a:ext>
            </a:extLst>
          </p:cNvPr>
          <p:cNvSpPr>
            <a:spLocks noGrp="1"/>
          </p:cNvSpPr>
          <p:nvPr>
            <p:ph type="sldNum" sz="quarter" idx="12"/>
          </p:nvPr>
        </p:nvSpPr>
        <p:spPr/>
        <p:txBody>
          <a:bodyPr/>
          <a:lstStyle/>
          <a:p>
            <a:fld id="{DBA1B0FB-D917-4C8C-928F-313BD683BF39}" type="slidenum">
              <a:rPr lang="en-US" smtClean="0"/>
              <a:t>24</a:t>
            </a:fld>
            <a:endParaRPr lang="en-US"/>
          </a:p>
        </p:txBody>
      </p:sp>
    </p:spTree>
    <p:extLst>
      <p:ext uri="{BB962C8B-B14F-4D97-AF65-F5344CB8AC3E}">
        <p14:creationId xmlns:p14="http://schemas.microsoft.com/office/powerpoint/2010/main" val="20792517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Simulants</a:t>
            </a:r>
          </a:p>
        </p:txBody>
      </p:sp>
      <p:sp>
        <p:nvSpPr>
          <p:cNvPr id="3" name="Content Placeholder 2"/>
          <p:cNvSpPr>
            <a:spLocks noGrp="1"/>
          </p:cNvSpPr>
          <p:nvPr>
            <p:ph idx="1"/>
          </p:nvPr>
        </p:nvSpPr>
        <p:spPr>
          <a:xfrm>
            <a:off x="1069848" y="1861418"/>
            <a:ext cx="5190275" cy="481115"/>
          </a:xfrm>
        </p:spPr>
        <p:txBody>
          <a:bodyPr/>
          <a:lstStyle/>
          <a:p>
            <a:pPr marL="0" indent="0" algn="ctr">
              <a:buNone/>
            </a:pPr>
            <a:r>
              <a:rPr lang="en-US" dirty="0"/>
              <a:t>“What simulant should I use for testing?”</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0204" y="3332844"/>
            <a:ext cx="2829464" cy="21220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ectangle 9"/>
          <p:cNvSpPr/>
          <p:nvPr/>
        </p:nvSpPr>
        <p:spPr>
          <a:xfrm>
            <a:off x="2513588" y="2640794"/>
            <a:ext cx="2153038" cy="73866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entury Gothic" panose="020B0502020202020204"/>
                <a:ea typeface="+mn-ea"/>
                <a:cs typeface="+mn-cs"/>
              </a:rPr>
              <a:t>One of the most common questions we get</a:t>
            </a:r>
          </a:p>
        </p:txBody>
      </p:sp>
      <p:sp>
        <p:nvSpPr>
          <p:cNvPr id="11" name="Down Arrow 10"/>
          <p:cNvSpPr/>
          <p:nvPr/>
        </p:nvSpPr>
        <p:spPr>
          <a:xfrm flipV="1">
            <a:off x="3440638" y="2219018"/>
            <a:ext cx="298939" cy="394344"/>
          </a:xfrm>
          <a:prstGeom prst="downArrow">
            <a:avLst/>
          </a:prstGeom>
          <a:solidFill>
            <a:srgbClr val="79DFD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Content Placeholder 2"/>
          <p:cNvSpPr txBox="1">
            <a:spLocks/>
          </p:cNvSpPr>
          <p:nvPr/>
        </p:nvSpPr>
        <p:spPr>
          <a:xfrm>
            <a:off x="6715690" y="1993967"/>
            <a:ext cx="4485712" cy="418988"/>
          </a:xfrm>
          <a:prstGeom prst="rect">
            <a:avLst/>
          </a:prstGeom>
        </p:spPr>
        <p:txBody>
          <a:bodyPr vert="horz" lIns="91440" tIns="45720" rIns="91440" bIns="45720" rtlCol="0">
            <a:normAutofit fontScale="925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DDDDDD">
                  <a:lumMod val="75000"/>
                </a:srgbClr>
              </a:buClr>
              <a:buSzPct val="85000"/>
              <a:buFont typeface="Wingdings" pitchFamily="2" charset="2"/>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Simulant Characteristics to Consider</a:t>
            </a:r>
          </a:p>
        </p:txBody>
      </p:sp>
      <p:sp>
        <p:nvSpPr>
          <p:cNvPr id="13" name="Rectangle 12"/>
          <p:cNvSpPr/>
          <p:nvPr/>
        </p:nvSpPr>
        <p:spPr>
          <a:xfrm>
            <a:off x="6715689" y="2316826"/>
            <a:ext cx="5042423" cy="2462213"/>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Aerosol Ingestion Testing: </a:t>
            </a:r>
            <a:r>
              <a:rPr kumimoji="0" lang="en-US" sz="14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PSD, Hardness, Morphology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Abrasion Testing: </a:t>
            </a:r>
            <a:r>
              <a:rPr kumimoji="0" lang="en-US" sz="14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Hardness, Morphology, PSD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Optical Testing: </a:t>
            </a:r>
            <a:r>
              <a:rPr kumimoji="0" lang="en-US" sz="14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Opacity, PSD, Albedo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Thermal Testing: </a:t>
            </a:r>
            <a:r>
              <a:rPr kumimoji="0" lang="en-US" sz="14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Thermal Conductivity, Emissivity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Mechanisms Testing: </a:t>
            </a:r>
            <a:r>
              <a:rPr kumimoji="0" lang="en-US" sz="14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Hardness, Morphology, Electrostatic Charging, PSD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Seals and Mating Surfaces Testing: </a:t>
            </a:r>
            <a:r>
              <a:rPr kumimoji="0" lang="en-US" sz="14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Hardness, Morphology, PSD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Reactivity Testing:  </a:t>
            </a:r>
            <a:r>
              <a:rPr kumimoji="0" lang="en-US" sz="14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Chemical Composition, Morphology, PSD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Electrostatic Properties: </a:t>
            </a:r>
            <a:r>
              <a:rPr kumimoji="0" lang="en-US" sz="14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Electrical Conductivity, Tribocharging, Permittivity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PSI Testing: </a:t>
            </a:r>
            <a:r>
              <a:rPr kumimoji="0" lang="en-US" sz="14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Geotechnical, Electrostatics, Chemical Composition</a:t>
            </a:r>
          </a:p>
        </p:txBody>
      </p:sp>
      <p:sp>
        <p:nvSpPr>
          <p:cNvPr id="14" name="Content Placeholder 2"/>
          <p:cNvSpPr txBox="1">
            <a:spLocks/>
          </p:cNvSpPr>
          <p:nvPr/>
        </p:nvSpPr>
        <p:spPr>
          <a:xfrm>
            <a:off x="2013616" y="6074770"/>
            <a:ext cx="7326806" cy="740965"/>
          </a:xfrm>
          <a:prstGeom prst="rect">
            <a:avLst/>
          </a:prstGeom>
        </p:spPr>
        <p:txBody>
          <a:bodyPr vert="horz" lIns="91440" tIns="45720" rIns="91440" bIns="45720" rtlCol="0">
            <a:normAutofit fontScale="92500" lnSpcReduction="10000"/>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
                <a:srgbClr val="DDDDDD">
                  <a:lumMod val="75000"/>
                </a:srgbClr>
              </a:buClr>
              <a:buSzPct val="85000"/>
              <a:buFont typeface="Wingdings" pitchFamily="2" charset="2"/>
              <a:buNone/>
              <a:tabLst/>
              <a:defRPr/>
            </a:pP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Solution: Talk to the NASA Simulant Advisory Committee</a:t>
            </a:r>
          </a:p>
          <a:p>
            <a:pPr marL="0" marR="0" lvl="0" indent="0" algn="ctr" defTabSz="914400" rtl="0" eaLnBrk="1" fontAlgn="auto" latinLnBrk="0" hangingPunct="1">
              <a:lnSpc>
                <a:spcPct val="90000"/>
              </a:lnSpc>
              <a:spcBef>
                <a:spcPts val="1200"/>
              </a:spcBef>
              <a:spcAft>
                <a:spcPts val="0"/>
              </a:spcAft>
              <a:buClr>
                <a:srgbClr val="DDDDDD">
                  <a:lumMod val="75000"/>
                </a:srgbClr>
              </a:buClr>
              <a:buSzPct val="85000"/>
              <a:buFont typeface="Wingdings" pitchFamily="2" charset="2"/>
              <a:buNone/>
              <a:tabLst/>
              <a:defRPr/>
            </a:pPr>
            <a:r>
              <a:rPr kumimoji="0" lang="en-US" sz="2000" b="0" i="0" u="sng" strike="noStrike" kern="1200" cap="none" spc="0" normalizeH="0" baseline="0" noProof="0" dirty="0">
                <a:ln>
                  <a:noFill/>
                </a:ln>
                <a:solidFill>
                  <a:prstClr val="white"/>
                </a:solidFill>
                <a:effectLst/>
                <a:uLnTx/>
                <a:uFillTx/>
                <a:latin typeface="Century Gothic" panose="020B0502020202020204"/>
                <a:ea typeface="+mn-ea"/>
                <a:cs typeface="+mn-cs"/>
                <a:hlinkClick r:id="rId4"/>
              </a:rPr>
              <a:t>https://ares.jsc.nasa.gov/projects/simulants/</a:t>
            </a:r>
            <a:r>
              <a:rPr kumimoji="0" lang="en-US" sz="2000" b="0" i="0" u="none" strike="noStrike" kern="1200" cap="none" spc="0" normalizeH="0" baseline="0" noProof="0" dirty="0">
                <a:ln>
                  <a:noFill/>
                </a:ln>
                <a:solidFill>
                  <a:prstClr val="white"/>
                </a:solidFill>
                <a:effectLst/>
                <a:uLnTx/>
                <a:uFillTx/>
                <a:latin typeface="Century Gothic" panose="020B0502020202020204"/>
                <a:ea typeface="+mn-ea"/>
                <a:cs typeface="+mn-cs"/>
              </a:rPr>
              <a:t> </a:t>
            </a:r>
          </a:p>
        </p:txBody>
      </p:sp>
      <p:sp>
        <p:nvSpPr>
          <p:cNvPr id="17" name="Rectangle 16"/>
          <p:cNvSpPr/>
          <p:nvPr/>
        </p:nvSpPr>
        <p:spPr>
          <a:xfrm>
            <a:off x="2570509" y="5480737"/>
            <a:ext cx="2102495"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entury Gothic" panose="020B0502020202020204"/>
                <a:ea typeface="+mn-ea"/>
                <a:cs typeface="+mn-cs"/>
              </a:rPr>
              <a:t>Simulant selection is critical to performing relevant tests</a:t>
            </a:r>
          </a:p>
        </p:txBody>
      </p:sp>
      <p:sp>
        <p:nvSpPr>
          <p:cNvPr id="18" name="Rectangle 17"/>
          <p:cNvSpPr/>
          <p:nvPr/>
        </p:nvSpPr>
        <p:spPr>
          <a:xfrm>
            <a:off x="6641760" y="4734124"/>
            <a:ext cx="5042423"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Per Lunar Dust Testing Standards, vetted with NASA Simulant Advisory Committee </a:t>
            </a:r>
          </a:p>
        </p:txBody>
      </p:sp>
      <p:sp>
        <p:nvSpPr>
          <p:cNvPr id="4" name="Slide Number Placeholder 3">
            <a:extLst>
              <a:ext uri="{FF2B5EF4-FFF2-40B4-BE49-F238E27FC236}">
                <a16:creationId xmlns:a16="http://schemas.microsoft.com/office/drawing/2014/main" id="{2DE8DC53-7626-4559-A544-A0FC3884B21C}"/>
              </a:ext>
            </a:extLst>
          </p:cNvPr>
          <p:cNvSpPr>
            <a:spLocks noGrp="1"/>
          </p:cNvSpPr>
          <p:nvPr>
            <p:ph type="sldNum" sz="quarter" idx="12"/>
          </p:nvPr>
        </p:nvSpPr>
        <p:spPr/>
        <p:txBody>
          <a:bodyPr/>
          <a:lstStyle/>
          <a:p>
            <a:fld id="{DBA1B0FB-D917-4C8C-928F-313BD683BF39}" type="slidenum">
              <a:rPr lang="en-US" smtClean="0"/>
              <a:t>25</a:t>
            </a:fld>
            <a:endParaRPr lang="en-US"/>
          </a:p>
        </p:txBody>
      </p:sp>
    </p:spTree>
    <p:extLst>
      <p:ext uri="{BB962C8B-B14F-4D97-AF65-F5344CB8AC3E}">
        <p14:creationId xmlns:p14="http://schemas.microsoft.com/office/powerpoint/2010/main" val="1139872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549275"/>
            <a:ext cx="3565524" cy="1997855"/>
          </a:xfrm>
        </p:spPr>
        <p:txBody>
          <a:bodyPr/>
          <a:lstStyle/>
          <a:p>
            <a:r>
              <a:rPr lang="en-US" dirty="0"/>
              <a:t>Agenda</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4" y="2677306"/>
            <a:ext cx="4572000" cy="3415519"/>
          </a:xfrm>
        </p:spPr>
        <p:txBody>
          <a:bodyPr/>
          <a:lstStyle/>
          <a:p>
            <a:r>
              <a:rPr lang="en-US" dirty="0"/>
              <a:t>Who’s Who</a:t>
            </a:r>
          </a:p>
          <a:p>
            <a:r>
              <a:rPr lang="en-US" dirty="0"/>
              <a:t>Dust, the dust problem, and dust mitigation</a:t>
            </a:r>
          </a:p>
          <a:p>
            <a:r>
              <a:rPr lang="en-US" sz="3200" dirty="0">
                <a:solidFill>
                  <a:schemeClr val="tx1"/>
                </a:solidFill>
                <a:latin typeface="+mj-lt"/>
                <a:ea typeface="+mj-ea"/>
                <a:cs typeface="+mj-cs"/>
              </a:rPr>
              <a:t>Defining “dust”</a:t>
            </a:r>
          </a:p>
          <a:p>
            <a:r>
              <a:rPr lang="en-US" dirty="0"/>
              <a:t>NASA’s Perspective</a:t>
            </a:r>
          </a:p>
          <a:p>
            <a:r>
              <a:rPr lang="en-US" dirty="0"/>
              <a:t>Experiments, Payloads, and Technology</a:t>
            </a:r>
          </a:p>
          <a:p>
            <a:r>
              <a:rPr lang="en-US" dirty="0"/>
              <a:t>Engagement </a:t>
            </a:r>
          </a:p>
          <a:p>
            <a:endParaRPr lang="en-US" dirty="0"/>
          </a:p>
        </p:txBody>
      </p:sp>
      <p:pic>
        <p:nvPicPr>
          <p:cNvPr id="22" name="Picture Placeholder 21">
            <a:extLst>
              <a:ext uri="{FF2B5EF4-FFF2-40B4-BE49-F238E27FC236}">
                <a16:creationId xmlns:a16="http://schemas.microsoft.com/office/drawing/2014/main" id="{3E7D16EB-2E63-4BB9-9FBC-A39F485E9EAC}"/>
              </a:ext>
            </a:extLst>
          </p:cNvPr>
          <p:cNvPicPr>
            <a:picLocks noGrp="1" noChangeAspect="1"/>
          </p:cNvPicPr>
          <p:nvPr>
            <p:ph type="pic" sz="quarter" idx="15"/>
          </p:nvPr>
        </p:nvPicPr>
        <p:blipFill rotWithShape="1">
          <a:blip r:embed="rId2"/>
          <a:srcRect l="29689" r="12500" b="25172"/>
          <a:stretch/>
        </p:blipFill>
        <p:spPr>
          <a:xfrm>
            <a:off x="9105900" y="3324733"/>
            <a:ext cx="2922588" cy="2837164"/>
          </a:xfrm>
        </p:spPr>
      </p:pic>
      <p:pic>
        <p:nvPicPr>
          <p:cNvPr id="26" name="Picture Placeholder 25">
            <a:extLst>
              <a:ext uri="{FF2B5EF4-FFF2-40B4-BE49-F238E27FC236}">
                <a16:creationId xmlns:a16="http://schemas.microsoft.com/office/drawing/2014/main" id="{E1830FBC-7A7A-405E-9FAB-D71FC6FE706B}"/>
              </a:ext>
            </a:extLst>
          </p:cNvPr>
          <p:cNvPicPr>
            <a:picLocks noGrp="1" noChangeAspect="1"/>
          </p:cNvPicPr>
          <p:nvPr>
            <p:ph type="pic" sz="quarter" idx="14"/>
          </p:nvPr>
        </p:nvPicPr>
        <p:blipFill rotWithShape="1">
          <a:blip r:embed="rId3"/>
          <a:srcRect b="2923"/>
          <a:stretch/>
        </p:blipFill>
        <p:spPr>
          <a:xfrm>
            <a:off x="8918575" y="596392"/>
            <a:ext cx="2263776" cy="2197608"/>
          </a:xfrm>
        </p:spPr>
      </p:pic>
      <p:pic>
        <p:nvPicPr>
          <p:cNvPr id="30" name="Picture Placeholder 29">
            <a:extLst>
              <a:ext uri="{FF2B5EF4-FFF2-40B4-BE49-F238E27FC236}">
                <a16:creationId xmlns:a16="http://schemas.microsoft.com/office/drawing/2014/main" id="{28C0BAF8-FE05-4DAB-96BB-24EBC1C927DF}"/>
              </a:ext>
            </a:extLst>
          </p:cNvPr>
          <p:cNvPicPr>
            <a:picLocks noGrp="1" noChangeAspect="1"/>
          </p:cNvPicPr>
          <p:nvPr>
            <p:ph type="pic" sz="quarter" idx="13"/>
          </p:nvPr>
        </p:nvPicPr>
        <p:blipFill rotWithShape="1">
          <a:blip r:embed="rId4"/>
          <a:srcRect l="2522" t="4907" r="1359" b="4171"/>
          <a:stretch/>
        </p:blipFill>
        <p:spPr>
          <a:xfrm>
            <a:off x="5122863" y="1728280"/>
            <a:ext cx="3795712" cy="3592112"/>
          </a:xfrm>
        </p:spPr>
      </p:pic>
      <p:sp>
        <p:nvSpPr>
          <p:cNvPr id="7" name="Slide Number Placeholder 3">
            <a:extLst>
              <a:ext uri="{FF2B5EF4-FFF2-40B4-BE49-F238E27FC236}">
                <a16:creationId xmlns:a16="http://schemas.microsoft.com/office/drawing/2014/main" id="{86250CAD-7B5D-48E2-9734-AAF8D50C430F}"/>
              </a:ext>
            </a:extLst>
          </p:cNvPr>
          <p:cNvSpPr>
            <a:spLocks noGrp="1"/>
          </p:cNvSpPr>
          <p:nvPr>
            <p:ph type="sldNum" sz="quarter" idx="12"/>
          </p:nvPr>
        </p:nvSpPr>
        <p:spPr>
          <a:xfrm>
            <a:off x="9948863" y="6507212"/>
            <a:ext cx="1692274" cy="153888"/>
          </a:xfrm>
          <a:prstGeom prst="rect">
            <a:avLst/>
          </a:prstGeom>
        </p:spPr>
        <p:txBody>
          <a:bodyPr>
            <a:noAutofit/>
          </a:bodyPr>
          <a:lstStyle/>
          <a:p>
            <a:pPr algn="r"/>
            <a:fld id="{DBA1B0FB-D917-4C8C-928F-313BD683BF39}" type="slidenum">
              <a:rPr lang="en-US" smtClean="0"/>
              <a:pPr algn="r"/>
              <a:t>26</a:t>
            </a:fld>
            <a:endParaRPr lang="en-US"/>
          </a:p>
        </p:txBody>
      </p:sp>
    </p:spTree>
    <p:extLst>
      <p:ext uri="{BB962C8B-B14F-4D97-AF65-F5344CB8AC3E}">
        <p14:creationId xmlns:p14="http://schemas.microsoft.com/office/powerpoint/2010/main" val="4101575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7A5C1B-8A7D-4E85-9538-558A1312CDB0}"/>
              </a:ext>
            </a:extLst>
          </p:cNvPr>
          <p:cNvSpPr>
            <a:spLocks noGrp="1"/>
          </p:cNvSpPr>
          <p:nvPr>
            <p:ph type="title"/>
          </p:nvPr>
        </p:nvSpPr>
        <p:spPr/>
        <p:txBody>
          <a:bodyPr/>
          <a:lstStyle/>
          <a:p>
            <a:r>
              <a:rPr lang="en-US" dirty="0"/>
              <a:t>Defining “Dust”</a:t>
            </a:r>
            <a:br>
              <a:rPr lang="en-US" dirty="0"/>
            </a:br>
            <a:r>
              <a:rPr lang="en-US" sz="2000" dirty="0"/>
              <a:t>From NASA-STD-1008</a:t>
            </a:r>
            <a:endParaRPr lang="en-US" dirty="0"/>
          </a:p>
        </p:txBody>
      </p:sp>
      <p:sp>
        <p:nvSpPr>
          <p:cNvPr id="6" name="TextBox 5">
            <a:extLst>
              <a:ext uri="{FF2B5EF4-FFF2-40B4-BE49-F238E27FC236}">
                <a16:creationId xmlns:a16="http://schemas.microsoft.com/office/drawing/2014/main" id="{5337BC63-2FA7-4BC4-9DAB-DA8102F4BA02}"/>
              </a:ext>
            </a:extLst>
          </p:cNvPr>
          <p:cNvSpPr txBox="1"/>
          <p:nvPr/>
        </p:nvSpPr>
        <p:spPr>
          <a:xfrm>
            <a:off x="876300" y="1834486"/>
            <a:ext cx="10868287" cy="3477875"/>
          </a:xfrm>
          <a:prstGeom prst="rect">
            <a:avLst/>
          </a:prstGeom>
          <a:noFill/>
        </p:spPr>
        <p:txBody>
          <a:bodyPr wrap="square">
            <a:spAutoFit/>
          </a:bodyPr>
          <a:lstStyle/>
          <a:p>
            <a:r>
              <a:rPr lang="en-US" b="0" i="0" u="none" strike="noStrike" baseline="0" dirty="0">
                <a:latin typeface="+mj-lt"/>
              </a:rPr>
              <a:t>Dust: For the purpose of this NASA Technical Standard, </a:t>
            </a:r>
            <a:r>
              <a:rPr lang="en-US" i="0" u="none" strike="noStrike" baseline="0" dirty="0">
                <a:solidFill>
                  <a:srgbClr val="FFFF00"/>
                </a:solidFill>
                <a:latin typeface="+mj-lt"/>
              </a:rPr>
              <a:t>we define “dust” pragmatically as the regolith size fraction that poses any functional or longevity concerns or risks to hardware, components, or systems. </a:t>
            </a:r>
            <a:r>
              <a:rPr lang="en-US" b="0" i="0" u="none" strike="noStrike" baseline="0" dirty="0">
                <a:latin typeface="+mj-lt"/>
              </a:rPr>
              <a:t>This is defined by an upper particle size bound and includes smaller particles. Estimates of source size fractions are given in this NASA Technical Standard for various dust transport mechanisms. The unit micrometer (</a:t>
            </a:r>
            <a:r>
              <a:rPr lang="en-US" b="0" i="0" u="none" strike="noStrike" baseline="0" dirty="0" err="1">
                <a:latin typeface="+mj-lt"/>
              </a:rPr>
              <a:t>μm</a:t>
            </a:r>
            <a:r>
              <a:rPr lang="en-US" b="0" i="0" u="none" strike="noStrike" baseline="0" dirty="0">
                <a:latin typeface="+mj-lt"/>
              </a:rPr>
              <a:t>) is used to define dust sizes in this NASA Technical Standard. </a:t>
            </a:r>
            <a:r>
              <a:rPr lang="en-US" sz="1600" b="0" i="0" u="none" strike="noStrike" baseline="0" dirty="0">
                <a:latin typeface="+mj-lt"/>
              </a:rPr>
              <a:t>	</a:t>
            </a:r>
          </a:p>
          <a:p>
            <a:endParaRPr lang="en-US" sz="1600" i="1" dirty="0">
              <a:latin typeface="+mj-lt"/>
            </a:endParaRPr>
          </a:p>
          <a:p>
            <a:endParaRPr lang="en-US" sz="1600" i="1" dirty="0">
              <a:latin typeface="+mj-lt"/>
            </a:endParaRPr>
          </a:p>
          <a:p>
            <a:r>
              <a:rPr lang="en-US" sz="1600" b="0" i="1" u="none" strike="noStrike" baseline="0" dirty="0">
                <a:latin typeface="+mj-lt"/>
              </a:rPr>
              <a:t>Note: The definition of “dust” can have different meanings to different scientific groups, and the word “dust” has been used to characterize anything from a very specific size particle distribution to nearly all of the particulate matter in a given sample/volume. Various definitions of dust have been used widely in NASA official documents and in other scientific documents. However, when designing, developing, and testing technologies and systems for dealing with the particulate matter, it is not ideal to have two classes: one for dust and one for larger- or smaller-sized particles. </a:t>
            </a:r>
            <a:r>
              <a:rPr lang="en-US" sz="1800" b="0" i="0" u="none" strike="noStrike" baseline="0" dirty="0">
                <a:latin typeface="+mj-lt"/>
              </a:rPr>
              <a:t>	</a:t>
            </a:r>
          </a:p>
        </p:txBody>
      </p:sp>
      <p:sp>
        <p:nvSpPr>
          <p:cNvPr id="5" name="Content Placeholder 2">
            <a:extLst>
              <a:ext uri="{FF2B5EF4-FFF2-40B4-BE49-F238E27FC236}">
                <a16:creationId xmlns:a16="http://schemas.microsoft.com/office/drawing/2014/main" id="{1657C0D7-2E62-41D3-AE6B-2A6931283BF1}"/>
              </a:ext>
            </a:extLst>
          </p:cNvPr>
          <p:cNvSpPr txBox="1">
            <a:spLocks/>
          </p:cNvSpPr>
          <p:nvPr/>
        </p:nvSpPr>
        <p:spPr>
          <a:xfrm>
            <a:off x="1259681" y="5783563"/>
            <a:ext cx="9672638" cy="1074437"/>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0"/>
              </a:spcAft>
              <a:buClr>
                <a:srgbClr val="DDDDDD">
                  <a:lumMod val="75000"/>
                </a:srgbClr>
              </a:buClr>
              <a:buSzPct val="85000"/>
              <a:buFont typeface="Wingdings" pitchFamily="2" charset="2"/>
              <a:buNone/>
              <a:defRPr/>
            </a:pPr>
            <a:r>
              <a:rPr lang="en-US" sz="2400" i="1" dirty="0">
                <a:solidFill>
                  <a:srgbClr val="FFFF00"/>
                </a:solidFill>
                <a:latin typeface="+mj-lt"/>
              </a:rPr>
              <a:t>Or simply put: </a:t>
            </a:r>
            <a:r>
              <a:rPr lang="en-US" sz="2400" dirty="0">
                <a:solidFill>
                  <a:srgbClr val="FFFF00"/>
                </a:solidFill>
                <a:latin typeface="+mj-lt"/>
              </a:rPr>
              <a:t>All lunar particulate that will need to be mitigated.</a:t>
            </a:r>
          </a:p>
        </p:txBody>
      </p:sp>
    </p:spTree>
    <p:extLst>
      <p:ext uri="{BB962C8B-B14F-4D97-AF65-F5344CB8AC3E}">
        <p14:creationId xmlns:p14="http://schemas.microsoft.com/office/powerpoint/2010/main" val="3849363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A1B82A-3F58-A879-082B-C20BD4895460}"/>
              </a:ext>
            </a:extLst>
          </p:cNvPr>
          <p:cNvSpPr>
            <a:spLocks noGrp="1"/>
          </p:cNvSpPr>
          <p:nvPr>
            <p:ph type="sldNum" sz="quarter" idx="12"/>
          </p:nvPr>
        </p:nvSpPr>
        <p:spPr/>
        <p:txBody>
          <a:bodyPr/>
          <a:lstStyle/>
          <a:p>
            <a:fld id="{D57F1E4F-1CFF-5643-939E-217C01CDF565}" type="slidenum">
              <a:rPr lang="en-US" smtClean="0"/>
              <a:pPr/>
              <a:t>28</a:t>
            </a:fld>
            <a:endParaRPr lang="en-US" dirty="0"/>
          </a:p>
        </p:txBody>
      </p:sp>
      <p:graphicFrame>
        <p:nvGraphicFramePr>
          <p:cNvPr id="4" name="Diagram 3">
            <a:extLst>
              <a:ext uri="{FF2B5EF4-FFF2-40B4-BE49-F238E27FC236}">
                <a16:creationId xmlns:a16="http://schemas.microsoft.com/office/drawing/2014/main" id="{899F5E40-6043-F41F-B621-83F1548A6923}"/>
              </a:ext>
            </a:extLst>
          </p:cNvPr>
          <p:cNvGraphicFramePr/>
          <p:nvPr>
            <p:extLst>
              <p:ext uri="{D42A27DB-BD31-4B8C-83A1-F6EECF244321}">
                <p14:modId xmlns:p14="http://schemas.microsoft.com/office/powerpoint/2010/main" val="3356271205"/>
              </p:ext>
            </p:extLst>
          </p:nvPr>
        </p:nvGraphicFramePr>
        <p:xfrm>
          <a:off x="907876" y="351179"/>
          <a:ext cx="8911686" cy="59414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a:extLst>
              <a:ext uri="{FF2B5EF4-FFF2-40B4-BE49-F238E27FC236}">
                <a16:creationId xmlns:a16="http://schemas.microsoft.com/office/drawing/2014/main" id="{A42D7E10-5519-7A1B-352F-C27137E03865}"/>
              </a:ext>
            </a:extLst>
          </p:cNvPr>
          <p:cNvSpPr>
            <a:spLocks noGrp="1"/>
          </p:cNvSpPr>
          <p:nvPr>
            <p:ph type="title"/>
          </p:nvPr>
        </p:nvSpPr>
        <p:spPr>
          <a:xfrm>
            <a:off x="5863141" y="295781"/>
            <a:ext cx="5777995" cy="1860190"/>
          </a:xfrm>
        </p:spPr>
        <p:txBody>
          <a:bodyPr/>
          <a:lstStyle/>
          <a:p>
            <a:r>
              <a:rPr lang="en-US" sz="4000" dirty="0"/>
              <a:t>What do hardware owners/program/projects dust about lunar dust?</a:t>
            </a:r>
          </a:p>
        </p:txBody>
      </p:sp>
      <p:sp>
        <p:nvSpPr>
          <p:cNvPr id="7" name="Title 1">
            <a:extLst>
              <a:ext uri="{FF2B5EF4-FFF2-40B4-BE49-F238E27FC236}">
                <a16:creationId xmlns:a16="http://schemas.microsoft.com/office/drawing/2014/main" id="{36761FDD-A4C3-5A42-4A7C-EA6456DCC0F0}"/>
              </a:ext>
            </a:extLst>
          </p:cNvPr>
          <p:cNvSpPr txBox="1">
            <a:spLocks/>
          </p:cNvSpPr>
          <p:nvPr/>
        </p:nvSpPr>
        <p:spPr>
          <a:xfrm>
            <a:off x="183990" y="6212898"/>
            <a:ext cx="6902275" cy="588628"/>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r>
              <a:rPr lang="en-US" sz="4000" dirty="0"/>
              <a:t>But we still have a lot to learn!!</a:t>
            </a:r>
          </a:p>
        </p:txBody>
      </p:sp>
    </p:spTree>
    <p:extLst>
      <p:ext uri="{BB962C8B-B14F-4D97-AF65-F5344CB8AC3E}">
        <p14:creationId xmlns:p14="http://schemas.microsoft.com/office/powerpoint/2010/main" val="3363542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136B-560F-4798-ACC9-3445885DF70F}"/>
              </a:ext>
            </a:extLst>
          </p:cNvPr>
          <p:cNvSpPr>
            <a:spLocks noGrp="1"/>
          </p:cNvSpPr>
          <p:nvPr>
            <p:ph type="title"/>
          </p:nvPr>
        </p:nvSpPr>
        <p:spPr/>
        <p:txBody>
          <a:bodyPr>
            <a:normAutofit fontScale="90000"/>
          </a:bodyPr>
          <a:lstStyle/>
          <a:p>
            <a:r>
              <a:rPr lang="en-US" dirty="0"/>
              <a:t>Going</a:t>
            </a:r>
            <a:br>
              <a:rPr lang="en-US" dirty="0"/>
            </a:br>
            <a:r>
              <a:rPr lang="en-US" dirty="0"/>
              <a:t>Forward</a:t>
            </a:r>
          </a:p>
        </p:txBody>
      </p:sp>
      <p:sp>
        <p:nvSpPr>
          <p:cNvPr id="3" name="Content Placeholder 2">
            <a:extLst>
              <a:ext uri="{FF2B5EF4-FFF2-40B4-BE49-F238E27FC236}">
                <a16:creationId xmlns:a16="http://schemas.microsoft.com/office/drawing/2014/main" id="{2B0A9C79-7678-4800-88F9-E5D3660338ED}"/>
              </a:ext>
            </a:extLst>
          </p:cNvPr>
          <p:cNvSpPr>
            <a:spLocks noGrp="1"/>
          </p:cNvSpPr>
          <p:nvPr>
            <p:ph sz="half" idx="1"/>
          </p:nvPr>
        </p:nvSpPr>
        <p:spPr>
          <a:xfrm>
            <a:off x="550862" y="2097175"/>
            <a:ext cx="11209338" cy="3995650"/>
          </a:xfrm>
        </p:spPr>
        <p:txBody>
          <a:bodyPr/>
          <a:lstStyle/>
          <a:p>
            <a:pPr>
              <a:lnSpc>
                <a:spcPct val="100000"/>
              </a:lnSpc>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dust mitigation community is advocating for information on dust characterization needs based on scientific and engineering knowledge gaps that will aid in the design and survival of designed and future systems, and address the challenges related to defining the lunar environment and mitigating lunar dust effects on systems and operations. </a:t>
            </a:r>
          </a:p>
          <a:p>
            <a:endParaRPr lang="en-US" sz="2400" dirty="0"/>
          </a:p>
          <a:p>
            <a:endParaRPr lang="en-US" sz="2400" dirty="0"/>
          </a:p>
          <a:p>
            <a:endParaRPr lang="en-US" sz="2400" dirty="0"/>
          </a:p>
        </p:txBody>
      </p:sp>
      <p:sp>
        <p:nvSpPr>
          <p:cNvPr id="4" name="Slide Number Placeholder 3">
            <a:extLst>
              <a:ext uri="{FF2B5EF4-FFF2-40B4-BE49-F238E27FC236}">
                <a16:creationId xmlns:a16="http://schemas.microsoft.com/office/drawing/2014/main" id="{334BE623-56F8-4A44-BA66-375BC7483974}"/>
              </a:ext>
            </a:extLst>
          </p:cNvPr>
          <p:cNvSpPr>
            <a:spLocks noGrp="1"/>
          </p:cNvSpPr>
          <p:nvPr>
            <p:ph type="sldNum" sz="quarter" idx="12"/>
          </p:nvPr>
        </p:nvSpPr>
        <p:spPr/>
        <p:txBody>
          <a:bodyPr/>
          <a:lstStyle/>
          <a:p>
            <a:fld id="{DBA1B0FB-D917-4C8C-928F-313BD683BF39}" type="slidenum">
              <a:rPr lang="en-US" smtClean="0"/>
              <a:t>29</a:t>
            </a:fld>
            <a:endParaRPr lang="en-US"/>
          </a:p>
        </p:txBody>
      </p:sp>
    </p:spTree>
    <p:extLst>
      <p:ext uri="{BB962C8B-B14F-4D97-AF65-F5344CB8AC3E}">
        <p14:creationId xmlns:p14="http://schemas.microsoft.com/office/powerpoint/2010/main" val="4197094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136B-560F-4798-ACC9-3445885DF70F}"/>
              </a:ext>
            </a:extLst>
          </p:cNvPr>
          <p:cNvSpPr>
            <a:spLocks noGrp="1"/>
          </p:cNvSpPr>
          <p:nvPr>
            <p:ph type="title"/>
          </p:nvPr>
        </p:nvSpPr>
        <p:spPr/>
        <p:txBody>
          <a:bodyPr>
            <a:normAutofit fontScale="90000"/>
          </a:bodyPr>
          <a:lstStyle/>
          <a:p>
            <a:r>
              <a:rPr lang="en-US" dirty="0"/>
              <a:t>Going</a:t>
            </a:r>
            <a:br>
              <a:rPr lang="en-US" dirty="0"/>
            </a:br>
            <a:r>
              <a:rPr lang="en-US" dirty="0"/>
              <a:t>Forward</a:t>
            </a:r>
          </a:p>
        </p:txBody>
      </p:sp>
      <p:sp>
        <p:nvSpPr>
          <p:cNvPr id="3" name="Content Placeholder 2">
            <a:extLst>
              <a:ext uri="{FF2B5EF4-FFF2-40B4-BE49-F238E27FC236}">
                <a16:creationId xmlns:a16="http://schemas.microsoft.com/office/drawing/2014/main" id="{2B0A9C79-7678-4800-88F9-E5D3660338ED}"/>
              </a:ext>
            </a:extLst>
          </p:cNvPr>
          <p:cNvSpPr>
            <a:spLocks noGrp="1"/>
          </p:cNvSpPr>
          <p:nvPr>
            <p:ph sz="half" idx="1"/>
          </p:nvPr>
        </p:nvSpPr>
        <p:spPr>
          <a:xfrm>
            <a:off x="550862" y="2097175"/>
            <a:ext cx="11209338" cy="3995650"/>
          </a:xfrm>
        </p:spPr>
        <p:txBody>
          <a:bodyPr/>
          <a:lstStyle/>
          <a:p>
            <a:pPr>
              <a:lnSpc>
                <a:spcPct val="100000"/>
              </a:lnSpc>
            </a:pPr>
            <a:r>
              <a:rPr lang="en-US" sz="2800" dirty="0">
                <a:effectLst/>
                <a:latin typeface="Calibri" panose="020F0502020204030204" pitchFamily="34" charset="0"/>
                <a:ea typeface="Calibri" panose="020F0502020204030204" pitchFamily="34" charset="0"/>
                <a:cs typeface="Times New Roman" panose="02020603050405020304" pitchFamily="18" charset="0"/>
              </a:rPr>
              <a:t>The dust mitigation community is advocating for information on dust characterization needs based on scientific and engineering knowledge gaps that will aid in the design and survival of designed and future systems, and address the challenges related to defining the lunar environment and mitigating lunar dust effects on systems and operations. </a:t>
            </a:r>
          </a:p>
          <a:p>
            <a:endParaRPr lang="en-US" sz="2400" dirty="0"/>
          </a:p>
          <a:p>
            <a:endParaRPr lang="en-US" sz="2400" dirty="0"/>
          </a:p>
          <a:p>
            <a:endParaRPr lang="en-US" sz="2400" dirty="0"/>
          </a:p>
        </p:txBody>
      </p:sp>
      <p:sp>
        <p:nvSpPr>
          <p:cNvPr id="4" name="Slide Number Placeholder 3">
            <a:extLst>
              <a:ext uri="{FF2B5EF4-FFF2-40B4-BE49-F238E27FC236}">
                <a16:creationId xmlns:a16="http://schemas.microsoft.com/office/drawing/2014/main" id="{334BE623-56F8-4A44-BA66-375BC7483974}"/>
              </a:ext>
            </a:extLst>
          </p:cNvPr>
          <p:cNvSpPr>
            <a:spLocks noGrp="1"/>
          </p:cNvSpPr>
          <p:nvPr>
            <p:ph type="sldNum" sz="quarter" idx="12"/>
          </p:nvPr>
        </p:nvSpPr>
        <p:spPr/>
        <p:txBody>
          <a:bodyPr/>
          <a:lstStyle/>
          <a:p>
            <a:fld id="{DBA1B0FB-D917-4C8C-928F-313BD683BF39}" type="slidenum">
              <a:rPr lang="en-US" smtClean="0"/>
              <a:t>30</a:t>
            </a:fld>
            <a:endParaRPr lang="en-US"/>
          </a:p>
        </p:txBody>
      </p:sp>
      <p:sp>
        <p:nvSpPr>
          <p:cNvPr id="9" name="Rectangle: Rounded Corners 8">
            <a:extLst>
              <a:ext uri="{FF2B5EF4-FFF2-40B4-BE49-F238E27FC236}">
                <a16:creationId xmlns:a16="http://schemas.microsoft.com/office/drawing/2014/main" id="{8F0FFEA0-B57F-4C9B-B5BA-6BCE82F9550F}"/>
              </a:ext>
            </a:extLst>
          </p:cNvPr>
          <p:cNvSpPr/>
          <p:nvPr/>
        </p:nvSpPr>
        <p:spPr>
          <a:xfrm>
            <a:off x="3390900" y="2906819"/>
            <a:ext cx="1079500" cy="522182"/>
          </a:xfrm>
          <a:prstGeom prst="roundRect">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BCA3D583-C9D4-44B9-8FB1-8A99AD9A2F65}"/>
              </a:ext>
            </a:extLst>
          </p:cNvPr>
          <p:cNvSpPr/>
          <p:nvPr/>
        </p:nvSpPr>
        <p:spPr>
          <a:xfrm>
            <a:off x="5054600" y="2906818"/>
            <a:ext cx="1257300" cy="522182"/>
          </a:xfrm>
          <a:prstGeom prst="roundRect">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2228D7E3-1CC0-446B-BF5D-FBA0FDC8F1F2}"/>
              </a:ext>
            </a:extLst>
          </p:cNvPr>
          <p:cNvSpPr/>
          <p:nvPr/>
        </p:nvSpPr>
        <p:spPr>
          <a:xfrm>
            <a:off x="5575300" y="3349703"/>
            <a:ext cx="4610100" cy="522182"/>
          </a:xfrm>
          <a:prstGeom prst="roundRect">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97DF0249-E86D-4722-92ED-720570C565EE}"/>
              </a:ext>
            </a:extLst>
          </p:cNvPr>
          <p:cNvSpPr/>
          <p:nvPr/>
        </p:nvSpPr>
        <p:spPr>
          <a:xfrm>
            <a:off x="758031" y="3778346"/>
            <a:ext cx="4093369" cy="522182"/>
          </a:xfrm>
          <a:prstGeom prst="roundRect">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E1D2D0AD-9BB4-4CD1-A6F1-ED7523311683}"/>
              </a:ext>
            </a:extLst>
          </p:cNvPr>
          <p:cNvCxnSpPr>
            <a:cxnSpLocks/>
            <a:stCxn id="12" idx="2"/>
          </p:cNvCxnSpPr>
          <p:nvPr/>
        </p:nvCxnSpPr>
        <p:spPr>
          <a:xfrm>
            <a:off x="7880350" y="3871885"/>
            <a:ext cx="1200150" cy="1004915"/>
          </a:xfrm>
          <a:prstGeom prst="straightConnector1">
            <a:avLst/>
          </a:prstGeom>
          <a:ln w="34925">
            <a:tailEnd type="triangle" w="lg" len="lg"/>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4C5E971C-B6BF-490A-A8B6-8F9C85F21123}"/>
              </a:ext>
            </a:extLst>
          </p:cNvPr>
          <p:cNvSpPr/>
          <p:nvPr/>
        </p:nvSpPr>
        <p:spPr>
          <a:xfrm>
            <a:off x="9232899" y="2469563"/>
            <a:ext cx="2408237" cy="522182"/>
          </a:xfrm>
          <a:prstGeom prst="roundRect">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7FA2DFC7-9FB2-425A-A6E7-3197892E724C}"/>
              </a:ext>
            </a:extLst>
          </p:cNvPr>
          <p:cNvSpPr txBox="1"/>
          <p:nvPr/>
        </p:nvSpPr>
        <p:spPr>
          <a:xfrm>
            <a:off x="8748712" y="4876800"/>
            <a:ext cx="2892423" cy="461665"/>
          </a:xfrm>
          <a:prstGeom prst="rect">
            <a:avLst/>
          </a:prstGeom>
          <a:noFill/>
        </p:spPr>
        <p:txBody>
          <a:bodyPr wrap="square" rtlCol="0">
            <a:spAutoFit/>
          </a:bodyPr>
          <a:lstStyle/>
          <a:p>
            <a:r>
              <a:rPr lang="en-US" sz="2400" i="1" dirty="0">
                <a:effectLst/>
                <a:latin typeface="Calibri" panose="020F0502020204030204" pitchFamily="34" charset="0"/>
                <a:ea typeface="Calibri" panose="020F0502020204030204" pitchFamily="34" charset="0"/>
                <a:cs typeface="Times New Roman" panose="02020603050405020304" pitchFamily="18" charset="0"/>
              </a:rPr>
              <a:t>SLS-SPEC-159 DSNE</a:t>
            </a:r>
            <a:endParaRPr lang="en-US" sz="3600" dirty="0">
              <a:latin typeface="Calibri" panose="020F0502020204030204" pitchFamily="34" charset="0"/>
              <a:cs typeface="Calibri" panose="020F0502020204030204" pitchFamily="34" charset="0"/>
            </a:endParaRPr>
          </a:p>
        </p:txBody>
      </p:sp>
      <p:cxnSp>
        <p:nvCxnSpPr>
          <p:cNvPr id="23" name="Straight Arrow Connector 22">
            <a:extLst>
              <a:ext uri="{FF2B5EF4-FFF2-40B4-BE49-F238E27FC236}">
                <a16:creationId xmlns:a16="http://schemas.microsoft.com/office/drawing/2014/main" id="{511FD88D-A07F-40CA-8002-AA94A73D7CFA}"/>
              </a:ext>
            </a:extLst>
          </p:cNvPr>
          <p:cNvCxnSpPr>
            <a:cxnSpLocks/>
            <a:stCxn id="13" idx="2"/>
          </p:cNvCxnSpPr>
          <p:nvPr/>
        </p:nvCxnSpPr>
        <p:spPr>
          <a:xfrm flipH="1">
            <a:off x="1699815" y="4300528"/>
            <a:ext cx="1104901" cy="1842393"/>
          </a:xfrm>
          <a:prstGeom prst="straightConnector1">
            <a:avLst/>
          </a:prstGeom>
          <a:ln w="34925">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B3B6219-1B00-4AE6-BB99-2C6F3E66FB60}"/>
              </a:ext>
            </a:extLst>
          </p:cNvPr>
          <p:cNvCxnSpPr>
            <a:cxnSpLocks/>
          </p:cNvCxnSpPr>
          <p:nvPr/>
        </p:nvCxnSpPr>
        <p:spPr>
          <a:xfrm flipV="1">
            <a:off x="3985219" y="1215275"/>
            <a:ext cx="1069381" cy="1691543"/>
          </a:xfrm>
          <a:prstGeom prst="straightConnector1">
            <a:avLst/>
          </a:prstGeom>
          <a:ln w="34925">
            <a:tailEnd type="triangle"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5229EE48-7812-4BE5-84BF-D943A89EB453}"/>
              </a:ext>
            </a:extLst>
          </p:cNvPr>
          <p:cNvSpPr txBox="1"/>
          <p:nvPr/>
        </p:nvSpPr>
        <p:spPr>
          <a:xfrm>
            <a:off x="3521471" y="430558"/>
            <a:ext cx="3840162" cy="830997"/>
          </a:xfrm>
          <a:prstGeom prst="rect">
            <a:avLst/>
          </a:prstGeom>
          <a:noFill/>
        </p:spPr>
        <p:txBody>
          <a:bodyPr wrap="square" rtlCol="0">
            <a:spAutoFit/>
          </a:bodyPr>
          <a:lstStyle/>
          <a:p>
            <a:pPr algn="ctr"/>
            <a:r>
              <a:rPr lang="en-US" sz="2400" i="1" dirty="0">
                <a:latin typeface="Calibri" panose="020F0502020204030204" pitchFamily="34" charset="0"/>
                <a:ea typeface="Calibri" panose="020F0502020204030204" pitchFamily="34" charset="0"/>
                <a:cs typeface="Times New Roman" panose="02020603050405020304" pitchFamily="18" charset="0"/>
              </a:rPr>
              <a:t>requirements, risks, hazard controls, mission success</a:t>
            </a:r>
            <a:endParaRPr lang="en-US" sz="2400" dirty="0">
              <a:latin typeface="Calibri" panose="020F0502020204030204" pitchFamily="34" charset="0"/>
              <a:cs typeface="Calibri" panose="020F0502020204030204" pitchFamily="34" charset="0"/>
            </a:endParaRPr>
          </a:p>
        </p:txBody>
      </p:sp>
      <p:cxnSp>
        <p:nvCxnSpPr>
          <p:cNvPr id="31" name="Straight Arrow Connector 30">
            <a:extLst>
              <a:ext uri="{FF2B5EF4-FFF2-40B4-BE49-F238E27FC236}">
                <a16:creationId xmlns:a16="http://schemas.microsoft.com/office/drawing/2014/main" id="{7CF183D2-9DA6-44F7-BD3D-22E152058F58}"/>
              </a:ext>
            </a:extLst>
          </p:cNvPr>
          <p:cNvCxnSpPr>
            <a:cxnSpLocks/>
          </p:cNvCxnSpPr>
          <p:nvPr/>
        </p:nvCxnSpPr>
        <p:spPr>
          <a:xfrm flipH="1" flipV="1">
            <a:off x="5181600" y="1215275"/>
            <a:ext cx="519905" cy="1691543"/>
          </a:xfrm>
          <a:prstGeom prst="straightConnector1">
            <a:avLst/>
          </a:prstGeom>
          <a:ln w="34925">
            <a:tailEnd type="triangle" w="lg" len="lg"/>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7148FB18-FB21-4644-9C60-AF7BA987BC74}"/>
              </a:ext>
            </a:extLst>
          </p:cNvPr>
          <p:cNvSpPr txBox="1"/>
          <p:nvPr/>
        </p:nvSpPr>
        <p:spPr>
          <a:xfrm>
            <a:off x="408782" y="6200563"/>
            <a:ext cx="7043735" cy="461665"/>
          </a:xfrm>
          <a:prstGeom prst="rect">
            <a:avLst/>
          </a:prstGeom>
          <a:noFill/>
        </p:spPr>
        <p:txBody>
          <a:bodyPr wrap="square" rtlCol="0">
            <a:spAutoFit/>
          </a:bodyPr>
          <a:lstStyle/>
          <a:p>
            <a:r>
              <a:rPr lang="en-US" sz="2400" i="1" dirty="0">
                <a:effectLst/>
                <a:latin typeface="Calibri" panose="020F0502020204030204" pitchFamily="34" charset="0"/>
                <a:ea typeface="Calibri" panose="020F0502020204030204" pitchFamily="34" charset="0"/>
                <a:cs typeface="Times New Roman" panose="02020603050405020304" pitchFamily="18" charset="0"/>
              </a:rPr>
              <a:t>NASA-STD-1008 (i.e. testing)</a:t>
            </a:r>
            <a:r>
              <a:rPr lang="en-US" sz="2400" i="1" dirty="0">
                <a:latin typeface="Calibri" panose="020F0502020204030204" pitchFamily="34" charset="0"/>
                <a:ea typeface="Calibri" panose="020F0502020204030204" pitchFamily="34" charset="0"/>
                <a:cs typeface="Times New Roman" panose="02020603050405020304" pitchFamily="18" charset="0"/>
              </a:rPr>
              <a:t> </a:t>
            </a:r>
          </a:p>
        </p:txBody>
      </p:sp>
      <p:sp>
        <p:nvSpPr>
          <p:cNvPr id="21" name="TextBox 20">
            <a:extLst>
              <a:ext uri="{FF2B5EF4-FFF2-40B4-BE49-F238E27FC236}">
                <a16:creationId xmlns:a16="http://schemas.microsoft.com/office/drawing/2014/main" id="{78BE37DF-EE89-4F50-AF83-525B270CAA19}"/>
              </a:ext>
            </a:extLst>
          </p:cNvPr>
          <p:cNvSpPr txBox="1"/>
          <p:nvPr/>
        </p:nvSpPr>
        <p:spPr>
          <a:xfrm>
            <a:off x="2308026" y="5255754"/>
            <a:ext cx="6937377" cy="461665"/>
          </a:xfrm>
          <a:prstGeom prst="rect">
            <a:avLst/>
          </a:prstGeom>
          <a:noFill/>
        </p:spPr>
        <p:txBody>
          <a:bodyPr wrap="square">
            <a:spAutoFit/>
          </a:bodyPr>
          <a:lstStyle/>
          <a:p>
            <a:r>
              <a:rPr lang="en-US" sz="2400" i="1" dirty="0">
                <a:latin typeface="Calibri" panose="020F0502020204030204" pitchFamily="34" charset="0"/>
                <a:ea typeface="Calibri" panose="020F0502020204030204" pitchFamily="34" charset="0"/>
                <a:cs typeface="Times New Roman" panose="02020603050405020304" pitchFamily="18" charset="0"/>
              </a:rPr>
              <a:t>d</a:t>
            </a:r>
            <a:r>
              <a:rPr lang="en-US" sz="2400" i="1" dirty="0">
                <a:effectLst/>
                <a:latin typeface="Calibri" panose="020F0502020204030204" pitchFamily="34" charset="0"/>
                <a:ea typeface="Calibri" panose="020F0502020204030204" pitchFamily="34" charset="0"/>
                <a:cs typeface="Times New Roman" panose="02020603050405020304" pitchFamily="18" charset="0"/>
              </a:rPr>
              <a:t>ust mitigation technologies or strategies</a:t>
            </a:r>
            <a:endParaRPr lang="en-US" sz="2400" i="1" dirty="0">
              <a:effectLst/>
              <a:latin typeface="Calibri" panose="020F0502020204030204" pitchFamily="34" charset="0"/>
              <a:ea typeface="Calibri" panose="020F0502020204030204" pitchFamily="34" charset="0"/>
              <a:cs typeface="Calibri" panose="020F0502020204030204" pitchFamily="34" charset="0"/>
            </a:endParaRPr>
          </a:p>
        </p:txBody>
      </p:sp>
      <p:cxnSp>
        <p:nvCxnSpPr>
          <p:cNvPr id="24" name="Straight Arrow Connector 23">
            <a:extLst>
              <a:ext uri="{FF2B5EF4-FFF2-40B4-BE49-F238E27FC236}">
                <a16:creationId xmlns:a16="http://schemas.microsoft.com/office/drawing/2014/main" id="{20CCEC2D-3B34-4F9F-B7AF-038D2D0D6DB3}"/>
              </a:ext>
            </a:extLst>
          </p:cNvPr>
          <p:cNvCxnSpPr>
            <a:cxnSpLocks/>
          </p:cNvCxnSpPr>
          <p:nvPr/>
        </p:nvCxnSpPr>
        <p:spPr>
          <a:xfrm>
            <a:off x="2804715" y="4178144"/>
            <a:ext cx="809426" cy="1038984"/>
          </a:xfrm>
          <a:prstGeom prst="straightConnector1">
            <a:avLst/>
          </a:prstGeom>
          <a:ln w="34925">
            <a:tailEnd type="triangle" w="lg" len="lg"/>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C092158-6336-4D46-8BBF-F62EDDA70F68}"/>
              </a:ext>
            </a:extLst>
          </p:cNvPr>
          <p:cNvSpPr txBox="1"/>
          <p:nvPr/>
        </p:nvSpPr>
        <p:spPr>
          <a:xfrm>
            <a:off x="7021511" y="5919634"/>
            <a:ext cx="4286569" cy="461665"/>
          </a:xfrm>
          <a:prstGeom prst="rect">
            <a:avLst/>
          </a:prstGeom>
          <a:noFill/>
        </p:spPr>
        <p:txBody>
          <a:bodyPr wrap="square" rtlCol="0">
            <a:spAutoFit/>
          </a:bodyPr>
          <a:lstStyle/>
          <a:p>
            <a:r>
              <a:rPr lang="en-US" sz="2400" i="1" dirty="0">
                <a:effectLst/>
                <a:latin typeface="Calibri" panose="020F0502020204030204" pitchFamily="34" charset="0"/>
                <a:ea typeface="Calibri" panose="020F0502020204030204" pitchFamily="34" charset="0"/>
                <a:cs typeface="Times New Roman" panose="02020603050405020304" pitchFamily="18" charset="0"/>
              </a:rPr>
              <a:t>+use the data to inform models</a:t>
            </a:r>
            <a:endParaRPr lang="en-US" sz="3600" dirty="0">
              <a:latin typeface="Calibri" panose="020F0502020204030204" pitchFamily="34" charset="0"/>
              <a:cs typeface="Calibri" panose="020F0502020204030204" pitchFamily="34" charset="0"/>
            </a:endParaRPr>
          </a:p>
        </p:txBody>
      </p:sp>
      <p:cxnSp>
        <p:nvCxnSpPr>
          <p:cNvPr id="34" name="Straight Arrow Connector 33">
            <a:extLst>
              <a:ext uri="{FF2B5EF4-FFF2-40B4-BE49-F238E27FC236}">
                <a16:creationId xmlns:a16="http://schemas.microsoft.com/office/drawing/2014/main" id="{44F5CA32-3065-49D5-BF3D-165CC0951A52}"/>
              </a:ext>
            </a:extLst>
          </p:cNvPr>
          <p:cNvCxnSpPr>
            <a:cxnSpLocks/>
            <a:stCxn id="20" idx="0"/>
          </p:cNvCxnSpPr>
          <p:nvPr/>
        </p:nvCxnSpPr>
        <p:spPr>
          <a:xfrm flipH="1" flipV="1">
            <a:off x="10096500" y="1519535"/>
            <a:ext cx="340518" cy="950028"/>
          </a:xfrm>
          <a:prstGeom prst="straightConnector1">
            <a:avLst/>
          </a:prstGeom>
          <a:ln w="34925">
            <a:tailEnd type="triangle" w="lg" len="lg"/>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4317BF08-E935-4499-8BFF-193249CF1947}"/>
              </a:ext>
            </a:extLst>
          </p:cNvPr>
          <p:cNvSpPr txBox="1"/>
          <p:nvPr/>
        </p:nvSpPr>
        <p:spPr>
          <a:xfrm>
            <a:off x="8875714" y="528346"/>
            <a:ext cx="2892423" cy="1015663"/>
          </a:xfrm>
          <a:prstGeom prst="rect">
            <a:avLst/>
          </a:prstGeom>
          <a:noFill/>
        </p:spPr>
        <p:txBody>
          <a:bodyPr wrap="square" rtlCol="0">
            <a:spAutoFit/>
          </a:bodyPr>
          <a:lstStyle/>
          <a:p>
            <a:pPr algn="ctr"/>
            <a:r>
              <a:rPr lang="en-US" sz="2000" i="1" dirty="0">
                <a:latin typeface="Calibri" panose="020F0502020204030204" pitchFamily="34" charset="0"/>
                <a:cs typeface="Times New Roman" panose="02020603050405020304" pitchFamily="18" charset="0"/>
              </a:rPr>
              <a:t>capability gaps, technology gaps, program and project needs, </a:t>
            </a:r>
            <a:r>
              <a:rPr lang="en-US" sz="2000" i="1" dirty="0" err="1">
                <a:latin typeface="Calibri" panose="020F0502020204030204" pitchFamily="34" charset="0"/>
                <a:cs typeface="Times New Roman" panose="02020603050405020304" pitchFamily="18" charset="0"/>
              </a:rPr>
              <a:t>etc</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9621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6" name="Group 21">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7" name="Freeform: Shape 22">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8" name="Oval 23">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9" name="Oval 24">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Freeform: Shape 25">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useBgFill="1">
        <p:nvSpPr>
          <p:cNvPr id="41" name="Rectangle 27">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D9136B-560F-4798-ACC9-3445885DF70F}"/>
              </a:ext>
            </a:extLst>
          </p:cNvPr>
          <p:cNvSpPr>
            <a:spLocks noGrp="1"/>
          </p:cNvSpPr>
          <p:nvPr>
            <p:ph type="title"/>
          </p:nvPr>
        </p:nvSpPr>
        <p:spPr>
          <a:xfrm>
            <a:off x="6201412" y="254635"/>
            <a:ext cx="5437185" cy="1997855"/>
          </a:xfrm>
        </p:spPr>
        <p:txBody>
          <a:bodyPr vert="horz" wrap="square" lIns="0" tIns="0" rIns="0" bIns="0" rtlCol="0" anchor="b" anchorCtr="0">
            <a:normAutofit/>
          </a:bodyPr>
          <a:lstStyle/>
          <a:p>
            <a:r>
              <a:rPr lang="en-US" dirty="0"/>
              <a:t>Sources of our list</a:t>
            </a:r>
          </a:p>
        </p:txBody>
      </p:sp>
      <p:pic>
        <p:nvPicPr>
          <p:cNvPr id="17" name="Picture 2" descr="moonspeck_mckay.jpg">
            <a:extLst>
              <a:ext uri="{FF2B5EF4-FFF2-40B4-BE49-F238E27FC236}">
                <a16:creationId xmlns:a16="http://schemas.microsoft.com/office/drawing/2014/main" id="{59403D2E-6878-40CA-89AA-39215CD1203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3403" y="903337"/>
            <a:ext cx="5092062" cy="5051325"/>
          </a:xfrm>
          <a:custGeom>
            <a:avLst/>
            <a:gdLst/>
            <a:ahLst/>
            <a:cxnLst/>
            <a:rect l="l" t="t" r="r" b="b"/>
            <a:pathLst>
              <a:path w="5092062" h="5759450">
                <a:moveTo>
                  <a:pt x="0" y="0"/>
                </a:moveTo>
                <a:lnTo>
                  <a:pt x="5092062" y="0"/>
                </a:lnTo>
                <a:lnTo>
                  <a:pt x="5092062" y="5759450"/>
                </a:lnTo>
                <a:lnTo>
                  <a:pt x="0" y="575945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B0A9C79-7678-4800-88F9-E5D3660338ED}"/>
              </a:ext>
            </a:extLst>
          </p:cNvPr>
          <p:cNvSpPr>
            <a:spLocks noGrp="1"/>
          </p:cNvSpPr>
          <p:nvPr>
            <p:ph sz="half" idx="1"/>
          </p:nvPr>
        </p:nvSpPr>
        <p:spPr>
          <a:xfrm>
            <a:off x="6201410" y="2382666"/>
            <a:ext cx="5437187" cy="3415519"/>
          </a:xfrm>
        </p:spPr>
        <p:txBody>
          <a:bodyPr vert="horz" wrap="square" lIns="0" tIns="0" rIns="0" bIns="0" rtlCol="0" anchor="t">
            <a:normAutofit fontScale="70000" lnSpcReduction="20000"/>
          </a:bodyPr>
          <a:lstStyle/>
          <a:p>
            <a:r>
              <a:rPr lang="en-US" dirty="0"/>
              <a:t>Guidance and Standards</a:t>
            </a:r>
          </a:p>
          <a:p>
            <a:pPr lvl="1"/>
            <a:r>
              <a:rPr lang="en-US" dirty="0"/>
              <a:t>SLS-SPEC-159 DSNE</a:t>
            </a:r>
          </a:p>
          <a:p>
            <a:pPr lvl="1"/>
            <a:r>
              <a:rPr lang="en-US" b="1" dirty="0"/>
              <a:t>NASA-STD-1008</a:t>
            </a:r>
          </a:p>
          <a:p>
            <a:pPr lvl="1"/>
            <a:r>
              <a:rPr lang="en-US" dirty="0"/>
              <a:t>Induced Environments documents in work</a:t>
            </a:r>
          </a:p>
          <a:p>
            <a:r>
              <a:rPr lang="en-US" dirty="0"/>
              <a:t>Gaps/Areas we need more information on</a:t>
            </a:r>
          </a:p>
          <a:p>
            <a:pPr lvl="1"/>
            <a:r>
              <a:rPr lang="en-US" dirty="0"/>
              <a:t>2020 publication “The Impact of Lunar Dust on Human Exploration”</a:t>
            </a:r>
          </a:p>
          <a:p>
            <a:pPr lvl="1"/>
            <a:r>
              <a:rPr lang="en-US" dirty="0"/>
              <a:t>PSI white paper</a:t>
            </a:r>
          </a:p>
          <a:p>
            <a:pPr lvl="1"/>
            <a:r>
              <a:rPr lang="en-US" dirty="0"/>
              <a:t>Gaps identified within NASA programs and projects</a:t>
            </a:r>
          </a:p>
          <a:p>
            <a:pPr lvl="1"/>
            <a:r>
              <a:rPr lang="en-US" dirty="0"/>
              <a:t>Lunar simulant limitations</a:t>
            </a:r>
          </a:p>
          <a:p>
            <a:pPr lvl="1"/>
            <a:r>
              <a:rPr lang="en-US" dirty="0"/>
              <a:t>Dust parameters needed to improve modeling efforts</a:t>
            </a:r>
          </a:p>
          <a:p>
            <a:pPr lvl="1"/>
            <a:r>
              <a:rPr lang="en-US" dirty="0"/>
              <a:t>What are we missing?  Please reach out to me!</a:t>
            </a:r>
          </a:p>
        </p:txBody>
      </p:sp>
      <p:sp>
        <p:nvSpPr>
          <p:cNvPr id="4" name="Slide Number Placeholder 3">
            <a:extLst>
              <a:ext uri="{FF2B5EF4-FFF2-40B4-BE49-F238E27FC236}">
                <a16:creationId xmlns:a16="http://schemas.microsoft.com/office/drawing/2014/main" id="{334BE623-56F8-4A44-BA66-375BC7483974}"/>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z="1000" smtClean="0">
                <a:solidFill>
                  <a:schemeClr val="tx1">
                    <a:alpha val="80000"/>
                  </a:schemeClr>
                </a:solidFill>
              </a:rPr>
              <a:pPr>
                <a:spcAft>
                  <a:spcPts val="600"/>
                </a:spcAft>
              </a:pPr>
              <a:t>31</a:t>
            </a:fld>
            <a:endParaRPr lang="en-US" sz="1000">
              <a:solidFill>
                <a:schemeClr val="tx1">
                  <a:alpha val="80000"/>
                </a:schemeClr>
              </a:solidFill>
            </a:endParaRPr>
          </a:p>
        </p:txBody>
      </p:sp>
    </p:spTree>
    <p:extLst>
      <p:ext uri="{BB962C8B-B14F-4D97-AF65-F5344CB8AC3E}">
        <p14:creationId xmlns:p14="http://schemas.microsoft.com/office/powerpoint/2010/main" val="3612580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6FF28-4F33-A948-9DE5-D0AE5BEBB76A}"/>
              </a:ext>
            </a:extLst>
          </p:cNvPr>
          <p:cNvSpPr>
            <a:spLocks noGrp="1"/>
          </p:cNvSpPr>
          <p:nvPr>
            <p:ph type="title"/>
          </p:nvPr>
        </p:nvSpPr>
        <p:spPr>
          <a:xfrm>
            <a:off x="132282" y="164261"/>
            <a:ext cx="10515600" cy="1325563"/>
          </a:xfrm>
        </p:spPr>
        <p:txBody>
          <a:bodyPr/>
          <a:lstStyle/>
          <a:p>
            <a:r>
              <a:rPr lang="en-US" dirty="0"/>
              <a:t>What is NASA-STD-1008? </a:t>
            </a:r>
          </a:p>
        </p:txBody>
      </p:sp>
      <p:sp>
        <p:nvSpPr>
          <p:cNvPr id="3" name="Content Placeholder 2">
            <a:extLst>
              <a:ext uri="{FF2B5EF4-FFF2-40B4-BE49-F238E27FC236}">
                <a16:creationId xmlns:a16="http://schemas.microsoft.com/office/drawing/2014/main" id="{46BF5FAF-E652-6C47-BA67-CCED0A967407}"/>
              </a:ext>
            </a:extLst>
          </p:cNvPr>
          <p:cNvSpPr>
            <a:spLocks noGrp="1"/>
          </p:cNvSpPr>
          <p:nvPr>
            <p:ph idx="1"/>
          </p:nvPr>
        </p:nvSpPr>
        <p:spPr>
          <a:xfrm>
            <a:off x="132282" y="1427908"/>
            <a:ext cx="7760435" cy="4780548"/>
          </a:xfrm>
        </p:spPr>
        <p:txBody>
          <a:bodyPr>
            <a:normAutofit/>
          </a:bodyPr>
          <a:lstStyle/>
          <a:p>
            <a:pPr>
              <a:lnSpc>
                <a:spcPct val="120000"/>
              </a:lnSpc>
            </a:pPr>
            <a:r>
              <a:rPr lang="en-US" dirty="0"/>
              <a:t>“Classifications and Requirements for Testing Systems and Hardware to be Exposed to Dust in Planetary Environments” approved by the Office of the NASA Chief Engineer on 2021-09-21 through an Agency-wide review and is publicly available at </a:t>
            </a:r>
            <a:r>
              <a:rPr lang="en-US" dirty="0">
                <a:hlinkClick r:id="rId3"/>
              </a:rPr>
              <a:t>https://standards.nasa.gov/standard/nasa/nasa-std-1008</a:t>
            </a:r>
            <a:endParaRPr lang="en-US" dirty="0"/>
          </a:p>
          <a:p>
            <a:pPr>
              <a:lnSpc>
                <a:spcPct val="120000"/>
              </a:lnSpc>
            </a:pPr>
            <a:r>
              <a:rPr lang="en-US" dirty="0"/>
              <a:t>“The purpose of this NASA Technical Standard is to establish </a:t>
            </a:r>
            <a:r>
              <a:rPr lang="en-US" b="1" u="sng" dirty="0"/>
              <a:t>minimum</a:t>
            </a:r>
            <a:r>
              <a:rPr lang="en-US" dirty="0"/>
              <a:t> requirements and provide effective guidance regarding methodologies and best practices for testing systems and hardware to be exposed to dust in dust laden and generating environments. The intent is </a:t>
            </a:r>
            <a:r>
              <a:rPr lang="en-US" b="1" u="sng" dirty="0"/>
              <a:t>to facilitate consistency and efficiency</a:t>
            </a:r>
            <a:r>
              <a:rPr lang="en-US" dirty="0"/>
              <a:t> in testing space systems, subsystems, or components with operations and missions in dusty environments.”</a:t>
            </a:r>
          </a:p>
        </p:txBody>
      </p:sp>
      <p:pic>
        <p:nvPicPr>
          <p:cNvPr id="4" name="Picture 3">
            <a:extLst>
              <a:ext uri="{FF2B5EF4-FFF2-40B4-BE49-F238E27FC236}">
                <a16:creationId xmlns:a16="http://schemas.microsoft.com/office/drawing/2014/main" id="{39739471-E86F-BB49-ABF9-92282E218C7B}"/>
              </a:ext>
            </a:extLst>
          </p:cNvPr>
          <p:cNvPicPr>
            <a:picLocks noChangeAspect="1"/>
          </p:cNvPicPr>
          <p:nvPr/>
        </p:nvPicPr>
        <p:blipFill>
          <a:blip r:embed="rId4"/>
          <a:stretch>
            <a:fillRect/>
          </a:stretch>
        </p:blipFill>
        <p:spPr>
          <a:xfrm>
            <a:off x="8604174" y="93150"/>
            <a:ext cx="2871650" cy="3491617"/>
          </a:xfrm>
          <a:prstGeom prst="rect">
            <a:avLst/>
          </a:prstGeom>
        </p:spPr>
      </p:pic>
      <p:pic>
        <p:nvPicPr>
          <p:cNvPr id="8" name="Picture 7">
            <a:extLst>
              <a:ext uri="{FF2B5EF4-FFF2-40B4-BE49-F238E27FC236}">
                <a16:creationId xmlns:a16="http://schemas.microsoft.com/office/drawing/2014/main" id="{9208DAF7-BA25-9F40-9E02-478644305CE8}"/>
              </a:ext>
            </a:extLst>
          </p:cNvPr>
          <p:cNvPicPr>
            <a:picLocks noChangeAspect="1"/>
          </p:cNvPicPr>
          <p:nvPr/>
        </p:nvPicPr>
        <p:blipFill>
          <a:blip r:embed="rId5"/>
          <a:stretch>
            <a:fillRect/>
          </a:stretch>
        </p:blipFill>
        <p:spPr>
          <a:xfrm>
            <a:off x="8166842" y="3592083"/>
            <a:ext cx="3746314" cy="1287195"/>
          </a:xfrm>
          <a:prstGeom prst="rect">
            <a:avLst/>
          </a:prstGeom>
        </p:spPr>
      </p:pic>
      <p:sp>
        <p:nvSpPr>
          <p:cNvPr id="10" name="Text Placeholder 4">
            <a:extLst>
              <a:ext uri="{FF2B5EF4-FFF2-40B4-BE49-F238E27FC236}">
                <a16:creationId xmlns:a16="http://schemas.microsoft.com/office/drawing/2014/main" id="{26049496-CD5B-41AE-917A-F701AD1024C7}"/>
              </a:ext>
            </a:extLst>
          </p:cNvPr>
          <p:cNvSpPr txBox="1">
            <a:spLocks/>
          </p:cNvSpPr>
          <p:nvPr/>
        </p:nvSpPr>
        <p:spPr>
          <a:xfrm>
            <a:off x="8056578" y="5081907"/>
            <a:ext cx="4310743" cy="1650999"/>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600" b="1" dirty="0"/>
              <a:t>Section 4 </a:t>
            </a:r>
            <a:r>
              <a:rPr lang="en-US" sz="2600" dirty="0"/>
              <a:t>provides estimated dust parameters and references for each estimate.</a:t>
            </a:r>
          </a:p>
          <a:p>
            <a:pPr marL="0" indent="0">
              <a:buFont typeface="Arial" panose="020B0604020202020204" pitchFamily="34" charset="0"/>
              <a:buNone/>
            </a:pPr>
            <a:r>
              <a:rPr lang="en-US" sz="2600" b="1" dirty="0"/>
              <a:t>Section 5 </a:t>
            </a:r>
            <a:r>
              <a:rPr lang="en-US" sz="2600" dirty="0"/>
              <a:t>describes testing methods and facility needs.</a:t>
            </a:r>
          </a:p>
          <a:p>
            <a:pPr marL="0" indent="0">
              <a:buFont typeface="Arial" panose="020B0604020202020204" pitchFamily="34" charset="0"/>
              <a:buNone/>
            </a:pPr>
            <a:endParaRPr lang="en-US" dirty="0"/>
          </a:p>
        </p:txBody>
      </p:sp>
      <p:sp>
        <p:nvSpPr>
          <p:cNvPr id="5" name="Slide Number Placeholder 4">
            <a:extLst>
              <a:ext uri="{FF2B5EF4-FFF2-40B4-BE49-F238E27FC236}">
                <a16:creationId xmlns:a16="http://schemas.microsoft.com/office/drawing/2014/main" id="{7B38E6E1-C199-4FE5-97BD-F573B88B9C22}"/>
              </a:ext>
            </a:extLst>
          </p:cNvPr>
          <p:cNvSpPr>
            <a:spLocks noGrp="1"/>
          </p:cNvSpPr>
          <p:nvPr>
            <p:ph type="sldNum" sz="quarter" idx="12"/>
          </p:nvPr>
        </p:nvSpPr>
        <p:spPr/>
        <p:txBody>
          <a:bodyPr/>
          <a:lstStyle/>
          <a:p>
            <a:fld id="{DBA1B0FB-D917-4C8C-928F-313BD683BF39}" type="slidenum">
              <a:rPr lang="en-US" smtClean="0"/>
              <a:t>32</a:t>
            </a:fld>
            <a:endParaRPr lang="en-US"/>
          </a:p>
        </p:txBody>
      </p:sp>
    </p:spTree>
    <p:extLst>
      <p:ext uri="{BB962C8B-B14F-4D97-AF65-F5344CB8AC3E}">
        <p14:creationId xmlns:p14="http://schemas.microsoft.com/office/powerpoint/2010/main" val="1293964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D876F1-CD76-4871-AB00-6F689A3D783E}"/>
              </a:ext>
            </a:extLst>
          </p:cNvPr>
          <p:cNvSpPr>
            <a:spLocks noGrp="1"/>
          </p:cNvSpPr>
          <p:nvPr>
            <p:ph type="sldNum" sz="quarter" idx="12"/>
          </p:nvPr>
        </p:nvSpPr>
        <p:spPr/>
        <p:txBody>
          <a:bodyPr/>
          <a:lstStyle/>
          <a:p>
            <a:fld id="{DBA1B0FB-D917-4C8C-928F-313BD683BF39}" type="slidenum">
              <a:rPr lang="en-US" smtClean="0"/>
              <a:t>33</a:t>
            </a:fld>
            <a:endParaRPr lang="en-US"/>
          </a:p>
        </p:txBody>
      </p:sp>
      <p:pic>
        <p:nvPicPr>
          <p:cNvPr id="5" name="Picture 4">
            <a:extLst>
              <a:ext uri="{FF2B5EF4-FFF2-40B4-BE49-F238E27FC236}">
                <a16:creationId xmlns:a16="http://schemas.microsoft.com/office/drawing/2014/main" id="{A80BFC9B-BCFA-45AF-B179-049173A12D93}"/>
              </a:ext>
            </a:extLst>
          </p:cNvPr>
          <p:cNvPicPr>
            <a:picLocks noChangeAspect="1"/>
          </p:cNvPicPr>
          <p:nvPr/>
        </p:nvPicPr>
        <p:blipFill>
          <a:blip r:embed="rId2">
            <a:alphaModFix amt="20000"/>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E7E55FB3-023B-4C8C-AF41-C6BA0221E078}"/>
              </a:ext>
            </a:extLst>
          </p:cNvPr>
          <p:cNvPicPr>
            <a:picLocks noChangeAspect="1"/>
          </p:cNvPicPr>
          <p:nvPr/>
        </p:nvPicPr>
        <p:blipFill>
          <a:blip r:embed="rId3"/>
          <a:stretch>
            <a:fillRect/>
          </a:stretch>
        </p:blipFill>
        <p:spPr>
          <a:xfrm>
            <a:off x="2152650" y="847725"/>
            <a:ext cx="7886700" cy="5162550"/>
          </a:xfrm>
          <a:prstGeom prst="rect">
            <a:avLst/>
          </a:prstGeom>
        </p:spPr>
      </p:pic>
      <p:sp>
        <p:nvSpPr>
          <p:cNvPr id="7" name="Rectangle 6">
            <a:extLst>
              <a:ext uri="{FF2B5EF4-FFF2-40B4-BE49-F238E27FC236}">
                <a16:creationId xmlns:a16="http://schemas.microsoft.com/office/drawing/2014/main" id="{468751D5-CCA9-4E7F-8820-1E755180E897}"/>
              </a:ext>
            </a:extLst>
          </p:cNvPr>
          <p:cNvSpPr/>
          <p:nvPr/>
        </p:nvSpPr>
        <p:spPr>
          <a:xfrm>
            <a:off x="2245360" y="4142167"/>
            <a:ext cx="7559040" cy="1341008"/>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3780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36C04-2729-41FD-A0D8-6F9560D86774}"/>
              </a:ext>
            </a:extLst>
          </p:cNvPr>
          <p:cNvSpPr>
            <a:spLocks noGrp="1"/>
          </p:cNvSpPr>
          <p:nvPr>
            <p:ph type="title"/>
          </p:nvPr>
        </p:nvSpPr>
        <p:spPr>
          <a:xfrm>
            <a:off x="550200" y="549275"/>
            <a:ext cx="11091600" cy="1332000"/>
          </a:xfrm>
        </p:spPr>
        <p:txBody>
          <a:bodyPr/>
          <a:lstStyle/>
          <a:p>
            <a:r>
              <a:rPr lang="en-US" dirty="0"/>
              <a:t>NASA-STD-1008 Section 4</a:t>
            </a:r>
          </a:p>
        </p:txBody>
      </p:sp>
      <p:sp>
        <p:nvSpPr>
          <p:cNvPr id="4" name="Slide Number Placeholder 3">
            <a:extLst>
              <a:ext uri="{FF2B5EF4-FFF2-40B4-BE49-F238E27FC236}">
                <a16:creationId xmlns:a16="http://schemas.microsoft.com/office/drawing/2014/main" id="{4B3B33BC-8545-417E-BDCD-EFB833EEB108}"/>
              </a:ext>
            </a:extLst>
          </p:cNvPr>
          <p:cNvSpPr>
            <a:spLocks noGrp="1"/>
          </p:cNvSpPr>
          <p:nvPr>
            <p:ph type="sldNum" sz="quarter" idx="12"/>
          </p:nvPr>
        </p:nvSpPr>
        <p:spPr/>
        <p:txBody>
          <a:bodyPr/>
          <a:lstStyle/>
          <a:p>
            <a:fld id="{DBA1B0FB-D917-4C8C-928F-313BD683BF39}" type="slidenum">
              <a:rPr lang="en-US" smtClean="0"/>
              <a:t>34</a:t>
            </a:fld>
            <a:endParaRPr lang="en-US"/>
          </a:p>
        </p:txBody>
      </p:sp>
      <p:sp>
        <p:nvSpPr>
          <p:cNvPr id="6" name="Rectangle 5">
            <a:extLst>
              <a:ext uri="{FF2B5EF4-FFF2-40B4-BE49-F238E27FC236}">
                <a16:creationId xmlns:a16="http://schemas.microsoft.com/office/drawing/2014/main" id="{241C35C6-21D7-429A-85E8-49514E5FA177}"/>
              </a:ext>
            </a:extLst>
          </p:cNvPr>
          <p:cNvSpPr/>
          <p:nvPr/>
        </p:nvSpPr>
        <p:spPr>
          <a:xfrm>
            <a:off x="163083" y="3098800"/>
            <a:ext cx="2041637" cy="376915"/>
          </a:xfrm>
          <a:prstGeom prst="rect">
            <a:avLst/>
          </a:prstGeom>
          <a:noFill/>
          <a:ln w="508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Content Placeholder 2">
            <a:extLst>
              <a:ext uri="{FF2B5EF4-FFF2-40B4-BE49-F238E27FC236}">
                <a16:creationId xmlns:a16="http://schemas.microsoft.com/office/drawing/2014/main" id="{18762512-A3E1-4608-ACFE-DD494112FA0F}"/>
              </a:ext>
            </a:extLst>
          </p:cNvPr>
          <p:cNvSpPr txBox="1">
            <a:spLocks/>
          </p:cNvSpPr>
          <p:nvPr/>
        </p:nvSpPr>
        <p:spPr>
          <a:xfrm>
            <a:off x="308111" y="2095859"/>
            <a:ext cx="4507347" cy="4411353"/>
          </a:xfrm>
          <a:prstGeom prst="rect">
            <a:avLst/>
          </a:prstGeom>
          <a:noFill/>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tx1"/>
                </a:solidFill>
              </a:rPr>
              <a:t>SECTION 4.  </a:t>
            </a:r>
            <a:r>
              <a:rPr lang="en-US" sz="1700" dirty="0">
                <a:solidFill>
                  <a:schemeClr val="tx1"/>
                </a:solidFill>
              </a:rPr>
              <a:t>Dust Requirements &amp; Standards</a:t>
            </a:r>
          </a:p>
          <a:p>
            <a:pPr marL="0" indent="0">
              <a:buNone/>
            </a:pPr>
            <a:r>
              <a:rPr lang="en-US" sz="1700" dirty="0">
                <a:solidFill>
                  <a:schemeClr val="tx1"/>
                </a:solidFill>
              </a:rPr>
              <a:t>4.1 Dust Impact Assessment Process</a:t>
            </a:r>
          </a:p>
          <a:p>
            <a:pPr marL="0" indent="0">
              <a:buNone/>
            </a:pPr>
            <a:r>
              <a:rPr lang="en-US" sz="1700" dirty="0">
                <a:solidFill>
                  <a:schemeClr val="tx1"/>
                </a:solidFill>
              </a:rPr>
              <a:t>4.2 Sources of Dust		</a:t>
            </a:r>
          </a:p>
          <a:p>
            <a:pPr marL="0" indent="0">
              <a:buNone/>
            </a:pPr>
            <a:r>
              <a:rPr lang="en-US" sz="1700" dirty="0">
                <a:solidFill>
                  <a:schemeClr val="tx1"/>
                </a:solidFill>
              </a:rPr>
              <a:t>	a.  Planetary External (PE)</a:t>
            </a:r>
          </a:p>
          <a:p>
            <a:pPr marL="0" indent="0">
              <a:buNone/>
            </a:pPr>
            <a:r>
              <a:rPr lang="en-US" sz="1700" dirty="0">
                <a:solidFill>
                  <a:schemeClr val="tx1"/>
                </a:solidFill>
              </a:rPr>
              <a:t>	b.  Planetary Pressurized (PP)</a:t>
            </a:r>
          </a:p>
          <a:p>
            <a:pPr marL="0" indent="0">
              <a:buNone/>
            </a:pPr>
            <a:r>
              <a:rPr lang="en-US" sz="1700" dirty="0">
                <a:solidFill>
                  <a:schemeClr val="tx1"/>
                </a:solidFill>
              </a:rPr>
              <a:t>	c.  In-Space Pressurized (SP)</a:t>
            </a:r>
          </a:p>
          <a:p>
            <a:pPr marL="0" indent="0">
              <a:buNone/>
            </a:pPr>
            <a:r>
              <a:rPr lang="en-US" sz="1700" dirty="0">
                <a:solidFill>
                  <a:schemeClr val="tx1"/>
                </a:solidFill>
              </a:rPr>
              <a:t>	d.  In-Space External (SE)</a:t>
            </a:r>
          </a:p>
        </p:txBody>
      </p:sp>
      <p:sp>
        <p:nvSpPr>
          <p:cNvPr id="8" name="Content Placeholder 2">
            <a:extLst>
              <a:ext uri="{FF2B5EF4-FFF2-40B4-BE49-F238E27FC236}">
                <a16:creationId xmlns:a16="http://schemas.microsoft.com/office/drawing/2014/main" id="{620C3F33-438B-4B5D-9DA5-CD287791F9DB}"/>
              </a:ext>
            </a:extLst>
          </p:cNvPr>
          <p:cNvSpPr txBox="1">
            <a:spLocks/>
          </p:cNvSpPr>
          <p:nvPr/>
        </p:nvSpPr>
        <p:spPr>
          <a:xfrm>
            <a:off x="5243776" y="1482257"/>
            <a:ext cx="6598500" cy="5178843"/>
          </a:xfrm>
          <a:prstGeom prst="rect">
            <a:avLst/>
          </a:prstGeom>
          <a:noFill/>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arial" charset="0"/>
                <a:ea typeface="ＭＳ Ｐゴシック" charset="-128"/>
              </a:rPr>
              <a:t>Table provided for each section that contains guidance on particle size, surface accumulated loading, volumetric loading, dust velocity, and charge to mass ratio.  It provides this information for various sources of dust depending on the environment.</a:t>
            </a:r>
          </a:p>
          <a:p>
            <a:pPr marL="342900" marR="0" lvl="0" indent="-342900" algn="l" defTabSz="457200" rtl="0" eaLnBrk="0" fontAlgn="base" latinLnBrk="0" hangingPunct="0">
              <a:lnSpc>
                <a:spcPct val="95000"/>
              </a:lnSpc>
              <a:spcBef>
                <a:spcPts val="1000"/>
              </a:spcBef>
              <a:spcAft>
                <a:spcPct val="0"/>
              </a:spcAft>
              <a:buClrTx/>
              <a:buSzTx/>
              <a:buFont typeface="+mj-lt"/>
              <a:buAutoNum type="alphaLcPeriod"/>
              <a:tabLst/>
              <a:defRPr/>
            </a:pPr>
            <a:r>
              <a:rPr kumimoji="0" lang="en-US" sz="2000" b="0" i="0" u="none" strike="noStrike" kern="1200" cap="none" spc="0" normalizeH="0" baseline="0" noProof="0" dirty="0">
                <a:ln>
                  <a:noFill/>
                </a:ln>
                <a:solidFill>
                  <a:schemeClr val="tx1"/>
                </a:solidFill>
                <a:effectLst/>
                <a:uLnTx/>
                <a:uFillTx/>
                <a:latin typeface="arial" charset="0"/>
                <a:ea typeface="ＭＳ Ｐゴシック" charset="-128"/>
              </a:rPr>
              <a:t>PE – Human generated surface transported dust, rocket plume dust, natural charged dust transport, natural impact ejecta</a:t>
            </a:r>
          </a:p>
          <a:p>
            <a:pPr marL="342900" marR="0" lvl="0" indent="-342900" algn="l" defTabSz="457200" rtl="0" eaLnBrk="0" fontAlgn="base" latinLnBrk="0" hangingPunct="0">
              <a:lnSpc>
                <a:spcPct val="95000"/>
              </a:lnSpc>
              <a:spcBef>
                <a:spcPts val="1000"/>
              </a:spcBef>
              <a:spcAft>
                <a:spcPct val="0"/>
              </a:spcAft>
              <a:buClrTx/>
              <a:buSzTx/>
              <a:buFont typeface="+mj-lt"/>
              <a:buAutoNum type="alphaLcPeriod"/>
              <a:tabLst/>
              <a:defRPr/>
            </a:pPr>
            <a:r>
              <a:rPr kumimoji="0" lang="en-US" sz="2000" b="0" i="0" u="none" strike="noStrike" kern="1200" cap="none" spc="0" normalizeH="0" baseline="0" noProof="0" dirty="0">
                <a:ln>
                  <a:noFill/>
                </a:ln>
                <a:solidFill>
                  <a:schemeClr val="tx1"/>
                </a:solidFill>
                <a:effectLst/>
                <a:uLnTx/>
                <a:uFillTx/>
                <a:latin typeface="arial" charset="0"/>
                <a:ea typeface="ＭＳ Ｐゴシック" charset="-128"/>
              </a:rPr>
              <a:t>PP – EVA suit cross-hatch transported dust, hardware cross-hatch transported dust</a:t>
            </a:r>
          </a:p>
          <a:p>
            <a:pPr marL="342900" marR="0" lvl="0" indent="-342900" algn="l" defTabSz="457200" rtl="0" eaLnBrk="0" fontAlgn="base" latinLnBrk="0" hangingPunct="0">
              <a:lnSpc>
                <a:spcPct val="95000"/>
              </a:lnSpc>
              <a:spcBef>
                <a:spcPts val="1000"/>
              </a:spcBef>
              <a:spcAft>
                <a:spcPct val="0"/>
              </a:spcAft>
              <a:buClrTx/>
              <a:buSzTx/>
              <a:buFont typeface="+mj-lt"/>
              <a:buAutoNum type="alphaLcPeriod"/>
              <a:tabLst/>
              <a:defRPr/>
            </a:pPr>
            <a:r>
              <a:rPr kumimoji="0" lang="en-US" sz="2000" b="0" i="0" u="none" strike="noStrike" kern="1200" cap="none" spc="0" normalizeH="0" baseline="0" noProof="0" dirty="0">
                <a:ln>
                  <a:noFill/>
                </a:ln>
                <a:solidFill>
                  <a:schemeClr val="tx1"/>
                </a:solidFill>
                <a:effectLst/>
                <a:uLnTx/>
                <a:uFillTx/>
                <a:latin typeface="arial" charset="0"/>
                <a:ea typeface="ＭＳ Ｐゴシック" charset="-128"/>
              </a:rPr>
              <a:t>SP – micro-G free floating dust, micro-G surface adhering dust</a:t>
            </a:r>
          </a:p>
          <a:p>
            <a:pPr marL="342900" marR="0" lvl="0" indent="-342900" algn="l" defTabSz="457200" rtl="0" eaLnBrk="0" fontAlgn="base" latinLnBrk="0" hangingPunct="0">
              <a:lnSpc>
                <a:spcPct val="95000"/>
              </a:lnSpc>
              <a:spcBef>
                <a:spcPts val="1000"/>
              </a:spcBef>
              <a:spcAft>
                <a:spcPct val="0"/>
              </a:spcAft>
              <a:buClrTx/>
              <a:buSzTx/>
              <a:buFont typeface="+mj-lt"/>
              <a:buAutoNum type="alphaLcPeriod"/>
              <a:tabLst/>
              <a:defRPr/>
            </a:pPr>
            <a:r>
              <a:rPr kumimoji="0" lang="en-US" sz="2000" b="0" i="0" u="none" strike="noStrike" kern="1200" cap="none" spc="0" normalizeH="0" baseline="0" noProof="0" dirty="0">
                <a:ln>
                  <a:noFill/>
                </a:ln>
                <a:solidFill>
                  <a:schemeClr val="tx1"/>
                </a:solidFill>
                <a:effectLst/>
                <a:uLnTx/>
                <a:uFillTx/>
                <a:latin typeface="arial" charset="0"/>
                <a:ea typeface="ＭＳ Ｐゴシック" charset="-128"/>
              </a:rPr>
              <a:t>SE – rocket plume dust, natural charged dust transport, natural impact ejecta</a:t>
            </a:r>
          </a:p>
        </p:txBody>
      </p:sp>
    </p:spTree>
    <p:extLst>
      <p:ext uri="{BB962C8B-B14F-4D97-AF65-F5344CB8AC3E}">
        <p14:creationId xmlns:p14="http://schemas.microsoft.com/office/powerpoint/2010/main" val="33688254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EBCD075-2D6F-4874-A87C-64B5A2E0693C}"/>
              </a:ext>
            </a:extLst>
          </p:cNvPr>
          <p:cNvSpPr txBox="1">
            <a:spLocks/>
          </p:cNvSpPr>
          <p:nvPr/>
        </p:nvSpPr>
        <p:spPr>
          <a:xfrm>
            <a:off x="1019372" y="1303614"/>
            <a:ext cx="4737961" cy="5317320"/>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SECTION 5.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Testing Methodologies &amp; Best Practices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5.1	Simulant Prep &amp; Storage</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5.2	Simulant Loading Definitions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5.3	Testing Practices &amp; Categories</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5.3.1 Aerosol Ingestion	</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5.3.1 Simulant Characteristics</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5.3.2 Facility Capability</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5.3.3 Methodology</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5.3.4 Best Practices	</a:t>
            </a: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5.3.2 Abrasion</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5.3.3 Optical</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5.3.4 Thermal</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a:t>
            </a:r>
          </a:p>
        </p:txBody>
      </p:sp>
      <p:sp>
        <p:nvSpPr>
          <p:cNvPr id="6" name="Rectangle 5">
            <a:extLst>
              <a:ext uri="{FF2B5EF4-FFF2-40B4-BE49-F238E27FC236}">
                <a16:creationId xmlns:a16="http://schemas.microsoft.com/office/drawing/2014/main" id="{BFC71134-E1CE-43D3-957F-E63C3FA4BB6D}"/>
              </a:ext>
            </a:extLst>
          </p:cNvPr>
          <p:cNvSpPr/>
          <p:nvPr/>
        </p:nvSpPr>
        <p:spPr>
          <a:xfrm>
            <a:off x="1432327" y="3202295"/>
            <a:ext cx="3772761" cy="1645008"/>
          </a:xfrm>
          <a:prstGeom prst="rect">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Content Placeholder 2">
            <a:extLst>
              <a:ext uri="{FF2B5EF4-FFF2-40B4-BE49-F238E27FC236}">
                <a16:creationId xmlns:a16="http://schemas.microsoft.com/office/drawing/2014/main" id="{28B65AC3-979E-42B6-A8DD-0097FAB692A9}"/>
              </a:ext>
            </a:extLst>
          </p:cNvPr>
          <p:cNvSpPr txBox="1">
            <a:spLocks/>
          </p:cNvSpPr>
          <p:nvPr/>
        </p:nvSpPr>
        <p:spPr>
          <a:xfrm>
            <a:off x="6216124" y="1608667"/>
            <a:ext cx="4956504" cy="4632163"/>
          </a:xfrm>
          <a:prstGeom prst="rect">
            <a:avLst/>
          </a:prstGeom>
          <a:ln w="28575">
            <a:noFill/>
          </a:ln>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5.3	Testing Practices &amp; Categories (cont.)</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5.3.5 Mechanisms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5.3.6 Seals &amp; Mating Surfaces</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5.3.7 Reactivity</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5.3.8 Electrostatic </a:t>
            </a:r>
          </a:p>
          <a:p>
            <a:pPr marL="0" marR="0" lvl="0" indent="0" algn="l" defTabSz="457200" rtl="0" eaLnBrk="0" fontAlgn="base" latinLnBrk="0" hangingPunct="0">
              <a:lnSpc>
                <a:spcPct val="9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5.3.9 Plume Surface Interaction</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5.4	Simulants</a:t>
            </a:r>
          </a:p>
          <a:p>
            <a:pPr marL="0" marR="0" lvl="0" indent="0" algn="l" defTabSz="457200" rtl="0" eaLnBrk="0" fontAlgn="base" latinLnBrk="0" hangingPunct="0">
              <a:lnSpc>
                <a:spcPct val="100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5.5	Facilities </a:t>
            </a:r>
          </a:p>
          <a:p>
            <a:pPr marL="0" marR="0" lvl="0" indent="0" algn="l" defTabSz="457200" rtl="0" eaLnBrk="0" fontAlgn="base" latinLnBrk="0" hangingPunct="0">
              <a:lnSpc>
                <a:spcPct val="75000"/>
              </a:lnSpc>
              <a:spcBef>
                <a:spcPts val="1000"/>
              </a:spcBef>
              <a:spcAft>
                <a:spcPct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arial" charset="0"/>
              <a:ea typeface="ＭＳ Ｐゴシック" charset="-128"/>
            </a:endParaRPr>
          </a:p>
          <a:p>
            <a:pPr marL="0" marR="0" lvl="0" indent="0" algn="l" defTabSz="457200" rtl="0" eaLnBrk="0" fontAlgn="base" latinLnBrk="0" hangingPunct="0">
              <a:lnSpc>
                <a:spcPct val="75000"/>
              </a:lnSpc>
              <a:spcBef>
                <a:spcPts val="1000"/>
              </a:spcBef>
              <a:spcAft>
                <a:spcPct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charset="0"/>
                <a:ea typeface="ＭＳ Ｐゴシック" charset="-128"/>
              </a:rPr>
              <a:t>	</a:t>
            </a:r>
            <a:r>
              <a:rPr kumimoji="0" lang="en-US" sz="1600" b="0" i="0" u="none" strike="noStrike" kern="1200" cap="none" spc="0" normalizeH="0" baseline="0" noProof="0" dirty="0">
                <a:ln>
                  <a:noFill/>
                </a:ln>
                <a:solidFill>
                  <a:schemeClr val="tx1"/>
                </a:solidFill>
                <a:effectLst/>
                <a:uLnTx/>
                <a:uFillTx/>
                <a:latin typeface="arial" charset="0"/>
                <a:ea typeface="ＭＳ Ｐゴシック" charset="-128"/>
              </a:rPr>
              <a:t>	</a:t>
            </a:r>
            <a:endParaRPr kumimoji="0" lang="en-US" sz="1800" b="0" i="0" u="none" strike="noStrike" kern="1200" cap="none" spc="0" normalizeH="0" baseline="0" noProof="0" dirty="0">
              <a:ln>
                <a:noFill/>
              </a:ln>
              <a:solidFill>
                <a:schemeClr val="tx1"/>
              </a:solidFill>
              <a:effectLst/>
              <a:uLnTx/>
              <a:uFillTx/>
              <a:latin typeface="arial" charset="0"/>
              <a:ea typeface="ＭＳ Ｐゴシック" charset="-128"/>
            </a:endParaRPr>
          </a:p>
        </p:txBody>
      </p:sp>
      <p:pic>
        <p:nvPicPr>
          <p:cNvPr id="13" name="Picture 12">
            <a:extLst>
              <a:ext uri="{FF2B5EF4-FFF2-40B4-BE49-F238E27FC236}">
                <a16:creationId xmlns:a16="http://schemas.microsoft.com/office/drawing/2014/main" id="{25315EF3-B3A6-4BDE-9265-11301DD81E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8862" y="140677"/>
            <a:ext cx="990306" cy="824176"/>
          </a:xfrm>
          <a:prstGeom prst="rect">
            <a:avLst/>
          </a:prstGeom>
        </p:spPr>
      </p:pic>
      <p:sp>
        <p:nvSpPr>
          <p:cNvPr id="12" name="TextBox 11">
            <a:extLst>
              <a:ext uri="{FF2B5EF4-FFF2-40B4-BE49-F238E27FC236}">
                <a16:creationId xmlns:a16="http://schemas.microsoft.com/office/drawing/2014/main" id="{99D30DC4-C784-4EA9-827B-9E21356E15BA}"/>
              </a:ext>
            </a:extLst>
          </p:cNvPr>
          <p:cNvSpPr txBox="1"/>
          <p:nvPr/>
        </p:nvSpPr>
        <p:spPr>
          <a:xfrm>
            <a:off x="4142" y="6618708"/>
            <a:ext cx="12205275" cy="24622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a:ea typeface="+mn-ea"/>
                <a:cs typeface="+mn-cs"/>
              </a:rPr>
              <a:t>This document has been reviewed for Proprietary, SBU, and Export Control (ITAR/EAR) and has been determined to be non-sensitive.  It has been released to the public via the NASA Scientific and Technical Information (STI) Process.</a:t>
            </a:r>
          </a:p>
        </p:txBody>
      </p:sp>
      <p:sp>
        <p:nvSpPr>
          <p:cNvPr id="2" name="Title 1">
            <a:extLst>
              <a:ext uri="{FF2B5EF4-FFF2-40B4-BE49-F238E27FC236}">
                <a16:creationId xmlns:a16="http://schemas.microsoft.com/office/drawing/2014/main" id="{D18A211F-864C-A240-ED6C-9BA7F366243F}"/>
              </a:ext>
            </a:extLst>
          </p:cNvPr>
          <p:cNvSpPr>
            <a:spLocks noGrp="1"/>
          </p:cNvSpPr>
          <p:nvPr>
            <p:ph type="title"/>
          </p:nvPr>
        </p:nvSpPr>
        <p:spPr>
          <a:xfrm>
            <a:off x="550200" y="549275"/>
            <a:ext cx="11091600" cy="1332000"/>
          </a:xfrm>
        </p:spPr>
        <p:txBody>
          <a:bodyPr/>
          <a:lstStyle/>
          <a:p>
            <a:r>
              <a:rPr lang="en-US" dirty="0"/>
              <a:t>NASA-STD-1008 Section 5</a:t>
            </a:r>
          </a:p>
        </p:txBody>
      </p:sp>
    </p:spTree>
    <p:extLst>
      <p:ext uri="{BB962C8B-B14F-4D97-AF65-F5344CB8AC3E}">
        <p14:creationId xmlns:p14="http://schemas.microsoft.com/office/powerpoint/2010/main" val="1192045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491" y="141617"/>
            <a:ext cx="3077709" cy="1332000"/>
          </a:xfrm>
        </p:spPr>
        <p:txBody>
          <a:bodyPr/>
          <a:lstStyle/>
          <a:p>
            <a:r>
              <a:rPr lang="en-US" sz="2800" dirty="0">
                <a:solidFill>
                  <a:sysClr val="window" lastClr="FFFFFF">
                    <a:lumMod val="85000"/>
                  </a:sysClr>
                </a:solidFill>
              </a:rPr>
              <a:t>NASA-STD-1008 Testing Categories</a:t>
            </a:r>
            <a:endParaRPr lang="en-US" sz="2800" dirty="0"/>
          </a:p>
        </p:txBody>
      </p:sp>
      <p:sp>
        <p:nvSpPr>
          <p:cNvPr id="7" name="Content Placeholder 6">
            <a:extLst>
              <a:ext uri="{FF2B5EF4-FFF2-40B4-BE49-F238E27FC236}">
                <a16:creationId xmlns:a16="http://schemas.microsoft.com/office/drawing/2014/main" id="{DDD0A0EB-9867-6F4C-BE10-D4CCBBC85725}"/>
              </a:ext>
            </a:extLst>
          </p:cNvPr>
          <p:cNvSpPr>
            <a:spLocks noGrp="1"/>
          </p:cNvSpPr>
          <p:nvPr>
            <p:ph sz="half" idx="2"/>
          </p:nvPr>
        </p:nvSpPr>
        <p:spPr>
          <a:xfrm>
            <a:off x="173492" y="1132115"/>
            <a:ext cx="4950052" cy="5584268"/>
          </a:xfrm>
        </p:spPr>
        <p:txBody>
          <a:bodyPr/>
          <a:lstStyle/>
          <a:p>
            <a:pPr marL="0" indent="0">
              <a:lnSpc>
                <a:spcPct val="75000"/>
              </a:lnSpc>
              <a:spcBef>
                <a:spcPts val="0"/>
              </a:spcBef>
              <a:spcAft>
                <a:spcPts val="0"/>
              </a:spcAft>
              <a:buNone/>
              <a:defRPr/>
            </a:pPr>
            <a:r>
              <a:rPr lang="en-US" sz="1200" b="1" dirty="0">
                <a:solidFill>
                  <a:schemeClr val="tx1"/>
                </a:solidFill>
              </a:rPr>
              <a:t>5.3.1 Aerosol Ingestion</a:t>
            </a:r>
          </a:p>
          <a:p>
            <a:pPr marL="0" indent="0">
              <a:spcBef>
                <a:spcPts val="0"/>
              </a:spcBef>
              <a:spcAft>
                <a:spcPts val="0"/>
              </a:spcAft>
              <a:buNone/>
              <a:defRPr/>
            </a:pPr>
            <a:r>
              <a:rPr lang="en-US" sz="1200" b="0" i="1" dirty="0">
                <a:solidFill>
                  <a:schemeClr val="tx1"/>
                </a:solidFill>
              </a:rPr>
              <a:t>Aerosol ingestion testing supports the development and use of hardware/system(s) that have the potential to ingest dust. This section is applicable to hardware/systems(s) exposed to dust within any pressurized habitable volumes/compartments and surface atmospheric environments.</a:t>
            </a:r>
          </a:p>
          <a:p>
            <a:pPr marL="0" indent="0">
              <a:spcBef>
                <a:spcPts val="0"/>
              </a:spcBef>
              <a:spcAft>
                <a:spcPts val="0"/>
              </a:spcAft>
              <a:buNone/>
              <a:defRPr/>
            </a:pPr>
            <a:endParaRPr lang="en-US" sz="1200" b="0" dirty="0">
              <a:solidFill>
                <a:schemeClr val="tx1"/>
              </a:solidFill>
            </a:endParaRPr>
          </a:p>
          <a:p>
            <a:pPr marL="0" indent="0">
              <a:lnSpc>
                <a:spcPct val="75000"/>
              </a:lnSpc>
              <a:spcBef>
                <a:spcPts val="0"/>
              </a:spcBef>
              <a:spcAft>
                <a:spcPts val="0"/>
              </a:spcAft>
              <a:buNone/>
              <a:defRPr/>
            </a:pPr>
            <a:r>
              <a:rPr lang="en-US" sz="1200" b="1" dirty="0">
                <a:solidFill>
                  <a:schemeClr val="tx1"/>
                </a:solidFill>
              </a:rPr>
              <a:t>5.3.2 Abrasion</a:t>
            </a:r>
          </a:p>
          <a:p>
            <a:pPr marL="0" indent="0">
              <a:spcBef>
                <a:spcPts val="0"/>
              </a:spcBef>
              <a:spcAft>
                <a:spcPts val="0"/>
              </a:spcAft>
              <a:buNone/>
              <a:defRPr/>
            </a:pPr>
            <a:r>
              <a:rPr lang="en-US" sz="1200" b="0" i="1" dirty="0">
                <a:solidFill>
                  <a:schemeClr val="tx1"/>
                </a:solidFill>
              </a:rPr>
              <a:t>Abrasion testing supports the development and use of materials used in hardware/system(s) that frequently interact and wear over time. This section is applicable to soft goods, which are flexible materials (e.g., textiles or thin films of synthetic or natural materials and hard goods, which are inflexible materials (e.g., rigid metals or ceramics). </a:t>
            </a:r>
          </a:p>
          <a:p>
            <a:pPr marL="0" indent="0">
              <a:spcBef>
                <a:spcPts val="0"/>
              </a:spcBef>
              <a:spcAft>
                <a:spcPts val="0"/>
              </a:spcAft>
              <a:buNone/>
              <a:defRPr/>
            </a:pPr>
            <a:endParaRPr lang="en-US" sz="1200" b="0" i="1" dirty="0">
              <a:solidFill>
                <a:schemeClr val="tx1"/>
              </a:solidFill>
            </a:endParaRPr>
          </a:p>
          <a:p>
            <a:pPr marL="0" indent="0">
              <a:spcBef>
                <a:spcPts val="0"/>
              </a:spcBef>
              <a:spcAft>
                <a:spcPts val="0"/>
              </a:spcAft>
              <a:buNone/>
              <a:defRPr/>
            </a:pPr>
            <a:r>
              <a:rPr lang="en-US" sz="1200" b="1" dirty="0">
                <a:solidFill>
                  <a:schemeClr val="tx1"/>
                </a:solidFill>
              </a:rPr>
              <a:t>5.3.3 Optical</a:t>
            </a:r>
          </a:p>
          <a:p>
            <a:pPr marL="0" indent="0">
              <a:spcBef>
                <a:spcPts val="0"/>
              </a:spcBef>
              <a:spcAft>
                <a:spcPts val="0"/>
              </a:spcAft>
              <a:buNone/>
              <a:defRPr/>
            </a:pPr>
            <a:r>
              <a:rPr lang="en-US" sz="1200" b="0" i="1" dirty="0">
                <a:solidFill>
                  <a:schemeClr val="tx1"/>
                </a:solidFill>
              </a:rPr>
              <a:t>Optical testing supports the development and use of hardware/system(s) that have the potential to have their properties and operation altered by dust. This section is applicable to optical equipment (e.g., solar panels, viewports, camera lenses, laser-based optical systems, all mirrors, wavelength filter lenses, and radiative measurement sensors) and relative navigation equipment (e.g., docking targets, reflectors.)</a:t>
            </a:r>
          </a:p>
          <a:p>
            <a:pPr marL="0" indent="0">
              <a:spcBef>
                <a:spcPts val="0"/>
              </a:spcBef>
              <a:spcAft>
                <a:spcPts val="0"/>
              </a:spcAft>
              <a:buNone/>
              <a:defRPr/>
            </a:pPr>
            <a:endParaRPr lang="en-US" sz="1200" b="0" i="1" dirty="0">
              <a:solidFill>
                <a:schemeClr val="tx1"/>
              </a:solidFill>
            </a:endParaRPr>
          </a:p>
          <a:p>
            <a:pPr marL="0" indent="0">
              <a:spcBef>
                <a:spcPts val="0"/>
              </a:spcBef>
              <a:spcAft>
                <a:spcPts val="0"/>
              </a:spcAft>
              <a:buNone/>
              <a:defRPr/>
            </a:pPr>
            <a:r>
              <a:rPr lang="en-US" sz="1200" b="1" dirty="0">
                <a:solidFill>
                  <a:schemeClr val="tx1"/>
                </a:solidFill>
              </a:rPr>
              <a:t>5.3.4 Thermal</a:t>
            </a:r>
          </a:p>
          <a:p>
            <a:pPr marL="0" indent="0">
              <a:spcBef>
                <a:spcPts val="0"/>
              </a:spcBef>
              <a:spcAft>
                <a:spcPts val="0"/>
              </a:spcAft>
              <a:buNone/>
              <a:defRPr/>
            </a:pPr>
            <a:r>
              <a:rPr lang="en-US" sz="1200" b="0" i="1" dirty="0">
                <a:solidFill>
                  <a:schemeClr val="tx1"/>
                </a:solidFill>
              </a:rPr>
              <a:t>Thermal testing supports the development and use of hardware/system(s) that have the potential to have their properties and operation altered by dust. This section is applicable to active thermal management components/systems, dust loading, and associated thermal impacts on hardware/systems. The primary focus is on radiators, as this is expected to be a key component directly impacted by dust buildup/coverage. However, consideration of other hardware/system(s) that generate heat (e.g., motors, power supplies) must be considered to determine potential impact to operational conditions.</a:t>
            </a:r>
          </a:p>
          <a:p>
            <a:pPr marL="0" indent="0">
              <a:spcBef>
                <a:spcPts val="0"/>
              </a:spcBef>
              <a:spcAft>
                <a:spcPts val="0"/>
              </a:spcAft>
              <a:buNone/>
              <a:defRPr/>
            </a:pPr>
            <a:endParaRPr lang="en-US" sz="1100" b="0" dirty="0">
              <a:solidFill>
                <a:schemeClr val="tx1"/>
              </a:solidFill>
            </a:endParaRPr>
          </a:p>
        </p:txBody>
      </p:sp>
      <p:sp>
        <p:nvSpPr>
          <p:cNvPr id="9" name="Content Placeholder 8">
            <a:extLst>
              <a:ext uri="{FF2B5EF4-FFF2-40B4-BE49-F238E27FC236}">
                <a16:creationId xmlns:a16="http://schemas.microsoft.com/office/drawing/2014/main" id="{7FC793CC-0421-5387-40A5-3A998E249411}"/>
              </a:ext>
            </a:extLst>
          </p:cNvPr>
          <p:cNvSpPr>
            <a:spLocks noGrp="1"/>
          </p:cNvSpPr>
          <p:nvPr>
            <p:ph sz="quarter" idx="4"/>
          </p:nvPr>
        </p:nvSpPr>
        <p:spPr>
          <a:xfrm>
            <a:off x="5268686" y="141618"/>
            <a:ext cx="6923313" cy="6574766"/>
          </a:xfrm>
        </p:spPr>
        <p:txBody>
          <a:bodyPr/>
          <a:lstStyle/>
          <a:p>
            <a:pPr marL="0" indent="0">
              <a:spcBef>
                <a:spcPts val="0"/>
              </a:spcBef>
              <a:spcAft>
                <a:spcPts val="0"/>
              </a:spcAft>
              <a:buNone/>
              <a:defRPr/>
            </a:pPr>
            <a:r>
              <a:rPr lang="en-US" sz="1200" b="1" dirty="0">
                <a:solidFill>
                  <a:schemeClr val="tx1"/>
                </a:solidFill>
              </a:rPr>
              <a:t>5.3.5 Mechanisms</a:t>
            </a:r>
          </a:p>
          <a:p>
            <a:pPr marL="0" indent="0">
              <a:spcBef>
                <a:spcPts val="0"/>
              </a:spcBef>
              <a:spcAft>
                <a:spcPts val="0"/>
              </a:spcAft>
              <a:buNone/>
              <a:defRPr/>
            </a:pPr>
            <a:r>
              <a:rPr lang="en-US" sz="1200" b="0" i="1" dirty="0">
                <a:solidFill>
                  <a:schemeClr val="tx1"/>
                </a:solidFill>
              </a:rPr>
              <a:t>Mechanisms testing supports the development and use of hardware/system(s) that have the potential to have their properties and operation altered by dust. This section is applicable to hardware with interacting surfaces in relative motion (e.g., bearings, gears, screws, and slip rings), mechanism casings and soft goods (i.e., lubricants and grease), and their seals at the system level. Other applicable mechanisms can include, but are not limited to: deployable appendages including solar arrays, retention and release mechanisms, antennas and masts, actuators, transport mechanisms, switches, rotating systems including momentum wheels, reaction wheels, control moment gyroscopes, motors, and roll rings.</a:t>
            </a:r>
          </a:p>
          <a:p>
            <a:pPr marL="0" indent="0">
              <a:spcBef>
                <a:spcPts val="0"/>
              </a:spcBef>
              <a:spcAft>
                <a:spcPts val="0"/>
              </a:spcAft>
              <a:buNone/>
              <a:defRPr/>
            </a:pPr>
            <a:endParaRPr lang="en-US" sz="1200" dirty="0">
              <a:solidFill>
                <a:schemeClr val="tx1"/>
              </a:solidFill>
            </a:endParaRPr>
          </a:p>
          <a:p>
            <a:pPr marL="0" indent="0">
              <a:spcBef>
                <a:spcPts val="0"/>
              </a:spcBef>
              <a:spcAft>
                <a:spcPts val="0"/>
              </a:spcAft>
              <a:buNone/>
              <a:defRPr/>
            </a:pPr>
            <a:r>
              <a:rPr lang="en-US" sz="1200" b="1" dirty="0">
                <a:solidFill>
                  <a:schemeClr val="tx1"/>
                </a:solidFill>
              </a:rPr>
              <a:t>5.3.6 Seals &amp; Mating Surfaces</a:t>
            </a:r>
          </a:p>
          <a:p>
            <a:pPr marL="0" indent="0">
              <a:spcBef>
                <a:spcPts val="0"/>
              </a:spcBef>
              <a:spcAft>
                <a:spcPts val="0"/>
              </a:spcAft>
              <a:buNone/>
              <a:defRPr/>
            </a:pPr>
            <a:r>
              <a:rPr lang="en-US" sz="1200" b="0" i="1" dirty="0">
                <a:solidFill>
                  <a:schemeClr val="tx1"/>
                </a:solidFill>
              </a:rPr>
              <a:t>Seals and mating surfaces testing supports the development and use of hardware/system(s) that have the potential to have their properties and operation altered by dust contamination. This section is applicable to static seals for hatches, docking systems, space suits, habitation modules, and sample containers.</a:t>
            </a:r>
          </a:p>
          <a:p>
            <a:pPr marL="0" indent="0">
              <a:spcBef>
                <a:spcPts val="0"/>
              </a:spcBef>
              <a:spcAft>
                <a:spcPts val="0"/>
              </a:spcAft>
              <a:buNone/>
              <a:defRPr/>
            </a:pPr>
            <a:endParaRPr lang="en-US" sz="1200" b="0" i="1" dirty="0">
              <a:solidFill>
                <a:schemeClr val="tx1"/>
              </a:solidFill>
            </a:endParaRPr>
          </a:p>
          <a:p>
            <a:pPr marL="0" indent="0">
              <a:spcBef>
                <a:spcPts val="0"/>
              </a:spcBef>
              <a:spcAft>
                <a:spcPts val="0"/>
              </a:spcAft>
              <a:buNone/>
              <a:defRPr/>
            </a:pPr>
            <a:r>
              <a:rPr lang="en-US" sz="1200" b="1" dirty="0">
                <a:solidFill>
                  <a:schemeClr val="tx1"/>
                </a:solidFill>
              </a:rPr>
              <a:t>5.3.7 Reactivity</a:t>
            </a:r>
          </a:p>
          <a:p>
            <a:pPr marL="0" indent="0">
              <a:spcBef>
                <a:spcPts val="0"/>
              </a:spcBef>
              <a:spcAft>
                <a:spcPts val="0"/>
              </a:spcAft>
              <a:buNone/>
              <a:defRPr/>
            </a:pPr>
            <a:r>
              <a:rPr lang="en-US" sz="1200" b="0" i="1" dirty="0">
                <a:solidFill>
                  <a:schemeClr val="tx1"/>
                </a:solidFill>
              </a:rPr>
              <a:t>Reactivity testing supports the development and use of hardware/system(s) that have the potential to have their properties and operation altered by dust contamination or chemical reactivity. This section is applicable to surfaces and organic and inorganic materials that have the potential to react with activated dust surfaces. This section is different than previous sections in that it serves to show how simulants may be altered to recreate the natural reactivity of lunar surface environment dust particle reactivity.</a:t>
            </a:r>
          </a:p>
          <a:p>
            <a:pPr marL="0" indent="0">
              <a:spcBef>
                <a:spcPts val="0"/>
              </a:spcBef>
              <a:spcAft>
                <a:spcPts val="0"/>
              </a:spcAft>
              <a:buNone/>
              <a:defRPr/>
            </a:pPr>
            <a:endParaRPr lang="en-US" sz="1200" b="0" i="1" dirty="0">
              <a:solidFill>
                <a:schemeClr val="tx1"/>
              </a:solidFill>
            </a:endParaRPr>
          </a:p>
          <a:p>
            <a:pPr marL="0" indent="0">
              <a:spcBef>
                <a:spcPts val="0"/>
              </a:spcBef>
              <a:spcAft>
                <a:spcPts val="0"/>
              </a:spcAft>
              <a:buNone/>
              <a:defRPr/>
            </a:pPr>
            <a:r>
              <a:rPr lang="en-US" sz="1200" b="1" dirty="0">
                <a:solidFill>
                  <a:schemeClr val="tx1"/>
                </a:solidFill>
              </a:rPr>
              <a:t>5.3.8 Electrostatic Properties</a:t>
            </a:r>
          </a:p>
          <a:p>
            <a:pPr marL="0" indent="0">
              <a:spcBef>
                <a:spcPts val="0"/>
              </a:spcBef>
              <a:spcAft>
                <a:spcPts val="0"/>
              </a:spcAft>
              <a:buNone/>
              <a:defRPr/>
            </a:pPr>
            <a:r>
              <a:rPr lang="en-US" sz="1200" b="0" i="1" dirty="0">
                <a:solidFill>
                  <a:schemeClr val="tx1"/>
                </a:solidFill>
              </a:rPr>
              <a:t>Electrostatics testing supports the development and use of hardware/system(s) that have the potential to have their properties and operation altered by the electrical properties of dust. This section encompasses electrostatic properties of granular materials, electrostatic discharge (ESD) circuit shorts from accumulated dust, and electrical arcing.</a:t>
            </a:r>
            <a:r>
              <a:rPr lang="en-US" sz="1200" b="0" dirty="0">
                <a:solidFill>
                  <a:schemeClr val="tx1"/>
                </a:solidFill>
              </a:rPr>
              <a:t>	</a:t>
            </a:r>
          </a:p>
          <a:p>
            <a:pPr marL="0" indent="0">
              <a:spcBef>
                <a:spcPts val="0"/>
              </a:spcBef>
              <a:spcAft>
                <a:spcPts val="0"/>
              </a:spcAft>
              <a:buNone/>
              <a:defRPr/>
            </a:pPr>
            <a:endParaRPr lang="en-US" sz="1200" b="0" dirty="0">
              <a:solidFill>
                <a:schemeClr val="tx1"/>
              </a:solidFill>
            </a:endParaRPr>
          </a:p>
          <a:p>
            <a:pPr marL="0" indent="0">
              <a:spcBef>
                <a:spcPts val="0"/>
              </a:spcBef>
              <a:spcAft>
                <a:spcPts val="0"/>
              </a:spcAft>
              <a:buNone/>
              <a:defRPr/>
            </a:pPr>
            <a:r>
              <a:rPr lang="en-US" sz="1200" b="1" dirty="0">
                <a:solidFill>
                  <a:schemeClr val="tx1"/>
                </a:solidFill>
              </a:rPr>
              <a:t>5.3.9 Plume Surface Interaction</a:t>
            </a:r>
          </a:p>
          <a:p>
            <a:pPr marL="0" indent="0">
              <a:spcBef>
                <a:spcPts val="0"/>
              </a:spcBef>
              <a:spcAft>
                <a:spcPts val="0"/>
              </a:spcAft>
              <a:buNone/>
              <a:defRPr/>
            </a:pPr>
            <a:r>
              <a:rPr lang="en-US" sz="1200" b="0" i="1" dirty="0">
                <a:solidFill>
                  <a:schemeClr val="tx1"/>
                </a:solidFill>
              </a:rPr>
              <a:t>Rocket engines produce gas plumes that interact with the planetary surface environment. When vehicles conduct near-surface operations (e.g., landing or take-off), gas plumes interact with planetary surfaces and may cause erosion, lofting, and/or heating of surface materials. Ejected dust may strike the vehicle producing the plume, hardware/system(s) in the vehicle’s immediate vicinity or objects on orbit. PSI may cause dust loading or impact damage (e.g., media blasting). The nature of PSI effects depends on the target body’s regolith, atmospheric, topographic, and gravitational properties; the vehicle’s architecture, engine configuration and duty cycle, and the flight path of the landing vehicle; and the proximity of nearby hardware/system(s).</a:t>
            </a:r>
            <a:endParaRPr lang="en-US" sz="1200" b="0" dirty="0">
              <a:solidFill>
                <a:schemeClr val="tx1"/>
              </a:solidFill>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CC769F-ADCB-2641-BD2F-4076D1C41918}"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uk-UA"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086012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33BC8-05A6-4B6A-90B0-1E2AD5E071FA}"/>
              </a:ext>
            </a:extLst>
          </p:cNvPr>
          <p:cNvSpPr>
            <a:spLocks noGrp="1"/>
          </p:cNvSpPr>
          <p:nvPr>
            <p:ph type="title"/>
          </p:nvPr>
        </p:nvSpPr>
        <p:spPr/>
        <p:txBody>
          <a:bodyPr/>
          <a:lstStyle/>
          <a:p>
            <a:r>
              <a:rPr lang="en-US" dirty="0"/>
              <a:t>What is the DSNE?</a:t>
            </a:r>
          </a:p>
        </p:txBody>
      </p:sp>
      <p:pic>
        <p:nvPicPr>
          <p:cNvPr id="6" name="Content Placeholder 5">
            <a:extLst>
              <a:ext uri="{FF2B5EF4-FFF2-40B4-BE49-F238E27FC236}">
                <a16:creationId xmlns:a16="http://schemas.microsoft.com/office/drawing/2014/main" id="{AC0C7FED-F4D4-403B-BCCD-C0B02291685D}"/>
              </a:ext>
            </a:extLst>
          </p:cNvPr>
          <p:cNvPicPr>
            <a:picLocks noGrp="1" noChangeAspect="1"/>
          </p:cNvPicPr>
          <p:nvPr>
            <p:ph idx="1"/>
          </p:nvPr>
        </p:nvPicPr>
        <p:blipFill>
          <a:blip r:embed="rId2"/>
          <a:stretch>
            <a:fillRect/>
          </a:stretch>
        </p:blipFill>
        <p:spPr>
          <a:xfrm>
            <a:off x="445824" y="2979819"/>
            <a:ext cx="8199438" cy="2157381"/>
          </a:xfrm>
        </p:spPr>
      </p:pic>
      <p:sp>
        <p:nvSpPr>
          <p:cNvPr id="4" name="Slide Number Placeholder 3">
            <a:extLst>
              <a:ext uri="{FF2B5EF4-FFF2-40B4-BE49-F238E27FC236}">
                <a16:creationId xmlns:a16="http://schemas.microsoft.com/office/drawing/2014/main" id="{2D5E753F-81B3-40AE-A457-CB6674B1E807}"/>
              </a:ext>
            </a:extLst>
          </p:cNvPr>
          <p:cNvSpPr>
            <a:spLocks noGrp="1"/>
          </p:cNvSpPr>
          <p:nvPr>
            <p:ph type="sldNum" sz="quarter" idx="12"/>
          </p:nvPr>
        </p:nvSpPr>
        <p:spPr/>
        <p:txBody>
          <a:bodyPr/>
          <a:lstStyle/>
          <a:p>
            <a:fld id="{DBA1B0FB-D917-4C8C-928F-313BD683BF39}" type="slidenum">
              <a:rPr lang="en-US" smtClean="0"/>
              <a:t>37</a:t>
            </a:fld>
            <a:endParaRPr lang="en-US"/>
          </a:p>
        </p:txBody>
      </p:sp>
      <p:sp>
        <p:nvSpPr>
          <p:cNvPr id="10" name="TextBox 9">
            <a:extLst>
              <a:ext uri="{FF2B5EF4-FFF2-40B4-BE49-F238E27FC236}">
                <a16:creationId xmlns:a16="http://schemas.microsoft.com/office/drawing/2014/main" id="{26E7BE09-4BB6-4423-90D6-127037924DC0}"/>
              </a:ext>
            </a:extLst>
          </p:cNvPr>
          <p:cNvSpPr txBox="1"/>
          <p:nvPr/>
        </p:nvSpPr>
        <p:spPr>
          <a:xfrm>
            <a:off x="2595562" y="5460771"/>
            <a:ext cx="8199438" cy="1200329"/>
          </a:xfrm>
          <a:prstGeom prst="rect">
            <a:avLst/>
          </a:prstGeom>
          <a:noFill/>
        </p:spPr>
        <p:txBody>
          <a:bodyPr wrap="square">
            <a:spAutoFit/>
          </a:bodyPr>
          <a:lstStyle/>
          <a:p>
            <a:r>
              <a:rPr lang="en-US" altLang="en-US" i="1" dirty="0">
                <a:latin typeface="Arial" panose="020B0604020202020204" pitchFamily="34" charset="0"/>
                <a:ea typeface="Times New Roman" panose="02020603050405020304" pitchFamily="18" charset="0"/>
                <a:cs typeface="Arial" panose="020B0604020202020204" pitchFamily="34" charset="0"/>
              </a:rPr>
              <a:t>Example programmatic requirement: </a:t>
            </a:r>
          </a:p>
          <a:p>
            <a:r>
              <a:rPr lang="en-US" altLang="en-US" dirty="0">
                <a:latin typeface="Arial" panose="020B0604020202020204" pitchFamily="34" charset="0"/>
                <a:ea typeface="Times New Roman" panose="02020603050405020304" pitchFamily="18" charset="0"/>
                <a:cs typeface="Arial" panose="020B0604020202020204" pitchFamily="34" charset="0"/>
              </a:rPr>
              <a:t>The “system” shall meet all safety, functional, performance, utilization, and mission objectives during and after exposure to natural environments as defined in SLS-SPEC-159 Cross-Program DSNE. </a:t>
            </a:r>
            <a:endParaRPr lang="en-US" dirty="0"/>
          </a:p>
        </p:txBody>
      </p:sp>
      <p:sp>
        <p:nvSpPr>
          <p:cNvPr id="12" name="TextBox 11">
            <a:extLst>
              <a:ext uri="{FF2B5EF4-FFF2-40B4-BE49-F238E27FC236}">
                <a16:creationId xmlns:a16="http://schemas.microsoft.com/office/drawing/2014/main" id="{3F795CC4-5B47-4695-8341-B746E98618CA}"/>
              </a:ext>
            </a:extLst>
          </p:cNvPr>
          <p:cNvSpPr txBox="1"/>
          <p:nvPr/>
        </p:nvSpPr>
        <p:spPr>
          <a:xfrm>
            <a:off x="1192743" y="1599549"/>
            <a:ext cx="6705600" cy="830997"/>
          </a:xfrm>
          <a:prstGeom prst="rect">
            <a:avLst/>
          </a:prstGeom>
          <a:noFill/>
        </p:spPr>
        <p:txBody>
          <a:bodyPr wrap="square">
            <a:spAutoFit/>
          </a:bodyPr>
          <a:lstStyle/>
          <a:p>
            <a:r>
              <a:rPr lang="en-US" sz="2400" dirty="0">
                <a:effectLst/>
                <a:latin typeface="Arial" panose="020B0604020202020204" pitchFamily="34" charset="0"/>
              </a:rPr>
              <a:t>SLS-SPEC-159: Cross-Program Design Specification for Natural Environments (DSNE)</a:t>
            </a:r>
            <a:endParaRPr lang="en-US" sz="2400" dirty="0"/>
          </a:p>
        </p:txBody>
      </p:sp>
      <p:sp>
        <p:nvSpPr>
          <p:cNvPr id="16" name="TextBox 15">
            <a:extLst>
              <a:ext uri="{FF2B5EF4-FFF2-40B4-BE49-F238E27FC236}">
                <a16:creationId xmlns:a16="http://schemas.microsoft.com/office/drawing/2014/main" id="{B1E9C165-3C6F-40FB-90D4-0D8C6B502371}"/>
              </a:ext>
            </a:extLst>
          </p:cNvPr>
          <p:cNvSpPr txBox="1"/>
          <p:nvPr/>
        </p:nvSpPr>
        <p:spPr>
          <a:xfrm>
            <a:off x="2120900" y="2471582"/>
            <a:ext cx="6096000" cy="369332"/>
          </a:xfrm>
          <a:prstGeom prst="rect">
            <a:avLst/>
          </a:prstGeom>
          <a:noFill/>
        </p:spPr>
        <p:txBody>
          <a:bodyPr wrap="square">
            <a:spAutoFit/>
          </a:bodyPr>
          <a:lstStyle/>
          <a:p>
            <a:r>
              <a:rPr lang="en-US" sz="1800" b="0" dirty="0">
                <a:latin typeface="Arial" panose="020B0604020202020204" pitchFamily="34" charset="0"/>
                <a:cs typeface="Arial" panose="020B0604020202020204" pitchFamily="34" charset="0"/>
              </a:rPr>
              <a:t>Latest </a:t>
            </a:r>
            <a:r>
              <a:rPr lang="en-US" dirty="0">
                <a:latin typeface="Arial" panose="020B0604020202020204" pitchFamily="34" charset="0"/>
                <a:cs typeface="Arial" panose="020B0604020202020204" pitchFamily="34" charset="0"/>
              </a:rPr>
              <a:t>revision</a:t>
            </a:r>
            <a:r>
              <a:rPr lang="en-US" sz="1800" b="0" dirty="0">
                <a:latin typeface="Arial" panose="020B0604020202020204" pitchFamily="34" charset="0"/>
                <a:cs typeface="Arial" panose="020B0604020202020204" pitchFamily="34" charset="0"/>
              </a:rPr>
              <a:t> available on NTRS</a:t>
            </a:r>
          </a:p>
        </p:txBody>
      </p:sp>
      <p:pic>
        <p:nvPicPr>
          <p:cNvPr id="5" name="Picture 4">
            <a:extLst>
              <a:ext uri="{FF2B5EF4-FFF2-40B4-BE49-F238E27FC236}">
                <a16:creationId xmlns:a16="http://schemas.microsoft.com/office/drawing/2014/main" id="{5D066BC3-7959-48A9-AA31-3590ED5C9DEB}"/>
              </a:ext>
            </a:extLst>
          </p:cNvPr>
          <p:cNvPicPr>
            <a:picLocks noChangeAspect="1"/>
          </p:cNvPicPr>
          <p:nvPr/>
        </p:nvPicPr>
        <p:blipFill>
          <a:blip r:embed="rId3"/>
          <a:stretch>
            <a:fillRect/>
          </a:stretch>
        </p:blipFill>
        <p:spPr>
          <a:xfrm>
            <a:off x="8879595" y="233730"/>
            <a:ext cx="3057015" cy="4188221"/>
          </a:xfrm>
          <a:prstGeom prst="rect">
            <a:avLst/>
          </a:prstGeom>
        </p:spPr>
      </p:pic>
    </p:spTree>
    <p:extLst>
      <p:ext uri="{BB962C8B-B14F-4D97-AF65-F5344CB8AC3E}">
        <p14:creationId xmlns:p14="http://schemas.microsoft.com/office/powerpoint/2010/main" val="12475816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302D881-0FD7-43E8-A53A-901DB4F26934}"/>
              </a:ext>
            </a:extLst>
          </p:cNvPr>
          <p:cNvSpPr>
            <a:spLocks noGrp="1"/>
          </p:cNvSpPr>
          <p:nvPr>
            <p:ph sz="half" idx="1"/>
          </p:nvPr>
        </p:nvSpPr>
        <p:spPr>
          <a:xfrm>
            <a:off x="113982" y="115975"/>
            <a:ext cx="5870258" cy="3998825"/>
          </a:xfrm>
          <a:solidFill>
            <a:schemeClr val="bg2"/>
          </a:solidFill>
          <a:ln>
            <a:solidFill>
              <a:schemeClr val="accent1"/>
            </a:solidFill>
          </a:ln>
        </p:spPr>
        <p:txBody>
          <a:bodyPr/>
          <a:lstStyle/>
          <a:p>
            <a:pPr marL="91440" indent="0">
              <a:lnSpc>
                <a:spcPct val="100000"/>
              </a:lnSpc>
              <a:spcBef>
                <a:spcPts val="0"/>
              </a:spcBef>
              <a:spcAft>
                <a:spcPts val="0"/>
              </a:spcAft>
              <a:buNone/>
            </a:pPr>
            <a:r>
              <a:rPr lang="en-US" dirty="0"/>
              <a:t>3.0 Natural Environment Specification</a:t>
            </a:r>
          </a:p>
          <a:p>
            <a:pPr marL="90488" indent="142875">
              <a:lnSpc>
                <a:spcPct val="100000"/>
              </a:lnSpc>
              <a:spcBef>
                <a:spcPts val="0"/>
              </a:spcBef>
              <a:spcAft>
                <a:spcPts val="0"/>
              </a:spcAft>
              <a:buNone/>
            </a:pPr>
            <a:r>
              <a:rPr lang="en-US" dirty="0"/>
              <a:t>3.1 Prelaunch - Ground Processing Phases</a:t>
            </a:r>
          </a:p>
          <a:p>
            <a:pPr marL="90488" indent="142875">
              <a:lnSpc>
                <a:spcPct val="100000"/>
              </a:lnSpc>
              <a:spcBef>
                <a:spcPts val="0"/>
              </a:spcBef>
              <a:spcAft>
                <a:spcPts val="0"/>
              </a:spcAft>
              <a:buNone/>
            </a:pPr>
            <a:r>
              <a:rPr lang="en-US" dirty="0"/>
              <a:t>3.2 Launch Countdown and Earth Ascent Phases</a:t>
            </a:r>
          </a:p>
          <a:p>
            <a:pPr marL="90488" indent="142875">
              <a:lnSpc>
                <a:spcPct val="100000"/>
              </a:lnSpc>
              <a:spcBef>
                <a:spcPts val="0"/>
              </a:spcBef>
              <a:spcAft>
                <a:spcPts val="0"/>
              </a:spcAft>
              <a:buNone/>
            </a:pPr>
            <a:r>
              <a:rPr lang="en-US" dirty="0"/>
              <a:t>3.3 In-Space Phases</a:t>
            </a:r>
          </a:p>
          <a:p>
            <a:pPr marL="90488" indent="142875">
              <a:lnSpc>
                <a:spcPct val="100000"/>
              </a:lnSpc>
              <a:spcBef>
                <a:spcPts val="0"/>
              </a:spcBef>
              <a:spcAft>
                <a:spcPts val="0"/>
              </a:spcAft>
              <a:buNone/>
            </a:pPr>
            <a:r>
              <a:rPr lang="en-US" b="1" dirty="0">
                <a:solidFill>
                  <a:srgbClr val="FFFF00">
                    <a:alpha val="60000"/>
                  </a:srgbClr>
                </a:solidFill>
              </a:rPr>
              <a:t>3.4 Lunar Surface Operational Phases</a:t>
            </a:r>
          </a:p>
          <a:p>
            <a:pPr marL="90488" indent="142875">
              <a:lnSpc>
                <a:spcPct val="100000"/>
              </a:lnSpc>
              <a:spcBef>
                <a:spcPts val="0"/>
              </a:spcBef>
              <a:spcAft>
                <a:spcPts val="0"/>
              </a:spcAft>
              <a:buNone/>
            </a:pPr>
            <a:r>
              <a:rPr lang="en-US" dirty="0"/>
              <a:t>3.5 Entry and Landing Phases</a:t>
            </a:r>
          </a:p>
          <a:p>
            <a:pPr marL="90488" indent="142875">
              <a:lnSpc>
                <a:spcPct val="100000"/>
              </a:lnSpc>
              <a:spcBef>
                <a:spcPts val="0"/>
              </a:spcBef>
              <a:spcAft>
                <a:spcPts val="0"/>
              </a:spcAft>
              <a:buNone/>
            </a:pPr>
            <a:r>
              <a:rPr lang="en-US" dirty="0"/>
              <a:t>3.6 Contingency and Off-Nominal Landing Phases</a:t>
            </a:r>
          </a:p>
          <a:p>
            <a:pPr marL="90488" indent="142875">
              <a:lnSpc>
                <a:spcPct val="100000"/>
              </a:lnSpc>
              <a:spcBef>
                <a:spcPts val="0"/>
              </a:spcBef>
              <a:spcAft>
                <a:spcPts val="0"/>
              </a:spcAft>
              <a:buNone/>
            </a:pPr>
            <a:r>
              <a:rPr lang="en-US" dirty="0"/>
              <a:t>3.7 Recovery and Post-Flight Processing Phases</a:t>
            </a:r>
          </a:p>
          <a:p>
            <a:pPr marL="90488" indent="142875">
              <a:lnSpc>
                <a:spcPct val="100000"/>
              </a:lnSpc>
              <a:spcBef>
                <a:spcPts val="0"/>
              </a:spcBef>
              <a:spcAft>
                <a:spcPts val="0"/>
              </a:spcAft>
              <a:buNone/>
            </a:pPr>
            <a:r>
              <a:rPr lang="en-US" dirty="0"/>
              <a:t>3.8 Interplanetary Space Specification</a:t>
            </a:r>
          </a:p>
          <a:p>
            <a:pPr marL="90488" indent="142875">
              <a:lnSpc>
                <a:spcPct val="100000"/>
              </a:lnSpc>
              <a:spcBef>
                <a:spcPts val="0"/>
              </a:spcBef>
              <a:spcAft>
                <a:spcPts val="0"/>
              </a:spcAft>
              <a:buNone/>
            </a:pPr>
            <a:r>
              <a:rPr lang="en-US" dirty="0"/>
              <a:t>3.9 Mars Orbit Specification</a:t>
            </a:r>
          </a:p>
          <a:p>
            <a:pPr marL="90488" indent="142875">
              <a:lnSpc>
                <a:spcPct val="100000"/>
              </a:lnSpc>
              <a:spcBef>
                <a:spcPts val="0"/>
              </a:spcBef>
              <a:spcAft>
                <a:spcPts val="0"/>
              </a:spcAft>
              <a:buNone/>
            </a:pPr>
            <a:r>
              <a:rPr lang="en-US" dirty="0"/>
              <a:t>3.10 Mars Atmosphere and Surface Phase Specification</a:t>
            </a:r>
          </a:p>
          <a:p>
            <a:pPr marL="90488" indent="142875">
              <a:lnSpc>
                <a:spcPct val="100000"/>
              </a:lnSpc>
              <a:spcBef>
                <a:spcPts val="0"/>
              </a:spcBef>
              <a:spcAft>
                <a:spcPts val="0"/>
              </a:spcAft>
              <a:buNone/>
            </a:pPr>
            <a:r>
              <a:rPr lang="en-US" dirty="0"/>
              <a:t>3.11 Mars Moon Specification</a:t>
            </a:r>
          </a:p>
          <a:p>
            <a:pPr marL="90488" indent="142875">
              <a:lnSpc>
                <a:spcPct val="100000"/>
              </a:lnSpc>
              <a:spcBef>
                <a:spcPts val="0"/>
              </a:spcBef>
              <a:spcAft>
                <a:spcPts val="0"/>
              </a:spcAft>
              <a:buNone/>
            </a:pPr>
            <a:r>
              <a:rPr lang="en-US" dirty="0"/>
              <a:t>3.12 Near Earth Asteroid Specification</a:t>
            </a:r>
          </a:p>
        </p:txBody>
      </p:sp>
      <p:sp>
        <p:nvSpPr>
          <p:cNvPr id="4" name="Slide Number Placeholder 3">
            <a:extLst>
              <a:ext uri="{FF2B5EF4-FFF2-40B4-BE49-F238E27FC236}">
                <a16:creationId xmlns:a16="http://schemas.microsoft.com/office/drawing/2014/main" id="{C287BC68-DB11-4F60-AD12-A7C6939DD4F7}"/>
              </a:ext>
            </a:extLst>
          </p:cNvPr>
          <p:cNvSpPr>
            <a:spLocks noGrp="1"/>
          </p:cNvSpPr>
          <p:nvPr>
            <p:ph type="sldNum" sz="quarter" idx="12"/>
          </p:nvPr>
        </p:nvSpPr>
        <p:spPr/>
        <p:txBody>
          <a:bodyPr/>
          <a:lstStyle/>
          <a:p>
            <a:fld id="{DBA1B0FB-D917-4C8C-928F-313BD683BF39}" type="slidenum">
              <a:rPr lang="en-US" smtClean="0"/>
              <a:t>38</a:t>
            </a:fld>
            <a:endParaRPr lang="en-US"/>
          </a:p>
        </p:txBody>
      </p:sp>
      <p:sp>
        <p:nvSpPr>
          <p:cNvPr id="17" name="Content Placeholder 2">
            <a:extLst>
              <a:ext uri="{FF2B5EF4-FFF2-40B4-BE49-F238E27FC236}">
                <a16:creationId xmlns:a16="http://schemas.microsoft.com/office/drawing/2014/main" id="{BAB47317-B09F-41EB-ABCC-88A5BD31809A}"/>
              </a:ext>
            </a:extLst>
          </p:cNvPr>
          <p:cNvSpPr txBox="1">
            <a:spLocks/>
          </p:cNvSpPr>
          <p:nvPr/>
        </p:nvSpPr>
        <p:spPr>
          <a:xfrm>
            <a:off x="1593988" y="1664148"/>
            <a:ext cx="6757531" cy="3104331"/>
          </a:xfrm>
          <a:prstGeom prst="rect">
            <a:avLst/>
          </a:prstGeom>
          <a:solidFill>
            <a:schemeClr val="bg2"/>
          </a:solidFill>
          <a:ln>
            <a:solidFill>
              <a:schemeClr val="accent1"/>
            </a:solidFill>
          </a:ln>
        </p:spPr>
        <p:txBody>
          <a:bodyPr vert="horz" wrap="square" lIns="0" tIns="0" rIns="0" bIns="0" rtlCol="0">
            <a:noAutofit/>
          </a:bodyPr>
          <a:lstStyle>
            <a:lvl1pPr marL="91440" indent="0">
              <a:lnSpc>
                <a:spcPct val="100000"/>
              </a:lnSpc>
              <a:spcBef>
                <a:spcPts val="0"/>
              </a:spcBef>
              <a:spcAft>
                <a:spcPts val="0"/>
              </a:spcAft>
              <a:buFont typeface="Arial" panose="020B0604020202020204" pitchFamily="34" charset="0"/>
              <a:buNone/>
              <a:defRPr sz="2000">
                <a:solidFill>
                  <a:schemeClr val="tx1">
                    <a:alpha val="60000"/>
                  </a:schemeClr>
                </a:solidFill>
              </a:defRPr>
            </a:lvl1pPr>
            <a:lvl2pPr marL="685800" indent="-228600">
              <a:lnSpc>
                <a:spcPct val="110000"/>
              </a:lnSpc>
              <a:spcBef>
                <a:spcPts val="500"/>
              </a:spcBef>
              <a:spcAft>
                <a:spcPts val="800"/>
              </a:spcAft>
              <a:buFont typeface="Arial" panose="020B0604020202020204" pitchFamily="34" charset="0"/>
              <a:buChar char="•"/>
              <a:defRPr sz="1400">
                <a:solidFill>
                  <a:schemeClr val="tx1">
                    <a:alpha val="60000"/>
                  </a:schemeClr>
                </a:solidFill>
              </a:defRPr>
            </a:lvl2pPr>
            <a:lvl3pPr marL="1143000" indent="-228600">
              <a:lnSpc>
                <a:spcPct val="110000"/>
              </a:lnSpc>
              <a:spcBef>
                <a:spcPts val="500"/>
              </a:spcBef>
              <a:spcAft>
                <a:spcPts val="800"/>
              </a:spcAft>
              <a:buFont typeface="Arial" panose="020B0604020202020204" pitchFamily="34" charset="0"/>
              <a:buChar char="•"/>
              <a:defRPr sz="1400">
                <a:solidFill>
                  <a:schemeClr val="tx1">
                    <a:alpha val="60000"/>
                  </a:schemeClr>
                </a:solidFill>
              </a:defRPr>
            </a:lvl3pPr>
            <a:lvl4pPr marL="1600200" indent="-228600">
              <a:lnSpc>
                <a:spcPct val="110000"/>
              </a:lnSpc>
              <a:spcBef>
                <a:spcPts val="500"/>
              </a:spcBef>
              <a:spcAft>
                <a:spcPts val="800"/>
              </a:spcAft>
              <a:buFont typeface="Arial" panose="020B0604020202020204" pitchFamily="34" charset="0"/>
              <a:buChar char="•"/>
              <a:defRPr sz="1400">
                <a:solidFill>
                  <a:schemeClr val="tx1">
                    <a:alpha val="60000"/>
                  </a:schemeClr>
                </a:solidFill>
              </a:defRPr>
            </a:lvl4pPr>
            <a:lvl5pPr marL="2057400" indent="-228600">
              <a:lnSpc>
                <a:spcPct val="110000"/>
              </a:lnSpc>
              <a:spcBef>
                <a:spcPts val="500"/>
              </a:spcBef>
              <a:spcAft>
                <a:spcPts val="800"/>
              </a:spcAft>
              <a:buFont typeface="Arial" panose="020B0604020202020204" pitchFamily="34" charset="0"/>
              <a:buChar char="•"/>
              <a:defRPr sz="1400">
                <a:solidFill>
                  <a:schemeClr val="tx1">
                    <a:alpha val="60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2400" dirty="0">
                <a:solidFill>
                  <a:srgbClr val="FFFF00">
                    <a:alpha val="60000"/>
                  </a:srgbClr>
                </a:solidFill>
              </a:rPr>
              <a:t>3.4 Lunar Surface Operational Phases</a:t>
            </a:r>
          </a:p>
          <a:p>
            <a:pPr marL="90488" indent="306388"/>
            <a:r>
              <a:rPr lang="en-US" sz="1800" dirty="0"/>
              <a:t>3.4.1 Lunar Surface Geological and Geomorphological Environment</a:t>
            </a:r>
          </a:p>
          <a:p>
            <a:pPr marL="90488" indent="306388"/>
            <a:r>
              <a:rPr lang="en-US" sz="1800" b="1" dirty="0">
                <a:solidFill>
                  <a:srgbClr val="00B0F0">
                    <a:alpha val="60000"/>
                  </a:srgbClr>
                </a:solidFill>
              </a:rPr>
              <a:t>3.4.2 Lunar Regolith Properties</a:t>
            </a:r>
          </a:p>
          <a:p>
            <a:pPr marL="90488" indent="306388"/>
            <a:r>
              <a:rPr lang="en-US" sz="1800" dirty="0"/>
              <a:t>3.4.3 Lunar Surface Plasma Environment</a:t>
            </a:r>
          </a:p>
          <a:p>
            <a:pPr marL="90488" indent="306388"/>
            <a:r>
              <a:rPr lang="en-US" sz="1800" dirty="0"/>
              <a:t>3.4.4 Lunar Regolith Electrical Properties </a:t>
            </a:r>
          </a:p>
          <a:p>
            <a:pPr marL="90488" indent="306388"/>
            <a:r>
              <a:rPr lang="en-US" sz="1800" dirty="0"/>
              <a:t>3.4.5 Optical Properties</a:t>
            </a:r>
          </a:p>
          <a:p>
            <a:pPr marL="90488" indent="306388"/>
            <a:r>
              <a:rPr lang="en-US" sz="1800" dirty="0"/>
              <a:t>3.4.6 Lunar Thermal Environment </a:t>
            </a:r>
          </a:p>
          <a:p>
            <a:pPr marL="90488" indent="306388"/>
            <a:r>
              <a:rPr lang="en-US" sz="1800" dirty="0"/>
              <a:t>3.4.7 Lunar Ionizing Radiation Environment</a:t>
            </a:r>
          </a:p>
          <a:p>
            <a:pPr marL="90488" indent="306388"/>
            <a:r>
              <a:rPr lang="en-US" sz="1800" dirty="0"/>
              <a:t>3.4.8 Lunar Meteoroid and Ejecta Environment</a:t>
            </a:r>
          </a:p>
          <a:p>
            <a:pPr marL="90488" indent="306388"/>
            <a:r>
              <a:rPr lang="en-US" sz="1800" dirty="0"/>
              <a:t>3.4.9 Lunar Illumination </a:t>
            </a:r>
          </a:p>
          <a:p>
            <a:pPr marL="90488" indent="306388"/>
            <a:r>
              <a:rPr lang="en-US" sz="1800" dirty="0"/>
              <a:t>3.4.10 Lunar Neutral Atmosphere</a:t>
            </a:r>
          </a:p>
        </p:txBody>
      </p:sp>
      <p:sp>
        <p:nvSpPr>
          <p:cNvPr id="19" name="TextBox 18">
            <a:extLst>
              <a:ext uri="{FF2B5EF4-FFF2-40B4-BE49-F238E27FC236}">
                <a16:creationId xmlns:a16="http://schemas.microsoft.com/office/drawing/2014/main" id="{518EBA57-A574-4F71-BDEE-5CCD64B7A913}"/>
              </a:ext>
            </a:extLst>
          </p:cNvPr>
          <p:cNvSpPr txBox="1"/>
          <p:nvPr/>
        </p:nvSpPr>
        <p:spPr>
          <a:xfrm>
            <a:off x="2871332" y="2638049"/>
            <a:ext cx="5947569" cy="1642861"/>
          </a:xfrm>
          <a:prstGeom prst="rect">
            <a:avLst/>
          </a:prstGeom>
          <a:solidFill>
            <a:schemeClr val="bg2"/>
          </a:solidFill>
          <a:ln>
            <a:solidFill>
              <a:schemeClr val="accent1"/>
            </a:solidFill>
          </a:ln>
        </p:spPr>
        <p:txBody>
          <a:bodyPr vert="horz" wrap="square" lIns="0" tIns="0" rIns="0" bIns="0" rtlCol="0">
            <a:noAutofit/>
          </a:bodyPr>
          <a:lstStyle>
            <a:lvl1pPr marL="91440" indent="0">
              <a:lnSpc>
                <a:spcPct val="100000"/>
              </a:lnSpc>
              <a:spcBef>
                <a:spcPts val="0"/>
              </a:spcBef>
              <a:spcAft>
                <a:spcPts val="0"/>
              </a:spcAft>
              <a:buFont typeface="Arial" panose="020B0604020202020204" pitchFamily="34" charset="0"/>
              <a:buNone/>
              <a:defRPr sz="2000">
                <a:solidFill>
                  <a:schemeClr val="tx1">
                    <a:alpha val="60000"/>
                  </a:schemeClr>
                </a:solidFill>
              </a:defRPr>
            </a:lvl1pPr>
            <a:lvl2pPr marL="685800" indent="-228600">
              <a:lnSpc>
                <a:spcPct val="110000"/>
              </a:lnSpc>
              <a:spcBef>
                <a:spcPts val="500"/>
              </a:spcBef>
              <a:spcAft>
                <a:spcPts val="800"/>
              </a:spcAft>
              <a:buFont typeface="Arial" panose="020B0604020202020204" pitchFamily="34" charset="0"/>
              <a:buChar char="•"/>
              <a:defRPr sz="1400">
                <a:solidFill>
                  <a:schemeClr val="tx1">
                    <a:alpha val="60000"/>
                  </a:schemeClr>
                </a:solidFill>
              </a:defRPr>
            </a:lvl2pPr>
            <a:lvl3pPr marL="1143000" indent="-228600">
              <a:lnSpc>
                <a:spcPct val="110000"/>
              </a:lnSpc>
              <a:spcBef>
                <a:spcPts val="500"/>
              </a:spcBef>
              <a:spcAft>
                <a:spcPts val="800"/>
              </a:spcAft>
              <a:buFont typeface="Arial" panose="020B0604020202020204" pitchFamily="34" charset="0"/>
              <a:buChar char="•"/>
              <a:defRPr sz="1400">
                <a:solidFill>
                  <a:schemeClr val="tx1">
                    <a:alpha val="60000"/>
                  </a:schemeClr>
                </a:solidFill>
              </a:defRPr>
            </a:lvl3pPr>
            <a:lvl4pPr marL="1600200" indent="-228600">
              <a:lnSpc>
                <a:spcPct val="110000"/>
              </a:lnSpc>
              <a:spcBef>
                <a:spcPts val="500"/>
              </a:spcBef>
              <a:spcAft>
                <a:spcPts val="800"/>
              </a:spcAft>
              <a:buFont typeface="Arial" panose="020B0604020202020204" pitchFamily="34" charset="0"/>
              <a:buChar char="•"/>
              <a:defRPr sz="1400">
                <a:solidFill>
                  <a:schemeClr val="tx1">
                    <a:alpha val="60000"/>
                  </a:schemeClr>
                </a:solidFill>
              </a:defRPr>
            </a:lvl4pPr>
            <a:lvl5pPr marL="2057400" indent="-228600">
              <a:lnSpc>
                <a:spcPct val="110000"/>
              </a:lnSpc>
              <a:spcBef>
                <a:spcPts val="500"/>
              </a:spcBef>
              <a:spcAft>
                <a:spcPts val="800"/>
              </a:spcAft>
              <a:buFont typeface="Arial" panose="020B0604020202020204" pitchFamily="34" charset="0"/>
              <a:buChar char="•"/>
              <a:defRPr sz="1400">
                <a:solidFill>
                  <a:schemeClr val="tx1">
                    <a:alpha val="60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2400" dirty="0">
                <a:solidFill>
                  <a:srgbClr val="00B0F0">
                    <a:alpha val="60000"/>
                  </a:srgbClr>
                </a:solidFill>
              </a:rPr>
              <a:t>3.4.2 Lunar Regolith Properties</a:t>
            </a:r>
          </a:p>
          <a:p>
            <a:pPr marL="90488" indent="255588"/>
            <a:r>
              <a:rPr lang="en-US" dirty="0"/>
              <a:t>3.4.2.1 General Description of the Lunar Regolith</a:t>
            </a:r>
          </a:p>
          <a:p>
            <a:pPr marL="90488" indent="255588"/>
            <a:r>
              <a:rPr lang="en-US" dirty="0"/>
              <a:t>3.4.2.2 Particle Size and Shape</a:t>
            </a:r>
          </a:p>
          <a:p>
            <a:pPr marL="90488" indent="255588"/>
            <a:r>
              <a:rPr lang="en-US" dirty="0"/>
              <a:t>3.4.2.3 Mechanical Properties of Lunar Regolith</a:t>
            </a:r>
          </a:p>
          <a:p>
            <a:pPr marL="90488" indent="255588"/>
            <a:r>
              <a:rPr lang="en-US" dirty="0"/>
              <a:t>3.4.2.4 Derived Physical Properties</a:t>
            </a:r>
          </a:p>
        </p:txBody>
      </p:sp>
      <p:pic>
        <p:nvPicPr>
          <p:cNvPr id="23" name="Picture 22">
            <a:extLst>
              <a:ext uri="{FF2B5EF4-FFF2-40B4-BE49-F238E27FC236}">
                <a16:creationId xmlns:a16="http://schemas.microsoft.com/office/drawing/2014/main" id="{49AB85A4-48B7-4992-8CC8-80DC7377F2EB}"/>
              </a:ext>
            </a:extLst>
          </p:cNvPr>
          <p:cNvPicPr>
            <a:picLocks noChangeAspect="1"/>
          </p:cNvPicPr>
          <p:nvPr/>
        </p:nvPicPr>
        <p:blipFill>
          <a:blip r:embed="rId2"/>
          <a:stretch>
            <a:fillRect/>
          </a:stretch>
        </p:blipFill>
        <p:spPr>
          <a:xfrm>
            <a:off x="7806829" y="2951211"/>
            <a:ext cx="4385171" cy="3906789"/>
          </a:xfrm>
          <a:prstGeom prst="rect">
            <a:avLst/>
          </a:prstGeom>
        </p:spPr>
      </p:pic>
      <p:cxnSp>
        <p:nvCxnSpPr>
          <p:cNvPr id="3" name="Straight Arrow Connector 2">
            <a:extLst>
              <a:ext uri="{FF2B5EF4-FFF2-40B4-BE49-F238E27FC236}">
                <a16:creationId xmlns:a16="http://schemas.microsoft.com/office/drawing/2014/main" id="{004F0060-917F-42EA-AD99-3B2F631D4636}"/>
              </a:ext>
            </a:extLst>
          </p:cNvPr>
          <p:cNvCxnSpPr>
            <a:cxnSpLocks/>
          </p:cNvCxnSpPr>
          <p:nvPr/>
        </p:nvCxnSpPr>
        <p:spPr>
          <a:xfrm>
            <a:off x="11641137" y="1972019"/>
            <a:ext cx="336514" cy="1312904"/>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91A4090-F16A-47F5-AA9D-895BFE4BD5C5}"/>
              </a:ext>
            </a:extLst>
          </p:cNvPr>
          <p:cNvSpPr txBox="1"/>
          <p:nvPr/>
        </p:nvSpPr>
        <p:spPr>
          <a:xfrm>
            <a:off x="10495402" y="1020758"/>
            <a:ext cx="1696598" cy="923330"/>
          </a:xfrm>
          <a:prstGeom prst="rect">
            <a:avLst/>
          </a:prstGeom>
          <a:noFill/>
        </p:spPr>
        <p:txBody>
          <a:bodyPr wrap="square" rtlCol="0">
            <a:spAutoFit/>
          </a:bodyPr>
          <a:lstStyle/>
          <a:p>
            <a:pPr algn="ctr"/>
            <a:r>
              <a:rPr lang="en-US" dirty="0"/>
              <a:t>Chapter 9 of  Lunar Sourcebook</a:t>
            </a:r>
          </a:p>
        </p:txBody>
      </p:sp>
      <p:cxnSp>
        <p:nvCxnSpPr>
          <p:cNvPr id="12" name="Straight Arrow Connector 11">
            <a:extLst>
              <a:ext uri="{FF2B5EF4-FFF2-40B4-BE49-F238E27FC236}">
                <a16:creationId xmlns:a16="http://schemas.microsoft.com/office/drawing/2014/main" id="{08554D66-373E-4CC9-8100-51AB2459F76E}"/>
              </a:ext>
            </a:extLst>
          </p:cNvPr>
          <p:cNvCxnSpPr>
            <a:cxnSpLocks/>
          </p:cNvCxnSpPr>
          <p:nvPr/>
        </p:nvCxnSpPr>
        <p:spPr>
          <a:xfrm flipH="1">
            <a:off x="6405890" y="1365047"/>
            <a:ext cx="695950" cy="496385"/>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5EBF283-3172-4BD2-A82B-9F8C1F57CBE2}"/>
              </a:ext>
            </a:extLst>
          </p:cNvPr>
          <p:cNvSpPr txBox="1"/>
          <p:nvPr/>
        </p:nvSpPr>
        <p:spPr>
          <a:xfrm>
            <a:off x="6280177" y="148867"/>
            <a:ext cx="4215225" cy="1477328"/>
          </a:xfrm>
          <a:prstGeom prst="rect">
            <a:avLst/>
          </a:prstGeom>
          <a:noFill/>
        </p:spPr>
        <p:txBody>
          <a:bodyPr wrap="square" rtlCol="0">
            <a:spAutoFit/>
          </a:bodyPr>
          <a:lstStyle/>
          <a:p>
            <a:pPr algn="ctr"/>
            <a:r>
              <a:rPr lang="en-US" dirty="0"/>
              <a:t>For section 3.4, numerous published data sets from orbiting spacecraft and analysis of</a:t>
            </a:r>
          </a:p>
          <a:p>
            <a:pPr algn="ctr"/>
            <a:r>
              <a:rPr lang="en-US" dirty="0"/>
              <a:t>Apollo and other sample return missions were used. References are cited for all design environment data.</a:t>
            </a:r>
          </a:p>
        </p:txBody>
      </p:sp>
    </p:spTree>
    <p:extLst>
      <p:ext uri="{BB962C8B-B14F-4D97-AF65-F5344CB8AC3E}">
        <p14:creationId xmlns:p14="http://schemas.microsoft.com/office/powerpoint/2010/main" val="928525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549275"/>
            <a:ext cx="3565524" cy="1997855"/>
          </a:xfrm>
        </p:spPr>
        <p:txBody>
          <a:bodyPr/>
          <a:lstStyle/>
          <a:p>
            <a:r>
              <a:rPr lang="en-US" dirty="0"/>
              <a:t>Agenda</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4" y="2677306"/>
            <a:ext cx="4572000" cy="3415519"/>
          </a:xfrm>
        </p:spPr>
        <p:txBody>
          <a:bodyPr/>
          <a:lstStyle/>
          <a:p>
            <a:r>
              <a:rPr lang="en-US" dirty="0"/>
              <a:t>Who’s Who</a:t>
            </a:r>
          </a:p>
          <a:p>
            <a:r>
              <a:rPr lang="en-US" dirty="0"/>
              <a:t>Dust, the dust problem, and dust mitigation</a:t>
            </a:r>
          </a:p>
          <a:p>
            <a:r>
              <a:rPr lang="en-US" dirty="0"/>
              <a:t>Defining “dust”</a:t>
            </a:r>
          </a:p>
          <a:p>
            <a:r>
              <a:rPr lang="en-US" sz="3200" dirty="0">
                <a:solidFill>
                  <a:schemeClr val="tx1"/>
                </a:solidFill>
                <a:latin typeface="+mj-lt"/>
                <a:ea typeface="+mj-ea"/>
                <a:cs typeface="+mj-cs"/>
              </a:rPr>
              <a:t>NASA’s Perspective</a:t>
            </a:r>
          </a:p>
          <a:p>
            <a:r>
              <a:rPr lang="en-US" dirty="0"/>
              <a:t>Experiments, Payloads, and Technology</a:t>
            </a:r>
          </a:p>
          <a:p>
            <a:r>
              <a:rPr lang="en-US" dirty="0"/>
              <a:t>Engagement </a:t>
            </a:r>
          </a:p>
          <a:p>
            <a:endParaRPr lang="en-US" dirty="0"/>
          </a:p>
        </p:txBody>
      </p:sp>
      <p:pic>
        <p:nvPicPr>
          <p:cNvPr id="22" name="Picture Placeholder 21">
            <a:extLst>
              <a:ext uri="{FF2B5EF4-FFF2-40B4-BE49-F238E27FC236}">
                <a16:creationId xmlns:a16="http://schemas.microsoft.com/office/drawing/2014/main" id="{3E7D16EB-2E63-4BB9-9FBC-A39F485E9EAC}"/>
              </a:ext>
            </a:extLst>
          </p:cNvPr>
          <p:cNvPicPr>
            <a:picLocks noGrp="1" noChangeAspect="1"/>
          </p:cNvPicPr>
          <p:nvPr>
            <p:ph type="pic" sz="quarter" idx="15"/>
          </p:nvPr>
        </p:nvPicPr>
        <p:blipFill rotWithShape="1">
          <a:blip r:embed="rId2"/>
          <a:srcRect l="29689" r="12500" b="25172"/>
          <a:stretch/>
        </p:blipFill>
        <p:spPr>
          <a:xfrm>
            <a:off x="9105900" y="3324733"/>
            <a:ext cx="2922588" cy="2837164"/>
          </a:xfrm>
        </p:spPr>
      </p:pic>
      <p:pic>
        <p:nvPicPr>
          <p:cNvPr id="26" name="Picture Placeholder 25">
            <a:extLst>
              <a:ext uri="{FF2B5EF4-FFF2-40B4-BE49-F238E27FC236}">
                <a16:creationId xmlns:a16="http://schemas.microsoft.com/office/drawing/2014/main" id="{E1830FBC-7A7A-405E-9FAB-D71FC6FE706B}"/>
              </a:ext>
            </a:extLst>
          </p:cNvPr>
          <p:cNvPicPr>
            <a:picLocks noGrp="1" noChangeAspect="1"/>
          </p:cNvPicPr>
          <p:nvPr>
            <p:ph type="pic" sz="quarter" idx="14"/>
          </p:nvPr>
        </p:nvPicPr>
        <p:blipFill rotWithShape="1">
          <a:blip r:embed="rId3"/>
          <a:srcRect b="2923"/>
          <a:stretch/>
        </p:blipFill>
        <p:spPr>
          <a:xfrm>
            <a:off x="8918575" y="596392"/>
            <a:ext cx="2263776" cy="2197608"/>
          </a:xfrm>
        </p:spPr>
      </p:pic>
      <p:pic>
        <p:nvPicPr>
          <p:cNvPr id="30" name="Picture Placeholder 29">
            <a:extLst>
              <a:ext uri="{FF2B5EF4-FFF2-40B4-BE49-F238E27FC236}">
                <a16:creationId xmlns:a16="http://schemas.microsoft.com/office/drawing/2014/main" id="{28C0BAF8-FE05-4DAB-96BB-24EBC1C927DF}"/>
              </a:ext>
            </a:extLst>
          </p:cNvPr>
          <p:cNvPicPr>
            <a:picLocks noGrp="1" noChangeAspect="1"/>
          </p:cNvPicPr>
          <p:nvPr>
            <p:ph type="pic" sz="quarter" idx="13"/>
          </p:nvPr>
        </p:nvPicPr>
        <p:blipFill rotWithShape="1">
          <a:blip r:embed="rId4"/>
          <a:srcRect l="2522" t="4907" r="1359" b="4171"/>
          <a:stretch/>
        </p:blipFill>
        <p:spPr>
          <a:xfrm>
            <a:off x="5122863" y="1728280"/>
            <a:ext cx="3795712" cy="3592112"/>
          </a:xfrm>
        </p:spPr>
      </p:pic>
      <p:sp>
        <p:nvSpPr>
          <p:cNvPr id="7" name="Slide Number Placeholder 3">
            <a:extLst>
              <a:ext uri="{FF2B5EF4-FFF2-40B4-BE49-F238E27FC236}">
                <a16:creationId xmlns:a16="http://schemas.microsoft.com/office/drawing/2014/main" id="{86250CAD-7B5D-48E2-9734-AAF8D50C430F}"/>
              </a:ext>
            </a:extLst>
          </p:cNvPr>
          <p:cNvSpPr>
            <a:spLocks noGrp="1"/>
          </p:cNvSpPr>
          <p:nvPr>
            <p:ph type="sldNum" sz="quarter" idx="12"/>
          </p:nvPr>
        </p:nvSpPr>
        <p:spPr>
          <a:xfrm>
            <a:off x="9948863" y="6507212"/>
            <a:ext cx="1692274" cy="153888"/>
          </a:xfrm>
          <a:prstGeom prst="rect">
            <a:avLst/>
          </a:prstGeom>
        </p:spPr>
        <p:txBody>
          <a:bodyPr>
            <a:noAutofit/>
          </a:bodyPr>
          <a:lstStyle/>
          <a:p>
            <a:pPr algn="r"/>
            <a:fld id="{DBA1B0FB-D917-4C8C-928F-313BD683BF39}" type="slidenum">
              <a:rPr lang="en-US" smtClean="0"/>
              <a:pPr algn="r"/>
              <a:t>39</a:t>
            </a:fld>
            <a:endParaRPr lang="en-US"/>
          </a:p>
        </p:txBody>
      </p:sp>
    </p:spTree>
    <p:extLst>
      <p:ext uri="{BB962C8B-B14F-4D97-AF65-F5344CB8AC3E}">
        <p14:creationId xmlns:p14="http://schemas.microsoft.com/office/powerpoint/2010/main" val="24150604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B508D-45CE-4077-8337-CC15A599347F}"/>
              </a:ext>
            </a:extLst>
          </p:cNvPr>
          <p:cNvSpPr>
            <a:spLocks noGrp="1"/>
          </p:cNvSpPr>
          <p:nvPr>
            <p:ph type="title"/>
          </p:nvPr>
        </p:nvSpPr>
        <p:spPr>
          <a:xfrm>
            <a:off x="285750" y="549275"/>
            <a:ext cx="3830638" cy="1997855"/>
          </a:xfrm>
        </p:spPr>
        <p:txBody>
          <a:bodyPr vert="horz" wrap="square" lIns="0" tIns="0" rIns="0" bIns="0" rtlCol="0" anchor="b" anchorCtr="0">
            <a:normAutofit fontScale="90000"/>
          </a:bodyPr>
          <a:lstStyle/>
          <a:p>
            <a:pPr>
              <a:lnSpc>
                <a:spcPct val="100000"/>
              </a:lnSpc>
            </a:pPr>
            <a:r>
              <a:rPr lang="en-US" kern="1200" dirty="0">
                <a:solidFill>
                  <a:schemeClr val="tx1"/>
                </a:solidFill>
                <a:latin typeface="+mj-lt"/>
                <a:ea typeface="+mj-ea"/>
                <a:cs typeface="+mj-cs"/>
              </a:rPr>
              <a:t>NASA Civil Space Shortfall Ranking</a:t>
            </a:r>
          </a:p>
        </p:txBody>
      </p:sp>
      <p:sp>
        <p:nvSpPr>
          <p:cNvPr id="3" name="Content Placeholder 2">
            <a:extLst>
              <a:ext uri="{FF2B5EF4-FFF2-40B4-BE49-F238E27FC236}">
                <a16:creationId xmlns:a16="http://schemas.microsoft.com/office/drawing/2014/main" id="{38E0B2D8-A80B-4323-9660-3291E4C84EF9}"/>
              </a:ext>
            </a:extLst>
          </p:cNvPr>
          <p:cNvSpPr>
            <a:spLocks noGrp="1"/>
          </p:cNvSpPr>
          <p:nvPr>
            <p:ph idx="1"/>
          </p:nvPr>
        </p:nvSpPr>
        <p:spPr>
          <a:xfrm>
            <a:off x="550863" y="2678400"/>
            <a:ext cx="3830637" cy="3414425"/>
          </a:xfrm>
        </p:spPr>
        <p:txBody>
          <a:bodyPr vert="horz" wrap="square" lIns="0" tIns="0" rIns="0" bIns="0" rtlCol="0" anchor="t">
            <a:normAutofit/>
          </a:bodyPr>
          <a:lstStyle/>
          <a:p>
            <a:pPr>
              <a:buFont typeface="Arial" panose="020B0604020202020204" pitchFamily="34" charset="0"/>
              <a:buChar char="•"/>
            </a:pPr>
            <a:r>
              <a:rPr lang="en-US" dirty="0"/>
              <a:t>Dust Mitigation ranked #1 by NASA Exploration Systems Development Mission Directorate (ESDMD)</a:t>
            </a:r>
          </a:p>
          <a:p>
            <a:pPr>
              <a:buFont typeface="Arial" panose="020B0604020202020204" pitchFamily="34" charset="0"/>
              <a:buChar char="•"/>
            </a:pPr>
            <a:r>
              <a:rPr lang="en-US" dirty="0">
                <a:hlinkClick r:id="rId3"/>
              </a:rPr>
              <a:t>Shortfall document </a:t>
            </a:r>
            <a:r>
              <a:rPr lang="en-US" dirty="0"/>
              <a:t>released April 2024</a:t>
            </a:r>
          </a:p>
          <a:p>
            <a:pPr>
              <a:buFont typeface="Arial" panose="020B0604020202020204" pitchFamily="34" charset="0"/>
              <a:buChar char="•"/>
            </a:pPr>
            <a:r>
              <a:rPr lang="en-US" dirty="0">
                <a:hlinkClick r:id="rId4"/>
              </a:rPr>
              <a:t>Shortfall ranking</a:t>
            </a:r>
            <a:r>
              <a:rPr lang="en-US" dirty="0"/>
              <a:t> released July 2024</a:t>
            </a:r>
          </a:p>
        </p:txBody>
      </p:sp>
      <p:sp>
        <p:nvSpPr>
          <p:cNvPr id="69" name="Rectangle: Rounded Corners 30">
            <a:extLst>
              <a:ext uri="{FF2B5EF4-FFF2-40B4-BE49-F238E27FC236}">
                <a16:creationId xmlns:a16="http://schemas.microsoft.com/office/drawing/2014/main" id="{1EE2F13F-F4CA-6B63-4704-6FE19D0900A4}"/>
              </a:ext>
            </a:extLst>
          </p:cNvPr>
          <p:cNvSpPr/>
          <p:nvPr/>
        </p:nvSpPr>
        <p:spPr>
          <a:xfrm rot="10800000">
            <a:off x="4566766" y="5519275"/>
            <a:ext cx="7334136" cy="818312"/>
          </a:xfrm>
          <a:prstGeom prst="roundRect">
            <a:avLst/>
          </a:prstGeom>
          <a:solidFill>
            <a:srgbClr val="F89646"/>
          </a:solidFill>
          <a:ln w="12700" cap="flat" cmpd="sng" algn="ctr">
            <a:solidFill>
              <a:srgbClr val="4F81BD">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70" name="Rectangle: Rounded Corners 31">
            <a:extLst>
              <a:ext uri="{FF2B5EF4-FFF2-40B4-BE49-F238E27FC236}">
                <a16:creationId xmlns:a16="http://schemas.microsoft.com/office/drawing/2014/main" id="{D4946719-8A2F-DC70-FCA4-22F8CC8F50C7}"/>
              </a:ext>
            </a:extLst>
          </p:cNvPr>
          <p:cNvSpPr/>
          <p:nvPr/>
        </p:nvSpPr>
        <p:spPr>
          <a:xfrm rot="10800000">
            <a:off x="4566765" y="4640468"/>
            <a:ext cx="7334140" cy="818312"/>
          </a:xfrm>
          <a:prstGeom prst="roundRect">
            <a:avLst/>
          </a:prstGeom>
          <a:solidFill>
            <a:srgbClr val="F1E146"/>
          </a:solidFill>
          <a:ln w="12700" cap="flat" cmpd="sng" algn="ctr">
            <a:solidFill>
              <a:srgbClr val="4F81BD">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71" name="Rectangle: Rounded Corners 32">
            <a:extLst>
              <a:ext uri="{FF2B5EF4-FFF2-40B4-BE49-F238E27FC236}">
                <a16:creationId xmlns:a16="http://schemas.microsoft.com/office/drawing/2014/main" id="{A37D32C4-32C6-B957-E0EE-207102312231}"/>
              </a:ext>
            </a:extLst>
          </p:cNvPr>
          <p:cNvSpPr/>
          <p:nvPr/>
        </p:nvSpPr>
        <p:spPr>
          <a:xfrm rot="10800000">
            <a:off x="4566766" y="3761665"/>
            <a:ext cx="7334140" cy="818312"/>
          </a:xfrm>
          <a:prstGeom prst="roundRect">
            <a:avLst/>
          </a:prstGeom>
          <a:solidFill>
            <a:srgbClr val="ACE946"/>
          </a:solidFill>
          <a:ln w="12700" cap="flat" cmpd="sng" algn="ctr">
            <a:solidFill>
              <a:srgbClr val="4F81BD">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72" name="Rectangle: Rounded Corners 33">
            <a:extLst>
              <a:ext uri="{FF2B5EF4-FFF2-40B4-BE49-F238E27FC236}">
                <a16:creationId xmlns:a16="http://schemas.microsoft.com/office/drawing/2014/main" id="{32FFD88E-EB68-2E8C-CFA6-408911AC5353}"/>
              </a:ext>
            </a:extLst>
          </p:cNvPr>
          <p:cNvSpPr/>
          <p:nvPr/>
        </p:nvSpPr>
        <p:spPr>
          <a:xfrm rot="10800000">
            <a:off x="4566766" y="2882863"/>
            <a:ext cx="7334142" cy="818312"/>
          </a:xfrm>
          <a:prstGeom prst="roundRect">
            <a:avLst/>
          </a:prstGeom>
          <a:solidFill>
            <a:srgbClr val="60E146"/>
          </a:solidFill>
          <a:ln w="12700" cap="flat" cmpd="sng" algn="ctr">
            <a:solidFill>
              <a:srgbClr val="4F81BD">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73" name="Rectangle: Rounded Corners 31">
            <a:extLst>
              <a:ext uri="{FF2B5EF4-FFF2-40B4-BE49-F238E27FC236}">
                <a16:creationId xmlns:a16="http://schemas.microsoft.com/office/drawing/2014/main" id="{A2B980A0-3E62-F234-2D1C-402967C64FE0}"/>
              </a:ext>
            </a:extLst>
          </p:cNvPr>
          <p:cNvSpPr/>
          <p:nvPr/>
        </p:nvSpPr>
        <p:spPr>
          <a:xfrm rot="10800000">
            <a:off x="4566765" y="2015953"/>
            <a:ext cx="7334145" cy="818312"/>
          </a:xfrm>
          <a:prstGeom prst="roundRect">
            <a:avLst/>
          </a:prstGeom>
          <a:solidFill>
            <a:srgbClr val="47D872"/>
          </a:solidFill>
          <a:ln w="12700" cap="flat" cmpd="sng" algn="ctr">
            <a:solidFill>
              <a:srgbClr val="4F81BD">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74" name="Rectangle: Rounded Corners 32">
            <a:extLst>
              <a:ext uri="{FF2B5EF4-FFF2-40B4-BE49-F238E27FC236}">
                <a16:creationId xmlns:a16="http://schemas.microsoft.com/office/drawing/2014/main" id="{CB9552F1-2C7A-D05F-9557-9CA346BC8CE9}"/>
              </a:ext>
            </a:extLst>
          </p:cNvPr>
          <p:cNvSpPr/>
          <p:nvPr/>
        </p:nvSpPr>
        <p:spPr>
          <a:xfrm rot="10800000">
            <a:off x="4581374" y="1147682"/>
            <a:ext cx="7334146" cy="818312"/>
          </a:xfrm>
          <a:prstGeom prst="roundRect">
            <a:avLst/>
          </a:prstGeom>
          <a:solidFill>
            <a:srgbClr val="49CFAE"/>
          </a:solidFill>
          <a:ln w="12700" cap="flat" cmpd="sng" algn="ctr">
            <a:solidFill>
              <a:srgbClr val="4F81BD">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75" name="Rectangle: Rounded Corners 33">
            <a:extLst>
              <a:ext uri="{FF2B5EF4-FFF2-40B4-BE49-F238E27FC236}">
                <a16:creationId xmlns:a16="http://schemas.microsoft.com/office/drawing/2014/main" id="{26EA8A8E-7C2A-DB39-0FFE-DFE872EF33D3}"/>
              </a:ext>
            </a:extLst>
          </p:cNvPr>
          <p:cNvSpPr/>
          <p:nvPr/>
        </p:nvSpPr>
        <p:spPr>
          <a:xfrm rot="10800000">
            <a:off x="4566766" y="258345"/>
            <a:ext cx="7348756" cy="818312"/>
          </a:xfrm>
          <a:prstGeom prst="roundRect">
            <a:avLst/>
          </a:prstGeom>
          <a:solidFill>
            <a:srgbClr val="4AACC7"/>
          </a:solidFill>
          <a:ln w="12700" cap="flat" cmpd="sng" algn="ctr">
            <a:solidFill>
              <a:srgbClr val="4F81BD">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76" name="Rounded Rectangle 15">
            <a:extLst>
              <a:ext uri="{FF2B5EF4-FFF2-40B4-BE49-F238E27FC236}">
                <a16:creationId xmlns:a16="http://schemas.microsoft.com/office/drawing/2014/main" id="{D52F5451-637D-E340-87DD-013345C67ADF}"/>
              </a:ext>
            </a:extLst>
          </p:cNvPr>
          <p:cNvSpPr/>
          <p:nvPr/>
        </p:nvSpPr>
        <p:spPr>
          <a:xfrm>
            <a:off x="4634647" y="326099"/>
            <a:ext cx="1274611" cy="668522"/>
          </a:xfrm>
          <a:prstGeom prst="roundRect">
            <a:avLst/>
          </a:prstGeom>
          <a:solidFill>
            <a:srgbClr val="B3E3EC">
              <a:alpha val="34000"/>
            </a:srgbClr>
          </a:solidFill>
          <a:ln w="12700" cap="flat" cmpd="sng" algn="ctr">
            <a:solidFill>
              <a:srgbClr val="0070C0"/>
            </a:solidFill>
            <a:prstDash val="solid"/>
            <a:miter lim="800000"/>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Integrated #63</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ESDMD # 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STMD # 37</a:t>
            </a:r>
          </a:p>
        </p:txBody>
      </p:sp>
      <p:sp>
        <p:nvSpPr>
          <p:cNvPr id="77" name="Rounded Rectangle 23">
            <a:extLst>
              <a:ext uri="{FF2B5EF4-FFF2-40B4-BE49-F238E27FC236}">
                <a16:creationId xmlns:a16="http://schemas.microsoft.com/office/drawing/2014/main" id="{00204831-F187-07C8-364A-846D71BFEECE}"/>
              </a:ext>
            </a:extLst>
          </p:cNvPr>
          <p:cNvSpPr/>
          <p:nvPr/>
        </p:nvSpPr>
        <p:spPr>
          <a:xfrm>
            <a:off x="4653466" y="1240569"/>
            <a:ext cx="1265463" cy="666261"/>
          </a:xfrm>
          <a:prstGeom prst="roundRect">
            <a:avLst/>
          </a:prstGeom>
          <a:solidFill>
            <a:sysClr val="window" lastClr="FFFFFF">
              <a:alpha val="28897"/>
            </a:sysClr>
          </a:solidFill>
          <a:ln w="12700" cap="flat" cmpd="sng" algn="ctr">
            <a:solidFill>
              <a:srgbClr val="40B99E"/>
            </a:solidFill>
            <a:prstDash val="solid"/>
            <a:miter lim="800000"/>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Integrated # 47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ESDMD # 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STMD # </a:t>
            </a:r>
            <a:r>
              <a:rPr lang="en-US" sz="1200" kern="0" dirty="0">
                <a:solidFill>
                  <a:srgbClr val="1F497D"/>
                </a:solidFill>
                <a:latin typeface="Arial" panose="020B0604020202020204" pitchFamily="34" charset="0"/>
                <a:cs typeface="Arial" panose="020B0604020202020204" pitchFamily="34" charset="0"/>
              </a:rPr>
              <a:t>33</a:t>
            </a:r>
            <a:endPar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78" name="Rounded Rectangle 24">
            <a:extLst>
              <a:ext uri="{FF2B5EF4-FFF2-40B4-BE49-F238E27FC236}">
                <a16:creationId xmlns:a16="http://schemas.microsoft.com/office/drawing/2014/main" id="{9485E9F6-C7EE-4C8A-2A16-693DB7461631}"/>
              </a:ext>
            </a:extLst>
          </p:cNvPr>
          <p:cNvSpPr/>
          <p:nvPr/>
        </p:nvSpPr>
        <p:spPr>
          <a:xfrm>
            <a:off x="4637734" y="2101797"/>
            <a:ext cx="1273142" cy="655803"/>
          </a:xfrm>
          <a:prstGeom prst="roundRect">
            <a:avLst/>
          </a:prstGeom>
          <a:solidFill>
            <a:sysClr val="window" lastClr="FFFFFF">
              <a:alpha val="53000"/>
            </a:sysClr>
          </a:solidFill>
          <a:ln w="12700" cap="flat" cmpd="sng" algn="ctr">
            <a:solidFill>
              <a:srgbClr val="3FBF67"/>
            </a:solidFill>
            <a:prstDash val="solid"/>
            <a:miter lim="800000"/>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Integrated # 56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ESDMD # 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STMD # 36</a:t>
            </a:r>
          </a:p>
        </p:txBody>
      </p:sp>
      <p:sp>
        <p:nvSpPr>
          <p:cNvPr id="79" name="Rounded Rectangle 25">
            <a:extLst>
              <a:ext uri="{FF2B5EF4-FFF2-40B4-BE49-F238E27FC236}">
                <a16:creationId xmlns:a16="http://schemas.microsoft.com/office/drawing/2014/main" id="{F32F4D96-0B5E-D58C-1FDD-FBCCBF022DBE}"/>
              </a:ext>
            </a:extLst>
          </p:cNvPr>
          <p:cNvSpPr/>
          <p:nvPr/>
        </p:nvSpPr>
        <p:spPr>
          <a:xfrm>
            <a:off x="4637733" y="2986084"/>
            <a:ext cx="1272474" cy="643583"/>
          </a:xfrm>
          <a:prstGeom prst="roundRect">
            <a:avLst/>
          </a:prstGeom>
          <a:solidFill>
            <a:srgbClr val="B5D6A7">
              <a:alpha val="52941"/>
            </a:srgbClr>
          </a:solidFill>
          <a:ln w="12700" cap="flat" cmpd="sng" algn="ctr">
            <a:solidFill>
              <a:srgbClr val="00B050"/>
            </a:solidFill>
            <a:prstDash val="solid"/>
            <a:miter lim="800000"/>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Integrated # 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ESDMD # 4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STMD # 1</a:t>
            </a:r>
            <a:endParaRPr kumimoji="0" lang="en-US" sz="1200" b="1"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80" name="Rounded Rectangle 26">
            <a:extLst>
              <a:ext uri="{FF2B5EF4-FFF2-40B4-BE49-F238E27FC236}">
                <a16:creationId xmlns:a16="http://schemas.microsoft.com/office/drawing/2014/main" id="{A1DC0B6D-2D17-812B-3A0F-056B5DB79B1E}"/>
              </a:ext>
            </a:extLst>
          </p:cNvPr>
          <p:cNvSpPr/>
          <p:nvPr/>
        </p:nvSpPr>
        <p:spPr>
          <a:xfrm>
            <a:off x="4634099" y="3831454"/>
            <a:ext cx="1311357" cy="683755"/>
          </a:xfrm>
          <a:prstGeom prst="roundRect">
            <a:avLst/>
          </a:prstGeom>
          <a:solidFill>
            <a:srgbClr val="BBE18C"/>
          </a:solidFill>
          <a:ln w="12700" cap="flat" cmpd="sng" algn="ctr">
            <a:solidFill>
              <a:srgbClr val="92D050"/>
            </a:solidFill>
            <a:prstDash val="solid"/>
            <a:miter lim="800000"/>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Integrated # 6</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ESDMD # 6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STMD # 62</a:t>
            </a:r>
          </a:p>
        </p:txBody>
      </p:sp>
      <p:sp>
        <p:nvSpPr>
          <p:cNvPr id="81" name="Rounded Rectangle 27">
            <a:extLst>
              <a:ext uri="{FF2B5EF4-FFF2-40B4-BE49-F238E27FC236}">
                <a16:creationId xmlns:a16="http://schemas.microsoft.com/office/drawing/2014/main" id="{4360541A-0501-DE29-4186-93D262189DE8}"/>
              </a:ext>
            </a:extLst>
          </p:cNvPr>
          <p:cNvSpPr/>
          <p:nvPr/>
        </p:nvSpPr>
        <p:spPr>
          <a:xfrm>
            <a:off x="4634099" y="4715739"/>
            <a:ext cx="1311357" cy="674990"/>
          </a:xfrm>
          <a:prstGeom prst="roundRect">
            <a:avLst/>
          </a:prstGeom>
          <a:solidFill>
            <a:sysClr val="window" lastClr="FFFFFF">
              <a:alpha val="44000"/>
            </a:sysClr>
          </a:solidFill>
          <a:ln w="12700" cap="flat" cmpd="sng" algn="ctr">
            <a:solidFill>
              <a:srgbClr val="F2B500"/>
            </a:solidFill>
            <a:prstDash val="solid"/>
            <a:miter lim="800000"/>
          </a:ln>
          <a:effectLst/>
        </p:spPr>
        <p:txBody>
          <a:bodyPr lIns="45720" r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Integrated # 34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ESDMD # 35</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STMD # </a:t>
            </a:r>
            <a:r>
              <a:rPr lang="en-US" sz="1200" kern="0" dirty="0">
                <a:solidFill>
                  <a:srgbClr val="1F497D"/>
                </a:solidFill>
                <a:latin typeface="Arial" panose="020B0604020202020204" pitchFamily="34" charset="0"/>
                <a:cs typeface="Arial" panose="020B0604020202020204" pitchFamily="34" charset="0"/>
              </a:rPr>
              <a:t>61</a:t>
            </a:r>
            <a:endPar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82" name="Rounded Rectangle 28">
            <a:extLst>
              <a:ext uri="{FF2B5EF4-FFF2-40B4-BE49-F238E27FC236}">
                <a16:creationId xmlns:a16="http://schemas.microsoft.com/office/drawing/2014/main" id="{2CB0C398-5080-8B45-C41E-C5128CEADA5B}"/>
              </a:ext>
            </a:extLst>
          </p:cNvPr>
          <p:cNvSpPr/>
          <p:nvPr/>
        </p:nvSpPr>
        <p:spPr>
          <a:xfrm>
            <a:off x="4637184" y="5582441"/>
            <a:ext cx="1306808" cy="689528"/>
          </a:xfrm>
          <a:prstGeom prst="roundRect">
            <a:avLst/>
          </a:prstGeom>
          <a:solidFill>
            <a:srgbClr val="F79646">
              <a:lumMod val="60000"/>
              <a:lumOff val="40000"/>
            </a:srgbClr>
          </a:solidFill>
          <a:ln w="12700" cap="flat" cmpd="sng" algn="ctr">
            <a:solidFill>
              <a:srgbClr val="F79646">
                <a:lumMod val="75000"/>
              </a:srgbClr>
            </a:solidFill>
            <a:prstDash val="solid"/>
            <a:miter lim="800000"/>
          </a:ln>
          <a:effectLst/>
        </p:spPr>
        <p:txBody>
          <a:bodyPr lIns="27432" rIns="27432"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Integrated # 103</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ESDMD # 75</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STMD # 96</a:t>
            </a:r>
          </a:p>
        </p:txBody>
      </p:sp>
      <p:sp>
        <p:nvSpPr>
          <p:cNvPr id="83" name="Rounded Rectangle 157">
            <a:extLst>
              <a:ext uri="{FF2B5EF4-FFF2-40B4-BE49-F238E27FC236}">
                <a16:creationId xmlns:a16="http://schemas.microsoft.com/office/drawing/2014/main" id="{D13B7BE5-7355-438A-179E-A7677B2779A5}"/>
              </a:ext>
            </a:extLst>
          </p:cNvPr>
          <p:cNvSpPr/>
          <p:nvPr/>
        </p:nvSpPr>
        <p:spPr>
          <a:xfrm>
            <a:off x="5984914" y="335128"/>
            <a:ext cx="5833175" cy="668522"/>
          </a:xfrm>
          <a:prstGeom prst="roundRect">
            <a:avLst/>
          </a:prstGeom>
          <a:solidFill>
            <a:srgbClr val="B3E3EC">
              <a:alpha val="91000"/>
            </a:srgbClr>
          </a:solidFill>
          <a:ln w="12700"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84" name="Rounded Rectangle 164">
            <a:extLst>
              <a:ext uri="{FF2B5EF4-FFF2-40B4-BE49-F238E27FC236}">
                <a16:creationId xmlns:a16="http://schemas.microsoft.com/office/drawing/2014/main" id="{0B7722E7-A47B-8992-949F-FD38DCF762F1}"/>
              </a:ext>
            </a:extLst>
          </p:cNvPr>
          <p:cNvSpPr/>
          <p:nvPr/>
        </p:nvSpPr>
        <p:spPr>
          <a:xfrm>
            <a:off x="5990516" y="1226493"/>
            <a:ext cx="5831783" cy="668522"/>
          </a:xfrm>
          <a:prstGeom prst="roundRect">
            <a:avLst/>
          </a:prstGeom>
          <a:solidFill>
            <a:srgbClr val="7EDDC6"/>
          </a:solidFill>
          <a:ln w="12700" cap="flat" cmpd="sng" algn="ctr">
            <a:solidFill>
              <a:srgbClr val="40B99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85" name="Rounded Rectangle 165">
            <a:extLst>
              <a:ext uri="{FF2B5EF4-FFF2-40B4-BE49-F238E27FC236}">
                <a16:creationId xmlns:a16="http://schemas.microsoft.com/office/drawing/2014/main" id="{8D452B34-C6FB-265C-7FC9-557B9DDA3229}"/>
              </a:ext>
            </a:extLst>
          </p:cNvPr>
          <p:cNvSpPr/>
          <p:nvPr/>
        </p:nvSpPr>
        <p:spPr>
          <a:xfrm>
            <a:off x="5990516" y="2092069"/>
            <a:ext cx="5831783" cy="668522"/>
          </a:xfrm>
          <a:prstGeom prst="roundRect">
            <a:avLst/>
          </a:prstGeom>
          <a:solidFill>
            <a:srgbClr val="A9EDBE"/>
          </a:solidFill>
          <a:ln w="12700" cap="flat" cmpd="sng" algn="ctr">
            <a:solidFill>
              <a:srgbClr val="3FBF6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86" name="Rounded Rectangle 166">
            <a:extLst>
              <a:ext uri="{FF2B5EF4-FFF2-40B4-BE49-F238E27FC236}">
                <a16:creationId xmlns:a16="http://schemas.microsoft.com/office/drawing/2014/main" id="{287393F9-ADBC-AC1B-72A7-01AEEF98CF7F}"/>
              </a:ext>
            </a:extLst>
          </p:cNvPr>
          <p:cNvSpPr/>
          <p:nvPr/>
        </p:nvSpPr>
        <p:spPr>
          <a:xfrm>
            <a:off x="5984914" y="2981292"/>
            <a:ext cx="5837385" cy="668522"/>
          </a:xfrm>
          <a:prstGeom prst="roundRect">
            <a:avLst/>
          </a:prstGeom>
          <a:solidFill>
            <a:srgbClr val="8DDC79"/>
          </a:solidFill>
          <a:ln w="12700" cap="flat" cmpd="sng" algn="ctr">
            <a:solidFill>
              <a:srgbClr val="00B05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87" name="Rounded Rectangle 167">
            <a:extLst>
              <a:ext uri="{FF2B5EF4-FFF2-40B4-BE49-F238E27FC236}">
                <a16:creationId xmlns:a16="http://schemas.microsoft.com/office/drawing/2014/main" id="{5A0BF8FD-597D-2F26-DE20-AB6C403EE57C}"/>
              </a:ext>
            </a:extLst>
          </p:cNvPr>
          <p:cNvSpPr/>
          <p:nvPr/>
        </p:nvSpPr>
        <p:spPr>
          <a:xfrm>
            <a:off x="5984914" y="3857736"/>
            <a:ext cx="5837385" cy="668522"/>
          </a:xfrm>
          <a:prstGeom prst="roundRect">
            <a:avLst/>
          </a:prstGeom>
          <a:solidFill>
            <a:srgbClr val="BBE28C"/>
          </a:solidFill>
          <a:ln w="12700" cap="flat" cmpd="sng" algn="ctr">
            <a:solidFill>
              <a:srgbClr val="92D05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88" name="Rounded Rectangle 168">
            <a:extLst>
              <a:ext uri="{FF2B5EF4-FFF2-40B4-BE49-F238E27FC236}">
                <a16:creationId xmlns:a16="http://schemas.microsoft.com/office/drawing/2014/main" id="{44AC07BD-13E6-3E2C-9944-A6637C016937}"/>
              </a:ext>
            </a:extLst>
          </p:cNvPr>
          <p:cNvSpPr/>
          <p:nvPr/>
        </p:nvSpPr>
        <p:spPr>
          <a:xfrm>
            <a:off x="5990516" y="4723313"/>
            <a:ext cx="5831783" cy="668522"/>
          </a:xfrm>
          <a:prstGeom prst="roundRect">
            <a:avLst/>
          </a:prstGeom>
          <a:solidFill>
            <a:srgbClr val="F8EE97"/>
          </a:solidFill>
          <a:ln w="12700" cap="flat" cmpd="sng" algn="ctr">
            <a:solidFill>
              <a:srgbClr val="F2B5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89" name="Rounded Rectangle 169">
            <a:extLst>
              <a:ext uri="{FF2B5EF4-FFF2-40B4-BE49-F238E27FC236}">
                <a16:creationId xmlns:a16="http://schemas.microsoft.com/office/drawing/2014/main" id="{38FDAB05-2036-D1AA-33DF-778DEDB589EB}"/>
              </a:ext>
            </a:extLst>
          </p:cNvPr>
          <p:cNvSpPr/>
          <p:nvPr/>
        </p:nvSpPr>
        <p:spPr>
          <a:xfrm>
            <a:off x="5984914" y="5590969"/>
            <a:ext cx="5833175" cy="668522"/>
          </a:xfrm>
          <a:prstGeom prst="roundRect">
            <a:avLst/>
          </a:prstGeom>
          <a:solidFill>
            <a:srgbClr val="FAC090"/>
          </a:solidFill>
          <a:ln w="12700" cap="flat" cmpd="sng" algn="ctr">
            <a:solidFill>
              <a:srgbClr val="F79646">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90" name="TextBox 89">
            <a:extLst>
              <a:ext uri="{FF2B5EF4-FFF2-40B4-BE49-F238E27FC236}">
                <a16:creationId xmlns:a16="http://schemas.microsoft.com/office/drawing/2014/main" id="{49421BF5-16E0-950D-01F9-6820C501EB70}"/>
              </a:ext>
            </a:extLst>
          </p:cNvPr>
          <p:cNvSpPr txBox="1"/>
          <p:nvPr/>
        </p:nvSpPr>
        <p:spPr>
          <a:xfrm>
            <a:off x="6006903" y="318046"/>
            <a:ext cx="5738385" cy="707886"/>
          </a:xfrm>
          <a:prstGeom prst="rect">
            <a:avLst/>
          </a:prstGeom>
          <a:noFill/>
        </p:spPr>
        <p:txBody>
          <a:bodyPr wrap="square" lIns="91440" tIns="45720" rIns="91440" bIns="45720" anchor="t">
            <a:spAutoFit/>
          </a:bodyPr>
          <a:lstStyle/>
          <a:p>
            <a:r>
              <a:rPr lang="en-US" sz="2000" dirty="0">
                <a:solidFill>
                  <a:srgbClr val="1F497D"/>
                </a:solidFill>
                <a:latin typeface="Arial" panose="020B0604020202020204" pitchFamily="34" charset="0"/>
                <a:cs typeface="Arial" panose="020B0604020202020204" pitchFamily="34" charset="0"/>
              </a:rPr>
              <a:t>1561 Advanced Modeling and Test Capabilities to Characterize Dust Effects on Hardware</a:t>
            </a:r>
          </a:p>
        </p:txBody>
      </p:sp>
      <p:sp>
        <p:nvSpPr>
          <p:cNvPr id="91" name="TextBox 90">
            <a:extLst>
              <a:ext uri="{FF2B5EF4-FFF2-40B4-BE49-F238E27FC236}">
                <a16:creationId xmlns:a16="http://schemas.microsoft.com/office/drawing/2014/main" id="{7DFADD30-FA12-BEF7-C04D-980DA2289E73}"/>
              </a:ext>
            </a:extLst>
          </p:cNvPr>
          <p:cNvSpPr txBox="1"/>
          <p:nvPr/>
        </p:nvSpPr>
        <p:spPr>
          <a:xfrm>
            <a:off x="5993299" y="1230411"/>
            <a:ext cx="5860799" cy="707886"/>
          </a:xfrm>
          <a:prstGeom prst="rect">
            <a:avLst/>
          </a:prstGeom>
          <a:noFill/>
        </p:spPr>
        <p:txBody>
          <a:bodyPr wrap="square" lIns="91440" tIns="45720" rIns="91440" bIns="45720" anchor="t">
            <a:spAutoFit/>
          </a:bodyPr>
          <a:lstStyle/>
          <a:p>
            <a:r>
              <a:rPr lang="fr-FR" sz="2000" dirty="0">
                <a:solidFill>
                  <a:srgbClr val="1F497D"/>
                </a:solidFill>
                <a:latin typeface="Arial" panose="020B0604020202020204" pitchFamily="34" charset="0"/>
                <a:cs typeface="Arial" panose="020B0604020202020204" pitchFamily="34" charset="0"/>
              </a:rPr>
              <a:t>844 Passive Dust Mitigation Technologies for Diverse Applications</a:t>
            </a:r>
            <a:endParaRPr lang="en-US" sz="2000" dirty="0">
              <a:solidFill>
                <a:srgbClr val="1F497D"/>
              </a:solidFill>
              <a:latin typeface="Arial" panose="020B0604020202020204" pitchFamily="34" charset="0"/>
              <a:cs typeface="Arial" panose="020B0604020202020204" pitchFamily="34" charset="0"/>
            </a:endParaRPr>
          </a:p>
        </p:txBody>
      </p:sp>
      <p:sp>
        <p:nvSpPr>
          <p:cNvPr id="92" name="TextBox 91">
            <a:extLst>
              <a:ext uri="{FF2B5EF4-FFF2-40B4-BE49-F238E27FC236}">
                <a16:creationId xmlns:a16="http://schemas.microsoft.com/office/drawing/2014/main" id="{EF91AA79-2195-EF3A-7892-4143209B885F}"/>
              </a:ext>
            </a:extLst>
          </p:cNvPr>
          <p:cNvSpPr txBox="1"/>
          <p:nvPr/>
        </p:nvSpPr>
        <p:spPr>
          <a:xfrm>
            <a:off x="6000607" y="2080535"/>
            <a:ext cx="5299081" cy="1015663"/>
          </a:xfrm>
          <a:prstGeom prst="rect">
            <a:avLst/>
          </a:prstGeom>
          <a:noFill/>
        </p:spPr>
        <p:txBody>
          <a:bodyPr wrap="square" lIns="91440" tIns="45720" rIns="91440" bIns="45720" anchor="t">
            <a:spAutoFit/>
          </a:bodyPr>
          <a:lstStyle/>
          <a:p>
            <a:r>
              <a:rPr lang="fr-FR" sz="2000" dirty="0">
                <a:solidFill>
                  <a:srgbClr val="1F497D"/>
                </a:solidFill>
                <a:latin typeface="Arial" panose="020B0604020202020204" pitchFamily="34" charset="0"/>
                <a:cs typeface="Arial" panose="020B0604020202020204" pitchFamily="34" charset="0"/>
              </a:rPr>
              <a:t>1047 Active Dust Mitigation Technologies for Diverse Applications</a:t>
            </a:r>
            <a:endParaRPr lang="en-US" sz="4400" dirty="0">
              <a:solidFill>
                <a:srgbClr val="1F497D"/>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defRPr/>
            </a:pPr>
            <a:endParaRPr lang="en-US" sz="2000" i="1" dirty="0">
              <a:solidFill>
                <a:srgbClr val="1F497D"/>
              </a:solidFill>
              <a:latin typeface="Arial" panose="020B0604020202020204" pitchFamily="34" charset="0"/>
              <a:cs typeface="Arial" panose="020B0604020202020204" pitchFamily="34" charset="0"/>
            </a:endParaRPr>
          </a:p>
        </p:txBody>
      </p:sp>
      <p:sp>
        <p:nvSpPr>
          <p:cNvPr id="93" name="TextBox 92">
            <a:extLst>
              <a:ext uri="{FF2B5EF4-FFF2-40B4-BE49-F238E27FC236}">
                <a16:creationId xmlns:a16="http://schemas.microsoft.com/office/drawing/2014/main" id="{24844060-B590-62F2-D96D-553A2A815F87}"/>
              </a:ext>
            </a:extLst>
          </p:cNvPr>
          <p:cNvSpPr txBox="1"/>
          <p:nvPr/>
        </p:nvSpPr>
        <p:spPr>
          <a:xfrm>
            <a:off x="5962867" y="2969978"/>
            <a:ext cx="5782421" cy="400110"/>
          </a:xfrm>
          <a:prstGeom prst="rect">
            <a:avLst/>
          </a:prstGeom>
          <a:noFill/>
        </p:spPr>
        <p:txBody>
          <a:bodyPr wrap="square" lIns="91440" tIns="45720" rIns="91440" bIns="45720" anchor="t">
            <a:spAutoFit/>
          </a:bodyPr>
          <a:lstStyle/>
          <a:p>
            <a:r>
              <a:rPr lang="en-US" sz="2000">
                <a:solidFill>
                  <a:srgbClr val="1F497D"/>
                </a:solidFill>
                <a:latin typeface="Arial" panose="020B0604020202020204" pitchFamily="34" charset="0"/>
                <a:cs typeface="Arial" panose="020B0604020202020204" pitchFamily="34" charset="0"/>
              </a:rPr>
              <a:t>1618 Survive and operate through the lunar night </a:t>
            </a:r>
            <a:endParaRPr lang="en-US" sz="2000" dirty="0">
              <a:solidFill>
                <a:srgbClr val="1F497D"/>
              </a:solidFill>
              <a:latin typeface="Arial" panose="020B0604020202020204" pitchFamily="34" charset="0"/>
              <a:cs typeface="Arial" panose="020B0604020202020204" pitchFamily="34" charset="0"/>
            </a:endParaRPr>
          </a:p>
        </p:txBody>
      </p:sp>
      <p:sp>
        <p:nvSpPr>
          <p:cNvPr id="94" name="TextBox 93">
            <a:extLst>
              <a:ext uri="{FF2B5EF4-FFF2-40B4-BE49-F238E27FC236}">
                <a16:creationId xmlns:a16="http://schemas.microsoft.com/office/drawing/2014/main" id="{5A77D822-04BC-6600-DA50-C63188A86475}"/>
              </a:ext>
            </a:extLst>
          </p:cNvPr>
          <p:cNvSpPr txBox="1"/>
          <p:nvPr/>
        </p:nvSpPr>
        <p:spPr>
          <a:xfrm>
            <a:off x="5998116" y="3848254"/>
            <a:ext cx="5793712" cy="400110"/>
          </a:xfrm>
          <a:prstGeom prst="rect">
            <a:avLst/>
          </a:prstGeom>
          <a:noFill/>
        </p:spPr>
        <p:txBody>
          <a:bodyPr wrap="square" lIns="91440" tIns="45720" rIns="91440" bIns="45720" anchor="t">
            <a:spAutoFit/>
          </a:bodyPr>
          <a:lstStyle/>
          <a:p>
            <a:r>
              <a:rPr lang="en-US" sz="2000" dirty="0">
                <a:solidFill>
                  <a:srgbClr val="1F497D"/>
                </a:solidFill>
                <a:latin typeface="Arial" panose="020B0604020202020204" pitchFamily="34" charset="0"/>
                <a:cs typeface="Arial" panose="020B0604020202020204" pitchFamily="34" charset="0"/>
              </a:rPr>
              <a:t>1552 Extreme Environments Avionics</a:t>
            </a:r>
          </a:p>
        </p:txBody>
      </p:sp>
      <p:sp>
        <p:nvSpPr>
          <p:cNvPr id="95" name="TextBox 94">
            <a:extLst>
              <a:ext uri="{FF2B5EF4-FFF2-40B4-BE49-F238E27FC236}">
                <a16:creationId xmlns:a16="http://schemas.microsoft.com/office/drawing/2014/main" id="{CB78522F-888F-4544-D8B9-FB38C3C86947}"/>
              </a:ext>
            </a:extLst>
          </p:cNvPr>
          <p:cNvSpPr txBox="1"/>
          <p:nvPr/>
        </p:nvSpPr>
        <p:spPr>
          <a:xfrm>
            <a:off x="5998691" y="4699357"/>
            <a:ext cx="5299081" cy="707886"/>
          </a:xfrm>
          <a:prstGeom prst="rect">
            <a:avLst/>
          </a:prstGeom>
          <a:noFill/>
        </p:spPr>
        <p:txBody>
          <a:bodyPr wrap="square" lIns="91440" tIns="45720" rIns="91440" bIns="45720" anchor="t">
            <a:spAutoFit/>
          </a:bodyPr>
          <a:lstStyle/>
          <a:p>
            <a:r>
              <a:rPr lang="en-US" sz="2000" dirty="0">
                <a:solidFill>
                  <a:srgbClr val="1F497D"/>
                </a:solidFill>
                <a:latin typeface="Arial" panose="020B0604020202020204" pitchFamily="34" charset="0"/>
                <a:cs typeface="Arial" panose="020B0604020202020204" pitchFamily="34" charset="0"/>
              </a:rPr>
              <a:t>1390 Power and Data Transfer in Dusty Environments</a:t>
            </a:r>
          </a:p>
        </p:txBody>
      </p:sp>
      <p:sp>
        <p:nvSpPr>
          <p:cNvPr id="96" name="TextBox 95">
            <a:extLst>
              <a:ext uri="{FF2B5EF4-FFF2-40B4-BE49-F238E27FC236}">
                <a16:creationId xmlns:a16="http://schemas.microsoft.com/office/drawing/2014/main" id="{EC0111D5-718A-13EC-B2DD-0A862BE16B00}"/>
              </a:ext>
            </a:extLst>
          </p:cNvPr>
          <p:cNvSpPr txBox="1"/>
          <p:nvPr/>
        </p:nvSpPr>
        <p:spPr>
          <a:xfrm>
            <a:off x="5998690" y="5569497"/>
            <a:ext cx="5299081" cy="707886"/>
          </a:xfrm>
          <a:prstGeom prst="rect">
            <a:avLst/>
          </a:prstGeom>
          <a:noFill/>
        </p:spPr>
        <p:txBody>
          <a:bodyPr wrap="square" lIns="91440" tIns="45720" rIns="91440" bIns="45720" anchor="t">
            <a:spAutoFit/>
          </a:bodyPr>
          <a:lstStyle/>
          <a:p>
            <a:r>
              <a:rPr lang="en-US" sz="2000" dirty="0">
                <a:solidFill>
                  <a:srgbClr val="1F497D"/>
                </a:solidFill>
                <a:latin typeface="Arial" panose="020B0604020202020204" pitchFamily="34" charset="0"/>
                <a:cs typeface="Arial" panose="020B0604020202020204" pitchFamily="34" charset="0"/>
              </a:rPr>
              <a:t>1585 Extraterrestrial surface environmental simulators, test facilities, and test sites</a:t>
            </a:r>
          </a:p>
        </p:txBody>
      </p:sp>
      <p:sp>
        <p:nvSpPr>
          <p:cNvPr id="97" name="Slide Number Placeholder 1">
            <a:extLst>
              <a:ext uri="{FF2B5EF4-FFF2-40B4-BE49-F238E27FC236}">
                <a16:creationId xmlns:a16="http://schemas.microsoft.com/office/drawing/2014/main" id="{2557961C-0DF0-7E0B-726B-A66B0B71BC19}"/>
              </a:ext>
            </a:extLst>
          </p:cNvPr>
          <p:cNvSpPr txBox="1">
            <a:spLocks/>
          </p:cNvSpPr>
          <p:nvPr/>
        </p:nvSpPr>
        <p:spPr>
          <a:xfrm>
            <a:off x="11510710" y="6520349"/>
            <a:ext cx="532075" cy="228600"/>
          </a:xfrm>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1100" kern="1200" baseline="0" smtClean="0">
                <a:solidFill>
                  <a:schemeClr val="bg1">
                    <a:lumMod val="85000"/>
                  </a:schemeClr>
                </a:solidFill>
                <a:latin typeface="+mn-lt"/>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5D13D49-2B6F-174C-9E1E-1013A06E5C50}" type="slidenum">
              <a:rPr lang="uk-UA" smtClean="0">
                <a:solidFill>
                  <a:prstClr val="white">
                    <a:lumMod val="65000"/>
                  </a:prstClr>
                </a:solidFill>
                <a:latin typeface="Calibri" panose="020F0502020204030204"/>
              </a:rPr>
              <a:pPr>
                <a:defRPr/>
              </a:pPr>
              <a:t>40</a:t>
            </a:fld>
            <a:endParaRPr lang="uk-UA" dirty="0">
              <a:solidFill>
                <a:prstClr val="white">
                  <a:lumMod val="65000"/>
                </a:prstClr>
              </a:solidFill>
              <a:latin typeface="Calibri" panose="020F0502020204030204"/>
            </a:endParaRPr>
          </a:p>
        </p:txBody>
      </p:sp>
      <p:sp>
        <p:nvSpPr>
          <p:cNvPr id="4" name="Left Brace 3">
            <a:extLst>
              <a:ext uri="{FF2B5EF4-FFF2-40B4-BE49-F238E27FC236}">
                <a16:creationId xmlns:a16="http://schemas.microsoft.com/office/drawing/2014/main" id="{B2D31407-3519-6D3E-6639-3B466AF99632}"/>
              </a:ext>
            </a:extLst>
          </p:cNvPr>
          <p:cNvSpPr/>
          <p:nvPr/>
        </p:nvSpPr>
        <p:spPr>
          <a:xfrm>
            <a:off x="4299304" y="242966"/>
            <a:ext cx="322363" cy="2639896"/>
          </a:xfrm>
          <a:prstGeom prst="leftBrace">
            <a:avLst/>
          </a:prstGeom>
          <a:ln w="31750"/>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104458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549275"/>
            <a:ext cx="3565524" cy="1997855"/>
          </a:xfrm>
        </p:spPr>
        <p:txBody>
          <a:bodyPr/>
          <a:lstStyle/>
          <a:p>
            <a:r>
              <a:rPr lang="en-US" dirty="0"/>
              <a:t>Agenda</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4" y="2677306"/>
            <a:ext cx="4572000" cy="3415519"/>
          </a:xfrm>
        </p:spPr>
        <p:txBody>
          <a:bodyPr/>
          <a:lstStyle/>
          <a:p>
            <a:r>
              <a:rPr lang="en-US" dirty="0"/>
              <a:t>Who’s Who</a:t>
            </a:r>
          </a:p>
          <a:p>
            <a:r>
              <a:rPr lang="en-US" dirty="0"/>
              <a:t>Dust, the dust problem, and dust mitigation</a:t>
            </a:r>
          </a:p>
          <a:p>
            <a:r>
              <a:rPr lang="en-US" dirty="0"/>
              <a:t>Defining “dust”</a:t>
            </a:r>
          </a:p>
          <a:p>
            <a:r>
              <a:rPr lang="en-US" dirty="0"/>
              <a:t>NASA’s Perspective</a:t>
            </a:r>
          </a:p>
          <a:p>
            <a:r>
              <a:rPr lang="en-US" sz="3200" dirty="0">
                <a:solidFill>
                  <a:schemeClr val="tx1"/>
                </a:solidFill>
                <a:latin typeface="+mj-lt"/>
                <a:ea typeface="+mj-ea"/>
                <a:cs typeface="+mj-cs"/>
              </a:rPr>
              <a:t>Experiments, Payloads, and Technology</a:t>
            </a:r>
          </a:p>
          <a:p>
            <a:r>
              <a:rPr lang="en-US" dirty="0"/>
              <a:t>Engagement </a:t>
            </a:r>
          </a:p>
          <a:p>
            <a:endParaRPr lang="en-US" dirty="0"/>
          </a:p>
        </p:txBody>
      </p:sp>
      <p:pic>
        <p:nvPicPr>
          <p:cNvPr id="22" name="Picture Placeholder 21">
            <a:extLst>
              <a:ext uri="{FF2B5EF4-FFF2-40B4-BE49-F238E27FC236}">
                <a16:creationId xmlns:a16="http://schemas.microsoft.com/office/drawing/2014/main" id="{3E7D16EB-2E63-4BB9-9FBC-A39F485E9EAC}"/>
              </a:ext>
            </a:extLst>
          </p:cNvPr>
          <p:cNvPicPr>
            <a:picLocks noGrp="1" noChangeAspect="1"/>
          </p:cNvPicPr>
          <p:nvPr>
            <p:ph type="pic" sz="quarter" idx="15"/>
          </p:nvPr>
        </p:nvPicPr>
        <p:blipFill rotWithShape="1">
          <a:blip r:embed="rId2"/>
          <a:srcRect l="29689" r="12500" b="25172"/>
          <a:stretch/>
        </p:blipFill>
        <p:spPr>
          <a:xfrm>
            <a:off x="9105900" y="3324733"/>
            <a:ext cx="2922588" cy="2837164"/>
          </a:xfrm>
        </p:spPr>
      </p:pic>
      <p:pic>
        <p:nvPicPr>
          <p:cNvPr id="26" name="Picture Placeholder 25">
            <a:extLst>
              <a:ext uri="{FF2B5EF4-FFF2-40B4-BE49-F238E27FC236}">
                <a16:creationId xmlns:a16="http://schemas.microsoft.com/office/drawing/2014/main" id="{E1830FBC-7A7A-405E-9FAB-D71FC6FE706B}"/>
              </a:ext>
            </a:extLst>
          </p:cNvPr>
          <p:cNvPicPr>
            <a:picLocks noGrp="1" noChangeAspect="1"/>
          </p:cNvPicPr>
          <p:nvPr>
            <p:ph type="pic" sz="quarter" idx="14"/>
          </p:nvPr>
        </p:nvPicPr>
        <p:blipFill rotWithShape="1">
          <a:blip r:embed="rId3"/>
          <a:srcRect b="2923"/>
          <a:stretch/>
        </p:blipFill>
        <p:spPr>
          <a:xfrm>
            <a:off x="8918575" y="596392"/>
            <a:ext cx="2263776" cy="2197608"/>
          </a:xfrm>
        </p:spPr>
      </p:pic>
      <p:pic>
        <p:nvPicPr>
          <p:cNvPr id="30" name="Picture Placeholder 29">
            <a:extLst>
              <a:ext uri="{FF2B5EF4-FFF2-40B4-BE49-F238E27FC236}">
                <a16:creationId xmlns:a16="http://schemas.microsoft.com/office/drawing/2014/main" id="{28C0BAF8-FE05-4DAB-96BB-24EBC1C927DF}"/>
              </a:ext>
            </a:extLst>
          </p:cNvPr>
          <p:cNvPicPr>
            <a:picLocks noGrp="1" noChangeAspect="1"/>
          </p:cNvPicPr>
          <p:nvPr>
            <p:ph type="pic" sz="quarter" idx="13"/>
          </p:nvPr>
        </p:nvPicPr>
        <p:blipFill rotWithShape="1">
          <a:blip r:embed="rId4"/>
          <a:srcRect l="2522" t="4907" r="1359" b="4171"/>
          <a:stretch/>
        </p:blipFill>
        <p:spPr>
          <a:xfrm>
            <a:off x="5122863" y="1728280"/>
            <a:ext cx="3795712" cy="3592112"/>
          </a:xfrm>
        </p:spPr>
      </p:pic>
      <p:sp>
        <p:nvSpPr>
          <p:cNvPr id="7" name="Slide Number Placeholder 3">
            <a:extLst>
              <a:ext uri="{FF2B5EF4-FFF2-40B4-BE49-F238E27FC236}">
                <a16:creationId xmlns:a16="http://schemas.microsoft.com/office/drawing/2014/main" id="{86250CAD-7B5D-48E2-9734-AAF8D50C430F}"/>
              </a:ext>
            </a:extLst>
          </p:cNvPr>
          <p:cNvSpPr>
            <a:spLocks noGrp="1"/>
          </p:cNvSpPr>
          <p:nvPr>
            <p:ph type="sldNum" sz="quarter" idx="12"/>
          </p:nvPr>
        </p:nvSpPr>
        <p:spPr>
          <a:xfrm>
            <a:off x="9948863" y="6507212"/>
            <a:ext cx="1692274" cy="153888"/>
          </a:xfrm>
          <a:prstGeom prst="rect">
            <a:avLst/>
          </a:prstGeom>
        </p:spPr>
        <p:txBody>
          <a:bodyPr>
            <a:noAutofit/>
          </a:bodyPr>
          <a:lstStyle/>
          <a:p>
            <a:pPr algn="r"/>
            <a:fld id="{DBA1B0FB-D917-4C8C-928F-313BD683BF39}" type="slidenum">
              <a:rPr lang="en-US" smtClean="0"/>
              <a:pPr algn="r"/>
              <a:t>41</a:t>
            </a:fld>
            <a:endParaRPr lang="en-US"/>
          </a:p>
        </p:txBody>
      </p:sp>
    </p:spTree>
    <p:extLst>
      <p:ext uri="{BB962C8B-B14F-4D97-AF65-F5344CB8AC3E}">
        <p14:creationId xmlns:p14="http://schemas.microsoft.com/office/powerpoint/2010/main" val="41165321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136B-560F-4798-ACC9-3445885DF70F}"/>
              </a:ext>
            </a:extLst>
          </p:cNvPr>
          <p:cNvSpPr>
            <a:spLocks noGrp="1"/>
          </p:cNvSpPr>
          <p:nvPr>
            <p:ph type="title"/>
          </p:nvPr>
        </p:nvSpPr>
        <p:spPr/>
        <p:txBody>
          <a:bodyPr>
            <a:normAutofit/>
          </a:bodyPr>
          <a:lstStyle/>
          <a:p>
            <a:r>
              <a:rPr lang="en-US" dirty="0"/>
              <a:t>Adhesion Experiment</a:t>
            </a:r>
          </a:p>
        </p:txBody>
      </p:sp>
      <p:sp>
        <p:nvSpPr>
          <p:cNvPr id="3" name="Content Placeholder 2">
            <a:extLst>
              <a:ext uri="{FF2B5EF4-FFF2-40B4-BE49-F238E27FC236}">
                <a16:creationId xmlns:a16="http://schemas.microsoft.com/office/drawing/2014/main" id="{2B0A9C79-7678-4800-88F9-E5D3660338ED}"/>
              </a:ext>
            </a:extLst>
          </p:cNvPr>
          <p:cNvSpPr>
            <a:spLocks noGrp="1"/>
          </p:cNvSpPr>
          <p:nvPr>
            <p:ph sz="half" idx="1"/>
          </p:nvPr>
        </p:nvSpPr>
        <p:spPr>
          <a:xfrm>
            <a:off x="372978" y="1664034"/>
            <a:ext cx="11646569" cy="3995650"/>
          </a:xfrm>
        </p:spPr>
        <p:txBody>
          <a:bodyPr/>
          <a:lstStyle/>
          <a:p>
            <a:pPr marL="0" indent="0">
              <a:buNone/>
            </a:pPr>
            <a:r>
              <a:rPr lang="en-US" sz="2400" i="1" dirty="0"/>
              <a:t>Goal: </a:t>
            </a:r>
            <a:r>
              <a:rPr lang="en-US" sz="2400" dirty="0"/>
              <a:t>Measure adhesion properties of all materials desired to be used on the lunar surface.</a:t>
            </a:r>
          </a:p>
          <a:p>
            <a:pPr marL="0" indent="0">
              <a:buNone/>
            </a:pPr>
            <a:r>
              <a:rPr lang="en-US" sz="2400" i="1" dirty="0"/>
              <a:t>Status: </a:t>
            </a:r>
            <a:r>
              <a:rPr lang="en-US" sz="2400" dirty="0"/>
              <a:t>Gateway Program funded, currently testing multiple materials at JSC dusty chamber to generate a table of material adhesion values vs. particle size </a:t>
            </a:r>
          </a:p>
          <a:p>
            <a:endParaRPr lang="en-US" sz="2400" dirty="0"/>
          </a:p>
        </p:txBody>
      </p:sp>
      <p:sp>
        <p:nvSpPr>
          <p:cNvPr id="4" name="Slide Number Placeholder 3">
            <a:extLst>
              <a:ext uri="{FF2B5EF4-FFF2-40B4-BE49-F238E27FC236}">
                <a16:creationId xmlns:a16="http://schemas.microsoft.com/office/drawing/2014/main" id="{334BE623-56F8-4A44-BA66-375BC7483974}"/>
              </a:ext>
            </a:extLst>
          </p:cNvPr>
          <p:cNvSpPr>
            <a:spLocks noGrp="1"/>
          </p:cNvSpPr>
          <p:nvPr>
            <p:ph type="sldNum" sz="quarter" idx="12"/>
          </p:nvPr>
        </p:nvSpPr>
        <p:spPr/>
        <p:txBody>
          <a:bodyPr/>
          <a:lstStyle/>
          <a:p>
            <a:fld id="{DBA1B0FB-D917-4C8C-928F-313BD683BF39}" type="slidenum">
              <a:rPr lang="en-US" smtClean="0"/>
              <a:t>42</a:t>
            </a:fld>
            <a:endParaRPr lang="en-US"/>
          </a:p>
        </p:txBody>
      </p:sp>
      <p:pic>
        <p:nvPicPr>
          <p:cNvPr id="2050" name="Picture 2">
            <a:extLst>
              <a:ext uri="{FF2B5EF4-FFF2-40B4-BE49-F238E27FC236}">
                <a16:creationId xmlns:a16="http://schemas.microsoft.com/office/drawing/2014/main" id="{8DA5A88A-9BA9-4F0C-9292-E84C424703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540" y="3390651"/>
            <a:ext cx="9539234" cy="270402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964F9FC-D741-40C5-8AC0-66B710BB2F68}"/>
              </a:ext>
            </a:extLst>
          </p:cNvPr>
          <p:cNvSpPr txBox="1"/>
          <p:nvPr/>
        </p:nvSpPr>
        <p:spPr>
          <a:xfrm>
            <a:off x="1892968" y="6159591"/>
            <a:ext cx="8741139" cy="646331"/>
          </a:xfrm>
          <a:prstGeom prst="rect">
            <a:avLst/>
          </a:prstGeom>
          <a:noFill/>
        </p:spPr>
        <p:txBody>
          <a:bodyPr wrap="square" rtlCol="0">
            <a:spAutoFit/>
          </a:bodyPr>
          <a:lstStyle/>
          <a:p>
            <a:pPr algn="ctr"/>
            <a:r>
              <a:rPr lang="en-US" dirty="0"/>
              <a:t>Images a) and b) show dust that remained on the Ortho fabric after final 400 g rotation (No UV). Image c) shows an example of particle size identification and estimation.</a:t>
            </a:r>
          </a:p>
        </p:txBody>
      </p:sp>
    </p:spTree>
    <p:extLst>
      <p:ext uri="{BB962C8B-B14F-4D97-AF65-F5344CB8AC3E}">
        <p14:creationId xmlns:p14="http://schemas.microsoft.com/office/powerpoint/2010/main" val="25516374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136B-560F-4798-ACC9-3445885DF70F}"/>
              </a:ext>
            </a:extLst>
          </p:cNvPr>
          <p:cNvSpPr>
            <a:spLocks noGrp="1"/>
          </p:cNvSpPr>
          <p:nvPr>
            <p:ph type="title"/>
          </p:nvPr>
        </p:nvSpPr>
        <p:spPr/>
        <p:txBody>
          <a:bodyPr>
            <a:normAutofit/>
          </a:bodyPr>
          <a:lstStyle/>
          <a:p>
            <a:r>
              <a:rPr lang="en-US" dirty="0"/>
              <a:t>Lunar Dust Level Sensor &amp; Effects on Surfaces (LDES)</a:t>
            </a:r>
          </a:p>
        </p:txBody>
      </p:sp>
      <p:sp>
        <p:nvSpPr>
          <p:cNvPr id="3" name="Content Placeholder 2">
            <a:extLst>
              <a:ext uri="{FF2B5EF4-FFF2-40B4-BE49-F238E27FC236}">
                <a16:creationId xmlns:a16="http://schemas.microsoft.com/office/drawing/2014/main" id="{2B0A9C79-7678-4800-88F9-E5D3660338ED}"/>
              </a:ext>
            </a:extLst>
          </p:cNvPr>
          <p:cNvSpPr>
            <a:spLocks noGrp="1"/>
          </p:cNvSpPr>
          <p:nvPr>
            <p:ph idx="1"/>
          </p:nvPr>
        </p:nvSpPr>
        <p:spPr>
          <a:xfrm>
            <a:off x="200025" y="2113199"/>
            <a:ext cx="7229475" cy="4554301"/>
          </a:xfrm>
        </p:spPr>
        <p:txBody>
          <a:bodyPr/>
          <a:lstStyle/>
          <a:p>
            <a:pPr lvl="1"/>
            <a:r>
              <a:rPr lang="en-US" sz="2400" dirty="0"/>
              <a:t>Quantify the effects of lunar dust on external surfaces, materials, and system performance (e.g., radiators); develop a sensor to measure in-situ local dust accumulation using reverse engineering.</a:t>
            </a:r>
          </a:p>
          <a:p>
            <a:pPr lvl="1"/>
            <a:r>
              <a:rPr lang="en-US" sz="2400" dirty="0"/>
              <a:t>Perform ground testing to determine impacts of dust on radiator heat rejection.</a:t>
            </a:r>
          </a:p>
          <a:p>
            <a:pPr lvl="1"/>
            <a:r>
              <a:rPr lang="en-US" sz="2400" dirty="0"/>
              <a:t>Test sensor on lunar surface to measure dust accumulation on key systems, study dust transfer on external surfaces, and assess material degradation. </a:t>
            </a:r>
          </a:p>
          <a:p>
            <a:pPr lvl="1"/>
            <a:r>
              <a:rPr lang="en-US" sz="2400" dirty="0"/>
              <a:t>CLPS candidate payload</a:t>
            </a:r>
          </a:p>
        </p:txBody>
      </p:sp>
      <p:pic>
        <p:nvPicPr>
          <p:cNvPr id="9" name="Picture 6">
            <a:extLst>
              <a:ext uri="{FF2B5EF4-FFF2-40B4-BE49-F238E27FC236}">
                <a16:creationId xmlns:a16="http://schemas.microsoft.com/office/drawing/2014/main" id="{E8D9ADC2-E38B-42BA-9030-B40F88E46836}"/>
              </a:ext>
            </a:extLst>
          </p:cNvPr>
          <p:cNvPicPr>
            <a:picLocks noChangeAspect="1"/>
          </p:cNvPicPr>
          <p:nvPr/>
        </p:nvPicPr>
        <p:blipFill rotWithShape="1">
          <a:blip r:embed="rId3">
            <a:extLst>
              <a:ext uri="{28A0092B-C50C-407E-A947-70E740481C1C}">
                <a14:useLocalDpi xmlns:a14="http://schemas.microsoft.com/office/drawing/2010/main" val="0"/>
              </a:ext>
            </a:extLst>
          </a:blip>
          <a:srcRect l="3088" t="5916" r="3039" b="4187"/>
          <a:stretch/>
        </p:blipFill>
        <p:spPr bwMode="auto">
          <a:xfrm>
            <a:off x="7813390" y="2585342"/>
            <a:ext cx="3827747" cy="2765547"/>
          </a:xfrm>
          <a:prstGeom prst="rect">
            <a:avLst/>
          </a:prstGeom>
          <a:ln>
            <a:noFill/>
          </a:ln>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34BE623-56F8-4A44-BA66-375BC7483974}"/>
              </a:ext>
            </a:extLst>
          </p:cNvPr>
          <p:cNvSpPr>
            <a:spLocks noGrp="1"/>
          </p:cNvSpPr>
          <p:nvPr>
            <p:ph type="sldNum" sz="quarter" idx="12"/>
          </p:nvPr>
        </p:nvSpPr>
        <p:spPr/>
        <p:txBody>
          <a:bodyPr/>
          <a:lstStyle/>
          <a:p>
            <a:fld id="{DBA1B0FB-D917-4C8C-928F-313BD683BF39}" type="slidenum">
              <a:rPr lang="en-US" smtClean="0"/>
              <a:t>43</a:t>
            </a:fld>
            <a:endParaRPr lang="en-US"/>
          </a:p>
        </p:txBody>
      </p:sp>
    </p:spTree>
    <p:extLst>
      <p:ext uri="{BB962C8B-B14F-4D97-AF65-F5344CB8AC3E}">
        <p14:creationId xmlns:p14="http://schemas.microsoft.com/office/powerpoint/2010/main" val="3316826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EA9B5AAC-9D3A-25C5-094C-9668F567BB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D9136B-560F-4798-ACC9-3445885DF70F}"/>
              </a:ext>
            </a:extLst>
          </p:cNvPr>
          <p:cNvSpPr>
            <a:spLocks noGrp="1"/>
          </p:cNvSpPr>
          <p:nvPr>
            <p:ph type="title"/>
          </p:nvPr>
        </p:nvSpPr>
        <p:spPr>
          <a:xfrm>
            <a:off x="550862" y="549275"/>
            <a:ext cx="4735513" cy="1332000"/>
          </a:xfrm>
        </p:spPr>
        <p:txBody>
          <a:bodyPr>
            <a:normAutofit/>
          </a:bodyPr>
          <a:lstStyle/>
          <a:p>
            <a:r>
              <a:rPr lang="en-US" dirty="0"/>
              <a:t>CLPS</a:t>
            </a:r>
          </a:p>
        </p:txBody>
      </p:sp>
      <p:sp>
        <p:nvSpPr>
          <p:cNvPr id="4" name="Slide Number Placeholder 3">
            <a:extLst>
              <a:ext uri="{FF2B5EF4-FFF2-40B4-BE49-F238E27FC236}">
                <a16:creationId xmlns:a16="http://schemas.microsoft.com/office/drawing/2014/main" id="{0D30D726-F25D-454E-809C-37678DBCADDE}"/>
              </a:ext>
            </a:extLst>
          </p:cNvPr>
          <p:cNvSpPr>
            <a:spLocks noGrp="1"/>
          </p:cNvSpPr>
          <p:nvPr>
            <p:ph type="sldNum" sz="quarter" idx="12"/>
          </p:nvPr>
        </p:nvSpPr>
        <p:spPr/>
        <p:txBody>
          <a:bodyPr/>
          <a:lstStyle/>
          <a:p>
            <a:fld id="{DBA1B0FB-D917-4C8C-928F-313BD683BF39}" type="slidenum">
              <a:rPr lang="en-US" smtClean="0"/>
              <a:t>44</a:t>
            </a:fld>
            <a:endParaRPr lang="en-US"/>
          </a:p>
        </p:txBody>
      </p:sp>
      <p:sp>
        <p:nvSpPr>
          <p:cNvPr id="13" name="Rectangle: Rounded Corners 12">
            <a:extLst>
              <a:ext uri="{FF2B5EF4-FFF2-40B4-BE49-F238E27FC236}">
                <a16:creationId xmlns:a16="http://schemas.microsoft.com/office/drawing/2014/main" id="{189B27A5-EC1C-CA3F-FFBB-BFED2BDC8C59}"/>
              </a:ext>
            </a:extLst>
          </p:cNvPr>
          <p:cNvSpPr/>
          <p:nvPr/>
        </p:nvSpPr>
        <p:spPr>
          <a:xfrm>
            <a:off x="550862" y="4065312"/>
            <a:ext cx="2298700" cy="774700"/>
          </a:xfrm>
          <a:prstGeom prst="roundRect">
            <a:avLst/>
          </a:prstGeom>
          <a:solidFill>
            <a:srgbClr val="F4EC6B"/>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Electrodynamic Dust Shield (EDS)</a:t>
            </a:r>
          </a:p>
        </p:txBody>
      </p:sp>
      <p:sp>
        <p:nvSpPr>
          <p:cNvPr id="14" name="Rectangle: Rounded Corners 13">
            <a:extLst>
              <a:ext uri="{FF2B5EF4-FFF2-40B4-BE49-F238E27FC236}">
                <a16:creationId xmlns:a16="http://schemas.microsoft.com/office/drawing/2014/main" id="{DE0C20E9-1F62-B63B-96BF-0AA487D42697}"/>
              </a:ext>
            </a:extLst>
          </p:cNvPr>
          <p:cNvSpPr/>
          <p:nvPr/>
        </p:nvSpPr>
        <p:spPr>
          <a:xfrm>
            <a:off x="1025865" y="2793934"/>
            <a:ext cx="2635250" cy="774700"/>
          </a:xfrm>
          <a:prstGeom prst="roundRect">
            <a:avLst/>
          </a:prstGeom>
          <a:solidFill>
            <a:srgbClr val="F4EC6B"/>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Regolith Adherence Characterization (RAC)</a:t>
            </a:r>
          </a:p>
        </p:txBody>
      </p:sp>
      <p:sp>
        <p:nvSpPr>
          <p:cNvPr id="15" name="Rectangle: Rounded Corners 14">
            <a:extLst>
              <a:ext uri="{FF2B5EF4-FFF2-40B4-BE49-F238E27FC236}">
                <a16:creationId xmlns:a16="http://schemas.microsoft.com/office/drawing/2014/main" id="{6A632EAB-90CF-F0A5-F3A3-E3828854FE9B}"/>
              </a:ext>
            </a:extLst>
          </p:cNvPr>
          <p:cNvSpPr/>
          <p:nvPr/>
        </p:nvSpPr>
        <p:spPr>
          <a:xfrm>
            <a:off x="915988" y="5336690"/>
            <a:ext cx="3349625" cy="774700"/>
          </a:xfrm>
          <a:prstGeom prst="roundRect">
            <a:avLst/>
          </a:prstGeom>
          <a:solidFill>
            <a:srgbClr val="F4EC6B"/>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Calibri" panose="020F0502020204030204"/>
                <a:ea typeface="+mn-ea"/>
                <a:cs typeface="+mn-cs"/>
              </a:rPr>
              <a:t>Stereo Camera for Lunar Plume-Surface Studies (SCALPSS) </a:t>
            </a:r>
          </a:p>
        </p:txBody>
      </p:sp>
      <p:sp>
        <p:nvSpPr>
          <p:cNvPr id="19" name="Title 1">
            <a:extLst>
              <a:ext uri="{FF2B5EF4-FFF2-40B4-BE49-F238E27FC236}">
                <a16:creationId xmlns:a16="http://schemas.microsoft.com/office/drawing/2014/main" id="{019BAD0E-687E-BFAB-31B0-7A7099509A4B}"/>
              </a:ext>
            </a:extLst>
          </p:cNvPr>
          <p:cNvSpPr txBox="1">
            <a:spLocks/>
          </p:cNvSpPr>
          <p:nvPr/>
        </p:nvSpPr>
        <p:spPr>
          <a:xfrm>
            <a:off x="159658" y="6571464"/>
            <a:ext cx="5503862" cy="286536"/>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r>
              <a:rPr lang="en-US" sz="2000" dirty="0">
                <a:latin typeface="Abadi Extra Light" panose="020B0204020104020204" pitchFamily="34" charset="0"/>
              </a:rPr>
              <a:t>Commercial Lunar Payload Services = CLPS</a:t>
            </a:r>
          </a:p>
        </p:txBody>
      </p:sp>
      <p:sp>
        <p:nvSpPr>
          <p:cNvPr id="20" name="Title 1">
            <a:extLst>
              <a:ext uri="{FF2B5EF4-FFF2-40B4-BE49-F238E27FC236}">
                <a16:creationId xmlns:a16="http://schemas.microsoft.com/office/drawing/2014/main" id="{777B766B-9CC8-54B4-8565-F4F587C404BD}"/>
              </a:ext>
            </a:extLst>
          </p:cNvPr>
          <p:cNvSpPr txBox="1">
            <a:spLocks/>
          </p:cNvSpPr>
          <p:nvPr/>
        </p:nvSpPr>
        <p:spPr>
          <a:xfrm>
            <a:off x="550862" y="1493925"/>
            <a:ext cx="3585256" cy="1332000"/>
          </a:xfrm>
          <a:prstGeom prst="rect">
            <a:avLst/>
          </a:prstGeom>
        </p:spPr>
        <p:txBody>
          <a:bodyPr vert="horz" wrap="square" lIns="0" tIns="0" rIns="0" bIns="0" rtlCol="0" anchor="t" anchorCtr="0">
            <a:normAutofit fontScale="90000" lnSpcReduction="20000"/>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r>
              <a:rPr lang="en-US" sz="2700" i="1" dirty="0">
                <a:solidFill>
                  <a:schemeClr val="tx1">
                    <a:alpha val="60000"/>
                  </a:schemeClr>
                </a:solidFill>
                <a:latin typeface="+mn-lt"/>
                <a:ea typeface="+mn-ea"/>
                <a:cs typeface="+mn-cs"/>
              </a:rPr>
              <a:t>Firefly Blue Ghost Mission 1 Launching later this year with key payloads </a:t>
            </a:r>
            <a:br>
              <a:rPr lang="en-US" dirty="0"/>
            </a:br>
            <a:endParaRPr lang="en-US" dirty="0"/>
          </a:p>
        </p:txBody>
      </p:sp>
    </p:spTree>
    <p:extLst>
      <p:ext uri="{BB962C8B-B14F-4D97-AF65-F5344CB8AC3E}">
        <p14:creationId xmlns:p14="http://schemas.microsoft.com/office/powerpoint/2010/main" val="3485213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136B-560F-4798-ACC9-3445885DF70F}"/>
              </a:ext>
            </a:extLst>
          </p:cNvPr>
          <p:cNvSpPr>
            <a:spLocks noGrp="1"/>
          </p:cNvSpPr>
          <p:nvPr>
            <p:ph type="title"/>
          </p:nvPr>
        </p:nvSpPr>
        <p:spPr>
          <a:xfrm>
            <a:off x="550862" y="549275"/>
            <a:ext cx="9793288" cy="1332000"/>
          </a:xfrm>
        </p:spPr>
        <p:txBody>
          <a:bodyPr>
            <a:normAutofit/>
          </a:bodyPr>
          <a:lstStyle/>
          <a:p>
            <a:r>
              <a:rPr lang="en-US" dirty="0"/>
              <a:t>Technology Development</a:t>
            </a:r>
          </a:p>
        </p:txBody>
      </p:sp>
      <p:sp>
        <p:nvSpPr>
          <p:cNvPr id="4" name="Slide Number Placeholder 3">
            <a:extLst>
              <a:ext uri="{FF2B5EF4-FFF2-40B4-BE49-F238E27FC236}">
                <a16:creationId xmlns:a16="http://schemas.microsoft.com/office/drawing/2014/main" id="{0D30D726-F25D-454E-809C-37678DBCADDE}"/>
              </a:ext>
            </a:extLst>
          </p:cNvPr>
          <p:cNvSpPr>
            <a:spLocks noGrp="1"/>
          </p:cNvSpPr>
          <p:nvPr>
            <p:ph type="sldNum" sz="quarter" idx="12"/>
          </p:nvPr>
        </p:nvSpPr>
        <p:spPr>
          <a:xfrm>
            <a:off x="9948843" y="6436588"/>
            <a:ext cx="1692274" cy="153888"/>
          </a:xfrm>
        </p:spPr>
        <p:txBody>
          <a:bodyPr/>
          <a:lstStyle/>
          <a:p>
            <a:fld id="{DBA1B0FB-D917-4C8C-928F-313BD683BF39}" type="slidenum">
              <a:rPr lang="en-US" smtClean="0"/>
              <a:t>45</a:t>
            </a:fld>
            <a:endParaRPr lang="en-US"/>
          </a:p>
        </p:txBody>
      </p:sp>
      <p:pic>
        <p:nvPicPr>
          <p:cNvPr id="48" name="Picture 47" descr="A white grid with a grey gradient&#10;&#10;Description automatically generated with medium confidence">
            <a:extLst>
              <a:ext uri="{FF2B5EF4-FFF2-40B4-BE49-F238E27FC236}">
                <a16:creationId xmlns:a16="http://schemas.microsoft.com/office/drawing/2014/main" id="{0970869D-B3E5-B8F8-7902-F72D56E6A36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771701"/>
            <a:ext cx="12191980" cy="3086299"/>
          </a:xfrm>
          <a:prstGeom prst="rect">
            <a:avLst/>
          </a:prstGeom>
        </p:spPr>
      </p:pic>
      <p:sp>
        <p:nvSpPr>
          <p:cNvPr id="49" name="TextBox 48">
            <a:extLst>
              <a:ext uri="{FF2B5EF4-FFF2-40B4-BE49-F238E27FC236}">
                <a16:creationId xmlns:a16="http://schemas.microsoft.com/office/drawing/2014/main" id="{142F2340-20B1-E390-E646-C316B19F30D4}"/>
              </a:ext>
            </a:extLst>
          </p:cNvPr>
          <p:cNvSpPr txBox="1"/>
          <p:nvPr/>
        </p:nvSpPr>
        <p:spPr>
          <a:xfrm>
            <a:off x="4142768" y="4694495"/>
            <a:ext cx="3742368" cy="1754326"/>
          </a:xfrm>
          <a:prstGeom prst="rect">
            <a:avLst/>
          </a:prstGeom>
          <a:noFill/>
        </p:spPr>
        <p:txBody>
          <a:bodyPr wrap="square" lIns="91440" tIns="45720" rIns="91440" bIns="45720" anchor="t">
            <a:spAutoFit/>
          </a:bodyPr>
          <a:lstStyle/>
          <a:p>
            <a:r>
              <a:rPr lang="en-US" sz="1200" dirty="0">
                <a:solidFill>
                  <a:prstClr val="black"/>
                </a:solidFill>
                <a:latin typeface="Arial"/>
                <a:cs typeface="Arial"/>
              </a:rPr>
              <a:t>The purpose of NASA’s </a:t>
            </a:r>
            <a:r>
              <a:rPr lang="en-US" sz="1200" b="1" dirty="0">
                <a:solidFill>
                  <a:prstClr val="black"/>
                </a:solidFill>
                <a:latin typeface="Arial"/>
                <a:cs typeface="Arial"/>
              </a:rPr>
              <a:t>Motors for Dusty and Extremely Cold Environments (MDECE)</a:t>
            </a:r>
            <a:r>
              <a:rPr lang="en-US" sz="1200" dirty="0">
                <a:solidFill>
                  <a:prstClr val="black"/>
                </a:solidFill>
                <a:latin typeface="Arial"/>
                <a:cs typeface="Arial"/>
              </a:rPr>
              <a:t> project is to develop an unheated magnetically-geared motor and an unheated piezoelectric motor so that they can operate continuously for a long duration at an ambient temperature of -240 ºC (33 K).</a:t>
            </a:r>
          </a:p>
          <a:p>
            <a:endParaRPr lang="en-US" sz="1200" dirty="0">
              <a:solidFill>
                <a:srgbClr val="000000"/>
              </a:solidFill>
              <a:latin typeface="Arial" panose="020B0604020202020204" pitchFamily="34" charset="0"/>
              <a:cs typeface="Arial" panose="020B0604020202020204" pitchFamily="34" charset="0"/>
            </a:endParaRPr>
          </a:p>
          <a:p>
            <a:r>
              <a:rPr lang="en-US" sz="1200" b="1" dirty="0">
                <a:solidFill>
                  <a:srgbClr val="000000"/>
                </a:solidFill>
                <a:latin typeface="Arial" panose="020B0604020202020204" pitchFamily="34" charset="0"/>
                <a:cs typeface="Arial" panose="020B0604020202020204" pitchFamily="34" charset="0"/>
              </a:rPr>
              <a:t>Catalyst: </a:t>
            </a:r>
            <a:r>
              <a:rPr lang="en-US" sz="1200" dirty="0">
                <a:solidFill>
                  <a:srgbClr val="000000"/>
                </a:solidFill>
                <a:latin typeface="Arial" panose="020B0604020202020204" pitchFamily="34" charset="0"/>
                <a:cs typeface="Arial" panose="020B0604020202020204" pitchFamily="34" charset="0"/>
              </a:rPr>
              <a:t>Internal Award</a:t>
            </a:r>
          </a:p>
          <a:p>
            <a:endParaRPr lang="en-US" sz="1200" dirty="0">
              <a:solidFill>
                <a:srgbClr val="000000"/>
              </a:solidFill>
              <a:latin typeface="Arial" panose="020B0604020202020204" pitchFamily="34" charset="0"/>
              <a:cs typeface="Arial" panose="020B0604020202020204" pitchFamily="34" charset="0"/>
            </a:endParaRPr>
          </a:p>
        </p:txBody>
      </p:sp>
      <p:sp>
        <p:nvSpPr>
          <p:cNvPr id="50" name="TextBox 49">
            <a:extLst>
              <a:ext uri="{FF2B5EF4-FFF2-40B4-BE49-F238E27FC236}">
                <a16:creationId xmlns:a16="http://schemas.microsoft.com/office/drawing/2014/main" id="{E66DEC64-D05C-0184-443D-53BD09513950}"/>
              </a:ext>
            </a:extLst>
          </p:cNvPr>
          <p:cNvSpPr txBox="1"/>
          <p:nvPr/>
        </p:nvSpPr>
        <p:spPr>
          <a:xfrm>
            <a:off x="4013086" y="4008072"/>
            <a:ext cx="4001733" cy="553998"/>
          </a:xfrm>
          <a:prstGeom prst="rect">
            <a:avLst/>
          </a:prstGeom>
          <a:solidFill>
            <a:sysClr val="windowText" lastClr="000000">
              <a:alpha val="71093"/>
            </a:sysClr>
          </a:solidFill>
          <a:ln>
            <a:solidFill>
              <a:sysClr val="windowText" lastClr="000000">
                <a:lumMod val="65000"/>
                <a:lumOff val="35000"/>
              </a:sysClr>
            </a:solidFill>
          </a:ln>
        </p:spPr>
        <p:txBody>
          <a:bodyPr wrap="square" lIns="91440" tIns="45720" rIns="91440" bIns="45720" rtlCol="0" anchor="t">
            <a:spAutoFit/>
          </a:bodyPr>
          <a:lstStyle/>
          <a:p>
            <a:pPr marR="0" lvl="1" indent="0"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  The MDECE piezoelectric motor task successfully</a:t>
            </a:r>
            <a:br>
              <a:rPr kumimoji="0" lang="en-US" sz="1000" b="0" i="1"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1000" b="0" i="1"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  demonstrated its proof-of-concept motor </a:t>
            </a:r>
            <a:br>
              <a:rPr kumimoji="0" lang="en-US" sz="1000" b="0" i="1"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1000" b="0" i="1"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   in May 2024</a:t>
            </a:r>
            <a:endPar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8A19D1C6-12FA-0B46-C46F-0648D0FC0FF6}"/>
              </a:ext>
            </a:extLst>
          </p:cNvPr>
          <p:cNvSpPr txBox="1"/>
          <p:nvPr/>
        </p:nvSpPr>
        <p:spPr>
          <a:xfrm>
            <a:off x="8018433" y="4006387"/>
            <a:ext cx="4155727" cy="553998"/>
          </a:xfrm>
          <a:prstGeom prst="rect">
            <a:avLst/>
          </a:prstGeom>
          <a:solidFill>
            <a:sysClr val="windowText" lastClr="000000">
              <a:alpha val="71000"/>
            </a:sysClr>
          </a:solidFill>
          <a:ln>
            <a:solidFill>
              <a:sysClr val="windowText" lastClr="000000">
                <a:lumMod val="65000"/>
                <a:lumOff val="35000"/>
              </a:sysClr>
            </a:solidFill>
          </a:ln>
        </p:spPr>
        <p:txBody>
          <a:bodyPr wrap="square" lIns="91440" tIns="45720" rIns="91440" bIns="45720" rtlCol="0" anchor="t">
            <a:spAutoFit/>
          </a:bodyPr>
          <a:lstStyle/>
          <a:p>
            <a:pPr marR="0" lvl="3" indent="0"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Demonstration of the Electrodynamic </a:t>
            </a:r>
            <a:b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Dust Shield (EDS) showing dust </a:t>
            </a:r>
            <a:b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before (left) and after activation (right)</a:t>
            </a:r>
          </a:p>
        </p:txBody>
      </p:sp>
      <p:sp>
        <p:nvSpPr>
          <p:cNvPr id="52" name="TextBox 51">
            <a:extLst>
              <a:ext uri="{FF2B5EF4-FFF2-40B4-BE49-F238E27FC236}">
                <a16:creationId xmlns:a16="http://schemas.microsoft.com/office/drawing/2014/main" id="{D83B4B61-5AC4-4849-A83F-C4AA401141E4}"/>
              </a:ext>
            </a:extLst>
          </p:cNvPr>
          <p:cNvSpPr txBox="1"/>
          <p:nvPr/>
        </p:nvSpPr>
        <p:spPr>
          <a:xfrm>
            <a:off x="8170228" y="4711783"/>
            <a:ext cx="3975891" cy="1754326"/>
          </a:xfrm>
          <a:prstGeom prst="rect">
            <a:avLst/>
          </a:prstGeom>
          <a:noFill/>
        </p:spPr>
        <p:txBody>
          <a:bodyPr wrap="square" lIns="91440" tIns="45720" rIns="91440" bIns="45720" anchor="t">
            <a:spAutoFit/>
          </a:bodyPr>
          <a:lstStyle/>
          <a:p>
            <a:r>
              <a:rPr lang="en-US" sz="1200" dirty="0">
                <a:solidFill>
                  <a:prstClr val="black"/>
                </a:solidFill>
                <a:latin typeface="Arial"/>
                <a:cs typeface="Arial"/>
              </a:rPr>
              <a:t>NASA’s </a:t>
            </a:r>
            <a:r>
              <a:rPr lang="en-US" sz="1200" b="1" dirty="0">
                <a:solidFill>
                  <a:prstClr val="black"/>
                </a:solidFill>
                <a:latin typeface="Arial"/>
                <a:cs typeface="Arial"/>
              </a:rPr>
              <a:t>Electrodynamic Dust Shield (EDS)</a:t>
            </a:r>
            <a:r>
              <a:rPr lang="en-US" sz="1200" dirty="0">
                <a:solidFill>
                  <a:prstClr val="black"/>
                </a:solidFill>
                <a:latin typeface="Arial"/>
                <a:cs typeface="Arial"/>
              </a:rPr>
              <a:t> is </a:t>
            </a:r>
            <a:br>
              <a:rPr lang="en-US" sz="1200" dirty="0">
                <a:solidFill>
                  <a:prstClr val="black"/>
                </a:solidFill>
                <a:latin typeface="Arial" panose="020B0604020202020204" pitchFamily="34" charset="0"/>
                <a:cs typeface="Arial" panose="020B0604020202020204" pitchFamily="34" charset="0"/>
              </a:rPr>
            </a:br>
            <a:r>
              <a:rPr lang="en-US" sz="1200" dirty="0">
                <a:solidFill>
                  <a:prstClr val="black"/>
                </a:solidFill>
                <a:latin typeface="Arial"/>
                <a:cs typeface="Arial"/>
              </a:rPr>
              <a:t>a non-contact active dust mitigation technology designed to lift, transport and remove dust from surfaces and prevent accumulation by using a pattern </a:t>
            </a:r>
            <a:br>
              <a:rPr lang="en-US" sz="1200" dirty="0">
                <a:solidFill>
                  <a:prstClr val="black"/>
                </a:solidFill>
                <a:latin typeface="Arial"/>
                <a:cs typeface="Arial"/>
              </a:rPr>
            </a:br>
            <a:r>
              <a:rPr lang="en-US" sz="1200" dirty="0">
                <a:solidFill>
                  <a:prstClr val="black"/>
                </a:solidFill>
                <a:latin typeface="Arial"/>
                <a:cs typeface="Arial"/>
              </a:rPr>
              <a:t>of electrodes to generate a non-uniform electric field over the surface being protected.</a:t>
            </a:r>
            <a:endParaRPr lang="en-US" sz="1200" b="1" dirty="0">
              <a:solidFill>
                <a:srgbClr val="FF0000"/>
              </a:solidFill>
              <a:latin typeface="Arial" panose="020B0604020202020204" pitchFamily="34" charset="0"/>
              <a:cs typeface="Arial" panose="020B0604020202020204" pitchFamily="34" charset="0"/>
            </a:endParaRPr>
          </a:p>
          <a:p>
            <a:endParaRPr lang="en-US" sz="1200" dirty="0">
              <a:solidFill>
                <a:srgbClr val="000000"/>
              </a:solidFill>
              <a:latin typeface="Arial" panose="020B0604020202020204" pitchFamily="34" charset="0"/>
              <a:cs typeface="Arial" panose="020B0604020202020204" pitchFamily="34" charset="0"/>
            </a:endParaRPr>
          </a:p>
          <a:p>
            <a:r>
              <a:rPr lang="en-US" sz="1200" b="1" dirty="0">
                <a:solidFill>
                  <a:srgbClr val="000000"/>
                </a:solidFill>
                <a:latin typeface="Arial"/>
                <a:cs typeface="Arial"/>
              </a:rPr>
              <a:t>Catalysts: </a:t>
            </a:r>
            <a:r>
              <a:rPr lang="en-US" sz="1200" dirty="0">
                <a:solidFill>
                  <a:srgbClr val="000000"/>
                </a:solidFill>
                <a:latin typeface="Arial"/>
                <a:cs typeface="Arial"/>
              </a:rPr>
              <a:t>Internal Award, CLPS, Flight Opportunities</a:t>
            </a:r>
          </a:p>
          <a:p>
            <a:endParaRPr lang="en-US" sz="1200" dirty="0">
              <a:solidFill>
                <a:srgbClr val="000000"/>
              </a:solidFill>
              <a:latin typeface="Arial"/>
              <a:cs typeface="Arial"/>
            </a:endParaRPr>
          </a:p>
        </p:txBody>
      </p:sp>
      <p:sp>
        <p:nvSpPr>
          <p:cNvPr id="53" name="TextBox 52">
            <a:extLst>
              <a:ext uri="{FF2B5EF4-FFF2-40B4-BE49-F238E27FC236}">
                <a16:creationId xmlns:a16="http://schemas.microsoft.com/office/drawing/2014/main" id="{38A8B239-038F-26CE-F594-960EDEAA984E}"/>
              </a:ext>
            </a:extLst>
          </p:cNvPr>
          <p:cNvSpPr txBox="1"/>
          <p:nvPr/>
        </p:nvSpPr>
        <p:spPr>
          <a:xfrm>
            <a:off x="-3197" y="4009437"/>
            <a:ext cx="4010767" cy="553998"/>
          </a:xfrm>
          <a:prstGeom prst="rect">
            <a:avLst/>
          </a:prstGeom>
          <a:solidFill>
            <a:sysClr val="windowText" lastClr="000000">
              <a:alpha val="71093"/>
            </a:sysClr>
          </a:solidFill>
          <a:ln>
            <a:solidFill>
              <a:sysClr val="windowText" lastClr="000000">
                <a:lumMod val="65000"/>
                <a:lumOff val="35000"/>
              </a:sysClr>
            </a:solidFill>
          </a:ln>
        </p:spPr>
        <p:txBody>
          <a:bodyPr wrap="square" lIns="91440" tIns="45720" rIns="91440" bIns="45720" rtlCol="0" anchor="t">
            <a:spAutoFit/>
          </a:bodyPr>
          <a:lstStyle/>
          <a:p>
            <a:pPr marR="0" lvl="2" indent="0"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a:t>
            </a:r>
            <a:r>
              <a:rPr kumimoji="0" lang="en-US" sz="1000" b="0" i="1" u="none" strike="noStrike" kern="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Astrobee</a:t>
            </a: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Tests Gecko-Inspired </a:t>
            </a:r>
            <a:b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Adhesives onboard the </a:t>
            </a:r>
            <a:b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International Space Station  </a:t>
            </a:r>
          </a:p>
        </p:txBody>
      </p:sp>
      <p:sp>
        <p:nvSpPr>
          <p:cNvPr id="54" name="TextBox 53">
            <a:extLst>
              <a:ext uri="{FF2B5EF4-FFF2-40B4-BE49-F238E27FC236}">
                <a16:creationId xmlns:a16="http://schemas.microsoft.com/office/drawing/2014/main" id="{3C301B62-757B-18C1-F0AF-31AF978417C4}"/>
              </a:ext>
            </a:extLst>
          </p:cNvPr>
          <p:cNvSpPr txBox="1"/>
          <p:nvPr/>
        </p:nvSpPr>
        <p:spPr>
          <a:xfrm>
            <a:off x="256685" y="4655382"/>
            <a:ext cx="3742367" cy="1754326"/>
          </a:xfrm>
          <a:prstGeom prst="rect">
            <a:avLst/>
          </a:prstGeom>
          <a:noFill/>
        </p:spPr>
        <p:txBody>
          <a:bodyPr wrap="square" lIns="91440" tIns="45720" rIns="91440" bIns="45720" anchor="t">
            <a:spAutoFit/>
          </a:bodyPr>
          <a:lstStyle/>
          <a:p>
            <a:r>
              <a:rPr lang="en-US" sz="1200" dirty="0">
                <a:solidFill>
                  <a:prstClr val="black"/>
                </a:solidFill>
                <a:latin typeface="Arial"/>
                <a:cs typeface="Arial"/>
              </a:rPr>
              <a:t>The </a:t>
            </a:r>
            <a:r>
              <a:rPr lang="en-US" sz="1200" b="1" dirty="0">
                <a:solidFill>
                  <a:prstClr val="black"/>
                </a:solidFill>
                <a:latin typeface="Arial"/>
                <a:cs typeface="Arial"/>
              </a:rPr>
              <a:t>Gecko roller </a:t>
            </a:r>
            <a:r>
              <a:rPr lang="en-US" sz="1200" dirty="0">
                <a:solidFill>
                  <a:prstClr val="black"/>
                </a:solidFill>
                <a:latin typeface="Arial"/>
                <a:cs typeface="Arial"/>
              </a:rPr>
              <a:t>was designed to remove lunar dust from spacesuits and hard surfaces (such as solar panels). The technology works the same </a:t>
            </a:r>
            <a:br>
              <a:rPr lang="en-US" sz="1200" dirty="0">
                <a:solidFill>
                  <a:prstClr val="black"/>
                </a:solidFill>
                <a:latin typeface="Arial" panose="020B0604020202020204" pitchFamily="34" charset="0"/>
                <a:cs typeface="Arial" panose="020B0604020202020204" pitchFamily="34" charset="0"/>
              </a:rPr>
            </a:br>
            <a:r>
              <a:rPr lang="en-US" sz="1200" dirty="0">
                <a:solidFill>
                  <a:prstClr val="black"/>
                </a:solidFill>
                <a:latin typeface="Arial"/>
                <a:cs typeface="Arial"/>
              </a:rPr>
              <a:t>way as a common terrestrial lint roller, but with </a:t>
            </a:r>
            <a:br>
              <a:rPr lang="en-US" sz="1200" dirty="0">
                <a:solidFill>
                  <a:prstClr val="black"/>
                </a:solidFill>
                <a:latin typeface="Arial" panose="020B0604020202020204" pitchFamily="34" charset="0"/>
                <a:cs typeface="Arial" panose="020B0604020202020204" pitchFamily="34" charset="0"/>
              </a:rPr>
            </a:br>
            <a:r>
              <a:rPr lang="en-US" sz="1200" dirty="0">
                <a:solidFill>
                  <a:prstClr val="black"/>
                </a:solidFill>
                <a:latin typeface="Arial"/>
                <a:cs typeface="Arial"/>
              </a:rPr>
              <a:t>an elastomeric gecko-skin-inspired membrane replacing the adhesive sheet. </a:t>
            </a:r>
            <a:br>
              <a:rPr lang="en-US" sz="1200" dirty="0">
                <a:solidFill>
                  <a:prstClr val="black"/>
                </a:solidFill>
                <a:latin typeface="Arial" panose="020B0604020202020204" pitchFamily="34" charset="0"/>
                <a:cs typeface="Arial" panose="020B0604020202020204" pitchFamily="34" charset="0"/>
              </a:rPr>
            </a:br>
            <a:br>
              <a:rPr lang="en-US" sz="1200" dirty="0">
                <a:solidFill>
                  <a:prstClr val="black"/>
                </a:solidFill>
                <a:latin typeface="Arial" panose="020B0604020202020204" pitchFamily="34" charset="0"/>
                <a:cs typeface="Arial" panose="020B0604020202020204" pitchFamily="34" charset="0"/>
              </a:rPr>
            </a:br>
            <a:r>
              <a:rPr lang="en-US" sz="1200" b="1" dirty="0">
                <a:solidFill>
                  <a:prstClr val="black"/>
                </a:solidFill>
                <a:latin typeface="Arial"/>
                <a:cs typeface="Arial"/>
              </a:rPr>
              <a:t>Catalysts: </a:t>
            </a:r>
            <a:r>
              <a:rPr lang="en-US" sz="1200" dirty="0">
                <a:solidFill>
                  <a:prstClr val="black"/>
                </a:solidFill>
                <a:latin typeface="Arial"/>
                <a:cs typeface="Arial"/>
              </a:rPr>
              <a:t>STRG, Flight Opportunities</a:t>
            </a:r>
            <a:endParaRPr lang="en-US" sz="1200" dirty="0">
              <a:solidFill>
                <a:prstClr val="black"/>
              </a:solidFill>
              <a:latin typeface="Arial" panose="020B0604020202020204" pitchFamily="34" charset="0"/>
              <a:cs typeface="Arial" panose="020B0604020202020204" pitchFamily="34" charset="0"/>
            </a:endParaRPr>
          </a:p>
          <a:p>
            <a:r>
              <a:rPr lang="en-US" sz="1200" b="1" dirty="0">
                <a:solidFill>
                  <a:prstClr val="black"/>
                </a:solidFill>
                <a:latin typeface="Arial"/>
                <a:cs typeface="Arial"/>
              </a:rPr>
              <a:t>Collaborator: </a:t>
            </a:r>
            <a:r>
              <a:rPr lang="en-US" sz="1200" i="1" dirty="0">
                <a:solidFill>
                  <a:prstClr val="black"/>
                </a:solidFill>
                <a:latin typeface="Arial"/>
                <a:cs typeface="Arial"/>
              </a:rPr>
              <a:t>University of Maryland, College Park</a:t>
            </a:r>
            <a:endParaRPr lang="en-US" sz="1200" dirty="0">
              <a:solidFill>
                <a:prstClr val="black"/>
              </a:solidFill>
              <a:latin typeface="Arial"/>
              <a:cs typeface="Arial"/>
            </a:endParaRPr>
          </a:p>
        </p:txBody>
      </p:sp>
      <p:pic>
        <p:nvPicPr>
          <p:cNvPr id="55" name="Picture 4" descr="two images; the one on the left shows a small rectangle of glass covered in black dust; the one on the right shows a clear circle with no dust on the same glass rectangle">
            <a:extLst>
              <a:ext uri="{FF2B5EF4-FFF2-40B4-BE49-F238E27FC236}">
                <a16:creationId xmlns:a16="http://schemas.microsoft.com/office/drawing/2014/main" id="{62AADDDF-F257-A2AA-3AD5-5C324DEB498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019151" y="1638587"/>
            <a:ext cx="4172274" cy="238283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6" descr="NASA astronaut Victor Glover works with an Astrobee robot to test a mechanical adhesive technology inspired by gecko feet.">
            <a:extLst>
              <a:ext uri="{FF2B5EF4-FFF2-40B4-BE49-F238E27FC236}">
                <a16:creationId xmlns:a16="http://schemas.microsoft.com/office/drawing/2014/main" id="{D97DF789-4885-AF4B-715C-6A3769DD16B1}"/>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r="6038"/>
          <a:stretch/>
        </p:blipFill>
        <p:spPr bwMode="auto">
          <a:xfrm>
            <a:off x="-3197" y="1652612"/>
            <a:ext cx="4037717" cy="236458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6">
            <a:extLst>
              <a:ext uri="{FF2B5EF4-FFF2-40B4-BE49-F238E27FC236}">
                <a16:creationId xmlns:a16="http://schemas.microsoft.com/office/drawing/2014/main" id="{A0500F65-DA22-52AF-ED1D-FAE3D02C90D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5502194" y="1635734"/>
            <a:ext cx="2534059" cy="2381457"/>
          </a:xfrm>
          <a:prstGeom prst="rect">
            <a:avLst/>
          </a:prstGeom>
          <a:noFill/>
        </p:spPr>
      </p:pic>
      <p:pic>
        <p:nvPicPr>
          <p:cNvPr id="58" name="Picture 57">
            <a:extLst>
              <a:ext uri="{FF2B5EF4-FFF2-40B4-BE49-F238E27FC236}">
                <a16:creationId xmlns:a16="http://schemas.microsoft.com/office/drawing/2014/main" id="{17575880-D38D-1450-1443-B5703609171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025390" y="1643050"/>
            <a:ext cx="1839469" cy="2374142"/>
          </a:xfrm>
          <a:prstGeom prst="rect">
            <a:avLst/>
          </a:prstGeom>
          <a:noFill/>
        </p:spPr>
      </p:pic>
      <p:grpSp>
        <p:nvGrpSpPr>
          <p:cNvPr id="59" name="Group 58">
            <a:extLst>
              <a:ext uri="{FF2B5EF4-FFF2-40B4-BE49-F238E27FC236}">
                <a16:creationId xmlns:a16="http://schemas.microsoft.com/office/drawing/2014/main" id="{FE5FC3FF-7321-79CC-CC2E-4E44C9C73029}"/>
              </a:ext>
            </a:extLst>
          </p:cNvPr>
          <p:cNvGrpSpPr/>
          <p:nvPr/>
        </p:nvGrpSpPr>
        <p:grpSpPr>
          <a:xfrm>
            <a:off x="116491" y="4080286"/>
            <a:ext cx="412456" cy="412456"/>
            <a:chOff x="4062635" y="3636344"/>
            <a:chExt cx="1477328" cy="1477328"/>
          </a:xfrm>
        </p:grpSpPr>
        <p:sp>
          <p:nvSpPr>
            <p:cNvPr id="60" name="Oval 59">
              <a:extLst>
                <a:ext uri="{FF2B5EF4-FFF2-40B4-BE49-F238E27FC236}">
                  <a16:creationId xmlns:a16="http://schemas.microsoft.com/office/drawing/2014/main" id="{C70B2450-8051-F2DF-F00F-4A71A3A0CEB5}"/>
                </a:ext>
              </a:extLst>
            </p:cNvPr>
            <p:cNvSpPr/>
            <p:nvPr/>
          </p:nvSpPr>
          <p:spPr>
            <a:xfrm>
              <a:off x="4062635" y="3636344"/>
              <a:ext cx="1477328" cy="1477328"/>
            </a:xfrm>
            <a:prstGeom prst="ellipse">
              <a:avLst/>
            </a:prstGeom>
            <a:solidFill>
              <a:srgbClr val="002060"/>
            </a:solidFill>
            <a:ln w="76200" cap="flat" cmpd="sng" algn="ctr">
              <a:solidFill>
                <a:srgbClr val="1F4E79"/>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61" name="Graphic 60" descr="Open hand with plant with solid fill">
              <a:extLst>
                <a:ext uri="{FF2B5EF4-FFF2-40B4-BE49-F238E27FC236}">
                  <a16:creationId xmlns:a16="http://schemas.microsoft.com/office/drawing/2014/main" id="{CE8016DA-F2B4-C967-23BD-E0A28A8C3B9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344099" y="3916744"/>
              <a:ext cx="914400" cy="914400"/>
            </a:xfrm>
            <a:prstGeom prst="rect">
              <a:avLst/>
            </a:prstGeom>
          </p:spPr>
        </p:pic>
      </p:grpSp>
      <p:grpSp>
        <p:nvGrpSpPr>
          <p:cNvPr id="62" name="Group 61">
            <a:extLst>
              <a:ext uri="{FF2B5EF4-FFF2-40B4-BE49-F238E27FC236}">
                <a16:creationId xmlns:a16="http://schemas.microsoft.com/office/drawing/2014/main" id="{AE5FEDAF-03FB-F33F-396C-6CD631DA02BA}"/>
              </a:ext>
            </a:extLst>
          </p:cNvPr>
          <p:cNvGrpSpPr/>
          <p:nvPr/>
        </p:nvGrpSpPr>
        <p:grpSpPr>
          <a:xfrm>
            <a:off x="640354" y="4073612"/>
            <a:ext cx="412456" cy="412456"/>
            <a:chOff x="8295971" y="1981424"/>
            <a:chExt cx="1477328" cy="1477328"/>
          </a:xfrm>
        </p:grpSpPr>
        <p:sp>
          <p:nvSpPr>
            <p:cNvPr id="63" name="Oval 62">
              <a:extLst>
                <a:ext uri="{FF2B5EF4-FFF2-40B4-BE49-F238E27FC236}">
                  <a16:creationId xmlns:a16="http://schemas.microsoft.com/office/drawing/2014/main" id="{DF071663-1569-C241-80AA-2674798DBC13}"/>
                </a:ext>
              </a:extLst>
            </p:cNvPr>
            <p:cNvSpPr/>
            <p:nvPr/>
          </p:nvSpPr>
          <p:spPr>
            <a:xfrm>
              <a:off x="8295971" y="1981424"/>
              <a:ext cx="1477328" cy="1477328"/>
            </a:xfrm>
            <a:prstGeom prst="ellipse">
              <a:avLst/>
            </a:prstGeom>
            <a:solidFill>
              <a:srgbClr val="002060"/>
            </a:solidFill>
            <a:ln w="76200" cap="flat" cmpd="sng" algn="ctr">
              <a:solidFill>
                <a:srgbClr val="1F4E79"/>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64" name="Graphic 63" descr="Rocket with solid fill">
              <a:extLst>
                <a:ext uri="{FF2B5EF4-FFF2-40B4-BE49-F238E27FC236}">
                  <a16:creationId xmlns:a16="http://schemas.microsoft.com/office/drawing/2014/main" id="{C6CEE326-81DF-3C43-B081-7CCF57561A8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571149" y="2289059"/>
              <a:ext cx="914400" cy="914400"/>
            </a:xfrm>
            <a:prstGeom prst="rect">
              <a:avLst/>
            </a:prstGeom>
          </p:spPr>
        </p:pic>
      </p:grpSp>
      <p:grpSp>
        <p:nvGrpSpPr>
          <p:cNvPr id="65" name="Group 64">
            <a:extLst>
              <a:ext uri="{FF2B5EF4-FFF2-40B4-BE49-F238E27FC236}">
                <a16:creationId xmlns:a16="http://schemas.microsoft.com/office/drawing/2014/main" id="{4D2EF792-078F-43E0-206F-3202BA7B0305}"/>
              </a:ext>
            </a:extLst>
          </p:cNvPr>
          <p:cNvGrpSpPr/>
          <p:nvPr/>
        </p:nvGrpSpPr>
        <p:grpSpPr>
          <a:xfrm>
            <a:off x="4118977" y="4087120"/>
            <a:ext cx="412456" cy="412456"/>
            <a:chOff x="6655535" y="3636344"/>
            <a:chExt cx="1477328" cy="1477328"/>
          </a:xfrm>
        </p:grpSpPr>
        <p:sp>
          <p:nvSpPr>
            <p:cNvPr id="66" name="Oval 65">
              <a:extLst>
                <a:ext uri="{FF2B5EF4-FFF2-40B4-BE49-F238E27FC236}">
                  <a16:creationId xmlns:a16="http://schemas.microsoft.com/office/drawing/2014/main" id="{51FD4183-5EEF-6271-DDDA-594EE1E18294}"/>
                </a:ext>
              </a:extLst>
            </p:cNvPr>
            <p:cNvSpPr/>
            <p:nvPr/>
          </p:nvSpPr>
          <p:spPr>
            <a:xfrm>
              <a:off x="6655535" y="3636344"/>
              <a:ext cx="1477328" cy="1477328"/>
            </a:xfrm>
            <a:prstGeom prst="ellipse">
              <a:avLst/>
            </a:prstGeom>
            <a:solidFill>
              <a:srgbClr val="002060"/>
            </a:solidFill>
            <a:ln w="76200" cap="flat" cmpd="sng" algn="ctr">
              <a:solidFill>
                <a:srgbClr val="1F4E79"/>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67" name="Graphic 66" descr="Connections with solid fill">
              <a:extLst>
                <a:ext uri="{FF2B5EF4-FFF2-40B4-BE49-F238E27FC236}">
                  <a16:creationId xmlns:a16="http://schemas.microsoft.com/office/drawing/2014/main" id="{49BDD6E6-4439-E915-B9ED-B1D840108F6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36999" y="3916744"/>
              <a:ext cx="914400" cy="914400"/>
            </a:xfrm>
            <a:prstGeom prst="rect">
              <a:avLst/>
            </a:prstGeom>
          </p:spPr>
        </p:pic>
      </p:grpSp>
      <p:grpSp>
        <p:nvGrpSpPr>
          <p:cNvPr id="68" name="Group 67">
            <a:extLst>
              <a:ext uri="{FF2B5EF4-FFF2-40B4-BE49-F238E27FC236}">
                <a16:creationId xmlns:a16="http://schemas.microsoft.com/office/drawing/2014/main" id="{37D4381A-0077-201B-39BE-F0AAA285B2AF}"/>
              </a:ext>
            </a:extLst>
          </p:cNvPr>
          <p:cNvGrpSpPr/>
          <p:nvPr/>
        </p:nvGrpSpPr>
        <p:grpSpPr>
          <a:xfrm>
            <a:off x="8091646" y="4086823"/>
            <a:ext cx="412456" cy="412456"/>
            <a:chOff x="6655535" y="3636344"/>
            <a:chExt cx="1477328" cy="1477328"/>
          </a:xfrm>
        </p:grpSpPr>
        <p:sp>
          <p:nvSpPr>
            <p:cNvPr id="69" name="Oval 68">
              <a:extLst>
                <a:ext uri="{FF2B5EF4-FFF2-40B4-BE49-F238E27FC236}">
                  <a16:creationId xmlns:a16="http://schemas.microsoft.com/office/drawing/2014/main" id="{2398E2F9-558C-2FAF-0E67-A5E19EE24758}"/>
                </a:ext>
              </a:extLst>
            </p:cNvPr>
            <p:cNvSpPr/>
            <p:nvPr/>
          </p:nvSpPr>
          <p:spPr>
            <a:xfrm>
              <a:off x="6655535" y="3636344"/>
              <a:ext cx="1477328" cy="1477328"/>
            </a:xfrm>
            <a:prstGeom prst="ellipse">
              <a:avLst/>
            </a:prstGeom>
            <a:solidFill>
              <a:srgbClr val="002060"/>
            </a:solidFill>
            <a:ln w="76200" cap="flat" cmpd="sng" algn="ctr">
              <a:solidFill>
                <a:srgbClr val="1F4E79"/>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70" name="Graphic 69" descr="Connections with solid fill">
              <a:extLst>
                <a:ext uri="{FF2B5EF4-FFF2-40B4-BE49-F238E27FC236}">
                  <a16:creationId xmlns:a16="http://schemas.microsoft.com/office/drawing/2014/main" id="{36A29178-A5B8-0CB1-4788-1539CFE22C0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36999" y="3916744"/>
              <a:ext cx="914400" cy="914400"/>
            </a:xfrm>
            <a:prstGeom prst="rect">
              <a:avLst/>
            </a:prstGeom>
          </p:spPr>
        </p:pic>
      </p:grpSp>
      <p:grpSp>
        <p:nvGrpSpPr>
          <p:cNvPr id="71" name="Group 70">
            <a:extLst>
              <a:ext uri="{FF2B5EF4-FFF2-40B4-BE49-F238E27FC236}">
                <a16:creationId xmlns:a16="http://schemas.microsoft.com/office/drawing/2014/main" id="{D7CBFBC6-A3A0-FF62-0CA0-EE8BBA594A3A}"/>
              </a:ext>
            </a:extLst>
          </p:cNvPr>
          <p:cNvGrpSpPr/>
          <p:nvPr/>
        </p:nvGrpSpPr>
        <p:grpSpPr>
          <a:xfrm>
            <a:off x="8610815" y="4098841"/>
            <a:ext cx="412456" cy="412456"/>
            <a:chOff x="553828" y="1981424"/>
            <a:chExt cx="1477328" cy="1477328"/>
          </a:xfrm>
        </p:grpSpPr>
        <p:sp>
          <p:nvSpPr>
            <p:cNvPr id="72" name="Oval 71">
              <a:extLst>
                <a:ext uri="{FF2B5EF4-FFF2-40B4-BE49-F238E27FC236}">
                  <a16:creationId xmlns:a16="http://schemas.microsoft.com/office/drawing/2014/main" id="{4E1AE00B-EB1E-F056-B055-1E0AC3D33361}"/>
                </a:ext>
              </a:extLst>
            </p:cNvPr>
            <p:cNvSpPr/>
            <p:nvPr/>
          </p:nvSpPr>
          <p:spPr>
            <a:xfrm>
              <a:off x="553828" y="1981424"/>
              <a:ext cx="1477328" cy="1477328"/>
            </a:xfrm>
            <a:prstGeom prst="ellipse">
              <a:avLst/>
            </a:prstGeom>
            <a:solidFill>
              <a:srgbClr val="002060"/>
            </a:solidFill>
            <a:ln w="76200" cap="flat" cmpd="sng" algn="ctr">
              <a:solidFill>
                <a:srgbClr val="1F4E79"/>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73" name="Graphic 72" descr="Contract with solid fill">
              <a:extLst>
                <a:ext uri="{FF2B5EF4-FFF2-40B4-BE49-F238E27FC236}">
                  <a16:creationId xmlns:a16="http://schemas.microsoft.com/office/drawing/2014/main" id="{54122344-C9BE-83FB-8CE8-789258D2611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41577" y="2258373"/>
              <a:ext cx="914400" cy="914400"/>
            </a:xfrm>
            <a:prstGeom prst="rect">
              <a:avLst/>
            </a:prstGeom>
          </p:spPr>
        </p:pic>
      </p:grpSp>
      <p:grpSp>
        <p:nvGrpSpPr>
          <p:cNvPr id="74" name="Group 73">
            <a:extLst>
              <a:ext uri="{FF2B5EF4-FFF2-40B4-BE49-F238E27FC236}">
                <a16:creationId xmlns:a16="http://schemas.microsoft.com/office/drawing/2014/main" id="{368F2E0F-5EDF-2318-C8ED-B48B9F589271}"/>
              </a:ext>
            </a:extLst>
          </p:cNvPr>
          <p:cNvGrpSpPr/>
          <p:nvPr/>
        </p:nvGrpSpPr>
        <p:grpSpPr>
          <a:xfrm>
            <a:off x="9154479" y="4091534"/>
            <a:ext cx="412456" cy="412456"/>
            <a:chOff x="8295971" y="1981424"/>
            <a:chExt cx="1477328" cy="1477328"/>
          </a:xfrm>
        </p:grpSpPr>
        <p:sp>
          <p:nvSpPr>
            <p:cNvPr id="75" name="Oval 74">
              <a:extLst>
                <a:ext uri="{FF2B5EF4-FFF2-40B4-BE49-F238E27FC236}">
                  <a16:creationId xmlns:a16="http://schemas.microsoft.com/office/drawing/2014/main" id="{AEF0B12E-69D6-E324-3A22-5641652AFC5A}"/>
                </a:ext>
              </a:extLst>
            </p:cNvPr>
            <p:cNvSpPr/>
            <p:nvPr/>
          </p:nvSpPr>
          <p:spPr>
            <a:xfrm>
              <a:off x="8295971" y="1981424"/>
              <a:ext cx="1477328" cy="1477328"/>
            </a:xfrm>
            <a:prstGeom prst="ellipse">
              <a:avLst/>
            </a:prstGeom>
            <a:solidFill>
              <a:srgbClr val="002060"/>
            </a:solidFill>
            <a:ln w="76200" cap="flat" cmpd="sng" algn="ctr">
              <a:solidFill>
                <a:srgbClr val="1F4E79"/>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76" name="Graphic 75" descr="Rocket with solid fill">
              <a:extLst>
                <a:ext uri="{FF2B5EF4-FFF2-40B4-BE49-F238E27FC236}">
                  <a16:creationId xmlns:a16="http://schemas.microsoft.com/office/drawing/2014/main" id="{80805F43-DF47-CC2E-721D-78D109C23EE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571149" y="2289059"/>
              <a:ext cx="914400" cy="914400"/>
            </a:xfrm>
            <a:prstGeom prst="rect">
              <a:avLst/>
            </a:prstGeom>
          </p:spPr>
        </p:pic>
      </p:grpSp>
    </p:spTree>
    <p:extLst>
      <p:ext uri="{BB962C8B-B14F-4D97-AF65-F5344CB8AC3E}">
        <p14:creationId xmlns:p14="http://schemas.microsoft.com/office/powerpoint/2010/main" val="14848621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136B-560F-4798-ACC9-3445885DF70F}"/>
              </a:ext>
            </a:extLst>
          </p:cNvPr>
          <p:cNvSpPr>
            <a:spLocks noGrp="1"/>
          </p:cNvSpPr>
          <p:nvPr>
            <p:ph type="title"/>
          </p:nvPr>
        </p:nvSpPr>
        <p:spPr>
          <a:xfrm>
            <a:off x="550862" y="549275"/>
            <a:ext cx="9793288" cy="1332000"/>
          </a:xfrm>
        </p:spPr>
        <p:txBody>
          <a:bodyPr>
            <a:normAutofit/>
          </a:bodyPr>
          <a:lstStyle/>
          <a:p>
            <a:r>
              <a:rPr lang="en-US" dirty="0"/>
              <a:t>Technology Development</a:t>
            </a:r>
          </a:p>
        </p:txBody>
      </p:sp>
      <p:pic>
        <p:nvPicPr>
          <p:cNvPr id="34" name="Picture 6" descr="Components used in BMG planetary gearbox assembly displayed next to a 10¢ coin for scale">
            <a:extLst>
              <a:ext uri="{FF2B5EF4-FFF2-40B4-BE49-F238E27FC236}">
                <a16:creationId xmlns:a16="http://schemas.microsoft.com/office/drawing/2014/main" id="{13D7EA7F-C3FC-C85E-6E8F-AC007FDDA71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175630" y="1645571"/>
            <a:ext cx="2987433" cy="247933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descr="A white grid with a grey gradient&#10;&#10;Description automatically generated with medium confidence">
            <a:extLst>
              <a:ext uri="{FF2B5EF4-FFF2-40B4-BE49-F238E27FC236}">
                <a16:creationId xmlns:a16="http://schemas.microsoft.com/office/drawing/2014/main" id="{08E008DA-357B-4E6A-0AA1-76032C296B4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54" y="4004192"/>
            <a:ext cx="12191980" cy="2877202"/>
          </a:xfrm>
          <a:prstGeom prst="rect">
            <a:avLst/>
          </a:prstGeom>
        </p:spPr>
      </p:pic>
      <p:sp>
        <p:nvSpPr>
          <p:cNvPr id="36" name="TextBox 35">
            <a:extLst>
              <a:ext uri="{FF2B5EF4-FFF2-40B4-BE49-F238E27FC236}">
                <a16:creationId xmlns:a16="http://schemas.microsoft.com/office/drawing/2014/main" id="{39B4A851-0B4D-EA01-B82D-F6D2328A09FF}"/>
              </a:ext>
            </a:extLst>
          </p:cNvPr>
          <p:cNvSpPr txBox="1"/>
          <p:nvPr/>
        </p:nvSpPr>
        <p:spPr>
          <a:xfrm>
            <a:off x="8244482" y="4669000"/>
            <a:ext cx="3896619" cy="2308324"/>
          </a:xfrm>
          <a:prstGeom prst="rect">
            <a:avLst/>
          </a:prstGeom>
          <a:noFill/>
        </p:spPr>
        <p:txBody>
          <a:bodyPr wrap="square" lIns="91440" tIns="45720" rIns="91440" bIns="45720" anchor="t">
            <a:spAutoFit/>
          </a:bodyPr>
          <a:lstStyle/>
          <a:p>
            <a:r>
              <a:rPr lang="en-US" sz="1200" dirty="0">
                <a:solidFill>
                  <a:prstClr val="black"/>
                </a:solidFill>
                <a:latin typeface="Arial"/>
                <a:cs typeface="Arial"/>
              </a:rPr>
              <a:t>NASA’s </a:t>
            </a:r>
            <a:r>
              <a:rPr lang="en-US" sz="1200" b="1" dirty="0">
                <a:solidFill>
                  <a:prstClr val="black"/>
                </a:solidFill>
                <a:latin typeface="Arial"/>
                <a:cs typeface="Arial"/>
              </a:rPr>
              <a:t>Cold Operable Lunar Deployable Arm (</a:t>
            </a:r>
            <a:r>
              <a:rPr lang="en-US" sz="1200" b="1" dirty="0" err="1">
                <a:solidFill>
                  <a:prstClr val="black"/>
                </a:solidFill>
                <a:latin typeface="Arial"/>
                <a:cs typeface="Arial"/>
              </a:rPr>
              <a:t>COLDArm</a:t>
            </a:r>
            <a:r>
              <a:rPr lang="en-US" sz="1200" b="1" dirty="0">
                <a:solidFill>
                  <a:prstClr val="black"/>
                </a:solidFill>
                <a:latin typeface="Arial"/>
                <a:cs typeface="Arial"/>
              </a:rPr>
              <a:t>)</a:t>
            </a:r>
            <a:r>
              <a:rPr lang="en-US" sz="1200" dirty="0">
                <a:solidFill>
                  <a:prstClr val="black"/>
                </a:solidFill>
                <a:latin typeface="Arial"/>
                <a:cs typeface="Arial"/>
              </a:rPr>
              <a:t> project will significantly improve the </a:t>
            </a:r>
            <a:br>
              <a:rPr lang="en-US" sz="1200" dirty="0">
                <a:solidFill>
                  <a:prstClr val="black"/>
                </a:solidFill>
                <a:latin typeface="Arial" panose="020B0604020202020204" pitchFamily="34" charset="0"/>
                <a:cs typeface="Arial" panose="020B0604020202020204" pitchFamily="34" charset="0"/>
              </a:rPr>
            </a:br>
            <a:r>
              <a:rPr lang="en-US" sz="1200" dirty="0">
                <a:solidFill>
                  <a:prstClr val="black"/>
                </a:solidFill>
                <a:latin typeface="Arial"/>
                <a:cs typeface="Arial"/>
              </a:rPr>
              <a:t>utility of robotic arms for lunar landers. </a:t>
            </a:r>
            <a:r>
              <a:rPr lang="en-US" sz="1200" dirty="0" err="1">
                <a:solidFill>
                  <a:prstClr val="black"/>
                </a:solidFill>
                <a:latin typeface="Arial"/>
                <a:cs typeface="Arial"/>
              </a:rPr>
              <a:t>COLDArm</a:t>
            </a:r>
            <a:r>
              <a:rPr lang="en-US" sz="1200" dirty="0">
                <a:solidFill>
                  <a:prstClr val="black"/>
                </a:solidFill>
                <a:latin typeface="Arial"/>
                <a:cs typeface="Arial"/>
              </a:rPr>
              <a:t> </a:t>
            </a:r>
            <a:br>
              <a:rPr lang="en-US" sz="1200" dirty="0">
                <a:solidFill>
                  <a:prstClr val="black"/>
                </a:solidFill>
                <a:latin typeface="Arial"/>
                <a:cs typeface="Arial"/>
              </a:rPr>
            </a:br>
            <a:r>
              <a:rPr lang="en-US" sz="1200" dirty="0">
                <a:solidFill>
                  <a:prstClr val="black"/>
                </a:solidFill>
                <a:latin typeface="Arial"/>
                <a:cs typeface="Arial"/>
              </a:rPr>
              <a:t>has been successfully tested at cryogenic temperatures [100 Kelvin] and is the first known robotic manipulator to operate in this range without requiring heating. This will enable manipulation capabilities during the lunar night.</a:t>
            </a:r>
          </a:p>
          <a:p>
            <a:endParaRPr lang="en-US" sz="1200" dirty="0">
              <a:solidFill>
                <a:prstClr val="black"/>
              </a:solidFill>
              <a:latin typeface="Arial" panose="020B0604020202020204" pitchFamily="34" charset="0"/>
              <a:cs typeface="Arial" panose="020B0604020202020204" pitchFamily="34" charset="0"/>
            </a:endParaRPr>
          </a:p>
          <a:p>
            <a:r>
              <a:rPr lang="en-US" sz="1200" b="1" dirty="0">
                <a:solidFill>
                  <a:prstClr val="black"/>
                </a:solidFill>
                <a:latin typeface="Arial"/>
                <a:cs typeface="Arial"/>
              </a:rPr>
              <a:t>Catalysts: </a:t>
            </a:r>
            <a:r>
              <a:rPr lang="en-US" sz="1200" dirty="0">
                <a:solidFill>
                  <a:prstClr val="black"/>
                </a:solidFill>
                <a:latin typeface="Arial"/>
                <a:cs typeface="Arial"/>
              </a:rPr>
              <a:t>Internal Award, SBIR</a:t>
            </a:r>
            <a:br>
              <a:rPr lang="en-US" sz="1200" b="1" dirty="0">
                <a:solidFill>
                  <a:prstClr val="black"/>
                </a:solidFill>
                <a:latin typeface="Arial"/>
                <a:cs typeface="Arial"/>
              </a:rPr>
            </a:br>
            <a:r>
              <a:rPr lang="en-US" sz="1200" b="1" dirty="0">
                <a:solidFill>
                  <a:prstClr val="black"/>
                </a:solidFill>
                <a:latin typeface="Arial"/>
                <a:cs typeface="Arial"/>
              </a:rPr>
              <a:t>Collaborator: </a:t>
            </a:r>
            <a:r>
              <a:rPr lang="en-US" sz="1200" dirty="0" err="1">
                <a:solidFill>
                  <a:prstClr val="black"/>
                </a:solidFill>
                <a:latin typeface="Arial"/>
                <a:cs typeface="Arial"/>
              </a:rPr>
              <a:t>Motiv</a:t>
            </a:r>
            <a:r>
              <a:rPr lang="en-US" sz="1200" dirty="0">
                <a:solidFill>
                  <a:prstClr val="black"/>
                </a:solidFill>
                <a:latin typeface="Arial"/>
                <a:cs typeface="Arial"/>
              </a:rPr>
              <a:t> Space Systems </a:t>
            </a:r>
            <a:endParaRPr lang="en-US" sz="1200" dirty="0">
              <a:solidFill>
                <a:prstClr val="black"/>
              </a:solidFill>
              <a:latin typeface="Arial" panose="020B0604020202020204" pitchFamily="34" charset="0"/>
              <a:cs typeface="Arial" panose="020B0604020202020204" pitchFamily="34" charset="0"/>
            </a:endParaRPr>
          </a:p>
          <a:p>
            <a:endParaRPr lang="en-US" sz="1200" b="1" dirty="0">
              <a:solidFill>
                <a:srgbClr val="FF0000"/>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648BFF90-C962-4796-EDE9-7D4222E42C77}"/>
              </a:ext>
            </a:extLst>
          </p:cNvPr>
          <p:cNvSpPr txBox="1"/>
          <p:nvPr/>
        </p:nvSpPr>
        <p:spPr>
          <a:xfrm>
            <a:off x="8179082" y="4046748"/>
            <a:ext cx="4021229" cy="553998"/>
          </a:xfrm>
          <a:prstGeom prst="rect">
            <a:avLst/>
          </a:prstGeom>
          <a:solidFill>
            <a:sysClr val="windowText" lastClr="000000">
              <a:alpha val="71093"/>
            </a:sysClr>
          </a:solidFill>
          <a:ln>
            <a:solidFill>
              <a:sysClr val="windowText" lastClr="000000">
                <a:lumMod val="65000"/>
                <a:lumOff val="35000"/>
              </a:sysClr>
            </a:solidFill>
          </a:ln>
        </p:spPr>
        <p:txBody>
          <a:bodyPr wrap="square" lIns="91440" tIns="45720" rIns="91440" bIns="45720" rtlCol="0" anchor="t">
            <a:spAutoFit/>
          </a:bodyPr>
          <a:lstStyle/>
          <a:p>
            <a:pPr marR="0" lvl="2" indent="0"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   Technicians prepare for </a:t>
            </a:r>
            <a:r>
              <a:rPr kumimoji="0" lang="en-US" sz="1000" b="0" i="1" u="none" strike="noStrike" kern="0" cap="none" spc="0" normalizeH="0" baseline="0" noProof="0" dirty="0" err="1">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COLDArm</a:t>
            </a:r>
            <a:r>
              <a:rPr kumimoji="0" lang="en-US" sz="1000" b="0" i="1"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 </a:t>
            </a:r>
            <a:br>
              <a:rPr kumimoji="0" lang="en-US" sz="1000" b="0" i="1"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1000" b="0" i="1"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   cryogenic testing at NASA’s Jet </a:t>
            </a:r>
            <a:br>
              <a:rPr kumimoji="0" lang="en-US" sz="1000" b="0" i="1"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1000" b="0" i="1"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   Propulsion Laboratory</a:t>
            </a:r>
            <a:endPar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ED8F9C14-AE2C-3AD9-97FB-EC5ECDA8D47A}"/>
              </a:ext>
            </a:extLst>
          </p:cNvPr>
          <p:cNvSpPr txBox="1"/>
          <p:nvPr/>
        </p:nvSpPr>
        <p:spPr>
          <a:xfrm>
            <a:off x="3999624" y="4049786"/>
            <a:ext cx="4181324" cy="553998"/>
          </a:xfrm>
          <a:prstGeom prst="rect">
            <a:avLst/>
          </a:prstGeom>
          <a:solidFill>
            <a:sysClr val="windowText" lastClr="000000">
              <a:alpha val="71000"/>
            </a:sysClr>
          </a:solidFill>
          <a:ln>
            <a:solidFill>
              <a:sysClr val="windowText" lastClr="000000">
                <a:lumMod val="65000"/>
                <a:lumOff val="35000"/>
              </a:sysClr>
            </a:solidFill>
          </a:ln>
        </p:spPr>
        <p:txBody>
          <a:bodyPr wrap="square" lIns="91440" tIns="45720" rIns="91440" bIns="45720" rtlCol="0" anchor="t">
            <a:spAutoFit/>
          </a:bodyPr>
          <a:lstStyle/>
          <a:p>
            <a:pPr marR="0" lvl="2" indent="0"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Alloys made of “metallic glass” for gearboxes to   </a:t>
            </a:r>
            <a:b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survive extreme environments without heating </a:t>
            </a:r>
            <a:b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and lubricant</a:t>
            </a:r>
          </a:p>
        </p:txBody>
      </p:sp>
      <p:sp>
        <p:nvSpPr>
          <p:cNvPr id="39" name="TextBox 38">
            <a:extLst>
              <a:ext uri="{FF2B5EF4-FFF2-40B4-BE49-F238E27FC236}">
                <a16:creationId xmlns:a16="http://schemas.microsoft.com/office/drawing/2014/main" id="{A0D21ECF-7C58-30F2-078C-86EDAE184965}"/>
              </a:ext>
            </a:extLst>
          </p:cNvPr>
          <p:cNvSpPr txBox="1"/>
          <p:nvPr/>
        </p:nvSpPr>
        <p:spPr>
          <a:xfrm>
            <a:off x="4154274" y="4663468"/>
            <a:ext cx="4030998" cy="2100575"/>
          </a:xfrm>
          <a:prstGeom prst="rect">
            <a:avLst/>
          </a:prstGeom>
          <a:noFill/>
        </p:spPr>
        <p:txBody>
          <a:bodyPr wrap="square" lIns="91440" tIns="45720" rIns="91440" bIns="45720" anchor="t">
            <a:spAutoFit/>
          </a:bodyPr>
          <a:lstStyle/>
          <a:p>
            <a:r>
              <a:rPr lang="en-US" sz="1200" dirty="0">
                <a:solidFill>
                  <a:prstClr val="black"/>
                </a:solidFill>
                <a:latin typeface="Arial"/>
                <a:cs typeface="Arial"/>
              </a:rPr>
              <a:t>NASA’s </a:t>
            </a:r>
            <a:r>
              <a:rPr lang="en-US" sz="1200" b="1" dirty="0">
                <a:solidFill>
                  <a:prstClr val="black"/>
                </a:solidFill>
                <a:latin typeface="Arial"/>
                <a:cs typeface="Arial"/>
              </a:rPr>
              <a:t>Bulk Metallic Glass Gear (BMGG) </a:t>
            </a:r>
            <a:r>
              <a:rPr lang="en-US" sz="1200" dirty="0">
                <a:solidFill>
                  <a:prstClr val="black"/>
                </a:solidFill>
                <a:latin typeface="Arial"/>
                <a:cs typeface="Arial"/>
              </a:rPr>
              <a:t>project </a:t>
            </a:r>
            <a:br>
              <a:rPr lang="en-US" sz="1200" dirty="0">
                <a:solidFill>
                  <a:prstClr val="black"/>
                </a:solidFill>
                <a:latin typeface="Arial" panose="020B0604020202020204" pitchFamily="34" charset="0"/>
                <a:cs typeface="Arial" panose="020B0604020202020204" pitchFamily="34" charset="0"/>
              </a:rPr>
            </a:br>
            <a:r>
              <a:rPr lang="en-US" sz="1200" dirty="0">
                <a:solidFill>
                  <a:prstClr val="black"/>
                </a:solidFill>
                <a:latin typeface="Arial"/>
                <a:cs typeface="Arial"/>
              </a:rPr>
              <a:t>is developing technologies that could be the nuts and bolts of missions to explore destinations throughout the solar system, from the Moon to Mars to the icy worlds such as Jupiter’s moon, Europa. These locations have extreme environments that require technologies to operate at temperatures below –238 degrees Fahrenheit.</a:t>
            </a:r>
          </a:p>
          <a:p>
            <a:endParaRPr lang="en-US" sz="1200" b="1" dirty="0">
              <a:solidFill>
                <a:srgbClr val="FF0000"/>
              </a:solidFill>
              <a:latin typeface="Arial" panose="020B0604020202020204" pitchFamily="34" charset="0"/>
              <a:cs typeface="Arial" panose="020B0604020202020204" pitchFamily="34" charset="0"/>
            </a:endParaRPr>
          </a:p>
          <a:p>
            <a:r>
              <a:rPr lang="en-US" sz="1200" b="1" dirty="0">
                <a:solidFill>
                  <a:prstClr val="black"/>
                </a:solidFill>
                <a:latin typeface="Arial"/>
                <a:cs typeface="Arial"/>
              </a:rPr>
              <a:t>Catalysts: </a:t>
            </a:r>
            <a:r>
              <a:rPr lang="en-US" sz="1200" dirty="0">
                <a:solidFill>
                  <a:prstClr val="black"/>
                </a:solidFill>
                <a:latin typeface="Arial"/>
                <a:cs typeface="Arial"/>
              </a:rPr>
              <a:t>Internal Award, SBIR</a:t>
            </a:r>
            <a:br>
              <a:rPr lang="en-US" sz="1200" dirty="0">
                <a:solidFill>
                  <a:prstClr val="black"/>
                </a:solidFill>
                <a:latin typeface="Arial"/>
                <a:cs typeface="Arial"/>
              </a:rPr>
            </a:br>
            <a:r>
              <a:rPr lang="en-US" sz="1200" b="1" dirty="0">
                <a:solidFill>
                  <a:prstClr val="black"/>
                </a:solidFill>
                <a:latin typeface="Arial"/>
                <a:cs typeface="Arial"/>
              </a:rPr>
              <a:t>Collaborators: </a:t>
            </a:r>
            <a:r>
              <a:rPr lang="en-US" sz="1050" dirty="0" err="1">
                <a:solidFill>
                  <a:prstClr val="black"/>
                </a:solidFill>
                <a:latin typeface="Arial"/>
                <a:cs typeface="Arial"/>
              </a:rPr>
              <a:t>Eutectix</a:t>
            </a:r>
            <a:r>
              <a:rPr lang="en-US" sz="1050" dirty="0">
                <a:solidFill>
                  <a:prstClr val="black"/>
                </a:solidFill>
                <a:latin typeface="Arial"/>
                <a:cs typeface="Arial"/>
              </a:rPr>
              <a:t>, Supercool Metals, </a:t>
            </a:r>
            <a:r>
              <a:rPr lang="en-US" sz="1050" dirty="0" err="1">
                <a:solidFill>
                  <a:prstClr val="black"/>
                </a:solidFill>
                <a:latin typeface="Arial"/>
                <a:cs typeface="Arial"/>
              </a:rPr>
              <a:t>Vissor</a:t>
            </a:r>
            <a:r>
              <a:rPr lang="en-US" sz="1050" dirty="0">
                <a:solidFill>
                  <a:prstClr val="black"/>
                </a:solidFill>
                <a:latin typeface="Arial"/>
                <a:cs typeface="Arial"/>
              </a:rPr>
              <a:t> Precision</a:t>
            </a:r>
            <a:endParaRPr lang="en-US" sz="1050" dirty="0">
              <a:solidFill>
                <a:prstClr val="black"/>
              </a:solidFill>
              <a:latin typeface="Calibri" panose="020F0502020204030204"/>
              <a:cs typeface="Calibri"/>
            </a:endParaRPr>
          </a:p>
          <a:p>
            <a:endParaRPr lang="en-US" sz="1050" b="1" dirty="0">
              <a:solidFill>
                <a:srgbClr val="FF0000"/>
              </a:solidFill>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80C26F21-F237-A2CA-611C-4815416500CB}"/>
              </a:ext>
            </a:extLst>
          </p:cNvPr>
          <p:cNvSpPr txBox="1"/>
          <p:nvPr/>
        </p:nvSpPr>
        <p:spPr>
          <a:xfrm>
            <a:off x="4187" y="4051165"/>
            <a:ext cx="3986582" cy="553998"/>
          </a:xfrm>
          <a:prstGeom prst="rect">
            <a:avLst/>
          </a:prstGeom>
          <a:solidFill>
            <a:sysClr val="windowText" lastClr="000000">
              <a:alpha val="71093"/>
            </a:sysClr>
          </a:solidFill>
          <a:ln>
            <a:solidFill>
              <a:sysClr val="windowText" lastClr="000000">
                <a:lumMod val="65000"/>
                <a:lumOff val="35000"/>
              </a:sysClr>
            </a:solidFill>
          </a:ln>
        </p:spPr>
        <p:txBody>
          <a:bodyPr wrap="square" lIns="91440" tIns="45720" rIns="91440" bIns="45720" rtlCol="0" anchor="t">
            <a:spAutoFit/>
          </a:bodyPr>
          <a:lstStyle/>
          <a:p>
            <a:pPr marR="0" lvl="2" indent="0"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PALETTE thermal management technologies</a:t>
            </a:r>
            <a:b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enable survival of the extreme lunar and</a:t>
            </a:r>
            <a:b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r>
              <a:rPr kumimoji="0" lang="en-US" sz="1000" b="0" i="1"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Mars environments</a:t>
            </a:r>
          </a:p>
        </p:txBody>
      </p:sp>
      <p:sp>
        <p:nvSpPr>
          <p:cNvPr id="41" name="TextBox 40">
            <a:extLst>
              <a:ext uri="{FF2B5EF4-FFF2-40B4-BE49-F238E27FC236}">
                <a16:creationId xmlns:a16="http://schemas.microsoft.com/office/drawing/2014/main" id="{6C907ECD-ACCE-6022-00FB-A4E4888E8B19}"/>
              </a:ext>
            </a:extLst>
          </p:cNvPr>
          <p:cNvSpPr txBox="1"/>
          <p:nvPr/>
        </p:nvSpPr>
        <p:spPr>
          <a:xfrm>
            <a:off x="152917" y="4628447"/>
            <a:ext cx="3857295" cy="2169825"/>
          </a:xfrm>
          <a:prstGeom prst="rect">
            <a:avLst/>
          </a:prstGeom>
          <a:noFill/>
        </p:spPr>
        <p:txBody>
          <a:bodyPr wrap="square" lIns="91440" tIns="45720" rIns="91440" bIns="45720" anchor="t">
            <a:spAutoFit/>
          </a:bodyPr>
          <a:lstStyle/>
          <a:p>
            <a:r>
              <a:rPr lang="en-US" sz="1100" dirty="0">
                <a:solidFill>
                  <a:prstClr val="black"/>
                </a:solidFill>
                <a:latin typeface="Arial"/>
                <a:cs typeface="Arial"/>
              </a:rPr>
              <a:t>NASA’s</a:t>
            </a:r>
            <a:r>
              <a:rPr lang="en-US" sz="1100" b="1" dirty="0">
                <a:solidFill>
                  <a:prstClr val="black"/>
                </a:solidFill>
                <a:latin typeface="Arial"/>
                <a:cs typeface="Arial"/>
              </a:rPr>
              <a:t> Planetary and Lunar Environment Thermal Toolbox Elements (PALETTE) </a:t>
            </a:r>
            <a:r>
              <a:rPr lang="en-US" sz="1100" dirty="0">
                <a:solidFill>
                  <a:prstClr val="black"/>
                </a:solidFill>
                <a:latin typeface="Arial"/>
                <a:cs typeface="Arial"/>
              </a:rPr>
              <a:t>project successfully developed the passive thermal management tools necessary for future instrument/system operation in extreme environments. This technology will be advanced for the </a:t>
            </a:r>
            <a:r>
              <a:rPr lang="en-US" sz="1100" b="1" dirty="0">
                <a:solidFill>
                  <a:prstClr val="black"/>
                </a:solidFill>
                <a:latin typeface="Arial"/>
                <a:cs typeface="Arial"/>
              </a:rPr>
              <a:t>Lunar Surface Electromagnetics Experiment Night Version (</a:t>
            </a:r>
            <a:r>
              <a:rPr lang="en-US" sz="1100" b="1" dirty="0" err="1">
                <a:solidFill>
                  <a:prstClr val="black"/>
                </a:solidFill>
                <a:latin typeface="Arial"/>
                <a:cs typeface="Arial"/>
              </a:rPr>
              <a:t>LuSEE</a:t>
            </a:r>
            <a:r>
              <a:rPr lang="en-US" sz="1100" b="1" dirty="0">
                <a:solidFill>
                  <a:prstClr val="black"/>
                </a:solidFill>
                <a:latin typeface="Arial"/>
                <a:cs typeface="Arial"/>
              </a:rPr>
              <a:t>-Night) </a:t>
            </a:r>
            <a:r>
              <a:rPr lang="en-US" sz="1100" dirty="0">
                <a:solidFill>
                  <a:prstClr val="black"/>
                </a:solidFill>
                <a:latin typeface="Arial"/>
                <a:cs typeface="Arial"/>
              </a:rPr>
              <a:t>mission. </a:t>
            </a:r>
            <a:r>
              <a:rPr lang="en-US" sz="1100" dirty="0" err="1">
                <a:solidFill>
                  <a:prstClr val="black"/>
                </a:solidFill>
                <a:latin typeface="Arial"/>
                <a:cs typeface="Arial"/>
              </a:rPr>
              <a:t>LuSEE</a:t>
            </a:r>
            <a:r>
              <a:rPr lang="en-US" sz="1100" dirty="0">
                <a:solidFill>
                  <a:prstClr val="black"/>
                </a:solidFill>
                <a:latin typeface="Arial"/>
                <a:cs typeface="Arial"/>
              </a:rPr>
              <a:t>-Night is slated to land at a low latitude site on the lunar farside to operate there for 24 lunar day/night cycles (2 Earth years). </a:t>
            </a:r>
            <a:br>
              <a:rPr lang="en-US" sz="1200" dirty="0">
                <a:solidFill>
                  <a:prstClr val="black"/>
                </a:solidFill>
                <a:latin typeface="Arial" panose="020B0604020202020204" pitchFamily="34" charset="0"/>
                <a:cs typeface="Arial" panose="020B0604020202020204" pitchFamily="34" charset="0"/>
              </a:rPr>
            </a:br>
            <a:br>
              <a:rPr lang="en-US" sz="1200" dirty="0">
                <a:solidFill>
                  <a:prstClr val="black"/>
                </a:solidFill>
                <a:latin typeface="Arial" panose="020B0604020202020204" pitchFamily="34" charset="0"/>
                <a:cs typeface="Arial" panose="020B0604020202020204" pitchFamily="34" charset="0"/>
              </a:rPr>
            </a:br>
            <a:r>
              <a:rPr lang="en-US" sz="1200" b="1" dirty="0">
                <a:solidFill>
                  <a:prstClr val="black"/>
                </a:solidFill>
                <a:latin typeface="Arial"/>
                <a:cs typeface="Arial"/>
              </a:rPr>
              <a:t>Catalysts: </a:t>
            </a:r>
            <a:r>
              <a:rPr lang="en-US" sz="1200" dirty="0">
                <a:solidFill>
                  <a:prstClr val="black"/>
                </a:solidFill>
                <a:latin typeface="Arial"/>
                <a:cs typeface="Arial"/>
              </a:rPr>
              <a:t>Internal Award, CLPS  </a:t>
            </a:r>
            <a:br>
              <a:rPr lang="en-US" sz="1200" b="1" dirty="0">
                <a:solidFill>
                  <a:prstClr val="black"/>
                </a:solidFill>
                <a:latin typeface="Arial"/>
                <a:cs typeface="Arial"/>
              </a:rPr>
            </a:br>
            <a:r>
              <a:rPr lang="en-US" sz="1200" b="1" dirty="0">
                <a:solidFill>
                  <a:prstClr val="black"/>
                </a:solidFill>
                <a:latin typeface="Arial"/>
                <a:cs typeface="Arial"/>
              </a:rPr>
              <a:t>Collaborator: </a:t>
            </a:r>
            <a:r>
              <a:rPr lang="en-US" sz="1200" dirty="0">
                <a:solidFill>
                  <a:prstClr val="black"/>
                </a:solidFill>
                <a:latin typeface="Arial"/>
                <a:cs typeface="Arial"/>
              </a:rPr>
              <a:t>University of California, Berkely</a:t>
            </a:r>
          </a:p>
        </p:txBody>
      </p:sp>
      <p:pic>
        <p:nvPicPr>
          <p:cNvPr id="42" name="Picture 2">
            <a:extLst>
              <a:ext uri="{FF2B5EF4-FFF2-40B4-BE49-F238E27FC236}">
                <a16:creationId xmlns:a16="http://schemas.microsoft.com/office/drawing/2014/main" id="{56A75D14-7F87-9E04-97DA-DADF08E9922E}"/>
              </a:ext>
            </a:extLst>
          </p:cNvPr>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rightnessContrast bright="24000"/>
                    </a14:imgEffect>
                  </a14:imgLayer>
                </a14:imgProps>
              </a:ext>
              <a:ext uri="{28A0092B-C50C-407E-A947-70E740481C1C}">
                <a14:useLocalDpi xmlns:a14="http://schemas.microsoft.com/office/drawing/2010/main"/>
              </a:ext>
            </a:extLst>
          </a:blip>
          <a:srcRect/>
          <a:stretch/>
        </p:blipFill>
        <p:spPr bwMode="auto">
          <a:xfrm>
            <a:off x="8169560" y="1629788"/>
            <a:ext cx="4021230" cy="242001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619174DE-27AC-03B6-66C6-AD1E12ED353B}"/>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0" y="1629789"/>
            <a:ext cx="4043182" cy="242001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8" descr="Bulk Metallic Glass Gears (BMGG) - NASA">
            <a:extLst>
              <a:ext uri="{FF2B5EF4-FFF2-40B4-BE49-F238E27FC236}">
                <a16:creationId xmlns:a16="http://schemas.microsoft.com/office/drawing/2014/main" id="{8996808E-83A6-854D-2DD2-6B32DD2A9F9E}"/>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008653" y="1636976"/>
            <a:ext cx="1158706" cy="2416322"/>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Group 45">
            <a:extLst>
              <a:ext uri="{FF2B5EF4-FFF2-40B4-BE49-F238E27FC236}">
                <a16:creationId xmlns:a16="http://schemas.microsoft.com/office/drawing/2014/main" id="{174F3B9F-434F-2DF1-4984-422F2176431C}"/>
              </a:ext>
            </a:extLst>
          </p:cNvPr>
          <p:cNvGrpSpPr/>
          <p:nvPr/>
        </p:nvGrpSpPr>
        <p:grpSpPr>
          <a:xfrm>
            <a:off x="91441" y="4124907"/>
            <a:ext cx="412456" cy="412456"/>
            <a:chOff x="6655535" y="3636344"/>
            <a:chExt cx="1477328" cy="1477328"/>
          </a:xfrm>
        </p:grpSpPr>
        <p:sp>
          <p:nvSpPr>
            <p:cNvPr id="47" name="Oval 46">
              <a:extLst>
                <a:ext uri="{FF2B5EF4-FFF2-40B4-BE49-F238E27FC236}">
                  <a16:creationId xmlns:a16="http://schemas.microsoft.com/office/drawing/2014/main" id="{83E24296-85A5-6195-44D4-5516157FCC60}"/>
                </a:ext>
              </a:extLst>
            </p:cNvPr>
            <p:cNvSpPr/>
            <p:nvPr/>
          </p:nvSpPr>
          <p:spPr>
            <a:xfrm>
              <a:off x="6655535" y="3636344"/>
              <a:ext cx="1477328" cy="1477328"/>
            </a:xfrm>
            <a:prstGeom prst="ellipse">
              <a:avLst/>
            </a:prstGeom>
            <a:solidFill>
              <a:srgbClr val="002060"/>
            </a:solidFill>
            <a:ln w="76200" cap="flat" cmpd="sng" algn="ctr">
              <a:solidFill>
                <a:srgbClr val="1F4E79"/>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77" name="Graphic 76" descr="Connections with solid fill">
              <a:extLst>
                <a:ext uri="{FF2B5EF4-FFF2-40B4-BE49-F238E27FC236}">
                  <a16:creationId xmlns:a16="http://schemas.microsoft.com/office/drawing/2014/main" id="{D7215031-4B3E-3716-9232-34DC9762A7D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36999" y="3916744"/>
              <a:ext cx="914400" cy="914400"/>
            </a:xfrm>
            <a:prstGeom prst="rect">
              <a:avLst/>
            </a:prstGeom>
          </p:spPr>
        </p:pic>
      </p:grpSp>
      <p:grpSp>
        <p:nvGrpSpPr>
          <p:cNvPr id="78" name="Group 77">
            <a:extLst>
              <a:ext uri="{FF2B5EF4-FFF2-40B4-BE49-F238E27FC236}">
                <a16:creationId xmlns:a16="http://schemas.microsoft.com/office/drawing/2014/main" id="{82E335D9-FBD7-5E24-3623-68CA4E0F4EBD}"/>
              </a:ext>
            </a:extLst>
          </p:cNvPr>
          <p:cNvGrpSpPr/>
          <p:nvPr/>
        </p:nvGrpSpPr>
        <p:grpSpPr>
          <a:xfrm>
            <a:off x="610610" y="4136925"/>
            <a:ext cx="412456" cy="412456"/>
            <a:chOff x="553828" y="1981424"/>
            <a:chExt cx="1477328" cy="1477328"/>
          </a:xfrm>
        </p:grpSpPr>
        <p:sp>
          <p:nvSpPr>
            <p:cNvPr id="79" name="Oval 78">
              <a:extLst>
                <a:ext uri="{FF2B5EF4-FFF2-40B4-BE49-F238E27FC236}">
                  <a16:creationId xmlns:a16="http://schemas.microsoft.com/office/drawing/2014/main" id="{83FEA446-B5DD-BC9A-3DBA-3F09385B67AE}"/>
                </a:ext>
              </a:extLst>
            </p:cNvPr>
            <p:cNvSpPr/>
            <p:nvPr/>
          </p:nvSpPr>
          <p:spPr>
            <a:xfrm>
              <a:off x="553828" y="1981424"/>
              <a:ext cx="1477328" cy="1477328"/>
            </a:xfrm>
            <a:prstGeom prst="ellipse">
              <a:avLst/>
            </a:prstGeom>
            <a:solidFill>
              <a:srgbClr val="002060"/>
            </a:solidFill>
            <a:ln w="76200" cap="flat" cmpd="sng" algn="ctr">
              <a:solidFill>
                <a:srgbClr val="1F4E79"/>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80" name="Graphic 79" descr="Contract with solid fill">
              <a:extLst>
                <a:ext uri="{FF2B5EF4-FFF2-40B4-BE49-F238E27FC236}">
                  <a16:creationId xmlns:a16="http://schemas.microsoft.com/office/drawing/2014/main" id="{495F4F17-E829-793B-6C1F-04169A4283F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41577" y="2258373"/>
              <a:ext cx="914400" cy="914400"/>
            </a:xfrm>
            <a:prstGeom prst="rect">
              <a:avLst/>
            </a:prstGeom>
          </p:spPr>
        </p:pic>
      </p:grpSp>
      <p:grpSp>
        <p:nvGrpSpPr>
          <p:cNvPr id="81" name="Group 80">
            <a:extLst>
              <a:ext uri="{FF2B5EF4-FFF2-40B4-BE49-F238E27FC236}">
                <a16:creationId xmlns:a16="http://schemas.microsoft.com/office/drawing/2014/main" id="{4AF7A4CD-3EE0-6930-340C-419BFAD13477}"/>
              </a:ext>
            </a:extLst>
          </p:cNvPr>
          <p:cNvGrpSpPr/>
          <p:nvPr/>
        </p:nvGrpSpPr>
        <p:grpSpPr>
          <a:xfrm>
            <a:off x="4143594" y="4119462"/>
            <a:ext cx="412456" cy="412456"/>
            <a:chOff x="6655535" y="3636344"/>
            <a:chExt cx="1477328" cy="1477328"/>
          </a:xfrm>
        </p:grpSpPr>
        <p:sp>
          <p:nvSpPr>
            <p:cNvPr id="82" name="Oval 81">
              <a:extLst>
                <a:ext uri="{FF2B5EF4-FFF2-40B4-BE49-F238E27FC236}">
                  <a16:creationId xmlns:a16="http://schemas.microsoft.com/office/drawing/2014/main" id="{0118AB5A-F69B-B76D-A23E-3E51CF6E3706}"/>
                </a:ext>
              </a:extLst>
            </p:cNvPr>
            <p:cNvSpPr/>
            <p:nvPr/>
          </p:nvSpPr>
          <p:spPr>
            <a:xfrm>
              <a:off x="6655535" y="3636344"/>
              <a:ext cx="1477328" cy="1477328"/>
            </a:xfrm>
            <a:prstGeom prst="ellipse">
              <a:avLst/>
            </a:prstGeom>
            <a:solidFill>
              <a:srgbClr val="002060"/>
            </a:solidFill>
            <a:ln w="76200" cap="flat" cmpd="sng" algn="ctr">
              <a:solidFill>
                <a:srgbClr val="1F4E79"/>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83" name="Graphic 82" descr="Connections with solid fill">
              <a:extLst>
                <a:ext uri="{FF2B5EF4-FFF2-40B4-BE49-F238E27FC236}">
                  <a16:creationId xmlns:a16="http://schemas.microsoft.com/office/drawing/2014/main" id="{B02F9AC9-0FC1-8F5F-0A57-1275131B66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36999" y="3916744"/>
              <a:ext cx="914400" cy="914400"/>
            </a:xfrm>
            <a:prstGeom prst="rect">
              <a:avLst/>
            </a:prstGeom>
          </p:spPr>
        </p:pic>
      </p:grpSp>
      <p:grpSp>
        <p:nvGrpSpPr>
          <p:cNvPr id="84" name="Group 83">
            <a:extLst>
              <a:ext uri="{FF2B5EF4-FFF2-40B4-BE49-F238E27FC236}">
                <a16:creationId xmlns:a16="http://schemas.microsoft.com/office/drawing/2014/main" id="{6A43C43D-0673-2CCB-7BAB-7EDDACEC57B3}"/>
              </a:ext>
            </a:extLst>
          </p:cNvPr>
          <p:cNvGrpSpPr/>
          <p:nvPr/>
        </p:nvGrpSpPr>
        <p:grpSpPr>
          <a:xfrm>
            <a:off x="4662763" y="4131480"/>
            <a:ext cx="412456" cy="412456"/>
            <a:chOff x="553828" y="1981424"/>
            <a:chExt cx="1477328" cy="1477328"/>
          </a:xfrm>
        </p:grpSpPr>
        <p:sp>
          <p:nvSpPr>
            <p:cNvPr id="85" name="Oval 84">
              <a:extLst>
                <a:ext uri="{FF2B5EF4-FFF2-40B4-BE49-F238E27FC236}">
                  <a16:creationId xmlns:a16="http://schemas.microsoft.com/office/drawing/2014/main" id="{816798A4-35CC-0105-1EB2-3809C450E54E}"/>
                </a:ext>
              </a:extLst>
            </p:cNvPr>
            <p:cNvSpPr/>
            <p:nvPr/>
          </p:nvSpPr>
          <p:spPr>
            <a:xfrm>
              <a:off x="553828" y="1981424"/>
              <a:ext cx="1477328" cy="1477328"/>
            </a:xfrm>
            <a:prstGeom prst="ellipse">
              <a:avLst/>
            </a:prstGeom>
            <a:solidFill>
              <a:srgbClr val="002060"/>
            </a:solidFill>
            <a:ln w="76200" cap="flat" cmpd="sng" algn="ctr">
              <a:solidFill>
                <a:srgbClr val="1F4E79"/>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86" name="Graphic 85" descr="Contract with solid fill">
              <a:extLst>
                <a:ext uri="{FF2B5EF4-FFF2-40B4-BE49-F238E27FC236}">
                  <a16:creationId xmlns:a16="http://schemas.microsoft.com/office/drawing/2014/main" id="{2A867A46-D62D-2B83-1DB3-61FE550FE95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41577" y="2258373"/>
              <a:ext cx="914400" cy="914400"/>
            </a:xfrm>
            <a:prstGeom prst="rect">
              <a:avLst/>
            </a:prstGeom>
          </p:spPr>
        </p:pic>
      </p:grpSp>
      <p:grpSp>
        <p:nvGrpSpPr>
          <p:cNvPr id="87" name="Group 86">
            <a:extLst>
              <a:ext uri="{FF2B5EF4-FFF2-40B4-BE49-F238E27FC236}">
                <a16:creationId xmlns:a16="http://schemas.microsoft.com/office/drawing/2014/main" id="{D61A1811-E030-B5B4-7939-471D21BB7F03}"/>
              </a:ext>
            </a:extLst>
          </p:cNvPr>
          <p:cNvGrpSpPr/>
          <p:nvPr/>
        </p:nvGrpSpPr>
        <p:grpSpPr>
          <a:xfrm>
            <a:off x="8274294" y="4128337"/>
            <a:ext cx="412456" cy="412456"/>
            <a:chOff x="6655535" y="3636344"/>
            <a:chExt cx="1477328" cy="1477328"/>
          </a:xfrm>
        </p:grpSpPr>
        <p:sp>
          <p:nvSpPr>
            <p:cNvPr id="88" name="Oval 87">
              <a:extLst>
                <a:ext uri="{FF2B5EF4-FFF2-40B4-BE49-F238E27FC236}">
                  <a16:creationId xmlns:a16="http://schemas.microsoft.com/office/drawing/2014/main" id="{4EF835E2-B907-2AB4-DD1C-D9F010B46DFA}"/>
                </a:ext>
              </a:extLst>
            </p:cNvPr>
            <p:cNvSpPr/>
            <p:nvPr/>
          </p:nvSpPr>
          <p:spPr>
            <a:xfrm>
              <a:off x="6655535" y="3636344"/>
              <a:ext cx="1477328" cy="1477328"/>
            </a:xfrm>
            <a:prstGeom prst="ellipse">
              <a:avLst/>
            </a:prstGeom>
            <a:solidFill>
              <a:srgbClr val="002060"/>
            </a:solidFill>
            <a:ln w="76200" cap="flat" cmpd="sng" algn="ctr">
              <a:solidFill>
                <a:srgbClr val="1F4E79"/>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89" name="Graphic 88" descr="Connections with solid fill">
              <a:extLst>
                <a:ext uri="{FF2B5EF4-FFF2-40B4-BE49-F238E27FC236}">
                  <a16:creationId xmlns:a16="http://schemas.microsoft.com/office/drawing/2014/main" id="{8BA80559-14D2-B9ED-530A-E4F553616E5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36999" y="3916744"/>
              <a:ext cx="914400" cy="914400"/>
            </a:xfrm>
            <a:prstGeom prst="rect">
              <a:avLst/>
            </a:prstGeom>
          </p:spPr>
        </p:pic>
      </p:grpSp>
      <p:grpSp>
        <p:nvGrpSpPr>
          <p:cNvPr id="90" name="Group 89">
            <a:extLst>
              <a:ext uri="{FF2B5EF4-FFF2-40B4-BE49-F238E27FC236}">
                <a16:creationId xmlns:a16="http://schemas.microsoft.com/office/drawing/2014/main" id="{9BC5C607-E04F-EDE9-CADF-81B984CD3B12}"/>
              </a:ext>
            </a:extLst>
          </p:cNvPr>
          <p:cNvGrpSpPr/>
          <p:nvPr/>
        </p:nvGrpSpPr>
        <p:grpSpPr>
          <a:xfrm>
            <a:off x="8793463" y="4140355"/>
            <a:ext cx="412456" cy="412456"/>
            <a:chOff x="553828" y="1981424"/>
            <a:chExt cx="1477328" cy="1477328"/>
          </a:xfrm>
        </p:grpSpPr>
        <p:sp>
          <p:nvSpPr>
            <p:cNvPr id="91" name="Oval 90">
              <a:extLst>
                <a:ext uri="{FF2B5EF4-FFF2-40B4-BE49-F238E27FC236}">
                  <a16:creationId xmlns:a16="http://schemas.microsoft.com/office/drawing/2014/main" id="{D541596B-21D0-8613-3587-95AF4B74D4A4}"/>
                </a:ext>
              </a:extLst>
            </p:cNvPr>
            <p:cNvSpPr/>
            <p:nvPr/>
          </p:nvSpPr>
          <p:spPr>
            <a:xfrm>
              <a:off x="553828" y="1981424"/>
              <a:ext cx="1477328" cy="1477328"/>
            </a:xfrm>
            <a:prstGeom prst="ellipse">
              <a:avLst/>
            </a:prstGeom>
            <a:solidFill>
              <a:srgbClr val="002060"/>
            </a:solidFill>
            <a:ln w="76200" cap="flat" cmpd="sng" algn="ctr">
              <a:solidFill>
                <a:srgbClr val="1F4E79"/>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92" name="Graphic 91" descr="Contract with solid fill">
              <a:extLst>
                <a:ext uri="{FF2B5EF4-FFF2-40B4-BE49-F238E27FC236}">
                  <a16:creationId xmlns:a16="http://schemas.microsoft.com/office/drawing/2014/main" id="{D447A1A1-2342-493E-3285-BE49ABF3708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41577" y="2258373"/>
              <a:ext cx="914400" cy="914400"/>
            </a:xfrm>
            <a:prstGeom prst="rect">
              <a:avLst/>
            </a:prstGeom>
          </p:spPr>
        </p:pic>
      </p:grpSp>
    </p:spTree>
    <p:extLst>
      <p:ext uri="{BB962C8B-B14F-4D97-AF65-F5344CB8AC3E}">
        <p14:creationId xmlns:p14="http://schemas.microsoft.com/office/powerpoint/2010/main" val="40215923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549275"/>
            <a:ext cx="3565524" cy="1997855"/>
          </a:xfrm>
        </p:spPr>
        <p:txBody>
          <a:bodyPr/>
          <a:lstStyle/>
          <a:p>
            <a:r>
              <a:rPr lang="en-US" dirty="0"/>
              <a:t>Agenda</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4" y="2677306"/>
            <a:ext cx="4572000" cy="3415519"/>
          </a:xfrm>
        </p:spPr>
        <p:txBody>
          <a:bodyPr/>
          <a:lstStyle/>
          <a:p>
            <a:r>
              <a:rPr lang="en-US" dirty="0"/>
              <a:t>Who’s Who</a:t>
            </a:r>
          </a:p>
          <a:p>
            <a:r>
              <a:rPr lang="en-US" dirty="0"/>
              <a:t>Dust, the dust problem, and dust mitigation</a:t>
            </a:r>
          </a:p>
          <a:p>
            <a:r>
              <a:rPr lang="en-US" dirty="0"/>
              <a:t>Defining “dust”</a:t>
            </a:r>
          </a:p>
          <a:p>
            <a:r>
              <a:rPr lang="en-US" dirty="0"/>
              <a:t>NASA’s Perspective</a:t>
            </a:r>
          </a:p>
          <a:p>
            <a:r>
              <a:rPr lang="en-US" dirty="0"/>
              <a:t>Experiments, Payloads, and Technology</a:t>
            </a:r>
          </a:p>
          <a:p>
            <a:r>
              <a:rPr lang="en-US" sz="3200" dirty="0">
                <a:solidFill>
                  <a:schemeClr val="tx1"/>
                </a:solidFill>
                <a:latin typeface="+mj-lt"/>
                <a:ea typeface="+mj-ea"/>
                <a:cs typeface="+mj-cs"/>
              </a:rPr>
              <a:t>Engagement </a:t>
            </a:r>
          </a:p>
          <a:p>
            <a:endParaRPr lang="en-US" dirty="0"/>
          </a:p>
        </p:txBody>
      </p:sp>
      <p:pic>
        <p:nvPicPr>
          <p:cNvPr id="22" name="Picture Placeholder 21">
            <a:extLst>
              <a:ext uri="{FF2B5EF4-FFF2-40B4-BE49-F238E27FC236}">
                <a16:creationId xmlns:a16="http://schemas.microsoft.com/office/drawing/2014/main" id="{3E7D16EB-2E63-4BB9-9FBC-A39F485E9EAC}"/>
              </a:ext>
            </a:extLst>
          </p:cNvPr>
          <p:cNvPicPr>
            <a:picLocks noGrp="1" noChangeAspect="1"/>
          </p:cNvPicPr>
          <p:nvPr>
            <p:ph type="pic" sz="quarter" idx="15"/>
          </p:nvPr>
        </p:nvPicPr>
        <p:blipFill rotWithShape="1">
          <a:blip r:embed="rId2"/>
          <a:srcRect l="29689" r="12500" b="25172"/>
          <a:stretch/>
        </p:blipFill>
        <p:spPr>
          <a:xfrm>
            <a:off x="9105900" y="3324733"/>
            <a:ext cx="2922588" cy="2837164"/>
          </a:xfrm>
        </p:spPr>
      </p:pic>
      <p:pic>
        <p:nvPicPr>
          <p:cNvPr id="26" name="Picture Placeholder 25">
            <a:extLst>
              <a:ext uri="{FF2B5EF4-FFF2-40B4-BE49-F238E27FC236}">
                <a16:creationId xmlns:a16="http://schemas.microsoft.com/office/drawing/2014/main" id="{E1830FBC-7A7A-405E-9FAB-D71FC6FE706B}"/>
              </a:ext>
            </a:extLst>
          </p:cNvPr>
          <p:cNvPicPr>
            <a:picLocks noGrp="1" noChangeAspect="1"/>
          </p:cNvPicPr>
          <p:nvPr>
            <p:ph type="pic" sz="quarter" idx="14"/>
          </p:nvPr>
        </p:nvPicPr>
        <p:blipFill rotWithShape="1">
          <a:blip r:embed="rId3"/>
          <a:srcRect b="2923"/>
          <a:stretch/>
        </p:blipFill>
        <p:spPr>
          <a:xfrm>
            <a:off x="8918575" y="596392"/>
            <a:ext cx="2263776" cy="2197608"/>
          </a:xfrm>
        </p:spPr>
      </p:pic>
      <p:pic>
        <p:nvPicPr>
          <p:cNvPr id="30" name="Picture Placeholder 29">
            <a:extLst>
              <a:ext uri="{FF2B5EF4-FFF2-40B4-BE49-F238E27FC236}">
                <a16:creationId xmlns:a16="http://schemas.microsoft.com/office/drawing/2014/main" id="{28C0BAF8-FE05-4DAB-96BB-24EBC1C927DF}"/>
              </a:ext>
            </a:extLst>
          </p:cNvPr>
          <p:cNvPicPr>
            <a:picLocks noGrp="1" noChangeAspect="1"/>
          </p:cNvPicPr>
          <p:nvPr>
            <p:ph type="pic" sz="quarter" idx="13"/>
          </p:nvPr>
        </p:nvPicPr>
        <p:blipFill rotWithShape="1">
          <a:blip r:embed="rId4"/>
          <a:srcRect l="2522" t="4907" r="1359" b="4171"/>
          <a:stretch/>
        </p:blipFill>
        <p:spPr>
          <a:xfrm>
            <a:off x="5122863" y="1728280"/>
            <a:ext cx="3795712" cy="3592112"/>
          </a:xfrm>
        </p:spPr>
      </p:pic>
      <p:sp>
        <p:nvSpPr>
          <p:cNvPr id="7" name="Slide Number Placeholder 3">
            <a:extLst>
              <a:ext uri="{FF2B5EF4-FFF2-40B4-BE49-F238E27FC236}">
                <a16:creationId xmlns:a16="http://schemas.microsoft.com/office/drawing/2014/main" id="{86250CAD-7B5D-48E2-9734-AAF8D50C430F}"/>
              </a:ext>
            </a:extLst>
          </p:cNvPr>
          <p:cNvSpPr>
            <a:spLocks noGrp="1"/>
          </p:cNvSpPr>
          <p:nvPr>
            <p:ph type="sldNum" sz="quarter" idx="12"/>
          </p:nvPr>
        </p:nvSpPr>
        <p:spPr>
          <a:xfrm>
            <a:off x="9948863" y="6507212"/>
            <a:ext cx="1692274" cy="153888"/>
          </a:xfrm>
          <a:prstGeom prst="rect">
            <a:avLst/>
          </a:prstGeom>
        </p:spPr>
        <p:txBody>
          <a:bodyPr>
            <a:noAutofit/>
          </a:bodyPr>
          <a:lstStyle/>
          <a:p>
            <a:pPr algn="r"/>
            <a:fld id="{DBA1B0FB-D917-4C8C-928F-313BD683BF39}" type="slidenum">
              <a:rPr lang="en-US" smtClean="0"/>
              <a:pPr algn="r"/>
              <a:t>47</a:t>
            </a:fld>
            <a:endParaRPr lang="en-US"/>
          </a:p>
        </p:txBody>
      </p:sp>
    </p:spTree>
    <p:extLst>
      <p:ext uri="{BB962C8B-B14F-4D97-AF65-F5344CB8AC3E}">
        <p14:creationId xmlns:p14="http://schemas.microsoft.com/office/powerpoint/2010/main" val="36440706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136B-560F-4798-ACC9-3445885DF70F}"/>
              </a:ext>
            </a:extLst>
          </p:cNvPr>
          <p:cNvSpPr>
            <a:spLocks noGrp="1"/>
          </p:cNvSpPr>
          <p:nvPr>
            <p:ph type="title"/>
          </p:nvPr>
        </p:nvSpPr>
        <p:spPr/>
        <p:txBody>
          <a:bodyPr>
            <a:normAutofit/>
          </a:bodyPr>
          <a:lstStyle/>
          <a:p>
            <a:r>
              <a:rPr lang="en-US" dirty="0"/>
              <a:t>LSIC</a:t>
            </a:r>
          </a:p>
        </p:txBody>
      </p:sp>
      <p:sp>
        <p:nvSpPr>
          <p:cNvPr id="3" name="Content Placeholder 2">
            <a:extLst>
              <a:ext uri="{FF2B5EF4-FFF2-40B4-BE49-F238E27FC236}">
                <a16:creationId xmlns:a16="http://schemas.microsoft.com/office/drawing/2014/main" id="{2B0A9C79-7678-4800-88F9-E5D3660338ED}"/>
              </a:ext>
            </a:extLst>
          </p:cNvPr>
          <p:cNvSpPr>
            <a:spLocks noGrp="1"/>
          </p:cNvSpPr>
          <p:nvPr>
            <p:ph idx="1"/>
          </p:nvPr>
        </p:nvSpPr>
        <p:spPr>
          <a:xfrm>
            <a:off x="188496" y="1905000"/>
            <a:ext cx="2545363" cy="4951041"/>
          </a:xfrm>
        </p:spPr>
        <p:txBody>
          <a:bodyPr>
            <a:normAutofit/>
          </a:bodyPr>
          <a:lstStyle/>
          <a:p>
            <a:r>
              <a:rPr lang="en-US" sz="1800" dirty="0">
                <a:solidFill>
                  <a:schemeClr val="tx1"/>
                </a:solidFill>
              </a:rPr>
              <a:t>Provides independent analysis/review of Dust Mitigation technology development.</a:t>
            </a:r>
          </a:p>
          <a:p>
            <a:r>
              <a:rPr lang="en-US" sz="1800" dirty="0">
                <a:solidFill>
                  <a:schemeClr val="tx1"/>
                </a:solidFill>
              </a:rPr>
              <a:t>NASA’s conduit to industry and academia.</a:t>
            </a:r>
          </a:p>
          <a:p>
            <a:r>
              <a:rPr lang="en-US" sz="1800" dirty="0">
                <a:solidFill>
                  <a:schemeClr val="tx1"/>
                </a:solidFill>
              </a:rPr>
              <a:t>Provides Systems Engineering functions to help perform studies, address needs.</a:t>
            </a:r>
            <a:endParaRPr kumimoji="0" lang="en-US" sz="1800" b="0" i="0" u="none" kern="1200" cap="none" spc="0" normalizeH="0" baseline="0" noProof="0" dirty="0">
              <a:ln>
                <a:noFill/>
              </a:ln>
              <a:solidFill>
                <a:schemeClr val="tx1"/>
              </a:solidFill>
              <a:effectLst/>
              <a:uLnTx/>
              <a:uFillTx/>
              <a:latin typeface="Calibri" panose="020F0502020204030204"/>
              <a:ea typeface="+mn-ea"/>
              <a:cs typeface="+mn-cs"/>
            </a:endParaRPr>
          </a:p>
          <a:p>
            <a:endParaRPr kumimoji="0" lang="en-US" sz="1800" b="0" i="0" u="none" kern="1200" cap="none" spc="0" normalizeH="0" baseline="0" noProof="0" dirty="0">
              <a:ln>
                <a:noFill/>
              </a:ln>
              <a:solidFill>
                <a:schemeClr val="tx1"/>
              </a:solidFill>
              <a:effectLst/>
              <a:uLnTx/>
              <a:uFillTx/>
              <a:latin typeface="Calibri" panose="020F0502020204030204"/>
              <a:ea typeface="+mn-ea"/>
              <a:cs typeface="+mn-cs"/>
            </a:endParaRPr>
          </a:p>
          <a:p>
            <a:endParaRPr lang="en-US" dirty="0"/>
          </a:p>
        </p:txBody>
      </p:sp>
      <p:sp>
        <p:nvSpPr>
          <p:cNvPr id="5" name="TextBox 4">
            <a:extLst>
              <a:ext uri="{FF2B5EF4-FFF2-40B4-BE49-F238E27FC236}">
                <a16:creationId xmlns:a16="http://schemas.microsoft.com/office/drawing/2014/main" id="{9D2F2FB7-6D17-41F4-B24A-817BB4D260D8}"/>
              </a:ext>
            </a:extLst>
          </p:cNvPr>
          <p:cNvSpPr txBox="1"/>
          <p:nvPr/>
        </p:nvSpPr>
        <p:spPr>
          <a:xfrm>
            <a:off x="61496" y="6486709"/>
            <a:ext cx="6847304" cy="369332"/>
          </a:xfrm>
          <a:prstGeom prst="rect">
            <a:avLst/>
          </a:prstGeom>
          <a:noFill/>
        </p:spPr>
        <p:txBody>
          <a:bodyPr wrap="square">
            <a:spAutoFit/>
          </a:bodyPr>
          <a:lstStyle/>
          <a:p>
            <a:r>
              <a:rPr lang="en-US" dirty="0"/>
              <a:t>LSIC = Lunar Surface Innovation Consortium</a:t>
            </a:r>
          </a:p>
        </p:txBody>
      </p:sp>
      <p:sp>
        <p:nvSpPr>
          <p:cNvPr id="4" name="Slide Number Placeholder 3">
            <a:extLst>
              <a:ext uri="{FF2B5EF4-FFF2-40B4-BE49-F238E27FC236}">
                <a16:creationId xmlns:a16="http://schemas.microsoft.com/office/drawing/2014/main" id="{0D30D726-F25D-454E-809C-37678DBCADDE}"/>
              </a:ext>
            </a:extLst>
          </p:cNvPr>
          <p:cNvSpPr>
            <a:spLocks noGrp="1"/>
          </p:cNvSpPr>
          <p:nvPr>
            <p:ph type="sldNum" sz="quarter" idx="12"/>
          </p:nvPr>
        </p:nvSpPr>
        <p:spPr/>
        <p:txBody>
          <a:bodyPr/>
          <a:lstStyle/>
          <a:p>
            <a:fld id="{DBA1B0FB-D917-4C8C-928F-313BD683BF39}" type="slidenum">
              <a:rPr lang="en-US" smtClean="0"/>
              <a:t>48</a:t>
            </a:fld>
            <a:endParaRPr lang="en-US"/>
          </a:p>
        </p:txBody>
      </p:sp>
      <p:pic>
        <p:nvPicPr>
          <p:cNvPr id="8" name="Picture 7">
            <a:extLst>
              <a:ext uri="{FF2B5EF4-FFF2-40B4-BE49-F238E27FC236}">
                <a16:creationId xmlns:a16="http://schemas.microsoft.com/office/drawing/2014/main" id="{F6DD2654-5B9F-4373-BEF6-B90375BACF93}"/>
              </a:ext>
            </a:extLst>
          </p:cNvPr>
          <p:cNvPicPr>
            <a:picLocks noChangeAspect="1"/>
          </p:cNvPicPr>
          <p:nvPr/>
        </p:nvPicPr>
        <p:blipFill>
          <a:blip r:embed="rId2"/>
          <a:stretch>
            <a:fillRect/>
          </a:stretch>
        </p:blipFill>
        <p:spPr>
          <a:xfrm>
            <a:off x="2810246" y="1109013"/>
            <a:ext cx="9148391" cy="5147974"/>
          </a:xfrm>
          <a:prstGeom prst="rect">
            <a:avLst/>
          </a:prstGeom>
        </p:spPr>
      </p:pic>
    </p:spTree>
    <p:extLst>
      <p:ext uri="{BB962C8B-B14F-4D97-AF65-F5344CB8AC3E}">
        <p14:creationId xmlns:p14="http://schemas.microsoft.com/office/powerpoint/2010/main" val="33660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136B-560F-4798-ACC9-3445885DF70F}"/>
              </a:ext>
            </a:extLst>
          </p:cNvPr>
          <p:cNvSpPr>
            <a:spLocks noGrp="1"/>
          </p:cNvSpPr>
          <p:nvPr>
            <p:ph type="title"/>
          </p:nvPr>
        </p:nvSpPr>
        <p:spPr/>
        <p:txBody>
          <a:bodyPr>
            <a:normAutofit/>
          </a:bodyPr>
          <a:lstStyle/>
          <a:p>
            <a:r>
              <a:rPr lang="en-US" dirty="0"/>
              <a:t>NASA Internal</a:t>
            </a:r>
          </a:p>
        </p:txBody>
      </p:sp>
      <p:sp>
        <p:nvSpPr>
          <p:cNvPr id="3" name="Content Placeholder 2">
            <a:extLst>
              <a:ext uri="{FF2B5EF4-FFF2-40B4-BE49-F238E27FC236}">
                <a16:creationId xmlns:a16="http://schemas.microsoft.com/office/drawing/2014/main" id="{2B0A9C79-7678-4800-88F9-E5D3660338ED}"/>
              </a:ext>
            </a:extLst>
          </p:cNvPr>
          <p:cNvSpPr>
            <a:spLocks noGrp="1"/>
          </p:cNvSpPr>
          <p:nvPr>
            <p:ph idx="1"/>
          </p:nvPr>
        </p:nvSpPr>
        <p:spPr>
          <a:xfrm>
            <a:off x="188495" y="1905000"/>
            <a:ext cx="10905075" cy="4951041"/>
          </a:xfrm>
        </p:spPr>
        <p:txBody>
          <a:bodyPr>
            <a:normAutofit/>
          </a:bodyPr>
          <a:lstStyle/>
          <a:p>
            <a:pPr>
              <a:spcAft>
                <a:spcPts val="0"/>
              </a:spcAft>
            </a:pPr>
            <a:r>
              <a:rPr lang="en-US" sz="1600" b="1" dirty="0">
                <a:effectLst/>
                <a:latin typeface="Arial" panose="020B0604020202020204" pitchFamily="34" charset="0"/>
                <a:ea typeface="Calibri" panose="020F0502020204030204" pitchFamily="34" charset="0"/>
                <a:cs typeface="Arial" panose="020B0604020202020204" pitchFamily="34" charset="0"/>
              </a:rPr>
              <a:t>Gateway Dust Mitigation Working Group (GDM WG) – </a:t>
            </a:r>
            <a:r>
              <a:rPr lang="en-US" sz="1600" dirty="0">
                <a:effectLst/>
                <a:latin typeface="Arial" panose="020B0604020202020204" pitchFamily="34" charset="0"/>
                <a:ea typeface="Calibri" panose="020F0502020204030204" pitchFamily="34" charset="0"/>
                <a:cs typeface="Arial" panose="020B0604020202020204" pitchFamily="34" charset="0"/>
              </a:rPr>
              <a:t>primary forum focused specifically on the impacts and guidance for Gateway dust mitigation</a:t>
            </a:r>
          </a:p>
          <a:p>
            <a:pPr marL="850900" lvl="1" indent="-342900">
              <a:spcAft>
                <a:spcPts val="0"/>
              </a:spcAft>
            </a:pPr>
            <a:r>
              <a:rPr lang="en-US" sz="1400" dirty="0">
                <a:latin typeface="Arial" panose="020B0604020202020204" pitchFamily="34" charset="0"/>
                <a:ea typeface="Calibri" panose="020F0502020204030204" pitchFamily="34" charset="0"/>
                <a:cs typeface="Arial" panose="020B0604020202020204" pitchFamily="34" charset="0"/>
              </a:rPr>
              <a:t>C</a:t>
            </a:r>
            <a:r>
              <a:rPr lang="en-US" sz="1400" dirty="0">
                <a:effectLst/>
                <a:latin typeface="Arial" panose="020B0604020202020204" pitchFamily="34" charset="0"/>
                <a:ea typeface="Calibri" panose="020F0502020204030204" pitchFamily="34" charset="0"/>
                <a:cs typeface="Arial" panose="020B0604020202020204" pitchFamily="34" charset="0"/>
              </a:rPr>
              <a:t>ollaboration between NASA, International Partners, and Commercial Providers</a:t>
            </a:r>
          </a:p>
          <a:p>
            <a:pPr>
              <a:spcAft>
                <a:spcPts val="800"/>
              </a:spcAft>
            </a:pPr>
            <a:r>
              <a:rPr lang="en-US" sz="1600" b="1" dirty="0">
                <a:effectLst/>
                <a:latin typeface="Arial" panose="020B0604020202020204" pitchFamily="34" charset="0"/>
                <a:ea typeface="Calibri" panose="020F0502020204030204" pitchFamily="34" charset="0"/>
                <a:cs typeface="Arial" panose="020B0604020202020204" pitchFamily="34" charset="0"/>
              </a:rPr>
              <a:t>Development of a Dust Mitigation Working Group focused on surface elements’ challenges is underway</a:t>
            </a:r>
          </a:p>
          <a:p>
            <a:pPr>
              <a:spcAft>
                <a:spcPts val="800"/>
              </a:spcAft>
            </a:pPr>
            <a:r>
              <a:rPr lang="en-US" sz="1600" b="1" dirty="0">
                <a:effectLst/>
                <a:latin typeface="Arial" panose="020B0604020202020204" pitchFamily="34" charset="0"/>
                <a:ea typeface="Calibri" panose="020F0502020204030204" pitchFamily="34" charset="0"/>
                <a:cs typeface="Arial" panose="020B0604020202020204" pitchFamily="34" charset="0"/>
              </a:rPr>
              <a:t>Dust Mitigation Stakeholders Working Group (DMS WG)</a:t>
            </a:r>
            <a:r>
              <a:rPr lang="en-US" sz="1600" dirty="0">
                <a:effectLst/>
                <a:latin typeface="Arial" panose="020B0604020202020204" pitchFamily="34" charset="0"/>
                <a:ea typeface="Calibri" panose="020F0502020204030204" pitchFamily="34" charset="0"/>
                <a:cs typeface="Arial" panose="020B0604020202020204" pitchFamily="34" charset="0"/>
              </a:rPr>
              <a:t> – collaboration forum for NASA dust mitigation techniques and technologies.  </a:t>
            </a:r>
          </a:p>
          <a:p>
            <a:pPr marL="850900" lvl="1" indent="-342900">
              <a:spcAft>
                <a:spcPts val="800"/>
              </a:spcAft>
            </a:pPr>
            <a:r>
              <a:rPr lang="en-US" sz="1400" dirty="0">
                <a:latin typeface="Arial" panose="020B0604020202020204" pitchFamily="34" charset="0"/>
                <a:ea typeface="Calibri" panose="020F0502020204030204" pitchFamily="34" charset="0"/>
                <a:cs typeface="Arial" panose="020B0604020202020204" pitchFamily="34" charset="0"/>
              </a:rPr>
              <a:t>M</a:t>
            </a:r>
            <a:r>
              <a:rPr lang="en-US" sz="1400" dirty="0">
                <a:effectLst/>
                <a:latin typeface="Arial" panose="020B0604020202020204" pitchFamily="34" charset="0"/>
                <a:ea typeface="Calibri" panose="020F0502020204030204" pitchFamily="34" charset="0"/>
                <a:cs typeface="Arial" panose="020B0604020202020204" pitchFamily="34" charset="0"/>
              </a:rPr>
              <a:t>ulti-program, multi-center, and multi-directorate forum</a:t>
            </a:r>
            <a:endParaRPr lang="en-US" sz="1400" dirty="0">
              <a:latin typeface="Arial" panose="020B0604020202020204" pitchFamily="34" charset="0"/>
              <a:ea typeface="Calibri" panose="020F0502020204030204" pitchFamily="34" charset="0"/>
              <a:cs typeface="Arial" panose="020B0604020202020204" pitchFamily="34" charset="0"/>
            </a:endParaRPr>
          </a:p>
          <a:p>
            <a:pPr marL="850900" lvl="1" indent="-342900">
              <a:spcAft>
                <a:spcPts val="800"/>
              </a:spcAft>
            </a:pPr>
            <a:r>
              <a:rPr lang="en-US" sz="1400" dirty="0">
                <a:latin typeface="Arial" panose="020B0604020202020204" pitchFamily="34" charset="0"/>
                <a:ea typeface="Calibri" panose="020F0502020204030204" pitchFamily="34" charset="0"/>
                <a:cs typeface="Arial" panose="020B0604020202020204" pitchFamily="34" charset="0"/>
              </a:rPr>
              <a:t>NASA internal, a</a:t>
            </a:r>
            <a:r>
              <a:rPr lang="en-US" sz="1400" dirty="0">
                <a:effectLst/>
                <a:latin typeface="Arial" panose="020B0604020202020204" pitchFamily="34" charset="0"/>
                <a:ea typeface="Calibri" panose="020F0502020204030204" pitchFamily="34" charset="0"/>
                <a:cs typeface="Arial" panose="020B0604020202020204" pitchFamily="34" charset="0"/>
              </a:rPr>
              <a:t>ttended by Gateway, HLS, Extravehicular Activity (EVA) and Human Surface Mobility (HSM) Program (EHP), and Orion Programs and includes representatives of the Artemis Campaign Directorate (ACD) and Space Technology Mission Directorate (STMD)</a:t>
            </a:r>
          </a:p>
          <a:p>
            <a:endParaRPr lang="en-US" dirty="0"/>
          </a:p>
        </p:txBody>
      </p:sp>
      <p:sp>
        <p:nvSpPr>
          <p:cNvPr id="4" name="Slide Number Placeholder 3">
            <a:extLst>
              <a:ext uri="{FF2B5EF4-FFF2-40B4-BE49-F238E27FC236}">
                <a16:creationId xmlns:a16="http://schemas.microsoft.com/office/drawing/2014/main" id="{0D30D726-F25D-454E-809C-37678DBCADDE}"/>
              </a:ext>
            </a:extLst>
          </p:cNvPr>
          <p:cNvSpPr>
            <a:spLocks noGrp="1"/>
          </p:cNvSpPr>
          <p:nvPr>
            <p:ph type="sldNum" sz="quarter" idx="12"/>
          </p:nvPr>
        </p:nvSpPr>
        <p:spPr/>
        <p:txBody>
          <a:bodyPr/>
          <a:lstStyle/>
          <a:p>
            <a:fld id="{DBA1B0FB-D917-4C8C-928F-313BD683BF39}" type="slidenum">
              <a:rPr lang="en-US" smtClean="0"/>
              <a:t>49</a:t>
            </a:fld>
            <a:endParaRPr lang="en-US"/>
          </a:p>
        </p:txBody>
      </p:sp>
    </p:spTree>
    <p:extLst>
      <p:ext uri="{BB962C8B-B14F-4D97-AF65-F5344CB8AC3E}">
        <p14:creationId xmlns:p14="http://schemas.microsoft.com/office/powerpoint/2010/main" val="12131094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F9E03-14D9-4575-B40E-BBBA74D2352F}"/>
              </a:ext>
            </a:extLst>
          </p:cNvPr>
          <p:cNvSpPr>
            <a:spLocks noGrp="1"/>
          </p:cNvSpPr>
          <p:nvPr>
            <p:ph type="title"/>
          </p:nvPr>
        </p:nvSpPr>
        <p:spPr/>
        <p:txBody>
          <a:bodyPr/>
          <a:lstStyle/>
          <a:p>
            <a:r>
              <a:rPr lang="en-US" dirty="0"/>
              <a:t>What’s next?</a:t>
            </a:r>
          </a:p>
        </p:txBody>
      </p:sp>
      <p:sp>
        <p:nvSpPr>
          <p:cNvPr id="3" name="Content Placeholder 2">
            <a:extLst>
              <a:ext uri="{FF2B5EF4-FFF2-40B4-BE49-F238E27FC236}">
                <a16:creationId xmlns:a16="http://schemas.microsoft.com/office/drawing/2014/main" id="{4E650F00-4444-426A-ADC2-C890D0C5B485}"/>
              </a:ext>
            </a:extLst>
          </p:cNvPr>
          <p:cNvSpPr>
            <a:spLocks noGrp="1"/>
          </p:cNvSpPr>
          <p:nvPr>
            <p:ph sz="half" idx="1"/>
          </p:nvPr>
        </p:nvSpPr>
        <p:spPr/>
        <p:txBody>
          <a:bodyPr/>
          <a:lstStyle/>
          <a:p>
            <a:r>
              <a:rPr lang="en-US" dirty="0"/>
              <a:t>Continue working with Projects, Programs, and Partners on dust mitigation </a:t>
            </a:r>
          </a:p>
          <a:p>
            <a:r>
              <a:rPr lang="en-US" dirty="0"/>
              <a:t>Potentials TIM to advocate for closure of these knowledge gaps</a:t>
            </a:r>
          </a:p>
          <a:p>
            <a:r>
              <a:rPr lang="en-US" dirty="0"/>
              <a:t>Thoughts? Please let us know!</a:t>
            </a:r>
          </a:p>
        </p:txBody>
      </p:sp>
      <p:sp>
        <p:nvSpPr>
          <p:cNvPr id="5" name="Slide Number Placeholder 4">
            <a:extLst>
              <a:ext uri="{FF2B5EF4-FFF2-40B4-BE49-F238E27FC236}">
                <a16:creationId xmlns:a16="http://schemas.microsoft.com/office/drawing/2014/main" id="{3D97578B-A875-4376-98AA-087DA27E17EA}"/>
              </a:ext>
            </a:extLst>
          </p:cNvPr>
          <p:cNvSpPr>
            <a:spLocks noGrp="1"/>
          </p:cNvSpPr>
          <p:nvPr>
            <p:ph type="sldNum" sz="quarter" idx="12"/>
          </p:nvPr>
        </p:nvSpPr>
        <p:spPr/>
        <p:txBody>
          <a:bodyPr/>
          <a:lstStyle/>
          <a:p>
            <a:fld id="{DBA1B0FB-D917-4C8C-928F-313BD683BF39}" type="slidenum">
              <a:rPr lang="en-US" smtClean="0"/>
              <a:t>50</a:t>
            </a:fld>
            <a:endParaRPr lang="en-US"/>
          </a:p>
        </p:txBody>
      </p:sp>
      <p:pic>
        <p:nvPicPr>
          <p:cNvPr id="6" name="Picture 2" descr="Artist's concept of an astronaut pointing to the viewer with Earth, the Moon, and Mars in the sky. It is a more peaceful version of the World War I and World War II posters of Uncle Sam pointing to recruits with the slogan 'I want you.'">
            <a:extLst>
              <a:ext uri="{FF2B5EF4-FFF2-40B4-BE49-F238E27FC236}">
                <a16:creationId xmlns:a16="http://schemas.microsoft.com/office/drawing/2014/main" id="{559B1EDF-6CB0-422F-A0A1-C68C94FA46D8}"/>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31200" y="898040"/>
            <a:ext cx="3291191" cy="52659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734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a:extLst>
              <a:ext uri="{FF2B5EF4-FFF2-40B4-BE49-F238E27FC236}">
                <a16:creationId xmlns:a16="http://schemas.microsoft.com/office/drawing/2014/main" id="{EDF0CDCF-72C7-4BD9-8B43-186ACB6209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193" name="Rectangle 19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72AD85BC-5390-43FA-88F4-A4577A90C97B}"/>
              </a:ext>
            </a:extLst>
          </p:cNvPr>
          <p:cNvSpPr>
            <a:spLocks noGrp="1"/>
          </p:cNvSpPr>
          <p:nvPr>
            <p:ph type="ctrTitle"/>
          </p:nvPr>
        </p:nvSpPr>
        <p:spPr>
          <a:xfrm>
            <a:off x="3048" y="6254437"/>
            <a:ext cx="12188951" cy="603553"/>
          </a:xfrm>
          <a:effectLst>
            <a:outerShdw blurRad="50800" dist="38100" dir="2700000" algn="tl" rotWithShape="0">
              <a:prstClr val="black">
                <a:alpha val="40000"/>
              </a:prstClr>
            </a:outerShdw>
          </a:effectLst>
        </p:spPr>
        <p:txBody>
          <a:bodyPr>
            <a:normAutofit fontScale="90000"/>
          </a:bodyPr>
          <a:lstStyle/>
          <a:p>
            <a:r>
              <a:rPr lang="en-US" dirty="0">
                <a:solidFill>
                  <a:schemeClr val="bg1"/>
                </a:solidFill>
                <a:latin typeface="Walbaum Display" panose="02070503090703020303" pitchFamily="18" charset="0"/>
              </a:rPr>
              <a:t>Questions?</a:t>
            </a:r>
            <a:br>
              <a:rPr lang="en-US" sz="5200" dirty="0">
                <a:solidFill>
                  <a:srgbClr val="FFFFFF"/>
                </a:solidFill>
                <a:latin typeface="Aharoni" panose="02010803020104030203" pitchFamily="2" charset="-79"/>
                <a:cs typeface="Aharoni" panose="02010803020104030203" pitchFamily="2" charset="-79"/>
              </a:rPr>
            </a:br>
            <a:r>
              <a:rPr lang="en-US" sz="2700" dirty="0">
                <a:solidFill>
                  <a:srgbClr val="FFFFFF"/>
                </a:solidFill>
                <a:latin typeface="Walbaum Display" panose="02070503090703020303" pitchFamily="18" charset="0"/>
                <a:cs typeface="Aharoni" panose="02010803020104030203" pitchFamily="2" charset="-79"/>
              </a:rPr>
              <a:t>kristen.k.john@nasa.gov</a:t>
            </a:r>
            <a:endParaRPr lang="en-US" sz="5200" dirty="0">
              <a:solidFill>
                <a:srgbClr val="FFFFFF"/>
              </a:solidFill>
              <a:latin typeface="Walbaum Display" panose="02070503090703020303" pitchFamily="18" charset="0"/>
              <a:cs typeface="Aharoni" panose="02010803020104030203" pitchFamily="2" charset="-79"/>
            </a:endParaRPr>
          </a:p>
        </p:txBody>
      </p:sp>
      <p:sp>
        <p:nvSpPr>
          <p:cNvPr id="2" name="Slide Number Placeholder 1">
            <a:extLst>
              <a:ext uri="{FF2B5EF4-FFF2-40B4-BE49-F238E27FC236}">
                <a16:creationId xmlns:a16="http://schemas.microsoft.com/office/drawing/2014/main" id="{C6F3ABA6-A116-4C4B-91A5-59B7A6154481}"/>
              </a:ext>
            </a:extLst>
          </p:cNvPr>
          <p:cNvSpPr>
            <a:spLocks noGrp="1"/>
          </p:cNvSpPr>
          <p:nvPr>
            <p:ph type="sldNum" sz="quarter" idx="12"/>
          </p:nvPr>
        </p:nvSpPr>
        <p:spPr/>
        <p:txBody>
          <a:bodyPr/>
          <a:lstStyle/>
          <a:p>
            <a:fld id="{AA775D2E-AAB4-4A6C-8864-CE490B21F7D8}" type="slidenum">
              <a:rPr lang="en-US" smtClean="0"/>
              <a:t>51</a:t>
            </a:fld>
            <a:endParaRPr lang="en-US"/>
          </a:p>
        </p:txBody>
      </p:sp>
    </p:spTree>
    <p:extLst>
      <p:ext uri="{BB962C8B-B14F-4D97-AF65-F5344CB8AC3E}">
        <p14:creationId xmlns:p14="http://schemas.microsoft.com/office/powerpoint/2010/main" val="4221267163"/>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5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797ec6c-7d21-4392-97f6-03c669bb40ee">
      <Terms xmlns="http://schemas.microsoft.com/office/infopath/2007/PartnerControls"/>
    </lcf76f155ced4ddcb4097134ff3c332f>
    <TaxCatchAll xmlns="d900e117-17a0-4b24-9e47-511ef1d02c43" xsi:nil="true"/>
    <Notes xmlns="7797ec6c-7d21-4392-97f6-03c669bb40e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83C251791BBBD4DA562FB9DCAD30A0D" ma:contentTypeVersion="17" ma:contentTypeDescription="Create a new document." ma:contentTypeScope="" ma:versionID="4a7aa51528a95441ae431695d35ce7b7">
  <xsd:schema xmlns:xsd="http://www.w3.org/2001/XMLSchema" xmlns:xs="http://www.w3.org/2001/XMLSchema" xmlns:p="http://schemas.microsoft.com/office/2006/metadata/properties" xmlns:ns2="7797ec6c-7d21-4392-97f6-03c669bb40ee" xmlns:ns3="6e6625dd-d03c-4c1e-8a69-37743d8020e5" xmlns:ns4="d900e117-17a0-4b24-9e47-511ef1d02c43" targetNamespace="http://schemas.microsoft.com/office/2006/metadata/properties" ma:root="true" ma:fieldsID="e2e347b2695781fd9f98a6d0a66e5380" ns2:_="" ns3:_="" ns4:_="">
    <xsd:import namespace="7797ec6c-7d21-4392-97f6-03c669bb40ee"/>
    <xsd:import namespace="6e6625dd-d03c-4c1e-8a69-37743d8020e5"/>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97ec6c-7d21-4392-97f6-03c669bb40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Notes" ma:index="24"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6625dd-d03c-4c1e-8a69-37743d8020e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ad5e4e02-a9e5-43b2-9dd4-e78cb12447ef}" ma:internalName="TaxCatchAll" ma:showField="CatchAllData" ma:web="6e6625dd-d03c-4c1e-8a69-37743d8020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811A92-D464-4AC4-A396-BA73B10CEEAC}">
  <ds:schemaRefs>
    <ds:schemaRef ds:uri="http://schemas.microsoft.com/office/2006/metadata/properties"/>
    <ds:schemaRef ds:uri="71af3243-3dd4-4a8d-8c0d-dd76da1f02a5"/>
    <ds:schemaRef ds:uri="http://www.w3.org/XML/1998/namespace"/>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http://purl.org/dc/terms/"/>
    <ds:schemaRef ds:uri="http://schemas.microsoft.com/sharepoint/v3"/>
    <ds:schemaRef ds:uri="230e9df3-be65-4c73-a93b-d1236ebd677e"/>
    <ds:schemaRef ds:uri="16c05727-aa75-4e4a-9b5f-8a80a1165891"/>
    <ds:schemaRef ds:uri="http://purl.org/dc/elements/1.1/"/>
    <ds:schemaRef ds:uri="7797ec6c-7d21-4392-97f6-03c669bb40ee"/>
    <ds:schemaRef ds:uri="d900e117-17a0-4b24-9e47-511ef1d02c43"/>
  </ds:schemaRefs>
</ds:datastoreItem>
</file>

<file path=customXml/itemProps2.xml><?xml version="1.0" encoding="utf-8"?>
<ds:datastoreItem xmlns:ds="http://schemas.openxmlformats.org/officeDocument/2006/customXml" ds:itemID="{D759B65D-BB75-4596-AF18-9D1E3B9A48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97ec6c-7d21-4392-97f6-03c669bb40ee"/>
    <ds:schemaRef ds:uri="6e6625dd-d03c-4c1e-8a69-37743d8020e5"/>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4751AB-E840-446F-8D49-E697067EC88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{F452D7EF-26E2-4E92-9A52-1492C39BC688}tf33713516_win32</Template>
  <TotalTime>5831</TotalTime>
  <Words>5393</Words>
  <Application>Microsoft Office PowerPoint</Application>
  <PresentationFormat>Widescreen</PresentationFormat>
  <Paragraphs>592</Paragraphs>
  <Slides>51</Slides>
  <Notes>15</Notes>
  <HiddenSlides>0</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51</vt:i4>
      </vt:variant>
    </vt:vector>
  </HeadingPairs>
  <TitlesOfParts>
    <vt:vector size="69" baseType="lpstr">
      <vt:lpstr>.AppleSystemUIFont</vt:lpstr>
      <vt:lpstr>Abadi Extra Light</vt:lpstr>
      <vt:lpstr>Aharoni</vt:lpstr>
      <vt:lpstr>arial</vt:lpstr>
      <vt:lpstr>arial</vt:lpstr>
      <vt:lpstr>Arial Bold</vt:lpstr>
      <vt:lpstr>Calibri</vt:lpstr>
      <vt:lpstr>Calibri Light</vt:lpstr>
      <vt:lpstr>Century Gothic</vt:lpstr>
      <vt:lpstr>Gill Sans MT</vt:lpstr>
      <vt:lpstr>Rockwell</vt:lpstr>
      <vt:lpstr>Symbol</vt:lpstr>
      <vt:lpstr>Times New Roman</vt:lpstr>
      <vt:lpstr>Walbaum Display</vt:lpstr>
      <vt:lpstr>Wingdings</vt:lpstr>
      <vt:lpstr>3DFloatVTI</vt:lpstr>
      <vt:lpstr>5_Office Theme</vt:lpstr>
      <vt:lpstr>3_Office Theme</vt:lpstr>
      <vt:lpstr>PowerPoint Presentation</vt:lpstr>
      <vt:lpstr>Advancements in  Lunar Dust Mitigation </vt:lpstr>
      <vt:lpstr>Agenda</vt:lpstr>
      <vt:lpstr>Dust Mitigation Leadership at JSC</vt:lpstr>
      <vt:lpstr>STMD and Dust</vt:lpstr>
      <vt:lpstr>Agenda</vt:lpstr>
      <vt:lpstr>Assumption</vt:lpstr>
      <vt:lpstr>Why is dust such a problem?</vt:lpstr>
      <vt:lpstr>Electrostatics 101 Courtesy of Charlie Buhler (KSC)</vt:lpstr>
      <vt:lpstr>Forces on Dust</vt:lpstr>
      <vt:lpstr>Assumption</vt:lpstr>
      <vt:lpstr>Assumption</vt:lpstr>
      <vt:lpstr>“When large systems fail, it is due to multiple faults that occur together in an unanticipated interaction, creating a chain of events in which the faults grow and evolve.”</vt:lpstr>
      <vt:lpstr>A confluence of environmental factors</vt:lpstr>
      <vt:lpstr>Another one bites the dust</vt:lpstr>
      <vt:lpstr>Lunar Dust on Power &amp; Thermal Systems</vt:lpstr>
      <vt:lpstr>Did radiators degrade during Apollo?</vt:lpstr>
      <vt:lpstr>So you’re going to the surface?</vt:lpstr>
      <vt:lpstr>Dust Mitigation Strategy</vt:lpstr>
      <vt:lpstr>Dust Mitigation Strategy</vt:lpstr>
      <vt:lpstr>Dust Mitigation Solutions</vt:lpstr>
      <vt:lpstr>Dust Mitigation Technology “Swimlanes”</vt:lpstr>
      <vt:lpstr>Dust Mitigation Efforts at NASA</vt:lpstr>
      <vt:lpstr>Testing with Dust?</vt:lpstr>
      <vt:lpstr>Simulants</vt:lpstr>
      <vt:lpstr>Agenda</vt:lpstr>
      <vt:lpstr>Defining “Dust” From NASA-STD-1008</vt:lpstr>
      <vt:lpstr>What do hardware owners/program/projects dust about lunar dust?</vt:lpstr>
      <vt:lpstr>Going Forward</vt:lpstr>
      <vt:lpstr>Going Forward</vt:lpstr>
      <vt:lpstr>Sources of our list</vt:lpstr>
      <vt:lpstr>What is NASA-STD-1008? </vt:lpstr>
      <vt:lpstr>PowerPoint Presentation</vt:lpstr>
      <vt:lpstr>NASA-STD-1008 Section 4</vt:lpstr>
      <vt:lpstr>NASA-STD-1008 Section 5</vt:lpstr>
      <vt:lpstr>NASA-STD-1008 Testing Categories</vt:lpstr>
      <vt:lpstr>What is the DSNE?</vt:lpstr>
      <vt:lpstr>PowerPoint Presentation</vt:lpstr>
      <vt:lpstr>Agenda</vt:lpstr>
      <vt:lpstr>NASA Civil Space Shortfall Ranking</vt:lpstr>
      <vt:lpstr>Agenda</vt:lpstr>
      <vt:lpstr>Adhesion Experiment</vt:lpstr>
      <vt:lpstr>Lunar Dust Level Sensor &amp; Effects on Surfaces (LDES)</vt:lpstr>
      <vt:lpstr>CLPS</vt:lpstr>
      <vt:lpstr>Technology Development</vt:lpstr>
      <vt:lpstr>Technology Development</vt:lpstr>
      <vt:lpstr>Agenda</vt:lpstr>
      <vt:lpstr>LSIC</vt:lpstr>
      <vt:lpstr>NASA Internal</vt:lpstr>
      <vt:lpstr>What’s next?</vt:lpstr>
      <vt:lpstr>Questions? kristen.k.john@nasa.gov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Survive the Night Dust</dc:title>
  <dc:creator>John, Kristen K. (JSC-EX211)</dc:creator>
  <cp:lastModifiedBy>Lee, Ronald G. (JSC-MI)[BARRIOS TECHNOLOGY LTD]</cp:lastModifiedBy>
  <cp:revision>220</cp:revision>
  <dcterms:created xsi:type="dcterms:W3CDTF">2022-12-01T20:55:37Z</dcterms:created>
  <dcterms:modified xsi:type="dcterms:W3CDTF">2024-09-24T21:16:16Z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0x010100383C251791BBBD4DA562FB9DCAD30A0D</vt:lpwstr>
  </property>
</Properties>
</file>