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handoutMasterIdLst>
    <p:handoutMasterId r:id="rId17"/>
  </p:handoutMasterIdLst>
  <p:sldIdLst>
    <p:sldId id="257" r:id="rId2"/>
    <p:sldId id="277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1" r:id="rId11"/>
    <p:sldId id="312" r:id="rId12"/>
    <p:sldId id="310" r:id="rId13"/>
    <p:sldId id="313" r:id="rId14"/>
    <p:sldId id="3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234607-E510-4B53-AA1C-9CCED24FB301}" v="652" dt="2024-09-25T05:47:48.586"/>
    <p1510:client id="{7F346434-1966-4E97-B667-8837217F2859}" v="3" dt="2024-09-25T22:13:45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bylka, Kevin R. (JSC-EG611)" userId="5881da7c-c283-4f0f-a32b-cfe65c6d634e" providerId="ADAL" clId="{7F346434-1966-4E97-B667-8837217F2859}"/>
    <pc:docChg chg="custSel modSld">
      <pc:chgData name="Kobylka, Kevin R. (JSC-EG611)" userId="5881da7c-c283-4f0f-a32b-cfe65c6d634e" providerId="ADAL" clId="{7F346434-1966-4E97-B667-8837217F2859}" dt="2024-09-25T23:27:03.872" v="299" actId="20577"/>
      <pc:docMkLst>
        <pc:docMk/>
      </pc:docMkLst>
      <pc:sldChg chg="modSp mod">
        <pc:chgData name="Kobylka, Kevin R. (JSC-EG611)" userId="5881da7c-c283-4f0f-a32b-cfe65c6d634e" providerId="ADAL" clId="{7F346434-1966-4E97-B667-8837217F2859}" dt="2024-09-25T22:22:13.529" v="158" actId="20577"/>
        <pc:sldMkLst>
          <pc:docMk/>
          <pc:sldMk cId="3109481868" sldId="306"/>
        </pc:sldMkLst>
        <pc:spChg chg="mod">
          <ac:chgData name="Kobylka, Kevin R. (JSC-EG611)" userId="5881da7c-c283-4f0f-a32b-cfe65c6d634e" providerId="ADAL" clId="{7F346434-1966-4E97-B667-8837217F2859}" dt="2024-09-25T22:22:13.529" v="158" actId="20577"/>
          <ac:spMkLst>
            <pc:docMk/>
            <pc:sldMk cId="3109481868" sldId="306"/>
            <ac:spMk id="3" creationId="{A444B3CF-C9B9-C0B8-9978-6A0795947F96}"/>
          </ac:spMkLst>
        </pc:spChg>
      </pc:sldChg>
      <pc:sldChg chg="modSp mod">
        <pc:chgData name="Kobylka, Kevin R. (JSC-EG611)" userId="5881da7c-c283-4f0f-a32b-cfe65c6d634e" providerId="ADAL" clId="{7F346434-1966-4E97-B667-8837217F2859}" dt="2024-09-25T22:22:23.312" v="161" actId="1037"/>
        <pc:sldMkLst>
          <pc:docMk/>
          <pc:sldMk cId="326887100" sldId="307"/>
        </pc:sldMkLst>
        <pc:picChg chg="mod">
          <ac:chgData name="Kobylka, Kevin R. (JSC-EG611)" userId="5881da7c-c283-4f0f-a32b-cfe65c6d634e" providerId="ADAL" clId="{7F346434-1966-4E97-B667-8837217F2859}" dt="2024-09-25T22:22:23.312" v="161" actId="1037"/>
          <ac:picMkLst>
            <pc:docMk/>
            <pc:sldMk cId="326887100" sldId="307"/>
            <ac:picMk id="21" creationId="{630772A1-3001-CDA1-A5A4-1AA9EB2514AF}"/>
          </ac:picMkLst>
        </pc:picChg>
      </pc:sldChg>
      <pc:sldChg chg="modSp mod">
        <pc:chgData name="Kobylka, Kevin R. (JSC-EG611)" userId="5881da7c-c283-4f0f-a32b-cfe65c6d634e" providerId="ADAL" clId="{7F346434-1966-4E97-B667-8837217F2859}" dt="2024-09-25T23:24:02.145" v="272" actId="313"/>
        <pc:sldMkLst>
          <pc:docMk/>
          <pc:sldMk cId="888946397" sldId="310"/>
        </pc:sldMkLst>
        <pc:spChg chg="mod">
          <ac:chgData name="Kobylka, Kevin R. (JSC-EG611)" userId="5881da7c-c283-4f0f-a32b-cfe65c6d634e" providerId="ADAL" clId="{7F346434-1966-4E97-B667-8837217F2859}" dt="2024-09-25T23:24:02.145" v="272" actId="313"/>
          <ac:spMkLst>
            <pc:docMk/>
            <pc:sldMk cId="888946397" sldId="310"/>
            <ac:spMk id="3" creationId="{3AEE2770-8865-EB02-2443-6C710FD6552C}"/>
          </ac:spMkLst>
        </pc:spChg>
      </pc:sldChg>
      <pc:sldChg chg="modSp mod">
        <pc:chgData name="Kobylka, Kevin R. (JSC-EG611)" userId="5881da7c-c283-4f0f-a32b-cfe65c6d634e" providerId="ADAL" clId="{7F346434-1966-4E97-B667-8837217F2859}" dt="2024-09-25T23:05:54.834" v="163" actId="20577"/>
        <pc:sldMkLst>
          <pc:docMk/>
          <pc:sldMk cId="2418883572" sldId="312"/>
        </pc:sldMkLst>
        <pc:spChg chg="mod">
          <ac:chgData name="Kobylka, Kevin R. (JSC-EG611)" userId="5881da7c-c283-4f0f-a32b-cfe65c6d634e" providerId="ADAL" clId="{7F346434-1966-4E97-B667-8837217F2859}" dt="2024-09-25T23:05:54.834" v="163" actId="20577"/>
          <ac:spMkLst>
            <pc:docMk/>
            <pc:sldMk cId="2418883572" sldId="312"/>
            <ac:spMk id="13" creationId="{F4A7648C-9F2E-B19F-2ABD-64547ABAD572}"/>
          </ac:spMkLst>
        </pc:spChg>
      </pc:sldChg>
      <pc:sldChg chg="modSp mod">
        <pc:chgData name="Kobylka, Kevin R. (JSC-EG611)" userId="5881da7c-c283-4f0f-a32b-cfe65c6d634e" providerId="ADAL" clId="{7F346434-1966-4E97-B667-8837217F2859}" dt="2024-09-25T23:27:03.872" v="299" actId="20577"/>
        <pc:sldMkLst>
          <pc:docMk/>
          <pc:sldMk cId="3455915704" sldId="314"/>
        </pc:sldMkLst>
        <pc:spChg chg="mod">
          <ac:chgData name="Kobylka, Kevin R. (JSC-EG611)" userId="5881da7c-c283-4f0f-a32b-cfe65c6d634e" providerId="ADAL" clId="{7F346434-1966-4E97-B667-8837217F2859}" dt="2024-09-25T23:27:03.872" v="299" actId="20577"/>
          <ac:spMkLst>
            <pc:docMk/>
            <pc:sldMk cId="3455915704" sldId="314"/>
            <ac:spMk id="3" creationId="{3AEE2770-8865-EB02-2443-6C710FD6552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1035BE-8EFA-4B17-AAD0-DBEDE89D8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9DE66-66F1-497A-8906-5A4C20FF38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8622-7BBD-4764-8914-275D8B07CF55}" type="datetime1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923E2-B518-435A-925E-9C51104D0F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E4293-3AE6-4C50-92B9-7F2DD73AA2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A09F2-2BD1-428E-97B6-77D973BBB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957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59EB8-295D-426F-9E08-B9396F80DBB4}" type="datetime1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1294F-AF08-4F38-ACCD-9443EE837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811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92DB4-E6A2-4217-B840-52CF9669DD4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5325"/>
            <a:ext cx="6178550" cy="3476625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E1735-3BF5-4A3C-B94E-3A003034E6F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70B844-6B32-4A14-AE9C-55FC8941608E}" type="datetime1">
              <a:rPr lang="en-US" smtClean="0"/>
              <a:t>9/25/2024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5" descr="CEV_Logo">
            <a:extLst>
              <a:ext uri="{FF2B5EF4-FFF2-40B4-BE49-F238E27FC236}">
                <a16:creationId xmlns:a16="http://schemas.microsoft.com/office/drawing/2014/main" id="{669C9AA4-59F0-354F-B777-9CC800DCCE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55" y="5580310"/>
            <a:ext cx="1255678" cy="110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4" descr="NASA_fancylogo">
            <a:extLst>
              <a:ext uri="{FF2B5EF4-FFF2-40B4-BE49-F238E27FC236}">
                <a16:creationId xmlns:a16="http://schemas.microsoft.com/office/drawing/2014/main" id="{F408E8F0-3B76-2C44-A5E1-91027993FB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74625"/>
            <a:ext cx="1188038" cy="100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NASA Orion Spacecraft Captures Stunning Views During Artemis I Lunar Flyby">
            <a:extLst>
              <a:ext uri="{FF2B5EF4-FFF2-40B4-BE49-F238E27FC236}">
                <a16:creationId xmlns:a16="http://schemas.microsoft.com/office/drawing/2014/main" id="{CD7FABFD-8176-6C7D-9BF8-023042305E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EDFFF-B983-47E6-BC2E-5D72B6BD3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1290" y="6427785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D38E905-E261-41DC-91BB-DA1A406268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" y="2816595"/>
            <a:ext cx="1398562" cy="122481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72A7E4-5D76-AB05-7DCE-E215B8F3B9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103" y="2563970"/>
            <a:ext cx="1713896" cy="1713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338CB-F766-27D2-B340-D3ED2DE3DCC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44195" y="65090"/>
            <a:ext cx="1381712" cy="134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9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917359"/>
      </p:ext>
    </p:extLst>
  </p:cSld>
  <p:clrMapOvr>
    <a:masterClrMapping/>
  </p:clrMapOvr>
  <p:transition advClick="0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8751" y="95251"/>
            <a:ext cx="2897716" cy="6424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251" y="95251"/>
            <a:ext cx="8496300" cy="6424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8285281"/>
      </p:ext>
    </p:extLst>
  </p:cSld>
  <p:clrMapOvr>
    <a:masterClrMapping/>
  </p:clrMapOvr>
  <p:transition advClick="0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67" y="1195389"/>
            <a:ext cx="11597216" cy="5324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496493"/>
      </p:ext>
    </p:extLst>
  </p:cSld>
  <p:clrMapOvr>
    <a:masterClrMapping/>
  </p:clrMapOvr>
  <p:transition advClick="0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664987"/>
      </p:ext>
    </p:extLst>
  </p:cSld>
  <p:clrMapOvr>
    <a:masterClrMapping/>
  </p:clrMapOvr>
  <p:transition advClick="0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251" y="1195389"/>
            <a:ext cx="5695949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195389"/>
            <a:ext cx="5698067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9CBCB-7760-48A9-8D88-B2590332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F15C8-BE66-4FF3-8C7E-C59D72BCB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31290" y="6427785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5073"/>
      </p:ext>
    </p:extLst>
  </p:cSld>
  <p:clrMapOvr>
    <a:masterClrMapping/>
  </p:clrMapOvr>
  <p:transition advClick="0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439090"/>
      </p:ext>
    </p:extLst>
  </p:cSld>
  <p:clrMapOvr>
    <a:masterClrMapping/>
  </p:clrMapOvr>
  <p:transition advClick="0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1B8F0C-924D-48B6-A4B1-11AE07E4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602753"/>
      </p:ext>
    </p:extLst>
  </p:cSld>
  <p:clrMapOvr>
    <a:masterClrMapping/>
  </p:clrMapOvr>
  <p:transition advClick="0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722905"/>
      </p:ext>
    </p:extLst>
  </p:cSld>
  <p:clrMapOvr>
    <a:masterClrMapping/>
  </p:clrMapOvr>
  <p:transition advClick="0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5877434"/>
      </p:ext>
    </p:extLst>
  </p:cSld>
  <p:clrMapOvr>
    <a:masterClrMapping/>
  </p:clrMapOvr>
  <p:transition advClick="0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61624"/>
      </p:ext>
    </p:extLst>
  </p:cSld>
  <p:clrMapOvr>
    <a:masterClrMapping/>
  </p:clrMapOvr>
  <p:transition advClick="0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1" y="1195389"/>
            <a:ext cx="11597216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332591" y="95250"/>
            <a:ext cx="762776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86" name="Rectangle 18"/>
          <p:cNvSpPr>
            <a:spLocks noChangeArrowheads="1"/>
          </p:cNvSpPr>
          <p:nvPr userDrawn="1"/>
        </p:nvSpPr>
        <p:spPr bwMode="auto">
          <a:xfrm>
            <a:off x="0" y="803231"/>
            <a:ext cx="12181417" cy="32385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 scaled="1"/>
          </a:gradFill>
          <a:ln w="635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00">
              <a:latin typeface="Helvetica" pitchFamily="112" charset="0"/>
            </a:endParaRPr>
          </a:p>
        </p:txBody>
      </p:sp>
      <p:pic>
        <p:nvPicPr>
          <p:cNvPr id="10" name="Picture 24" descr="NASA_fancylogo">
            <a:extLst>
              <a:ext uri="{FF2B5EF4-FFF2-40B4-BE49-F238E27FC236}">
                <a16:creationId xmlns:a16="http://schemas.microsoft.com/office/drawing/2014/main" id="{644A673E-0D2F-784E-B7DE-04CEFD1849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5555" y="10592"/>
            <a:ext cx="1089958" cy="91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A9FC0-B9AB-6593-0738-AA87EA333B66}"/>
              </a:ext>
            </a:extLst>
          </p:cNvPr>
          <p:cNvSpPr txBox="1"/>
          <p:nvPr userDrawn="1"/>
        </p:nvSpPr>
        <p:spPr>
          <a:xfrm>
            <a:off x="10638367" y="6519864"/>
            <a:ext cx="13081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53827B0E-0996-476D-A5F9-6C125713373E}" type="slidenum">
              <a:rPr lang="en-US" smtClean="0"/>
              <a:pPr lvl="0"/>
              <a:t>‹#›</a:t>
            </a:fld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1AABD2D-DD9C-2933-9862-19EB826AC5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417" y="10592"/>
            <a:ext cx="828910" cy="758485"/>
          </a:xfrm>
          <a:prstGeom prst="rect">
            <a:avLst/>
          </a:prstGeom>
        </p:spPr>
      </p:pic>
      <p:pic>
        <p:nvPicPr>
          <p:cNvPr id="6" name="Picture 2" descr="NASA officially debuts Project Orion logo | collectSPACE">
            <a:extLst>
              <a:ext uri="{FF2B5EF4-FFF2-40B4-BE49-F238E27FC236}">
                <a16:creationId xmlns:a16="http://schemas.microsoft.com/office/drawing/2014/main" id="{AB4CE22C-5D88-180E-00B3-5D3909AF9F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650" b="89617" l="9783" r="89855">
                        <a14:foregroundMark x1="45652" y1="81967" x2="45652" y2="81967"/>
                        <a14:foregroundMark x1="50725" y1="81421" x2="50725" y2="81421"/>
                        <a14:foregroundMark x1="44565" y1="80874" x2="44565" y2="80874"/>
                        <a14:foregroundMark x1="47101" y1="81421" x2="47101" y2="81421"/>
                        <a14:foregroundMark x1="46739" y1="78142" x2="46739" y2="78142"/>
                        <a14:foregroundMark x1="57246" y1="78142" x2="57246" y2="78142"/>
                        <a14:foregroundMark x1="57246" y1="77596" x2="57246" y2="77596"/>
                        <a14:foregroundMark x1="58333" y1="77596" x2="58333" y2="77596"/>
                        <a14:foregroundMark x1="59783" y1="79781" x2="59783" y2="79781"/>
                        <a14:foregroundMark x1="59058" y1="85792" x2="59058" y2="85792"/>
                        <a14:foregroundMark x1="54710" y1="84153" x2="54710" y2="84153"/>
                        <a14:foregroundMark x1="64493" y1="80874" x2="64493" y2="80874"/>
                        <a14:foregroundMark x1="65942" y1="83607" x2="65942" y2="83607"/>
                        <a14:foregroundMark x1="67029" y1="85246" x2="67029" y2="85246"/>
                        <a14:foregroundMark x1="63406" y1="79781" x2="63406" y2="79781"/>
                        <a14:foregroundMark x1="48913" y1="49180" x2="48913" y2="49180"/>
                        <a14:foregroundMark x1="56522" y1="43169" x2="56522" y2="43169"/>
                        <a14:foregroundMark x1="41304" y1="56284" x2="41304" y2="56284"/>
                        <a14:foregroundMark x1="50000" y1="7650" x2="50000" y2="7650"/>
                        <a14:foregroundMark x1="62681" y1="83607" x2="62681" y2="83607"/>
                        <a14:foregroundMark x1="67391" y1="79781" x2="67391" y2="79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64" y="0"/>
            <a:ext cx="1279646" cy="8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0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advClick="0">
    <p:randomBar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1007F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Symbol" pitchFamily="112" charset="2"/>
        <a:buChar char="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77850" indent="-174625" algn="l" rtl="0" eaLnBrk="0" fontAlgn="base" hangingPunct="0">
        <a:spcBef>
          <a:spcPct val="30000"/>
        </a:spcBef>
        <a:spcAft>
          <a:spcPct val="0"/>
        </a:spcAft>
        <a:buClr>
          <a:srgbClr val="08048F"/>
        </a:buClr>
        <a:buSzPct val="100000"/>
        <a:buFont typeface="Wingdings" pitchFamily="112" charset="2"/>
        <a:buChar char="§"/>
        <a:defRPr>
          <a:solidFill>
            <a:schemeClr val="tx1"/>
          </a:solidFill>
          <a:latin typeface="+mn-lt"/>
        </a:defRPr>
      </a:lvl2pPr>
      <a:lvl3pPr marL="803275" indent="-111125" algn="l" rtl="0" eaLnBrk="0" fontAlgn="base" hangingPunct="0">
        <a:spcBef>
          <a:spcPct val="30000"/>
        </a:spcBef>
        <a:spcAft>
          <a:spcPct val="0"/>
        </a:spcAft>
        <a:buSzPct val="70000"/>
        <a:buFont typeface="Times" pitchFamily="112" charset="0"/>
        <a:buChar char="•"/>
        <a:defRPr sz="1600">
          <a:solidFill>
            <a:schemeClr val="tx1"/>
          </a:solidFill>
          <a:latin typeface="+mn-lt"/>
        </a:defRPr>
      </a:lvl3pPr>
      <a:lvl4pPr marL="1081088" indent="-114300" algn="l" rtl="0" eaLnBrk="0" fontAlgn="base" hangingPunct="0">
        <a:spcBef>
          <a:spcPct val="30000"/>
        </a:spcBef>
        <a:spcAft>
          <a:spcPct val="0"/>
        </a:spcAft>
        <a:buClr>
          <a:schemeClr val="tx1"/>
        </a:buClr>
        <a:buFont typeface="Symbol" pitchFamily="112" charset="2"/>
        <a:buChar char=""/>
        <a:defRPr sz="1400">
          <a:solidFill>
            <a:schemeClr val="tx1"/>
          </a:solidFill>
          <a:latin typeface="+mn-lt"/>
        </a:defRPr>
      </a:lvl4pPr>
      <a:lvl5pPr marL="1370013" indent="-174625" algn="l" rtl="0" eaLnBrk="0" fontAlgn="base" hangingPunct="0">
        <a:spcBef>
          <a:spcPct val="30000"/>
        </a:spcBef>
        <a:spcAft>
          <a:spcPct val="0"/>
        </a:spcAft>
        <a:buClr>
          <a:schemeClr val="tx1"/>
        </a:buClr>
        <a:buFont typeface="Symbol" pitchFamily="112" charset="2"/>
        <a:buChar char=""/>
        <a:defRPr sz="1200">
          <a:solidFill>
            <a:schemeClr val="tx1"/>
          </a:solidFill>
          <a:latin typeface="+mn-lt"/>
        </a:defRPr>
      </a:lvl5pPr>
      <a:lvl6pPr marL="1827213" indent="-174625" algn="l" rtl="0" fontAlgn="base">
        <a:spcBef>
          <a:spcPct val="30000"/>
        </a:spcBef>
        <a:spcAft>
          <a:spcPct val="0"/>
        </a:spcAft>
        <a:buClr>
          <a:schemeClr val="tx1"/>
        </a:buClr>
        <a:buFont typeface="Symbol" pitchFamily="112" charset="2"/>
        <a:buChar char=""/>
        <a:defRPr sz="1200">
          <a:solidFill>
            <a:schemeClr val="tx1"/>
          </a:solidFill>
          <a:latin typeface="+mn-lt"/>
        </a:defRPr>
      </a:lvl6pPr>
      <a:lvl7pPr marL="2284413" indent="-174625" algn="l" rtl="0" fontAlgn="base">
        <a:spcBef>
          <a:spcPct val="30000"/>
        </a:spcBef>
        <a:spcAft>
          <a:spcPct val="0"/>
        </a:spcAft>
        <a:buClr>
          <a:schemeClr val="tx1"/>
        </a:buClr>
        <a:buFont typeface="Symbol" pitchFamily="112" charset="2"/>
        <a:buChar char=""/>
        <a:defRPr sz="1200">
          <a:solidFill>
            <a:schemeClr val="tx1"/>
          </a:solidFill>
          <a:latin typeface="+mn-lt"/>
        </a:defRPr>
      </a:lvl7pPr>
      <a:lvl8pPr marL="2741613" indent="-174625" algn="l" rtl="0" fontAlgn="base">
        <a:spcBef>
          <a:spcPct val="30000"/>
        </a:spcBef>
        <a:spcAft>
          <a:spcPct val="0"/>
        </a:spcAft>
        <a:buClr>
          <a:schemeClr val="tx1"/>
        </a:buClr>
        <a:buFont typeface="Symbol" pitchFamily="112" charset="2"/>
        <a:buChar char=""/>
        <a:defRPr sz="1200">
          <a:solidFill>
            <a:schemeClr val="tx1"/>
          </a:solidFill>
          <a:latin typeface="+mn-lt"/>
        </a:defRPr>
      </a:lvl8pPr>
      <a:lvl9pPr marL="3198813" indent="-174625" algn="l" rtl="0" fontAlgn="base">
        <a:spcBef>
          <a:spcPct val="30000"/>
        </a:spcBef>
        <a:spcAft>
          <a:spcPct val="0"/>
        </a:spcAft>
        <a:buClr>
          <a:schemeClr val="tx1"/>
        </a:buClr>
        <a:buFont typeface="Symbol" pitchFamily="112" charset="2"/>
        <a:buChar char="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1"/>
          <p:cNvSpPr txBox="1">
            <a:spLocks noChangeArrowheads="1"/>
          </p:cNvSpPr>
          <p:nvPr/>
        </p:nvSpPr>
        <p:spPr bwMode="auto">
          <a:xfrm>
            <a:off x="4383344" y="2317447"/>
            <a:ext cx="57463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/>
              <a:t>Camera Exposure Time Determination For Artemis I Lunar Flyby</a:t>
            </a:r>
          </a:p>
        </p:txBody>
      </p:sp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3691146" y="5820624"/>
            <a:ext cx="57463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Kevin Kobylka</a:t>
            </a:r>
          </a:p>
          <a:p>
            <a:r>
              <a:rPr lang="en-US" b="1" dirty="0"/>
              <a:t>Aerospace Engineer</a:t>
            </a:r>
          </a:p>
          <a:p>
            <a:r>
              <a:rPr lang="en-US" b="1" dirty="0"/>
              <a:t>NASA Johnson Space Center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DC3A676-8CC8-72FF-3CCA-BA8FB752C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013" y="5443538"/>
            <a:ext cx="12096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able&#10;&#10;Description automatically generated">
            <a:extLst>
              <a:ext uri="{FF2B5EF4-FFF2-40B4-BE49-F238E27FC236}">
                <a16:creationId xmlns:a16="http://schemas.microsoft.com/office/drawing/2014/main" id="{9683BD97-79FF-AF39-CF9F-E4C64879E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87" y="3188859"/>
            <a:ext cx="5668760" cy="3160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1BDA6-B33F-2D52-EA28-9B2CAF77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and Models (1/2)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38D0E-F942-CD82-0E23-549528B00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251" y="1195389"/>
                <a:ext cx="5797223" cy="5324475"/>
              </a:xfrm>
            </p:spPr>
            <p:txBody>
              <a:bodyPr/>
              <a:lstStyle/>
              <a:p>
                <a:r>
                  <a:rPr lang="en-US" dirty="0"/>
                  <a:t>Created simple simulation to generate rendered images of simulated sphere</a:t>
                </a:r>
              </a:p>
              <a:p>
                <a:pPr lvl="1"/>
                <a:r>
                  <a:rPr lang="en-US" dirty="0"/>
                  <a:t>Used McEwen intensity function (a weighted combination of Lambertian and Lommel-Seeliger models)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Projected sphere render into image with chosen intensity function, size, and phase angle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Compared with known OpNav exposure to phase angle relationship </a:t>
                </a:r>
              </a:p>
              <a:p>
                <a:pPr lvl="1"/>
                <a:r>
                  <a:rPr lang="en-US" dirty="0"/>
                  <a:t>Generated “average intensity per lit pixel parameter”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to relate to exposure time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Computed for corresponding rendered sphere images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38D0E-F942-CD82-0E23-549528B00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251" y="1195389"/>
                <a:ext cx="5797223" cy="5324475"/>
              </a:xfrm>
              <a:blipFill>
                <a:blip r:embed="rId3"/>
                <a:stretch>
                  <a:fillRect l="-1157" t="-801" b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F40D701-5237-3C3A-E3D1-033B36D28457}"/>
              </a:ext>
            </a:extLst>
          </p:cNvPr>
          <p:cNvSpPr txBox="1"/>
          <p:nvPr/>
        </p:nvSpPr>
        <p:spPr>
          <a:xfrm>
            <a:off x="6489288" y="2665639"/>
            <a:ext cx="493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Diagram of how simulated sphere renders can be created with selected intensity function</a:t>
            </a:r>
          </a:p>
        </p:txBody>
      </p:sp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F9499A5B-2D6D-A5D3-F89E-E79F3A3F3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32" y="1159376"/>
            <a:ext cx="4694158" cy="1585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EBF294B-BCA6-A26F-BFBB-9E1C77CB2C08}"/>
                  </a:ext>
                </a:extLst>
              </p:cNvPr>
              <p:cNvSpPr txBox="1"/>
              <p:nvPr/>
            </p:nvSpPr>
            <p:spPr>
              <a:xfrm>
                <a:off x="6367244" y="6258533"/>
                <a:ext cx="4938246" cy="5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OpNav exposure times and corresponding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400" i="1" dirty="0"/>
                  <a:t> parameter from simulated images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EBF294B-BCA6-A26F-BFBB-9E1C77CB2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44" y="6258533"/>
                <a:ext cx="4938246" cy="572977"/>
              </a:xfrm>
              <a:prstGeom prst="rect">
                <a:avLst/>
              </a:prstGeom>
              <a:blipFill>
                <a:blip r:embed="rId5"/>
                <a:stretch>
                  <a:fillRect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04895"/>
      </p:ext>
    </p:extLst>
  </p:cSld>
  <p:clrMapOvr>
    <a:masterClrMapping/>
  </p:clrMapOvr>
  <p:transition advClick="0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BDA6-B33F-2D52-EA28-9B2CAF77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and Models (2/2)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38D0E-F942-CD82-0E23-549528B00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251" y="1195389"/>
                <a:ext cx="11425981" cy="5324475"/>
              </a:xfrm>
            </p:spPr>
            <p:txBody>
              <a:bodyPr/>
              <a:lstStyle/>
              <a:p>
                <a:r>
                  <a:rPr lang="en-US" dirty="0"/>
                  <a:t>Trajectory info was used to determine lighting direction during flyby and approximate spacecraft altitude over the surface</a:t>
                </a:r>
              </a:p>
              <a:p>
                <a:pPr lvl="1"/>
                <a:r>
                  <a:rPr lang="en-US" dirty="0"/>
                  <a:t>Working with friends in Flight Operations (GNC Pointing), we knew we would be pointed towards the Moon and transition over the lit limb as we descended, eventually reaching the terminator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Using this information, a rough camera FOV was projected onto the low-fidelity image renders and the average intensity per lit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computed over the transition from lit limb to terminator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38D0E-F942-CD82-0E23-549528B00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251" y="1195389"/>
                <a:ext cx="11425981" cy="5324475"/>
              </a:xfrm>
              <a:blipFill>
                <a:blip r:embed="rId2"/>
                <a:stretch>
                  <a:fillRect l="-587" t="-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D4028DC-5631-D132-71EB-0BBEB2AD8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23" y="4229378"/>
            <a:ext cx="3645101" cy="2126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800E0-38C3-3992-8501-C8269440C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293008" y="3939472"/>
            <a:ext cx="2718033" cy="277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4C12B-871D-85A6-EA49-3C73D4A3175A}"/>
              </a:ext>
            </a:extLst>
          </p:cNvPr>
          <p:cNvSpPr txBox="1"/>
          <p:nvPr/>
        </p:nvSpPr>
        <p:spPr>
          <a:xfrm>
            <a:off x="10037254" y="466229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Camera FOV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4F6CB-C9AC-4081-B2D0-2C3A32F71812}"/>
              </a:ext>
            </a:extLst>
          </p:cNvPr>
          <p:cNvSpPr txBox="1"/>
          <p:nvPr/>
        </p:nvSpPr>
        <p:spPr>
          <a:xfrm>
            <a:off x="10083744" y="574576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Camera Center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2B62C9-D74E-A2B6-4C95-80EB209329E5}"/>
              </a:ext>
            </a:extLst>
          </p:cNvPr>
          <p:cNvCxnSpPr>
            <a:cxnSpLocks/>
          </p:cNvCxnSpPr>
          <p:nvPr/>
        </p:nvCxnSpPr>
        <p:spPr bwMode="auto">
          <a:xfrm>
            <a:off x="10883055" y="4932513"/>
            <a:ext cx="590838" cy="3600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71E25B-5A53-AE09-DA8C-CFFF98DA37FE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V="1">
            <a:off x="10964755" y="5362378"/>
            <a:ext cx="724074" cy="38338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DFE9F40-44D7-5953-D131-91108B03010D}"/>
              </a:ext>
            </a:extLst>
          </p:cNvPr>
          <p:cNvSpPr/>
          <p:nvPr/>
        </p:nvSpPr>
        <p:spPr bwMode="auto">
          <a:xfrm>
            <a:off x="11473893" y="5085889"/>
            <a:ext cx="564582" cy="45023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5425C-9E1A-40EC-4E8F-768639F8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5975" y="3954322"/>
            <a:ext cx="2718035" cy="2743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A7648C-9F2E-B19F-2ABD-64547ABAD572}"/>
              </a:ext>
            </a:extLst>
          </p:cNvPr>
          <p:cNvSpPr txBox="1"/>
          <p:nvPr/>
        </p:nvSpPr>
        <p:spPr>
          <a:xfrm>
            <a:off x="479925" y="4641666"/>
            <a:ext cx="983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Smaller FOV from lower altitude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A6E26D-08FB-1481-2B0C-DC42FE1FA01A}"/>
              </a:ext>
            </a:extLst>
          </p:cNvPr>
          <p:cNvSpPr/>
          <p:nvPr/>
        </p:nvSpPr>
        <p:spPr bwMode="auto">
          <a:xfrm>
            <a:off x="1286966" y="5248112"/>
            <a:ext cx="211698" cy="171514"/>
          </a:xfrm>
          <a:prstGeom prst="rect">
            <a:avLst/>
          </a:pr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381682-7B3F-28A9-580C-F7EA8082A4F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2113" y="6555518"/>
            <a:ext cx="618773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339CCB4-80F6-F174-25C6-BE67193CA4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93" t="46092" r="47174" b="45694"/>
          <a:stretch/>
        </p:blipFill>
        <p:spPr>
          <a:xfrm rot="16200000">
            <a:off x="3507085" y="4104417"/>
            <a:ext cx="955708" cy="1194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27E90C-CC4A-C17F-6DBC-B46B2CDA32ED}"/>
              </a:ext>
            </a:extLst>
          </p:cNvPr>
          <p:cNvSpPr/>
          <p:nvPr/>
        </p:nvSpPr>
        <p:spPr bwMode="auto">
          <a:xfrm>
            <a:off x="3357433" y="4198010"/>
            <a:ext cx="1226812" cy="955707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E3E7D3-369C-846F-7BFE-EDD709F2FFFA}"/>
              </a:ext>
            </a:extLst>
          </p:cNvPr>
          <p:cNvCxnSpPr>
            <a:cxnSpLocks/>
          </p:cNvCxnSpPr>
          <p:nvPr/>
        </p:nvCxnSpPr>
        <p:spPr bwMode="auto">
          <a:xfrm flipV="1">
            <a:off x="2776838" y="4846959"/>
            <a:ext cx="531978" cy="2703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DCD311E-7D47-3F2C-8D0E-FB3937D08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16" t="80650" r="42180" b="460"/>
          <a:stretch/>
        </p:blipFill>
        <p:spPr>
          <a:xfrm rot="16200000">
            <a:off x="7740511" y="4041461"/>
            <a:ext cx="992527" cy="124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2E5CEEE-5217-B8D6-E8A4-D927928ADF85}"/>
              </a:ext>
            </a:extLst>
          </p:cNvPr>
          <p:cNvSpPr/>
          <p:nvPr/>
        </p:nvSpPr>
        <p:spPr bwMode="auto">
          <a:xfrm>
            <a:off x="7607756" y="4164257"/>
            <a:ext cx="1241667" cy="992528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BB39AE-84BC-C334-5944-6E52979AB27B}"/>
              </a:ext>
            </a:extLst>
          </p:cNvPr>
          <p:cNvCxnSpPr>
            <a:cxnSpLocks/>
            <a:endCxn id="21" idx="3"/>
          </p:cNvCxnSpPr>
          <p:nvPr/>
        </p:nvCxnSpPr>
        <p:spPr bwMode="auto">
          <a:xfrm flipH="1" flipV="1">
            <a:off x="8849423" y="4660521"/>
            <a:ext cx="416151" cy="286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18883572"/>
      </p:ext>
    </p:extLst>
  </p:cSld>
  <p:clrMapOvr>
    <a:masterClrMapping/>
  </p:clrMapOvr>
  <p:transition advClick="0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A0D2-482A-14B4-6BBB-03B1F4FE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Flyby Exposure Time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E2770-8865-EB02-2443-6C710FD655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9251" y="1195389"/>
                <a:ext cx="5445059" cy="557776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Exposure time computed using the known average intensity per lit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from the OpNav table </a:t>
                </a:r>
              </a:p>
              <a:p>
                <a:pPr lvl="1"/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values from the approximate flyby imagery could then be correlated to the exposure times from the </a:t>
                </a:r>
                <a:r>
                  <a:rPr lang="en-US" dirty="0" err="1"/>
                  <a:t>opnav</a:t>
                </a:r>
                <a:r>
                  <a:rPr lang="en-US" dirty="0"/>
                  <a:t> table using the extended body renders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These were then computed as a function of the normalized terminator to limb distance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Limited to a handful of exposure time commands</a:t>
                </a:r>
              </a:p>
              <a:p>
                <a:pPr lvl="1"/>
                <a:r>
                  <a:rPr lang="en-US" dirty="0"/>
                  <a:t>Created ‘stair step’ of increasing exposure times from lit limb to terminator transition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Commands uplinked to spacecraft just prior to RPF</a:t>
                </a:r>
              </a:p>
              <a:p>
                <a:pPr lvl="1"/>
                <a:r>
                  <a:rPr lang="en-US" dirty="0"/>
                  <a:t>Recorded in the console log as the “Kevin Kobylka Special”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E2770-8865-EB02-2443-6C710FD655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251" y="1195389"/>
                <a:ext cx="5445059" cy="5577769"/>
              </a:xfrm>
              <a:blipFill>
                <a:blip r:embed="rId2"/>
                <a:stretch>
                  <a:fillRect l="-1119" t="-1749" r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842E59A-32F3-4B7E-7D94-B252F5C28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10" y="1184981"/>
            <a:ext cx="6357876" cy="55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46397"/>
      </p:ext>
    </p:extLst>
  </p:cSld>
  <p:clrMapOvr>
    <a:masterClrMapping/>
  </p:clrMapOvr>
  <p:transition advClick="0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A0D2-482A-14B4-6BBB-03B1F4FE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E2770-8865-EB02-2443-6C710FD65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1" y="1195389"/>
            <a:ext cx="11528618" cy="5324475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moon_de_lune_HQ">
            <a:hlinkClick r:id="" action="ppaction://media"/>
            <a:extLst>
              <a:ext uri="{FF2B5EF4-FFF2-40B4-BE49-F238E27FC236}">
                <a16:creationId xmlns:a16="http://schemas.microsoft.com/office/drawing/2014/main" id="{1AD1BB1E-19FA-B837-1284-146C4AB50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6" y="88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12208"/>
      </p:ext>
    </p:extLst>
  </p:cSld>
  <p:clrMapOvr>
    <a:masterClrMapping/>
  </p:clrMapOvr>
  <p:transition advClick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A0D2-482A-14B4-6BBB-03B1F4FE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Forward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E2770-8865-EB02-2443-6C710FD65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1" y="1195389"/>
            <a:ext cx="11547280" cy="5324475"/>
          </a:xfrm>
        </p:spPr>
        <p:txBody>
          <a:bodyPr>
            <a:normAutofit/>
          </a:bodyPr>
          <a:lstStyle/>
          <a:p>
            <a:r>
              <a:rPr lang="en-US" dirty="0"/>
              <a:t>Briefing other partners on method</a:t>
            </a:r>
          </a:p>
          <a:p>
            <a:pPr lvl="1"/>
            <a:r>
              <a:rPr lang="en-US" dirty="0"/>
              <a:t>Aim to develop more advanced techniques for determining camera settings on orbit in dynamic lighting environments</a:t>
            </a:r>
          </a:p>
          <a:p>
            <a:pPr lvl="1"/>
            <a:endParaRPr lang="en-US" dirty="0"/>
          </a:p>
          <a:p>
            <a:r>
              <a:rPr lang="en-US" dirty="0"/>
              <a:t>Imagery now used for development of Crater ID and TRN algorithms</a:t>
            </a:r>
          </a:p>
          <a:p>
            <a:endParaRPr lang="en-US" dirty="0"/>
          </a:p>
          <a:p>
            <a:r>
              <a:rPr lang="en-US" dirty="0"/>
              <a:t>Showed the versatility of an image based navigation system</a:t>
            </a:r>
          </a:p>
          <a:p>
            <a:pPr lvl="1"/>
            <a:r>
              <a:rPr lang="en-US" dirty="0"/>
              <a:t>Something designed for lit-limb navigation can be reconfigured for TRN imagery and long range bearing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A close-up of the moon&#10;&#10;Description automatically generated with low confidence">
            <a:extLst>
              <a:ext uri="{FF2B5EF4-FFF2-40B4-BE49-F238E27FC236}">
                <a16:creationId xmlns:a16="http://schemas.microsoft.com/office/drawing/2014/main" id="{683DEB55-F0BE-217F-6620-9FE2089CE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46" y="4209829"/>
            <a:ext cx="9556308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15704"/>
      </p:ext>
    </p:extLst>
  </p:cSld>
  <p:clrMapOvr>
    <a:masterClrMapping/>
  </p:clrMapOvr>
  <p:transition advClick="0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6DD8-824F-AA45-A374-F33CC716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61281-F42C-024D-91DA-E7035650F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1" y="1174044"/>
            <a:ext cx="11722507" cy="5588706"/>
          </a:xfrm>
        </p:spPr>
        <p:txBody>
          <a:bodyPr/>
          <a:lstStyle/>
          <a:p>
            <a:pPr eaLnBrk="1" hangingPunct="1"/>
            <a:r>
              <a:rPr lang="en-US" dirty="0"/>
              <a:t>OpNav on Orion</a:t>
            </a:r>
          </a:p>
          <a:p>
            <a:pPr lvl="1" eaLnBrk="1" hangingPunct="1"/>
            <a:r>
              <a:rPr lang="en-US" dirty="0"/>
              <a:t>Purpose and camera</a:t>
            </a:r>
          </a:p>
          <a:p>
            <a:pPr lvl="1" eaLnBrk="1" hangingPunct="1"/>
            <a:r>
              <a:rPr lang="en-US" dirty="0"/>
              <a:t>Artemis I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Terrain Imaging Flight Test</a:t>
            </a:r>
          </a:p>
          <a:p>
            <a:pPr lvl="1" eaLnBrk="1" hangingPunct="1"/>
            <a:r>
              <a:rPr lang="en-US" dirty="0"/>
              <a:t>Background</a:t>
            </a:r>
          </a:p>
          <a:p>
            <a:pPr lvl="1" eaLnBrk="1" hangingPunct="1"/>
            <a:r>
              <a:rPr lang="en-US" dirty="0"/>
              <a:t>Outbound Powered Flyby Results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Exposure Time Determination for Return Powered Flyby</a:t>
            </a:r>
          </a:p>
          <a:p>
            <a:pPr lvl="1" eaLnBrk="1" hangingPunct="1"/>
            <a:r>
              <a:rPr lang="en-US" dirty="0"/>
              <a:t>Context</a:t>
            </a:r>
          </a:p>
          <a:p>
            <a:pPr lvl="1" eaLnBrk="1" hangingPunct="1"/>
            <a:r>
              <a:rPr lang="en-US" dirty="0"/>
              <a:t>Methods and Models</a:t>
            </a:r>
          </a:p>
          <a:p>
            <a:pPr lvl="1" eaLnBrk="1" hangingPunct="1"/>
            <a:r>
              <a:rPr lang="en-US" dirty="0"/>
              <a:t>Flyby exposure time calculation</a:t>
            </a:r>
          </a:p>
          <a:p>
            <a:pPr lvl="1" eaLnBrk="1" hangingPunct="1"/>
            <a:r>
              <a:rPr lang="en-US" dirty="0"/>
              <a:t>Results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Conclusions and Forward Work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/>
          </a:p>
          <a:p>
            <a:pPr marL="396875" indent="-342900" eaLnBrk="1" hangingPunct="1">
              <a:buFont typeface="+mj-lt"/>
              <a:buAutoNum type="arabicPeriod"/>
            </a:pPr>
            <a:endParaRPr lang="en-US" dirty="0"/>
          </a:p>
          <a:p>
            <a:pPr marL="396875" indent="-342900" eaLnBrk="1" hangingPunct="1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23908"/>
      </p:ext>
    </p:extLst>
  </p:cSld>
  <p:clrMapOvr>
    <a:masterClrMapping/>
  </p:clrMapOvr>
  <p:transition advClick="0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FD6D-94DB-5B62-EB0D-2C231465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OpNav on Orion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77E25-BB86-FEE8-2F4F-1ACB07009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1" y="1195389"/>
            <a:ext cx="6021884" cy="5324475"/>
          </a:xfrm>
        </p:spPr>
        <p:txBody>
          <a:bodyPr/>
          <a:lstStyle/>
          <a:p>
            <a:r>
              <a:rPr lang="en-US" dirty="0"/>
              <a:t>Optical navigation Camera Purpose</a:t>
            </a:r>
          </a:p>
          <a:p>
            <a:pPr lvl="1"/>
            <a:r>
              <a:rPr lang="en-US" dirty="0"/>
              <a:t>Uses pictures of the Earth and Moon (combined with known target ephemerides) to generate range and bearing measurements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These measurements can be used in a Permanent Comm Loss (PCL) scenario to safely navigate the vehicle and crew home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OpNav system first flight and certification on Artemis I</a:t>
            </a:r>
          </a:p>
        </p:txBody>
      </p:sp>
      <p:pic>
        <p:nvPicPr>
          <p:cNvPr id="76" name="Picture 5">
            <a:extLst>
              <a:ext uri="{FF2B5EF4-FFF2-40B4-BE49-F238E27FC236}">
                <a16:creationId xmlns:a16="http://schemas.microsoft.com/office/drawing/2014/main" id="{A26E4938-96BB-1D71-A32D-19C8ABC7C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61" y="3302997"/>
            <a:ext cx="2430808" cy="178259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3B759E05-78FD-72BE-5044-FE15976C61BE}"/>
              </a:ext>
            </a:extLst>
          </p:cNvPr>
          <p:cNvGrpSpPr/>
          <p:nvPr/>
        </p:nvGrpSpPr>
        <p:grpSpPr>
          <a:xfrm>
            <a:off x="11282252" y="3672215"/>
            <a:ext cx="485625" cy="513698"/>
            <a:chOff x="8231616" y="2019198"/>
            <a:chExt cx="879727" cy="930582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809D575-6A18-30BE-1061-F5B581DDACA6}"/>
                </a:ext>
              </a:extLst>
            </p:cNvPr>
            <p:cNvGrpSpPr/>
            <p:nvPr/>
          </p:nvGrpSpPr>
          <p:grpSpPr>
            <a:xfrm>
              <a:off x="8231616" y="2019198"/>
              <a:ext cx="879727" cy="889353"/>
              <a:chOff x="7500912" y="2325359"/>
              <a:chExt cx="879727" cy="889353"/>
            </a:xfrm>
          </p:grpSpPr>
          <p:sp>
            <p:nvSpPr>
              <p:cNvPr id="80" name="Flowchart: Connector 79">
                <a:extLst>
                  <a:ext uri="{FF2B5EF4-FFF2-40B4-BE49-F238E27FC236}">
                    <a16:creationId xmlns:a16="http://schemas.microsoft.com/office/drawing/2014/main" id="{B4B882B8-6609-5D10-F672-A8DEB42C9715}"/>
                  </a:ext>
                </a:extLst>
              </p:cNvPr>
              <p:cNvSpPr/>
              <p:nvPr/>
            </p:nvSpPr>
            <p:spPr bwMode="auto">
              <a:xfrm>
                <a:off x="7500912" y="2325359"/>
                <a:ext cx="879727" cy="889353"/>
              </a:xfrm>
              <a:prstGeom prst="flowChartConnector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E1FA334C-A4FA-4EB5-1D04-45E788B5D20D}"/>
                  </a:ext>
                </a:extLst>
              </p:cNvPr>
              <p:cNvSpPr/>
              <p:nvPr/>
            </p:nvSpPr>
            <p:spPr bwMode="auto">
              <a:xfrm>
                <a:off x="7750954" y="2334986"/>
                <a:ext cx="379641" cy="879726"/>
              </a:xfrm>
              <a:prstGeom prst="arc">
                <a:avLst>
                  <a:gd name="adj1" fmla="val 5419060"/>
                  <a:gd name="adj2" fmla="val 16288917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C47296B2-3FA4-A542-FFCD-F1F615F1FF4D}"/>
                  </a:ext>
                </a:extLst>
              </p:cNvPr>
              <p:cNvSpPr/>
              <p:nvPr/>
            </p:nvSpPr>
            <p:spPr bwMode="auto">
              <a:xfrm rot="5400000">
                <a:off x="7749733" y="2300077"/>
                <a:ext cx="382086" cy="879726"/>
              </a:xfrm>
              <a:prstGeom prst="arc">
                <a:avLst>
                  <a:gd name="adj1" fmla="val 16415053"/>
                  <a:gd name="adj2" fmla="val 5470150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79" name="Moon 78">
              <a:extLst>
                <a:ext uri="{FF2B5EF4-FFF2-40B4-BE49-F238E27FC236}">
                  <a16:creationId xmlns:a16="http://schemas.microsoft.com/office/drawing/2014/main" id="{2188DAA5-56F9-5700-5E76-82384C8BD89D}"/>
                </a:ext>
              </a:extLst>
            </p:cNvPr>
            <p:cNvSpPr/>
            <p:nvPr/>
          </p:nvSpPr>
          <p:spPr bwMode="auto">
            <a:xfrm rot="11567649">
              <a:off x="8659492" y="2074867"/>
              <a:ext cx="444436" cy="874913"/>
            </a:xfrm>
            <a:prstGeom prst="moon">
              <a:avLst>
                <a:gd name="adj" fmla="val 27552"/>
              </a:avLst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D206C1E-EA5E-F32D-07C9-0EBB686B1450}"/>
              </a:ext>
            </a:extLst>
          </p:cNvPr>
          <p:cNvGrpSpPr/>
          <p:nvPr/>
        </p:nvGrpSpPr>
        <p:grpSpPr>
          <a:xfrm rot="19282520">
            <a:off x="6754719" y="1705654"/>
            <a:ext cx="1782082" cy="2034835"/>
            <a:chOff x="1613362" y="2197846"/>
            <a:chExt cx="2540822" cy="2901187"/>
          </a:xfrm>
        </p:grpSpPr>
        <p:sp>
          <p:nvSpPr>
            <p:cNvPr id="84" name="Trapezoid 83">
              <a:extLst>
                <a:ext uri="{FF2B5EF4-FFF2-40B4-BE49-F238E27FC236}">
                  <a16:creationId xmlns:a16="http://schemas.microsoft.com/office/drawing/2014/main" id="{B7E286AD-8F03-BB6C-57BE-199C5B330D64}"/>
                </a:ext>
              </a:extLst>
            </p:cNvPr>
            <p:cNvSpPr/>
            <p:nvPr/>
          </p:nvSpPr>
          <p:spPr bwMode="auto">
            <a:xfrm rot="3711281">
              <a:off x="3393369" y="2830264"/>
              <a:ext cx="1022918" cy="450639"/>
            </a:xfrm>
            <a:prstGeom prst="trapezoid">
              <a:avLst>
                <a:gd name="adj" fmla="val 69565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85" name="Cylinder 84">
              <a:extLst>
                <a:ext uri="{FF2B5EF4-FFF2-40B4-BE49-F238E27FC236}">
                  <a16:creationId xmlns:a16="http://schemas.microsoft.com/office/drawing/2014/main" id="{769DBD16-D8CD-D38D-099A-4EA3D287CE84}"/>
                </a:ext>
              </a:extLst>
            </p:cNvPr>
            <p:cNvSpPr/>
            <p:nvPr/>
          </p:nvSpPr>
          <p:spPr bwMode="auto">
            <a:xfrm rot="14493741">
              <a:off x="3011606" y="2951187"/>
              <a:ext cx="1064217" cy="597467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372F9FE-F07E-D057-1942-29CD1311A3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22538" y="3540028"/>
              <a:ext cx="27386" cy="667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1083D34-4E1B-354D-AE95-AD85D15528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51100" y="3440113"/>
              <a:ext cx="98824" cy="823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Cylinder 87">
              <a:extLst>
                <a:ext uri="{FF2B5EF4-FFF2-40B4-BE49-F238E27FC236}">
                  <a16:creationId xmlns:a16="http://schemas.microsoft.com/office/drawing/2014/main" id="{CF7C8CCA-64B3-3656-7AB3-D68C6117B1D6}"/>
                </a:ext>
              </a:extLst>
            </p:cNvPr>
            <p:cNvSpPr/>
            <p:nvPr/>
          </p:nvSpPr>
          <p:spPr bwMode="auto">
            <a:xfrm rot="14493741">
              <a:off x="2583996" y="3004457"/>
              <a:ext cx="983797" cy="1000125"/>
            </a:xfrm>
            <a:prstGeom prst="can">
              <a:avLst>
                <a:gd name="adj" fmla="val 32160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6059914-C6CC-79AE-8124-EA476BE67938}"/>
                </a:ext>
              </a:extLst>
            </p:cNvPr>
            <p:cNvGrpSpPr/>
            <p:nvPr/>
          </p:nvGrpSpPr>
          <p:grpSpPr>
            <a:xfrm rot="537448">
              <a:off x="2388265" y="3565475"/>
              <a:ext cx="401522" cy="485511"/>
              <a:chOff x="4078801" y="3653284"/>
              <a:chExt cx="2081535" cy="2516942"/>
            </a:xfrm>
          </p:grpSpPr>
          <p:sp>
            <p:nvSpPr>
              <p:cNvPr id="101" name="Trapezoid 100">
                <a:extLst>
                  <a:ext uri="{FF2B5EF4-FFF2-40B4-BE49-F238E27FC236}">
                    <a16:creationId xmlns:a16="http://schemas.microsoft.com/office/drawing/2014/main" id="{9E1FBD37-3103-D7BF-D211-DA772264ADD4}"/>
                  </a:ext>
                </a:extLst>
              </p:cNvPr>
              <p:cNvSpPr/>
              <p:nvPr/>
            </p:nvSpPr>
            <p:spPr bwMode="auto">
              <a:xfrm rot="3173833">
                <a:off x="4212944" y="3816803"/>
                <a:ext cx="1954454" cy="1747157"/>
              </a:xfrm>
              <a:prstGeom prst="trapezoid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2" name="Arc 101">
                <a:extLst>
                  <a:ext uri="{FF2B5EF4-FFF2-40B4-BE49-F238E27FC236}">
                    <a16:creationId xmlns:a16="http://schemas.microsoft.com/office/drawing/2014/main" id="{84AEF488-74C5-DD27-F68F-19CBD16B6E6E}"/>
                  </a:ext>
                </a:extLst>
              </p:cNvPr>
              <p:cNvSpPr/>
              <p:nvPr/>
            </p:nvSpPr>
            <p:spPr bwMode="auto">
              <a:xfrm rot="19483314">
                <a:off x="4078801" y="4222952"/>
                <a:ext cx="868083" cy="1947274"/>
              </a:xfrm>
              <a:prstGeom prst="arc">
                <a:avLst>
                  <a:gd name="adj1" fmla="val 5297192"/>
                  <a:gd name="adj2" fmla="val 16048023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DE04E6EC-D2FA-AE80-7131-E5122C7F2F68}"/>
                  </a:ext>
                </a:extLst>
              </p:cNvPr>
              <p:cNvSpPr/>
              <p:nvPr/>
            </p:nvSpPr>
            <p:spPr bwMode="auto">
              <a:xfrm rot="8690088">
                <a:off x="5549750" y="3653284"/>
                <a:ext cx="610586" cy="1092065"/>
              </a:xfrm>
              <a:prstGeom prst="arc">
                <a:avLst>
                  <a:gd name="adj1" fmla="val 5297192"/>
                  <a:gd name="adj2" fmla="val 15983793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78AAF88-D65E-CE5E-0D4F-152E595236D1}"/>
                </a:ext>
              </a:extLst>
            </p:cNvPr>
            <p:cNvSpPr/>
            <p:nvPr/>
          </p:nvSpPr>
          <p:spPr bwMode="auto">
            <a:xfrm rot="20063273">
              <a:off x="2193543" y="2197846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596575" lon="17996539" rev="21521255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66D982A-7122-FB0C-D09C-06CE56F36A71}"/>
                </a:ext>
              </a:extLst>
            </p:cNvPr>
            <p:cNvSpPr/>
            <p:nvPr/>
          </p:nvSpPr>
          <p:spPr bwMode="auto">
            <a:xfrm rot="17208208">
              <a:off x="2002011" y="2867642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399999" lon="18299982" rev="21299999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56E8FA4-ED4A-AF7A-2F74-0BE8816C157F}"/>
                </a:ext>
              </a:extLst>
            </p:cNvPr>
            <p:cNvSpPr/>
            <p:nvPr/>
          </p:nvSpPr>
          <p:spPr bwMode="auto">
            <a:xfrm rot="19830532">
              <a:off x="3174466" y="4073524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596575" lon="17996539" rev="21521255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AFA679A-9FB3-6F78-280A-24867DC3085C}"/>
                </a:ext>
              </a:extLst>
            </p:cNvPr>
            <p:cNvSpPr/>
            <p:nvPr/>
          </p:nvSpPr>
          <p:spPr bwMode="auto">
            <a:xfrm rot="17208208">
              <a:off x="3304773" y="3406929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399999" lon="18299982" rev="21299999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E304BA5-86DD-B839-4B2A-5287C187C5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78088" y="3208338"/>
              <a:ext cx="64321" cy="281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CC3335D-893B-1B75-C57A-F4D681A9C1A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54288" y="3138274"/>
              <a:ext cx="17462" cy="841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359F6DB-29B9-6290-66AC-A00A2275169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5083" y="3784600"/>
              <a:ext cx="102831" cy="811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88C51BE-5C99-8380-D497-F9B9E9621C5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95083" y="3684589"/>
              <a:ext cx="38004" cy="100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4235160-3271-627A-5D57-7D9C9E2878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4549" y="4094041"/>
              <a:ext cx="74953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20D0E6A-41EA-45C7-9ECE-AC86B8B8335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14085" y="4094041"/>
              <a:ext cx="10464" cy="926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C7C2850F-AED2-42F8-5E57-D87C46E94F88}"/>
                </a:ext>
              </a:extLst>
            </p:cNvPr>
            <p:cNvSpPr/>
            <p:nvPr/>
          </p:nvSpPr>
          <p:spPr bwMode="auto">
            <a:xfrm rot="9227536">
              <a:off x="4042121" y="2755381"/>
              <a:ext cx="112063" cy="403459"/>
            </a:xfrm>
            <a:prstGeom prst="arc">
              <a:avLst>
                <a:gd name="adj1" fmla="val 5297192"/>
                <a:gd name="adj2" fmla="val 16251681"/>
              </a:avLst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104" name="Parallelogram 103">
            <a:extLst>
              <a:ext uri="{FF2B5EF4-FFF2-40B4-BE49-F238E27FC236}">
                <a16:creationId xmlns:a16="http://schemas.microsoft.com/office/drawing/2014/main" id="{DD360FEB-EF9C-E63E-1EB6-F0FCBF0A7EA1}"/>
              </a:ext>
            </a:extLst>
          </p:cNvPr>
          <p:cNvSpPr/>
          <p:nvPr/>
        </p:nvSpPr>
        <p:spPr bwMode="auto">
          <a:xfrm rot="8868282">
            <a:off x="10754476" y="3506413"/>
            <a:ext cx="1541179" cy="770760"/>
          </a:xfrm>
          <a:prstGeom prst="parallelogram">
            <a:avLst>
              <a:gd name="adj" fmla="val 83083"/>
            </a:avLst>
          </a:prstGeom>
          <a:solidFill>
            <a:schemeClr val="accent1">
              <a:alpha val="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B4E9A08-9BEA-9FE9-218E-AEF1A1BD81AF}"/>
              </a:ext>
            </a:extLst>
          </p:cNvPr>
          <p:cNvCxnSpPr>
            <a:cxnSpLocks/>
          </p:cNvCxnSpPr>
          <p:nvPr/>
        </p:nvCxnSpPr>
        <p:spPr bwMode="auto">
          <a:xfrm>
            <a:off x="8191112" y="2361221"/>
            <a:ext cx="2886921" cy="22672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3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8EC8B04-22CA-C3E0-26C5-2EE33AF975AA}"/>
              </a:ext>
            </a:extLst>
          </p:cNvPr>
          <p:cNvCxnSpPr>
            <a:cxnSpLocks/>
            <a:stCxn id="85" idx="2"/>
          </p:cNvCxnSpPr>
          <p:nvPr/>
        </p:nvCxnSpPr>
        <p:spPr bwMode="auto">
          <a:xfrm>
            <a:off x="8176602" y="2361221"/>
            <a:ext cx="3032061" cy="12662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3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AD9F046-4FE0-C426-CE0C-2011E021621E}"/>
              </a:ext>
            </a:extLst>
          </p:cNvPr>
          <p:cNvCxnSpPr>
            <a:cxnSpLocks/>
            <a:stCxn id="85" idx="2"/>
          </p:cNvCxnSpPr>
          <p:nvPr/>
        </p:nvCxnSpPr>
        <p:spPr bwMode="auto">
          <a:xfrm>
            <a:off x="8176602" y="2361221"/>
            <a:ext cx="3782848" cy="8149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3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B8981AD-5955-18D0-074A-E29F23848EC0}"/>
              </a:ext>
            </a:extLst>
          </p:cNvPr>
          <p:cNvCxnSpPr>
            <a:cxnSpLocks/>
            <a:stCxn id="85" idx="2"/>
          </p:cNvCxnSpPr>
          <p:nvPr/>
        </p:nvCxnSpPr>
        <p:spPr bwMode="auto">
          <a:xfrm>
            <a:off x="8176602" y="2361221"/>
            <a:ext cx="3670081" cy="17971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alpha val="3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EC958EE-62BC-ED77-BD80-477330BEBE94}"/>
              </a:ext>
            </a:extLst>
          </p:cNvPr>
          <p:cNvSpPr txBox="1"/>
          <p:nvPr/>
        </p:nvSpPr>
        <p:spPr>
          <a:xfrm>
            <a:off x="8283327" y="1985232"/>
            <a:ext cx="1121448" cy="27699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 err="1">
                <a:solidFill>
                  <a:srgbClr val="242424"/>
                </a:solidFill>
                <a:effectLst/>
                <a:latin typeface="-apple-system"/>
              </a:rPr>
              <a:t>OpNav</a:t>
            </a:r>
            <a:r>
              <a:rPr lang="en-US" sz="1200" b="0" i="1" dirty="0">
                <a:solidFill>
                  <a:srgbClr val="242424"/>
                </a:solidFill>
                <a:effectLst/>
                <a:latin typeface="-apple-system"/>
              </a:rPr>
              <a:t> Camera</a:t>
            </a: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BAF66E1A-38D7-F9DA-AEE0-896637C52C8F}"/>
              </a:ext>
            </a:extLst>
          </p:cNvPr>
          <p:cNvSpPr/>
          <p:nvPr/>
        </p:nvSpPr>
        <p:spPr>
          <a:xfrm rot="12464403">
            <a:off x="11291481" y="3693640"/>
            <a:ext cx="555010" cy="486909"/>
          </a:xfrm>
          <a:prstGeom prst="arc">
            <a:avLst>
              <a:gd name="adj1" fmla="val 16501699"/>
              <a:gd name="adj2" fmla="val 459652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57BB9F3-1C6E-A795-CC1E-FCCDCC8E6A39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8981769" y="4006530"/>
            <a:ext cx="2031391" cy="1877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45C9C6F-3475-2B4E-C510-A3004789B4AD}"/>
              </a:ext>
            </a:extLst>
          </p:cNvPr>
          <p:cNvSpPr txBox="1"/>
          <p:nvPr/>
        </p:nvSpPr>
        <p:spPr>
          <a:xfrm>
            <a:off x="5883761" y="5148981"/>
            <a:ext cx="45173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Christian, J.A., “Accurate Planetary Limb Localization for Image-Based Spacecraft Navigation,” Journal of Spacecraft and Rockets, Vol. 54, No. 3, 2017, pp 708-730. </a:t>
            </a:r>
          </a:p>
        </p:txBody>
      </p:sp>
      <p:pic>
        <p:nvPicPr>
          <p:cNvPr id="7170" name="Picture 2" descr="Orion spacecraft is looking good for its mission to the moon | Digital  Trends">
            <a:extLst>
              <a:ext uri="{FF2B5EF4-FFF2-40B4-BE49-F238E27FC236}">
                <a16:creationId xmlns:a16="http://schemas.microsoft.com/office/drawing/2014/main" id="{9C55AC53-69E4-EC04-41BB-0A2846ACF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39181" r="41100" b="29735"/>
          <a:stretch/>
        </p:blipFill>
        <p:spPr bwMode="auto">
          <a:xfrm>
            <a:off x="3787402" y="4738455"/>
            <a:ext cx="2116682" cy="202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E23C0873-14C9-2EA9-EC96-AD4865DB1FB1}"/>
              </a:ext>
            </a:extLst>
          </p:cNvPr>
          <p:cNvSpPr txBox="1"/>
          <p:nvPr/>
        </p:nvSpPr>
        <p:spPr>
          <a:xfrm>
            <a:off x="761020" y="5449063"/>
            <a:ext cx="305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OpNav Camera Image of the Earth from Artemis I (Photo Credit: NASA)</a:t>
            </a:r>
          </a:p>
        </p:txBody>
      </p:sp>
    </p:spTree>
    <p:extLst>
      <p:ext uri="{BB962C8B-B14F-4D97-AF65-F5344CB8AC3E}">
        <p14:creationId xmlns:p14="http://schemas.microsoft.com/office/powerpoint/2010/main" val="1746663261"/>
      </p:ext>
    </p:extLst>
  </p:cSld>
  <p:clrMapOvr>
    <a:masterClrMapping/>
  </p:clrMapOvr>
  <p:transition advClick="0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D3E4-8422-D118-6917-1B47AAEAE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47442-2503-60B7-8CA9-CD267ADD9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2" y="1195389"/>
            <a:ext cx="4956174" cy="5324475"/>
          </a:xfrm>
        </p:spPr>
        <p:txBody>
          <a:bodyPr/>
          <a:lstStyle/>
          <a:p>
            <a:r>
              <a:rPr lang="en-US" dirty="0"/>
              <a:t>OpNav officially certified in flight</a:t>
            </a:r>
          </a:p>
          <a:p>
            <a:pPr lvl="1"/>
            <a:r>
              <a:rPr lang="en-US" dirty="0"/>
              <a:t>Needed certification to officially be made an option for PCL return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Certification successful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Several imaging passes of target bodies and starfield imagery gathered throughout the flight </a:t>
            </a:r>
          </a:p>
          <a:p>
            <a:pPr lvl="1"/>
            <a:endParaRPr lang="en-US" dirty="0"/>
          </a:p>
          <a:p>
            <a:r>
              <a:rPr lang="en-US" dirty="0"/>
              <a:t>Other Flight Tests</a:t>
            </a:r>
          </a:p>
          <a:p>
            <a:pPr lvl="1"/>
            <a:r>
              <a:rPr lang="en-US" dirty="0"/>
              <a:t>Long range bearing to ICPS (Interim Cryogenic Propulsion Stage)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Terrain Imaging during low altitude powered flybys</a:t>
            </a:r>
          </a:p>
          <a:p>
            <a:pPr lvl="1"/>
            <a:endParaRPr lang="en-US" dirty="0"/>
          </a:p>
        </p:txBody>
      </p:sp>
      <p:pic>
        <p:nvPicPr>
          <p:cNvPr id="1026" name="Picture 2" descr="Artemis I Map - NASA">
            <a:extLst>
              <a:ext uri="{FF2B5EF4-FFF2-40B4-BE49-F238E27FC236}">
                <a16:creationId xmlns:a16="http://schemas.microsoft.com/office/drawing/2014/main" id="{29E2C7CD-88C0-2D38-2571-B6CCF3C3C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2359" b="27557"/>
          <a:stretch/>
        </p:blipFill>
        <p:spPr bwMode="auto">
          <a:xfrm>
            <a:off x="6244878" y="1139025"/>
            <a:ext cx="5043834" cy="213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8AA20-16EF-4ED2-8C8B-CC0E15BE8575}"/>
              </a:ext>
            </a:extLst>
          </p:cNvPr>
          <p:cNvSpPr txBox="1"/>
          <p:nvPr/>
        </p:nvSpPr>
        <p:spPr>
          <a:xfrm>
            <a:off x="7115176" y="3250164"/>
            <a:ext cx="3541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Artemis I Flight Plan (Photo Credit: NASA)</a:t>
            </a:r>
          </a:p>
        </p:txBody>
      </p:sp>
      <p:pic>
        <p:nvPicPr>
          <p:cNvPr id="5" name="Picture 2" descr="Artemis 1 moon mission heads for lunar orbit after crucial burn | Space">
            <a:extLst>
              <a:ext uri="{FF2B5EF4-FFF2-40B4-BE49-F238E27FC236}">
                <a16:creationId xmlns:a16="http://schemas.microsoft.com/office/drawing/2014/main" id="{2A7156E6-518A-97BB-26FC-4120A9AF1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8"/>
          <a:stretch/>
        </p:blipFill>
        <p:spPr bwMode="auto">
          <a:xfrm>
            <a:off x="5305426" y="3627455"/>
            <a:ext cx="3042612" cy="198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9FE0B0-9B60-ABB9-7F91-30C79F8F5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14222" b="13254"/>
          <a:stretch/>
        </p:blipFill>
        <p:spPr>
          <a:xfrm>
            <a:off x="9123896" y="3557941"/>
            <a:ext cx="2605980" cy="2628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AA456-134B-9C6B-8F6D-D4227EF37A79}"/>
              </a:ext>
            </a:extLst>
          </p:cNvPr>
          <p:cNvSpPr txBox="1"/>
          <p:nvPr/>
        </p:nvSpPr>
        <p:spPr>
          <a:xfrm>
            <a:off x="5230347" y="5610971"/>
            <a:ext cx="3117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ICPS just after separation and again at 2600 nautical miles (As seen by the OpNav Camera)</a:t>
            </a:r>
            <a:br>
              <a:rPr lang="en-US" sz="1400" i="1" dirty="0"/>
            </a:br>
            <a:r>
              <a:rPr lang="en-US" sz="1400" i="1" dirty="0"/>
              <a:t>(Photo Credit: NASA)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7D9CB0-ABC5-2247-9AC7-C16C1A32801C}"/>
              </a:ext>
            </a:extLst>
          </p:cNvPr>
          <p:cNvSpPr txBox="1"/>
          <p:nvPr/>
        </p:nvSpPr>
        <p:spPr>
          <a:xfrm>
            <a:off x="8348038" y="6157380"/>
            <a:ext cx="3409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Kobylka, Kevin R., and Derek A. Hutton. "Methods for Analytic Reflected Radiant Flux Modeling in Observing Space Vehicles." 46th Annual AAS Guidance, Navigation and Control (GN&amp;C) Conference. No. AAS24-191. 2024.</a:t>
            </a:r>
            <a:endParaRPr lang="en-US" sz="900" i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DF1422-DC55-3190-BF82-7CEB61803BDC}"/>
              </a:ext>
            </a:extLst>
          </p:cNvPr>
          <p:cNvCxnSpPr/>
          <p:nvPr/>
        </p:nvCxnSpPr>
        <p:spPr bwMode="auto">
          <a:xfrm>
            <a:off x="8467725" y="4829175"/>
            <a:ext cx="54292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31665977"/>
      </p:ext>
    </p:extLst>
  </p:cSld>
  <p:clrMapOvr>
    <a:masterClrMapping/>
  </p:clrMapOvr>
  <p:transition advClick="0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D3E4-8422-D118-6917-1B47AAEAE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I</a:t>
            </a:r>
          </a:p>
        </p:txBody>
      </p:sp>
      <p:pic>
        <p:nvPicPr>
          <p:cNvPr id="1026" name="Picture 2" descr="Artemis I Map - NASA">
            <a:extLst>
              <a:ext uri="{FF2B5EF4-FFF2-40B4-BE49-F238E27FC236}">
                <a16:creationId xmlns:a16="http://schemas.microsoft.com/office/drawing/2014/main" id="{29E2C7CD-88C0-2D38-2571-B6CCF3C3C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2359" b="27557"/>
          <a:stretch/>
        </p:blipFill>
        <p:spPr bwMode="auto">
          <a:xfrm>
            <a:off x="5257801" y="1964724"/>
            <a:ext cx="6905152" cy="29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8AA20-16EF-4ED2-8C8B-CC0E15BE8575}"/>
              </a:ext>
            </a:extLst>
          </p:cNvPr>
          <p:cNvSpPr txBox="1"/>
          <p:nvPr/>
        </p:nvSpPr>
        <p:spPr>
          <a:xfrm>
            <a:off x="6481008" y="4919277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Artemis I Flight Plan (Photo Credit: NASA)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895A19-9072-E119-6FB8-1BBECE8D5ACC}"/>
              </a:ext>
            </a:extLst>
          </p:cNvPr>
          <p:cNvSpPr/>
          <p:nvPr/>
        </p:nvSpPr>
        <p:spPr bwMode="auto">
          <a:xfrm>
            <a:off x="691978" y="5869459"/>
            <a:ext cx="4963300" cy="766119"/>
          </a:xfrm>
          <a:prstGeom prst="rect">
            <a:avLst/>
          </a:prstGeom>
          <a:solidFill>
            <a:schemeClr val="accent1">
              <a:alpha val="44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4DD270-2E9F-BE8F-6109-34B2D4D35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2" y="1195389"/>
            <a:ext cx="4956174" cy="5324475"/>
          </a:xfrm>
        </p:spPr>
        <p:txBody>
          <a:bodyPr/>
          <a:lstStyle/>
          <a:p>
            <a:r>
              <a:rPr lang="en-US" dirty="0"/>
              <a:t>OpNav officially certified in flight</a:t>
            </a:r>
          </a:p>
          <a:p>
            <a:pPr lvl="1"/>
            <a:r>
              <a:rPr lang="en-US" dirty="0"/>
              <a:t>Needed certification to officially be made an option for PCL return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Certification successful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Several imaging passes of target bodies and starfield imagery gathered throughout the flight </a:t>
            </a:r>
          </a:p>
          <a:p>
            <a:pPr lvl="1"/>
            <a:endParaRPr lang="en-US" dirty="0"/>
          </a:p>
          <a:p>
            <a:r>
              <a:rPr lang="en-US" dirty="0"/>
              <a:t>Other Flight Tests</a:t>
            </a:r>
          </a:p>
          <a:p>
            <a:pPr lvl="1"/>
            <a:r>
              <a:rPr lang="en-US" dirty="0"/>
              <a:t>Long range bearing to ICPS (Interim Cryogenic Propulsion Stage)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Terrain Imaging during low altitude powered flybys</a:t>
            </a:r>
          </a:p>
          <a:p>
            <a:pPr lvl="1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106A58-8A85-ED66-4271-DF2CA095633E}"/>
              </a:ext>
            </a:extLst>
          </p:cNvPr>
          <p:cNvSpPr/>
          <p:nvPr/>
        </p:nvSpPr>
        <p:spPr bwMode="auto">
          <a:xfrm>
            <a:off x="9559228" y="3452072"/>
            <a:ext cx="2042222" cy="1382091"/>
          </a:xfrm>
          <a:prstGeom prst="rect">
            <a:avLst/>
          </a:prstGeom>
          <a:solidFill>
            <a:schemeClr val="accent1">
              <a:alpha val="4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75900"/>
      </p:ext>
    </p:extLst>
  </p:cSld>
  <p:clrMapOvr>
    <a:masterClrMapping/>
  </p:clrMapOvr>
  <p:transition advClick="0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4DFE-B7D0-FF3F-4CA7-C332A180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Terrain Imaging Flight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4B3CF-C9B9-C0B8-9978-6A079594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1" y="1195389"/>
            <a:ext cx="6208740" cy="5324475"/>
          </a:xfrm>
        </p:spPr>
        <p:txBody>
          <a:bodyPr/>
          <a:lstStyle/>
          <a:p>
            <a:r>
              <a:rPr lang="en-US" dirty="0"/>
              <a:t>2 powered flybys where terrain imaging would be possible</a:t>
            </a:r>
          </a:p>
          <a:p>
            <a:pPr lvl="1"/>
            <a:r>
              <a:rPr lang="en-US" dirty="0"/>
              <a:t>Occur when going to and returning from Distant Retrograde Orbit (DRO)</a:t>
            </a:r>
          </a:p>
          <a:p>
            <a:pPr lvl="1"/>
            <a:r>
              <a:rPr lang="en-US" dirty="0"/>
              <a:t>Outbound Powered Flyby (OPF) </a:t>
            </a:r>
          </a:p>
          <a:p>
            <a:pPr lvl="1"/>
            <a:r>
              <a:rPr lang="en-US" dirty="0"/>
              <a:t>Return Powered Flyby (RPF)</a:t>
            </a:r>
          </a:p>
          <a:p>
            <a:pPr lvl="1"/>
            <a:endParaRPr lang="en-US" dirty="0"/>
          </a:p>
          <a:p>
            <a:r>
              <a:rPr lang="en-US" dirty="0"/>
              <a:t>Goals of flight test</a:t>
            </a:r>
          </a:p>
          <a:p>
            <a:pPr lvl="1"/>
            <a:r>
              <a:rPr lang="en-US" dirty="0"/>
              <a:t>Generate high resolution sets of Lunar imagery for use in developing Terrain Relative Navigation (TRN) based algorithms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Demonstrate that OpNav Camera (designed for lit-limb navigation) can also capture adequate imagery for TRN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Artemis I Map - NASA">
            <a:extLst>
              <a:ext uri="{FF2B5EF4-FFF2-40B4-BE49-F238E27FC236}">
                <a16:creationId xmlns:a16="http://schemas.microsoft.com/office/drawing/2014/main" id="{2DA520CF-E991-B310-C9CE-BB3BAD66B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2359" b="27557"/>
          <a:stretch/>
        </p:blipFill>
        <p:spPr bwMode="auto">
          <a:xfrm>
            <a:off x="6945344" y="1195389"/>
            <a:ext cx="4629149" cy="19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temis I Map - NASA">
            <a:extLst>
              <a:ext uri="{FF2B5EF4-FFF2-40B4-BE49-F238E27FC236}">
                <a16:creationId xmlns:a16="http://schemas.microsoft.com/office/drawing/2014/main" id="{EDA2F35C-4745-4F4D-E9F0-EAA7EC2C3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8" t="34438" r="9233" b="25500"/>
          <a:stretch/>
        </p:blipFill>
        <p:spPr bwMode="auto">
          <a:xfrm>
            <a:off x="8075045" y="3538086"/>
            <a:ext cx="3924122" cy="2981777"/>
          </a:xfrm>
          <a:prstGeom prst="rect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3FD3C3-4CD0-F6CE-79B9-7F286EC3D79D}"/>
              </a:ext>
            </a:extLst>
          </p:cNvPr>
          <p:cNvSpPr/>
          <p:nvPr/>
        </p:nvSpPr>
        <p:spPr bwMode="auto">
          <a:xfrm>
            <a:off x="9873553" y="2177025"/>
            <a:ext cx="1416488" cy="930061"/>
          </a:xfrm>
          <a:prstGeom prst="rect">
            <a:avLst/>
          </a:prstGeom>
          <a:solidFill>
            <a:schemeClr val="accent1">
              <a:alpha val="4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157201-E419-7D2D-A46D-7B3DFCEB9BBE}"/>
              </a:ext>
            </a:extLst>
          </p:cNvPr>
          <p:cNvCxnSpPr>
            <a:cxnSpLocks/>
          </p:cNvCxnSpPr>
          <p:nvPr/>
        </p:nvCxnSpPr>
        <p:spPr bwMode="auto">
          <a:xfrm flipH="1">
            <a:off x="8075045" y="2611358"/>
            <a:ext cx="1798508" cy="89128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161675-02F9-D382-CEA5-01EE98B5D549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11290041" y="2642056"/>
            <a:ext cx="709126" cy="860582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93C0F-E49D-77FD-2780-3CF671B14E21}"/>
              </a:ext>
            </a:extLst>
          </p:cNvPr>
          <p:cNvSpPr/>
          <p:nvPr/>
        </p:nvSpPr>
        <p:spPr bwMode="auto">
          <a:xfrm rot="2311395">
            <a:off x="9046944" y="5169800"/>
            <a:ext cx="463270" cy="147570"/>
          </a:xfrm>
          <a:prstGeom prst="rect">
            <a:avLst/>
          </a:prstGeom>
          <a:solidFill>
            <a:srgbClr val="92D050"/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33D1E7-0857-A31D-AF78-4BC39B99FD2B}"/>
              </a:ext>
            </a:extLst>
          </p:cNvPr>
          <p:cNvSpPr/>
          <p:nvPr/>
        </p:nvSpPr>
        <p:spPr bwMode="auto">
          <a:xfrm rot="2311395">
            <a:off x="9574054" y="4739690"/>
            <a:ext cx="463270" cy="147570"/>
          </a:xfrm>
          <a:prstGeom prst="rect">
            <a:avLst/>
          </a:prstGeom>
          <a:solidFill>
            <a:srgbClr val="00B0F0">
              <a:alpha val="44000"/>
            </a:srgbClr>
          </a:solidFill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2B775C-498D-D164-35EA-231EC865AB12}"/>
              </a:ext>
            </a:extLst>
          </p:cNvPr>
          <p:cNvSpPr txBox="1"/>
          <p:nvPr/>
        </p:nvSpPr>
        <p:spPr>
          <a:xfrm>
            <a:off x="8420942" y="5508722"/>
            <a:ext cx="553357" cy="30777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OPF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AE0EA-1673-9B54-609C-001CBB090D45}"/>
              </a:ext>
            </a:extLst>
          </p:cNvPr>
          <p:cNvSpPr txBox="1"/>
          <p:nvPr/>
        </p:nvSpPr>
        <p:spPr>
          <a:xfrm>
            <a:off x="9758814" y="4232055"/>
            <a:ext cx="543739" cy="30777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RPF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EDFB00-BFCB-95C2-AE79-1ACA0954B23C}"/>
              </a:ext>
            </a:extLst>
          </p:cNvPr>
          <p:cNvCxnSpPr/>
          <p:nvPr/>
        </p:nvCxnSpPr>
        <p:spPr bwMode="auto">
          <a:xfrm flipV="1">
            <a:off x="8974299" y="5327780"/>
            <a:ext cx="197693" cy="1809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7D957B-44AA-083A-F486-57A33D90123F}"/>
              </a:ext>
            </a:extLst>
          </p:cNvPr>
          <p:cNvCxnSpPr>
            <a:cxnSpLocks/>
          </p:cNvCxnSpPr>
          <p:nvPr/>
        </p:nvCxnSpPr>
        <p:spPr bwMode="auto">
          <a:xfrm flipH="1">
            <a:off x="9913704" y="4566572"/>
            <a:ext cx="159313" cy="1733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F5715F-6806-37B4-A3B0-4A1EB8B7D0D4}"/>
              </a:ext>
            </a:extLst>
          </p:cNvPr>
          <p:cNvSpPr txBox="1"/>
          <p:nvPr/>
        </p:nvSpPr>
        <p:spPr>
          <a:xfrm>
            <a:off x="10875751" y="5200945"/>
            <a:ext cx="583814" cy="307777"/>
          </a:xfrm>
          <a:prstGeom prst="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DRO</a:t>
            </a:r>
          </a:p>
        </p:txBody>
      </p:sp>
    </p:spTree>
    <p:extLst>
      <p:ext uri="{BB962C8B-B14F-4D97-AF65-F5344CB8AC3E}">
        <p14:creationId xmlns:p14="http://schemas.microsoft.com/office/powerpoint/2010/main" val="3109481868"/>
      </p:ext>
    </p:extLst>
  </p:cSld>
  <p:clrMapOvr>
    <a:masterClrMapping/>
  </p:clrMapOvr>
  <p:transition advClick="0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4DFE-B7D0-FF3F-4CA7-C332A180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Outbound Powered Flyby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4B3CF-C9B9-C0B8-9978-6A079594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1" y="1195389"/>
            <a:ext cx="11709399" cy="5324475"/>
          </a:xfrm>
        </p:spPr>
        <p:txBody>
          <a:bodyPr/>
          <a:lstStyle/>
          <a:p>
            <a:r>
              <a:rPr lang="en-US" dirty="0"/>
              <a:t>OPF images all over exposed</a:t>
            </a:r>
          </a:p>
          <a:p>
            <a:pPr lvl="1"/>
            <a:r>
              <a:rPr lang="en-US" dirty="0"/>
              <a:t>Nominally, OpNav uses exposure times that are a function only of phase angle (when the Moon is being viewed as an extended body)</a:t>
            </a:r>
          </a:p>
          <a:p>
            <a:pPr lvl="1"/>
            <a:r>
              <a:rPr lang="en-US" dirty="0"/>
              <a:t>Resulted in exposure times that were too long for the dynamic low altitude lighting environment when the moon is no longer an extended body</a:t>
            </a:r>
          </a:p>
          <a:p>
            <a:pPr lvl="1"/>
            <a:endParaRPr lang="en-US" dirty="0"/>
          </a:p>
          <a:p>
            <a:r>
              <a:rPr lang="en-US" dirty="0"/>
              <a:t>Needed new approach before RPF image gathering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 descr="A picture containing outdoor, mountain, hill, slope&#10;&#10;Description automatically generated">
            <a:extLst>
              <a:ext uri="{FF2B5EF4-FFF2-40B4-BE49-F238E27FC236}">
                <a16:creationId xmlns:a16="http://schemas.microsoft.com/office/drawing/2014/main" id="{A3CBCA7B-4B7B-CEC5-C042-F1F4A543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1" y="3985631"/>
            <a:ext cx="2857791" cy="2258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picture containing outdoor, snow, nature, slope&#10;&#10;Description automatically generated">
            <a:extLst>
              <a:ext uri="{FF2B5EF4-FFF2-40B4-BE49-F238E27FC236}">
                <a16:creationId xmlns:a16="http://schemas.microsoft.com/office/drawing/2014/main" id="{46C552E4-B999-A424-64B2-F3D8EC4E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17" y="3985628"/>
            <a:ext cx="2857792" cy="2258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icture containing crater, nature, outdoor, ocean floor&#10;&#10;Description automatically generated">
            <a:extLst>
              <a:ext uri="{FF2B5EF4-FFF2-40B4-BE49-F238E27FC236}">
                <a16:creationId xmlns:a16="http://schemas.microsoft.com/office/drawing/2014/main" id="{630772A1-3001-CDA1-A5A4-1AA9EB25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43" y="3985628"/>
            <a:ext cx="2857792" cy="2258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A picture containing crater, outdoor, nature, ocean floor&#10;&#10;Description automatically generated">
            <a:extLst>
              <a:ext uri="{FF2B5EF4-FFF2-40B4-BE49-F238E27FC236}">
                <a16:creationId xmlns:a16="http://schemas.microsoft.com/office/drawing/2014/main" id="{A3649DAF-DA27-EFD0-E3E2-29C2AD4F4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83" y="3985628"/>
            <a:ext cx="2857792" cy="2258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A03BFB1-0460-DCD4-038D-762C030E733C}"/>
              </a:ext>
            </a:extLst>
          </p:cNvPr>
          <p:cNvSpPr txBox="1"/>
          <p:nvPr/>
        </p:nvSpPr>
        <p:spPr>
          <a:xfrm>
            <a:off x="3162292" y="6335198"/>
            <a:ext cx="596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OpNav Photos from Artemis I OPF (Photo Credit: NASA)</a:t>
            </a:r>
          </a:p>
        </p:txBody>
      </p:sp>
    </p:spTree>
    <p:extLst>
      <p:ext uri="{BB962C8B-B14F-4D97-AF65-F5344CB8AC3E}">
        <p14:creationId xmlns:p14="http://schemas.microsoft.com/office/powerpoint/2010/main" val="326887100"/>
      </p:ext>
    </p:extLst>
  </p:cSld>
  <p:clrMapOvr>
    <a:masterClrMapping/>
  </p:clrMapOvr>
  <p:transition advClick="0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CD767-3204-3E1A-DF3D-357DAF82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 Time determination for RPF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9ACA4-DB00-1155-EC6A-13A786337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195389"/>
            <a:ext cx="6026383" cy="5324475"/>
          </a:xfrm>
        </p:spPr>
        <p:txBody>
          <a:bodyPr/>
          <a:lstStyle/>
          <a:p>
            <a:r>
              <a:rPr lang="en-US" dirty="0"/>
              <a:t>I was brought in prior to RPF to help determine a solution</a:t>
            </a:r>
          </a:p>
          <a:p>
            <a:pPr lvl="1"/>
            <a:r>
              <a:rPr lang="en-US" dirty="0"/>
              <a:t>Previously had been focused on training with various consoles in Mission Control</a:t>
            </a:r>
          </a:p>
          <a:p>
            <a:pPr lvl="1"/>
            <a:r>
              <a:rPr lang="en-US" dirty="0"/>
              <a:t>Some of my PhD work with John Christian had focused on photometric modelling in image-based spacecraft navigation</a:t>
            </a:r>
          </a:p>
          <a:p>
            <a:pPr lvl="1"/>
            <a:r>
              <a:rPr lang="en-US" dirty="0"/>
              <a:t>Only about 36 hours remained until RPF</a:t>
            </a:r>
          </a:p>
          <a:p>
            <a:pPr lvl="1"/>
            <a:endParaRPr lang="en-US" dirty="0"/>
          </a:p>
          <a:p>
            <a:r>
              <a:rPr lang="en-US" dirty="0"/>
              <a:t>LOS around the Moon - only one opportunity to upload exposure commands prior to RPF</a:t>
            </a:r>
          </a:p>
          <a:p>
            <a:pPr lvl="1"/>
            <a:r>
              <a:rPr lang="en-US" dirty="0"/>
              <a:t>Once pre-scripted commands were sent, we wouldn’t know the results until AOS after burn completion</a:t>
            </a:r>
          </a:p>
          <a:p>
            <a:pPr lvl="1"/>
            <a:r>
              <a:rPr lang="en-US" dirty="0"/>
              <a:t>Could only command a few exposure changes -- had to be strategic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9608ADC-0159-C65D-E5CA-5F4D0163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33" y="1155522"/>
            <a:ext cx="3584727" cy="268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18C04F-F444-3FCD-3EF5-011E4D17FD33}"/>
              </a:ext>
            </a:extLst>
          </p:cNvPr>
          <p:cNvSpPr txBox="1"/>
          <p:nvPr/>
        </p:nvSpPr>
        <p:spPr>
          <a:xfrm>
            <a:off x="9922930" y="2133254"/>
            <a:ext cx="220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White Flight Control Room during Artemis I</a:t>
            </a:r>
          </a:p>
        </p:txBody>
      </p:sp>
      <p:pic>
        <p:nvPicPr>
          <p:cNvPr id="3074" name="Picture 2" descr="Artemis I: flight day 20 – return home set – Orion blog">
            <a:extLst>
              <a:ext uri="{FF2B5EF4-FFF2-40B4-BE49-F238E27FC236}">
                <a16:creationId xmlns:a16="http://schemas.microsoft.com/office/drawing/2014/main" id="{9F67E7E9-DE1D-519A-FD1A-538E17101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53" y="3914162"/>
            <a:ext cx="3547297" cy="26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2D30B7-B3DA-4BCF-E5EB-E27FE563E2A1}"/>
              </a:ext>
            </a:extLst>
          </p:cNvPr>
          <p:cNvSpPr txBox="1"/>
          <p:nvPr/>
        </p:nvSpPr>
        <p:spPr>
          <a:xfrm>
            <a:off x="6407858" y="4875066"/>
            <a:ext cx="20399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Artemis I spacecraft prior to RPF </a:t>
            </a:r>
          </a:p>
          <a:p>
            <a:r>
              <a:rPr lang="en-US" sz="1400" i="1" dirty="0"/>
              <a:t>(Photo Credit: NASA)</a:t>
            </a:r>
          </a:p>
        </p:txBody>
      </p:sp>
    </p:spTree>
    <p:extLst>
      <p:ext uri="{BB962C8B-B14F-4D97-AF65-F5344CB8AC3E}">
        <p14:creationId xmlns:p14="http://schemas.microsoft.com/office/powerpoint/2010/main" val="2672956169"/>
      </p:ext>
    </p:extLst>
  </p:cSld>
  <p:clrMapOvr>
    <a:masterClrMapping/>
  </p:clrMapOvr>
  <p:transition advClick="0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BDA6-B33F-2D52-EA28-9B2CAF77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38D0E-F942-CD82-0E23-549528B0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2" y="1195389"/>
            <a:ext cx="6742014" cy="5324475"/>
          </a:xfrm>
        </p:spPr>
        <p:txBody>
          <a:bodyPr/>
          <a:lstStyle/>
          <a:p>
            <a:r>
              <a:rPr lang="en-US" dirty="0"/>
              <a:t>Lighting Environment during low-altitude flyby extremely challenging</a:t>
            </a:r>
          </a:p>
          <a:p>
            <a:pPr lvl="1"/>
            <a:r>
              <a:rPr lang="en-US" dirty="0"/>
              <a:t>When the Moon/Earth is an extended body, exposure time is only a function of phase angle.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During the flybys, the lighting experienced in the imagery varies as a function of the vehicle pointing direction and altitude</a:t>
            </a:r>
          </a:p>
          <a:p>
            <a:pPr lvl="2"/>
            <a:r>
              <a:rPr lang="en-US" dirty="0"/>
              <a:t>i.e. looking towards the lit limb or towards the terminator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Simulation software does not yield realistic hardware settings (such as exposure time)</a:t>
            </a:r>
          </a:p>
          <a:p>
            <a:pPr lvl="1"/>
            <a:endParaRPr lang="en-US" dirty="0"/>
          </a:p>
          <a:p>
            <a:r>
              <a:rPr lang="en-US" dirty="0"/>
              <a:t>At the start, only had table with empirically determined phase angle and exposure time relationship for lit limb OpNav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E4730-B9FB-E867-D45A-94FB40FDF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376" y="3891086"/>
            <a:ext cx="3381375" cy="19716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D594A7-B473-E412-FA71-1001FDE10C9E}"/>
              </a:ext>
            </a:extLst>
          </p:cNvPr>
          <p:cNvGrpSpPr/>
          <p:nvPr/>
        </p:nvGrpSpPr>
        <p:grpSpPr>
          <a:xfrm>
            <a:off x="10928788" y="1721397"/>
            <a:ext cx="485625" cy="513698"/>
            <a:chOff x="8231616" y="2019198"/>
            <a:chExt cx="879727" cy="930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35D54-A2DF-6094-77AA-7FEB290028A7}"/>
                </a:ext>
              </a:extLst>
            </p:cNvPr>
            <p:cNvGrpSpPr/>
            <p:nvPr/>
          </p:nvGrpSpPr>
          <p:grpSpPr>
            <a:xfrm>
              <a:off x="8231616" y="2019198"/>
              <a:ext cx="879727" cy="889353"/>
              <a:chOff x="7500912" y="2325359"/>
              <a:chExt cx="879727" cy="889353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E8E115B4-C4EF-8AE9-A51C-B14E9B1D7D1C}"/>
                  </a:ext>
                </a:extLst>
              </p:cNvPr>
              <p:cNvSpPr/>
              <p:nvPr/>
            </p:nvSpPr>
            <p:spPr bwMode="auto">
              <a:xfrm>
                <a:off x="7500912" y="2325359"/>
                <a:ext cx="879727" cy="889353"/>
              </a:xfrm>
              <a:prstGeom prst="flowChartConnector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06036B23-256D-343F-418E-134F500AE5A1}"/>
                  </a:ext>
                </a:extLst>
              </p:cNvPr>
              <p:cNvSpPr/>
              <p:nvPr/>
            </p:nvSpPr>
            <p:spPr bwMode="auto">
              <a:xfrm>
                <a:off x="7750954" y="2334986"/>
                <a:ext cx="379641" cy="879726"/>
              </a:xfrm>
              <a:prstGeom prst="arc">
                <a:avLst>
                  <a:gd name="adj1" fmla="val 5419060"/>
                  <a:gd name="adj2" fmla="val 16288917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98CFBD64-27DA-7A48-5214-D18D840D30CE}"/>
                  </a:ext>
                </a:extLst>
              </p:cNvPr>
              <p:cNvSpPr/>
              <p:nvPr/>
            </p:nvSpPr>
            <p:spPr bwMode="auto">
              <a:xfrm rot="5400000">
                <a:off x="7749733" y="2300077"/>
                <a:ext cx="382086" cy="879726"/>
              </a:xfrm>
              <a:prstGeom prst="arc">
                <a:avLst>
                  <a:gd name="adj1" fmla="val 16415053"/>
                  <a:gd name="adj2" fmla="val 5470150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8" name="Moon 7">
              <a:extLst>
                <a:ext uri="{FF2B5EF4-FFF2-40B4-BE49-F238E27FC236}">
                  <a16:creationId xmlns:a16="http://schemas.microsoft.com/office/drawing/2014/main" id="{946A6744-BAF3-6AE5-698C-83995CB95B45}"/>
                </a:ext>
              </a:extLst>
            </p:cNvPr>
            <p:cNvSpPr/>
            <p:nvPr/>
          </p:nvSpPr>
          <p:spPr bwMode="auto">
            <a:xfrm rot="11567649">
              <a:off x="8659492" y="2074867"/>
              <a:ext cx="444436" cy="874913"/>
            </a:xfrm>
            <a:prstGeom prst="moon">
              <a:avLst>
                <a:gd name="adj" fmla="val 27552"/>
              </a:avLst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B64D49-50E8-1E8E-D15A-EA00E364CDCA}"/>
              </a:ext>
            </a:extLst>
          </p:cNvPr>
          <p:cNvGrpSpPr/>
          <p:nvPr/>
        </p:nvGrpSpPr>
        <p:grpSpPr>
          <a:xfrm rot="15577001">
            <a:off x="9143413" y="3114435"/>
            <a:ext cx="594284" cy="678571"/>
            <a:chOff x="1613362" y="2197846"/>
            <a:chExt cx="2540822" cy="2901187"/>
          </a:xfrm>
        </p:grpSpPr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5608AB3C-52F1-DFBC-E370-593449EE1DC8}"/>
                </a:ext>
              </a:extLst>
            </p:cNvPr>
            <p:cNvSpPr/>
            <p:nvPr/>
          </p:nvSpPr>
          <p:spPr bwMode="auto">
            <a:xfrm rot="3711281">
              <a:off x="3393369" y="2830264"/>
              <a:ext cx="1022918" cy="450639"/>
            </a:xfrm>
            <a:prstGeom prst="trapezoid">
              <a:avLst>
                <a:gd name="adj" fmla="val 69565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2374DB86-7077-FF5B-F612-F49148454487}"/>
                </a:ext>
              </a:extLst>
            </p:cNvPr>
            <p:cNvSpPr/>
            <p:nvPr/>
          </p:nvSpPr>
          <p:spPr bwMode="auto">
            <a:xfrm rot="14493741">
              <a:off x="3011606" y="2951187"/>
              <a:ext cx="1064217" cy="597467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30C973-E671-0ECF-CE58-DDB2948360E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22538" y="3540028"/>
              <a:ext cx="27386" cy="667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CD80FC9-2CB3-1AF4-BF10-9708699579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51100" y="3440113"/>
              <a:ext cx="98824" cy="823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F8C6D8D7-20A9-3645-CE0E-3A18DE206269}"/>
                </a:ext>
              </a:extLst>
            </p:cNvPr>
            <p:cNvSpPr/>
            <p:nvPr/>
          </p:nvSpPr>
          <p:spPr bwMode="auto">
            <a:xfrm rot="14493741">
              <a:off x="2583996" y="3004457"/>
              <a:ext cx="983797" cy="1000125"/>
            </a:xfrm>
            <a:prstGeom prst="can">
              <a:avLst>
                <a:gd name="adj" fmla="val 32160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3B3A3B-EA5D-CADF-AC92-EE69FD8C7C68}"/>
                </a:ext>
              </a:extLst>
            </p:cNvPr>
            <p:cNvGrpSpPr/>
            <p:nvPr/>
          </p:nvGrpSpPr>
          <p:grpSpPr>
            <a:xfrm rot="537448">
              <a:off x="2388265" y="3565475"/>
              <a:ext cx="401522" cy="485511"/>
              <a:chOff x="4078801" y="3653284"/>
              <a:chExt cx="2081535" cy="2516942"/>
            </a:xfrm>
          </p:grpSpPr>
          <p:sp>
            <p:nvSpPr>
              <p:cNvPr id="30" name="Trapezoid 29">
                <a:extLst>
                  <a:ext uri="{FF2B5EF4-FFF2-40B4-BE49-F238E27FC236}">
                    <a16:creationId xmlns:a16="http://schemas.microsoft.com/office/drawing/2014/main" id="{B09904E4-3D3B-0E6E-C9F2-DBCC5DB4E3A6}"/>
                  </a:ext>
                </a:extLst>
              </p:cNvPr>
              <p:cNvSpPr/>
              <p:nvPr/>
            </p:nvSpPr>
            <p:spPr bwMode="auto">
              <a:xfrm rot="3173833">
                <a:off x="4212944" y="3816803"/>
                <a:ext cx="1954454" cy="1747157"/>
              </a:xfrm>
              <a:prstGeom prst="trapezoid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23660CD6-662B-7635-E310-4BD112DA8C8B}"/>
                  </a:ext>
                </a:extLst>
              </p:cNvPr>
              <p:cNvSpPr/>
              <p:nvPr/>
            </p:nvSpPr>
            <p:spPr bwMode="auto">
              <a:xfrm rot="19483314">
                <a:off x="4078801" y="4222952"/>
                <a:ext cx="868083" cy="1947274"/>
              </a:xfrm>
              <a:prstGeom prst="arc">
                <a:avLst>
                  <a:gd name="adj1" fmla="val 5297192"/>
                  <a:gd name="adj2" fmla="val 16048023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5ED428D9-AE3D-4697-3D2A-DAB094C09E09}"/>
                  </a:ext>
                </a:extLst>
              </p:cNvPr>
              <p:cNvSpPr/>
              <p:nvPr/>
            </p:nvSpPr>
            <p:spPr bwMode="auto">
              <a:xfrm rot="8690088">
                <a:off x="5549750" y="3653284"/>
                <a:ext cx="610586" cy="1092065"/>
              </a:xfrm>
              <a:prstGeom prst="arc">
                <a:avLst>
                  <a:gd name="adj1" fmla="val 5297192"/>
                  <a:gd name="adj2" fmla="val 15983793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D1FF3D-305E-179D-B6D5-886DBDA9C4A6}"/>
                </a:ext>
              </a:extLst>
            </p:cNvPr>
            <p:cNvSpPr/>
            <p:nvPr/>
          </p:nvSpPr>
          <p:spPr bwMode="auto">
            <a:xfrm rot="20063273">
              <a:off x="2193543" y="2197846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596575" lon="17996539" rev="21521255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7DB9A6F-D28D-4349-728E-AA9A93855A6B}"/>
                </a:ext>
              </a:extLst>
            </p:cNvPr>
            <p:cNvSpPr/>
            <p:nvPr/>
          </p:nvSpPr>
          <p:spPr bwMode="auto">
            <a:xfrm rot="17208208">
              <a:off x="2002011" y="2867642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399999" lon="18299982" rev="21299999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611DAA-1969-CD86-6186-A1895FD53B8D}"/>
                </a:ext>
              </a:extLst>
            </p:cNvPr>
            <p:cNvSpPr/>
            <p:nvPr/>
          </p:nvSpPr>
          <p:spPr bwMode="auto">
            <a:xfrm rot="19830532">
              <a:off x="3174466" y="4073524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596575" lon="17996539" rev="21521255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BDCC2A1-2318-3381-580F-A1AA7D6B49E0}"/>
                </a:ext>
              </a:extLst>
            </p:cNvPr>
            <p:cNvSpPr/>
            <p:nvPr/>
          </p:nvSpPr>
          <p:spPr bwMode="auto">
            <a:xfrm rot="17208208">
              <a:off x="3304773" y="3406929"/>
              <a:ext cx="248212" cy="1025509"/>
            </a:xfrm>
            <a:prstGeom prst="rect">
              <a:avLst/>
            </a:prstGeom>
            <a:solidFill>
              <a:srgbClr val="EEAA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399999" lon="18299982" rev="21299999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E2F13E-1796-BB82-632B-C5AF1294F8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78088" y="3208338"/>
              <a:ext cx="64321" cy="281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AB8AB22-1B93-6D9D-BD2E-39359F6C9CC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54288" y="3138274"/>
              <a:ext cx="17462" cy="841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5167EF-6BEC-CF11-FBB2-EEE98D5EE4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5083" y="3784600"/>
              <a:ext cx="102831" cy="811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EEF07C-C4B4-DE53-6DD5-9F2C57AA70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95083" y="3684589"/>
              <a:ext cx="38004" cy="1000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9502B8-D837-A5E2-0FC2-F47A559D2B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4549" y="4094041"/>
              <a:ext cx="74953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2D5AF4E-22AC-C040-8CB7-E189597DDE8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14085" y="4094041"/>
              <a:ext cx="10464" cy="926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5B7FDDEC-0C57-F904-7D9D-7A6751A98742}"/>
                </a:ext>
              </a:extLst>
            </p:cNvPr>
            <p:cNvSpPr/>
            <p:nvPr/>
          </p:nvSpPr>
          <p:spPr bwMode="auto">
            <a:xfrm rot="9227536">
              <a:off x="4042121" y="2755381"/>
              <a:ext cx="112063" cy="403459"/>
            </a:xfrm>
            <a:prstGeom prst="arc">
              <a:avLst>
                <a:gd name="adj1" fmla="val 5297192"/>
                <a:gd name="adj2" fmla="val 16251681"/>
              </a:avLst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B3561A9-4231-C429-08C9-7BC0D25B16AF}"/>
              </a:ext>
            </a:extLst>
          </p:cNvPr>
          <p:cNvSpPr/>
          <p:nvPr/>
        </p:nvSpPr>
        <p:spPr>
          <a:xfrm>
            <a:off x="7727082" y="1195388"/>
            <a:ext cx="1111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150"/>
            <a:r>
              <a:rPr lang="en-US" sz="1200" b="1" i="1" dirty="0">
                <a:solidFill>
                  <a:srgbClr val="FFC000"/>
                </a:solidFill>
                <a:latin typeface="Arial" panose="020B0604020202020204" pitchFamily="34" charset="0"/>
              </a:rPr>
              <a:t>Incoming Sunlight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4893BAC-0010-2DF7-D3A4-40843541CF38}"/>
              </a:ext>
            </a:extLst>
          </p:cNvPr>
          <p:cNvCxnSpPr>
            <a:cxnSpLocks/>
          </p:cNvCxnSpPr>
          <p:nvPr/>
        </p:nvCxnSpPr>
        <p:spPr bwMode="auto">
          <a:xfrm>
            <a:off x="8830249" y="1616406"/>
            <a:ext cx="339612" cy="590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E562259-118B-6173-9A71-80BD0514F7B5}"/>
                  </a:ext>
                </a:extLst>
              </p:cNvPr>
              <p:cNvSpPr/>
              <p:nvPr/>
            </p:nvSpPr>
            <p:spPr>
              <a:xfrm>
                <a:off x="8045489" y="1608629"/>
                <a:ext cx="1529921" cy="217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E562259-118B-6173-9A71-80BD0514F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489" y="1608629"/>
                <a:ext cx="1529921" cy="217375"/>
              </a:xfrm>
              <a:prstGeom prst="rect">
                <a:avLst/>
              </a:prstGeom>
              <a:blipFill>
                <a:blip r:embed="rId3"/>
                <a:stretch>
                  <a:fillRect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D7B63F-E82C-B25C-5F5B-1F9F92060A68}"/>
              </a:ext>
            </a:extLst>
          </p:cNvPr>
          <p:cNvCxnSpPr>
            <a:cxnSpLocks/>
          </p:cNvCxnSpPr>
          <p:nvPr/>
        </p:nvCxnSpPr>
        <p:spPr bwMode="auto">
          <a:xfrm flipV="1">
            <a:off x="9440555" y="2043619"/>
            <a:ext cx="1643424" cy="1169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2C19349-BCAA-EE58-43E9-03D3C0140F1D}"/>
              </a:ext>
            </a:extLst>
          </p:cNvPr>
          <p:cNvCxnSpPr>
            <a:cxnSpLocks/>
          </p:cNvCxnSpPr>
          <p:nvPr/>
        </p:nvCxnSpPr>
        <p:spPr bwMode="auto">
          <a:xfrm>
            <a:off x="9100733" y="1663572"/>
            <a:ext cx="1950756" cy="3553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4D8C7C3-0220-F47E-926A-C5F13A43A3CA}"/>
              </a:ext>
            </a:extLst>
          </p:cNvPr>
          <p:cNvSpPr/>
          <p:nvPr/>
        </p:nvSpPr>
        <p:spPr>
          <a:xfrm>
            <a:off x="8659877" y="2115227"/>
            <a:ext cx="16393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150" algn="ctr"/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</a:rPr>
              <a:t>Phase angle</a:t>
            </a:r>
          </a:p>
          <a:p>
            <a:pPr marL="228600" marR="150" algn="ctr"/>
            <a:r>
              <a:rPr lang="el-GR" sz="1100" b="1" i="1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</a:rPr>
              <a:t> (deg)</a:t>
            </a:r>
            <a:endParaRPr 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FF30AB2D-C5AF-27EB-0176-3DB674DA3355}"/>
              </a:ext>
            </a:extLst>
          </p:cNvPr>
          <p:cNvSpPr/>
          <p:nvPr/>
        </p:nvSpPr>
        <p:spPr bwMode="auto">
          <a:xfrm rot="21031799">
            <a:off x="10055778" y="1425570"/>
            <a:ext cx="1807976" cy="1309637"/>
          </a:xfrm>
          <a:prstGeom prst="arc">
            <a:avLst>
              <a:gd name="adj1" fmla="val 9069512"/>
              <a:gd name="adj2" fmla="val 12195134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9F8D06-906A-3748-0786-7CB5D1DC7245}"/>
                  </a:ext>
                </a:extLst>
              </p:cNvPr>
              <p:cNvSpPr/>
              <p:nvPr/>
            </p:nvSpPr>
            <p:spPr>
              <a:xfrm>
                <a:off x="8597788" y="2704355"/>
                <a:ext cx="1529921" cy="360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1600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9F8D06-906A-3748-0786-7CB5D1DC7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788" y="2704355"/>
                <a:ext cx="1529921" cy="360676"/>
              </a:xfrm>
              <a:prstGeom prst="rect">
                <a:avLst/>
              </a:prstGeom>
              <a:blipFill>
                <a:blip r:embed="rId4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2D02FB-8840-9E99-3C70-28921D744062}"/>
              </a:ext>
            </a:extLst>
          </p:cNvPr>
          <p:cNvCxnSpPr>
            <a:cxnSpLocks/>
          </p:cNvCxnSpPr>
          <p:nvPr/>
        </p:nvCxnSpPr>
        <p:spPr bwMode="auto">
          <a:xfrm flipV="1">
            <a:off x="9446772" y="3021742"/>
            <a:ext cx="273909" cy="1851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F40D701-5237-3C3A-E3D1-033B36D28457}"/>
              </a:ext>
            </a:extLst>
          </p:cNvPr>
          <p:cNvSpPr txBox="1"/>
          <p:nvPr/>
        </p:nvSpPr>
        <p:spPr>
          <a:xfrm>
            <a:off x="7858842" y="5839420"/>
            <a:ext cx="3822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Description of phase angle and table showing associated OpNav exposure times</a:t>
            </a:r>
          </a:p>
        </p:txBody>
      </p:sp>
    </p:spTree>
    <p:extLst>
      <p:ext uri="{BB962C8B-B14F-4D97-AF65-F5344CB8AC3E}">
        <p14:creationId xmlns:p14="http://schemas.microsoft.com/office/powerpoint/2010/main" val="3403010842"/>
      </p:ext>
    </p:extLst>
  </p:cSld>
  <p:clrMapOvr>
    <a:masterClrMapping/>
  </p:clrMapOvr>
  <p:transition advClick="0">
    <p:randomBar/>
  </p:transition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B1997"/>
      </a:hlink>
      <a:folHlink>
        <a:srgbClr val="B2B2B2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B1997"/>
    </a:hlink>
    <a:folHlink>
      <a:srgbClr val="B2B2B2"/>
    </a:folHlink>
  </a:clrScheme>
</a:themeOverrid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34972</TotalTime>
  <Words>1117</Words>
  <Application>Microsoft Office PowerPoint</Application>
  <PresentationFormat>Widescreen</PresentationFormat>
  <Paragraphs>156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-apple-system</vt:lpstr>
      <vt:lpstr>Arial</vt:lpstr>
      <vt:lpstr>Calibri</vt:lpstr>
      <vt:lpstr>Cambria Math</vt:lpstr>
      <vt:lpstr>Helvetica</vt:lpstr>
      <vt:lpstr>Symbol</vt:lpstr>
      <vt:lpstr>Times</vt:lpstr>
      <vt:lpstr>Wingdings</vt:lpstr>
      <vt:lpstr>blank</vt:lpstr>
      <vt:lpstr>PowerPoint Presentation</vt:lpstr>
      <vt:lpstr>Overview</vt:lpstr>
      <vt:lpstr>OpNav on Orion</vt:lpstr>
      <vt:lpstr>Artemis I</vt:lpstr>
      <vt:lpstr>Artemis I</vt:lpstr>
      <vt:lpstr>Terrain Imaging Flight Test</vt:lpstr>
      <vt:lpstr>Outbound Powered Flyby Results</vt:lpstr>
      <vt:lpstr>Exposure Time determination for RPF</vt:lpstr>
      <vt:lpstr>Context</vt:lpstr>
      <vt:lpstr>Methods and Models (1/2)</vt:lpstr>
      <vt:lpstr>Methods and Models (2/2)</vt:lpstr>
      <vt:lpstr>Flyby Exposure Time Calculation</vt:lpstr>
      <vt:lpstr>Results</vt:lpstr>
      <vt:lpstr>Conclusions and Forward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Kobylka, Kevin R. (JSC-EG611)</dc:creator>
  <cp:lastModifiedBy>Kobylka, Kevin R. (JSC-EG611)</cp:lastModifiedBy>
  <cp:revision>134</cp:revision>
  <dcterms:created xsi:type="dcterms:W3CDTF">2022-05-09T22:46:53Z</dcterms:created>
  <dcterms:modified xsi:type="dcterms:W3CDTF">2024-09-25T23:27:10Z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02bc7c3-f152-4da1-98bd-f7a1bebdf752_Enabled">
    <vt:lpwstr>true</vt:lpwstr>
  </property>
  <property fmtid="{D5CDD505-2E9C-101B-9397-08002B2CF9AE}" pid="3" name="MSIP_Label_502bc7c3-f152-4da1-98bd-f7a1bebdf752_SetDate">
    <vt:lpwstr>2024-06-13T14:50:05Z</vt:lpwstr>
  </property>
  <property fmtid="{D5CDD505-2E9C-101B-9397-08002B2CF9AE}" pid="4" name="MSIP_Label_502bc7c3-f152-4da1-98bd-f7a1bebdf752_Method">
    <vt:lpwstr>Privileged</vt:lpwstr>
  </property>
  <property fmtid="{D5CDD505-2E9C-101B-9397-08002B2CF9AE}" pid="5" name="MSIP_Label_502bc7c3-f152-4da1-98bd-f7a1bebdf752_Name">
    <vt:lpwstr>Unrestricted</vt:lpwstr>
  </property>
  <property fmtid="{D5CDD505-2E9C-101B-9397-08002B2CF9AE}" pid="6" name="MSIP_Label_502bc7c3-f152-4da1-98bd-f7a1bebdf752_SiteId">
    <vt:lpwstr>b18f006c-b0fc-467d-b23a-a35b5695b5dc</vt:lpwstr>
  </property>
  <property fmtid="{D5CDD505-2E9C-101B-9397-08002B2CF9AE}" pid="7" name="MSIP_Label_502bc7c3-f152-4da1-98bd-f7a1bebdf752_ActionId">
    <vt:lpwstr>a054903f-a97a-4a30-b1c5-14f0b750c6e9</vt:lpwstr>
  </property>
  <property fmtid="{D5CDD505-2E9C-101B-9397-08002B2CF9AE}" pid="8" name="MSIP_Label_502bc7c3-f152-4da1-98bd-f7a1bebdf752_ContentBits">
    <vt:lpwstr>0</vt:lpwstr>
  </property>
</Properties>
</file>