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2"/>
  </p:notesMasterIdLst>
  <p:sldIdLst>
    <p:sldId id="256" r:id="rId5"/>
    <p:sldId id="264" r:id="rId6"/>
    <p:sldId id="912" r:id="rId7"/>
    <p:sldId id="910" r:id="rId8"/>
    <p:sldId id="913" r:id="rId9"/>
    <p:sldId id="258" r:id="rId10"/>
    <p:sldId id="1937" r:id="rId11"/>
    <p:sldId id="262" r:id="rId12"/>
    <p:sldId id="263" r:id="rId13"/>
    <p:sldId id="918" r:id="rId14"/>
    <p:sldId id="914" r:id="rId15"/>
    <p:sldId id="919" r:id="rId16"/>
    <p:sldId id="920" r:id="rId17"/>
    <p:sldId id="915" r:id="rId18"/>
    <p:sldId id="916" r:id="rId19"/>
    <p:sldId id="1934" r:id="rId20"/>
    <p:sldId id="1936" r:id="rId21"/>
    <p:sldId id="975" r:id="rId22"/>
    <p:sldId id="951" r:id="rId23"/>
    <p:sldId id="992" r:id="rId24"/>
    <p:sldId id="1939" r:id="rId25"/>
    <p:sldId id="1938" r:id="rId26"/>
    <p:sldId id="917" r:id="rId27"/>
    <p:sldId id="275" r:id="rId28"/>
    <p:sldId id="1973" r:id="rId29"/>
    <p:sldId id="259" r:id="rId30"/>
    <p:sldId id="193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3B20F4-1FD2-F2C9-57FF-18755E036B16}" name="Elizabeth Taylor" initials="ET" userId="S::emtaylor@ndc.nasa.gov::d4f7ddc7-be15-4b27-8986-f3d18de4757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DE6005-8F35-4404-8F0D-E4B1E2B366D9}" v="2" dt="2024-09-24T05:42:23.7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21"/>
    <p:restoredTop sz="93034"/>
  </p:normalViewPr>
  <p:slideViewPr>
    <p:cSldViewPr snapToGrid="0">
      <p:cViewPr varScale="1">
        <p:scale>
          <a:sx n="134" d="100"/>
          <a:sy n="134" d="100"/>
        </p:scale>
        <p:origin x="216"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s Beyer" userId="jr296n6ju7xThq9Xh5po0sWTBFPkVrFQyKvdF0Ih8dg=" providerId="None" clId="Web-{CE274F55-5B1A-4131-B15A-DC3D9F9A2114}"/>
    <pc:docChg chg="addSld modSld">
      <pc:chgData name="Ross Beyer" userId="jr296n6ju7xThq9Xh5po0sWTBFPkVrFQyKvdF0Ih8dg=" providerId="None" clId="Web-{CE274F55-5B1A-4131-B15A-DC3D9F9A2114}" dt="2024-09-18T23:56:19.369" v="336" actId="14100"/>
      <pc:docMkLst>
        <pc:docMk/>
      </pc:docMkLst>
      <pc:sldChg chg="addSp delSp modSp new mod modClrScheme chgLayout">
        <pc:chgData name="Ross Beyer" userId="jr296n6ju7xThq9Xh5po0sWTBFPkVrFQyKvdF0Ih8dg=" providerId="None" clId="Web-{CE274F55-5B1A-4131-B15A-DC3D9F9A2114}" dt="2024-09-18T23:18:51.259" v="24" actId="1076"/>
        <pc:sldMkLst>
          <pc:docMk/>
          <pc:sldMk cId="1060383036" sldId="258"/>
        </pc:sldMkLst>
        <pc:spChg chg="mod ord">
          <ac:chgData name="Ross Beyer" userId="jr296n6ju7xThq9Xh5po0sWTBFPkVrFQyKvdF0Ih8dg=" providerId="None" clId="Web-{CE274F55-5B1A-4131-B15A-DC3D9F9A2114}" dt="2024-09-18T23:15:52.377" v="6"/>
          <ac:spMkLst>
            <pc:docMk/>
            <pc:sldMk cId="1060383036" sldId="258"/>
            <ac:spMk id="2" creationId="{83E82435-069E-76EC-6268-F4E7936029A5}"/>
          </ac:spMkLst>
        </pc:spChg>
        <pc:spChg chg="del mod ord">
          <ac:chgData name="Ross Beyer" userId="jr296n6ju7xThq9Xh5po0sWTBFPkVrFQyKvdF0Ih8dg=" providerId="None" clId="Web-{CE274F55-5B1A-4131-B15A-DC3D9F9A2114}" dt="2024-09-18T23:17:43.553" v="9"/>
          <ac:spMkLst>
            <pc:docMk/>
            <pc:sldMk cId="1060383036" sldId="258"/>
            <ac:spMk id="3" creationId="{00DCF193-BCC0-7DB1-7C03-7B8AFBBC26CF}"/>
          </ac:spMkLst>
        </pc:spChg>
        <pc:spChg chg="mod ord">
          <ac:chgData name="Ross Beyer" userId="jr296n6ju7xThq9Xh5po0sWTBFPkVrFQyKvdF0Ih8dg=" providerId="None" clId="Web-{CE274F55-5B1A-4131-B15A-DC3D9F9A2114}" dt="2024-09-18T23:15:52.377" v="6"/>
          <ac:spMkLst>
            <pc:docMk/>
            <pc:sldMk cId="1060383036" sldId="258"/>
            <ac:spMk id="4" creationId="{008AAEF0-CECA-AC1E-89B0-DA7FA7516FDA}"/>
          </ac:spMkLst>
        </pc:spChg>
        <pc:spChg chg="mod ord">
          <ac:chgData name="Ross Beyer" userId="jr296n6ju7xThq9Xh5po0sWTBFPkVrFQyKvdF0Ih8dg=" providerId="None" clId="Web-{CE274F55-5B1A-4131-B15A-DC3D9F9A2114}" dt="2024-09-18T23:15:52.377" v="6"/>
          <ac:spMkLst>
            <pc:docMk/>
            <pc:sldMk cId="1060383036" sldId="258"/>
            <ac:spMk id="5" creationId="{5316E040-053C-55E7-2588-A3088E337E1B}"/>
          </ac:spMkLst>
        </pc:spChg>
        <pc:spChg chg="mod ord">
          <ac:chgData name="Ross Beyer" userId="jr296n6ju7xThq9Xh5po0sWTBFPkVrFQyKvdF0Ih8dg=" providerId="None" clId="Web-{CE274F55-5B1A-4131-B15A-DC3D9F9A2114}" dt="2024-09-18T23:15:52.377" v="6"/>
          <ac:spMkLst>
            <pc:docMk/>
            <pc:sldMk cId="1060383036" sldId="258"/>
            <ac:spMk id="6" creationId="{673EBC3C-42EF-8B71-18B2-4C7F0BB3880A}"/>
          </ac:spMkLst>
        </pc:spChg>
        <pc:spChg chg="add del mod ord">
          <ac:chgData name="Ross Beyer" userId="jr296n6ju7xThq9Xh5po0sWTBFPkVrFQyKvdF0Ih8dg=" providerId="None" clId="Web-{CE274F55-5B1A-4131-B15A-DC3D9F9A2114}" dt="2024-09-18T23:15:57.549" v="8"/>
          <ac:spMkLst>
            <pc:docMk/>
            <pc:sldMk cId="1060383036" sldId="258"/>
            <ac:spMk id="7" creationId="{EA2354D9-EBA1-47FB-CEAF-EBB6DED30AC5}"/>
          </ac:spMkLst>
        </pc:spChg>
        <pc:spChg chg="add mod">
          <ac:chgData name="Ross Beyer" userId="jr296n6ju7xThq9Xh5po0sWTBFPkVrFQyKvdF0Ih8dg=" providerId="None" clId="Web-{CE274F55-5B1A-4131-B15A-DC3D9F9A2114}" dt="2024-09-18T23:18:51.259" v="24" actId="1076"/>
          <ac:spMkLst>
            <pc:docMk/>
            <pc:sldMk cId="1060383036" sldId="258"/>
            <ac:spMk id="9" creationId="{95405CD5-5732-503A-B4E1-2D0831878F70}"/>
          </ac:spMkLst>
        </pc:spChg>
        <pc:picChg chg="add mod ord">
          <ac:chgData name="Ross Beyer" userId="jr296n6ju7xThq9Xh5po0sWTBFPkVrFQyKvdF0Ih8dg=" providerId="None" clId="Web-{CE274F55-5B1A-4131-B15A-DC3D9F9A2114}" dt="2024-09-18T23:18:45.243" v="23" actId="1076"/>
          <ac:picMkLst>
            <pc:docMk/>
            <pc:sldMk cId="1060383036" sldId="258"/>
            <ac:picMk id="8" creationId="{14B702B5-046D-DFA2-CB96-F157E9631396}"/>
          </ac:picMkLst>
        </pc:picChg>
      </pc:sldChg>
      <pc:sldChg chg="addSp modSp new">
        <pc:chgData name="Ross Beyer" userId="jr296n6ju7xThq9Xh5po0sWTBFPkVrFQyKvdF0Ih8dg=" providerId="None" clId="Web-{CE274F55-5B1A-4131-B15A-DC3D9F9A2114}" dt="2024-09-18T23:56:19.369" v="336" actId="14100"/>
        <pc:sldMkLst>
          <pc:docMk/>
          <pc:sldMk cId="2905075576" sldId="259"/>
        </pc:sldMkLst>
        <pc:spChg chg="mod">
          <ac:chgData name="Ross Beyer" userId="jr296n6ju7xThq9Xh5po0sWTBFPkVrFQyKvdF0Ih8dg=" providerId="None" clId="Web-{CE274F55-5B1A-4131-B15A-DC3D9F9A2114}" dt="2024-09-18T23:21:03.639" v="33" actId="20577"/>
          <ac:spMkLst>
            <pc:docMk/>
            <pc:sldMk cId="2905075576" sldId="259"/>
            <ac:spMk id="2" creationId="{1485D078-41D5-0019-59D3-B5DA56A74AC9}"/>
          </ac:spMkLst>
        </pc:spChg>
        <pc:spChg chg="add mod">
          <ac:chgData name="Ross Beyer" userId="jr296n6ju7xThq9Xh5po0sWTBFPkVrFQyKvdF0Ih8dg=" providerId="None" clId="Web-{CE274F55-5B1A-4131-B15A-DC3D9F9A2114}" dt="2024-09-18T23:25:55.057" v="61" actId="20577"/>
          <ac:spMkLst>
            <pc:docMk/>
            <pc:sldMk cId="2905075576" sldId="259"/>
            <ac:spMk id="8" creationId="{AC9A3F01-CAE6-9774-0EA2-BF8FF2E18AAD}"/>
          </ac:spMkLst>
        </pc:spChg>
        <pc:spChg chg="add mod">
          <ac:chgData name="Ross Beyer" userId="jr296n6ju7xThq9Xh5po0sWTBFPkVrFQyKvdF0Ih8dg=" providerId="None" clId="Web-{CE274F55-5B1A-4131-B15A-DC3D9F9A2114}" dt="2024-09-18T23:26:01.807" v="62" actId="1076"/>
          <ac:spMkLst>
            <pc:docMk/>
            <pc:sldMk cId="2905075576" sldId="259"/>
            <ac:spMk id="9" creationId="{68CD84AF-F6B4-BE5B-22D4-104B9C12BACB}"/>
          </ac:spMkLst>
        </pc:spChg>
        <pc:spChg chg="add mod">
          <ac:chgData name="Ross Beyer" userId="jr296n6ju7xThq9Xh5po0sWTBFPkVrFQyKvdF0Ih8dg=" providerId="None" clId="Web-{CE274F55-5B1A-4131-B15A-DC3D9F9A2114}" dt="2024-09-18T23:54:15.349" v="281" actId="20577"/>
          <ac:spMkLst>
            <pc:docMk/>
            <pc:sldMk cId="2905075576" sldId="259"/>
            <ac:spMk id="10" creationId="{F2E9261C-427C-BCB5-0C39-31D8741B1C4E}"/>
          </ac:spMkLst>
        </pc:spChg>
        <pc:spChg chg="add mod">
          <ac:chgData name="Ross Beyer" userId="jr296n6ju7xThq9Xh5po0sWTBFPkVrFQyKvdF0Ih8dg=" providerId="None" clId="Web-{CE274F55-5B1A-4131-B15A-DC3D9F9A2114}" dt="2024-09-18T23:48:12.459" v="266" actId="1076"/>
          <ac:spMkLst>
            <pc:docMk/>
            <pc:sldMk cId="2905075576" sldId="259"/>
            <ac:spMk id="11" creationId="{9762ED21-0891-4BEC-D226-B910A105B6BA}"/>
          </ac:spMkLst>
        </pc:spChg>
        <pc:spChg chg="add mod">
          <ac:chgData name="Ross Beyer" userId="jr296n6ju7xThq9Xh5po0sWTBFPkVrFQyKvdF0Ih8dg=" providerId="None" clId="Web-{CE274F55-5B1A-4131-B15A-DC3D9F9A2114}" dt="2024-09-18T23:48:47.742" v="280" actId="1076"/>
          <ac:spMkLst>
            <pc:docMk/>
            <pc:sldMk cId="2905075576" sldId="259"/>
            <ac:spMk id="12" creationId="{B720D1E2-61F8-DDF9-0DA5-092D3FFDC1BC}"/>
          </ac:spMkLst>
        </pc:spChg>
        <pc:spChg chg="add mod">
          <ac:chgData name="Ross Beyer" userId="jr296n6ju7xThq9Xh5po0sWTBFPkVrFQyKvdF0Ih8dg=" providerId="None" clId="Web-{CE274F55-5B1A-4131-B15A-DC3D9F9A2114}" dt="2024-09-18T23:54:47.069" v="298" actId="1076"/>
          <ac:spMkLst>
            <pc:docMk/>
            <pc:sldMk cId="2905075576" sldId="259"/>
            <ac:spMk id="13" creationId="{989298C4-6BD2-CA5B-8FD1-9BC3AAF0E08B}"/>
          </ac:spMkLst>
        </pc:spChg>
        <pc:spChg chg="add mod">
          <ac:chgData name="Ross Beyer" userId="jr296n6ju7xThq9Xh5po0sWTBFPkVrFQyKvdF0Ih8dg=" providerId="None" clId="Web-{CE274F55-5B1A-4131-B15A-DC3D9F9A2114}" dt="2024-09-18T23:55:17.976" v="311" actId="1076"/>
          <ac:spMkLst>
            <pc:docMk/>
            <pc:sldMk cId="2905075576" sldId="259"/>
            <ac:spMk id="14" creationId="{F53A323C-9117-2CC1-1DF6-4C9372F8BFC0}"/>
          </ac:spMkLst>
        </pc:spChg>
        <pc:spChg chg="add mod">
          <ac:chgData name="Ross Beyer" userId="jr296n6ju7xThq9Xh5po0sWTBFPkVrFQyKvdF0Ih8dg=" providerId="None" clId="Web-{CE274F55-5B1A-4131-B15A-DC3D9F9A2114}" dt="2024-09-18T23:56:19.369" v="336" actId="14100"/>
          <ac:spMkLst>
            <pc:docMk/>
            <pc:sldMk cId="2905075576" sldId="259"/>
            <ac:spMk id="15" creationId="{DBA489EE-E27C-F6EB-A82B-F1ED3DD84E2D}"/>
          </ac:spMkLst>
        </pc:spChg>
        <pc:picChg chg="add mod">
          <ac:chgData name="Ross Beyer" userId="jr296n6ju7xThq9Xh5po0sWTBFPkVrFQyKvdF0Ih8dg=" providerId="None" clId="Web-{CE274F55-5B1A-4131-B15A-DC3D9F9A2114}" dt="2024-09-18T23:55:10.398" v="310" actId="1076"/>
          <ac:picMkLst>
            <pc:docMk/>
            <pc:sldMk cId="2905075576" sldId="259"/>
            <ac:picMk id="6" creationId="{69AF9271-EB72-3D2B-B643-45A60A73D6D2}"/>
          </ac:picMkLst>
        </pc:picChg>
        <pc:picChg chg="add mod">
          <ac:chgData name="Ross Beyer" userId="jr296n6ju7xThq9Xh5po0sWTBFPkVrFQyKvdF0Ih8dg=" providerId="None" clId="Web-{CE274F55-5B1A-4131-B15A-DC3D9F9A2114}" dt="2024-09-18T23:22:32.033" v="37" actId="1076"/>
          <ac:picMkLst>
            <pc:docMk/>
            <pc:sldMk cId="2905075576" sldId="259"/>
            <ac:picMk id="7" creationId="{1A94308E-1BE4-0C2F-1ACD-1634CB93D548}"/>
          </ac:picMkLst>
        </pc:picChg>
      </pc:sldChg>
    </pc:docChg>
  </pc:docChgLst>
  <pc:docChgLst>
    <pc:chgData name="Stefano Bertone" userId="HCj8Ogd1VtOLkWci95c0o5QEfIuz91CKtyGtkCCLKnU=" providerId="None" clId="Web-{71DE6005-8F35-4404-8F0D-E4B1E2B366D9}"/>
    <pc:docChg chg="addSld">
      <pc:chgData name="Stefano Bertone" userId="HCj8Ogd1VtOLkWci95c0o5QEfIuz91CKtyGtkCCLKnU=" providerId="None" clId="Web-{71DE6005-8F35-4404-8F0D-E4B1E2B366D9}" dt="2024-09-24T05:42:23.778" v="1"/>
      <pc:docMkLst>
        <pc:docMk/>
      </pc:docMkLst>
      <pc:sldChg chg="add">
        <pc:chgData name="Stefano Bertone" userId="HCj8Ogd1VtOLkWci95c0o5QEfIuz91CKtyGtkCCLKnU=" providerId="None" clId="Web-{71DE6005-8F35-4404-8F0D-E4B1E2B366D9}" dt="2024-09-24T05:42:23.763" v="0"/>
        <pc:sldMkLst>
          <pc:docMk/>
          <pc:sldMk cId="11346491" sldId="262"/>
        </pc:sldMkLst>
      </pc:sldChg>
      <pc:sldChg chg="add">
        <pc:chgData name="Stefano Bertone" userId="HCj8Ogd1VtOLkWci95c0o5QEfIuz91CKtyGtkCCLKnU=" providerId="None" clId="Web-{71DE6005-8F35-4404-8F0D-E4B1E2B366D9}" dt="2024-09-24T05:42:23.778" v="1"/>
        <pc:sldMkLst>
          <pc:docMk/>
          <pc:sldMk cId="3257977061" sldId="26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5FE37B-FF4B-4E93-B401-80DE4F3F9C4D}" type="doc">
      <dgm:prSet loTypeId="urn:microsoft.com/office/officeart/2005/8/layout/process3" loCatId="process" qsTypeId="urn:microsoft.com/office/officeart/2005/8/quickstyle/simple1" qsCatId="simple" csTypeId="urn:microsoft.com/office/officeart/2005/8/colors/accent2_5" csCatId="accent2" phldr="1"/>
      <dgm:spPr/>
      <dgm:t>
        <a:bodyPr/>
        <a:lstStyle/>
        <a:p>
          <a:endParaRPr lang="en-US"/>
        </a:p>
      </dgm:t>
    </dgm:pt>
    <dgm:pt modelId="{177DB333-D327-4515-9370-3EABD4364D30}">
      <dgm:prSet phldrT="[Text]" custT="1"/>
      <dgm:spPr/>
      <dgm:t>
        <a:bodyPr/>
        <a:lstStyle/>
        <a:p>
          <a:r>
            <a:rPr lang="en-US" sz="1200" b="1" dirty="0">
              <a:latin typeface="Roboto" panose="02000000000000000000" pitchFamily="2" charset="0"/>
              <a:ea typeface="Roboto" panose="02000000000000000000" pitchFamily="2" charset="0"/>
              <a:cs typeface="Roboto" panose="02000000000000000000" pitchFamily="2" charset="0"/>
            </a:rPr>
            <a:t>Maps</a:t>
          </a:r>
        </a:p>
      </dgm:t>
    </dgm:pt>
    <dgm:pt modelId="{0CA64E89-72D3-4BD6-B4E9-B47B08365D06}" type="parTrans" cxnId="{706BA512-289A-472E-AA83-74A2297FF5D9}">
      <dgm:prSet/>
      <dgm:spPr/>
      <dgm:t>
        <a:bodyPr/>
        <a:lstStyle/>
        <a:p>
          <a:endParaRPr lang="en-US"/>
        </a:p>
      </dgm:t>
    </dgm:pt>
    <dgm:pt modelId="{79B545EA-A644-4F16-AAF9-DC52A20E1170}" type="sibTrans" cxnId="{706BA512-289A-472E-AA83-74A2297FF5D9}">
      <dgm:prSet custT="1"/>
      <dgm:spPr/>
      <dgm:t>
        <a:bodyPr/>
        <a:lstStyle/>
        <a:p>
          <a:endParaRPr lang="en-US" sz="1200">
            <a:latin typeface="Roboto" panose="02000000000000000000" pitchFamily="2" charset="0"/>
            <a:ea typeface="Roboto" panose="02000000000000000000" pitchFamily="2" charset="0"/>
            <a:cs typeface="Roboto" panose="02000000000000000000" pitchFamily="2" charset="0"/>
          </a:endParaRPr>
        </a:p>
      </dgm:t>
    </dgm:pt>
    <dgm:pt modelId="{0088BD20-5CCC-4D93-92B1-0FA98778E90F}">
      <dgm:prSet phldrT="[Text]" custT="1"/>
      <dgm:spPr/>
      <dgm:t>
        <a:bodyPr/>
        <a:lstStyle/>
        <a:p>
          <a:r>
            <a:rPr lang="en-US" sz="1200" dirty="0">
              <a:latin typeface="Roboto" panose="02000000000000000000" pitchFamily="2" charset="0"/>
              <a:ea typeface="Roboto" panose="02000000000000000000" pitchFamily="2" charset="0"/>
              <a:cs typeface="Roboto" panose="02000000000000000000" pitchFamily="2" charset="0"/>
            </a:rPr>
            <a:t>Create Lunar digital elevation maps of varying quality using LOLA altimetry data</a:t>
          </a:r>
        </a:p>
      </dgm:t>
    </dgm:pt>
    <dgm:pt modelId="{D0147E9C-43B5-44E3-B516-F31D206C74E9}" type="parTrans" cxnId="{27C35C0F-DD53-46C9-A527-6729A8F73C4E}">
      <dgm:prSet/>
      <dgm:spPr/>
      <dgm:t>
        <a:bodyPr/>
        <a:lstStyle/>
        <a:p>
          <a:endParaRPr lang="en-US"/>
        </a:p>
      </dgm:t>
    </dgm:pt>
    <dgm:pt modelId="{603CE45C-4E7F-4125-A061-8793B1894209}" type="sibTrans" cxnId="{27C35C0F-DD53-46C9-A527-6729A8F73C4E}">
      <dgm:prSet/>
      <dgm:spPr/>
      <dgm:t>
        <a:bodyPr/>
        <a:lstStyle/>
        <a:p>
          <a:endParaRPr lang="en-US"/>
        </a:p>
      </dgm:t>
    </dgm:pt>
    <dgm:pt modelId="{2068015D-D91C-48D6-8019-AB5879D1E588}">
      <dgm:prSet phldrT="[Text]" custT="1"/>
      <dgm:spPr/>
      <dgm:t>
        <a:bodyPr/>
        <a:lstStyle/>
        <a:p>
          <a:r>
            <a:rPr lang="en-US" sz="1200" b="1" dirty="0">
              <a:latin typeface="Roboto" panose="02000000000000000000" pitchFamily="2" charset="0"/>
              <a:ea typeface="Roboto" panose="02000000000000000000" pitchFamily="2" charset="0"/>
              <a:cs typeface="Roboto" panose="02000000000000000000" pitchFamily="2" charset="0"/>
            </a:rPr>
            <a:t>Measurements</a:t>
          </a:r>
        </a:p>
      </dgm:t>
    </dgm:pt>
    <dgm:pt modelId="{73878EE5-40E0-4C9C-A8A0-BB3AE04C40BF}" type="parTrans" cxnId="{6D1B15AF-79D0-4896-887B-00472BE5CCE7}">
      <dgm:prSet/>
      <dgm:spPr/>
      <dgm:t>
        <a:bodyPr/>
        <a:lstStyle/>
        <a:p>
          <a:endParaRPr lang="en-US"/>
        </a:p>
      </dgm:t>
    </dgm:pt>
    <dgm:pt modelId="{980B3F2F-B27F-404D-B37D-79E32AFD66CB}" type="sibTrans" cxnId="{6D1B15AF-79D0-4896-887B-00472BE5CCE7}">
      <dgm:prSet custT="1"/>
      <dgm:spPr/>
      <dgm:t>
        <a:bodyPr/>
        <a:lstStyle/>
        <a:p>
          <a:endParaRPr lang="en-US" sz="1200">
            <a:latin typeface="Roboto" panose="02000000000000000000" pitchFamily="2" charset="0"/>
            <a:ea typeface="Roboto" panose="02000000000000000000" pitchFamily="2" charset="0"/>
            <a:cs typeface="Roboto" panose="02000000000000000000" pitchFamily="2" charset="0"/>
          </a:endParaRPr>
        </a:p>
      </dgm:t>
    </dgm:pt>
    <dgm:pt modelId="{E6F9F415-E25B-4AE2-8A90-F8942A522E7E}">
      <dgm:prSet phldrT="[Text]" custT="1"/>
      <dgm:spPr/>
      <dgm:t>
        <a:bodyPr/>
        <a:lstStyle/>
        <a:p>
          <a:r>
            <a:rPr lang="en-US" sz="1200" dirty="0">
              <a:latin typeface="Roboto" panose="02000000000000000000" pitchFamily="2" charset="0"/>
              <a:ea typeface="Roboto" panose="02000000000000000000" pitchFamily="2" charset="0"/>
              <a:cs typeface="Roboto" panose="02000000000000000000" pitchFamily="2" charset="0"/>
            </a:rPr>
            <a:t>Test various TRN methods on the maps to generate results</a:t>
          </a:r>
        </a:p>
      </dgm:t>
    </dgm:pt>
    <dgm:pt modelId="{8BD747CA-D9D5-4C14-98F9-22174E22F538}" type="parTrans" cxnId="{12EC7EDA-5A50-415B-89B7-E95E63D38C34}">
      <dgm:prSet/>
      <dgm:spPr/>
      <dgm:t>
        <a:bodyPr/>
        <a:lstStyle/>
        <a:p>
          <a:endParaRPr lang="en-US"/>
        </a:p>
      </dgm:t>
    </dgm:pt>
    <dgm:pt modelId="{517BE877-23CF-4962-AF39-440904B47607}" type="sibTrans" cxnId="{12EC7EDA-5A50-415B-89B7-E95E63D38C34}">
      <dgm:prSet/>
      <dgm:spPr/>
      <dgm:t>
        <a:bodyPr/>
        <a:lstStyle/>
        <a:p>
          <a:endParaRPr lang="en-US"/>
        </a:p>
      </dgm:t>
    </dgm:pt>
    <dgm:pt modelId="{7D3105F0-5FDE-4653-89C7-D22C01FE704C}">
      <dgm:prSet phldrT="[Text]" custT="1"/>
      <dgm:spPr/>
      <dgm:t>
        <a:bodyPr/>
        <a:lstStyle/>
        <a:p>
          <a:r>
            <a:rPr lang="en-US" sz="1200" b="1" dirty="0">
              <a:latin typeface="Roboto" panose="02000000000000000000" pitchFamily="2" charset="0"/>
              <a:ea typeface="Roboto" panose="02000000000000000000" pitchFamily="2" charset="0"/>
              <a:cs typeface="Roboto" panose="02000000000000000000" pitchFamily="2" charset="0"/>
            </a:rPr>
            <a:t>Estimation</a:t>
          </a:r>
        </a:p>
      </dgm:t>
    </dgm:pt>
    <dgm:pt modelId="{1F773378-E093-49F0-B28F-D0C13452DAA6}" type="parTrans" cxnId="{F03CAC70-C64C-4F98-8E97-A5E3BBC45B5C}">
      <dgm:prSet/>
      <dgm:spPr/>
      <dgm:t>
        <a:bodyPr/>
        <a:lstStyle/>
        <a:p>
          <a:endParaRPr lang="en-US"/>
        </a:p>
      </dgm:t>
    </dgm:pt>
    <dgm:pt modelId="{B67207AF-2D8F-4A8A-8F89-1A8F8493E683}" type="sibTrans" cxnId="{F03CAC70-C64C-4F98-8E97-A5E3BBC45B5C}">
      <dgm:prSet custT="1"/>
      <dgm:spPr/>
      <dgm:t>
        <a:bodyPr/>
        <a:lstStyle/>
        <a:p>
          <a:endParaRPr lang="en-US" sz="1200">
            <a:latin typeface="Roboto" panose="02000000000000000000" pitchFamily="2" charset="0"/>
            <a:ea typeface="Roboto" panose="02000000000000000000" pitchFamily="2" charset="0"/>
            <a:cs typeface="Roboto" panose="02000000000000000000" pitchFamily="2" charset="0"/>
          </a:endParaRPr>
        </a:p>
      </dgm:t>
    </dgm:pt>
    <dgm:pt modelId="{A7157D4F-B508-4956-9FE7-C0B35D69CB8C}">
      <dgm:prSet phldrT="[Text]" custT="1"/>
      <dgm:spPr/>
      <dgm:t>
        <a:bodyPr/>
        <a:lstStyle/>
        <a:p>
          <a:r>
            <a:rPr lang="en-US" sz="1200" b="1" dirty="0">
              <a:latin typeface="Roboto" panose="02000000000000000000" pitchFamily="2" charset="0"/>
              <a:ea typeface="Roboto" panose="02000000000000000000" pitchFamily="2" charset="0"/>
              <a:cs typeface="Roboto" panose="02000000000000000000" pitchFamily="2" charset="0"/>
            </a:rPr>
            <a:t>Analysis</a:t>
          </a:r>
        </a:p>
      </dgm:t>
    </dgm:pt>
    <dgm:pt modelId="{AECECE3F-84FE-47D2-8EFB-D187FF9D337D}" type="parTrans" cxnId="{59C26A4A-D953-471D-B65B-DE52BD7DAD8B}">
      <dgm:prSet/>
      <dgm:spPr/>
      <dgm:t>
        <a:bodyPr/>
        <a:lstStyle/>
        <a:p>
          <a:endParaRPr lang="en-US"/>
        </a:p>
      </dgm:t>
    </dgm:pt>
    <dgm:pt modelId="{EE08DCA6-E19E-4702-8B57-63E8723E1A99}" type="sibTrans" cxnId="{59C26A4A-D953-471D-B65B-DE52BD7DAD8B}">
      <dgm:prSet/>
      <dgm:spPr/>
      <dgm:t>
        <a:bodyPr/>
        <a:lstStyle/>
        <a:p>
          <a:endParaRPr lang="en-US"/>
        </a:p>
      </dgm:t>
    </dgm:pt>
    <dgm:pt modelId="{4DCF5D00-CED8-42ED-97F2-AEF0D31574BC}">
      <dgm:prSet phldrT="[Text]" custT="1"/>
      <dgm:spPr/>
      <dgm:t>
        <a:bodyPr/>
        <a:lstStyle/>
        <a:p>
          <a:r>
            <a:rPr lang="en-US" sz="1200" dirty="0">
              <a:latin typeface="Roboto" panose="02000000000000000000" pitchFamily="2" charset="0"/>
              <a:ea typeface="Roboto" panose="02000000000000000000" pitchFamily="2" charset="0"/>
              <a:cs typeface="Roboto" panose="02000000000000000000" pitchFamily="2" charset="0"/>
            </a:rPr>
            <a:t>Complete parametric runs to see how map quality affects TRN performance</a:t>
          </a:r>
        </a:p>
      </dgm:t>
    </dgm:pt>
    <dgm:pt modelId="{D80A7C12-980F-4EB7-8994-2D11FB65DFA9}" type="parTrans" cxnId="{C17738EE-D5BE-4BA2-87BC-305B357037EC}">
      <dgm:prSet/>
      <dgm:spPr/>
      <dgm:t>
        <a:bodyPr/>
        <a:lstStyle/>
        <a:p>
          <a:endParaRPr lang="en-US"/>
        </a:p>
      </dgm:t>
    </dgm:pt>
    <dgm:pt modelId="{6BCADF3A-A1CC-44B6-8F84-381D0A991FF7}" type="sibTrans" cxnId="{C17738EE-D5BE-4BA2-87BC-305B357037EC}">
      <dgm:prSet/>
      <dgm:spPr/>
      <dgm:t>
        <a:bodyPr/>
        <a:lstStyle/>
        <a:p>
          <a:endParaRPr lang="en-US"/>
        </a:p>
      </dgm:t>
    </dgm:pt>
    <dgm:pt modelId="{C77E14D9-06D6-409D-A2DE-72E11BA63984}">
      <dgm:prSet phldrT="[Text]" custT="1"/>
      <dgm:spPr/>
      <dgm:t>
        <a:bodyPr/>
        <a:lstStyle/>
        <a:p>
          <a:r>
            <a:rPr lang="en-US" sz="1200" dirty="0">
              <a:latin typeface="Roboto" panose="02000000000000000000" pitchFamily="2" charset="0"/>
              <a:ea typeface="Roboto" panose="02000000000000000000" pitchFamily="2" charset="0"/>
              <a:cs typeface="Roboto" panose="02000000000000000000" pitchFamily="2" charset="0"/>
            </a:rPr>
            <a:t>Use observed and computed measurements in filter to generate state estimations</a:t>
          </a:r>
        </a:p>
      </dgm:t>
    </dgm:pt>
    <dgm:pt modelId="{FA100CD2-EE33-4962-9052-B70015762AE5}" type="parTrans" cxnId="{B994C887-3DE5-47A9-8D61-4492B092C696}">
      <dgm:prSet/>
      <dgm:spPr/>
      <dgm:t>
        <a:bodyPr/>
        <a:lstStyle/>
        <a:p>
          <a:endParaRPr lang="en-US"/>
        </a:p>
      </dgm:t>
    </dgm:pt>
    <dgm:pt modelId="{0EE98733-0674-4B94-BF70-8DB7294A5DF7}" type="sibTrans" cxnId="{B994C887-3DE5-47A9-8D61-4492B092C696}">
      <dgm:prSet/>
      <dgm:spPr/>
      <dgm:t>
        <a:bodyPr/>
        <a:lstStyle/>
        <a:p>
          <a:endParaRPr lang="en-US"/>
        </a:p>
      </dgm:t>
    </dgm:pt>
    <dgm:pt modelId="{A247558E-54F7-484E-8102-82DF5A99C3D0}" type="pres">
      <dgm:prSet presAssocID="{145FE37B-FF4B-4E93-B401-80DE4F3F9C4D}" presName="linearFlow" presStyleCnt="0">
        <dgm:presLayoutVars>
          <dgm:dir/>
          <dgm:animLvl val="lvl"/>
          <dgm:resizeHandles val="exact"/>
        </dgm:presLayoutVars>
      </dgm:prSet>
      <dgm:spPr/>
    </dgm:pt>
    <dgm:pt modelId="{A66A65C1-7A46-4B53-AD8A-DFB342B3AC8A}" type="pres">
      <dgm:prSet presAssocID="{177DB333-D327-4515-9370-3EABD4364D30}" presName="composite" presStyleCnt="0"/>
      <dgm:spPr/>
    </dgm:pt>
    <dgm:pt modelId="{4BDB2AC6-88FE-4F01-A5EF-4A223D141708}" type="pres">
      <dgm:prSet presAssocID="{177DB333-D327-4515-9370-3EABD4364D30}" presName="parTx" presStyleLbl="node1" presStyleIdx="0" presStyleCnt="4">
        <dgm:presLayoutVars>
          <dgm:chMax val="0"/>
          <dgm:chPref val="0"/>
          <dgm:bulletEnabled val="1"/>
        </dgm:presLayoutVars>
      </dgm:prSet>
      <dgm:spPr/>
    </dgm:pt>
    <dgm:pt modelId="{D6B1958B-7C7D-4527-B72E-08CC9E0C4E53}" type="pres">
      <dgm:prSet presAssocID="{177DB333-D327-4515-9370-3EABD4364D30}" presName="parSh" presStyleLbl="node1" presStyleIdx="0" presStyleCnt="4"/>
      <dgm:spPr/>
    </dgm:pt>
    <dgm:pt modelId="{9B1175ED-8317-44C8-984C-B58E53CEF91E}" type="pres">
      <dgm:prSet presAssocID="{177DB333-D327-4515-9370-3EABD4364D30}" presName="desTx" presStyleLbl="fgAcc1" presStyleIdx="0" presStyleCnt="4" custScaleX="96815" custScaleY="98349">
        <dgm:presLayoutVars>
          <dgm:bulletEnabled val="1"/>
        </dgm:presLayoutVars>
      </dgm:prSet>
      <dgm:spPr/>
    </dgm:pt>
    <dgm:pt modelId="{00FDD6F9-6A23-4326-A319-809632D93738}" type="pres">
      <dgm:prSet presAssocID="{79B545EA-A644-4F16-AAF9-DC52A20E1170}" presName="sibTrans" presStyleLbl="sibTrans2D1" presStyleIdx="0" presStyleCnt="3"/>
      <dgm:spPr/>
    </dgm:pt>
    <dgm:pt modelId="{81A0377C-919B-4D08-B15A-735FD573BD81}" type="pres">
      <dgm:prSet presAssocID="{79B545EA-A644-4F16-AAF9-DC52A20E1170}" presName="connTx" presStyleLbl="sibTrans2D1" presStyleIdx="0" presStyleCnt="3"/>
      <dgm:spPr/>
    </dgm:pt>
    <dgm:pt modelId="{1081546C-9768-4F9D-91BA-ABB61CD805F9}" type="pres">
      <dgm:prSet presAssocID="{2068015D-D91C-48D6-8019-AB5879D1E588}" presName="composite" presStyleCnt="0"/>
      <dgm:spPr/>
    </dgm:pt>
    <dgm:pt modelId="{E5F5713E-2261-41BC-BE77-BFAC41B97735}" type="pres">
      <dgm:prSet presAssocID="{2068015D-D91C-48D6-8019-AB5879D1E588}" presName="parTx" presStyleLbl="node1" presStyleIdx="0" presStyleCnt="4">
        <dgm:presLayoutVars>
          <dgm:chMax val="0"/>
          <dgm:chPref val="0"/>
          <dgm:bulletEnabled val="1"/>
        </dgm:presLayoutVars>
      </dgm:prSet>
      <dgm:spPr/>
    </dgm:pt>
    <dgm:pt modelId="{06F100E6-ABF1-411C-AAB4-70674953E475}" type="pres">
      <dgm:prSet presAssocID="{2068015D-D91C-48D6-8019-AB5879D1E588}" presName="parSh" presStyleLbl="node1" presStyleIdx="1" presStyleCnt="4"/>
      <dgm:spPr/>
    </dgm:pt>
    <dgm:pt modelId="{40E9528B-B9FB-4346-9492-B6BC7DBB10E8}" type="pres">
      <dgm:prSet presAssocID="{2068015D-D91C-48D6-8019-AB5879D1E588}" presName="desTx" presStyleLbl="fgAcc1" presStyleIdx="1" presStyleCnt="4">
        <dgm:presLayoutVars>
          <dgm:bulletEnabled val="1"/>
        </dgm:presLayoutVars>
      </dgm:prSet>
      <dgm:spPr/>
    </dgm:pt>
    <dgm:pt modelId="{68981055-787C-4831-98AA-FA8F35434723}" type="pres">
      <dgm:prSet presAssocID="{980B3F2F-B27F-404D-B37D-79E32AFD66CB}" presName="sibTrans" presStyleLbl="sibTrans2D1" presStyleIdx="1" presStyleCnt="3"/>
      <dgm:spPr/>
    </dgm:pt>
    <dgm:pt modelId="{52A6E44B-B919-410A-B3EE-B94F15B84EB7}" type="pres">
      <dgm:prSet presAssocID="{980B3F2F-B27F-404D-B37D-79E32AFD66CB}" presName="connTx" presStyleLbl="sibTrans2D1" presStyleIdx="1" presStyleCnt="3"/>
      <dgm:spPr/>
    </dgm:pt>
    <dgm:pt modelId="{9B2AC755-9D84-4E29-A5A8-D2E200D31B78}" type="pres">
      <dgm:prSet presAssocID="{7D3105F0-5FDE-4653-89C7-D22C01FE704C}" presName="composite" presStyleCnt="0"/>
      <dgm:spPr/>
    </dgm:pt>
    <dgm:pt modelId="{B94C4D40-1616-44AE-BA2D-148E999729C5}" type="pres">
      <dgm:prSet presAssocID="{7D3105F0-5FDE-4653-89C7-D22C01FE704C}" presName="parTx" presStyleLbl="node1" presStyleIdx="1" presStyleCnt="4">
        <dgm:presLayoutVars>
          <dgm:chMax val="0"/>
          <dgm:chPref val="0"/>
          <dgm:bulletEnabled val="1"/>
        </dgm:presLayoutVars>
      </dgm:prSet>
      <dgm:spPr/>
    </dgm:pt>
    <dgm:pt modelId="{88471D0C-8979-491C-9275-7168D9ED38A5}" type="pres">
      <dgm:prSet presAssocID="{7D3105F0-5FDE-4653-89C7-D22C01FE704C}" presName="parSh" presStyleLbl="node1" presStyleIdx="2" presStyleCnt="4"/>
      <dgm:spPr/>
    </dgm:pt>
    <dgm:pt modelId="{60CD426A-9225-4D23-989C-B01E56B4035E}" type="pres">
      <dgm:prSet presAssocID="{7D3105F0-5FDE-4653-89C7-D22C01FE704C}" presName="desTx" presStyleLbl="fgAcc1" presStyleIdx="2" presStyleCnt="4">
        <dgm:presLayoutVars>
          <dgm:bulletEnabled val="1"/>
        </dgm:presLayoutVars>
      </dgm:prSet>
      <dgm:spPr/>
    </dgm:pt>
    <dgm:pt modelId="{5D3F90D5-5969-49F8-B8FC-D5FD3977C2AB}" type="pres">
      <dgm:prSet presAssocID="{B67207AF-2D8F-4A8A-8F89-1A8F8493E683}" presName="sibTrans" presStyleLbl="sibTrans2D1" presStyleIdx="2" presStyleCnt="3"/>
      <dgm:spPr/>
    </dgm:pt>
    <dgm:pt modelId="{3138C29D-B8B6-46E1-8364-528F07339672}" type="pres">
      <dgm:prSet presAssocID="{B67207AF-2D8F-4A8A-8F89-1A8F8493E683}" presName="connTx" presStyleLbl="sibTrans2D1" presStyleIdx="2" presStyleCnt="3"/>
      <dgm:spPr/>
    </dgm:pt>
    <dgm:pt modelId="{054B756A-37F2-4885-94F3-887DF9C7AFA8}" type="pres">
      <dgm:prSet presAssocID="{A7157D4F-B508-4956-9FE7-C0B35D69CB8C}" presName="composite" presStyleCnt="0"/>
      <dgm:spPr/>
    </dgm:pt>
    <dgm:pt modelId="{059D7056-D491-4D90-AFF9-B8C883C11C87}" type="pres">
      <dgm:prSet presAssocID="{A7157D4F-B508-4956-9FE7-C0B35D69CB8C}" presName="parTx" presStyleLbl="node1" presStyleIdx="2" presStyleCnt="4">
        <dgm:presLayoutVars>
          <dgm:chMax val="0"/>
          <dgm:chPref val="0"/>
          <dgm:bulletEnabled val="1"/>
        </dgm:presLayoutVars>
      </dgm:prSet>
      <dgm:spPr/>
    </dgm:pt>
    <dgm:pt modelId="{D5E95437-03DF-4FAE-8CD4-607E05DD1179}" type="pres">
      <dgm:prSet presAssocID="{A7157D4F-B508-4956-9FE7-C0B35D69CB8C}" presName="parSh" presStyleLbl="node1" presStyleIdx="3" presStyleCnt="4"/>
      <dgm:spPr/>
    </dgm:pt>
    <dgm:pt modelId="{22CE9AD9-7549-4CDB-9C89-46AD03BEA102}" type="pres">
      <dgm:prSet presAssocID="{A7157D4F-B508-4956-9FE7-C0B35D69CB8C}" presName="desTx" presStyleLbl="fgAcc1" presStyleIdx="3" presStyleCnt="4">
        <dgm:presLayoutVars>
          <dgm:bulletEnabled val="1"/>
        </dgm:presLayoutVars>
      </dgm:prSet>
      <dgm:spPr/>
    </dgm:pt>
  </dgm:ptLst>
  <dgm:cxnLst>
    <dgm:cxn modelId="{1C589206-C28D-4E5B-9CE9-24C01C39172B}" type="presOf" srcId="{177DB333-D327-4515-9370-3EABD4364D30}" destId="{4BDB2AC6-88FE-4F01-A5EF-4A223D141708}" srcOrd="0" destOrd="0" presId="urn:microsoft.com/office/officeart/2005/8/layout/process3"/>
    <dgm:cxn modelId="{27C35C0F-DD53-46C9-A527-6729A8F73C4E}" srcId="{177DB333-D327-4515-9370-3EABD4364D30}" destId="{0088BD20-5CCC-4D93-92B1-0FA98778E90F}" srcOrd="0" destOrd="0" parTransId="{D0147E9C-43B5-44E3-B516-F31D206C74E9}" sibTransId="{603CE45C-4E7F-4125-A061-8793B1894209}"/>
    <dgm:cxn modelId="{706BA512-289A-472E-AA83-74A2297FF5D9}" srcId="{145FE37B-FF4B-4E93-B401-80DE4F3F9C4D}" destId="{177DB333-D327-4515-9370-3EABD4364D30}" srcOrd="0" destOrd="0" parTransId="{0CA64E89-72D3-4BD6-B4E9-B47B08365D06}" sibTransId="{79B545EA-A644-4F16-AAF9-DC52A20E1170}"/>
    <dgm:cxn modelId="{0391692A-8E35-408E-A545-90DB2DD50418}" type="presOf" srcId="{A7157D4F-B508-4956-9FE7-C0B35D69CB8C}" destId="{D5E95437-03DF-4FAE-8CD4-607E05DD1179}" srcOrd="1" destOrd="0" presId="urn:microsoft.com/office/officeart/2005/8/layout/process3"/>
    <dgm:cxn modelId="{59C26A4A-D953-471D-B65B-DE52BD7DAD8B}" srcId="{145FE37B-FF4B-4E93-B401-80DE4F3F9C4D}" destId="{A7157D4F-B508-4956-9FE7-C0B35D69CB8C}" srcOrd="3" destOrd="0" parTransId="{AECECE3F-84FE-47D2-8EFB-D187FF9D337D}" sibTransId="{EE08DCA6-E19E-4702-8B57-63E8723E1A99}"/>
    <dgm:cxn modelId="{BA4ECB51-F043-461E-BA00-65B9DE56C59B}" type="presOf" srcId="{4DCF5D00-CED8-42ED-97F2-AEF0D31574BC}" destId="{22CE9AD9-7549-4CDB-9C89-46AD03BEA102}" srcOrd="0" destOrd="0" presId="urn:microsoft.com/office/officeart/2005/8/layout/process3"/>
    <dgm:cxn modelId="{E91D6353-6AEC-49A5-816F-91F392B635BB}" type="presOf" srcId="{E6F9F415-E25B-4AE2-8A90-F8942A522E7E}" destId="{40E9528B-B9FB-4346-9492-B6BC7DBB10E8}" srcOrd="0" destOrd="0" presId="urn:microsoft.com/office/officeart/2005/8/layout/process3"/>
    <dgm:cxn modelId="{92B9E058-924B-42BB-BB55-7FEDA726C78A}" type="presOf" srcId="{C77E14D9-06D6-409D-A2DE-72E11BA63984}" destId="{60CD426A-9225-4D23-989C-B01E56B4035E}" srcOrd="0" destOrd="0" presId="urn:microsoft.com/office/officeart/2005/8/layout/process3"/>
    <dgm:cxn modelId="{13D53F64-651B-4881-BFF9-87666B1E833E}" type="presOf" srcId="{79B545EA-A644-4F16-AAF9-DC52A20E1170}" destId="{00FDD6F9-6A23-4326-A319-809632D93738}" srcOrd="0" destOrd="0" presId="urn:microsoft.com/office/officeart/2005/8/layout/process3"/>
    <dgm:cxn modelId="{F03CAC70-C64C-4F98-8E97-A5E3BBC45B5C}" srcId="{145FE37B-FF4B-4E93-B401-80DE4F3F9C4D}" destId="{7D3105F0-5FDE-4653-89C7-D22C01FE704C}" srcOrd="2" destOrd="0" parTransId="{1F773378-E093-49F0-B28F-D0C13452DAA6}" sibTransId="{B67207AF-2D8F-4A8A-8F89-1A8F8493E683}"/>
    <dgm:cxn modelId="{ADBBFD7D-4C36-40F9-8F82-75D0F57AA6C5}" type="presOf" srcId="{A7157D4F-B508-4956-9FE7-C0B35D69CB8C}" destId="{059D7056-D491-4D90-AFF9-B8C883C11C87}" srcOrd="0" destOrd="0" presId="urn:microsoft.com/office/officeart/2005/8/layout/process3"/>
    <dgm:cxn modelId="{BA97C07F-9F5E-44DD-80CE-EBA599C4A63B}" type="presOf" srcId="{2068015D-D91C-48D6-8019-AB5879D1E588}" destId="{06F100E6-ABF1-411C-AAB4-70674953E475}" srcOrd="1" destOrd="0" presId="urn:microsoft.com/office/officeart/2005/8/layout/process3"/>
    <dgm:cxn modelId="{B994C887-3DE5-47A9-8D61-4492B092C696}" srcId="{7D3105F0-5FDE-4653-89C7-D22C01FE704C}" destId="{C77E14D9-06D6-409D-A2DE-72E11BA63984}" srcOrd="0" destOrd="0" parTransId="{FA100CD2-EE33-4962-9052-B70015762AE5}" sibTransId="{0EE98733-0674-4B94-BF70-8DB7294A5DF7}"/>
    <dgm:cxn modelId="{06944E8A-0BE6-4B76-BA64-8FF06737246F}" type="presOf" srcId="{0088BD20-5CCC-4D93-92B1-0FA98778E90F}" destId="{9B1175ED-8317-44C8-984C-B58E53CEF91E}" srcOrd="0" destOrd="0" presId="urn:microsoft.com/office/officeart/2005/8/layout/process3"/>
    <dgm:cxn modelId="{610A29AC-7B06-4C30-979B-93F6BC713050}" type="presOf" srcId="{B67207AF-2D8F-4A8A-8F89-1A8F8493E683}" destId="{5D3F90D5-5969-49F8-B8FC-D5FD3977C2AB}" srcOrd="0" destOrd="0" presId="urn:microsoft.com/office/officeart/2005/8/layout/process3"/>
    <dgm:cxn modelId="{6D1B15AF-79D0-4896-887B-00472BE5CCE7}" srcId="{145FE37B-FF4B-4E93-B401-80DE4F3F9C4D}" destId="{2068015D-D91C-48D6-8019-AB5879D1E588}" srcOrd="1" destOrd="0" parTransId="{73878EE5-40E0-4C9C-A8A0-BB3AE04C40BF}" sibTransId="{980B3F2F-B27F-404D-B37D-79E32AFD66CB}"/>
    <dgm:cxn modelId="{91FBCBB2-D60D-4E3E-8258-149A923397B0}" type="presOf" srcId="{980B3F2F-B27F-404D-B37D-79E32AFD66CB}" destId="{68981055-787C-4831-98AA-FA8F35434723}" srcOrd="0" destOrd="0" presId="urn:microsoft.com/office/officeart/2005/8/layout/process3"/>
    <dgm:cxn modelId="{6898BDB7-C2C9-41DF-9A95-843081EE8ABA}" type="presOf" srcId="{7D3105F0-5FDE-4653-89C7-D22C01FE704C}" destId="{B94C4D40-1616-44AE-BA2D-148E999729C5}" srcOrd="0" destOrd="0" presId="urn:microsoft.com/office/officeart/2005/8/layout/process3"/>
    <dgm:cxn modelId="{95AC80B9-867E-4945-B9A1-46544A7AB730}" type="presOf" srcId="{B67207AF-2D8F-4A8A-8F89-1A8F8493E683}" destId="{3138C29D-B8B6-46E1-8364-528F07339672}" srcOrd="1" destOrd="0" presId="urn:microsoft.com/office/officeart/2005/8/layout/process3"/>
    <dgm:cxn modelId="{6694FAC0-E741-444A-B025-5B6C459B7E73}" type="presOf" srcId="{79B545EA-A644-4F16-AAF9-DC52A20E1170}" destId="{81A0377C-919B-4D08-B15A-735FD573BD81}" srcOrd="1" destOrd="0" presId="urn:microsoft.com/office/officeart/2005/8/layout/process3"/>
    <dgm:cxn modelId="{C5F837CD-3FEF-430D-ACEF-870508A4EDED}" type="presOf" srcId="{145FE37B-FF4B-4E93-B401-80DE4F3F9C4D}" destId="{A247558E-54F7-484E-8102-82DF5A99C3D0}" srcOrd="0" destOrd="0" presId="urn:microsoft.com/office/officeart/2005/8/layout/process3"/>
    <dgm:cxn modelId="{176593CE-4EE0-4503-A6F8-8BF23A5B8733}" type="presOf" srcId="{980B3F2F-B27F-404D-B37D-79E32AFD66CB}" destId="{52A6E44B-B919-410A-B3EE-B94F15B84EB7}" srcOrd="1" destOrd="0" presId="urn:microsoft.com/office/officeart/2005/8/layout/process3"/>
    <dgm:cxn modelId="{6E4E6ECF-55A5-433B-A149-F8708F4814D4}" type="presOf" srcId="{2068015D-D91C-48D6-8019-AB5879D1E588}" destId="{E5F5713E-2261-41BC-BE77-BFAC41B97735}" srcOrd="0" destOrd="0" presId="urn:microsoft.com/office/officeart/2005/8/layout/process3"/>
    <dgm:cxn modelId="{19658BD2-F078-4F4C-B956-18E1157E97B5}" type="presOf" srcId="{177DB333-D327-4515-9370-3EABD4364D30}" destId="{D6B1958B-7C7D-4527-B72E-08CC9E0C4E53}" srcOrd="1" destOrd="0" presId="urn:microsoft.com/office/officeart/2005/8/layout/process3"/>
    <dgm:cxn modelId="{12EC7EDA-5A50-415B-89B7-E95E63D38C34}" srcId="{2068015D-D91C-48D6-8019-AB5879D1E588}" destId="{E6F9F415-E25B-4AE2-8A90-F8942A522E7E}" srcOrd="0" destOrd="0" parTransId="{8BD747CA-D9D5-4C14-98F9-22174E22F538}" sibTransId="{517BE877-23CF-4962-AF39-440904B47607}"/>
    <dgm:cxn modelId="{84A861E4-E6C4-4088-869E-DD2A1FE351A4}" type="presOf" srcId="{7D3105F0-5FDE-4653-89C7-D22C01FE704C}" destId="{88471D0C-8979-491C-9275-7168D9ED38A5}" srcOrd="1" destOrd="0" presId="urn:microsoft.com/office/officeart/2005/8/layout/process3"/>
    <dgm:cxn modelId="{C17738EE-D5BE-4BA2-87BC-305B357037EC}" srcId="{A7157D4F-B508-4956-9FE7-C0B35D69CB8C}" destId="{4DCF5D00-CED8-42ED-97F2-AEF0D31574BC}" srcOrd="0" destOrd="0" parTransId="{D80A7C12-980F-4EB7-8994-2D11FB65DFA9}" sibTransId="{6BCADF3A-A1CC-44B6-8F84-381D0A991FF7}"/>
    <dgm:cxn modelId="{8C5A33F7-4A54-40C4-99FC-A493AA490931}" type="presParOf" srcId="{A247558E-54F7-484E-8102-82DF5A99C3D0}" destId="{A66A65C1-7A46-4B53-AD8A-DFB342B3AC8A}" srcOrd="0" destOrd="0" presId="urn:microsoft.com/office/officeart/2005/8/layout/process3"/>
    <dgm:cxn modelId="{FAAE80F0-CEAE-4D3A-A186-B18D0D8D5681}" type="presParOf" srcId="{A66A65C1-7A46-4B53-AD8A-DFB342B3AC8A}" destId="{4BDB2AC6-88FE-4F01-A5EF-4A223D141708}" srcOrd="0" destOrd="0" presId="urn:microsoft.com/office/officeart/2005/8/layout/process3"/>
    <dgm:cxn modelId="{ACAC805E-6045-40EC-B23C-C9747D6B119E}" type="presParOf" srcId="{A66A65C1-7A46-4B53-AD8A-DFB342B3AC8A}" destId="{D6B1958B-7C7D-4527-B72E-08CC9E0C4E53}" srcOrd="1" destOrd="0" presId="urn:microsoft.com/office/officeart/2005/8/layout/process3"/>
    <dgm:cxn modelId="{69721310-2E0F-4CF5-A9F1-10678BB947B4}" type="presParOf" srcId="{A66A65C1-7A46-4B53-AD8A-DFB342B3AC8A}" destId="{9B1175ED-8317-44C8-984C-B58E53CEF91E}" srcOrd="2" destOrd="0" presId="urn:microsoft.com/office/officeart/2005/8/layout/process3"/>
    <dgm:cxn modelId="{DA32F436-C6EB-4DAC-B300-6481F3789A6F}" type="presParOf" srcId="{A247558E-54F7-484E-8102-82DF5A99C3D0}" destId="{00FDD6F9-6A23-4326-A319-809632D93738}" srcOrd="1" destOrd="0" presId="urn:microsoft.com/office/officeart/2005/8/layout/process3"/>
    <dgm:cxn modelId="{580DF602-BCFF-4ADE-90DD-09516CBF8DE1}" type="presParOf" srcId="{00FDD6F9-6A23-4326-A319-809632D93738}" destId="{81A0377C-919B-4D08-B15A-735FD573BD81}" srcOrd="0" destOrd="0" presId="urn:microsoft.com/office/officeart/2005/8/layout/process3"/>
    <dgm:cxn modelId="{E840A14E-F37C-49BE-882C-98AE9A74573D}" type="presParOf" srcId="{A247558E-54F7-484E-8102-82DF5A99C3D0}" destId="{1081546C-9768-4F9D-91BA-ABB61CD805F9}" srcOrd="2" destOrd="0" presId="urn:microsoft.com/office/officeart/2005/8/layout/process3"/>
    <dgm:cxn modelId="{4F89B42D-B59F-4F24-A798-C620165334C4}" type="presParOf" srcId="{1081546C-9768-4F9D-91BA-ABB61CD805F9}" destId="{E5F5713E-2261-41BC-BE77-BFAC41B97735}" srcOrd="0" destOrd="0" presId="urn:microsoft.com/office/officeart/2005/8/layout/process3"/>
    <dgm:cxn modelId="{51A2FB90-6F53-4585-BB33-F5C148327F49}" type="presParOf" srcId="{1081546C-9768-4F9D-91BA-ABB61CD805F9}" destId="{06F100E6-ABF1-411C-AAB4-70674953E475}" srcOrd="1" destOrd="0" presId="urn:microsoft.com/office/officeart/2005/8/layout/process3"/>
    <dgm:cxn modelId="{02B6A941-83E2-4F2F-9AD5-23D7C3931773}" type="presParOf" srcId="{1081546C-9768-4F9D-91BA-ABB61CD805F9}" destId="{40E9528B-B9FB-4346-9492-B6BC7DBB10E8}" srcOrd="2" destOrd="0" presId="urn:microsoft.com/office/officeart/2005/8/layout/process3"/>
    <dgm:cxn modelId="{26C77E8C-D109-4F5F-B8E7-8EC30C9D8717}" type="presParOf" srcId="{A247558E-54F7-484E-8102-82DF5A99C3D0}" destId="{68981055-787C-4831-98AA-FA8F35434723}" srcOrd="3" destOrd="0" presId="urn:microsoft.com/office/officeart/2005/8/layout/process3"/>
    <dgm:cxn modelId="{40CF9B8C-046E-424E-9D19-5896D19943A9}" type="presParOf" srcId="{68981055-787C-4831-98AA-FA8F35434723}" destId="{52A6E44B-B919-410A-B3EE-B94F15B84EB7}" srcOrd="0" destOrd="0" presId="urn:microsoft.com/office/officeart/2005/8/layout/process3"/>
    <dgm:cxn modelId="{1C2717E3-9202-4E94-AF1C-A8DB46EBE34C}" type="presParOf" srcId="{A247558E-54F7-484E-8102-82DF5A99C3D0}" destId="{9B2AC755-9D84-4E29-A5A8-D2E200D31B78}" srcOrd="4" destOrd="0" presId="urn:microsoft.com/office/officeart/2005/8/layout/process3"/>
    <dgm:cxn modelId="{8FC366CF-889D-4CCA-AAA2-6F4377C441E2}" type="presParOf" srcId="{9B2AC755-9D84-4E29-A5A8-D2E200D31B78}" destId="{B94C4D40-1616-44AE-BA2D-148E999729C5}" srcOrd="0" destOrd="0" presId="urn:microsoft.com/office/officeart/2005/8/layout/process3"/>
    <dgm:cxn modelId="{B59B10C7-5CE5-426D-BB33-FB2D7D40C766}" type="presParOf" srcId="{9B2AC755-9D84-4E29-A5A8-D2E200D31B78}" destId="{88471D0C-8979-491C-9275-7168D9ED38A5}" srcOrd="1" destOrd="0" presId="urn:microsoft.com/office/officeart/2005/8/layout/process3"/>
    <dgm:cxn modelId="{DB18793F-B169-4909-88AA-DC4C18D94DA5}" type="presParOf" srcId="{9B2AC755-9D84-4E29-A5A8-D2E200D31B78}" destId="{60CD426A-9225-4D23-989C-B01E56B4035E}" srcOrd="2" destOrd="0" presId="urn:microsoft.com/office/officeart/2005/8/layout/process3"/>
    <dgm:cxn modelId="{348243DF-55C1-4FF3-B1D3-6B5BDAC66A72}" type="presParOf" srcId="{A247558E-54F7-484E-8102-82DF5A99C3D0}" destId="{5D3F90D5-5969-49F8-B8FC-D5FD3977C2AB}" srcOrd="5" destOrd="0" presId="urn:microsoft.com/office/officeart/2005/8/layout/process3"/>
    <dgm:cxn modelId="{E837469E-3A47-4100-9CD6-3A9D081E4DFF}" type="presParOf" srcId="{5D3F90D5-5969-49F8-B8FC-D5FD3977C2AB}" destId="{3138C29D-B8B6-46E1-8364-528F07339672}" srcOrd="0" destOrd="0" presId="urn:microsoft.com/office/officeart/2005/8/layout/process3"/>
    <dgm:cxn modelId="{9A58BB38-F5EA-4524-8CEE-22C43D7332BB}" type="presParOf" srcId="{A247558E-54F7-484E-8102-82DF5A99C3D0}" destId="{054B756A-37F2-4885-94F3-887DF9C7AFA8}" srcOrd="6" destOrd="0" presId="urn:microsoft.com/office/officeart/2005/8/layout/process3"/>
    <dgm:cxn modelId="{276983CC-9044-460F-9F1A-67065BFC8C4B}" type="presParOf" srcId="{054B756A-37F2-4885-94F3-887DF9C7AFA8}" destId="{059D7056-D491-4D90-AFF9-B8C883C11C87}" srcOrd="0" destOrd="0" presId="urn:microsoft.com/office/officeart/2005/8/layout/process3"/>
    <dgm:cxn modelId="{F60EF075-32D9-4B8B-AA31-BC56243F489D}" type="presParOf" srcId="{054B756A-37F2-4885-94F3-887DF9C7AFA8}" destId="{D5E95437-03DF-4FAE-8CD4-607E05DD1179}" srcOrd="1" destOrd="0" presId="urn:microsoft.com/office/officeart/2005/8/layout/process3"/>
    <dgm:cxn modelId="{AA7F049D-FC64-4D52-AEAC-A25CC3277E37}" type="presParOf" srcId="{054B756A-37F2-4885-94F3-887DF9C7AFA8}" destId="{22CE9AD9-7549-4CDB-9C89-46AD03BEA102}"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1958B-7C7D-4527-B72E-08CC9E0C4E53}">
      <dsp:nvSpPr>
        <dsp:cNvPr id="0" name=""/>
        <dsp:cNvSpPr/>
      </dsp:nvSpPr>
      <dsp:spPr>
        <a:xfrm>
          <a:off x="2175" y="38689"/>
          <a:ext cx="1532829" cy="518399"/>
        </a:xfrm>
        <a:prstGeom prst="roundRect">
          <a:avLst>
            <a:gd name="adj" fmla="val 10000"/>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b="1" kern="1200" dirty="0">
              <a:latin typeface="Roboto" panose="02000000000000000000" pitchFamily="2" charset="0"/>
              <a:ea typeface="Roboto" panose="02000000000000000000" pitchFamily="2" charset="0"/>
              <a:cs typeface="Roboto" panose="02000000000000000000" pitchFamily="2" charset="0"/>
            </a:rPr>
            <a:t>Maps</a:t>
          </a:r>
        </a:p>
      </dsp:txBody>
      <dsp:txXfrm>
        <a:off x="2175" y="38689"/>
        <a:ext cx="1532829" cy="345600"/>
      </dsp:txXfrm>
    </dsp:sp>
    <dsp:sp modelId="{9B1175ED-8317-44C8-984C-B58E53CEF91E}">
      <dsp:nvSpPr>
        <dsp:cNvPr id="0" name=""/>
        <dsp:cNvSpPr/>
      </dsp:nvSpPr>
      <dsp:spPr>
        <a:xfrm>
          <a:off x="340538" y="395344"/>
          <a:ext cx="1484008" cy="1317089"/>
        </a:xfrm>
        <a:prstGeom prst="roundRect">
          <a:avLst>
            <a:gd name="adj" fmla="val 10000"/>
          </a:avLst>
        </a:prstGeom>
        <a:solidFill>
          <a:schemeClr val="lt1">
            <a:alpha val="9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cs typeface="Roboto" panose="02000000000000000000" pitchFamily="2" charset="0"/>
            </a:rPr>
            <a:t>Create Lunar digital elevation maps of varying quality using LOLA altimetry data</a:t>
          </a:r>
        </a:p>
      </dsp:txBody>
      <dsp:txXfrm>
        <a:off x="379114" y="433920"/>
        <a:ext cx="1406856" cy="1239937"/>
      </dsp:txXfrm>
    </dsp:sp>
    <dsp:sp modelId="{00FDD6F9-6A23-4326-A319-809632D93738}">
      <dsp:nvSpPr>
        <dsp:cNvPr id="0" name=""/>
        <dsp:cNvSpPr/>
      </dsp:nvSpPr>
      <dsp:spPr>
        <a:xfrm rot="21592205">
          <a:off x="1761272" y="17879"/>
          <a:ext cx="479691" cy="381630"/>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Roboto" panose="02000000000000000000" pitchFamily="2" charset="0"/>
            <a:ea typeface="Roboto" panose="02000000000000000000" pitchFamily="2" charset="0"/>
            <a:cs typeface="Roboto" panose="02000000000000000000" pitchFamily="2" charset="0"/>
          </a:endParaRPr>
        </a:p>
      </dsp:txBody>
      <dsp:txXfrm>
        <a:off x="1761272" y="94335"/>
        <a:ext cx="365202" cy="228978"/>
      </dsp:txXfrm>
    </dsp:sp>
    <dsp:sp modelId="{06F100E6-ABF1-411C-AAB4-70674953E475}">
      <dsp:nvSpPr>
        <dsp:cNvPr id="0" name=""/>
        <dsp:cNvSpPr/>
      </dsp:nvSpPr>
      <dsp:spPr>
        <a:xfrm>
          <a:off x="2440079" y="33161"/>
          <a:ext cx="1532829" cy="518399"/>
        </a:xfrm>
        <a:prstGeom prst="roundRect">
          <a:avLst>
            <a:gd name="adj" fmla="val 10000"/>
          </a:avLst>
        </a:prstGeom>
        <a:solidFill>
          <a:schemeClr val="accent2">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b="1" kern="1200" dirty="0">
              <a:latin typeface="Roboto" panose="02000000000000000000" pitchFamily="2" charset="0"/>
              <a:ea typeface="Roboto" panose="02000000000000000000" pitchFamily="2" charset="0"/>
              <a:cs typeface="Roboto" panose="02000000000000000000" pitchFamily="2" charset="0"/>
            </a:rPr>
            <a:t>Measurements</a:t>
          </a:r>
        </a:p>
      </dsp:txBody>
      <dsp:txXfrm>
        <a:off x="2440079" y="33161"/>
        <a:ext cx="1532829" cy="345600"/>
      </dsp:txXfrm>
    </dsp:sp>
    <dsp:sp modelId="{40E9528B-B9FB-4346-9492-B6BC7DBB10E8}">
      <dsp:nvSpPr>
        <dsp:cNvPr id="0" name=""/>
        <dsp:cNvSpPr/>
      </dsp:nvSpPr>
      <dsp:spPr>
        <a:xfrm>
          <a:off x="2754032" y="378761"/>
          <a:ext cx="1532829" cy="1339200"/>
        </a:xfrm>
        <a:prstGeom prst="roundRect">
          <a:avLst>
            <a:gd name="adj" fmla="val 10000"/>
          </a:avLst>
        </a:prstGeom>
        <a:solidFill>
          <a:schemeClr val="lt1">
            <a:alpha val="90000"/>
            <a:hueOff val="0"/>
            <a:satOff val="0"/>
            <a:lumOff val="0"/>
            <a:alphaOff val="0"/>
          </a:schemeClr>
        </a:solidFill>
        <a:ln w="12700" cap="flat" cmpd="sng" algn="ctr">
          <a:solidFill>
            <a:schemeClr val="accent2">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cs typeface="Roboto" panose="02000000000000000000" pitchFamily="2" charset="0"/>
            </a:rPr>
            <a:t>Test various TRN methods on the maps to generate results</a:t>
          </a:r>
        </a:p>
      </dsp:txBody>
      <dsp:txXfrm>
        <a:off x="2793256" y="417985"/>
        <a:ext cx="1454381" cy="1260752"/>
      </dsp:txXfrm>
    </dsp:sp>
    <dsp:sp modelId="{68981055-787C-4831-98AA-FA8F35434723}">
      <dsp:nvSpPr>
        <dsp:cNvPr id="0" name=""/>
        <dsp:cNvSpPr/>
      </dsp:nvSpPr>
      <dsp:spPr>
        <a:xfrm>
          <a:off x="4205280" y="15146"/>
          <a:ext cx="492627" cy="381630"/>
        </a:xfrm>
        <a:prstGeom prst="rightArrow">
          <a:avLst>
            <a:gd name="adj1" fmla="val 60000"/>
            <a:gd name="adj2" fmla="val 50000"/>
          </a:avLst>
        </a:prstGeom>
        <a:solidFill>
          <a:schemeClr val="accent2">
            <a:shade val="90000"/>
            <a:hueOff val="-287340"/>
            <a:satOff val="204"/>
            <a:lumOff val="1605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Roboto" panose="02000000000000000000" pitchFamily="2" charset="0"/>
            <a:ea typeface="Roboto" panose="02000000000000000000" pitchFamily="2" charset="0"/>
            <a:cs typeface="Roboto" panose="02000000000000000000" pitchFamily="2" charset="0"/>
          </a:endParaRPr>
        </a:p>
      </dsp:txBody>
      <dsp:txXfrm>
        <a:off x="4205280" y="91472"/>
        <a:ext cx="378138" cy="228978"/>
      </dsp:txXfrm>
    </dsp:sp>
    <dsp:sp modelId="{88471D0C-8979-491C-9275-7168D9ED38A5}">
      <dsp:nvSpPr>
        <dsp:cNvPr id="0" name=""/>
        <dsp:cNvSpPr/>
      </dsp:nvSpPr>
      <dsp:spPr>
        <a:xfrm>
          <a:off x="4902395" y="33161"/>
          <a:ext cx="1532829" cy="518399"/>
        </a:xfrm>
        <a:prstGeom prst="roundRect">
          <a:avLst>
            <a:gd name="adj" fmla="val 10000"/>
          </a:avLst>
        </a:prstGeom>
        <a:solidFill>
          <a:schemeClr val="accent2">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b="1" kern="1200" dirty="0">
              <a:latin typeface="Roboto" panose="02000000000000000000" pitchFamily="2" charset="0"/>
              <a:ea typeface="Roboto" panose="02000000000000000000" pitchFamily="2" charset="0"/>
              <a:cs typeface="Roboto" panose="02000000000000000000" pitchFamily="2" charset="0"/>
            </a:rPr>
            <a:t>Estimation</a:t>
          </a:r>
        </a:p>
      </dsp:txBody>
      <dsp:txXfrm>
        <a:off x="4902395" y="33161"/>
        <a:ext cx="1532829" cy="345600"/>
      </dsp:txXfrm>
    </dsp:sp>
    <dsp:sp modelId="{60CD426A-9225-4D23-989C-B01E56B4035E}">
      <dsp:nvSpPr>
        <dsp:cNvPr id="0" name=""/>
        <dsp:cNvSpPr/>
      </dsp:nvSpPr>
      <dsp:spPr>
        <a:xfrm>
          <a:off x="5216348" y="378761"/>
          <a:ext cx="1532829" cy="1339200"/>
        </a:xfrm>
        <a:prstGeom prst="roundRect">
          <a:avLst>
            <a:gd name="adj" fmla="val 10000"/>
          </a:avLst>
        </a:prstGeom>
        <a:solidFill>
          <a:schemeClr val="lt1">
            <a:alpha val="90000"/>
            <a:hueOff val="0"/>
            <a:satOff val="0"/>
            <a:lumOff val="0"/>
            <a:alphaOff val="0"/>
          </a:schemeClr>
        </a:solidFill>
        <a:ln w="12700" cap="flat" cmpd="sng" algn="ctr">
          <a:solidFill>
            <a:schemeClr val="accent2">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cs typeface="Roboto" panose="02000000000000000000" pitchFamily="2" charset="0"/>
            </a:rPr>
            <a:t>Use observed and computed measurements in filter to generate state estimations</a:t>
          </a:r>
        </a:p>
      </dsp:txBody>
      <dsp:txXfrm>
        <a:off x="5255572" y="417985"/>
        <a:ext cx="1454381" cy="1260752"/>
      </dsp:txXfrm>
    </dsp:sp>
    <dsp:sp modelId="{5D3F90D5-5969-49F8-B8FC-D5FD3977C2AB}">
      <dsp:nvSpPr>
        <dsp:cNvPr id="0" name=""/>
        <dsp:cNvSpPr/>
      </dsp:nvSpPr>
      <dsp:spPr>
        <a:xfrm>
          <a:off x="6667596" y="15146"/>
          <a:ext cx="492627" cy="381630"/>
        </a:xfrm>
        <a:prstGeom prst="rightArrow">
          <a:avLst>
            <a:gd name="adj1" fmla="val 60000"/>
            <a:gd name="adj2" fmla="val 50000"/>
          </a:avLst>
        </a:prstGeom>
        <a:solidFill>
          <a:schemeClr val="accent2">
            <a:shade val="90000"/>
            <a:hueOff val="-574681"/>
            <a:satOff val="409"/>
            <a:lumOff val="321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Roboto" panose="02000000000000000000" pitchFamily="2" charset="0"/>
            <a:ea typeface="Roboto" panose="02000000000000000000" pitchFamily="2" charset="0"/>
            <a:cs typeface="Roboto" panose="02000000000000000000" pitchFamily="2" charset="0"/>
          </a:endParaRPr>
        </a:p>
      </dsp:txBody>
      <dsp:txXfrm>
        <a:off x="6667596" y="91472"/>
        <a:ext cx="378138" cy="228978"/>
      </dsp:txXfrm>
    </dsp:sp>
    <dsp:sp modelId="{D5E95437-03DF-4FAE-8CD4-607E05DD1179}">
      <dsp:nvSpPr>
        <dsp:cNvPr id="0" name=""/>
        <dsp:cNvSpPr/>
      </dsp:nvSpPr>
      <dsp:spPr>
        <a:xfrm>
          <a:off x="7364710" y="33161"/>
          <a:ext cx="1532829" cy="518399"/>
        </a:xfrm>
        <a:prstGeom prst="roundRect">
          <a:avLst>
            <a:gd name="adj" fmla="val 10000"/>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b="1" kern="1200" dirty="0">
              <a:latin typeface="Roboto" panose="02000000000000000000" pitchFamily="2" charset="0"/>
              <a:ea typeface="Roboto" panose="02000000000000000000" pitchFamily="2" charset="0"/>
              <a:cs typeface="Roboto" panose="02000000000000000000" pitchFamily="2" charset="0"/>
            </a:rPr>
            <a:t>Analysis</a:t>
          </a:r>
        </a:p>
      </dsp:txBody>
      <dsp:txXfrm>
        <a:off x="7364710" y="33161"/>
        <a:ext cx="1532829" cy="345600"/>
      </dsp:txXfrm>
    </dsp:sp>
    <dsp:sp modelId="{22CE9AD9-7549-4CDB-9C89-46AD03BEA102}">
      <dsp:nvSpPr>
        <dsp:cNvPr id="0" name=""/>
        <dsp:cNvSpPr/>
      </dsp:nvSpPr>
      <dsp:spPr>
        <a:xfrm>
          <a:off x="7678663" y="378761"/>
          <a:ext cx="1532829" cy="1339200"/>
        </a:xfrm>
        <a:prstGeom prst="roundRect">
          <a:avLst>
            <a:gd name="adj" fmla="val 10000"/>
          </a:avLst>
        </a:prstGeom>
        <a:solidFill>
          <a:schemeClr val="lt1">
            <a:alpha val="90000"/>
            <a:hueOff val="0"/>
            <a:satOff val="0"/>
            <a:lumOff val="0"/>
            <a:alphaOff val="0"/>
          </a:schemeClr>
        </a:solidFill>
        <a:ln w="12700" cap="flat" cmpd="sng" algn="ctr">
          <a:solidFill>
            <a:schemeClr val="accent2">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cs typeface="Roboto" panose="02000000000000000000" pitchFamily="2" charset="0"/>
            </a:rPr>
            <a:t>Complete parametric runs to see how map quality affects TRN performance</a:t>
          </a:r>
        </a:p>
      </dsp:txBody>
      <dsp:txXfrm>
        <a:off x="7717887" y="417985"/>
        <a:ext cx="1454381" cy="1260752"/>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0BE92-A382-46CA-9C6E-C006E05D8798}" type="datetimeFigureOut">
              <a:rPr lang="en-US" smtClean="0"/>
              <a:t>9/27/24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4D92FE-2AD3-4C97-8292-7690314EC30F}" type="slidenum">
              <a:rPr lang="en-US" smtClean="0"/>
              <a:t>‹#›</a:t>
            </a:fld>
            <a:endParaRPr lang="en-US"/>
          </a:p>
        </p:txBody>
      </p:sp>
    </p:spTree>
    <p:extLst>
      <p:ext uri="{BB962C8B-B14F-4D97-AF65-F5344CB8AC3E}">
        <p14:creationId xmlns:p14="http://schemas.microsoft.com/office/powerpoint/2010/main" val="66315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2200A2-8110-BB43-A1A0-E28EA721B2DD}"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charset="0"/>
              <a:ea typeface="MS PGothic" charset="-128"/>
              <a:cs typeface="+mn-cs"/>
            </a:endParaRPr>
          </a:p>
        </p:txBody>
      </p:sp>
    </p:spTree>
    <p:extLst>
      <p:ext uri="{BB962C8B-B14F-4D97-AF65-F5344CB8AC3E}">
        <p14:creationId xmlns:p14="http://schemas.microsoft.com/office/powerpoint/2010/main" val="994708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9a6c33b08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g29a6c33b089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Can we get the same plot for Connecting Ridge site?</a:t>
            </a:r>
            <a:endParaRPr/>
          </a:p>
        </p:txBody>
      </p:sp>
      <p:sp>
        <p:nvSpPr>
          <p:cNvPr id="62" name="Google Shape;62;g29a6c33b089_0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04561ed70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g304561ed700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Can we get the same plot for Connecting Ridge site?</a:t>
            </a:r>
            <a:endParaRPr/>
          </a:p>
        </p:txBody>
      </p:sp>
      <p:sp>
        <p:nvSpPr>
          <p:cNvPr id="93" name="Google Shape;93;g304561ed700_0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75ffb52754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75ffb52754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5321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CA1215-1529-FF5D-6765-1A19B18F6E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12" name="TextBox 11">
            <a:extLst>
              <a:ext uri="{FF2B5EF4-FFF2-40B4-BE49-F238E27FC236}">
                <a16:creationId xmlns:a16="http://schemas.microsoft.com/office/drawing/2014/main" id="{15C5EAF4-79C1-584D-DE98-EDBC89FDF20B}"/>
              </a:ext>
            </a:extLst>
          </p:cNvPr>
          <p:cNvSpPr txBox="1"/>
          <p:nvPr userDrawn="1"/>
        </p:nvSpPr>
        <p:spPr>
          <a:xfrm>
            <a:off x="232012" y="5513114"/>
            <a:ext cx="7598577" cy="712759"/>
          </a:xfrm>
          <a:prstGeom prst="rect">
            <a:avLst/>
          </a:prstGeom>
          <a:noFill/>
        </p:spPr>
        <p:txBody>
          <a:bodyPr wrap="square" rtlCol="0" anchor="ctr" anchorCtr="0">
            <a:spAutoFit/>
          </a:bodyPr>
          <a:lstStyle/>
          <a:p>
            <a:pPr>
              <a:lnSpc>
                <a:spcPts val="2400"/>
              </a:lnSpc>
            </a:pPr>
            <a:r>
              <a:rPr lang="en-US" sz="2400" b="1" dirty="0">
                <a:solidFill>
                  <a:prstClr val="white"/>
                </a:solidFill>
                <a:latin typeface="Arial Bold" panose="020B0704020202020204" pitchFamily="34" charset="0"/>
                <a:ea typeface="Helvetica Neue" charset="0"/>
                <a:cs typeface="Arial Bold" panose="020B0704020202020204" pitchFamily="34" charset="0"/>
              </a:rPr>
              <a:t>Tutorial on LuNaMaps Developed Tools and Processes for Mapping the Lunar Surface</a:t>
            </a:r>
            <a:endParaRPr lang="en-US" sz="2100" b="1" dirty="0">
              <a:solidFill>
                <a:prstClr val="white"/>
              </a:solidFill>
              <a:latin typeface="Arial Bold" panose="020B0704020202020204" pitchFamily="34" charset="0"/>
              <a:ea typeface="Helvetica Neue" charset="0"/>
              <a:cs typeface="Arial Bold" panose="020B0704020202020204" pitchFamily="34" charset="0"/>
            </a:endParaRPr>
          </a:p>
        </p:txBody>
      </p:sp>
      <p:sp>
        <p:nvSpPr>
          <p:cNvPr id="14" name="Slide Number Placeholder 3">
            <a:extLst>
              <a:ext uri="{FF2B5EF4-FFF2-40B4-BE49-F238E27FC236}">
                <a16:creationId xmlns:a16="http://schemas.microsoft.com/office/drawing/2014/main" id="{6C5ACE1A-929D-64B8-76B7-68616EF9BA52}"/>
              </a:ext>
            </a:extLst>
          </p:cNvPr>
          <p:cNvSpPr>
            <a:spLocks noGrp="1"/>
          </p:cNvSpPr>
          <p:nvPr>
            <p:ph type="sldNum" sz="quarter" idx="12"/>
          </p:nvPr>
        </p:nvSpPr>
        <p:spPr>
          <a:xfrm>
            <a:off x="11789664" y="6629400"/>
            <a:ext cx="402336" cy="228600"/>
          </a:xfrm>
        </p:spPr>
        <p:txBody>
          <a:bodyPr/>
          <a:lstStyle/>
          <a:p>
            <a:fld id="{41C508F0-1AA7-8449-B96D-5FDB74B9F69F}" type="slidenum">
              <a:rPr lang="en-US" smtClean="0"/>
              <a:t>‹#›</a:t>
            </a:fld>
            <a:endParaRPr lang="en-US"/>
          </a:p>
        </p:txBody>
      </p:sp>
    </p:spTree>
    <p:extLst>
      <p:ext uri="{BB962C8B-B14F-4D97-AF65-F5344CB8AC3E}">
        <p14:creationId xmlns:p14="http://schemas.microsoft.com/office/powerpoint/2010/main" val="3773260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A148-E0E9-941D-CF47-BB633EEB0E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5EEA01-8A0C-C5EF-C06C-8AFC71C01C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28759-AA45-8A15-FBF2-147A3968696A}"/>
              </a:ext>
            </a:extLst>
          </p:cNvPr>
          <p:cNvSpPr>
            <a:spLocks noGrp="1"/>
          </p:cNvSpPr>
          <p:nvPr>
            <p:ph type="dt" sz="half" idx="10"/>
          </p:nvPr>
        </p:nvSpPr>
        <p:spPr/>
        <p:txBody>
          <a:bodyPr/>
          <a:lstStyle/>
          <a:p>
            <a:r>
              <a:rPr lang="en-US" dirty="0"/>
              <a:t>October 7-9, 2024</a:t>
            </a:r>
          </a:p>
        </p:txBody>
      </p:sp>
      <p:sp>
        <p:nvSpPr>
          <p:cNvPr id="5" name="Footer Placeholder 4">
            <a:extLst>
              <a:ext uri="{FF2B5EF4-FFF2-40B4-BE49-F238E27FC236}">
                <a16:creationId xmlns:a16="http://schemas.microsoft.com/office/drawing/2014/main" id="{8BB4FE17-2FEC-6EB9-3522-42A61B3351CF}"/>
              </a:ext>
            </a:extLst>
          </p:cNvPr>
          <p:cNvSpPr>
            <a:spLocks noGrp="1"/>
          </p:cNvSpPr>
          <p:nvPr>
            <p:ph type="ftr" sz="quarter" idx="11"/>
          </p:nvPr>
        </p:nvSpPr>
        <p:spPr/>
        <p:txBody>
          <a:bodyPr/>
          <a:lstStyle/>
          <a:p>
            <a:r>
              <a:rPr lang="en-US" dirty="0"/>
              <a:t>4</a:t>
            </a:r>
            <a:r>
              <a:rPr lang="en-US" baseline="30000" dirty="0"/>
              <a:t>th</a:t>
            </a:r>
            <a:r>
              <a:rPr lang="en-US" dirty="0"/>
              <a:t> Space Imaging Workshop</a:t>
            </a:r>
          </a:p>
        </p:txBody>
      </p:sp>
      <p:sp>
        <p:nvSpPr>
          <p:cNvPr id="6" name="Slide Number Placeholder 5">
            <a:extLst>
              <a:ext uri="{FF2B5EF4-FFF2-40B4-BE49-F238E27FC236}">
                <a16:creationId xmlns:a16="http://schemas.microsoft.com/office/drawing/2014/main" id="{CAB6D64C-822E-49AB-5FC0-9543C5A5C02E}"/>
              </a:ext>
            </a:extLst>
          </p:cNvPr>
          <p:cNvSpPr>
            <a:spLocks noGrp="1"/>
          </p:cNvSpPr>
          <p:nvPr>
            <p:ph type="sldNum" sz="quarter" idx="12"/>
          </p:nvPr>
        </p:nvSpPr>
        <p:spPr/>
        <p:txBody>
          <a:bodyPr/>
          <a:lstStyle/>
          <a:p>
            <a:fld id="{810711A6-5908-4BC9-9A98-6F28F473755D}" type="slidenum">
              <a:rPr lang="en-US" smtClean="0"/>
              <a:t>‹#›</a:t>
            </a:fld>
            <a:endParaRPr lang="en-US"/>
          </a:p>
        </p:txBody>
      </p:sp>
    </p:spTree>
    <p:extLst>
      <p:ext uri="{BB962C8B-B14F-4D97-AF65-F5344CB8AC3E}">
        <p14:creationId xmlns:p14="http://schemas.microsoft.com/office/powerpoint/2010/main" val="135834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170F14-848D-1720-AAF9-1BECCE3EADFD}"/>
              </a:ext>
            </a:extLst>
          </p:cNvPr>
          <p:cNvSpPr>
            <a:spLocks noGrp="1"/>
          </p:cNvSpPr>
          <p:nvPr>
            <p:ph type="title" orient="vert"/>
          </p:nvPr>
        </p:nvSpPr>
        <p:spPr>
          <a:xfrm>
            <a:off x="9347986" y="987227"/>
            <a:ext cx="2628900" cy="5413573"/>
          </a:xfrm>
        </p:spPr>
        <p:txBody>
          <a:bodyPr vert="eaVert"/>
          <a:lstStyle>
            <a:lvl1pPr>
              <a:defRPr>
                <a:solidFill>
                  <a:schemeClr val="tx1"/>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1622C181-35C0-7B21-95D9-3D60EF2C4599}"/>
              </a:ext>
            </a:extLst>
          </p:cNvPr>
          <p:cNvSpPr>
            <a:spLocks noGrp="1"/>
          </p:cNvSpPr>
          <p:nvPr>
            <p:ph type="body" orient="vert" idx="1"/>
          </p:nvPr>
        </p:nvSpPr>
        <p:spPr>
          <a:xfrm>
            <a:off x="215114" y="987227"/>
            <a:ext cx="8980472" cy="5413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C2CB1-8705-576F-84BB-B9E32CA88EE2}"/>
              </a:ext>
            </a:extLst>
          </p:cNvPr>
          <p:cNvSpPr>
            <a:spLocks noGrp="1"/>
          </p:cNvSpPr>
          <p:nvPr>
            <p:ph type="dt" sz="half" idx="10"/>
          </p:nvPr>
        </p:nvSpPr>
        <p:spPr/>
        <p:txBody>
          <a:bodyPr/>
          <a:lstStyle/>
          <a:p>
            <a:r>
              <a:rPr lang="en-US" dirty="0"/>
              <a:t>October 7-9, 2024</a:t>
            </a:r>
          </a:p>
        </p:txBody>
      </p:sp>
      <p:sp>
        <p:nvSpPr>
          <p:cNvPr id="5" name="Footer Placeholder 4">
            <a:extLst>
              <a:ext uri="{FF2B5EF4-FFF2-40B4-BE49-F238E27FC236}">
                <a16:creationId xmlns:a16="http://schemas.microsoft.com/office/drawing/2014/main" id="{F3263BDD-2A8C-DD20-7AB9-CE3596E3F2AF}"/>
              </a:ext>
            </a:extLst>
          </p:cNvPr>
          <p:cNvSpPr>
            <a:spLocks noGrp="1"/>
          </p:cNvSpPr>
          <p:nvPr>
            <p:ph type="ftr" sz="quarter" idx="11"/>
          </p:nvPr>
        </p:nvSpPr>
        <p:spPr/>
        <p:txBody>
          <a:bodyPr/>
          <a:lstStyle/>
          <a:p>
            <a:r>
              <a:rPr lang="en-US" dirty="0"/>
              <a:t>4</a:t>
            </a:r>
            <a:r>
              <a:rPr lang="en-US" baseline="30000" dirty="0"/>
              <a:t>th </a:t>
            </a:r>
            <a:r>
              <a:rPr lang="en-US" dirty="0"/>
              <a:t>Space Imaging Workshop</a:t>
            </a:r>
          </a:p>
        </p:txBody>
      </p:sp>
      <p:sp>
        <p:nvSpPr>
          <p:cNvPr id="6" name="Slide Number Placeholder 5">
            <a:extLst>
              <a:ext uri="{FF2B5EF4-FFF2-40B4-BE49-F238E27FC236}">
                <a16:creationId xmlns:a16="http://schemas.microsoft.com/office/drawing/2014/main" id="{02EF7381-B0FF-E87B-0F7B-6F5F86B59C87}"/>
              </a:ext>
            </a:extLst>
          </p:cNvPr>
          <p:cNvSpPr>
            <a:spLocks noGrp="1"/>
          </p:cNvSpPr>
          <p:nvPr>
            <p:ph type="sldNum" sz="quarter" idx="12"/>
          </p:nvPr>
        </p:nvSpPr>
        <p:spPr/>
        <p:txBody>
          <a:bodyPr/>
          <a:lstStyle/>
          <a:p>
            <a:fld id="{810711A6-5908-4BC9-9A98-6F28F473755D}" type="slidenum">
              <a:rPr lang="en-US" smtClean="0"/>
              <a:t>‹#›</a:t>
            </a:fld>
            <a:endParaRPr lang="en-US"/>
          </a:p>
        </p:txBody>
      </p:sp>
    </p:spTree>
    <p:extLst>
      <p:ext uri="{BB962C8B-B14F-4D97-AF65-F5344CB8AC3E}">
        <p14:creationId xmlns:p14="http://schemas.microsoft.com/office/powerpoint/2010/main" val="4247616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7E54C-44B7-41A3-1B23-887966361A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E28AA6-270D-B804-7069-E758A0A7DE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5F4FDD-57DB-F0D3-9308-36F1DB6F1E08}"/>
              </a:ext>
            </a:extLst>
          </p:cNvPr>
          <p:cNvSpPr>
            <a:spLocks noGrp="1"/>
          </p:cNvSpPr>
          <p:nvPr>
            <p:ph type="dt" sz="half" idx="10"/>
          </p:nvPr>
        </p:nvSpPr>
        <p:spPr/>
        <p:txBody>
          <a:bodyPr/>
          <a:lstStyle/>
          <a:p>
            <a:r>
              <a:rPr lang="en-US" dirty="0"/>
              <a:t>October 7-9, 2024</a:t>
            </a:r>
          </a:p>
        </p:txBody>
      </p:sp>
      <p:sp>
        <p:nvSpPr>
          <p:cNvPr id="5" name="Footer Placeholder 4">
            <a:extLst>
              <a:ext uri="{FF2B5EF4-FFF2-40B4-BE49-F238E27FC236}">
                <a16:creationId xmlns:a16="http://schemas.microsoft.com/office/drawing/2014/main" id="{CDF17206-FB36-8134-A989-6CAAF7A44512}"/>
              </a:ext>
            </a:extLst>
          </p:cNvPr>
          <p:cNvSpPr>
            <a:spLocks noGrp="1"/>
          </p:cNvSpPr>
          <p:nvPr>
            <p:ph type="ftr" sz="quarter" idx="11"/>
          </p:nvPr>
        </p:nvSpPr>
        <p:spPr/>
        <p:txBody>
          <a:bodyPr/>
          <a:lstStyle/>
          <a:p>
            <a:r>
              <a:rPr lang="en-US" dirty="0"/>
              <a:t>4</a:t>
            </a:r>
            <a:r>
              <a:rPr lang="en-US" baseline="30000" dirty="0"/>
              <a:t>th</a:t>
            </a:r>
            <a:r>
              <a:rPr lang="en-US" dirty="0"/>
              <a:t> Space Imaging Workshop</a:t>
            </a:r>
          </a:p>
        </p:txBody>
      </p:sp>
      <p:sp>
        <p:nvSpPr>
          <p:cNvPr id="6" name="Slide Number Placeholder 5">
            <a:extLst>
              <a:ext uri="{FF2B5EF4-FFF2-40B4-BE49-F238E27FC236}">
                <a16:creationId xmlns:a16="http://schemas.microsoft.com/office/drawing/2014/main" id="{6F467D21-B0F9-15C0-EEBA-8C10A9DE1A1A}"/>
              </a:ext>
            </a:extLst>
          </p:cNvPr>
          <p:cNvSpPr>
            <a:spLocks noGrp="1"/>
          </p:cNvSpPr>
          <p:nvPr>
            <p:ph type="sldNum" sz="quarter" idx="12"/>
          </p:nvPr>
        </p:nvSpPr>
        <p:spPr/>
        <p:txBody>
          <a:bodyPr/>
          <a:lstStyle/>
          <a:p>
            <a:fld id="{810711A6-5908-4BC9-9A98-6F28F473755D}" type="slidenum">
              <a:rPr lang="en-US" smtClean="0"/>
              <a:t>‹#›</a:t>
            </a:fld>
            <a:endParaRPr lang="en-US"/>
          </a:p>
        </p:txBody>
      </p:sp>
    </p:spTree>
    <p:extLst>
      <p:ext uri="{BB962C8B-B14F-4D97-AF65-F5344CB8AC3E}">
        <p14:creationId xmlns:p14="http://schemas.microsoft.com/office/powerpoint/2010/main" val="9689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C6D5C-2F15-6BBE-53D8-814C551D23B5}"/>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8A03DDE-14A2-95C6-9192-65834B8204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C36208-C8A3-A096-4DAC-1FE7ADE7298B}"/>
              </a:ext>
            </a:extLst>
          </p:cNvPr>
          <p:cNvSpPr>
            <a:spLocks noGrp="1"/>
          </p:cNvSpPr>
          <p:nvPr>
            <p:ph type="dt" sz="half" idx="10"/>
          </p:nvPr>
        </p:nvSpPr>
        <p:spPr/>
        <p:txBody>
          <a:bodyPr/>
          <a:lstStyle/>
          <a:p>
            <a:r>
              <a:rPr lang="en-US" dirty="0"/>
              <a:t>October 7-9, 2024</a:t>
            </a:r>
          </a:p>
        </p:txBody>
      </p:sp>
      <p:sp>
        <p:nvSpPr>
          <p:cNvPr id="5" name="Footer Placeholder 4">
            <a:extLst>
              <a:ext uri="{FF2B5EF4-FFF2-40B4-BE49-F238E27FC236}">
                <a16:creationId xmlns:a16="http://schemas.microsoft.com/office/drawing/2014/main" id="{FA2FDF76-0959-2412-9310-7D13758AAF1E}"/>
              </a:ext>
            </a:extLst>
          </p:cNvPr>
          <p:cNvSpPr>
            <a:spLocks noGrp="1"/>
          </p:cNvSpPr>
          <p:nvPr>
            <p:ph type="ftr" sz="quarter" idx="11"/>
          </p:nvPr>
        </p:nvSpPr>
        <p:spPr/>
        <p:txBody>
          <a:bodyPr/>
          <a:lstStyle/>
          <a:p>
            <a:r>
              <a:rPr lang="en-US" dirty="0"/>
              <a:t>4</a:t>
            </a:r>
            <a:r>
              <a:rPr lang="en-US" baseline="30000" dirty="0"/>
              <a:t>th</a:t>
            </a:r>
            <a:r>
              <a:rPr lang="en-US" dirty="0"/>
              <a:t> Space Imaging Workshop</a:t>
            </a:r>
          </a:p>
        </p:txBody>
      </p:sp>
      <p:sp>
        <p:nvSpPr>
          <p:cNvPr id="6" name="Slide Number Placeholder 5">
            <a:extLst>
              <a:ext uri="{FF2B5EF4-FFF2-40B4-BE49-F238E27FC236}">
                <a16:creationId xmlns:a16="http://schemas.microsoft.com/office/drawing/2014/main" id="{3FFCA572-640C-802D-5856-D45D4AEE487C}"/>
              </a:ext>
            </a:extLst>
          </p:cNvPr>
          <p:cNvSpPr>
            <a:spLocks noGrp="1"/>
          </p:cNvSpPr>
          <p:nvPr>
            <p:ph type="sldNum" sz="quarter" idx="12"/>
          </p:nvPr>
        </p:nvSpPr>
        <p:spPr/>
        <p:txBody>
          <a:bodyPr/>
          <a:lstStyle/>
          <a:p>
            <a:fld id="{810711A6-5908-4BC9-9A98-6F28F473755D}" type="slidenum">
              <a:rPr lang="en-US" smtClean="0"/>
              <a:t>‹#›</a:t>
            </a:fld>
            <a:endParaRPr lang="en-US"/>
          </a:p>
        </p:txBody>
      </p:sp>
    </p:spTree>
    <p:extLst>
      <p:ext uri="{BB962C8B-B14F-4D97-AF65-F5344CB8AC3E}">
        <p14:creationId xmlns:p14="http://schemas.microsoft.com/office/powerpoint/2010/main" val="1054175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11214-126E-586D-7EAE-4015FA5FA8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64B7B-6D7F-38B5-BDB2-C9B2B636F44D}"/>
              </a:ext>
            </a:extLst>
          </p:cNvPr>
          <p:cNvSpPr>
            <a:spLocks noGrp="1"/>
          </p:cNvSpPr>
          <p:nvPr>
            <p:ph sz="half" idx="1"/>
          </p:nvPr>
        </p:nvSpPr>
        <p:spPr>
          <a:xfrm>
            <a:off x="278321" y="1043873"/>
            <a:ext cx="5741479" cy="51330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A682CD-254A-96CD-DA3C-9ED22E1A8DB1}"/>
              </a:ext>
            </a:extLst>
          </p:cNvPr>
          <p:cNvSpPr>
            <a:spLocks noGrp="1"/>
          </p:cNvSpPr>
          <p:nvPr>
            <p:ph sz="half" idx="2"/>
          </p:nvPr>
        </p:nvSpPr>
        <p:spPr>
          <a:xfrm>
            <a:off x="6172200" y="1043873"/>
            <a:ext cx="5741478" cy="51330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AFB201-6124-C632-1825-2527D3C824F0}"/>
              </a:ext>
            </a:extLst>
          </p:cNvPr>
          <p:cNvSpPr>
            <a:spLocks noGrp="1"/>
          </p:cNvSpPr>
          <p:nvPr>
            <p:ph type="dt" sz="half" idx="10"/>
          </p:nvPr>
        </p:nvSpPr>
        <p:spPr/>
        <p:txBody>
          <a:bodyPr/>
          <a:lstStyle/>
          <a:p>
            <a:r>
              <a:rPr lang="en-US" dirty="0"/>
              <a:t>October 7-9, 2024</a:t>
            </a:r>
          </a:p>
        </p:txBody>
      </p:sp>
      <p:sp>
        <p:nvSpPr>
          <p:cNvPr id="6" name="Footer Placeholder 5">
            <a:extLst>
              <a:ext uri="{FF2B5EF4-FFF2-40B4-BE49-F238E27FC236}">
                <a16:creationId xmlns:a16="http://schemas.microsoft.com/office/drawing/2014/main" id="{DE96BCC5-B9E8-4F51-A3BD-9059AD94F2C0}"/>
              </a:ext>
            </a:extLst>
          </p:cNvPr>
          <p:cNvSpPr>
            <a:spLocks noGrp="1"/>
          </p:cNvSpPr>
          <p:nvPr>
            <p:ph type="ftr" sz="quarter" idx="11"/>
          </p:nvPr>
        </p:nvSpPr>
        <p:spPr/>
        <p:txBody>
          <a:bodyPr/>
          <a:lstStyle/>
          <a:p>
            <a:r>
              <a:rPr lang="en-US" dirty="0"/>
              <a:t>4</a:t>
            </a:r>
            <a:r>
              <a:rPr lang="en-US" baseline="30000" dirty="0"/>
              <a:t>th</a:t>
            </a:r>
            <a:r>
              <a:rPr lang="en-US" dirty="0"/>
              <a:t> Space Imaging Workshop</a:t>
            </a:r>
          </a:p>
        </p:txBody>
      </p:sp>
      <p:sp>
        <p:nvSpPr>
          <p:cNvPr id="7" name="Slide Number Placeholder 6">
            <a:extLst>
              <a:ext uri="{FF2B5EF4-FFF2-40B4-BE49-F238E27FC236}">
                <a16:creationId xmlns:a16="http://schemas.microsoft.com/office/drawing/2014/main" id="{1090A9D4-38A0-1C8D-E4F4-2905387B2434}"/>
              </a:ext>
            </a:extLst>
          </p:cNvPr>
          <p:cNvSpPr>
            <a:spLocks noGrp="1"/>
          </p:cNvSpPr>
          <p:nvPr>
            <p:ph type="sldNum" sz="quarter" idx="12"/>
          </p:nvPr>
        </p:nvSpPr>
        <p:spPr/>
        <p:txBody>
          <a:bodyPr/>
          <a:lstStyle/>
          <a:p>
            <a:fld id="{810711A6-5908-4BC9-9A98-6F28F473755D}" type="slidenum">
              <a:rPr lang="en-US" smtClean="0"/>
              <a:t>‹#›</a:t>
            </a:fld>
            <a:endParaRPr lang="en-US"/>
          </a:p>
        </p:txBody>
      </p:sp>
    </p:spTree>
    <p:extLst>
      <p:ext uri="{BB962C8B-B14F-4D97-AF65-F5344CB8AC3E}">
        <p14:creationId xmlns:p14="http://schemas.microsoft.com/office/powerpoint/2010/main" val="11181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178CA-D545-4C8F-BB2E-92C31D7B546C}"/>
              </a:ext>
            </a:extLst>
          </p:cNvPr>
          <p:cNvSpPr>
            <a:spLocks noGrp="1"/>
          </p:cNvSpPr>
          <p:nvPr>
            <p:ph type="title"/>
          </p:nvPr>
        </p:nvSpPr>
        <p:spPr>
          <a:xfrm>
            <a:off x="298708" y="11099"/>
            <a:ext cx="10515600" cy="89521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06593B-3696-7514-5DB3-D33D253DAB7E}"/>
              </a:ext>
            </a:extLst>
          </p:cNvPr>
          <p:cNvSpPr>
            <a:spLocks noGrp="1"/>
          </p:cNvSpPr>
          <p:nvPr>
            <p:ph type="body" idx="1"/>
          </p:nvPr>
        </p:nvSpPr>
        <p:spPr>
          <a:xfrm>
            <a:off x="298708" y="1033386"/>
            <a:ext cx="56988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6DDE1E-A68D-B5B8-C954-72FBF6DEDA98}"/>
              </a:ext>
            </a:extLst>
          </p:cNvPr>
          <p:cNvSpPr>
            <a:spLocks noGrp="1"/>
          </p:cNvSpPr>
          <p:nvPr>
            <p:ph sz="half" idx="2"/>
          </p:nvPr>
        </p:nvSpPr>
        <p:spPr>
          <a:xfrm>
            <a:off x="298708" y="1857298"/>
            <a:ext cx="5698867" cy="4503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BCF1F2-549D-E714-08BB-6B653CF1E88B}"/>
              </a:ext>
            </a:extLst>
          </p:cNvPr>
          <p:cNvSpPr>
            <a:spLocks noGrp="1"/>
          </p:cNvSpPr>
          <p:nvPr>
            <p:ph type="body" sz="quarter" idx="3"/>
          </p:nvPr>
        </p:nvSpPr>
        <p:spPr>
          <a:xfrm>
            <a:off x="6172200" y="1033386"/>
            <a:ext cx="572109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2FB2B9-48D3-2F1B-593D-874C43CE4439}"/>
              </a:ext>
            </a:extLst>
          </p:cNvPr>
          <p:cNvSpPr>
            <a:spLocks noGrp="1"/>
          </p:cNvSpPr>
          <p:nvPr>
            <p:ph sz="quarter" idx="4"/>
          </p:nvPr>
        </p:nvSpPr>
        <p:spPr>
          <a:xfrm>
            <a:off x="6172200" y="1857298"/>
            <a:ext cx="5721092" cy="4503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9F52FB-3A9B-DF0D-2B7D-2C8AC5F9358F}"/>
              </a:ext>
            </a:extLst>
          </p:cNvPr>
          <p:cNvSpPr>
            <a:spLocks noGrp="1"/>
          </p:cNvSpPr>
          <p:nvPr>
            <p:ph type="dt" sz="half" idx="10"/>
          </p:nvPr>
        </p:nvSpPr>
        <p:spPr/>
        <p:txBody>
          <a:bodyPr/>
          <a:lstStyle/>
          <a:p>
            <a:r>
              <a:rPr lang="en-US" dirty="0"/>
              <a:t>October 7-9, 2024</a:t>
            </a:r>
          </a:p>
        </p:txBody>
      </p:sp>
      <p:sp>
        <p:nvSpPr>
          <p:cNvPr id="8" name="Footer Placeholder 7">
            <a:extLst>
              <a:ext uri="{FF2B5EF4-FFF2-40B4-BE49-F238E27FC236}">
                <a16:creationId xmlns:a16="http://schemas.microsoft.com/office/drawing/2014/main" id="{425207C9-87EB-F36D-EE22-0DDC6860A214}"/>
              </a:ext>
            </a:extLst>
          </p:cNvPr>
          <p:cNvSpPr>
            <a:spLocks noGrp="1"/>
          </p:cNvSpPr>
          <p:nvPr>
            <p:ph type="ftr" sz="quarter" idx="11"/>
          </p:nvPr>
        </p:nvSpPr>
        <p:spPr/>
        <p:txBody>
          <a:bodyPr/>
          <a:lstStyle/>
          <a:p>
            <a:r>
              <a:rPr lang="en-US" dirty="0"/>
              <a:t>4</a:t>
            </a:r>
            <a:r>
              <a:rPr lang="en-US" baseline="30000" dirty="0"/>
              <a:t>th</a:t>
            </a:r>
            <a:r>
              <a:rPr lang="en-US" dirty="0"/>
              <a:t> Space Imaging Workshop</a:t>
            </a:r>
          </a:p>
        </p:txBody>
      </p:sp>
      <p:sp>
        <p:nvSpPr>
          <p:cNvPr id="9" name="Slide Number Placeholder 8">
            <a:extLst>
              <a:ext uri="{FF2B5EF4-FFF2-40B4-BE49-F238E27FC236}">
                <a16:creationId xmlns:a16="http://schemas.microsoft.com/office/drawing/2014/main" id="{E1EC0033-FA3F-6F2A-D779-6BF1BF12E3C0}"/>
              </a:ext>
            </a:extLst>
          </p:cNvPr>
          <p:cNvSpPr>
            <a:spLocks noGrp="1"/>
          </p:cNvSpPr>
          <p:nvPr>
            <p:ph type="sldNum" sz="quarter" idx="12"/>
          </p:nvPr>
        </p:nvSpPr>
        <p:spPr/>
        <p:txBody>
          <a:bodyPr/>
          <a:lstStyle/>
          <a:p>
            <a:fld id="{810711A6-5908-4BC9-9A98-6F28F473755D}" type="slidenum">
              <a:rPr lang="en-US" smtClean="0"/>
              <a:t>‹#›</a:t>
            </a:fld>
            <a:endParaRPr lang="en-US"/>
          </a:p>
        </p:txBody>
      </p:sp>
    </p:spTree>
    <p:extLst>
      <p:ext uri="{BB962C8B-B14F-4D97-AF65-F5344CB8AC3E}">
        <p14:creationId xmlns:p14="http://schemas.microsoft.com/office/powerpoint/2010/main" val="1992884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80606-9264-4FEC-BA65-77DB4EBFE7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D0E5EA-BDBF-9CBA-8BA8-C115A9BDE50D}"/>
              </a:ext>
            </a:extLst>
          </p:cNvPr>
          <p:cNvSpPr>
            <a:spLocks noGrp="1"/>
          </p:cNvSpPr>
          <p:nvPr>
            <p:ph type="dt" sz="half" idx="10"/>
          </p:nvPr>
        </p:nvSpPr>
        <p:spPr/>
        <p:txBody>
          <a:bodyPr/>
          <a:lstStyle/>
          <a:p>
            <a:r>
              <a:rPr lang="en-US" dirty="0"/>
              <a:t>October 7-9, 2024</a:t>
            </a:r>
          </a:p>
        </p:txBody>
      </p:sp>
      <p:sp>
        <p:nvSpPr>
          <p:cNvPr id="4" name="Footer Placeholder 3">
            <a:extLst>
              <a:ext uri="{FF2B5EF4-FFF2-40B4-BE49-F238E27FC236}">
                <a16:creationId xmlns:a16="http://schemas.microsoft.com/office/drawing/2014/main" id="{05BCFF47-E441-9DE8-1988-6BF95143A502}"/>
              </a:ext>
            </a:extLst>
          </p:cNvPr>
          <p:cNvSpPr>
            <a:spLocks noGrp="1"/>
          </p:cNvSpPr>
          <p:nvPr>
            <p:ph type="ftr" sz="quarter" idx="11"/>
          </p:nvPr>
        </p:nvSpPr>
        <p:spPr/>
        <p:txBody>
          <a:bodyPr/>
          <a:lstStyle/>
          <a:p>
            <a:r>
              <a:rPr lang="en-US" dirty="0"/>
              <a:t>4</a:t>
            </a:r>
            <a:r>
              <a:rPr lang="en-US" baseline="30000" dirty="0"/>
              <a:t>th</a:t>
            </a:r>
            <a:r>
              <a:rPr lang="en-US" dirty="0"/>
              <a:t> Space Imaging Workshop</a:t>
            </a:r>
          </a:p>
        </p:txBody>
      </p:sp>
      <p:sp>
        <p:nvSpPr>
          <p:cNvPr id="5" name="Slide Number Placeholder 4">
            <a:extLst>
              <a:ext uri="{FF2B5EF4-FFF2-40B4-BE49-F238E27FC236}">
                <a16:creationId xmlns:a16="http://schemas.microsoft.com/office/drawing/2014/main" id="{FB782F4E-7FB9-4DB2-879B-4D092532D6D2}"/>
              </a:ext>
            </a:extLst>
          </p:cNvPr>
          <p:cNvSpPr>
            <a:spLocks noGrp="1"/>
          </p:cNvSpPr>
          <p:nvPr>
            <p:ph type="sldNum" sz="quarter" idx="12"/>
          </p:nvPr>
        </p:nvSpPr>
        <p:spPr/>
        <p:txBody>
          <a:bodyPr/>
          <a:lstStyle/>
          <a:p>
            <a:fld id="{810711A6-5908-4BC9-9A98-6F28F473755D}" type="slidenum">
              <a:rPr lang="en-US" smtClean="0"/>
              <a:t>‹#›</a:t>
            </a:fld>
            <a:endParaRPr lang="en-US"/>
          </a:p>
        </p:txBody>
      </p:sp>
    </p:spTree>
    <p:extLst>
      <p:ext uri="{BB962C8B-B14F-4D97-AF65-F5344CB8AC3E}">
        <p14:creationId xmlns:p14="http://schemas.microsoft.com/office/powerpoint/2010/main" val="4054903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5A519C-ADD4-55E4-306D-C26C28C4D41E}"/>
              </a:ext>
            </a:extLst>
          </p:cNvPr>
          <p:cNvSpPr>
            <a:spLocks noGrp="1"/>
          </p:cNvSpPr>
          <p:nvPr>
            <p:ph type="dt" sz="half" idx="10"/>
          </p:nvPr>
        </p:nvSpPr>
        <p:spPr/>
        <p:txBody>
          <a:bodyPr/>
          <a:lstStyle/>
          <a:p>
            <a:r>
              <a:rPr lang="en-US" dirty="0"/>
              <a:t>October 7-9, 2024</a:t>
            </a:r>
          </a:p>
        </p:txBody>
      </p:sp>
      <p:sp>
        <p:nvSpPr>
          <p:cNvPr id="3" name="Footer Placeholder 2">
            <a:extLst>
              <a:ext uri="{FF2B5EF4-FFF2-40B4-BE49-F238E27FC236}">
                <a16:creationId xmlns:a16="http://schemas.microsoft.com/office/drawing/2014/main" id="{D2C1ABFA-47C9-9C95-E860-1446C59572FE}"/>
              </a:ext>
            </a:extLst>
          </p:cNvPr>
          <p:cNvSpPr>
            <a:spLocks noGrp="1"/>
          </p:cNvSpPr>
          <p:nvPr>
            <p:ph type="ftr" sz="quarter" idx="11"/>
          </p:nvPr>
        </p:nvSpPr>
        <p:spPr/>
        <p:txBody>
          <a:bodyPr/>
          <a:lstStyle/>
          <a:p>
            <a:r>
              <a:rPr lang="en-US" dirty="0"/>
              <a:t>4</a:t>
            </a:r>
            <a:r>
              <a:rPr lang="en-US" baseline="30000" dirty="0"/>
              <a:t>th</a:t>
            </a:r>
            <a:r>
              <a:rPr lang="en-US" dirty="0"/>
              <a:t> Space Imaging Workshop</a:t>
            </a:r>
          </a:p>
        </p:txBody>
      </p:sp>
      <p:sp>
        <p:nvSpPr>
          <p:cNvPr id="4" name="Slide Number Placeholder 3">
            <a:extLst>
              <a:ext uri="{FF2B5EF4-FFF2-40B4-BE49-F238E27FC236}">
                <a16:creationId xmlns:a16="http://schemas.microsoft.com/office/drawing/2014/main" id="{BF409283-22FA-DA72-89A4-6580C46F454A}"/>
              </a:ext>
            </a:extLst>
          </p:cNvPr>
          <p:cNvSpPr>
            <a:spLocks noGrp="1"/>
          </p:cNvSpPr>
          <p:nvPr>
            <p:ph type="sldNum" sz="quarter" idx="12"/>
          </p:nvPr>
        </p:nvSpPr>
        <p:spPr/>
        <p:txBody>
          <a:bodyPr/>
          <a:lstStyle/>
          <a:p>
            <a:fld id="{810711A6-5908-4BC9-9A98-6F28F473755D}" type="slidenum">
              <a:rPr lang="en-US" smtClean="0"/>
              <a:t>‹#›</a:t>
            </a:fld>
            <a:endParaRPr lang="en-US"/>
          </a:p>
        </p:txBody>
      </p:sp>
    </p:spTree>
    <p:extLst>
      <p:ext uri="{BB962C8B-B14F-4D97-AF65-F5344CB8AC3E}">
        <p14:creationId xmlns:p14="http://schemas.microsoft.com/office/powerpoint/2010/main" val="996679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D825-148C-88F3-1A35-D4C43EA61C2E}"/>
              </a:ext>
            </a:extLst>
          </p:cNvPr>
          <p:cNvSpPr>
            <a:spLocks noGrp="1"/>
          </p:cNvSpPr>
          <p:nvPr>
            <p:ph type="title"/>
          </p:nvPr>
        </p:nvSpPr>
        <p:spPr>
          <a:xfrm>
            <a:off x="265254" y="965565"/>
            <a:ext cx="3932237" cy="1600200"/>
          </a:xfrm>
        </p:spPr>
        <p:txBody>
          <a:bodyPr anchor="b"/>
          <a:lstStyle>
            <a:lvl1pPr>
              <a:defRPr sz="32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389A8F4-4114-DC83-E09D-F6A48F01D925}"/>
              </a:ext>
            </a:extLst>
          </p:cNvPr>
          <p:cNvSpPr>
            <a:spLocks noGrp="1"/>
          </p:cNvSpPr>
          <p:nvPr>
            <p:ph idx="1"/>
          </p:nvPr>
        </p:nvSpPr>
        <p:spPr>
          <a:xfrm>
            <a:off x="4398260" y="965565"/>
            <a:ext cx="7528485" cy="54117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42345-0B85-D796-CC31-62AE14D1B63A}"/>
              </a:ext>
            </a:extLst>
          </p:cNvPr>
          <p:cNvSpPr>
            <a:spLocks noGrp="1"/>
          </p:cNvSpPr>
          <p:nvPr>
            <p:ph type="body" sz="half" idx="2"/>
          </p:nvPr>
        </p:nvSpPr>
        <p:spPr>
          <a:xfrm>
            <a:off x="265254" y="256576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BBDC05-50AA-5BEC-0CC7-6D3C9DF57553}"/>
              </a:ext>
            </a:extLst>
          </p:cNvPr>
          <p:cNvSpPr>
            <a:spLocks noGrp="1"/>
          </p:cNvSpPr>
          <p:nvPr>
            <p:ph type="dt" sz="half" idx="10"/>
          </p:nvPr>
        </p:nvSpPr>
        <p:spPr/>
        <p:txBody>
          <a:bodyPr/>
          <a:lstStyle/>
          <a:p>
            <a:r>
              <a:rPr lang="en-US" dirty="0"/>
              <a:t>October 7-9, 2024</a:t>
            </a:r>
          </a:p>
        </p:txBody>
      </p:sp>
      <p:sp>
        <p:nvSpPr>
          <p:cNvPr id="6" name="Footer Placeholder 5">
            <a:extLst>
              <a:ext uri="{FF2B5EF4-FFF2-40B4-BE49-F238E27FC236}">
                <a16:creationId xmlns:a16="http://schemas.microsoft.com/office/drawing/2014/main" id="{1272FACE-3325-C652-44A0-76B143277FE9}"/>
              </a:ext>
            </a:extLst>
          </p:cNvPr>
          <p:cNvSpPr>
            <a:spLocks noGrp="1"/>
          </p:cNvSpPr>
          <p:nvPr>
            <p:ph type="ftr" sz="quarter" idx="11"/>
          </p:nvPr>
        </p:nvSpPr>
        <p:spPr/>
        <p:txBody>
          <a:bodyPr/>
          <a:lstStyle/>
          <a:p>
            <a:r>
              <a:rPr lang="en-US" dirty="0"/>
              <a:t>4</a:t>
            </a:r>
            <a:r>
              <a:rPr lang="en-US" baseline="30000" dirty="0"/>
              <a:t>th</a:t>
            </a:r>
            <a:r>
              <a:rPr lang="en-US" dirty="0"/>
              <a:t> Space Imaging Workshop</a:t>
            </a:r>
          </a:p>
        </p:txBody>
      </p:sp>
      <p:sp>
        <p:nvSpPr>
          <p:cNvPr id="7" name="Slide Number Placeholder 6">
            <a:extLst>
              <a:ext uri="{FF2B5EF4-FFF2-40B4-BE49-F238E27FC236}">
                <a16:creationId xmlns:a16="http://schemas.microsoft.com/office/drawing/2014/main" id="{268CCF21-0C79-D008-8480-E7E274DBD278}"/>
              </a:ext>
            </a:extLst>
          </p:cNvPr>
          <p:cNvSpPr>
            <a:spLocks noGrp="1"/>
          </p:cNvSpPr>
          <p:nvPr>
            <p:ph type="sldNum" sz="quarter" idx="12"/>
          </p:nvPr>
        </p:nvSpPr>
        <p:spPr/>
        <p:txBody>
          <a:bodyPr/>
          <a:lstStyle/>
          <a:p>
            <a:fld id="{810711A6-5908-4BC9-9A98-6F28F473755D}" type="slidenum">
              <a:rPr lang="en-US" smtClean="0"/>
              <a:t>‹#›</a:t>
            </a:fld>
            <a:endParaRPr lang="en-US"/>
          </a:p>
        </p:txBody>
      </p:sp>
    </p:spTree>
    <p:extLst>
      <p:ext uri="{BB962C8B-B14F-4D97-AF65-F5344CB8AC3E}">
        <p14:creationId xmlns:p14="http://schemas.microsoft.com/office/powerpoint/2010/main" val="1088969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84E94-D3F4-735F-BC2F-DF940A33D7C7}"/>
              </a:ext>
            </a:extLst>
          </p:cNvPr>
          <p:cNvSpPr>
            <a:spLocks noGrp="1"/>
          </p:cNvSpPr>
          <p:nvPr>
            <p:ph type="title"/>
          </p:nvPr>
        </p:nvSpPr>
        <p:spPr>
          <a:xfrm>
            <a:off x="257161" y="987425"/>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BB20-38E6-1825-85E7-DCFEA8AB718D}"/>
              </a:ext>
            </a:extLst>
          </p:cNvPr>
          <p:cNvSpPr>
            <a:spLocks noGrp="1"/>
          </p:cNvSpPr>
          <p:nvPr>
            <p:ph type="pic" idx="1"/>
          </p:nvPr>
        </p:nvSpPr>
        <p:spPr>
          <a:xfrm>
            <a:off x="4325431" y="987425"/>
            <a:ext cx="7609407"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A8D4E6-B347-9252-DC78-ABCE137F478A}"/>
              </a:ext>
            </a:extLst>
          </p:cNvPr>
          <p:cNvSpPr>
            <a:spLocks noGrp="1"/>
          </p:cNvSpPr>
          <p:nvPr>
            <p:ph type="body" sz="half" idx="2"/>
          </p:nvPr>
        </p:nvSpPr>
        <p:spPr>
          <a:xfrm>
            <a:off x="257161" y="258762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FAE40F-481F-12B2-1DAC-97B060B0FB02}"/>
              </a:ext>
            </a:extLst>
          </p:cNvPr>
          <p:cNvSpPr>
            <a:spLocks noGrp="1"/>
          </p:cNvSpPr>
          <p:nvPr>
            <p:ph type="dt" sz="half" idx="10"/>
          </p:nvPr>
        </p:nvSpPr>
        <p:spPr/>
        <p:txBody>
          <a:bodyPr/>
          <a:lstStyle/>
          <a:p>
            <a:r>
              <a:rPr lang="en-US" dirty="0"/>
              <a:t>October 7-9, 2024</a:t>
            </a:r>
          </a:p>
        </p:txBody>
      </p:sp>
      <p:sp>
        <p:nvSpPr>
          <p:cNvPr id="6" name="Footer Placeholder 5">
            <a:extLst>
              <a:ext uri="{FF2B5EF4-FFF2-40B4-BE49-F238E27FC236}">
                <a16:creationId xmlns:a16="http://schemas.microsoft.com/office/drawing/2014/main" id="{9FD5F104-EBFB-CC91-696F-B0D89E19057E}"/>
              </a:ext>
            </a:extLst>
          </p:cNvPr>
          <p:cNvSpPr>
            <a:spLocks noGrp="1"/>
          </p:cNvSpPr>
          <p:nvPr>
            <p:ph type="ftr" sz="quarter" idx="11"/>
          </p:nvPr>
        </p:nvSpPr>
        <p:spPr/>
        <p:txBody>
          <a:bodyPr/>
          <a:lstStyle/>
          <a:p>
            <a:r>
              <a:rPr lang="en-US" dirty="0"/>
              <a:t>4</a:t>
            </a:r>
            <a:r>
              <a:rPr lang="en-US" baseline="30000" dirty="0"/>
              <a:t>th</a:t>
            </a:r>
            <a:r>
              <a:rPr lang="en-US" dirty="0"/>
              <a:t> Space Imaging Workshop</a:t>
            </a:r>
          </a:p>
        </p:txBody>
      </p:sp>
      <p:sp>
        <p:nvSpPr>
          <p:cNvPr id="7" name="Slide Number Placeholder 6">
            <a:extLst>
              <a:ext uri="{FF2B5EF4-FFF2-40B4-BE49-F238E27FC236}">
                <a16:creationId xmlns:a16="http://schemas.microsoft.com/office/drawing/2014/main" id="{CA9703F6-78A1-7D8F-A9E4-674D5F8B801C}"/>
              </a:ext>
            </a:extLst>
          </p:cNvPr>
          <p:cNvSpPr>
            <a:spLocks noGrp="1"/>
          </p:cNvSpPr>
          <p:nvPr>
            <p:ph type="sldNum" sz="quarter" idx="12"/>
          </p:nvPr>
        </p:nvSpPr>
        <p:spPr/>
        <p:txBody>
          <a:bodyPr/>
          <a:lstStyle/>
          <a:p>
            <a:fld id="{810711A6-5908-4BC9-9A98-6F28F473755D}" type="slidenum">
              <a:rPr lang="en-US" smtClean="0"/>
              <a:t>‹#›</a:t>
            </a:fld>
            <a:endParaRPr lang="en-US"/>
          </a:p>
        </p:txBody>
      </p:sp>
    </p:spTree>
    <p:extLst>
      <p:ext uri="{BB962C8B-B14F-4D97-AF65-F5344CB8AC3E}">
        <p14:creationId xmlns:p14="http://schemas.microsoft.com/office/powerpoint/2010/main" val="2244436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BD051B-94D6-5B22-487A-E03E3211A7A6}"/>
              </a:ext>
            </a:extLst>
          </p:cNvPr>
          <p:cNvSpPr>
            <a:spLocks noGrp="1"/>
          </p:cNvSpPr>
          <p:nvPr>
            <p:ph type="body" idx="1"/>
          </p:nvPr>
        </p:nvSpPr>
        <p:spPr>
          <a:xfrm>
            <a:off x="215788" y="1011504"/>
            <a:ext cx="11760424" cy="516545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FE05F-E0E5-7C63-B309-82488C401069}"/>
              </a:ext>
            </a:extLst>
          </p:cNvPr>
          <p:cNvSpPr>
            <a:spLocks noGrp="1"/>
          </p:cNvSpPr>
          <p:nvPr>
            <p:ph type="dt" sz="half" idx="2"/>
          </p:nvPr>
        </p:nvSpPr>
        <p:spPr>
          <a:xfrm>
            <a:off x="0" y="648177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October 7-9, 2024</a:t>
            </a:r>
          </a:p>
        </p:txBody>
      </p:sp>
      <p:sp>
        <p:nvSpPr>
          <p:cNvPr id="5" name="Footer Placeholder 4">
            <a:extLst>
              <a:ext uri="{FF2B5EF4-FFF2-40B4-BE49-F238E27FC236}">
                <a16:creationId xmlns:a16="http://schemas.microsoft.com/office/drawing/2014/main" id="{5F78C82B-59BB-83F0-DA50-2BF113C7D10B}"/>
              </a:ext>
            </a:extLst>
          </p:cNvPr>
          <p:cNvSpPr>
            <a:spLocks noGrp="1"/>
          </p:cNvSpPr>
          <p:nvPr>
            <p:ph type="ftr" sz="quarter" idx="3"/>
          </p:nvPr>
        </p:nvSpPr>
        <p:spPr>
          <a:xfrm>
            <a:off x="4035554" y="649287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4</a:t>
            </a:r>
            <a:r>
              <a:rPr lang="en-US" baseline="30000" dirty="0"/>
              <a:t>th</a:t>
            </a:r>
            <a:r>
              <a:rPr lang="en-US" dirty="0"/>
              <a:t> Space Imaging Workshop</a:t>
            </a:r>
          </a:p>
        </p:txBody>
      </p:sp>
      <p:sp>
        <p:nvSpPr>
          <p:cNvPr id="6" name="Slide Number Placeholder 5">
            <a:extLst>
              <a:ext uri="{FF2B5EF4-FFF2-40B4-BE49-F238E27FC236}">
                <a16:creationId xmlns:a16="http://schemas.microsoft.com/office/drawing/2014/main" id="{DC8872EC-93D1-EEDE-2E5E-9A10E8160F76}"/>
              </a:ext>
            </a:extLst>
          </p:cNvPr>
          <p:cNvSpPr>
            <a:spLocks noGrp="1"/>
          </p:cNvSpPr>
          <p:nvPr>
            <p:ph type="sldNum" sz="quarter" idx="4"/>
          </p:nvPr>
        </p:nvSpPr>
        <p:spPr>
          <a:xfrm>
            <a:off x="9442708" y="648177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711A6-5908-4BC9-9A98-6F28F473755D}" type="slidenum">
              <a:rPr lang="en-US" smtClean="0"/>
              <a:t>‹#›</a:t>
            </a:fld>
            <a:endParaRPr lang="en-US"/>
          </a:p>
        </p:txBody>
      </p:sp>
      <p:pic>
        <p:nvPicPr>
          <p:cNvPr id="7" name="Picture 6">
            <a:extLst>
              <a:ext uri="{FF2B5EF4-FFF2-40B4-BE49-F238E27FC236}">
                <a16:creationId xmlns:a16="http://schemas.microsoft.com/office/drawing/2014/main" id="{CF66D1A2-F0B4-50A9-0102-677B1930BBC0}"/>
              </a:ext>
            </a:extLst>
          </p:cNvPr>
          <p:cNvPicPr>
            <a:picLocks noChangeAspect="1"/>
          </p:cNvPicPr>
          <p:nvPr userDrawn="1"/>
        </p:nvPicPr>
        <p:blipFill>
          <a:blip r:embed="rId13"/>
          <a:stretch>
            <a:fillRect/>
          </a:stretch>
        </p:blipFill>
        <p:spPr>
          <a:xfrm>
            <a:off x="-1" y="-1"/>
            <a:ext cx="12185909" cy="897468"/>
          </a:xfrm>
          <a:prstGeom prst="rect">
            <a:avLst/>
          </a:prstGeom>
        </p:spPr>
      </p:pic>
      <p:sp>
        <p:nvSpPr>
          <p:cNvPr id="2" name="Title Placeholder 1">
            <a:extLst>
              <a:ext uri="{FF2B5EF4-FFF2-40B4-BE49-F238E27FC236}">
                <a16:creationId xmlns:a16="http://schemas.microsoft.com/office/drawing/2014/main" id="{63F15A08-8250-D78A-A70D-F49BA5AC860B}"/>
              </a:ext>
            </a:extLst>
          </p:cNvPr>
          <p:cNvSpPr>
            <a:spLocks noGrp="1"/>
          </p:cNvSpPr>
          <p:nvPr>
            <p:ph type="title"/>
          </p:nvPr>
        </p:nvSpPr>
        <p:spPr>
          <a:xfrm>
            <a:off x="278321" y="-3558"/>
            <a:ext cx="10793923" cy="897467"/>
          </a:xfrm>
          <a:prstGeom prst="rect">
            <a:avLst/>
          </a:prstGeom>
        </p:spPr>
        <p:txBody>
          <a:bodyPr vert="horz" lIns="91440" tIns="45720" rIns="91440" bIns="45720" rtlCol="0" anchor="ctr">
            <a:normAutofit/>
          </a:bodyPr>
          <a:lstStyle/>
          <a:p>
            <a:r>
              <a:rPr lang="en-US"/>
              <a:t>Click to edit Master title style</a:t>
            </a:r>
          </a:p>
        </p:txBody>
      </p:sp>
      <p:pic>
        <p:nvPicPr>
          <p:cNvPr id="10" name="Picture 9">
            <a:extLst>
              <a:ext uri="{FF2B5EF4-FFF2-40B4-BE49-F238E27FC236}">
                <a16:creationId xmlns:a16="http://schemas.microsoft.com/office/drawing/2014/main" id="{958AB022-A878-C5F7-D0AA-CAF1CCE7FF5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52963" y="-61650"/>
            <a:ext cx="990306" cy="1000015"/>
          </a:xfrm>
          <a:prstGeom prst="rect">
            <a:avLst/>
          </a:prstGeom>
        </p:spPr>
      </p:pic>
      <p:pic>
        <p:nvPicPr>
          <p:cNvPr id="1026" name="Picture 2">
            <a:extLst>
              <a:ext uri="{FF2B5EF4-FFF2-40B4-BE49-F238E27FC236}">
                <a16:creationId xmlns:a16="http://schemas.microsoft.com/office/drawing/2014/main" id="{5180C812-CFEE-4438-940C-8599589F65F7}"/>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159145" y="-38873"/>
            <a:ext cx="1191421" cy="996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462409"/>
      </p:ext>
    </p:extLst>
  </p:cSld>
  <p:clrMap bg1="lt1" tx1="dk1" bg2="lt2" tx2="dk2" accent1="accent1" accent2="accent2" accent3="accent3" accent4="accent4" accent5="accent5" accent6="accent6" hlink="hlink" folHlink="folHlink"/>
  <p:sldLayoutIdLst>
    <p:sldLayoutId id="2147483673" r:id="rId1"/>
    <p:sldLayoutId id="2147483650" r:id="rId2"/>
    <p:sldLayoutId id="2147483651" r:id="rId3"/>
    <p:sldLayoutId id="2147483652" r:id="rId4"/>
    <p:sldLayoutId id="2147483653" r:id="rId5"/>
    <p:sldLayoutId id="214748367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stereopipeline.readthedocs.io/en/latest/introduction.html" TargetMode="External"/><Relationship Id="rId2" Type="http://schemas.openxmlformats.org/officeDocument/2006/relationships/hyperlink" Target="https://github.com/NeoGeographyToolkit/StereoPipeline" TargetMode="External"/><Relationship Id="rId1" Type="http://schemas.openxmlformats.org/officeDocument/2006/relationships/slideLayout" Target="../slideLayouts/slideLayout2.xml"/><Relationship Id="rId4" Type="http://schemas.openxmlformats.org/officeDocument/2006/relationships/hyperlink" Target="https://pgda.gsfc.nasa.gov/products/92"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gda.gsfc.nasa.gov/products/81" TargetMode="External"/><Relationship Id="rId2" Type="http://schemas.openxmlformats.org/officeDocument/2006/relationships/hyperlink" Target="https://pgda.gsfc.nasa.gov/products/90" TargetMode="Externa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1.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22.png"/><Relationship Id="rId5" Type="http://schemas.openxmlformats.org/officeDocument/2006/relationships/diagramColors" Target="../diagrams/colors1.xml"/><Relationship Id="rId10" Type="http://schemas.openxmlformats.org/officeDocument/2006/relationships/image" Target="../media/image21.png"/><Relationship Id="rId4" Type="http://schemas.openxmlformats.org/officeDocument/2006/relationships/diagramQuickStyle" Target="../diagrams/quickStyle1.xml"/><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video" Target="../media/media5.mp4"/><Relationship Id="rId13" Type="http://schemas.openxmlformats.org/officeDocument/2006/relationships/image" Target="../media/image31.png"/><Relationship Id="rId3" Type="http://schemas.microsoft.com/office/2007/relationships/media" Target="../media/media3.mp4"/><Relationship Id="rId7" Type="http://schemas.microsoft.com/office/2007/relationships/media" Target="../media/media5.mp4"/><Relationship Id="rId12"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29.png"/><Relationship Id="rId5" Type="http://schemas.microsoft.com/office/2007/relationships/media" Target="../media/media4.mp4"/><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video" Target="../media/media3.mp4"/><Relationship Id="rId9" Type="http://schemas.openxmlformats.org/officeDocument/2006/relationships/slideLayout" Target="../slideLayouts/slideLayout2.xml"/><Relationship Id="rId1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6.mp4"/><Relationship Id="rId7" Type="http://schemas.openxmlformats.org/officeDocument/2006/relationships/image" Target="../media/image2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slideLayout" Target="../slideLayouts/slideLayout2.xml"/><Relationship Id="rId4" Type="http://schemas.openxmlformats.org/officeDocument/2006/relationships/video" Target="../media/media6.mp4"/><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github.com/nasa/giant" TargetMode="External"/><Relationship Id="rId2" Type="http://schemas.openxmlformats.org/officeDocument/2006/relationships/hyperlink" Target="https://github.com/nasa/vira" TargetMode="External"/><Relationship Id="rId1" Type="http://schemas.openxmlformats.org/officeDocument/2006/relationships/slideLayout" Target="../slideLayouts/slideLayout2.xml"/><Relationship Id="rId4" Type="http://schemas.openxmlformats.org/officeDocument/2006/relationships/hyperlink" Target="https://monteypy.jpl.nasa.gov/"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hyperlink" Target="https://github.com/NeoGeographyToolkit/synthterrai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1FF5DA-77A0-CBB4-48ED-97527B6F3465}"/>
              </a:ext>
            </a:extLst>
          </p:cNvPr>
          <p:cNvSpPr txBox="1"/>
          <p:nvPr/>
        </p:nvSpPr>
        <p:spPr>
          <a:xfrm>
            <a:off x="234286" y="6182796"/>
            <a:ext cx="11652913" cy="307777"/>
          </a:xfrm>
          <a:prstGeom prst="rect">
            <a:avLst/>
          </a:prstGeom>
          <a:noFill/>
        </p:spPr>
        <p:txBody>
          <a:bodyPr wrap="square" rtlCol="0" anchor="ctr" anchorCtr="0">
            <a:spAutoFit/>
          </a:bodyPr>
          <a:lstStyle/>
          <a:p>
            <a:r>
              <a:rPr lang="en-US" sz="1400" dirty="0">
                <a:solidFill>
                  <a:prstClr val="white"/>
                </a:solidFill>
                <a:latin typeface="Arial Bold" panose="020B0704020202020204" pitchFamily="34" charset="0"/>
                <a:ea typeface="Helvetica Neue" charset="0"/>
                <a:cs typeface="Arial Bold" panose="020B0704020202020204" pitchFamily="34" charset="0"/>
              </a:rPr>
              <a:t>The LuNaMaps Team |  4</a:t>
            </a:r>
            <a:r>
              <a:rPr lang="en-US" sz="1400" baseline="30000" dirty="0">
                <a:solidFill>
                  <a:prstClr val="white"/>
                </a:solidFill>
                <a:latin typeface="Arial Bold" panose="020B0704020202020204" pitchFamily="34" charset="0"/>
                <a:ea typeface="Helvetica Neue" charset="0"/>
                <a:cs typeface="Arial Bold" panose="020B0704020202020204" pitchFamily="34" charset="0"/>
              </a:rPr>
              <a:t>th</a:t>
            </a:r>
            <a:r>
              <a:rPr lang="en-US" sz="1400" dirty="0">
                <a:solidFill>
                  <a:prstClr val="white"/>
                </a:solidFill>
                <a:latin typeface="Arial Bold" panose="020B0704020202020204" pitchFamily="34" charset="0"/>
                <a:ea typeface="Helvetica Neue" charset="0"/>
                <a:cs typeface="Arial Bold" panose="020B0704020202020204" pitchFamily="34" charset="0"/>
              </a:rPr>
              <a:t> Space Imaging Workshop  |  October 7-9, 2024</a:t>
            </a:r>
          </a:p>
        </p:txBody>
      </p:sp>
      <p:sp>
        <p:nvSpPr>
          <p:cNvPr id="5" name="Slide Number Placeholder 4">
            <a:extLst>
              <a:ext uri="{FF2B5EF4-FFF2-40B4-BE49-F238E27FC236}">
                <a16:creationId xmlns:a16="http://schemas.microsoft.com/office/drawing/2014/main" id="{AFEE79E8-2DFB-6315-5D29-4B12A4D69789}"/>
              </a:ext>
            </a:extLst>
          </p:cNvPr>
          <p:cNvSpPr>
            <a:spLocks noGrp="1"/>
          </p:cNvSpPr>
          <p:nvPr>
            <p:ph type="sldNum" sz="quarter" idx="12"/>
          </p:nvPr>
        </p:nvSpPr>
        <p:spPr/>
        <p:txBody>
          <a:bodyPr/>
          <a:lstStyle/>
          <a:p>
            <a:fld id="{41C508F0-1AA7-8449-B96D-5FDB74B9F69F}" type="slidenum">
              <a:rPr lang="en-US" smtClean="0"/>
              <a:t>1</a:t>
            </a:fld>
            <a:endParaRPr lang="en-US"/>
          </a:p>
        </p:txBody>
      </p:sp>
      <p:pic>
        <p:nvPicPr>
          <p:cNvPr id="2" name="Picture 1" descr="A close-up of a grey square&#10;&#10;Description automatically generated">
            <a:extLst>
              <a:ext uri="{FF2B5EF4-FFF2-40B4-BE49-F238E27FC236}">
                <a16:creationId xmlns:a16="http://schemas.microsoft.com/office/drawing/2014/main" id="{D344F498-7328-60A2-8E59-6748239EC0C7}"/>
              </a:ext>
            </a:extLst>
          </p:cNvPr>
          <p:cNvPicPr>
            <a:picLocks noChangeAspect="1"/>
          </p:cNvPicPr>
          <p:nvPr/>
        </p:nvPicPr>
        <p:blipFill rotWithShape="1">
          <a:blip r:embed="rId2"/>
          <a:srcRect l="42372" t="20418" r="14217" b="2079"/>
          <a:stretch/>
        </p:blipFill>
        <p:spPr>
          <a:xfrm>
            <a:off x="2686958" y="854220"/>
            <a:ext cx="1251261" cy="125804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A picture containing nature, crater&#10;&#10;Description automatically generated">
            <a:extLst>
              <a:ext uri="{FF2B5EF4-FFF2-40B4-BE49-F238E27FC236}">
                <a16:creationId xmlns:a16="http://schemas.microsoft.com/office/drawing/2014/main" id="{8E9F85EB-84FE-823C-6E10-D20BACEDB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6279" y="894804"/>
            <a:ext cx="2073004" cy="2082385"/>
          </a:xfrm>
          <a:prstGeom prst="ellipse">
            <a:avLst/>
          </a:prstGeom>
        </p:spPr>
      </p:pic>
      <p:pic>
        <p:nvPicPr>
          <p:cNvPr id="6" name="Picture 5" descr="A picture containing transport, balloon, aircraft, male&#10;&#10;Description automatically generated">
            <a:extLst>
              <a:ext uri="{FF2B5EF4-FFF2-40B4-BE49-F238E27FC236}">
                <a16:creationId xmlns:a16="http://schemas.microsoft.com/office/drawing/2014/main" id="{CBFEFA7D-71F5-EB86-52E8-6B2F3D8BF45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486" b="93042" l="9848" r="89867">
                        <a14:foregroundMark x1="32576" y1="10731" x2="47064" y2="5896"/>
                        <a14:foregroundMark x1="47064" y1="5896" x2="55019" y2="5542"/>
                        <a14:foregroundMark x1="55019" y1="5542" x2="62500" y2="6486"/>
                        <a14:foregroundMark x1="62500" y1="6486" x2="69981" y2="10967"/>
                        <a14:foregroundMark x1="31534" y1="88679" x2="53409" y2="93868"/>
                        <a14:foregroundMark x1="53409" y1="93868" x2="60795" y2="93042"/>
                        <a14:foregroundMark x1="60795" y1="93042" x2="67803" y2="89505"/>
                        <a14:foregroundMark x1="67803" y1="89505" x2="68277" y2="88679"/>
                      </a14:backgroundRemoval>
                    </a14:imgEffect>
                  </a14:imgLayer>
                </a14:imgProps>
              </a:ext>
              <a:ext uri="{28A0092B-C50C-407E-A947-70E740481C1C}">
                <a14:useLocalDpi xmlns:a14="http://schemas.microsoft.com/office/drawing/2010/main" val="0"/>
              </a:ext>
            </a:extLst>
          </a:blip>
          <a:stretch>
            <a:fillRect/>
          </a:stretch>
        </p:blipFill>
        <p:spPr>
          <a:xfrm>
            <a:off x="8334099" y="1325879"/>
            <a:ext cx="2239224" cy="1798165"/>
          </a:xfrm>
          <a:prstGeom prst="rect">
            <a:avLst/>
          </a:prstGeom>
        </p:spPr>
      </p:pic>
      <p:pic>
        <p:nvPicPr>
          <p:cNvPr id="7" name="Picture 6">
            <a:extLst>
              <a:ext uri="{FF2B5EF4-FFF2-40B4-BE49-F238E27FC236}">
                <a16:creationId xmlns:a16="http://schemas.microsoft.com/office/drawing/2014/main" id="{110BDFE2-7B95-D955-DCBA-56DFAD5908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3820" y="2677934"/>
            <a:ext cx="1646378" cy="1662519"/>
          </a:xfrm>
          <a:prstGeom prst="rect">
            <a:avLst/>
          </a:prstGeom>
        </p:spPr>
      </p:pic>
      <p:pic>
        <p:nvPicPr>
          <p:cNvPr id="8" name="Picture 8">
            <a:extLst>
              <a:ext uri="{FF2B5EF4-FFF2-40B4-BE49-F238E27FC236}">
                <a16:creationId xmlns:a16="http://schemas.microsoft.com/office/drawing/2014/main" id="{2C9588A7-1A21-6D2D-8B67-008F37CDFB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7075" y="4013199"/>
            <a:ext cx="1006475" cy="100965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8" descr="A picture containing blue, colorful&#10;&#10;Description automatically generated">
            <a:extLst>
              <a:ext uri="{FF2B5EF4-FFF2-40B4-BE49-F238E27FC236}">
                <a16:creationId xmlns:a16="http://schemas.microsoft.com/office/drawing/2014/main" id="{18B490E1-D42C-B295-F6D9-28AA573028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9283" y="3265482"/>
            <a:ext cx="1723328" cy="1662519"/>
          </a:xfrm>
          <a:prstGeom prst="ellipse">
            <a:avLst/>
          </a:prstGeom>
        </p:spPr>
      </p:pic>
    </p:spTree>
    <p:extLst>
      <p:ext uri="{BB962C8B-B14F-4D97-AF65-F5344CB8AC3E}">
        <p14:creationId xmlns:p14="http://schemas.microsoft.com/office/powerpoint/2010/main" val="103340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18B46-EB79-45DA-C3A4-BCD0A38E631B}"/>
              </a:ext>
            </a:extLst>
          </p:cNvPr>
          <p:cNvSpPr>
            <a:spLocks noGrp="1"/>
          </p:cNvSpPr>
          <p:nvPr>
            <p:ph type="title"/>
          </p:nvPr>
        </p:nvSpPr>
        <p:spPr/>
        <p:txBody>
          <a:bodyPr/>
          <a:lstStyle/>
          <a:p>
            <a:r>
              <a:rPr lang="en-US" dirty="0"/>
              <a:t>DEM Building Tools Availability</a:t>
            </a:r>
          </a:p>
        </p:txBody>
      </p:sp>
      <p:sp>
        <p:nvSpPr>
          <p:cNvPr id="3" name="Content Placeholder 2">
            <a:extLst>
              <a:ext uri="{FF2B5EF4-FFF2-40B4-BE49-F238E27FC236}">
                <a16:creationId xmlns:a16="http://schemas.microsoft.com/office/drawing/2014/main" id="{18643190-2610-E0A9-C969-778911C2A284}"/>
              </a:ext>
            </a:extLst>
          </p:cNvPr>
          <p:cNvSpPr>
            <a:spLocks noGrp="1"/>
          </p:cNvSpPr>
          <p:nvPr>
            <p:ph idx="1"/>
          </p:nvPr>
        </p:nvSpPr>
        <p:spPr/>
        <p:txBody>
          <a:bodyPr/>
          <a:lstStyle/>
          <a:p>
            <a:r>
              <a:rPr lang="en-US" dirty="0"/>
              <a:t>The Ames Stereo Pipeline has been available as open-source software for many years</a:t>
            </a:r>
          </a:p>
          <a:p>
            <a:pPr lvl="1"/>
            <a:r>
              <a:rPr lang="en-US" dirty="0"/>
              <a:t>Software repository: </a:t>
            </a:r>
            <a:r>
              <a:rPr lang="en-US" dirty="0">
                <a:hlinkClick r:id="rId2"/>
              </a:rPr>
              <a:t>https://github.com/NeoGeographyToolkit/StereoPipeline</a:t>
            </a:r>
            <a:endParaRPr lang="en-US" dirty="0"/>
          </a:p>
          <a:p>
            <a:pPr lvl="1"/>
            <a:r>
              <a:rPr lang="en-US" dirty="0"/>
              <a:t>Detailed documentation and tutorials: </a:t>
            </a:r>
            <a:r>
              <a:rPr lang="en-US" dirty="0">
                <a:hlinkClick r:id="rId3"/>
              </a:rPr>
              <a:t>https://stereopipeline.readthedocs.io/en/latest/introduction.html</a:t>
            </a:r>
            <a:r>
              <a:rPr lang="en-US" dirty="0"/>
              <a:t> </a:t>
            </a:r>
          </a:p>
          <a:p>
            <a:r>
              <a:rPr lang="en-US" dirty="0"/>
              <a:t>A description of the semi-automated ground track process as well as the scripts used are available at </a:t>
            </a:r>
          </a:p>
          <a:p>
            <a:pPr lvl="1"/>
            <a:r>
              <a:rPr lang="en-US" dirty="0">
                <a:hlinkClick r:id="rId4"/>
              </a:rPr>
              <a:t>https://pgda.gsfc.nasa.gov/products/92</a:t>
            </a:r>
            <a:r>
              <a:rPr lang="en-US" dirty="0"/>
              <a:t> </a:t>
            </a:r>
          </a:p>
        </p:txBody>
      </p:sp>
      <p:sp>
        <p:nvSpPr>
          <p:cNvPr id="4" name="Date Placeholder 3">
            <a:extLst>
              <a:ext uri="{FF2B5EF4-FFF2-40B4-BE49-F238E27FC236}">
                <a16:creationId xmlns:a16="http://schemas.microsoft.com/office/drawing/2014/main" id="{FBBC4BE3-D888-B8E3-D330-276E87638516}"/>
              </a:ext>
            </a:extLst>
          </p:cNvPr>
          <p:cNvSpPr>
            <a:spLocks noGrp="1"/>
          </p:cNvSpPr>
          <p:nvPr>
            <p:ph type="dt" sz="half" idx="10"/>
          </p:nvPr>
        </p:nvSpPr>
        <p:spPr/>
        <p:txBody>
          <a:bodyPr/>
          <a:lstStyle/>
          <a:p>
            <a:r>
              <a:rPr lang="en-US"/>
              <a:t>October 7-9, 2024</a:t>
            </a:r>
            <a:endParaRPr lang="en-US" dirty="0"/>
          </a:p>
        </p:txBody>
      </p:sp>
      <p:sp>
        <p:nvSpPr>
          <p:cNvPr id="5" name="Footer Placeholder 4">
            <a:extLst>
              <a:ext uri="{FF2B5EF4-FFF2-40B4-BE49-F238E27FC236}">
                <a16:creationId xmlns:a16="http://schemas.microsoft.com/office/drawing/2014/main" id="{85BFF961-DD90-8B07-A78E-96BECCAB8ACE}"/>
              </a:ext>
            </a:extLst>
          </p:cNvPr>
          <p:cNvSpPr>
            <a:spLocks noGrp="1"/>
          </p:cNvSpPr>
          <p:nvPr>
            <p:ph type="ftr" sz="quarter" idx="11"/>
          </p:nvPr>
        </p:nvSpPr>
        <p:spPr/>
        <p:txBody>
          <a:bodyPr/>
          <a:lstStyle/>
          <a:p>
            <a:r>
              <a:rPr lang="en-US"/>
              <a:t>4</a:t>
            </a:r>
            <a:r>
              <a:rPr lang="en-US" baseline="30000"/>
              <a:t>th</a:t>
            </a:r>
            <a:r>
              <a:rPr lang="en-US"/>
              <a:t> Space Imaging Workshop</a:t>
            </a:r>
            <a:endParaRPr lang="en-US" dirty="0"/>
          </a:p>
        </p:txBody>
      </p:sp>
      <p:sp>
        <p:nvSpPr>
          <p:cNvPr id="6" name="Slide Number Placeholder 5">
            <a:extLst>
              <a:ext uri="{FF2B5EF4-FFF2-40B4-BE49-F238E27FC236}">
                <a16:creationId xmlns:a16="http://schemas.microsoft.com/office/drawing/2014/main" id="{45960F5A-6531-B0E8-34D3-5E408DD2BE17}"/>
              </a:ext>
            </a:extLst>
          </p:cNvPr>
          <p:cNvSpPr>
            <a:spLocks noGrp="1"/>
          </p:cNvSpPr>
          <p:nvPr>
            <p:ph type="sldNum" sz="quarter" idx="12"/>
          </p:nvPr>
        </p:nvSpPr>
        <p:spPr/>
        <p:txBody>
          <a:bodyPr/>
          <a:lstStyle/>
          <a:p>
            <a:fld id="{810711A6-5908-4BC9-9A98-6F28F473755D}" type="slidenum">
              <a:rPr lang="en-US" smtClean="0"/>
              <a:t>10</a:t>
            </a:fld>
            <a:endParaRPr lang="en-US"/>
          </a:p>
        </p:txBody>
      </p:sp>
    </p:spTree>
    <p:extLst>
      <p:ext uri="{BB962C8B-B14F-4D97-AF65-F5344CB8AC3E}">
        <p14:creationId xmlns:p14="http://schemas.microsoft.com/office/powerpoint/2010/main" val="585178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221B1-DC4E-3DA6-F12F-D90BAAC0E58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A847871-1FBC-1498-E8F0-D4C7642ED264}"/>
              </a:ext>
            </a:extLst>
          </p:cNvPr>
          <p:cNvSpPr>
            <a:spLocks noGrp="1"/>
          </p:cNvSpPr>
          <p:nvPr>
            <p:ph idx="1"/>
          </p:nvPr>
        </p:nvSpPr>
        <p:spPr/>
        <p:txBody>
          <a:bodyPr>
            <a:normAutofit/>
          </a:bodyPr>
          <a:lstStyle/>
          <a:p>
            <a:r>
              <a:rPr lang="en-US" dirty="0">
                <a:solidFill>
                  <a:schemeClr val="bg1">
                    <a:lumMod val="50000"/>
                  </a:schemeClr>
                </a:solidFill>
              </a:rPr>
              <a:t>Introduction</a:t>
            </a:r>
          </a:p>
          <a:p>
            <a:r>
              <a:rPr lang="en-US" dirty="0">
                <a:solidFill>
                  <a:schemeClr val="bg1">
                    <a:lumMod val="50000"/>
                  </a:schemeClr>
                </a:solidFill>
              </a:rPr>
              <a:t>Building Digital Elevations Models</a:t>
            </a:r>
          </a:p>
          <a:p>
            <a:pPr lvl="1"/>
            <a:r>
              <a:rPr lang="en-US" dirty="0">
                <a:solidFill>
                  <a:schemeClr val="bg1">
                    <a:lumMod val="50000"/>
                  </a:schemeClr>
                </a:solidFill>
              </a:rPr>
              <a:t>Ames Stereo Pipeline</a:t>
            </a:r>
          </a:p>
          <a:p>
            <a:pPr lvl="1"/>
            <a:r>
              <a:rPr lang="en-US" dirty="0">
                <a:solidFill>
                  <a:schemeClr val="bg1">
                    <a:lumMod val="50000"/>
                  </a:schemeClr>
                </a:solidFill>
              </a:rPr>
              <a:t>Semi-automated Ground Track Digital Elevation Model Construction</a:t>
            </a:r>
          </a:p>
          <a:p>
            <a:r>
              <a:rPr lang="en-US" b="1" dirty="0"/>
              <a:t>Pre-built Maps</a:t>
            </a:r>
          </a:p>
          <a:p>
            <a:r>
              <a:rPr lang="en-US" dirty="0">
                <a:solidFill>
                  <a:schemeClr val="bg1">
                    <a:lumMod val="50000"/>
                  </a:schemeClr>
                </a:solidFill>
              </a:rPr>
              <a:t>Map Validation</a:t>
            </a:r>
          </a:p>
          <a:p>
            <a:r>
              <a:rPr lang="en-US" dirty="0">
                <a:solidFill>
                  <a:schemeClr val="bg1">
                    <a:lumMod val="50000"/>
                  </a:schemeClr>
                </a:solidFill>
              </a:rPr>
              <a:t>TRN Validation</a:t>
            </a:r>
          </a:p>
          <a:p>
            <a:r>
              <a:rPr lang="en-US" dirty="0">
                <a:solidFill>
                  <a:schemeClr val="bg1">
                    <a:lumMod val="50000"/>
                  </a:schemeClr>
                </a:solidFill>
              </a:rPr>
              <a:t>Synthetically Enhanced Digital Elevation Models</a:t>
            </a:r>
          </a:p>
          <a:p>
            <a:pPr lvl="1"/>
            <a:r>
              <a:rPr lang="en-US" dirty="0">
                <a:solidFill>
                  <a:schemeClr val="bg1">
                    <a:lumMod val="50000"/>
                  </a:schemeClr>
                </a:solidFill>
              </a:rPr>
              <a:t>analog Digital Elevation Model Tool</a:t>
            </a:r>
          </a:p>
          <a:p>
            <a:pPr lvl="1"/>
            <a:r>
              <a:rPr lang="en-US" dirty="0" err="1">
                <a:solidFill>
                  <a:schemeClr val="bg1">
                    <a:lumMod val="50000"/>
                  </a:schemeClr>
                </a:solidFill>
              </a:rPr>
              <a:t>Synthterrain</a:t>
            </a:r>
            <a:endParaRPr lang="en-US" dirty="0">
              <a:solidFill>
                <a:schemeClr val="bg1">
                  <a:lumMod val="50000"/>
                </a:schemeClr>
              </a:solidFill>
            </a:endParaRPr>
          </a:p>
          <a:p>
            <a:pPr lvl="1"/>
            <a:r>
              <a:rPr lang="en-US" dirty="0">
                <a:solidFill>
                  <a:schemeClr val="bg1">
                    <a:lumMod val="50000"/>
                  </a:schemeClr>
                </a:solidFill>
              </a:rPr>
              <a:t>Synthetic Lunar Terrain</a:t>
            </a:r>
          </a:p>
          <a:p>
            <a:pPr lvl="1"/>
            <a:endParaRPr lang="en-US" dirty="0"/>
          </a:p>
        </p:txBody>
      </p:sp>
      <p:sp>
        <p:nvSpPr>
          <p:cNvPr id="4" name="Date Placeholder 3">
            <a:extLst>
              <a:ext uri="{FF2B5EF4-FFF2-40B4-BE49-F238E27FC236}">
                <a16:creationId xmlns:a16="http://schemas.microsoft.com/office/drawing/2014/main" id="{D61664BF-F9AE-296B-C290-F494F08752AA}"/>
              </a:ext>
            </a:extLst>
          </p:cNvPr>
          <p:cNvSpPr>
            <a:spLocks noGrp="1"/>
          </p:cNvSpPr>
          <p:nvPr>
            <p:ph type="dt" sz="half" idx="10"/>
          </p:nvPr>
        </p:nvSpPr>
        <p:spPr/>
        <p:txBody>
          <a:bodyPr/>
          <a:lstStyle/>
          <a:p>
            <a:r>
              <a:rPr lang="en-US" dirty="0"/>
              <a:t>October 7-9, 2024</a:t>
            </a:r>
          </a:p>
        </p:txBody>
      </p:sp>
      <p:sp>
        <p:nvSpPr>
          <p:cNvPr id="5" name="Footer Placeholder 4">
            <a:extLst>
              <a:ext uri="{FF2B5EF4-FFF2-40B4-BE49-F238E27FC236}">
                <a16:creationId xmlns:a16="http://schemas.microsoft.com/office/drawing/2014/main" id="{A28B14A6-E8BC-FBF8-1D91-7180B8CB2350}"/>
              </a:ext>
            </a:extLst>
          </p:cNvPr>
          <p:cNvSpPr>
            <a:spLocks noGrp="1"/>
          </p:cNvSpPr>
          <p:nvPr>
            <p:ph type="ftr" sz="quarter" idx="11"/>
          </p:nvPr>
        </p:nvSpPr>
        <p:spPr/>
        <p:txBody>
          <a:bodyPr/>
          <a:lstStyle/>
          <a:p>
            <a:r>
              <a:rPr lang="en-US" dirty="0"/>
              <a:t>4th Space Imaging Workshop</a:t>
            </a:r>
          </a:p>
        </p:txBody>
      </p:sp>
      <p:sp>
        <p:nvSpPr>
          <p:cNvPr id="6" name="Slide Number Placeholder 5">
            <a:extLst>
              <a:ext uri="{FF2B5EF4-FFF2-40B4-BE49-F238E27FC236}">
                <a16:creationId xmlns:a16="http://schemas.microsoft.com/office/drawing/2014/main" id="{9AF793D0-B91E-D555-358D-2CC6FC4E9681}"/>
              </a:ext>
            </a:extLst>
          </p:cNvPr>
          <p:cNvSpPr>
            <a:spLocks noGrp="1"/>
          </p:cNvSpPr>
          <p:nvPr>
            <p:ph type="sldNum" sz="quarter" idx="12"/>
          </p:nvPr>
        </p:nvSpPr>
        <p:spPr/>
        <p:txBody>
          <a:bodyPr/>
          <a:lstStyle/>
          <a:p>
            <a:fld id="{810711A6-5908-4BC9-9A98-6F28F473755D}" type="slidenum">
              <a:rPr lang="en-US" smtClean="0"/>
              <a:t>11</a:t>
            </a:fld>
            <a:endParaRPr lang="en-US"/>
          </a:p>
        </p:txBody>
      </p:sp>
    </p:spTree>
    <p:extLst>
      <p:ext uri="{BB962C8B-B14F-4D97-AF65-F5344CB8AC3E}">
        <p14:creationId xmlns:p14="http://schemas.microsoft.com/office/powerpoint/2010/main" val="2347684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B10498-D4B1-4AF3-BD9D-7BD49EED9BFF}"/>
              </a:ext>
            </a:extLst>
          </p:cNvPr>
          <p:cNvSpPr>
            <a:spLocks noGrp="1"/>
          </p:cNvSpPr>
          <p:nvPr>
            <p:ph idx="1"/>
          </p:nvPr>
        </p:nvSpPr>
        <p:spPr/>
        <p:txBody>
          <a:bodyPr/>
          <a:lstStyle/>
          <a:p>
            <a:r>
              <a:rPr lang="en-US" dirty="0"/>
              <a:t>The project built high-quality digital elevation models of the lunar surface at key points of interest.</a:t>
            </a:r>
          </a:p>
          <a:p>
            <a:r>
              <a:rPr lang="en-US" dirty="0"/>
              <a:t>Cleaned and higher-resolution LOLA DEMs of the south pole:</a:t>
            </a:r>
          </a:p>
          <a:p>
            <a:pPr lvl="1"/>
            <a:r>
              <a:rPr lang="en-US" dirty="0"/>
              <a:t>80</a:t>
            </a:r>
            <a:r>
              <a:rPr lang="en-US" baseline="30000" dirty="0"/>
              <a:t>o </a:t>
            </a:r>
            <a:r>
              <a:rPr lang="en-US" dirty="0"/>
              <a:t>– 87</a:t>
            </a:r>
            <a:r>
              <a:rPr lang="en-US" baseline="30000" dirty="0"/>
              <a:t>o</a:t>
            </a:r>
            <a:r>
              <a:rPr lang="en-US" dirty="0"/>
              <a:t> south 20 m/pix: </a:t>
            </a:r>
            <a:r>
              <a:rPr lang="en-US" dirty="0">
                <a:hlinkClick r:id="rId2"/>
              </a:rPr>
              <a:t>https://pgda.gsfc.nasa.gov/products/90</a:t>
            </a:r>
            <a:r>
              <a:rPr lang="en-US" dirty="0"/>
              <a:t> </a:t>
            </a:r>
          </a:p>
          <a:p>
            <a:pPr lvl="1"/>
            <a:r>
              <a:rPr lang="en-US" dirty="0"/>
              <a:t>87</a:t>
            </a:r>
            <a:r>
              <a:rPr lang="en-US" baseline="30000" dirty="0"/>
              <a:t>o</a:t>
            </a:r>
            <a:r>
              <a:rPr lang="en-US" dirty="0"/>
              <a:t> – 90</a:t>
            </a:r>
            <a:r>
              <a:rPr lang="en-US" baseline="30000" dirty="0"/>
              <a:t>o</a:t>
            </a:r>
            <a:r>
              <a:rPr lang="en-US" dirty="0"/>
              <a:t> south 5 m/pix: </a:t>
            </a:r>
            <a:r>
              <a:rPr lang="en-US" dirty="0">
                <a:hlinkClick r:id="rId3"/>
              </a:rPr>
              <a:t>https://pgda.gsfc.nasa.gov/products/81</a:t>
            </a:r>
            <a:r>
              <a:rPr lang="en-US" dirty="0"/>
              <a:t> </a:t>
            </a:r>
          </a:p>
          <a:p>
            <a:pPr lvl="2"/>
            <a:endParaRPr lang="en-US" dirty="0"/>
          </a:p>
        </p:txBody>
      </p:sp>
      <p:sp>
        <p:nvSpPr>
          <p:cNvPr id="2" name="Title 1">
            <a:extLst>
              <a:ext uri="{FF2B5EF4-FFF2-40B4-BE49-F238E27FC236}">
                <a16:creationId xmlns:a16="http://schemas.microsoft.com/office/drawing/2014/main" id="{EDDA507E-9246-2D77-B182-3E86B4644C67}"/>
              </a:ext>
            </a:extLst>
          </p:cNvPr>
          <p:cNvSpPr>
            <a:spLocks noGrp="1"/>
          </p:cNvSpPr>
          <p:nvPr>
            <p:ph type="title"/>
          </p:nvPr>
        </p:nvSpPr>
        <p:spPr/>
        <p:txBody>
          <a:bodyPr/>
          <a:lstStyle/>
          <a:p>
            <a:r>
              <a:rPr lang="en-US" dirty="0"/>
              <a:t>Pre-built maps</a:t>
            </a:r>
          </a:p>
        </p:txBody>
      </p:sp>
      <p:sp>
        <p:nvSpPr>
          <p:cNvPr id="4" name="Date Placeholder 3">
            <a:extLst>
              <a:ext uri="{FF2B5EF4-FFF2-40B4-BE49-F238E27FC236}">
                <a16:creationId xmlns:a16="http://schemas.microsoft.com/office/drawing/2014/main" id="{52287083-ABE0-386F-B35A-7DFE876DF59F}"/>
              </a:ext>
            </a:extLst>
          </p:cNvPr>
          <p:cNvSpPr>
            <a:spLocks noGrp="1"/>
          </p:cNvSpPr>
          <p:nvPr>
            <p:ph type="dt" sz="half" idx="10"/>
          </p:nvPr>
        </p:nvSpPr>
        <p:spPr/>
        <p:txBody>
          <a:bodyPr/>
          <a:lstStyle/>
          <a:p>
            <a:r>
              <a:rPr lang="en-US"/>
              <a:t>October 7-9, 2024</a:t>
            </a:r>
            <a:endParaRPr lang="en-US" dirty="0"/>
          </a:p>
        </p:txBody>
      </p:sp>
      <p:sp>
        <p:nvSpPr>
          <p:cNvPr id="5" name="Footer Placeholder 4">
            <a:extLst>
              <a:ext uri="{FF2B5EF4-FFF2-40B4-BE49-F238E27FC236}">
                <a16:creationId xmlns:a16="http://schemas.microsoft.com/office/drawing/2014/main" id="{DD415D29-276C-B373-7A81-E3E865F8608F}"/>
              </a:ext>
            </a:extLst>
          </p:cNvPr>
          <p:cNvSpPr>
            <a:spLocks noGrp="1"/>
          </p:cNvSpPr>
          <p:nvPr>
            <p:ph type="ftr" sz="quarter" idx="11"/>
          </p:nvPr>
        </p:nvSpPr>
        <p:spPr/>
        <p:txBody>
          <a:bodyPr/>
          <a:lstStyle/>
          <a:p>
            <a:r>
              <a:rPr lang="en-US"/>
              <a:t>4</a:t>
            </a:r>
            <a:r>
              <a:rPr lang="en-US" baseline="30000"/>
              <a:t>th</a:t>
            </a:r>
            <a:r>
              <a:rPr lang="en-US"/>
              <a:t> Space Imaging Workshop</a:t>
            </a:r>
            <a:endParaRPr lang="en-US" dirty="0"/>
          </a:p>
        </p:txBody>
      </p:sp>
      <p:sp>
        <p:nvSpPr>
          <p:cNvPr id="6" name="Slide Number Placeholder 5">
            <a:extLst>
              <a:ext uri="{FF2B5EF4-FFF2-40B4-BE49-F238E27FC236}">
                <a16:creationId xmlns:a16="http://schemas.microsoft.com/office/drawing/2014/main" id="{2B809D20-FE58-37FB-464A-2275D31E2A67}"/>
              </a:ext>
            </a:extLst>
          </p:cNvPr>
          <p:cNvSpPr>
            <a:spLocks noGrp="1"/>
          </p:cNvSpPr>
          <p:nvPr>
            <p:ph type="sldNum" sz="quarter" idx="12"/>
          </p:nvPr>
        </p:nvSpPr>
        <p:spPr/>
        <p:txBody>
          <a:bodyPr/>
          <a:lstStyle/>
          <a:p>
            <a:fld id="{810711A6-5908-4BC9-9A98-6F28F473755D}" type="slidenum">
              <a:rPr lang="en-US" smtClean="0"/>
              <a:t>12</a:t>
            </a:fld>
            <a:endParaRPr lang="en-US"/>
          </a:p>
        </p:txBody>
      </p:sp>
      <p:pic>
        <p:nvPicPr>
          <p:cNvPr id="1026" name="Picture 2">
            <a:extLst>
              <a:ext uri="{FF2B5EF4-FFF2-40B4-BE49-F238E27FC236}">
                <a16:creationId xmlns:a16="http://schemas.microsoft.com/office/drawing/2014/main" id="{72C1FEF1-684C-A48E-4CA7-FEB0A9BE1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804" y="3582864"/>
            <a:ext cx="3333750" cy="28989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F811B20-C384-D4D1-BBAB-9AFCCA10EE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8548" y="3703514"/>
            <a:ext cx="5775760" cy="278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836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B10498-D4B1-4AF3-BD9D-7BD49EED9BFF}"/>
              </a:ext>
            </a:extLst>
          </p:cNvPr>
          <p:cNvSpPr>
            <a:spLocks noGrp="1"/>
          </p:cNvSpPr>
          <p:nvPr>
            <p:ph idx="1"/>
          </p:nvPr>
        </p:nvSpPr>
        <p:spPr/>
        <p:txBody>
          <a:bodyPr/>
          <a:lstStyle/>
          <a:p>
            <a:r>
              <a:rPr lang="en-US" dirty="0"/>
              <a:t>The project built high-quality digital elevation models of the lunar surface at key points of interest.</a:t>
            </a:r>
          </a:p>
          <a:p>
            <a:r>
              <a:rPr lang="en-US" dirty="0"/>
              <a:t>1 m/pix shape from shading DEM of the Apollo 16 site:</a:t>
            </a:r>
          </a:p>
          <a:p>
            <a:pPr lvl="1"/>
            <a:r>
              <a:rPr lang="en-US" dirty="0"/>
              <a:t>Will soon be available at the Planetary Data System (PDS) Cartography and Imaging Sciences Node Annex</a:t>
            </a:r>
          </a:p>
          <a:p>
            <a:r>
              <a:rPr lang="en-US" dirty="0"/>
              <a:t>Additional sites may be released after evaluation of data sensitivity</a:t>
            </a:r>
          </a:p>
          <a:p>
            <a:pPr lvl="1"/>
            <a:endParaRPr lang="en-US" dirty="0"/>
          </a:p>
          <a:p>
            <a:pPr lvl="2"/>
            <a:endParaRPr lang="en-US" dirty="0"/>
          </a:p>
        </p:txBody>
      </p:sp>
      <p:sp>
        <p:nvSpPr>
          <p:cNvPr id="2" name="Title 1">
            <a:extLst>
              <a:ext uri="{FF2B5EF4-FFF2-40B4-BE49-F238E27FC236}">
                <a16:creationId xmlns:a16="http://schemas.microsoft.com/office/drawing/2014/main" id="{EDDA507E-9246-2D77-B182-3E86B4644C67}"/>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52287083-ABE0-386F-B35A-7DFE876DF59F}"/>
              </a:ext>
            </a:extLst>
          </p:cNvPr>
          <p:cNvSpPr>
            <a:spLocks noGrp="1"/>
          </p:cNvSpPr>
          <p:nvPr>
            <p:ph type="dt" sz="half" idx="10"/>
          </p:nvPr>
        </p:nvSpPr>
        <p:spPr/>
        <p:txBody>
          <a:bodyPr/>
          <a:lstStyle/>
          <a:p>
            <a:r>
              <a:rPr lang="en-US"/>
              <a:t>October 7-9, 2024</a:t>
            </a:r>
            <a:endParaRPr lang="en-US" dirty="0"/>
          </a:p>
        </p:txBody>
      </p:sp>
      <p:sp>
        <p:nvSpPr>
          <p:cNvPr id="5" name="Footer Placeholder 4">
            <a:extLst>
              <a:ext uri="{FF2B5EF4-FFF2-40B4-BE49-F238E27FC236}">
                <a16:creationId xmlns:a16="http://schemas.microsoft.com/office/drawing/2014/main" id="{DD415D29-276C-B373-7A81-E3E865F8608F}"/>
              </a:ext>
            </a:extLst>
          </p:cNvPr>
          <p:cNvSpPr>
            <a:spLocks noGrp="1"/>
          </p:cNvSpPr>
          <p:nvPr>
            <p:ph type="ftr" sz="quarter" idx="11"/>
          </p:nvPr>
        </p:nvSpPr>
        <p:spPr/>
        <p:txBody>
          <a:bodyPr/>
          <a:lstStyle/>
          <a:p>
            <a:r>
              <a:rPr lang="en-US"/>
              <a:t>4</a:t>
            </a:r>
            <a:r>
              <a:rPr lang="en-US" baseline="30000"/>
              <a:t>th</a:t>
            </a:r>
            <a:r>
              <a:rPr lang="en-US"/>
              <a:t> Space Imaging Workshop</a:t>
            </a:r>
            <a:endParaRPr lang="en-US" dirty="0"/>
          </a:p>
        </p:txBody>
      </p:sp>
      <p:sp>
        <p:nvSpPr>
          <p:cNvPr id="6" name="Slide Number Placeholder 5">
            <a:extLst>
              <a:ext uri="{FF2B5EF4-FFF2-40B4-BE49-F238E27FC236}">
                <a16:creationId xmlns:a16="http://schemas.microsoft.com/office/drawing/2014/main" id="{2B809D20-FE58-37FB-464A-2275D31E2A67}"/>
              </a:ext>
            </a:extLst>
          </p:cNvPr>
          <p:cNvSpPr>
            <a:spLocks noGrp="1"/>
          </p:cNvSpPr>
          <p:nvPr>
            <p:ph type="sldNum" sz="quarter" idx="12"/>
          </p:nvPr>
        </p:nvSpPr>
        <p:spPr/>
        <p:txBody>
          <a:bodyPr/>
          <a:lstStyle/>
          <a:p>
            <a:fld id="{810711A6-5908-4BC9-9A98-6F28F473755D}" type="slidenum">
              <a:rPr lang="en-US" smtClean="0"/>
              <a:t>13</a:t>
            </a:fld>
            <a:endParaRPr lang="en-US"/>
          </a:p>
        </p:txBody>
      </p:sp>
      <p:pic>
        <p:nvPicPr>
          <p:cNvPr id="7" name="Picture 6">
            <a:extLst>
              <a:ext uri="{FF2B5EF4-FFF2-40B4-BE49-F238E27FC236}">
                <a16:creationId xmlns:a16="http://schemas.microsoft.com/office/drawing/2014/main" id="{0B310157-3CD7-2DD9-A252-6A7C1531D48B}"/>
              </a:ext>
            </a:extLst>
          </p:cNvPr>
          <p:cNvPicPr>
            <a:picLocks noChangeAspect="1"/>
          </p:cNvPicPr>
          <p:nvPr/>
        </p:nvPicPr>
        <p:blipFill>
          <a:blip r:embed="rId2"/>
          <a:stretch>
            <a:fillRect/>
          </a:stretch>
        </p:blipFill>
        <p:spPr>
          <a:xfrm>
            <a:off x="4263994" y="3594233"/>
            <a:ext cx="3657919" cy="2826574"/>
          </a:xfrm>
          <a:prstGeom prst="rect">
            <a:avLst/>
          </a:prstGeom>
        </p:spPr>
      </p:pic>
    </p:spTree>
    <p:extLst>
      <p:ext uri="{BB962C8B-B14F-4D97-AF65-F5344CB8AC3E}">
        <p14:creationId xmlns:p14="http://schemas.microsoft.com/office/powerpoint/2010/main" val="802664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221B1-DC4E-3DA6-F12F-D90BAAC0E58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A847871-1FBC-1498-E8F0-D4C7642ED264}"/>
              </a:ext>
            </a:extLst>
          </p:cNvPr>
          <p:cNvSpPr>
            <a:spLocks noGrp="1"/>
          </p:cNvSpPr>
          <p:nvPr>
            <p:ph idx="1"/>
          </p:nvPr>
        </p:nvSpPr>
        <p:spPr/>
        <p:txBody>
          <a:bodyPr>
            <a:normAutofit/>
          </a:bodyPr>
          <a:lstStyle/>
          <a:p>
            <a:r>
              <a:rPr lang="en-US" dirty="0">
                <a:solidFill>
                  <a:schemeClr val="bg1">
                    <a:lumMod val="50000"/>
                  </a:schemeClr>
                </a:solidFill>
              </a:rPr>
              <a:t>Introduction</a:t>
            </a:r>
          </a:p>
          <a:p>
            <a:r>
              <a:rPr lang="en-US" dirty="0">
                <a:solidFill>
                  <a:schemeClr val="bg1">
                    <a:lumMod val="50000"/>
                  </a:schemeClr>
                </a:solidFill>
              </a:rPr>
              <a:t>Building Digital Elevations Models</a:t>
            </a:r>
          </a:p>
          <a:p>
            <a:pPr lvl="1"/>
            <a:r>
              <a:rPr lang="en-US" dirty="0">
                <a:solidFill>
                  <a:schemeClr val="bg1">
                    <a:lumMod val="50000"/>
                  </a:schemeClr>
                </a:solidFill>
              </a:rPr>
              <a:t>Ames Stereo Pipeline</a:t>
            </a:r>
          </a:p>
          <a:p>
            <a:pPr lvl="1"/>
            <a:r>
              <a:rPr lang="en-US" dirty="0">
                <a:solidFill>
                  <a:schemeClr val="bg1">
                    <a:lumMod val="50000"/>
                  </a:schemeClr>
                </a:solidFill>
              </a:rPr>
              <a:t>Semi-automated Ground Track Digital Elevation Model Construction</a:t>
            </a:r>
          </a:p>
          <a:p>
            <a:r>
              <a:rPr lang="en-US" dirty="0">
                <a:solidFill>
                  <a:schemeClr val="bg1">
                    <a:lumMod val="50000"/>
                  </a:schemeClr>
                </a:solidFill>
              </a:rPr>
              <a:t>Pre-built Maps</a:t>
            </a:r>
          </a:p>
          <a:p>
            <a:r>
              <a:rPr lang="en-US" b="1" dirty="0"/>
              <a:t>Map Validation</a:t>
            </a:r>
          </a:p>
          <a:p>
            <a:r>
              <a:rPr lang="en-US" dirty="0">
                <a:solidFill>
                  <a:schemeClr val="bg1">
                    <a:lumMod val="50000"/>
                  </a:schemeClr>
                </a:solidFill>
              </a:rPr>
              <a:t>TRN Validation</a:t>
            </a:r>
          </a:p>
          <a:p>
            <a:r>
              <a:rPr lang="en-US" dirty="0">
                <a:solidFill>
                  <a:schemeClr val="bg1">
                    <a:lumMod val="50000"/>
                  </a:schemeClr>
                </a:solidFill>
              </a:rPr>
              <a:t>Synthetically Enhanced Digital Elevation Models</a:t>
            </a:r>
          </a:p>
          <a:p>
            <a:pPr lvl="1"/>
            <a:r>
              <a:rPr lang="en-US" dirty="0">
                <a:solidFill>
                  <a:schemeClr val="bg1">
                    <a:lumMod val="50000"/>
                  </a:schemeClr>
                </a:solidFill>
              </a:rPr>
              <a:t>analog Digital Elevation Model Tool</a:t>
            </a:r>
          </a:p>
          <a:p>
            <a:pPr lvl="1"/>
            <a:r>
              <a:rPr lang="en-US" dirty="0" err="1">
                <a:solidFill>
                  <a:schemeClr val="bg1">
                    <a:lumMod val="50000"/>
                  </a:schemeClr>
                </a:solidFill>
              </a:rPr>
              <a:t>synthterrain</a:t>
            </a:r>
            <a:endParaRPr lang="en-US" dirty="0">
              <a:solidFill>
                <a:schemeClr val="bg1">
                  <a:lumMod val="50000"/>
                </a:schemeClr>
              </a:solidFill>
            </a:endParaRPr>
          </a:p>
          <a:p>
            <a:pPr lvl="1"/>
            <a:r>
              <a:rPr lang="en-US" dirty="0">
                <a:solidFill>
                  <a:schemeClr val="bg1">
                    <a:lumMod val="50000"/>
                  </a:schemeClr>
                </a:solidFill>
              </a:rPr>
              <a:t>Synthetic Lunar Terrain</a:t>
            </a:r>
          </a:p>
          <a:p>
            <a:pPr lvl="1"/>
            <a:endParaRPr lang="en-US" dirty="0"/>
          </a:p>
        </p:txBody>
      </p:sp>
      <p:sp>
        <p:nvSpPr>
          <p:cNvPr id="4" name="Date Placeholder 3">
            <a:extLst>
              <a:ext uri="{FF2B5EF4-FFF2-40B4-BE49-F238E27FC236}">
                <a16:creationId xmlns:a16="http://schemas.microsoft.com/office/drawing/2014/main" id="{D61664BF-F9AE-296B-C290-F494F08752AA}"/>
              </a:ext>
            </a:extLst>
          </p:cNvPr>
          <p:cNvSpPr>
            <a:spLocks noGrp="1"/>
          </p:cNvSpPr>
          <p:nvPr>
            <p:ph type="dt" sz="half" idx="10"/>
          </p:nvPr>
        </p:nvSpPr>
        <p:spPr/>
        <p:txBody>
          <a:bodyPr/>
          <a:lstStyle/>
          <a:p>
            <a:r>
              <a:rPr lang="en-US" dirty="0"/>
              <a:t>October 7-9, 2024</a:t>
            </a:r>
          </a:p>
        </p:txBody>
      </p:sp>
      <p:sp>
        <p:nvSpPr>
          <p:cNvPr id="5" name="Footer Placeholder 4">
            <a:extLst>
              <a:ext uri="{FF2B5EF4-FFF2-40B4-BE49-F238E27FC236}">
                <a16:creationId xmlns:a16="http://schemas.microsoft.com/office/drawing/2014/main" id="{A28B14A6-E8BC-FBF8-1D91-7180B8CB2350}"/>
              </a:ext>
            </a:extLst>
          </p:cNvPr>
          <p:cNvSpPr>
            <a:spLocks noGrp="1"/>
          </p:cNvSpPr>
          <p:nvPr>
            <p:ph type="ftr" sz="quarter" idx="11"/>
          </p:nvPr>
        </p:nvSpPr>
        <p:spPr/>
        <p:txBody>
          <a:bodyPr/>
          <a:lstStyle/>
          <a:p>
            <a:r>
              <a:rPr lang="en-US" dirty="0"/>
              <a:t>4th Space Imaging Workshop</a:t>
            </a:r>
          </a:p>
        </p:txBody>
      </p:sp>
      <p:sp>
        <p:nvSpPr>
          <p:cNvPr id="6" name="Slide Number Placeholder 5">
            <a:extLst>
              <a:ext uri="{FF2B5EF4-FFF2-40B4-BE49-F238E27FC236}">
                <a16:creationId xmlns:a16="http://schemas.microsoft.com/office/drawing/2014/main" id="{9AF793D0-B91E-D555-358D-2CC6FC4E9681}"/>
              </a:ext>
            </a:extLst>
          </p:cNvPr>
          <p:cNvSpPr>
            <a:spLocks noGrp="1"/>
          </p:cNvSpPr>
          <p:nvPr>
            <p:ph type="sldNum" sz="quarter" idx="12"/>
          </p:nvPr>
        </p:nvSpPr>
        <p:spPr/>
        <p:txBody>
          <a:bodyPr/>
          <a:lstStyle/>
          <a:p>
            <a:fld id="{810711A6-5908-4BC9-9A98-6F28F473755D}" type="slidenum">
              <a:rPr lang="en-US" smtClean="0"/>
              <a:t>14</a:t>
            </a:fld>
            <a:endParaRPr lang="en-US"/>
          </a:p>
        </p:txBody>
      </p:sp>
    </p:spTree>
    <p:extLst>
      <p:ext uri="{BB962C8B-B14F-4D97-AF65-F5344CB8AC3E}">
        <p14:creationId xmlns:p14="http://schemas.microsoft.com/office/powerpoint/2010/main" val="3438914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221B1-DC4E-3DA6-F12F-D90BAAC0E58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A847871-1FBC-1498-E8F0-D4C7642ED264}"/>
              </a:ext>
            </a:extLst>
          </p:cNvPr>
          <p:cNvSpPr>
            <a:spLocks noGrp="1"/>
          </p:cNvSpPr>
          <p:nvPr>
            <p:ph idx="1"/>
          </p:nvPr>
        </p:nvSpPr>
        <p:spPr/>
        <p:txBody>
          <a:bodyPr>
            <a:normAutofit/>
          </a:bodyPr>
          <a:lstStyle/>
          <a:p>
            <a:r>
              <a:rPr lang="en-US" dirty="0">
                <a:solidFill>
                  <a:schemeClr val="bg1">
                    <a:lumMod val="50000"/>
                  </a:schemeClr>
                </a:solidFill>
              </a:rPr>
              <a:t>Introduction</a:t>
            </a:r>
          </a:p>
          <a:p>
            <a:r>
              <a:rPr lang="en-US" dirty="0">
                <a:solidFill>
                  <a:schemeClr val="bg1">
                    <a:lumMod val="50000"/>
                  </a:schemeClr>
                </a:solidFill>
              </a:rPr>
              <a:t>Building Digital Elevations Models</a:t>
            </a:r>
          </a:p>
          <a:p>
            <a:pPr lvl="1"/>
            <a:r>
              <a:rPr lang="en-US" dirty="0">
                <a:solidFill>
                  <a:schemeClr val="bg1">
                    <a:lumMod val="50000"/>
                  </a:schemeClr>
                </a:solidFill>
              </a:rPr>
              <a:t>Ames Stereo Pipeline</a:t>
            </a:r>
          </a:p>
          <a:p>
            <a:pPr lvl="1"/>
            <a:r>
              <a:rPr lang="en-US" dirty="0">
                <a:solidFill>
                  <a:schemeClr val="bg1">
                    <a:lumMod val="50000"/>
                  </a:schemeClr>
                </a:solidFill>
              </a:rPr>
              <a:t>Semi-automated Ground Track Digital Elevation Model Construction</a:t>
            </a:r>
          </a:p>
          <a:p>
            <a:r>
              <a:rPr lang="en-US" dirty="0">
                <a:solidFill>
                  <a:schemeClr val="bg1">
                    <a:lumMod val="50000"/>
                  </a:schemeClr>
                </a:solidFill>
              </a:rPr>
              <a:t>Pre-built Maps</a:t>
            </a:r>
          </a:p>
          <a:p>
            <a:r>
              <a:rPr lang="en-US" dirty="0">
                <a:solidFill>
                  <a:schemeClr val="bg1">
                    <a:lumMod val="50000"/>
                  </a:schemeClr>
                </a:solidFill>
              </a:rPr>
              <a:t>Map Validation</a:t>
            </a:r>
          </a:p>
          <a:p>
            <a:r>
              <a:rPr lang="en-US" b="1" dirty="0"/>
              <a:t>TRN Validation</a:t>
            </a:r>
          </a:p>
          <a:p>
            <a:r>
              <a:rPr lang="en-US" dirty="0">
                <a:solidFill>
                  <a:schemeClr val="bg1">
                    <a:lumMod val="50000"/>
                  </a:schemeClr>
                </a:solidFill>
              </a:rPr>
              <a:t>Synthetically Enhanced Digital Elevation Models</a:t>
            </a:r>
          </a:p>
          <a:p>
            <a:pPr lvl="1"/>
            <a:r>
              <a:rPr lang="en-US" dirty="0">
                <a:solidFill>
                  <a:schemeClr val="bg1">
                    <a:lumMod val="50000"/>
                  </a:schemeClr>
                </a:solidFill>
              </a:rPr>
              <a:t>analog Digital Elevation Model Tool</a:t>
            </a:r>
          </a:p>
          <a:p>
            <a:pPr lvl="1"/>
            <a:r>
              <a:rPr lang="en-US" dirty="0" err="1">
                <a:solidFill>
                  <a:schemeClr val="bg1">
                    <a:lumMod val="50000"/>
                  </a:schemeClr>
                </a:solidFill>
              </a:rPr>
              <a:t>synthterrain</a:t>
            </a:r>
            <a:endParaRPr lang="en-US" dirty="0">
              <a:solidFill>
                <a:schemeClr val="bg1">
                  <a:lumMod val="50000"/>
                </a:schemeClr>
              </a:solidFill>
            </a:endParaRPr>
          </a:p>
          <a:p>
            <a:pPr lvl="1"/>
            <a:r>
              <a:rPr lang="en-US" dirty="0">
                <a:solidFill>
                  <a:schemeClr val="bg1">
                    <a:lumMod val="50000"/>
                  </a:schemeClr>
                </a:solidFill>
              </a:rPr>
              <a:t>Synthetic Lunar Terrain</a:t>
            </a:r>
          </a:p>
          <a:p>
            <a:pPr lvl="1"/>
            <a:endParaRPr lang="en-US" dirty="0"/>
          </a:p>
        </p:txBody>
      </p:sp>
      <p:sp>
        <p:nvSpPr>
          <p:cNvPr id="4" name="Date Placeholder 3">
            <a:extLst>
              <a:ext uri="{FF2B5EF4-FFF2-40B4-BE49-F238E27FC236}">
                <a16:creationId xmlns:a16="http://schemas.microsoft.com/office/drawing/2014/main" id="{D61664BF-F9AE-296B-C290-F494F08752AA}"/>
              </a:ext>
            </a:extLst>
          </p:cNvPr>
          <p:cNvSpPr>
            <a:spLocks noGrp="1"/>
          </p:cNvSpPr>
          <p:nvPr>
            <p:ph type="dt" sz="half" idx="10"/>
          </p:nvPr>
        </p:nvSpPr>
        <p:spPr/>
        <p:txBody>
          <a:bodyPr/>
          <a:lstStyle/>
          <a:p>
            <a:r>
              <a:rPr lang="en-US" dirty="0"/>
              <a:t>October 7-9, 2024</a:t>
            </a:r>
          </a:p>
        </p:txBody>
      </p:sp>
      <p:sp>
        <p:nvSpPr>
          <p:cNvPr id="5" name="Footer Placeholder 4">
            <a:extLst>
              <a:ext uri="{FF2B5EF4-FFF2-40B4-BE49-F238E27FC236}">
                <a16:creationId xmlns:a16="http://schemas.microsoft.com/office/drawing/2014/main" id="{A28B14A6-E8BC-FBF8-1D91-7180B8CB2350}"/>
              </a:ext>
            </a:extLst>
          </p:cNvPr>
          <p:cNvSpPr>
            <a:spLocks noGrp="1"/>
          </p:cNvSpPr>
          <p:nvPr>
            <p:ph type="ftr" sz="quarter" idx="11"/>
          </p:nvPr>
        </p:nvSpPr>
        <p:spPr/>
        <p:txBody>
          <a:bodyPr/>
          <a:lstStyle/>
          <a:p>
            <a:r>
              <a:rPr lang="en-US" dirty="0"/>
              <a:t>4th Space Imaging Workshop</a:t>
            </a:r>
          </a:p>
        </p:txBody>
      </p:sp>
      <p:sp>
        <p:nvSpPr>
          <p:cNvPr id="6" name="Slide Number Placeholder 5">
            <a:extLst>
              <a:ext uri="{FF2B5EF4-FFF2-40B4-BE49-F238E27FC236}">
                <a16:creationId xmlns:a16="http://schemas.microsoft.com/office/drawing/2014/main" id="{9AF793D0-B91E-D555-358D-2CC6FC4E9681}"/>
              </a:ext>
            </a:extLst>
          </p:cNvPr>
          <p:cNvSpPr>
            <a:spLocks noGrp="1"/>
          </p:cNvSpPr>
          <p:nvPr>
            <p:ph type="sldNum" sz="quarter" idx="12"/>
          </p:nvPr>
        </p:nvSpPr>
        <p:spPr/>
        <p:txBody>
          <a:bodyPr/>
          <a:lstStyle/>
          <a:p>
            <a:fld id="{810711A6-5908-4BC9-9A98-6F28F473755D}" type="slidenum">
              <a:rPr lang="en-US" smtClean="0"/>
              <a:t>15</a:t>
            </a:fld>
            <a:endParaRPr lang="en-US"/>
          </a:p>
        </p:txBody>
      </p:sp>
    </p:spTree>
    <p:extLst>
      <p:ext uri="{BB962C8B-B14F-4D97-AF65-F5344CB8AC3E}">
        <p14:creationId xmlns:p14="http://schemas.microsoft.com/office/powerpoint/2010/main" val="1975918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BB1C7-0499-E77F-7DDA-600C6A2247F2}"/>
              </a:ext>
            </a:extLst>
          </p:cNvPr>
          <p:cNvSpPr>
            <a:spLocks noGrp="1"/>
          </p:cNvSpPr>
          <p:nvPr>
            <p:ph type="title"/>
          </p:nvPr>
        </p:nvSpPr>
        <p:spPr/>
        <p:txBody>
          <a:bodyPr/>
          <a:lstStyle/>
          <a:p>
            <a:r>
              <a:rPr lang="en-US" sz="3600" dirty="0">
                <a:solidFill>
                  <a:schemeClr val="bg1"/>
                </a:solidFill>
              </a:rPr>
              <a:t>LuNaMaps TRN Validation Pipeline</a:t>
            </a:r>
            <a:endParaRPr lang="en-US" sz="3600" dirty="0">
              <a:solidFill>
                <a:schemeClr val="tx1"/>
              </a:solidFill>
            </a:endParaRPr>
          </a:p>
        </p:txBody>
      </p:sp>
      <p:sp>
        <p:nvSpPr>
          <p:cNvPr id="4" name="Slide Number Placeholder 3">
            <a:extLst>
              <a:ext uri="{FF2B5EF4-FFF2-40B4-BE49-F238E27FC236}">
                <a16:creationId xmlns:a16="http://schemas.microsoft.com/office/drawing/2014/main" id="{1DA874A9-7C58-8314-540C-CF31DBB9FBAC}"/>
              </a:ext>
            </a:extLst>
          </p:cNvPr>
          <p:cNvSpPr>
            <a:spLocks noGrp="1"/>
          </p:cNvSpPr>
          <p:nvPr>
            <p:ph type="sldNum" sz="quarter" idx="12"/>
          </p:nvPr>
        </p:nvSpPr>
        <p:spPr>
          <a:xfrm>
            <a:off x="9448800" y="6471014"/>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fld id="{6DD915FF-2904-B043-824A-7A75F9176272}" type="slidenum">
              <a:rPr lang="en-US" smtClean="0"/>
              <a:pPr/>
              <a:t>16</a:t>
            </a:fld>
            <a:endParaRPr lang="en-US"/>
          </a:p>
        </p:txBody>
      </p:sp>
      <p:sp>
        <p:nvSpPr>
          <p:cNvPr id="7" name="Content Placeholder 6">
            <a:extLst>
              <a:ext uri="{FF2B5EF4-FFF2-40B4-BE49-F238E27FC236}">
                <a16:creationId xmlns:a16="http://schemas.microsoft.com/office/drawing/2014/main" id="{CAA15B26-45AB-ADA2-3E9E-4AFF90339960}"/>
              </a:ext>
            </a:extLst>
          </p:cNvPr>
          <p:cNvSpPr>
            <a:spLocks noGrp="1"/>
          </p:cNvSpPr>
          <p:nvPr>
            <p:ph idx="1"/>
          </p:nvPr>
        </p:nvSpPr>
        <p:spPr>
          <a:xfrm>
            <a:off x="609600" y="1600200"/>
            <a:ext cx="10972800" cy="1904478"/>
          </a:xfrm>
        </p:spPr>
        <p:txBody>
          <a:bodyPr>
            <a:normAutofit fontScale="92500"/>
          </a:bodyPr>
          <a:lstStyle/>
          <a:p>
            <a:r>
              <a:rPr lang="en-US" dirty="0"/>
              <a:t>Goal: Determine if it’s possible to derive concrete metrics or parameter ranges that relate DEM quality to TRN system performance. </a:t>
            </a:r>
          </a:p>
          <a:p>
            <a:pPr lvl="1"/>
            <a:r>
              <a:rPr lang="en-US" b="0" dirty="0"/>
              <a:t>Use a combination of camera images and lidar measurements</a:t>
            </a:r>
          </a:p>
          <a:p>
            <a:pPr lvl="1"/>
            <a:r>
              <a:rPr lang="en-US" b="0" dirty="0"/>
              <a:t>Use different TRN algorithms and implementations and different simulation pipelines</a:t>
            </a:r>
          </a:p>
          <a:p>
            <a:pPr lvl="1"/>
            <a:r>
              <a:rPr lang="en-US" b="0" dirty="0"/>
              <a:t>Use different quality maps and different kinds of map errors and deformations</a:t>
            </a:r>
          </a:p>
        </p:txBody>
      </p:sp>
      <p:graphicFrame>
        <p:nvGraphicFramePr>
          <p:cNvPr id="8" name="Content Placeholder 3">
            <a:extLst>
              <a:ext uri="{FF2B5EF4-FFF2-40B4-BE49-F238E27FC236}">
                <a16:creationId xmlns:a16="http://schemas.microsoft.com/office/drawing/2014/main" id="{70464367-B3C3-07D7-F529-745E5194A678}"/>
              </a:ext>
            </a:extLst>
          </p:cNvPr>
          <p:cNvGraphicFramePr>
            <a:graphicFrameLocks/>
          </p:cNvGraphicFramePr>
          <p:nvPr/>
        </p:nvGraphicFramePr>
        <p:xfrm>
          <a:off x="1489166" y="3698018"/>
          <a:ext cx="9213668" cy="17511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2DA71C5D-2A16-380F-727A-2B9274308E63}"/>
              </a:ext>
            </a:extLst>
          </p:cNvPr>
          <p:cNvPicPr>
            <a:picLocks noChangeAspect="1"/>
          </p:cNvPicPr>
          <p:nvPr/>
        </p:nvPicPr>
        <p:blipFill>
          <a:blip r:embed="rId7"/>
          <a:stretch>
            <a:fillRect/>
          </a:stretch>
        </p:blipFill>
        <p:spPr>
          <a:xfrm>
            <a:off x="1603552" y="5904728"/>
            <a:ext cx="1866070" cy="408351"/>
          </a:xfrm>
          <a:prstGeom prst="rect">
            <a:avLst/>
          </a:prstGeom>
        </p:spPr>
      </p:pic>
      <p:pic>
        <p:nvPicPr>
          <p:cNvPr id="10" name="Picture 9">
            <a:extLst>
              <a:ext uri="{FF2B5EF4-FFF2-40B4-BE49-F238E27FC236}">
                <a16:creationId xmlns:a16="http://schemas.microsoft.com/office/drawing/2014/main" id="{A442D4B7-AA25-1EE4-D899-4C046E506BB8}"/>
              </a:ext>
            </a:extLst>
          </p:cNvPr>
          <p:cNvPicPr>
            <a:picLocks noChangeAspect="1"/>
          </p:cNvPicPr>
          <p:nvPr/>
        </p:nvPicPr>
        <p:blipFill>
          <a:blip r:embed="rId8"/>
          <a:stretch>
            <a:fillRect/>
          </a:stretch>
        </p:blipFill>
        <p:spPr>
          <a:xfrm>
            <a:off x="3833531" y="5594993"/>
            <a:ext cx="1094435" cy="1027817"/>
          </a:xfrm>
          <a:prstGeom prst="rect">
            <a:avLst/>
          </a:prstGeom>
        </p:spPr>
      </p:pic>
      <p:pic>
        <p:nvPicPr>
          <p:cNvPr id="11" name="Picture 4" descr="Python (programming language) - Wikipedia">
            <a:extLst>
              <a:ext uri="{FF2B5EF4-FFF2-40B4-BE49-F238E27FC236}">
                <a16:creationId xmlns:a16="http://schemas.microsoft.com/office/drawing/2014/main" id="{5411CA98-3A35-51DB-0269-0E67977ECA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93174" y="5542047"/>
            <a:ext cx="1034511" cy="1133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41C0881-FFB2-B225-7405-E1F0D1FC96A6}"/>
              </a:ext>
            </a:extLst>
          </p:cNvPr>
          <p:cNvPicPr>
            <a:picLocks noChangeAspect="1"/>
          </p:cNvPicPr>
          <p:nvPr/>
        </p:nvPicPr>
        <p:blipFill>
          <a:blip r:embed="rId10"/>
          <a:stretch>
            <a:fillRect/>
          </a:stretch>
        </p:blipFill>
        <p:spPr>
          <a:xfrm>
            <a:off x="7788571" y="5732262"/>
            <a:ext cx="1560256" cy="720820"/>
          </a:xfrm>
          <a:prstGeom prst="rect">
            <a:avLst/>
          </a:prstGeom>
        </p:spPr>
      </p:pic>
      <p:pic>
        <p:nvPicPr>
          <p:cNvPr id="13" name="Picture 10" descr="Introduction - OpenCV Tutorial C++">
            <a:extLst>
              <a:ext uri="{FF2B5EF4-FFF2-40B4-BE49-F238E27FC236}">
                <a16:creationId xmlns:a16="http://schemas.microsoft.com/office/drawing/2014/main" id="{AE19EA0A-08E4-7E45-87E0-E684E73C7E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43275" y="5642482"/>
            <a:ext cx="1034589" cy="913726"/>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7" descr="A picture containing diagram&#10;&#10;Description automatically generated">
            <a:extLst>
              <a:ext uri="{FF2B5EF4-FFF2-40B4-BE49-F238E27FC236}">
                <a16:creationId xmlns:a16="http://schemas.microsoft.com/office/drawing/2014/main" id="{77D8D517-6B66-570F-01E4-77A05DFE13B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bwMode="auto">
          <a:xfrm>
            <a:off x="9580304" y="5489098"/>
            <a:ext cx="1122530" cy="1133712"/>
          </a:xfrm>
          <a:prstGeom prst="rect">
            <a:avLst/>
          </a:prstGeom>
          <a:noFill/>
          <a:ln w="9525">
            <a:noFill/>
            <a:miter lim="800000"/>
            <a:headEnd/>
            <a:tailEnd/>
          </a:ln>
        </p:spPr>
      </p:pic>
    </p:spTree>
    <p:extLst>
      <p:ext uri="{BB962C8B-B14F-4D97-AF65-F5344CB8AC3E}">
        <p14:creationId xmlns:p14="http://schemas.microsoft.com/office/powerpoint/2010/main" val="189790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FB0C7-C284-CF03-F996-C351D0FE3883}"/>
              </a:ext>
            </a:extLst>
          </p:cNvPr>
          <p:cNvSpPr>
            <a:spLocks noGrp="1"/>
          </p:cNvSpPr>
          <p:nvPr>
            <p:ph type="title"/>
          </p:nvPr>
        </p:nvSpPr>
        <p:spPr/>
        <p:txBody>
          <a:bodyPr/>
          <a:lstStyle/>
          <a:p>
            <a:r>
              <a:rPr lang="en-US" dirty="0"/>
              <a:t>TRN Validation Pipeline</a:t>
            </a:r>
          </a:p>
        </p:txBody>
      </p:sp>
      <p:sp>
        <p:nvSpPr>
          <p:cNvPr id="3" name="Content Placeholder 2">
            <a:extLst>
              <a:ext uri="{FF2B5EF4-FFF2-40B4-BE49-F238E27FC236}">
                <a16:creationId xmlns:a16="http://schemas.microsoft.com/office/drawing/2014/main" id="{0B1B1893-78C0-3243-B778-1E799044545B}"/>
              </a:ext>
            </a:extLst>
          </p:cNvPr>
          <p:cNvSpPr>
            <a:spLocks noGrp="1"/>
          </p:cNvSpPr>
          <p:nvPr>
            <p:ph idx="1"/>
          </p:nvPr>
        </p:nvSpPr>
        <p:spPr/>
        <p:txBody>
          <a:bodyPr/>
          <a:lstStyle/>
          <a:p>
            <a:r>
              <a:rPr lang="en-US" dirty="0"/>
              <a:t>The TRN validation pipeline is run with the following steps</a:t>
            </a:r>
          </a:p>
          <a:p>
            <a:pPr marL="914400" lvl="1" indent="-457200">
              <a:buFont typeface="+mj-lt"/>
              <a:buAutoNum type="arabicPeriod"/>
            </a:pPr>
            <a:r>
              <a:rPr lang="en-US" dirty="0"/>
              <a:t>Generate synthetic images using Vira</a:t>
            </a:r>
          </a:p>
          <a:p>
            <a:pPr marL="914400" lvl="1" indent="-457200">
              <a:buFont typeface="+mj-lt"/>
              <a:buAutoNum type="arabicPeriod"/>
            </a:pPr>
            <a:r>
              <a:rPr lang="en-US" dirty="0"/>
              <a:t>Apply perturbations (to trajectory, to pointing,  to navigation maps, </a:t>
            </a:r>
            <a:r>
              <a:rPr lang="en-US" dirty="0" err="1"/>
              <a:t>etc</a:t>
            </a:r>
            <a:r>
              <a:rPr lang="en-US" dirty="0"/>
              <a:t>)</a:t>
            </a:r>
          </a:p>
          <a:p>
            <a:pPr marL="914400" lvl="1" indent="-457200">
              <a:buFont typeface="+mj-lt"/>
              <a:buAutoNum type="arabicPeriod"/>
            </a:pPr>
            <a:r>
              <a:rPr lang="en-US" dirty="0"/>
              <a:t>Generate TRN observations using GIANT (or other TRN tool)</a:t>
            </a:r>
          </a:p>
          <a:p>
            <a:pPr marL="914400" lvl="1" indent="-457200">
              <a:buFont typeface="+mj-lt"/>
              <a:buAutoNum type="arabicPeriod"/>
            </a:pPr>
            <a:r>
              <a:rPr lang="en-US" dirty="0"/>
              <a:t>Process TRN observations in Monte (or other orbit determination tool)</a:t>
            </a:r>
          </a:p>
          <a:p>
            <a:pPr marL="914400" lvl="1" indent="-457200">
              <a:buFont typeface="+mj-lt"/>
              <a:buAutoNum type="arabicPeriod"/>
            </a:pPr>
            <a:r>
              <a:rPr lang="en-US" dirty="0"/>
              <a:t>Repeat 2-5 for a range of variations</a:t>
            </a:r>
          </a:p>
          <a:p>
            <a:pPr marL="914400" lvl="1" indent="-457200">
              <a:buFont typeface="+mj-lt"/>
              <a:buAutoNum type="arabicPeriod"/>
            </a:pPr>
            <a:r>
              <a:rPr lang="en-US" dirty="0"/>
              <a:t>Analyze the results</a:t>
            </a:r>
          </a:p>
          <a:p>
            <a:r>
              <a:rPr lang="en-US" dirty="0"/>
              <a:t>We are also working on finalizing/releasing a suite of scripts which automates much of these steps</a:t>
            </a:r>
          </a:p>
          <a:p>
            <a:r>
              <a:rPr lang="en-US" dirty="0"/>
              <a:t>We will present a detailed description of the pipeline at the upcoming SciTech conference in January.</a:t>
            </a:r>
          </a:p>
          <a:p>
            <a:endParaRPr lang="en-US" dirty="0"/>
          </a:p>
        </p:txBody>
      </p:sp>
      <p:sp>
        <p:nvSpPr>
          <p:cNvPr id="4" name="Date Placeholder 3">
            <a:extLst>
              <a:ext uri="{FF2B5EF4-FFF2-40B4-BE49-F238E27FC236}">
                <a16:creationId xmlns:a16="http://schemas.microsoft.com/office/drawing/2014/main" id="{86294228-D5BF-031A-ACC1-767A80534A73}"/>
              </a:ext>
            </a:extLst>
          </p:cNvPr>
          <p:cNvSpPr>
            <a:spLocks noGrp="1"/>
          </p:cNvSpPr>
          <p:nvPr>
            <p:ph type="dt" sz="half" idx="10"/>
          </p:nvPr>
        </p:nvSpPr>
        <p:spPr/>
        <p:txBody>
          <a:bodyPr/>
          <a:lstStyle/>
          <a:p>
            <a:r>
              <a:rPr lang="en-US"/>
              <a:t>October 7-9, 2024</a:t>
            </a:r>
            <a:endParaRPr lang="en-US" dirty="0"/>
          </a:p>
        </p:txBody>
      </p:sp>
      <p:sp>
        <p:nvSpPr>
          <p:cNvPr id="5" name="Footer Placeholder 4">
            <a:extLst>
              <a:ext uri="{FF2B5EF4-FFF2-40B4-BE49-F238E27FC236}">
                <a16:creationId xmlns:a16="http://schemas.microsoft.com/office/drawing/2014/main" id="{3B48FEA3-5A47-324D-7556-82DEE3175F06}"/>
              </a:ext>
            </a:extLst>
          </p:cNvPr>
          <p:cNvSpPr>
            <a:spLocks noGrp="1"/>
          </p:cNvSpPr>
          <p:nvPr>
            <p:ph type="ftr" sz="quarter" idx="11"/>
          </p:nvPr>
        </p:nvSpPr>
        <p:spPr/>
        <p:txBody>
          <a:bodyPr/>
          <a:lstStyle/>
          <a:p>
            <a:r>
              <a:rPr lang="en-US"/>
              <a:t>4</a:t>
            </a:r>
            <a:r>
              <a:rPr lang="en-US" baseline="30000"/>
              <a:t>th</a:t>
            </a:r>
            <a:r>
              <a:rPr lang="en-US"/>
              <a:t> Space Imaging Workshop</a:t>
            </a:r>
            <a:endParaRPr lang="en-US" dirty="0"/>
          </a:p>
        </p:txBody>
      </p:sp>
      <p:sp>
        <p:nvSpPr>
          <p:cNvPr id="6" name="Slide Number Placeholder 5">
            <a:extLst>
              <a:ext uri="{FF2B5EF4-FFF2-40B4-BE49-F238E27FC236}">
                <a16:creationId xmlns:a16="http://schemas.microsoft.com/office/drawing/2014/main" id="{217086AB-82F6-8158-63F2-B46BABC4AA17}"/>
              </a:ext>
            </a:extLst>
          </p:cNvPr>
          <p:cNvSpPr>
            <a:spLocks noGrp="1"/>
          </p:cNvSpPr>
          <p:nvPr>
            <p:ph type="sldNum" sz="quarter" idx="12"/>
          </p:nvPr>
        </p:nvSpPr>
        <p:spPr/>
        <p:txBody>
          <a:bodyPr/>
          <a:lstStyle/>
          <a:p>
            <a:fld id="{810711A6-5908-4BC9-9A98-6F28F473755D}" type="slidenum">
              <a:rPr lang="en-US" smtClean="0"/>
              <a:t>17</a:t>
            </a:fld>
            <a:endParaRPr lang="en-US"/>
          </a:p>
        </p:txBody>
      </p:sp>
    </p:spTree>
    <p:extLst>
      <p:ext uri="{BB962C8B-B14F-4D97-AF65-F5344CB8AC3E}">
        <p14:creationId xmlns:p14="http://schemas.microsoft.com/office/powerpoint/2010/main" val="3250540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81F36-1256-2C9C-9B9D-5A0275FE26FD}"/>
              </a:ext>
            </a:extLst>
          </p:cNvPr>
          <p:cNvSpPr>
            <a:spLocks noGrp="1"/>
          </p:cNvSpPr>
          <p:nvPr>
            <p:ph type="title"/>
          </p:nvPr>
        </p:nvSpPr>
        <p:spPr/>
        <p:txBody>
          <a:bodyPr/>
          <a:lstStyle/>
          <a:p>
            <a:r>
              <a:rPr lang="en-US" dirty="0"/>
              <a:t>Vira – Rendering Tool</a:t>
            </a:r>
          </a:p>
        </p:txBody>
      </p:sp>
      <p:sp>
        <p:nvSpPr>
          <p:cNvPr id="3" name="Content Placeholder 2">
            <a:extLst>
              <a:ext uri="{FF2B5EF4-FFF2-40B4-BE49-F238E27FC236}">
                <a16:creationId xmlns:a16="http://schemas.microsoft.com/office/drawing/2014/main" id="{F1E05B72-DED3-793E-C9C5-8FE2B44DE78F}"/>
              </a:ext>
            </a:extLst>
          </p:cNvPr>
          <p:cNvSpPr>
            <a:spLocks noGrp="1"/>
          </p:cNvSpPr>
          <p:nvPr>
            <p:ph idx="1"/>
          </p:nvPr>
        </p:nvSpPr>
        <p:spPr>
          <a:xfrm>
            <a:off x="175845" y="1397226"/>
            <a:ext cx="6545466" cy="5019091"/>
          </a:xfrm>
        </p:spPr>
        <p:txBody>
          <a:bodyPr>
            <a:normAutofit fontScale="85000" lnSpcReduction="20000"/>
          </a:bodyPr>
          <a:lstStyle/>
          <a:p>
            <a:r>
              <a:rPr lang="en-US" dirty="0"/>
              <a:t>Aims to provide same science/engineering flexibility of tools like GIANT, with speed of tools like Blender.  </a:t>
            </a:r>
          </a:p>
          <a:p>
            <a:pPr lvl="1"/>
            <a:r>
              <a:rPr lang="en-US" b="1" dirty="0"/>
              <a:t>Will be all free and open-source</a:t>
            </a:r>
          </a:p>
          <a:p>
            <a:r>
              <a:rPr lang="en-US" dirty="0"/>
              <a:t>Supports </a:t>
            </a:r>
            <a:r>
              <a:rPr lang="en-US" dirty="0" err="1"/>
              <a:t>GeoTIFF</a:t>
            </a:r>
            <a:r>
              <a:rPr lang="en-US" dirty="0"/>
              <a:t> and SPC </a:t>
            </a:r>
            <a:r>
              <a:rPr lang="en-US" dirty="0" err="1"/>
              <a:t>Maplets</a:t>
            </a:r>
            <a:r>
              <a:rPr lang="en-US" dirty="0"/>
              <a:t> (read only), OBJ (read and write), PLY (binary/ASCII read and ASCII write)</a:t>
            </a:r>
          </a:p>
          <a:p>
            <a:pPr lvl="1"/>
            <a:r>
              <a:rPr lang="en-US" dirty="0"/>
              <a:t>Level-of-Detail system Raster DEM formats (</a:t>
            </a:r>
            <a:r>
              <a:rPr lang="en-US" dirty="0" err="1"/>
              <a:t>GeoTIFFs</a:t>
            </a:r>
            <a:r>
              <a:rPr lang="en-US" dirty="0"/>
              <a:t> and SPC </a:t>
            </a:r>
            <a:r>
              <a:rPr lang="en-US" dirty="0" err="1"/>
              <a:t>Maplets</a:t>
            </a:r>
            <a:r>
              <a:rPr lang="en-US" dirty="0"/>
              <a:t>)</a:t>
            </a:r>
            <a:endParaRPr lang="en-US" b="1" dirty="0"/>
          </a:p>
          <a:p>
            <a:r>
              <a:rPr lang="en-US" dirty="0"/>
              <a:t>Written in C++20.  Plan to eventually have python bindings (via pybindd11)</a:t>
            </a:r>
          </a:p>
          <a:p>
            <a:r>
              <a:rPr lang="en-US" dirty="0"/>
              <a:t>Supported on Windows, MacOS, and Linux</a:t>
            </a:r>
          </a:p>
          <a:p>
            <a:r>
              <a:rPr lang="en-US" dirty="0"/>
              <a:t>Currently CPU only (uses Intel </a:t>
            </a:r>
            <a:r>
              <a:rPr lang="en-US" dirty="0" err="1"/>
              <a:t>Embree</a:t>
            </a:r>
            <a:r>
              <a:rPr lang="en-US" dirty="0"/>
              <a:t>) though Vulkan implementation is in development</a:t>
            </a:r>
          </a:p>
          <a:p>
            <a:r>
              <a:rPr lang="en-US" dirty="0"/>
              <a:t>Named after Viracocha: Inca creator deity and creator of the Universe, Sun, Moon, and Stars</a:t>
            </a:r>
          </a:p>
        </p:txBody>
      </p:sp>
      <p:sp>
        <p:nvSpPr>
          <p:cNvPr id="4" name="Date Placeholder 3">
            <a:extLst>
              <a:ext uri="{FF2B5EF4-FFF2-40B4-BE49-F238E27FC236}">
                <a16:creationId xmlns:a16="http://schemas.microsoft.com/office/drawing/2014/main" id="{54AE9F3C-FBCB-E472-1ED9-8CD0FF36B9EF}"/>
              </a:ext>
            </a:extLst>
          </p:cNvPr>
          <p:cNvSpPr>
            <a:spLocks noGrp="1"/>
          </p:cNvSpPr>
          <p:nvPr>
            <p:ph type="dt" sz="half" idx="10"/>
          </p:nvPr>
        </p:nvSpPr>
        <p:spPr/>
        <p:txBody>
          <a:bodyPr/>
          <a:lstStyle/>
          <a:p>
            <a:r>
              <a:rPr lang="en-US"/>
              <a:t>9/17/2024</a:t>
            </a:r>
            <a:endParaRPr lang="en-US" dirty="0"/>
          </a:p>
        </p:txBody>
      </p:sp>
      <p:sp>
        <p:nvSpPr>
          <p:cNvPr id="5" name="Footer Placeholder 4">
            <a:extLst>
              <a:ext uri="{FF2B5EF4-FFF2-40B4-BE49-F238E27FC236}">
                <a16:creationId xmlns:a16="http://schemas.microsoft.com/office/drawing/2014/main" id="{34274DF2-119C-8FDE-27F7-34E8975DA085}"/>
              </a:ext>
            </a:extLst>
          </p:cNvPr>
          <p:cNvSpPr>
            <a:spLocks noGrp="1"/>
          </p:cNvSpPr>
          <p:nvPr>
            <p:ph type="ftr" sz="quarter" idx="11"/>
          </p:nvPr>
        </p:nvSpPr>
        <p:spPr/>
        <p:txBody>
          <a:bodyPr/>
          <a:lstStyle/>
          <a:p>
            <a:r>
              <a:rPr lang="en-US"/>
              <a:t>Vira Overview</a:t>
            </a:r>
            <a:endParaRPr lang="en-US" dirty="0"/>
          </a:p>
        </p:txBody>
      </p:sp>
      <p:sp>
        <p:nvSpPr>
          <p:cNvPr id="6" name="Slide Number Placeholder 5">
            <a:extLst>
              <a:ext uri="{FF2B5EF4-FFF2-40B4-BE49-F238E27FC236}">
                <a16:creationId xmlns:a16="http://schemas.microsoft.com/office/drawing/2014/main" id="{BB1A5653-BCA1-8AA0-D40B-8FF73212E53D}"/>
              </a:ext>
            </a:extLst>
          </p:cNvPr>
          <p:cNvSpPr>
            <a:spLocks noGrp="1"/>
          </p:cNvSpPr>
          <p:nvPr>
            <p:ph type="sldNum" sz="quarter" idx="12"/>
          </p:nvPr>
        </p:nvSpPr>
        <p:spPr/>
        <p:txBody>
          <a:bodyPr/>
          <a:lstStyle/>
          <a:p>
            <a:fld id="{6DD915FF-2904-B043-824A-7A75F9176272}" type="slidenum">
              <a:rPr lang="en-US" smtClean="0"/>
              <a:pPr/>
              <a:t>18</a:t>
            </a:fld>
            <a:endParaRPr lang="en-US" dirty="0"/>
          </a:p>
        </p:txBody>
      </p:sp>
      <p:pic>
        <p:nvPicPr>
          <p:cNvPr id="7" name="Picture 6" descr="A picture containing wall, indoor, black&#10;&#10;Description automatically generated">
            <a:extLst>
              <a:ext uri="{FF2B5EF4-FFF2-40B4-BE49-F238E27FC236}">
                <a16:creationId xmlns:a16="http://schemas.microsoft.com/office/drawing/2014/main" id="{F387E56E-D18B-425D-F520-19F84067F87C}"/>
              </a:ext>
            </a:extLst>
          </p:cNvPr>
          <p:cNvPicPr>
            <a:picLocks noChangeAspect="1"/>
          </p:cNvPicPr>
          <p:nvPr/>
        </p:nvPicPr>
        <p:blipFill>
          <a:blip r:embed="rId4"/>
          <a:stretch>
            <a:fillRect/>
          </a:stretch>
        </p:blipFill>
        <p:spPr>
          <a:xfrm>
            <a:off x="9582615" y="1457067"/>
            <a:ext cx="2287997" cy="22879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8CB83229-45C8-049E-FA57-B8B0F5AAC1AD}"/>
              </a:ext>
            </a:extLst>
          </p:cNvPr>
          <p:cNvSpPr txBox="1"/>
          <p:nvPr/>
        </p:nvSpPr>
        <p:spPr>
          <a:xfrm>
            <a:off x="9582615" y="3810194"/>
            <a:ext cx="2287997" cy="430887"/>
          </a:xfrm>
          <a:prstGeom prst="rect">
            <a:avLst/>
          </a:prstGeom>
          <a:noFill/>
        </p:spPr>
        <p:txBody>
          <a:bodyPr wrap="square" rtlCol="0">
            <a:spAutoFit/>
          </a:bodyPr>
          <a:lstStyle/>
          <a:p>
            <a:pPr algn="ctr"/>
            <a:r>
              <a:rPr lang="en-US" sz="1100" dirty="0"/>
              <a:t>This image renders ~25% faster than Blender’s CPU Implementation</a:t>
            </a:r>
          </a:p>
        </p:txBody>
      </p:sp>
      <p:pic>
        <p:nvPicPr>
          <p:cNvPr id="9" name="Picture 8" descr="A planet in space&#10;&#10;Description automatically generated with low confidence">
            <a:extLst>
              <a:ext uri="{FF2B5EF4-FFF2-40B4-BE49-F238E27FC236}">
                <a16:creationId xmlns:a16="http://schemas.microsoft.com/office/drawing/2014/main" id="{47D24B03-D31C-876A-E95E-FF6AE27C2D8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Lst>
          </a:blip>
          <a:srcRect l="51206"/>
          <a:stretch/>
        </p:blipFill>
        <p:spPr>
          <a:xfrm>
            <a:off x="7221121" y="3970935"/>
            <a:ext cx="1862732" cy="1908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7ED68114-401E-C4A5-29BE-192FE9724EBC}"/>
              </a:ext>
            </a:extLst>
          </p:cNvPr>
          <p:cNvPicPr>
            <a:picLocks noChangeAspect="1"/>
          </p:cNvPicPr>
          <p:nvPr/>
        </p:nvPicPr>
        <p:blipFill rotWithShape="1">
          <a:blip r:embed="rId7"/>
          <a:srcRect l="51287"/>
          <a:stretch/>
        </p:blipFill>
        <p:spPr>
          <a:xfrm flipV="1">
            <a:off x="7221121" y="2061503"/>
            <a:ext cx="1864557" cy="19138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animation">
            <a:hlinkClick r:id="" action="ppaction://media"/>
            <a:extLst>
              <a:ext uri="{FF2B5EF4-FFF2-40B4-BE49-F238E27FC236}">
                <a16:creationId xmlns:a16="http://schemas.microsoft.com/office/drawing/2014/main" id="{4C85787F-76C9-F615-F2E9-9D0AA815560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582615" y="4241081"/>
            <a:ext cx="2287997" cy="22879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5678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D0343-0B6C-58B2-B5D4-042F88AFC668}"/>
              </a:ext>
            </a:extLst>
          </p:cNvPr>
          <p:cNvSpPr>
            <a:spLocks noGrp="1"/>
          </p:cNvSpPr>
          <p:nvPr>
            <p:ph type="title"/>
          </p:nvPr>
        </p:nvSpPr>
        <p:spPr/>
        <p:txBody>
          <a:bodyPr/>
          <a:lstStyle/>
          <a:p>
            <a:r>
              <a:rPr lang="en-US"/>
              <a:t>Vira – Rendering Tool</a:t>
            </a:r>
            <a:endParaRPr lang="en-US" dirty="0"/>
          </a:p>
        </p:txBody>
      </p:sp>
      <p:sp>
        <p:nvSpPr>
          <p:cNvPr id="4" name="Date Placeholder 3">
            <a:extLst>
              <a:ext uri="{FF2B5EF4-FFF2-40B4-BE49-F238E27FC236}">
                <a16:creationId xmlns:a16="http://schemas.microsoft.com/office/drawing/2014/main" id="{27EDE1CF-ADB2-2BB0-1105-7BC86E6E6B8B}"/>
              </a:ext>
            </a:extLst>
          </p:cNvPr>
          <p:cNvSpPr>
            <a:spLocks noGrp="1"/>
          </p:cNvSpPr>
          <p:nvPr>
            <p:ph type="dt" sz="half" idx="10"/>
          </p:nvPr>
        </p:nvSpPr>
        <p:spPr/>
        <p:txBody>
          <a:bodyPr/>
          <a:lstStyle/>
          <a:p>
            <a:r>
              <a:rPr lang="en-US"/>
              <a:t>9/17/2024</a:t>
            </a:r>
            <a:endParaRPr lang="en-US" dirty="0"/>
          </a:p>
        </p:txBody>
      </p:sp>
      <p:sp>
        <p:nvSpPr>
          <p:cNvPr id="5" name="Footer Placeholder 4">
            <a:extLst>
              <a:ext uri="{FF2B5EF4-FFF2-40B4-BE49-F238E27FC236}">
                <a16:creationId xmlns:a16="http://schemas.microsoft.com/office/drawing/2014/main" id="{80F2FBA4-0D15-ABC7-4382-4126D3B926F6}"/>
              </a:ext>
            </a:extLst>
          </p:cNvPr>
          <p:cNvSpPr>
            <a:spLocks noGrp="1"/>
          </p:cNvSpPr>
          <p:nvPr>
            <p:ph type="ftr" sz="quarter" idx="11"/>
          </p:nvPr>
        </p:nvSpPr>
        <p:spPr/>
        <p:txBody>
          <a:bodyPr/>
          <a:lstStyle/>
          <a:p>
            <a:r>
              <a:rPr lang="en-US"/>
              <a:t>Vira Overview</a:t>
            </a:r>
            <a:endParaRPr lang="en-US" dirty="0"/>
          </a:p>
        </p:txBody>
      </p:sp>
      <p:sp>
        <p:nvSpPr>
          <p:cNvPr id="6" name="Slide Number Placeholder 5">
            <a:extLst>
              <a:ext uri="{FF2B5EF4-FFF2-40B4-BE49-F238E27FC236}">
                <a16:creationId xmlns:a16="http://schemas.microsoft.com/office/drawing/2014/main" id="{358F0928-CED8-97C6-98D7-04E6A004075A}"/>
              </a:ext>
            </a:extLst>
          </p:cNvPr>
          <p:cNvSpPr>
            <a:spLocks noGrp="1"/>
          </p:cNvSpPr>
          <p:nvPr>
            <p:ph type="sldNum" sz="quarter" idx="12"/>
          </p:nvPr>
        </p:nvSpPr>
        <p:spPr/>
        <p:txBody>
          <a:bodyPr/>
          <a:lstStyle/>
          <a:p>
            <a:fld id="{6DD915FF-2904-B043-824A-7A75F9176272}" type="slidenum">
              <a:rPr lang="en-US" smtClean="0"/>
              <a:pPr/>
              <a:t>19</a:t>
            </a:fld>
            <a:endParaRPr lang="en-US" dirty="0"/>
          </a:p>
        </p:txBody>
      </p:sp>
      <p:pic>
        <p:nvPicPr>
          <p:cNvPr id="10" name="Picture 9" descr="A planet in space&#10;&#10;Description automatically generated with low confidence">
            <a:extLst>
              <a:ext uri="{FF2B5EF4-FFF2-40B4-BE49-F238E27FC236}">
                <a16:creationId xmlns:a16="http://schemas.microsoft.com/office/drawing/2014/main" id="{34EC349E-5CDB-4F59-4D35-239988508214}"/>
              </a:ext>
            </a:extLst>
          </p:cNvPr>
          <p:cNvPicPr>
            <a:picLocks noChangeAspect="1"/>
          </p:cNvPicPr>
          <p:nvPr/>
        </p:nvPicPr>
        <p:blipFill rotWithShape="1">
          <a:blip r:embed="rId10"/>
          <a:srcRect t="23377" b="24866"/>
          <a:stretch/>
        </p:blipFill>
        <p:spPr>
          <a:xfrm>
            <a:off x="8660255" y="1491192"/>
            <a:ext cx="3283993" cy="1699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Video 14">
            <a:hlinkClick r:id="" action="ppaction://media"/>
            <a:extLst>
              <a:ext uri="{FF2B5EF4-FFF2-40B4-BE49-F238E27FC236}">
                <a16:creationId xmlns:a16="http://schemas.microsoft.com/office/drawing/2014/main" id="{40A68A3C-9C75-C514-5847-68A5F9063784}"/>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144098" y="1491192"/>
            <a:ext cx="3285554" cy="24641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media3_scale">
            <a:hlinkClick r:id="" action="ppaction://media"/>
            <a:extLst>
              <a:ext uri="{FF2B5EF4-FFF2-40B4-BE49-F238E27FC236}">
                <a16:creationId xmlns:a16="http://schemas.microsoft.com/office/drawing/2014/main" id="{7C242E3C-0E37-8FDD-FDA1-4763FC64AE17}"/>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8660255" y="3848254"/>
            <a:ext cx="3283993" cy="24641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A close up of the moon&#10;&#10;Description automatically generated">
            <a:extLst>
              <a:ext uri="{FF2B5EF4-FFF2-40B4-BE49-F238E27FC236}">
                <a16:creationId xmlns:a16="http://schemas.microsoft.com/office/drawing/2014/main" id="{62181D38-15FF-F394-8FD3-AAB7AB4DA71A}"/>
              </a:ext>
            </a:extLst>
          </p:cNvPr>
          <p:cNvPicPr>
            <a:picLocks noChangeAspect="1"/>
          </p:cNvPicPr>
          <p:nvPr/>
        </p:nvPicPr>
        <p:blipFill>
          <a:blip r:embed="rId13"/>
          <a:stretch>
            <a:fillRect/>
          </a:stretch>
        </p:blipFill>
        <p:spPr>
          <a:xfrm>
            <a:off x="225171" y="1637970"/>
            <a:ext cx="4674450" cy="4674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animation">
            <a:hlinkClick r:id="" action="ppaction://media"/>
            <a:extLst>
              <a:ext uri="{FF2B5EF4-FFF2-40B4-BE49-F238E27FC236}">
                <a16:creationId xmlns:a16="http://schemas.microsoft.com/office/drawing/2014/main" id="{8376AC11-3D81-4490-B7E3-16F8AAED33D8}"/>
              </a:ext>
            </a:extLst>
          </p:cNvPr>
          <p:cNvPicPr>
            <a:picLocks noChangeAspect="1"/>
          </p:cNvPicPr>
          <p:nvPr>
            <a:videoFile r:link="rId6"/>
            <p:extLst>
              <p:ext uri="{DAA4B4D4-6D71-4841-9C94-3DE7FCFB9230}">
                <p14:media xmlns:p14="http://schemas.microsoft.com/office/powerpoint/2010/main" r:embed="rId5"/>
              </p:ext>
            </p:extLst>
          </p:nvPr>
        </p:nvPicPr>
        <p:blipFill>
          <a:blip r:embed="rId14"/>
          <a:stretch>
            <a:fillRect/>
          </a:stretch>
        </p:blipFill>
        <p:spPr>
          <a:xfrm>
            <a:off x="5143207" y="4784497"/>
            <a:ext cx="1527921" cy="15279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media4_scale">
            <a:hlinkClick r:id="" action="ppaction://media"/>
            <a:extLst>
              <a:ext uri="{FF2B5EF4-FFF2-40B4-BE49-F238E27FC236}">
                <a16:creationId xmlns:a16="http://schemas.microsoft.com/office/drawing/2014/main" id="{31609CF2-586F-0BD0-538C-93BF2EEF8F85}"/>
              </a:ext>
            </a:extLst>
          </p:cNvPr>
          <p:cNvPicPr>
            <a:picLocks noChangeAspect="1"/>
          </p:cNvPicPr>
          <p:nvPr>
            <a:videoFile r:link="rId8"/>
            <p:extLst>
              <p:ext uri="{DAA4B4D4-6D71-4841-9C94-3DE7FCFB9230}">
                <p14:media xmlns:p14="http://schemas.microsoft.com/office/powerpoint/2010/main" r:embed="rId7"/>
              </p:ext>
            </p:extLst>
          </p:nvPr>
        </p:nvPicPr>
        <p:blipFill>
          <a:blip r:embed="rId15"/>
          <a:stretch>
            <a:fillRect/>
          </a:stretch>
        </p:blipFill>
        <p:spPr>
          <a:xfrm>
            <a:off x="6901731" y="4784498"/>
            <a:ext cx="1527921" cy="15279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a:extLst>
              <a:ext uri="{FF2B5EF4-FFF2-40B4-BE49-F238E27FC236}">
                <a16:creationId xmlns:a16="http://schemas.microsoft.com/office/drawing/2014/main" id="{F60AA8AD-C50A-AFCD-AAF7-45F87E337860}"/>
              </a:ext>
            </a:extLst>
          </p:cNvPr>
          <p:cNvSpPr txBox="1"/>
          <p:nvPr/>
        </p:nvSpPr>
        <p:spPr>
          <a:xfrm>
            <a:off x="623166" y="1356887"/>
            <a:ext cx="3878460" cy="261610"/>
          </a:xfrm>
          <a:prstGeom prst="rect">
            <a:avLst/>
          </a:prstGeom>
          <a:noFill/>
        </p:spPr>
        <p:txBody>
          <a:bodyPr wrap="square" rtlCol="0">
            <a:spAutoFit/>
          </a:bodyPr>
          <a:lstStyle/>
          <a:p>
            <a:pPr algn="ctr"/>
            <a:r>
              <a:rPr lang="en-US" sz="1100" b="1" dirty="0"/>
              <a:t>SLDEM2015 + LDEM60S DEMs wrapped with WAC albedo</a:t>
            </a:r>
          </a:p>
        </p:txBody>
      </p:sp>
      <p:sp>
        <p:nvSpPr>
          <p:cNvPr id="19" name="TextBox 18">
            <a:extLst>
              <a:ext uri="{FF2B5EF4-FFF2-40B4-BE49-F238E27FC236}">
                <a16:creationId xmlns:a16="http://schemas.microsoft.com/office/drawing/2014/main" id="{EAB76DB3-175F-CE43-FA21-F4D2402D1F04}"/>
              </a:ext>
            </a:extLst>
          </p:cNvPr>
          <p:cNvSpPr txBox="1"/>
          <p:nvPr/>
        </p:nvSpPr>
        <p:spPr>
          <a:xfrm>
            <a:off x="5130224" y="4003804"/>
            <a:ext cx="3299428" cy="261610"/>
          </a:xfrm>
          <a:prstGeom prst="rect">
            <a:avLst/>
          </a:prstGeom>
          <a:noFill/>
        </p:spPr>
        <p:txBody>
          <a:bodyPr wrap="square" rtlCol="0">
            <a:spAutoFit/>
          </a:bodyPr>
          <a:lstStyle/>
          <a:p>
            <a:pPr algn="ctr"/>
            <a:r>
              <a:rPr lang="en-US" sz="1100" b="1" dirty="0"/>
              <a:t>Bennu rendered with OSIRIS-Rex SPK/CK kernels</a:t>
            </a:r>
          </a:p>
        </p:txBody>
      </p:sp>
      <p:sp>
        <p:nvSpPr>
          <p:cNvPr id="20" name="TextBox 19">
            <a:extLst>
              <a:ext uri="{FF2B5EF4-FFF2-40B4-BE49-F238E27FC236}">
                <a16:creationId xmlns:a16="http://schemas.microsoft.com/office/drawing/2014/main" id="{8D5B4AE8-9386-226D-7508-7B254FB2B3BA}"/>
              </a:ext>
            </a:extLst>
          </p:cNvPr>
          <p:cNvSpPr txBox="1"/>
          <p:nvPr/>
        </p:nvSpPr>
        <p:spPr>
          <a:xfrm>
            <a:off x="8541111" y="3583392"/>
            <a:ext cx="3522280" cy="261610"/>
          </a:xfrm>
          <a:prstGeom prst="rect">
            <a:avLst/>
          </a:prstGeom>
          <a:noFill/>
        </p:spPr>
        <p:txBody>
          <a:bodyPr wrap="square" rtlCol="0">
            <a:spAutoFit/>
          </a:bodyPr>
          <a:lstStyle/>
          <a:p>
            <a:pPr algn="ctr"/>
            <a:r>
              <a:rPr lang="en-US" sz="1100" b="1" dirty="0"/>
              <a:t>67P SPC </a:t>
            </a:r>
            <a:r>
              <a:rPr lang="en-US" sz="1100" b="1" dirty="0" err="1"/>
              <a:t>Maplets</a:t>
            </a:r>
            <a:r>
              <a:rPr lang="en-US" sz="1100" b="1" dirty="0"/>
              <a:t> Level-of-Detail System</a:t>
            </a:r>
          </a:p>
        </p:txBody>
      </p:sp>
      <p:sp>
        <p:nvSpPr>
          <p:cNvPr id="22" name="TextBox 21">
            <a:extLst>
              <a:ext uri="{FF2B5EF4-FFF2-40B4-BE49-F238E27FC236}">
                <a16:creationId xmlns:a16="http://schemas.microsoft.com/office/drawing/2014/main" id="{D512A73D-26EC-02BB-8EF8-CE2DD236C822}"/>
              </a:ext>
            </a:extLst>
          </p:cNvPr>
          <p:cNvSpPr txBox="1"/>
          <p:nvPr/>
        </p:nvSpPr>
        <p:spPr>
          <a:xfrm>
            <a:off x="8541111" y="3218664"/>
            <a:ext cx="3522280" cy="261610"/>
          </a:xfrm>
          <a:prstGeom prst="rect">
            <a:avLst/>
          </a:prstGeom>
          <a:noFill/>
        </p:spPr>
        <p:txBody>
          <a:bodyPr wrap="square" rtlCol="0">
            <a:spAutoFit/>
          </a:bodyPr>
          <a:lstStyle/>
          <a:p>
            <a:pPr algn="ctr"/>
            <a:r>
              <a:rPr lang="en-US" sz="1100" b="1" dirty="0"/>
              <a:t>Textured Saturn with Rings</a:t>
            </a:r>
          </a:p>
        </p:txBody>
      </p:sp>
      <p:sp>
        <p:nvSpPr>
          <p:cNvPr id="23" name="TextBox 22">
            <a:extLst>
              <a:ext uri="{FF2B5EF4-FFF2-40B4-BE49-F238E27FC236}">
                <a16:creationId xmlns:a16="http://schemas.microsoft.com/office/drawing/2014/main" id="{01383F11-A1F9-B48E-6366-3C3FF207F12E}"/>
              </a:ext>
            </a:extLst>
          </p:cNvPr>
          <p:cNvSpPr txBox="1"/>
          <p:nvPr/>
        </p:nvSpPr>
        <p:spPr>
          <a:xfrm>
            <a:off x="5130224" y="4483456"/>
            <a:ext cx="3299427" cy="261610"/>
          </a:xfrm>
          <a:prstGeom prst="rect">
            <a:avLst/>
          </a:prstGeom>
          <a:noFill/>
        </p:spPr>
        <p:txBody>
          <a:bodyPr wrap="square" rtlCol="0">
            <a:spAutoFit/>
          </a:bodyPr>
          <a:lstStyle/>
          <a:p>
            <a:pPr algn="ctr"/>
            <a:r>
              <a:rPr lang="en-US" sz="1100" b="1" dirty="0"/>
              <a:t>Lunar Descent Images</a:t>
            </a:r>
          </a:p>
        </p:txBody>
      </p:sp>
    </p:spTree>
    <p:extLst>
      <p:ext uri="{BB962C8B-B14F-4D97-AF65-F5344CB8AC3E}">
        <p14:creationId xmlns:p14="http://schemas.microsoft.com/office/powerpoint/2010/main" val="48018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17"/>
                                        </p:tgtEl>
                                      </p:cBhvr>
                                    </p:cmd>
                                  </p:childTnLst>
                                </p:cTn>
                              </p:par>
                            </p:childTnLst>
                          </p:cTn>
                        </p:par>
                        <p:par>
                          <p:cTn id="7" fill="hold">
                            <p:stCondLst>
                              <p:cond delay="10000"/>
                            </p:stCondLst>
                            <p:childTnLst>
                              <p:par>
                                <p:cTn id="8" presetID="1" presetClass="mediacall" presetSubtype="0" fill="hold" nodeType="afterEffect">
                                  <p:stCondLst>
                                    <p:cond delay="0"/>
                                  </p:stCondLst>
                                  <p:childTnLst>
                                    <p:cmd type="call" cmd="playFrom(0.0)">
                                      <p:cBhvr>
                                        <p:cTn id="9" dur="14750" fill="hold"/>
                                        <p:tgtEl>
                                          <p:spTgt spid="9"/>
                                        </p:tgtEl>
                                      </p:cBhvr>
                                    </p:cmd>
                                  </p:childTnLst>
                                </p:cTn>
                              </p:par>
                            </p:childTnLst>
                          </p:cTn>
                        </p:par>
                        <p:par>
                          <p:cTn id="10" fill="hold">
                            <p:stCondLst>
                              <p:cond delay="24750"/>
                            </p:stCondLst>
                            <p:childTnLst>
                              <p:par>
                                <p:cTn id="11" presetID="1" presetClass="mediacall" presetSubtype="0" fill="hold" nodeType="afterEffect">
                                  <p:stCondLst>
                                    <p:cond delay="0"/>
                                  </p:stCondLst>
                                  <p:childTnLst>
                                    <p:cmd type="call" cmd="playFrom(0.0)">
                                      <p:cBhvr>
                                        <p:cTn id="12" dur="30000" fill="hold"/>
                                        <p:tgtEl>
                                          <p:spTgt spid="14"/>
                                        </p:tgtEl>
                                      </p:cBhvr>
                                    </p:cmd>
                                  </p:childTnLst>
                                </p:cTn>
                              </p:par>
                            </p:childTnLst>
                          </p:cTn>
                        </p:par>
                        <p:par>
                          <p:cTn id="13" fill="hold">
                            <p:stCondLst>
                              <p:cond delay="54750"/>
                            </p:stCondLst>
                            <p:childTnLst>
                              <p:par>
                                <p:cTn id="14" presetID="1" presetClass="mediacall" presetSubtype="0" fill="hold" nodeType="afterEffect">
                                  <p:stCondLst>
                                    <p:cond delay="0"/>
                                  </p:stCondLst>
                                  <p:childTnLst>
                                    <p:cmd type="call" cmd="playFrom(0.0)">
                                      <p:cBhvr>
                                        <p:cTn id="15" dur="15329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7"/>
                                        </p:tgtEl>
                                      </p:cBhvr>
                                    </p:cmd>
                                  </p:childTnLst>
                                </p:cTn>
                              </p:par>
                            </p:childTnLst>
                          </p:cTn>
                        </p:par>
                      </p:childTnLst>
                    </p:cTn>
                  </p:par>
                </p:childTnLst>
              </p:cTn>
              <p:nextCondLst>
                <p:cond evt="onClick" delay="0">
                  <p:tgtEl>
                    <p:spTgt spid="17"/>
                  </p:tgtEl>
                </p:cond>
              </p:nextCondLst>
            </p:seq>
            <p:video>
              <p:cMediaNode vol="80000" mute="1">
                <p:cTn id="21" repeatCount="indefinite" fill="hold" display="0">
                  <p:stCondLst>
                    <p:cond delay="indefinite"/>
                  </p:stCondLst>
                </p:cTn>
                <p:tgtEl>
                  <p:spTgt spid="17"/>
                </p:tgtEl>
              </p:cMediaNode>
            </p:video>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9"/>
                                        </p:tgtEl>
                                      </p:cBhvr>
                                    </p:cmd>
                                  </p:childTnLst>
                                </p:cTn>
                              </p:par>
                            </p:childTnLst>
                          </p:cTn>
                        </p:par>
                      </p:childTnLst>
                    </p:cTn>
                  </p:par>
                </p:childTnLst>
              </p:cTn>
              <p:nextCondLst>
                <p:cond evt="onClick" delay="0">
                  <p:tgtEl>
                    <p:spTgt spid="9"/>
                  </p:tgtEl>
                </p:cond>
              </p:nextCondLst>
            </p:seq>
            <p:video>
              <p:cMediaNode vol="80000">
                <p:cTn id="27" repeatCount="indefinite" fill="hold" display="0">
                  <p:stCondLst>
                    <p:cond delay="indefinite"/>
                  </p:stCondLst>
                </p:cTn>
                <p:tgtEl>
                  <p:spTgt spid="9"/>
                </p:tgtEl>
              </p:cMediaNode>
            </p:video>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4"/>
                                        </p:tgtEl>
                                      </p:cBhvr>
                                    </p:cmd>
                                  </p:childTnLst>
                                </p:cTn>
                              </p:par>
                            </p:childTnLst>
                          </p:cTn>
                        </p:par>
                      </p:childTnLst>
                    </p:cTn>
                  </p:par>
                </p:childTnLst>
              </p:cTn>
              <p:nextCondLst>
                <p:cond evt="onClick" delay="0">
                  <p:tgtEl>
                    <p:spTgt spid="14"/>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15"/>
                                        </p:tgtEl>
                                      </p:cBhvr>
                                    </p:cmd>
                                  </p:childTnLst>
                                </p:cTn>
                              </p:par>
                            </p:childTnLst>
                          </p:cTn>
                        </p:par>
                      </p:childTnLst>
                    </p:cTn>
                  </p:par>
                </p:childTnLst>
              </p:cTn>
              <p:nextCondLst>
                <p:cond evt="onClick" delay="0">
                  <p:tgtEl>
                    <p:spTgt spid="15"/>
                  </p:tgtEl>
                </p:cond>
              </p:nextCondLst>
            </p:seq>
            <p:video>
              <p:cMediaNode vol="80000">
                <p:cTn id="38" repeatCount="indefinite" fill="hold" display="0">
                  <p:stCondLst>
                    <p:cond delay="indefinite"/>
                  </p:stCondLst>
                </p:cTn>
                <p:tgtEl>
                  <p:spTgt spid="14"/>
                </p:tgtEl>
              </p:cMediaNode>
            </p:video>
            <p:video>
              <p:cMediaNode vol="80000">
                <p:cTn id="39" repeatCount="indefinite" fill="hold" display="0">
                  <p:stCondLst>
                    <p:cond delay="indefinite"/>
                  </p:stCondLst>
                </p:cTn>
                <p:tgtEl>
                  <p:spTgt spid="1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221B1-DC4E-3DA6-F12F-D90BAAC0E58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A847871-1FBC-1498-E8F0-D4C7642ED264}"/>
              </a:ext>
            </a:extLst>
          </p:cNvPr>
          <p:cNvSpPr>
            <a:spLocks noGrp="1"/>
          </p:cNvSpPr>
          <p:nvPr>
            <p:ph idx="1"/>
          </p:nvPr>
        </p:nvSpPr>
        <p:spPr/>
        <p:txBody>
          <a:bodyPr>
            <a:normAutofit/>
          </a:bodyPr>
          <a:lstStyle/>
          <a:p>
            <a:r>
              <a:rPr lang="en-US" dirty="0"/>
              <a:t>Introduction</a:t>
            </a:r>
          </a:p>
          <a:p>
            <a:r>
              <a:rPr lang="en-US" dirty="0"/>
              <a:t>Building Digital Elevations Models</a:t>
            </a:r>
          </a:p>
          <a:p>
            <a:pPr lvl="1"/>
            <a:r>
              <a:rPr lang="en-US" dirty="0"/>
              <a:t>Ames Stereo Pipeline</a:t>
            </a:r>
          </a:p>
          <a:p>
            <a:pPr lvl="1"/>
            <a:r>
              <a:rPr lang="en-US" dirty="0"/>
              <a:t>Semi-automated Ground Track Digital Elevation Model Construction</a:t>
            </a:r>
          </a:p>
          <a:p>
            <a:r>
              <a:rPr lang="en-US" dirty="0"/>
              <a:t>Pre-built Maps</a:t>
            </a:r>
          </a:p>
          <a:p>
            <a:r>
              <a:rPr lang="en-US" dirty="0"/>
              <a:t>Map Validation (JPL, external slides)</a:t>
            </a:r>
          </a:p>
          <a:p>
            <a:r>
              <a:rPr lang="en-US" dirty="0"/>
              <a:t>TRN Validation</a:t>
            </a:r>
          </a:p>
          <a:p>
            <a:r>
              <a:rPr lang="en-US" dirty="0"/>
              <a:t>Synthetically Enhanced Digital Elevation Models</a:t>
            </a:r>
          </a:p>
          <a:p>
            <a:pPr lvl="1"/>
            <a:r>
              <a:rPr lang="en-US" dirty="0"/>
              <a:t>analog Digital Elevation Model Tool</a:t>
            </a:r>
          </a:p>
          <a:p>
            <a:pPr lvl="1"/>
            <a:r>
              <a:rPr lang="en-US" dirty="0" err="1"/>
              <a:t>synthterrain</a:t>
            </a:r>
            <a:endParaRPr lang="en-US" dirty="0"/>
          </a:p>
          <a:p>
            <a:pPr lvl="1"/>
            <a:r>
              <a:rPr lang="en-US" dirty="0"/>
              <a:t>Synthetic Lunar Terrain (JPL, external slides)</a:t>
            </a:r>
          </a:p>
          <a:p>
            <a:pPr lvl="1"/>
            <a:endParaRPr lang="en-US" dirty="0"/>
          </a:p>
        </p:txBody>
      </p:sp>
      <p:sp>
        <p:nvSpPr>
          <p:cNvPr id="4" name="Date Placeholder 3">
            <a:extLst>
              <a:ext uri="{FF2B5EF4-FFF2-40B4-BE49-F238E27FC236}">
                <a16:creationId xmlns:a16="http://schemas.microsoft.com/office/drawing/2014/main" id="{D61664BF-F9AE-296B-C290-F494F08752AA}"/>
              </a:ext>
            </a:extLst>
          </p:cNvPr>
          <p:cNvSpPr>
            <a:spLocks noGrp="1"/>
          </p:cNvSpPr>
          <p:nvPr>
            <p:ph type="dt" sz="half" idx="10"/>
          </p:nvPr>
        </p:nvSpPr>
        <p:spPr/>
        <p:txBody>
          <a:bodyPr/>
          <a:lstStyle/>
          <a:p>
            <a:r>
              <a:rPr lang="en-US" dirty="0"/>
              <a:t>October 7-9, 2024</a:t>
            </a:r>
          </a:p>
        </p:txBody>
      </p:sp>
      <p:sp>
        <p:nvSpPr>
          <p:cNvPr id="5" name="Footer Placeholder 4">
            <a:extLst>
              <a:ext uri="{FF2B5EF4-FFF2-40B4-BE49-F238E27FC236}">
                <a16:creationId xmlns:a16="http://schemas.microsoft.com/office/drawing/2014/main" id="{A28B14A6-E8BC-FBF8-1D91-7180B8CB2350}"/>
              </a:ext>
            </a:extLst>
          </p:cNvPr>
          <p:cNvSpPr>
            <a:spLocks noGrp="1"/>
          </p:cNvSpPr>
          <p:nvPr>
            <p:ph type="ftr" sz="quarter" idx="11"/>
          </p:nvPr>
        </p:nvSpPr>
        <p:spPr/>
        <p:txBody>
          <a:bodyPr/>
          <a:lstStyle/>
          <a:p>
            <a:r>
              <a:rPr lang="en-US" dirty="0"/>
              <a:t>4th Space Imaging Workshop</a:t>
            </a:r>
          </a:p>
        </p:txBody>
      </p:sp>
      <p:sp>
        <p:nvSpPr>
          <p:cNvPr id="6" name="Slide Number Placeholder 5">
            <a:extLst>
              <a:ext uri="{FF2B5EF4-FFF2-40B4-BE49-F238E27FC236}">
                <a16:creationId xmlns:a16="http://schemas.microsoft.com/office/drawing/2014/main" id="{9AF793D0-B91E-D555-358D-2CC6FC4E9681}"/>
              </a:ext>
            </a:extLst>
          </p:cNvPr>
          <p:cNvSpPr>
            <a:spLocks noGrp="1"/>
          </p:cNvSpPr>
          <p:nvPr>
            <p:ph type="sldNum" sz="quarter" idx="12"/>
          </p:nvPr>
        </p:nvSpPr>
        <p:spPr/>
        <p:txBody>
          <a:bodyPr/>
          <a:lstStyle/>
          <a:p>
            <a:fld id="{810711A6-5908-4BC9-9A98-6F28F473755D}" type="slidenum">
              <a:rPr lang="en-US" smtClean="0"/>
              <a:t>2</a:t>
            </a:fld>
            <a:endParaRPr lang="en-US"/>
          </a:p>
        </p:txBody>
      </p:sp>
    </p:spTree>
    <p:extLst>
      <p:ext uri="{BB962C8B-B14F-4D97-AF65-F5344CB8AC3E}">
        <p14:creationId xmlns:p14="http://schemas.microsoft.com/office/powerpoint/2010/main" val="578100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BBA0-90CC-FFB4-407F-BEFC561EA80F}"/>
              </a:ext>
            </a:extLst>
          </p:cNvPr>
          <p:cNvSpPr>
            <a:spLocks noGrp="1"/>
          </p:cNvSpPr>
          <p:nvPr>
            <p:ph type="title"/>
          </p:nvPr>
        </p:nvSpPr>
        <p:spPr/>
        <p:txBody>
          <a:bodyPr>
            <a:normAutofit/>
          </a:bodyPr>
          <a:lstStyle/>
          <a:p>
            <a:r>
              <a:rPr lang="en-US" dirty="0"/>
              <a:t>Using Vira</a:t>
            </a:r>
          </a:p>
        </p:txBody>
      </p:sp>
      <p:sp>
        <p:nvSpPr>
          <p:cNvPr id="4" name="Date Placeholder 3">
            <a:extLst>
              <a:ext uri="{FF2B5EF4-FFF2-40B4-BE49-F238E27FC236}">
                <a16:creationId xmlns:a16="http://schemas.microsoft.com/office/drawing/2014/main" id="{CA983E86-9970-48B8-0FC3-6150AAD9CE9D}"/>
              </a:ext>
            </a:extLst>
          </p:cNvPr>
          <p:cNvSpPr>
            <a:spLocks noGrp="1"/>
          </p:cNvSpPr>
          <p:nvPr>
            <p:ph type="dt" sz="half" idx="10"/>
          </p:nvPr>
        </p:nvSpPr>
        <p:spPr/>
        <p:txBody>
          <a:bodyPr/>
          <a:lstStyle/>
          <a:p>
            <a:r>
              <a:rPr lang="en-US"/>
              <a:t>9/17/2024</a:t>
            </a:r>
            <a:endParaRPr lang="en-US" dirty="0"/>
          </a:p>
        </p:txBody>
      </p:sp>
      <p:sp>
        <p:nvSpPr>
          <p:cNvPr id="5" name="Footer Placeholder 4">
            <a:extLst>
              <a:ext uri="{FF2B5EF4-FFF2-40B4-BE49-F238E27FC236}">
                <a16:creationId xmlns:a16="http://schemas.microsoft.com/office/drawing/2014/main" id="{90E4F481-378B-9C39-A65D-E35F5048CD8F}"/>
              </a:ext>
            </a:extLst>
          </p:cNvPr>
          <p:cNvSpPr>
            <a:spLocks noGrp="1"/>
          </p:cNvSpPr>
          <p:nvPr>
            <p:ph type="ftr" sz="quarter" idx="11"/>
          </p:nvPr>
        </p:nvSpPr>
        <p:spPr/>
        <p:txBody>
          <a:bodyPr/>
          <a:lstStyle/>
          <a:p>
            <a:r>
              <a:rPr lang="en-US"/>
              <a:t>Vira Overview</a:t>
            </a:r>
            <a:endParaRPr lang="en-US" dirty="0"/>
          </a:p>
        </p:txBody>
      </p:sp>
      <p:sp>
        <p:nvSpPr>
          <p:cNvPr id="6" name="Slide Number Placeholder 5">
            <a:extLst>
              <a:ext uri="{FF2B5EF4-FFF2-40B4-BE49-F238E27FC236}">
                <a16:creationId xmlns:a16="http://schemas.microsoft.com/office/drawing/2014/main" id="{0E2685A6-1A2B-E063-78D9-8894CC8CDA67}"/>
              </a:ext>
            </a:extLst>
          </p:cNvPr>
          <p:cNvSpPr>
            <a:spLocks noGrp="1"/>
          </p:cNvSpPr>
          <p:nvPr>
            <p:ph type="sldNum" sz="quarter" idx="12"/>
          </p:nvPr>
        </p:nvSpPr>
        <p:spPr/>
        <p:txBody>
          <a:bodyPr/>
          <a:lstStyle/>
          <a:p>
            <a:fld id="{6DD915FF-2904-B043-824A-7A75F9176272}" type="slidenum">
              <a:rPr lang="en-US" smtClean="0"/>
              <a:pPr/>
              <a:t>20</a:t>
            </a:fld>
            <a:endParaRPr lang="en-US" dirty="0"/>
          </a:p>
        </p:txBody>
      </p:sp>
      <p:pic>
        <p:nvPicPr>
          <p:cNvPr id="14" name="Picture 13">
            <a:extLst>
              <a:ext uri="{FF2B5EF4-FFF2-40B4-BE49-F238E27FC236}">
                <a16:creationId xmlns:a16="http://schemas.microsoft.com/office/drawing/2014/main" id="{563059AA-7DB8-3A01-BCC3-704710575AC9}"/>
              </a:ext>
            </a:extLst>
          </p:cNvPr>
          <p:cNvPicPr>
            <a:picLocks noChangeAspect="1"/>
          </p:cNvPicPr>
          <p:nvPr/>
        </p:nvPicPr>
        <p:blipFill>
          <a:blip r:embed="rId6"/>
          <a:stretch>
            <a:fillRect/>
          </a:stretch>
        </p:blipFill>
        <p:spPr>
          <a:xfrm>
            <a:off x="252432" y="1861210"/>
            <a:ext cx="3915321" cy="45345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Video 14">
            <a:hlinkClick r:id="" action="ppaction://media"/>
            <a:extLst>
              <a:ext uri="{FF2B5EF4-FFF2-40B4-BE49-F238E27FC236}">
                <a16:creationId xmlns:a16="http://schemas.microsoft.com/office/drawing/2014/main" id="{BE668C34-9A38-14BC-BB1B-A6517D7BB2B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01100" y="3980371"/>
            <a:ext cx="3209648" cy="24072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a:extLst>
              <a:ext uri="{FF2B5EF4-FFF2-40B4-BE49-F238E27FC236}">
                <a16:creationId xmlns:a16="http://schemas.microsoft.com/office/drawing/2014/main" id="{41A99252-F592-6DFD-EC51-79C219177C76}"/>
              </a:ext>
            </a:extLst>
          </p:cNvPr>
          <p:cNvSpPr txBox="1"/>
          <p:nvPr/>
        </p:nvSpPr>
        <p:spPr>
          <a:xfrm>
            <a:off x="252432" y="1491878"/>
            <a:ext cx="3878460" cy="369332"/>
          </a:xfrm>
          <a:prstGeom prst="rect">
            <a:avLst/>
          </a:prstGeom>
          <a:noFill/>
        </p:spPr>
        <p:txBody>
          <a:bodyPr wrap="square" rtlCol="0">
            <a:spAutoFit/>
          </a:bodyPr>
          <a:lstStyle/>
          <a:p>
            <a:pPr algn="ctr"/>
            <a:r>
              <a:rPr lang="en-US" b="1" dirty="0"/>
              <a:t>Configure Lights, Camera, Geometries</a:t>
            </a:r>
          </a:p>
        </p:txBody>
      </p:sp>
      <p:sp>
        <p:nvSpPr>
          <p:cNvPr id="19" name="TextBox 18">
            <a:extLst>
              <a:ext uri="{FF2B5EF4-FFF2-40B4-BE49-F238E27FC236}">
                <a16:creationId xmlns:a16="http://schemas.microsoft.com/office/drawing/2014/main" id="{3D350500-7973-FF57-447A-9AF3AC55412D}"/>
              </a:ext>
            </a:extLst>
          </p:cNvPr>
          <p:cNvSpPr txBox="1"/>
          <p:nvPr/>
        </p:nvSpPr>
        <p:spPr>
          <a:xfrm>
            <a:off x="4545197" y="1491878"/>
            <a:ext cx="3878460" cy="369332"/>
          </a:xfrm>
          <a:prstGeom prst="rect">
            <a:avLst/>
          </a:prstGeom>
          <a:noFill/>
        </p:spPr>
        <p:txBody>
          <a:bodyPr wrap="square" rtlCol="0">
            <a:spAutoFit/>
          </a:bodyPr>
          <a:lstStyle/>
          <a:p>
            <a:pPr algn="ctr"/>
            <a:r>
              <a:rPr lang="en-US" b="1" dirty="0"/>
              <a:t>Configure Renderer</a:t>
            </a:r>
          </a:p>
        </p:txBody>
      </p:sp>
      <p:pic>
        <p:nvPicPr>
          <p:cNvPr id="23" name="Video 22">
            <a:hlinkClick r:id="" action="ppaction://media"/>
            <a:extLst>
              <a:ext uri="{FF2B5EF4-FFF2-40B4-BE49-F238E27FC236}">
                <a16:creationId xmlns:a16="http://schemas.microsoft.com/office/drawing/2014/main" id="{D9D4BBD8-78DF-CA20-9D27-28B7800B328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801099" y="1411492"/>
            <a:ext cx="3209649" cy="24072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a:extLst>
              <a:ext uri="{FF2B5EF4-FFF2-40B4-BE49-F238E27FC236}">
                <a16:creationId xmlns:a16="http://schemas.microsoft.com/office/drawing/2014/main" id="{0E2EA51F-1C18-E563-51A8-B51177088C1A}"/>
              </a:ext>
            </a:extLst>
          </p:cNvPr>
          <p:cNvPicPr>
            <a:picLocks noChangeAspect="1"/>
          </p:cNvPicPr>
          <p:nvPr/>
        </p:nvPicPr>
        <p:blipFill>
          <a:blip r:embed="rId9"/>
          <a:stretch>
            <a:fillRect/>
          </a:stretch>
        </p:blipFill>
        <p:spPr>
          <a:xfrm>
            <a:off x="4336239" y="1861210"/>
            <a:ext cx="4296375" cy="40105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415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23"/>
                                        </p:tgtEl>
                                      </p:cBhvr>
                                    </p:cmd>
                                  </p:childTnLst>
                                </p:cTn>
                              </p:par>
                              <p:par>
                                <p:cTn id="7" presetID="1" presetClass="mediacall" presetSubtype="0" fill="hold" nodeType="withEffect">
                                  <p:stCondLst>
                                    <p:cond delay="0"/>
                                  </p:stCondLst>
                                  <p:childTnLst>
                                    <p:cmd type="call" cmd="playFrom(0.0)">
                                      <p:cBhvr>
                                        <p:cTn id="8" dur="100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7"/>
                                        </p:tgtEl>
                                      </p:cBhvr>
                                    </p:cmd>
                                  </p:childTnLst>
                                </p:cTn>
                              </p:par>
                            </p:childTnLst>
                          </p:cTn>
                        </p:par>
                      </p:childTnLst>
                    </p:cTn>
                  </p:par>
                </p:childTnLst>
              </p:cTn>
              <p:nextCondLst>
                <p:cond evt="onClick" delay="0">
                  <p:tgtEl>
                    <p:spTgt spid="17"/>
                  </p:tgtEl>
                </p:cond>
              </p:nextCondLst>
            </p:seq>
            <p:video>
              <p:cMediaNode vol="80000" mute="1">
                <p:cTn id="14" repeatCount="indefinite" fill="hold" display="0">
                  <p:stCondLst>
                    <p:cond delay="indefinite"/>
                  </p:stCondLst>
                </p:cTn>
                <p:tgtEl>
                  <p:spTgt spid="17"/>
                </p:tgtEl>
              </p:cMediaNode>
            </p:video>
            <p:video>
              <p:cMediaNode vol="80000" mute="1">
                <p:cTn id="15" repeatCount="indefinite" fill="hold" display="0">
                  <p:stCondLst>
                    <p:cond delay="indefinite"/>
                  </p:stCondLst>
                </p:cTn>
                <p:tgtEl>
                  <p:spTgt spid="23"/>
                </p:tgtEl>
              </p:cMediaNode>
            </p:video>
            <p:seq concurrent="1" nextAc="seek">
              <p:cTn id="16" restart="whenNotActive" fill="hold" evtFilter="cancelBubble" nodeType="interactiveSeq">
                <p:stCondLst>
                  <p:cond evt="onClick" delay="0">
                    <p:tgtEl>
                      <p:spTgt spid="2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FABF8-59FA-1E72-E4DA-22519493BAD2}"/>
              </a:ext>
            </a:extLst>
          </p:cNvPr>
          <p:cNvSpPr>
            <a:spLocks noGrp="1"/>
          </p:cNvSpPr>
          <p:nvPr>
            <p:ph type="title"/>
          </p:nvPr>
        </p:nvSpPr>
        <p:spPr/>
        <p:txBody>
          <a:bodyPr/>
          <a:lstStyle/>
          <a:p>
            <a:r>
              <a:rPr lang="en-US" dirty="0"/>
              <a:t>GIANT and Monte</a:t>
            </a:r>
          </a:p>
        </p:txBody>
      </p:sp>
      <p:sp>
        <p:nvSpPr>
          <p:cNvPr id="3" name="Content Placeholder 2">
            <a:extLst>
              <a:ext uri="{FF2B5EF4-FFF2-40B4-BE49-F238E27FC236}">
                <a16:creationId xmlns:a16="http://schemas.microsoft.com/office/drawing/2014/main" id="{DCE618E7-E5F6-C9D4-88D3-2B76056E3ECB}"/>
              </a:ext>
            </a:extLst>
          </p:cNvPr>
          <p:cNvSpPr>
            <a:spLocks noGrp="1"/>
          </p:cNvSpPr>
          <p:nvPr>
            <p:ph idx="1"/>
          </p:nvPr>
        </p:nvSpPr>
        <p:spPr/>
        <p:txBody>
          <a:bodyPr/>
          <a:lstStyle/>
          <a:p>
            <a:r>
              <a:rPr lang="en-US" dirty="0"/>
              <a:t>In its default configuration, GIANT provides TRN processing capabilities and Monte provide orbit determination capabilities for the pipeline</a:t>
            </a:r>
          </a:p>
        </p:txBody>
      </p:sp>
      <p:sp>
        <p:nvSpPr>
          <p:cNvPr id="4" name="Date Placeholder 3">
            <a:extLst>
              <a:ext uri="{FF2B5EF4-FFF2-40B4-BE49-F238E27FC236}">
                <a16:creationId xmlns:a16="http://schemas.microsoft.com/office/drawing/2014/main" id="{C25F6E57-3390-4D5A-59E8-38BA18384B02}"/>
              </a:ext>
            </a:extLst>
          </p:cNvPr>
          <p:cNvSpPr>
            <a:spLocks noGrp="1"/>
          </p:cNvSpPr>
          <p:nvPr>
            <p:ph type="dt" sz="half" idx="10"/>
          </p:nvPr>
        </p:nvSpPr>
        <p:spPr/>
        <p:txBody>
          <a:bodyPr/>
          <a:lstStyle/>
          <a:p>
            <a:r>
              <a:rPr lang="en-US"/>
              <a:t>October 7-9, 2024</a:t>
            </a:r>
            <a:endParaRPr lang="en-US" dirty="0"/>
          </a:p>
        </p:txBody>
      </p:sp>
      <p:sp>
        <p:nvSpPr>
          <p:cNvPr id="5" name="Footer Placeholder 4">
            <a:extLst>
              <a:ext uri="{FF2B5EF4-FFF2-40B4-BE49-F238E27FC236}">
                <a16:creationId xmlns:a16="http://schemas.microsoft.com/office/drawing/2014/main" id="{9DCC0AFC-8B0E-B4C1-0E1A-65B6D8C462D1}"/>
              </a:ext>
            </a:extLst>
          </p:cNvPr>
          <p:cNvSpPr>
            <a:spLocks noGrp="1"/>
          </p:cNvSpPr>
          <p:nvPr>
            <p:ph type="ftr" sz="quarter" idx="11"/>
          </p:nvPr>
        </p:nvSpPr>
        <p:spPr/>
        <p:txBody>
          <a:bodyPr/>
          <a:lstStyle/>
          <a:p>
            <a:r>
              <a:rPr lang="en-US"/>
              <a:t>4</a:t>
            </a:r>
            <a:r>
              <a:rPr lang="en-US" baseline="30000"/>
              <a:t>th</a:t>
            </a:r>
            <a:r>
              <a:rPr lang="en-US"/>
              <a:t> Space Imaging Workshop</a:t>
            </a:r>
            <a:endParaRPr lang="en-US" dirty="0"/>
          </a:p>
        </p:txBody>
      </p:sp>
      <p:sp>
        <p:nvSpPr>
          <p:cNvPr id="6" name="Slide Number Placeholder 5">
            <a:extLst>
              <a:ext uri="{FF2B5EF4-FFF2-40B4-BE49-F238E27FC236}">
                <a16:creationId xmlns:a16="http://schemas.microsoft.com/office/drawing/2014/main" id="{AF357430-D05A-0A6A-9DBC-CE75995A3C9E}"/>
              </a:ext>
            </a:extLst>
          </p:cNvPr>
          <p:cNvSpPr>
            <a:spLocks noGrp="1"/>
          </p:cNvSpPr>
          <p:nvPr>
            <p:ph type="sldNum" sz="quarter" idx="12"/>
          </p:nvPr>
        </p:nvSpPr>
        <p:spPr/>
        <p:txBody>
          <a:bodyPr/>
          <a:lstStyle/>
          <a:p>
            <a:fld id="{810711A6-5908-4BC9-9A98-6F28F473755D}" type="slidenum">
              <a:rPr lang="en-US" smtClean="0"/>
              <a:t>21</a:t>
            </a:fld>
            <a:endParaRPr lang="en-US"/>
          </a:p>
        </p:txBody>
      </p:sp>
      <p:pic>
        <p:nvPicPr>
          <p:cNvPr id="7" name="Picture 6">
            <a:extLst>
              <a:ext uri="{FF2B5EF4-FFF2-40B4-BE49-F238E27FC236}">
                <a16:creationId xmlns:a16="http://schemas.microsoft.com/office/drawing/2014/main" id="{2D99B6EF-C7C6-0BD4-A74D-6FB1A88CF0CB}"/>
              </a:ext>
            </a:extLst>
          </p:cNvPr>
          <p:cNvPicPr>
            <a:picLocks noChangeAspect="1"/>
          </p:cNvPicPr>
          <p:nvPr/>
        </p:nvPicPr>
        <p:blipFill>
          <a:blip r:embed="rId2"/>
          <a:stretch>
            <a:fillRect/>
          </a:stretch>
        </p:blipFill>
        <p:spPr>
          <a:xfrm>
            <a:off x="1563533" y="1901375"/>
            <a:ext cx="2359334" cy="2215721"/>
          </a:xfrm>
          <a:prstGeom prst="rect">
            <a:avLst/>
          </a:prstGeom>
        </p:spPr>
      </p:pic>
      <p:pic>
        <p:nvPicPr>
          <p:cNvPr id="8" name="Picture 7">
            <a:extLst>
              <a:ext uri="{FF2B5EF4-FFF2-40B4-BE49-F238E27FC236}">
                <a16:creationId xmlns:a16="http://schemas.microsoft.com/office/drawing/2014/main" id="{B2779447-9866-8F98-FC12-71E52BFDE2AD}"/>
              </a:ext>
            </a:extLst>
          </p:cNvPr>
          <p:cNvPicPr>
            <a:picLocks noChangeAspect="1"/>
          </p:cNvPicPr>
          <p:nvPr/>
        </p:nvPicPr>
        <p:blipFill>
          <a:blip r:embed="rId3"/>
          <a:stretch>
            <a:fillRect/>
          </a:stretch>
        </p:blipFill>
        <p:spPr>
          <a:xfrm>
            <a:off x="7062112" y="2234323"/>
            <a:ext cx="3354685" cy="1549825"/>
          </a:xfrm>
          <a:prstGeom prst="rect">
            <a:avLst/>
          </a:prstGeom>
        </p:spPr>
      </p:pic>
      <p:sp>
        <p:nvSpPr>
          <p:cNvPr id="9" name="TextBox 8">
            <a:extLst>
              <a:ext uri="{FF2B5EF4-FFF2-40B4-BE49-F238E27FC236}">
                <a16:creationId xmlns:a16="http://schemas.microsoft.com/office/drawing/2014/main" id="{58F4ED75-B7C1-6F86-169F-6488ED71DF6C}"/>
              </a:ext>
            </a:extLst>
          </p:cNvPr>
          <p:cNvSpPr txBox="1"/>
          <p:nvPr/>
        </p:nvSpPr>
        <p:spPr>
          <a:xfrm>
            <a:off x="407504" y="4084837"/>
            <a:ext cx="4671391" cy="1477328"/>
          </a:xfrm>
          <a:prstGeom prst="rect">
            <a:avLst/>
          </a:prstGeom>
          <a:noFill/>
        </p:spPr>
        <p:txBody>
          <a:bodyPr wrap="square" rtlCol="0">
            <a:spAutoFit/>
          </a:bodyPr>
          <a:lstStyle/>
          <a:p>
            <a:pPr marL="285750" indent="-285750">
              <a:buFont typeface="Arial" panose="020B0604020202020204" pitchFamily="34" charset="0"/>
              <a:buChar char="•"/>
            </a:pPr>
            <a:r>
              <a:rPr lang="en-US" dirty="0"/>
              <a:t>Python package for optical navigation</a:t>
            </a:r>
          </a:p>
          <a:p>
            <a:pPr marL="285750" indent="-285750">
              <a:buFont typeface="Arial" panose="020B0604020202020204" pitchFamily="34" charset="0"/>
              <a:buChar char="•"/>
            </a:pPr>
            <a:r>
              <a:rPr lang="en-US" dirty="0"/>
              <a:t>Data ingest using command line utilities like </a:t>
            </a:r>
            <a:r>
              <a:rPr lang="en-US" dirty="0" err="1">
                <a:latin typeface="Courier New" panose="02070309020205020404" pitchFamily="49" charset="0"/>
                <a:cs typeface="Courier New" panose="02070309020205020404" pitchFamily="49" charset="0"/>
              </a:rPr>
              <a:t>obj_to_fc</a:t>
            </a:r>
            <a:r>
              <a:rPr lang="en-US" dirty="0"/>
              <a:t>, </a:t>
            </a:r>
            <a:r>
              <a:rPr lang="en-US" dirty="0" err="1">
                <a:latin typeface="Courier New" panose="02070309020205020404" pitchFamily="49" charset="0"/>
                <a:cs typeface="Courier New" panose="02070309020205020404" pitchFamily="49" charset="0"/>
              </a:rPr>
              <a:t>spc_to_fc</a:t>
            </a:r>
            <a:r>
              <a:rPr lang="en-US" dirty="0">
                <a:cs typeface="Courier New" panose="02070309020205020404" pitchFamily="49" charset="0"/>
              </a:rPr>
              <a:t>, </a:t>
            </a:r>
            <a:r>
              <a:rPr lang="en-US" dirty="0" err="1">
                <a:latin typeface="Courier New" panose="02070309020205020404" pitchFamily="49" charset="0"/>
                <a:cs typeface="Courier New" panose="02070309020205020404" pitchFamily="49" charset="0"/>
              </a:rPr>
              <a:t>dem_to_fc</a:t>
            </a:r>
            <a:endParaRPr lang="en-US" dirty="0">
              <a:latin typeface="Courier New" panose="02070309020205020404" pitchFamily="49" charset="0"/>
              <a:cs typeface="Courier New" panose="02070309020205020404" pitchFamily="49" charset="0"/>
            </a:endParaRPr>
          </a:p>
          <a:p>
            <a:pPr marL="285750" indent="-285750">
              <a:buFont typeface="Arial" panose="020B0604020202020204" pitchFamily="34" charset="0"/>
              <a:buChar char="•"/>
            </a:pPr>
            <a:r>
              <a:rPr lang="en-US" dirty="0">
                <a:cs typeface="Courier New" panose="02070309020205020404" pitchFamily="49" charset="0"/>
              </a:rPr>
              <a:t>Configuration and processing through python scripts</a:t>
            </a:r>
          </a:p>
        </p:txBody>
      </p:sp>
      <p:sp>
        <p:nvSpPr>
          <p:cNvPr id="10" name="TextBox 9">
            <a:extLst>
              <a:ext uri="{FF2B5EF4-FFF2-40B4-BE49-F238E27FC236}">
                <a16:creationId xmlns:a16="http://schemas.microsoft.com/office/drawing/2014/main" id="{64942292-B57A-0EDE-5156-EE4D0250959E}"/>
              </a:ext>
            </a:extLst>
          </p:cNvPr>
          <p:cNvSpPr txBox="1"/>
          <p:nvPr/>
        </p:nvSpPr>
        <p:spPr>
          <a:xfrm>
            <a:off x="6463307" y="4087900"/>
            <a:ext cx="4671391" cy="2031325"/>
          </a:xfrm>
          <a:prstGeom prst="rect">
            <a:avLst/>
          </a:prstGeom>
          <a:noFill/>
        </p:spPr>
        <p:txBody>
          <a:bodyPr wrap="square" rtlCol="0">
            <a:spAutoFit/>
          </a:bodyPr>
          <a:lstStyle/>
          <a:p>
            <a:pPr marL="285750" indent="-285750">
              <a:buFont typeface="Arial" panose="020B0604020202020204" pitchFamily="34" charset="0"/>
              <a:buChar char="•"/>
            </a:pPr>
            <a:r>
              <a:rPr lang="en-US" dirty="0"/>
              <a:t>Python wrapper around </a:t>
            </a:r>
            <a:r>
              <a:rPr lang="en-US" dirty="0" err="1"/>
              <a:t>c++</a:t>
            </a:r>
            <a:r>
              <a:rPr lang="en-US" dirty="0"/>
              <a:t> library for orbit determination (along with maneuver and trajectory design)</a:t>
            </a:r>
          </a:p>
          <a:p>
            <a:pPr marL="285750" indent="-285750">
              <a:buFont typeface="Arial" panose="020B0604020202020204" pitchFamily="34" charset="0"/>
              <a:buChar char="•"/>
            </a:pPr>
            <a:r>
              <a:rPr lang="en-US" dirty="0"/>
              <a:t>Data ingest using python scripts and command line utilities with an augmented python interpreter </a:t>
            </a:r>
            <a:r>
              <a:rPr lang="en-US" dirty="0" err="1">
                <a:latin typeface="Courier New" panose="02070309020205020404" pitchFamily="49" charset="0"/>
                <a:cs typeface="Courier New" panose="02070309020205020404" pitchFamily="49" charset="0"/>
              </a:rPr>
              <a:t>mpython</a:t>
            </a:r>
            <a:endParaRPr lang="en-US" dirty="0">
              <a:latin typeface="Courier New" panose="02070309020205020404" pitchFamily="49" charset="0"/>
              <a:cs typeface="Courier New" panose="02070309020205020404" pitchFamily="49" charset="0"/>
            </a:endParaRPr>
          </a:p>
          <a:p>
            <a:pPr marL="285750" indent="-285750">
              <a:buFont typeface="Arial" panose="020B0604020202020204" pitchFamily="34" charset="0"/>
              <a:buChar char="•"/>
            </a:pPr>
            <a:r>
              <a:rPr lang="en-US" dirty="0">
                <a:cs typeface="Courier New" panose="02070309020205020404" pitchFamily="49" charset="0"/>
              </a:rPr>
              <a:t>Uses the “lock – update – run” model</a:t>
            </a:r>
          </a:p>
        </p:txBody>
      </p:sp>
    </p:spTree>
    <p:extLst>
      <p:ext uri="{BB962C8B-B14F-4D97-AF65-F5344CB8AC3E}">
        <p14:creationId xmlns:p14="http://schemas.microsoft.com/office/powerpoint/2010/main" val="117697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E0E2-B40F-3CA6-D879-6DEDA2F72B0A}"/>
              </a:ext>
            </a:extLst>
          </p:cNvPr>
          <p:cNvSpPr>
            <a:spLocks noGrp="1"/>
          </p:cNvSpPr>
          <p:nvPr>
            <p:ph type="title"/>
          </p:nvPr>
        </p:nvSpPr>
        <p:spPr/>
        <p:txBody>
          <a:bodyPr/>
          <a:lstStyle/>
          <a:p>
            <a:r>
              <a:rPr lang="en-US" dirty="0"/>
              <a:t>TRN Validation Pipeline</a:t>
            </a:r>
          </a:p>
        </p:txBody>
      </p:sp>
      <p:sp>
        <p:nvSpPr>
          <p:cNvPr id="3" name="Content Placeholder 2">
            <a:extLst>
              <a:ext uri="{FF2B5EF4-FFF2-40B4-BE49-F238E27FC236}">
                <a16:creationId xmlns:a16="http://schemas.microsoft.com/office/drawing/2014/main" id="{70933612-DFBA-0DAB-4D64-3CF40134FF0B}"/>
              </a:ext>
            </a:extLst>
          </p:cNvPr>
          <p:cNvSpPr>
            <a:spLocks noGrp="1"/>
          </p:cNvSpPr>
          <p:nvPr>
            <p:ph idx="1"/>
          </p:nvPr>
        </p:nvSpPr>
        <p:spPr/>
        <p:txBody>
          <a:bodyPr/>
          <a:lstStyle/>
          <a:p>
            <a:r>
              <a:rPr lang="en-US" dirty="0"/>
              <a:t>The component of the TRN validation pipeline are either available for license, open source, or in the process of being released</a:t>
            </a:r>
          </a:p>
          <a:p>
            <a:pPr lvl="1"/>
            <a:r>
              <a:rPr lang="en-US" dirty="0"/>
              <a:t>Vira – will be released open source at </a:t>
            </a:r>
            <a:r>
              <a:rPr lang="en-US" dirty="0">
                <a:hlinkClick r:id="rId2"/>
              </a:rPr>
              <a:t>https://github.com/nasa/vira</a:t>
            </a:r>
            <a:endParaRPr lang="en-US" dirty="0"/>
          </a:p>
          <a:p>
            <a:pPr lvl="1"/>
            <a:r>
              <a:rPr lang="en-US" dirty="0"/>
              <a:t> GIANT – is available open source at </a:t>
            </a:r>
            <a:r>
              <a:rPr lang="en-US" dirty="0">
                <a:hlinkClick r:id="rId3"/>
              </a:rPr>
              <a:t>https://github.com/nasa/giant</a:t>
            </a:r>
            <a:endParaRPr lang="en-US" dirty="0"/>
          </a:p>
          <a:p>
            <a:pPr lvl="1"/>
            <a:r>
              <a:rPr lang="en-US" dirty="0"/>
              <a:t>Monte – is available for license at </a:t>
            </a:r>
            <a:r>
              <a:rPr lang="en-US" dirty="0">
                <a:hlinkClick r:id="rId4"/>
              </a:rPr>
              <a:t>https://monteypy.jpl.nasa.gov</a:t>
            </a:r>
            <a:endParaRPr lang="en-US" dirty="0"/>
          </a:p>
          <a:p>
            <a:pPr lvl="1"/>
            <a:r>
              <a:rPr lang="en-US" dirty="0"/>
              <a:t>The automated tool will be released open source on the NASA </a:t>
            </a:r>
            <a:r>
              <a:rPr lang="en-US" dirty="0" err="1"/>
              <a:t>github</a:t>
            </a:r>
            <a:endParaRPr lang="en-US" dirty="0"/>
          </a:p>
          <a:p>
            <a:r>
              <a:rPr lang="en-US" dirty="0"/>
              <a:t>We are also working to release a representative set of TRN/direct altimetry flight software applications that can be plugged into the tool as well to demonstrate how different algorithms/software can be tested.</a:t>
            </a:r>
          </a:p>
          <a:p>
            <a:pPr lvl="1"/>
            <a:r>
              <a:rPr lang="en-US" dirty="0"/>
              <a:t>These will hopefully be released open source on the NASA </a:t>
            </a:r>
            <a:r>
              <a:rPr lang="en-US" dirty="0" err="1"/>
              <a:t>github</a:t>
            </a:r>
            <a:r>
              <a:rPr lang="en-US" dirty="0"/>
              <a:t> but may need to be released for US Persons licensing pending export controls review.</a:t>
            </a:r>
          </a:p>
          <a:p>
            <a:pPr marL="457200" lvl="1" indent="0">
              <a:buNone/>
            </a:pPr>
            <a:endParaRPr lang="en-US" dirty="0"/>
          </a:p>
          <a:p>
            <a:pPr marL="457200" lvl="1" indent="0">
              <a:buNone/>
            </a:pPr>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7A4A454E-1BE3-81CC-2A3A-F6C29E8C4D0C}"/>
              </a:ext>
            </a:extLst>
          </p:cNvPr>
          <p:cNvSpPr>
            <a:spLocks noGrp="1"/>
          </p:cNvSpPr>
          <p:nvPr>
            <p:ph type="dt" sz="half" idx="10"/>
          </p:nvPr>
        </p:nvSpPr>
        <p:spPr/>
        <p:txBody>
          <a:bodyPr/>
          <a:lstStyle/>
          <a:p>
            <a:r>
              <a:rPr lang="en-US"/>
              <a:t>October 7-9, 2024</a:t>
            </a:r>
            <a:endParaRPr lang="en-US" dirty="0"/>
          </a:p>
        </p:txBody>
      </p:sp>
      <p:sp>
        <p:nvSpPr>
          <p:cNvPr id="5" name="Footer Placeholder 4">
            <a:extLst>
              <a:ext uri="{FF2B5EF4-FFF2-40B4-BE49-F238E27FC236}">
                <a16:creationId xmlns:a16="http://schemas.microsoft.com/office/drawing/2014/main" id="{F642E340-C521-1E85-98AD-84B0A4F9F54F}"/>
              </a:ext>
            </a:extLst>
          </p:cNvPr>
          <p:cNvSpPr>
            <a:spLocks noGrp="1"/>
          </p:cNvSpPr>
          <p:nvPr>
            <p:ph type="ftr" sz="quarter" idx="11"/>
          </p:nvPr>
        </p:nvSpPr>
        <p:spPr/>
        <p:txBody>
          <a:bodyPr/>
          <a:lstStyle/>
          <a:p>
            <a:r>
              <a:rPr lang="en-US"/>
              <a:t>4</a:t>
            </a:r>
            <a:r>
              <a:rPr lang="en-US" baseline="30000"/>
              <a:t>th</a:t>
            </a:r>
            <a:r>
              <a:rPr lang="en-US"/>
              <a:t> Space Imaging Workshop</a:t>
            </a:r>
            <a:endParaRPr lang="en-US" dirty="0"/>
          </a:p>
        </p:txBody>
      </p:sp>
      <p:sp>
        <p:nvSpPr>
          <p:cNvPr id="6" name="Slide Number Placeholder 5">
            <a:extLst>
              <a:ext uri="{FF2B5EF4-FFF2-40B4-BE49-F238E27FC236}">
                <a16:creationId xmlns:a16="http://schemas.microsoft.com/office/drawing/2014/main" id="{B8824F5A-1704-A659-9241-DF7DB3FC0550}"/>
              </a:ext>
            </a:extLst>
          </p:cNvPr>
          <p:cNvSpPr>
            <a:spLocks noGrp="1"/>
          </p:cNvSpPr>
          <p:nvPr>
            <p:ph type="sldNum" sz="quarter" idx="12"/>
          </p:nvPr>
        </p:nvSpPr>
        <p:spPr/>
        <p:txBody>
          <a:bodyPr/>
          <a:lstStyle/>
          <a:p>
            <a:fld id="{810711A6-5908-4BC9-9A98-6F28F473755D}" type="slidenum">
              <a:rPr lang="en-US" smtClean="0"/>
              <a:t>22</a:t>
            </a:fld>
            <a:endParaRPr lang="en-US"/>
          </a:p>
        </p:txBody>
      </p:sp>
    </p:spTree>
    <p:extLst>
      <p:ext uri="{BB962C8B-B14F-4D97-AF65-F5344CB8AC3E}">
        <p14:creationId xmlns:p14="http://schemas.microsoft.com/office/powerpoint/2010/main" val="357292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221B1-DC4E-3DA6-F12F-D90BAAC0E58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A847871-1FBC-1498-E8F0-D4C7642ED264}"/>
              </a:ext>
            </a:extLst>
          </p:cNvPr>
          <p:cNvSpPr>
            <a:spLocks noGrp="1"/>
          </p:cNvSpPr>
          <p:nvPr>
            <p:ph idx="1"/>
          </p:nvPr>
        </p:nvSpPr>
        <p:spPr/>
        <p:txBody>
          <a:bodyPr>
            <a:normAutofit/>
          </a:bodyPr>
          <a:lstStyle/>
          <a:p>
            <a:r>
              <a:rPr lang="en-US" dirty="0">
                <a:solidFill>
                  <a:schemeClr val="bg1">
                    <a:lumMod val="50000"/>
                  </a:schemeClr>
                </a:solidFill>
              </a:rPr>
              <a:t>Introduction</a:t>
            </a:r>
          </a:p>
          <a:p>
            <a:r>
              <a:rPr lang="en-US" dirty="0">
                <a:solidFill>
                  <a:schemeClr val="bg1">
                    <a:lumMod val="50000"/>
                  </a:schemeClr>
                </a:solidFill>
              </a:rPr>
              <a:t>Building Digital Elevations Models</a:t>
            </a:r>
          </a:p>
          <a:p>
            <a:pPr lvl="1"/>
            <a:r>
              <a:rPr lang="en-US" dirty="0">
                <a:solidFill>
                  <a:schemeClr val="bg1">
                    <a:lumMod val="50000"/>
                  </a:schemeClr>
                </a:solidFill>
              </a:rPr>
              <a:t>Ames Stereo Pipeline</a:t>
            </a:r>
          </a:p>
          <a:p>
            <a:pPr lvl="1"/>
            <a:r>
              <a:rPr lang="en-US" dirty="0">
                <a:solidFill>
                  <a:schemeClr val="bg1">
                    <a:lumMod val="50000"/>
                  </a:schemeClr>
                </a:solidFill>
              </a:rPr>
              <a:t>Semi-automated Ground Track Digital Elevation Model Construction</a:t>
            </a:r>
          </a:p>
          <a:p>
            <a:r>
              <a:rPr lang="en-US" dirty="0">
                <a:solidFill>
                  <a:schemeClr val="bg1">
                    <a:lumMod val="50000"/>
                  </a:schemeClr>
                </a:solidFill>
              </a:rPr>
              <a:t>Pre-built Maps</a:t>
            </a:r>
          </a:p>
          <a:p>
            <a:r>
              <a:rPr lang="en-US" dirty="0">
                <a:solidFill>
                  <a:schemeClr val="bg1">
                    <a:lumMod val="50000"/>
                  </a:schemeClr>
                </a:solidFill>
              </a:rPr>
              <a:t>Map Validation</a:t>
            </a:r>
          </a:p>
          <a:p>
            <a:r>
              <a:rPr lang="en-US" dirty="0">
                <a:solidFill>
                  <a:schemeClr val="bg1">
                    <a:lumMod val="50000"/>
                  </a:schemeClr>
                </a:solidFill>
              </a:rPr>
              <a:t>TRN Validation</a:t>
            </a:r>
          </a:p>
          <a:p>
            <a:r>
              <a:rPr lang="en-US" b="1" dirty="0"/>
              <a:t>Synthetically Enhanced Digital Elevation Models</a:t>
            </a:r>
          </a:p>
          <a:p>
            <a:pPr lvl="1"/>
            <a:r>
              <a:rPr lang="en-US" b="1" dirty="0"/>
              <a:t>analog Digital Elevation Model Tool</a:t>
            </a:r>
          </a:p>
          <a:p>
            <a:pPr lvl="1"/>
            <a:r>
              <a:rPr lang="en-US" b="1" dirty="0" err="1"/>
              <a:t>synthterrain</a:t>
            </a:r>
            <a:endParaRPr lang="en-US" b="1" dirty="0"/>
          </a:p>
          <a:p>
            <a:pPr lvl="1"/>
            <a:r>
              <a:rPr lang="en-US" b="1" dirty="0"/>
              <a:t>Synthetic Lunar Terrain</a:t>
            </a:r>
          </a:p>
          <a:p>
            <a:pPr lvl="1"/>
            <a:endParaRPr lang="en-US" dirty="0"/>
          </a:p>
        </p:txBody>
      </p:sp>
      <p:sp>
        <p:nvSpPr>
          <p:cNvPr id="4" name="Date Placeholder 3">
            <a:extLst>
              <a:ext uri="{FF2B5EF4-FFF2-40B4-BE49-F238E27FC236}">
                <a16:creationId xmlns:a16="http://schemas.microsoft.com/office/drawing/2014/main" id="{D61664BF-F9AE-296B-C290-F494F08752AA}"/>
              </a:ext>
            </a:extLst>
          </p:cNvPr>
          <p:cNvSpPr>
            <a:spLocks noGrp="1"/>
          </p:cNvSpPr>
          <p:nvPr>
            <p:ph type="dt" sz="half" idx="10"/>
          </p:nvPr>
        </p:nvSpPr>
        <p:spPr/>
        <p:txBody>
          <a:bodyPr/>
          <a:lstStyle/>
          <a:p>
            <a:r>
              <a:rPr lang="en-US" dirty="0"/>
              <a:t>October 7-9, 2024</a:t>
            </a:r>
          </a:p>
        </p:txBody>
      </p:sp>
      <p:sp>
        <p:nvSpPr>
          <p:cNvPr id="5" name="Footer Placeholder 4">
            <a:extLst>
              <a:ext uri="{FF2B5EF4-FFF2-40B4-BE49-F238E27FC236}">
                <a16:creationId xmlns:a16="http://schemas.microsoft.com/office/drawing/2014/main" id="{A28B14A6-E8BC-FBF8-1D91-7180B8CB2350}"/>
              </a:ext>
            </a:extLst>
          </p:cNvPr>
          <p:cNvSpPr>
            <a:spLocks noGrp="1"/>
          </p:cNvSpPr>
          <p:nvPr>
            <p:ph type="ftr" sz="quarter" idx="11"/>
          </p:nvPr>
        </p:nvSpPr>
        <p:spPr/>
        <p:txBody>
          <a:bodyPr/>
          <a:lstStyle/>
          <a:p>
            <a:r>
              <a:rPr lang="en-US" dirty="0"/>
              <a:t>4th Space Imaging Workshop</a:t>
            </a:r>
          </a:p>
        </p:txBody>
      </p:sp>
      <p:sp>
        <p:nvSpPr>
          <p:cNvPr id="6" name="Slide Number Placeholder 5">
            <a:extLst>
              <a:ext uri="{FF2B5EF4-FFF2-40B4-BE49-F238E27FC236}">
                <a16:creationId xmlns:a16="http://schemas.microsoft.com/office/drawing/2014/main" id="{9AF793D0-B91E-D555-358D-2CC6FC4E9681}"/>
              </a:ext>
            </a:extLst>
          </p:cNvPr>
          <p:cNvSpPr>
            <a:spLocks noGrp="1"/>
          </p:cNvSpPr>
          <p:nvPr>
            <p:ph type="sldNum" sz="quarter" idx="12"/>
          </p:nvPr>
        </p:nvSpPr>
        <p:spPr/>
        <p:txBody>
          <a:bodyPr/>
          <a:lstStyle/>
          <a:p>
            <a:fld id="{810711A6-5908-4BC9-9A98-6F28F473755D}" type="slidenum">
              <a:rPr lang="en-US" smtClean="0"/>
              <a:t>23</a:t>
            </a:fld>
            <a:endParaRPr lang="en-US"/>
          </a:p>
        </p:txBody>
      </p:sp>
    </p:spTree>
    <p:extLst>
      <p:ext uri="{BB962C8B-B14F-4D97-AF65-F5344CB8AC3E}">
        <p14:creationId xmlns:p14="http://schemas.microsoft.com/office/powerpoint/2010/main" val="3811579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 name="Google Shape;205;p23">
            <a:extLst>
              <a:ext uri="{FF2B5EF4-FFF2-40B4-BE49-F238E27FC236}">
                <a16:creationId xmlns:a16="http://schemas.microsoft.com/office/drawing/2014/main" id="{849453C0-0E90-F622-5255-B1968D48031A}"/>
              </a:ext>
            </a:extLst>
          </p:cNvPr>
          <p:cNvSpPr txBox="1">
            <a:spLocks/>
          </p:cNvSpPr>
          <p:nvPr/>
        </p:nvSpPr>
        <p:spPr>
          <a:xfrm>
            <a:off x="118865" y="896822"/>
            <a:ext cx="9484000" cy="842400"/>
          </a:xfrm>
          <a:prstGeom prst="rect">
            <a:avLst/>
          </a:prstGeom>
          <a:noFill/>
          <a:ln>
            <a:noFill/>
          </a:ln>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lang="en-US" sz="2400" dirty="0"/>
          </a:p>
        </p:txBody>
      </p:sp>
      <p:sp>
        <p:nvSpPr>
          <p:cNvPr id="3" name="TextBox 2"/>
          <p:cNvSpPr txBox="1"/>
          <p:nvPr/>
        </p:nvSpPr>
        <p:spPr>
          <a:xfrm>
            <a:off x="5569451" y="1318022"/>
            <a:ext cx="6503684" cy="5262979"/>
          </a:xfrm>
          <a:prstGeom prst="rect">
            <a:avLst/>
          </a:prstGeom>
          <a:noFill/>
        </p:spPr>
        <p:txBody>
          <a:bodyPr wrap="square" rtlCol="0">
            <a:spAutoFit/>
          </a:bodyPr>
          <a:lstStyle/>
          <a:p>
            <a:r>
              <a:rPr lang="en-US" sz="1600" dirty="0"/>
              <a:t>The </a:t>
            </a:r>
            <a:r>
              <a:rPr lang="en-US" sz="1600" dirty="0" err="1"/>
              <a:t>aDEM</a:t>
            </a:r>
            <a:r>
              <a:rPr lang="en-US" sz="1600" dirty="0"/>
              <a:t> tool, </a:t>
            </a:r>
            <a:r>
              <a:rPr lang="en-US" sz="1600" dirty="0" err="1">
                <a:latin typeface="Courier New" panose="02070309020205020404" pitchFamily="49" charset="0"/>
                <a:cs typeface="Courier New" panose="02070309020205020404" pitchFamily="49" charset="0"/>
              </a:rPr>
              <a:t>analog_demaker</a:t>
            </a:r>
            <a:r>
              <a:rPr lang="en-US" sz="1600" dirty="0"/>
              <a:t> is implemented in python and allows a user to create a large population of 3D models (as point clouds or mesh elements) to create realistic HD </a:t>
            </a:r>
            <a:r>
              <a:rPr lang="en-US" sz="1600" dirty="0" err="1"/>
              <a:t>DEMs.</a:t>
            </a:r>
            <a:r>
              <a:rPr lang="en-US" sz="1600" dirty="0"/>
              <a:t> </a:t>
            </a:r>
          </a:p>
          <a:p>
            <a:endParaRPr lang="en-US" sz="1600" dirty="0"/>
          </a:p>
          <a:p>
            <a:r>
              <a:rPr lang="en-US" sz="1600" dirty="0"/>
              <a:t>The output can be used directly in a native 3D environment or embedded into an existing DEM. The frequency and size distributions of terrain elements are customized by the user to fit specific planetary landing site scenarios (or according to user specifications).</a:t>
            </a:r>
          </a:p>
          <a:p>
            <a:endParaRPr lang="en-US" sz="1600" dirty="0"/>
          </a:p>
          <a:p>
            <a:r>
              <a:rPr lang="en-US" sz="1600" dirty="0"/>
              <a:t>The current implementation generates synthetic populations of craters and rocks with distributions and shapes that have been field tested or verified in the literature.</a:t>
            </a:r>
          </a:p>
          <a:p>
            <a:endParaRPr lang="en-US" sz="1600" dirty="0"/>
          </a:p>
          <a:p>
            <a:pPr marL="304792"/>
            <a:r>
              <a:rPr lang="en-US" sz="1600" dirty="0"/>
              <a:t>Craters are modeled to include specified ranges of expected depth, diameter, and land surface diffusion specified by the DNSE. Craters are embedded in “age order,” and intended to merge smoothly with existing surfaces. </a:t>
            </a:r>
          </a:p>
          <a:p>
            <a:endParaRPr lang="en-US" sz="1600" dirty="0"/>
          </a:p>
          <a:p>
            <a:pPr marL="304792"/>
            <a:r>
              <a:rPr lang="en-US" sz="1600" dirty="0"/>
              <a:t>Rocks are created a priori from real boulders, rocks and geological surface textures, and can be embedded in the DEM surface with variable depth according to a specified distribution curve.</a:t>
            </a:r>
          </a:p>
        </p:txBody>
      </p:sp>
      <p:pic>
        <p:nvPicPr>
          <p:cNvPr id="7" name="Picture 6">
            <a:extLst>
              <a:ext uri="{FF2B5EF4-FFF2-40B4-BE49-F238E27FC236}">
                <a16:creationId xmlns:a16="http://schemas.microsoft.com/office/drawing/2014/main" id="{E86A6A1B-370C-4EAB-D353-3FCA54246234}"/>
              </a:ext>
            </a:extLst>
          </p:cNvPr>
          <p:cNvPicPr>
            <a:picLocks noChangeAspect="1"/>
          </p:cNvPicPr>
          <p:nvPr/>
        </p:nvPicPr>
        <p:blipFill>
          <a:blip r:embed="rId3"/>
          <a:stretch>
            <a:fillRect/>
          </a:stretch>
        </p:blipFill>
        <p:spPr>
          <a:xfrm>
            <a:off x="3627075" y="2077767"/>
            <a:ext cx="1786813" cy="2820005"/>
          </a:xfrm>
          <a:prstGeom prst="rect">
            <a:avLst/>
          </a:prstGeom>
        </p:spPr>
      </p:pic>
      <p:sp>
        <p:nvSpPr>
          <p:cNvPr id="8" name="TextBox 7"/>
          <p:cNvSpPr txBox="1"/>
          <p:nvPr/>
        </p:nvSpPr>
        <p:spPr>
          <a:xfrm>
            <a:off x="3805910" y="4847851"/>
            <a:ext cx="1852957" cy="738664"/>
          </a:xfrm>
          <a:prstGeom prst="rect">
            <a:avLst/>
          </a:prstGeom>
          <a:noFill/>
        </p:spPr>
        <p:txBody>
          <a:bodyPr wrap="square" rtlCol="0">
            <a:spAutoFit/>
          </a:bodyPr>
          <a:lstStyle/>
          <a:p>
            <a:r>
              <a:rPr lang="en-US" sz="1400" i="1" dirty="0"/>
              <a:t>Apollo 16 rock distribution</a:t>
            </a:r>
          </a:p>
          <a:p>
            <a:r>
              <a:rPr lang="en-US" sz="1400" i="1" dirty="0"/>
              <a:t>from Li et al. (2017)</a:t>
            </a:r>
          </a:p>
        </p:txBody>
      </p:sp>
      <p:grpSp>
        <p:nvGrpSpPr>
          <p:cNvPr id="15" name="Group 14"/>
          <p:cNvGrpSpPr/>
          <p:nvPr/>
        </p:nvGrpSpPr>
        <p:grpSpPr>
          <a:xfrm>
            <a:off x="516577" y="1544639"/>
            <a:ext cx="2903481" cy="2335421"/>
            <a:chOff x="334736" y="1154397"/>
            <a:chExt cx="2177611" cy="1751566"/>
          </a:xfrm>
        </p:grpSpPr>
        <p:pic>
          <p:nvPicPr>
            <p:cNvPr id="9" name="Picture 8">
              <a:extLst>
                <a:ext uri="{FF2B5EF4-FFF2-40B4-BE49-F238E27FC236}">
                  <a16:creationId xmlns:a16="http://schemas.microsoft.com/office/drawing/2014/main" id="{4C0CE82D-330C-4B5C-9C2D-EB30109B0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36" y="1154397"/>
              <a:ext cx="1752065" cy="1311252"/>
            </a:xfrm>
            <a:prstGeom prst="rect">
              <a:avLst/>
            </a:prstGeom>
          </p:spPr>
        </p:pic>
        <p:sp>
          <p:nvSpPr>
            <p:cNvPr id="10" name="TextBox 9"/>
            <p:cNvSpPr txBox="1"/>
            <p:nvPr/>
          </p:nvSpPr>
          <p:spPr>
            <a:xfrm>
              <a:off x="448562" y="2375192"/>
              <a:ext cx="2063785" cy="530771"/>
            </a:xfrm>
            <a:prstGeom prst="rect">
              <a:avLst/>
            </a:prstGeom>
            <a:noFill/>
          </p:spPr>
          <p:txBody>
            <a:bodyPr wrap="square" rtlCol="0">
              <a:spAutoFit/>
            </a:bodyPr>
            <a:lstStyle/>
            <a:p>
              <a:r>
                <a:rPr lang="en-US" sz="1333" i="1" dirty="0">
                  <a:latin typeface="+mj-lt"/>
                </a:rPr>
                <a:t>Rock burial model from </a:t>
              </a:r>
              <a:r>
                <a:rPr lang="en-US" sz="1333" dirty="0" err="1">
                  <a:latin typeface="+mj-lt"/>
                  <a:cs typeface="Calibri"/>
                </a:rPr>
                <a:t>Demidov</a:t>
              </a:r>
              <a:r>
                <a:rPr lang="en-US" sz="1333" dirty="0">
                  <a:latin typeface="+mj-lt"/>
                  <a:cs typeface="Calibri"/>
                </a:rPr>
                <a:t> &amp; </a:t>
              </a:r>
              <a:r>
                <a:rPr lang="en-US" sz="1333" dirty="0" err="1">
                  <a:latin typeface="+mj-lt"/>
                  <a:cs typeface="Calibri"/>
                </a:rPr>
                <a:t>Basilevsky</a:t>
              </a:r>
              <a:r>
                <a:rPr lang="en-US" sz="1333" dirty="0">
                  <a:latin typeface="+mj-lt"/>
                  <a:cs typeface="Calibri"/>
                </a:rPr>
                <a:t> (2014).</a:t>
              </a:r>
              <a:endParaRPr lang="en-US" sz="1333" dirty="0">
                <a:latin typeface="+mj-lt"/>
              </a:endParaRPr>
            </a:p>
            <a:p>
              <a:r>
                <a:rPr lang="en-US" sz="1333" i="1" dirty="0">
                  <a:latin typeface="+mj-lt"/>
                </a:rPr>
                <a:t> </a:t>
              </a:r>
            </a:p>
          </p:txBody>
        </p:sp>
      </p:grpSp>
      <p:grpSp>
        <p:nvGrpSpPr>
          <p:cNvPr id="14" name="Group 13"/>
          <p:cNvGrpSpPr/>
          <p:nvPr/>
        </p:nvGrpSpPr>
        <p:grpSpPr>
          <a:xfrm>
            <a:off x="229540" y="4206531"/>
            <a:ext cx="3388139" cy="2139028"/>
            <a:chOff x="136677" y="2656876"/>
            <a:chExt cx="2541104" cy="1604271"/>
          </a:xfrm>
        </p:grpSpPr>
        <p:pic>
          <p:nvPicPr>
            <p:cNvPr id="12" name="Picture 11" descr="A grey square with small holes&#10;&#10;Description automatically generated">
              <a:extLst>
                <a:ext uri="{FF2B5EF4-FFF2-40B4-BE49-F238E27FC236}">
                  <a16:creationId xmlns:a16="http://schemas.microsoft.com/office/drawing/2014/main" id="{9D418447-A096-D637-5125-EABAE9CFB3F2}"/>
                </a:ext>
              </a:extLst>
            </p:cNvPr>
            <p:cNvPicPr>
              <a:picLocks noChangeAspect="1"/>
            </p:cNvPicPr>
            <p:nvPr/>
          </p:nvPicPr>
          <p:blipFill>
            <a:blip r:embed="rId5"/>
            <a:stretch>
              <a:fillRect/>
            </a:stretch>
          </p:blipFill>
          <p:spPr>
            <a:xfrm>
              <a:off x="136677" y="2656876"/>
              <a:ext cx="2474042" cy="1594866"/>
            </a:xfrm>
            <a:prstGeom prst="rect">
              <a:avLst/>
            </a:prstGeom>
          </p:spPr>
        </p:pic>
        <p:sp>
          <p:nvSpPr>
            <p:cNvPr id="13" name="TextBox 12"/>
            <p:cNvSpPr txBox="1"/>
            <p:nvPr/>
          </p:nvSpPr>
          <p:spPr>
            <a:xfrm>
              <a:off x="203740" y="3853247"/>
              <a:ext cx="2474041" cy="407900"/>
            </a:xfrm>
            <a:prstGeom prst="rect">
              <a:avLst/>
            </a:prstGeom>
            <a:noFill/>
          </p:spPr>
          <p:txBody>
            <a:bodyPr wrap="square" rtlCol="0">
              <a:spAutoFit/>
            </a:bodyPr>
            <a:lstStyle/>
            <a:p>
              <a:r>
                <a:rPr lang="en-US" sz="1467" i="1" dirty="0">
                  <a:solidFill>
                    <a:schemeClr val="bg1"/>
                  </a:solidFill>
                </a:rPr>
                <a:t>3D-rendered </a:t>
              </a:r>
            </a:p>
            <a:p>
              <a:r>
                <a:rPr lang="en-US" sz="1467" i="1" dirty="0">
                  <a:solidFill>
                    <a:schemeClr val="bg1"/>
                  </a:solidFill>
                </a:rPr>
                <a:t>example of crater output. </a:t>
              </a:r>
            </a:p>
          </p:txBody>
        </p:sp>
      </p:grpSp>
      <p:sp>
        <p:nvSpPr>
          <p:cNvPr id="4" name="Title 1">
            <a:extLst>
              <a:ext uri="{FF2B5EF4-FFF2-40B4-BE49-F238E27FC236}">
                <a16:creationId xmlns:a16="http://schemas.microsoft.com/office/drawing/2014/main" id="{F406791A-C366-12A1-3BB0-65E0E71C544B}"/>
              </a:ext>
            </a:extLst>
          </p:cNvPr>
          <p:cNvSpPr>
            <a:spLocks noGrp="1"/>
          </p:cNvSpPr>
          <p:nvPr>
            <p:ph type="title"/>
          </p:nvPr>
        </p:nvSpPr>
        <p:spPr>
          <a:xfrm>
            <a:off x="278321" y="-3558"/>
            <a:ext cx="10793923" cy="897467"/>
          </a:xfrm>
        </p:spPr>
        <p:txBody>
          <a:bodyPr>
            <a:normAutofit/>
          </a:bodyPr>
          <a:lstStyle/>
          <a:p>
            <a:r>
              <a:rPr lang="en-US" dirty="0">
                <a:ea typeface="Calibri Light"/>
                <a:cs typeface="Calibri Light"/>
              </a:rPr>
              <a:t>analog Digital Elevation Model (</a:t>
            </a:r>
            <a:r>
              <a:rPr lang="en-US" dirty="0" err="1">
                <a:ea typeface="Calibri Light"/>
                <a:cs typeface="Calibri Light"/>
              </a:rPr>
              <a:t>aDEM</a:t>
            </a:r>
            <a:r>
              <a:rPr lang="en-US" dirty="0">
                <a:ea typeface="Calibri Light"/>
                <a:cs typeface="Calibri Light"/>
              </a:rPr>
              <a:t>) Tool</a:t>
            </a:r>
          </a:p>
        </p:txBody>
      </p:sp>
    </p:spTree>
    <p:extLst>
      <p:ext uri="{BB962C8B-B14F-4D97-AF65-F5344CB8AC3E}">
        <p14:creationId xmlns:p14="http://schemas.microsoft.com/office/powerpoint/2010/main" val="2304832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4965" y="1316509"/>
            <a:ext cx="4414215" cy="3410984"/>
          </a:xfrm>
          <a:prstGeom prst="rect">
            <a:avLst/>
          </a:prstGeom>
        </p:spPr>
      </p:pic>
      <p:sp>
        <p:nvSpPr>
          <p:cNvPr id="6" name="Content Placeholder 5"/>
          <p:cNvSpPr>
            <a:spLocks noGrp="1"/>
          </p:cNvSpPr>
          <p:nvPr>
            <p:ph idx="4294967295"/>
          </p:nvPr>
        </p:nvSpPr>
        <p:spPr>
          <a:xfrm>
            <a:off x="0" y="1346200"/>
            <a:ext cx="7179224" cy="5403851"/>
          </a:xfrm>
          <a:prstGeom prst="rect">
            <a:avLst/>
          </a:prstGeom>
        </p:spPr>
        <p:txBody>
          <a:bodyPr>
            <a:noAutofit/>
          </a:bodyPr>
          <a:lstStyle/>
          <a:p>
            <a:pPr marL="152396" indent="0">
              <a:buNone/>
            </a:pPr>
            <a:r>
              <a:rPr lang="en-US" sz="1600" b="1" dirty="0">
                <a:latin typeface="+mj-lt"/>
                <a:ea typeface="Calibri" panose="020F0502020204030204" pitchFamily="34" charset="0"/>
              </a:rPr>
              <a:t>Tool Components</a:t>
            </a:r>
          </a:p>
          <a:p>
            <a:pPr marL="971526" lvl="1" indent="-514338">
              <a:buFont typeface="+mj-lt"/>
              <a:buAutoNum type="arabicPeriod"/>
            </a:pPr>
            <a:r>
              <a:rPr lang="en-US" sz="1600" u="sng" dirty="0">
                <a:latin typeface="+mj-lt"/>
                <a:ea typeface="Calibri" panose="020F0502020204030204" pitchFamily="34" charset="0"/>
              </a:rPr>
              <a:t>3D digital assets</a:t>
            </a:r>
            <a:r>
              <a:rPr lang="en-US" sz="1600" dirty="0">
                <a:latin typeface="+mj-lt"/>
                <a:ea typeface="Calibri" panose="020F0502020204030204" pitchFamily="34" charset="0"/>
              </a:rPr>
              <a:t> in an expandable library containing models of boulders, rocks, and surface textures, including Apollo samples.</a:t>
            </a:r>
          </a:p>
          <a:p>
            <a:pPr marL="971526" lvl="1" indent="-514338">
              <a:buFont typeface="+mj-lt"/>
              <a:buAutoNum type="arabicPeriod"/>
            </a:pPr>
            <a:r>
              <a:rPr lang="en-US" sz="1600" dirty="0">
                <a:latin typeface="+mj-lt"/>
                <a:ea typeface="Calibri" panose="020F0502020204030204" pitchFamily="34" charset="0"/>
              </a:rPr>
              <a:t>Subroutine program codes in python, </a:t>
            </a:r>
            <a:r>
              <a:rPr lang="en-US" sz="1600" dirty="0">
                <a:ea typeface="Open Sans" panose="020B0606030504020204" pitchFamily="34" charset="0"/>
                <a:cs typeface="Times New Roman" panose="02020603050405020304" pitchFamily="18" charset="0"/>
              </a:rPr>
              <a:t>outputs: ply or </a:t>
            </a:r>
            <a:r>
              <a:rPr lang="en-US" sz="1600" dirty="0" err="1">
                <a:ea typeface="Open Sans" panose="020B0606030504020204" pitchFamily="34" charset="0"/>
                <a:cs typeface="Times New Roman" panose="02020603050405020304" pitchFamily="18" charset="0"/>
              </a:rPr>
              <a:t>obj</a:t>
            </a:r>
            <a:r>
              <a:rPr lang="en-US" sz="1600" dirty="0">
                <a:ea typeface="Open Sans" panose="020B0606030504020204" pitchFamily="34" charset="0"/>
                <a:cs typeface="Times New Roman" panose="02020603050405020304" pitchFamily="18" charset="0"/>
              </a:rPr>
              <a:t> files, csv file of rock statistics, and plots</a:t>
            </a:r>
            <a:endParaRPr lang="en-US" sz="1600" dirty="0">
              <a:latin typeface="+mj-lt"/>
              <a:ea typeface="Open Sans" panose="020B0606030504020204" pitchFamily="34" charset="0"/>
            </a:endParaRPr>
          </a:p>
          <a:p>
            <a:pPr marL="1581111" lvl="2" indent="-514338">
              <a:buFont typeface="+mj-lt"/>
              <a:buAutoNum type="alphaUcPeriod"/>
            </a:pPr>
            <a:r>
              <a:rPr lang="en-US" sz="1600" dirty="0">
                <a:latin typeface="+mj-lt"/>
                <a:ea typeface="Open Sans" panose="020B0606030504020204" pitchFamily="34" charset="0"/>
                <a:cs typeface="Times New Roman" panose="02020603050405020304" pitchFamily="18" charset="0"/>
              </a:rPr>
              <a:t>The </a:t>
            </a:r>
            <a:r>
              <a:rPr lang="en-US" sz="1600" u="sng" dirty="0">
                <a:latin typeface="+mj-lt"/>
                <a:ea typeface="Open Sans" panose="020B0606030504020204" pitchFamily="34" charset="0"/>
                <a:cs typeface="Times New Roman" panose="02020603050405020304" pitchFamily="18" charset="0"/>
              </a:rPr>
              <a:t>rocky surface generator</a:t>
            </a:r>
            <a:r>
              <a:rPr lang="en-US" sz="1600" dirty="0">
                <a:latin typeface="+mj-lt"/>
                <a:ea typeface="Open Sans" panose="020B0606030504020204" pitchFamily="34" charset="0"/>
                <a:cs typeface="Times New Roman" panose="02020603050405020304" pitchFamily="18" charset="0"/>
              </a:rPr>
              <a:t> (</a:t>
            </a:r>
            <a:r>
              <a:rPr lang="en-US" sz="1600" dirty="0" err="1">
                <a:latin typeface="Courier New" panose="02070309020205020404" pitchFamily="49" charset="0"/>
                <a:ea typeface="Open Sans" panose="020B0606030504020204" pitchFamily="34" charset="0"/>
                <a:cs typeface="Courier New" panose="02070309020205020404" pitchFamily="49" charset="0"/>
              </a:rPr>
              <a:t>irockdem</a:t>
            </a:r>
            <a:r>
              <a:rPr lang="en-US" sz="1600" dirty="0">
                <a:latin typeface="+mj-lt"/>
                <a:ea typeface="Open Sans" panose="020B0606030504020204" pitchFamily="34" charset="0"/>
                <a:cs typeface="Times New Roman" panose="02020603050405020304" pitchFamily="18" charset="0"/>
              </a:rPr>
              <a:t>, internal call) manipulates and populates rocks</a:t>
            </a:r>
          </a:p>
          <a:p>
            <a:pPr marL="1581111" lvl="2" indent="-514338">
              <a:buFont typeface="+mj-lt"/>
              <a:buAutoNum type="alphaUcPeriod" startAt="2"/>
            </a:pPr>
            <a:r>
              <a:rPr lang="en-US" sz="1600" dirty="0">
                <a:latin typeface="+mj-lt"/>
                <a:ea typeface="Open Sans" panose="020B0606030504020204" pitchFamily="34" charset="0"/>
                <a:cs typeface="Times New Roman" panose="02020603050405020304" pitchFamily="18" charset="0"/>
              </a:rPr>
              <a:t>The </a:t>
            </a:r>
            <a:r>
              <a:rPr lang="en-US" sz="1600" u="sng" dirty="0">
                <a:latin typeface="+mj-lt"/>
                <a:ea typeface="Open Sans" panose="020B0606030504020204" pitchFamily="34" charset="0"/>
                <a:cs typeface="Times New Roman" panose="02020603050405020304" pitchFamily="18" charset="0"/>
              </a:rPr>
              <a:t>crater generator</a:t>
            </a:r>
            <a:r>
              <a:rPr lang="en-US" sz="1600" dirty="0">
                <a:latin typeface="+mj-lt"/>
                <a:ea typeface="Open Sans" panose="020B0606030504020204" pitchFamily="34" charset="0"/>
                <a:cs typeface="Times New Roman" panose="02020603050405020304" pitchFamily="18" charset="0"/>
              </a:rPr>
              <a:t> (</a:t>
            </a:r>
            <a:r>
              <a:rPr lang="en-US" sz="1600" dirty="0" err="1">
                <a:latin typeface="Courier New" panose="02070309020205020404" pitchFamily="49" charset="0"/>
                <a:ea typeface="Open Sans" panose="020B0606030504020204" pitchFamily="34" charset="0"/>
                <a:cs typeface="Courier New" panose="02070309020205020404" pitchFamily="49" charset="0"/>
              </a:rPr>
              <a:t>crater_maker</a:t>
            </a:r>
            <a:r>
              <a:rPr lang="en-US" sz="1600" dirty="0">
                <a:latin typeface="+mj-lt"/>
                <a:ea typeface="Open Sans" panose="020B0606030504020204" pitchFamily="34" charset="0"/>
                <a:cs typeface="Times New Roman" panose="02020603050405020304" pitchFamily="18" charset="0"/>
              </a:rPr>
              <a:t>, internal call) manipulates and populates small craters</a:t>
            </a:r>
          </a:p>
          <a:p>
            <a:pPr marL="971526" lvl="1" indent="-514338">
              <a:buFont typeface="+mj-lt"/>
              <a:buAutoNum type="arabicPeriod"/>
            </a:pPr>
            <a:r>
              <a:rPr lang="en-US" sz="1600" dirty="0">
                <a:latin typeface="+mj-lt"/>
                <a:ea typeface="Open Sans" panose="020B0606030504020204" pitchFamily="34" charset="0"/>
                <a:cs typeface="Times New Roman" panose="02020603050405020304" pitchFamily="18" charset="0"/>
              </a:rPr>
              <a:t>Main python program (</a:t>
            </a:r>
            <a:r>
              <a:rPr lang="en-US" sz="1600" dirty="0" err="1">
                <a:latin typeface="Courier New" panose="02070309020205020404" pitchFamily="49" charset="0"/>
                <a:ea typeface="Open Sans" panose="020B0606030504020204" pitchFamily="34" charset="0"/>
                <a:cs typeface="Courier New" panose="02070309020205020404" pitchFamily="49" charset="0"/>
              </a:rPr>
              <a:t>analog_demaker</a:t>
            </a:r>
            <a:r>
              <a:rPr lang="en-US" sz="1600" dirty="0">
                <a:latin typeface="+mj-lt"/>
                <a:ea typeface="Open Sans" panose="020B0606030504020204" pitchFamily="34" charset="0"/>
                <a:cs typeface="Times New Roman" panose="02020603050405020304" pitchFamily="18" charset="0"/>
              </a:rPr>
              <a:t>) prompts the user to input configuration options and parameters that specify frequency distributions, file names, etc. </a:t>
            </a:r>
            <a:r>
              <a:rPr lang="en-US" sz="1600" dirty="0">
                <a:latin typeface="+mj-lt"/>
                <a:ea typeface="Calibri" panose="020F0502020204030204" pitchFamily="34" charset="0"/>
              </a:rPr>
              <a:t>The final output is an HD DEM, </a:t>
            </a:r>
            <a:r>
              <a:rPr lang="en-US" sz="1600" dirty="0">
                <a:latin typeface="+mj-lt"/>
                <a:ea typeface="Open Sans" panose="020B0606030504020204" pitchFamily="34" charset="0"/>
                <a:cs typeface="Times New Roman" panose="02020603050405020304" pitchFamily="18" charset="0"/>
              </a:rPr>
              <a:t>i.e., the </a:t>
            </a:r>
            <a:r>
              <a:rPr lang="en-US" sz="1600" dirty="0">
                <a:latin typeface="+mj-lt"/>
                <a:ea typeface="Calibri" panose="020F0502020204030204" pitchFamily="34" charset="0"/>
              </a:rPr>
              <a:t>analog DEM (</a:t>
            </a:r>
            <a:r>
              <a:rPr lang="en-US" sz="1600" u="sng" dirty="0" err="1">
                <a:latin typeface="+mj-lt"/>
                <a:ea typeface="Calibri" panose="020F0502020204030204" pitchFamily="34" charset="0"/>
              </a:rPr>
              <a:t>aDEM</a:t>
            </a:r>
            <a:r>
              <a:rPr lang="en-US" sz="1600" dirty="0">
                <a:latin typeface="+mj-lt"/>
                <a:ea typeface="Calibri" panose="020F0502020204030204" pitchFamily="34" charset="0"/>
              </a:rPr>
              <a:t>) (capable for &lt; 10 cm/pixel) and statistical summaries </a:t>
            </a:r>
            <a:r>
              <a:rPr lang="en-US" sz="1600" dirty="0">
                <a:latin typeface="+mj-lt"/>
                <a:ea typeface="Open Sans" panose="020B0606030504020204" pitchFamily="34" charset="0"/>
                <a:cs typeface="Times New Roman" panose="02020603050405020304" pitchFamily="18" charset="0"/>
              </a:rPr>
              <a:t>for small elements below the resolution of the available target DEM’s spatial resolution. </a:t>
            </a:r>
            <a:r>
              <a:rPr lang="en-US" sz="1600" dirty="0">
                <a:latin typeface="+mj-lt"/>
                <a:ea typeface="Calibri" panose="020F0502020204030204" pitchFamily="34" charset="0"/>
              </a:rPr>
              <a:t>[Raster/Geotiff export nearly complete.]</a:t>
            </a:r>
            <a:endParaRPr lang="en-US" sz="1600" dirty="0">
              <a:latin typeface="+mj-lt"/>
              <a:ea typeface="Open Sans" panose="020B0606030504020204" pitchFamily="34" charset="0"/>
              <a:cs typeface="Times New Roman" panose="02020603050405020304" pitchFamily="18" charset="0"/>
            </a:endParaRPr>
          </a:p>
          <a:p>
            <a:pPr marL="152396" lvl="1" indent="0">
              <a:buNone/>
            </a:pPr>
            <a:r>
              <a:rPr lang="en-US" sz="1600" b="1" dirty="0">
                <a:latin typeface="+mj-lt"/>
                <a:ea typeface="Open Sans" panose="020B0606030504020204" pitchFamily="34" charset="0"/>
                <a:cs typeface="Times New Roman" panose="02020603050405020304" pitchFamily="18" charset="0"/>
              </a:rPr>
              <a:t>Code is currently implemented on a standard Linux terminal after installation of library dependencies, which are all open source.</a:t>
            </a:r>
            <a:endParaRPr lang="en-US" sz="1600" b="1" dirty="0">
              <a:latin typeface="+mj-lt"/>
              <a:ea typeface="Calibri" panose="020F0502020204030204" pitchFamily="34" charset="0"/>
            </a:endParaRPr>
          </a:p>
        </p:txBody>
      </p:sp>
      <p:sp>
        <p:nvSpPr>
          <p:cNvPr id="3" name="TextBox 2"/>
          <p:cNvSpPr txBox="1"/>
          <p:nvPr/>
        </p:nvSpPr>
        <p:spPr>
          <a:xfrm>
            <a:off x="7179224" y="6212855"/>
            <a:ext cx="4933075" cy="543867"/>
          </a:xfrm>
          <a:prstGeom prst="rect">
            <a:avLst/>
          </a:prstGeom>
          <a:noFill/>
        </p:spPr>
        <p:txBody>
          <a:bodyPr wrap="square" rtlCol="0">
            <a:spAutoFit/>
          </a:bodyPr>
          <a:lstStyle/>
          <a:p>
            <a:pPr algn="ctr"/>
            <a:r>
              <a:rPr lang="en-US" sz="1467" i="1" dirty="0"/>
              <a:t>Example of user input for rock size frequency distribution to match ground truth.</a:t>
            </a:r>
          </a:p>
        </p:txBody>
      </p:sp>
      <p:pic>
        <p:nvPicPr>
          <p:cNvPr id="10" name="Picture 9">
            <a:extLst>
              <a:ext uri="{FF2B5EF4-FFF2-40B4-BE49-F238E27FC236}">
                <a16:creationId xmlns:a16="http://schemas.microsoft.com/office/drawing/2014/main" id="{4BB88C60-C18D-D65F-C064-2BA805C72B75}"/>
              </a:ext>
            </a:extLst>
          </p:cNvPr>
          <p:cNvPicPr>
            <a:picLocks noChangeAspect="1"/>
          </p:cNvPicPr>
          <p:nvPr/>
        </p:nvPicPr>
        <p:blipFill>
          <a:blip r:embed="rId3"/>
          <a:stretch>
            <a:fillRect/>
          </a:stretch>
        </p:blipFill>
        <p:spPr>
          <a:xfrm>
            <a:off x="7892528" y="4511535"/>
            <a:ext cx="3364952" cy="1701320"/>
          </a:xfrm>
          <a:prstGeom prst="rect">
            <a:avLst/>
          </a:prstGeom>
        </p:spPr>
      </p:pic>
      <p:sp>
        <p:nvSpPr>
          <p:cNvPr id="13" name="TextBox 12"/>
          <p:cNvSpPr txBox="1"/>
          <p:nvPr/>
        </p:nvSpPr>
        <p:spPr>
          <a:xfrm>
            <a:off x="10368906" y="3175449"/>
            <a:ext cx="1906985" cy="769634"/>
          </a:xfrm>
          <a:prstGeom prst="rect">
            <a:avLst/>
          </a:prstGeom>
          <a:noFill/>
        </p:spPr>
        <p:txBody>
          <a:bodyPr wrap="square" rtlCol="0">
            <a:spAutoFit/>
          </a:bodyPr>
          <a:lstStyle/>
          <a:p>
            <a:pPr algn="ctr"/>
            <a:r>
              <a:rPr lang="en-US" sz="1467" i="1" dirty="0"/>
              <a:t>Example of rock distribution from Apollo 16.</a:t>
            </a:r>
          </a:p>
        </p:txBody>
      </p:sp>
      <p:sp>
        <p:nvSpPr>
          <p:cNvPr id="2" name="Title 1">
            <a:extLst>
              <a:ext uri="{FF2B5EF4-FFF2-40B4-BE49-F238E27FC236}">
                <a16:creationId xmlns:a16="http://schemas.microsoft.com/office/drawing/2014/main" id="{3F79BEC1-BD52-E3A7-7B6A-E5B98087E3DB}"/>
              </a:ext>
            </a:extLst>
          </p:cNvPr>
          <p:cNvSpPr>
            <a:spLocks noGrp="1"/>
          </p:cNvSpPr>
          <p:nvPr>
            <p:ph type="title"/>
          </p:nvPr>
        </p:nvSpPr>
        <p:spPr>
          <a:xfrm>
            <a:off x="278321" y="-3558"/>
            <a:ext cx="10793923" cy="897467"/>
          </a:xfrm>
        </p:spPr>
        <p:txBody>
          <a:bodyPr>
            <a:normAutofit/>
          </a:bodyPr>
          <a:lstStyle/>
          <a:p>
            <a:r>
              <a:rPr lang="en-US" dirty="0">
                <a:ea typeface="Calibri Light"/>
                <a:cs typeface="Calibri Light"/>
              </a:rPr>
              <a:t>analog Digital Elevation Model (</a:t>
            </a:r>
            <a:r>
              <a:rPr lang="en-US" dirty="0" err="1">
                <a:ea typeface="Calibri Light"/>
                <a:cs typeface="Calibri Light"/>
              </a:rPr>
              <a:t>aDEM</a:t>
            </a:r>
            <a:r>
              <a:rPr lang="en-US" dirty="0">
                <a:ea typeface="Calibri Light"/>
                <a:cs typeface="Calibri Light"/>
              </a:rPr>
              <a:t>) Tool</a:t>
            </a:r>
          </a:p>
        </p:txBody>
      </p:sp>
    </p:spTree>
    <p:extLst>
      <p:ext uri="{BB962C8B-B14F-4D97-AF65-F5344CB8AC3E}">
        <p14:creationId xmlns:p14="http://schemas.microsoft.com/office/powerpoint/2010/main" val="4141965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5D078-41D5-0019-59D3-B5DA56A74AC9}"/>
              </a:ext>
            </a:extLst>
          </p:cNvPr>
          <p:cNvSpPr>
            <a:spLocks noGrp="1"/>
          </p:cNvSpPr>
          <p:nvPr>
            <p:ph type="title"/>
          </p:nvPr>
        </p:nvSpPr>
        <p:spPr/>
        <p:txBody>
          <a:bodyPr/>
          <a:lstStyle/>
          <a:p>
            <a:r>
              <a:rPr lang="en-US" dirty="0" err="1">
                <a:ea typeface="Calibri Light"/>
                <a:cs typeface="Calibri Light"/>
              </a:rPr>
              <a:t>synthterrain</a:t>
            </a:r>
            <a:endParaRPr lang="en-US" dirty="0">
              <a:ea typeface="Calibri Light"/>
              <a:cs typeface="Calibri Light"/>
            </a:endParaRPr>
          </a:p>
        </p:txBody>
      </p:sp>
      <p:sp>
        <p:nvSpPr>
          <p:cNvPr id="3" name="Date Placeholder 2">
            <a:extLst>
              <a:ext uri="{FF2B5EF4-FFF2-40B4-BE49-F238E27FC236}">
                <a16:creationId xmlns:a16="http://schemas.microsoft.com/office/drawing/2014/main" id="{5296B956-5C1C-5B50-BB6D-B51B2B489AF5}"/>
              </a:ext>
            </a:extLst>
          </p:cNvPr>
          <p:cNvSpPr>
            <a:spLocks noGrp="1"/>
          </p:cNvSpPr>
          <p:nvPr>
            <p:ph type="dt" sz="half" idx="10"/>
          </p:nvPr>
        </p:nvSpPr>
        <p:spPr/>
        <p:txBody>
          <a:bodyPr/>
          <a:lstStyle/>
          <a:p>
            <a:r>
              <a:rPr lang="en-US" dirty="0"/>
              <a:t>October 7-9, 2024</a:t>
            </a:r>
          </a:p>
        </p:txBody>
      </p:sp>
      <p:sp>
        <p:nvSpPr>
          <p:cNvPr id="4" name="Footer Placeholder 3">
            <a:extLst>
              <a:ext uri="{FF2B5EF4-FFF2-40B4-BE49-F238E27FC236}">
                <a16:creationId xmlns:a16="http://schemas.microsoft.com/office/drawing/2014/main" id="{6D062963-E4C3-BF5B-3560-11A843BB4878}"/>
              </a:ext>
            </a:extLst>
          </p:cNvPr>
          <p:cNvSpPr>
            <a:spLocks noGrp="1"/>
          </p:cNvSpPr>
          <p:nvPr>
            <p:ph type="ftr" sz="quarter" idx="11"/>
          </p:nvPr>
        </p:nvSpPr>
        <p:spPr/>
        <p:txBody>
          <a:bodyPr/>
          <a:lstStyle/>
          <a:p>
            <a:r>
              <a:rPr lang="en-US" dirty="0"/>
              <a:t>4th Space Imaging Workshop</a:t>
            </a:r>
          </a:p>
        </p:txBody>
      </p:sp>
      <p:sp>
        <p:nvSpPr>
          <p:cNvPr id="5" name="Slide Number Placeholder 4">
            <a:extLst>
              <a:ext uri="{FF2B5EF4-FFF2-40B4-BE49-F238E27FC236}">
                <a16:creationId xmlns:a16="http://schemas.microsoft.com/office/drawing/2014/main" id="{009671C2-F6C4-9DA1-5003-D76E247A0F82}"/>
              </a:ext>
            </a:extLst>
          </p:cNvPr>
          <p:cNvSpPr>
            <a:spLocks noGrp="1"/>
          </p:cNvSpPr>
          <p:nvPr>
            <p:ph type="sldNum" sz="quarter" idx="12"/>
          </p:nvPr>
        </p:nvSpPr>
        <p:spPr/>
        <p:txBody>
          <a:bodyPr/>
          <a:lstStyle/>
          <a:p>
            <a:fld id="{810711A6-5908-4BC9-9A98-6F28F473755D}" type="slidenum">
              <a:rPr lang="en-US" smtClean="0"/>
              <a:t>26</a:t>
            </a:fld>
            <a:endParaRPr lang="en-US"/>
          </a:p>
        </p:txBody>
      </p:sp>
      <p:pic>
        <p:nvPicPr>
          <p:cNvPr id="6" name="Picture 5">
            <a:extLst>
              <a:ext uri="{FF2B5EF4-FFF2-40B4-BE49-F238E27FC236}">
                <a16:creationId xmlns:a16="http://schemas.microsoft.com/office/drawing/2014/main" id="{69AF9271-EB72-3D2B-B643-45A60A73D6D2}"/>
              </a:ext>
            </a:extLst>
          </p:cNvPr>
          <p:cNvPicPr>
            <a:picLocks noChangeAspect="1"/>
          </p:cNvPicPr>
          <p:nvPr/>
        </p:nvPicPr>
        <p:blipFill>
          <a:blip r:embed="rId2"/>
          <a:stretch>
            <a:fillRect/>
          </a:stretch>
        </p:blipFill>
        <p:spPr>
          <a:xfrm>
            <a:off x="152151" y="1714500"/>
            <a:ext cx="6096499" cy="4667250"/>
          </a:xfrm>
          <a:prstGeom prst="rect">
            <a:avLst/>
          </a:prstGeom>
        </p:spPr>
      </p:pic>
      <p:pic>
        <p:nvPicPr>
          <p:cNvPr id="7" name="Picture 6">
            <a:extLst>
              <a:ext uri="{FF2B5EF4-FFF2-40B4-BE49-F238E27FC236}">
                <a16:creationId xmlns:a16="http://schemas.microsoft.com/office/drawing/2014/main" id="{1A94308E-1BE4-0C2F-1ACD-1634CB93D548}"/>
              </a:ext>
            </a:extLst>
          </p:cNvPr>
          <p:cNvPicPr>
            <a:picLocks noChangeAspect="1"/>
          </p:cNvPicPr>
          <p:nvPr/>
        </p:nvPicPr>
        <p:blipFill>
          <a:blip r:embed="rId3"/>
          <a:stretch>
            <a:fillRect/>
          </a:stretch>
        </p:blipFill>
        <p:spPr>
          <a:xfrm>
            <a:off x="5676900" y="4426570"/>
            <a:ext cx="6096000" cy="2062511"/>
          </a:xfrm>
          <a:prstGeom prst="rect">
            <a:avLst/>
          </a:prstGeom>
        </p:spPr>
      </p:pic>
      <p:sp>
        <p:nvSpPr>
          <p:cNvPr id="8" name="TextBox 7">
            <a:extLst>
              <a:ext uri="{FF2B5EF4-FFF2-40B4-BE49-F238E27FC236}">
                <a16:creationId xmlns:a16="http://schemas.microsoft.com/office/drawing/2014/main" id="{AC9A3F01-CAE6-9774-0EA2-BF8FF2E18AAD}"/>
              </a:ext>
            </a:extLst>
          </p:cNvPr>
          <p:cNvSpPr txBox="1"/>
          <p:nvPr/>
        </p:nvSpPr>
        <p:spPr>
          <a:xfrm>
            <a:off x="1697767" y="1529920"/>
            <a:ext cx="30068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Calibri"/>
                <a:cs typeface="Calibri"/>
              </a:rPr>
              <a:t>Synthetic crater populations</a:t>
            </a:r>
            <a:endParaRPr lang="en-US"/>
          </a:p>
        </p:txBody>
      </p:sp>
      <p:sp>
        <p:nvSpPr>
          <p:cNvPr id="9" name="TextBox 8">
            <a:extLst>
              <a:ext uri="{FF2B5EF4-FFF2-40B4-BE49-F238E27FC236}">
                <a16:creationId xmlns:a16="http://schemas.microsoft.com/office/drawing/2014/main" id="{68CD84AF-F6B4-BE5B-22D4-104B9C12BACB}"/>
              </a:ext>
            </a:extLst>
          </p:cNvPr>
          <p:cNvSpPr txBox="1"/>
          <p:nvPr/>
        </p:nvSpPr>
        <p:spPr>
          <a:xfrm>
            <a:off x="7257792" y="4058936"/>
            <a:ext cx="34598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Calibri"/>
                <a:cs typeface="Calibri"/>
              </a:rPr>
              <a:t>Synthetic rock populations</a:t>
            </a:r>
          </a:p>
        </p:txBody>
      </p:sp>
      <p:sp>
        <p:nvSpPr>
          <p:cNvPr id="10" name="TextBox 9">
            <a:extLst>
              <a:ext uri="{FF2B5EF4-FFF2-40B4-BE49-F238E27FC236}">
                <a16:creationId xmlns:a16="http://schemas.microsoft.com/office/drawing/2014/main" id="{F2E9261C-427C-BCB5-0C39-31D8741B1C4E}"/>
              </a:ext>
            </a:extLst>
          </p:cNvPr>
          <p:cNvSpPr txBox="1"/>
          <p:nvPr/>
        </p:nvSpPr>
        <p:spPr>
          <a:xfrm>
            <a:off x="5887737" y="1136564"/>
            <a:ext cx="588542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The </a:t>
            </a:r>
            <a:r>
              <a:rPr lang="en-US" err="1">
                <a:ea typeface="Calibri"/>
                <a:cs typeface="Calibri"/>
              </a:rPr>
              <a:t>synthterrain</a:t>
            </a:r>
            <a:r>
              <a:rPr lang="en-US" dirty="0">
                <a:ea typeface="Calibri"/>
                <a:cs typeface="Calibri"/>
              </a:rPr>
              <a:t> program uses methods and techniques anchored in the planetary science literature to generate populations of craters with realistic diameters, depths, and ages.  It uses similar techniques to generate rock populations based on craters (either generated or provided).</a:t>
            </a:r>
            <a:endParaRPr lang="en-US">
              <a:ea typeface="Calibri"/>
              <a:cs typeface="Calibri"/>
            </a:endParaRPr>
          </a:p>
          <a:p>
            <a:endParaRPr lang="en-US" dirty="0">
              <a:ea typeface="Calibri"/>
              <a:cs typeface="Calibri"/>
            </a:endParaRPr>
          </a:p>
          <a:p>
            <a:r>
              <a:rPr lang="en-US" dirty="0">
                <a:ea typeface="Calibri"/>
                <a:cs typeface="Calibri"/>
              </a:rPr>
              <a:t>The size-frequency distributions used for craters and rocks can be fine-tuned for different planets and regions, and there are a host of configuration options.</a:t>
            </a:r>
          </a:p>
        </p:txBody>
      </p:sp>
      <p:sp>
        <p:nvSpPr>
          <p:cNvPr id="11" name="TextBox 10">
            <a:extLst>
              <a:ext uri="{FF2B5EF4-FFF2-40B4-BE49-F238E27FC236}">
                <a16:creationId xmlns:a16="http://schemas.microsoft.com/office/drawing/2014/main" id="{9762ED21-0891-4BEC-D226-B910A105B6BA}"/>
              </a:ext>
            </a:extLst>
          </p:cNvPr>
          <p:cNvSpPr txBox="1"/>
          <p:nvPr/>
        </p:nvSpPr>
        <p:spPr>
          <a:xfrm>
            <a:off x="8205144" y="6355749"/>
            <a:ext cx="12552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Calibri"/>
                <a:cs typeface="Calibri"/>
              </a:rPr>
              <a:t>Probability map</a:t>
            </a:r>
          </a:p>
        </p:txBody>
      </p:sp>
      <p:sp>
        <p:nvSpPr>
          <p:cNvPr id="12" name="TextBox 11">
            <a:extLst>
              <a:ext uri="{FF2B5EF4-FFF2-40B4-BE49-F238E27FC236}">
                <a16:creationId xmlns:a16="http://schemas.microsoft.com/office/drawing/2014/main" id="{B720D1E2-61F8-DDF9-0DA5-092D3FFDC1BC}"/>
              </a:ext>
            </a:extLst>
          </p:cNvPr>
          <p:cNvSpPr txBox="1"/>
          <p:nvPr/>
        </p:nvSpPr>
        <p:spPr>
          <a:xfrm>
            <a:off x="9760035" y="6259726"/>
            <a:ext cx="14107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Calibri"/>
                <a:cs typeface="Calibri"/>
              </a:rPr>
              <a:t>Craters (in white) overlaid on map</a:t>
            </a:r>
          </a:p>
        </p:txBody>
      </p:sp>
      <p:sp>
        <p:nvSpPr>
          <p:cNvPr id="13" name="TextBox 12">
            <a:extLst>
              <a:ext uri="{FF2B5EF4-FFF2-40B4-BE49-F238E27FC236}">
                <a16:creationId xmlns:a16="http://schemas.microsoft.com/office/drawing/2014/main" id="{989298C4-6BD2-CA5B-8FD1-9BC3AAF0E08B}"/>
              </a:ext>
            </a:extLst>
          </p:cNvPr>
          <p:cNvSpPr txBox="1"/>
          <p:nvPr/>
        </p:nvSpPr>
        <p:spPr>
          <a:xfrm>
            <a:off x="1548971" y="2719258"/>
            <a:ext cx="114686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Calibri"/>
                <a:cs typeface="Calibri"/>
              </a:rPr>
              <a:t>Size-frequency distribution</a:t>
            </a:r>
          </a:p>
        </p:txBody>
      </p:sp>
      <p:sp>
        <p:nvSpPr>
          <p:cNvPr id="14" name="TextBox 13">
            <a:extLst>
              <a:ext uri="{FF2B5EF4-FFF2-40B4-BE49-F238E27FC236}">
                <a16:creationId xmlns:a16="http://schemas.microsoft.com/office/drawing/2014/main" id="{F53A323C-9117-2CC1-1DF6-4C9372F8BFC0}"/>
              </a:ext>
            </a:extLst>
          </p:cNvPr>
          <p:cNvSpPr txBox="1"/>
          <p:nvPr/>
        </p:nvSpPr>
        <p:spPr>
          <a:xfrm>
            <a:off x="4539563" y="3424880"/>
            <a:ext cx="101943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Calibri"/>
                <a:cs typeface="Calibri"/>
              </a:rPr>
              <a:t>Age estimate</a:t>
            </a:r>
          </a:p>
        </p:txBody>
      </p:sp>
      <p:sp>
        <p:nvSpPr>
          <p:cNvPr id="15" name="TextBox 14">
            <a:extLst>
              <a:ext uri="{FF2B5EF4-FFF2-40B4-BE49-F238E27FC236}">
                <a16:creationId xmlns:a16="http://schemas.microsoft.com/office/drawing/2014/main" id="{DBA489EE-E27C-F6EB-A82B-F1ED3DD84E2D}"/>
              </a:ext>
            </a:extLst>
          </p:cNvPr>
          <p:cNvSpPr txBox="1"/>
          <p:nvPr/>
        </p:nvSpPr>
        <p:spPr>
          <a:xfrm>
            <a:off x="1106444" y="4248922"/>
            <a:ext cx="19420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ea typeface="Calibri"/>
                <a:cs typeface="Calibri"/>
              </a:rPr>
              <a:t>Result of diffusion modeling on depth</a:t>
            </a:r>
            <a:endParaRPr lang="en-US"/>
          </a:p>
        </p:txBody>
      </p:sp>
    </p:spTree>
    <p:extLst>
      <p:ext uri="{BB962C8B-B14F-4D97-AF65-F5344CB8AC3E}">
        <p14:creationId xmlns:p14="http://schemas.microsoft.com/office/powerpoint/2010/main" val="2905075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23243-86E1-81AA-78C1-82E70F7F65A0}"/>
              </a:ext>
            </a:extLst>
          </p:cNvPr>
          <p:cNvSpPr>
            <a:spLocks noGrp="1"/>
          </p:cNvSpPr>
          <p:nvPr>
            <p:ph type="title"/>
          </p:nvPr>
        </p:nvSpPr>
        <p:spPr/>
        <p:txBody>
          <a:bodyPr/>
          <a:lstStyle/>
          <a:p>
            <a:r>
              <a:rPr lang="en-US" dirty="0" err="1"/>
              <a:t>synthterrain</a:t>
            </a:r>
            <a:endParaRPr lang="en-US" dirty="0"/>
          </a:p>
        </p:txBody>
      </p:sp>
      <p:sp>
        <p:nvSpPr>
          <p:cNvPr id="6" name="Content Placeholder 5">
            <a:extLst>
              <a:ext uri="{FF2B5EF4-FFF2-40B4-BE49-F238E27FC236}">
                <a16:creationId xmlns:a16="http://schemas.microsoft.com/office/drawing/2014/main" id="{4CF7DAFB-3529-CA05-294D-0D2E60F86049}"/>
              </a:ext>
            </a:extLst>
          </p:cNvPr>
          <p:cNvSpPr>
            <a:spLocks noGrp="1"/>
          </p:cNvSpPr>
          <p:nvPr>
            <p:ph idx="1"/>
          </p:nvPr>
        </p:nvSpPr>
        <p:spPr/>
        <p:txBody>
          <a:bodyPr/>
          <a:lstStyle/>
          <a:p>
            <a:r>
              <a:rPr lang="en-US" dirty="0"/>
              <a:t>The </a:t>
            </a:r>
            <a:r>
              <a:rPr lang="en-US" dirty="0" err="1"/>
              <a:t>synthterrain</a:t>
            </a:r>
            <a:r>
              <a:rPr lang="en-US" dirty="0"/>
              <a:t> tool is comprised of 4 command line interfaces built using python:</a:t>
            </a:r>
          </a:p>
          <a:p>
            <a:pPr lvl="1"/>
            <a:r>
              <a:rPr lang="en-US" dirty="0" err="1">
                <a:latin typeface="Courier New" panose="02070309020205020404" pitchFamily="49" charset="0"/>
                <a:cs typeface="Courier New" panose="02070309020205020404" pitchFamily="49" charset="0"/>
              </a:rPr>
              <a:t>synthcraters</a:t>
            </a:r>
            <a:r>
              <a:rPr lang="en-US" dirty="0"/>
              <a:t> – Generate synthetic crater populations and save to a csv file and optionally a </a:t>
            </a:r>
            <a:r>
              <a:rPr lang="en-US" dirty="0" err="1"/>
              <a:t>geotiff</a:t>
            </a:r>
            <a:endParaRPr lang="en-US" dirty="0"/>
          </a:p>
          <a:p>
            <a:pPr lvl="1"/>
            <a:r>
              <a:rPr lang="en-US" dirty="0" err="1">
                <a:latin typeface="Courier New" panose="02070309020205020404" pitchFamily="49" charset="0"/>
                <a:cs typeface="Courier New" panose="02070309020205020404" pitchFamily="49" charset="0"/>
              </a:rPr>
              <a:t>synthrocks</a:t>
            </a:r>
            <a:r>
              <a:rPr lang="en-US" dirty="0"/>
              <a:t> – Generate synthetic rock populations and save to a CSV file</a:t>
            </a:r>
          </a:p>
          <a:p>
            <a:pPr lvl="1"/>
            <a:r>
              <a:rPr lang="en-US" dirty="0" err="1">
                <a:latin typeface="Courier New" panose="02070309020205020404" pitchFamily="49" charset="0"/>
                <a:cs typeface="Courier New" panose="02070309020205020404" pitchFamily="49" charset="0"/>
              </a:rPr>
              <a:t>synthterrain</a:t>
            </a:r>
            <a:r>
              <a:rPr lang="en-US" dirty="0"/>
              <a:t> – Generates synthetic crater and rock populations and saves them to CSV files.</a:t>
            </a:r>
          </a:p>
          <a:p>
            <a:pPr lvl="1"/>
            <a:r>
              <a:rPr lang="en-US" dirty="0" err="1">
                <a:latin typeface="Courier New" panose="02070309020205020404" pitchFamily="49" charset="0"/>
                <a:cs typeface="Courier New" panose="02070309020205020404" pitchFamily="49" charset="0"/>
              </a:rPr>
              <a:t>synthcraterplot</a:t>
            </a:r>
            <a:r>
              <a:rPr lang="en-US" dirty="0"/>
              <a:t> – Generates plots showing crater distributions.</a:t>
            </a:r>
          </a:p>
          <a:p>
            <a:pPr lvl="1"/>
            <a:endParaRPr lang="en-US" dirty="0"/>
          </a:p>
          <a:p>
            <a:r>
              <a:rPr lang="en-US" dirty="0" err="1"/>
              <a:t>synthterrain</a:t>
            </a:r>
            <a:r>
              <a:rPr lang="en-US" dirty="0"/>
              <a:t> is available open source at </a:t>
            </a:r>
            <a:r>
              <a:rPr lang="en-US" dirty="0">
                <a:hlinkClick r:id="rId2"/>
              </a:rPr>
              <a:t>https://github.com/NeoGeographyToolkit/synthterrain</a:t>
            </a:r>
            <a:r>
              <a:rPr lang="en-US" dirty="0"/>
              <a:t> </a:t>
            </a:r>
          </a:p>
        </p:txBody>
      </p:sp>
      <p:sp>
        <p:nvSpPr>
          <p:cNvPr id="3" name="Date Placeholder 2">
            <a:extLst>
              <a:ext uri="{FF2B5EF4-FFF2-40B4-BE49-F238E27FC236}">
                <a16:creationId xmlns:a16="http://schemas.microsoft.com/office/drawing/2014/main" id="{872E82A0-7902-3704-130B-4B1CD9808A37}"/>
              </a:ext>
            </a:extLst>
          </p:cNvPr>
          <p:cNvSpPr>
            <a:spLocks noGrp="1"/>
          </p:cNvSpPr>
          <p:nvPr>
            <p:ph type="dt" sz="half" idx="10"/>
          </p:nvPr>
        </p:nvSpPr>
        <p:spPr/>
        <p:txBody>
          <a:bodyPr/>
          <a:lstStyle/>
          <a:p>
            <a:r>
              <a:rPr lang="en-US"/>
              <a:t>October 7-9, 2024</a:t>
            </a:r>
            <a:endParaRPr lang="en-US" dirty="0"/>
          </a:p>
        </p:txBody>
      </p:sp>
      <p:sp>
        <p:nvSpPr>
          <p:cNvPr id="4" name="Footer Placeholder 3">
            <a:extLst>
              <a:ext uri="{FF2B5EF4-FFF2-40B4-BE49-F238E27FC236}">
                <a16:creationId xmlns:a16="http://schemas.microsoft.com/office/drawing/2014/main" id="{48B99992-9C6F-3252-D088-45A8DC1556CA}"/>
              </a:ext>
            </a:extLst>
          </p:cNvPr>
          <p:cNvSpPr>
            <a:spLocks noGrp="1"/>
          </p:cNvSpPr>
          <p:nvPr>
            <p:ph type="ftr" sz="quarter" idx="11"/>
          </p:nvPr>
        </p:nvSpPr>
        <p:spPr/>
        <p:txBody>
          <a:bodyPr/>
          <a:lstStyle/>
          <a:p>
            <a:r>
              <a:rPr lang="en-US"/>
              <a:t>4</a:t>
            </a:r>
            <a:r>
              <a:rPr lang="en-US" baseline="30000"/>
              <a:t>th</a:t>
            </a:r>
            <a:r>
              <a:rPr lang="en-US"/>
              <a:t> Space Imaging Workshop</a:t>
            </a:r>
            <a:endParaRPr lang="en-US" dirty="0"/>
          </a:p>
        </p:txBody>
      </p:sp>
      <p:sp>
        <p:nvSpPr>
          <p:cNvPr id="5" name="Slide Number Placeholder 4">
            <a:extLst>
              <a:ext uri="{FF2B5EF4-FFF2-40B4-BE49-F238E27FC236}">
                <a16:creationId xmlns:a16="http://schemas.microsoft.com/office/drawing/2014/main" id="{8D705471-E8E8-65B8-A596-D9DEDC22A68A}"/>
              </a:ext>
            </a:extLst>
          </p:cNvPr>
          <p:cNvSpPr>
            <a:spLocks noGrp="1"/>
          </p:cNvSpPr>
          <p:nvPr>
            <p:ph type="sldNum" sz="quarter" idx="12"/>
          </p:nvPr>
        </p:nvSpPr>
        <p:spPr/>
        <p:txBody>
          <a:bodyPr/>
          <a:lstStyle/>
          <a:p>
            <a:fld id="{810711A6-5908-4BC9-9A98-6F28F473755D}" type="slidenum">
              <a:rPr lang="en-US" smtClean="0"/>
              <a:t>27</a:t>
            </a:fld>
            <a:endParaRPr lang="en-US"/>
          </a:p>
        </p:txBody>
      </p:sp>
    </p:spTree>
    <p:extLst>
      <p:ext uri="{BB962C8B-B14F-4D97-AF65-F5344CB8AC3E}">
        <p14:creationId xmlns:p14="http://schemas.microsoft.com/office/powerpoint/2010/main" val="4045351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221B1-DC4E-3DA6-F12F-D90BAAC0E58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A847871-1FBC-1498-E8F0-D4C7642ED264}"/>
              </a:ext>
            </a:extLst>
          </p:cNvPr>
          <p:cNvSpPr>
            <a:spLocks noGrp="1"/>
          </p:cNvSpPr>
          <p:nvPr>
            <p:ph idx="1"/>
          </p:nvPr>
        </p:nvSpPr>
        <p:spPr/>
        <p:txBody>
          <a:bodyPr>
            <a:normAutofit/>
          </a:bodyPr>
          <a:lstStyle/>
          <a:p>
            <a:r>
              <a:rPr lang="en-US" b="1" dirty="0"/>
              <a:t>Introduction</a:t>
            </a:r>
          </a:p>
          <a:p>
            <a:r>
              <a:rPr lang="en-US" dirty="0">
                <a:solidFill>
                  <a:schemeClr val="bg1">
                    <a:lumMod val="50000"/>
                  </a:schemeClr>
                </a:solidFill>
              </a:rPr>
              <a:t>Building Digital Elevations Models</a:t>
            </a:r>
          </a:p>
          <a:p>
            <a:pPr lvl="1"/>
            <a:r>
              <a:rPr lang="en-US" dirty="0">
                <a:solidFill>
                  <a:schemeClr val="bg1">
                    <a:lumMod val="50000"/>
                  </a:schemeClr>
                </a:solidFill>
              </a:rPr>
              <a:t>Ames Stereo Pipeline</a:t>
            </a:r>
          </a:p>
          <a:p>
            <a:pPr lvl="1"/>
            <a:r>
              <a:rPr lang="en-US" dirty="0">
                <a:solidFill>
                  <a:schemeClr val="bg1">
                    <a:lumMod val="50000"/>
                  </a:schemeClr>
                </a:solidFill>
              </a:rPr>
              <a:t>Semi-automated Ground Track Digital Elevation Model Construction</a:t>
            </a:r>
          </a:p>
          <a:p>
            <a:r>
              <a:rPr lang="en-US" dirty="0">
                <a:solidFill>
                  <a:schemeClr val="bg1">
                    <a:lumMod val="50000"/>
                  </a:schemeClr>
                </a:solidFill>
              </a:rPr>
              <a:t>Pre-built Maps</a:t>
            </a:r>
          </a:p>
          <a:p>
            <a:r>
              <a:rPr lang="en-US" dirty="0">
                <a:solidFill>
                  <a:schemeClr val="bg1">
                    <a:lumMod val="50000"/>
                  </a:schemeClr>
                </a:solidFill>
              </a:rPr>
              <a:t>Map Validation</a:t>
            </a:r>
          </a:p>
          <a:p>
            <a:r>
              <a:rPr lang="en-US" dirty="0">
                <a:solidFill>
                  <a:schemeClr val="bg1">
                    <a:lumMod val="50000"/>
                  </a:schemeClr>
                </a:solidFill>
              </a:rPr>
              <a:t>TRN Validation</a:t>
            </a:r>
          </a:p>
          <a:p>
            <a:r>
              <a:rPr lang="en-US" dirty="0">
                <a:solidFill>
                  <a:schemeClr val="bg1">
                    <a:lumMod val="50000"/>
                  </a:schemeClr>
                </a:solidFill>
              </a:rPr>
              <a:t>Synthetically Enhanced Digital Elevation Models</a:t>
            </a:r>
          </a:p>
          <a:p>
            <a:pPr lvl="1"/>
            <a:r>
              <a:rPr lang="en-US" dirty="0">
                <a:solidFill>
                  <a:schemeClr val="bg1">
                    <a:lumMod val="50000"/>
                  </a:schemeClr>
                </a:solidFill>
              </a:rPr>
              <a:t>analog Digital Elevation Model Tool</a:t>
            </a:r>
          </a:p>
          <a:p>
            <a:pPr lvl="1"/>
            <a:r>
              <a:rPr lang="en-US" dirty="0" err="1">
                <a:solidFill>
                  <a:schemeClr val="bg1">
                    <a:lumMod val="50000"/>
                  </a:schemeClr>
                </a:solidFill>
              </a:rPr>
              <a:t>synthterrain</a:t>
            </a:r>
            <a:endParaRPr lang="en-US" dirty="0">
              <a:solidFill>
                <a:schemeClr val="bg1">
                  <a:lumMod val="50000"/>
                </a:schemeClr>
              </a:solidFill>
            </a:endParaRPr>
          </a:p>
          <a:p>
            <a:pPr lvl="1"/>
            <a:r>
              <a:rPr lang="en-US" dirty="0">
                <a:solidFill>
                  <a:schemeClr val="bg1">
                    <a:lumMod val="50000"/>
                  </a:schemeClr>
                </a:solidFill>
              </a:rPr>
              <a:t>Synthetic Lunar Terrain</a:t>
            </a:r>
          </a:p>
          <a:p>
            <a:pPr lvl="1"/>
            <a:endParaRPr lang="en-US" dirty="0"/>
          </a:p>
        </p:txBody>
      </p:sp>
      <p:sp>
        <p:nvSpPr>
          <p:cNvPr id="4" name="Date Placeholder 3">
            <a:extLst>
              <a:ext uri="{FF2B5EF4-FFF2-40B4-BE49-F238E27FC236}">
                <a16:creationId xmlns:a16="http://schemas.microsoft.com/office/drawing/2014/main" id="{D61664BF-F9AE-296B-C290-F494F08752AA}"/>
              </a:ext>
            </a:extLst>
          </p:cNvPr>
          <p:cNvSpPr>
            <a:spLocks noGrp="1"/>
          </p:cNvSpPr>
          <p:nvPr>
            <p:ph type="dt" sz="half" idx="10"/>
          </p:nvPr>
        </p:nvSpPr>
        <p:spPr/>
        <p:txBody>
          <a:bodyPr/>
          <a:lstStyle/>
          <a:p>
            <a:r>
              <a:rPr lang="en-US" dirty="0"/>
              <a:t>October 7-9, 2024</a:t>
            </a:r>
          </a:p>
        </p:txBody>
      </p:sp>
      <p:sp>
        <p:nvSpPr>
          <p:cNvPr id="5" name="Footer Placeholder 4">
            <a:extLst>
              <a:ext uri="{FF2B5EF4-FFF2-40B4-BE49-F238E27FC236}">
                <a16:creationId xmlns:a16="http://schemas.microsoft.com/office/drawing/2014/main" id="{A28B14A6-E8BC-FBF8-1D91-7180B8CB2350}"/>
              </a:ext>
            </a:extLst>
          </p:cNvPr>
          <p:cNvSpPr>
            <a:spLocks noGrp="1"/>
          </p:cNvSpPr>
          <p:nvPr>
            <p:ph type="ftr" sz="quarter" idx="11"/>
          </p:nvPr>
        </p:nvSpPr>
        <p:spPr/>
        <p:txBody>
          <a:bodyPr/>
          <a:lstStyle/>
          <a:p>
            <a:r>
              <a:rPr lang="en-US" dirty="0"/>
              <a:t>4th Space Imaging Workshop</a:t>
            </a:r>
          </a:p>
        </p:txBody>
      </p:sp>
      <p:sp>
        <p:nvSpPr>
          <p:cNvPr id="6" name="Slide Number Placeholder 5">
            <a:extLst>
              <a:ext uri="{FF2B5EF4-FFF2-40B4-BE49-F238E27FC236}">
                <a16:creationId xmlns:a16="http://schemas.microsoft.com/office/drawing/2014/main" id="{9AF793D0-B91E-D555-358D-2CC6FC4E9681}"/>
              </a:ext>
            </a:extLst>
          </p:cNvPr>
          <p:cNvSpPr>
            <a:spLocks noGrp="1"/>
          </p:cNvSpPr>
          <p:nvPr>
            <p:ph type="sldNum" sz="quarter" idx="12"/>
          </p:nvPr>
        </p:nvSpPr>
        <p:spPr/>
        <p:txBody>
          <a:bodyPr/>
          <a:lstStyle/>
          <a:p>
            <a:fld id="{810711A6-5908-4BC9-9A98-6F28F473755D}" type="slidenum">
              <a:rPr lang="en-US" smtClean="0"/>
              <a:t>3</a:t>
            </a:fld>
            <a:endParaRPr lang="en-US"/>
          </a:p>
        </p:txBody>
      </p:sp>
    </p:spTree>
    <p:extLst>
      <p:ext uri="{BB962C8B-B14F-4D97-AF65-F5344CB8AC3E}">
        <p14:creationId xmlns:p14="http://schemas.microsoft.com/office/powerpoint/2010/main" val="3664886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7F970D-A25B-7C40-8663-85AC8B3750A0}"/>
              </a:ext>
            </a:extLst>
          </p:cNvPr>
          <p:cNvSpPr/>
          <p:nvPr/>
        </p:nvSpPr>
        <p:spPr>
          <a:xfrm>
            <a:off x="0" y="889206"/>
            <a:ext cx="12192000" cy="59687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637D0E-8ED9-7342-B68B-F8699D6A1093}"/>
              </a:ext>
            </a:extLst>
          </p:cNvPr>
          <p:cNvSpPr>
            <a:spLocks noGrp="1"/>
          </p:cNvSpPr>
          <p:nvPr>
            <p:ph type="title"/>
          </p:nvPr>
        </p:nvSpPr>
        <p:spPr/>
        <p:txBody>
          <a:bodyPr>
            <a:noAutofit/>
          </a:bodyPr>
          <a:lstStyle/>
          <a:p>
            <a:r>
              <a:rPr lang="en-US" sz="3600" dirty="0">
                <a:solidFill>
                  <a:schemeClr val="bg1"/>
                </a:solidFill>
              </a:rPr>
              <a:t>The Need for Better Lunar Map Products</a:t>
            </a:r>
            <a:endParaRPr lang="en-US" sz="3600">
              <a:solidFill>
                <a:schemeClr val="bg1"/>
              </a:solidFill>
              <a:cs typeface="Calibri Light"/>
            </a:endParaRPr>
          </a:p>
        </p:txBody>
      </p:sp>
      <p:pic>
        <p:nvPicPr>
          <p:cNvPr id="6" name="Picture 5">
            <a:extLst>
              <a:ext uri="{FF2B5EF4-FFF2-40B4-BE49-F238E27FC236}">
                <a16:creationId xmlns:a16="http://schemas.microsoft.com/office/drawing/2014/main" id="{C07F6FF3-A439-6E4C-9B21-70A5289D790A}"/>
              </a:ext>
            </a:extLst>
          </p:cNvPr>
          <p:cNvPicPr>
            <a:picLocks noChangeAspect="1"/>
          </p:cNvPicPr>
          <p:nvPr/>
        </p:nvPicPr>
        <p:blipFill rotWithShape="1">
          <a:blip r:embed="rId3"/>
          <a:srcRect t="6778" b="59076"/>
          <a:stretch/>
        </p:blipFill>
        <p:spPr>
          <a:xfrm>
            <a:off x="0" y="4551389"/>
            <a:ext cx="12201621" cy="2299891"/>
          </a:xfrm>
          <a:prstGeom prst="rect">
            <a:avLst/>
          </a:prstGeom>
        </p:spPr>
      </p:pic>
      <p:sp>
        <p:nvSpPr>
          <p:cNvPr id="11" name="TextBox 10">
            <a:extLst>
              <a:ext uri="{FF2B5EF4-FFF2-40B4-BE49-F238E27FC236}">
                <a16:creationId xmlns:a16="http://schemas.microsoft.com/office/drawing/2014/main" id="{B8242E27-D60F-7F4B-B6F8-BF4CD1D3A79A}"/>
              </a:ext>
            </a:extLst>
          </p:cNvPr>
          <p:cNvSpPr txBox="1"/>
          <p:nvPr/>
        </p:nvSpPr>
        <p:spPr>
          <a:xfrm>
            <a:off x="2300870" y="1421164"/>
            <a:ext cx="798394"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S PGothic" charset="-128"/>
                <a:cs typeface="+mn-cs"/>
              </a:rPr>
              <a:t>TRN</a:t>
            </a:r>
          </a:p>
        </p:txBody>
      </p:sp>
      <p:sp>
        <p:nvSpPr>
          <p:cNvPr id="14" name="TextBox 13">
            <a:extLst>
              <a:ext uri="{FF2B5EF4-FFF2-40B4-BE49-F238E27FC236}">
                <a16:creationId xmlns:a16="http://schemas.microsoft.com/office/drawing/2014/main" id="{8820E376-C106-4C4F-AB2A-86B04E7A7801}"/>
              </a:ext>
            </a:extLst>
          </p:cNvPr>
          <p:cNvSpPr txBox="1"/>
          <p:nvPr/>
        </p:nvSpPr>
        <p:spPr>
          <a:xfrm>
            <a:off x="323328" y="1732512"/>
            <a:ext cx="798394"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charset="0"/>
                <a:ea typeface="MS PGothic" charset="-128"/>
                <a:cs typeface="+mn-cs"/>
              </a:rPr>
              <a:t>Powered Descent Initiation</a:t>
            </a:r>
          </a:p>
        </p:txBody>
      </p:sp>
      <p:sp>
        <p:nvSpPr>
          <p:cNvPr id="15" name="Arc 14">
            <a:extLst>
              <a:ext uri="{FF2B5EF4-FFF2-40B4-BE49-F238E27FC236}">
                <a16:creationId xmlns:a16="http://schemas.microsoft.com/office/drawing/2014/main" id="{848179C6-B674-7345-B51E-117652B93146}"/>
              </a:ext>
            </a:extLst>
          </p:cNvPr>
          <p:cNvSpPr/>
          <p:nvPr/>
        </p:nvSpPr>
        <p:spPr>
          <a:xfrm>
            <a:off x="-3139790" y="3006233"/>
            <a:ext cx="7724632" cy="6475863"/>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8">
            <a:extLst>
              <a:ext uri="{FF2B5EF4-FFF2-40B4-BE49-F238E27FC236}">
                <a16:creationId xmlns:a16="http://schemas.microsoft.com/office/drawing/2014/main" id="{9A48428A-820A-AB44-A25F-CB94F0188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83129">
            <a:off x="438603" y="2647948"/>
            <a:ext cx="734726" cy="6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90604B67-AA99-3F42-A3BE-6B6DB52E6B41}"/>
              </a:ext>
            </a:extLst>
          </p:cNvPr>
          <p:cNvPicPr>
            <a:picLocks noChangeAspect="1"/>
          </p:cNvPicPr>
          <p:nvPr/>
        </p:nvPicPr>
        <p:blipFill>
          <a:blip r:embed="rId5"/>
          <a:stretch>
            <a:fillRect/>
          </a:stretch>
        </p:blipFill>
        <p:spPr>
          <a:xfrm>
            <a:off x="2094268" y="1814393"/>
            <a:ext cx="1211598" cy="1211598"/>
          </a:xfrm>
          <a:prstGeom prst="rect">
            <a:avLst/>
          </a:prstGeom>
          <a:ln w="19050">
            <a:solidFill>
              <a:schemeClr val="bg1"/>
            </a:solidFill>
          </a:ln>
        </p:spPr>
      </p:pic>
      <p:pic>
        <p:nvPicPr>
          <p:cNvPr id="19" name="Picture 18">
            <a:extLst>
              <a:ext uri="{FF2B5EF4-FFF2-40B4-BE49-F238E27FC236}">
                <a16:creationId xmlns:a16="http://schemas.microsoft.com/office/drawing/2014/main" id="{13C16713-6186-B149-8D7A-9AA74D871E57}"/>
              </a:ext>
            </a:extLst>
          </p:cNvPr>
          <p:cNvPicPr>
            <a:picLocks noChangeAspect="1"/>
          </p:cNvPicPr>
          <p:nvPr/>
        </p:nvPicPr>
        <p:blipFill>
          <a:blip r:embed="rId5"/>
          <a:stretch>
            <a:fillRect/>
          </a:stretch>
        </p:blipFill>
        <p:spPr>
          <a:xfrm>
            <a:off x="2413747" y="1971834"/>
            <a:ext cx="421369" cy="421369"/>
          </a:xfrm>
          <a:prstGeom prst="rect">
            <a:avLst/>
          </a:prstGeom>
          <a:ln w="28575">
            <a:solidFill>
              <a:schemeClr val="bg1"/>
            </a:solidFill>
          </a:ln>
        </p:spPr>
      </p:pic>
      <p:sp>
        <p:nvSpPr>
          <p:cNvPr id="21" name="TextBox 20">
            <a:extLst>
              <a:ext uri="{FF2B5EF4-FFF2-40B4-BE49-F238E27FC236}">
                <a16:creationId xmlns:a16="http://schemas.microsoft.com/office/drawing/2014/main" id="{D19E0316-2A82-4948-93C1-290BFD31DA91}"/>
              </a:ext>
            </a:extLst>
          </p:cNvPr>
          <p:cNvSpPr txBox="1"/>
          <p:nvPr/>
        </p:nvSpPr>
        <p:spPr>
          <a:xfrm>
            <a:off x="2112514" y="2680118"/>
            <a:ext cx="120922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S PGothic" charset="-128"/>
                <a:cs typeface="+mn-cs"/>
              </a:rPr>
              <a:t>Ref. Map</a:t>
            </a:r>
          </a:p>
        </p:txBody>
      </p:sp>
      <p:sp>
        <p:nvSpPr>
          <p:cNvPr id="22" name="TextBox 21">
            <a:extLst>
              <a:ext uri="{FF2B5EF4-FFF2-40B4-BE49-F238E27FC236}">
                <a16:creationId xmlns:a16="http://schemas.microsoft.com/office/drawing/2014/main" id="{40E6AF96-85FB-FC45-B582-0292FD8A30BA}"/>
              </a:ext>
            </a:extLst>
          </p:cNvPr>
          <p:cNvSpPr txBox="1"/>
          <p:nvPr/>
        </p:nvSpPr>
        <p:spPr>
          <a:xfrm>
            <a:off x="2360165" y="1997080"/>
            <a:ext cx="532497"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charset="0"/>
                <a:ea typeface="MS PGothic" charset="-128"/>
                <a:cs typeface="+mn-cs"/>
              </a:rPr>
              <a:t>Descent image</a:t>
            </a:r>
          </a:p>
        </p:txBody>
      </p:sp>
      <p:sp>
        <p:nvSpPr>
          <p:cNvPr id="23" name="TextBox 22">
            <a:extLst>
              <a:ext uri="{FF2B5EF4-FFF2-40B4-BE49-F238E27FC236}">
                <a16:creationId xmlns:a16="http://schemas.microsoft.com/office/drawing/2014/main" id="{062E9152-9CD5-5A43-BB4F-CB8B3AC950D6}"/>
              </a:ext>
            </a:extLst>
          </p:cNvPr>
          <p:cNvSpPr txBox="1"/>
          <p:nvPr/>
        </p:nvSpPr>
        <p:spPr>
          <a:xfrm>
            <a:off x="3703202" y="2865529"/>
            <a:ext cx="212113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S PGothic" charset="-128"/>
                <a:cs typeface="+mn-cs"/>
              </a:rPr>
              <a:t>Hazard Detection</a:t>
            </a:r>
          </a:p>
        </p:txBody>
      </p:sp>
      <p:pic>
        <p:nvPicPr>
          <p:cNvPr id="24" name="Picture 23" descr="Chart, surface chart&#10;&#10;Description automatically generated">
            <a:extLst>
              <a:ext uri="{FF2B5EF4-FFF2-40B4-BE49-F238E27FC236}">
                <a16:creationId xmlns:a16="http://schemas.microsoft.com/office/drawing/2014/main" id="{0229176D-B481-EB4E-BFD1-61B76D5189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1931" b="82303" l="10000" r="90000"/>
                    </a14:imgEffect>
                  </a14:imgLayer>
                </a14:imgProps>
              </a:ext>
            </a:extLst>
          </a:blip>
          <a:srcRect t="14384" b="10151"/>
          <a:stretch/>
        </p:blipFill>
        <p:spPr>
          <a:xfrm>
            <a:off x="3761530" y="3145023"/>
            <a:ext cx="1596832" cy="903523"/>
          </a:xfrm>
          <a:prstGeom prst="rect">
            <a:avLst/>
          </a:prstGeom>
        </p:spPr>
      </p:pic>
      <p:sp>
        <p:nvSpPr>
          <p:cNvPr id="25" name="TextBox 24">
            <a:extLst>
              <a:ext uri="{FF2B5EF4-FFF2-40B4-BE49-F238E27FC236}">
                <a16:creationId xmlns:a16="http://schemas.microsoft.com/office/drawing/2014/main" id="{B9746B16-E9EB-D74D-BAE9-BA6A10B7F700}"/>
              </a:ext>
            </a:extLst>
          </p:cNvPr>
          <p:cNvSpPr txBox="1"/>
          <p:nvPr/>
        </p:nvSpPr>
        <p:spPr>
          <a:xfrm>
            <a:off x="3690252" y="3835602"/>
            <a:ext cx="2121135"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charset="0"/>
                <a:ea typeface="MS PGothic" charset="-128"/>
                <a:cs typeface="+mn-cs"/>
              </a:rPr>
              <a:t>3D Digital Elevation Map</a:t>
            </a:r>
          </a:p>
        </p:txBody>
      </p:sp>
      <p:sp>
        <p:nvSpPr>
          <p:cNvPr id="26" name="TextBox 25">
            <a:extLst>
              <a:ext uri="{FF2B5EF4-FFF2-40B4-BE49-F238E27FC236}">
                <a16:creationId xmlns:a16="http://schemas.microsoft.com/office/drawing/2014/main" id="{8D0DB6C0-2B3F-FD46-AA67-DC5D8C03D8B2}"/>
              </a:ext>
            </a:extLst>
          </p:cNvPr>
          <p:cNvSpPr txBox="1"/>
          <p:nvPr/>
        </p:nvSpPr>
        <p:spPr>
          <a:xfrm>
            <a:off x="6789516" y="1443841"/>
            <a:ext cx="5138372" cy="4524315"/>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charset="0"/>
                <a:ea typeface="MS PGothic" charset="-128"/>
                <a:cs typeface="+mn-cs"/>
              </a:rPr>
              <a:t>Currently there are no lunar orbiters that can provide navigation solutions to landers or surface assets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Arial" charset="0"/>
              <a:ea typeface="MS PGothic"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charset="0"/>
                <a:ea typeface="MS PGothic" charset="-128"/>
                <a:cs typeface="+mn-cs"/>
              </a:rPr>
              <a:t>Landers must rely on Terrain Relative Navigation (TRN) for precision landing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Arial" charset="0"/>
              <a:ea typeface="MS PGothic"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highlight>
                  <a:srgbClr val="FF0000"/>
                </a:highlight>
                <a:uLnTx/>
                <a:uFillTx/>
                <a:latin typeface="Arial" charset="0"/>
                <a:ea typeface="MS PGothic" charset="-128"/>
                <a:cs typeface="+mn-cs"/>
              </a:rPr>
              <a:t>TRN systems use a </a:t>
            </a:r>
            <a:r>
              <a:rPr kumimoji="0" lang="en-US" sz="1800" b="1" i="0" u="none" strike="noStrike" kern="1200" cap="none" spc="0" normalizeH="0" baseline="0" noProof="0" dirty="0">
                <a:ln>
                  <a:noFill/>
                </a:ln>
                <a:solidFill>
                  <a:prstClr val="white"/>
                </a:solidFill>
                <a:effectLst/>
                <a:highlight>
                  <a:srgbClr val="FF0000"/>
                </a:highlight>
                <a:uLnTx/>
                <a:uFillTx/>
                <a:latin typeface="Arial" charset="0"/>
                <a:ea typeface="MS PGothic" charset="-128"/>
                <a:cs typeface="+mn-cs"/>
              </a:rPr>
              <a:t>reference map </a:t>
            </a:r>
            <a:r>
              <a:rPr kumimoji="0" lang="en-US" sz="1800" b="0" i="0" u="none" strike="noStrike" kern="1200" cap="none" spc="0" normalizeH="0" baseline="0" noProof="0" dirty="0">
                <a:ln>
                  <a:noFill/>
                </a:ln>
                <a:solidFill>
                  <a:prstClr val="white"/>
                </a:solidFill>
                <a:effectLst/>
                <a:highlight>
                  <a:srgbClr val="FF0000"/>
                </a:highlight>
                <a:uLnTx/>
                <a:uFillTx/>
                <a:latin typeface="Arial" charset="0"/>
                <a:ea typeface="MS PGothic" charset="-128"/>
                <a:cs typeface="+mn-cs"/>
              </a:rPr>
              <a:t>to localize the spacecraft in lunar coordinates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Arial" charset="0"/>
              <a:ea typeface="MS PGothic"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charset="0"/>
                <a:ea typeface="MS PGothic" charset="-128"/>
                <a:cs typeface="+mn-cs"/>
              </a:rPr>
              <a:t>Hazard Detection and Avoidance (HDA) systems can quickly scan surface for hazards and perform divert maneuvers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Arial" charset="0"/>
              <a:ea typeface="MS PGothic"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highlight>
                  <a:srgbClr val="FF0000"/>
                </a:highlight>
                <a:uLnTx/>
                <a:uFillTx/>
                <a:latin typeface="Arial" charset="0"/>
                <a:ea typeface="MS PGothic" charset="-128"/>
                <a:cs typeface="+mn-cs"/>
              </a:rPr>
              <a:t>HDA system development needs </a:t>
            </a:r>
            <a:r>
              <a:rPr kumimoji="0" lang="en-US" sz="1800" b="1" i="0" u="none" strike="noStrike" kern="1200" cap="none" spc="0" normalizeH="0" baseline="0" noProof="0" dirty="0">
                <a:ln>
                  <a:noFill/>
                </a:ln>
                <a:solidFill>
                  <a:prstClr val="white"/>
                </a:solidFill>
                <a:effectLst/>
                <a:highlight>
                  <a:srgbClr val="FF0000"/>
                </a:highlight>
                <a:uLnTx/>
                <a:uFillTx/>
                <a:latin typeface="Arial" charset="0"/>
                <a:ea typeface="MS PGothic" charset="-128"/>
                <a:cs typeface="+mn-cs"/>
              </a:rPr>
              <a:t>realistic terrain models</a:t>
            </a:r>
          </a:p>
        </p:txBody>
      </p:sp>
      <p:sp>
        <p:nvSpPr>
          <p:cNvPr id="27" name="TextBox 26">
            <a:extLst>
              <a:ext uri="{FF2B5EF4-FFF2-40B4-BE49-F238E27FC236}">
                <a16:creationId xmlns:a16="http://schemas.microsoft.com/office/drawing/2014/main" id="{4200E849-424D-6348-A878-773D8F932A0D}"/>
              </a:ext>
            </a:extLst>
          </p:cNvPr>
          <p:cNvSpPr txBox="1"/>
          <p:nvPr/>
        </p:nvSpPr>
        <p:spPr>
          <a:xfrm>
            <a:off x="4317173" y="4369497"/>
            <a:ext cx="257172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S PGothic" charset="-128"/>
                <a:cs typeface="+mn-cs"/>
              </a:rPr>
              <a:t>Divert to hazard-free site</a:t>
            </a:r>
          </a:p>
        </p:txBody>
      </p:sp>
      <p:sp>
        <p:nvSpPr>
          <p:cNvPr id="28" name="TextBox 27">
            <a:extLst>
              <a:ext uri="{FF2B5EF4-FFF2-40B4-BE49-F238E27FC236}">
                <a16:creationId xmlns:a16="http://schemas.microsoft.com/office/drawing/2014/main" id="{16609A09-720A-4D40-8D39-9F85CF23F70F}"/>
              </a:ext>
            </a:extLst>
          </p:cNvPr>
          <p:cNvSpPr txBox="1"/>
          <p:nvPr/>
        </p:nvSpPr>
        <p:spPr>
          <a:xfrm>
            <a:off x="5561027" y="5980462"/>
            <a:ext cx="198575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S PGothic" charset="-128"/>
                <a:cs typeface="+mn-cs"/>
              </a:rPr>
              <a:t>Controlled landing</a:t>
            </a:r>
          </a:p>
        </p:txBody>
      </p:sp>
      <p:sp>
        <p:nvSpPr>
          <p:cNvPr id="20" name="Summing Junction 19">
            <a:extLst>
              <a:ext uri="{FF2B5EF4-FFF2-40B4-BE49-F238E27FC236}">
                <a16:creationId xmlns:a16="http://schemas.microsoft.com/office/drawing/2014/main" id="{6DCCEA59-6E9C-C84D-897B-EA9956C524C2}"/>
              </a:ext>
            </a:extLst>
          </p:cNvPr>
          <p:cNvSpPr/>
          <p:nvPr/>
        </p:nvSpPr>
        <p:spPr>
          <a:xfrm>
            <a:off x="4367130" y="6059497"/>
            <a:ext cx="462788" cy="369331"/>
          </a:xfrm>
          <a:prstGeom prst="flowChartSummingJunction">
            <a:avLst/>
          </a:prstGeom>
          <a:solidFill>
            <a:schemeClr val="bg1"/>
          </a:solidFill>
          <a:ln w="31750">
            <a:solidFill>
              <a:srgbClr val="FF0000"/>
            </a:solid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7F2E1041-4D13-534A-9B01-193C12C519FC}"/>
              </a:ext>
            </a:extLst>
          </p:cNvPr>
          <p:cNvSpPr/>
          <p:nvPr/>
        </p:nvSpPr>
        <p:spPr>
          <a:xfrm>
            <a:off x="5099329" y="6084593"/>
            <a:ext cx="387072" cy="344235"/>
          </a:xfrm>
          <a:prstGeom prst="ellipse">
            <a:avLst/>
          </a:prstGeom>
          <a:solidFill>
            <a:srgbClr val="00B050"/>
          </a:solidFill>
          <a:ln>
            <a:solidFill>
              <a:srgbClr val="00B050"/>
            </a:solid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151F53AB-A444-8849-AA08-69898A4271CE}"/>
              </a:ext>
            </a:extLst>
          </p:cNvPr>
          <p:cNvSpPr/>
          <p:nvPr/>
        </p:nvSpPr>
        <p:spPr>
          <a:xfrm>
            <a:off x="3305866" y="5022970"/>
            <a:ext cx="1985750" cy="2442387"/>
          </a:xfrm>
          <a:prstGeom prst="arc">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A36A5D49-2353-4648-95BA-2F4EAB85370C}"/>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D915FF-2904-B043-824A-7A75F9176272}" type="slidenum">
              <a:rPr kumimoji="0" lang="en-US" sz="1200" b="0" i="0" u="none" strike="noStrike" kern="1200" cap="none" spc="0" normalizeH="0" baseline="0" noProof="0" smtClean="0">
                <a:ln>
                  <a:noFill/>
                </a:ln>
                <a:solidFill>
                  <a:prstClr val="black"/>
                </a:solidFill>
                <a:effectLst/>
                <a:uLnTx/>
                <a:uFillTx/>
                <a:latin typeface="Arial" charset="0"/>
                <a:ea typeface="MS PGothic"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charset="0"/>
              <a:ea typeface="MS PGothic" charset="-128"/>
              <a:cs typeface="+mn-cs"/>
            </a:endParaRPr>
          </a:p>
        </p:txBody>
      </p:sp>
    </p:spTree>
    <p:extLst>
      <p:ext uri="{BB962C8B-B14F-4D97-AF65-F5344CB8AC3E}">
        <p14:creationId xmlns:p14="http://schemas.microsoft.com/office/powerpoint/2010/main" val="362270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2" grpId="0"/>
      <p:bldP spid="23" grpId="0"/>
      <p:bldP spid="25" grpId="0"/>
      <p:bldP spid="27" grpId="0"/>
      <p:bldP spid="28" grpId="0"/>
      <p:bldP spid="20" grpId="0" animBg="1"/>
      <p:bldP spid="29"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221B1-DC4E-3DA6-F12F-D90BAAC0E58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A847871-1FBC-1498-E8F0-D4C7642ED264}"/>
              </a:ext>
            </a:extLst>
          </p:cNvPr>
          <p:cNvSpPr>
            <a:spLocks noGrp="1"/>
          </p:cNvSpPr>
          <p:nvPr>
            <p:ph idx="1"/>
          </p:nvPr>
        </p:nvSpPr>
        <p:spPr/>
        <p:txBody>
          <a:bodyPr>
            <a:normAutofit/>
          </a:bodyPr>
          <a:lstStyle/>
          <a:p>
            <a:r>
              <a:rPr lang="en-US" dirty="0">
                <a:solidFill>
                  <a:schemeClr val="bg1">
                    <a:lumMod val="50000"/>
                  </a:schemeClr>
                </a:solidFill>
              </a:rPr>
              <a:t>Introduction</a:t>
            </a:r>
          </a:p>
          <a:p>
            <a:r>
              <a:rPr lang="en-US" b="1" dirty="0"/>
              <a:t>Building Digital Elevations Models</a:t>
            </a:r>
          </a:p>
          <a:p>
            <a:pPr lvl="1"/>
            <a:r>
              <a:rPr lang="en-US" b="1" dirty="0"/>
              <a:t>Ames Stereo Pipeline</a:t>
            </a:r>
          </a:p>
          <a:p>
            <a:pPr lvl="1"/>
            <a:r>
              <a:rPr lang="en-US" b="1" dirty="0"/>
              <a:t>Semi-automated Ground Track Digital Elevation Model Construction</a:t>
            </a:r>
          </a:p>
          <a:p>
            <a:r>
              <a:rPr lang="en-US" dirty="0">
                <a:solidFill>
                  <a:schemeClr val="bg1">
                    <a:lumMod val="50000"/>
                  </a:schemeClr>
                </a:solidFill>
              </a:rPr>
              <a:t>Pre-built Maps</a:t>
            </a:r>
          </a:p>
          <a:p>
            <a:r>
              <a:rPr lang="en-US" dirty="0">
                <a:solidFill>
                  <a:schemeClr val="bg1">
                    <a:lumMod val="50000"/>
                  </a:schemeClr>
                </a:solidFill>
              </a:rPr>
              <a:t>Map Validation</a:t>
            </a:r>
          </a:p>
          <a:p>
            <a:r>
              <a:rPr lang="en-US" dirty="0">
                <a:solidFill>
                  <a:schemeClr val="bg1">
                    <a:lumMod val="50000"/>
                  </a:schemeClr>
                </a:solidFill>
              </a:rPr>
              <a:t>TRN Validation</a:t>
            </a:r>
          </a:p>
          <a:p>
            <a:r>
              <a:rPr lang="en-US" dirty="0">
                <a:solidFill>
                  <a:schemeClr val="bg1">
                    <a:lumMod val="50000"/>
                  </a:schemeClr>
                </a:solidFill>
              </a:rPr>
              <a:t>Synthetically Enhanced Digital Elevation Models</a:t>
            </a:r>
          </a:p>
          <a:p>
            <a:pPr lvl="1"/>
            <a:r>
              <a:rPr lang="en-US" dirty="0">
                <a:solidFill>
                  <a:schemeClr val="bg1">
                    <a:lumMod val="50000"/>
                  </a:schemeClr>
                </a:solidFill>
              </a:rPr>
              <a:t>analog Digital Elevation Model Tool</a:t>
            </a:r>
          </a:p>
          <a:p>
            <a:pPr lvl="1"/>
            <a:r>
              <a:rPr lang="en-US" dirty="0" err="1">
                <a:solidFill>
                  <a:schemeClr val="bg1">
                    <a:lumMod val="50000"/>
                  </a:schemeClr>
                </a:solidFill>
              </a:rPr>
              <a:t>synthterrain</a:t>
            </a:r>
            <a:endParaRPr lang="en-US" dirty="0">
              <a:solidFill>
                <a:schemeClr val="bg1">
                  <a:lumMod val="50000"/>
                </a:schemeClr>
              </a:solidFill>
            </a:endParaRPr>
          </a:p>
          <a:p>
            <a:pPr lvl="1"/>
            <a:r>
              <a:rPr lang="en-US" dirty="0">
                <a:solidFill>
                  <a:schemeClr val="bg1">
                    <a:lumMod val="50000"/>
                  </a:schemeClr>
                </a:solidFill>
              </a:rPr>
              <a:t>Synthetic Lunar Terrain</a:t>
            </a:r>
          </a:p>
          <a:p>
            <a:pPr lvl="1"/>
            <a:endParaRPr lang="en-US" dirty="0"/>
          </a:p>
        </p:txBody>
      </p:sp>
      <p:sp>
        <p:nvSpPr>
          <p:cNvPr id="4" name="Date Placeholder 3">
            <a:extLst>
              <a:ext uri="{FF2B5EF4-FFF2-40B4-BE49-F238E27FC236}">
                <a16:creationId xmlns:a16="http://schemas.microsoft.com/office/drawing/2014/main" id="{D61664BF-F9AE-296B-C290-F494F08752AA}"/>
              </a:ext>
            </a:extLst>
          </p:cNvPr>
          <p:cNvSpPr>
            <a:spLocks noGrp="1"/>
          </p:cNvSpPr>
          <p:nvPr>
            <p:ph type="dt" sz="half" idx="10"/>
          </p:nvPr>
        </p:nvSpPr>
        <p:spPr/>
        <p:txBody>
          <a:bodyPr/>
          <a:lstStyle/>
          <a:p>
            <a:r>
              <a:rPr lang="en-US" dirty="0"/>
              <a:t>October 7-9, 2024</a:t>
            </a:r>
          </a:p>
        </p:txBody>
      </p:sp>
      <p:sp>
        <p:nvSpPr>
          <p:cNvPr id="5" name="Footer Placeholder 4">
            <a:extLst>
              <a:ext uri="{FF2B5EF4-FFF2-40B4-BE49-F238E27FC236}">
                <a16:creationId xmlns:a16="http://schemas.microsoft.com/office/drawing/2014/main" id="{A28B14A6-E8BC-FBF8-1D91-7180B8CB2350}"/>
              </a:ext>
            </a:extLst>
          </p:cNvPr>
          <p:cNvSpPr>
            <a:spLocks noGrp="1"/>
          </p:cNvSpPr>
          <p:nvPr>
            <p:ph type="ftr" sz="quarter" idx="11"/>
          </p:nvPr>
        </p:nvSpPr>
        <p:spPr/>
        <p:txBody>
          <a:bodyPr/>
          <a:lstStyle/>
          <a:p>
            <a:r>
              <a:rPr lang="en-US" dirty="0"/>
              <a:t>4th Space Imaging Workshop</a:t>
            </a:r>
          </a:p>
        </p:txBody>
      </p:sp>
      <p:sp>
        <p:nvSpPr>
          <p:cNvPr id="6" name="Slide Number Placeholder 5">
            <a:extLst>
              <a:ext uri="{FF2B5EF4-FFF2-40B4-BE49-F238E27FC236}">
                <a16:creationId xmlns:a16="http://schemas.microsoft.com/office/drawing/2014/main" id="{9AF793D0-B91E-D555-358D-2CC6FC4E9681}"/>
              </a:ext>
            </a:extLst>
          </p:cNvPr>
          <p:cNvSpPr>
            <a:spLocks noGrp="1"/>
          </p:cNvSpPr>
          <p:nvPr>
            <p:ph type="sldNum" sz="quarter" idx="12"/>
          </p:nvPr>
        </p:nvSpPr>
        <p:spPr/>
        <p:txBody>
          <a:bodyPr/>
          <a:lstStyle/>
          <a:p>
            <a:fld id="{810711A6-5908-4BC9-9A98-6F28F473755D}" type="slidenum">
              <a:rPr lang="en-US" smtClean="0"/>
              <a:t>5</a:t>
            </a:fld>
            <a:endParaRPr lang="en-US"/>
          </a:p>
        </p:txBody>
      </p:sp>
    </p:spTree>
    <p:extLst>
      <p:ext uri="{BB962C8B-B14F-4D97-AF65-F5344CB8AC3E}">
        <p14:creationId xmlns:p14="http://schemas.microsoft.com/office/powerpoint/2010/main" val="1880749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82435-069E-76EC-6268-F4E7936029A5}"/>
              </a:ext>
            </a:extLst>
          </p:cNvPr>
          <p:cNvSpPr>
            <a:spLocks noGrp="1"/>
          </p:cNvSpPr>
          <p:nvPr>
            <p:ph type="title"/>
          </p:nvPr>
        </p:nvSpPr>
        <p:spPr/>
        <p:txBody>
          <a:bodyPr/>
          <a:lstStyle/>
          <a:p>
            <a:r>
              <a:rPr lang="en-US" dirty="0">
                <a:ea typeface="Calibri Light"/>
                <a:cs typeface="Calibri Light"/>
              </a:rPr>
              <a:t>Ames Stereo Pipeline</a:t>
            </a:r>
            <a:endParaRPr lang="en-US" dirty="0"/>
          </a:p>
        </p:txBody>
      </p:sp>
      <p:pic>
        <p:nvPicPr>
          <p:cNvPr id="8" name="Content Placeholder 7" descr="A group of images of a moon&#10;&#10;Description automatically generated">
            <a:extLst>
              <a:ext uri="{FF2B5EF4-FFF2-40B4-BE49-F238E27FC236}">
                <a16:creationId xmlns:a16="http://schemas.microsoft.com/office/drawing/2014/main" id="{14B702B5-046D-DFA2-CB96-F157E9631396}"/>
              </a:ext>
            </a:extLst>
          </p:cNvPr>
          <p:cNvPicPr>
            <a:picLocks noGrp="1" noChangeAspect="1"/>
          </p:cNvPicPr>
          <p:nvPr>
            <p:ph sz="half" idx="1"/>
          </p:nvPr>
        </p:nvPicPr>
        <p:blipFill>
          <a:blip r:embed="rId2"/>
          <a:stretch>
            <a:fillRect/>
          </a:stretch>
        </p:blipFill>
        <p:spPr>
          <a:xfrm>
            <a:off x="4791843" y="1038668"/>
            <a:ext cx="7287185" cy="5619750"/>
          </a:xfrm>
        </p:spPr>
      </p:pic>
      <p:sp>
        <p:nvSpPr>
          <p:cNvPr id="4" name="Date Placeholder 3">
            <a:extLst>
              <a:ext uri="{FF2B5EF4-FFF2-40B4-BE49-F238E27FC236}">
                <a16:creationId xmlns:a16="http://schemas.microsoft.com/office/drawing/2014/main" id="{008AAEF0-CECA-AC1E-89B0-DA7FA7516FDA}"/>
              </a:ext>
            </a:extLst>
          </p:cNvPr>
          <p:cNvSpPr>
            <a:spLocks noGrp="1"/>
          </p:cNvSpPr>
          <p:nvPr>
            <p:ph type="dt" sz="half" idx="10"/>
          </p:nvPr>
        </p:nvSpPr>
        <p:spPr/>
        <p:txBody>
          <a:bodyPr/>
          <a:lstStyle/>
          <a:p>
            <a:r>
              <a:rPr lang="en-US" dirty="0"/>
              <a:t>October 7-9, 2024</a:t>
            </a:r>
          </a:p>
        </p:txBody>
      </p:sp>
      <p:sp>
        <p:nvSpPr>
          <p:cNvPr id="5" name="Footer Placeholder 4">
            <a:extLst>
              <a:ext uri="{FF2B5EF4-FFF2-40B4-BE49-F238E27FC236}">
                <a16:creationId xmlns:a16="http://schemas.microsoft.com/office/drawing/2014/main" id="{5316E040-053C-55E7-2588-A3088E337E1B}"/>
              </a:ext>
            </a:extLst>
          </p:cNvPr>
          <p:cNvSpPr>
            <a:spLocks noGrp="1"/>
          </p:cNvSpPr>
          <p:nvPr>
            <p:ph type="ftr" sz="quarter" idx="11"/>
          </p:nvPr>
        </p:nvSpPr>
        <p:spPr/>
        <p:txBody>
          <a:bodyPr/>
          <a:lstStyle/>
          <a:p>
            <a:r>
              <a:rPr lang="en-US" dirty="0"/>
              <a:t>4th Space Imaging Workshop</a:t>
            </a:r>
          </a:p>
        </p:txBody>
      </p:sp>
      <p:sp>
        <p:nvSpPr>
          <p:cNvPr id="6" name="Slide Number Placeholder 5">
            <a:extLst>
              <a:ext uri="{FF2B5EF4-FFF2-40B4-BE49-F238E27FC236}">
                <a16:creationId xmlns:a16="http://schemas.microsoft.com/office/drawing/2014/main" id="{673EBC3C-42EF-8B71-18B2-4C7F0BB3880A}"/>
              </a:ext>
            </a:extLst>
          </p:cNvPr>
          <p:cNvSpPr>
            <a:spLocks noGrp="1"/>
          </p:cNvSpPr>
          <p:nvPr>
            <p:ph type="sldNum" sz="quarter" idx="12"/>
          </p:nvPr>
        </p:nvSpPr>
        <p:spPr/>
        <p:txBody>
          <a:bodyPr/>
          <a:lstStyle/>
          <a:p>
            <a:fld id="{810711A6-5908-4BC9-9A98-6F28F473755D}" type="slidenum">
              <a:rPr lang="en-US" smtClean="0"/>
              <a:t>6</a:t>
            </a:fld>
            <a:endParaRPr lang="en-US"/>
          </a:p>
        </p:txBody>
      </p:sp>
      <p:sp>
        <p:nvSpPr>
          <p:cNvPr id="9" name="TextBox 8">
            <a:extLst>
              <a:ext uri="{FF2B5EF4-FFF2-40B4-BE49-F238E27FC236}">
                <a16:creationId xmlns:a16="http://schemas.microsoft.com/office/drawing/2014/main" id="{95405CD5-5732-503A-B4E1-2D0831878F70}"/>
              </a:ext>
            </a:extLst>
          </p:cNvPr>
          <p:cNvSpPr txBox="1"/>
          <p:nvPr/>
        </p:nvSpPr>
        <p:spPr>
          <a:xfrm>
            <a:off x="195648" y="1587328"/>
            <a:ext cx="460520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A suite of free and open-source automated geodesy and </a:t>
            </a:r>
            <a:r>
              <a:rPr lang="en-US" dirty="0" err="1">
                <a:ea typeface="+mn-lt"/>
                <a:cs typeface="+mn-lt"/>
              </a:rPr>
              <a:t>stereogrammetry</a:t>
            </a:r>
            <a:r>
              <a:rPr lang="en-US" dirty="0">
                <a:ea typeface="+mn-lt"/>
                <a:cs typeface="+mn-lt"/>
              </a:rPr>
              <a:t> tools designed for processing stereo images captured from satellites (around Earth and other planets), robotic rovers, aerial cameras, and historical images, with and without accurate camera pose information.</a:t>
            </a:r>
            <a:endParaRPr lang="en-US" dirty="0"/>
          </a:p>
          <a:p>
            <a:endParaRPr lang="en-US" dirty="0"/>
          </a:p>
          <a:p>
            <a:r>
              <a:rPr lang="en-US" dirty="0">
                <a:ea typeface="+mn-lt"/>
                <a:cs typeface="+mn-lt"/>
              </a:rPr>
              <a:t>ASP produces cartographic products, including digital terrain models (DTMs, synonymous with digital elevation models, DEMs), ortho-projected images, 3D models, and bundle-adjusted networks of cameras. These data products are suitable for science analysis, mission planning, and public outreach.</a:t>
            </a:r>
            <a:endParaRPr lang="en-US" dirty="0"/>
          </a:p>
          <a:p>
            <a:pPr algn="l"/>
            <a:endParaRPr lang="en-US" dirty="0">
              <a:ea typeface="Calibri"/>
              <a:cs typeface="Calibri"/>
            </a:endParaRPr>
          </a:p>
        </p:txBody>
      </p:sp>
    </p:spTree>
    <p:extLst>
      <p:ext uri="{BB962C8B-B14F-4D97-AF65-F5344CB8AC3E}">
        <p14:creationId xmlns:p14="http://schemas.microsoft.com/office/powerpoint/2010/main" val="1060383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82435-069E-76EC-6268-F4E7936029A5}"/>
              </a:ext>
            </a:extLst>
          </p:cNvPr>
          <p:cNvSpPr>
            <a:spLocks noGrp="1"/>
          </p:cNvSpPr>
          <p:nvPr>
            <p:ph type="title"/>
          </p:nvPr>
        </p:nvSpPr>
        <p:spPr/>
        <p:txBody>
          <a:bodyPr/>
          <a:lstStyle/>
          <a:p>
            <a:r>
              <a:rPr lang="en-US" dirty="0">
                <a:ea typeface="Calibri Light"/>
                <a:cs typeface="Calibri Light"/>
              </a:rPr>
              <a:t>Ames Stereo Pipeline</a:t>
            </a:r>
            <a:endParaRPr lang="en-US" dirty="0"/>
          </a:p>
        </p:txBody>
      </p:sp>
      <p:sp>
        <p:nvSpPr>
          <p:cNvPr id="10" name="Content Placeholder 9">
            <a:extLst>
              <a:ext uri="{FF2B5EF4-FFF2-40B4-BE49-F238E27FC236}">
                <a16:creationId xmlns:a16="http://schemas.microsoft.com/office/drawing/2014/main" id="{BD9C942C-A8CD-6FBD-91BA-94705BB428B6}"/>
              </a:ext>
            </a:extLst>
          </p:cNvPr>
          <p:cNvSpPr>
            <a:spLocks noGrp="1"/>
          </p:cNvSpPr>
          <p:nvPr>
            <p:ph idx="1"/>
          </p:nvPr>
        </p:nvSpPr>
        <p:spPr/>
        <p:txBody>
          <a:bodyPr>
            <a:normAutofit lnSpcReduction="10000"/>
          </a:bodyPr>
          <a:lstStyle/>
          <a:p>
            <a:r>
              <a:rPr lang="en-US" dirty="0"/>
              <a:t>ASP is a complex toolchain with a number of steps.  Roughly these break down into:</a:t>
            </a:r>
          </a:p>
          <a:p>
            <a:pPr marL="914400" lvl="1" indent="-457200">
              <a:buFont typeface="+mj-lt"/>
              <a:buAutoNum type="arabicPeriod"/>
            </a:pPr>
            <a:r>
              <a:rPr lang="en-US" dirty="0"/>
              <a:t>Select a set of overlapping images to process.</a:t>
            </a:r>
          </a:p>
          <a:p>
            <a:pPr marL="914400" lvl="1" indent="-457200">
              <a:buFont typeface="+mj-lt"/>
              <a:buAutoNum type="arabicPeriod"/>
            </a:pPr>
            <a:r>
              <a:rPr lang="en-US" dirty="0"/>
              <a:t>Convert the images into ISIS cube files performing radiometric calibration and echo correction (typically using ISIS), and optionally generate community sensor model (CSM) files for your images.</a:t>
            </a:r>
          </a:p>
          <a:p>
            <a:pPr marL="914400" lvl="1" indent="-457200">
              <a:buFont typeface="+mj-lt"/>
              <a:buAutoNum type="arabicPeriod"/>
            </a:pPr>
            <a:r>
              <a:rPr lang="en-US" dirty="0"/>
              <a:t>Perform bundle adjustment using the </a:t>
            </a:r>
            <a:r>
              <a:rPr lang="en-US" dirty="0" err="1">
                <a:latin typeface="Courier New" panose="02070309020205020404" pitchFamily="49" charset="0"/>
                <a:cs typeface="Courier New" panose="02070309020205020404" pitchFamily="49" charset="0"/>
              </a:rPr>
              <a:t>bundle_adjust</a:t>
            </a:r>
            <a:r>
              <a:rPr lang="en-US" dirty="0">
                <a:cs typeface="Courier New" panose="02070309020205020404" pitchFamily="49" charset="0"/>
              </a:rPr>
              <a:t> or </a:t>
            </a:r>
            <a:r>
              <a:rPr lang="en-US" dirty="0" err="1">
                <a:latin typeface="Courier New" panose="02070309020205020404" pitchFamily="49" charset="0"/>
                <a:cs typeface="Courier New" panose="02070309020205020404" pitchFamily="49" charset="0"/>
              </a:rPr>
              <a:t>parallel_bundle_adjust</a:t>
            </a:r>
            <a:r>
              <a:rPr lang="en-US" dirty="0">
                <a:cs typeface="Courier New" panose="02070309020205020404" pitchFamily="49" charset="0"/>
              </a:rPr>
              <a:t> </a:t>
            </a:r>
            <a:r>
              <a:rPr lang="en-US" dirty="0"/>
              <a:t>command line interface (CLI)</a:t>
            </a:r>
          </a:p>
          <a:p>
            <a:pPr marL="914400" lvl="1" indent="-457200">
              <a:buFont typeface="+mj-lt"/>
              <a:buAutoNum type="arabicPeriod"/>
            </a:pPr>
            <a:r>
              <a:rPr lang="en-US" dirty="0"/>
              <a:t>Generate a DEM from stereo (or structure from motion) using the </a:t>
            </a:r>
            <a:r>
              <a:rPr lang="en-US" dirty="0">
                <a:latin typeface="Courier New" panose="02070309020205020404" pitchFamily="49" charset="0"/>
                <a:cs typeface="Courier New" panose="02070309020205020404" pitchFamily="49" charset="0"/>
              </a:rPr>
              <a:t>stereo</a:t>
            </a:r>
            <a:r>
              <a:rPr lang="en-US" dirty="0"/>
              <a:t> or </a:t>
            </a:r>
            <a:r>
              <a:rPr lang="en-US" dirty="0" err="1">
                <a:latin typeface="Courier New" panose="02070309020205020404" pitchFamily="49" charset="0"/>
                <a:cs typeface="Courier New" panose="02070309020205020404" pitchFamily="49" charset="0"/>
              </a:rPr>
              <a:t>parallel_stereo</a:t>
            </a:r>
            <a:r>
              <a:rPr lang="en-US" dirty="0"/>
              <a:t> CLIs (or using the </a:t>
            </a:r>
            <a:r>
              <a:rPr lang="en-US" dirty="0" err="1">
                <a:latin typeface="Courier New" panose="02070309020205020404" pitchFamily="49" charset="0"/>
                <a:cs typeface="Courier New" panose="02070309020205020404" pitchFamily="49" charset="0"/>
              </a:rPr>
              <a:t>stereo_gui</a:t>
            </a:r>
            <a:r>
              <a:rPr lang="en-US" dirty="0"/>
              <a:t> GUI) followed by the </a:t>
            </a:r>
            <a:r>
              <a:rPr lang="en-US" dirty="0">
                <a:latin typeface="Courier New" panose="02070309020205020404" pitchFamily="49" charset="0"/>
                <a:cs typeface="Courier New" panose="02070309020205020404" pitchFamily="49" charset="0"/>
              </a:rPr>
              <a:t>point2dem</a:t>
            </a:r>
            <a:r>
              <a:rPr lang="en-US" dirty="0"/>
              <a:t> CLI</a:t>
            </a:r>
          </a:p>
          <a:p>
            <a:pPr marL="914400" lvl="1" indent="-457200">
              <a:buFont typeface="+mj-lt"/>
              <a:buAutoNum type="arabicPeriod"/>
            </a:pPr>
            <a:r>
              <a:rPr lang="en-US" dirty="0"/>
              <a:t>(Optionally) generate a higher-resolution DEM using shape from shading with the </a:t>
            </a:r>
            <a:r>
              <a:rPr lang="en-US" dirty="0" err="1">
                <a:latin typeface="Courier New" panose="02070309020205020404" pitchFamily="49" charset="0"/>
                <a:cs typeface="Courier New" panose="02070309020205020404" pitchFamily="49" charset="0"/>
              </a:rPr>
              <a:t>sfs</a:t>
            </a:r>
            <a:r>
              <a:rPr lang="en-US" dirty="0"/>
              <a:t> or </a:t>
            </a:r>
            <a:r>
              <a:rPr lang="en-US" dirty="0" err="1">
                <a:latin typeface="Courier New" panose="02070309020205020404" pitchFamily="49" charset="0"/>
                <a:cs typeface="Courier New" panose="02070309020205020404" pitchFamily="49" charset="0"/>
              </a:rPr>
              <a:t>parallel_sfs</a:t>
            </a:r>
            <a:r>
              <a:rPr lang="en-US" dirty="0"/>
              <a:t> CLIs</a:t>
            </a:r>
          </a:p>
          <a:p>
            <a:pPr marL="914400" lvl="1" indent="-457200">
              <a:buFont typeface="+mj-lt"/>
              <a:buAutoNum type="arabicPeriod"/>
            </a:pPr>
            <a:r>
              <a:rPr lang="en-US" dirty="0"/>
              <a:t>Align to some reference DEM (usually LOLA) using the </a:t>
            </a:r>
            <a:r>
              <a:rPr lang="en-US" dirty="0" err="1">
                <a:latin typeface="Courier New" panose="02070309020205020404" pitchFamily="49" charset="0"/>
                <a:cs typeface="Courier New" panose="02070309020205020404" pitchFamily="49" charset="0"/>
              </a:rPr>
              <a:t>pc_align</a:t>
            </a:r>
            <a:r>
              <a:rPr lang="en-US" dirty="0">
                <a:cs typeface="Arial" panose="020B0604020202020204" pitchFamily="34" charset="0"/>
              </a:rPr>
              <a:t> CLI</a:t>
            </a:r>
          </a:p>
          <a:p>
            <a:pPr marL="914400" lvl="1" indent="-457200">
              <a:buFont typeface="+mj-lt"/>
              <a:buAutoNum type="arabicPeriod"/>
            </a:pPr>
            <a:r>
              <a:rPr lang="en-US" dirty="0">
                <a:cs typeface="Arial" panose="020B0604020202020204" pitchFamily="34" charset="0"/>
              </a:rPr>
              <a:t>Iterate steps 3-6</a:t>
            </a:r>
          </a:p>
          <a:p>
            <a:pPr marL="914400" lvl="1" indent="-457200">
              <a:buFont typeface="+mj-lt"/>
              <a:buAutoNum type="arabicPeriod"/>
            </a:pPr>
            <a:endParaRPr lang="en-US" dirty="0"/>
          </a:p>
        </p:txBody>
      </p:sp>
      <p:sp>
        <p:nvSpPr>
          <p:cNvPr id="4" name="Date Placeholder 3">
            <a:extLst>
              <a:ext uri="{FF2B5EF4-FFF2-40B4-BE49-F238E27FC236}">
                <a16:creationId xmlns:a16="http://schemas.microsoft.com/office/drawing/2014/main" id="{008AAEF0-CECA-AC1E-89B0-DA7FA7516FDA}"/>
              </a:ext>
            </a:extLst>
          </p:cNvPr>
          <p:cNvSpPr>
            <a:spLocks noGrp="1"/>
          </p:cNvSpPr>
          <p:nvPr>
            <p:ph type="dt" sz="half" idx="10"/>
          </p:nvPr>
        </p:nvSpPr>
        <p:spPr/>
        <p:txBody>
          <a:bodyPr/>
          <a:lstStyle/>
          <a:p>
            <a:r>
              <a:rPr lang="en-US" dirty="0"/>
              <a:t>October 7-9, 2024</a:t>
            </a:r>
          </a:p>
        </p:txBody>
      </p:sp>
      <p:sp>
        <p:nvSpPr>
          <p:cNvPr id="5" name="Footer Placeholder 4">
            <a:extLst>
              <a:ext uri="{FF2B5EF4-FFF2-40B4-BE49-F238E27FC236}">
                <a16:creationId xmlns:a16="http://schemas.microsoft.com/office/drawing/2014/main" id="{5316E040-053C-55E7-2588-A3088E337E1B}"/>
              </a:ext>
            </a:extLst>
          </p:cNvPr>
          <p:cNvSpPr>
            <a:spLocks noGrp="1"/>
          </p:cNvSpPr>
          <p:nvPr>
            <p:ph type="ftr" sz="quarter" idx="11"/>
          </p:nvPr>
        </p:nvSpPr>
        <p:spPr/>
        <p:txBody>
          <a:bodyPr/>
          <a:lstStyle/>
          <a:p>
            <a:r>
              <a:rPr lang="en-US" dirty="0"/>
              <a:t>4th Space Imaging Workshop</a:t>
            </a:r>
          </a:p>
        </p:txBody>
      </p:sp>
      <p:sp>
        <p:nvSpPr>
          <p:cNvPr id="6" name="Slide Number Placeholder 5">
            <a:extLst>
              <a:ext uri="{FF2B5EF4-FFF2-40B4-BE49-F238E27FC236}">
                <a16:creationId xmlns:a16="http://schemas.microsoft.com/office/drawing/2014/main" id="{673EBC3C-42EF-8B71-18B2-4C7F0BB3880A}"/>
              </a:ext>
            </a:extLst>
          </p:cNvPr>
          <p:cNvSpPr>
            <a:spLocks noGrp="1"/>
          </p:cNvSpPr>
          <p:nvPr>
            <p:ph type="sldNum" sz="quarter" idx="12"/>
          </p:nvPr>
        </p:nvSpPr>
        <p:spPr/>
        <p:txBody>
          <a:bodyPr/>
          <a:lstStyle/>
          <a:p>
            <a:fld id="{810711A6-5908-4BC9-9A98-6F28F473755D}" type="slidenum">
              <a:rPr lang="en-US" smtClean="0"/>
              <a:t>7</a:t>
            </a:fld>
            <a:endParaRPr lang="en-US"/>
          </a:p>
        </p:txBody>
      </p:sp>
    </p:spTree>
    <p:extLst>
      <p:ext uri="{BB962C8B-B14F-4D97-AF65-F5344CB8AC3E}">
        <p14:creationId xmlns:p14="http://schemas.microsoft.com/office/powerpoint/2010/main" val="3128277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5" name="Google Shape;65;p14"/>
          <p:cNvSpPr/>
          <p:nvPr/>
        </p:nvSpPr>
        <p:spPr>
          <a:xfrm>
            <a:off x="4924475" y="3517951"/>
            <a:ext cx="2318000" cy="28100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33" tIns="91433" rIns="91433" bIns="914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66" name="Google Shape;66;p14"/>
          <p:cNvSpPr txBox="1"/>
          <p:nvPr/>
        </p:nvSpPr>
        <p:spPr>
          <a:xfrm>
            <a:off x="5369751" y="4183851"/>
            <a:ext cx="1464000" cy="518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rgbClr val="000000"/>
              </a:buClr>
              <a:buSzPts val="1100"/>
              <a:buFont typeface="Arial"/>
              <a:buNone/>
            </a:pPr>
            <a:r>
              <a:rPr lang="en" sz="1467">
                <a:solidFill>
                  <a:srgbClr val="000000"/>
                </a:solidFill>
                <a:latin typeface="Calibri"/>
                <a:ea typeface="Calibri"/>
                <a:cs typeface="Calibri"/>
                <a:sym typeface="Calibri"/>
              </a:rPr>
              <a:t>Bundle-adjust (BA) images (iterate)</a:t>
            </a:r>
            <a:endParaRPr sz="1467">
              <a:solidFill>
                <a:srgbClr val="000000"/>
              </a:solidFill>
              <a:latin typeface="Calibri"/>
              <a:ea typeface="Calibri"/>
              <a:cs typeface="Calibri"/>
              <a:sym typeface="Calibri"/>
            </a:endParaRPr>
          </a:p>
        </p:txBody>
      </p:sp>
      <p:sp>
        <p:nvSpPr>
          <p:cNvPr id="67" name="Google Shape;67;p14"/>
          <p:cNvSpPr txBox="1"/>
          <p:nvPr/>
        </p:nvSpPr>
        <p:spPr>
          <a:xfrm>
            <a:off x="5369751" y="4869651"/>
            <a:ext cx="1464000" cy="518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rgbClr val="000000"/>
              </a:buClr>
              <a:buSzPts val="1100"/>
              <a:buFont typeface="Arial"/>
              <a:buNone/>
            </a:pPr>
            <a:r>
              <a:rPr lang="en" sz="1467">
                <a:solidFill>
                  <a:srgbClr val="000000"/>
                </a:solidFill>
                <a:latin typeface="Calibri"/>
                <a:ea typeface="Calibri"/>
                <a:cs typeface="Calibri"/>
                <a:sym typeface="Calibri"/>
              </a:rPr>
              <a:t>Select subset for optimal coverage</a:t>
            </a:r>
            <a:endParaRPr sz="1467">
              <a:solidFill>
                <a:srgbClr val="000000"/>
              </a:solidFill>
              <a:latin typeface="Calibri"/>
              <a:ea typeface="Calibri"/>
              <a:cs typeface="Calibri"/>
              <a:sym typeface="Calibri"/>
            </a:endParaRPr>
          </a:p>
          <a:p>
            <a:pPr marL="0" lvl="0" indent="0" algn="ctr" rtl="0">
              <a:spcBef>
                <a:spcPts val="0"/>
              </a:spcBef>
              <a:spcAft>
                <a:spcPts val="0"/>
              </a:spcAft>
              <a:buNone/>
            </a:pPr>
            <a:endParaRPr sz="1467">
              <a:latin typeface="Calibri"/>
              <a:ea typeface="Calibri"/>
              <a:cs typeface="Calibri"/>
              <a:sym typeface="Calibri"/>
            </a:endParaRPr>
          </a:p>
        </p:txBody>
      </p:sp>
      <p:sp>
        <p:nvSpPr>
          <p:cNvPr id="68" name="Google Shape;68;p14"/>
          <p:cNvSpPr txBox="1"/>
          <p:nvPr/>
        </p:nvSpPr>
        <p:spPr>
          <a:xfrm>
            <a:off x="5369751" y="5555451"/>
            <a:ext cx="1464000" cy="518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67">
                <a:latin typeface="Calibri"/>
                <a:ea typeface="Calibri"/>
                <a:cs typeface="Calibri"/>
                <a:sym typeface="Calibri"/>
              </a:rPr>
              <a:t>Register images to a priori DEM (IA)</a:t>
            </a:r>
            <a:endParaRPr sz="1467">
              <a:latin typeface="Calibri"/>
              <a:ea typeface="Calibri"/>
              <a:cs typeface="Calibri"/>
              <a:sym typeface="Calibri"/>
            </a:endParaRPr>
          </a:p>
        </p:txBody>
      </p:sp>
      <p:sp>
        <p:nvSpPr>
          <p:cNvPr id="69" name="Google Shape;69;p14"/>
          <p:cNvSpPr txBox="1"/>
          <p:nvPr/>
        </p:nvSpPr>
        <p:spPr>
          <a:xfrm>
            <a:off x="7633475" y="4580251"/>
            <a:ext cx="1694000" cy="686000"/>
          </a:xfrm>
          <a:prstGeom prst="rect">
            <a:avLst/>
          </a:prstGeom>
          <a:solidFill>
            <a:srgbClr val="EEEEEE"/>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50" dirty="0">
                <a:latin typeface="Calibri"/>
                <a:ea typeface="Calibri"/>
                <a:cs typeface="Calibri"/>
                <a:sym typeface="Calibri"/>
              </a:rPr>
              <a:t>Compute </a:t>
            </a:r>
            <a:r>
              <a:rPr lang="en" sz="1450" b="1" u="sng" dirty="0">
                <a:latin typeface="Calibri"/>
                <a:ea typeface="Calibri"/>
                <a:cs typeface="Calibri"/>
                <a:sym typeface="Calibri"/>
              </a:rPr>
              <a:t>Shape-from-Shading</a:t>
            </a:r>
            <a:r>
              <a:rPr lang="en" sz="1450" dirty="0">
                <a:latin typeface="Calibri"/>
                <a:ea typeface="Calibri"/>
                <a:cs typeface="Calibri"/>
                <a:sym typeface="Calibri"/>
              </a:rPr>
              <a:t> (</a:t>
            </a:r>
            <a:r>
              <a:rPr lang="en" sz="1450" dirty="0" err="1">
                <a:latin typeface="Calibri"/>
                <a:ea typeface="Calibri"/>
                <a:cs typeface="Calibri"/>
                <a:sym typeface="Calibri"/>
              </a:rPr>
              <a:t>SfS</a:t>
            </a:r>
            <a:r>
              <a:rPr lang="en" sz="1450" dirty="0">
                <a:latin typeface="Calibri"/>
                <a:ea typeface="Calibri"/>
                <a:cs typeface="Calibri"/>
                <a:sym typeface="Calibri"/>
              </a:rPr>
              <a:t>) DEM</a:t>
            </a:r>
            <a:endParaRPr sz="1450" dirty="0">
              <a:latin typeface="Calibri"/>
              <a:ea typeface="Calibri"/>
              <a:cs typeface="Calibri"/>
              <a:sym typeface="Calibri"/>
            </a:endParaRPr>
          </a:p>
        </p:txBody>
      </p:sp>
      <p:sp>
        <p:nvSpPr>
          <p:cNvPr id="70" name="Google Shape;70;p14"/>
          <p:cNvSpPr txBox="1"/>
          <p:nvPr/>
        </p:nvSpPr>
        <p:spPr>
          <a:xfrm>
            <a:off x="5158325" y="3471057"/>
            <a:ext cx="1859600" cy="365200"/>
          </a:xfrm>
          <a:prstGeom prst="rect">
            <a:avLst/>
          </a:prstGeom>
          <a:noFill/>
          <a:ln>
            <a:noFill/>
          </a:ln>
        </p:spPr>
        <p:txBody>
          <a:bodyPr spcFirstLastPara="1" wrap="square" lIns="91433" tIns="91433" rIns="91433" bIns="914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67" b="1" u="sng">
                <a:latin typeface="Calibri"/>
                <a:ea typeface="Calibri"/>
                <a:cs typeface="Calibri"/>
                <a:sym typeface="Calibri"/>
              </a:rPr>
              <a:t>Pre-process images and down-select</a:t>
            </a:r>
            <a:endParaRPr sz="1467" b="1" u="sng">
              <a:latin typeface="Calibri"/>
              <a:ea typeface="Calibri"/>
              <a:cs typeface="Calibri"/>
              <a:sym typeface="Calibri"/>
            </a:endParaRPr>
          </a:p>
        </p:txBody>
      </p:sp>
      <p:sp>
        <p:nvSpPr>
          <p:cNvPr id="71" name="Google Shape;71;p14"/>
          <p:cNvSpPr txBox="1"/>
          <p:nvPr/>
        </p:nvSpPr>
        <p:spPr>
          <a:xfrm>
            <a:off x="391275" y="4099785"/>
            <a:ext cx="1464000" cy="686000"/>
          </a:xfrm>
          <a:prstGeom prst="rect">
            <a:avLst/>
          </a:prstGeom>
          <a:noFill/>
          <a:ln w="1905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rgbClr val="000000"/>
              </a:buClr>
              <a:buSzPts val="1100"/>
              <a:buFont typeface="Arial"/>
              <a:buNone/>
            </a:pPr>
            <a:r>
              <a:rPr lang="en" sz="1467">
                <a:solidFill>
                  <a:srgbClr val="9900FF"/>
                </a:solidFill>
                <a:latin typeface="Calibri"/>
                <a:ea typeface="Calibri"/>
                <a:cs typeface="Calibri"/>
                <a:sym typeface="Calibri"/>
              </a:rPr>
              <a:t>Start from input LDEM/SLDEM at 5-100 m/pix</a:t>
            </a:r>
            <a:endParaRPr sz="1467">
              <a:solidFill>
                <a:srgbClr val="9900FF"/>
              </a:solidFill>
              <a:latin typeface="Calibri"/>
              <a:ea typeface="Calibri"/>
              <a:cs typeface="Calibri"/>
              <a:sym typeface="Calibri"/>
            </a:endParaRPr>
          </a:p>
          <a:p>
            <a:pPr marL="0" lvl="0" indent="0" algn="ctr" rtl="0">
              <a:spcBef>
                <a:spcPts val="0"/>
              </a:spcBef>
              <a:spcAft>
                <a:spcPts val="0"/>
              </a:spcAft>
              <a:buNone/>
            </a:pPr>
            <a:endParaRPr sz="1467">
              <a:latin typeface="Calibri"/>
              <a:ea typeface="Calibri"/>
              <a:cs typeface="Calibri"/>
              <a:sym typeface="Calibri"/>
            </a:endParaRPr>
          </a:p>
        </p:txBody>
      </p:sp>
      <p:cxnSp>
        <p:nvCxnSpPr>
          <p:cNvPr id="72" name="Google Shape;72;p14"/>
          <p:cNvCxnSpPr>
            <a:endCxn id="67" idx="0"/>
          </p:cNvCxnSpPr>
          <p:nvPr/>
        </p:nvCxnSpPr>
        <p:spPr>
          <a:xfrm>
            <a:off x="6101751" y="4701651"/>
            <a:ext cx="0" cy="168000"/>
          </a:xfrm>
          <a:prstGeom prst="straightConnector1">
            <a:avLst/>
          </a:prstGeom>
          <a:noFill/>
          <a:ln w="9525" cap="flat" cmpd="sng">
            <a:solidFill>
              <a:srgbClr val="595959"/>
            </a:solidFill>
            <a:prstDash val="solid"/>
            <a:round/>
            <a:headEnd type="none" w="med" len="med"/>
            <a:tailEnd type="triangle" w="med" len="med"/>
          </a:ln>
        </p:spPr>
      </p:cxnSp>
      <p:cxnSp>
        <p:nvCxnSpPr>
          <p:cNvPr id="73" name="Google Shape;73;p14"/>
          <p:cNvCxnSpPr>
            <a:endCxn id="68" idx="0"/>
          </p:cNvCxnSpPr>
          <p:nvPr/>
        </p:nvCxnSpPr>
        <p:spPr>
          <a:xfrm>
            <a:off x="6101751" y="5387451"/>
            <a:ext cx="0" cy="168000"/>
          </a:xfrm>
          <a:prstGeom prst="straightConnector1">
            <a:avLst/>
          </a:prstGeom>
          <a:noFill/>
          <a:ln w="9525" cap="flat" cmpd="sng">
            <a:solidFill>
              <a:srgbClr val="595959"/>
            </a:solidFill>
            <a:prstDash val="solid"/>
            <a:round/>
            <a:headEnd type="none" w="med" len="med"/>
            <a:tailEnd type="triangle" w="med" len="med"/>
          </a:ln>
        </p:spPr>
      </p:cxnSp>
      <p:cxnSp>
        <p:nvCxnSpPr>
          <p:cNvPr id="74" name="Google Shape;74;p14"/>
          <p:cNvCxnSpPr>
            <a:stCxn id="75" idx="3"/>
            <a:endCxn id="65" idx="1"/>
          </p:cNvCxnSpPr>
          <p:nvPr/>
        </p:nvCxnSpPr>
        <p:spPr>
          <a:xfrm>
            <a:off x="4397333" y="4922967"/>
            <a:ext cx="527200" cy="800"/>
          </a:xfrm>
          <a:prstGeom prst="bentConnector3">
            <a:avLst>
              <a:gd name="adj1" fmla="val 49994"/>
            </a:avLst>
          </a:prstGeom>
          <a:noFill/>
          <a:ln w="9525" cap="flat" cmpd="sng">
            <a:solidFill>
              <a:srgbClr val="595959"/>
            </a:solidFill>
            <a:prstDash val="solid"/>
            <a:round/>
            <a:headEnd type="none" w="med" len="med"/>
            <a:tailEnd type="triangle" w="med" len="med"/>
          </a:ln>
        </p:spPr>
      </p:cxnSp>
      <p:cxnSp>
        <p:nvCxnSpPr>
          <p:cNvPr id="76" name="Google Shape;76;p14"/>
          <p:cNvCxnSpPr>
            <a:stCxn id="65" idx="3"/>
            <a:endCxn id="69" idx="1"/>
          </p:cNvCxnSpPr>
          <p:nvPr/>
        </p:nvCxnSpPr>
        <p:spPr>
          <a:xfrm>
            <a:off x="7242475" y="4922951"/>
            <a:ext cx="391200" cy="400"/>
          </a:xfrm>
          <a:prstGeom prst="straightConnector1">
            <a:avLst/>
          </a:prstGeom>
          <a:noFill/>
          <a:ln w="9525" cap="flat" cmpd="sng">
            <a:solidFill>
              <a:srgbClr val="595959"/>
            </a:solidFill>
            <a:prstDash val="solid"/>
            <a:round/>
            <a:headEnd type="none" w="med" len="med"/>
            <a:tailEnd type="triangle" w="med" len="med"/>
          </a:ln>
        </p:spPr>
      </p:cxnSp>
      <p:sp>
        <p:nvSpPr>
          <p:cNvPr id="75" name="Google Shape;75;p14"/>
          <p:cNvSpPr/>
          <p:nvPr/>
        </p:nvSpPr>
        <p:spPr>
          <a:xfrm>
            <a:off x="2403333" y="3517967"/>
            <a:ext cx="1994000" cy="28100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33" tIns="91433" rIns="91433" bIns="914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77" name="Google Shape;77;p14"/>
          <p:cNvSpPr txBox="1"/>
          <p:nvPr/>
        </p:nvSpPr>
        <p:spPr>
          <a:xfrm>
            <a:off x="2668039" y="4185679"/>
            <a:ext cx="1464000" cy="518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67">
                <a:latin typeface="Calibri"/>
                <a:ea typeface="Calibri"/>
                <a:cs typeface="Calibri"/>
                <a:sym typeface="Calibri"/>
              </a:rPr>
              <a:t>Find overlapping images (shapes)</a:t>
            </a:r>
            <a:endParaRPr sz="1467">
              <a:latin typeface="Calibri"/>
              <a:ea typeface="Calibri"/>
              <a:cs typeface="Calibri"/>
              <a:sym typeface="Calibri"/>
            </a:endParaRPr>
          </a:p>
        </p:txBody>
      </p:sp>
      <p:sp>
        <p:nvSpPr>
          <p:cNvPr id="78" name="Google Shape;78;p14"/>
          <p:cNvSpPr txBox="1"/>
          <p:nvPr/>
        </p:nvSpPr>
        <p:spPr>
          <a:xfrm>
            <a:off x="2664560" y="4867876"/>
            <a:ext cx="1464000" cy="518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67">
                <a:latin typeface="Calibri"/>
                <a:ea typeface="Calibri"/>
                <a:cs typeface="Calibri"/>
                <a:sym typeface="Calibri"/>
              </a:rPr>
              <a:t>Calibrate and project on DEM</a:t>
            </a:r>
            <a:endParaRPr sz="1467">
              <a:latin typeface="Calibri"/>
              <a:ea typeface="Calibri"/>
              <a:cs typeface="Calibri"/>
              <a:sym typeface="Calibri"/>
            </a:endParaRPr>
          </a:p>
        </p:txBody>
      </p:sp>
      <p:sp>
        <p:nvSpPr>
          <p:cNvPr id="79" name="Google Shape;79;p14"/>
          <p:cNvSpPr txBox="1"/>
          <p:nvPr/>
        </p:nvSpPr>
        <p:spPr>
          <a:xfrm>
            <a:off x="2664560" y="5553676"/>
            <a:ext cx="1464000" cy="518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67">
                <a:solidFill>
                  <a:srgbClr val="000000"/>
                </a:solidFill>
                <a:latin typeface="Calibri"/>
                <a:ea typeface="Calibri"/>
                <a:cs typeface="Calibri"/>
                <a:sym typeface="Calibri"/>
              </a:rPr>
              <a:t>Filter bad and shadowed images</a:t>
            </a:r>
            <a:endParaRPr sz="1467">
              <a:solidFill>
                <a:srgbClr val="000000"/>
              </a:solidFill>
              <a:latin typeface="Calibri"/>
              <a:ea typeface="Calibri"/>
              <a:cs typeface="Calibri"/>
              <a:sym typeface="Calibri"/>
            </a:endParaRPr>
          </a:p>
          <a:p>
            <a:pPr marL="0" lvl="0" indent="0" algn="ctr" rtl="0">
              <a:spcBef>
                <a:spcPts val="0"/>
              </a:spcBef>
              <a:spcAft>
                <a:spcPts val="0"/>
              </a:spcAft>
              <a:buNone/>
            </a:pPr>
            <a:endParaRPr sz="1467">
              <a:latin typeface="Calibri"/>
              <a:ea typeface="Calibri"/>
              <a:cs typeface="Calibri"/>
              <a:sym typeface="Calibri"/>
            </a:endParaRPr>
          </a:p>
        </p:txBody>
      </p:sp>
      <p:sp>
        <p:nvSpPr>
          <p:cNvPr id="80" name="Google Shape;80;p14"/>
          <p:cNvSpPr txBox="1"/>
          <p:nvPr/>
        </p:nvSpPr>
        <p:spPr>
          <a:xfrm>
            <a:off x="2628547" y="3471053"/>
            <a:ext cx="1523200" cy="365200"/>
          </a:xfrm>
          <a:prstGeom prst="rect">
            <a:avLst/>
          </a:prstGeom>
          <a:noFill/>
          <a:ln>
            <a:noFill/>
          </a:ln>
        </p:spPr>
        <p:txBody>
          <a:bodyPr spcFirstLastPara="1" wrap="square" lIns="91433" tIns="91433" rIns="91433" bIns="914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67" b="1" u="sng">
                <a:latin typeface="Calibri"/>
                <a:ea typeface="Calibri"/>
                <a:cs typeface="Calibri"/>
                <a:sym typeface="Calibri"/>
              </a:rPr>
              <a:t>Identify images and calibrate</a:t>
            </a:r>
            <a:endParaRPr sz="1467" b="1" u="sng">
              <a:latin typeface="Calibri"/>
              <a:ea typeface="Calibri"/>
              <a:cs typeface="Calibri"/>
              <a:sym typeface="Calibri"/>
            </a:endParaRPr>
          </a:p>
        </p:txBody>
      </p:sp>
      <p:cxnSp>
        <p:nvCxnSpPr>
          <p:cNvPr id="81" name="Google Shape;81;p14"/>
          <p:cNvCxnSpPr>
            <a:stCxn id="77" idx="2"/>
            <a:endCxn id="78" idx="0"/>
          </p:cNvCxnSpPr>
          <p:nvPr/>
        </p:nvCxnSpPr>
        <p:spPr>
          <a:xfrm flipH="1">
            <a:off x="3396439" y="4703679"/>
            <a:ext cx="3600" cy="164000"/>
          </a:xfrm>
          <a:prstGeom prst="straightConnector1">
            <a:avLst/>
          </a:prstGeom>
          <a:noFill/>
          <a:ln w="9525" cap="flat" cmpd="sng">
            <a:solidFill>
              <a:srgbClr val="595959"/>
            </a:solidFill>
            <a:prstDash val="solid"/>
            <a:round/>
            <a:headEnd type="none" w="med" len="med"/>
            <a:tailEnd type="triangle" w="med" len="med"/>
          </a:ln>
        </p:spPr>
      </p:cxnSp>
      <p:cxnSp>
        <p:nvCxnSpPr>
          <p:cNvPr id="82" name="Google Shape;82;p14"/>
          <p:cNvCxnSpPr>
            <a:stCxn id="78" idx="2"/>
            <a:endCxn id="79" idx="0"/>
          </p:cNvCxnSpPr>
          <p:nvPr/>
        </p:nvCxnSpPr>
        <p:spPr>
          <a:xfrm>
            <a:off x="3396560" y="5385876"/>
            <a:ext cx="0" cy="168000"/>
          </a:xfrm>
          <a:prstGeom prst="straightConnector1">
            <a:avLst/>
          </a:prstGeom>
          <a:noFill/>
          <a:ln w="9525" cap="flat" cmpd="sng">
            <a:solidFill>
              <a:srgbClr val="595959"/>
            </a:solidFill>
            <a:prstDash val="solid"/>
            <a:round/>
            <a:headEnd type="none" w="med" len="med"/>
            <a:tailEnd type="triangle" w="med" len="med"/>
          </a:ln>
        </p:spPr>
      </p:cxnSp>
      <p:sp>
        <p:nvSpPr>
          <p:cNvPr id="83" name="Google Shape;83;p14"/>
          <p:cNvSpPr txBox="1"/>
          <p:nvPr/>
        </p:nvSpPr>
        <p:spPr>
          <a:xfrm>
            <a:off x="9560425" y="4496451"/>
            <a:ext cx="1944800" cy="862000"/>
          </a:xfrm>
          <a:prstGeom prst="rect">
            <a:avLst/>
          </a:prstGeom>
          <a:noFill/>
          <a:ln w="19050" cap="flat" cmpd="sng">
            <a:solidFill>
              <a:srgbClr val="000000"/>
            </a:solidFill>
            <a:prstDash val="solid"/>
            <a:round/>
            <a:headEnd type="none" w="sm" len="sm"/>
            <a:tailEnd type="none" w="sm" len="sm"/>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Clr>
                <a:srgbClr val="9900FF"/>
              </a:buClr>
              <a:buSzPts val="800"/>
              <a:buFont typeface="Arial"/>
              <a:buNone/>
            </a:pPr>
            <a:r>
              <a:rPr lang="en" sz="1467">
                <a:solidFill>
                  <a:srgbClr val="9900FF"/>
                </a:solidFill>
              </a:rPr>
              <a:t>SFS DEM @ target resolution + ancillary products (validation)</a:t>
            </a:r>
            <a:endParaRPr sz="1467">
              <a:solidFill>
                <a:srgbClr val="9900FF"/>
              </a:solidFill>
              <a:latin typeface="Arial"/>
              <a:ea typeface="Arial"/>
              <a:cs typeface="Arial"/>
              <a:sym typeface="Arial"/>
            </a:endParaRPr>
          </a:p>
        </p:txBody>
      </p:sp>
      <p:cxnSp>
        <p:nvCxnSpPr>
          <p:cNvPr id="84" name="Google Shape;84;p14"/>
          <p:cNvCxnSpPr>
            <a:stCxn id="71" idx="3"/>
          </p:cNvCxnSpPr>
          <p:nvPr/>
        </p:nvCxnSpPr>
        <p:spPr>
          <a:xfrm rot="10800000" flipH="1">
            <a:off x="1855275" y="4441185"/>
            <a:ext cx="544000" cy="1600"/>
          </a:xfrm>
          <a:prstGeom prst="straightConnector1">
            <a:avLst/>
          </a:prstGeom>
          <a:noFill/>
          <a:ln w="9525" cap="flat" cmpd="sng">
            <a:solidFill>
              <a:srgbClr val="595959"/>
            </a:solidFill>
            <a:prstDash val="solid"/>
            <a:round/>
            <a:headEnd type="none" w="med" len="med"/>
            <a:tailEnd type="triangle" w="med" len="med"/>
          </a:ln>
        </p:spPr>
      </p:cxnSp>
      <p:cxnSp>
        <p:nvCxnSpPr>
          <p:cNvPr id="85" name="Google Shape;85;p14"/>
          <p:cNvCxnSpPr>
            <a:stCxn id="69" idx="3"/>
          </p:cNvCxnSpPr>
          <p:nvPr/>
        </p:nvCxnSpPr>
        <p:spPr>
          <a:xfrm rot="10800000" flipH="1">
            <a:off x="9327475" y="4922851"/>
            <a:ext cx="240000" cy="400"/>
          </a:xfrm>
          <a:prstGeom prst="straightConnector1">
            <a:avLst/>
          </a:prstGeom>
          <a:noFill/>
          <a:ln w="9525" cap="flat" cmpd="sng">
            <a:solidFill>
              <a:srgbClr val="595959"/>
            </a:solidFill>
            <a:prstDash val="solid"/>
            <a:round/>
            <a:headEnd type="none" w="med" len="med"/>
            <a:tailEnd type="triangle" w="med" len="med"/>
          </a:ln>
        </p:spPr>
      </p:cxnSp>
      <p:sp>
        <p:nvSpPr>
          <p:cNvPr id="86" name="Google Shape;86;p14"/>
          <p:cNvSpPr txBox="1"/>
          <p:nvPr/>
        </p:nvSpPr>
        <p:spPr>
          <a:xfrm>
            <a:off x="391259" y="5055204"/>
            <a:ext cx="1464000" cy="686000"/>
          </a:xfrm>
          <a:prstGeom prst="rect">
            <a:avLst/>
          </a:prstGeom>
          <a:noFill/>
          <a:ln w="1905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67">
                <a:latin typeface="Calibri"/>
                <a:ea typeface="Calibri"/>
                <a:cs typeface="Calibri"/>
                <a:sym typeface="Calibri"/>
              </a:rPr>
              <a:t>Set paths, crs, target resolution, region of interest</a:t>
            </a:r>
            <a:endParaRPr sz="1467">
              <a:latin typeface="Calibri"/>
              <a:ea typeface="Calibri"/>
              <a:cs typeface="Calibri"/>
              <a:sym typeface="Calibri"/>
            </a:endParaRPr>
          </a:p>
        </p:txBody>
      </p:sp>
      <p:cxnSp>
        <p:nvCxnSpPr>
          <p:cNvPr id="87" name="Google Shape;87;p14"/>
          <p:cNvCxnSpPr/>
          <p:nvPr/>
        </p:nvCxnSpPr>
        <p:spPr>
          <a:xfrm>
            <a:off x="1855275" y="5398191"/>
            <a:ext cx="548000" cy="2800"/>
          </a:xfrm>
          <a:prstGeom prst="straightConnector1">
            <a:avLst/>
          </a:prstGeom>
          <a:noFill/>
          <a:ln w="9525" cap="flat" cmpd="sng">
            <a:solidFill>
              <a:srgbClr val="595959"/>
            </a:solidFill>
            <a:prstDash val="solid"/>
            <a:round/>
            <a:headEnd type="none" w="med" len="med"/>
            <a:tailEnd type="triangle" w="med" len="med"/>
          </a:ln>
        </p:spPr>
      </p:cxnSp>
      <p:sp>
        <p:nvSpPr>
          <p:cNvPr id="88" name="Google Shape;88;p14"/>
          <p:cNvSpPr txBox="1"/>
          <p:nvPr/>
        </p:nvSpPr>
        <p:spPr>
          <a:xfrm>
            <a:off x="278075" y="1050100"/>
            <a:ext cx="11618725" cy="23791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marR="0" lvl="0" indent="-419090" algn="l" rtl="0">
              <a:lnSpc>
                <a:spcPct val="100000"/>
              </a:lnSpc>
              <a:spcBef>
                <a:spcPts val="0"/>
              </a:spcBef>
              <a:spcAft>
                <a:spcPts val="0"/>
              </a:spcAft>
              <a:buClr>
                <a:srgbClr val="595959"/>
              </a:buClr>
              <a:buSzPts val="1350"/>
              <a:buChar char="●"/>
            </a:pPr>
            <a:r>
              <a:rPr lang="en" sz="1800">
                <a:solidFill>
                  <a:srgbClr val="595959"/>
                </a:solidFill>
              </a:rPr>
              <a:t>Shape from Shading (e.g., within ASP) requires a careful selection and pre-processing of the input data</a:t>
            </a:r>
            <a:endParaRPr sz="1800">
              <a:solidFill>
                <a:srgbClr val="595959"/>
              </a:solidFill>
            </a:endParaRPr>
          </a:p>
          <a:p>
            <a:pPr marL="609585" marR="0" lvl="0" indent="-419090" algn="l" rtl="0">
              <a:lnSpc>
                <a:spcPct val="100000"/>
              </a:lnSpc>
              <a:spcBef>
                <a:spcPts val="667"/>
              </a:spcBef>
              <a:spcAft>
                <a:spcPts val="0"/>
              </a:spcAft>
              <a:buClr>
                <a:srgbClr val="595959"/>
              </a:buClr>
              <a:buSzPts val="1350"/>
              <a:buChar char="●"/>
            </a:pPr>
            <a:r>
              <a:rPr lang="en" sz="1800">
                <a:solidFill>
                  <a:srgbClr val="595959"/>
                </a:solidFill>
              </a:rPr>
              <a:t>Calibrated input images need to be carefully aligned to each other and registered to the a priori DEM, to avoid aliasing and artifacts in the products</a:t>
            </a:r>
            <a:endParaRPr sz="1800">
              <a:solidFill>
                <a:srgbClr val="595959"/>
              </a:solidFill>
            </a:endParaRPr>
          </a:p>
          <a:p>
            <a:pPr marL="609585" marR="0" lvl="0" indent="-419090" algn="l" rtl="0">
              <a:lnSpc>
                <a:spcPct val="100000"/>
              </a:lnSpc>
              <a:spcBef>
                <a:spcPts val="667"/>
              </a:spcBef>
              <a:spcAft>
                <a:spcPts val="0"/>
              </a:spcAft>
              <a:buClr>
                <a:srgbClr val="595959"/>
              </a:buClr>
              <a:buSzPts val="1350"/>
              <a:buChar char="●"/>
            </a:pPr>
            <a:r>
              <a:rPr lang="en" sz="1800">
                <a:solidFill>
                  <a:srgbClr val="595959"/>
                </a:solidFill>
              </a:rPr>
              <a:t>Careful images selection to lower computational costs without sacrificing coverage (surface, illumination)</a:t>
            </a:r>
            <a:endParaRPr sz="1800">
              <a:solidFill>
                <a:srgbClr val="595959"/>
              </a:solidFill>
            </a:endParaRPr>
          </a:p>
          <a:p>
            <a:pPr marL="609585" marR="0" lvl="0" indent="-419090" algn="l" rtl="0">
              <a:lnSpc>
                <a:spcPct val="100000"/>
              </a:lnSpc>
              <a:spcBef>
                <a:spcPts val="667"/>
              </a:spcBef>
              <a:spcAft>
                <a:spcPts val="667"/>
              </a:spcAft>
              <a:buClr>
                <a:srgbClr val="595959"/>
              </a:buClr>
              <a:buSzPts val="1350"/>
              <a:buChar char="●"/>
            </a:pPr>
            <a:r>
              <a:rPr lang="en" sz="1800">
                <a:solidFill>
                  <a:srgbClr val="595959"/>
                </a:solidFill>
              </a:rPr>
              <a:t>Cumbersome pre-processing work for large areas and large number of images, delicate validation of the final products</a:t>
            </a:r>
            <a:endParaRPr sz="1800">
              <a:solidFill>
                <a:srgbClr val="595959"/>
              </a:solidFill>
            </a:endParaRPr>
          </a:p>
        </p:txBody>
      </p:sp>
      <p:sp>
        <p:nvSpPr>
          <p:cNvPr id="89" name="Google Shape;89;p14"/>
          <p:cNvSpPr txBox="1"/>
          <p:nvPr/>
        </p:nvSpPr>
        <p:spPr>
          <a:xfrm>
            <a:off x="8800000" y="5839467"/>
            <a:ext cx="2667600" cy="290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200" i="1">
                <a:solidFill>
                  <a:srgbClr val="595959"/>
                </a:solidFill>
              </a:rPr>
              <a:t>Main steps of our SfS pipeline</a:t>
            </a:r>
            <a:endParaRPr sz="1200" i="1">
              <a:solidFill>
                <a:srgbClr val="595959"/>
              </a:solidFill>
            </a:endParaRPr>
          </a:p>
        </p:txBody>
      </p:sp>
      <p:sp>
        <p:nvSpPr>
          <p:cNvPr id="5" name="Title 1">
            <a:extLst>
              <a:ext uri="{FF2B5EF4-FFF2-40B4-BE49-F238E27FC236}">
                <a16:creationId xmlns:a16="http://schemas.microsoft.com/office/drawing/2014/main" id="{098B7E30-4C2F-2D07-82B8-E20F441FE2E6}"/>
              </a:ext>
            </a:extLst>
          </p:cNvPr>
          <p:cNvSpPr txBox="1">
            <a:spLocks/>
          </p:cNvSpPr>
          <p:nvPr/>
        </p:nvSpPr>
        <p:spPr>
          <a:xfrm>
            <a:off x="278321" y="-3558"/>
            <a:ext cx="6631498" cy="897467"/>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en-US" dirty="0">
                <a:solidFill>
                  <a:srgbClr val="E7E6E6"/>
                </a:solidFill>
                <a:ea typeface="+mj-lt"/>
                <a:cs typeface="+mj-lt"/>
              </a:rPr>
              <a:t>Semi-automated Ground Track Digital Elevation Model Construction</a:t>
            </a:r>
            <a:endParaRPr lang="en-US" dirty="0"/>
          </a:p>
        </p:txBody>
      </p:sp>
    </p:spTree>
    <p:extLst>
      <p:ext uri="{BB962C8B-B14F-4D97-AF65-F5344CB8AC3E}">
        <p14:creationId xmlns:p14="http://schemas.microsoft.com/office/powerpoint/2010/main" val="11346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Google Shape;96;p15"/>
          <p:cNvSpPr/>
          <p:nvPr/>
        </p:nvSpPr>
        <p:spPr>
          <a:xfrm>
            <a:off x="4924475" y="3517951"/>
            <a:ext cx="2318000" cy="28100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33" tIns="91433" rIns="91433" bIns="914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97" name="Google Shape;97;p15"/>
          <p:cNvSpPr txBox="1"/>
          <p:nvPr/>
        </p:nvSpPr>
        <p:spPr>
          <a:xfrm>
            <a:off x="5369751" y="4183851"/>
            <a:ext cx="1464000" cy="518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rgbClr val="000000"/>
              </a:buClr>
              <a:buSzPts val="1100"/>
              <a:buFont typeface="Arial"/>
              <a:buNone/>
            </a:pPr>
            <a:r>
              <a:rPr lang="en" sz="1467">
                <a:solidFill>
                  <a:srgbClr val="000000"/>
                </a:solidFill>
                <a:latin typeface="Calibri"/>
                <a:ea typeface="Calibri"/>
                <a:cs typeface="Calibri"/>
                <a:sym typeface="Calibri"/>
              </a:rPr>
              <a:t>Bundle-adjust (BA) images (iterate)</a:t>
            </a:r>
            <a:endParaRPr sz="1467">
              <a:solidFill>
                <a:srgbClr val="000000"/>
              </a:solidFill>
              <a:latin typeface="Calibri"/>
              <a:ea typeface="Calibri"/>
              <a:cs typeface="Calibri"/>
              <a:sym typeface="Calibri"/>
            </a:endParaRPr>
          </a:p>
        </p:txBody>
      </p:sp>
      <p:sp>
        <p:nvSpPr>
          <p:cNvPr id="98" name="Google Shape;98;p15"/>
          <p:cNvSpPr txBox="1"/>
          <p:nvPr/>
        </p:nvSpPr>
        <p:spPr>
          <a:xfrm>
            <a:off x="5369751" y="4869651"/>
            <a:ext cx="1464000" cy="518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rgbClr val="000000"/>
              </a:buClr>
              <a:buSzPts val="1100"/>
              <a:buFont typeface="Arial"/>
              <a:buNone/>
            </a:pPr>
            <a:r>
              <a:rPr lang="en" sz="1467">
                <a:solidFill>
                  <a:srgbClr val="000000"/>
                </a:solidFill>
                <a:latin typeface="Calibri"/>
                <a:ea typeface="Calibri"/>
                <a:cs typeface="Calibri"/>
                <a:sym typeface="Calibri"/>
              </a:rPr>
              <a:t>Select subset for optimal coverage</a:t>
            </a:r>
            <a:endParaRPr sz="1467">
              <a:solidFill>
                <a:srgbClr val="000000"/>
              </a:solidFill>
              <a:latin typeface="Calibri"/>
              <a:ea typeface="Calibri"/>
              <a:cs typeface="Calibri"/>
              <a:sym typeface="Calibri"/>
            </a:endParaRPr>
          </a:p>
          <a:p>
            <a:pPr marL="0" lvl="0" indent="0" algn="ctr" rtl="0">
              <a:spcBef>
                <a:spcPts val="0"/>
              </a:spcBef>
              <a:spcAft>
                <a:spcPts val="0"/>
              </a:spcAft>
              <a:buNone/>
            </a:pPr>
            <a:endParaRPr sz="1467">
              <a:latin typeface="Calibri"/>
              <a:ea typeface="Calibri"/>
              <a:cs typeface="Calibri"/>
              <a:sym typeface="Calibri"/>
            </a:endParaRPr>
          </a:p>
        </p:txBody>
      </p:sp>
      <p:sp>
        <p:nvSpPr>
          <p:cNvPr id="99" name="Google Shape;99;p15"/>
          <p:cNvSpPr txBox="1"/>
          <p:nvPr/>
        </p:nvSpPr>
        <p:spPr>
          <a:xfrm>
            <a:off x="5369751" y="5555451"/>
            <a:ext cx="1464000" cy="518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67">
                <a:latin typeface="Calibri"/>
                <a:ea typeface="Calibri"/>
                <a:cs typeface="Calibri"/>
                <a:sym typeface="Calibri"/>
              </a:rPr>
              <a:t>Register images to a priori DEM (IA)</a:t>
            </a:r>
            <a:endParaRPr sz="1467">
              <a:latin typeface="Calibri"/>
              <a:ea typeface="Calibri"/>
              <a:cs typeface="Calibri"/>
              <a:sym typeface="Calibri"/>
            </a:endParaRPr>
          </a:p>
        </p:txBody>
      </p:sp>
      <p:sp>
        <p:nvSpPr>
          <p:cNvPr id="100" name="Google Shape;100;p15"/>
          <p:cNvSpPr txBox="1"/>
          <p:nvPr/>
        </p:nvSpPr>
        <p:spPr>
          <a:xfrm>
            <a:off x="7633475" y="4580251"/>
            <a:ext cx="1694000" cy="686000"/>
          </a:xfrm>
          <a:prstGeom prst="rect">
            <a:avLst/>
          </a:prstGeom>
          <a:solidFill>
            <a:srgbClr val="EEEEEE"/>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50" dirty="0">
                <a:latin typeface="Calibri"/>
                <a:ea typeface="Calibri"/>
                <a:cs typeface="Calibri"/>
                <a:sym typeface="Calibri"/>
              </a:rPr>
              <a:t>Compute </a:t>
            </a:r>
            <a:r>
              <a:rPr lang="en" sz="1450" b="1" u="sng" dirty="0">
                <a:latin typeface="Calibri"/>
                <a:ea typeface="Calibri"/>
                <a:cs typeface="Calibri"/>
                <a:sym typeface="Calibri"/>
              </a:rPr>
              <a:t>Shape-from-Shading</a:t>
            </a:r>
            <a:r>
              <a:rPr lang="en" sz="1450" dirty="0">
                <a:latin typeface="Calibri"/>
                <a:ea typeface="Calibri"/>
                <a:cs typeface="Calibri"/>
                <a:sym typeface="Calibri"/>
              </a:rPr>
              <a:t> (</a:t>
            </a:r>
            <a:r>
              <a:rPr lang="en" sz="1450" dirty="0" err="1">
                <a:latin typeface="Calibri"/>
                <a:ea typeface="Calibri"/>
                <a:cs typeface="Calibri"/>
                <a:sym typeface="Calibri"/>
              </a:rPr>
              <a:t>SfS</a:t>
            </a:r>
            <a:r>
              <a:rPr lang="en" sz="1450" dirty="0">
                <a:latin typeface="Calibri"/>
                <a:ea typeface="Calibri"/>
                <a:cs typeface="Calibri"/>
                <a:sym typeface="Calibri"/>
              </a:rPr>
              <a:t>) DEM</a:t>
            </a:r>
            <a:endParaRPr sz="1450" dirty="0">
              <a:latin typeface="Calibri"/>
              <a:ea typeface="Calibri"/>
              <a:cs typeface="Calibri"/>
              <a:sym typeface="Calibri"/>
            </a:endParaRPr>
          </a:p>
        </p:txBody>
      </p:sp>
      <p:sp>
        <p:nvSpPr>
          <p:cNvPr id="101" name="Google Shape;101;p15"/>
          <p:cNvSpPr txBox="1"/>
          <p:nvPr/>
        </p:nvSpPr>
        <p:spPr>
          <a:xfrm>
            <a:off x="5158325" y="3471057"/>
            <a:ext cx="1859600" cy="365200"/>
          </a:xfrm>
          <a:prstGeom prst="rect">
            <a:avLst/>
          </a:prstGeom>
          <a:noFill/>
          <a:ln>
            <a:noFill/>
          </a:ln>
        </p:spPr>
        <p:txBody>
          <a:bodyPr spcFirstLastPara="1" wrap="square" lIns="91433" tIns="91433" rIns="91433" bIns="914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67" b="1" u="sng">
                <a:latin typeface="Calibri"/>
                <a:ea typeface="Calibri"/>
                <a:cs typeface="Calibri"/>
                <a:sym typeface="Calibri"/>
              </a:rPr>
              <a:t>Pre-process images and down-select</a:t>
            </a:r>
            <a:endParaRPr sz="1467" b="1" u="sng">
              <a:latin typeface="Calibri"/>
              <a:ea typeface="Calibri"/>
              <a:cs typeface="Calibri"/>
              <a:sym typeface="Calibri"/>
            </a:endParaRPr>
          </a:p>
        </p:txBody>
      </p:sp>
      <p:sp>
        <p:nvSpPr>
          <p:cNvPr id="102" name="Google Shape;102;p15"/>
          <p:cNvSpPr txBox="1"/>
          <p:nvPr/>
        </p:nvSpPr>
        <p:spPr>
          <a:xfrm>
            <a:off x="391275" y="4099785"/>
            <a:ext cx="1464000" cy="686000"/>
          </a:xfrm>
          <a:prstGeom prst="rect">
            <a:avLst/>
          </a:prstGeom>
          <a:noFill/>
          <a:ln w="1905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rgbClr val="000000"/>
              </a:buClr>
              <a:buSzPts val="1100"/>
              <a:buFont typeface="Arial"/>
              <a:buNone/>
            </a:pPr>
            <a:r>
              <a:rPr lang="en" sz="1467">
                <a:solidFill>
                  <a:srgbClr val="9900FF"/>
                </a:solidFill>
                <a:latin typeface="Calibri"/>
                <a:ea typeface="Calibri"/>
                <a:cs typeface="Calibri"/>
                <a:sym typeface="Calibri"/>
              </a:rPr>
              <a:t>Start from input LDEM/SLDEM at 5-100 m/pix</a:t>
            </a:r>
            <a:endParaRPr sz="1467">
              <a:solidFill>
                <a:srgbClr val="9900FF"/>
              </a:solidFill>
              <a:latin typeface="Calibri"/>
              <a:ea typeface="Calibri"/>
              <a:cs typeface="Calibri"/>
              <a:sym typeface="Calibri"/>
            </a:endParaRPr>
          </a:p>
          <a:p>
            <a:pPr marL="0" lvl="0" indent="0" algn="ctr" rtl="0">
              <a:spcBef>
                <a:spcPts val="0"/>
              </a:spcBef>
              <a:spcAft>
                <a:spcPts val="0"/>
              </a:spcAft>
              <a:buNone/>
            </a:pPr>
            <a:endParaRPr sz="1467">
              <a:latin typeface="Calibri"/>
              <a:ea typeface="Calibri"/>
              <a:cs typeface="Calibri"/>
              <a:sym typeface="Calibri"/>
            </a:endParaRPr>
          </a:p>
        </p:txBody>
      </p:sp>
      <p:cxnSp>
        <p:nvCxnSpPr>
          <p:cNvPr id="103" name="Google Shape;103;p15"/>
          <p:cNvCxnSpPr>
            <a:endCxn id="98" idx="0"/>
          </p:cNvCxnSpPr>
          <p:nvPr/>
        </p:nvCxnSpPr>
        <p:spPr>
          <a:xfrm>
            <a:off x="6101751" y="4701651"/>
            <a:ext cx="0" cy="168000"/>
          </a:xfrm>
          <a:prstGeom prst="straightConnector1">
            <a:avLst/>
          </a:prstGeom>
          <a:noFill/>
          <a:ln w="9525" cap="flat" cmpd="sng">
            <a:solidFill>
              <a:srgbClr val="595959"/>
            </a:solidFill>
            <a:prstDash val="solid"/>
            <a:round/>
            <a:headEnd type="none" w="med" len="med"/>
            <a:tailEnd type="triangle" w="med" len="med"/>
          </a:ln>
        </p:spPr>
      </p:cxnSp>
      <p:cxnSp>
        <p:nvCxnSpPr>
          <p:cNvPr id="104" name="Google Shape;104;p15"/>
          <p:cNvCxnSpPr>
            <a:endCxn id="99" idx="0"/>
          </p:cNvCxnSpPr>
          <p:nvPr/>
        </p:nvCxnSpPr>
        <p:spPr>
          <a:xfrm>
            <a:off x="6101751" y="5387451"/>
            <a:ext cx="0" cy="168000"/>
          </a:xfrm>
          <a:prstGeom prst="straightConnector1">
            <a:avLst/>
          </a:prstGeom>
          <a:noFill/>
          <a:ln w="9525" cap="flat" cmpd="sng">
            <a:solidFill>
              <a:srgbClr val="595959"/>
            </a:solidFill>
            <a:prstDash val="solid"/>
            <a:round/>
            <a:headEnd type="none" w="med" len="med"/>
            <a:tailEnd type="triangle" w="med" len="med"/>
          </a:ln>
        </p:spPr>
      </p:cxnSp>
      <p:cxnSp>
        <p:nvCxnSpPr>
          <p:cNvPr id="105" name="Google Shape;105;p15"/>
          <p:cNvCxnSpPr>
            <a:stCxn id="106" idx="3"/>
            <a:endCxn id="96" idx="1"/>
          </p:cNvCxnSpPr>
          <p:nvPr/>
        </p:nvCxnSpPr>
        <p:spPr>
          <a:xfrm>
            <a:off x="4397333" y="4922967"/>
            <a:ext cx="527200" cy="800"/>
          </a:xfrm>
          <a:prstGeom prst="bentConnector3">
            <a:avLst>
              <a:gd name="adj1" fmla="val 49994"/>
            </a:avLst>
          </a:prstGeom>
          <a:noFill/>
          <a:ln w="9525" cap="flat" cmpd="sng">
            <a:solidFill>
              <a:srgbClr val="595959"/>
            </a:solidFill>
            <a:prstDash val="solid"/>
            <a:round/>
            <a:headEnd type="none" w="med" len="med"/>
            <a:tailEnd type="triangle" w="med" len="med"/>
          </a:ln>
        </p:spPr>
      </p:cxnSp>
      <p:cxnSp>
        <p:nvCxnSpPr>
          <p:cNvPr id="107" name="Google Shape;107;p15"/>
          <p:cNvCxnSpPr>
            <a:stCxn id="96" idx="3"/>
            <a:endCxn id="100" idx="1"/>
          </p:cNvCxnSpPr>
          <p:nvPr/>
        </p:nvCxnSpPr>
        <p:spPr>
          <a:xfrm>
            <a:off x="7242475" y="4922951"/>
            <a:ext cx="391200" cy="400"/>
          </a:xfrm>
          <a:prstGeom prst="straightConnector1">
            <a:avLst/>
          </a:prstGeom>
          <a:noFill/>
          <a:ln w="9525" cap="flat" cmpd="sng">
            <a:solidFill>
              <a:srgbClr val="595959"/>
            </a:solidFill>
            <a:prstDash val="solid"/>
            <a:round/>
            <a:headEnd type="none" w="med" len="med"/>
            <a:tailEnd type="triangle" w="med" len="med"/>
          </a:ln>
        </p:spPr>
      </p:cxnSp>
      <p:sp>
        <p:nvSpPr>
          <p:cNvPr id="106" name="Google Shape;106;p15"/>
          <p:cNvSpPr/>
          <p:nvPr/>
        </p:nvSpPr>
        <p:spPr>
          <a:xfrm>
            <a:off x="2403333" y="3517967"/>
            <a:ext cx="1994000" cy="28100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33" tIns="91433" rIns="91433" bIns="914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108" name="Google Shape;108;p15"/>
          <p:cNvSpPr txBox="1"/>
          <p:nvPr/>
        </p:nvSpPr>
        <p:spPr>
          <a:xfrm>
            <a:off x="2668039" y="4185679"/>
            <a:ext cx="1464000" cy="518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67">
                <a:latin typeface="Calibri"/>
                <a:ea typeface="Calibri"/>
                <a:cs typeface="Calibri"/>
                <a:sym typeface="Calibri"/>
              </a:rPr>
              <a:t>Find overlapping images (shapes)</a:t>
            </a:r>
            <a:endParaRPr sz="1467">
              <a:latin typeface="Calibri"/>
              <a:ea typeface="Calibri"/>
              <a:cs typeface="Calibri"/>
              <a:sym typeface="Calibri"/>
            </a:endParaRPr>
          </a:p>
        </p:txBody>
      </p:sp>
      <p:sp>
        <p:nvSpPr>
          <p:cNvPr id="109" name="Google Shape;109;p15"/>
          <p:cNvSpPr txBox="1"/>
          <p:nvPr/>
        </p:nvSpPr>
        <p:spPr>
          <a:xfrm>
            <a:off x="2664560" y="4867876"/>
            <a:ext cx="1464000" cy="518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67">
                <a:latin typeface="Calibri"/>
                <a:ea typeface="Calibri"/>
                <a:cs typeface="Calibri"/>
                <a:sym typeface="Calibri"/>
              </a:rPr>
              <a:t>Calibrate and project on DEM</a:t>
            </a:r>
            <a:endParaRPr sz="1467">
              <a:latin typeface="Calibri"/>
              <a:ea typeface="Calibri"/>
              <a:cs typeface="Calibri"/>
              <a:sym typeface="Calibri"/>
            </a:endParaRPr>
          </a:p>
        </p:txBody>
      </p:sp>
      <p:sp>
        <p:nvSpPr>
          <p:cNvPr id="110" name="Google Shape;110;p15"/>
          <p:cNvSpPr txBox="1"/>
          <p:nvPr/>
        </p:nvSpPr>
        <p:spPr>
          <a:xfrm>
            <a:off x="2664560" y="5553676"/>
            <a:ext cx="1464000" cy="518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67">
                <a:solidFill>
                  <a:srgbClr val="000000"/>
                </a:solidFill>
                <a:latin typeface="Calibri"/>
                <a:ea typeface="Calibri"/>
                <a:cs typeface="Calibri"/>
                <a:sym typeface="Calibri"/>
              </a:rPr>
              <a:t>Filter bad and shadowed images</a:t>
            </a:r>
            <a:endParaRPr sz="1467">
              <a:solidFill>
                <a:srgbClr val="000000"/>
              </a:solidFill>
              <a:latin typeface="Calibri"/>
              <a:ea typeface="Calibri"/>
              <a:cs typeface="Calibri"/>
              <a:sym typeface="Calibri"/>
            </a:endParaRPr>
          </a:p>
          <a:p>
            <a:pPr marL="0" lvl="0" indent="0" algn="ctr" rtl="0">
              <a:spcBef>
                <a:spcPts val="0"/>
              </a:spcBef>
              <a:spcAft>
                <a:spcPts val="0"/>
              </a:spcAft>
              <a:buNone/>
            </a:pPr>
            <a:endParaRPr sz="1467">
              <a:latin typeface="Calibri"/>
              <a:ea typeface="Calibri"/>
              <a:cs typeface="Calibri"/>
              <a:sym typeface="Calibri"/>
            </a:endParaRPr>
          </a:p>
        </p:txBody>
      </p:sp>
      <p:sp>
        <p:nvSpPr>
          <p:cNvPr id="111" name="Google Shape;111;p15"/>
          <p:cNvSpPr txBox="1"/>
          <p:nvPr/>
        </p:nvSpPr>
        <p:spPr>
          <a:xfrm>
            <a:off x="2628547" y="3471053"/>
            <a:ext cx="1523200" cy="365200"/>
          </a:xfrm>
          <a:prstGeom prst="rect">
            <a:avLst/>
          </a:prstGeom>
          <a:noFill/>
          <a:ln>
            <a:noFill/>
          </a:ln>
        </p:spPr>
        <p:txBody>
          <a:bodyPr spcFirstLastPara="1" wrap="square" lIns="91433" tIns="91433" rIns="91433" bIns="914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67" b="1" u="sng">
                <a:latin typeface="Calibri"/>
                <a:ea typeface="Calibri"/>
                <a:cs typeface="Calibri"/>
                <a:sym typeface="Calibri"/>
              </a:rPr>
              <a:t>Identify images and calibrate</a:t>
            </a:r>
            <a:endParaRPr sz="1467" b="1" u="sng">
              <a:latin typeface="Calibri"/>
              <a:ea typeface="Calibri"/>
              <a:cs typeface="Calibri"/>
              <a:sym typeface="Calibri"/>
            </a:endParaRPr>
          </a:p>
        </p:txBody>
      </p:sp>
      <p:cxnSp>
        <p:nvCxnSpPr>
          <p:cNvPr id="112" name="Google Shape;112;p15"/>
          <p:cNvCxnSpPr>
            <a:stCxn id="108" idx="2"/>
            <a:endCxn id="109" idx="0"/>
          </p:cNvCxnSpPr>
          <p:nvPr/>
        </p:nvCxnSpPr>
        <p:spPr>
          <a:xfrm flipH="1">
            <a:off x="3396439" y="4703679"/>
            <a:ext cx="3600" cy="164000"/>
          </a:xfrm>
          <a:prstGeom prst="straightConnector1">
            <a:avLst/>
          </a:prstGeom>
          <a:noFill/>
          <a:ln w="9525" cap="flat" cmpd="sng">
            <a:solidFill>
              <a:srgbClr val="595959"/>
            </a:solidFill>
            <a:prstDash val="solid"/>
            <a:round/>
            <a:headEnd type="none" w="med" len="med"/>
            <a:tailEnd type="triangle" w="med" len="med"/>
          </a:ln>
        </p:spPr>
      </p:cxnSp>
      <p:cxnSp>
        <p:nvCxnSpPr>
          <p:cNvPr id="113" name="Google Shape;113;p15"/>
          <p:cNvCxnSpPr>
            <a:stCxn id="109" idx="2"/>
            <a:endCxn id="110" idx="0"/>
          </p:cNvCxnSpPr>
          <p:nvPr/>
        </p:nvCxnSpPr>
        <p:spPr>
          <a:xfrm>
            <a:off x="3396560" y="5385876"/>
            <a:ext cx="0" cy="168000"/>
          </a:xfrm>
          <a:prstGeom prst="straightConnector1">
            <a:avLst/>
          </a:prstGeom>
          <a:noFill/>
          <a:ln w="9525" cap="flat" cmpd="sng">
            <a:solidFill>
              <a:srgbClr val="595959"/>
            </a:solidFill>
            <a:prstDash val="solid"/>
            <a:round/>
            <a:headEnd type="none" w="med" len="med"/>
            <a:tailEnd type="triangle" w="med" len="med"/>
          </a:ln>
        </p:spPr>
      </p:cxnSp>
      <p:sp>
        <p:nvSpPr>
          <p:cNvPr id="114" name="Google Shape;114;p15"/>
          <p:cNvSpPr txBox="1"/>
          <p:nvPr/>
        </p:nvSpPr>
        <p:spPr>
          <a:xfrm>
            <a:off x="9560425" y="4496451"/>
            <a:ext cx="1944800" cy="862000"/>
          </a:xfrm>
          <a:prstGeom prst="rect">
            <a:avLst/>
          </a:prstGeom>
          <a:noFill/>
          <a:ln w="19050" cap="flat" cmpd="sng">
            <a:solidFill>
              <a:srgbClr val="000000"/>
            </a:solidFill>
            <a:prstDash val="solid"/>
            <a:round/>
            <a:headEnd type="none" w="sm" len="sm"/>
            <a:tailEnd type="none" w="sm" len="sm"/>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Clr>
                <a:srgbClr val="9900FF"/>
              </a:buClr>
              <a:buSzPts val="800"/>
              <a:buFont typeface="Arial"/>
              <a:buNone/>
            </a:pPr>
            <a:r>
              <a:rPr lang="en" sz="1467">
                <a:solidFill>
                  <a:srgbClr val="9900FF"/>
                </a:solidFill>
              </a:rPr>
              <a:t>SFS DEM @ target resolution + ancillary products (validation)</a:t>
            </a:r>
            <a:endParaRPr sz="1467">
              <a:solidFill>
                <a:srgbClr val="9900FF"/>
              </a:solidFill>
              <a:latin typeface="Arial"/>
              <a:ea typeface="Arial"/>
              <a:cs typeface="Arial"/>
              <a:sym typeface="Arial"/>
            </a:endParaRPr>
          </a:p>
        </p:txBody>
      </p:sp>
      <p:cxnSp>
        <p:nvCxnSpPr>
          <p:cNvPr id="115" name="Google Shape;115;p15"/>
          <p:cNvCxnSpPr>
            <a:stCxn id="102" idx="3"/>
          </p:cNvCxnSpPr>
          <p:nvPr/>
        </p:nvCxnSpPr>
        <p:spPr>
          <a:xfrm rot="10800000" flipH="1">
            <a:off x="1855275" y="4441185"/>
            <a:ext cx="544000" cy="1600"/>
          </a:xfrm>
          <a:prstGeom prst="straightConnector1">
            <a:avLst/>
          </a:prstGeom>
          <a:noFill/>
          <a:ln w="9525" cap="flat" cmpd="sng">
            <a:solidFill>
              <a:srgbClr val="595959"/>
            </a:solidFill>
            <a:prstDash val="solid"/>
            <a:round/>
            <a:headEnd type="none" w="med" len="med"/>
            <a:tailEnd type="triangle" w="med" len="med"/>
          </a:ln>
        </p:spPr>
      </p:cxnSp>
      <p:cxnSp>
        <p:nvCxnSpPr>
          <p:cNvPr id="116" name="Google Shape;116;p15"/>
          <p:cNvCxnSpPr>
            <a:stCxn id="100" idx="3"/>
          </p:cNvCxnSpPr>
          <p:nvPr/>
        </p:nvCxnSpPr>
        <p:spPr>
          <a:xfrm rot="10800000" flipH="1">
            <a:off x="9327475" y="4922851"/>
            <a:ext cx="240000" cy="400"/>
          </a:xfrm>
          <a:prstGeom prst="straightConnector1">
            <a:avLst/>
          </a:prstGeom>
          <a:noFill/>
          <a:ln w="9525" cap="flat" cmpd="sng">
            <a:solidFill>
              <a:srgbClr val="595959"/>
            </a:solidFill>
            <a:prstDash val="solid"/>
            <a:round/>
            <a:headEnd type="none" w="med" len="med"/>
            <a:tailEnd type="triangle" w="med" len="med"/>
          </a:ln>
        </p:spPr>
      </p:cxnSp>
      <p:sp>
        <p:nvSpPr>
          <p:cNvPr id="117" name="Google Shape;117;p15"/>
          <p:cNvSpPr txBox="1"/>
          <p:nvPr/>
        </p:nvSpPr>
        <p:spPr>
          <a:xfrm>
            <a:off x="391259" y="5055204"/>
            <a:ext cx="1464000" cy="686000"/>
          </a:xfrm>
          <a:prstGeom prst="rect">
            <a:avLst/>
          </a:prstGeom>
          <a:noFill/>
          <a:ln w="1905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67">
                <a:latin typeface="Calibri"/>
                <a:ea typeface="Calibri"/>
                <a:cs typeface="Calibri"/>
                <a:sym typeface="Calibri"/>
              </a:rPr>
              <a:t>Set paths, crs, target resolution, region of interest</a:t>
            </a:r>
            <a:endParaRPr sz="1467">
              <a:latin typeface="Calibri"/>
              <a:ea typeface="Calibri"/>
              <a:cs typeface="Calibri"/>
              <a:sym typeface="Calibri"/>
            </a:endParaRPr>
          </a:p>
        </p:txBody>
      </p:sp>
      <p:cxnSp>
        <p:nvCxnSpPr>
          <p:cNvPr id="118" name="Google Shape;118;p15"/>
          <p:cNvCxnSpPr/>
          <p:nvPr/>
        </p:nvCxnSpPr>
        <p:spPr>
          <a:xfrm>
            <a:off x="1855275" y="5398191"/>
            <a:ext cx="548000" cy="2800"/>
          </a:xfrm>
          <a:prstGeom prst="straightConnector1">
            <a:avLst/>
          </a:prstGeom>
          <a:noFill/>
          <a:ln w="9525" cap="flat" cmpd="sng">
            <a:solidFill>
              <a:srgbClr val="595959"/>
            </a:solidFill>
            <a:prstDash val="solid"/>
            <a:round/>
            <a:headEnd type="none" w="med" len="med"/>
            <a:tailEnd type="triangle" w="med" len="med"/>
          </a:ln>
        </p:spPr>
      </p:cxnSp>
      <p:sp>
        <p:nvSpPr>
          <p:cNvPr id="120" name="Google Shape;120;p15"/>
          <p:cNvSpPr txBox="1"/>
          <p:nvPr/>
        </p:nvSpPr>
        <p:spPr>
          <a:xfrm>
            <a:off x="8800000" y="5839467"/>
            <a:ext cx="2667600" cy="290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200" i="1">
                <a:solidFill>
                  <a:srgbClr val="595959"/>
                </a:solidFill>
              </a:rPr>
              <a:t>Main steps of our SfS pipeline</a:t>
            </a:r>
            <a:endParaRPr sz="1200" i="1">
              <a:solidFill>
                <a:srgbClr val="595959"/>
              </a:solidFill>
            </a:endParaRPr>
          </a:p>
        </p:txBody>
      </p:sp>
      <p:sp>
        <p:nvSpPr>
          <p:cNvPr id="5" name="Title 1">
            <a:extLst>
              <a:ext uri="{FF2B5EF4-FFF2-40B4-BE49-F238E27FC236}">
                <a16:creationId xmlns:a16="http://schemas.microsoft.com/office/drawing/2014/main" id="{C47C317D-603F-C3B5-D55B-A639D7545F08}"/>
              </a:ext>
            </a:extLst>
          </p:cNvPr>
          <p:cNvSpPr txBox="1">
            <a:spLocks/>
          </p:cNvSpPr>
          <p:nvPr/>
        </p:nvSpPr>
        <p:spPr>
          <a:xfrm>
            <a:off x="278321" y="-3558"/>
            <a:ext cx="6631498" cy="897467"/>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en-US" dirty="0">
                <a:solidFill>
                  <a:srgbClr val="E7E6E6"/>
                </a:solidFill>
                <a:ea typeface="+mj-lt"/>
                <a:cs typeface="+mj-lt"/>
              </a:rPr>
              <a:t>Semi-automated Ground Track Digital Elevation Model Construction</a:t>
            </a:r>
            <a:endParaRPr lang="en-US" dirty="0"/>
          </a:p>
        </p:txBody>
      </p:sp>
      <p:sp>
        <p:nvSpPr>
          <p:cNvPr id="9" name="Google Shape;88;p14">
            <a:extLst>
              <a:ext uri="{FF2B5EF4-FFF2-40B4-BE49-F238E27FC236}">
                <a16:creationId xmlns:a16="http://schemas.microsoft.com/office/drawing/2014/main" id="{F60310C8-5A16-FD21-126A-B2ED46294E42}"/>
              </a:ext>
            </a:extLst>
          </p:cNvPr>
          <p:cNvSpPr txBox="1"/>
          <p:nvPr/>
        </p:nvSpPr>
        <p:spPr>
          <a:xfrm>
            <a:off x="278075" y="1050100"/>
            <a:ext cx="11618725" cy="23791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indent="-418465">
              <a:buSzPts val="1350"/>
              <a:buFont typeface="Arial,Sans-Serif"/>
              <a:buChar char="●"/>
            </a:pPr>
            <a:r>
              <a:rPr lang="en" sz="1800" dirty="0">
                <a:solidFill>
                  <a:srgbClr val="595959"/>
                </a:solidFill>
              </a:rPr>
              <a:t>Semi-automated pipeline of python scripts, USGS ISIS + Ames Stereo Pipeline (ASP) wrappers, and geospatial libraries (</a:t>
            </a:r>
            <a:r>
              <a:rPr lang="en" sz="1800" dirty="0" err="1">
                <a:solidFill>
                  <a:srgbClr val="595959"/>
                </a:solidFill>
              </a:rPr>
              <a:t>gdal</a:t>
            </a:r>
            <a:r>
              <a:rPr lang="en" sz="1800" dirty="0">
                <a:solidFill>
                  <a:srgbClr val="595959"/>
                </a:solidFill>
              </a:rPr>
              <a:t>, </a:t>
            </a:r>
            <a:r>
              <a:rPr lang="en" sz="1800" dirty="0" err="1">
                <a:solidFill>
                  <a:srgbClr val="595959"/>
                </a:solidFill>
              </a:rPr>
              <a:t>xarray</a:t>
            </a:r>
            <a:r>
              <a:rPr lang="en" sz="1800" dirty="0">
                <a:solidFill>
                  <a:srgbClr val="595959"/>
                </a:solidFill>
              </a:rPr>
              <a:t>, </a:t>
            </a:r>
            <a:r>
              <a:rPr lang="en" sz="1800" dirty="0" err="1">
                <a:solidFill>
                  <a:srgbClr val="595959"/>
                </a:solidFill>
              </a:rPr>
              <a:t>geopandas</a:t>
            </a:r>
            <a:r>
              <a:rPr lang="en" sz="1800" dirty="0">
                <a:solidFill>
                  <a:srgbClr val="595959"/>
                </a:solidFill>
              </a:rPr>
              <a:t>)</a:t>
            </a:r>
            <a:endParaRPr lang="en-US" sz="1800" dirty="0">
              <a:solidFill>
                <a:srgbClr val="595959"/>
              </a:solidFill>
            </a:endParaRPr>
          </a:p>
          <a:p>
            <a:pPr marL="608965" indent="-418465">
              <a:spcBef>
                <a:spcPts val="667"/>
              </a:spcBef>
              <a:buSzPts val="1350"/>
              <a:buFont typeface="Arial,Sans-Serif"/>
              <a:buChar char="●"/>
            </a:pPr>
            <a:r>
              <a:rPr lang="en" sz="1800" dirty="0">
                <a:solidFill>
                  <a:srgbClr val="595959"/>
                </a:solidFill>
              </a:rPr>
              <a:t>Published and ongoing applications to the Moon (</a:t>
            </a:r>
            <a:r>
              <a:rPr lang="en" sz="1800" dirty="0" err="1">
                <a:solidFill>
                  <a:srgbClr val="595959"/>
                </a:solidFill>
              </a:rPr>
              <a:t>LuNaMaps</a:t>
            </a:r>
            <a:r>
              <a:rPr lang="en" sz="1800" dirty="0">
                <a:solidFill>
                  <a:srgbClr val="595959"/>
                </a:solidFill>
              </a:rPr>
              <a:t>, AGDT) and Mercury</a:t>
            </a:r>
            <a:endParaRPr lang="en-US" sz="1800" dirty="0">
              <a:solidFill>
                <a:srgbClr val="595959"/>
              </a:solidFill>
            </a:endParaRPr>
          </a:p>
          <a:p>
            <a:pPr marL="608965" indent="-418465">
              <a:spcBef>
                <a:spcPts val="667"/>
              </a:spcBef>
              <a:buSzPts val="1350"/>
              <a:buFont typeface="Arial,Sans-Serif"/>
              <a:buChar char="●"/>
            </a:pPr>
            <a:r>
              <a:rPr lang="en" sz="1800" dirty="0">
                <a:solidFill>
                  <a:srgbClr val="595959"/>
                </a:solidFill>
              </a:rPr>
              <a:t>Successfully applied to large (e.g., 16x16 km, 300x300 km) regions and 2500+ LROC or MDIS NAC images</a:t>
            </a:r>
            <a:endParaRPr lang="en-US" sz="1800" dirty="0">
              <a:solidFill>
                <a:srgbClr val="595959"/>
              </a:solidFill>
            </a:endParaRPr>
          </a:p>
          <a:p>
            <a:pPr marL="608965" indent="-418465">
              <a:spcBef>
                <a:spcPts val="667"/>
              </a:spcBef>
              <a:spcAft>
                <a:spcPts val="667"/>
              </a:spcAft>
              <a:buSzPts val="1350"/>
              <a:buFont typeface="Arial,Sans-Serif"/>
              <a:buChar char="●"/>
            </a:pPr>
            <a:r>
              <a:rPr lang="en" sz="1800" dirty="0">
                <a:solidFill>
                  <a:srgbClr val="595959"/>
                </a:solidFill>
              </a:rPr>
              <a:t>Distributed processing on the NCCS PGDA/ADAPT cluster</a:t>
            </a:r>
            <a:endParaRPr lang="en-US" sz="1800" dirty="0">
              <a:solidFill>
                <a:srgbClr val="595959"/>
              </a:solidFill>
            </a:endParaRPr>
          </a:p>
          <a:p>
            <a:pPr marL="190500" marR="0" lvl="0" algn="l">
              <a:lnSpc>
                <a:spcPct val="100000"/>
              </a:lnSpc>
              <a:buClr>
                <a:srgbClr val="595959"/>
              </a:buClr>
              <a:buSzPts val="1350"/>
            </a:pPr>
            <a:endParaRPr lang="en" sz="1800" dirty="0">
              <a:solidFill>
                <a:srgbClr val="595959"/>
              </a:solidFill>
            </a:endParaRPr>
          </a:p>
        </p:txBody>
      </p:sp>
    </p:spTree>
    <p:extLst>
      <p:ext uri="{BB962C8B-B14F-4D97-AF65-F5344CB8AC3E}">
        <p14:creationId xmlns:p14="http://schemas.microsoft.com/office/powerpoint/2010/main" val="32579770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B6735EDA059554CB74A83C585876A2C" ma:contentTypeVersion="10" ma:contentTypeDescription="Create a new document." ma:contentTypeScope="" ma:versionID="2b0589644aec137c53fc28951cc9a4e3">
  <xsd:schema xmlns:xsd="http://www.w3.org/2001/XMLSchema" xmlns:xs="http://www.w3.org/2001/XMLSchema" xmlns:p="http://schemas.microsoft.com/office/2006/metadata/properties" xmlns:ns2="fecaa023-3370-4700-8d21-8e8e9d107f22" xmlns:ns3="d900e117-17a0-4b24-9e47-511ef1d02c43" targetNamespace="http://schemas.microsoft.com/office/2006/metadata/properties" ma:root="true" ma:fieldsID="a50fb782e8f2b2844658c0a60bd2ad77" ns2:_="" ns3:_="">
    <xsd:import namespace="fecaa023-3370-4700-8d21-8e8e9d107f22"/>
    <xsd:import namespace="d900e117-17a0-4b24-9e47-511ef1d02c4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caa023-3370-4700-8d21-8e8e9d107f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963d3d5-020e-41e4-933e-624a3f9299ff}" ma:internalName="TaxCatchAll" ma:showField="CatchAllData" ma:web="b57634b3-4bef-456f-aed7-bf0258112c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900e117-17a0-4b24-9e47-511ef1d02c43" xsi:nil="true"/>
    <lcf76f155ced4ddcb4097134ff3c332f xmlns="fecaa023-3370-4700-8d21-8e8e9d107f2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8BCB445-80DF-4F6E-B398-BD879CB37AC9}">
  <ds:schemaRefs>
    <ds:schemaRef ds:uri="http://schemas.microsoft.com/sharepoint/v3/contenttype/forms"/>
  </ds:schemaRefs>
</ds:datastoreItem>
</file>

<file path=customXml/itemProps2.xml><?xml version="1.0" encoding="utf-8"?>
<ds:datastoreItem xmlns:ds="http://schemas.openxmlformats.org/officeDocument/2006/customXml" ds:itemID="{F011BFE9-A594-4202-B577-40CC1A41B9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caa023-3370-4700-8d21-8e8e9d107f22"/>
    <ds:schemaRef ds:uri="d900e117-17a0-4b24-9e47-511ef1d02c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993F04-15E3-4B97-A4AD-99D6AA21BCB4}">
  <ds:schemaRefs>
    <ds:schemaRef ds:uri="http://purl.org/dc/dcmitype/"/>
    <ds:schemaRef ds:uri="http://purl.org/dc/terms/"/>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d900e117-17a0-4b24-9e47-511ef1d02c43"/>
    <ds:schemaRef ds:uri="fecaa023-3370-4700-8d21-8e8e9d107f22"/>
    <ds:schemaRef ds:uri="http://schemas.microsoft.com/office/2006/metadata/propertie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9731</TotalTime>
  <Words>2604</Words>
  <Application>Microsoft Macintosh PowerPoint</Application>
  <PresentationFormat>Widescreen</PresentationFormat>
  <Paragraphs>340</Paragraphs>
  <Slides>27</Slides>
  <Notes>4</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 Bold</vt:lpstr>
      <vt:lpstr>Arial,Sans-Serif</vt:lpstr>
      <vt:lpstr>Calibri</vt:lpstr>
      <vt:lpstr>Calibri Light</vt:lpstr>
      <vt:lpstr>Courier New</vt:lpstr>
      <vt:lpstr>Open Sans</vt:lpstr>
      <vt:lpstr>Roboto</vt:lpstr>
      <vt:lpstr>Office Theme</vt:lpstr>
      <vt:lpstr>PowerPoint Presentation</vt:lpstr>
      <vt:lpstr>Outline</vt:lpstr>
      <vt:lpstr>Outline</vt:lpstr>
      <vt:lpstr>The Need for Better Lunar Map Products</vt:lpstr>
      <vt:lpstr>Outline</vt:lpstr>
      <vt:lpstr>Ames Stereo Pipeline</vt:lpstr>
      <vt:lpstr>Ames Stereo Pipeline</vt:lpstr>
      <vt:lpstr>PowerPoint Presentation</vt:lpstr>
      <vt:lpstr>PowerPoint Presentation</vt:lpstr>
      <vt:lpstr>DEM Building Tools Availability</vt:lpstr>
      <vt:lpstr>Outline</vt:lpstr>
      <vt:lpstr>Pre-built maps</vt:lpstr>
      <vt:lpstr>PowerPoint Presentation</vt:lpstr>
      <vt:lpstr>Outline</vt:lpstr>
      <vt:lpstr>Outline</vt:lpstr>
      <vt:lpstr>LuNaMaps TRN Validation Pipeline</vt:lpstr>
      <vt:lpstr>TRN Validation Pipeline</vt:lpstr>
      <vt:lpstr>Vira – Rendering Tool</vt:lpstr>
      <vt:lpstr>Vira – Rendering Tool</vt:lpstr>
      <vt:lpstr>Using Vira</vt:lpstr>
      <vt:lpstr>GIANT and Monte</vt:lpstr>
      <vt:lpstr>TRN Validation Pipeline</vt:lpstr>
      <vt:lpstr>Outline</vt:lpstr>
      <vt:lpstr>analog Digital Elevation Model (aDEM) Tool</vt:lpstr>
      <vt:lpstr>analog Digital Elevation Model (aDEM) Tool</vt:lpstr>
      <vt:lpstr>synthterrain</vt:lpstr>
      <vt:lpstr>synthterrain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Elizabeth (LARC-A3)</dc:creator>
  <cp:lastModifiedBy>Liounis, Andrew J. (GSFC-5950)</cp:lastModifiedBy>
  <cp:revision>2052</cp:revision>
  <dcterms:created xsi:type="dcterms:W3CDTF">2024-07-20T19:52:04Z</dcterms:created>
  <dcterms:modified xsi:type="dcterms:W3CDTF">2024-09-27T14:02:44Z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0x01010041C8833384EBD34FB1C0BCC01D72F371</vt:lpwstr>
  </property>
  <property fmtid="{D5CDD505-2E9C-101B-9397-08002B2CF9AE}" pid="3" name="MediaServiceImageTags">
    <vt:lpwstr/>
  </property>
</Properties>
</file>