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1" r:id="rId2"/>
    <p:sldId id="417" r:id="rId3"/>
    <p:sldId id="427" r:id="rId4"/>
    <p:sldId id="429" r:id="rId5"/>
    <p:sldId id="439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40" r:id="rId14"/>
    <p:sldId id="4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EF"/>
    <a:srgbClr val="CC3300"/>
    <a:srgbClr val="CC0000"/>
    <a:srgbClr val="A2A2A2"/>
    <a:srgbClr val="616161"/>
    <a:srgbClr val="616A78"/>
    <a:srgbClr val="262626"/>
    <a:srgbClr val="B18A2C"/>
    <a:srgbClr val="D87C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2B4C2-B1E0-405C-B96A-8EE60F52770D}" v="2" dt="2024-08-28T15:37:24.60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5646"/>
  </p:normalViewPr>
  <p:slideViewPr>
    <p:cSldViewPr snapToGrid="0">
      <p:cViewPr varScale="1">
        <p:scale>
          <a:sx n="77" d="100"/>
          <a:sy n="77" d="100"/>
        </p:scale>
        <p:origin x="14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3EFC-526B-4EF2-8A0A-F01C60CA2A67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2F06-F6ED-43C1-A86D-15B5F2AF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anchor="ctr">
            <a:no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or graphic here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-bleed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text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62621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anchor="ctr">
            <a:no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exit master text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8.png"/><Relationship Id="rId1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57.png"/><Relationship Id="rId17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6.png"/><Relationship Id="rId5" Type="http://schemas.openxmlformats.org/officeDocument/2006/relationships/image" Target="../media/image3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977C4-F464-D449-B7C1-AE7D429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Methods to Auralize Rotor Noise for Transitional Flight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98F46-EA3E-D747-9F3D-910243C08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Siddhartha</a:t>
            </a:r>
          </a:p>
          <a:p>
            <a:r>
              <a:rPr lang="en-US" sz="2200" b="1" dirty="0"/>
              <a:t>Krishnamurthy</a:t>
            </a:r>
          </a:p>
          <a:p>
            <a:endParaRPr lang="en-US" sz="2200" dirty="0"/>
          </a:p>
          <a:p>
            <a:r>
              <a:rPr lang="en-US" sz="2200" dirty="0"/>
              <a:t>Applied Acoustics Branch</a:t>
            </a:r>
          </a:p>
          <a:p>
            <a:r>
              <a:rPr lang="en-US" sz="2200" dirty="0"/>
              <a:t>NASA Langley Research Center</a:t>
            </a:r>
          </a:p>
          <a:p>
            <a:r>
              <a:rPr lang="en-US" sz="2200" dirty="0"/>
              <a:t>Hampton, VA, USA</a:t>
            </a:r>
          </a:p>
          <a:p>
            <a:endParaRPr lang="en-US" sz="2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Fall 2024 Acoustics Technical Working Group Meeting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October 9, 2024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AE0C06F-75E8-FCCF-5400-4509170B35D4}"/>
              </a:ext>
            </a:extLst>
          </p:cNvPr>
          <p:cNvSpPr txBox="1">
            <a:spLocks/>
          </p:cNvSpPr>
          <p:nvPr/>
        </p:nvSpPr>
        <p:spPr>
          <a:xfrm>
            <a:off x="6352682" y="2407925"/>
            <a:ext cx="5674478" cy="479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Co-Investigators: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Brian C. Tuttle (Analytical Mechanics Associates)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Aric R. Aumann (Analytical Services and Materials)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Stephen A. Rizzi (NASA Langley)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Leonard V. Lopes (NASA Langley)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Stefan J. Letica (NASA Langley)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D. Douglas Boyd, Jr. (NASA Langley)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243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354C-F07F-A152-C8EB-DF18C5D3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noise predictions are interpolated between different hemispheres for transitional flight 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30DDD-4418-5312-8345-D0BADFAE2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49DB27-1529-390F-DB66-434DA351EE52}"/>
              </a:ext>
            </a:extLst>
          </p:cNvPr>
          <p:cNvGrpSpPr/>
          <p:nvPr/>
        </p:nvGrpSpPr>
        <p:grpSpPr>
          <a:xfrm>
            <a:off x="2092261" y="1853087"/>
            <a:ext cx="8029557" cy="4006246"/>
            <a:chOff x="480083" y="734016"/>
            <a:chExt cx="8029557" cy="400624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BCDC083-6C67-CA75-745C-F8688352A1E6}"/>
                </a:ext>
              </a:extLst>
            </p:cNvPr>
            <p:cNvGrpSpPr/>
            <p:nvPr/>
          </p:nvGrpSpPr>
          <p:grpSpPr>
            <a:xfrm>
              <a:off x="480083" y="1049794"/>
              <a:ext cx="8029557" cy="3690468"/>
              <a:chOff x="480083" y="1049794"/>
              <a:chExt cx="8029557" cy="3690468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A457ADA-D9FE-A748-44B2-2687313C9AAA}"/>
                  </a:ext>
                </a:extLst>
              </p:cNvPr>
              <p:cNvGrpSpPr/>
              <p:nvPr/>
            </p:nvGrpSpPr>
            <p:grpSpPr>
              <a:xfrm>
                <a:off x="6049432" y="1450446"/>
                <a:ext cx="2460208" cy="1448410"/>
                <a:chOff x="6670761" y="1650498"/>
                <a:chExt cx="3623166" cy="2155749"/>
              </a:xfrm>
            </p:grpSpPr>
            <p:sp>
              <p:nvSpPr>
                <p:cNvPr id="157" name="Arc 8">
                  <a:extLst>
                    <a:ext uri="{FF2B5EF4-FFF2-40B4-BE49-F238E27FC236}">
                      <a16:creationId xmlns:a16="http://schemas.microsoft.com/office/drawing/2014/main" id="{87EDDE38-B7F1-FEA8-6DC3-5F3A2EAF04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9039"/>
                  <a:ext cx="3623166" cy="18272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8" name="Arc 8">
                  <a:extLst>
                    <a:ext uri="{FF2B5EF4-FFF2-40B4-BE49-F238E27FC236}">
                      <a16:creationId xmlns:a16="http://schemas.microsoft.com/office/drawing/2014/main" id="{1C478D0B-3019-D545-40A2-9C6D85A0A5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2032905"/>
                  <a:ext cx="3623166" cy="164241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9" name="Arc 8">
                  <a:extLst>
                    <a:ext uri="{FF2B5EF4-FFF2-40B4-BE49-F238E27FC236}">
                      <a16:creationId xmlns:a16="http://schemas.microsoft.com/office/drawing/2014/main" id="{BCBAF65C-84F3-18EC-5CDB-8A79F7DAC1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3537"/>
                  <a:ext cx="3623166" cy="12868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60" name="Arc 8">
                  <a:extLst>
                    <a:ext uri="{FF2B5EF4-FFF2-40B4-BE49-F238E27FC236}">
                      <a16:creationId xmlns:a16="http://schemas.microsoft.com/office/drawing/2014/main" id="{0EBC61E0-3989-CA04-7B7E-B6981FF554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90122"/>
                  <a:ext cx="3623166" cy="6790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01DC864B-E421-C7C6-ADDD-3C750AE7E5F1}"/>
                    </a:ext>
                  </a:extLst>
                </p:cNvPr>
                <p:cNvSpPr/>
                <p:nvPr/>
              </p:nvSpPr>
              <p:spPr>
                <a:xfrm>
                  <a:off x="6670761" y="1650498"/>
                  <a:ext cx="3623166" cy="6570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F4C3A1E-014B-B5D8-4D2A-7D8013EA82FB}"/>
                    </a:ext>
                  </a:extLst>
                </p:cNvPr>
                <p:cNvCxnSpPr/>
                <p:nvPr/>
              </p:nvCxnSpPr>
              <p:spPr>
                <a:xfrm flipH="1">
                  <a:off x="8816109" y="2307321"/>
                  <a:ext cx="231" cy="1470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EE7C235-A82E-6A1F-C371-59FFCA5EDDD6}"/>
                    </a:ext>
                  </a:extLst>
                </p:cNvPr>
                <p:cNvCxnSpPr/>
                <p:nvPr/>
              </p:nvCxnSpPr>
              <p:spPr>
                <a:xfrm flipH="1">
                  <a:off x="7067551" y="2182073"/>
                  <a:ext cx="7619" cy="95219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5E328120-3E35-0B97-C858-87139C42E9E2}"/>
                    </a:ext>
                  </a:extLst>
                </p:cNvPr>
                <p:cNvCxnSpPr/>
                <p:nvPr/>
              </p:nvCxnSpPr>
              <p:spPr>
                <a:xfrm flipH="1">
                  <a:off x="10153650" y="2104978"/>
                  <a:ext cx="25399" cy="6043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1D2EC2A-73A0-EEEC-4978-CB39183F9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1744" y="1407459"/>
                <a:ext cx="1511617" cy="547688"/>
              </a:xfrm>
              <a:prstGeom prst="rect">
                <a:avLst/>
              </a:prstGeom>
              <a:scene3d>
                <a:camera prst="orthographicFront">
                  <a:rot lat="18299991" lon="0" rev="0"/>
                </a:camera>
                <a:lightRig rig="threePt" dir="t"/>
              </a:scene3d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865FCE5-64C4-AA7C-A7B6-4125B585BB29}"/>
                  </a:ext>
                </a:extLst>
              </p:cNvPr>
              <p:cNvSpPr/>
              <p:nvPr/>
            </p:nvSpPr>
            <p:spPr>
              <a:xfrm>
                <a:off x="2447348" y="4412708"/>
                <a:ext cx="260507" cy="254998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BB14B129-4E7B-31CF-972F-79A8F6DD4FC5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785" y="1049794"/>
                    <a:ext cx="72013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BB14B129-4E7B-31CF-972F-79A8F6DD4F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785" y="1049794"/>
                    <a:ext cx="720134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780" r="-339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74EAC417-B719-D372-8EA3-FE165A4E1F73}"/>
                      </a:ext>
                    </a:extLst>
                  </p:cNvPr>
                  <p:cNvSpPr txBox="1"/>
                  <p:nvPr/>
                </p:nvSpPr>
                <p:spPr>
                  <a:xfrm>
                    <a:off x="6960721" y="1056874"/>
                    <a:ext cx="72968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74EAC417-B719-D372-8EA3-FE165A4E1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0721" y="1056874"/>
                    <a:ext cx="72968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667" r="-250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0D1F527A-D8E2-6EBD-7A6B-1ADD83F75CA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2749" y="3160953"/>
                    <a:ext cx="81041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0D1F527A-D8E2-6EBD-7A6B-1ADD83F75C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2749" y="3160953"/>
                    <a:ext cx="810415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278" t="-1961" r="-1052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6C50A98-2EFE-3333-6C1D-35ACBD90430D}"/>
                  </a:ext>
                </a:extLst>
              </p:cNvPr>
              <p:cNvGrpSpPr/>
              <p:nvPr/>
            </p:nvGrpSpPr>
            <p:grpSpPr>
              <a:xfrm>
                <a:off x="3220750" y="1471231"/>
                <a:ext cx="2460208" cy="1448410"/>
                <a:chOff x="6670761" y="1650498"/>
                <a:chExt cx="3623166" cy="2155749"/>
              </a:xfrm>
            </p:grpSpPr>
            <p:sp>
              <p:nvSpPr>
                <p:cNvPr id="149" name="Arc 8">
                  <a:extLst>
                    <a:ext uri="{FF2B5EF4-FFF2-40B4-BE49-F238E27FC236}">
                      <a16:creationId xmlns:a16="http://schemas.microsoft.com/office/drawing/2014/main" id="{73302794-B042-2A2D-C699-D29C91878A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9039"/>
                  <a:ext cx="3623166" cy="18272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0" name="Arc 8">
                  <a:extLst>
                    <a:ext uri="{FF2B5EF4-FFF2-40B4-BE49-F238E27FC236}">
                      <a16:creationId xmlns:a16="http://schemas.microsoft.com/office/drawing/2014/main" id="{46221B16-DA76-5629-EC3A-F4AF87D462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2032905"/>
                  <a:ext cx="3623166" cy="164241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1" name="Arc 8">
                  <a:extLst>
                    <a:ext uri="{FF2B5EF4-FFF2-40B4-BE49-F238E27FC236}">
                      <a16:creationId xmlns:a16="http://schemas.microsoft.com/office/drawing/2014/main" id="{CAF3D296-4689-4851-006B-B57767939F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3537"/>
                  <a:ext cx="3623166" cy="12868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2" name="Arc 8">
                  <a:extLst>
                    <a:ext uri="{FF2B5EF4-FFF2-40B4-BE49-F238E27FC236}">
                      <a16:creationId xmlns:a16="http://schemas.microsoft.com/office/drawing/2014/main" id="{7F74A7AB-FBFE-F753-D85F-65073FBDB7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90122"/>
                  <a:ext cx="3623166" cy="6790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2EDBC42E-9032-773A-061B-4A3B5D859D41}"/>
                    </a:ext>
                  </a:extLst>
                </p:cNvPr>
                <p:cNvSpPr/>
                <p:nvPr/>
              </p:nvSpPr>
              <p:spPr>
                <a:xfrm>
                  <a:off x="6670761" y="1650498"/>
                  <a:ext cx="3623166" cy="6570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7A2012A-B1E3-22BF-1241-B815FFEDDD6F}"/>
                    </a:ext>
                  </a:extLst>
                </p:cNvPr>
                <p:cNvCxnSpPr/>
                <p:nvPr/>
              </p:nvCxnSpPr>
              <p:spPr>
                <a:xfrm flipH="1">
                  <a:off x="8816109" y="2307321"/>
                  <a:ext cx="231" cy="1470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CB739D6F-6E58-64D1-DE8E-54556E3F416F}"/>
                    </a:ext>
                  </a:extLst>
                </p:cNvPr>
                <p:cNvCxnSpPr/>
                <p:nvPr/>
              </p:nvCxnSpPr>
              <p:spPr>
                <a:xfrm flipH="1">
                  <a:off x="7067551" y="2182073"/>
                  <a:ext cx="7619" cy="95219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3829BB8-E985-7A80-7FE7-9BB5E4620A6D}"/>
                    </a:ext>
                  </a:extLst>
                </p:cNvPr>
                <p:cNvCxnSpPr/>
                <p:nvPr/>
              </p:nvCxnSpPr>
              <p:spPr>
                <a:xfrm flipH="1">
                  <a:off x="10153650" y="2104978"/>
                  <a:ext cx="25399" cy="6043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608BA69-7022-732F-7AA2-972A6AD63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3062" y="1428244"/>
                <a:ext cx="1511617" cy="547688"/>
              </a:xfrm>
              <a:prstGeom prst="rect">
                <a:avLst/>
              </a:prstGeom>
              <a:scene3d>
                <a:camera prst="orthographicFront">
                  <a:rot lat="18299991" lon="0" rev="0"/>
                </a:camera>
                <a:lightRig rig="threePt" dir="t"/>
              </a:scene3d>
            </p:spPr>
          </p:pic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4FA7E-4987-CEEC-BD78-64BCA4D6B5E0}"/>
                  </a:ext>
                </a:extLst>
              </p:cNvPr>
              <p:cNvSpPr/>
              <p:nvPr/>
            </p:nvSpPr>
            <p:spPr>
              <a:xfrm>
                <a:off x="3805065" y="2370524"/>
                <a:ext cx="144323" cy="14630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BD32C19-F435-A733-7C92-CFE9FFE4E8A5}"/>
                      </a:ext>
                    </a:extLst>
                  </p:cNvPr>
                  <p:cNvSpPr txBox="1"/>
                  <p:nvPr/>
                </p:nvSpPr>
                <p:spPr>
                  <a:xfrm>
                    <a:off x="4193268" y="1052958"/>
                    <a:ext cx="73930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BD32C19-F435-A733-7C92-CFE9FFE4E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268" y="1052958"/>
                    <a:ext cx="73930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557" r="-2459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6A18D45-94ED-AEDB-7F63-8C631DE19CAC}"/>
                  </a:ext>
                </a:extLst>
              </p:cNvPr>
              <p:cNvCxnSpPr/>
              <p:nvPr/>
            </p:nvCxnSpPr>
            <p:spPr>
              <a:xfrm flipH="1">
                <a:off x="2782243" y="2277734"/>
                <a:ext cx="3425331" cy="213497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5AB6634-CD6A-E451-BB7E-D1FCC2B820AB}"/>
                  </a:ext>
                </a:extLst>
              </p:cNvPr>
              <p:cNvCxnSpPr/>
              <p:nvPr/>
            </p:nvCxnSpPr>
            <p:spPr>
              <a:xfrm flipH="1">
                <a:off x="2674477" y="2510820"/>
                <a:ext cx="1131657" cy="181391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5E6A032-F173-702F-A046-DE5D5BCE2F23}"/>
                  </a:ext>
                </a:extLst>
              </p:cNvPr>
              <p:cNvCxnSpPr/>
              <p:nvPr/>
            </p:nvCxnSpPr>
            <p:spPr>
              <a:xfrm flipH="1">
                <a:off x="3939755" y="1742324"/>
                <a:ext cx="408937" cy="600297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AF0C6FA-5F07-49D1-2205-E9ECF7869975}"/>
                  </a:ext>
                </a:extLst>
              </p:cNvPr>
              <p:cNvCxnSpPr/>
              <p:nvPr/>
            </p:nvCxnSpPr>
            <p:spPr>
              <a:xfrm flipH="1">
                <a:off x="6387044" y="1697235"/>
                <a:ext cx="736567" cy="44884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0A4C52B-1AB5-D8A7-7D6C-B74722002A7F}"/>
                  </a:ext>
                </a:extLst>
              </p:cNvPr>
              <p:cNvGrpSpPr/>
              <p:nvPr/>
            </p:nvGrpSpPr>
            <p:grpSpPr>
              <a:xfrm>
                <a:off x="480083" y="1471231"/>
                <a:ext cx="2460208" cy="1448410"/>
                <a:chOff x="6670761" y="1650498"/>
                <a:chExt cx="3623166" cy="2155749"/>
              </a:xfrm>
            </p:grpSpPr>
            <p:sp>
              <p:nvSpPr>
                <p:cNvPr id="141" name="Arc 8">
                  <a:extLst>
                    <a:ext uri="{FF2B5EF4-FFF2-40B4-BE49-F238E27FC236}">
                      <a16:creationId xmlns:a16="http://schemas.microsoft.com/office/drawing/2014/main" id="{72172927-F6C3-728C-085D-A582D7F481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9039"/>
                  <a:ext cx="3623166" cy="18272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2" name="Arc 8">
                  <a:extLst>
                    <a:ext uri="{FF2B5EF4-FFF2-40B4-BE49-F238E27FC236}">
                      <a16:creationId xmlns:a16="http://schemas.microsoft.com/office/drawing/2014/main" id="{E73C638C-A565-2F29-3942-632EF962B5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2032905"/>
                  <a:ext cx="3623166" cy="164241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3" name="Arc 8">
                  <a:extLst>
                    <a:ext uri="{FF2B5EF4-FFF2-40B4-BE49-F238E27FC236}">
                      <a16:creationId xmlns:a16="http://schemas.microsoft.com/office/drawing/2014/main" id="{33D5EFED-2710-4FF3-9FCA-D426A3E4D9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3537"/>
                  <a:ext cx="3623166" cy="12868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4" name="Arc 8">
                  <a:extLst>
                    <a:ext uri="{FF2B5EF4-FFF2-40B4-BE49-F238E27FC236}">
                      <a16:creationId xmlns:a16="http://schemas.microsoft.com/office/drawing/2014/main" id="{25A8D546-1107-F1EA-AD16-59DB032DD3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90122"/>
                  <a:ext cx="3623166" cy="6790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C7E82DA3-8509-762B-9BE8-ED41CD12BF3D}"/>
                    </a:ext>
                  </a:extLst>
                </p:cNvPr>
                <p:cNvSpPr/>
                <p:nvPr/>
              </p:nvSpPr>
              <p:spPr>
                <a:xfrm>
                  <a:off x="6670761" y="1650498"/>
                  <a:ext cx="3623166" cy="6570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136B9969-9003-68F1-0F47-028E3999B59C}"/>
                    </a:ext>
                  </a:extLst>
                </p:cNvPr>
                <p:cNvCxnSpPr/>
                <p:nvPr/>
              </p:nvCxnSpPr>
              <p:spPr>
                <a:xfrm flipH="1">
                  <a:off x="8816109" y="2307321"/>
                  <a:ext cx="231" cy="1470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1BD6592-E2C7-EFD0-58BB-9DA52085CE2F}"/>
                    </a:ext>
                  </a:extLst>
                </p:cNvPr>
                <p:cNvCxnSpPr/>
                <p:nvPr/>
              </p:nvCxnSpPr>
              <p:spPr>
                <a:xfrm flipH="1">
                  <a:off x="7067551" y="2182073"/>
                  <a:ext cx="7619" cy="95219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87918FF5-4959-3E60-8F29-C0E504BDA31B}"/>
                    </a:ext>
                  </a:extLst>
                </p:cNvPr>
                <p:cNvCxnSpPr/>
                <p:nvPr/>
              </p:nvCxnSpPr>
              <p:spPr>
                <a:xfrm flipH="1">
                  <a:off x="10153650" y="2104978"/>
                  <a:ext cx="25399" cy="6043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B4D94AE-A339-E679-E6CC-61EB1D377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2395" y="1428244"/>
                <a:ext cx="1511617" cy="547688"/>
              </a:xfrm>
              <a:prstGeom prst="rect">
                <a:avLst/>
              </a:prstGeom>
              <a:scene3d>
                <a:camera prst="orthographicFront">
                  <a:rot lat="18299991" lon="0" rev="0"/>
                </a:camera>
                <a:lightRig rig="threePt" dir="t"/>
              </a:scene3d>
            </p:spPr>
          </p:pic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3BF651F-CD62-CD18-774B-6BBE1E76F99B}"/>
                  </a:ext>
                </a:extLst>
              </p:cNvPr>
              <p:cNvCxnSpPr/>
              <p:nvPr/>
            </p:nvCxnSpPr>
            <p:spPr>
              <a:xfrm>
                <a:off x="1981249" y="2619080"/>
                <a:ext cx="542654" cy="179362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5137732-13F9-FAFD-E94C-C55DA28FBA14}"/>
                  </a:ext>
                </a:extLst>
              </p:cNvPr>
              <p:cNvCxnSpPr/>
              <p:nvPr/>
            </p:nvCxnSpPr>
            <p:spPr>
              <a:xfrm>
                <a:off x="1696687" y="1717452"/>
                <a:ext cx="216251" cy="72622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5EE2CDE-2156-B03E-8817-19753CCDDA54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003" y="2961081"/>
                    <a:ext cx="82272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5EE2CDE-2156-B03E-8817-19753CCDDA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5003" y="2961081"/>
                    <a:ext cx="82272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111" t="-1961" r="-1037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6C0F4E2-F0B8-8C88-8570-1F2D4E937A1D}"/>
                      </a:ext>
                    </a:extLst>
                  </p:cNvPr>
                  <p:cNvSpPr txBox="1"/>
                  <p:nvPr/>
                </p:nvSpPr>
                <p:spPr>
                  <a:xfrm>
                    <a:off x="5794658" y="2623493"/>
                    <a:ext cx="8131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6C0F4E2-F0B8-8C88-8570-1F2D4E937A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4658" y="2623493"/>
                    <a:ext cx="81310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278" t="-2000" r="-11278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26545F1-1365-CC90-5B3F-2F2D74F5F30E}"/>
                  </a:ext>
                </a:extLst>
              </p:cNvPr>
              <p:cNvSpPr txBox="1"/>
              <p:nvPr/>
            </p:nvSpPr>
            <p:spPr>
              <a:xfrm>
                <a:off x="1149945" y="4340152"/>
                <a:ext cx="1636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Observer</a:t>
                </a:r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F9577F6-E138-FB57-6873-18D9F1B5BFB3}"/>
                  </a:ext>
                </a:extLst>
              </p:cNvPr>
              <p:cNvCxnSpPr>
                <a:endCxn id="95" idx="0"/>
              </p:cNvCxnSpPr>
              <p:nvPr/>
            </p:nvCxnSpPr>
            <p:spPr>
              <a:xfrm flipH="1">
                <a:off x="1707957" y="2662025"/>
                <a:ext cx="191845" cy="49892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BDED9A3A-1C58-2DF5-44D7-B608E64335EB}"/>
                  </a:ext>
                </a:extLst>
              </p:cNvPr>
              <p:cNvCxnSpPr>
                <a:endCxn id="109" idx="0"/>
              </p:cNvCxnSpPr>
              <p:nvPr/>
            </p:nvCxnSpPr>
            <p:spPr>
              <a:xfrm>
                <a:off x="3908044" y="2576942"/>
                <a:ext cx="88322" cy="3841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F84C2EB8-366A-C098-1B43-38EA7DEE13CD}"/>
                  </a:ext>
                </a:extLst>
              </p:cNvPr>
              <p:cNvCxnSpPr>
                <a:endCxn id="110" idx="0"/>
              </p:cNvCxnSpPr>
              <p:nvPr/>
            </p:nvCxnSpPr>
            <p:spPr>
              <a:xfrm flipH="1">
                <a:off x="6201212" y="2342621"/>
                <a:ext cx="63457" cy="28087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DB16507-4BB1-031F-9B18-75A4129C5FAB}"/>
                  </a:ext>
                </a:extLst>
              </p:cNvPr>
              <p:cNvCxnSpPr/>
              <p:nvPr/>
            </p:nvCxnSpPr>
            <p:spPr>
              <a:xfrm flipV="1">
                <a:off x="5314698" y="3447680"/>
                <a:ext cx="12032" cy="101400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A09F4034-AE43-A920-B00F-4108B8CD8F2B}"/>
                  </a:ext>
                </a:extLst>
              </p:cNvPr>
              <p:cNvCxnSpPr/>
              <p:nvPr/>
            </p:nvCxnSpPr>
            <p:spPr>
              <a:xfrm flipV="1">
                <a:off x="5323545" y="4461685"/>
                <a:ext cx="1834001" cy="802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17" name="Freeform 210">
                <a:extLst>
                  <a:ext uri="{FF2B5EF4-FFF2-40B4-BE49-F238E27FC236}">
                    <a16:creationId xmlns:a16="http://schemas.microsoft.com/office/drawing/2014/main" id="{F55B2732-D4D5-2994-B5B0-2303049096B3}"/>
                  </a:ext>
                </a:extLst>
              </p:cNvPr>
              <p:cNvSpPr/>
              <p:nvPr/>
            </p:nvSpPr>
            <p:spPr>
              <a:xfrm>
                <a:off x="5314698" y="3715727"/>
                <a:ext cx="1816769" cy="613611"/>
              </a:xfrm>
              <a:custGeom>
                <a:avLst/>
                <a:gdLst>
                  <a:gd name="connsiteX0" fmla="*/ 0 w 1816769"/>
                  <a:gd name="connsiteY0" fmla="*/ 613611 h 613611"/>
                  <a:gd name="connsiteX1" fmla="*/ 637674 w 1816769"/>
                  <a:gd name="connsiteY1" fmla="*/ 493295 h 613611"/>
                  <a:gd name="connsiteX2" fmla="*/ 1215190 w 1816769"/>
                  <a:gd name="connsiteY2" fmla="*/ 144379 h 613611"/>
                  <a:gd name="connsiteX3" fmla="*/ 1816769 w 1816769"/>
                  <a:gd name="connsiteY3" fmla="*/ 0 h 61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769" h="613611">
                    <a:moveTo>
                      <a:pt x="0" y="613611"/>
                    </a:moveTo>
                    <a:cubicBezTo>
                      <a:pt x="217571" y="592555"/>
                      <a:pt x="435142" y="571500"/>
                      <a:pt x="637674" y="493295"/>
                    </a:cubicBezTo>
                    <a:cubicBezTo>
                      <a:pt x="840206" y="415090"/>
                      <a:pt x="1018674" y="226595"/>
                      <a:pt x="1215190" y="144379"/>
                    </a:cubicBezTo>
                    <a:cubicBezTo>
                      <a:pt x="1411706" y="62163"/>
                      <a:pt x="1614237" y="31081"/>
                      <a:pt x="1816769" y="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2C655140-64BB-4E42-3069-4ADE3E9F940E}"/>
                      </a:ext>
                    </a:extLst>
                  </p:cNvPr>
                  <p:cNvSpPr txBox="1"/>
                  <p:nvPr/>
                </p:nvSpPr>
                <p:spPr>
                  <a:xfrm>
                    <a:off x="5219961" y="3210505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13" name="TextBox 2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9961" y="3210505"/>
                    <a:ext cx="18947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9032" r="-2580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CCCDC101-69CC-4CB8-C797-164C3C81EA71}"/>
                      </a:ext>
                    </a:extLst>
                  </p:cNvPr>
                  <p:cNvSpPr txBox="1"/>
                  <p:nvPr/>
                </p:nvSpPr>
                <p:spPr>
                  <a:xfrm>
                    <a:off x="7157546" y="4299921"/>
                    <a:ext cx="1499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14" name="TextBox 2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7546" y="4299921"/>
                    <a:ext cx="149913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2000" r="-28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DA11C57-A3F3-1F7B-303A-C6799B7A2CC3}"/>
                  </a:ext>
                </a:extLst>
              </p:cNvPr>
              <p:cNvSpPr/>
              <p:nvPr/>
            </p:nvSpPr>
            <p:spPr>
              <a:xfrm>
                <a:off x="6457569" y="3794444"/>
                <a:ext cx="144323" cy="14630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ABDD989-1F5E-4B0D-87EB-7975EA12F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5412" y="4173454"/>
                <a:ext cx="1" cy="29625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68BC990-6309-0EF2-C948-FCE17F7195D5}"/>
                  </a:ext>
                </a:extLst>
              </p:cNvPr>
              <p:cNvCxnSpPr/>
              <p:nvPr/>
            </p:nvCxnSpPr>
            <p:spPr>
              <a:xfrm flipH="1">
                <a:off x="6524172" y="3930589"/>
                <a:ext cx="0" cy="5310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1733C3C-0F84-8A13-F265-40BEA60F76CF}"/>
                  </a:ext>
                </a:extLst>
              </p:cNvPr>
              <p:cNvCxnSpPr/>
              <p:nvPr/>
            </p:nvCxnSpPr>
            <p:spPr>
              <a:xfrm>
                <a:off x="6840806" y="3829366"/>
                <a:ext cx="0" cy="63231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47D73C8-C848-23BB-F357-88A373019138}"/>
                      </a:ext>
                    </a:extLst>
                  </p:cNvPr>
                  <p:cNvSpPr txBox="1"/>
                  <p:nvPr/>
                </p:nvSpPr>
                <p:spPr>
                  <a:xfrm>
                    <a:off x="6025478" y="4461685"/>
                    <a:ext cx="2528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25" name="TextBox 2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5478" y="4461685"/>
                    <a:ext cx="25282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9048" r="-714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107FC300-18DD-DFF0-5A27-D449D575A049}"/>
                      </a:ext>
                    </a:extLst>
                  </p:cNvPr>
                  <p:cNvSpPr txBox="1"/>
                  <p:nvPr/>
                </p:nvSpPr>
                <p:spPr>
                  <a:xfrm>
                    <a:off x="6396812" y="4461685"/>
                    <a:ext cx="2687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26" name="TextBox 2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6812" y="4461685"/>
                    <a:ext cx="26872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182" r="-6818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6B9E8228-CA66-05D2-7D3B-7397A8F78491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368" y="4461685"/>
                    <a:ext cx="2603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368" y="4461685"/>
                    <a:ext cx="26039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605" r="-465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DFBB028-54F1-BF61-5C86-2506F8B0DC86}"/>
                  </a:ext>
                </a:extLst>
              </p:cNvPr>
              <p:cNvCxnSpPr>
                <a:cxnSpLocks/>
                <a:stCxn id="140" idx="5"/>
              </p:cNvCxnSpPr>
              <p:nvPr/>
            </p:nvCxnSpPr>
            <p:spPr>
              <a:xfrm flipH="1">
                <a:off x="5314698" y="3745138"/>
                <a:ext cx="147871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F80FD96-722A-FFE0-82D3-9C333C9B4049}"/>
                  </a:ext>
                </a:extLst>
              </p:cNvPr>
              <p:cNvCxnSpPr>
                <a:stCxn id="120" idx="2"/>
              </p:cNvCxnSpPr>
              <p:nvPr/>
            </p:nvCxnSpPr>
            <p:spPr>
              <a:xfrm flipH="1">
                <a:off x="5314698" y="3867596"/>
                <a:ext cx="114287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C903502-205C-1D76-C3D9-27D367011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14698" y="4100302"/>
                <a:ext cx="74855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4B3BA03E-0937-5A3A-60BC-C41C21047D09}"/>
                      </a:ext>
                    </a:extLst>
                  </p:cNvPr>
                  <p:cNvSpPr txBox="1"/>
                  <p:nvPr/>
                </p:nvSpPr>
                <p:spPr>
                  <a:xfrm>
                    <a:off x="5035794" y="3941392"/>
                    <a:ext cx="28655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5794" y="3941392"/>
                    <a:ext cx="286552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9149" r="-851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2BD35C8F-3181-9677-A25D-0457A06D0469}"/>
                      </a:ext>
                    </a:extLst>
                  </p:cNvPr>
                  <p:cNvSpPr txBox="1"/>
                  <p:nvPr/>
                </p:nvSpPr>
                <p:spPr>
                  <a:xfrm>
                    <a:off x="5031346" y="3719678"/>
                    <a:ext cx="3024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5" name="TextBox 2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346" y="3719678"/>
                    <a:ext cx="30245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8000" r="-600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47ADBF46-7AF6-E27A-4707-27893BBF923F}"/>
                      </a:ext>
                    </a:extLst>
                  </p:cNvPr>
                  <p:cNvSpPr txBox="1"/>
                  <p:nvPr/>
                </p:nvSpPr>
                <p:spPr>
                  <a:xfrm>
                    <a:off x="5059413" y="3528250"/>
                    <a:ext cx="2941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6" name="TextBox 2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9413" y="3528250"/>
                    <a:ext cx="294119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0833" r="-4167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D93A58A-8C99-F47C-364A-52032DCA1C72}"/>
                  </a:ext>
                </a:extLst>
              </p:cNvPr>
              <p:cNvSpPr/>
              <p:nvPr/>
            </p:nvSpPr>
            <p:spPr>
              <a:xfrm>
                <a:off x="7436342" y="2461725"/>
                <a:ext cx="166687" cy="159967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6627142-57A1-5220-D8FE-2B5A09C9146F}"/>
                  </a:ext>
                </a:extLst>
              </p:cNvPr>
              <p:cNvSpPr/>
              <p:nvPr/>
            </p:nvSpPr>
            <p:spPr>
              <a:xfrm>
                <a:off x="4587548" y="2452402"/>
                <a:ext cx="166687" cy="159967"/>
              </a:xfrm>
              <a:prstGeom prst="rect">
                <a:avLst/>
              </a:prstGeom>
              <a:solidFill>
                <a:srgbClr val="0099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30326BF-02B8-4E6D-AB82-23BFA41C74F0}"/>
                  </a:ext>
                </a:extLst>
              </p:cNvPr>
              <p:cNvSpPr/>
              <p:nvPr/>
            </p:nvSpPr>
            <p:spPr>
              <a:xfrm>
                <a:off x="1858142" y="2452402"/>
                <a:ext cx="166687" cy="159967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43EAD426-3F70-9F20-9229-A5CE8E82B93C}"/>
                  </a:ext>
                </a:extLst>
              </p:cNvPr>
              <p:cNvSpPr/>
              <p:nvPr/>
            </p:nvSpPr>
            <p:spPr>
              <a:xfrm rot="10800000" flipV="1">
                <a:off x="3411280" y="2134878"/>
                <a:ext cx="167529" cy="168457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718D1417-E727-0789-DA01-168D87C7C70E}"/>
                  </a:ext>
                </a:extLst>
              </p:cNvPr>
              <p:cNvSpPr/>
              <p:nvPr/>
            </p:nvSpPr>
            <p:spPr>
              <a:xfrm rot="10800000" flipV="1">
                <a:off x="665747" y="2134878"/>
                <a:ext cx="167529" cy="168457"/>
              </a:xfrm>
              <a:prstGeom prst="triangl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3CE32FCE-368E-54C7-BA63-B9BF1CA5F9F3}"/>
                  </a:ext>
                </a:extLst>
              </p:cNvPr>
              <p:cNvSpPr/>
              <p:nvPr/>
            </p:nvSpPr>
            <p:spPr>
              <a:xfrm rot="10800000" flipV="1">
                <a:off x="6240545" y="2098868"/>
                <a:ext cx="167529" cy="168457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9CDF54F-863A-55AB-CE76-C641461E4DC1}"/>
                  </a:ext>
                </a:extLst>
              </p:cNvPr>
              <p:cNvSpPr/>
              <p:nvPr/>
            </p:nvSpPr>
            <p:spPr>
              <a:xfrm>
                <a:off x="6052068" y="4029361"/>
                <a:ext cx="166687" cy="159967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41C8BDFA-5F63-8CAA-223E-A08ED301778E}"/>
                  </a:ext>
                </a:extLst>
              </p:cNvPr>
              <p:cNvSpPr/>
              <p:nvPr/>
            </p:nvSpPr>
            <p:spPr>
              <a:xfrm rot="10800000" flipV="1">
                <a:off x="6751529" y="3660909"/>
                <a:ext cx="167529" cy="168457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8601A59-89DD-0C9C-8760-6116101DC2C1}"/>
                    </a:ext>
                  </a:extLst>
                </p:cNvPr>
                <p:cNvSpPr txBox="1"/>
                <p:nvPr/>
              </p:nvSpPr>
              <p:spPr>
                <a:xfrm>
                  <a:off x="589262" y="734016"/>
                  <a:ext cx="21185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Trimmed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8601A59-89DD-0C9C-8760-6116101DC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62" y="734016"/>
                  <a:ext cx="2118593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7184" t="-28000" r="-1724" b="-4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AC59666-DB74-47C9-8A21-5F6EF5900DDE}"/>
                    </a:ext>
                  </a:extLst>
                </p:cNvPr>
                <p:cNvSpPr txBox="1"/>
                <p:nvPr/>
              </p:nvSpPr>
              <p:spPr>
                <a:xfrm>
                  <a:off x="6248162" y="735959"/>
                  <a:ext cx="21185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Trimmed State</a:t>
                  </a:r>
                  <a:r>
                    <a:rPr kumimoji="0" lang="en-US" sz="2000" b="1" u="none" strike="noStrike" kern="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AC59666-DB74-47C9-8A21-5F6EF5900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162" y="735959"/>
                  <a:ext cx="2118593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7184" t="-27451" r="-17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BD41B61-BD83-A2B2-BFE3-252064F33C3C}"/>
                  </a:ext>
                </a:extLst>
              </p:cNvPr>
              <p:cNvSpPr txBox="1"/>
              <p:nvPr/>
            </p:nvSpPr>
            <p:spPr>
              <a:xfrm>
                <a:off x="4898998" y="2227776"/>
                <a:ext cx="59516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BD41B61-BD83-A2B2-BFE3-252064F3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998" y="2227776"/>
                <a:ext cx="595163" cy="308482"/>
              </a:xfrm>
              <a:prstGeom prst="rect">
                <a:avLst/>
              </a:prstGeom>
              <a:blipFill>
                <a:blip r:embed="rId19"/>
                <a:stretch>
                  <a:fillRect l="-10309" r="-618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83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FA5081C-507E-6D7B-AEDB-79452D754E3F}"/>
              </a:ext>
            </a:extLst>
          </p:cNvPr>
          <p:cNvSpPr/>
          <p:nvPr/>
        </p:nvSpPr>
        <p:spPr>
          <a:xfrm>
            <a:off x="9920548" y="1244753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3E51-33C4-DD95-5F03-66850B2266C3}"/>
              </a:ext>
            </a:extLst>
          </p:cNvPr>
          <p:cNvSpPr/>
          <p:nvPr/>
        </p:nvSpPr>
        <p:spPr>
          <a:xfrm>
            <a:off x="6855771" y="1244753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6CE4D-EF6E-3ED3-19D4-63859E769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0" t="18435" r="7109" b="4677"/>
          <a:stretch/>
        </p:blipFill>
        <p:spPr>
          <a:xfrm>
            <a:off x="4570790" y="2863299"/>
            <a:ext cx="6484535" cy="3854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26B29-309A-FC03-94E6-FB698EB5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noise synthesized for transitional flight from interpolated source noise hemispheres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F5092-EA70-604F-47FB-B7FD3CD338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7FB08-8182-CF35-C1BA-ECED66024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" y="1655759"/>
            <a:ext cx="4258402" cy="2383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E5A51-9F46-9C54-BA94-8428ABB9D066}"/>
              </a:ext>
            </a:extLst>
          </p:cNvPr>
          <p:cNvSpPr txBox="1"/>
          <p:nvPr/>
        </p:nvSpPr>
        <p:spPr>
          <a:xfrm>
            <a:off x="120801" y="3902088"/>
            <a:ext cx="469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NASA Urban Air Mobility (UAM) Quadrotor Reference Vehicle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EA5CE-44DB-9F9D-9FC4-9C9D8E347C71}"/>
              </a:ext>
            </a:extLst>
          </p:cNvPr>
          <p:cNvSpPr txBox="1"/>
          <p:nvPr/>
        </p:nvSpPr>
        <p:spPr>
          <a:xfrm>
            <a:off x="8787738" y="2078294"/>
            <a:ext cx="326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50 KTAS, 10 deg Climb to 90 KTAS Level Cruise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35491-4DFE-19D2-E9D8-4AEDF92BF5A3}"/>
              </a:ext>
            </a:extLst>
          </p:cNvPr>
          <p:cNvCxnSpPr/>
          <p:nvPr/>
        </p:nvCxnSpPr>
        <p:spPr>
          <a:xfrm>
            <a:off x="5283957" y="2863299"/>
            <a:ext cx="0" cy="351776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V50A10toV90_norm_pres">
            <a:hlinkClick r:id="" action="ppaction://media"/>
            <a:extLst>
              <a:ext uri="{FF2B5EF4-FFF2-40B4-BE49-F238E27FC236}">
                <a16:creationId xmlns:a16="http://schemas.microsoft.com/office/drawing/2014/main" id="{74344AF5-7D8C-9087-EBD8-37A7B8F10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7399" y="1264259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9F7275-C45B-8DD8-85CC-1FF04CDCF34F}"/>
              </a:ext>
            </a:extLst>
          </p:cNvPr>
          <p:cNvSpPr txBox="1"/>
          <p:nvPr/>
        </p:nvSpPr>
        <p:spPr>
          <a:xfrm>
            <a:off x="5518816" y="2078294"/>
            <a:ext cx="326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50 KTAS, 10 deg Climb Only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40F94E-1EA2-3E5E-F6C2-4CAEEA6E5271}"/>
              </a:ext>
            </a:extLst>
          </p:cNvPr>
          <p:cNvCxnSpPr/>
          <p:nvPr/>
        </p:nvCxnSpPr>
        <p:spPr>
          <a:xfrm>
            <a:off x="5283957" y="2863299"/>
            <a:ext cx="0" cy="351776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V50A10_norm_pres">
            <a:hlinkClick r:id="" action="ppaction://media"/>
            <a:extLst>
              <a:ext uri="{FF2B5EF4-FFF2-40B4-BE49-F238E27FC236}">
                <a16:creationId xmlns:a16="http://schemas.microsoft.com/office/drawing/2014/main" id="{AC219190-369C-374F-BEC2-A9C2E378F4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2622" y="1264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5886 -0.0018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5834 -0.0018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2" grpId="0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2AF7-FF65-F058-24F2-34A2A38D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Departure and approach maneuvers with changing flight conditions auralized with self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CDB3-51C4-9A4E-C27D-6F9B2E263F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5360-AA3A-A17B-C60A-496816E55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" t="4640" r="8465"/>
          <a:stretch/>
        </p:blipFill>
        <p:spPr>
          <a:xfrm>
            <a:off x="5340547" y="1930400"/>
            <a:ext cx="6358539" cy="442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21971-0A72-1733-2910-C249E6BB1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" y="1655759"/>
            <a:ext cx="4258402" cy="2383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583A7A-C6A8-07CF-8739-6B44FCDF07DE}"/>
              </a:ext>
            </a:extLst>
          </p:cNvPr>
          <p:cNvSpPr txBox="1"/>
          <p:nvPr/>
        </p:nvSpPr>
        <p:spPr>
          <a:xfrm>
            <a:off x="120801" y="3902088"/>
            <a:ext cx="469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NASA Urban Air Mobility (UAM) Quadrotor Reference Vehicle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A353B-2C6F-273B-76BA-CC0D83B99EC0}"/>
              </a:ext>
            </a:extLst>
          </p:cNvPr>
          <p:cNvSpPr txBox="1"/>
          <p:nvPr/>
        </p:nvSpPr>
        <p:spPr>
          <a:xfrm>
            <a:off x="5340547" y="1523487"/>
            <a:ext cx="6673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Departure Sound Pressure Level (SPL) Time History</a:t>
            </a:r>
          </a:p>
        </p:txBody>
      </p:sp>
    </p:spTree>
    <p:extLst>
      <p:ext uri="{BB962C8B-B14F-4D97-AF65-F5344CB8AC3E}">
        <p14:creationId xmlns:p14="http://schemas.microsoft.com/office/powerpoint/2010/main" val="355679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69844-F38A-6249-8059-10D6DABA4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1574" y="-11152"/>
            <a:ext cx="12207240" cy="58350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Future work includes: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 departure and approach auralizations with loading and thickness noise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Prepare public release of NAF Modulated Broadband Synthesis Plugin for transitional flight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Experimental data on rotor transitional flight anticipated in the coming year (2024-2025) for comparisons with auralizations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This work is in support of NASA’s Revolutionary Vertical Lift Technology Project of the NASA Advanced Air Vehicles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6EDD4-3B90-4849-821B-D1A8043A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developed to synthesize rotor loading and thickness noise and broadband self noise for transitional flight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D5112-1E64-6149-A12E-E099AAA8B5F7}"/>
              </a:ext>
            </a:extLst>
          </p:cNvPr>
          <p:cNvSpPr txBox="1"/>
          <p:nvPr/>
        </p:nvSpPr>
        <p:spPr>
          <a:xfrm>
            <a:off x="4585538" y="5823880"/>
            <a:ext cx="304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391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1B38-DB84-0645-4F49-4120FB73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41785-F244-0C75-3951-4375158E93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1FDD1A-AFC3-DE5D-4912-E9F311C79FD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0" y="1010152"/>
            <a:ext cx="11924495" cy="873436"/>
          </a:xfr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All images in this presentation were provided internally by NASA or generated by presenter</a:t>
            </a:r>
          </a:p>
        </p:txBody>
      </p:sp>
    </p:spTree>
    <p:extLst>
      <p:ext uri="{BB962C8B-B14F-4D97-AF65-F5344CB8AC3E}">
        <p14:creationId xmlns:p14="http://schemas.microsoft.com/office/powerpoint/2010/main" val="117236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05FD6-6989-65A2-4E69-18F9CFBC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31931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cs typeface="+mj-cs"/>
              </a:rPr>
              <a:t>Auralizations can help understand human response to Urban Air Mobility (UAM) vehicles in transitional flight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D44A45-1516-4601-342C-1B05CFD62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r="2578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A64F-5316-77C0-B730-1DF2761A8E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2BEA90-E6BE-45F4-8D5D-C2E01FE3DBCB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7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FE27-B653-0759-3CC6-F5644D47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auralization, sound is synthesized near aircraft (presentation focus) before propagating to a ground observer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414B1-B22A-ABDC-F433-3E1D56B859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8669D-1322-F3D4-91C6-21D77870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06" y="1388789"/>
            <a:ext cx="1696276" cy="8003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0EEE76C-E5AA-2530-741A-4C7FA2676861}"/>
              </a:ext>
            </a:extLst>
          </p:cNvPr>
          <p:cNvSpPr/>
          <p:nvPr/>
        </p:nvSpPr>
        <p:spPr>
          <a:xfrm>
            <a:off x="5621867" y="5622652"/>
            <a:ext cx="474133" cy="475748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BBB6C8-8C54-A78E-9F7A-381879937112}"/>
              </a:ext>
            </a:extLst>
          </p:cNvPr>
          <p:cNvCxnSpPr>
            <a:cxnSpLocks/>
          </p:cNvCxnSpPr>
          <p:nvPr/>
        </p:nvCxnSpPr>
        <p:spPr>
          <a:xfrm>
            <a:off x="4314212" y="2620334"/>
            <a:ext cx="1488943" cy="2987474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01F202-8018-3C3C-26D3-ADA7F58D2E77}"/>
              </a:ext>
            </a:extLst>
          </p:cNvPr>
          <p:cNvCxnSpPr>
            <a:cxnSpLocks/>
          </p:cNvCxnSpPr>
          <p:nvPr/>
        </p:nvCxnSpPr>
        <p:spPr>
          <a:xfrm flipV="1">
            <a:off x="5463054" y="6101943"/>
            <a:ext cx="282427" cy="446730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3C413A-209D-C73E-2463-5C65ADEF667E}"/>
              </a:ext>
            </a:extLst>
          </p:cNvPr>
          <p:cNvSpPr txBox="1"/>
          <p:nvPr/>
        </p:nvSpPr>
        <p:spPr>
          <a:xfrm>
            <a:off x="4724399" y="3216503"/>
            <a:ext cx="179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Direct Path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399FC4-05A8-1969-3959-D1FAD4363876}"/>
              </a:ext>
            </a:extLst>
          </p:cNvPr>
          <p:cNvSpPr txBox="1"/>
          <p:nvPr/>
        </p:nvSpPr>
        <p:spPr>
          <a:xfrm>
            <a:off x="3449181" y="4553401"/>
            <a:ext cx="141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Reflected Path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92978-428A-A053-BCCA-651BF99CF157}"/>
              </a:ext>
            </a:extLst>
          </p:cNvPr>
          <p:cNvSpPr txBox="1"/>
          <p:nvPr/>
        </p:nvSpPr>
        <p:spPr>
          <a:xfrm>
            <a:off x="6096000" y="5607808"/>
            <a:ext cx="143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rPr>
              <a:t>Ground Observer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342CA3-906F-FB63-723E-6A6311A1880D}"/>
              </a:ext>
            </a:extLst>
          </p:cNvPr>
          <p:cNvCxnSpPr>
            <a:cxnSpLocks/>
          </p:cNvCxnSpPr>
          <p:nvPr/>
        </p:nvCxnSpPr>
        <p:spPr>
          <a:xfrm>
            <a:off x="4126622" y="2620334"/>
            <a:ext cx="1305187" cy="391857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D9D9497E-375D-ECE1-0A3C-1E2FC72E6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1" t="20835" r="8209" b="22264"/>
          <a:stretch/>
        </p:blipFill>
        <p:spPr>
          <a:xfrm>
            <a:off x="3410511" y="2336012"/>
            <a:ext cx="1305187" cy="6822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E9FFC69-0B74-D95D-7287-993BFF873262}"/>
              </a:ext>
            </a:extLst>
          </p:cNvPr>
          <p:cNvSpPr txBox="1"/>
          <p:nvPr/>
        </p:nvSpPr>
        <p:spPr>
          <a:xfrm>
            <a:off x="4715698" y="2258969"/>
            <a:ext cx="191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Synthesized Sound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DCE7D-29AF-96E4-459E-A569D2FBE8E2}"/>
              </a:ext>
            </a:extLst>
          </p:cNvPr>
          <p:cNvSpPr txBox="1"/>
          <p:nvPr/>
        </p:nvSpPr>
        <p:spPr>
          <a:xfrm>
            <a:off x="8198670" y="2882466"/>
            <a:ext cx="317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NASA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Auralizatio</a:t>
            </a:r>
            <a:r>
              <a:rPr lang="en-US" sz="2400" b="1" kern="0" dirty="0"/>
              <a:t>n Framework (NAF) performs sound synthesis and propagation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75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6AC473F-DB36-61FB-2AD1-C56542EC6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9" r="4257" b="44519"/>
          <a:stretch/>
        </p:blipFill>
        <p:spPr>
          <a:xfrm>
            <a:off x="2616258" y="4336927"/>
            <a:ext cx="8527465" cy="2567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DE7EB-C4AC-1FAE-CA4F-6BA891EB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exist to synthesize loading and thickness (tonal) noise and broadband self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C06C8-8313-130B-CC9A-1DFDA105A3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0F9EC-08D4-4195-4079-73959316F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15278" r="18040" b="23274"/>
          <a:stretch/>
        </p:blipFill>
        <p:spPr>
          <a:xfrm flipH="1">
            <a:off x="3863442" y="2014659"/>
            <a:ext cx="3594149" cy="1987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C5FC4-B81F-76E9-041F-62FC0209A5F2}"/>
              </a:ext>
            </a:extLst>
          </p:cNvPr>
          <p:cNvSpPr txBox="1"/>
          <p:nvPr/>
        </p:nvSpPr>
        <p:spPr>
          <a:xfrm>
            <a:off x="1087162" y="1958374"/>
            <a:ext cx="1702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cs typeface="Calibri" panose="020F0502020204030204" pitchFamily="34" charset="0"/>
              </a:rPr>
              <a:t>Blade Thickness &amp; Loading</a:t>
            </a:r>
          </a:p>
        </p:txBody>
      </p:sp>
      <p:sp>
        <p:nvSpPr>
          <p:cNvPr id="9" name="Freeform 28">
            <a:extLst>
              <a:ext uri="{FF2B5EF4-FFF2-40B4-BE49-F238E27FC236}">
                <a16:creationId xmlns:a16="http://schemas.microsoft.com/office/drawing/2014/main" id="{C2C755C4-E5FB-6E1D-3630-DBB80F1CBEAE}"/>
              </a:ext>
            </a:extLst>
          </p:cNvPr>
          <p:cNvSpPr/>
          <p:nvPr/>
        </p:nvSpPr>
        <p:spPr>
          <a:xfrm flipH="1">
            <a:off x="5159327" y="2014659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64AE87B5-B059-282B-0FB8-3D233881CBAA}"/>
              </a:ext>
            </a:extLst>
          </p:cNvPr>
          <p:cNvSpPr/>
          <p:nvPr/>
        </p:nvSpPr>
        <p:spPr>
          <a:xfrm flipH="1">
            <a:off x="4776636" y="2131612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BEF60CB7-7C36-D547-5CF4-F8BBA629AC1C}"/>
              </a:ext>
            </a:extLst>
          </p:cNvPr>
          <p:cNvSpPr/>
          <p:nvPr/>
        </p:nvSpPr>
        <p:spPr>
          <a:xfrm flipH="1">
            <a:off x="7093169" y="2004989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339DC942-6116-8108-8EBD-0FD92635A50F}"/>
              </a:ext>
            </a:extLst>
          </p:cNvPr>
          <p:cNvSpPr/>
          <p:nvPr/>
        </p:nvSpPr>
        <p:spPr>
          <a:xfrm flipH="1">
            <a:off x="7374023" y="2302198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F31653-57B3-E2D5-FA30-8EB8A87C3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1" t="20835" r="8209" b="22264"/>
          <a:stretch/>
        </p:blipFill>
        <p:spPr>
          <a:xfrm rot="5174721">
            <a:off x="3418870" y="2290782"/>
            <a:ext cx="629446" cy="3314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631344-32F1-5E0A-7ECB-7E96EC645110}"/>
              </a:ext>
            </a:extLst>
          </p:cNvPr>
          <p:cNvSpPr txBox="1"/>
          <p:nvPr/>
        </p:nvSpPr>
        <p:spPr>
          <a:xfrm>
            <a:off x="8177777" y="1902088"/>
            <a:ext cx="2325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03EF"/>
                </a:solidFill>
                <a:cs typeface="Calibri" panose="020F0502020204030204" pitchFamily="34" charset="0"/>
              </a:rPr>
              <a:t>Blade Self Noise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CE2610-E7B8-FE64-1D23-1184EAF7DA1D}"/>
              </a:ext>
            </a:extLst>
          </p:cNvPr>
          <p:cNvCxnSpPr>
            <a:cxnSpLocks/>
            <a:stCxn id="8" idx="3"/>
            <a:endCxn id="15" idx="2"/>
          </p:cNvCxnSpPr>
          <p:nvPr/>
        </p:nvCxnSpPr>
        <p:spPr>
          <a:xfrm>
            <a:off x="2789661" y="2466206"/>
            <a:ext cx="778557" cy="1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73B932-62D0-C324-946E-1DE136A1829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457591" y="2102143"/>
            <a:ext cx="720186" cy="36935"/>
          </a:xfrm>
          <a:prstGeom prst="straightConnector1">
            <a:avLst/>
          </a:prstGeom>
          <a:ln w="38100">
            <a:solidFill>
              <a:srgbClr val="0003E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56BE1C-480F-90CE-FB07-EFC37A99CEF6}"/>
              </a:ext>
            </a:extLst>
          </p:cNvPr>
          <p:cNvSpPr txBox="1"/>
          <p:nvPr/>
        </p:nvSpPr>
        <p:spPr>
          <a:xfrm>
            <a:off x="3613552" y="4037794"/>
            <a:ext cx="695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Self Noise 1/3 Octave Band Spectral Time History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F9252A-A177-B1DC-27D1-593B528FA42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40370" y="2302198"/>
            <a:ext cx="0" cy="1625765"/>
          </a:xfrm>
          <a:prstGeom prst="straightConnector1">
            <a:avLst/>
          </a:prstGeom>
          <a:ln w="38100">
            <a:solidFill>
              <a:srgbClr val="0003E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2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6D80-62C7-9C11-BA1A-BC5BE085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1021099" cy="873436"/>
          </a:xfrm>
        </p:spPr>
        <p:txBody>
          <a:bodyPr/>
          <a:lstStyle/>
          <a:p>
            <a:r>
              <a:rPr lang="en-US" dirty="0"/>
              <a:t>Blade aerodynamics and geometry data are needed for acoustic predictions, which are then used to synthesize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7ABF2-7BB2-CD3A-9360-35B340931A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6F1CC1-F8C4-F300-8A94-725379A6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390325" y="3863851"/>
            <a:ext cx="3068070" cy="1083337"/>
          </a:xfrm>
          <a:prstGeom prst="rect">
            <a:avLst/>
          </a:prstGeom>
        </p:spPr>
      </p:pic>
      <p:cxnSp>
        <p:nvCxnSpPr>
          <p:cNvPr id="32" name="Elbow Connector 10">
            <a:extLst>
              <a:ext uri="{FF2B5EF4-FFF2-40B4-BE49-F238E27FC236}">
                <a16:creationId xmlns:a16="http://schemas.microsoft.com/office/drawing/2014/main" id="{3522DFF9-1A93-567A-B7C3-E0013BB54598}"/>
              </a:ext>
            </a:extLst>
          </p:cNvPr>
          <p:cNvCxnSpPr>
            <a:endCxn id="35" idx="0"/>
          </p:cNvCxnSpPr>
          <p:nvPr/>
        </p:nvCxnSpPr>
        <p:spPr>
          <a:xfrm>
            <a:off x="3002507" y="4271451"/>
            <a:ext cx="1503721" cy="1074964"/>
          </a:xfrm>
          <a:prstGeom prst="bentConnector2">
            <a:avLst/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Elbow Connector 16">
            <a:extLst>
              <a:ext uri="{FF2B5EF4-FFF2-40B4-BE49-F238E27FC236}">
                <a16:creationId xmlns:a16="http://schemas.microsoft.com/office/drawing/2014/main" id="{D55F24B3-D9B7-8731-9DFD-E0FF74A5F2B8}"/>
              </a:ext>
            </a:extLst>
          </p:cNvPr>
          <p:cNvCxnSpPr/>
          <p:nvPr/>
        </p:nvCxnSpPr>
        <p:spPr>
          <a:xfrm rot="5400000" flipH="1" flipV="1">
            <a:off x="887959" y="3365823"/>
            <a:ext cx="847770" cy="221683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B168A6B-895C-CDF4-26D6-7F78462B03F8}"/>
              </a:ext>
            </a:extLst>
          </p:cNvPr>
          <p:cNvSpPr/>
          <p:nvPr/>
        </p:nvSpPr>
        <p:spPr>
          <a:xfrm>
            <a:off x="2875273" y="2006850"/>
            <a:ext cx="1986507" cy="1009935"/>
          </a:xfrm>
          <a:prstGeom prst="rect">
            <a:avLst/>
          </a:prstGeom>
          <a:solidFill>
            <a:srgbClr val="0078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Acoustic Predictions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690A41-AA52-0D54-BB01-719AB54E90FA}"/>
              </a:ext>
            </a:extLst>
          </p:cNvPr>
          <p:cNvSpPr/>
          <p:nvPr/>
        </p:nvSpPr>
        <p:spPr>
          <a:xfrm>
            <a:off x="3512974" y="5346415"/>
            <a:ext cx="1986507" cy="1009935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6FD64-2432-F78E-851C-24FA10783481}"/>
              </a:ext>
            </a:extLst>
          </p:cNvPr>
          <p:cNvSpPr/>
          <p:nvPr/>
        </p:nvSpPr>
        <p:spPr>
          <a:xfrm>
            <a:off x="7546912" y="2006849"/>
            <a:ext cx="1986507" cy="100993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Propagate Synthesized Sound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84776E-C660-EC08-2CE5-FD08E97D63FD}"/>
              </a:ext>
            </a:extLst>
          </p:cNvPr>
          <p:cNvSpPr/>
          <p:nvPr/>
        </p:nvSpPr>
        <p:spPr>
          <a:xfrm>
            <a:off x="9872791" y="3395584"/>
            <a:ext cx="1986507" cy="1009935"/>
          </a:xfrm>
          <a:prstGeom prst="rect">
            <a:avLst/>
          </a:prstGeom>
          <a:solidFill>
            <a:srgbClr val="989F1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Auralization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6B97FB-1804-E47D-95C8-85C8DF808892}"/>
              </a:ext>
            </a:extLst>
          </p:cNvPr>
          <p:cNvSpPr/>
          <p:nvPr/>
        </p:nvSpPr>
        <p:spPr>
          <a:xfrm>
            <a:off x="5233071" y="2006849"/>
            <a:ext cx="1986507" cy="1009935"/>
          </a:xfrm>
          <a:prstGeom prst="rect">
            <a:avLst/>
          </a:prstGeom>
          <a:solidFill>
            <a:srgbClr val="5B351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Flyover Sound Synthesis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330751-DA72-B48C-908B-071B9144D864}"/>
              </a:ext>
            </a:extLst>
          </p:cNvPr>
          <p:cNvSpPr/>
          <p:nvPr/>
        </p:nvSpPr>
        <p:spPr>
          <a:xfrm>
            <a:off x="517475" y="2006851"/>
            <a:ext cx="1986507" cy="1009935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 Blade Data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63EB6B-3437-1DEF-FAA7-F55567BE54E4}"/>
              </a:ext>
            </a:extLst>
          </p:cNvPr>
          <p:cNvSpPr/>
          <p:nvPr/>
        </p:nvSpPr>
        <p:spPr>
          <a:xfrm>
            <a:off x="7546912" y="5346414"/>
            <a:ext cx="1986507" cy="100993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41" name="Flowchart: Or 40">
            <a:extLst>
              <a:ext uri="{FF2B5EF4-FFF2-40B4-BE49-F238E27FC236}">
                <a16:creationId xmlns:a16="http://schemas.microsoft.com/office/drawing/2014/main" id="{3FC5E173-B4D2-EC40-E7B5-1CCB07968E67}"/>
              </a:ext>
            </a:extLst>
          </p:cNvPr>
          <p:cNvSpPr/>
          <p:nvPr/>
        </p:nvSpPr>
        <p:spPr>
          <a:xfrm>
            <a:off x="8308153" y="3659883"/>
            <a:ext cx="464024" cy="481333"/>
          </a:xfrm>
          <a:prstGeom prst="flowChartOr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Elbow Connector 36">
            <a:extLst>
              <a:ext uri="{FF2B5EF4-FFF2-40B4-BE49-F238E27FC236}">
                <a16:creationId xmlns:a16="http://schemas.microsoft.com/office/drawing/2014/main" id="{2183B9C5-F4EF-AA0D-703D-CB317C7CB283}"/>
              </a:ext>
            </a:extLst>
          </p:cNvPr>
          <p:cNvCxnSpPr>
            <a:stCxn id="40" idx="0"/>
            <a:endCxn id="41" idx="4"/>
          </p:cNvCxnSpPr>
          <p:nvPr/>
        </p:nvCxnSpPr>
        <p:spPr>
          <a:xfrm rot="16200000" flipV="1">
            <a:off x="7937567" y="4743814"/>
            <a:ext cx="1205198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Elbow Connector 40">
            <a:extLst>
              <a:ext uri="{FF2B5EF4-FFF2-40B4-BE49-F238E27FC236}">
                <a16:creationId xmlns:a16="http://schemas.microsoft.com/office/drawing/2014/main" id="{ED980BC6-B871-F508-2453-B56D29B352FA}"/>
              </a:ext>
            </a:extLst>
          </p:cNvPr>
          <p:cNvCxnSpPr>
            <a:stCxn id="36" idx="2"/>
            <a:endCxn id="41" idx="0"/>
          </p:cNvCxnSpPr>
          <p:nvPr/>
        </p:nvCxnSpPr>
        <p:spPr>
          <a:xfrm rot="5400000">
            <a:off x="8218617" y="3338333"/>
            <a:ext cx="643099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963CCFB8-9278-6744-913A-B2D6331D1EAC}"/>
              </a:ext>
            </a:extLst>
          </p:cNvPr>
          <p:cNvCxnSpPr>
            <a:stCxn id="41" idx="6"/>
            <a:endCxn id="37" idx="1"/>
          </p:cNvCxnSpPr>
          <p:nvPr/>
        </p:nvCxnSpPr>
        <p:spPr>
          <a:xfrm>
            <a:off x="8772177" y="3900550"/>
            <a:ext cx="1100614" cy="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Elbow Connector 47">
            <a:extLst>
              <a:ext uri="{FF2B5EF4-FFF2-40B4-BE49-F238E27FC236}">
                <a16:creationId xmlns:a16="http://schemas.microsoft.com/office/drawing/2014/main" id="{75A0300C-EA83-7C0F-9306-8DF33E39DD1F}"/>
              </a:ext>
            </a:extLst>
          </p:cNvPr>
          <p:cNvCxnSpPr>
            <a:stCxn id="39" idx="3"/>
            <a:endCxn id="34" idx="1"/>
          </p:cNvCxnSpPr>
          <p:nvPr/>
        </p:nvCxnSpPr>
        <p:spPr>
          <a:xfrm flipV="1">
            <a:off x="2503982" y="2511818"/>
            <a:ext cx="371291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Elbow Connector 51">
            <a:extLst>
              <a:ext uri="{FF2B5EF4-FFF2-40B4-BE49-F238E27FC236}">
                <a16:creationId xmlns:a16="http://schemas.microsoft.com/office/drawing/2014/main" id="{9C442B38-735B-2A69-2D9A-88C80C81A9C9}"/>
              </a:ext>
            </a:extLst>
          </p:cNvPr>
          <p:cNvCxnSpPr>
            <a:stCxn id="34" idx="3"/>
            <a:endCxn id="38" idx="1"/>
          </p:cNvCxnSpPr>
          <p:nvPr/>
        </p:nvCxnSpPr>
        <p:spPr>
          <a:xfrm flipV="1">
            <a:off x="4861780" y="2511817"/>
            <a:ext cx="371291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Elbow Connector 54">
            <a:extLst>
              <a:ext uri="{FF2B5EF4-FFF2-40B4-BE49-F238E27FC236}">
                <a16:creationId xmlns:a16="http://schemas.microsoft.com/office/drawing/2014/main" id="{9B2A056F-8A24-DEFD-59B6-7EE9CBD18620}"/>
              </a:ext>
            </a:extLst>
          </p:cNvPr>
          <p:cNvCxnSpPr>
            <a:stCxn id="38" idx="3"/>
            <a:endCxn id="36" idx="1"/>
          </p:cNvCxnSpPr>
          <p:nvPr/>
        </p:nvCxnSpPr>
        <p:spPr>
          <a:xfrm>
            <a:off x="7219578" y="2511817"/>
            <a:ext cx="327334" cy="12700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Elbow Connector 57">
            <a:extLst>
              <a:ext uri="{FF2B5EF4-FFF2-40B4-BE49-F238E27FC236}">
                <a16:creationId xmlns:a16="http://schemas.microsoft.com/office/drawing/2014/main" id="{636C276B-4C00-2BDB-3A0B-562A6A213847}"/>
              </a:ext>
            </a:extLst>
          </p:cNvPr>
          <p:cNvCxnSpPr>
            <a:stCxn id="35" idx="3"/>
          </p:cNvCxnSpPr>
          <p:nvPr/>
        </p:nvCxnSpPr>
        <p:spPr>
          <a:xfrm flipV="1">
            <a:off x="5499481" y="5851381"/>
            <a:ext cx="327334" cy="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Elbow Connector 60">
            <a:extLst>
              <a:ext uri="{FF2B5EF4-FFF2-40B4-BE49-F238E27FC236}">
                <a16:creationId xmlns:a16="http://schemas.microsoft.com/office/drawing/2014/main" id="{183D47D2-83AA-FDDB-B8D7-64E5BA34D315}"/>
              </a:ext>
            </a:extLst>
          </p:cNvPr>
          <p:cNvCxnSpPr>
            <a:endCxn id="40" idx="1"/>
          </p:cNvCxnSpPr>
          <p:nvPr/>
        </p:nvCxnSpPr>
        <p:spPr>
          <a:xfrm>
            <a:off x="7219578" y="5851381"/>
            <a:ext cx="327334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874F78-43AB-884F-963A-B7EF23FA5DB6}"/>
              </a:ext>
            </a:extLst>
          </p:cNvPr>
          <p:cNvSpPr txBox="1"/>
          <p:nvPr/>
        </p:nvSpPr>
        <p:spPr>
          <a:xfrm>
            <a:off x="6335878" y="5493067"/>
            <a:ext cx="121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5672CB-FB14-E412-4A63-5AEAD89A6176}"/>
              </a:ext>
            </a:extLst>
          </p:cNvPr>
          <p:cNvCxnSpPr/>
          <p:nvPr/>
        </p:nvCxnSpPr>
        <p:spPr>
          <a:xfrm>
            <a:off x="7383439" y="1374044"/>
            <a:ext cx="0" cy="352520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751CC4D-6F7A-F7E1-83DA-BD70F8625893}"/>
              </a:ext>
            </a:extLst>
          </p:cNvPr>
          <p:cNvSpPr txBox="1"/>
          <p:nvPr/>
        </p:nvSpPr>
        <p:spPr>
          <a:xfrm>
            <a:off x="4367729" y="1401116"/>
            <a:ext cx="202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At/Near Source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004569-F85A-ED5F-1BBA-3DEF1E454872}"/>
              </a:ext>
            </a:extLst>
          </p:cNvPr>
          <p:cNvCxnSpPr>
            <a:endCxn id="52" idx="3"/>
          </p:cNvCxnSpPr>
          <p:nvPr/>
        </p:nvCxnSpPr>
        <p:spPr>
          <a:xfrm flipH="1">
            <a:off x="6397108" y="1601171"/>
            <a:ext cx="1009316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A36D654-C611-DAE6-1915-5EB91C98C4EB}"/>
              </a:ext>
            </a:extLst>
          </p:cNvPr>
          <p:cNvSpPr txBox="1"/>
          <p:nvPr/>
        </p:nvSpPr>
        <p:spPr>
          <a:xfrm>
            <a:off x="10241505" y="2630447"/>
            <a:ext cx="141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 Ground Observer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C781029-000C-4E28-5D80-8B3D0C55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15" y="3485418"/>
            <a:ext cx="2318861" cy="1311593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BFE252-B3BE-329F-352A-9A63E69DCE07}"/>
              </a:ext>
            </a:extLst>
          </p:cNvPr>
          <p:cNvCxnSpPr>
            <a:stCxn id="38" idx="2"/>
          </p:cNvCxnSpPr>
          <p:nvPr/>
        </p:nvCxnSpPr>
        <p:spPr>
          <a:xfrm flipH="1">
            <a:off x="6226324" y="3016784"/>
            <a:ext cx="1" cy="45988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2841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EC8E-F6D6-878F-77C9-4EB27ADF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Auralization Framework (NAF) Formulation 1A (F1A) Synthesis Plugin generates loading and thickness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A849-24E1-62C4-7FD5-556C4DC209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80098-B20C-330B-E5AE-BC821FDF429C}"/>
              </a:ext>
            </a:extLst>
          </p:cNvPr>
          <p:cNvSpPr/>
          <p:nvPr/>
        </p:nvSpPr>
        <p:spPr>
          <a:xfrm>
            <a:off x="2953044" y="5457814"/>
            <a:ext cx="2238233" cy="1009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NAF F1A Synthesis Plugin 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95E9EF4-375D-31DA-D180-98AC153F1A39}"/>
              </a:ext>
            </a:extLst>
          </p:cNvPr>
          <p:cNvSpPr/>
          <p:nvPr/>
        </p:nvSpPr>
        <p:spPr>
          <a:xfrm>
            <a:off x="104908" y="5457813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Blade loadings, motions, geometry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3F5531B-9F81-9364-622A-E8FE61D7C77D}"/>
              </a:ext>
            </a:extLst>
          </p:cNvPr>
          <p:cNvSpPr/>
          <p:nvPr/>
        </p:nvSpPr>
        <p:spPr>
          <a:xfrm>
            <a:off x="5544100" y="5457813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Audible Loading and Thickness (Tonal) Noise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981B77F-7CD7-3113-44A2-979C1AA02D02}"/>
              </a:ext>
            </a:extLst>
          </p:cNvPr>
          <p:cNvSpPr/>
          <p:nvPr/>
        </p:nvSpPr>
        <p:spPr>
          <a:xfrm>
            <a:off x="278083" y="4296307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Vehicle Flight Path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B4A40DD-A973-B898-F270-42044A77B43B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826802" y="4801274"/>
            <a:ext cx="1245359" cy="656540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CCBE28-BDEC-7DA9-D85D-45EE58B87CF5}"/>
              </a:ext>
            </a:extLst>
          </p:cNvPr>
          <p:cNvCxnSpPr>
            <a:stCxn id="9" idx="2"/>
            <a:endCxn id="7" idx="1"/>
          </p:cNvCxnSpPr>
          <p:nvPr/>
        </p:nvCxnSpPr>
        <p:spPr>
          <a:xfrm>
            <a:off x="2653627" y="5962780"/>
            <a:ext cx="2994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08D177-FBBD-C046-61B4-63956AD1CAFC}"/>
              </a:ext>
            </a:extLst>
          </p:cNvPr>
          <p:cNvCxnSpPr>
            <a:cxnSpLocks/>
            <a:stCxn id="7" idx="3"/>
            <a:endCxn id="10" idx="5"/>
          </p:cNvCxnSpPr>
          <p:nvPr/>
        </p:nvCxnSpPr>
        <p:spPr>
          <a:xfrm>
            <a:off x="5191277" y="5962780"/>
            <a:ext cx="479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DF1330-BD33-1E7D-33E5-5EBD550B83D0}"/>
              </a:ext>
            </a:extLst>
          </p:cNvPr>
          <p:cNvSpPr txBox="1"/>
          <p:nvPr/>
        </p:nvSpPr>
        <p:spPr>
          <a:xfrm>
            <a:off x="1229739" y="3896197"/>
            <a:ext cx="96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Inputs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21851-0B69-4E64-9E2C-2D2B16F641C3}"/>
              </a:ext>
            </a:extLst>
          </p:cNvPr>
          <p:cNvSpPr txBox="1"/>
          <p:nvPr/>
        </p:nvSpPr>
        <p:spPr>
          <a:xfrm>
            <a:off x="6472749" y="5106185"/>
            <a:ext cx="124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03419C-ECDB-4D32-EB86-ADAA0E11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30" y="1385240"/>
            <a:ext cx="9464860" cy="49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65D7-57C5-9659-B5EC-03D243BB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transitional flight sound synthesis, combine blade aerodynamics and geometry data from many flight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126A2-2F56-7E71-4F0C-5FE3B0FD64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C17B2-0F7E-C56E-F0F1-1CBF71751C0B}"/>
              </a:ext>
            </a:extLst>
          </p:cNvPr>
          <p:cNvSpPr/>
          <p:nvPr/>
        </p:nvSpPr>
        <p:spPr>
          <a:xfrm>
            <a:off x="6739170" y="5519943"/>
            <a:ext cx="2238233" cy="1009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NAF F1A Synthesis Plugin 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235E4F1-35F2-0A93-7175-5F1C90B73112}"/>
              </a:ext>
            </a:extLst>
          </p:cNvPr>
          <p:cNvSpPr/>
          <p:nvPr/>
        </p:nvSpPr>
        <p:spPr>
          <a:xfrm>
            <a:off x="3189050" y="5519942"/>
            <a:ext cx="3215744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Interpolated Blade loadings, motions, geometry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1E15FAA-E4D2-4DEB-B0E0-9623AF9F564C}"/>
              </a:ext>
            </a:extLst>
          </p:cNvPr>
          <p:cNvSpPr/>
          <p:nvPr/>
        </p:nvSpPr>
        <p:spPr>
          <a:xfrm>
            <a:off x="9136063" y="5519943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Audible Loading and Thickness (Tonal) Noise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4FC82F9-6FA0-4E72-E812-05FC5AF622AF}"/>
              </a:ext>
            </a:extLst>
          </p:cNvPr>
          <p:cNvSpPr/>
          <p:nvPr/>
        </p:nvSpPr>
        <p:spPr>
          <a:xfrm>
            <a:off x="3189050" y="4356422"/>
            <a:ext cx="331981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Vehicle Flight Path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08BC0FE-879D-25B0-1785-1BBB1105B2A9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6382619" y="4861389"/>
            <a:ext cx="1475668" cy="658554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3FFCE1-9647-968B-AC16-B45BEE2D4CF3}"/>
              </a:ext>
            </a:extLst>
          </p:cNvPr>
          <p:cNvCxnSpPr>
            <a:cxnSpLocks/>
            <a:stCxn id="6" idx="2"/>
            <a:endCxn id="5" idx="1"/>
          </p:cNvCxnSpPr>
          <p:nvPr/>
        </p:nvCxnSpPr>
        <p:spPr>
          <a:xfrm>
            <a:off x="6278552" y="6024909"/>
            <a:ext cx="4606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1AC67C-96DA-DF84-00EA-F776C04E3CAD}"/>
              </a:ext>
            </a:extLst>
          </p:cNvPr>
          <p:cNvCxnSpPr>
            <a:cxnSpLocks/>
            <a:stCxn id="5" idx="3"/>
            <a:endCxn id="7" idx="5"/>
          </p:cNvCxnSpPr>
          <p:nvPr/>
        </p:nvCxnSpPr>
        <p:spPr>
          <a:xfrm>
            <a:off x="8977403" y="6024909"/>
            <a:ext cx="2849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6BCA81-14B6-DBED-5494-630F5F3B7C00}"/>
              </a:ext>
            </a:extLst>
          </p:cNvPr>
          <p:cNvSpPr txBox="1"/>
          <p:nvPr/>
        </p:nvSpPr>
        <p:spPr>
          <a:xfrm>
            <a:off x="4364459" y="3921042"/>
            <a:ext cx="96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39CC5-EA73-F6C8-7EA8-F6E60F3E9D8E}"/>
              </a:ext>
            </a:extLst>
          </p:cNvPr>
          <p:cNvSpPr txBox="1"/>
          <p:nvPr/>
        </p:nvSpPr>
        <p:spPr>
          <a:xfrm>
            <a:off x="10129467" y="5134860"/>
            <a:ext cx="124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F9E61382-324A-04CC-7656-602DD5C0634E}"/>
              </a:ext>
            </a:extLst>
          </p:cNvPr>
          <p:cNvSpPr/>
          <p:nvPr/>
        </p:nvSpPr>
        <p:spPr>
          <a:xfrm>
            <a:off x="272955" y="3261815"/>
            <a:ext cx="2238233" cy="599636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Trimmed State 2 Data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C231316-342E-B4B5-18C5-71E3D71A7FCF}"/>
              </a:ext>
            </a:extLst>
          </p:cNvPr>
          <p:cNvSpPr/>
          <p:nvPr/>
        </p:nvSpPr>
        <p:spPr>
          <a:xfrm>
            <a:off x="272954" y="4396789"/>
            <a:ext cx="2238233" cy="599636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Trimmed State N Data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9C769CA-3783-7FE7-FD7F-8BC557CEDAEB}"/>
              </a:ext>
            </a:extLst>
          </p:cNvPr>
          <p:cNvSpPr/>
          <p:nvPr/>
        </p:nvSpPr>
        <p:spPr>
          <a:xfrm>
            <a:off x="272954" y="2422434"/>
            <a:ext cx="2238233" cy="599636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Trimmed State 1 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161629-4D0C-B287-1D4E-54F8BA32D42F}"/>
              </a:ext>
            </a:extLst>
          </p:cNvPr>
          <p:cNvSpPr/>
          <p:nvPr/>
        </p:nvSpPr>
        <p:spPr>
          <a:xfrm>
            <a:off x="150125" y="5519941"/>
            <a:ext cx="2802475" cy="1201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ANOPP2 Series of Periodic to Aperiodic Interpolated Data (ASPAID)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9ED2C4-0FAE-514B-1B4E-DC7368566450}"/>
              </a:ext>
            </a:extLst>
          </p:cNvPr>
          <p:cNvCxnSpPr>
            <a:cxnSpLocks/>
            <a:endCxn id="6" idx="5"/>
          </p:cNvCxnSpPr>
          <p:nvPr/>
        </p:nvCxnSpPr>
        <p:spPr>
          <a:xfrm>
            <a:off x="2929695" y="6008296"/>
            <a:ext cx="3855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6BC75BFA-256E-05FE-CB3B-6AD2AD6F6EF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2436233" y="4696607"/>
            <a:ext cx="429847" cy="823335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9553683-2EF4-4617-0941-7EFE065F8BA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436234" y="3561633"/>
            <a:ext cx="429846" cy="1958309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9DD84A8-9ABD-4918-DD45-65222AF6C6E0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436233" y="2722252"/>
            <a:ext cx="429847" cy="2797690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8DFCABD-85A1-DD0C-6889-01B290FA0B1D}"/>
              </a:ext>
            </a:extLst>
          </p:cNvPr>
          <p:cNvSpPr txBox="1"/>
          <p:nvPr/>
        </p:nvSpPr>
        <p:spPr>
          <a:xfrm>
            <a:off x="1245435" y="3961743"/>
            <a:ext cx="29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E6C13F-A3A5-7C10-AB81-25563583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50" y="1440364"/>
            <a:ext cx="711830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8C0C2D-540B-1072-5915-B9BE28001AB7}"/>
              </a:ext>
            </a:extLst>
          </p:cNvPr>
          <p:cNvSpPr/>
          <p:nvPr/>
        </p:nvSpPr>
        <p:spPr>
          <a:xfrm>
            <a:off x="10048210" y="1440364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82506-6B0F-9714-322A-CF5906FF9105}"/>
              </a:ext>
            </a:extLst>
          </p:cNvPr>
          <p:cNvSpPr/>
          <p:nvPr/>
        </p:nvSpPr>
        <p:spPr>
          <a:xfrm>
            <a:off x="6388099" y="1414541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FEEA7-66D1-1D8B-36A6-467386EF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thickness noise synthesized for transitional flight from interpolated blade loading, motion, and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751D4-39C7-1B8A-3320-0C0921D274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7EE4C-046D-90F0-C68E-1BD4CA99A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" y="1655759"/>
            <a:ext cx="4258402" cy="2383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42D07-E832-3D68-9E36-D655A042DBFC}"/>
              </a:ext>
            </a:extLst>
          </p:cNvPr>
          <p:cNvSpPr txBox="1"/>
          <p:nvPr/>
        </p:nvSpPr>
        <p:spPr>
          <a:xfrm>
            <a:off x="120801" y="3902088"/>
            <a:ext cx="469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NASA Urban Air Mobility (UAM) Quadrotor Reference Vehicle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94C71-B067-9CDD-0A57-1FE8FC5C0232}"/>
              </a:ext>
            </a:extLst>
          </p:cNvPr>
          <p:cNvSpPr txBox="1"/>
          <p:nvPr/>
        </p:nvSpPr>
        <p:spPr>
          <a:xfrm>
            <a:off x="5042386" y="2063153"/>
            <a:ext cx="312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Constant 40 KTAS Airspeed, 5 Degree Climb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BE43E-C413-74FA-4459-C70397BFC0A6}"/>
              </a:ext>
            </a:extLst>
          </p:cNvPr>
          <p:cNvSpPr txBox="1"/>
          <p:nvPr/>
        </p:nvSpPr>
        <p:spPr>
          <a:xfrm>
            <a:off x="8610600" y="2063153"/>
            <a:ext cx="326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Airspeed changing from 40 KTAS to 60 KTAS, 5 Degree Climb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D8FD62-D16F-91E2-9E4D-ECB0F99CA6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7" t="21003" r="7832" b="4278"/>
          <a:stretch/>
        </p:blipFill>
        <p:spPr>
          <a:xfrm>
            <a:off x="4815687" y="3203712"/>
            <a:ext cx="6171196" cy="36086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57C8A9-3815-4BB2-E3AE-0854644DA017}"/>
              </a:ext>
            </a:extLst>
          </p:cNvPr>
          <p:cNvCxnSpPr/>
          <p:nvPr/>
        </p:nvCxnSpPr>
        <p:spPr>
          <a:xfrm>
            <a:off x="5459104" y="3203712"/>
            <a:ext cx="0" cy="351776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E0F683-67CB-6CD7-9383-5CB896E539AA}"/>
              </a:ext>
            </a:extLst>
          </p:cNvPr>
          <p:cNvCxnSpPr/>
          <p:nvPr/>
        </p:nvCxnSpPr>
        <p:spPr>
          <a:xfrm>
            <a:off x="5447730" y="3203712"/>
            <a:ext cx="0" cy="351776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40_norm_pres_v2">
            <a:hlinkClick r:id="" action="ppaction://media"/>
            <a:extLst>
              <a:ext uri="{FF2B5EF4-FFF2-40B4-BE49-F238E27FC236}">
                <a16:creationId xmlns:a16="http://schemas.microsoft.com/office/drawing/2014/main" id="{3F3511DE-043C-D778-4088-936B0B9AA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72595" y="1446958"/>
            <a:ext cx="609600" cy="609600"/>
          </a:xfrm>
          <a:prstGeom prst="rect">
            <a:avLst/>
          </a:prstGeom>
        </p:spPr>
      </p:pic>
      <p:pic>
        <p:nvPicPr>
          <p:cNvPr id="9" name="V40toV60_norm_pres_v2">
            <a:hlinkClick r:id="" action="ppaction://media"/>
            <a:extLst>
              <a:ext uri="{FF2B5EF4-FFF2-40B4-BE49-F238E27FC236}">
                <a16:creationId xmlns:a16="http://schemas.microsoft.com/office/drawing/2014/main" id="{12113969-A6B1-76DD-4E5A-9A9EED15BB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7283" y="1446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44257 0.00278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4258 0.00278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BCBA-3667-10DD-8FD5-BDE7B286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exist to synthesize broadband self noise hemisphere predictions into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262A2-F46D-D33F-7701-3C7D00C921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61C98-965C-A062-3FF0-4C822B1F7867}"/>
              </a:ext>
            </a:extLst>
          </p:cNvPr>
          <p:cNvGrpSpPr/>
          <p:nvPr/>
        </p:nvGrpSpPr>
        <p:grpSpPr>
          <a:xfrm>
            <a:off x="8546973" y="2454564"/>
            <a:ext cx="2460208" cy="1448410"/>
            <a:chOff x="6670761" y="1650498"/>
            <a:chExt cx="3623166" cy="2155749"/>
          </a:xfrm>
        </p:grpSpPr>
        <p:sp>
          <p:nvSpPr>
            <p:cNvPr id="158" name="Arc 8">
              <a:extLst>
                <a:ext uri="{FF2B5EF4-FFF2-40B4-BE49-F238E27FC236}">
                  <a16:creationId xmlns:a16="http://schemas.microsoft.com/office/drawing/2014/main" id="{7706646C-FF98-166B-9217-045F0E76F8C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9039"/>
              <a:ext cx="3623166" cy="18272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9" name="Arc 8">
              <a:extLst>
                <a:ext uri="{FF2B5EF4-FFF2-40B4-BE49-F238E27FC236}">
                  <a16:creationId xmlns:a16="http://schemas.microsoft.com/office/drawing/2014/main" id="{DFD2649B-252D-B900-8502-D9902E98682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2032905"/>
              <a:ext cx="3623166" cy="1642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0" name="Arc 8">
              <a:extLst>
                <a:ext uri="{FF2B5EF4-FFF2-40B4-BE49-F238E27FC236}">
                  <a16:creationId xmlns:a16="http://schemas.microsoft.com/office/drawing/2014/main" id="{CAE578FD-8167-D895-761A-0EDABBC1B4B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3537"/>
              <a:ext cx="3623166" cy="12868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1" name="Arc 8">
              <a:extLst>
                <a:ext uri="{FF2B5EF4-FFF2-40B4-BE49-F238E27FC236}">
                  <a16:creationId xmlns:a16="http://schemas.microsoft.com/office/drawing/2014/main" id="{A7686EA7-FE02-95F1-68D5-AA0BC9803EC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90122"/>
              <a:ext cx="3623166" cy="6790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634A51C-1B0F-16BF-CB47-EB71B82DD789}"/>
                </a:ext>
              </a:extLst>
            </p:cNvPr>
            <p:cNvSpPr/>
            <p:nvPr/>
          </p:nvSpPr>
          <p:spPr>
            <a:xfrm>
              <a:off x="6670761" y="1650498"/>
              <a:ext cx="3623166" cy="65708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5C3B6D4-6C7C-BCD6-B561-8623DE98E0D7}"/>
                </a:ext>
              </a:extLst>
            </p:cNvPr>
            <p:cNvCxnSpPr/>
            <p:nvPr/>
          </p:nvCxnSpPr>
          <p:spPr>
            <a:xfrm flipH="1">
              <a:off x="8816109" y="2307321"/>
              <a:ext cx="231" cy="14704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C40CBFE-DB99-3940-2AEB-3C803965D897}"/>
                </a:ext>
              </a:extLst>
            </p:cNvPr>
            <p:cNvCxnSpPr/>
            <p:nvPr/>
          </p:nvCxnSpPr>
          <p:spPr>
            <a:xfrm flipH="1">
              <a:off x="7067551" y="2182073"/>
              <a:ext cx="7619" cy="9521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98EE39C-A2D1-64B8-28AE-A5BDED60F324}"/>
                </a:ext>
              </a:extLst>
            </p:cNvPr>
            <p:cNvCxnSpPr/>
            <p:nvPr/>
          </p:nvCxnSpPr>
          <p:spPr>
            <a:xfrm flipH="1">
              <a:off x="10153650" y="2104978"/>
              <a:ext cx="25399" cy="6043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6E7F5DB5-05CC-BF1A-F630-E11B81E0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285" y="2411577"/>
            <a:ext cx="1511617" cy="547688"/>
          </a:xfrm>
          <a:prstGeom prst="rect">
            <a:avLst/>
          </a:prstGeom>
          <a:scene3d>
            <a:camera prst="orthographicFront">
              <a:rot lat="18299991" lon="0" rev="0"/>
            </a:camera>
            <a:lightRig rig="threePt" dir="t"/>
          </a:scene3d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775A2135-2555-CD38-FEB4-C6E28CF4F6FB}"/>
              </a:ext>
            </a:extLst>
          </p:cNvPr>
          <p:cNvSpPr/>
          <p:nvPr/>
        </p:nvSpPr>
        <p:spPr>
          <a:xfrm>
            <a:off x="4944889" y="5416826"/>
            <a:ext cx="260507" cy="25499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C43ADDC-B04A-8524-2ED3-5686669ACF38}"/>
                  </a:ext>
                </a:extLst>
              </p:cNvPr>
              <p:cNvSpPr txBox="1"/>
              <p:nvPr/>
            </p:nvSpPr>
            <p:spPr>
              <a:xfrm>
                <a:off x="3839326" y="2053912"/>
                <a:ext cx="720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C43ADDC-B04A-8524-2ED3-5686669A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26" y="2053912"/>
                <a:ext cx="720134" cy="307777"/>
              </a:xfrm>
              <a:prstGeom prst="rect">
                <a:avLst/>
              </a:prstGeom>
              <a:blipFill>
                <a:blip r:embed="rId3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68DBAC-3D72-CD16-9C89-062091EE7B7D}"/>
                  </a:ext>
                </a:extLst>
              </p:cNvPr>
              <p:cNvSpPr txBox="1"/>
              <p:nvPr/>
            </p:nvSpPr>
            <p:spPr>
              <a:xfrm>
                <a:off x="9458262" y="2060992"/>
                <a:ext cx="7296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68DBAC-3D72-CD16-9C89-062091EE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262" y="2060992"/>
                <a:ext cx="729687" cy="307777"/>
              </a:xfrm>
              <a:prstGeom prst="rect">
                <a:avLst/>
              </a:prstGeom>
              <a:blipFill>
                <a:blip r:embed="rId4"/>
                <a:stretch>
                  <a:fillRect l="-6723" r="-2521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E9E481-E368-F843-F189-1E2E408BA4FA}"/>
                  </a:ext>
                </a:extLst>
              </p:cNvPr>
              <p:cNvSpPr txBox="1"/>
              <p:nvPr/>
            </p:nvSpPr>
            <p:spPr>
              <a:xfrm>
                <a:off x="3800290" y="4165071"/>
                <a:ext cx="8104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E9E481-E368-F843-F189-1E2E408B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90" y="4165071"/>
                <a:ext cx="810415" cy="307777"/>
              </a:xfrm>
              <a:prstGeom prst="rect">
                <a:avLst/>
              </a:prstGeom>
              <a:blipFill>
                <a:blip r:embed="rId5"/>
                <a:stretch>
                  <a:fillRect l="-11278" t="-1961" r="-105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0A4505F6-8F1C-5989-4804-F837AD7C3BFE}"/>
              </a:ext>
            </a:extLst>
          </p:cNvPr>
          <p:cNvGrpSpPr/>
          <p:nvPr/>
        </p:nvGrpSpPr>
        <p:grpSpPr>
          <a:xfrm>
            <a:off x="5718291" y="2475349"/>
            <a:ext cx="2460208" cy="1448410"/>
            <a:chOff x="6670761" y="1650498"/>
            <a:chExt cx="3623166" cy="2155749"/>
          </a:xfrm>
        </p:grpSpPr>
        <p:sp>
          <p:nvSpPr>
            <p:cNvPr id="150" name="Arc 8">
              <a:extLst>
                <a:ext uri="{FF2B5EF4-FFF2-40B4-BE49-F238E27FC236}">
                  <a16:creationId xmlns:a16="http://schemas.microsoft.com/office/drawing/2014/main" id="{F5FE4D59-ED50-7DD4-C353-70E970BF3FC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9039"/>
              <a:ext cx="3623166" cy="18272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1" name="Arc 8">
              <a:extLst>
                <a:ext uri="{FF2B5EF4-FFF2-40B4-BE49-F238E27FC236}">
                  <a16:creationId xmlns:a16="http://schemas.microsoft.com/office/drawing/2014/main" id="{D74AF65B-0636-76E4-A4B6-FFB685F1114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2032905"/>
              <a:ext cx="3623166" cy="1642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2" name="Arc 8">
              <a:extLst>
                <a:ext uri="{FF2B5EF4-FFF2-40B4-BE49-F238E27FC236}">
                  <a16:creationId xmlns:a16="http://schemas.microsoft.com/office/drawing/2014/main" id="{570B7188-68F5-9BDB-F53E-B470AFD41BA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3537"/>
              <a:ext cx="3623166" cy="12868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3" name="Arc 8">
              <a:extLst>
                <a:ext uri="{FF2B5EF4-FFF2-40B4-BE49-F238E27FC236}">
                  <a16:creationId xmlns:a16="http://schemas.microsoft.com/office/drawing/2014/main" id="{77A44978-8C10-7619-741E-4DD1C06E63C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90122"/>
              <a:ext cx="3623166" cy="6790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5B89CCB-2DAE-DD10-0FE8-3A69F45814B1}"/>
                </a:ext>
              </a:extLst>
            </p:cNvPr>
            <p:cNvSpPr/>
            <p:nvPr/>
          </p:nvSpPr>
          <p:spPr>
            <a:xfrm>
              <a:off x="6670761" y="1650498"/>
              <a:ext cx="3623166" cy="65708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5F7CB4-13AF-5DE0-2263-339E238D9806}"/>
                </a:ext>
              </a:extLst>
            </p:cNvPr>
            <p:cNvCxnSpPr/>
            <p:nvPr/>
          </p:nvCxnSpPr>
          <p:spPr>
            <a:xfrm flipH="1">
              <a:off x="8816109" y="2307321"/>
              <a:ext cx="231" cy="14704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7C4EA66-7117-AC28-63D0-0FC8E5EB5B80}"/>
                </a:ext>
              </a:extLst>
            </p:cNvPr>
            <p:cNvCxnSpPr/>
            <p:nvPr/>
          </p:nvCxnSpPr>
          <p:spPr>
            <a:xfrm flipH="1">
              <a:off x="7067551" y="2182073"/>
              <a:ext cx="7619" cy="9521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201302A-AF26-9BDF-268B-D6A2E1526C09}"/>
                </a:ext>
              </a:extLst>
            </p:cNvPr>
            <p:cNvCxnSpPr/>
            <p:nvPr/>
          </p:nvCxnSpPr>
          <p:spPr>
            <a:xfrm flipH="1">
              <a:off x="10153650" y="2104978"/>
              <a:ext cx="25399" cy="6043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5C6E368D-46E9-6AA8-B16E-E5F5C1FE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03" y="2432362"/>
            <a:ext cx="1511617" cy="547688"/>
          </a:xfrm>
          <a:prstGeom prst="rect">
            <a:avLst/>
          </a:prstGeom>
          <a:scene3d>
            <a:camera prst="orthographicFront">
              <a:rot lat="18299991" lon="0" rev="0"/>
            </a:camera>
            <a:lightRig rig="threePt" dir="t"/>
          </a:scene3d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F6AE26A6-19D7-1BA8-618A-1937A888B4E5}"/>
              </a:ext>
            </a:extLst>
          </p:cNvPr>
          <p:cNvSpPr/>
          <p:nvPr/>
        </p:nvSpPr>
        <p:spPr>
          <a:xfrm>
            <a:off x="6302606" y="3374642"/>
            <a:ext cx="144323" cy="146304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99A199-1258-89B8-3B1D-F75735D92BAD}"/>
                  </a:ext>
                </a:extLst>
              </p:cNvPr>
              <p:cNvSpPr txBox="1"/>
              <p:nvPr/>
            </p:nvSpPr>
            <p:spPr>
              <a:xfrm>
                <a:off x="6690809" y="2057076"/>
                <a:ext cx="7393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99A199-1258-89B8-3B1D-F75735D9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809" y="2057076"/>
                <a:ext cx="739305" cy="307777"/>
              </a:xfrm>
              <a:prstGeom prst="rect">
                <a:avLst/>
              </a:prstGeom>
              <a:blipFill>
                <a:blip r:embed="rId6"/>
                <a:stretch>
                  <a:fillRect l="-6612" r="-2479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2DD9C5-DED8-3B43-C46A-A7F47C8496EA}"/>
              </a:ext>
            </a:extLst>
          </p:cNvPr>
          <p:cNvCxnSpPr/>
          <p:nvPr/>
        </p:nvCxnSpPr>
        <p:spPr>
          <a:xfrm flipH="1">
            <a:off x="5279784" y="3281852"/>
            <a:ext cx="3425331" cy="2134974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82A3F7A-8F75-EE71-6629-BB30920461FE}"/>
              </a:ext>
            </a:extLst>
          </p:cNvPr>
          <p:cNvCxnSpPr/>
          <p:nvPr/>
        </p:nvCxnSpPr>
        <p:spPr>
          <a:xfrm flipH="1">
            <a:off x="5172018" y="3514938"/>
            <a:ext cx="1131657" cy="181391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1C725AF-B516-8876-BA5C-08419C8E895F}"/>
              </a:ext>
            </a:extLst>
          </p:cNvPr>
          <p:cNvCxnSpPr/>
          <p:nvPr/>
        </p:nvCxnSpPr>
        <p:spPr>
          <a:xfrm flipH="1">
            <a:off x="6437296" y="2746442"/>
            <a:ext cx="408937" cy="60029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9E26C04-C2F0-8BB0-CCB4-4FE14349D518}"/>
              </a:ext>
            </a:extLst>
          </p:cNvPr>
          <p:cNvCxnSpPr/>
          <p:nvPr/>
        </p:nvCxnSpPr>
        <p:spPr>
          <a:xfrm flipH="1">
            <a:off x="8884585" y="2701353"/>
            <a:ext cx="736567" cy="448849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65F343A-19A0-75C8-F4A6-840F208F304D}"/>
              </a:ext>
            </a:extLst>
          </p:cNvPr>
          <p:cNvGrpSpPr/>
          <p:nvPr/>
        </p:nvGrpSpPr>
        <p:grpSpPr>
          <a:xfrm>
            <a:off x="2977624" y="2475349"/>
            <a:ext cx="2460208" cy="1448410"/>
            <a:chOff x="6670761" y="1650498"/>
            <a:chExt cx="3623166" cy="2155749"/>
          </a:xfrm>
        </p:grpSpPr>
        <p:sp>
          <p:nvSpPr>
            <p:cNvPr id="142" name="Arc 8">
              <a:extLst>
                <a:ext uri="{FF2B5EF4-FFF2-40B4-BE49-F238E27FC236}">
                  <a16:creationId xmlns:a16="http://schemas.microsoft.com/office/drawing/2014/main" id="{B7DCD858-500C-BB94-6A77-B52A1E19DB6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9039"/>
              <a:ext cx="3623166" cy="18272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3" name="Arc 8">
              <a:extLst>
                <a:ext uri="{FF2B5EF4-FFF2-40B4-BE49-F238E27FC236}">
                  <a16:creationId xmlns:a16="http://schemas.microsoft.com/office/drawing/2014/main" id="{28C1FC90-EC2A-BF6C-353B-1D4F6907A93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2032905"/>
              <a:ext cx="3623166" cy="1642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4" name="Arc 8">
              <a:extLst>
                <a:ext uri="{FF2B5EF4-FFF2-40B4-BE49-F238E27FC236}">
                  <a16:creationId xmlns:a16="http://schemas.microsoft.com/office/drawing/2014/main" id="{EF784135-92A3-618E-0B88-CDEE34E0CB6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3537"/>
              <a:ext cx="3623166" cy="12868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5" name="Arc 8">
              <a:extLst>
                <a:ext uri="{FF2B5EF4-FFF2-40B4-BE49-F238E27FC236}">
                  <a16:creationId xmlns:a16="http://schemas.microsoft.com/office/drawing/2014/main" id="{B1D0323B-ECA4-35A6-9C78-15EEF91E806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90122"/>
              <a:ext cx="3623166" cy="6790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30C37C8-6386-A5BA-24FC-553EA6463478}"/>
                </a:ext>
              </a:extLst>
            </p:cNvPr>
            <p:cNvSpPr/>
            <p:nvPr/>
          </p:nvSpPr>
          <p:spPr>
            <a:xfrm>
              <a:off x="6670761" y="1650498"/>
              <a:ext cx="3623166" cy="65708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5ABB46E-9849-D838-BFEF-4013EB145052}"/>
                </a:ext>
              </a:extLst>
            </p:cNvPr>
            <p:cNvCxnSpPr/>
            <p:nvPr/>
          </p:nvCxnSpPr>
          <p:spPr>
            <a:xfrm flipH="1">
              <a:off x="8816109" y="2307321"/>
              <a:ext cx="231" cy="14704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E550056-7081-BA3A-DC3B-6D2DBA88F577}"/>
                </a:ext>
              </a:extLst>
            </p:cNvPr>
            <p:cNvCxnSpPr/>
            <p:nvPr/>
          </p:nvCxnSpPr>
          <p:spPr>
            <a:xfrm flipH="1">
              <a:off x="7067551" y="2182073"/>
              <a:ext cx="7619" cy="9521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D966EA0-2412-459E-350E-6029EE52C3D9}"/>
                </a:ext>
              </a:extLst>
            </p:cNvPr>
            <p:cNvCxnSpPr/>
            <p:nvPr/>
          </p:nvCxnSpPr>
          <p:spPr>
            <a:xfrm flipH="1">
              <a:off x="10153650" y="2104978"/>
              <a:ext cx="25399" cy="6043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6557F41-DEF3-3CBB-0768-EDEFB428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36" y="2432362"/>
            <a:ext cx="1511617" cy="547688"/>
          </a:xfrm>
          <a:prstGeom prst="rect">
            <a:avLst/>
          </a:prstGeom>
          <a:scene3d>
            <a:camera prst="orthographicFront">
              <a:rot lat="18299991" lon="0" rev="0"/>
            </a:camera>
            <a:lightRig rig="threePt" dir="t"/>
          </a:scene3d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B78FE00-D731-479F-4DCA-82233A1B615B}"/>
              </a:ext>
            </a:extLst>
          </p:cNvPr>
          <p:cNvCxnSpPr/>
          <p:nvPr/>
        </p:nvCxnSpPr>
        <p:spPr>
          <a:xfrm>
            <a:off x="4478790" y="3623198"/>
            <a:ext cx="542654" cy="179362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E3F91AF-DD43-E6C6-BDD2-E2B8ED56C524}"/>
              </a:ext>
            </a:extLst>
          </p:cNvPr>
          <p:cNvCxnSpPr/>
          <p:nvPr/>
        </p:nvCxnSpPr>
        <p:spPr>
          <a:xfrm>
            <a:off x="4194228" y="2721570"/>
            <a:ext cx="216251" cy="726224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C2C53F-172D-2FF7-C769-64542562567F}"/>
                  </a:ext>
                </a:extLst>
              </p:cNvPr>
              <p:cNvSpPr txBox="1"/>
              <p:nvPr/>
            </p:nvSpPr>
            <p:spPr>
              <a:xfrm>
                <a:off x="6082544" y="3965199"/>
                <a:ext cx="8227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C2C53F-172D-2FF7-C769-645425625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44" y="3965199"/>
                <a:ext cx="822726" cy="307777"/>
              </a:xfrm>
              <a:prstGeom prst="rect">
                <a:avLst/>
              </a:prstGeom>
              <a:blipFill>
                <a:blip r:embed="rId7"/>
                <a:stretch>
                  <a:fillRect l="-11111" t="-1961" r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A8A7E10-E188-A058-6356-8BF7BD227329}"/>
                  </a:ext>
                </a:extLst>
              </p:cNvPr>
              <p:cNvSpPr txBox="1"/>
              <p:nvPr/>
            </p:nvSpPr>
            <p:spPr>
              <a:xfrm>
                <a:off x="8292199" y="3627611"/>
                <a:ext cx="8131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A8A7E10-E188-A058-6356-8BF7BD22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99" y="3627611"/>
                <a:ext cx="813108" cy="307777"/>
              </a:xfrm>
              <a:prstGeom prst="rect">
                <a:avLst/>
              </a:prstGeom>
              <a:blipFill>
                <a:blip r:embed="rId8"/>
                <a:stretch>
                  <a:fillRect l="-11194" t="-1961" r="-104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DA226631-AEE9-8E87-8E39-63B33635312A}"/>
              </a:ext>
            </a:extLst>
          </p:cNvPr>
          <p:cNvSpPr txBox="1"/>
          <p:nvPr/>
        </p:nvSpPr>
        <p:spPr>
          <a:xfrm>
            <a:off x="3816409" y="5329080"/>
            <a:ext cx="163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Observer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FBE76B9-7D5C-290E-EA65-770982DB3FA5}"/>
              </a:ext>
            </a:extLst>
          </p:cNvPr>
          <p:cNvCxnSpPr>
            <a:endCxn id="96" idx="0"/>
          </p:cNvCxnSpPr>
          <p:nvPr/>
        </p:nvCxnSpPr>
        <p:spPr>
          <a:xfrm flipH="1">
            <a:off x="4205498" y="3666143"/>
            <a:ext cx="191845" cy="498928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A9C7626-1BF8-5B67-12A0-ECBF3175FCD0}"/>
              </a:ext>
            </a:extLst>
          </p:cNvPr>
          <p:cNvCxnSpPr>
            <a:endCxn id="110" idx="0"/>
          </p:cNvCxnSpPr>
          <p:nvPr/>
        </p:nvCxnSpPr>
        <p:spPr>
          <a:xfrm>
            <a:off x="6405585" y="3581060"/>
            <a:ext cx="88322" cy="38413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F1095E5-00B0-DD73-89CB-2477005E7D99}"/>
              </a:ext>
            </a:extLst>
          </p:cNvPr>
          <p:cNvCxnSpPr>
            <a:endCxn id="111" idx="0"/>
          </p:cNvCxnSpPr>
          <p:nvPr/>
        </p:nvCxnSpPr>
        <p:spPr>
          <a:xfrm flipH="1">
            <a:off x="8698753" y="3346739"/>
            <a:ext cx="63457" cy="2808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1C5A768-A26B-9A11-9D7C-2EFE18A48BD5}"/>
              </a:ext>
            </a:extLst>
          </p:cNvPr>
          <p:cNvCxnSpPr/>
          <p:nvPr/>
        </p:nvCxnSpPr>
        <p:spPr>
          <a:xfrm flipV="1">
            <a:off x="6185452" y="5353883"/>
            <a:ext cx="12032" cy="1014005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A28A1FB-4F48-9D2F-18CD-95AA8E2EED49}"/>
              </a:ext>
            </a:extLst>
          </p:cNvPr>
          <p:cNvCxnSpPr/>
          <p:nvPr/>
        </p:nvCxnSpPr>
        <p:spPr>
          <a:xfrm flipV="1">
            <a:off x="6194299" y="6367888"/>
            <a:ext cx="1834001" cy="8023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8" name="Freeform 210">
            <a:extLst>
              <a:ext uri="{FF2B5EF4-FFF2-40B4-BE49-F238E27FC236}">
                <a16:creationId xmlns:a16="http://schemas.microsoft.com/office/drawing/2014/main" id="{A24A69C7-1B80-11C7-23CF-1DA716AD7297}"/>
              </a:ext>
            </a:extLst>
          </p:cNvPr>
          <p:cNvSpPr/>
          <p:nvPr/>
        </p:nvSpPr>
        <p:spPr>
          <a:xfrm>
            <a:off x="6185452" y="5621930"/>
            <a:ext cx="1816769" cy="613611"/>
          </a:xfrm>
          <a:custGeom>
            <a:avLst/>
            <a:gdLst>
              <a:gd name="connsiteX0" fmla="*/ 0 w 1816769"/>
              <a:gd name="connsiteY0" fmla="*/ 613611 h 613611"/>
              <a:gd name="connsiteX1" fmla="*/ 637674 w 1816769"/>
              <a:gd name="connsiteY1" fmla="*/ 493295 h 613611"/>
              <a:gd name="connsiteX2" fmla="*/ 1215190 w 1816769"/>
              <a:gd name="connsiteY2" fmla="*/ 144379 h 613611"/>
              <a:gd name="connsiteX3" fmla="*/ 1816769 w 1816769"/>
              <a:gd name="connsiteY3" fmla="*/ 0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769" h="613611">
                <a:moveTo>
                  <a:pt x="0" y="613611"/>
                </a:moveTo>
                <a:cubicBezTo>
                  <a:pt x="217571" y="592555"/>
                  <a:pt x="435142" y="571500"/>
                  <a:pt x="637674" y="493295"/>
                </a:cubicBezTo>
                <a:cubicBezTo>
                  <a:pt x="840206" y="415090"/>
                  <a:pt x="1018674" y="226595"/>
                  <a:pt x="1215190" y="144379"/>
                </a:cubicBezTo>
                <a:cubicBezTo>
                  <a:pt x="1411706" y="62163"/>
                  <a:pt x="1614237" y="31081"/>
                  <a:pt x="1816769" y="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D404ED1-F864-6D20-9FB3-FCCC96D13914}"/>
                  </a:ext>
                </a:extLst>
              </p:cNvPr>
              <p:cNvSpPr txBox="1"/>
              <p:nvPr/>
            </p:nvSpPr>
            <p:spPr>
              <a:xfrm>
                <a:off x="6090715" y="5116708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D404ED1-F864-6D20-9FB3-FCCC96D1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715" y="5116708"/>
                <a:ext cx="189474" cy="276999"/>
              </a:xfrm>
              <a:prstGeom prst="rect">
                <a:avLst/>
              </a:prstGeom>
              <a:blipFill>
                <a:blip r:embed="rId9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44B1A39-BA7F-EBE2-92A9-286D1B78D0A4}"/>
                  </a:ext>
                </a:extLst>
              </p:cNvPr>
              <p:cNvSpPr txBox="1"/>
              <p:nvPr/>
            </p:nvSpPr>
            <p:spPr>
              <a:xfrm>
                <a:off x="8028300" y="6206124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44B1A39-BA7F-EBE2-92A9-286D1B78D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00" y="6206124"/>
                <a:ext cx="149913" cy="276999"/>
              </a:xfrm>
              <a:prstGeom prst="rect">
                <a:avLst/>
              </a:prstGeom>
              <a:blipFill>
                <a:blip r:embed="rId10"/>
                <a:stretch>
                  <a:fillRect l="-36000" r="-24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l 120">
            <a:extLst>
              <a:ext uri="{FF2B5EF4-FFF2-40B4-BE49-F238E27FC236}">
                <a16:creationId xmlns:a16="http://schemas.microsoft.com/office/drawing/2014/main" id="{18C55F78-0BF0-4CC3-3E0B-83CD27D4F215}"/>
              </a:ext>
            </a:extLst>
          </p:cNvPr>
          <p:cNvSpPr/>
          <p:nvPr/>
        </p:nvSpPr>
        <p:spPr>
          <a:xfrm>
            <a:off x="7328323" y="5700647"/>
            <a:ext cx="144323" cy="146304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3C19F06-96F1-D288-D9D4-D098E19D4B0D}"/>
              </a:ext>
            </a:extLst>
          </p:cNvPr>
          <p:cNvCxnSpPr>
            <a:cxnSpLocks/>
          </p:cNvCxnSpPr>
          <p:nvPr/>
        </p:nvCxnSpPr>
        <p:spPr>
          <a:xfrm flipH="1">
            <a:off x="7006166" y="6079657"/>
            <a:ext cx="1" cy="29625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D3F4F80-77F9-7EA1-06DD-306C7E1FD794}"/>
              </a:ext>
            </a:extLst>
          </p:cNvPr>
          <p:cNvCxnSpPr/>
          <p:nvPr/>
        </p:nvCxnSpPr>
        <p:spPr>
          <a:xfrm flipH="1">
            <a:off x="7394926" y="5836792"/>
            <a:ext cx="0" cy="53109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73A6D4-E3D0-5525-ACBB-A016F3031FFA}"/>
              </a:ext>
            </a:extLst>
          </p:cNvPr>
          <p:cNvCxnSpPr/>
          <p:nvPr/>
        </p:nvCxnSpPr>
        <p:spPr>
          <a:xfrm>
            <a:off x="7711560" y="5735569"/>
            <a:ext cx="0" cy="63231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9D72D1-4485-3CBF-205E-A701E1EB0AC5}"/>
                  </a:ext>
                </a:extLst>
              </p:cNvPr>
              <p:cNvSpPr txBox="1"/>
              <p:nvPr/>
            </p:nvSpPr>
            <p:spPr>
              <a:xfrm>
                <a:off x="6896232" y="6367888"/>
                <a:ext cx="252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9D72D1-4485-3CBF-205E-A701E1EB0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32" y="6367888"/>
                <a:ext cx="252825" cy="276999"/>
              </a:xfrm>
              <a:prstGeom prst="rect">
                <a:avLst/>
              </a:prstGeom>
              <a:blipFill>
                <a:blip r:embed="rId11"/>
                <a:stretch>
                  <a:fillRect l="-19048" r="-714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1A16F6E-E88F-4C8B-B351-22C24CD6E844}"/>
                  </a:ext>
                </a:extLst>
              </p:cNvPr>
              <p:cNvSpPr txBox="1"/>
              <p:nvPr/>
            </p:nvSpPr>
            <p:spPr>
              <a:xfrm>
                <a:off x="7267566" y="6367888"/>
                <a:ext cx="268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1A16F6E-E88F-4C8B-B351-22C24CD6E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66" y="6367888"/>
                <a:ext cx="268728" cy="276999"/>
              </a:xfrm>
              <a:prstGeom prst="rect">
                <a:avLst/>
              </a:prstGeom>
              <a:blipFill>
                <a:blip r:embed="rId12"/>
                <a:stretch>
                  <a:fillRect l="-18182" r="-681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7B5F298-9B55-97AA-583F-05E52BAC62D2}"/>
                  </a:ext>
                </a:extLst>
              </p:cNvPr>
              <p:cNvSpPr txBox="1"/>
              <p:nvPr/>
            </p:nvSpPr>
            <p:spPr>
              <a:xfrm>
                <a:off x="7582122" y="6367888"/>
                <a:ext cx="260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7B5F298-9B55-97AA-583F-05E52BAC6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122" y="6367888"/>
                <a:ext cx="260392" cy="276999"/>
              </a:xfrm>
              <a:prstGeom prst="rect">
                <a:avLst/>
              </a:prstGeom>
              <a:blipFill>
                <a:blip r:embed="rId13"/>
                <a:stretch>
                  <a:fillRect l="-18605" r="-465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7580B51-8C19-C8FC-F8BD-CDE25EE3BDBA}"/>
              </a:ext>
            </a:extLst>
          </p:cNvPr>
          <p:cNvCxnSpPr>
            <a:cxnSpLocks/>
            <a:stCxn id="141" idx="5"/>
          </p:cNvCxnSpPr>
          <p:nvPr/>
        </p:nvCxnSpPr>
        <p:spPr>
          <a:xfrm flipH="1">
            <a:off x="6185452" y="5651341"/>
            <a:ext cx="147871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0049083-579C-BFE4-A167-D5BD4A7B0291}"/>
              </a:ext>
            </a:extLst>
          </p:cNvPr>
          <p:cNvCxnSpPr>
            <a:stCxn id="121" idx="2"/>
          </p:cNvCxnSpPr>
          <p:nvPr/>
        </p:nvCxnSpPr>
        <p:spPr>
          <a:xfrm flipH="1">
            <a:off x="6185452" y="5773799"/>
            <a:ext cx="114287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310D51B-C76A-1C81-0146-7A171E20AE6D}"/>
              </a:ext>
            </a:extLst>
          </p:cNvPr>
          <p:cNvCxnSpPr>
            <a:cxnSpLocks/>
          </p:cNvCxnSpPr>
          <p:nvPr/>
        </p:nvCxnSpPr>
        <p:spPr>
          <a:xfrm flipH="1">
            <a:off x="6185452" y="6006505"/>
            <a:ext cx="74855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6D491EF-37D3-40E9-07A4-CA8DEC3D3DCD}"/>
                  </a:ext>
                </a:extLst>
              </p:cNvPr>
              <p:cNvSpPr txBox="1"/>
              <p:nvPr/>
            </p:nvSpPr>
            <p:spPr>
              <a:xfrm>
                <a:off x="5906548" y="5847595"/>
                <a:ext cx="286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6D491EF-37D3-40E9-07A4-CA8DEC3D3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48" y="5847595"/>
                <a:ext cx="286552" cy="276999"/>
              </a:xfrm>
              <a:prstGeom prst="rect">
                <a:avLst/>
              </a:prstGeom>
              <a:blipFill>
                <a:blip r:embed="rId14"/>
                <a:stretch>
                  <a:fillRect l="-21277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921C29E-9BDB-BC1A-4572-5B04ED48BD80}"/>
                  </a:ext>
                </a:extLst>
              </p:cNvPr>
              <p:cNvSpPr txBox="1"/>
              <p:nvPr/>
            </p:nvSpPr>
            <p:spPr>
              <a:xfrm>
                <a:off x="5902100" y="5625881"/>
                <a:ext cx="302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921C29E-9BDB-BC1A-4572-5B04ED48B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00" y="5625881"/>
                <a:ext cx="302455" cy="276999"/>
              </a:xfrm>
              <a:prstGeom prst="rect">
                <a:avLst/>
              </a:prstGeom>
              <a:blipFill>
                <a:blip r:embed="rId15"/>
                <a:stretch>
                  <a:fillRect l="-18000" r="-6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661F846-1A54-3384-8C12-246255D62A4F}"/>
                  </a:ext>
                </a:extLst>
              </p:cNvPr>
              <p:cNvSpPr txBox="1"/>
              <p:nvPr/>
            </p:nvSpPr>
            <p:spPr>
              <a:xfrm>
                <a:off x="5930167" y="5434453"/>
                <a:ext cx="294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661F846-1A54-3384-8C12-246255D62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67" y="5434453"/>
                <a:ext cx="294119" cy="276999"/>
              </a:xfrm>
              <a:prstGeom prst="rect">
                <a:avLst/>
              </a:prstGeom>
              <a:blipFill>
                <a:blip r:embed="rId16"/>
                <a:stretch>
                  <a:fillRect l="-20833" r="-41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ectangle 135">
            <a:extLst>
              <a:ext uri="{FF2B5EF4-FFF2-40B4-BE49-F238E27FC236}">
                <a16:creationId xmlns:a16="http://schemas.microsoft.com/office/drawing/2014/main" id="{8D839701-A3AA-A326-EA01-96B68B549DA6}"/>
              </a:ext>
            </a:extLst>
          </p:cNvPr>
          <p:cNvSpPr/>
          <p:nvPr/>
        </p:nvSpPr>
        <p:spPr>
          <a:xfrm>
            <a:off x="4355683" y="3456520"/>
            <a:ext cx="166687" cy="159967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F4EF7E0B-3EA6-A02C-2C44-D0FC4E5CD33E}"/>
              </a:ext>
            </a:extLst>
          </p:cNvPr>
          <p:cNvSpPr/>
          <p:nvPr/>
        </p:nvSpPr>
        <p:spPr>
          <a:xfrm rot="10800000" flipV="1">
            <a:off x="8738086" y="3102986"/>
            <a:ext cx="167529" cy="168457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828C0C-49F4-95F1-0D7B-184882C855DE}"/>
              </a:ext>
            </a:extLst>
          </p:cNvPr>
          <p:cNvSpPr/>
          <p:nvPr/>
        </p:nvSpPr>
        <p:spPr>
          <a:xfrm>
            <a:off x="6922822" y="5935564"/>
            <a:ext cx="166687" cy="159967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C347B9F3-32B6-3BD2-AFF3-F47890BCB02E}"/>
              </a:ext>
            </a:extLst>
          </p:cNvPr>
          <p:cNvSpPr/>
          <p:nvPr/>
        </p:nvSpPr>
        <p:spPr>
          <a:xfrm rot="10800000" flipV="1">
            <a:off x="7622283" y="5567112"/>
            <a:ext cx="167529" cy="168457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2745680-7E46-8298-5431-6AE7CCB8534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939" r="4257" b="44519"/>
          <a:stretch/>
        </p:blipFill>
        <p:spPr>
          <a:xfrm>
            <a:off x="132928" y="4266285"/>
            <a:ext cx="3530349" cy="1062983"/>
          </a:xfrm>
          <a:prstGeom prst="rect">
            <a:avLst/>
          </a:prstGeom>
        </p:spPr>
      </p:pic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A6ACBFC-C48B-EDE3-6D52-E57B5B01DCDE}"/>
              </a:ext>
            </a:extLst>
          </p:cNvPr>
          <p:cNvCxnSpPr>
            <a:cxnSpLocks/>
            <a:stCxn id="136" idx="1"/>
            <a:endCxn id="166" idx="0"/>
          </p:cNvCxnSpPr>
          <p:nvPr/>
        </p:nvCxnSpPr>
        <p:spPr>
          <a:xfrm flipH="1">
            <a:off x="1898103" y="3536504"/>
            <a:ext cx="2457580" cy="729781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pic>
        <p:nvPicPr>
          <p:cNvPr id="170" name="Picture 169">
            <a:extLst>
              <a:ext uri="{FF2B5EF4-FFF2-40B4-BE49-F238E27FC236}">
                <a16:creationId xmlns:a16="http://schemas.microsoft.com/office/drawing/2014/main" id="{0F19F373-D9B2-D886-DAF1-859D5B9A2CB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49" t="2846" r="4626" b="50034"/>
          <a:stretch/>
        </p:blipFill>
        <p:spPr>
          <a:xfrm>
            <a:off x="7998351" y="4259678"/>
            <a:ext cx="3463314" cy="953289"/>
          </a:xfrm>
          <a:prstGeom prst="rect">
            <a:avLst/>
          </a:prstGeom>
        </p:spPr>
      </p:pic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9F8CA09-21C6-6BBF-4496-A41505AD9D6C}"/>
              </a:ext>
            </a:extLst>
          </p:cNvPr>
          <p:cNvCxnSpPr>
            <a:cxnSpLocks/>
            <a:stCxn id="139" idx="1"/>
            <a:endCxn id="170" idx="0"/>
          </p:cNvCxnSpPr>
          <p:nvPr/>
        </p:nvCxnSpPr>
        <p:spPr>
          <a:xfrm>
            <a:off x="8863733" y="3187215"/>
            <a:ext cx="866275" cy="10724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014C2959-4EA8-95AF-735E-32F6A7D123B5}"/>
              </a:ext>
            </a:extLst>
          </p:cNvPr>
          <p:cNvSpPr txBox="1"/>
          <p:nvPr/>
        </p:nvSpPr>
        <p:spPr>
          <a:xfrm>
            <a:off x="84923" y="1632375"/>
            <a:ext cx="301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Exaggerated illustration shows single flight condition</a:t>
            </a:r>
          </a:p>
        </p:txBody>
      </p:sp>
    </p:spTree>
    <p:extLst>
      <p:ext uri="{BB962C8B-B14F-4D97-AF65-F5344CB8AC3E}">
        <p14:creationId xmlns:p14="http://schemas.microsoft.com/office/powerpoint/2010/main" val="358697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sertion-Evidence-Template_Win32_CP_v19.potx" id="{F7F7AC7C-B7AB-44FD-AC83-76356AEA967F}" vid="{C271DA4D-3F28-4C4F-A66E-BDB8F32B9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Assertion evidence presentation</Template>
  <TotalTime>6869</TotalTime>
  <Words>646</Words>
  <Application>Microsoft Office PowerPoint</Application>
  <PresentationFormat>Widescreen</PresentationFormat>
  <Paragraphs>126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Synthesis Methods to Auralize Rotor Noise for Transitional Flight</vt:lpstr>
      <vt:lpstr>Auralizations can help understand human response to Urban Air Mobility (UAM) vehicles in transitional flight</vt:lpstr>
      <vt:lpstr>For auralization, sound is synthesized near aircraft (presentation focus) before propagating to a ground observer</vt:lpstr>
      <vt:lpstr>Methods exist to synthesize loading and thickness (tonal) noise and broadband self noise</vt:lpstr>
      <vt:lpstr>Blade aerodynamics and geometry data are needed for acoustic predictions, which are then used to synthesize sound</vt:lpstr>
      <vt:lpstr>NASA Auralization Framework (NAF) Formulation 1A (F1A) Synthesis Plugin generates loading and thickness noise</vt:lpstr>
      <vt:lpstr>For transitional flight sound synthesis, combine blade aerodynamics and geometry data from many flight conditions</vt:lpstr>
      <vt:lpstr>Loading and thickness noise synthesized for transitional flight from interpolated blade loading, motion, and geometry</vt:lpstr>
      <vt:lpstr>Methods exist to synthesize broadband self noise hemisphere predictions into sound</vt:lpstr>
      <vt:lpstr>Self noise predictions are interpolated between different hemispheres for transitional flight synthesis</vt:lpstr>
      <vt:lpstr>Self noise synthesized for transitional flight from interpolated source noise hemispheres</vt:lpstr>
      <vt:lpstr>Departure and approach maneuvers with changing flight conditions auralized with self noise</vt:lpstr>
      <vt:lpstr>Methods developed to synthesize rotor loading and thickness noise and broadband self noise for transitional flight</vt:lpstr>
      <vt:lpstr>Image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science + technology presentations</dc:title>
  <dc:creator>Melissa Marshall</dc:creator>
  <cp:lastModifiedBy>Krishnamurthy, Siddhartha (LARC-D321)</cp:lastModifiedBy>
  <cp:revision>94</cp:revision>
  <dcterms:created xsi:type="dcterms:W3CDTF">2023-03-01T13:14:28Z</dcterms:created>
  <dcterms:modified xsi:type="dcterms:W3CDTF">2024-09-25T19:13:19Z</dcterms:modified>
</cp:coreProperties>
</file>