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 id="2147484427" r:id="rId2"/>
  </p:sldMasterIdLst>
  <p:notesMasterIdLst>
    <p:notesMasterId r:id="rId21"/>
  </p:notesMasterIdLst>
  <p:sldIdLst>
    <p:sldId id="969" r:id="rId3"/>
    <p:sldId id="262" r:id="rId4"/>
    <p:sldId id="263" r:id="rId5"/>
    <p:sldId id="264" r:id="rId6"/>
    <p:sldId id="971" r:id="rId7"/>
    <p:sldId id="972" r:id="rId8"/>
    <p:sldId id="975" r:id="rId9"/>
    <p:sldId id="974" r:id="rId10"/>
    <p:sldId id="267" r:id="rId11"/>
    <p:sldId id="272" r:id="rId12"/>
    <p:sldId id="273" r:id="rId13"/>
    <p:sldId id="271" r:id="rId14"/>
    <p:sldId id="970" r:id="rId15"/>
    <p:sldId id="973" r:id="rId16"/>
    <p:sldId id="976" r:id="rId17"/>
    <p:sldId id="977" r:id="rId18"/>
    <p:sldId id="257" r:id="rId19"/>
    <p:sldId id="978" r:id="rId20"/>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521415D9-36F7-43E2-AB2F-B90AF26B5E84}">
      <p14:sectionLst xmlns:p14="http://schemas.microsoft.com/office/powerpoint/2010/main">
        <p14:section name="SAGE III/ISS Validation Communications" id="{72DC4E32-BCCA-4863-ACE9-4F6749A1E47D}">
          <p14:sldIdLst>
            <p14:sldId id="969"/>
            <p14:sldId id="262"/>
            <p14:sldId id="263"/>
            <p14:sldId id="264"/>
            <p14:sldId id="971"/>
            <p14:sldId id="972"/>
            <p14:sldId id="975"/>
            <p14:sldId id="974"/>
            <p14:sldId id="267"/>
            <p14:sldId id="272"/>
            <p14:sldId id="273"/>
            <p14:sldId id="271"/>
          </p14:sldIdLst>
        </p14:section>
        <p14:section name="Backup" id="{358B27F4-7BDC-45C8-8914-823A893387DC}">
          <p14:sldIdLst>
            <p14:sldId id="970"/>
            <p14:sldId id="973"/>
            <p14:sldId id="976"/>
            <p14:sldId id="977"/>
            <p14:sldId id="257"/>
            <p14:sldId id="97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B8B8"/>
    <a:srgbClr val="E9E9E9"/>
    <a:srgbClr val="FCC25E"/>
    <a:srgbClr val="A5C1F0"/>
    <a:srgbClr val="B7820D"/>
    <a:srgbClr val="FD8859"/>
    <a:srgbClr val="CDE6FF"/>
    <a:srgbClr val="6390E5"/>
    <a:srgbClr val="EFF7FF"/>
    <a:srgbClr val="66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44" d="100"/>
          <a:sy n="144" d="100"/>
        </p:scale>
        <p:origin x="612" y="102"/>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AF21CE84-9935-4C25-BBAD-C46B3D382DF6}" type="datetimeFigureOut">
              <a:rPr lang="en-US" smtClean="0"/>
              <a:t>09/26/2024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F1641F75-EC5B-4BEA-B733-3DA5433BFD4A}" type="slidenum">
              <a:rPr lang="en-US" smtClean="0"/>
              <a:t>‹#›</a:t>
            </a:fld>
            <a:endParaRPr lang="en-US"/>
          </a:p>
        </p:txBody>
      </p:sp>
    </p:spTree>
    <p:extLst>
      <p:ext uri="{BB962C8B-B14F-4D97-AF65-F5344CB8AC3E}">
        <p14:creationId xmlns:p14="http://schemas.microsoft.com/office/powerpoint/2010/main" val="78569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965946-E493-E942-950F-69580B6EDE0A}" type="slidenum">
              <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13</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September 26, 2024</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80698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23295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September 26, 2024</a:t>
            </a:fld>
            <a:endParaRPr lang="en-US" dirty="0"/>
          </a:p>
        </p:txBody>
      </p:sp>
    </p:spTree>
    <p:extLst>
      <p:ext uri="{BB962C8B-B14F-4D97-AF65-F5344CB8AC3E}">
        <p14:creationId xmlns:p14="http://schemas.microsoft.com/office/powerpoint/2010/main" val="23327474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p:nvPicPr>
        <p:blipFill>
          <a:blip r:embed="rId6"/>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September 26, 2024</a:t>
            </a:fld>
            <a:endParaRPr lang="en-US" dirty="0"/>
          </a:p>
        </p:txBody>
      </p:sp>
      <p:pic>
        <p:nvPicPr>
          <p:cNvPr id="3" name="Picture 2">
            <a:extLst>
              <a:ext uri="{FF2B5EF4-FFF2-40B4-BE49-F238E27FC236}">
                <a16:creationId xmlns:a16="http://schemas.microsoft.com/office/drawing/2014/main" id="{D928CEB6-7AA6-15DA-C3CD-C1C7CB2E75E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cSld>
  <p:clrMap bg1="lt1" tx1="dk1" bg2="lt2" tx2="dk2" accent1="accent1" accent2="accent2" accent3="accent3" accent4="accent4" accent5="accent5" accent6="accent6" hlink="hlink" folHlink="folHlink"/>
  <p:sldLayoutIdLst>
    <p:sldLayoutId id="2147484394" r:id="rId1"/>
    <p:sldLayoutId id="2147484395" r:id="rId2"/>
    <p:sldLayoutId id="2147484426" r:id="rId3"/>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eaLnBrk="1" fontAlgn="base" hangingPunct="1">
        <a:spcBef>
          <a:spcPct val="0"/>
        </a:spcBef>
        <a:spcAft>
          <a:spcPct val="0"/>
        </a:spcAft>
        <a:defRPr sz="2700" b="1">
          <a:solidFill>
            <a:schemeClr val="bg1"/>
          </a:solidFill>
          <a:latin typeface="Calibri" pitchFamily="34" charset="0"/>
        </a:defRPr>
      </a:lvl6pPr>
      <a:lvl7pPr marL="685783" algn="ctr" rtl="0" eaLnBrk="1" fontAlgn="base" hangingPunct="1">
        <a:spcBef>
          <a:spcPct val="0"/>
        </a:spcBef>
        <a:spcAft>
          <a:spcPct val="0"/>
        </a:spcAft>
        <a:defRPr sz="2700" b="1">
          <a:solidFill>
            <a:schemeClr val="bg1"/>
          </a:solidFill>
          <a:latin typeface="Calibri" pitchFamily="34" charset="0"/>
        </a:defRPr>
      </a:lvl7pPr>
      <a:lvl8pPr marL="1028675" algn="ctr" rtl="0" eaLnBrk="1" fontAlgn="base" hangingPunct="1">
        <a:spcBef>
          <a:spcPct val="0"/>
        </a:spcBef>
        <a:spcAft>
          <a:spcPct val="0"/>
        </a:spcAft>
        <a:defRPr sz="2700" b="1">
          <a:solidFill>
            <a:schemeClr val="bg1"/>
          </a:solidFill>
          <a:latin typeface="Calibri" pitchFamily="34" charset="0"/>
        </a:defRPr>
      </a:lvl8pPr>
      <a:lvl9pPr marL="1371566" algn="ctr" rtl="0" eaLnBrk="1" fontAlgn="base" hangingPunct="1">
        <a:spcBef>
          <a:spcPct val="0"/>
        </a:spcBef>
        <a:spcAft>
          <a:spcPct val="0"/>
        </a:spcAft>
        <a:defRPr sz="2700" b="1">
          <a:solidFill>
            <a:schemeClr val="bg1"/>
          </a:solidFill>
          <a:latin typeface="Calibri" pitchFamily="34" charset="0"/>
        </a:defRPr>
      </a:lvl9pPr>
    </p:titleStyle>
    <p:bodyStyle>
      <a:lvl1pPr marL="257168" indent="-257168"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5"/>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September 26, 2024</a:t>
            </a:fld>
            <a:endParaRPr lang="en-US" dirty="0"/>
          </a:p>
        </p:txBody>
      </p:sp>
      <p:pic>
        <p:nvPicPr>
          <p:cNvPr id="3" name="Picture 2">
            <a:extLst>
              <a:ext uri="{FF2B5EF4-FFF2-40B4-BE49-F238E27FC236}">
                <a16:creationId xmlns:a16="http://schemas.microsoft.com/office/drawing/2014/main" id="{D928CEB6-7AA6-15DA-C3CD-C1C7CB2E75E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extLst>
      <p:ext uri="{BB962C8B-B14F-4D97-AF65-F5344CB8AC3E}">
        <p14:creationId xmlns:p14="http://schemas.microsoft.com/office/powerpoint/2010/main" val="1839109453"/>
      </p:ext>
    </p:extLst>
  </p:cSld>
  <p:clrMap bg1="lt1" tx1="dk1" bg2="lt2" tx2="dk2" accent1="accent1" accent2="accent2" accent3="accent3" accent4="accent4" accent5="accent5" accent6="accent6" hlink="hlink" folHlink="folHlink"/>
  <p:sldLayoutIdLst>
    <p:sldLayoutId id="2147484428" r:id="rId1"/>
    <p:sldLayoutId id="2147484429"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hyperlink" Target="https://science-data.larc.nasa.gov/sage-data/valid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2" Type="http://schemas.openxmlformats.org/officeDocument/2006/relationships/hyperlink" Target="mailto:larc-dl-sage-predictions@mail.nasa.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60489" y="2958528"/>
            <a:ext cx="6126956" cy="1100301"/>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base" latinLnBrk="0" hangingPunct="1">
              <a:lnSpc>
                <a:spcPct val="100000"/>
              </a:lnSpc>
              <a:spcBef>
                <a:spcPts val="450"/>
              </a:spcBef>
              <a:spcAft>
                <a:spcPct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Helvetica Neue" panose="02000503000000020004" pitchFamily="2" charset="0"/>
                <a:ea typeface="Helvetica Neue" panose="02000503000000020004" pitchFamily="2" charset="0"/>
                <a:cs typeface="Helvetica Neue" panose="02000503000000020004" pitchFamily="2" charset="0"/>
              </a:rPr>
              <a:t>SAGE III/ISS Validation Communications</a:t>
            </a:r>
          </a:p>
          <a:p>
            <a:pPr marL="0" marR="0" lvl="0" indent="0" algn="r" defTabSz="914400" rtl="0" eaLnBrk="1" fontAlgn="base" latinLnBrk="0" hangingPunct="1">
              <a:lnSpc>
                <a:spcPct val="100000"/>
              </a:lnSpc>
              <a:spcBef>
                <a:spcPts val="450"/>
              </a:spcBef>
              <a:spcAft>
                <a:spcPct val="0"/>
              </a:spcAft>
              <a:buClrTx/>
              <a:buSzTx/>
              <a:buFontTx/>
              <a:buNone/>
              <a:tabLst/>
              <a:defRPr/>
            </a:pPr>
            <a:endParaRPr kumimoji="0" lang="en-US" sz="1500" b="1" i="0" u="none" strike="noStrike" kern="1200" cap="none" spc="0" normalizeH="0" baseline="0" noProof="0" dirty="0">
              <a:ln>
                <a:noFill/>
              </a:ln>
              <a:solidFill>
                <a:srgbClr val="EF9337"/>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r" defTabSz="914400" rtl="0" eaLnBrk="1" fontAlgn="base" latinLnBrk="0" hangingPunct="1">
              <a:lnSpc>
                <a:spcPct val="100000"/>
              </a:lnSpc>
              <a:spcBef>
                <a:spcPts val="450"/>
              </a:spcBef>
              <a:spcAft>
                <a:spcPct val="0"/>
              </a:spcAft>
              <a:buClrTx/>
              <a:buSzTx/>
              <a:buFontTx/>
              <a:buNone/>
              <a:tabLst/>
              <a:defRPr/>
            </a:pPr>
            <a:r>
              <a:rPr kumimoji="0" lang="en-US" sz="1200" b="1" i="0" u="none" strike="noStrike" kern="1200" cap="none" spc="0" normalizeH="0" baseline="0" noProof="0" dirty="0">
                <a:ln>
                  <a:noFill/>
                </a:ln>
                <a:solidFill>
                  <a:srgbClr val="EF9337"/>
                </a:solidFill>
                <a:effectLst/>
                <a:uLnTx/>
                <a:uFillTx/>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marL="0" marR="0" lvl="0" indent="0" algn="r" defTabSz="914400" rtl="0" eaLnBrk="1" fontAlgn="base" latinLnBrk="0" hangingPunct="1">
              <a:lnSpc>
                <a:spcPct val="100000"/>
              </a:lnSpc>
              <a:spcBef>
                <a:spcPts val="450"/>
              </a:spcBef>
              <a:spcAft>
                <a:spcPct val="0"/>
              </a:spcAft>
              <a:buClrTx/>
              <a:buSzTx/>
              <a:buFontTx/>
              <a:buNone/>
              <a:tabLst/>
              <a:defRPr/>
            </a:pPr>
            <a:r>
              <a:rPr kumimoji="0" lang="en-US" sz="1200" b="1" i="0" u="none" strike="noStrike" kern="1200" cap="none" spc="0" normalizeH="0" baseline="0" noProof="0" dirty="0">
                <a:ln>
                  <a:noFill/>
                </a:ln>
                <a:solidFill>
                  <a:srgbClr val="EF9337"/>
                </a:solidFill>
                <a:effectLst/>
                <a:uLnTx/>
                <a:uFillTx/>
                <a:latin typeface="Helvetica Neue" panose="02000503000000020004" pitchFamily="2" charset="0"/>
                <a:ea typeface="Helvetica Neue" panose="02000503000000020004" pitchFamily="2" charset="0"/>
                <a:cs typeface="Helvetica Neue" panose="02000503000000020004" pitchFamily="2" charset="0"/>
              </a:rPr>
              <a:t>10/22/2024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3464BB-8E60-8FC4-E3C9-62A17A259ED6}"/>
              </a:ext>
            </a:extLst>
          </p:cNvPr>
          <p:cNvSpPr>
            <a:spLocks noGrp="1"/>
          </p:cNvSpPr>
          <p:nvPr>
            <p:ph idx="1"/>
          </p:nvPr>
        </p:nvSpPr>
        <p:spPr/>
        <p:txBody>
          <a:bodyPr/>
          <a:lstStyle/>
          <a:p>
            <a:r>
              <a:rPr lang="en-US" dirty="0"/>
              <a:t>The validation team has continued efforts to validate the SAGE III/ISS data product against in-situ &amp; satellite measurements collected via a variety of sources</a:t>
            </a:r>
          </a:p>
          <a:p>
            <a:pPr marL="0" indent="0">
              <a:buNone/>
            </a:pPr>
            <a:endParaRPr lang="en-US" sz="1600" dirty="0"/>
          </a:p>
          <a:p>
            <a:r>
              <a:rPr lang="en-US" dirty="0"/>
              <a:t>Ground-Based Measurements: Lidar &amp; Sonde Data </a:t>
            </a:r>
          </a:p>
          <a:p>
            <a:pPr lvl="1"/>
            <a:r>
              <a:rPr lang="en-US" dirty="0"/>
              <a:t>Actively participating NDACC, SHADOZ, and WOUDC stations</a:t>
            </a:r>
          </a:p>
          <a:p>
            <a:pPr marL="0" indent="0">
              <a:buNone/>
            </a:pPr>
            <a:endParaRPr lang="en-US" sz="1600" dirty="0"/>
          </a:p>
          <a:p>
            <a:r>
              <a:rPr lang="en-US" dirty="0"/>
              <a:t>Satellite-Based Measurements</a:t>
            </a:r>
          </a:p>
          <a:p>
            <a:pPr lvl="1"/>
            <a:r>
              <a:rPr lang="en-US" dirty="0"/>
              <a:t>Aura Microwave Limb Sounder (MLS) v5</a:t>
            </a:r>
          </a:p>
          <a:p>
            <a:pPr lvl="1"/>
            <a:r>
              <a:rPr lang="en-US" dirty="0"/>
              <a:t>Atmospheric Chemistry Experiment Fourier Transform Spectrometer (ACE‐FTS)  v5.2 </a:t>
            </a:r>
          </a:p>
          <a:p>
            <a:pPr lvl="1"/>
            <a:r>
              <a:rPr lang="en-US" dirty="0"/>
              <a:t>Ozone Mapping and Profiler Suite (OMPS) Limb Profiler (LP) v2.6</a:t>
            </a:r>
          </a:p>
        </p:txBody>
      </p:sp>
      <p:sp>
        <p:nvSpPr>
          <p:cNvPr id="3" name="Title 2">
            <a:extLst>
              <a:ext uri="{FF2B5EF4-FFF2-40B4-BE49-F238E27FC236}">
                <a16:creationId xmlns:a16="http://schemas.microsoft.com/office/drawing/2014/main" id="{8208CF0B-8A95-8071-578F-94B058A7EAAD}"/>
              </a:ext>
            </a:extLst>
          </p:cNvPr>
          <p:cNvSpPr>
            <a:spLocks noGrp="1"/>
          </p:cNvSpPr>
          <p:nvPr>
            <p:ph type="title"/>
          </p:nvPr>
        </p:nvSpPr>
        <p:spPr/>
        <p:txBody>
          <a:bodyPr/>
          <a:lstStyle/>
          <a:p>
            <a:r>
              <a:rPr lang="en-US" dirty="0"/>
              <a:t>Validation Efforts</a:t>
            </a:r>
          </a:p>
        </p:txBody>
      </p:sp>
      <p:sp>
        <p:nvSpPr>
          <p:cNvPr id="4" name="Date Placeholder 3">
            <a:extLst>
              <a:ext uri="{FF2B5EF4-FFF2-40B4-BE49-F238E27FC236}">
                <a16:creationId xmlns:a16="http://schemas.microsoft.com/office/drawing/2014/main" id="{75502132-E773-8932-A5A2-D63F75A352B9}"/>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414308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fade">
                                      <p:cBhvr>
                                        <p:cTn id="18" dur="500"/>
                                        <p:tgtEl>
                                          <p:spTgt spid="2">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500"/>
                                        <p:tgtEl>
                                          <p:spTgt spid="2">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Effect transition="in" filter="fade">
                                      <p:cBhvr>
                                        <p:cTn id="24"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880641-0943-7B3B-7F1F-7DEA84C5B91A}"/>
              </a:ext>
            </a:extLst>
          </p:cNvPr>
          <p:cNvSpPr>
            <a:spLocks noGrp="1"/>
          </p:cNvSpPr>
          <p:nvPr>
            <p:ph idx="1"/>
          </p:nvPr>
        </p:nvSpPr>
        <p:spPr/>
        <p:txBody>
          <a:bodyPr/>
          <a:lstStyle/>
          <a:p>
            <a:r>
              <a:rPr lang="en-US" dirty="0"/>
              <a:t>Species of Interest: Ozone, Water Vapor </a:t>
            </a:r>
          </a:p>
          <a:p>
            <a:pPr lvl="1"/>
            <a:r>
              <a:rPr lang="en-US" dirty="0"/>
              <a:t>Plan to include Nitrogen Dioxide &amp; Aerosol</a:t>
            </a:r>
          </a:p>
          <a:p>
            <a:r>
              <a:rPr lang="en-US" dirty="0"/>
              <a:t>Coincidence Criteria:</a:t>
            </a:r>
          </a:p>
          <a:p>
            <a:pPr lvl="1"/>
            <a:r>
              <a:rPr lang="en-US" dirty="0"/>
              <a:t>± 24 Hours</a:t>
            </a:r>
          </a:p>
          <a:p>
            <a:pPr lvl="1"/>
            <a:r>
              <a:rPr lang="en-US" dirty="0"/>
              <a:t>± 5 Deg Latitude</a:t>
            </a:r>
          </a:p>
          <a:p>
            <a:pPr lvl="1"/>
            <a:r>
              <a:rPr lang="en-US" dirty="0"/>
              <a:t>± 10 Deg Longitude</a:t>
            </a:r>
          </a:p>
          <a:p>
            <a:r>
              <a:rPr lang="en-US" dirty="0"/>
              <a:t>SAGE III/ISS Event Types:</a:t>
            </a:r>
          </a:p>
          <a:p>
            <a:pPr lvl="1"/>
            <a:r>
              <a:rPr lang="en-US" dirty="0"/>
              <a:t>Solar Occultation</a:t>
            </a:r>
          </a:p>
          <a:p>
            <a:pPr lvl="1"/>
            <a:r>
              <a:rPr lang="en-US" dirty="0"/>
              <a:t>Plans to include lunar</a:t>
            </a:r>
          </a:p>
          <a:p>
            <a:pPr marL="342891" lvl="1" indent="0">
              <a:spcBef>
                <a:spcPts val="0"/>
              </a:spcBef>
              <a:buNone/>
            </a:pPr>
            <a:r>
              <a:rPr lang="en-US" dirty="0"/>
              <a:t>   occultation &amp; limb events</a:t>
            </a:r>
          </a:p>
        </p:txBody>
      </p:sp>
      <p:sp>
        <p:nvSpPr>
          <p:cNvPr id="3" name="Title 2">
            <a:extLst>
              <a:ext uri="{FF2B5EF4-FFF2-40B4-BE49-F238E27FC236}">
                <a16:creationId xmlns:a16="http://schemas.microsoft.com/office/drawing/2014/main" id="{244D0A63-1FD8-9060-F19E-783868BECBE1}"/>
              </a:ext>
            </a:extLst>
          </p:cNvPr>
          <p:cNvSpPr>
            <a:spLocks noGrp="1"/>
          </p:cNvSpPr>
          <p:nvPr>
            <p:ph type="title"/>
          </p:nvPr>
        </p:nvSpPr>
        <p:spPr/>
        <p:txBody>
          <a:bodyPr/>
          <a:lstStyle/>
          <a:p>
            <a:r>
              <a:rPr lang="en-US" dirty="0"/>
              <a:t>Validation Criteria</a:t>
            </a:r>
          </a:p>
        </p:txBody>
      </p:sp>
      <p:sp>
        <p:nvSpPr>
          <p:cNvPr id="4" name="Date Placeholder 3">
            <a:extLst>
              <a:ext uri="{FF2B5EF4-FFF2-40B4-BE49-F238E27FC236}">
                <a16:creationId xmlns:a16="http://schemas.microsoft.com/office/drawing/2014/main" id="{02C939B8-BD41-22AD-3E63-2CC2060FE2C4}"/>
              </a:ext>
            </a:extLst>
          </p:cNvPr>
          <p:cNvSpPr>
            <a:spLocks noGrp="1"/>
          </p:cNvSpPr>
          <p:nvPr>
            <p:ph type="dt" sz="half" idx="2"/>
          </p:nvPr>
        </p:nvSpPr>
        <p:spPr/>
        <p:txBody>
          <a:bodyPr/>
          <a:lstStyle/>
          <a:p>
            <a:r>
              <a:rPr lang="en-US" dirty="0"/>
              <a:t>October 22, 2024</a:t>
            </a:r>
          </a:p>
        </p:txBody>
      </p:sp>
      <p:grpSp>
        <p:nvGrpSpPr>
          <p:cNvPr id="10" name="Group 9">
            <a:extLst>
              <a:ext uri="{FF2B5EF4-FFF2-40B4-BE49-F238E27FC236}">
                <a16:creationId xmlns:a16="http://schemas.microsoft.com/office/drawing/2014/main" id="{B10ABC43-D1E7-E3E5-B7B3-C024E583BE37}"/>
              </a:ext>
            </a:extLst>
          </p:cNvPr>
          <p:cNvGrpSpPr/>
          <p:nvPr/>
        </p:nvGrpSpPr>
        <p:grpSpPr>
          <a:xfrm>
            <a:off x="3729306" y="1677799"/>
            <a:ext cx="5307693" cy="3145476"/>
            <a:chOff x="3709428" y="1677799"/>
            <a:chExt cx="5307693" cy="3145476"/>
          </a:xfrm>
        </p:grpSpPr>
        <p:pic>
          <p:nvPicPr>
            <p:cNvPr id="6" name="Picture 5" descr="Map">
              <a:extLst>
                <a:ext uri="{FF2B5EF4-FFF2-40B4-BE49-F238E27FC236}">
                  <a16:creationId xmlns:a16="http://schemas.microsoft.com/office/drawing/2014/main" id="{9C8BF148-DE78-62B9-C5FA-9ECE36EA5BD4}"/>
                </a:ext>
              </a:extLst>
            </p:cNvPr>
            <p:cNvPicPr>
              <a:picLocks noChangeAspect="1"/>
            </p:cNvPicPr>
            <p:nvPr/>
          </p:nvPicPr>
          <p:blipFill rotWithShape="1">
            <a:blip r:embed="rId2">
              <a:extLst>
                <a:ext uri="{28A0092B-C50C-407E-A947-70E740481C1C}">
                  <a14:useLocalDpi xmlns:a14="http://schemas.microsoft.com/office/drawing/2010/main" val="0"/>
                </a:ext>
              </a:extLst>
            </a:blip>
            <a:srcRect l="7222" r="7089"/>
            <a:stretch/>
          </p:blipFill>
          <p:spPr>
            <a:xfrm>
              <a:off x="3709428" y="1677799"/>
              <a:ext cx="5307693" cy="3145476"/>
            </a:xfrm>
            <a:prstGeom prst="rect">
              <a:avLst/>
            </a:prstGeom>
          </p:spPr>
        </p:pic>
        <p:pic>
          <p:nvPicPr>
            <p:cNvPr id="8" name="Graphic 7">
              <a:extLst>
                <a:ext uri="{FF2B5EF4-FFF2-40B4-BE49-F238E27FC236}">
                  <a16:creationId xmlns:a16="http://schemas.microsoft.com/office/drawing/2014/main" id="{7AA92C84-4DF1-627A-E043-F9EDF5DEAF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0523" y="3135611"/>
              <a:ext cx="273766" cy="228968"/>
            </a:xfrm>
            <a:prstGeom prst="rect">
              <a:avLst/>
            </a:prstGeom>
          </p:spPr>
        </p:pic>
        <p:sp>
          <p:nvSpPr>
            <p:cNvPr id="5" name="TextBox 4">
              <a:extLst>
                <a:ext uri="{FF2B5EF4-FFF2-40B4-BE49-F238E27FC236}">
                  <a16:creationId xmlns:a16="http://schemas.microsoft.com/office/drawing/2014/main" id="{06AF66E4-B59A-E9F6-FC71-0D5857E63B1C}"/>
                </a:ext>
              </a:extLst>
            </p:cNvPr>
            <p:cNvSpPr txBox="1"/>
            <p:nvPr/>
          </p:nvSpPr>
          <p:spPr>
            <a:xfrm>
              <a:off x="6867528" y="2932126"/>
              <a:ext cx="1402712" cy="646331"/>
            </a:xfrm>
            <a:prstGeom prst="rect">
              <a:avLst/>
            </a:prstGeom>
            <a:noFill/>
          </p:spPr>
          <p:txBody>
            <a:bodyPr wrap="square" rtlCol="0">
              <a:spAutoFit/>
            </a:bodyPr>
            <a:lstStyle/>
            <a:p>
              <a:pPr algn="ctr"/>
              <a:r>
                <a:rPr lang="en-US" sz="1200" dirty="0"/>
                <a:t>Langley Research Center</a:t>
              </a:r>
            </a:p>
            <a:p>
              <a:pPr algn="ctr"/>
              <a:r>
                <a:rPr lang="en-US" sz="1200" dirty="0"/>
                <a:t>(37.09N, 76.38W)</a:t>
              </a:r>
            </a:p>
          </p:txBody>
        </p:sp>
        <p:sp>
          <p:nvSpPr>
            <p:cNvPr id="7" name="Arrow: Down 6">
              <a:extLst>
                <a:ext uri="{FF2B5EF4-FFF2-40B4-BE49-F238E27FC236}">
                  <a16:creationId xmlns:a16="http://schemas.microsoft.com/office/drawing/2014/main" id="{443A3814-C555-CE77-6991-D2AA78F18944}"/>
                </a:ext>
              </a:extLst>
            </p:cNvPr>
            <p:cNvSpPr/>
            <p:nvPr/>
          </p:nvSpPr>
          <p:spPr>
            <a:xfrm rot="5400000">
              <a:off x="6653997" y="3017822"/>
              <a:ext cx="70981" cy="479919"/>
            </a:xfrm>
            <a:prstGeom prst="downArrow">
              <a:avLst/>
            </a:prstGeom>
            <a:solidFill>
              <a:schemeClr val="tx1">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574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FF5954-A058-9A46-2D65-54C35CD1CC17}"/>
              </a:ext>
            </a:extLst>
          </p:cNvPr>
          <p:cNvSpPr>
            <a:spLocks noGrp="1"/>
          </p:cNvSpPr>
          <p:nvPr>
            <p:ph idx="1"/>
          </p:nvPr>
        </p:nvSpPr>
        <p:spPr/>
        <p:txBody>
          <a:bodyPr/>
          <a:lstStyle/>
          <a:p>
            <a:r>
              <a:rPr lang="en-US" dirty="0"/>
              <a:t>SAGE III/ISS has a public facing website that allows users to input coordinates &amp; timeframes to view any SAGE III/ISS events that match the selected criteria.</a:t>
            </a:r>
          </a:p>
          <a:p>
            <a:pPr lvl="1"/>
            <a:r>
              <a:rPr lang="en-US" dirty="0">
                <a:hlinkClick r:id="rId2"/>
              </a:rPr>
              <a:t>https://science-data.larc.nasa.gov/sage-data/validation/</a:t>
            </a:r>
            <a:endParaRPr lang="en-US" dirty="0"/>
          </a:p>
          <a:p>
            <a:pPr lvl="2"/>
            <a:r>
              <a:rPr lang="en-US" dirty="0"/>
              <a:t>Note the URL change from previous years</a:t>
            </a:r>
          </a:p>
          <a:p>
            <a:pPr lvl="2"/>
            <a:r>
              <a:rPr lang="en-US" dirty="0"/>
              <a:t>Previous URL should redirect to the new one</a:t>
            </a:r>
          </a:p>
          <a:p>
            <a:pPr lvl="2"/>
            <a:endParaRPr lang="en-US" sz="1600" dirty="0"/>
          </a:p>
          <a:p>
            <a:r>
              <a:rPr lang="en-US" dirty="0"/>
              <a:t>Prediction Website Curator: SAGE III/ISS Ground Systems </a:t>
            </a:r>
          </a:p>
          <a:p>
            <a:pPr lvl="1"/>
            <a:r>
              <a:rPr lang="en-US" dirty="0"/>
              <a:t>Rick Farmer</a:t>
            </a:r>
          </a:p>
        </p:txBody>
      </p:sp>
      <p:sp>
        <p:nvSpPr>
          <p:cNvPr id="3" name="Title 2">
            <a:extLst>
              <a:ext uri="{FF2B5EF4-FFF2-40B4-BE49-F238E27FC236}">
                <a16:creationId xmlns:a16="http://schemas.microsoft.com/office/drawing/2014/main" id="{24DBC96E-BC16-97BC-EDD0-443899E334D4}"/>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539DDA82-1CE2-5473-6F91-09F4C5641A49}"/>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5664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FBFA40-70D7-E1A5-E5E2-19137BD288B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4524152" y="835908"/>
            <a:ext cx="3353992" cy="4251964"/>
          </a:xfrm>
          <a:prstGeom prst="rect">
            <a:avLst/>
          </a:prstGeom>
        </p:spPr>
      </p:pic>
      <p:sp>
        <p:nvSpPr>
          <p:cNvPr id="2" name="Content Placeholder 1">
            <a:extLst>
              <a:ext uri="{FF2B5EF4-FFF2-40B4-BE49-F238E27FC236}">
                <a16:creationId xmlns:a16="http://schemas.microsoft.com/office/drawing/2014/main" id="{07814FE8-EB4E-B806-8378-BCA413B1151C}"/>
              </a:ext>
            </a:extLst>
          </p:cNvPr>
          <p:cNvSpPr>
            <a:spLocks noGrp="1"/>
          </p:cNvSpPr>
          <p:nvPr>
            <p:ph idx="1"/>
          </p:nvPr>
        </p:nvSpPr>
        <p:spPr>
          <a:xfrm>
            <a:off x="76197" y="857251"/>
            <a:ext cx="4084985" cy="4012406"/>
          </a:xfrm>
        </p:spPr>
        <p:txBody>
          <a:bodyPr/>
          <a:lstStyle/>
          <a:p>
            <a:pPr marL="457200" indent="-457200">
              <a:buFont typeface="+mj-lt"/>
              <a:buAutoNum type="arabicPeriod"/>
            </a:pPr>
            <a:r>
              <a:rPr lang="en-US" dirty="0"/>
              <a:t>Choose Event Type(s)</a:t>
            </a:r>
          </a:p>
          <a:p>
            <a:pPr marL="757231" lvl="1" indent="-457200"/>
            <a:r>
              <a:rPr lang="en-US" dirty="0"/>
              <a:t>Sunrise, Sunset, Moonrise, Moonset, and/or Limb-Scatter</a:t>
            </a:r>
            <a:endParaRPr lang="en-US" baseline="30000" dirty="0"/>
          </a:p>
          <a:p>
            <a:pPr marL="914400" lvl="2" indent="-315913"/>
            <a:r>
              <a:rPr lang="en-US" dirty="0"/>
              <a:t>Note: Limb-scatter events currently not shown in predictions</a:t>
            </a:r>
          </a:p>
          <a:p>
            <a:pPr marL="457200" indent="-457200">
              <a:buFont typeface="+mj-lt"/>
              <a:buAutoNum type="arabicPeriod"/>
            </a:pPr>
            <a:r>
              <a:rPr lang="en-US" dirty="0"/>
              <a:t>Select a Data Range</a:t>
            </a:r>
          </a:p>
          <a:p>
            <a:pPr marL="757231" lvl="1" indent="-457200"/>
            <a:r>
              <a:rPr lang="en-US" dirty="0"/>
              <a:t>2024-10-20 to 2024-11-17</a:t>
            </a:r>
          </a:p>
          <a:p>
            <a:pPr marL="457200" indent="-457200">
              <a:buFont typeface="+mj-lt"/>
              <a:buAutoNum type="arabicPeriod"/>
            </a:pPr>
            <a:r>
              <a:rPr lang="en-US" dirty="0"/>
              <a:t>Select an Area</a:t>
            </a:r>
          </a:p>
          <a:p>
            <a:pPr marL="757231" lvl="1" indent="-457200"/>
            <a:r>
              <a:rPr lang="en-US" dirty="0"/>
              <a:t>Using LaRC as the center point with the coincidence criteria as the bounds</a:t>
            </a:r>
          </a:p>
          <a:p>
            <a:pPr marL="457200" indent="-457200">
              <a:buFont typeface="+mj-lt"/>
              <a:buAutoNum type="arabicPeriod"/>
            </a:pPr>
            <a:r>
              <a:rPr lang="en-US" dirty="0"/>
              <a:t>Click “Confirm Request”</a:t>
            </a:r>
          </a:p>
          <a:p>
            <a:pPr marL="457200" indent="-457200">
              <a:buFont typeface="+mj-lt"/>
              <a:buAutoNum type="arabicPeriod"/>
            </a:pPr>
            <a:endParaRPr lang="en-US" dirty="0"/>
          </a:p>
        </p:txBody>
      </p:sp>
      <p:sp>
        <p:nvSpPr>
          <p:cNvPr id="3" name="Title 2">
            <a:extLst>
              <a:ext uri="{FF2B5EF4-FFF2-40B4-BE49-F238E27FC236}">
                <a16:creationId xmlns:a16="http://schemas.microsoft.com/office/drawing/2014/main" id="{F532FD88-C900-21BD-F713-B35AF627E99B}"/>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77F2B474-4B42-B2EF-0AC2-7AFB63C81783}"/>
              </a:ext>
            </a:extLst>
          </p:cNvPr>
          <p:cNvSpPr>
            <a:spLocks noGrp="1"/>
          </p:cNvSpPr>
          <p:nvPr>
            <p:ph type="dt" sz="half" idx="2"/>
          </p:nvPr>
        </p:nvSpPr>
        <p:spPr/>
        <p:txBody>
          <a:bodyPr/>
          <a:lstStyle/>
          <a:p>
            <a:r>
              <a:rPr lang="en-US" dirty="0"/>
              <a:t>October 22, 2024</a:t>
            </a:r>
          </a:p>
        </p:txBody>
      </p:sp>
      <p:sp>
        <p:nvSpPr>
          <p:cNvPr id="12" name="Rectangle 11">
            <a:extLst>
              <a:ext uri="{FF2B5EF4-FFF2-40B4-BE49-F238E27FC236}">
                <a16:creationId xmlns:a16="http://schemas.microsoft.com/office/drawing/2014/main" id="{994CE9CD-8708-0DF7-67D3-0686CABE4E5A}"/>
              </a:ext>
            </a:extLst>
          </p:cNvPr>
          <p:cNvSpPr>
            <a:spLocks noGrp="1" noRot="1" noMove="1" noResize="1" noEditPoints="1" noAdjustHandles="1" noChangeArrowheads="1" noChangeShapeType="1"/>
          </p:cNvSpPr>
          <p:nvPr/>
        </p:nvSpPr>
        <p:spPr>
          <a:xfrm>
            <a:off x="4526589" y="1069975"/>
            <a:ext cx="3351697" cy="3683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8937E4-EFEB-1841-73D1-3E64890D8FD7}"/>
              </a:ext>
            </a:extLst>
          </p:cNvPr>
          <p:cNvSpPr>
            <a:spLocks noGrp="1" noRot="1" noMove="1" noResize="1" noEditPoints="1" noAdjustHandles="1" noChangeArrowheads="1" noChangeShapeType="1"/>
          </p:cNvSpPr>
          <p:nvPr/>
        </p:nvSpPr>
        <p:spPr>
          <a:xfrm>
            <a:off x="4526589" y="1438274"/>
            <a:ext cx="3351697" cy="105727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93C8760-EA1B-35DB-4543-8F9B944C7939}"/>
              </a:ext>
            </a:extLst>
          </p:cNvPr>
          <p:cNvSpPr>
            <a:spLocks noGrp="1" noRot="1" noMove="1" noResize="1" noEditPoints="1" noAdjustHandles="1" noChangeArrowheads="1" noChangeShapeType="1"/>
          </p:cNvSpPr>
          <p:nvPr/>
        </p:nvSpPr>
        <p:spPr>
          <a:xfrm>
            <a:off x="4526589" y="2495550"/>
            <a:ext cx="3351697" cy="23368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E1E96A3-E971-3312-FF67-50D4B643E6BE}"/>
              </a:ext>
            </a:extLst>
          </p:cNvPr>
          <p:cNvSpPr>
            <a:spLocks/>
          </p:cNvSpPr>
          <p:nvPr/>
        </p:nvSpPr>
        <p:spPr>
          <a:xfrm>
            <a:off x="6245225" y="4965700"/>
            <a:ext cx="504825" cy="12323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835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xit" presetSubtype="0" fill="hold" grpId="1"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xit" presetSubtype="0" fill="hold" grpId="1" nodeType="with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500"/>
                                        <p:tgtEl>
                                          <p:spTgt spid="2">
                                            <p:txEl>
                                              <p:pRg st="7" end="7"/>
                                            </p:txEl>
                                          </p:spTgt>
                                        </p:tgtEl>
                                      </p:cBhvr>
                                    </p:animEffect>
                                  </p:childTnLst>
                                </p:cTn>
                              </p:par>
                              <p:par>
                                <p:cTn id="36" presetID="10" presetClass="exit" presetSubtype="0" fill="hold" grpId="1" nodeType="withEffect">
                                  <p:stCondLst>
                                    <p:cond delay="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3" grpId="0" animBg="1"/>
      <p:bldP spid="13" grpId="1" animBg="1"/>
      <p:bldP spid="14" grpId="0" animBg="1"/>
      <p:bldP spid="14" grpId="1"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4D847F8-1955-375C-55A0-AE959A37EC2C}"/>
              </a:ext>
            </a:extLst>
          </p:cNvPr>
          <p:cNvCxnSpPr>
            <a:cxnSpLocks/>
          </p:cNvCxnSpPr>
          <p:nvPr/>
        </p:nvCxnSpPr>
        <p:spPr>
          <a:xfrm flipH="1">
            <a:off x="4093369" y="1064419"/>
            <a:ext cx="828676"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691C44EC-90D1-1962-017C-E9674D0D7EF0}"/>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8F2C0D41-F9AB-769E-FA51-99521FE29598}"/>
              </a:ext>
            </a:extLst>
          </p:cNvPr>
          <p:cNvSpPr>
            <a:spLocks noGrp="1"/>
          </p:cNvSpPr>
          <p:nvPr>
            <p:ph type="dt" sz="half" idx="2"/>
          </p:nvPr>
        </p:nvSpPr>
        <p:spPr/>
        <p:txBody>
          <a:bodyPr/>
          <a:lstStyle/>
          <a:p>
            <a:r>
              <a:rPr lang="en-US" dirty="0"/>
              <a:t>October 22, 2024</a:t>
            </a:r>
          </a:p>
        </p:txBody>
      </p:sp>
      <p:pic>
        <p:nvPicPr>
          <p:cNvPr id="6" name="Picture 5">
            <a:extLst>
              <a:ext uri="{FF2B5EF4-FFF2-40B4-BE49-F238E27FC236}">
                <a16:creationId xmlns:a16="http://schemas.microsoft.com/office/drawing/2014/main" id="{BD35B753-E2B9-887C-145C-06ABB4C3D6A1}"/>
              </a:ext>
            </a:extLst>
          </p:cNvPr>
          <p:cNvPicPr>
            <a:picLocks noChangeAspect="1"/>
          </p:cNvPicPr>
          <p:nvPr/>
        </p:nvPicPr>
        <p:blipFill>
          <a:blip r:embed="rId2"/>
          <a:stretch>
            <a:fillRect/>
          </a:stretch>
        </p:blipFill>
        <p:spPr>
          <a:xfrm>
            <a:off x="457596" y="854812"/>
            <a:ext cx="3650148" cy="4116047"/>
          </a:xfrm>
          <a:prstGeom prst="rect">
            <a:avLst/>
          </a:prstGeom>
        </p:spPr>
      </p:pic>
      <p:sp>
        <p:nvSpPr>
          <p:cNvPr id="7" name="Rectangle 6">
            <a:extLst>
              <a:ext uri="{FF2B5EF4-FFF2-40B4-BE49-F238E27FC236}">
                <a16:creationId xmlns:a16="http://schemas.microsoft.com/office/drawing/2014/main" id="{221D0334-0F88-579F-8F9D-7A93B8029A1D}"/>
              </a:ext>
            </a:extLst>
          </p:cNvPr>
          <p:cNvSpPr>
            <a:spLocks/>
          </p:cNvSpPr>
          <p:nvPr/>
        </p:nvSpPr>
        <p:spPr>
          <a:xfrm>
            <a:off x="445205" y="854812"/>
            <a:ext cx="3662539" cy="33353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C12CF08-027F-00B8-2D0B-596E25CD5DAB}"/>
              </a:ext>
            </a:extLst>
          </p:cNvPr>
          <p:cNvSpPr>
            <a:spLocks/>
          </p:cNvSpPr>
          <p:nvPr/>
        </p:nvSpPr>
        <p:spPr>
          <a:xfrm>
            <a:off x="445206" y="1191362"/>
            <a:ext cx="1134436" cy="11847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C454BA-E21C-652D-C8C9-029C24E70411}"/>
              </a:ext>
            </a:extLst>
          </p:cNvPr>
          <p:cNvSpPr>
            <a:spLocks/>
          </p:cNvSpPr>
          <p:nvPr/>
        </p:nvSpPr>
        <p:spPr>
          <a:xfrm>
            <a:off x="445205" y="1460648"/>
            <a:ext cx="3662539" cy="71187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75EDB66-956E-BF73-B11B-955C6B3191C2}"/>
              </a:ext>
            </a:extLst>
          </p:cNvPr>
          <p:cNvSpPr>
            <a:spLocks/>
          </p:cNvSpPr>
          <p:nvPr/>
        </p:nvSpPr>
        <p:spPr>
          <a:xfrm>
            <a:off x="445206" y="2197841"/>
            <a:ext cx="3662538" cy="94396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9EF1E8A-C234-4CE8-CB30-8B09C9E30B1A}"/>
              </a:ext>
            </a:extLst>
          </p:cNvPr>
          <p:cNvSpPr>
            <a:spLocks/>
          </p:cNvSpPr>
          <p:nvPr/>
        </p:nvSpPr>
        <p:spPr>
          <a:xfrm>
            <a:off x="445206" y="3269411"/>
            <a:ext cx="3662538" cy="154879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600CA25-A232-522E-652A-FBE9C00AD8DB}"/>
              </a:ext>
            </a:extLst>
          </p:cNvPr>
          <p:cNvSpPr>
            <a:spLocks/>
          </p:cNvSpPr>
          <p:nvPr/>
        </p:nvSpPr>
        <p:spPr>
          <a:xfrm>
            <a:off x="2147966" y="4818210"/>
            <a:ext cx="709613" cy="15121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Connector: Elbow 16">
            <a:extLst>
              <a:ext uri="{FF2B5EF4-FFF2-40B4-BE49-F238E27FC236}">
                <a16:creationId xmlns:a16="http://schemas.microsoft.com/office/drawing/2014/main" id="{CFB72FEC-D73B-096C-F9E6-BD31F7ACFE2A}"/>
              </a:ext>
            </a:extLst>
          </p:cNvPr>
          <p:cNvCxnSpPr>
            <a:cxnSpLocks/>
          </p:cNvCxnSpPr>
          <p:nvPr/>
        </p:nvCxnSpPr>
        <p:spPr>
          <a:xfrm rot="10800000">
            <a:off x="1579642" y="1257740"/>
            <a:ext cx="3344784" cy="202908"/>
          </a:xfrm>
          <a:prstGeom prst="bentConnector3">
            <a:avLst>
              <a:gd name="adj1" fmla="val 21428"/>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0424D9B-8225-5EF3-6C54-2A3C5F08E636}"/>
              </a:ext>
            </a:extLst>
          </p:cNvPr>
          <p:cNvCxnSpPr>
            <a:cxnSpLocks/>
            <a:stCxn id="9" idx="3"/>
          </p:cNvCxnSpPr>
          <p:nvPr/>
        </p:nvCxnSpPr>
        <p:spPr>
          <a:xfrm>
            <a:off x="4107744" y="1816588"/>
            <a:ext cx="814301" cy="336062"/>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FB1D3340-8DE3-201D-72E9-B48F1DC452B0}"/>
              </a:ext>
            </a:extLst>
          </p:cNvPr>
          <p:cNvCxnSpPr>
            <a:stCxn id="10" idx="3"/>
          </p:cNvCxnSpPr>
          <p:nvPr/>
        </p:nvCxnSpPr>
        <p:spPr>
          <a:xfrm>
            <a:off x="4107744" y="2669826"/>
            <a:ext cx="814301" cy="511524"/>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7B62E1F-EB6E-3016-C42C-D6FD0EB2BD3C}"/>
              </a:ext>
            </a:extLst>
          </p:cNvPr>
          <p:cNvCxnSpPr>
            <a:cxnSpLocks/>
          </p:cNvCxnSpPr>
          <p:nvPr/>
        </p:nvCxnSpPr>
        <p:spPr>
          <a:xfrm flipH="1">
            <a:off x="4096543" y="3564731"/>
            <a:ext cx="828676"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7D4336DF-473F-20C1-C430-6CB0A800F1DC}"/>
              </a:ext>
            </a:extLst>
          </p:cNvPr>
          <p:cNvCxnSpPr>
            <a:cxnSpLocks/>
          </p:cNvCxnSpPr>
          <p:nvPr/>
        </p:nvCxnSpPr>
        <p:spPr>
          <a:xfrm rot="10800000" flipV="1">
            <a:off x="2857579" y="4279106"/>
            <a:ext cx="2064466" cy="621852"/>
          </a:xfrm>
          <a:prstGeom prst="bentConnector3">
            <a:avLst>
              <a:gd name="adj1" fmla="val 2497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667EA778-0AE4-AF98-FF41-CBF717D4F45F}"/>
              </a:ext>
            </a:extLst>
          </p:cNvPr>
          <p:cNvSpPr>
            <a:spLocks noGrp="1" noRot="1" noMove="1" noResize="1" noEditPoints="1" noAdjustHandles="1" noChangeArrowheads="1" noChangeShapeType="1"/>
          </p:cNvSpPr>
          <p:nvPr>
            <p:ph idx="1"/>
          </p:nvPr>
        </p:nvSpPr>
        <p:spPr>
          <a:xfrm>
            <a:off x="4749784" y="857250"/>
            <a:ext cx="3953949" cy="4113609"/>
          </a:xfrm>
        </p:spPr>
        <p:txBody>
          <a:bodyPr/>
          <a:lstStyle/>
          <a:p>
            <a:r>
              <a:rPr lang="en-US" dirty="0"/>
              <a:t>Reboost warning banner</a:t>
            </a:r>
          </a:p>
          <a:p>
            <a:r>
              <a:rPr lang="en-US" dirty="0"/>
              <a:t>Date prediction database was last updated</a:t>
            </a:r>
          </a:p>
          <a:p>
            <a:r>
              <a:rPr lang="en-US" dirty="0"/>
              <a:t>Occultation Type selected and user input Temporal &amp; Spatial Constraints</a:t>
            </a:r>
          </a:p>
          <a:p>
            <a:r>
              <a:rPr lang="en-US" dirty="0"/>
              <a:t>Map of predicted events</a:t>
            </a:r>
          </a:p>
          <a:p>
            <a:r>
              <a:rPr lang="en-US" dirty="0"/>
              <a:t>Table of predicted events</a:t>
            </a:r>
          </a:p>
          <a:p>
            <a:pPr lvl="1"/>
            <a:r>
              <a:rPr lang="en-US" dirty="0"/>
              <a:t>Includes additional information</a:t>
            </a:r>
          </a:p>
          <a:p>
            <a:r>
              <a:rPr lang="en-US" dirty="0"/>
              <a:t>Button to Download Events</a:t>
            </a:r>
          </a:p>
          <a:p>
            <a:pPr lvl="1"/>
            <a:r>
              <a:rPr lang="en-US" dirty="0"/>
              <a:t>Downloads as a text file</a:t>
            </a:r>
          </a:p>
        </p:txBody>
      </p:sp>
    </p:spTree>
    <p:extLst>
      <p:ext uri="{BB962C8B-B14F-4D97-AF65-F5344CB8AC3E}">
        <p14:creationId xmlns:p14="http://schemas.microsoft.com/office/powerpoint/2010/main" val="298993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xit" presetSubtype="0" fill="hold" grpId="1"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xit" presetSubtype="0" fill="hold"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500"/>
                                        <p:tgtEl>
                                          <p:spTgt spid="2">
                                            <p:txEl>
                                              <p:pRg st="2" end="2"/>
                                            </p:txEl>
                                          </p:spTgt>
                                        </p:tgtEl>
                                      </p:cBhvr>
                                    </p:animEffect>
                                  </p:childTnLst>
                                </p:cTn>
                              </p:par>
                              <p:par>
                                <p:cTn id="25" presetID="10" presetClass="exit" presetSubtype="0" fill="hold" grpId="1" nodeType="with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xit" presetSubtype="0" fill="hold"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animEffect transition="in" filter="fade">
                                      <p:cBhvr>
                                        <p:cTn id="41" dur="500"/>
                                        <p:tgtEl>
                                          <p:spTgt spid="2">
                                            <p:txEl>
                                              <p:pRg st="3" end="3"/>
                                            </p:txEl>
                                          </p:spTgt>
                                        </p:tgtEl>
                                      </p:cBhvr>
                                    </p:animEffect>
                                  </p:childTnLst>
                                </p:cTn>
                              </p:par>
                              <p:par>
                                <p:cTn id="42" presetID="10" presetClass="exit" presetSubtype="0" fill="hold" grpId="1" nodeType="with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par>
                                <p:cTn id="51" presetID="10" presetClass="exit" presetSubtype="0" fill="hold" nodeType="withEffect">
                                  <p:stCondLst>
                                    <p:cond delay="0"/>
                                  </p:stCondLst>
                                  <p:childTnLst>
                                    <p:animEffect transition="out" filter="fade">
                                      <p:cBhvr>
                                        <p:cTn id="52" dur="500"/>
                                        <p:tgtEl>
                                          <p:spTgt spid="24"/>
                                        </p:tgtEl>
                                      </p:cBhvr>
                                    </p:animEffect>
                                    <p:set>
                                      <p:cBhvr>
                                        <p:cTn id="53" dur="1" fill="hold">
                                          <p:stCondLst>
                                            <p:cond delay="499"/>
                                          </p:stCondLst>
                                        </p:cTn>
                                        <p:tgtEl>
                                          <p:spTgt spid="2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
                                            <p:txEl>
                                              <p:pRg st="4" end="4"/>
                                            </p:txEl>
                                          </p:spTgt>
                                        </p:tgtEl>
                                        <p:attrNameLst>
                                          <p:attrName>style.visibility</p:attrName>
                                        </p:attrNameLst>
                                      </p:cBhvr>
                                      <p:to>
                                        <p:strVal val="visible"/>
                                      </p:to>
                                    </p:set>
                                    <p:animEffect transition="in" filter="fade">
                                      <p:cBhvr>
                                        <p:cTn id="58" dur="500"/>
                                        <p:tgtEl>
                                          <p:spTgt spid="2">
                                            <p:txEl>
                                              <p:pRg st="4" end="4"/>
                                            </p:txEl>
                                          </p:spTgt>
                                        </p:tgtEl>
                                      </p:cBhvr>
                                    </p:animEffect>
                                  </p:childTnLst>
                                </p:cTn>
                              </p:par>
                              <p:par>
                                <p:cTn id="59" presetID="10" presetClass="exit" presetSubtype="0" fill="hold" grpId="1" nodeType="withEffect">
                                  <p:stCondLst>
                                    <p:cond delay="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Effect transition="in" filter="fade">
                                      <p:cBhvr>
                                        <p:cTn id="67" dur="500"/>
                                        <p:tgtEl>
                                          <p:spTgt spid="2">
                                            <p:txEl>
                                              <p:pRg st="5" end="5"/>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par>
                                <p:cTn id="71" presetID="10" presetClass="exit" presetSubtype="0" fill="hold" nodeType="withEffect">
                                  <p:stCondLst>
                                    <p:cond delay="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
                                            <p:txEl>
                                              <p:pRg st="6" end="6"/>
                                            </p:txEl>
                                          </p:spTgt>
                                        </p:tgtEl>
                                        <p:attrNameLst>
                                          <p:attrName>style.visibility</p:attrName>
                                        </p:attrNameLst>
                                      </p:cBhvr>
                                      <p:to>
                                        <p:strVal val="visible"/>
                                      </p:to>
                                    </p:set>
                                    <p:animEffect transition="in" filter="fade">
                                      <p:cBhvr>
                                        <p:cTn id="78" dur="500"/>
                                        <p:tgtEl>
                                          <p:spTgt spid="2">
                                            <p:txEl>
                                              <p:pRg st="6" end="6"/>
                                            </p:txEl>
                                          </p:spTgt>
                                        </p:tgtEl>
                                      </p:cBhvr>
                                    </p:animEffect>
                                  </p:childTnLst>
                                </p:cTn>
                              </p:par>
                              <p:par>
                                <p:cTn id="79" presetID="10" presetClass="exit" presetSubtype="0" fill="hold" grpId="1" nodeType="withEffect">
                                  <p:stCondLst>
                                    <p:cond delay="0"/>
                                  </p:stCondLst>
                                  <p:childTnLst>
                                    <p:animEffect transition="out" filter="fade">
                                      <p:cBhvr>
                                        <p:cTn id="80" dur="500"/>
                                        <p:tgtEl>
                                          <p:spTgt spid="11"/>
                                        </p:tgtEl>
                                      </p:cBhvr>
                                    </p:animEffect>
                                    <p:set>
                                      <p:cBhvr>
                                        <p:cTn id="81" dur="1" fill="hold">
                                          <p:stCondLst>
                                            <p:cond delay="499"/>
                                          </p:stCondLst>
                                        </p:cTn>
                                        <p:tgtEl>
                                          <p:spTgt spid="11"/>
                                        </p:tgtEl>
                                        <p:attrNameLst>
                                          <p:attrName>style.visibility</p:attrName>
                                        </p:attrNameLst>
                                      </p:cBhvr>
                                      <p:to>
                                        <p:strVal val="hidden"/>
                                      </p:to>
                                    </p:set>
                                  </p:childTnLst>
                                </p:cTn>
                              </p:par>
                              <p:par>
                                <p:cTn id="82" presetID="10"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par>
                                <p:cTn id="85" presetID="10" presetClass="entr" presetSubtype="0" fill="hold" nodeType="withEffect">
                                  <p:stCondLst>
                                    <p:cond delay="0"/>
                                  </p:stCondLst>
                                  <p:childTnLst>
                                    <p:set>
                                      <p:cBhvr>
                                        <p:cTn id="86" dur="1" fill="hold">
                                          <p:stCondLst>
                                            <p:cond delay="0"/>
                                          </p:stCondLst>
                                        </p:cTn>
                                        <p:tgtEl>
                                          <p:spTgt spid="2">
                                            <p:txEl>
                                              <p:pRg st="7" end="7"/>
                                            </p:txEl>
                                          </p:spTgt>
                                        </p:tgtEl>
                                        <p:attrNameLst>
                                          <p:attrName>style.visibility</p:attrName>
                                        </p:attrNameLst>
                                      </p:cBhvr>
                                      <p:to>
                                        <p:strVal val="visible"/>
                                      </p:to>
                                    </p:set>
                                    <p:animEffect transition="in" filter="fade">
                                      <p:cBhvr>
                                        <p:cTn id="87" dur="500"/>
                                        <p:tgtEl>
                                          <p:spTgt spid="2">
                                            <p:txEl>
                                              <p:pRg st="7" end="7"/>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par>
                                <p:cTn id="91" presetID="10" presetClass="exit" presetSubtype="0" fill="hold" nodeType="withEffect">
                                  <p:stCondLst>
                                    <p:cond delay="0"/>
                                  </p:stCondLst>
                                  <p:childTnLst>
                                    <p:animEffect transition="out" filter="fade">
                                      <p:cBhvr>
                                        <p:cTn id="92" dur="500"/>
                                        <p:tgtEl>
                                          <p:spTgt spid="28"/>
                                        </p:tgtEl>
                                      </p:cBhvr>
                                    </p:animEffect>
                                    <p:set>
                                      <p:cBhvr>
                                        <p:cTn id="9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85F305-FFB5-39B6-2495-91B01BD8D8DF}"/>
              </a:ext>
            </a:extLst>
          </p:cNvPr>
          <p:cNvSpPr>
            <a:spLocks noGrp="1"/>
          </p:cNvSpPr>
          <p:nvPr>
            <p:ph idx="1"/>
          </p:nvPr>
        </p:nvSpPr>
        <p:spPr/>
        <p:txBody>
          <a:bodyPr/>
          <a:lstStyle/>
          <a:p>
            <a:r>
              <a:rPr lang="en-US" dirty="0"/>
              <a:t>Interested in participating in validation efforts but don’t have the time to dive into the website to plan for coincident events?</a:t>
            </a:r>
          </a:p>
          <a:p>
            <a:pPr lvl="1"/>
            <a:r>
              <a:rPr lang="en-US" dirty="0"/>
              <a:t>The Validation Team can bring weekly updates directly to YOU</a:t>
            </a:r>
          </a:p>
          <a:p>
            <a:pPr marL="342891" lvl="1" indent="0">
              <a:buNone/>
            </a:pPr>
            <a:endParaRPr lang="en-US" sz="1600" dirty="0"/>
          </a:p>
          <a:p>
            <a:r>
              <a:rPr lang="en-US" dirty="0"/>
              <a:t>Each participating station or PI will receive weekly emails.     Emails Include:</a:t>
            </a:r>
          </a:p>
          <a:p>
            <a:pPr lvl="1"/>
            <a:r>
              <a:rPr lang="en-US" dirty="0"/>
              <a:t>Coincident measurements approximately 3 weeks out</a:t>
            </a:r>
          </a:p>
          <a:p>
            <a:pPr lvl="2"/>
            <a:r>
              <a:rPr lang="en-US" dirty="0"/>
              <a:t>Ensure the accuracy of the SAGE III/ISS event predictions &amp; allows stations to have advance planning for possible coincident measurements. </a:t>
            </a:r>
          </a:p>
          <a:p>
            <a:pPr lvl="1"/>
            <a:r>
              <a:rPr lang="en-US" dirty="0"/>
              <a:t>Upcoming activities that may affect predictions &amp; science data collection</a:t>
            </a:r>
          </a:p>
          <a:p>
            <a:pPr lvl="1"/>
            <a:endParaRPr lang="en-US" sz="1600" dirty="0"/>
          </a:p>
          <a:p>
            <a:r>
              <a:rPr lang="en-US" dirty="0"/>
              <a:t>The SAGE III/ISS Team is always looking to add to new participants</a:t>
            </a:r>
          </a:p>
        </p:txBody>
      </p:sp>
      <p:sp>
        <p:nvSpPr>
          <p:cNvPr id="4" name="Date Placeholder 3">
            <a:extLst>
              <a:ext uri="{FF2B5EF4-FFF2-40B4-BE49-F238E27FC236}">
                <a16:creationId xmlns:a16="http://schemas.microsoft.com/office/drawing/2014/main" id="{CF27EF45-877F-3790-6C28-B00DD4D947FA}"/>
              </a:ext>
            </a:extLst>
          </p:cNvPr>
          <p:cNvSpPr>
            <a:spLocks noGrp="1"/>
          </p:cNvSpPr>
          <p:nvPr>
            <p:ph type="dt" sz="half" idx="2"/>
          </p:nvPr>
        </p:nvSpPr>
        <p:spPr/>
        <p:txBody>
          <a:bodyPr/>
          <a:lstStyle/>
          <a:p>
            <a:r>
              <a:rPr lang="en-US" dirty="0"/>
              <a:t>October 22, 2024</a:t>
            </a:r>
          </a:p>
        </p:txBody>
      </p:sp>
      <p:sp>
        <p:nvSpPr>
          <p:cNvPr id="5" name="Title 2">
            <a:extLst>
              <a:ext uri="{FF2B5EF4-FFF2-40B4-BE49-F238E27FC236}">
                <a16:creationId xmlns:a16="http://schemas.microsoft.com/office/drawing/2014/main" id="{E05EFD16-7145-A25C-423D-179064F3F6C0}"/>
              </a:ext>
            </a:extLst>
          </p:cNvPr>
          <p:cNvSpPr>
            <a:spLocks noGrp="1"/>
          </p:cNvSpPr>
          <p:nvPr>
            <p:ph type="title"/>
          </p:nvPr>
        </p:nvSpPr>
        <p:spPr>
          <a:xfrm>
            <a:off x="940904" y="147562"/>
            <a:ext cx="7262191" cy="484748"/>
          </a:xfrm>
        </p:spPr>
        <p:txBody>
          <a:bodyPr/>
          <a:lstStyle/>
          <a:p>
            <a:r>
              <a:rPr lang="en-US" dirty="0"/>
              <a:t>Interested in Participating in Validation Efforts?</a:t>
            </a:r>
          </a:p>
        </p:txBody>
      </p:sp>
    </p:spTree>
    <p:extLst>
      <p:ext uri="{BB962C8B-B14F-4D97-AF65-F5344CB8AC3E}">
        <p14:creationId xmlns:p14="http://schemas.microsoft.com/office/powerpoint/2010/main" val="306206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5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fade">
                                      <p:cBhvr>
                                        <p:cTn id="2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F757C9-C616-0681-05AB-70C4172C6CA0}"/>
              </a:ext>
            </a:extLst>
          </p:cNvPr>
          <p:cNvSpPr>
            <a:spLocks noGrp="1"/>
          </p:cNvSpPr>
          <p:nvPr>
            <p:ph idx="1"/>
          </p:nvPr>
        </p:nvSpPr>
        <p:spPr/>
        <p:txBody>
          <a:bodyPr/>
          <a:lstStyle/>
          <a:p>
            <a:r>
              <a:rPr lang="en-US" dirty="0"/>
              <a:t>Long term predictions are available on the Validation website and via email to interested stations &amp; PIs</a:t>
            </a:r>
          </a:p>
          <a:p>
            <a:pPr marL="0" indent="0">
              <a:buNone/>
            </a:pPr>
            <a:endParaRPr lang="en-US" sz="1600" dirty="0"/>
          </a:p>
          <a:p>
            <a:r>
              <a:rPr lang="en-US" dirty="0"/>
              <a:t>Long term predictions are useful for long term planning but come with the caveat that the events are likely to shift in time &amp; location</a:t>
            </a:r>
          </a:p>
          <a:p>
            <a:pPr marL="0" indent="0">
              <a:buNone/>
            </a:pPr>
            <a:endParaRPr lang="en-US" sz="1600" dirty="0"/>
          </a:p>
          <a:p>
            <a:r>
              <a:rPr lang="en-US" dirty="0"/>
              <a:t>Predictions are approximately 6 months out but are </a:t>
            </a:r>
            <a:r>
              <a:rPr lang="en-US" u="sng" dirty="0"/>
              <a:t>not</a:t>
            </a:r>
            <a:r>
              <a:rPr lang="en-US" dirty="0"/>
              <a:t> guaranteed</a:t>
            </a:r>
          </a:p>
          <a:p>
            <a:pPr lvl="1"/>
            <a:r>
              <a:rPr lang="en-US" dirty="0"/>
              <a:t>Highly variable in both time &amp; space due to activities in the coming months that can affect predictions</a:t>
            </a:r>
          </a:p>
          <a:p>
            <a:pPr lvl="1"/>
            <a:endParaRPr lang="en-US" dirty="0"/>
          </a:p>
        </p:txBody>
      </p:sp>
      <p:sp>
        <p:nvSpPr>
          <p:cNvPr id="3" name="Title 2">
            <a:extLst>
              <a:ext uri="{FF2B5EF4-FFF2-40B4-BE49-F238E27FC236}">
                <a16:creationId xmlns:a16="http://schemas.microsoft.com/office/drawing/2014/main" id="{5B5896A7-FAB5-D02D-8BE4-53BD71071997}"/>
              </a:ext>
            </a:extLst>
          </p:cNvPr>
          <p:cNvSpPr>
            <a:spLocks noGrp="1"/>
          </p:cNvSpPr>
          <p:nvPr>
            <p:ph type="title"/>
          </p:nvPr>
        </p:nvSpPr>
        <p:spPr/>
        <p:txBody>
          <a:bodyPr/>
          <a:lstStyle/>
          <a:p>
            <a:r>
              <a:rPr lang="en-US" dirty="0"/>
              <a:t>Long Term Event Predictions</a:t>
            </a:r>
          </a:p>
        </p:txBody>
      </p:sp>
      <p:sp>
        <p:nvSpPr>
          <p:cNvPr id="4" name="Date Placeholder 3">
            <a:extLst>
              <a:ext uri="{FF2B5EF4-FFF2-40B4-BE49-F238E27FC236}">
                <a16:creationId xmlns:a16="http://schemas.microsoft.com/office/drawing/2014/main" id="{FD4C9094-A368-B973-B7DB-0C21931C7D9A}"/>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83680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84FD64-EED6-1894-B7A7-07926C682443}"/>
              </a:ext>
            </a:extLst>
          </p:cNvPr>
          <p:cNvSpPr>
            <a:spLocks noGrp="1"/>
          </p:cNvSpPr>
          <p:nvPr>
            <p:ph idx="1"/>
          </p:nvPr>
        </p:nvSpPr>
        <p:spPr/>
        <p:txBody>
          <a:bodyPr/>
          <a:lstStyle/>
          <a:p>
            <a:r>
              <a:rPr lang="en-US" dirty="0"/>
              <a:t>ISS Re/</a:t>
            </a:r>
            <a:r>
              <a:rPr lang="en-US" dirty="0" err="1"/>
              <a:t>Deboosts</a:t>
            </a:r>
            <a:endParaRPr lang="en-US" dirty="0"/>
          </a:p>
          <a:p>
            <a:pPr lvl="1"/>
            <a:r>
              <a:rPr lang="en-US" dirty="0"/>
              <a:t>Needed periodically for altitude maintenance</a:t>
            </a:r>
          </a:p>
          <a:p>
            <a:pPr lvl="1"/>
            <a:r>
              <a:rPr lang="en-US" dirty="0"/>
              <a:t>Predictions may be slightly skewed in time &amp; location until ISS TLEs have settled</a:t>
            </a:r>
          </a:p>
          <a:p>
            <a:pPr lvl="2"/>
            <a:r>
              <a:rPr lang="en-US" dirty="0"/>
              <a:t>Typically takes 2-4 days for TLEs to settle out following re/</a:t>
            </a:r>
            <a:r>
              <a:rPr lang="en-US" dirty="0" err="1"/>
              <a:t>deboosts</a:t>
            </a:r>
            <a:endParaRPr lang="en-US" dirty="0"/>
          </a:p>
          <a:p>
            <a:pPr lvl="1"/>
            <a:r>
              <a:rPr lang="en-US" dirty="0"/>
              <a:t>Detailed in weekly emails and noted on the prediction website via warning banner</a:t>
            </a:r>
          </a:p>
          <a:p>
            <a:r>
              <a:rPr lang="en-US" dirty="0"/>
              <a:t>Blockages</a:t>
            </a:r>
          </a:p>
          <a:p>
            <a:pPr lvl="1"/>
            <a:r>
              <a:rPr lang="en-US" dirty="0"/>
              <a:t>Visiting Vehicles, Modules, or Solar Panels can obstruct the view of SAGE III/ISS</a:t>
            </a:r>
          </a:p>
          <a:p>
            <a:pPr lvl="1"/>
            <a:r>
              <a:rPr lang="en-US"/>
              <a:t>Blockage levels </a:t>
            </a:r>
            <a:r>
              <a:rPr lang="en-US" dirty="0"/>
              <a:t>are: None, Low, Medium, High, &amp; Extreme</a:t>
            </a:r>
          </a:p>
          <a:p>
            <a:pPr lvl="2"/>
            <a:r>
              <a:rPr lang="en-US" dirty="0"/>
              <a:t>High &amp; Extreme levels of blockages may still acquire but are not guaranteed</a:t>
            </a:r>
          </a:p>
          <a:p>
            <a:r>
              <a:rPr lang="en-US" dirty="0"/>
              <a:t>Station Activities &amp; Maneuvers</a:t>
            </a:r>
          </a:p>
          <a:p>
            <a:pPr lvl="1"/>
            <a:r>
              <a:rPr lang="en-US" dirty="0"/>
              <a:t>May sometimes miss events for scheduled activities &amp; large attitude changes </a:t>
            </a:r>
          </a:p>
          <a:p>
            <a:pPr lvl="1"/>
            <a:r>
              <a:rPr lang="en-US" dirty="0"/>
              <a:t>Activities &amp; maneuvers that affect events are detailed in weekly emails</a:t>
            </a:r>
          </a:p>
          <a:p>
            <a:endParaRPr lang="en-US" dirty="0"/>
          </a:p>
        </p:txBody>
      </p:sp>
      <p:sp>
        <p:nvSpPr>
          <p:cNvPr id="3" name="Title 2">
            <a:extLst>
              <a:ext uri="{FF2B5EF4-FFF2-40B4-BE49-F238E27FC236}">
                <a16:creationId xmlns:a16="http://schemas.microsoft.com/office/drawing/2014/main" id="{B7F3E12E-9141-F84C-1A8A-05183BC77C0F}"/>
              </a:ext>
            </a:extLst>
          </p:cNvPr>
          <p:cNvSpPr>
            <a:spLocks noGrp="1"/>
          </p:cNvSpPr>
          <p:nvPr>
            <p:ph type="title"/>
          </p:nvPr>
        </p:nvSpPr>
        <p:spPr/>
        <p:txBody>
          <a:bodyPr/>
          <a:lstStyle/>
          <a:p>
            <a:r>
              <a:rPr lang="en-US" dirty="0"/>
              <a:t>Activities that Affect Predictions</a:t>
            </a:r>
          </a:p>
        </p:txBody>
      </p:sp>
      <p:sp>
        <p:nvSpPr>
          <p:cNvPr id="4" name="Date Placeholder 3">
            <a:extLst>
              <a:ext uri="{FF2B5EF4-FFF2-40B4-BE49-F238E27FC236}">
                <a16:creationId xmlns:a16="http://schemas.microsoft.com/office/drawing/2014/main" id="{D5FD7399-9866-8D9D-76F4-7D98B57B3871}"/>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41744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500"/>
                                        <p:tgtEl>
                                          <p:spTgt spid="2">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animEffect transition="in" filter="fade">
                                      <p:cBhvr>
                                        <p:cTn id="13" dur="500"/>
                                        <p:tgtEl>
                                          <p:spTgt spid="2">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8" end="8"/>
                                            </p:txEl>
                                          </p:spTgt>
                                        </p:tgtEl>
                                        <p:attrNameLst>
                                          <p:attrName>style.visibility</p:attrName>
                                        </p:attrNameLst>
                                      </p:cBhvr>
                                      <p:to>
                                        <p:strVal val="visible"/>
                                      </p:to>
                                    </p:set>
                                    <p:animEffect transition="in" filter="fade">
                                      <p:cBhvr>
                                        <p:cTn id="16" dur="500"/>
                                        <p:tgtEl>
                                          <p:spTgt spid="2">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ap&#10;&#10;Description automatically generated">
            <a:extLst>
              <a:ext uri="{FF2B5EF4-FFF2-40B4-BE49-F238E27FC236}">
                <a16:creationId xmlns:a16="http://schemas.microsoft.com/office/drawing/2014/main" id="{5BC49F8B-96BA-7EC9-BD77-502F9983C77C}"/>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620542" y="857250"/>
            <a:ext cx="7902916" cy="4013200"/>
          </a:xfrm>
        </p:spPr>
      </p:pic>
      <p:sp>
        <p:nvSpPr>
          <p:cNvPr id="3" name="Title 2">
            <a:extLst>
              <a:ext uri="{FF2B5EF4-FFF2-40B4-BE49-F238E27FC236}">
                <a16:creationId xmlns:a16="http://schemas.microsoft.com/office/drawing/2014/main" id="{786951DE-3208-E138-87EB-C904A6FD53E3}"/>
              </a:ext>
            </a:extLst>
          </p:cNvPr>
          <p:cNvSpPr>
            <a:spLocks noGrp="1"/>
          </p:cNvSpPr>
          <p:nvPr>
            <p:ph type="title"/>
          </p:nvPr>
        </p:nvSpPr>
        <p:spPr/>
        <p:txBody>
          <a:bodyPr/>
          <a:lstStyle/>
          <a:p>
            <a:r>
              <a:rPr lang="en-US" dirty="0"/>
              <a:t>Predicted Events Before Reboosts</a:t>
            </a:r>
            <a:br>
              <a:rPr lang="en-US" dirty="0"/>
            </a:br>
            <a:r>
              <a:rPr lang="en-US" dirty="0"/>
              <a:t>Oct. 20 – Nov. 17, 2024</a:t>
            </a:r>
            <a:endParaRPr lang="en-US" sz="2800" dirty="0"/>
          </a:p>
        </p:txBody>
      </p:sp>
      <p:sp>
        <p:nvSpPr>
          <p:cNvPr id="4" name="Date Placeholder 3">
            <a:extLst>
              <a:ext uri="{FF2B5EF4-FFF2-40B4-BE49-F238E27FC236}">
                <a16:creationId xmlns:a16="http://schemas.microsoft.com/office/drawing/2014/main" id="{8E3A5C57-EC9D-10E4-BE2B-A0A588E1E92B}"/>
              </a:ext>
            </a:extLst>
          </p:cNvPr>
          <p:cNvSpPr>
            <a:spLocks noGrp="1"/>
          </p:cNvSpPr>
          <p:nvPr>
            <p:ph type="dt" sz="half" idx="2"/>
          </p:nvPr>
        </p:nvSpPr>
        <p:spPr/>
        <p:txBody>
          <a:bodyPr/>
          <a:lstStyle/>
          <a:p>
            <a:r>
              <a:rPr lang="en-US" dirty="0"/>
              <a:t>October 22, 2024</a:t>
            </a:r>
          </a:p>
        </p:txBody>
      </p:sp>
      <p:pic>
        <p:nvPicPr>
          <p:cNvPr id="9" name="Graphic 8">
            <a:extLst>
              <a:ext uri="{FF2B5EF4-FFF2-40B4-BE49-F238E27FC236}">
                <a16:creationId xmlns:a16="http://schemas.microsoft.com/office/drawing/2014/main" id="{15D9156B-C711-CB8D-D3B1-79E0DFAAFA0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2466" y="2767113"/>
            <a:ext cx="273766" cy="228968"/>
          </a:xfrm>
          <a:prstGeom prst="rect">
            <a:avLst/>
          </a:prstGeom>
        </p:spPr>
      </p:pic>
      <p:sp>
        <p:nvSpPr>
          <p:cNvPr id="14" name="TextBox 13">
            <a:extLst>
              <a:ext uri="{FF2B5EF4-FFF2-40B4-BE49-F238E27FC236}">
                <a16:creationId xmlns:a16="http://schemas.microsoft.com/office/drawing/2014/main" id="{CB48DE02-7201-E2AE-6896-A8C2EA92BA2F}"/>
              </a:ext>
            </a:extLst>
          </p:cNvPr>
          <p:cNvSpPr txBox="1"/>
          <p:nvPr/>
        </p:nvSpPr>
        <p:spPr>
          <a:xfrm>
            <a:off x="5746751" y="4460181"/>
            <a:ext cx="1949450" cy="184666"/>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600" b="1" dirty="0">
                <a:solidFill>
                  <a:srgbClr val="FCC25E"/>
                </a:solidFill>
              </a:rPr>
              <a:t>●</a:t>
            </a:r>
            <a:r>
              <a:rPr lang="en-US" sz="600" b="1" dirty="0"/>
              <a:t> Sunrise   </a:t>
            </a:r>
            <a:r>
              <a:rPr lang="en-US" sz="600" b="1" dirty="0">
                <a:solidFill>
                  <a:srgbClr val="FD8859"/>
                </a:solidFill>
              </a:rPr>
              <a:t>●</a:t>
            </a:r>
            <a:r>
              <a:rPr lang="en-US" sz="600" b="1" dirty="0"/>
              <a:t> Sunset   </a:t>
            </a:r>
            <a:r>
              <a:rPr lang="en-US" sz="600" b="1" dirty="0">
                <a:solidFill>
                  <a:srgbClr val="66CCCC"/>
                </a:solidFill>
              </a:rPr>
              <a:t>●</a:t>
            </a:r>
            <a:r>
              <a:rPr lang="en-US" sz="600" b="1" dirty="0"/>
              <a:t> Moonrise   </a:t>
            </a:r>
            <a:r>
              <a:rPr lang="en-US" sz="600" b="1" dirty="0">
                <a:solidFill>
                  <a:srgbClr val="6390E5"/>
                </a:solidFill>
              </a:rPr>
              <a:t>●</a:t>
            </a:r>
            <a:r>
              <a:rPr lang="en-US" sz="600" b="1" dirty="0"/>
              <a:t> Moonset</a:t>
            </a:r>
          </a:p>
        </p:txBody>
      </p:sp>
      <p:sp>
        <p:nvSpPr>
          <p:cNvPr id="16" name="TextBox 15">
            <a:extLst>
              <a:ext uri="{FF2B5EF4-FFF2-40B4-BE49-F238E27FC236}">
                <a16:creationId xmlns:a16="http://schemas.microsoft.com/office/drawing/2014/main" id="{BE35B0EF-EA39-1DBA-C6D9-3F7C10BB755D}"/>
              </a:ext>
            </a:extLst>
          </p:cNvPr>
          <p:cNvSpPr txBox="1"/>
          <p:nvPr/>
        </p:nvSpPr>
        <p:spPr>
          <a:xfrm>
            <a:off x="5746751" y="4350018"/>
            <a:ext cx="1949450" cy="184666"/>
          </a:xfrm>
          <a:prstGeom prst="rect">
            <a:avLst/>
          </a:prstGeom>
          <a:noFill/>
        </p:spPr>
        <p:txBody>
          <a:bodyPr wrap="square" rtlCol="0">
            <a:spAutoFit/>
          </a:bodyPr>
          <a:lstStyle/>
          <a:p>
            <a:pPr algn="ctr"/>
            <a:r>
              <a:rPr lang="en-US" sz="600" dirty="0"/>
              <a:t>Prediction File Generated: 2024-08-21</a:t>
            </a:r>
          </a:p>
        </p:txBody>
      </p:sp>
      <p:sp>
        <p:nvSpPr>
          <p:cNvPr id="2" name="TextBox 1">
            <a:extLst>
              <a:ext uri="{FF2B5EF4-FFF2-40B4-BE49-F238E27FC236}">
                <a16:creationId xmlns:a16="http://schemas.microsoft.com/office/drawing/2014/main" id="{7635FBF5-A901-D03A-2EA5-3FC67BDC64FC}"/>
              </a:ext>
            </a:extLst>
          </p:cNvPr>
          <p:cNvSpPr txBox="1"/>
          <p:nvPr/>
        </p:nvSpPr>
        <p:spPr>
          <a:xfrm>
            <a:off x="2230194" y="2863850"/>
            <a:ext cx="1222619" cy="461665"/>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800" b="1" i="0" u="none" strike="noStrike" dirty="0">
                <a:effectLst/>
                <a:latin typeface="Arial" panose="020B0604020202020204" pitchFamily="34" charset="0"/>
                <a:cs typeface="Arial" panose="020B0604020202020204" pitchFamily="34" charset="0"/>
              </a:rPr>
              <a:t>Moonrise</a:t>
            </a:r>
          </a:p>
          <a:p>
            <a:pPr algn="ctr"/>
            <a:r>
              <a:rPr lang="en-US" sz="800" b="1" i="0" u="none" strike="noStrike" dirty="0">
                <a:effectLst/>
                <a:latin typeface="Arial" panose="020B0604020202020204" pitchFamily="34" charset="0"/>
                <a:cs typeface="Arial" panose="020B0604020202020204" pitchFamily="34" charset="0"/>
              </a:rPr>
              <a:t>16 Nov 2024 23:01:43</a:t>
            </a:r>
          </a:p>
          <a:p>
            <a:pPr algn="ctr"/>
            <a:r>
              <a:rPr lang="en-US" sz="800" b="1" i="0" u="none" strike="noStrike" kern="1200" dirty="0">
                <a:effectLst/>
                <a:latin typeface="Arial" panose="020B0604020202020204" pitchFamily="34" charset="0"/>
                <a:cs typeface="Arial" panose="020B0604020202020204" pitchFamily="34" charset="0"/>
              </a:rPr>
              <a:t>(37.64, -85.68)</a:t>
            </a:r>
            <a:endParaRPr lang="en-US" b="1" dirty="0"/>
          </a:p>
        </p:txBody>
      </p:sp>
      <p:cxnSp>
        <p:nvCxnSpPr>
          <p:cNvPr id="7" name="Straight Connector 6">
            <a:extLst>
              <a:ext uri="{FF2B5EF4-FFF2-40B4-BE49-F238E27FC236}">
                <a16:creationId xmlns:a16="http://schemas.microsoft.com/office/drawing/2014/main" id="{328A6FAB-F7E5-5D18-9B3E-A5E4BAEB3DD6}"/>
              </a:ext>
            </a:extLst>
          </p:cNvPr>
          <p:cNvCxnSpPr>
            <a:cxnSpLocks/>
          </p:cNvCxnSpPr>
          <p:nvPr/>
        </p:nvCxnSpPr>
        <p:spPr>
          <a:xfrm flipH="1" flipV="1">
            <a:off x="2282012" y="2731294"/>
            <a:ext cx="565029" cy="1325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61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ap&#10;&#10;Description automatically generated with low confidence">
            <a:extLst>
              <a:ext uri="{FF2B5EF4-FFF2-40B4-BE49-F238E27FC236}">
                <a16:creationId xmlns:a16="http://schemas.microsoft.com/office/drawing/2014/main" id="{718EF5BC-F300-0EFF-3087-F8D16123399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620542" y="857250"/>
            <a:ext cx="7902916" cy="4013200"/>
          </a:xfrm>
        </p:spPr>
      </p:pic>
      <p:sp>
        <p:nvSpPr>
          <p:cNvPr id="3" name="Title 2">
            <a:extLst>
              <a:ext uri="{FF2B5EF4-FFF2-40B4-BE49-F238E27FC236}">
                <a16:creationId xmlns:a16="http://schemas.microsoft.com/office/drawing/2014/main" id="{35791013-A18B-EEA7-45BA-B801D57D0695}"/>
              </a:ext>
            </a:extLst>
          </p:cNvPr>
          <p:cNvSpPr>
            <a:spLocks noGrp="1"/>
          </p:cNvSpPr>
          <p:nvPr>
            <p:ph type="title"/>
          </p:nvPr>
        </p:nvSpPr>
        <p:spPr/>
        <p:txBody>
          <a:bodyPr/>
          <a:lstStyle/>
          <a:p>
            <a:r>
              <a:rPr lang="en-US" dirty="0"/>
              <a:t>Predicted Events After Reboosts</a:t>
            </a:r>
            <a:br>
              <a:rPr lang="en-US" dirty="0"/>
            </a:br>
            <a:r>
              <a:rPr lang="en-US" dirty="0"/>
              <a:t>Oct. 20 – Nov. 17, 2024</a:t>
            </a:r>
          </a:p>
        </p:txBody>
      </p:sp>
      <p:sp>
        <p:nvSpPr>
          <p:cNvPr id="4" name="Date Placeholder 3">
            <a:extLst>
              <a:ext uri="{FF2B5EF4-FFF2-40B4-BE49-F238E27FC236}">
                <a16:creationId xmlns:a16="http://schemas.microsoft.com/office/drawing/2014/main" id="{81DC1A94-4E27-2221-AD79-218E852593B3}"/>
              </a:ext>
            </a:extLst>
          </p:cNvPr>
          <p:cNvSpPr>
            <a:spLocks noGrp="1"/>
          </p:cNvSpPr>
          <p:nvPr>
            <p:ph type="dt" sz="half" idx="2"/>
          </p:nvPr>
        </p:nvSpPr>
        <p:spPr/>
        <p:txBody>
          <a:bodyPr/>
          <a:lstStyle/>
          <a:p>
            <a:r>
              <a:rPr lang="en-US" dirty="0"/>
              <a:t>October 22, 2024</a:t>
            </a:r>
          </a:p>
        </p:txBody>
      </p:sp>
      <p:pic>
        <p:nvPicPr>
          <p:cNvPr id="7" name="Graphic 6">
            <a:extLst>
              <a:ext uri="{FF2B5EF4-FFF2-40B4-BE49-F238E27FC236}">
                <a16:creationId xmlns:a16="http://schemas.microsoft.com/office/drawing/2014/main" id="{81A0C2A0-C72F-8C83-C035-E91B7BF7037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42466" y="2767113"/>
            <a:ext cx="273766" cy="228968"/>
          </a:xfrm>
          <a:prstGeom prst="rect">
            <a:avLst/>
          </a:prstGeom>
        </p:spPr>
      </p:pic>
      <p:sp>
        <p:nvSpPr>
          <p:cNvPr id="14" name="TextBox 13">
            <a:extLst>
              <a:ext uri="{FF2B5EF4-FFF2-40B4-BE49-F238E27FC236}">
                <a16:creationId xmlns:a16="http://schemas.microsoft.com/office/drawing/2014/main" id="{4FEF5D6B-01DE-B82D-5FF9-55CD3BCF448A}"/>
              </a:ext>
            </a:extLst>
          </p:cNvPr>
          <p:cNvSpPr txBox="1"/>
          <p:nvPr/>
        </p:nvSpPr>
        <p:spPr>
          <a:xfrm>
            <a:off x="5746751" y="4460181"/>
            <a:ext cx="1949450" cy="184666"/>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600" b="1" dirty="0">
                <a:solidFill>
                  <a:srgbClr val="FCC25E"/>
                </a:solidFill>
              </a:rPr>
              <a:t>●</a:t>
            </a:r>
            <a:r>
              <a:rPr lang="en-US" sz="600" b="1" dirty="0"/>
              <a:t> Sunrise   </a:t>
            </a:r>
            <a:r>
              <a:rPr lang="en-US" sz="600" b="1" dirty="0">
                <a:solidFill>
                  <a:srgbClr val="FD8859"/>
                </a:solidFill>
              </a:rPr>
              <a:t>●</a:t>
            </a:r>
            <a:r>
              <a:rPr lang="en-US" sz="600" b="1" dirty="0"/>
              <a:t> Sunset   </a:t>
            </a:r>
            <a:r>
              <a:rPr lang="en-US" sz="600" b="1" dirty="0">
                <a:solidFill>
                  <a:srgbClr val="66CCCC"/>
                </a:solidFill>
              </a:rPr>
              <a:t>●</a:t>
            </a:r>
            <a:r>
              <a:rPr lang="en-US" sz="600" b="1" dirty="0"/>
              <a:t> Moonrise   </a:t>
            </a:r>
            <a:r>
              <a:rPr lang="en-US" sz="600" b="1" dirty="0">
                <a:solidFill>
                  <a:srgbClr val="6390E5"/>
                </a:solidFill>
              </a:rPr>
              <a:t>●</a:t>
            </a:r>
            <a:r>
              <a:rPr lang="en-US" sz="600" b="1" dirty="0"/>
              <a:t> Moonset</a:t>
            </a:r>
          </a:p>
        </p:txBody>
      </p:sp>
      <p:sp>
        <p:nvSpPr>
          <p:cNvPr id="15" name="TextBox 14">
            <a:extLst>
              <a:ext uri="{FF2B5EF4-FFF2-40B4-BE49-F238E27FC236}">
                <a16:creationId xmlns:a16="http://schemas.microsoft.com/office/drawing/2014/main" id="{C4AE8C35-CFDC-E4EA-D8D3-D58C44957E70}"/>
              </a:ext>
            </a:extLst>
          </p:cNvPr>
          <p:cNvSpPr txBox="1"/>
          <p:nvPr/>
        </p:nvSpPr>
        <p:spPr>
          <a:xfrm>
            <a:off x="5746751" y="4350018"/>
            <a:ext cx="1949450" cy="184666"/>
          </a:xfrm>
          <a:prstGeom prst="rect">
            <a:avLst/>
          </a:prstGeom>
          <a:noFill/>
        </p:spPr>
        <p:txBody>
          <a:bodyPr wrap="square" rtlCol="0">
            <a:spAutoFit/>
          </a:bodyPr>
          <a:lstStyle/>
          <a:p>
            <a:pPr algn="ctr"/>
            <a:r>
              <a:rPr lang="en-US" sz="600" dirty="0"/>
              <a:t>Prediction File Generated: 2024-09-13</a:t>
            </a:r>
          </a:p>
        </p:txBody>
      </p:sp>
      <p:sp>
        <p:nvSpPr>
          <p:cNvPr id="2" name="TextBox 1">
            <a:extLst>
              <a:ext uri="{FF2B5EF4-FFF2-40B4-BE49-F238E27FC236}">
                <a16:creationId xmlns:a16="http://schemas.microsoft.com/office/drawing/2014/main" id="{6DBABAB7-6A6C-9B63-276B-D26AB2F69F99}"/>
              </a:ext>
            </a:extLst>
          </p:cNvPr>
          <p:cNvSpPr txBox="1"/>
          <p:nvPr/>
        </p:nvSpPr>
        <p:spPr>
          <a:xfrm>
            <a:off x="2264063" y="3182197"/>
            <a:ext cx="1222619" cy="461665"/>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800" b="1" i="0" u="none" strike="noStrike" dirty="0">
                <a:effectLst/>
                <a:latin typeface="Arial" panose="020B0604020202020204" pitchFamily="34" charset="0"/>
                <a:cs typeface="Arial" panose="020B0604020202020204" pitchFamily="34" charset="0"/>
              </a:rPr>
              <a:t>Moonrise</a:t>
            </a:r>
          </a:p>
          <a:p>
            <a:pPr algn="ctr"/>
            <a:r>
              <a:rPr lang="en-US" sz="800" b="1" i="0" u="none" strike="noStrike" dirty="0">
                <a:effectLst/>
                <a:latin typeface="Arial" panose="020B0604020202020204" pitchFamily="34" charset="0"/>
                <a:cs typeface="Arial" panose="020B0604020202020204" pitchFamily="34" charset="0"/>
              </a:rPr>
              <a:t>16 Nov 2024 </a:t>
            </a:r>
            <a:r>
              <a:rPr lang="en-US" sz="800" b="1" dirty="0">
                <a:solidFill>
                  <a:srgbClr val="000000"/>
                </a:solidFill>
                <a:latin typeface="Arial" panose="020B0604020202020204" pitchFamily="34" charset="0"/>
                <a:cs typeface="Arial" panose="020B0604020202020204" pitchFamily="34" charset="0"/>
              </a:rPr>
              <a:t>22:47:26</a:t>
            </a:r>
            <a:endParaRPr lang="en-US" sz="800" b="1" i="0" u="none" strike="noStrike" dirty="0">
              <a:effectLst/>
              <a:latin typeface="Arial" panose="020B0604020202020204" pitchFamily="34" charset="0"/>
              <a:cs typeface="Arial" panose="020B0604020202020204" pitchFamily="34" charset="0"/>
            </a:endParaRPr>
          </a:p>
          <a:p>
            <a:pPr algn="ctr"/>
            <a:r>
              <a:rPr lang="en-US" sz="800" b="1" i="0" u="none" strike="noStrike" kern="1200" dirty="0">
                <a:effectLst/>
                <a:latin typeface="Arial" panose="020B0604020202020204" pitchFamily="34" charset="0"/>
                <a:cs typeface="Arial" panose="020B0604020202020204" pitchFamily="34" charset="0"/>
              </a:rPr>
              <a:t>(36.72, </a:t>
            </a:r>
            <a:r>
              <a:rPr lang="en-US" sz="800" b="1" dirty="0">
                <a:solidFill>
                  <a:srgbClr val="000000"/>
                </a:solidFill>
                <a:latin typeface="Arial" panose="020B0604020202020204" pitchFamily="34" charset="0"/>
                <a:cs typeface="Arial" panose="020B0604020202020204" pitchFamily="34" charset="0"/>
              </a:rPr>
              <a:t>-81.47</a:t>
            </a:r>
            <a:r>
              <a:rPr lang="en-US" sz="800" b="1" i="0" u="none" strike="noStrike" kern="1200" dirty="0">
                <a:effectLst/>
                <a:latin typeface="Arial" panose="020B0604020202020204" pitchFamily="34" charset="0"/>
                <a:cs typeface="Arial" panose="020B0604020202020204" pitchFamily="34" charset="0"/>
              </a:rPr>
              <a:t>)</a:t>
            </a:r>
            <a:endParaRPr lang="en-US" b="1" dirty="0"/>
          </a:p>
        </p:txBody>
      </p:sp>
      <p:cxnSp>
        <p:nvCxnSpPr>
          <p:cNvPr id="5" name="Straight Connector 4">
            <a:extLst>
              <a:ext uri="{FF2B5EF4-FFF2-40B4-BE49-F238E27FC236}">
                <a16:creationId xmlns:a16="http://schemas.microsoft.com/office/drawing/2014/main" id="{2DD44D3F-2CA7-6465-BA35-CCD560A26B8D}"/>
              </a:ext>
            </a:extLst>
          </p:cNvPr>
          <p:cNvCxnSpPr>
            <a:cxnSpLocks/>
          </p:cNvCxnSpPr>
          <p:nvPr/>
        </p:nvCxnSpPr>
        <p:spPr>
          <a:xfrm flipV="1">
            <a:off x="2880910" y="2978944"/>
            <a:ext cx="386165" cy="2032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0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C72ECB-5E22-1D72-33FC-D57C8AEA12F0}"/>
              </a:ext>
            </a:extLst>
          </p:cNvPr>
          <p:cNvSpPr>
            <a:spLocks noGrp="1"/>
          </p:cNvSpPr>
          <p:nvPr>
            <p:ph idx="1"/>
          </p:nvPr>
        </p:nvSpPr>
        <p:spPr/>
        <p:txBody>
          <a:bodyPr/>
          <a:lstStyle/>
          <a:p>
            <a:r>
              <a:rPr lang="en-US" dirty="0"/>
              <a:t>If you’re interested in receiving weekly emails and/or long-term predictions or have any questions comments, concern, feedback, etc., contact the SAGE III Validation Team at:</a:t>
            </a:r>
          </a:p>
          <a:p>
            <a:pPr lvl="1"/>
            <a:r>
              <a:rPr lang="en-US" b="0" i="0" dirty="0">
                <a:effectLst/>
                <a:latin typeface="Segoe UI WPC Regular"/>
                <a:hlinkClick r:id="rId2"/>
              </a:rPr>
              <a:t>larc-dl-sage-predictions@mail.nasa.gov</a:t>
            </a:r>
            <a:endParaRPr lang="en-US" dirty="0">
              <a:latin typeface="Segoe UI WPC Regular"/>
            </a:endParaRPr>
          </a:p>
          <a:p>
            <a:pPr marL="342891" lvl="1" indent="0">
              <a:buNone/>
            </a:pPr>
            <a:endParaRPr lang="en-US" dirty="0"/>
          </a:p>
          <a:p>
            <a:r>
              <a:rPr lang="en-US" dirty="0"/>
              <a:t>Please include the following for predictions:</a:t>
            </a:r>
          </a:p>
          <a:p>
            <a:pPr lvl="1"/>
            <a:r>
              <a:rPr lang="en-US" dirty="0"/>
              <a:t>Station Name and Location (Lat. &amp; Lon.)</a:t>
            </a:r>
          </a:p>
          <a:p>
            <a:pPr lvl="1"/>
            <a:r>
              <a:rPr lang="en-US" dirty="0"/>
              <a:t>Email addresses of everyone to receive the predictions</a:t>
            </a:r>
          </a:p>
          <a:p>
            <a:pPr lvl="1"/>
            <a:r>
              <a:rPr lang="en-US" dirty="0"/>
              <a:t>Duration of predictions you’d like to receive</a:t>
            </a:r>
          </a:p>
          <a:p>
            <a:pPr lvl="2"/>
            <a:r>
              <a:rPr lang="en-US" dirty="0" err="1"/>
              <a:t>i.e</a:t>
            </a:r>
            <a:r>
              <a:rPr lang="en-US" dirty="0"/>
              <a:t>: Short Term (3 Weeks) or Long Term (6 Months)</a:t>
            </a:r>
          </a:p>
          <a:p>
            <a:pPr lvl="1"/>
            <a:endParaRPr lang="en-US" dirty="0"/>
          </a:p>
          <a:p>
            <a:pPr marL="342891" lvl="1" indent="0">
              <a:buNone/>
            </a:pPr>
            <a:endParaRPr lang="en-US" dirty="0"/>
          </a:p>
        </p:txBody>
      </p:sp>
      <p:sp>
        <p:nvSpPr>
          <p:cNvPr id="3" name="Title 2">
            <a:extLst>
              <a:ext uri="{FF2B5EF4-FFF2-40B4-BE49-F238E27FC236}">
                <a16:creationId xmlns:a16="http://schemas.microsoft.com/office/drawing/2014/main" id="{11476FAC-2656-2500-0525-C1B8941A6ED3}"/>
              </a:ext>
            </a:extLst>
          </p:cNvPr>
          <p:cNvSpPr>
            <a:spLocks noGrp="1"/>
          </p:cNvSpPr>
          <p:nvPr>
            <p:ph type="title"/>
          </p:nvPr>
        </p:nvSpPr>
        <p:spPr/>
        <p:txBody>
          <a:bodyPr/>
          <a:lstStyle/>
          <a:p>
            <a:r>
              <a:rPr lang="en-US" dirty="0"/>
              <a:t>Contact Information</a:t>
            </a:r>
          </a:p>
        </p:txBody>
      </p:sp>
      <p:sp>
        <p:nvSpPr>
          <p:cNvPr id="4" name="Date Placeholder 3">
            <a:extLst>
              <a:ext uri="{FF2B5EF4-FFF2-40B4-BE49-F238E27FC236}">
                <a16:creationId xmlns:a16="http://schemas.microsoft.com/office/drawing/2014/main" id="{CD0913C0-CDBF-623F-29DD-226588A13D57}"/>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36037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60489" y="2958528"/>
            <a:ext cx="6126956" cy="602729"/>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Backup Slides</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9">
            <a:extLst>
              <a:ext uri="{FF2B5EF4-FFF2-40B4-BE49-F238E27FC236}">
                <a16:creationId xmlns:a16="http://schemas.microsoft.com/office/drawing/2014/main" id="{C74658F5-6D8A-4E64-8EFC-6F2783CF23AB}"/>
              </a:ext>
            </a:extLst>
          </p:cNvPr>
          <p:cNvSpPr>
            <a:spLocks noChangeArrowheads="1"/>
          </p:cNvSpPr>
          <p:nvPr/>
        </p:nvSpPr>
        <p:spPr bwMode="auto">
          <a:xfrm>
            <a:off x="0" y="0"/>
            <a:ext cx="1147763" cy="0"/>
          </a:xfrm>
          <a:prstGeom prst="rect">
            <a:avLst/>
          </a:prstGeom>
          <a:solidFill>
            <a:srgbClr val="1F1F1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rgbClr val="FFFFFF"/>
                </a:solidFill>
                <a:effectLst/>
                <a:latin typeface="Segoe UI" panose="020B0502040204020203" pitchFamily="34" charset="0"/>
                <a:cs typeface="Segoe UI" panose="020B0502040204020203"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399DCF-DCC5-9AB6-95F3-C186835E2F9D}"/>
              </a:ext>
            </a:extLst>
          </p:cNvPr>
          <p:cNvSpPr>
            <a:spLocks noGrp="1"/>
          </p:cNvSpPr>
          <p:nvPr>
            <p:ph type="title"/>
          </p:nvPr>
        </p:nvSpPr>
        <p:spPr/>
        <p:txBody>
          <a:bodyPr/>
          <a:lstStyle/>
          <a:p>
            <a:r>
              <a:rPr lang="en-US" dirty="0"/>
              <a:t>Downloaded Events Text File</a:t>
            </a:r>
          </a:p>
        </p:txBody>
      </p:sp>
      <p:sp>
        <p:nvSpPr>
          <p:cNvPr id="4" name="Date Placeholder 3">
            <a:extLst>
              <a:ext uri="{FF2B5EF4-FFF2-40B4-BE49-F238E27FC236}">
                <a16:creationId xmlns:a16="http://schemas.microsoft.com/office/drawing/2014/main" id="{26659CFE-710A-6FEA-3D44-9B3689ACB111}"/>
              </a:ext>
            </a:extLst>
          </p:cNvPr>
          <p:cNvSpPr>
            <a:spLocks noGrp="1"/>
          </p:cNvSpPr>
          <p:nvPr>
            <p:ph type="dt" sz="half" idx="2"/>
          </p:nvPr>
        </p:nvSpPr>
        <p:spPr/>
        <p:txBody>
          <a:bodyPr/>
          <a:lstStyle/>
          <a:p>
            <a:r>
              <a:rPr lang="en-US" dirty="0"/>
              <a:t>October 22, 2024</a:t>
            </a:r>
          </a:p>
        </p:txBody>
      </p:sp>
      <p:graphicFrame>
        <p:nvGraphicFramePr>
          <p:cNvPr id="13" name="Content Placeholder 12">
            <a:extLst>
              <a:ext uri="{FF2B5EF4-FFF2-40B4-BE49-F238E27FC236}">
                <a16:creationId xmlns:a16="http://schemas.microsoft.com/office/drawing/2014/main" id="{69C302CB-1697-5F01-B319-9A6F69FA8B07}"/>
              </a:ext>
            </a:extLst>
          </p:cNvPr>
          <p:cNvGraphicFramePr>
            <a:graphicFrameLocks noGrp="1"/>
          </p:cNvGraphicFramePr>
          <p:nvPr>
            <p:ph idx="1"/>
            <p:extLst>
              <p:ext uri="{D42A27DB-BD31-4B8C-83A1-F6EECF244321}">
                <p14:modId xmlns:p14="http://schemas.microsoft.com/office/powerpoint/2010/main" val="1460982911"/>
              </p:ext>
            </p:extLst>
          </p:nvPr>
        </p:nvGraphicFramePr>
        <p:xfrm>
          <a:off x="117157" y="1129392"/>
          <a:ext cx="8909686" cy="2558690"/>
        </p:xfrm>
        <a:graphic>
          <a:graphicData uri="http://schemas.openxmlformats.org/drawingml/2006/table">
            <a:tbl>
              <a:tblPr/>
              <a:tblGrid>
                <a:gridCol w="513167">
                  <a:extLst>
                    <a:ext uri="{9D8B030D-6E8A-4147-A177-3AD203B41FA5}">
                      <a16:colId xmlns:a16="http://schemas.microsoft.com/office/drawing/2014/main" val="2063600247"/>
                    </a:ext>
                  </a:extLst>
                </a:gridCol>
                <a:gridCol w="415553">
                  <a:extLst>
                    <a:ext uri="{9D8B030D-6E8A-4147-A177-3AD203B41FA5}">
                      <a16:colId xmlns:a16="http://schemas.microsoft.com/office/drawing/2014/main" val="3272005467"/>
                    </a:ext>
                  </a:extLst>
                </a:gridCol>
                <a:gridCol w="1016247">
                  <a:extLst>
                    <a:ext uri="{9D8B030D-6E8A-4147-A177-3AD203B41FA5}">
                      <a16:colId xmlns:a16="http://schemas.microsoft.com/office/drawing/2014/main" val="3170450102"/>
                    </a:ext>
                  </a:extLst>
                </a:gridCol>
                <a:gridCol w="557516">
                  <a:extLst>
                    <a:ext uri="{9D8B030D-6E8A-4147-A177-3AD203B41FA5}">
                      <a16:colId xmlns:a16="http://schemas.microsoft.com/office/drawing/2014/main" val="1077693174"/>
                    </a:ext>
                  </a:extLst>
                </a:gridCol>
                <a:gridCol w="473043">
                  <a:extLst>
                    <a:ext uri="{9D8B030D-6E8A-4147-A177-3AD203B41FA5}">
                      <a16:colId xmlns:a16="http://schemas.microsoft.com/office/drawing/2014/main" val="4032086488"/>
                    </a:ext>
                  </a:extLst>
                </a:gridCol>
                <a:gridCol w="506833">
                  <a:extLst>
                    <a:ext uri="{9D8B030D-6E8A-4147-A177-3AD203B41FA5}">
                      <a16:colId xmlns:a16="http://schemas.microsoft.com/office/drawing/2014/main" val="3696480002"/>
                    </a:ext>
                  </a:extLst>
                </a:gridCol>
                <a:gridCol w="464596">
                  <a:extLst>
                    <a:ext uri="{9D8B030D-6E8A-4147-A177-3AD203B41FA5}">
                      <a16:colId xmlns:a16="http://schemas.microsoft.com/office/drawing/2014/main" val="3814878363"/>
                    </a:ext>
                  </a:extLst>
                </a:gridCol>
                <a:gridCol w="532173">
                  <a:extLst>
                    <a:ext uri="{9D8B030D-6E8A-4147-A177-3AD203B41FA5}">
                      <a16:colId xmlns:a16="http://schemas.microsoft.com/office/drawing/2014/main" val="1680166062"/>
                    </a:ext>
                  </a:extLst>
                </a:gridCol>
                <a:gridCol w="540620">
                  <a:extLst>
                    <a:ext uri="{9D8B030D-6E8A-4147-A177-3AD203B41FA5}">
                      <a16:colId xmlns:a16="http://schemas.microsoft.com/office/drawing/2014/main" val="722818161"/>
                    </a:ext>
                  </a:extLst>
                </a:gridCol>
                <a:gridCol w="565964">
                  <a:extLst>
                    <a:ext uri="{9D8B030D-6E8A-4147-A177-3AD203B41FA5}">
                      <a16:colId xmlns:a16="http://schemas.microsoft.com/office/drawing/2014/main" val="3825484838"/>
                    </a:ext>
                  </a:extLst>
                </a:gridCol>
                <a:gridCol w="462305">
                  <a:extLst>
                    <a:ext uri="{9D8B030D-6E8A-4147-A177-3AD203B41FA5}">
                      <a16:colId xmlns:a16="http://schemas.microsoft.com/office/drawing/2014/main" val="4012724752"/>
                    </a:ext>
                  </a:extLst>
                </a:gridCol>
                <a:gridCol w="717305">
                  <a:extLst>
                    <a:ext uri="{9D8B030D-6E8A-4147-A177-3AD203B41FA5}">
                      <a16:colId xmlns:a16="http://schemas.microsoft.com/office/drawing/2014/main" val="2153958324"/>
                    </a:ext>
                  </a:extLst>
                </a:gridCol>
                <a:gridCol w="475687">
                  <a:extLst>
                    <a:ext uri="{9D8B030D-6E8A-4147-A177-3AD203B41FA5}">
                      <a16:colId xmlns:a16="http://schemas.microsoft.com/office/drawing/2014/main" val="883776212"/>
                    </a:ext>
                  </a:extLst>
                </a:gridCol>
                <a:gridCol w="392630">
                  <a:extLst>
                    <a:ext uri="{9D8B030D-6E8A-4147-A177-3AD203B41FA5}">
                      <a16:colId xmlns:a16="http://schemas.microsoft.com/office/drawing/2014/main" val="1197639184"/>
                    </a:ext>
                  </a:extLst>
                </a:gridCol>
                <a:gridCol w="604046">
                  <a:extLst>
                    <a:ext uri="{9D8B030D-6E8A-4147-A177-3AD203B41FA5}">
                      <a16:colId xmlns:a16="http://schemas.microsoft.com/office/drawing/2014/main" val="2758560094"/>
                    </a:ext>
                  </a:extLst>
                </a:gridCol>
                <a:gridCol w="672001">
                  <a:extLst>
                    <a:ext uri="{9D8B030D-6E8A-4147-A177-3AD203B41FA5}">
                      <a16:colId xmlns:a16="http://schemas.microsoft.com/office/drawing/2014/main" val="273969826"/>
                    </a:ext>
                  </a:extLst>
                </a:gridCol>
              </a:tblGrid>
              <a:tr h="141327">
                <a:tc gridSpan="3">
                  <a:txBody>
                    <a:bodyPr/>
                    <a:lstStyle/>
                    <a:p>
                      <a:pPr algn="l" fontAlgn="b"/>
                      <a:r>
                        <a:rPr lang="en-US" sz="700" b="0" i="0" u="none" strike="noStrike">
                          <a:solidFill>
                            <a:srgbClr val="000000"/>
                          </a:solidFill>
                          <a:effectLst/>
                          <a:latin typeface="Arial" panose="020B0604020202020204" pitchFamily="34" charset="0"/>
                        </a:rPr>
                        <a:t># List generated: Thu Sep 12 05:26:20 2024</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195215879"/>
                  </a:ext>
                </a:extLst>
              </a:tr>
              <a:tr h="141327">
                <a:tc gridSpan="3">
                  <a:txBody>
                    <a:bodyPr/>
                    <a:lstStyle/>
                    <a:p>
                      <a:pPr algn="l" fontAlgn="b"/>
                      <a:r>
                        <a:rPr lang="en-US" sz="700" b="0" i="0" u="none" strike="noStrike" dirty="0">
                          <a:solidFill>
                            <a:srgbClr val="000000"/>
                          </a:solidFill>
                          <a:effectLst/>
                          <a:latin typeface="Arial" panose="020B0604020202020204" pitchFamily="34" charset="0"/>
                        </a:rPr>
                        <a:t># Mission Name: SAGE3ISS</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58865978"/>
                  </a:ext>
                </a:extLst>
              </a:tr>
              <a:tr h="141327">
                <a:tc gridSpan="5">
                  <a:txBody>
                    <a:bodyPr/>
                    <a:lstStyle/>
                    <a:p>
                      <a:pPr algn="l" fontAlgn="b"/>
                      <a:r>
                        <a:rPr lang="en-US" sz="700" b="0" i="0" u="none" strike="noStrike">
                          <a:solidFill>
                            <a:srgbClr val="000000"/>
                          </a:solidFill>
                          <a:effectLst/>
                          <a:latin typeface="Arial" panose="020B0604020202020204" pitchFamily="34" charset="0"/>
                        </a:rPr>
                        <a:t># Occultation type(s): [Sunrise][Sunset][Moonrise][Moonset][Limb]</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02459606"/>
                  </a:ext>
                </a:extLst>
              </a:tr>
              <a:tr h="243621">
                <a:tc gridSpan="6">
                  <a:txBody>
                    <a:bodyPr/>
                    <a:lstStyle/>
                    <a:p>
                      <a:pPr algn="l" fontAlgn="b"/>
                      <a:r>
                        <a:rPr lang="en-US" sz="700" b="0" i="0" u="none" strike="noStrike">
                          <a:solidFill>
                            <a:srgbClr val="000000"/>
                          </a:solidFill>
                          <a:effectLst/>
                          <a:latin typeface="Arial" panose="020B0604020202020204" pitchFamily="34" charset="0"/>
                        </a:rPr>
                        <a:t># Temporal constraints: 2024-10-20T00:00:00.000000Z,2024-11-17T23:59:59.999999Z</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41138663"/>
                  </a:ext>
                </a:extLst>
              </a:tr>
              <a:tr h="141327">
                <a:tc gridSpan="6">
                  <a:txBody>
                    <a:bodyPr/>
                    <a:lstStyle/>
                    <a:p>
                      <a:pPr algn="l" fontAlgn="b"/>
                      <a:r>
                        <a:rPr lang="en-US" sz="700" b="0" i="0" u="none" strike="noStrike">
                          <a:solidFill>
                            <a:srgbClr val="000000"/>
                          </a:solidFill>
                          <a:effectLst/>
                          <a:latin typeface="Arial" panose="020B0604020202020204" pitchFamily="34" charset="0"/>
                        </a:rPr>
                        <a:t># Spatial constraints: 42.09&amp;deg;N, 32.09&amp;deg;S,-66.38&amp;deg;E,-86.38&amp;deg;W</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72168997"/>
                  </a:ext>
                </a:extLst>
              </a:tr>
              <a:tr h="269194">
                <a:tc>
                  <a:txBody>
                    <a:bodyPr/>
                    <a:lstStyle/>
                    <a:p>
                      <a:pPr algn="ctr" fontAlgn="ctr"/>
                      <a:r>
                        <a:rPr lang="en-US" sz="700" b="1" i="0" u="none" strike="noStrike">
                          <a:solidFill>
                            <a:srgbClr val="FFFFFF"/>
                          </a:solidFill>
                          <a:effectLst/>
                          <a:latin typeface="Arial" panose="020B0604020202020204" pitchFamily="34" charset="0"/>
                        </a:rPr>
                        <a:t>Event ID</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Cycle ID</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Event date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Event type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Azimuth</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Elevation</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Latitude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Longitude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Solar Beta Angle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Lunar Beta Angle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Lunar Phase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Solar Zenith Angle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Altitude</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ISS Orbit</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a:solidFill>
                            <a:srgbClr val="FFFFFF"/>
                          </a:solidFill>
                          <a:effectLst/>
                          <a:latin typeface="Arial" panose="020B0604020202020204" pitchFamily="34" charset="0"/>
                        </a:rPr>
                        <a:t> Obscuration</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700" b="1" i="0" u="none" strike="noStrike" dirty="0">
                          <a:solidFill>
                            <a:srgbClr val="FFFFFF"/>
                          </a:solidFill>
                          <a:effectLst/>
                          <a:latin typeface="Arial" panose="020B0604020202020204" pitchFamily="34" charset="0"/>
                        </a:rPr>
                        <a:t> Notes</a:t>
                      </a:r>
                    </a:p>
                  </a:txBody>
                  <a:tcPr marL="6398" marR="6398" marT="6398"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extLst>
                  <a:ext uri="{0D108BD9-81ED-4DB2-BD59-A6C34878D82A}">
                    <a16:rowId xmlns:a16="http://schemas.microsoft.com/office/drawing/2014/main" val="2804806924"/>
                  </a:ext>
                </a:extLst>
              </a:tr>
              <a:tr h="134597">
                <a:tc>
                  <a:txBody>
                    <a:bodyPr/>
                    <a:lstStyle/>
                    <a:p>
                      <a:pPr algn="r" fontAlgn="b"/>
                      <a:r>
                        <a:rPr lang="en-US" sz="700" b="0" i="0" u="none" strike="noStrike">
                          <a:solidFill>
                            <a:srgbClr val="000000"/>
                          </a:solidFill>
                          <a:effectLst/>
                          <a:latin typeface="Arial" panose="020B0604020202020204" pitchFamily="34" charset="0"/>
                        </a:rPr>
                        <a:t>4780010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2024-10-20 12:04:11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Sunrise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330.1581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-19.34374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40.56586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-85.63167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-28.00407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6.07685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137.725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89.99754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393.4992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47800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3958396849"/>
                  </a:ext>
                </a:extLst>
              </a:tr>
              <a:tr h="134597">
                <a:tc>
                  <a:txBody>
                    <a:bodyPr/>
                    <a:lstStyle/>
                    <a:p>
                      <a:pPr algn="r" fontAlgn="b"/>
                      <a:r>
                        <a:rPr lang="en-US" sz="700" b="0" i="0" u="none" strike="noStrike">
                          <a:solidFill>
                            <a:srgbClr val="000000"/>
                          </a:solidFill>
                          <a:effectLst/>
                          <a:latin typeface="Arial" panose="020B0604020202020204" pitchFamily="34" charset="0"/>
                        </a:rPr>
                        <a:t>4800210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2024-11-02 12:02:48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Sunrise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26.35157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-19.30104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41.43395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-81.13433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24.76801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23.56879</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11.298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391.3877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48002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1174216489"/>
                  </a:ext>
                </a:extLst>
              </a:tr>
              <a:tr h="134597">
                <a:tc>
                  <a:txBody>
                    <a:bodyPr/>
                    <a:lstStyle/>
                    <a:p>
                      <a:pPr algn="r" fontAlgn="b"/>
                      <a:r>
                        <a:rPr lang="en-US" sz="700" b="0" i="0" u="none" strike="noStrike">
                          <a:solidFill>
                            <a:srgbClr val="000000"/>
                          </a:solidFill>
                          <a:effectLst/>
                          <a:latin typeface="Arial" panose="020B0604020202020204" pitchFamily="34" charset="0"/>
                        </a:rPr>
                        <a:t>4801710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2024-11-03 11:12:43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Sunrise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29.23517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-19.28232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38.79577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-69.58694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27.45259</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25.38956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21.887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391.6451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48017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360546871"/>
                  </a:ext>
                </a:extLst>
              </a:tr>
              <a:tr h="134597">
                <a:tc>
                  <a:txBody>
                    <a:bodyPr/>
                    <a:lstStyle/>
                    <a:p>
                      <a:pPr algn="r" fontAlgn="b"/>
                      <a:r>
                        <a:rPr lang="en-US" sz="700" b="0" i="0" u="none" strike="noStrike">
                          <a:solidFill>
                            <a:srgbClr val="000000"/>
                          </a:solidFill>
                          <a:effectLst/>
                          <a:latin typeface="Arial" panose="020B0604020202020204" pitchFamily="34" charset="0"/>
                        </a:rPr>
                        <a:t>4803310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2024-11-04 11:55:20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Sunrise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31.89774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-19.26053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35.45394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-81.46194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29.92374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23.92535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33.456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392.016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48033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201804571"/>
                  </a:ext>
                </a:extLst>
              </a:tr>
              <a:tr h="134597">
                <a:tc>
                  <a:txBody>
                    <a:bodyPr/>
                    <a:lstStyle/>
                    <a:p>
                      <a:pPr algn="r" fontAlgn="b"/>
                      <a:r>
                        <a:rPr lang="en-US" sz="700" b="0" i="0" u="none" strike="noStrike">
                          <a:solidFill>
                            <a:srgbClr val="000000"/>
                          </a:solidFill>
                          <a:effectLst/>
                          <a:latin typeface="Arial" panose="020B0604020202020204" pitchFamily="34" charset="0"/>
                        </a:rPr>
                        <a:t>4812240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2024-11-10 05:10:36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Moonset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209.046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-19.30755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42.06685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-78.10965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34.05468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-27.44401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102.368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155.02544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391.1856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48122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132928135"/>
                  </a:ext>
                </a:extLst>
              </a:tr>
              <a:tr h="134597">
                <a:tc>
                  <a:txBody>
                    <a:bodyPr/>
                    <a:lstStyle/>
                    <a:p>
                      <a:pPr algn="r" fontAlgn="b"/>
                      <a:r>
                        <a:rPr lang="en-US" sz="700" b="0" i="0" u="none" strike="noStrike">
                          <a:solidFill>
                            <a:srgbClr val="000000"/>
                          </a:solidFill>
                          <a:effectLst/>
                          <a:latin typeface="Arial" panose="020B0604020202020204" pitchFamily="34" charset="0"/>
                        </a:rPr>
                        <a:t>4818020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2024-11-13 22:22:45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Sunset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150.7857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-19.41657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33.48341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-82.20781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27.4075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-40.53225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152.551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398.8035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48180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a:solidFill>
                            <a:srgbClr val="000000"/>
                          </a:solidFill>
                          <a:effectLst/>
                          <a:latin typeface="Arial" panose="020B0604020202020204" pitchFamily="34" charset="0"/>
                        </a:rPr>
                        <a:t>Low</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210523950"/>
                  </a:ext>
                </a:extLst>
              </a:tr>
              <a:tr h="134597">
                <a:tc>
                  <a:txBody>
                    <a:bodyPr/>
                    <a:lstStyle/>
                    <a:p>
                      <a:pPr algn="r" fontAlgn="b"/>
                      <a:r>
                        <a:rPr lang="en-US" sz="700" b="0" i="0" u="none" strike="noStrike">
                          <a:solidFill>
                            <a:srgbClr val="000000"/>
                          </a:solidFill>
                          <a:effectLst/>
                          <a:latin typeface="Arial" panose="020B0604020202020204" pitchFamily="34" charset="0"/>
                        </a:rPr>
                        <a:t>4819520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a:solidFill>
                            <a:srgbClr val="000000"/>
                          </a:solidFill>
                          <a:effectLst/>
                          <a:latin typeface="Arial" panose="020B0604020202020204" pitchFamily="34" charset="0"/>
                        </a:rPr>
                        <a:t>2024-11-14 21:32:10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Sunset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153.7122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-19.42354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36.17918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-71.0896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24.68764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-31.53777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165.804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398.1036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48195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Low</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250449309"/>
                  </a:ext>
                </a:extLst>
              </a:tr>
              <a:tr h="134597">
                <a:tc>
                  <a:txBody>
                    <a:bodyPr/>
                    <a:lstStyle/>
                    <a:p>
                      <a:pPr algn="r" fontAlgn="b"/>
                      <a:r>
                        <a:rPr lang="en-US" sz="700" b="0" i="0" u="none" strike="noStrike">
                          <a:solidFill>
                            <a:srgbClr val="000000"/>
                          </a:solidFill>
                          <a:effectLst/>
                          <a:latin typeface="Arial" panose="020B0604020202020204" pitchFamily="34" charset="0"/>
                        </a:rPr>
                        <a:t>4821120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2024-11-15 22:14:05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Sunset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157.2015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-19.43021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38.58645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-83.08376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21.43343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-18.47171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176.11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397.4712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48211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a:solidFill>
                            <a:srgbClr val="000000"/>
                          </a:solidFill>
                          <a:effectLst/>
                          <a:latin typeface="Arial" panose="020B0604020202020204" pitchFamily="34" charset="0"/>
                        </a:rPr>
                        <a:t>Low</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37890520"/>
                  </a:ext>
                </a:extLst>
              </a:tr>
              <a:tr h="134597">
                <a:tc>
                  <a:txBody>
                    <a:bodyPr/>
                    <a:lstStyle/>
                    <a:p>
                      <a:pPr algn="r" fontAlgn="b"/>
                      <a:r>
                        <a:rPr lang="en-US" sz="700" b="0" i="0" u="none" strike="noStrike">
                          <a:solidFill>
                            <a:srgbClr val="000000"/>
                          </a:solidFill>
                          <a:effectLst/>
                          <a:latin typeface="Arial" panose="020B0604020202020204" pitchFamily="34" charset="0"/>
                        </a:rPr>
                        <a:t>4822620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2024-11-16 21:23:16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Sunset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160.769</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-19.43544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40.44382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-71.6752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18.09574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-4.53122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165.54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89.99753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396.9739</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48226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Extreme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2945861626"/>
                  </a:ext>
                </a:extLst>
              </a:tr>
              <a:tr h="134597">
                <a:tc>
                  <a:txBody>
                    <a:bodyPr/>
                    <a:lstStyle/>
                    <a:p>
                      <a:pPr algn="r" fontAlgn="b"/>
                      <a:r>
                        <a:rPr lang="en-US" sz="700" b="0" i="0" u="none" strike="noStrike">
                          <a:solidFill>
                            <a:srgbClr val="000000"/>
                          </a:solidFill>
                          <a:effectLst/>
                          <a:latin typeface="Arial" panose="020B0604020202020204" pitchFamily="34" charset="0"/>
                        </a:rPr>
                        <a:t>4822730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2024-11-16 22:47:15</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700" b="0" i="0" u="none" strike="noStrike">
                          <a:solidFill>
                            <a:srgbClr val="000000"/>
                          </a:solidFill>
                          <a:effectLst/>
                          <a:latin typeface="Arial" panose="020B0604020202020204" pitchFamily="34" charset="0"/>
                        </a:rPr>
                        <a:t>Moonrise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356.1224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-19.56033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37.63534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-82.17452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17.90372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-3.67578</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164.774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96.49689</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403.3034</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700" b="0" i="0" u="none" strike="noStrike">
                          <a:solidFill>
                            <a:srgbClr val="000000"/>
                          </a:solidFill>
                          <a:effectLst/>
                          <a:latin typeface="Arial" panose="020B0604020202020204" pitchFamily="34" charset="0"/>
                        </a:rPr>
                        <a:t>48227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None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954264437"/>
                  </a:ext>
                </a:extLst>
              </a:tr>
              <a:tr h="134597">
                <a:tc>
                  <a:txBody>
                    <a:bodyPr/>
                    <a:lstStyle/>
                    <a:p>
                      <a:pPr algn="r" fontAlgn="b"/>
                      <a:r>
                        <a:rPr lang="en-US" sz="700" b="0" i="0" u="none" strike="noStrike">
                          <a:solidFill>
                            <a:srgbClr val="000000"/>
                          </a:solidFill>
                          <a:effectLst/>
                          <a:latin typeface="Arial" panose="020B0604020202020204" pitchFamily="34" charset="0"/>
                        </a:rPr>
                        <a:t>4824220</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 </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2024-11-17 22:04:57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700" b="0" i="0" u="none" strike="noStrike">
                          <a:solidFill>
                            <a:srgbClr val="000000"/>
                          </a:solidFill>
                          <a:effectLst/>
                          <a:latin typeface="Arial" panose="020B0604020202020204" pitchFamily="34" charset="0"/>
                        </a:rPr>
                        <a:t>Sunset</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164.8437</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dirty="0">
                          <a:solidFill>
                            <a:srgbClr val="000000"/>
                          </a:solidFill>
                          <a:effectLst/>
                          <a:latin typeface="Arial" panose="020B0604020202020204" pitchFamily="34" charset="0"/>
                        </a:rPr>
                        <a:t>-19.43981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42.04152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-83.32846</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14.27323</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11.07221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151.991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89.99752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396.5321</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700" b="0" i="0" u="none" strike="noStrike">
                          <a:solidFill>
                            <a:srgbClr val="000000"/>
                          </a:solidFill>
                          <a:effectLst/>
                          <a:latin typeface="Arial" panose="020B0604020202020204" pitchFamily="34" charset="0"/>
                        </a:rPr>
                        <a:t>48242</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Extreme</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700" b="0" i="0" u="none" strike="noStrike" dirty="0">
                          <a:solidFill>
                            <a:srgbClr val="000000"/>
                          </a:solidFill>
                          <a:effectLst/>
                          <a:latin typeface="Arial" panose="020B0604020202020204" pitchFamily="34" charset="0"/>
                        </a:rPr>
                        <a:t>N/A</a:t>
                      </a:r>
                    </a:p>
                  </a:txBody>
                  <a:tcPr marL="6398" marR="6398" marT="6398"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672452276"/>
                  </a:ext>
                </a:extLst>
              </a:tr>
            </a:tbl>
          </a:graphicData>
        </a:graphic>
      </p:graphicFrame>
    </p:spTree>
    <p:extLst>
      <p:ext uri="{BB962C8B-B14F-4D97-AF65-F5344CB8AC3E}">
        <p14:creationId xmlns:p14="http://schemas.microsoft.com/office/powerpoint/2010/main" val="2498543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3E0872FC-34B8-7C96-D572-D1275DAAA9AA}"/>
              </a:ext>
            </a:extLst>
          </p:cNvPr>
          <p:cNvCxnSpPr>
            <a:cxnSpLocks/>
          </p:cNvCxnSpPr>
          <p:nvPr/>
        </p:nvCxnSpPr>
        <p:spPr>
          <a:xfrm flipH="1">
            <a:off x="4433887" y="3502819"/>
            <a:ext cx="123827"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Connector: Elbow 7">
            <a:extLst>
              <a:ext uri="{FF2B5EF4-FFF2-40B4-BE49-F238E27FC236}">
                <a16:creationId xmlns:a16="http://schemas.microsoft.com/office/drawing/2014/main" id="{61B17A58-D77E-1E20-1BF3-C43B89F8E1AE}"/>
              </a:ext>
            </a:extLst>
          </p:cNvPr>
          <p:cNvCxnSpPr>
            <a:cxnSpLocks/>
            <a:stCxn id="6" idx="3"/>
          </p:cNvCxnSpPr>
          <p:nvPr/>
        </p:nvCxnSpPr>
        <p:spPr>
          <a:xfrm flipV="1">
            <a:off x="4329112" y="1176338"/>
            <a:ext cx="228602" cy="119062"/>
          </a:xfrm>
          <a:prstGeom prst="bentConnector3">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7305B3A-07AD-A1D1-E5A6-30DC56B5FBB8}"/>
              </a:ext>
            </a:extLst>
          </p:cNvPr>
          <p:cNvCxnSpPr>
            <a:cxnSpLocks/>
          </p:cNvCxnSpPr>
          <p:nvPr/>
        </p:nvCxnSpPr>
        <p:spPr>
          <a:xfrm>
            <a:off x="4329112" y="2824163"/>
            <a:ext cx="228602" cy="4763"/>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0F62478-C3B4-D454-3D93-3D0428889BA0}"/>
              </a:ext>
            </a:extLst>
          </p:cNvPr>
          <p:cNvSpPr>
            <a:spLocks noGrp="1" noRot="1" noMove="1" noResize="1" noEditPoints="1" noAdjustHandles="1" noChangeArrowheads="1" noChangeShapeType="1"/>
          </p:cNvSpPr>
          <p:nvPr>
            <p:ph idx="1"/>
          </p:nvPr>
        </p:nvSpPr>
        <p:spPr>
          <a:xfrm>
            <a:off x="4388487" y="963752"/>
            <a:ext cx="4633595" cy="4093428"/>
          </a:xfrm>
        </p:spPr>
        <p:txBody>
          <a:bodyPr/>
          <a:lstStyle/>
          <a:p>
            <a:r>
              <a:rPr lang="en-US" dirty="0"/>
              <a:t>Number of Coincident Events and Duration of Search Window</a:t>
            </a:r>
          </a:p>
          <a:p>
            <a:pPr lvl="1"/>
            <a:r>
              <a:rPr lang="en-US" dirty="0">
                <a:highlight>
                  <a:srgbClr val="A5C1F0"/>
                </a:highlight>
              </a:rPr>
              <a:t>Blue</a:t>
            </a:r>
            <a:r>
              <a:rPr lang="en-US" dirty="0"/>
              <a:t>: Number of Events</a:t>
            </a:r>
          </a:p>
          <a:p>
            <a:pPr lvl="1"/>
            <a:r>
              <a:rPr lang="en-US" dirty="0">
                <a:highlight>
                  <a:srgbClr val="FCC25E"/>
                </a:highlight>
              </a:rPr>
              <a:t>Yellow</a:t>
            </a:r>
            <a:r>
              <a:rPr lang="en-US" dirty="0"/>
              <a:t>: Duration of Search Window</a:t>
            </a:r>
          </a:p>
          <a:p>
            <a:endParaRPr lang="en-US" sz="1600" dirty="0"/>
          </a:p>
          <a:p>
            <a:r>
              <a:rPr lang="en-US" dirty="0"/>
              <a:t>Upcoming Activities</a:t>
            </a:r>
          </a:p>
          <a:p>
            <a:endParaRPr lang="en-US" sz="1600" dirty="0"/>
          </a:p>
          <a:p>
            <a:r>
              <a:rPr lang="en-US" dirty="0"/>
              <a:t>Activity Effects on Predictions</a:t>
            </a:r>
          </a:p>
          <a:p>
            <a:endParaRPr lang="en-US" dirty="0"/>
          </a:p>
        </p:txBody>
      </p:sp>
      <p:sp>
        <p:nvSpPr>
          <p:cNvPr id="3" name="Title 2">
            <a:extLst>
              <a:ext uri="{FF2B5EF4-FFF2-40B4-BE49-F238E27FC236}">
                <a16:creationId xmlns:a16="http://schemas.microsoft.com/office/drawing/2014/main" id="{078CE05C-3FB6-8067-A44C-C164AD8FE26A}"/>
              </a:ext>
            </a:extLst>
          </p:cNvPr>
          <p:cNvSpPr>
            <a:spLocks noGrp="1"/>
          </p:cNvSpPr>
          <p:nvPr>
            <p:ph type="title"/>
          </p:nvPr>
        </p:nvSpPr>
        <p:spPr/>
        <p:txBody>
          <a:bodyPr/>
          <a:lstStyle/>
          <a:p>
            <a:r>
              <a:rPr lang="en-US" dirty="0"/>
              <a:t>Weekly Email Content Breakdown</a:t>
            </a:r>
            <a:br>
              <a:rPr lang="en-US" dirty="0"/>
            </a:br>
            <a:r>
              <a:rPr lang="en-US" sz="2000" dirty="0"/>
              <a:t>(Sent Sept. 11, 2024)</a:t>
            </a:r>
            <a:endParaRPr lang="en-US" dirty="0"/>
          </a:p>
        </p:txBody>
      </p:sp>
      <p:sp>
        <p:nvSpPr>
          <p:cNvPr id="4" name="Date Placeholder 3">
            <a:extLst>
              <a:ext uri="{FF2B5EF4-FFF2-40B4-BE49-F238E27FC236}">
                <a16:creationId xmlns:a16="http://schemas.microsoft.com/office/drawing/2014/main" id="{33137213-16F6-D6DF-FA29-36C029A334D1}"/>
              </a:ext>
            </a:extLst>
          </p:cNvPr>
          <p:cNvSpPr>
            <a:spLocks noGrp="1"/>
          </p:cNvSpPr>
          <p:nvPr>
            <p:ph type="dt" sz="half" idx="2"/>
          </p:nvPr>
        </p:nvSpPr>
        <p:spPr/>
        <p:txBody>
          <a:bodyPr/>
          <a:lstStyle/>
          <a:p>
            <a:r>
              <a:rPr lang="en-US" dirty="0"/>
              <a:t>October 22, 2024</a:t>
            </a:r>
          </a:p>
        </p:txBody>
      </p:sp>
      <p:sp>
        <p:nvSpPr>
          <p:cNvPr id="5" name="TextBox 4">
            <a:extLst>
              <a:ext uri="{FF2B5EF4-FFF2-40B4-BE49-F238E27FC236}">
                <a16:creationId xmlns:a16="http://schemas.microsoft.com/office/drawing/2014/main" id="{AB7539ED-9EBB-0DC8-03F6-D80D62A0F9E2}"/>
              </a:ext>
            </a:extLst>
          </p:cNvPr>
          <p:cNvSpPr txBox="1">
            <a:spLocks noGrp="1" noRot="1" noMove="1" noResize="1" noEditPoints="1" noAdjustHandles="1" noChangeArrowheads="1" noChangeShapeType="1"/>
          </p:cNvSpPr>
          <p:nvPr/>
        </p:nvSpPr>
        <p:spPr>
          <a:xfrm>
            <a:off x="121918" y="873760"/>
            <a:ext cx="4266569" cy="4093428"/>
          </a:xfrm>
          <a:prstGeom prst="rect">
            <a:avLst/>
          </a:prstGeom>
          <a:noFill/>
        </p:spPr>
        <p:txBody>
          <a:bodyPr wrap="square" rtlCol="0">
            <a:spAutoFit/>
          </a:bodyPr>
          <a:lstStyle/>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Hello all,</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Attached is a list of predictions for future SAGE III/ISS events near your station. This list contains </a:t>
            </a:r>
            <a:r>
              <a:rPr lang="en-US" sz="800" dirty="0">
                <a:effectLst/>
                <a:highlight>
                  <a:srgbClr val="A5C1F0"/>
                </a:highlight>
                <a:latin typeface="Arial" panose="020B0604020202020204" pitchFamily="34" charset="0"/>
                <a:ea typeface="Calibri" panose="020F0502020204030204" pitchFamily="34" charset="0"/>
                <a:cs typeface="Arial" panose="020B0604020202020204" pitchFamily="34" charset="0"/>
              </a:rPr>
              <a:t>29 possible overpass events </a:t>
            </a:r>
            <a:r>
              <a:rPr lang="en-US" sz="800" dirty="0">
                <a:effectLst/>
                <a:latin typeface="Arial" panose="020B0604020202020204" pitchFamily="34" charset="0"/>
                <a:ea typeface="Calibri" panose="020F0502020204030204" pitchFamily="34" charset="0"/>
                <a:cs typeface="Arial" panose="020B0604020202020204" pitchFamily="34" charset="0"/>
              </a:rPr>
              <a:t>over the next </a:t>
            </a:r>
            <a:r>
              <a:rPr lang="en-US" sz="800" dirty="0">
                <a:effectLst/>
                <a:highlight>
                  <a:srgbClr val="FCC25E"/>
                </a:highlight>
                <a:latin typeface="Arial" panose="020B0604020202020204" pitchFamily="34" charset="0"/>
                <a:ea typeface="Calibri" panose="020F0502020204030204" pitchFamily="34" charset="0"/>
                <a:cs typeface="Arial" panose="020B0604020202020204" pitchFamily="34" charset="0"/>
              </a:rPr>
              <a:t>6 months</a:t>
            </a:r>
            <a:r>
              <a:rPr lang="en-US" sz="800" dirty="0">
                <a:effectLst/>
                <a:latin typeface="Arial" panose="020B0604020202020204" pitchFamily="34" charset="0"/>
                <a:ea typeface="Calibri" panose="020F0502020204030204" pitchFamily="34" charset="0"/>
                <a:cs typeface="Arial" panose="020B0604020202020204" pitchFamily="34" charset="0"/>
              </a:rPr>
              <a:t>.</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Please be aware of a handful of activities coming up over the next month. Another reboost was for next week. Third time’s a charm for all the activities coming up. Again, quite a few things coming up that can affect predictions and events in some shape or form.</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Continuing with the gauntlet of activities from the last several weeks, new for this week is yet another reboost added for October 4</a:t>
            </a:r>
            <a:r>
              <a:rPr lang="en-US" sz="800" baseline="30000" dirty="0">
                <a:effectLst/>
                <a:latin typeface="Arial" panose="020B0604020202020204" pitchFamily="34" charset="0"/>
                <a:ea typeface="Calibri" panose="020F0502020204030204" pitchFamily="34" charset="0"/>
                <a:cs typeface="Arial" panose="020B0604020202020204" pitchFamily="34" charset="0"/>
              </a:rPr>
              <a:t>th</a:t>
            </a:r>
            <a:r>
              <a:rPr lang="en-US" sz="800" dirty="0">
                <a:effectLst/>
                <a:latin typeface="Arial" panose="020B0604020202020204" pitchFamily="34" charset="0"/>
                <a:ea typeface="Calibri" panose="020F0502020204030204" pitchFamily="34" charset="0"/>
                <a:cs typeface="Arial" panose="020B0604020202020204" pitchFamily="34" charset="0"/>
              </a:rPr>
              <a:t> (GMT 278).</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For this week, there was the Inertia Data Collection that occurred September 9-10 (GMT 254-255), a set of OPMs and the Soyuz 72S docking September 11-12 (GMT 255 – 256), 2024. The OPM on GMT 255 occurred between 0615-0815 UTC, and we have already resumed science taking activities. The 72S docking occurs later in the day on GMT 255 but should have no effect on science taking activities. The last activity is a second OPM on GMT 256 between 0700-0905 UTC. For the activity on GMT 256, we will have science taking disabled between 0530 UTC and 1040 UTC for the maneuver.</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Another Progress 89P reboost was recently added to the schedule for October 4 (GMT 278), 2024, from 0740-0845 UTC.</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During each of the OPMs, we will not be taking science events. I have gone ahead and removed any potentially impacted events from the attached prediction file based on information that I currently have available, though be aware this may change as times for maneuvers do occasionally change.</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Following the 89P Reboost, prediction times and locations can potentially be off until orbital parameters have settled out.</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 </a:t>
            </a:r>
          </a:p>
          <a:p>
            <a:pPr marL="0" marR="0" algn="just">
              <a:spcBef>
                <a:spcPts val="0"/>
              </a:spcBef>
              <a:spcAft>
                <a:spcPts val="0"/>
              </a:spcAft>
            </a:pPr>
            <a:r>
              <a:rPr lang="en-US" sz="800" dirty="0">
                <a:effectLst/>
                <a:latin typeface="Arial" panose="020B0604020202020204" pitchFamily="34" charset="0"/>
                <a:ea typeface="Calibri" panose="020F0502020204030204" pitchFamily="34" charset="0"/>
                <a:cs typeface="Arial" panose="020B0604020202020204" pitchFamily="34" charset="0"/>
              </a:rPr>
              <a:t>Please let me know if you all have any questions, comments, concerns, etc.</a:t>
            </a:r>
          </a:p>
          <a:p>
            <a:pPr algn="just"/>
            <a:endParaRPr lang="en-US" sz="4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FBF5FA4-D5F7-0998-7115-7ECAE469155C}"/>
              </a:ext>
            </a:extLst>
          </p:cNvPr>
          <p:cNvSpPr/>
          <p:nvPr/>
        </p:nvSpPr>
        <p:spPr>
          <a:xfrm>
            <a:off x="176213" y="1143000"/>
            <a:ext cx="4152899" cy="3048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8F5973-8973-C22F-EF35-C60DD755ED42}"/>
              </a:ext>
            </a:extLst>
          </p:cNvPr>
          <p:cNvSpPr/>
          <p:nvPr/>
        </p:nvSpPr>
        <p:spPr>
          <a:xfrm>
            <a:off x="176213" y="2006600"/>
            <a:ext cx="4152899" cy="1644650"/>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3D231E1-EE52-F7C2-49AC-5BCB79EBC938}"/>
              </a:ext>
            </a:extLst>
          </p:cNvPr>
          <p:cNvSpPr/>
          <p:nvPr/>
        </p:nvSpPr>
        <p:spPr>
          <a:xfrm>
            <a:off x="176213" y="3702050"/>
            <a:ext cx="4152899" cy="9017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BD207144-32F1-3DA6-D270-92C2C7D3DC5F}"/>
              </a:ext>
            </a:extLst>
          </p:cNvPr>
          <p:cNvCxnSpPr>
            <a:cxnSpLocks/>
            <a:stCxn id="15" idx="3"/>
          </p:cNvCxnSpPr>
          <p:nvPr/>
        </p:nvCxnSpPr>
        <p:spPr>
          <a:xfrm>
            <a:off x="4329112" y="4152900"/>
            <a:ext cx="109538"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899D43A-A56E-AC30-0515-A5ACCAA5920F}"/>
              </a:ext>
            </a:extLst>
          </p:cNvPr>
          <p:cNvCxnSpPr>
            <a:cxnSpLocks/>
          </p:cNvCxnSpPr>
          <p:nvPr/>
        </p:nvCxnSpPr>
        <p:spPr>
          <a:xfrm>
            <a:off x="4433887" y="3502819"/>
            <a:ext cx="0" cy="6500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659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8CE25E82-CBB6-2B80-A8CE-0FE2FC5B3C01}"/>
              </a:ext>
            </a:extLst>
          </p:cNvPr>
          <p:cNvGraphicFramePr>
            <a:graphicFrameLocks noGrp="1" noDrilldown="1" noMove="1" noResize="1"/>
          </p:cNvGraphicFramePr>
          <p:nvPr>
            <p:extLst>
              <p:ext uri="{D42A27DB-BD31-4B8C-83A1-F6EECF244321}">
                <p14:modId xmlns:p14="http://schemas.microsoft.com/office/powerpoint/2010/main" val="3323860750"/>
              </p:ext>
            </p:extLst>
          </p:nvPr>
        </p:nvGraphicFramePr>
        <p:xfrm>
          <a:off x="403013" y="860215"/>
          <a:ext cx="8337973" cy="4016589"/>
        </p:xfrm>
        <a:graphic>
          <a:graphicData uri="http://schemas.openxmlformats.org/drawingml/2006/table">
            <a:tbl>
              <a:tblPr/>
              <a:tblGrid>
                <a:gridCol w="1085080">
                  <a:extLst>
                    <a:ext uri="{9D8B030D-6E8A-4147-A177-3AD203B41FA5}">
                      <a16:colId xmlns:a16="http://schemas.microsoft.com/office/drawing/2014/main" val="1857924457"/>
                    </a:ext>
                  </a:extLst>
                </a:gridCol>
                <a:gridCol w="456875">
                  <a:extLst>
                    <a:ext uri="{9D8B030D-6E8A-4147-A177-3AD203B41FA5}">
                      <a16:colId xmlns:a16="http://schemas.microsoft.com/office/drawing/2014/main" val="2517526915"/>
                    </a:ext>
                  </a:extLst>
                </a:gridCol>
                <a:gridCol w="571095">
                  <a:extLst>
                    <a:ext uri="{9D8B030D-6E8A-4147-A177-3AD203B41FA5}">
                      <a16:colId xmlns:a16="http://schemas.microsoft.com/office/drawing/2014/main" val="3368643710"/>
                    </a:ext>
                  </a:extLst>
                </a:gridCol>
                <a:gridCol w="456875">
                  <a:extLst>
                    <a:ext uri="{9D8B030D-6E8A-4147-A177-3AD203B41FA5}">
                      <a16:colId xmlns:a16="http://schemas.microsoft.com/office/drawing/2014/main" val="872546010"/>
                    </a:ext>
                  </a:extLst>
                </a:gridCol>
                <a:gridCol w="742423">
                  <a:extLst>
                    <a:ext uri="{9D8B030D-6E8A-4147-A177-3AD203B41FA5}">
                      <a16:colId xmlns:a16="http://schemas.microsoft.com/office/drawing/2014/main" val="565367789"/>
                    </a:ext>
                  </a:extLst>
                </a:gridCol>
                <a:gridCol w="456875">
                  <a:extLst>
                    <a:ext uri="{9D8B030D-6E8A-4147-A177-3AD203B41FA5}">
                      <a16:colId xmlns:a16="http://schemas.microsoft.com/office/drawing/2014/main" val="2326706339"/>
                    </a:ext>
                  </a:extLst>
                </a:gridCol>
                <a:gridCol w="456875">
                  <a:extLst>
                    <a:ext uri="{9D8B030D-6E8A-4147-A177-3AD203B41FA5}">
                      <a16:colId xmlns:a16="http://schemas.microsoft.com/office/drawing/2014/main" val="1219137776"/>
                    </a:ext>
                  </a:extLst>
                </a:gridCol>
                <a:gridCol w="456875">
                  <a:extLst>
                    <a:ext uri="{9D8B030D-6E8A-4147-A177-3AD203B41FA5}">
                      <a16:colId xmlns:a16="http://schemas.microsoft.com/office/drawing/2014/main" val="665035459"/>
                    </a:ext>
                  </a:extLst>
                </a:gridCol>
                <a:gridCol w="456875">
                  <a:extLst>
                    <a:ext uri="{9D8B030D-6E8A-4147-A177-3AD203B41FA5}">
                      <a16:colId xmlns:a16="http://schemas.microsoft.com/office/drawing/2014/main" val="2839966958"/>
                    </a:ext>
                  </a:extLst>
                </a:gridCol>
                <a:gridCol w="456875">
                  <a:extLst>
                    <a:ext uri="{9D8B030D-6E8A-4147-A177-3AD203B41FA5}">
                      <a16:colId xmlns:a16="http://schemas.microsoft.com/office/drawing/2014/main" val="312635651"/>
                    </a:ext>
                  </a:extLst>
                </a:gridCol>
                <a:gridCol w="456875">
                  <a:extLst>
                    <a:ext uri="{9D8B030D-6E8A-4147-A177-3AD203B41FA5}">
                      <a16:colId xmlns:a16="http://schemas.microsoft.com/office/drawing/2014/main" val="1090179747"/>
                    </a:ext>
                  </a:extLst>
                </a:gridCol>
                <a:gridCol w="456875">
                  <a:extLst>
                    <a:ext uri="{9D8B030D-6E8A-4147-A177-3AD203B41FA5}">
                      <a16:colId xmlns:a16="http://schemas.microsoft.com/office/drawing/2014/main" val="967342001"/>
                    </a:ext>
                  </a:extLst>
                </a:gridCol>
                <a:gridCol w="456875">
                  <a:extLst>
                    <a:ext uri="{9D8B030D-6E8A-4147-A177-3AD203B41FA5}">
                      <a16:colId xmlns:a16="http://schemas.microsoft.com/office/drawing/2014/main" val="3691855517"/>
                    </a:ext>
                  </a:extLst>
                </a:gridCol>
                <a:gridCol w="456875">
                  <a:extLst>
                    <a:ext uri="{9D8B030D-6E8A-4147-A177-3AD203B41FA5}">
                      <a16:colId xmlns:a16="http://schemas.microsoft.com/office/drawing/2014/main" val="138081623"/>
                    </a:ext>
                  </a:extLst>
                </a:gridCol>
                <a:gridCol w="456875">
                  <a:extLst>
                    <a:ext uri="{9D8B030D-6E8A-4147-A177-3AD203B41FA5}">
                      <a16:colId xmlns:a16="http://schemas.microsoft.com/office/drawing/2014/main" val="1633316922"/>
                    </a:ext>
                  </a:extLst>
                </a:gridCol>
                <a:gridCol w="456875">
                  <a:extLst>
                    <a:ext uri="{9D8B030D-6E8A-4147-A177-3AD203B41FA5}">
                      <a16:colId xmlns:a16="http://schemas.microsoft.com/office/drawing/2014/main" val="35551113"/>
                    </a:ext>
                  </a:extLst>
                </a:gridCol>
              </a:tblGrid>
              <a:tr h="235581">
                <a:tc gridSpan="11">
                  <a:txBody>
                    <a:bodyPr/>
                    <a:lstStyle/>
                    <a:p>
                      <a:pPr algn="l" fontAlgn="b"/>
                      <a:r>
                        <a:rPr lang="en-US" sz="800" b="0" i="0" u="none" strike="noStrike" dirty="0">
                          <a:solidFill>
                            <a:srgbClr val="000000"/>
                          </a:solidFill>
                          <a:effectLst/>
                          <a:latin typeface="Arial" panose="020B0604020202020204" pitchFamily="34" charset="0"/>
                        </a:rPr>
                        <a:t>PREDICTED SAGE III/ISS OVERPASS EVENTS RUN 2024-09-16 11:03:38.312250+00:00; Bounding Box +/-(</a:t>
                      </a:r>
                      <a:r>
                        <a:rPr lang="en-US" sz="800" b="0" i="0" u="none" strike="noStrike" dirty="0" err="1">
                          <a:solidFill>
                            <a:srgbClr val="000000"/>
                          </a:solidFill>
                          <a:effectLst/>
                          <a:latin typeface="Arial" panose="020B0604020202020204" pitchFamily="34" charset="0"/>
                        </a:rPr>
                        <a:t>lat</a:t>
                      </a:r>
                      <a:r>
                        <a:rPr lang="en-US" sz="800" b="0" i="0" u="none" strike="noStrike" dirty="0">
                          <a:solidFill>
                            <a:srgbClr val="000000"/>
                          </a:solidFill>
                          <a:effectLst/>
                          <a:latin typeface="Arial" panose="020B0604020202020204" pitchFamily="34" charset="0"/>
                        </a:rPr>
                        <a:t>/</a:t>
                      </a:r>
                      <a:r>
                        <a:rPr lang="en-US" sz="800" b="0" i="0" u="none" strike="noStrike" dirty="0" err="1">
                          <a:solidFill>
                            <a:srgbClr val="000000"/>
                          </a:solidFill>
                          <a:effectLst/>
                          <a:latin typeface="Arial" panose="020B0604020202020204" pitchFamily="34" charset="0"/>
                        </a:rPr>
                        <a:t>lon</a:t>
                      </a:r>
                      <a:r>
                        <a:rPr lang="en-US" sz="800" b="0" i="0" u="none" strike="noStrike" dirty="0">
                          <a:solidFill>
                            <a:srgbClr val="000000"/>
                          </a:solidFill>
                          <a:effectLst/>
                          <a:latin typeface="Arial" panose="020B0604020202020204" pitchFamily="34" charset="0"/>
                        </a:rPr>
                        <a:t>) = 5.00/10.00</a:t>
                      </a:r>
                    </a:p>
                  </a:txBody>
                  <a:tcPr marL="5286" marR="5286" marT="52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928072934"/>
                  </a:ext>
                </a:extLst>
              </a:tr>
              <a:tr h="130155">
                <a:tc gridSpan="16">
                  <a:txBody>
                    <a:bodyPr/>
                    <a:lstStyle/>
                    <a:p>
                      <a:pPr algn="l" fontAlgn="b"/>
                      <a:r>
                        <a:rPr lang="en-US" sz="800" b="0" i="0" u="none" strike="noStrike" dirty="0">
                          <a:solidFill>
                            <a:srgbClr val="000000"/>
                          </a:solidFill>
                          <a:effectLst/>
                          <a:latin typeface="Arial" panose="020B0604020202020204" pitchFamily="34" charset="0"/>
                        </a:rPr>
                        <a:t>SAGE EVENT PREDICTION FILE USED: &lt;path\to\prediction\file&gt;\AllEvents_SUT_</a:t>
                      </a:r>
                      <a:r>
                        <a:rPr lang="en-US" sz="800" b="0" i="0" u="none" strike="noStrike" dirty="0">
                          <a:solidFill>
                            <a:srgbClr val="000000"/>
                          </a:solidFill>
                          <a:effectLst/>
                          <a:highlight>
                            <a:srgbClr val="CDE6FF"/>
                          </a:highlight>
                          <a:latin typeface="Arial" panose="020B0604020202020204" pitchFamily="34" charset="0"/>
                        </a:rPr>
                        <a:t>20240913</a:t>
                      </a:r>
                      <a:r>
                        <a:rPr lang="en-US" sz="800" b="0" i="0" u="none" strike="noStrike" dirty="0">
                          <a:solidFill>
                            <a:srgbClr val="000000"/>
                          </a:solidFill>
                          <a:effectLst/>
                          <a:latin typeface="Arial" panose="020B0604020202020204" pitchFamily="34" charset="0"/>
                        </a:rPr>
                        <a:t>_</a:t>
                      </a:r>
                      <a:r>
                        <a:rPr lang="en-US" sz="800" b="0" i="0" u="none" strike="noStrike" dirty="0">
                          <a:solidFill>
                            <a:srgbClr val="000000"/>
                          </a:solidFill>
                          <a:effectLst/>
                          <a:highlight>
                            <a:srgbClr val="6390E5"/>
                          </a:highlight>
                          <a:latin typeface="Arial" panose="020B0604020202020204" pitchFamily="34" charset="0"/>
                        </a:rPr>
                        <a:t>20250312</a:t>
                      </a:r>
                      <a:r>
                        <a:rPr lang="en-US" sz="800" b="0" i="0" u="none" strike="noStrike" dirty="0">
                          <a:solidFill>
                            <a:srgbClr val="000000"/>
                          </a:solidFill>
                          <a:effectLst/>
                          <a:latin typeface="Arial" panose="020B0604020202020204" pitchFamily="34" charset="0"/>
                        </a:rPr>
                        <a:t>.csv</a:t>
                      </a:r>
                    </a:p>
                  </a:txBody>
                  <a:tcPr marL="5286" marR="5286" marT="52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3576572"/>
                  </a:ext>
                </a:extLst>
              </a:tr>
              <a:tr h="130155">
                <a:tc>
                  <a:txBody>
                    <a:bodyPr/>
                    <a:lstStyle/>
                    <a:p>
                      <a:pPr algn="l" fontAlgn="b"/>
                      <a:endParaRPr lang="en-US" sz="800" b="0" i="0" u="none" strike="noStrike" dirty="0">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075867098"/>
                  </a:ext>
                </a:extLst>
              </a:tr>
              <a:tr h="130155">
                <a:tc gridSpan="4">
                  <a:txBody>
                    <a:bodyPr/>
                    <a:lstStyle/>
                    <a:p>
                      <a:pPr algn="l" fontAlgn="b"/>
                      <a:r>
                        <a:rPr lang="en-US" sz="800" b="0" i="0" u="none" strike="noStrike">
                          <a:solidFill>
                            <a:srgbClr val="000000"/>
                          </a:solidFill>
                          <a:effectLst/>
                          <a:latin typeface="Arial" panose="020B0604020202020204" pitchFamily="34" charset="0"/>
                        </a:rPr>
                        <a:t>STATION =  LaRC  has  19  possible overpass events.</a:t>
                      </a:r>
                    </a:p>
                  </a:txBody>
                  <a:tcPr marL="5286" marR="5286" marT="52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925190768"/>
                  </a:ext>
                </a:extLst>
              </a:tr>
              <a:tr h="130155">
                <a:tc gridSpan="4">
                  <a:txBody>
                    <a:bodyPr/>
                    <a:lstStyle/>
                    <a:p>
                      <a:pPr algn="l" fontAlgn="b"/>
                      <a:r>
                        <a:rPr lang="en-US" sz="800" b="0" i="0" u="none" strike="noStrike">
                          <a:solidFill>
                            <a:srgbClr val="000000"/>
                          </a:solidFill>
                          <a:effectLst/>
                          <a:latin typeface="Arial" panose="020B0604020202020204" pitchFamily="34" charset="0"/>
                        </a:rPr>
                        <a:t>The table below may have less based on ISS activities.</a:t>
                      </a:r>
                    </a:p>
                  </a:txBody>
                  <a:tcPr marL="5286" marR="5286" marT="52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3068871446"/>
                  </a:ext>
                </a:extLst>
              </a:tr>
              <a:tr h="130155">
                <a:tc gridSpan="8">
                  <a:txBody>
                    <a:bodyPr/>
                    <a:lstStyle/>
                    <a:p>
                      <a:pPr algn="l" fontAlgn="b"/>
                      <a:r>
                        <a:rPr lang="en-US" sz="800" b="0" i="0" u="none" strike="noStrike" dirty="0">
                          <a:solidFill>
                            <a:srgbClr val="000000"/>
                          </a:solidFill>
                          <a:effectLst/>
                          <a:latin typeface="Arial" panose="020B0604020202020204" pitchFamily="34" charset="0"/>
                        </a:rPr>
                        <a:t>Search window covers  </a:t>
                      </a:r>
                      <a:r>
                        <a:rPr lang="en-US" sz="800" b="0" i="0" u="none" strike="noStrike" dirty="0">
                          <a:solidFill>
                            <a:srgbClr val="000000"/>
                          </a:solidFill>
                          <a:effectLst/>
                          <a:highlight>
                            <a:srgbClr val="FCC25E"/>
                          </a:highlight>
                          <a:latin typeface="Arial" panose="020B0604020202020204" pitchFamily="34" charset="0"/>
                        </a:rPr>
                        <a:t>12.0  weeks</a:t>
                      </a:r>
                      <a:r>
                        <a:rPr lang="en-US" sz="800" b="0" i="0" u="none" strike="noStrike" dirty="0">
                          <a:solidFill>
                            <a:srgbClr val="000000"/>
                          </a:solidFill>
                          <a:effectLst/>
                          <a:latin typeface="Arial" panose="020B0604020202020204" pitchFamily="34" charset="0"/>
                        </a:rPr>
                        <a:t> into the future from  </a:t>
                      </a:r>
                      <a:r>
                        <a:rPr lang="en-US" sz="800" b="0" i="0" u="none" strike="noStrike" dirty="0">
                          <a:solidFill>
                            <a:srgbClr val="000000"/>
                          </a:solidFill>
                          <a:effectLst/>
                          <a:highlight>
                            <a:srgbClr val="FD8859"/>
                          </a:highlight>
                          <a:latin typeface="Arial" panose="020B0604020202020204" pitchFamily="34" charset="0"/>
                        </a:rPr>
                        <a:t>2024-09-16 11:03:38.312250+00:00</a:t>
                      </a:r>
                      <a:r>
                        <a:rPr lang="en-US" sz="800" b="0" i="0" u="none" strike="noStrike" dirty="0">
                          <a:solidFill>
                            <a:srgbClr val="000000"/>
                          </a:solidFill>
                          <a:effectLst/>
                          <a:latin typeface="Arial" panose="020B0604020202020204" pitchFamily="34" charset="0"/>
                        </a:rPr>
                        <a:t> .</a:t>
                      </a:r>
                    </a:p>
                  </a:txBody>
                  <a:tcPr marL="5286" marR="5286" marT="5286"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3553828916"/>
                  </a:ext>
                </a:extLst>
              </a:tr>
              <a:tr h="136663">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Arial" panose="020B0604020202020204" pitchFamily="34" charset="0"/>
                      </a:endParaRPr>
                    </a:p>
                  </a:txBody>
                  <a:tcPr marL="5286" marR="5286" marT="5286"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405827484"/>
                  </a:ext>
                </a:extLst>
              </a:tr>
              <a:tr h="396973">
                <a:tc>
                  <a:txBody>
                    <a:bodyPr/>
                    <a:lstStyle/>
                    <a:p>
                      <a:pPr algn="ctr" fontAlgn="ctr"/>
                      <a:r>
                        <a:rPr lang="en-US" sz="800" b="1" i="0" u="none" strike="noStrike">
                          <a:solidFill>
                            <a:srgbClr val="FFFFFF"/>
                          </a:solidFill>
                          <a:effectLst/>
                          <a:latin typeface="Arial" panose="020B0604020202020204" pitchFamily="34" charset="0"/>
                        </a:rPr>
                        <a:t>DATE TIME</a:t>
                      </a:r>
                      <a:br>
                        <a:rPr lang="en-US" sz="800" b="1" i="0" u="none" strike="noStrike">
                          <a:solidFill>
                            <a:srgbClr val="FFFFFF"/>
                          </a:solidFill>
                          <a:effectLst/>
                          <a:latin typeface="Arial" panose="020B0604020202020204" pitchFamily="34" charset="0"/>
                        </a:rPr>
                      </a:br>
                      <a:r>
                        <a:rPr lang="en-US" sz="800" b="1" i="0" u="none" strike="noStrike">
                          <a:solidFill>
                            <a:srgbClr val="FFFFFF"/>
                          </a:solidFill>
                          <a:effectLst/>
                          <a:latin typeface="Arial" panose="020B0604020202020204" pitchFamily="34" charset="0"/>
                        </a:rPr>
                        <a:t>(UTC)</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800" b="1" i="0" u="none" strike="noStrike">
                          <a:solidFill>
                            <a:srgbClr val="FFFFFF"/>
                          </a:solidFill>
                          <a:effectLst/>
                          <a:latin typeface="Arial" panose="020B0604020202020204" pitchFamily="34" charset="0"/>
                        </a:rPr>
                        <a:t>Latitude</a:t>
                      </a:r>
                      <a:br>
                        <a:rPr lang="en-US" sz="800" b="1" i="0" u="none" strike="noStrike">
                          <a:solidFill>
                            <a:srgbClr val="FFFFFF"/>
                          </a:solidFill>
                          <a:effectLst/>
                          <a:latin typeface="Arial" panose="020B0604020202020204" pitchFamily="34" charset="0"/>
                        </a:rPr>
                      </a:br>
                      <a:r>
                        <a:rPr lang="en-US" sz="800" b="1" i="0" u="none" strike="noStrike">
                          <a:solidFill>
                            <a:srgbClr val="FFFFFF"/>
                          </a:solidFill>
                          <a:effectLst/>
                          <a:latin typeface="Arial" panose="020B0604020202020204" pitchFamily="34" charset="0"/>
                        </a:rPr>
                        <a:t>[deg]</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800" b="1" i="0" u="none" strike="noStrike">
                          <a:solidFill>
                            <a:srgbClr val="FFFFFF"/>
                          </a:solidFill>
                          <a:effectLst/>
                          <a:latin typeface="Arial" panose="020B0604020202020204" pitchFamily="34" charset="0"/>
                        </a:rPr>
                        <a:t>Longitude</a:t>
                      </a:r>
                      <a:br>
                        <a:rPr lang="en-US" sz="800" b="1" i="0" u="none" strike="noStrike">
                          <a:solidFill>
                            <a:srgbClr val="FFFFFF"/>
                          </a:solidFill>
                          <a:effectLst/>
                          <a:latin typeface="Arial" panose="020B0604020202020204" pitchFamily="34" charset="0"/>
                        </a:rPr>
                      </a:br>
                      <a:r>
                        <a:rPr lang="en-US" sz="800" b="1" i="0" u="none" strike="noStrike">
                          <a:solidFill>
                            <a:srgbClr val="FFFFFF"/>
                          </a:solidFill>
                          <a:effectLst/>
                          <a:latin typeface="Arial" panose="020B0604020202020204" pitchFamily="34" charset="0"/>
                        </a:rPr>
                        <a:t>[deg]</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800" b="1" i="0" u="none" strike="noStrike">
                          <a:solidFill>
                            <a:srgbClr val="FFFFFF"/>
                          </a:solidFill>
                          <a:effectLst/>
                          <a:latin typeface="Arial" panose="020B0604020202020204" pitchFamily="34" charset="0"/>
                        </a:rPr>
                        <a:t>EVENT TYPE</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800" b="1" i="0" u="none" strike="noStrike">
                          <a:solidFill>
                            <a:srgbClr val="FFFFFF"/>
                          </a:solidFill>
                          <a:effectLst/>
                          <a:latin typeface="Arial" panose="020B0604020202020204" pitchFamily="34" charset="0"/>
                        </a:rPr>
                        <a:t>Obscuration</a:t>
                      </a:r>
                      <a:br>
                        <a:rPr lang="en-US" sz="800" b="1" i="0" u="none" strike="noStrike">
                          <a:solidFill>
                            <a:srgbClr val="FFFFFF"/>
                          </a:solidFill>
                          <a:effectLst/>
                          <a:latin typeface="Arial" panose="020B0604020202020204" pitchFamily="34" charset="0"/>
                        </a:rPr>
                      </a:br>
                      <a:r>
                        <a:rPr lang="en-US" sz="800" b="1" i="0" u="none" strike="noStrike">
                          <a:solidFill>
                            <a:srgbClr val="FFFFFF"/>
                          </a:solidFill>
                          <a:effectLst/>
                          <a:latin typeface="Arial" panose="020B0604020202020204" pitchFamily="34" charset="0"/>
                        </a:rPr>
                        <a:t>Likelihood</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800" b="1" i="0" u="none" strike="noStrike">
                          <a:solidFill>
                            <a:srgbClr val="FFFFFF"/>
                          </a:solidFill>
                          <a:effectLst/>
                          <a:latin typeface="Arial" panose="020B0604020202020204" pitchFamily="34" charset="0"/>
                        </a:rPr>
                        <a:t>Notes</a:t>
                      </a:r>
                    </a:p>
                  </a:txBody>
                  <a:tcPr marL="5286" marR="5286" marT="528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00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3457730059"/>
                  </a:ext>
                </a:extLst>
              </a:tr>
              <a:tr h="136663">
                <a:tc>
                  <a:txBody>
                    <a:bodyPr/>
                    <a:lstStyle/>
                    <a:p>
                      <a:pPr algn="r" fontAlgn="b"/>
                      <a:r>
                        <a:rPr lang="en-US" sz="800" b="0" i="0" u="none" strike="noStrike">
                          <a:solidFill>
                            <a:srgbClr val="000000"/>
                          </a:solidFill>
                          <a:effectLst/>
                          <a:latin typeface="Arial" panose="020B0604020202020204" pitchFamily="34" charset="0"/>
                        </a:rPr>
                        <a:t>29 Sep 24 22:40:26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38.87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-74.94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4209103655"/>
                  </a:ext>
                </a:extLst>
              </a:tr>
              <a:tr h="136663">
                <a:tc>
                  <a:txBody>
                    <a:bodyPr/>
                    <a:lstStyle/>
                    <a:p>
                      <a:pPr algn="r" fontAlgn="b"/>
                      <a:r>
                        <a:rPr lang="en-US" sz="800" b="0" i="0" u="none" strike="noStrike">
                          <a:solidFill>
                            <a:srgbClr val="000000"/>
                          </a:solidFill>
                          <a:effectLst/>
                          <a:latin typeface="Arial" panose="020B0604020202020204" pitchFamily="34" charset="0"/>
                        </a:rPr>
                        <a:t>18 Oct 24 11:37:46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32.37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-81.83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787398257"/>
                  </a:ext>
                </a:extLst>
              </a:tr>
              <a:tr h="136663">
                <a:tc>
                  <a:txBody>
                    <a:bodyPr/>
                    <a:lstStyle/>
                    <a:p>
                      <a:pPr algn="r" fontAlgn="b"/>
                      <a:r>
                        <a:rPr lang="en-US" sz="800" b="0" i="0" u="none" strike="noStrike">
                          <a:solidFill>
                            <a:srgbClr val="000000"/>
                          </a:solidFill>
                          <a:effectLst/>
                          <a:latin typeface="Arial" panose="020B0604020202020204" pitchFamily="34" charset="0"/>
                        </a:rPr>
                        <a:t>19 Oct 24 10:50:13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36.29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-68.70</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543772731"/>
                  </a:ext>
                </a:extLst>
              </a:tr>
              <a:tr h="136663">
                <a:tc>
                  <a:txBody>
                    <a:bodyPr/>
                    <a:lstStyle/>
                    <a:p>
                      <a:pPr algn="r" fontAlgn="b"/>
                      <a:r>
                        <a:rPr lang="en-US" sz="800" b="0" i="0" u="none" strike="noStrike">
                          <a:solidFill>
                            <a:srgbClr val="000000"/>
                          </a:solidFill>
                          <a:effectLst/>
                          <a:latin typeface="Arial" panose="020B0604020202020204" pitchFamily="34" charset="0"/>
                        </a:rPr>
                        <a:t>20 Oct 24 11:35:14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39.72</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-78.67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511900317"/>
                  </a:ext>
                </a:extLst>
              </a:tr>
              <a:tr h="136663">
                <a:tc>
                  <a:txBody>
                    <a:bodyPr/>
                    <a:lstStyle/>
                    <a:p>
                      <a:pPr algn="r" fontAlgn="b"/>
                      <a:r>
                        <a:rPr lang="en-US" sz="800" b="0" i="0" u="none" strike="noStrike">
                          <a:solidFill>
                            <a:srgbClr val="000000"/>
                          </a:solidFill>
                          <a:effectLst/>
                          <a:latin typeface="Arial" panose="020B0604020202020204" pitchFamily="34" charset="0"/>
                        </a:rPr>
                        <a:t>02 Nov 24 11:51:38</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42.06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-78.03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364635426"/>
                  </a:ext>
                </a:extLst>
              </a:tr>
              <a:tr h="136663">
                <a:tc>
                  <a:txBody>
                    <a:bodyPr/>
                    <a:lstStyle/>
                    <a:p>
                      <a:pPr algn="r" fontAlgn="b"/>
                      <a:r>
                        <a:rPr lang="en-US" sz="800" b="0" i="0" u="none" strike="noStrike">
                          <a:solidFill>
                            <a:srgbClr val="000000"/>
                          </a:solidFill>
                          <a:effectLst/>
                          <a:latin typeface="Arial" panose="020B0604020202020204" pitchFamily="34" charset="0"/>
                        </a:rPr>
                        <a:t>03 Nov 24 11:02:33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39.55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-66.69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196471042"/>
                  </a:ext>
                </a:extLst>
              </a:tr>
              <a:tr h="136663">
                <a:tc>
                  <a:txBody>
                    <a:bodyPr/>
                    <a:lstStyle/>
                    <a:p>
                      <a:pPr algn="r" fontAlgn="b"/>
                      <a:r>
                        <a:rPr lang="en-US" sz="800" b="0" i="0" u="none" strike="noStrike">
                          <a:solidFill>
                            <a:srgbClr val="000000"/>
                          </a:solidFill>
                          <a:effectLst/>
                          <a:latin typeface="Arial" panose="020B0604020202020204" pitchFamily="34" charset="0"/>
                        </a:rPr>
                        <a:t>04 Nov 24 11:46:13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36.36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-78.79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442323915"/>
                  </a:ext>
                </a:extLst>
              </a:tr>
              <a:tr h="136663">
                <a:tc>
                  <a:txBody>
                    <a:bodyPr/>
                    <a:lstStyle/>
                    <a:p>
                      <a:pPr algn="r" fontAlgn="b"/>
                      <a:r>
                        <a:rPr lang="en-US" sz="800" b="0" i="0" u="none" strike="noStrike">
                          <a:solidFill>
                            <a:srgbClr val="000000"/>
                          </a:solidFill>
                          <a:effectLst/>
                          <a:latin typeface="Arial" panose="020B0604020202020204" pitchFamily="34" charset="0"/>
                        </a:rPr>
                        <a:t>05 Nov 24 10:57:10</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32.85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-67.79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719839506"/>
                  </a:ext>
                </a:extLst>
              </a:tr>
              <a:tr h="136663">
                <a:tc>
                  <a:txBody>
                    <a:bodyPr/>
                    <a:lstStyle/>
                    <a:p>
                      <a:pPr algn="r" fontAlgn="b"/>
                      <a:r>
                        <a:rPr lang="en-US" sz="800" b="0" i="0" u="none" strike="noStrike">
                          <a:solidFill>
                            <a:srgbClr val="000000"/>
                          </a:solidFill>
                          <a:effectLst/>
                          <a:latin typeface="Arial" panose="020B0604020202020204" pitchFamily="34" charset="0"/>
                        </a:rPr>
                        <a:t>11 Nov 24 05:53:53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32.78</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-68.30</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Moonset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Extreme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686910629"/>
                  </a:ext>
                </a:extLst>
              </a:tr>
              <a:tr h="136663">
                <a:tc>
                  <a:txBody>
                    <a:bodyPr/>
                    <a:lstStyle/>
                    <a:p>
                      <a:pPr algn="r" fontAlgn="b"/>
                      <a:r>
                        <a:rPr lang="en-US" sz="800" b="0" i="0" u="none" strike="noStrike">
                          <a:solidFill>
                            <a:srgbClr val="000000"/>
                          </a:solidFill>
                          <a:effectLst/>
                          <a:latin typeface="Arial" panose="020B0604020202020204" pitchFamily="34" charset="0"/>
                        </a:rPr>
                        <a:t>13 Nov 24 22:21:17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32.69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-81.46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Low</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749748951"/>
                  </a:ext>
                </a:extLst>
              </a:tr>
              <a:tr h="136663">
                <a:tc>
                  <a:txBody>
                    <a:bodyPr/>
                    <a:lstStyle/>
                    <a:p>
                      <a:pPr algn="r" fontAlgn="b"/>
                      <a:r>
                        <a:rPr lang="en-US" sz="800" b="0" i="0" u="none" strike="noStrike">
                          <a:solidFill>
                            <a:srgbClr val="000000"/>
                          </a:solidFill>
                          <a:effectLst/>
                          <a:latin typeface="Arial" panose="020B0604020202020204" pitchFamily="34" charset="0"/>
                        </a:rPr>
                        <a:t>14 Nov 24 21:31:17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35.50</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-70.51</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Low</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857834594"/>
                  </a:ext>
                </a:extLst>
              </a:tr>
              <a:tr h="136663">
                <a:tc>
                  <a:txBody>
                    <a:bodyPr/>
                    <a:lstStyle/>
                    <a:p>
                      <a:pPr algn="r" fontAlgn="b"/>
                      <a:r>
                        <a:rPr lang="en-US" sz="800" b="0" i="0" u="none" strike="noStrike">
                          <a:solidFill>
                            <a:srgbClr val="000000"/>
                          </a:solidFill>
                          <a:effectLst/>
                          <a:latin typeface="Arial" panose="020B0604020202020204" pitchFamily="34" charset="0"/>
                        </a:rPr>
                        <a:t>15 Nov 24 22:13:45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38.02</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-82.67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Low</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244084293"/>
                  </a:ext>
                </a:extLst>
              </a:tr>
              <a:tr h="136663">
                <a:tc>
                  <a:txBody>
                    <a:bodyPr/>
                    <a:lstStyle/>
                    <a:p>
                      <a:pPr algn="r" fontAlgn="b"/>
                      <a:r>
                        <a:rPr lang="en-US" sz="800" b="0" i="0" u="none" strike="noStrike">
                          <a:solidFill>
                            <a:srgbClr val="000000"/>
                          </a:solidFill>
                          <a:effectLst/>
                          <a:latin typeface="Arial" panose="020B0604020202020204" pitchFamily="34" charset="0"/>
                        </a:rPr>
                        <a:t>16 Nov 24 21:23:25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39.97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-71.42</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Extreme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1834230102"/>
                  </a:ext>
                </a:extLst>
              </a:tr>
              <a:tr h="136663">
                <a:tc>
                  <a:txBody>
                    <a:bodyPr/>
                    <a:lstStyle/>
                    <a:p>
                      <a:pPr algn="r" fontAlgn="b"/>
                      <a:r>
                        <a:rPr lang="en-US" sz="800" b="0" i="0" u="none" strike="noStrike">
                          <a:solidFill>
                            <a:srgbClr val="000000"/>
                          </a:solidFill>
                          <a:effectLst/>
                          <a:latin typeface="Arial" panose="020B0604020202020204" pitchFamily="34" charset="0"/>
                        </a:rPr>
                        <a:t>16 Nov 24 22:47:26</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36.72</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-81.47</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Moonrise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027983352"/>
                  </a:ext>
                </a:extLst>
              </a:tr>
              <a:tr h="136663">
                <a:tc>
                  <a:txBody>
                    <a:bodyPr/>
                    <a:lstStyle/>
                    <a:p>
                      <a:pPr algn="r" fontAlgn="b"/>
                      <a:r>
                        <a:rPr lang="en-US" sz="800" b="0" i="0" u="none" strike="noStrike">
                          <a:solidFill>
                            <a:srgbClr val="000000"/>
                          </a:solidFill>
                          <a:effectLst/>
                          <a:latin typeface="Arial" panose="020B0604020202020204" pitchFamily="34" charset="0"/>
                        </a:rPr>
                        <a:t>17 Nov 24 22:05:34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41.65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-83.23</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Extreme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629552850"/>
                  </a:ext>
                </a:extLst>
              </a:tr>
              <a:tr h="136663">
                <a:tc>
                  <a:txBody>
                    <a:bodyPr/>
                    <a:lstStyle/>
                    <a:p>
                      <a:pPr algn="r" fontAlgn="b"/>
                      <a:r>
                        <a:rPr lang="en-US" sz="800" b="0" i="0" u="none" strike="noStrike">
                          <a:solidFill>
                            <a:srgbClr val="000000"/>
                          </a:solidFill>
                          <a:effectLst/>
                          <a:latin typeface="Arial" panose="020B0604020202020204" pitchFamily="34" charset="0"/>
                        </a:rPr>
                        <a:t>27 Nov 24 21:18:04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41.81</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-72.99</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91056110"/>
                  </a:ext>
                </a:extLst>
              </a:tr>
              <a:tr h="136663">
                <a:tc>
                  <a:txBody>
                    <a:bodyPr/>
                    <a:lstStyle/>
                    <a:p>
                      <a:pPr algn="r" fontAlgn="b"/>
                      <a:r>
                        <a:rPr lang="en-US" sz="800" b="0" i="0" u="none" strike="noStrike">
                          <a:solidFill>
                            <a:srgbClr val="000000"/>
                          </a:solidFill>
                          <a:effectLst/>
                          <a:latin typeface="Arial" panose="020B0604020202020204" pitchFamily="34" charset="0"/>
                        </a:rPr>
                        <a:t>28 Nov 24 21:59:21</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39.94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-82.04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717529619"/>
                  </a:ext>
                </a:extLst>
              </a:tr>
              <a:tr h="136663">
                <a:tc>
                  <a:txBody>
                    <a:bodyPr/>
                    <a:lstStyle/>
                    <a:p>
                      <a:pPr algn="r" fontAlgn="b"/>
                      <a:r>
                        <a:rPr lang="en-US" sz="800" b="0" i="0" u="none" strike="noStrike">
                          <a:solidFill>
                            <a:srgbClr val="000000"/>
                          </a:solidFill>
                          <a:effectLst/>
                          <a:latin typeface="Arial" panose="020B0604020202020204" pitchFamily="34" charset="0"/>
                        </a:rPr>
                        <a:t>29 Nov 24 21:08:05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37.64</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rPr>
                        <a:t>-67.71</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804905337"/>
                  </a:ext>
                </a:extLst>
              </a:tr>
              <a:tr h="136663">
                <a:tc>
                  <a:txBody>
                    <a:bodyPr/>
                    <a:lstStyle/>
                    <a:p>
                      <a:pPr algn="r" fontAlgn="b"/>
                      <a:r>
                        <a:rPr lang="en-US" sz="800" b="0" i="0" u="none" strike="noStrike">
                          <a:solidFill>
                            <a:srgbClr val="000000"/>
                          </a:solidFill>
                          <a:effectLst/>
                          <a:latin typeface="Arial" panose="020B0604020202020204" pitchFamily="34" charset="0"/>
                        </a:rPr>
                        <a:t>30 Nov 24 21:49:31</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34.40</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rPr>
                        <a:t>-76.05</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Sunset</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None</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rPr>
                        <a:t>N/A</a:t>
                      </a:r>
                    </a:p>
                  </a:txBody>
                  <a:tcPr marL="5286" marR="5286" marT="5286"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5286" marR="5286" marT="5286"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5286" marR="5286" marT="5286" marB="0" anchor="b">
                    <a:lnL>
                      <a:noFill/>
                    </a:lnL>
                    <a:lnR>
                      <a:noFill/>
                    </a:lnR>
                    <a:lnT>
                      <a:noFill/>
                    </a:lnT>
                    <a:lnB>
                      <a:noFill/>
                    </a:lnB>
                  </a:tcPr>
                </a:tc>
                <a:extLst>
                  <a:ext uri="{0D108BD9-81ED-4DB2-BD59-A6C34878D82A}">
                    <a16:rowId xmlns:a16="http://schemas.microsoft.com/office/drawing/2014/main" val="2448473345"/>
                  </a:ext>
                </a:extLst>
              </a:tr>
            </a:tbl>
          </a:graphicData>
        </a:graphic>
      </p:graphicFrame>
      <p:cxnSp>
        <p:nvCxnSpPr>
          <p:cNvPr id="95" name="Straight Connector 94">
            <a:extLst>
              <a:ext uri="{FF2B5EF4-FFF2-40B4-BE49-F238E27FC236}">
                <a16:creationId xmlns:a16="http://schemas.microsoft.com/office/drawing/2014/main" id="{396032DC-12C4-B890-2E62-B3B9EEACEE74}"/>
              </a:ext>
            </a:extLst>
          </p:cNvPr>
          <p:cNvCxnSpPr/>
          <p:nvPr/>
        </p:nvCxnSpPr>
        <p:spPr>
          <a:xfrm>
            <a:off x="4195763" y="3737770"/>
            <a:ext cx="669130" cy="0"/>
          </a:xfrm>
          <a:prstGeom prst="line">
            <a:avLst/>
          </a:prstGeom>
          <a:ln w="12700">
            <a:solidFill>
              <a:schemeClr val="accent3">
                <a:lumMod val="75000"/>
              </a:schemeClr>
            </a:solidFill>
          </a:ln>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22883817-EB61-3AE3-F63E-BBD643D041C7}"/>
              </a:ext>
            </a:extLst>
          </p:cNvPr>
          <p:cNvCxnSpPr>
            <a:cxnSpLocks/>
          </p:cNvCxnSpPr>
          <p:nvPr/>
        </p:nvCxnSpPr>
        <p:spPr>
          <a:xfrm>
            <a:off x="4410075" y="3078963"/>
            <a:ext cx="452437" cy="0"/>
          </a:xfrm>
          <a:prstGeom prst="line">
            <a:avLst/>
          </a:prstGeom>
          <a:ln w="12700">
            <a:solidFill>
              <a:schemeClr val="accent6">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5" name="Connector: Elbow 44">
            <a:extLst>
              <a:ext uri="{FF2B5EF4-FFF2-40B4-BE49-F238E27FC236}">
                <a16:creationId xmlns:a16="http://schemas.microsoft.com/office/drawing/2014/main" id="{ED1A4A4E-6220-DEBA-3CC8-7D6A88AA202F}"/>
              </a:ext>
            </a:extLst>
          </p:cNvPr>
          <p:cNvCxnSpPr>
            <a:cxnSpLocks/>
          </p:cNvCxnSpPr>
          <p:nvPr/>
        </p:nvCxnSpPr>
        <p:spPr>
          <a:xfrm rot="10800000" flipV="1">
            <a:off x="4862512" y="1293700"/>
            <a:ext cx="1669261" cy="156482"/>
          </a:xfrm>
          <a:prstGeom prst="bentConnector3">
            <a:avLst>
              <a:gd name="adj1" fmla="val 102354"/>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7B4B5304-CC53-B395-9C5B-4A47610EA53D}"/>
              </a:ext>
            </a:extLst>
          </p:cNvPr>
          <p:cNvSpPr>
            <a:spLocks noGrp="1"/>
          </p:cNvSpPr>
          <p:nvPr>
            <p:ph type="title"/>
          </p:nvPr>
        </p:nvSpPr>
        <p:spPr/>
        <p:txBody>
          <a:bodyPr/>
          <a:lstStyle/>
          <a:p>
            <a:r>
              <a:rPr lang="en-US"/>
              <a:t>Prediction </a:t>
            </a:r>
            <a:r>
              <a:rPr lang="en-US" dirty="0"/>
              <a:t>File for LaRC</a:t>
            </a:r>
          </a:p>
        </p:txBody>
      </p:sp>
      <p:sp>
        <p:nvSpPr>
          <p:cNvPr id="4" name="Date Placeholder 3">
            <a:extLst>
              <a:ext uri="{FF2B5EF4-FFF2-40B4-BE49-F238E27FC236}">
                <a16:creationId xmlns:a16="http://schemas.microsoft.com/office/drawing/2014/main" id="{72BBACE0-4697-9987-54FD-5A9AAF152CD4}"/>
              </a:ext>
            </a:extLst>
          </p:cNvPr>
          <p:cNvSpPr>
            <a:spLocks noGrp="1"/>
          </p:cNvSpPr>
          <p:nvPr>
            <p:ph type="dt" sz="half" idx="2"/>
          </p:nvPr>
        </p:nvSpPr>
        <p:spPr/>
        <p:txBody>
          <a:bodyPr/>
          <a:lstStyle/>
          <a:p>
            <a:r>
              <a:rPr lang="en-US" dirty="0"/>
              <a:t>October 22, 2024</a:t>
            </a:r>
          </a:p>
        </p:txBody>
      </p:sp>
      <p:sp>
        <p:nvSpPr>
          <p:cNvPr id="21" name="Rectangle 20">
            <a:extLst>
              <a:ext uri="{FF2B5EF4-FFF2-40B4-BE49-F238E27FC236}">
                <a16:creationId xmlns:a16="http://schemas.microsoft.com/office/drawing/2014/main" id="{921290C1-31F2-6547-2375-53FCA43ED6DC}"/>
              </a:ext>
            </a:extLst>
          </p:cNvPr>
          <p:cNvSpPr>
            <a:spLocks noGrp="1" noRot="1" noMove="1" noResize="1" noEditPoints="1" noAdjustHandles="1" noChangeArrowheads="1" noChangeShapeType="1"/>
          </p:cNvSpPr>
          <p:nvPr/>
        </p:nvSpPr>
        <p:spPr>
          <a:xfrm>
            <a:off x="976298" y="1366840"/>
            <a:ext cx="1919302" cy="13335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3D8BFCE-7CE6-DCAD-BDEF-3EEE18C3C8B1}"/>
              </a:ext>
            </a:extLst>
          </p:cNvPr>
          <p:cNvSpPr>
            <a:spLocks noGrp="1" noRot="1" noMove="1" noResize="1" noEditPoints="1" noAdjustHandles="1" noChangeArrowheads="1" noChangeShapeType="1"/>
          </p:cNvSpPr>
          <p:nvPr/>
        </p:nvSpPr>
        <p:spPr>
          <a:xfrm>
            <a:off x="388724" y="1873249"/>
            <a:ext cx="3804658" cy="3013079"/>
          </a:xfrm>
          <a:prstGeom prst="rect">
            <a:avLst/>
          </a:prstGeom>
          <a:noFill/>
          <a:ln w="127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Connector: Elbow 24">
            <a:extLst>
              <a:ext uri="{FF2B5EF4-FFF2-40B4-BE49-F238E27FC236}">
                <a16:creationId xmlns:a16="http://schemas.microsoft.com/office/drawing/2014/main" id="{A96B2080-9503-0739-57EE-FB191B46EB54}"/>
              </a:ext>
            </a:extLst>
          </p:cNvPr>
          <p:cNvCxnSpPr>
            <a:cxnSpLocks/>
          </p:cNvCxnSpPr>
          <p:nvPr/>
        </p:nvCxnSpPr>
        <p:spPr>
          <a:xfrm rot="16200000" flipH="1">
            <a:off x="4974484" y="-258815"/>
            <a:ext cx="315806" cy="2784475"/>
          </a:xfrm>
          <a:prstGeom prst="bentConnector4">
            <a:avLst>
              <a:gd name="adj1" fmla="val -31668"/>
              <a:gd name="adj2" fmla="val 100086"/>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5B7B5F54-4D77-2A7F-BAC1-EF4FA859F20A}"/>
              </a:ext>
            </a:extLst>
          </p:cNvPr>
          <p:cNvSpPr>
            <a:spLocks/>
          </p:cNvSpPr>
          <p:nvPr/>
        </p:nvSpPr>
        <p:spPr>
          <a:xfrm>
            <a:off x="2898775" y="984250"/>
            <a:ext cx="1663700" cy="106362"/>
          </a:xfrm>
          <a:prstGeom prst="rect">
            <a:avLst/>
          </a:prstGeom>
          <a:noFill/>
          <a:ln w="127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cxnSp>
        <p:nvCxnSpPr>
          <p:cNvPr id="61" name="Connector: Elbow 60">
            <a:extLst>
              <a:ext uri="{FF2B5EF4-FFF2-40B4-BE49-F238E27FC236}">
                <a16:creationId xmlns:a16="http://schemas.microsoft.com/office/drawing/2014/main" id="{3D56F5B5-2109-23A0-34D0-418FF004183B}"/>
              </a:ext>
            </a:extLst>
          </p:cNvPr>
          <p:cNvCxnSpPr>
            <a:cxnSpLocks/>
          </p:cNvCxnSpPr>
          <p:nvPr/>
        </p:nvCxnSpPr>
        <p:spPr>
          <a:xfrm>
            <a:off x="4281489" y="1495428"/>
            <a:ext cx="581023" cy="459579"/>
          </a:xfrm>
          <a:prstGeom prst="bentConnector3">
            <a:avLst>
              <a:gd name="adj1" fmla="val 91804"/>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8E19803-D658-A68F-9339-27D667F019C0}"/>
              </a:ext>
            </a:extLst>
          </p:cNvPr>
          <p:cNvCxnSpPr>
            <a:cxnSpLocks/>
          </p:cNvCxnSpPr>
          <p:nvPr/>
        </p:nvCxnSpPr>
        <p:spPr>
          <a:xfrm flipV="1">
            <a:off x="4286250" y="1235075"/>
            <a:ext cx="0" cy="260336"/>
          </a:xfrm>
          <a:prstGeom prst="line">
            <a:avLst/>
          </a:prstGeom>
          <a:ln w="12700">
            <a:solidFill>
              <a:schemeClr val="accent2">
                <a:lumMod val="75000"/>
              </a:schemeClr>
            </a:solidFill>
          </a:ln>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F3141383-F8D5-FEB6-0FB1-9FE316A4CF34}"/>
              </a:ext>
            </a:extLst>
          </p:cNvPr>
          <p:cNvSpPr>
            <a:spLocks/>
          </p:cNvSpPr>
          <p:nvPr/>
        </p:nvSpPr>
        <p:spPr>
          <a:xfrm>
            <a:off x="2311400" y="1104900"/>
            <a:ext cx="3022600" cy="127794"/>
          </a:xfrm>
          <a:prstGeom prst="rect">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12B6506D-4D3B-AE94-29E2-F6B36D669B03}"/>
              </a:ext>
            </a:extLst>
          </p:cNvPr>
          <p:cNvCxnSpPr>
            <a:cxnSpLocks/>
          </p:cNvCxnSpPr>
          <p:nvPr/>
        </p:nvCxnSpPr>
        <p:spPr>
          <a:xfrm>
            <a:off x="4412456" y="1756573"/>
            <a:ext cx="0" cy="1322390"/>
          </a:xfrm>
          <a:prstGeom prst="line">
            <a:avLst/>
          </a:prstGeom>
          <a:ln w="127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2C9A389-A053-5BB9-BF29-A5507952DC8D}"/>
              </a:ext>
            </a:extLst>
          </p:cNvPr>
          <p:cNvSpPr>
            <a:spLocks/>
          </p:cNvSpPr>
          <p:nvPr/>
        </p:nvSpPr>
        <p:spPr>
          <a:xfrm>
            <a:off x="388724" y="1620842"/>
            <a:ext cx="4332288" cy="133350"/>
          </a:xfrm>
          <a:prstGeom prst="rect">
            <a:avLst/>
          </a:prstGeom>
          <a:noFill/>
          <a:ln w="127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Connector: Elbow 96">
            <a:extLst>
              <a:ext uri="{FF2B5EF4-FFF2-40B4-BE49-F238E27FC236}">
                <a16:creationId xmlns:a16="http://schemas.microsoft.com/office/drawing/2014/main" id="{A57BA371-F7BB-7B88-799F-322F42F55DBB}"/>
              </a:ext>
            </a:extLst>
          </p:cNvPr>
          <p:cNvCxnSpPr>
            <a:cxnSpLocks/>
            <a:stCxn id="21" idx="3"/>
          </p:cNvCxnSpPr>
          <p:nvPr/>
        </p:nvCxnSpPr>
        <p:spPr>
          <a:xfrm>
            <a:off x="2895600" y="1433515"/>
            <a:ext cx="1876425" cy="128585"/>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D8B0332-F413-95F1-AB27-CD3F6B987084}"/>
              </a:ext>
            </a:extLst>
          </p:cNvPr>
          <p:cNvCxnSpPr>
            <a:cxnSpLocks/>
          </p:cNvCxnSpPr>
          <p:nvPr/>
        </p:nvCxnSpPr>
        <p:spPr>
          <a:xfrm flipH="1">
            <a:off x="4768850" y="2619375"/>
            <a:ext cx="93662"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8" name="Content Placeholder 1">
            <a:extLst>
              <a:ext uri="{FF2B5EF4-FFF2-40B4-BE49-F238E27FC236}">
                <a16:creationId xmlns:a16="http://schemas.microsoft.com/office/drawing/2014/main" id="{F383F9E5-0E1F-6FAD-6E5A-4AD9A1E4E101}"/>
              </a:ext>
            </a:extLst>
          </p:cNvPr>
          <p:cNvSpPr>
            <a:spLocks noGrp="1" noRot="1" noMove="1" noResize="1" noEditPoints="1" noAdjustHandles="1" noChangeArrowheads="1" noChangeShapeType="1"/>
          </p:cNvSpPr>
          <p:nvPr>
            <p:ph idx="1"/>
          </p:nvPr>
        </p:nvSpPr>
        <p:spPr>
          <a:xfrm>
            <a:off x="4721012" y="1293706"/>
            <a:ext cx="4097867" cy="3677153"/>
          </a:xfrm>
        </p:spPr>
        <p:txBody>
          <a:bodyPr/>
          <a:lstStyle/>
          <a:p>
            <a:r>
              <a:rPr lang="en-US" sz="1400" dirty="0"/>
              <a:t>Date/Time File was Generated (UTC)</a:t>
            </a:r>
          </a:p>
          <a:p>
            <a:pPr marL="0" indent="0">
              <a:buNone/>
            </a:pPr>
            <a:endParaRPr lang="en-US" sz="1400" dirty="0"/>
          </a:p>
          <a:p>
            <a:r>
              <a:rPr lang="en-US" sz="1400" dirty="0"/>
              <a:t>Prediction File Used</a:t>
            </a:r>
          </a:p>
          <a:p>
            <a:pPr lvl="1"/>
            <a:r>
              <a:rPr lang="en-US" sz="1100" dirty="0">
                <a:highlight>
                  <a:srgbClr val="CDE6FF"/>
                </a:highlight>
              </a:rPr>
              <a:t>Start Date</a:t>
            </a:r>
            <a:r>
              <a:rPr lang="en-US" sz="1100" dirty="0"/>
              <a:t> &amp; </a:t>
            </a:r>
            <a:r>
              <a:rPr lang="en-US" sz="1100" dirty="0">
                <a:highlight>
                  <a:srgbClr val="6390E5"/>
                </a:highlight>
              </a:rPr>
              <a:t>End Date</a:t>
            </a:r>
            <a:r>
              <a:rPr lang="en-US" sz="1100" dirty="0"/>
              <a:t> of prediction file</a:t>
            </a:r>
          </a:p>
          <a:p>
            <a:pPr lvl="1"/>
            <a:endParaRPr lang="en-US" sz="1100" dirty="0">
              <a:highlight>
                <a:srgbClr val="6390E5"/>
              </a:highlight>
            </a:endParaRPr>
          </a:p>
          <a:p>
            <a:r>
              <a:rPr lang="en-US" sz="1400" dirty="0"/>
              <a:t>Number of Possible Coincident Events</a:t>
            </a:r>
          </a:p>
          <a:p>
            <a:pPr marL="0" indent="0">
              <a:buNone/>
            </a:pPr>
            <a:endParaRPr lang="en-US" sz="1100" dirty="0"/>
          </a:p>
          <a:p>
            <a:r>
              <a:rPr lang="en-US" sz="1400" dirty="0"/>
              <a:t>Duration of Search Window</a:t>
            </a:r>
          </a:p>
          <a:p>
            <a:pPr lvl="1"/>
            <a:r>
              <a:rPr lang="en-US" sz="1100" dirty="0">
                <a:highlight>
                  <a:srgbClr val="FCC25E"/>
                </a:highlight>
              </a:rPr>
              <a:t>Number of Weeks</a:t>
            </a:r>
            <a:r>
              <a:rPr lang="en-US" sz="1100" dirty="0"/>
              <a:t> &amp; </a:t>
            </a:r>
            <a:r>
              <a:rPr lang="en-US" sz="1100" dirty="0">
                <a:highlight>
                  <a:srgbClr val="FD8859"/>
                </a:highlight>
              </a:rPr>
              <a:t>Search Window Start Date (UTC)</a:t>
            </a:r>
          </a:p>
          <a:p>
            <a:pPr lvl="1"/>
            <a:endParaRPr lang="en-US" sz="1100" dirty="0"/>
          </a:p>
          <a:p>
            <a:r>
              <a:rPr lang="en-US" sz="1400" dirty="0"/>
              <a:t>Table of Predicted Events</a:t>
            </a:r>
          </a:p>
          <a:p>
            <a:pPr lvl="1"/>
            <a:r>
              <a:rPr lang="en-US" sz="1100" dirty="0"/>
              <a:t>Predicted Start Date &amp; Time</a:t>
            </a:r>
          </a:p>
          <a:p>
            <a:pPr lvl="1"/>
            <a:r>
              <a:rPr lang="en-US" sz="1100" dirty="0"/>
              <a:t>Lat. &amp; Lon.</a:t>
            </a:r>
          </a:p>
          <a:p>
            <a:pPr lvl="1"/>
            <a:r>
              <a:rPr lang="en-US" sz="1100" dirty="0"/>
              <a:t>Event Type</a:t>
            </a:r>
          </a:p>
          <a:p>
            <a:pPr lvl="1"/>
            <a:r>
              <a:rPr lang="en-US" sz="1100" dirty="0"/>
              <a:t>Possibility of Obstructions (Blockages)</a:t>
            </a:r>
          </a:p>
        </p:txBody>
      </p:sp>
      <p:cxnSp>
        <p:nvCxnSpPr>
          <p:cNvPr id="109" name="Straight Connector 108">
            <a:extLst>
              <a:ext uri="{FF2B5EF4-FFF2-40B4-BE49-F238E27FC236}">
                <a16:creationId xmlns:a16="http://schemas.microsoft.com/office/drawing/2014/main" id="{FB4A3108-BFD0-BC55-487A-F99CFC53CF80}"/>
              </a:ext>
            </a:extLst>
          </p:cNvPr>
          <p:cNvCxnSpPr>
            <a:cxnSpLocks/>
          </p:cNvCxnSpPr>
          <p:nvPr/>
        </p:nvCxnSpPr>
        <p:spPr>
          <a:xfrm>
            <a:off x="4768850" y="1558925"/>
            <a:ext cx="0" cy="106045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3923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DBE33B-9870-DB8B-5771-05E1CD7E442B}"/>
              </a:ext>
            </a:extLst>
          </p:cNvPr>
          <p:cNvSpPr>
            <a:spLocks noGrp="1"/>
          </p:cNvSpPr>
          <p:nvPr>
            <p:ph type="title"/>
          </p:nvPr>
        </p:nvSpPr>
        <p:spPr/>
        <p:txBody>
          <a:bodyPr/>
          <a:lstStyle/>
          <a:p>
            <a:r>
              <a:rPr lang="en-US" sz="2000" dirty="0"/>
              <a:t>Predictions Before and After Reboosts for LaRC</a:t>
            </a:r>
            <a:br>
              <a:rPr lang="en-US" sz="2000" dirty="0"/>
            </a:br>
            <a:r>
              <a:rPr lang="en-US" sz="2000" dirty="0"/>
              <a:t>Oct. 20 – Nov. 17, 2024</a:t>
            </a:r>
          </a:p>
        </p:txBody>
      </p:sp>
      <p:sp>
        <p:nvSpPr>
          <p:cNvPr id="4" name="Date Placeholder 3">
            <a:extLst>
              <a:ext uri="{FF2B5EF4-FFF2-40B4-BE49-F238E27FC236}">
                <a16:creationId xmlns:a16="http://schemas.microsoft.com/office/drawing/2014/main" id="{11511C00-A53C-3003-1603-BC00E2506BD5}"/>
              </a:ext>
            </a:extLst>
          </p:cNvPr>
          <p:cNvSpPr>
            <a:spLocks noGrp="1"/>
          </p:cNvSpPr>
          <p:nvPr>
            <p:ph type="dt" sz="half" idx="2"/>
          </p:nvPr>
        </p:nvSpPr>
        <p:spPr/>
        <p:txBody>
          <a:bodyPr/>
          <a:lstStyle/>
          <a:p>
            <a:fld id="{A9E79D4F-B57E-1C4E-8EE1-3B4427408A1A}" type="datetime4">
              <a:rPr lang="en-US" smtClean="0"/>
              <a:pPr/>
              <a:t>September 26, 2024</a:t>
            </a:fld>
            <a:endParaRPr lang="en-US" dirty="0"/>
          </a:p>
        </p:txBody>
      </p:sp>
      <p:sp>
        <p:nvSpPr>
          <p:cNvPr id="6" name="TextBox 5">
            <a:extLst>
              <a:ext uri="{FF2B5EF4-FFF2-40B4-BE49-F238E27FC236}">
                <a16:creationId xmlns:a16="http://schemas.microsoft.com/office/drawing/2014/main" id="{BB2F080A-3F4F-7F04-B875-B574F7D85A00}"/>
              </a:ext>
            </a:extLst>
          </p:cNvPr>
          <p:cNvSpPr txBox="1">
            <a:spLocks/>
          </p:cNvSpPr>
          <p:nvPr/>
        </p:nvSpPr>
        <p:spPr>
          <a:xfrm>
            <a:off x="255408" y="717042"/>
            <a:ext cx="4042134" cy="523220"/>
          </a:xfrm>
          <a:prstGeom prst="rect">
            <a:avLst/>
          </a:prstGeom>
          <a:noFill/>
        </p:spPr>
        <p:txBody>
          <a:bodyPr wrap="square" rtlCol="0">
            <a:spAutoFit/>
          </a:bodyPr>
          <a:lstStyle/>
          <a:p>
            <a:pPr algn="ctr"/>
            <a:r>
              <a:rPr lang="en-US" sz="1400" u="sng" dirty="0"/>
              <a:t>Before Reboosts</a:t>
            </a:r>
          </a:p>
          <a:p>
            <a:pPr algn="ctr"/>
            <a:r>
              <a:rPr lang="en-US" sz="1400" dirty="0"/>
              <a:t>Prediction File Generated Aug. 21, 2024</a:t>
            </a:r>
          </a:p>
        </p:txBody>
      </p:sp>
      <p:graphicFrame>
        <p:nvGraphicFramePr>
          <p:cNvPr id="7" name="Table 5">
            <a:extLst>
              <a:ext uri="{FF2B5EF4-FFF2-40B4-BE49-F238E27FC236}">
                <a16:creationId xmlns:a16="http://schemas.microsoft.com/office/drawing/2014/main" id="{4EC284F5-6396-FF98-6DCB-687FFD02FBEB}"/>
              </a:ext>
            </a:extLst>
          </p:cNvPr>
          <p:cNvGraphicFramePr>
            <a:graphicFrameLocks/>
          </p:cNvGraphicFramePr>
          <p:nvPr>
            <p:extLst>
              <p:ext uri="{D42A27DB-BD31-4B8C-83A1-F6EECF244321}">
                <p14:modId xmlns:p14="http://schemas.microsoft.com/office/powerpoint/2010/main" val="4154361620"/>
              </p:ext>
            </p:extLst>
          </p:nvPr>
        </p:nvGraphicFramePr>
        <p:xfrm>
          <a:off x="4869110" y="1199302"/>
          <a:ext cx="3996827" cy="2927606"/>
        </p:xfrm>
        <a:graphic>
          <a:graphicData uri="http://schemas.openxmlformats.org/drawingml/2006/table">
            <a:tbl>
              <a:tblPr firstRow="1" bandRow="1">
                <a:tableStyleId>{5C22544A-7EE6-4342-B048-85BDC9FD1C3A}</a:tableStyleId>
              </a:tblPr>
              <a:tblGrid>
                <a:gridCol w="1310125">
                  <a:extLst>
                    <a:ext uri="{9D8B030D-6E8A-4147-A177-3AD203B41FA5}">
                      <a16:colId xmlns:a16="http://schemas.microsoft.com/office/drawing/2014/main" val="2095858302"/>
                    </a:ext>
                  </a:extLst>
                </a:gridCol>
                <a:gridCol w="489911">
                  <a:extLst>
                    <a:ext uri="{9D8B030D-6E8A-4147-A177-3AD203B41FA5}">
                      <a16:colId xmlns:a16="http://schemas.microsoft.com/office/drawing/2014/main" val="1051038403"/>
                    </a:ext>
                  </a:extLst>
                </a:gridCol>
                <a:gridCol w="489911">
                  <a:extLst>
                    <a:ext uri="{9D8B030D-6E8A-4147-A177-3AD203B41FA5}">
                      <a16:colId xmlns:a16="http://schemas.microsoft.com/office/drawing/2014/main" val="2767290562"/>
                    </a:ext>
                  </a:extLst>
                </a:gridCol>
                <a:gridCol w="731520">
                  <a:extLst>
                    <a:ext uri="{9D8B030D-6E8A-4147-A177-3AD203B41FA5}">
                      <a16:colId xmlns:a16="http://schemas.microsoft.com/office/drawing/2014/main" val="3162908575"/>
                    </a:ext>
                  </a:extLst>
                </a:gridCol>
                <a:gridCol w="975360">
                  <a:extLst>
                    <a:ext uri="{9D8B030D-6E8A-4147-A177-3AD203B41FA5}">
                      <a16:colId xmlns:a16="http://schemas.microsoft.com/office/drawing/2014/main" val="3170442451"/>
                    </a:ext>
                  </a:extLst>
                </a:gridCol>
              </a:tblGrid>
              <a:tr h="446618">
                <a:tc>
                  <a:txBody>
                    <a:bodyPr/>
                    <a:lstStyle/>
                    <a:p>
                      <a:pPr algn="ctr"/>
                      <a:r>
                        <a:rPr lang="en-US" sz="1000" dirty="0">
                          <a:latin typeface="Arial" panose="020B0604020202020204" pitchFamily="34" charset="0"/>
                          <a:cs typeface="Arial" panose="020B0604020202020204" pitchFamily="34" charset="0"/>
                        </a:rPr>
                        <a:t>Datetime</a:t>
                      </a:r>
                    </a:p>
                  </a:txBody>
                  <a:tcPr anchor="ctr"/>
                </a:tc>
                <a:tc>
                  <a:txBody>
                    <a:bodyPr/>
                    <a:lstStyle/>
                    <a:p>
                      <a:pPr algn="ctr"/>
                      <a:r>
                        <a:rPr lang="en-US" sz="1000" dirty="0">
                          <a:latin typeface="Arial" panose="020B0604020202020204" pitchFamily="34" charset="0"/>
                          <a:cs typeface="Arial" panose="020B0604020202020204" pitchFamily="34" charset="0"/>
                        </a:rPr>
                        <a:t>Lat.</a:t>
                      </a:r>
                    </a:p>
                  </a:txBody>
                  <a:tcPr anchor="ctr"/>
                </a:tc>
                <a:tc>
                  <a:txBody>
                    <a:bodyPr/>
                    <a:lstStyle/>
                    <a:p>
                      <a:pPr algn="ctr"/>
                      <a:r>
                        <a:rPr lang="en-US" sz="1000" dirty="0">
                          <a:latin typeface="Arial" panose="020B0604020202020204" pitchFamily="34" charset="0"/>
                          <a:cs typeface="Arial" panose="020B0604020202020204" pitchFamily="34" charset="0"/>
                        </a:rPr>
                        <a:t>Lon.</a:t>
                      </a:r>
                    </a:p>
                  </a:txBody>
                  <a:tcPr anchor="ctr"/>
                </a:tc>
                <a:tc>
                  <a:txBody>
                    <a:bodyPr/>
                    <a:lstStyle/>
                    <a:p>
                      <a:pPr algn="ctr"/>
                      <a:r>
                        <a:rPr lang="en-US" sz="1000" dirty="0">
                          <a:latin typeface="Arial" panose="020B0604020202020204" pitchFamily="34" charset="0"/>
                          <a:cs typeface="Arial" panose="020B0604020202020204" pitchFamily="34" charset="0"/>
                        </a:rPr>
                        <a:t>Event Type</a:t>
                      </a:r>
                    </a:p>
                  </a:txBody>
                  <a:tcPr anchor="ctr"/>
                </a:tc>
                <a:tc>
                  <a:txBody>
                    <a:bodyPr/>
                    <a:lstStyle/>
                    <a:p>
                      <a:pPr algn="ctr"/>
                      <a:r>
                        <a:rPr lang="en-US" sz="1000" dirty="0">
                          <a:latin typeface="Arial" panose="020B0604020202020204" pitchFamily="34" charset="0"/>
                          <a:cs typeface="Arial" panose="020B0604020202020204" pitchFamily="34" charset="0"/>
                        </a:rPr>
                        <a:t>Obscuration Likelihood</a:t>
                      </a:r>
                    </a:p>
                  </a:txBody>
                  <a:tcPr anchor="ctr"/>
                </a:tc>
                <a:extLst>
                  <a:ext uri="{0D108BD9-81ED-4DB2-BD59-A6C34878D82A}">
                    <a16:rowId xmlns:a16="http://schemas.microsoft.com/office/drawing/2014/main" val="289243513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20 Oct 2024 11:35:14</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39.72</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-78.67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984147900"/>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02 Nov 2024 11:51:38</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42.06</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-78.03</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403076506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03 Nov 2024 11:02:33</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39.55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-66.69</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34462024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04 Nov 2024 11:46:13</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36.36</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-78.79</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2830064489"/>
                  </a:ext>
                </a:extLst>
              </a:tr>
              <a:tr h="206749">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05 Nov 2024 10:57:10</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32.85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-67.79</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3913706345"/>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11 Nov 2024 05:53:53</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32.78</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-68.3</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Moonset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Extreme</a:t>
                      </a:r>
                    </a:p>
                  </a:txBody>
                  <a:tcPr marL="9525" marR="9525" marT="9525" marB="0" anchor="b"/>
                </a:tc>
                <a:extLst>
                  <a:ext uri="{0D108BD9-81ED-4DB2-BD59-A6C34878D82A}">
                    <a16:rowId xmlns:a16="http://schemas.microsoft.com/office/drawing/2014/main" val="2869846486"/>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13 Nov 2024 22:21:17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32.69</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-81.46</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Low</a:t>
                      </a:r>
                    </a:p>
                  </a:txBody>
                  <a:tcPr marL="9525" marR="9525" marT="9525" marB="0" anchor="b"/>
                </a:tc>
                <a:extLst>
                  <a:ext uri="{0D108BD9-81ED-4DB2-BD59-A6C34878D82A}">
                    <a16:rowId xmlns:a16="http://schemas.microsoft.com/office/drawing/2014/main" val="2946373531"/>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14 Nov 2024 21:31:17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35.5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-70.51</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Low</a:t>
                      </a:r>
                    </a:p>
                  </a:txBody>
                  <a:tcPr marL="9525" marR="9525" marT="9525" marB="0" anchor="b"/>
                </a:tc>
                <a:extLst>
                  <a:ext uri="{0D108BD9-81ED-4DB2-BD59-A6C34878D82A}">
                    <a16:rowId xmlns:a16="http://schemas.microsoft.com/office/drawing/2014/main" val="218986612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15 Nov 2024 22:13:45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38.02</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-82.67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Low</a:t>
                      </a:r>
                    </a:p>
                  </a:txBody>
                  <a:tcPr marL="9525" marR="9525" marT="9525" marB="0" anchor="b"/>
                </a:tc>
                <a:extLst>
                  <a:ext uri="{0D108BD9-81ED-4DB2-BD59-A6C34878D82A}">
                    <a16:rowId xmlns:a16="http://schemas.microsoft.com/office/drawing/2014/main" val="1868786141"/>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16 Nov 2024 21:23:25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39.97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-71.42</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Extreme</a:t>
                      </a:r>
                    </a:p>
                  </a:txBody>
                  <a:tcPr marL="9525" marR="9525" marT="9525" marB="0" anchor="b"/>
                </a:tc>
                <a:extLst>
                  <a:ext uri="{0D108BD9-81ED-4DB2-BD59-A6C34878D82A}">
                    <a16:rowId xmlns:a16="http://schemas.microsoft.com/office/drawing/2014/main" val="3786528858"/>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16 Nov 2024 22:47:26</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36.72</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-81.47</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Moonrise</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2154263491"/>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17 Nov 2024 22:05:34</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41.65</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-83.23</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Extreme</a:t>
                      </a:r>
                    </a:p>
                  </a:txBody>
                  <a:tcPr marL="9525" marR="9525" marT="9525" marB="0" anchor="b"/>
                </a:tc>
                <a:extLst>
                  <a:ext uri="{0D108BD9-81ED-4DB2-BD59-A6C34878D82A}">
                    <a16:rowId xmlns:a16="http://schemas.microsoft.com/office/drawing/2014/main" val="4274837032"/>
                  </a:ext>
                </a:extLst>
              </a:tr>
            </a:tbl>
          </a:graphicData>
        </a:graphic>
      </p:graphicFrame>
      <p:sp>
        <p:nvSpPr>
          <p:cNvPr id="8" name="TextBox 7">
            <a:extLst>
              <a:ext uri="{FF2B5EF4-FFF2-40B4-BE49-F238E27FC236}">
                <a16:creationId xmlns:a16="http://schemas.microsoft.com/office/drawing/2014/main" id="{BE554404-8DE1-C664-FB59-0E3B125DAACF}"/>
              </a:ext>
            </a:extLst>
          </p:cNvPr>
          <p:cNvSpPr txBox="1"/>
          <p:nvPr/>
        </p:nvSpPr>
        <p:spPr>
          <a:xfrm>
            <a:off x="4846457" y="717042"/>
            <a:ext cx="4042134" cy="523220"/>
          </a:xfrm>
          <a:prstGeom prst="rect">
            <a:avLst/>
          </a:prstGeom>
          <a:noFill/>
        </p:spPr>
        <p:txBody>
          <a:bodyPr wrap="square" rtlCol="0">
            <a:spAutoFit/>
          </a:bodyPr>
          <a:lstStyle/>
          <a:p>
            <a:pPr algn="ctr"/>
            <a:r>
              <a:rPr lang="en-US" sz="1400" u="sng" dirty="0"/>
              <a:t>After Reboosts</a:t>
            </a:r>
          </a:p>
          <a:p>
            <a:pPr algn="ctr"/>
            <a:r>
              <a:rPr lang="en-US" sz="1400" dirty="0"/>
              <a:t>Prediction File Generated Sept. 13, 2024</a:t>
            </a:r>
          </a:p>
        </p:txBody>
      </p:sp>
      <p:sp>
        <p:nvSpPr>
          <p:cNvPr id="11" name="Content Placeholder 1">
            <a:extLst>
              <a:ext uri="{FF2B5EF4-FFF2-40B4-BE49-F238E27FC236}">
                <a16:creationId xmlns:a16="http://schemas.microsoft.com/office/drawing/2014/main" id="{545108D4-18CA-23B6-8ABE-D224702FF2A2}"/>
              </a:ext>
            </a:extLst>
          </p:cNvPr>
          <p:cNvSpPr txBox="1">
            <a:spLocks/>
          </p:cNvSpPr>
          <p:nvPr/>
        </p:nvSpPr>
        <p:spPr>
          <a:xfrm>
            <a:off x="76200" y="4267352"/>
            <a:ext cx="8991600" cy="761846"/>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In the time since the earlier prediction file was generated, three reboot activities have occurred.</a:t>
            </a:r>
          </a:p>
        </p:txBody>
      </p:sp>
      <p:graphicFrame>
        <p:nvGraphicFramePr>
          <p:cNvPr id="15" name="Table 5">
            <a:extLst>
              <a:ext uri="{FF2B5EF4-FFF2-40B4-BE49-F238E27FC236}">
                <a16:creationId xmlns:a16="http://schemas.microsoft.com/office/drawing/2014/main" id="{F634FA39-C6CF-8820-3D38-EFE1FD6CB420}"/>
              </a:ext>
            </a:extLst>
          </p:cNvPr>
          <p:cNvGraphicFramePr>
            <a:graphicFrameLocks/>
          </p:cNvGraphicFramePr>
          <p:nvPr>
            <p:extLst>
              <p:ext uri="{D42A27DB-BD31-4B8C-83A1-F6EECF244321}">
                <p14:modId xmlns:p14="http://schemas.microsoft.com/office/powerpoint/2010/main" val="1687477726"/>
              </p:ext>
            </p:extLst>
          </p:nvPr>
        </p:nvGraphicFramePr>
        <p:xfrm>
          <a:off x="278061" y="1199302"/>
          <a:ext cx="3996827" cy="2927606"/>
        </p:xfrm>
        <a:graphic>
          <a:graphicData uri="http://schemas.openxmlformats.org/drawingml/2006/table">
            <a:tbl>
              <a:tblPr firstRow="1" bandRow="1">
                <a:tableStyleId>{5C22544A-7EE6-4342-B048-85BDC9FD1C3A}</a:tableStyleId>
              </a:tblPr>
              <a:tblGrid>
                <a:gridCol w="1310125">
                  <a:extLst>
                    <a:ext uri="{9D8B030D-6E8A-4147-A177-3AD203B41FA5}">
                      <a16:colId xmlns:a16="http://schemas.microsoft.com/office/drawing/2014/main" val="2095858302"/>
                    </a:ext>
                  </a:extLst>
                </a:gridCol>
                <a:gridCol w="489911">
                  <a:extLst>
                    <a:ext uri="{9D8B030D-6E8A-4147-A177-3AD203B41FA5}">
                      <a16:colId xmlns:a16="http://schemas.microsoft.com/office/drawing/2014/main" val="1051038403"/>
                    </a:ext>
                  </a:extLst>
                </a:gridCol>
                <a:gridCol w="489911">
                  <a:extLst>
                    <a:ext uri="{9D8B030D-6E8A-4147-A177-3AD203B41FA5}">
                      <a16:colId xmlns:a16="http://schemas.microsoft.com/office/drawing/2014/main" val="2767290562"/>
                    </a:ext>
                  </a:extLst>
                </a:gridCol>
                <a:gridCol w="731520">
                  <a:extLst>
                    <a:ext uri="{9D8B030D-6E8A-4147-A177-3AD203B41FA5}">
                      <a16:colId xmlns:a16="http://schemas.microsoft.com/office/drawing/2014/main" val="3162908575"/>
                    </a:ext>
                  </a:extLst>
                </a:gridCol>
                <a:gridCol w="975360">
                  <a:extLst>
                    <a:ext uri="{9D8B030D-6E8A-4147-A177-3AD203B41FA5}">
                      <a16:colId xmlns:a16="http://schemas.microsoft.com/office/drawing/2014/main" val="3170442451"/>
                    </a:ext>
                  </a:extLst>
                </a:gridCol>
              </a:tblGrid>
              <a:tr h="446618">
                <a:tc>
                  <a:txBody>
                    <a:bodyPr/>
                    <a:lstStyle/>
                    <a:p>
                      <a:pPr algn="ctr"/>
                      <a:r>
                        <a:rPr lang="en-US" sz="1000" dirty="0">
                          <a:latin typeface="Arial" panose="020B0604020202020204" pitchFamily="34" charset="0"/>
                          <a:cs typeface="Arial" panose="020B0604020202020204" pitchFamily="34" charset="0"/>
                        </a:rPr>
                        <a:t>Datetime</a:t>
                      </a:r>
                    </a:p>
                  </a:txBody>
                  <a:tcPr anchor="ctr"/>
                </a:tc>
                <a:tc>
                  <a:txBody>
                    <a:bodyPr/>
                    <a:lstStyle/>
                    <a:p>
                      <a:pPr algn="ctr"/>
                      <a:r>
                        <a:rPr lang="en-US" sz="1000" dirty="0">
                          <a:latin typeface="Arial" panose="020B0604020202020204" pitchFamily="34" charset="0"/>
                          <a:cs typeface="Arial" panose="020B0604020202020204" pitchFamily="34" charset="0"/>
                        </a:rPr>
                        <a:t>Lat.</a:t>
                      </a:r>
                    </a:p>
                  </a:txBody>
                  <a:tcPr anchor="ctr"/>
                </a:tc>
                <a:tc>
                  <a:txBody>
                    <a:bodyPr/>
                    <a:lstStyle/>
                    <a:p>
                      <a:pPr algn="ctr"/>
                      <a:r>
                        <a:rPr lang="en-US" sz="1000" dirty="0">
                          <a:latin typeface="Arial" panose="020B0604020202020204" pitchFamily="34" charset="0"/>
                          <a:cs typeface="Arial" panose="020B0604020202020204" pitchFamily="34" charset="0"/>
                        </a:rPr>
                        <a:t>Lon.</a:t>
                      </a:r>
                    </a:p>
                  </a:txBody>
                  <a:tcPr anchor="ctr"/>
                </a:tc>
                <a:tc>
                  <a:txBody>
                    <a:bodyPr/>
                    <a:lstStyle/>
                    <a:p>
                      <a:pPr algn="ctr"/>
                      <a:r>
                        <a:rPr lang="en-US" sz="1000" dirty="0">
                          <a:latin typeface="Arial" panose="020B0604020202020204" pitchFamily="34" charset="0"/>
                          <a:cs typeface="Arial" panose="020B0604020202020204" pitchFamily="34" charset="0"/>
                        </a:rPr>
                        <a:t>Event Type</a:t>
                      </a:r>
                    </a:p>
                  </a:txBody>
                  <a:tcPr anchor="ctr"/>
                </a:tc>
                <a:tc>
                  <a:txBody>
                    <a:bodyPr/>
                    <a:lstStyle/>
                    <a:p>
                      <a:pPr algn="ctr"/>
                      <a:r>
                        <a:rPr lang="en-US" sz="1000" dirty="0">
                          <a:latin typeface="Arial" panose="020B0604020202020204" pitchFamily="34" charset="0"/>
                          <a:cs typeface="Arial" panose="020B0604020202020204" pitchFamily="34" charset="0"/>
                        </a:rPr>
                        <a:t>Obscuration Likelihood</a:t>
                      </a:r>
                    </a:p>
                  </a:txBody>
                  <a:tcPr anchor="ctr"/>
                </a:tc>
                <a:extLst>
                  <a:ext uri="{0D108BD9-81ED-4DB2-BD59-A6C34878D82A}">
                    <a16:rowId xmlns:a16="http://schemas.microsoft.com/office/drawing/2014/main" val="289243513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20 Oct 2024 11:03:34</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40.26</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-70.59</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984147900"/>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03 Nov 2024 11:37:51</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38.89</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-75.82</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Sunrise</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403076506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10 Nov 2024 05:30:57</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42.06</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-82.94</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Moonset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344620243"/>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14 Nov 2024 21:48:28</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36.09</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-75.11</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Low</a:t>
                      </a:r>
                    </a:p>
                  </a:txBody>
                  <a:tcPr marL="9525" marR="9525" marT="9525" marB="0" anchor="b"/>
                </a:tc>
                <a:extLst>
                  <a:ext uri="{0D108BD9-81ED-4DB2-BD59-A6C34878D82A}">
                    <a16:rowId xmlns:a16="http://schemas.microsoft.com/office/drawing/2014/main" val="2830064489"/>
                  </a:ext>
                </a:extLst>
              </a:tr>
              <a:tr h="206749">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16 Nov 2024 21:37:43</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40.38</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-75.25</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Sunset</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Extreme</a:t>
                      </a:r>
                    </a:p>
                  </a:txBody>
                  <a:tcPr marL="9525" marR="9525" marT="9525" marB="0" anchor="b"/>
                </a:tc>
                <a:extLst>
                  <a:ext uri="{0D108BD9-81ED-4DB2-BD59-A6C34878D82A}">
                    <a16:rowId xmlns:a16="http://schemas.microsoft.com/office/drawing/2014/main" val="3913706345"/>
                  </a:ext>
                </a:extLst>
              </a:tr>
              <a:tr h="206749">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16 Nov 2024 23:01:43</a:t>
                      </a:r>
                    </a:p>
                  </a:txBody>
                  <a:tcPr marL="9525" marR="9525" marT="9525" marB="0" anchor="b"/>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37.64</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-85.68</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Moonrise</a:t>
                      </a:r>
                    </a:p>
                  </a:txBody>
                  <a:tcPr marL="9525" marR="9525" marT="9525" marB="0" anchor="b"/>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None</a:t>
                      </a:r>
                    </a:p>
                  </a:txBody>
                  <a:tcPr marL="9525" marR="9525" marT="9525" marB="0" anchor="b"/>
                </a:tc>
                <a:extLst>
                  <a:ext uri="{0D108BD9-81ED-4DB2-BD59-A6C34878D82A}">
                    <a16:rowId xmlns:a16="http://schemas.microsoft.com/office/drawing/2014/main" val="2869846486"/>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946373531"/>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189866123"/>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868786141"/>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786528858"/>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154263491"/>
                  </a:ext>
                </a:extLst>
              </a:tr>
              <a:tr h="206749">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4274837032"/>
                  </a:ext>
                </a:extLst>
              </a:tr>
            </a:tbl>
          </a:graphicData>
        </a:graphic>
      </p:graphicFrame>
    </p:spTree>
    <p:extLst>
      <p:ext uri="{BB962C8B-B14F-4D97-AF65-F5344CB8AC3E}">
        <p14:creationId xmlns:p14="http://schemas.microsoft.com/office/powerpoint/2010/main" val="1545845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D0A0EA-711F-4754-CB35-E2A6FFB68F91}"/>
              </a:ext>
            </a:extLst>
          </p:cNvPr>
          <p:cNvSpPr>
            <a:spLocks noGrp="1"/>
          </p:cNvSpPr>
          <p:nvPr>
            <p:ph idx="1"/>
          </p:nvPr>
        </p:nvSpPr>
        <p:spPr>
          <a:xfrm>
            <a:off x="664675" y="958454"/>
            <a:ext cx="3807934" cy="2984326"/>
          </a:xfrm>
        </p:spPr>
        <p:txBody>
          <a:bodyPr/>
          <a:lstStyle/>
          <a:p>
            <a:pPr marL="342900" indent="-342900">
              <a:buFont typeface="+mj-lt"/>
              <a:buAutoNum type="arabicPeriod"/>
            </a:pPr>
            <a:r>
              <a:rPr lang="en-US" sz="1600" dirty="0"/>
              <a:t>2024/01/12 – 85P Reboost</a:t>
            </a:r>
          </a:p>
          <a:p>
            <a:pPr marL="342900" indent="-342900">
              <a:buFont typeface="+mj-lt"/>
              <a:buAutoNum type="arabicPeriod"/>
            </a:pPr>
            <a:r>
              <a:rPr lang="en-US" sz="1600" dirty="0"/>
              <a:t>2024/01/24 – 85P Reboost</a:t>
            </a:r>
          </a:p>
          <a:p>
            <a:pPr marL="342900" indent="-342900">
              <a:buFont typeface="+mj-lt"/>
              <a:buAutoNum type="arabicPeriod"/>
            </a:pPr>
            <a:r>
              <a:rPr lang="en-US" sz="1600" dirty="0"/>
              <a:t>2024/02/23 – 87P Reboost</a:t>
            </a:r>
          </a:p>
          <a:p>
            <a:pPr marL="342900" indent="-342900">
              <a:buFont typeface="+mj-lt"/>
              <a:buAutoNum type="arabicPeriod"/>
            </a:pPr>
            <a:r>
              <a:rPr lang="en-US" sz="1600" dirty="0"/>
              <a:t>2024/03/14 – 87P Reboost</a:t>
            </a:r>
          </a:p>
          <a:p>
            <a:pPr marL="342900" indent="-342900">
              <a:buFont typeface="+mj-lt"/>
              <a:buAutoNum type="arabicPeriod"/>
            </a:pPr>
            <a:r>
              <a:rPr lang="en-US" sz="1600" dirty="0"/>
              <a:t>2024/04/26 – 87P Reboost</a:t>
            </a:r>
          </a:p>
          <a:p>
            <a:pPr marL="342900" indent="-342900">
              <a:buFont typeface="+mj-lt"/>
              <a:buAutoNum type="arabicPeriod"/>
            </a:pPr>
            <a:r>
              <a:rPr lang="en-US" sz="1600" dirty="0"/>
              <a:t>2024/05/24 – Cygnus20 Reboost 1</a:t>
            </a:r>
          </a:p>
          <a:p>
            <a:pPr marL="342900" indent="-342900">
              <a:buFont typeface="+mj-lt"/>
              <a:buAutoNum type="arabicPeriod"/>
            </a:pPr>
            <a:r>
              <a:rPr lang="en-US" sz="1600" dirty="0"/>
              <a:t>2024/05/24 – Cygnus20 Reboost 2</a:t>
            </a:r>
          </a:p>
          <a:p>
            <a:pPr marL="342900" indent="-342900">
              <a:buFont typeface="+mj-lt"/>
              <a:buAutoNum type="arabicPeriod"/>
            </a:pPr>
            <a:r>
              <a:rPr lang="en-US" sz="1600" dirty="0"/>
              <a:t>2024/06/08 – Cygnus20 Reboost</a:t>
            </a:r>
          </a:p>
          <a:p>
            <a:endParaRPr lang="en-US" sz="1800" dirty="0"/>
          </a:p>
          <a:p>
            <a:endParaRPr lang="en-US" sz="1800" dirty="0"/>
          </a:p>
          <a:p>
            <a:endParaRPr lang="en-US" sz="1800" dirty="0"/>
          </a:p>
        </p:txBody>
      </p:sp>
      <p:sp>
        <p:nvSpPr>
          <p:cNvPr id="3" name="Title 2">
            <a:extLst>
              <a:ext uri="{FF2B5EF4-FFF2-40B4-BE49-F238E27FC236}">
                <a16:creationId xmlns:a16="http://schemas.microsoft.com/office/drawing/2014/main" id="{D7399A0C-3389-E4C1-FA37-8F06FC09C4F7}"/>
              </a:ext>
            </a:extLst>
          </p:cNvPr>
          <p:cNvSpPr>
            <a:spLocks noGrp="1"/>
          </p:cNvSpPr>
          <p:nvPr>
            <p:ph type="title"/>
          </p:nvPr>
        </p:nvSpPr>
        <p:spPr/>
        <p:txBody>
          <a:bodyPr/>
          <a:lstStyle/>
          <a:p>
            <a:r>
              <a:rPr lang="en-US" dirty="0"/>
              <a:t>Reboost Schedule</a:t>
            </a:r>
            <a:br>
              <a:rPr lang="en-US" dirty="0"/>
            </a:br>
            <a:r>
              <a:rPr lang="en-US" dirty="0"/>
              <a:t>Jan. 2024 – Early Oct. 2024</a:t>
            </a:r>
          </a:p>
        </p:txBody>
      </p:sp>
      <p:sp>
        <p:nvSpPr>
          <p:cNvPr id="4" name="Date Placeholder 3">
            <a:extLst>
              <a:ext uri="{FF2B5EF4-FFF2-40B4-BE49-F238E27FC236}">
                <a16:creationId xmlns:a16="http://schemas.microsoft.com/office/drawing/2014/main" id="{4D42F5A1-29B2-9B24-8440-DF370509B73F}"/>
              </a:ext>
            </a:extLst>
          </p:cNvPr>
          <p:cNvSpPr>
            <a:spLocks noGrp="1"/>
          </p:cNvSpPr>
          <p:nvPr>
            <p:ph type="dt" sz="half" idx="2"/>
          </p:nvPr>
        </p:nvSpPr>
        <p:spPr/>
        <p:txBody>
          <a:bodyPr/>
          <a:lstStyle/>
          <a:p>
            <a:r>
              <a:rPr lang="en-US" dirty="0"/>
              <a:t>October 22, 2024</a:t>
            </a:r>
          </a:p>
        </p:txBody>
      </p:sp>
      <p:sp>
        <p:nvSpPr>
          <p:cNvPr id="5" name="Content Placeholder 1">
            <a:extLst>
              <a:ext uri="{FF2B5EF4-FFF2-40B4-BE49-F238E27FC236}">
                <a16:creationId xmlns:a16="http://schemas.microsoft.com/office/drawing/2014/main" id="{5E49B11C-D959-8EA3-D441-8A781637EB76}"/>
              </a:ext>
            </a:extLst>
          </p:cNvPr>
          <p:cNvSpPr txBox="1">
            <a:spLocks/>
          </p:cNvSpPr>
          <p:nvPr/>
        </p:nvSpPr>
        <p:spPr>
          <a:xfrm>
            <a:off x="4831665" y="958454"/>
            <a:ext cx="3647661" cy="2984326"/>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buFont typeface="+mj-lt"/>
              <a:buAutoNum type="arabicPeriod" startAt="9"/>
            </a:pPr>
            <a:r>
              <a:rPr lang="en-US" sz="1600" dirty="0"/>
              <a:t>2024/06/15 – 87P Reboost</a:t>
            </a:r>
          </a:p>
          <a:p>
            <a:pPr marL="342900" indent="-342900">
              <a:buFont typeface="+mj-lt"/>
              <a:buAutoNum type="arabicPeriod" startAt="9"/>
            </a:pPr>
            <a:r>
              <a:rPr lang="en-US" sz="1600" dirty="0"/>
              <a:t>2024/06/29 – 87P Reboost</a:t>
            </a:r>
          </a:p>
          <a:p>
            <a:pPr marL="342900" indent="-342900">
              <a:buFont typeface="+mj-lt"/>
              <a:buAutoNum type="arabicPeriod" startAt="9"/>
            </a:pPr>
            <a:r>
              <a:rPr lang="en-US" sz="1600" dirty="0"/>
              <a:t>2024/07/31 – 87P Reboost</a:t>
            </a:r>
          </a:p>
          <a:p>
            <a:pPr marL="342900" indent="-342900">
              <a:buFont typeface="+mj-lt"/>
              <a:buAutoNum type="arabicPeriod" startAt="9"/>
            </a:pPr>
            <a:r>
              <a:rPr lang="en-US" sz="1600" dirty="0"/>
              <a:t>2024/08/22 – Cygnus21 Reboost</a:t>
            </a:r>
          </a:p>
          <a:p>
            <a:pPr marL="342900" indent="-342900">
              <a:buFont typeface="+mj-lt"/>
              <a:buAutoNum type="arabicPeriod" startAt="9"/>
            </a:pPr>
            <a:r>
              <a:rPr lang="en-US" sz="1600" dirty="0"/>
              <a:t>2024/08/28 – 89P Reboost</a:t>
            </a:r>
          </a:p>
          <a:p>
            <a:pPr marL="342900" indent="-342900">
              <a:buFont typeface="+mj-lt"/>
              <a:buAutoNum type="arabicPeriod" startAt="9"/>
            </a:pPr>
            <a:r>
              <a:rPr lang="en-US" sz="1600" dirty="0"/>
              <a:t>2024/09/05 – 89P Reboost</a:t>
            </a:r>
          </a:p>
          <a:p>
            <a:pPr marL="342900" indent="-342900">
              <a:buFont typeface="+mj-lt"/>
              <a:buAutoNum type="arabicPeriod" startAt="9"/>
            </a:pPr>
            <a:r>
              <a:rPr lang="en-US" sz="1600" dirty="0"/>
              <a:t>2024/10/04 – 89P Reboost</a:t>
            </a:r>
          </a:p>
          <a:p>
            <a:endParaRPr lang="en-US" sz="1800" dirty="0"/>
          </a:p>
          <a:p>
            <a:endParaRPr lang="en-US" sz="1800" dirty="0"/>
          </a:p>
        </p:txBody>
      </p:sp>
      <p:sp>
        <p:nvSpPr>
          <p:cNvPr id="7" name="Content Placeholder 1">
            <a:extLst>
              <a:ext uri="{FF2B5EF4-FFF2-40B4-BE49-F238E27FC236}">
                <a16:creationId xmlns:a16="http://schemas.microsoft.com/office/drawing/2014/main" id="{05DE0802-0BD1-AF4C-E571-ADF7550404A7}"/>
              </a:ext>
            </a:extLst>
          </p:cNvPr>
          <p:cNvSpPr txBox="1">
            <a:spLocks/>
          </p:cNvSpPr>
          <p:nvPr/>
        </p:nvSpPr>
        <p:spPr>
          <a:xfrm>
            <a:off x="142875" y="3942780"/>
            <a:ext cx="8991600" cy="484748"/>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1800" dirty="0"/>
              <a:t>Note: Starliner (CST-100) docked on 2024/06/06 and undocked 2024/09/06</a:t>
            </a:r>
          </a:p>
        </p:txBody>
      </p:sp>
    </p:spTree>
    <p:extLst>
      <p:ext uri="{BB962C8B-B14F-4D97-AF65-F5344CB8AC3E}">
        <p14:creationId xmlns:p14="http://schemas.microsoft.com/office/powerpoint/2010/main" val="3648426123"/>
      </p:ext>
    </p:extLst>
  </p:cSld>
  <p:clrMapOvr>
    <a:masterClrMapping/>
  </p:clrMapOvr>
</p:sld>
</file>

<file path=ppt/theme/theme1.xml><?xml version="1.0" encoding="utf-8"?>
<a:theme xmlns:a="http://schemas.openxmlformats.org/drawingml/2006/main" name="SAGE_III_Theme_Updated">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_III_Theme_Updated" id="{809D5003-6D0E-4BF8-A881-841F2611BAC7}" vid="{DEB194E3-DA84-4C07-A8C9-AC5E8159FD2C}"/>
    </a:ext>
  </a:extLst>
</a:theme>
</file>

<file path=ppt/theme/theme2.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Default Theme</Template>
  <TotalTime>14220</TotalTime>
  <Words>2367</Words>
  <Application>Microsoft Office PowerPoint</Application>
  <PresentationFormat>On-screen Show (16:9)</PresentationFormat>
  <Paragraphs>669</Paragraphs>
  <Slides>18</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Courier New</vt:lpstr>
      <vt:lpstr>Helvetica Neue</vt:lpstr>
      <vt:lpstr>Segoe UI</vt:lpstr>
      <vt:lpstr>Segoe UI WPC Regular</vt:lpstr>
      <vt:lpstr>Wingdings</vt:lpstr>
      <vt:lpstr>SAGE_III_Theme_Updated</vt:lpstr>
      <vt:lpstr>1_Office Theme</vt:lpstr>
      <vt:lpstr>PowerPoint Presentation</vt:lpstr>
      <vt:lpstr>Validation Efforts</vt:lpstr>
      <vt:lpstr>Validation Criteria</vt:lpstr>
      <vt:lpstr>SAGE III/ISS Predictions</vt:lpstr>
      <vt:lpstr>SAGE III/ISS Predictions</vt:lpstr>
      <vt:lpstr>SAGE III/ISS Predictions</vt:lpstr>
      <vt:lpstr>Interested in Participating in Validation Efforts?</vt:lpstr>
      <vt:lpstr>Long Term Event Predictions</vt:lpstr>
      <vt:lpstr>Activities that Affect Predictions</vt:lpstr>
      <vt:lpstr>Predicted Events Before Reboosts Oct. 20 – Nov. 17, 2024</vt:lpstr>
      <vt:lpstr>Predicted Events After Reboosts Oct. 20 – Nov. 17, 2024</vt:lpstr>
      <vt:lpstr>Contact Information</vt:lpstr>
      <vt:lpstr>PowerPoint Presentation</vt:lpstr>
      <vt:lpstr>Downloaded Events Text File</vt:lpstr>
      <vt:lpstr>Weekly Email Content Breakdown (Sent Sept. 11, 2024)</vt:lpstr>
      <vt:lpstr>Prediction File for LaRC</vt:lpstr>
      <vt:lpstr>Predictions Before and After Reboosts for LaRC Oct. 20 – Nov. 17, 2024</vt:lpstr>
      <vt:lpstr>Reboost Schedule Jan. 2024 – Early Oct. 2024</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Stone, Caitlyn (LARC-E303)[RSES]</dc:creator>
  <cp:lastModifiedBy>Stone, Caitlyn (LARC-E303)[RSES]</cp:lastModifiedBy>
  <cp:revision>185</cp:revision>
  <dcterms:created xsi:type="dcterms:W3CDTF">2024-09-09T17:25:46Z</dcterms:created>
  <dcterms:modified xsi:type="dcterms:W3CDTF">2024-09-26T13:22:00Z</dcterms:modified>
</cp:coreProperties>
</file>