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 id="2147483651" r:id="rId5"/>
  </p:sldMasterIdLst>
  <p:notesMasterIdLst>
    <p:notesMasterId r:id="rId16"/>
  </p:notesMasterIdLst>
  <p:handoutMasterIdLst>
    <p:handoutMasterId r:id="rId17"/>
  </p:handoutMasterIdLst>
  <p:sldIdLst>
    <p:sldId id="16187" r:id="rId6"/>
    <p:sldId id="16233" r:id="rId7"/>
    <p:sldId id="16234" r:id="rId8"/>
    <p:sldId id="16236" r:id="rId9"/>
    <p:sldId id="16237" r:id="rId10"/>
    <p:sldId id="16227" r:id="rId11"/>
    <p:sldId id="16232" r:id="rId12"/>
    <p:sldId id="16222" r:id="rId13"/>
    <p:sldId id="16224" r:id="rId14"/>
    <p:sldId id="16235"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216" userDrawn="1">
          <p15:clr>
            <a:srgbClr val="A4A3A4"/>
          </p15:clr>
        </p15:guide>
        <p15:guide id="3" orient="horz" pos="192" userDrawn="1">
          <p15:clr>
            <a:srgbClr val="A4A3A4"/>
          </p15:clr>
        </p15:guide>
        <p15:guide id="4" pos="21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D282A-7B9E-DEE2-60AB-5E04C0FB934B}" name="Jones, Therese M. (HQ-AJ000)" initials="" userId="S::tmjone11@ndc.nasa.gov::6033aac8-3493-4fe5-80e5-a6b979767b2c" providerId="AD"/>
  <p188:author id="{2BE24134-6514-D999-9B1F-CBCD1A4535B4}" name="Hirsch, Amanda K. (HQ-AJ000)[NCS]" initials="H(" userId="S::akhirsch@ndc.nasa.gov::8dd60308-a975-4073-8b7e-eb8ffcba9789" providerId="AD"/>
  <p188:author id="{B8288145-A787-D01C-D272-B41EFA9EF4A1}" name="Amanda Hernandez" initials="AH" userId="Amanda Hernandez" providerId="None"/>
  <p188:author id="{92D6BBAF-92E9-84EA-13AF-1CEDA3D03FB5}" name="Shea, Garrett (HQ-JA010)[Venesco &amp; SaiTech Joint Venture LLC]" initials="SL" userId="S::gshea@ndc.nasa.gov::287c43b9-9c79-4a7f-9fd7-84d05e1eef7b" providerId="AD"/>
  <p188:author id="{438408C6-1EC3-53B4-B09D-5D225E43B089}" name="Weeden, Charity A. (HQ-AJ000)" initials="WCA(A" userId="S::caweeden@ndc.nasa.gov::621ac4b9-fdde-4dc4-89b2-f45d43798d9e" providerId="AD"/>
  <p188:author id="{B083C9CA-6FEC-F3E9-BFD2-34EF236A7B09}" name="Gertsen, Ellen M (HQ-AJ000)" initials="GEM(A" userId="S::egertsen@ndc.nasa.gov::2e28e525-224a-49bf-8dc5-f96bbb1ad45d" providerId="AD"/>
  <p188:author id="{ADAA67DE-4B01-A79C-632A-8B576C67E595}" name="Rodgers, Erica (HQ-AJ000)" initials="RE(A" userId="S::emrodger@ndc.nasa.gov::ec1d2f7b-7523-444e-91a2-a2916ed825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CF5"/>
    <a:srgbClr val="D3D3D3"/>
    <a:srgbClr val="CFD6EA"/>
    <a:srgbClr val="00C2F9"/>
    <a:srgbClr val="172433"/>
    <a:srgbClr val="8C5BD0"/>
    <a:srgbClr val="FF91FD"/>
    <a:srgbClr val="DC5200"/>
    <a:srgbClr val="FFC8A0"/>
    <a:srgbClr val="65D1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8"/>
    <p:restoredTop sz="94604"/>
  </p:normalViewPr>
  <p:slideViewPr>
    <p:cSldViewPr snapToGrid="0">
      <p:cViewPr varScale="1">
        <p:scale>
          <a:sx n="96" d="100"/>
          <a:sy n="96" d="100"/>
        </p:scale>
        <p:origin x="168" y="552"/>
      </p:cViewPr>
      <p:guideLst>
        <p:guide orient="horz" pos="456"/>
        <p:guide pos="216"/>
        <p:guide orient="horz" pos="192"/>
        <p:guide pos="21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BC4FF2-796E-2442-B34A-81732DB92222}"/>
              </a:ext>
            </a:extLst>
          </p:cNvPr>
          <p:cNvSpPr>
            <a:spLocks noGrp="1"/>
          </p:cNvSpPr>
          <p:nvPr>
            <p:ph type="hdr" sz="quarter"/>
          </p:nvPr>
        </p:nvSpPr>
        <p:spPr>
          <a:xfrm>
            <a:off x="0" y="0"/>
            <a:ext cx="3037840" cy="466434"/>
          </a:xfrm>
          <a:prstGeom prst="rect">
            <a:avLst/>
          </a:prstGeom>
        </p:spPr>
        <p:txBody>
          <a:bodyPr vert="horz" lIns="93163" tIns="46580" rIns="93163" bIns="46580" rtlCol="0"/>
          <a:lstStyle>
            <a:lvl1pPr algn="l">
              <a:defRPr sz="1200"/>
            </a:lvl1pPr>
          </a:lstStyle>
          <a:p>
            <a:endParaRPr lang="en-US"/>
          </a:p>
        </p:txBody>
      </p:sp>
      <p:sp>
        <p:nvSpPr>
          <p:cNvPr id="3" name="Date Placeholder 2">
            <a:extLst>
              <a:ext uri="{FF2B5EF4-FFF2-40B4-BE49-F238E27FC236}">
                <a16:creationId xmlns:a16="http://schemas.microsoft.com/office/drawing/2014/main" id="{D5647690-2967-1E46-BEC9-F8356805EF4C}"/>
              </a:ext>
            </a:extLst>
          </p:cNvPr>
          <p:cNvSpPr>
            <a:spLocks noGrp="1"/>
          </p:cNvSpPr>
          <p:nvPr>
            <p:ph type="dt" sz="quarter" idx="1"/>
          </p:nvPr>
        </p:nvSpPr>
        <p:spPr>
          <a:xfrm>
            <a:off x="3970939" y="0"/>
            <a:ext cx="3037840" cy="466434"/>
          </a:xfrm>
          <a:prstGeom prst="rect">
            <a:avLst/>
          </a:prstGeom>
        </p:spPr>
        <p:txBody>
          <a:bodyPr vert="horz" lIns="93163" tIns="46580" rIns="93163" bIns="46580" rtlCol="0"/>
          <a:lstStyle>
            <a:lvl1pPr algn="r">
              <a:defRPr sz="1200"/>
            </a:lvl1pPr>
          </a:lstStyle>
          <a:p>
            <a:fld id="{F0E9F43E-AC61-1547-823E-AAE256B076CD}" type="datetimeFigureOut">
              <a:rPr lang="en-US" smtClean="0"/>
              <a:t>10/3/24</a:t>
            </a:fld>
            <a:endParaRPr lang="en-US"/>
          </a:p>
        </p:txBody>
      </p:sp>
      <p:sp>
        <p:nvSpPr>
          <p:cNvPr id="4" name="Footer Placeholder 3">
            <a:extLst>
              <a:ext uri="{FF2B5EF4-FFF2-40B4-BE49-F238E27FC236}">
                <a16:creationId xmlns:a16="http://schemas.microsoft.com/office/drawing/2014/main" id="{94AB6F02-4077-8440-9C33-16469B43B34A}"/>
              </a:ext>
            </a:extLst>
          </p:cNvPr>
          <p:cNvSpPr>
            <a:spLocks noGrp="1"/>
          </p:cNvSpPr>
          <p:nvPr>
            <p:ph type="ftr" sz="quarter" idx="2"/>
          </p:nvPr>
        </p:nvSpPr>
        <p:spPr>
          <a:xfrm>
            <a:off x="0" y="8829968"/>
            <a:ext cx="3037840" cy="466433"/>
          </a:xfrm>
          <a:prstGeom prst="rect">
            <a:avLst/>
          </a:prstGeom>
        </p:spPr>
        <p:txBody>
          <a:bodyPr vert="horz" lIns="93163" tIns="46580" rIns="93163" bIns="465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17B42E-D2C1-924C-8EBF-325B9350E64A}"/>
              </a:ext>
            </a:extLst>
          </p:cNvPr>
          <p:cNvSpPr>
            <a:spLocks noGrp="1"/>
          </p:cNvSpPr>
          <p:nvPr>
            <p:ph type="sldNum" sz="quarter" idx="3"/>
          </p:nvPr>
        </p:nvSpPr>
        <p:spPr>
          <a:xfrm>
            <a:off x="3970939" y="8829968"/>
            <a:ext cx="3037840" cy="466433"/>
          </a:xfrm>
          <a:prstGeom prst="rect">
            <a:avLst/>
          </a:prstGeom>
        </p:spPr>
        <p:txBody>
          <a:bodyPr vert="horz" lIns="93163" tIns="46580" rIns="93163" bIns="46580" rtlCol="0" anchor="b"/>
          <a:lstStyle>
            <a:lvl1pPr algn="r">
              <a:defRPr sz="1200"/>
            </a:lvl1pPr>
          </a:lstStyle>
          <a:p>
            <a:fld id="{BC6ED6A0-D278-1C40-A9BF-1A6C7655C1E5}" type="slidenum">
              <a:rPr lang="en-US" smtClean="0"/>
              <a:t>‹#›</a:t>
            </a:fld>
            <a:endParaRPr lang="en-US"/>
          </a:p>
        </p:txBody>
      </p:sp>
    </p:spTree>
    <p:extLst>
      <p:ext uri="{BB962C8B-B14F-4D97-AF65-F5344CB8AC3E}">
        <p14:creationId xmlns:p14="http://schemas.microsoft.com/office/powerpoint/2010/main" val="2018576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0" rIns="93163" bIns="46580"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0" rIns="93163" bIns="46580" rtlCol="0"/>
          <a:lstStyle>
            <a:lvl1pPr algn="r">
              <a:defRPr sz="1200"/>
            </a:lvl1pPr>
          </a:lstStyle>
          <a:p>
            <a:fld id="{CA64FC38-0237-BA47-9175-57E19357E4A8}" type="datetimeFigureOut">
              <a:rPr lang="en-US" smtClean="0"/>
              <a:t>10/3/24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0" rIns="93163" bIns="4658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63" tIns="46580" rIns="93163"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0" rIns="93163"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0" rIns="93163" bIns="46580" rtlCol="0" anchor="b"/>
          <a:lstStyle>
            <a:lvl1pPr algn="r">
              <a:defRPr sz="1200"/>
            </a:lvl1pPr>
          </a:lstStyle>
          <a:p>
            <a:fld id="{B7444AAD-D532-124A-BE81-5D67A7B87E00}" type="slidenum">
              <a:rPr lang="en-US" smtClean="0"/>
              <a:t>‹#›</a:t>
            </a:fld>
            <a:endParaRPr lang="en-US"/>
          </a:p>
        </p:txBody>
      </p:sp>
    </p:spTree>
    <p:extLst>
      <p:ext uri="{BB962C8B-B14F-4D97-AF65-F5344CB8AC3E}">
        <p14:creationId xmlns:p14="http://schemas.microsoft.com/office/powerpoint/2010/main" val="5832823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https://www.nasa.gov/organizations/otps/otps-seeks-input-from-the-lunar-community-to-inform-a-framework-for-further-work-on-non-interference-of-lunar-activities/</a:t>
            </a:r>
          </a:p>
        </p:txBody>
      </p:sp>
      <p:sp>
        <p:nvSpPr>
          <p:cNvPr id="4" name="Slide Number Placeholder 3"/>
          <p:cNvSpPr>
            <a:spLocks noGrp="1"/>
          </p:cNvSpPr>
          <p:nvPr>
            <p:ph type="sldNum" sz="quarter" idx="5"/>
          </p:nvPr>
        </p:nvSpPr>
        <p:spPr/>
        <p:txBody>
          <a:bodyPr/>
          <a:lstStyle/>
          <a:p>
            <a:fld id="{F8861AEB-7B1C-413C-8583-6AC4ED512BB5}" type="slidenum">
              <a:rPr lang="en-US" smtClean="0"/>
              <a:t>4</a:t>
            </a:fld>
            <a:endParaRPr lang="en-US"/>
          </a:p>
        </p:txBody>
      </p:sp>
    </p:spTree>
    <p:extLst>
      <p:ext uri="{BB962C8B-B14F-4D97-AF65-F5344CB8AC3E}">
        <p14:creationId xmlns:p14="http://schemas.microsoft.com/office/powerpoint/2010/main" val="290917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444AAD-D532-124A-BE81-5D67A7B87E00}" type="slidenum">
              <a:rPr lang="en-US" smtClean="0"/>
              <a:t>6</a:t>
            </a:fld>
            <a:endParaRPr lang="en-US"/>
          </a:p>
        </p:txBody>
      </p:sp>
    </p:spTree>
    <p:extLst>
      <p:ext uri="{BB962C8B-B14F-4D97-AF65-F5344CB8AC3E}">
        <p14:creationId xmlns:p14="http://schemas.microsoft.com/office/powerpoint/2010/main" val="65739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9D8CC-D5D8-ABA3-E505-56A7258C5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618FF-F7B5-4AA3-F574-7CAD14718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CA019-A54D-64C4-7817-F52D179A3B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BA69A5-6D9C-AE83-C0B1-01DCF82B43FB}"/>
              </a:ext>
            </a:extLst>
          </p:cNvPr>
          <p:cNvSpPr>
            <a:spLocks noGrp="1"/>
          </p:cNvSpPr>
          <p:nvPr>
            <p:ph type="sldNum" sz="quarter" idx="5"/>
          </p:nvPr>
        </p:nvSpPr>
        <p:spPr/>
        <p:txBody>
          <a:bodyPr/>
          <a:lstStyle/>
          <a:p>
            <a:fld id="{B7444AAD-D532-124A-BE81-5D67A7B87E00}" type="slidenum">
              <a:rPr lang="en-US" smtClean="0"/>
              <a:t>7</a:t>
            </a:fld>
            <a:endParaRPr lang="en-US"/>
          </a:p>
        </p:txBody>
      </p:sp>
    </p:spTree>
    <p:extLst>
      <p:ext uri="{BB962C8B-B14F-4D97-AF65-F5344CB8AC3E}">
        <p14:creationId xmlns:p14="http://schemas.microsoft.com/office/powerpoint/2010/main" val="134044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F303-067A-58BC-E065-2CC342E9EAF9}"/>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1FB65B2-C2FC-D936-7C58-3A5D24443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D0D43-D73C-338C-41EF-209CEF3C4EF5}"/>
              </a:ext>
            </a:extLst>
          </p:cNvPr>
          <p:cNvSpPr>
            <a:spLocks noGrp="1"/>
          </p:cNvSpPr>
          <p:nvPr>
            <p:ph type="dt" sz="half" idx="10"/>
          </p:nvPr>
        </p:nvSpPr>
        <p:spPr/>
        <p:txBody>
          <a:bodyPr/>
          <a:lstStyle/>
          <a:p>
            <a:fld id="{A0ADA105-A1BB-DA4A-B580-DABAC55029AE}" type="datetime1">
              <a:rPr lang="en-US" smtClean="0"/>
              <a:t>10/3/24</a:t>
            </a:fld>
            <a:endParaRPr lang="en-US"/>
          </a:p>
        </p:txBody>
      </p:sp>
      <p:sp>
        <p:nvSpPr>
          <p:cNvPr id="5" name="Footer Placeholder 4">
            <a:extLst>
              <a:ext uri="{FF2B5EF4-FFF2-40B4-BE49-F238E27FC236}">
                <a16:creationId xmlns:a16="http://schemas.microsoft.com/office/drawing/2014/main" id="{625AA0BA-5114-6E1E-D2EA-F0A682DC4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7FDD9-EA19-3AA6-0AD0-91DC355F4175}"/>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102502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9706-DC46-E4AE-EBF5-A33C4C45B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47E03-5BA3-78E4-F1A9-EC3B54C48C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F0DF9-92A5-861B-6102-E60D652A4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93CC1-D179-32E9-F6A4-69A831506A11}"/>
              </a:ext>
            </a:extLst>
          </p:cNvPr>
          <p:cNvSpPr>
            <a:spLocks noGrp="1"/>
          </p:cNvSpPr>
          <p:nvPr>
            <p:ph type="dt" sz="half" idx="10"/>
          </p:nvPr>
        </p:nvSpPr>
        <p:spPr/>
        <p:txBody>
          <a:bodyPr/>
          <a:lstStyle/>
          <a:p>
            <a:fld id="{C25FAF63-B2C9-8041-9815-2E4EA433C6F4}" type="datetime1">
              <a:rPr lang="en-US" smtClean="0"/>
              <a:t>10/3/24</a:t>
            </a:fld>
            <a:endParaRPr lang="en-US"/>
          </a:p>
        </p:txBody>
      </p:sp>
      <p:sp>
        <p:nvSpPr>
          <p:cNvPr id="6" name="Footer Placeholder 5">
            <a:extLst>
              <a:ext uri="{FF2B5EF4-FFF2-40B4-BE49-F238E27FC236}">
                <a16:creationId xmlns:a16="http://schemas.microsoft.com/office/drawing/2014/main" id="{C205F4C8-74B1-9FFD-7C55-AD9C82D01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EEA24-8EA4-70B5-D90D-06C761CDB0C4}"/>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382667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DE3D-C908-33E1-5145-41820ED885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385421-F5C5-B552-4989-609FCCDA9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CEC60-08F8-F5A5-6673-5BBAD87C1B82}"/>
              </a:ext>
            </a:extLst>
          </p:cNvPr>
          <p:cNvSpPr>
            <a:spLocks noGrp="1"/>
          </p:cNvSpPr>
          <p:nvPr>
            <p:ph type="dt" sz="half" idx="10"/>
          </p:nvPr>
        </p:nvSpPr>
        <p:spPr/>
        <p:txBody>
          <a:bodyPr/>
          <a:lstStyle/>
          <a:p>
            <a:fld id="{E81FBAE2-ECD3-924F-B073-00992A7AC1D5}" type="datetime1">
              <a:rPr lang="en-US" smtClean="0"/>
              <a:t>10/3/24</a:t>
            </a:fld>
            <a:endParaRPr lang="en-US"/>
          </a:p>
        </p:txBody>
      </p:sp>
      <p:sp>
        <p:nvSpPr>
          <p:cNvPr id="5" name="Footer Placeholder 4">
            <a:extLst>
              <a:ext uri="{FF2B5EF4-FFF2-40B4-BE49-F238E27FC236}">
                <a16:creationId xmlns:a16="http://schemas.microsoft.com/office/drawing/2014/main" id="{F922B599-2940-1D5D-916A-3AF8D2548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DD6DC-6651-6725-32B5-FCEF53A92DC6}"/>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71212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F15A0E-B79D-D380-F4D6-BF1EE16E7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79631-D679-0707-02F2-0600448795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A94F8-D78B-BBEF-4A9D-64A01424311E}"/>
              </a:ext>
            </a:extLst>
          </p:cNvPr>
          <p:cNvSpPr>
            <a:spLocks noGrp="1"/>
          </p:cNvSpPr>
          <p:nvPr>
            <p:ph type="dt" sz="half" idx="10"/>
          </p:nvPr>
        </p:nvSpPr>
        <p:spPr/>
        <p:txBody>
          <a:bodyPr/>
          <a:lstStyle/>
          <a:p>
            <a:fld id="{F6062FBF-BAD9-ED4C-B983-9C699FD71C32}" type="datetime1">
              <a:rPr lang="en-US" smtClean="0"/>
              <a:t>10/3/24</a:t>
            </a:fld>
            <a:endParaRPr lang="en-US"/>
          </a:p>
        </p:txBody>
      </p:sp>
      <p:sp>
        <p:nvSpPr>
          <p:cNvPr id="5" name="Footer Placeholder 4">
            <a:extLst>
              <a:ext uri="{FF2B5EF4-FFF2-40B4-BE49-F238E27FC236}">
                <a16:creationId xmlns:a16="http://schemas.microsoft.com/office/drawing/2014/main" id="{3C73E281-C50D-6BA3-8A27-9A2DA4FEB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6524F-4291-EB64-4827-2A1A3456CDCA}"/>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286126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4084-0395-77AA-008C-AE3AA0300863}"/>
              </a:ext>
            </a:extLst>
          </p:cNvPr>
          <p:cNvSpPr>
            <a:spLocks noGrp="1"/>
          </p:cNvSpPr>
          <p:nvPr>
            <p:ph type="ctrTitle"/>
          </p:nvPr>
        </p:nvSpPr>
        <p:spPr>
          <a:xfrm>
            <a:off x="1524000" y="1122363"/>
            <a:ext cx="9144000" cy="2387600"/>
          </a:xfrm>
        </p:spPr>
        <p:txBody>
          <a:bodyPr anchor="b"/>
          <a:lstStyle>
            <a:lvl1pPr algn="ctr">
              <a:defRPr sz="6000">
                <a:solidFill>
                  <a:srgbClr val="002060"/>
                </a:solidFill>
              </a:defRPr>
            </a:lvl1pPr>
          </a:lstStyle>
          <a:p>
            <a:r>
              <a:rPr lang="en-US"/>
              <a:t>Click to edit Master title style</a:t>
            </a:r>
          </a:p>
        </p:txBody>
      </p:sp>
      <p:sp>
        <p:nvSpPr>
          <p:cNvPr id="3" name="Subtitle 2">
            <a:extLst>
              <a:ext uri="{FF2B5EF4-FFF2-40B4-BE49-F238E27FC236}">
                <a16:creationId xmlns:a16="http://schemas.microsoft.com/office/drawing/2014/main" id="{DED5D3AD-FCB5-C4B5-9B13-27A48310D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360623-C5A2-CAB0-A0E0-653F305394D2}"/>
              </a:ext>
            </a:extLst>
          </p:cNvPr>
          <p:cNvSpPr>
            <a:spLocks noGrp="1"/>
          </p:cNvSpPr>
          <p:nvPr>
            <p:ph type="dt" sz="half" idx="10"/>
          </p:nvPr>
        </p:nvSpPr>
        <p:spPr/>
        <p:txBody>
          <a:bodyPr/>
          <a:lstStyle/>
          <a:p>
            <a:fld id="{F5593D74-B6D8-C24B-A0CC-FFED09673CEE}" type="datetime1">
              <a:rPr lang="en-US" smtClean="0"/>
              <a:t>10/3/24</a:t>
            </a:fld>
            <a:endParaRPr lang="en-US"/>
          </a:p>
        </p:txBody>
      </p:sp>
      <p:sp>
        <p:nvSpPr>
          <p:cNvPr id="5" name="Footer Placeholder 4">
            <a:extLst>
              <a:ext uri="{FF2B5EF4-FFF2-40B4-BE49-F238E27FC236}">
                <a16:creationId xmlns:a16="http://schemas.microsoft.com/office/drawing/2014/main" id="{553D70DE-1B6D-802D-BA40-5C10ED299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0213F-3F45-7B65-8880-732067639984}"/>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269186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14A1-5CA6-28BA-C465-D30C756DC2DD}"/>
              </a:ext>
            </a:extLst>
          </p:cNvPr>
          <p:cNvSpPr>
            <a:spLocks noGrp="1"/>
          </p:cNvSpPr>
          <p:nvPr>
            <p:ph type="title"/>
          </p:nvPr>
        </p:nvSpPr>
        <p:spPr/>
        <p:txBody>
          <a:bodyPr anchor="t"/>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56AE4EA-F3D5-067C-D482-9A5181117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7CAA6-3C03-EBDE-2FD8-9C265E960D33}"/>
              </a:ext>
            </a:extLst>
          </p:cNvPr>
          <p:cNvSpPr>
            <a:spLocks noGrp="1"/>
          </p:cNvSpPr>
          <p:nvPr>
            <p:ph type="dt" sz="half" idx="10"/>
          </p:nvPr>
        </p:nvSpPr>
        <p:spPr/>
        <p:txBody>
          <a:bodyPr/>
          <a:lstStyle/>
          <a:p>
            <a:fld id="{8D0A10AE-E82C-E743-B30A-CCC1085DC998}" type="datetime1">
              <a:rPr lang="en-US" smtClean="0"/>
              <a:t>10/3/24</a:t>
            </a:fld>
            <a:endParaRPr lang="en-US"/>
          </a:p>
        </p:txBody>
      </p:sp>
      <p:sp>
        <p:nvSpPr>
          <p:cNvPr id="5" name="Footer Placeholder 4">
            <a:extLst>
              <a:ext uri="{FF2B5EF4-FFF2-40B4-BE49-F238E27FC236}">
                <a16:creationId xmlns:a16="http://schemas.microsoft.com/office/drawing/2014/main" id="{6E0F26EB-8F09-7783-8145-C651464A0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AD174-623E-F2C1-6A0D-23BE3B3BAA57}"/>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3976147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C2D9-C2D8-16E2-9957-777344809167}"/>
              </a:ext>
            </a:extLst>
          </p:cNvPr>
          <p:cNvSpPr>
            <a:spLocks noGrp="1"/>
          </p:cNvSpPr>
          <p:nvPr>
            <p:ph type="title"/>
          </p:nvPr>
        </p:nvSpPr>
        <p:spPr>
          <a:xfrm>
            <a:off x="831850" y="1709738"/>
            <a:ext cx="10515600" cy="2852737"/>
          </a:xfrm>
        </p:spPr>
        <p:txBody>
          <a:bodyPr anchor="b"/>
          <a:lstStyle>
            <a:lvl1pPr>
              <a:defRPr sz="6000">
                <a:solidFill>
                  <a:schemeClr val="tx1">
                    <a:lumMod val="95000"/>
                    <a:lumOff val="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2E9946-D406-310F-4643-4C829F93A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A310AC-EFC9-5875-7308-E02BCCD9EADF}"/>
              </a:ext>
            </a:extLst>
          </p:cNvPr>
          <p:cNvSpPr>
            <a:spLocks noGrp="1"/>
          </p:cNvSpPr>
          <p:nvPr>
            <p:ph type="dt" sz="half" idx="10"/>
          </p:nvPr>
        </p:nvSpPr>
        <p:spPr/>
        <p:txBody>
          <a:bodyPr/>
          <a:lstStyle/>
          <a:p>
            <a:fld id="{F9DB7B7E-AEBD-A148-BDC1-5D74345F5180}" type="datetime1">
              <a:rPr lang="en-US" smtClean="0"/>
              <a:t>10/3/24</a:t>
            </a:fld>
            <a:endParaRPr lang="en-US"/>
          </a:p>
        </p:txBody>
      </p:sp>
      <p:sp>
        <p:nvSpPr>
          <p:cNvPr id="5" name="Footer Placeholder 4">
            <a:extLst>
              <a:ext uri="{FF2B5EF4-FFF2-40B4-BE49-F238E27FC236}">
                <a16:creationId xmlns:a16="http://schemas.microsoft.com/office/drawing/2014/main" id="{F80F8DC4-50FE-D24D-CDE8-1FDB559D3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2C72E-F380-E30E-DA4E-96C220E0974A}"/>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69045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4C76-A304-CC4A-F897-E41B97DD48E4}"/>
              </a:ext>
            </a:extLst>
          </p:cNvPr>
          <p:cNvSpPr>
            <a:spLocks noGrp="1"/>
          </p:cNvSpPr>
          <p:nvPr>
            <p:ph type="title"/>
          </p:nvPr>
        </p:nvSpPr>
        <p:spPr/>
        <p:txBody>
          <a:bodyPr anchor="t"/>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14B3BC-329C-865A-1016-7C6360AB1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049661-6522-666F-D3E8-21EBF02FC0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6B7FE-9644-AC59-A30A-00486BA40913}"/>
              </a:ext>
            </a:extLst>
          </p:cNvPr>
          <p:cNvSpPr>
            <a:spLocks noGrp="1"/>
          </p:cNvSpPr>
          <p:nvPr>
            <p:ph type="dt" sz="half" idx="10"/>
          </p:nvPr>
        </p:nvSpPr>
        <p:spPr/>
        <p:txBody>
          <a:bodyPr/>
          <a:lstStyle/>
          <a:p>
            <a:fld id="{A55659C5-C47F-C045-856E-D39652758365}" type="datetime1">
              <a:rPr lang="en-US" smtClean="0"/>
              <a:t>10/3/24</a:t>
            </a:fld>
            <a:endParaRPr lang="en-US"/>
          </a:p>
        </p:txBody>
      </p:sp>
      <p:sp>
        <p:nvSpPr>
          <p:cNvPr id="6" name="Footer Placeholder 5">
            <a:extLst>
              <a:ext uri="{FF2B5EF4-FFF2-40B4-BE49-F238E27FC236}">
                <a16:creationId xmlns:a16="http://schemas.microsoft.com/office/drawing/2014/main" id="{067EC90C-F292-BB29-EFBB-0E651B15F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D39A3-9AAF-D6A3-3065-63B9918D5A9B}"/>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319471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AA52-B7A0-E52C-53D2-035A40C736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62206D-5332-9ECA-FDB9-294BC4807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C4400-8590-4A7B-2A9F-F2ED3303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B977D-3E15-CD0B-84ED-BBBCE587A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129D0-956A-5CAE-1414-CBE136C58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3BE4F-C0E3-4210-BC5E-A7BCF05816A2}"/>
              </a:ext>
            </a:extLst>
          </p:cNvPr>
          <p:cNvSpPr>
            <a:spLocks noGrp="1"/>
          </p:cNvSpPr>
          <p:nvPr>
            <p:ph type="dt" sz="half" idx="10"/>
          </p:nvPr>
        </p:nvSpPr>
        <p:spPr/>
        <p:txBody>
          <a:bodyPr/>
          <a:lstStyle/>
          <a:p>
            <a:fld id="{17439CC1-7FCF-9B4C-BD3A-FD8174318CB6}" type="datetime1">
              <a:rPr lang="en-US" smtClean="0"/>
              <a:t>10/3/24</a:t>
            </a:fld>
            <a:endParaRPr lang="en-US"/>
          </a:p>
        </p:txBody>
      </p:sp>
      <p:sp>
        <p:nvSpPr>
          <p:cNvPr id="8" name="Footer Placeholder 7">
            <a:extLst>
              <a:ext uri="{FF2B5EF4-FFF2-40B4-BE49-F238E27FC236}">
                <a16:creationId xmlns:a16="http://schemas.microsoft.com/office/drawing/2014/main" id="{16DA53BE-1D6F-0630-F0E5-DCA897AF4F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D47F0F-651F-88D0-35F4-577CA15C5874}"/>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1108554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4B55-F26C-9967-221B-C6E82D6A5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0B8346-A828-ADE0-D584-2DE9D8939980}"/>
              </a:ext>
            </a:extLst>
          </p:cNvPr>
          <p:cNvSpPr>
            <a:spLocks noGrp="1"/>
          </p:cNvSpPr>
          <p:nvPr>
            <p:ph type="dt" sz="half" idx="10"/>
          </p:nvPr>
        </p:nvSpPr>
        <p:spPr/>
        <p:txBody>
          <a:bodyPr/>
          <a:lstStyle/>
          <a:p>
            <a:fld id="{6262B4F4-7FF7-D249-986F-B764311E003E}" type="datetime1">
              <a:rPr lang="en-US" smtClean="0"/>
              <a:t>10/3/24</a:t>
            </a:fld>
            <a:endParaRPr lang="en-US"/>
          </a:p>
        </p:txBody>
      </p:sp>
      <p:sp>
        <p:nvSpPr>
          <p:cNvPr id="4" name="Footer Placeholder 3">
            <a:extLst>
              <a:ext uri="{FF2B5EF4-FFF2-40B4-BE49-F238E27FC236}">
                <a16:creationId xmlns:a16="http://schemas.microsoft.com/office/drawing/2014/main" id="{6ABCD8DA-C8BB-BC4F-99A4-F4773C3A7E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77B8F-A45E-D6D3-62B0-540928BAA646}"/>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4269630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7BCB2-BFB6-987B-E5E5-673EC3871A09}"/>
              </a:ext>
            </a:extLst>
          </p:cNvPr>
          <p:cNvSpPr>
            <a:spLocks noGrp="1"/>
          </p:cNvSpPr>
          <p:nvPr>
            <p:ph type="dt" sz="half" idx="10"/>
          </p:nvPr>
        </p:nvSpPr>
        <p:spPr/>
        <p:txBody>
          <a:bodyPr/>
          <a:lstStyle/>
          <a:p>
            <a:fld id="{34A9E5D8-D5DA-7D4E-A4D2-6F4C9C4574B1}" type="datetime1">
              <a:rPr lang="en-US" smtClean="0"/>
              <a:t>10/3/24</a:t>
            </a:fld>
            <a:endParaRPr lang="en-US"/>
          </a:p>
        </p:txBody>
      </p:sp>
      <p:sp>
        <p:nvSpPr>
          <p:cNvPr id="3" name="Footer Placeholder 2">
            <a:extLst>
              <a:ext uri="{FF2B5EF4-FFF2-40B4-BE49-F238E27FC236}">
                <a16:creationId xmlns:a16="http://schemas.microsoft.com/office/drawing/2014/main" id="{D166E528-6709-F5CC-6F1A-F817F6F2C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53CC47-76A2-E4B3-9AC4-D7E836ED2BCB}"/>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88530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5D99-B605-07FE-BA9D-1D9ECEE71FB0}"/>
              </a:ext>
            </a:extLst>
          </p:cNvPr>
          <p:cNvSpPr>
            <a:spLocks noGrp="1"/>
          </p:cNvSpPr>
          <p:nvPr>
            <p:ph type="title"/>
          </p:nvPr>
        </p:nvSpPr>
        <p:spPr/>
        <p:txBody>
          <a:bodyPr anchor="t"/>
          <a:lstStyle>
            <a:lvl1pPr>
              <a:defRPr>
                <a:solidFill>
                  <a:schemeClr val="bg1"/>
                </a:solidFill>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515E7B-B583-CD5E-FC9C-D1B05AB41A22}"/>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A9CA3-F682-CE48-690C-A6EA7D4B984A}"/>
              </a:ext>
            </a:extLst>
          </p:cNvPr>
          <p:cNvSpPr>
            <a:spLocks noGrp="1"/>
          </p:cNvSpPr>
          <p:nvPr>
            <p:ph type="dt" sz="half" idx="10"/>
          </p:nvPr>
        </p:nvSpPr>
        <p:spPr/>
        <p:txBody>
          <a:bodyPr/>
          <a:lstStyle/>
          <a:p>
            <a:fld id="{CBA8BFA2-DEC9-BA4C-B1D1-3CD3877840DE}" type="datetime1">
              <a:rPr lang="en-US" smtClean="0"/>
              <a:t>10/3/24</a:t>
            </a:fld>
            <a:endParaRPr lang="en-US"/>
          </a:p>
        </p:txBody>
      </p:sp>
      <p:sp>
        <p:nvSpPr>
          <p:cNvPr id="5" name="Footer Placeholder 4">
            <a:extLst>
              <a:ext uri="{FF2B5EF4-FFF2-40B4-BE49-F238E27FC236}">
                <a16:creationId xmlns:a16="http://schemas.microsoft.com/office/drawing/2014/main" id="{7429DAFF-38C5-2FDB-B5C9-BD69AB389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8ED0A-ED62-A6A2-3278-66321486B966}"/>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2610124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4A70-6F93-F3F2-A164-66791B72C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82D7C4-D62F-3B67-63CF-536F53AB36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FFAFA4-9EF0-CFEB-95C2-54CFC4E93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5AC7F-245E-4CEC-AB1C-9FEF46398782}"/>
              </a:ext>
            </a:extLst>
          </p:cNvPr>
          <p:cNvSpPr>
            <a:spLocks noGrp="1"/>
          </p:cNvSpPr>
          <p:nvPr>
            <p:ph type="dt" sz="half" idx="10"/>
          </p:nvPr>
        </p:nvSpPr>
        <p:spPr/>
        <p:txBody>
          <a:bodyPr/>
          <a:lstStyle/>
          <a:p>
            <a:fld id="{2479AFC0-4750-974D-AF87-C8074E22A024}" type="datetime1">
              <a:rPr lang="en-US" smtClean="0"/>
              <a:t>10/3/24</a:t>
            </a:fld>
            <a:endParaRPr lang="en-US"/>
          </a:p>
        </p:txBody>
      </p:sp>
      <p:sp>
        <p:nvSpPr>
          <p:cNvPr id="6" name="Footer Placeholder 5">
            <a:extLst>
              <a:ext uri="{FF2B5EF4-FFF2-40B4-BE49-F238E27FC236}">
                <a16:creationId xmlns:a16="http://schemas.microsoft.com/office/drawing/2014/main" id="{32BE11A2-440C-EC2F-D532-0F71C29DB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7C318-9BEB-3997-6CA2-4A4D10A63428}"/>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2400732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6DC9-9EF5-6599-2741-13BEFDD40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5F49E1-2004-3BBC-715A-B594BACBA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3424B-1742-85DC-899B-348220235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D1DA6-54CF-6A79-7239-0B74D6D2EA0C}"/>
              </a:ext>
            </a:extLst>
          </p:cNvPr>
          <p:cNvSpPr>
            <a:spLocks noGrp="1"/>
          </p:cNvSpPr>
          <p:nvPr>
            <p:ph type="dt" sz="half" idx="10"/>
          </p:nvPr>
        </p:nvSpPr>
        <p:spPr/>
        <p:txBody>
          <a:bodyPr/>
          <a:lstStyle/>
          <a:p>
            <a:fld id="{FAC74908-EDBE-2E4E-A0F2-A66ECB43CF00}" type="datetime1">
              <a:rPr lang="en-US" smtClean="0"/>
              <a:t>10/3/24</a:t>
            </a:fld>
            <a:endParaRPr lang="en-US"/>
          </a:p>
        </p:txBody>
      </p:sp>
      <p:sp>
        <p:nvSpPr>
          <p:cNvPr id="6" name="Footer Placeholder 5">
            <a:extLst>
              <a:ext uri="{FF2B5EF4-FFF2-40B4-BE49-F238E27FC236}">
                <a16:creationId xmlns:a16="http://schemas.microsoft.com/office/drawing/2014/main" id="{5FCC1602-0082-60B0-C381-8F998F16D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02AAAB-97E6-0CA2-9F00-87B74A90DC73}"/>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4011178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265D-7E01-C415-A3B2-17F84EBDF9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80439E-5E7A-2A6B-7F4A-96D0C2B9A3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E3F80-3D9C-8577-DE38-A5A0D316F6E5}"/>
              </a:ext>
            </a:extLst>
          </p:cNvPr>
          <p:cNvSpPr>
            <a:spLocks noGrp="1"/>
          </p:cNvSpPr>
          <p:nvPr>
            <p:ph type="dt" sz="half" idx="10"/>
          </p:nvPr>
        </p:nvSpPr>
        <p:spPr/>
        <p:txBody>
          <a:bodyPr/>
          <a:lstStyle/>
          <a:p>
            <a:fld id="{49C43C1B-8261-EA4C-BDF2-D649FEA69C67}" type="datetime1">
              <a:rPr lang="en-US" smtClean="0"/>
              <a:t>10/3/24</a:t>
            </a:fld>
            <a:endParaRPr lang="en-US"/>
          </a:p>
        </p:txBody>
      </p:sp>
      <p:sp>
        <p:nvSpPr>
          <p:cNvPr id="5" name="Footer Placeholder 4">
            <a:extLst>
              <a:ext uri="{FF2B5EF4-FFF2-40B4-BE49-F238E27FC236}">
                <a16:creationId xmlns:a16="http://schemas.microsoft.com/office/drawing/2014/main" id="{90174241-F530-76C8-1481-70F47EC34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945BE-A2C9-48EF-4809-5A9C0207E9E8}"/>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841490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7B2F5-9086-FE20-1A05-4DB8D72CFA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9FD4CA-BFA0-A24D-E76A-342EFC22AD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C15EC-0820-F715-3E6D-0C5A8B0D000D}"/>
              </a:ext>
            </a:extLst>
          </p:cNvPr>
          <p:cNvSpPr>
            <a:spLocks noGrp="1"/>
          </p:cNvSpPr>
          <p:nvPr>
            <p:ph type="dt" sz="half" idx="10"/>
          </p:nvPr>
        </p:nvSpPr>
        <p:spPr/>
        <p:txBody>
          <a:bodyPr/>
          <a:lstStyle/>
          <a:p>
            <a:fld id="{6B46606E-8816-D14A-9566-8552119565F1}" type="datetime1">
              <a:rPr lang="en-US" smtClean="0"/>
              <a:t>10/3/24</a:t>
            </a:fld>
            <a:endParaRPr lang="en-US"/>
          </a:p>
        </p:txBody>
      </p:sp>
      <p:sp>
        <p:nvSpPr>
          <p:cNvPr id="5" name="Footer Placeholder 4">
            <a:extLst>
              <a:ext uri="{FF2B5EF4-FFF2-40B4-BE49-F238E27FC236}">
                <a16:creationId xmlns:a16="http://schemas.microsoft.com/office/drawing/2014/main" id="{C441CDAD-D1D0-DA22-F495-D63DBF47F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0F3C3-2A09-C5B8-BB3D-6107297784A1}"/>
              </a:ext>
            </a:extLst>
          </p:cNvPr>
          <p:cNvSpPr>
            <a:spLocks noGrp="1"/>
          </p:cNvSpPr>
          <p:nvPr>
            <p:ph type="sldNum" sz="quarter" idx="12"/>
          </p:nvPr>
        </p:nvSpPr>
        <p:spPr/>
        <p:txBody>
          <a:bodyPr/>
          <a:lstStyle/>
          <a:p>
            <a:fld id="{EB1A4F36-CCEE-AA48-AB82-5B2E64417BE8}" type="slidenum">
              <a:rPr lang="en-US" smtClean="0"/>
              <a:t>‹#›</a:t>
            </a:fld>
            <a:endParaRPr lang="en-US"/>
          </a:p>
        </p:txBody>
      </p:sp>
    </p:spTree>
    <p:extLst>
      <p:ext uri="{BB962C8B-B14F-4D97-AF65-F5344CB8AC3E}">
        <p14:creationId xmlns:p14="http://schemas.microsoft.com/office/powerpoint/2010/main" val="396633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5D99-B605-07FE-BA9D-1D9ECEE71FB0}"/>
              </a:ext>
            </a:extLst>
          </p:cNvPr>
          <p:cNvSpPr>
            <a:spLocks noGrp="1"/>
          </p:cNvSpPr>
          <p:nvPr>
            <p:ph type="title"/>
          </p:nvPr>
        </p:nvSpPr>
        <p:spPr/>
        <p:txBody>
          <a:bodyPr anchor="t"/>
          <a:lstStyle>
            <a:lvl1pPr>
              <a:defRPr>
                <a:solidFill>
                  <a:schemeClr val="bg1"/>
                </a:solidFill>
                <a:latin typeface="Century Gothic" panose="020B0502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9A2A9CA3-F682-CE48-690C-A6EA7D4B984A}"/>
              </a:ext>
            </a:extLst>
          </p:cNvPr>
          <p:cNvSpPr>
            <a:spLocks noGrp="1"/>
          </p:cNvSpPr>
          <p:nvPr>
            <p:ph type="dt" sz="half" idx="10"/>
          </p:nvPr>
        </p:nvSpPr>
        <p:spPr/>
        <p:txBody>
          <a:bodyPr/>
          <a:lstStyle/>
          <a:p>
            <a:fld id="{BF5E04F1-8596-4F45-AEF1-A0CF5641F6BC}" type="datetime1">
              <a:rPr lang="en-US" smtClean="0"/>
              <a:t>10/3/24</a:t>
            </a:fld>
            <a:endParaRPr lang="en-US"/>
          </a:p>
        </p:txBody>
      </p:sp>
      <p:sp>
        <p:nvSpPr>
          <p:cNvPr id="5" name="Footer Placeholder 4">
            <a:extLst>
              <a:ext uri="{FF2B5EF4-FFF2-40B4-BE49-F238E27FC236}">
                <a16:creationId xmlns:a16="http://schemas.microsoft.com/office/drawing/2014/main" id="{7429DAFF-38C5-2FDB-B5C9-BD69AB389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8ED0A-ED62-A6A2-3278-66321486B966}"/>
              </a:ext>
            </a:extLst>
          </p:cNvPr>
          <p:cNvSpPr>
            <a:spLocks noGrp="1"/>
          </p:cNvSpPr>
          <p:nvPr>
            <p:ph type="sldNum" sz="quarter" idx="12"/>
          </p:nvPr>
        </p:nvSpPr>
        <p:spPr/>
        <p:txBody>
          <a:bodyPr/>
          <a:lstStyle/>
          <a:p>
            <a:fld id="{B282A566-F9DA-C143-BF7D-2DF60121E11F}" type="slidenum">
              <a:rPr lang="en-US" smtClean="0"/>
              <a:t>‹#›</a:t>
            </a:fld>
            <a:endParaRPr lang="en-US"/>
          </a:p>
        </p:txBody>
      </p:sp>
      <p:sp>
        <p:nvSpPr>
          <p:cNvPr id="7" name="Content Placeholder 2">
            <a:extLst>
              <a:ext uri="{FF2B5EF4-FFF2-40B4-BE49-F238E27FC236}">
                <a16:creationId xmlns:a16="http://schemas.microsoft.com/office/drawing/2014/main" id="{A251E486-BF32-5711-4931-D6CCE469CDA4}"/>
              </a:ext>
            </a:extLst>
          </p:cNvPr>
          <p:cNvSpPr>
            <a:spLocks noGrp="1"/>
          </p:cNvSpPr>
          <p:nvPr>
            <p:ph sz="half" idx="13"/>
          </p:nvPr>
        </p:nvSpPr>
        <p:spPr>
          <a:xfrm>
            <a:off x="914400" y="16906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9457C29C-A207-17C6-A46C-63CEDEC2442D}"/>
              </a:ext>
            </a:extLst>
          </p:cNvPr>
          <p:cNvSpPr>
            <a:spLocks noGrp="1"/>
          </p:cNvSpPr>
          <p:nvPr>
            <p:ph sz="half" idx="2"/>
          </p:nvPr>
        </p:nvSpPr>
        <p:spPr>
          <a:xfrm>
            <a:off x="6248400" y="169068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47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9E8D-71E4-1E9E-AB96-EDA12C1E5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36A9F-B9B9-86A0-6850-4E1E73C50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B9C7D-A256-0E49-D700-B5B2C7E080C3}"/>
              </a:ext>
            </a:extLst>
          </p:cNvPr>
          <p:cNvSpPr>
            <a:spLocks noGrp="1"/>
          </p:cNvSpPr>
          <p:nvPr>
            <p:ph type="dt" sz="half" idx="10"/>
          </p:nvPr>
        </p:nvSpPr>
        <p:spPr/>
        <p:txBody>
          <a:bodyPr/>
          <a:lstStyle/>
          <a:p>
            <a:fld id="{6CC1EAA1-3545-4C4B-8983-7DDD6C9EB19F}" type="datetime1">
              <a:rPr lang="en-US" smtClean="0"/>
              <a:t>10/3/24</a:t>
            </a:fld>
            <a:endParaRPr lang="en-US"/>
          </a:p>
        </p:txBody>
      </p:sp>
      <p:sp>
        <p:nvSpPr>
          <p:cNvPr id="5" name="Footer Placeholder 4">
            <a:extLst>
              <a:ext uri="{FF2B5EF4-FFF2-40B4-BE49-F238E27FC236}">
                <a16:creationId xmlns:a16="http://schemas.microsoft.com/office/drawing/2014/main" id="{C3D5F372-BB05-A3FA-08B6-80FB62A0B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08413-348B-1643-41A5-06055A28E75D}"/>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347779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F5E4-655D-F01F-4747-AAF512768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79B70-D613-3F87-57A5-9F785BDEFF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FE56AA-C079-4F81-E217-F7A45C9606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D2FC4F-9E33-8F46-6491-54A929CBBAAA}"/>
              </a:ext>
            </a:extLst>
          </p:cNvPr>
          <p:cNvSpPr>
            <a:spLocks noGrp="1"/>
          </p:cNvSpPr>
          <p:nvPr>
            <p:ph type="dt" sz="half" idx="10"/>
          </p:nvPr>
        </p:nvSpPr>
        <p:spPr/>
        <p:txBody>
          <a:bodyPr/>
          <a:lstStyle/>
          <a:p>
            <a:fld id="{7D58C8D4-532F-A943-9475-093AAA7849E7}" type="datetime1">
              <a:rPr lang="en-US" smtClean="0"/>
              <a:t>10/3/24</a:t>
            </a:fld>
            <a:endParaRPr lang="en-US"/>
          </a:p>
        </p:txBody>
      </p:sp>
      <p:sp>
        <p:nvSpPr>
          <p:cNvPr id="6" name="Footer Placeholder 5">
            <a:extLst>
              <a:ext uri="{FF2B5EF4-FFF2-40B4-BE49-F238E27FC236}">
                <a16:creationId xmlns:a16="http://schemas.microsoft.com/office/drawing/2014/main" id="{F21EA4FC-F7FA-B06C-D723-EA45618D3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ED2DC-2684-2FE3-18EF-E0F80E762D4C}"/>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241620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6F8E-F8CC-46C6-1D5F-3401254205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68AAA-45E0-0582-D173-D46F21397D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B7FD98-A2B1-EED2-4860-776362BE6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BC599-2124-C9AC-3923-325A26003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B9A7E4-B427-A266-9EE4-4242BF891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21D563-3D94-4FF9-2F8C-01A0F4085B1F}"/>
              </a:ext>
            </a:extLst>
          </p:cNvPr>
          <p:cNvSpPr>
            <a:spLocks noGrp="1"/>
          </p:cNvSpPr>
          <p:nvPr>
            <p:ph type="dt" sz="half" idx="10"/>
          </p:nvPr>
        </p:nvSpPr>
        <p:spPr/>
        <p:txBody>
          <a:bodyPr/>
          <a:lstStyle/>
          <a:p>
            <a:fld id="{E357E99B-F264-0247-9D45-F4AFAECFF1FB}" type="datetime1">
              <a:rPr lang="en-US" smtClean="0"/>
              <a:t>10/3/24</a:t>
            </a:fld>
            <a:endParaRPr lang="en-US"/>
          </a:p>
        </p:txBody>
      </p:sp>
      <p:sp>
        <p:nvSpPr>
          <p:cNvPr id="8" name="Footer Placeholder 7">
            <a:extLst>
              <a:ext uri="{FF2B5EF4-FFF2-40B4-BE49-F238E27FC236}">
                <a16:creationId xmlns:a16="http://schemas.microsoft.com/office/drawing/2014/main" id="{BF02CCBE-C4AF-5DB6-474F-4A9345866D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A9EBC3-E0DC-10F8-EF5F-7DBB5BAFBB3A}"/>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422437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E668-94C8-2D4D-EB67-4A5D6551C4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6F038-3EAC-B2E1-7E98-DB804927EB98}"/>
              </a:ext>
            </a:extLst>
          </p:cNvPr>
          <p:cNvSpPr>
            <a:spLocks noGrp="1"/>
          </p:cNvSpPr>
          <p:nvPr>
            <p:ph type="dt" sz="half" idx="10"/>
          </p:nvPr>
        </p:nvSpPr>
        <p:spPr/>
        <p:txBody>
          <a:bodyPr/>
          <a:lstStyle/>
          <a:p>
            <a:fld id="{3E4D0F67-0AC9-2445-9958-04874CCC9587}" type="datetime1">
              <a:rPr lang="en-US" smtClean="0"/>
              <a:t>10/3/24</a:t>
            </a:fld>
            <a:endParaRPr lang="en-US"/>
          </a:p>
        </p:txBody>
      </p:sp>
      <p:sp>
        <p:nvSpPr>
          <p:cNvPr id="4" name="Footer Placeholder 3">
            <a:extLst>
              <a:ext uri="{FF2B5EF4-FFF2-40B4-BE49-F238E27FC236}">
                <a16:creationId xmlns:a16="http://schemas.microsoft.com/office/drawing/2014/main" id="{201B8E0A-A36D-D0EB-4129-6AB1F1CF4E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7FF56-D75F-AD41-B129-ED3AF82E3C73}"/>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186546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DBEE61-5F38-7F8E-41C0-A552E159C4C3}"/>
              </a:ext>
            </a:extLst>
          </p:cNvPr>
          <p:cNvSpPr>
            <a:spLocks noGrp="1"/>
          </p:cNvSpPr>
          <p:nvPr>
            <p:ph type="dt" sz="half" idx="10"/>
          </p:nvPr>
        </p:nvSpPr>
        <p:spPr/>
        <p:txBody>
          <a:bodyPr/>
          <a:lstStyle/>
          <a:p>
            <a:fld id="{EC6C91E4-DEA8-A644-BF80-9179ADACDFF7}" type="datetime1">
              <a:rPr lang="en-US" smtClean="0"/>
              <a:t>10/3/24</a:t>
            </a:fld>
            <a:endParaRPr lang="en-US"/>
          </a:p>
        </p:txBody>
      </p:sp>
      <p:sp>
        <p:nvSpPr>
          <p:cNvPr id="3" name="Footer Placeholder 2">
            <a:extLst>
              <a:ext uri="{FF2B5EF4-FFF2-40B4-BE49-F238E27FC236}">
                <a16:creationId xmlns:a16="http://schemas.microsoft.com/office/drawing/2014/main" id="{DBBD9D1E-B2DE-B856-E130-36B2668CD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D682A9-0CAA-7DE3-321C-C4F57CBA4BA0}"/>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270710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AC752-E866-50C5-373B-B356FFABF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000B0-E390-650F-F918-9CC742687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C5101-85A5-924F-E007-C7F1E4FAB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87AFD-5495-51C6-A6B8-66484B847C67}"/>
              </a:ext>
            </a:extLst>
          </p:cNvPr>
          <p:cNvSpPr>
            <a:spLocks noGrp="1"/>
          </p:cNvSpPr>
          <p:nvPr>
            <p:ph type="dt" sz="half" idx="10"/>
          </p:nvPr>
        </p:nvSpPr>
        <p:spPr/>
        <p:txBody>
          <a:bodyPr/>
          <a:lstStyle/>
          <a:p>
            <a:fld id="{88CB5ED9-E48F-1343-80A6-AEEA4F8C183D}" type="datetime1">
              <a:rPr lang="en-US" smtClean="0"/>
              <a:t>10/3/24</a:t>
            </a:fld>
            <a:endParaRPr lang="en-US"/>
          </a:p>
        </p:txBody>
      </p:sp>
      <p:sp>
        <p:nvSpPr>
          <p:cNvPr id="6" name="Footer Placeholder 5">
            <a:extLst>
              <a:ext uri="{FF2B5EF4-FFF2-40B4-BE49-F238E27FC236}">
                <a16:creationId xmlns:a16="http://schemas.microsoft.com/office/drawing/2014/main" id="{D13268E8-A640-FB50-8172-5C739C8D7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922EF-CF06-F391-6325-9DE75CA9A137}"/>
              </a:ext>
            </a:extLst>
          </p:cNvPr>
          <p:cNvSpPr>
            <a:spLocks noGrp="1"/>
          </p:cNvSpPr>
          <p:nvPr>
            <p:ph type="sldNum" sz="quarter" idx="12"/>
          </p:nvPr>
        </p:nvSpPr>
        <p:spPr/>
        <p:txBody>
          <a:bodyPr/>
          <a:lstStyle/>
          <a:p>
            <a:fld id="{B282A566-F9DA-C143-BF7D-2DF60121E11F}" type="slidenum">
              <a:rPr lang="en-US" smtClean="0"/>
              <a:t>‹#›</a:t>
            </a:fld>
            <a:endParaRPr lang="en-US"/>
          </a:p>
        </p:txBody>
      </p:sp>
    </p:spTree>
    <p:extLst>
      <p:ext uri="{BB962C8B-B14F-4D97-AF65-F5344CB8AC3E}">
        <p14:creationId xmlns:p14="http://schemas.microsoft.com/office/powerpoint/2010/main" val="403313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99938-EDD6-24CA-2E79-11F14F9EF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E1FA73-19F3-E305-A416-6927290B9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0A7AF-D55C-D92E-C526-D2AB5EA76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FB167-8152-5045-831C-92DF9101C9BB}" type="datetime1">
              <a:rPr lang="en-US" smtClean="0"/>
              <a:t>10/3/24</a:t>
            </a:fld>
            <a:endParaRPr lang="en-US"/>
          </a:p>
        </p:txBody>
      </p:sp>
      <p:sp>
        <p:nvSpPr>
          <p:cNvPr id="5" name="Footer Placeholder 4">
            <a:extLst>
              <a:ext uri="{FF2B5EF4-FFF2-40B4-BE49-F238E27FC236}">
                <a16:creationId xmlns:a16="http://schemas.microsoft.com/office/drawing/2014/main" id="{F732F92F-276F-44DA-42A2-A5E700F51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632DAD-63C7-30A7-9033-6429756BB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2A566-F9DA-C143-BF7D-2DF60121E11F}" type="slidenum">
              <a:rPr lang="en-US" smtClean="0"/>
              <a:t>‹#›</a:t>
            </a:fld>
            <a:endParaRPr lang="en-US"/>
          </a:p>
        </p:txBody>
      </p:sp>
      <p:pic>
        <p:nvPicPr>
          <p:cNvPr id="7" name="Picture 6">
            <a:extLst>
              <a:ext uri="{FF2B5EF4-FFF2-40B4-BE49-F238E27FC236}">
                <a16:creationId xmlns:a16="http://schemas.microsoft.com/office/drawing/2014/main" id="{52A27741-CD75-FAC2-B708-52B079C53D50}"/>
              </a:ext>
            </a:extLst>
          </p:cNvPr>
          <p:cNvPicPr>
            <a:picLocks noChangeAspect="1"/>
          </p:cNvPicPr>
          <p:nvPr userDrawn="1"/>
        </p:nvPicPr>
        <p:blipFill>
          <a:blip r:embed="rId15"/>
          <a:stretch>
            <a:fillRect/>
          </a:stretch>
        </p:blipFill>
        <p:spPr>
          <a:xfrm>
            <a:off x="0" y="5951303"/>
            <a:ext cx="2023110" cy="78901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666A906-E792-BFDD-655A-0AA2EF587EBA}"/>
              </a:ext>
            </a:extLst>
          </p:cNvPr>
          <p:cNvPicPr>
            <a:picLocks noChangeAspect="1"/>
          </p:cNvPicPr>
          <p:nvPr userDrawn="1"/>
        </p:nvPicPr>
        <p:blipFill>
          <a:blip r:embed="rId16"/>
          <a:stretch>
            <a:fillRect/>
          </a:stretch>
        </p:blipFill>
        <p:spPr>
          <a:xfrm>
            <a:off x="10832360" y="91440"/>
            <a:ext cx="1670756" cy="845820"/>
          </a:xfrm>
          <a:prstGeom prst="rect">
            <a:avLst/>
          </a:prstGeom>
        </p:spPr>
      </p:pic>
    </p:spTree>
    <p:extLst>
      <p:ext uri="{BB962C8B-B14F-4D97-AF65-F5344CB8AC3E}">
        <p14:creationId xmlns:p14="http://schemas.microsoft.com/office/powerpoint/2010/main" val="890862138"/>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7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74A4E-B202-9745-3EF3-B47753589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E716E5-169A-1B5F-BA6B-0BA60E0FC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65E92-4089-FCF0-88CB-3DEA6C3FB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9D299-E6D7-EB4B-8B5F-CDD4F1CB2A64}" type="datetime1">
              <a:rPr lang="en-US" smtClean="0"/>
              <a:t>10/3/24</a:t>
            </a:fld>
            <a:endParaRPr lang="en-US"/>
          </a:p>
        </p:txBody>
      </p:sp>
      <p:sp>
        <p:nvSpPr>
          <p:cNvPr id="5" name="Footer Placeholder 4">
            <a:extLst>
              <a:ext uri="{FF2B5EF4-FFF2-40B4-BE49-F238E27FC236}">
                <a16:creationId xmlns:a16="http://schemas.microsoft.com/office/drawing/2014/main" id="{BA7FE722-1389-B21A-CB22-D4E7634B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76F730-2BC4-AA3A-9F5E-AE4F56014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A4F36-CCEE-AA48-AB82-5B2E64417BE8}" type="slidenum">
              <a:rPr lang="en-US" smtClean="0"/>
              <a:t>‹#›</a:t>
            </a:fld>
            <a:endParaRPr lang="en-US"/>
          </a:p>
        </p:txBody>
      </p:sp>
      <p:pic>
        <p:nvPicPr>
          <p:cNvPr id="7" name="Picture 6">
            <a:extLst>
              <a:ext uri="{FF2B5EF4-FFF2-40B4-BE49-F238E27FC236}">
                <a16:creationId xmlns:a16="http://schemas.microsoft.com/office/drawing/2014/main" id="{AD908F42-8CAB-08BC-1659-B1A4902A1A0F}"/>
              </a:ext>
            </a:extLst>
          </p:cNvPr>
          <p:cNvPicPr>
            <a:picLocks noChangeAspect="1"/>
          </p:cNvPicPr>
          <p:nvPr userDrawn="1"/>
        </p:nvPicPr>
        <p:blipFill>
          <a:blip r:embed="rId14"/>
          <a:stretch>
            <a:fillRect/>
          </a:stretch>
        </p:blipFill>
        <p:spPr>
          <a:xfrm>
            <a:off x="119270" y="6146821"/>
            <a:ext cx="1774632" cy="692107"/>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3F15104-E73D-67C1-B788-F2BA975B4B3A}"/>
              </a:ext>
            </a:extLst>
          </p:cNvPr>
          <p:cNvPicPr>
            <a:picLocks noChangeAspect="1"/>
          </p:cNvPicPr>
          <p:nvPr userDrawn="1"/>
        </p:nvPicPr>
        <p:blipFill>
          <a:blip r:embed="rId15"/>
          <a:stretch>
            <a:fillRect/>
          </a:stretch>
        </p:blipFill>
        <p:spPr>
          <a:xfrm>
            <a:off x="10832360" y="91440"/>
            <a:ext cx="1670756" cy="845820"/>
          </a:xfrm>
          <a:prstGeom prst="rect">
            <a:avLst/>
          </a:prstGeom>
        </p:spPr>
      </p:pic>
    </p:spTree>
    <p:extLst>
      <p:ext uri="{BB962C8B-B14F-4D97-AF65-F5344CB8AC3E}">
        <p14:creationId xmlns:p14="http://schemas.microsoft.com/office/powerpoint/2010/main" val="47807553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914400" rtl="0" eaLnBrk="1" latinLnBrk="0" hangingPunct="1">
        <a:lnSpc>
          <a:spcPct val="90000"/>
        </a:lnSpc>
        <a:spcBef>
          <a:spcPct val="0"/>
        </a:spcBef>
        <a:buNone/>
        <a:defRPr sz="4400" kern="1200">
          <a:solidFill>
            <a:srgbClr val="00206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therese.m.jones@nasa.gov"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2C32-B430-AB81-0B84-6F9BB9D1753E}"/>
              </a:ext>
            </a:extLst>
          </p:cNvPr>
          <p:cNvSpPr>
            <a:spLocks noGrp="1"/>
          </p:cNvSpPr>
          <p:nvPr>
            <p:ph type="ctrTitle"/>
          </p:nvPr>
        </p:nvSpPr>
        <p:spPr>
          <a:xfrm>
            <a:off x="1524000" y="1893546"/>
            <a:ext cx="9144000" cy="2387600"/>
          </a:xfrm>
        </p:spPr>
        <p:txBody>
          <a:bodyPr>
            <a:normAutofit/>
          </a:bodyPr>
          <a:lstStyle/>
          <a:p>
            <a:r>
              <a:rPr lang="en-US"/>
              <a:t>Non-Interference of Lunar Activities</a:t>
            </a:r>
          </a:p>
        </p:txBody>
      </p:sp>
      <p:sp>
        <p:nvSpPr>
          <p:cNvPr id="3" name="Subtitle 2">
            <a:extLst>
              <a:ext uri="{FF2B5EF4-FFF2-40B4-BE49-F238E27FC236}">
                <a16:creationId xmlns:a16="http://schemas.microsoft.com/office/drawing/2014/main" id="{C077C69C-968F-F465-96AD-7B54103D9EDE}"/>
              </a:ext>
            </a:extLst>
          </p:cNvPr>
          <p:cNvSpPr>
            <a:spLocks noGrp="1"/>
          </p:cNvSpPr>
          <p:nvPr>
            <p:ph type="subTitle" idx="1"/>
          </p:nvPr>
        </p:nvSpPr>
        <p:spPr>
          <a:xfrm>
            <a:off x="342900" y="4513305"/>
            <a:ext cx="11517443" cy="1767574"/>
          </a:xfrm>
        </p:spPr>
        <p:txBody>
          <a:bodyPr vert="horz" lIns="91440" tIns="45720" rIns="91440" bIns="45720" rtlCol="0" anchor="t">
            <a:noAutofit/>
          </a:bodyPr>
          <a:lstStyle/>
          <a:p>
            <a:r>
              <a:rPr lang="en-US" sz="1800" b="1">
                <a:effectLst/>
                <a:latin typeface="Arial"/>
                <a:cs typeface="Arial"/>
              </a:rPr>
              <a:t>Presented by: Therese Jones</a:t>
            </a:r>
          </a:p>
          <a:p>
            <a:r>
              <a:rPr lang="en-US" sz="1800">
                <a:effectLst/>
                <a:latin typeface="Arial"/>
                <a:cs typeface="Arial"/>
              </a:rPr>
              <a:t>Authors:	Therese Jones, Marissa Herron,</a:t>
            </a:r>
            <a:r>
              <a:rPr lang="en-US" sz="1800">
                <a:latin typeface="Arial"/>
                <a:cs typeface="Arial"/>
              </a:rPr>
              <a:t> </a:t>
            </a:r>
            <a:r>
              <a:rPr lang="en-US" sz="1800">
                <a:effectLst/>
                <a:latin typeface="Arial"/>
                <a:cs typeface="Arial"/>
              </a:rPr>
              <a:t>Amanda Hernandez, </a:t>
            </a:r>
          </a:p>
          <a:p>
            <a:r>
              <a:rPr lang="en-US" sz="1800">
                <a:effectLst/>
                <a:latin typeface="Arial"/>
                <a:cs typeface="Arial"/>
              </a:rPr>
              <a:t>Natasha Riegle, Charlotte Davis, </a:t>
            </a:r>
            <a:r>
              <a:rPr lang="en-US" sz="1800" err="1">
                <a:effectLst/>
                <a:latin typeface="Arial"/>
                <a:cs typeface="Arial"/>
              </a:rPr>
              <a:t>Jacobo</a:t>
            </a:r>
            <a:r>
              <a:rPr lang="en-US" sz="1800">
                <a:effectLst/>
                <a:latin typeface="Arial"/>
                <a:cs typeface="Arial"/>
              </a:rPr>
              <a:t> Garcia</a:t>
            </a:r>
          </a:p>
          <a:p>
            <a:endParaRPr lang="en-US" sz="1800"/>
          </a:p>
          <a:p>
            <a:r>
              <a:rPr lang="en-US" sz="1800">
                <a:latin typeface="Arial"/>
                <a:cs typeface="Arial"/>
              </a:rPr>
              <a:t>October 16, 2024</a:t>
            </a:r>
          </a:p>
        </p:txBody>
      </p:sp>
    </p:spTree>
    <p:extLst>
      <p:ext uri="{BB962C8B-B14F-4D97-AF65-F5344CB8AC3E}">
        <p14:creationId xmlns:p14="http://schemas.microsoft.com/office/powerpoint/2010/main" val="656380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C27B-FE23-1E51-7A1D-9BF690DCF19F}"/>
              </a:ext>
            </a:extLst>
          </p:cNvPr>
          <p:cNvSpPr>
            <a:spLocks noGrp="1"/>
          </p:cNvSpPr>
          <p:nvPr>
            <p:ph type="title"/>
          </p:nvPr>
        </p:nvSpPr>
        <p:spPr>
          <a:xfrm>
            <a:off x="237969" y="-144541"/>
            <a:ext cx="10515600" cy="1325563"/>
          </a:xfrm>
        </p:spPr>
        <p:txBody>
          <a:bodyPr/>
          <a:lstStyle/>
          <a:p>
            <a:r>
              <a:rPr lang="en-US"/>
              <a:t>Further questions</a:t>
            </a:r>
          </a:p>
        </p:txBody>
      </p:sp>
      <p:sp>
        <p:nvSpPr>
          <p:cNvPr id="3" name="Content Placeholder 2">
            <a:extLst>
              <a:ext uri="{FF2B5EF4-FFF2-40B4-BE49-F238E27FC236}">
                <a16:creationId xmlns:a16="http://schemas.microsoft.com/office/drawing/2014/main" id="{35F6CFB9-DD93-F058-F0EC-F50D4CD5D1FD}"/>
              </a:ext>
            </a:extLst>
          </p:cNvPr>
          <p:cNvSpPr>
            <a:spLocks noGrp="1"/>
          </p:cNvSpPr>
          <p:nvPr>
            <p:ph sz="half" idx="1"/>
          </p:nvPr>
        </p:nvSpPr>
        <p:spPr>
          <a:xfrm>
            <a:off x="282940" y="1181022"/>
            <a:ext cx="10670381" cy="4351338"/>
          </a:xfrm>
        </p:spPr>
        <p:txBody>
          <a:bodyPr>
            <a:normAutofit/>
          </a:bodyPr>
          <a:lstStyle/>
          <a:p>
            <a:r>
              <a:rPr lang="en-US" sz="2000"/>
              <a:t>Are there CONOPS reporting recommendations that may help mitigate interference?</a:t>
            </a:r>
            <a:br>
              <a:rPr lang="en-US" sz="2000"/>
            </a:br>
            <a:endParaRPr lang="en-US" sz="2000"/>
          </a:p>
          <a:p>
            <a:r>
              <a:rPr lang="en-US" sz="2000"/>
              <a:t>What best practices exist for interference mitigation, and where is more data needed?</a:t>
            </a:r>
            <a:br>
              <a:rPr lang="en-US" sz="2000"/>
            </a:br>
            <a:endParaRPr lang="en-US" sz="2000"/>
          </a:p>
          <a:p>
            <a:r>
              <a:rPr lang="en-US" sz="2000"/>
              <a:t>What technologies/capabilities need to be developed to mitigate interference?</a:t>
            </a:r>
          </a:p>
          <a:p>
            <a:endParaRPr lang="en-US" sz="2000"/>
          </a:p>
          <a:p>
            <a:endParaRPr lang="en-US" sz="2000"/>
          </a:p>
          <a:p>
            <a:r>
              <a:rPr lang="en-US" sz="2000"/>
              <a:t>Want to chat further? Contact: </a:t>
            </a:r>
            <a:r>
              <a:rPr lang="en-US" sz="2000">
                <a:hlinkClick r:id="rId2"/>
              </a:rPr>
              <a:t>therese.m.jones@nasa.gov</a:t>
            </a:r>
            <a:endParaRPr lang="en-US" sz="2000"/>
          </a:p>
          <a:p>
            <a:endParaRPr lang="en-US" sz="2000"/>
          </a:p>
          <a:p>
            <a:endParaRPr lang="en-US" sz="2000"/>
          </a:p>
          <a:p>
            <a:pPr marL="0" indent="0">
              <a:buNone/>
            </a:pPr>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16CAEA30-8D6A-E7CB-A384-5E6341EE7281}"/>
              </a:ext>
            </a:extLst>
          </p:cNvPr>
          <p:cNvSpPr>
            <a:spLocks noGrp="1"/>
          </p:cNvSpPr>
          <p:nvPr>
            <p:ph type="sldNum" sz="quarter" idx="12"/>
          </p:nvPr>
        </p:nvSpPr>
        <p:spPr/>
        <p:txBody>
          <a:bodyPr/>
          <a:lstStyle/>
          <a:p>
            <a:fld id="{B282A566-F9DA-C143-BF7D-2DF60121E11F}" type="slidenum">
              <a:rPr lang="en-US" smtClean="0"/>
              <a:t>10</a:t>
            </a:fld>
            <a:endParaRPr lang="en-US"/>
          </a:p>
        </p:txBody>
      </p:sp>
    </p:spTree>
    <p:extLst>
      <p:ext uri="{BB962C8B-B14F-4D97-AF65-F5344CB8AC3E}">
        <p14:creationId xmlns:p14="http://schemas.microsoft.com/office/powerpoint/2010/main" val="135889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E450-09C8-CD70-8CD6-54EC9CA33EB8}"/>
              </a:ext>
            </a:extLst>
          </p:cNvPr>
          <p:cNvSpPr>
            <a:spLocks noGrp="1"/>
          </p:cNvSpPr>
          <p:nvPr>
            <p:ph type="title"/>
          </p:nvPr>
        </p:nvSpPr>
        <p:spPr>
          <a:xfrm>
            <a:off x="250371" y="212725"/>
            <a:ext cx="10515600" cy="1325563"/>
          </a:xfrm>
        </p:spPr>
        <p:txBody>
          <a:bodyPr/>
          <a:lstStyle/>
          <a:p>
            <a:r>
              <a:rPr lang="en-US"/>
              <a:t>Historical uses of [Harmful] Interference and Contamination</a:t>
            </a:r>
          </a:p>
        </p:txBody>
      </p:sp>
      <p:sp>
        <p:nvSpPr>
          <p:cNvPr id="3" name="Content Placeholder 2">
            <a:extLst>
              <a:ext uri="{FF2B5EF4-FFF2-40B4-BE49-F238E27FC236}">
                <a16:creationId xmlns:a16="http://schemas.microsoft.com/office/drawing/2014/main" id="{CCCC7E02-3E70-7BF6-0525-6CE67CAF4B29}"/>
              </a:ext>
            </a:extLst>
          </p:cNvPr>
          <p:cNvSpPr>
            <a:spLocks noGrp="1"/>
          </p:cNvSpPr>
          <p:nvPr>
            <p:ph sz="half" idx="1"/>
          </p:nvPr>
        </p:nvSpPr>
        <p:spPr>
          <a:xfrm>
            <a:off x="838200" y="1673221"/>
            <a:ext cx="5181600" cy="4351338"/>
          </a:xfrm>
        </p:spPr>
        <p:txBody>
          <a:bodyPr>
            <a:noAutofit/>
          </a:bodyPr>
          <a:lstStyle/>
          <a:p>
            <a:pPr marL="0" indent="0">
              <a:buNone/>
            </a:pPr>
            <a:r>
              <a:rPr lang="en-US" sz="1600" b="1"/>
              <a:t>Contamination</a:t>
            </a:r>
          </a:p>
          <a:p>
            <a:pPr>
              <a:lnSpc>
                <a:spcPct val="120000"/>
              </a:lnSpc>
            </a:pPr>
            <a:r>
              <a:rPr lang="en-US" sz="1600"/>
              <a:t>Contamination concerns trace back to 1958 National Academy of Sciences study; predecessor to the </a:t>
            </a:r>
            <a:r>
              <a:rPr lang="en-US" sz="1600">
                <a:effectLst/>
                <a:ea typeface="Times New Roman" panose="02020603050405020304" pitchFamily="18" charset="0"/>
              </a:rPr>
              <a:t>Committee on Space Research (</a:t>
            </a:r>
            <a:r>
              <a:rPr lang="en-US" sz="1600"/>
              <a:t>COSPAR), </a:t>
            </a:r>
            <a:r>
              <a:rPr lang="en-US" sz="1600">
                <a:effectLst/>
                <a:ea typeface="Times New Roman" panose="02020603050405020304" pitchFamily="18" charset="0"/>
              </a:rPr>
              <a:t>Committee on Contamination by Extra-terrestrial Exploration (CETEX)</a:t>
            </a:r>
            <a:r>
              <a:rPr lang="en-US" sz="1600"/>
              <a:t>, looked at atmospheric impacts, Project West Ford, planetary protection</a:t>
            </a:r>
          </a:p>
          <a:p>
            <a:pPr>
              <a:lnSpc>
                <a:spcPct val="120000"/>
              </a:lnSpc>
            </a:pPr>
            <a:r>
              <a:rPr lang="en-US" sz="1600"/>
              <a:t>Inclusion of avoidance of harmful contamination in Outer Space Treaty (OST) result of CETEX planetary protection work</a:t>
            </a:r>
          </a:p>
          <a:p>
            <a:pPr>
              <a:lnSpc>
                <a:spcPct val="120000"/>
              </a:lnSpc>
            </a:pPr>
            <a:r>
              <a:rPr lang="en-US" sz="1600"/>
              <a:t>Use of “contamination” generally limited to science impacts; harmful contamination limited to planetary protection</a:t>
            </a:r>
          </a:p>
        </p:txBody>
      </p:sp>
      <p:sp>
        <p:nvSpPr>
          <p:cNvPr id="4" name="Content Placeholder 3">
            <a:extLst>
              <a:ext uri="{FF2B5EF4-FFF2-40B4-BE49-F238E27FC236}">
                <a16:creationId xmlns:a16="http://schemas.microsoft.com/office/drawing/2014/main" id="{232C031F-3025-7896-CE4D-ABF98BE169A8}"/>
              </a:ext>
            </a:extLst>
          </p:cNvPr>
          <p:cNvSpPr>
            <a:spLocks noGrp="1"/>
          </p:cNvSpPr>
          <p:nvPr>
            <p:ph sz="half" idx="2"/>
          </p:nvPr>
        </p:nvSpPr>
        <p:spPr>
          <a:xfrm>
            <a:off x="6172200" y="1673221"/>
            <a:ext cx="5181600" cy="4351338"/>
          </a:xfrm>
        </p:spPr>
        <p:txBody>
          <a:bodyPr>
            <a:normAutofit fontScale="70000" lnSpcReduction="20000"/>
          </a:bodyPr>
          <a:lstStyle/>
          <a:p>
            <a:pPr marL="0" indent="0">
              <a:buNone/>
            </a:pPr>
            <a:r>
              <a:rPr lang="en-US" sz="2300" b="1"/>
              <a:t>Interference</a:t>
            </a:r>
          </a:p>
          <a:p>
            <a:pPr>
              <a:lnSpc>
                <a:spcPct val="120000"/>
              </a:lnSpc>
            </a:pPr>
            <a:r>
              <a:rPr lang="en-US" sz="2300"/>
              <a:t>ITU included concept of interference in 1903 with “harmful interference” defined in 1947</a:t>
            </a:r>
          </a:p>
          <a:p>
            <a:pPr lvl="1">
              <a:lnSpc>
                <a:spcPct val="120000"/>
              </a:lnSpc>
            </a:pPr>
            <a:r>
              <a:rPr lang="en-US" sz="2300"/>
              <a:t>1979 differentiation between permissible, accepted, harmful</a:t>
            </a:r>
          </a:p>
          <a:p>
            <a:pPr>
              <a:lnSpc>
                <a:spcPct val="120000"/>
              </a:lnSpc>
            </a:pPr>
            <a:r>
              <a:rPr lang="en-US" sz="2300"/>
              <a:t>Inclusion of harmful interference in OST pushed by U.S.S.R. and allies citing Project West Ford; wanted mandatory consultation</a:t>
            </a:r>
          </a:p>
          <a:p>
            <a:pPr lvl="1">
              <a:lnSpc>
                <a:spcPct val="120000"/>
              </a:lnSpc>
            </a:pPr>
            <a:r>
              <a:rPr lang="en-US" sz="2300"/>
              <a:t>Inclusion of “passage through and operations in space” included in National Space Policy since 1978</a:t>
            </a:r>
          </a:p>
          <a:p>
            <a:pPr>
              <a:lnSpc>
                <a:spcPct val="120000"/>
              </a:lnSpc>
            </a:pPr>
            <a:r>
              <a:rPr lang="en-US" sz="2300"/>
              <a:t>Interference historically more operationally focused</a:t>
            </a:r>
          </a:p>
          <a:p>
            <a:pPr>
              <a:lnSpc>
                <a:spcPct val="120000"/>
              </a:lnSpc>
            </a:pPr>
            <a:r>
              <a:rPr lang="en-US" sz="2300"/>
              <a:t>Artemis Accords Section 11, “Deconfliction”, focuses on the avoidance of harmful interference through the use of safety zones</a:t>
            </a:r>
          </a:p>
          <a:p>
            <a:endParaRPr lang="en-US">
              <a:latin typeface="Century Gothic" panose="020B0502020202020204" pitchFamily="34" charset="0"/>
            </a:endParaRPr>
          </a:p>
          <a:p>
            <a:endParaRPr lang="en-US">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E62C200C-1CAE-D0E9-86F8-3CF5DF889A3D}"/>
              </a:ext>
            </a:extLst>
          </p:cNvPr>
          <p:cNvSpPr>
            <a:spLocks noGrp="1"/>
          </p:cNvSpPr>
          <p:nvPr>
            <p:ph type="sldNum" sz="quarter" idx="12"/>
          </p:nvPr>
        </p:nvSpPr>
        <p:spPr/>
        <p:txBody>
          <a:bodyPr/>
          <a:lstStyle/>
          <a:p>
            <a:fld id="{B282A566-F9DA-C143-BF7D-2DF60121E11F}" type="slidenum">
              <a:rPr lang="en-US" smtClean="0"/>
              <a:t>2</a:t>
            </a:fld>
            <a:endParaRPr lang="en-US"/>
          </a:p>
        </p:txBody>
      </p:sp>
    </p:spTree>
    <p:extLst>
      <p:ext uri="{BB962C8B-B14F-4D97-AF65-F5344CB8AC3E}">
        <p14:creationId xmlns:p14="http://schemas.microsoft.com/office/powerpoint/2010/main" val="429274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0DA1-0E15-21F2-D30A-E8EB55529CD6}"/>
              </a:ext>
            </a:extLst>
          </p:cNvPr>
          <p:cNvSpPr>
            <a:spLocks noGrp="1"/>
          </p:cNvSpPr>
          <p:nvPr>
            <p:ph type="title"/>
          </p:nvPr>
        </p:nvSpPr>
        <p:spPr>
          <a:xfrm>
            <a:off x="228600" y="-17472"/>
            <a:ext cx="10515600" cy="1138773"/>
          </a:xfrm>
        </p:spPr>
        <p:txBody>
          <a:bodyPr/>
          <a:lstStyle/>
          <a:p>
            <a:r>
              <a:rPr lang="en-US"/>
              <a:t>NASA STD 8719.27  (Contamination)</a:t>
            </a:r>
          </a:p>
        </p:txBody>
      </p:sp>
      <p:pic>
        <p:nvPicPr>
          <p:cNvPr id="6" name="Picture 5" descr="Diagram, text&#10;&#10;Description automatically generated">
            <a:extLst>
              <a:ext uri="{FF2B5EF4-FFF2-40B4-BE49-F238E27FC236}">
                <a16:creationId xmlns:a16="http://schemas.microsoft.com/office/drawing/2014/main" id="{0C557B21-8D07-1459-7A1D-C1276E7F7C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68" t="13050" r="1333" b="5324"/>
          <a:stretch/>
        </p:blipFill>
        <p:spPr bwMode="auto">
          <a:xfrm>
            <a:off x="2167328" y="1193732"/>
            <a:ext cx="8309517" cy="4470536"/>
          </a:xfrm>
          <a:prstGeom prst="rect">
            <a:avLst/>
          </a:prstGeom>
          <a:ln>
            <a:solidFill>
              <a:schemeClr val="tx1">
                <a:lumMod val="75000"/>
              </a:schemeClr>
            </a:solid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217EC268-6642-4B6C-CC31-D4BE9C916DD5}"/>
              </a:ext>
            </a:extLst>
          </p:cNvPr>
          <p:cNvSpPr txBox="1"/>
          <p:nvPr/>
        </p:nvSpPr>
        <p:spPr>
          <a:xfrm>
            <a:off x="2431514" y="6034175"/>
            <a:ext cx="8926003" cy="1138773"/>
          </a:xfrm>
          <a:prstGeom prst="rect">
            <a:avLst/>
          </a:prstGeom>
          <a:noFill/>
        </p:spPr>
        <p:txBody>
          <a:bodyPr wrap="square" rtlCol="0">
            <a:spAutoFit/>
          </a:bodyPr>
          <a:lstStyle/>
          <a:p>
            <a:pPr marL="0" marR="0">
              <a:spcBef>
                <a:spcPts val="0"/>
              </a:spcBef>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Contamination vs. harmful contamination in NASA Standard 8719.27 (* denotes definition in STD), courtesy of NASA Office of Planetary Protection, Office of Safety and Mission Assurance</a:t>
            </a:r>
          </a:p>
          <a:p>
            <a:br>
              <a:rPr lang="en-US" sz="1800">
                <a:effectLst/>
                <a:latin typeface="Times New Roman" panose="02020603050405020304" pitchFamily="18" charset="0"/>
                <a:ea typeface="Times New Roman" panose="02020603050405020304" pitchFamily="18" charset="0"/>
              </a:rPr>
            </a:br>
            <a:endParaRPr lang="en-US"/>
          </a:p>
        </p:txBody>
      </p:sp>
      <p:sp>
        <p:nvSpPr>
          <p:cNvPr id="3" name="Slide Number Placeholder 2">
            <a:extLst>
              <a:ext uri="{FF2B5EF4-FFF2-40B4-BE49-F238E27FC236}">
                <a16:creationId xmlns:a16="http://schemas.microsoft.com/office/drawing/2014/main" id="{072EF5C6-6C0A-D76C-94E5-E8C2ADE2DD3A}"/>
              </a:ext>
            </a:extLst>
          </p:cNvPr>
          <p:cNvSpPr>
            <a:spLocks noGrp="1"/>
          </p:cNvSpPr>
          <p:nvPr>
            <p:ph type="sldNum" sz="quarter" idx="12"/>
          </p:nvPr>
        </p:nvSpPr>
        <p:spPr/>
        <p:txBody>
          <a:bodyPr/>
          <a:lstStyle/>
          <a:p>
            <a:fld id="{B282A566-F9DA-C143-BF7D-2DF60121E11F}" type="slidenum">
              <a:rPr lang="en-US" smtClean="0"/>
              <a:t>3</a:t>
            </a:fld>
            <a:endParaRPr lang="en-US"/>
          </a:p>
        </p:txBody>
      </p:sp>
    </p:spTree>
    <p:extLst>
      <p:ext uri="{BB962C8B-B14F-4D97-AF65-F5344CB8AC3E}">
        <p14:creationId xmlns:p14="http://schemas.microsoft.com/office/powerpoint/2010/main" val="49286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11C7-4E51-9CB8-332B-12E04C7ED1BA}"/>
              </a:ext>
            </a:extLst>
          </p:cNvPr>
          <p:cNvSpPr>
            <a:spLocks noGrp="1"/>
          </p:cNvSpPr>
          <p:nvPr>
            <p:ph type="title"/>
          </p:nvPr>
        </p:nvSpPr>
        <p:spPr>
          <a:xfrm>
            <a:off x="262448" y="-110331"/>
            <a:ext cx="11206162" cy="1337469"/>
          </a:xfrm>
        </p:spPr>
        <p:txBody>
          <a:bodyPr>
            <a:noAutofit/>
          </a:bodyPr>
          <a:lstStyle/>
          <a:p>
            <a:r>
              <a:rPr lang="en-US" sz="3000"/>
              <a:t>Public Questionnaire and Workshop on Non-Interference</a:t>
            </a:r>
          </a:p>
        </p:txBody>
      </p:sp>
      <p:sp>
        <p:nvSpPr>
          <p:cNvPr id="4" name="Content Placeholder 3">
            <a:extLst>
              <a:ext uri="{FF2B5EF4-FFF2-40B4-BE49-F238E27FC236}">
                <a16:creationId xmlns:a16="http://schemas.microsoft.com/office/drawing/2014/main" id="{046F3B94-28F8-AD4C-BB13-9D066E2B80B8}"/>
              </a:ext>
            </a:extLst>
          </p:cNvPr>
          <p:cNvSpPr>
            <a:spLocks noGrp="1"/>
          </p:cNvSpPr>
          <p:nvPr>
            <p:ph sz="half" idx="2"/>
          </p:nvPr>
        </p:nvSpPr>
        <p:spPr>
          <a:xfrm>
            <a:off x="342900" y="952046"/>
            <a:ext cx="10497740" cy="4294869"/>
          </a:xfrm>
        </p:spPr>
        <p:txBody>
          <a:bodyPr vert="horz" lIns="91440" tIns="45720" rIns="91440" bIns="45720" rtlCol="0" anchor="t">
            <a:noAutofit/>
          </a:bodyPr>
          <a:lstStyle/>
          <a:p>
            <a:pPr marL="0" indent="0">
              <a:lnSpc>
                <a:spcPct val="110000"/>
              </a:lnSpc>
              <a:buNone/>
            </a:pPr>
            <a:r>
              <a:rPr lang="en-US" sz="1800" b="1">
                <a:latin typeface="Arial"/>
                <a:cs typeface="Calibri"/>
              </a:rPr>
              <a:t>The following slides represent responses from the general public to a questionnaire shared at the "Non-Interference of Lunar Activities" workshop held at the April 2024 Lunar Surface Innovation Consortium. The questionnaire was posted on the OTPS website on </a:t>
            </a:r>
            <a:r>
              <a:rPr lang="en-US" sz="1800" b="1" err="1">
                <a:latin typeface="Arial"/>
                <a:cs typeface="Calibri"/>
              </a:rPr>
              <a:t>NASA.gov</a:t>
            </a:r>
            <a:r>
              <a:rPr lang="en-US" sz="1800" b="1">
                <a:latin typeface="Arial"/>
                <a:cs typeface="Calibri"/>
              </a:rPr>
              <a:t> in May 2024, and public responses were collected for a period of 30 days.* </a:t>
            </a:r>
          </a:p>
        </p:txBody>
      </p:sp>
      <p:sp>
        <p:nvSpPr>
          <p:cNvPr id="10" name="Slide Number Placeholder 9">
            <a:extLst>
              <a:ext uri="{FF2B5EF4-FFF2-40B4-BE49-F238E27FC236}">
                <a16:creationId xmlns:a16="http://schemas.microsoft.com/office/drawing/2014/main" id="{0F5BC57C-6B61-E46F-01A7-D7E8772BF06B}"/>
              </a:ext>
            </a:extLst>
          </p:cNvPr>
          <p:cNvSpPr>
            <a:spLocks noGrp="1"/>
          </p:cNvSpPr>
          <p:nvPr>
            <p:ph type="sldNum" sz="quarter" idx="12"/>
          </p:nvPr>
        </p:nvSpPr>
        <p:spPr/>
        <p:txBody>
          <a:bodyPr/>
          <a:lstStyle/>
          <a:p>
            <a:fld id="{EE0EE818-7ED5-41E2-9EF0-C70D2EAC078C}" type="slidenum">
              <a:rPr lang="en-US" smtClean="0"/>
              <a:t>4</a:t>
            </a:fld>
            <a:endParaRPr lang="en-US"/>
          </a:p>
        </p:txBody>
      </p:sp>
      <p:sp>
        <p:nvSpPr>
          <p:cNvPr id="7" name="TextBox 6">
            <a:extLst>
              <a:ext uri="{FF2B5EF4-FFF2-40B4-BE49-F238E27FC236}">
                <a16:creationId xmlns:a16="http://schemas.microsoft.com/office/drawing/2014/main" id="{37FD88DF-D905-CF25-CDC8-5BB8E8C8F3CA}"/>
              </a:ext>
            </a:extLst>
          </p:cNvPr>
          <p:cNvSpPr txBox="1"/>
          <p:nvPr/>
        </p:nvSpPr>
        <p:spPr>
          <a:xfrm>
            <a:off x="2575661" y="6015692"/>
            <a:ext cx="8264979" cy="523220"/>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*The information contained in the following slides reflect the responses provided by the general public and do not represent the views or opinions, nor should they be construed as endorsements by NASA.</a:t>
            </a:r>
          </a:p>
        </p:txBody>
      </p:sp>
      <p:sp>
        <p:nvSpPr>
          <p:cNvPr id="9" name="TextBox 8">
            <a:extLst>
              <a:ext uri="{FF2B5EF4-FFF2-40B4-BE49-F238E27FC236}">
                <a16:creationId xmlns:a16="http://schemas.microsoft.com/office/drawing/2014/main" id="{8FD90B57-914C-31C7-E04D-CE2040054843}"/>
              </a:ext>
            </a:extLst>
          </p:cNvPr>
          <p:cNvSpPr txBox="1"/>
          <p:nvPr/>
        </p:nvSpPr>
        <p:spPr>
          <a:xfrm>
            <a:off x="582386" y="2637812"/>
            <a:ext cx="10771414" cy="1967205"/>
          </a:xfrm>
          <a:prstGeom prst="rect">
            <a:avLst/>
          </a:prstGeom>
          <a:noFill/>
        </p:spPr>
        <p:txBody>
          <a:bodyPr wrap="square">
            <a:spAutoFit/>
          </a:bodyPr>
          <a:lstStyle/>
          <a:p>
            <a:pPr>
              <a:lnSpc>
                <a:spcPct val="110000"/>
              </a:lnSpc>
            </a:pPr>
            <a:r>
              <a:rPr lang="en-US" sz="1600" i="0" dirty="0">
                <a:effectLst/>
                <a:latin typeface="Arial"/>
                <a:cs typeface="Arial"/>
              </a:rPr>
              <a:t>Questionnaire topics:</a:t>
            </a:r>
          </a:p>
          <a:p>
            <a:pPr>
              <a:lnSpc>
                <a:spcPct val="110000"/>
              </a:lnSpc>
            </a:pPr>
            <a:endParaRPr lang="en-US" sz="1600" i="0" dirty="0">
              <a:effectLst/>
              <a:latin typeface="Arial"/>
              <a:cs typeface="Arial"/>
            </a:endParaRPr>
          </a:p>
          <a:p>
            <a:pPr marL="285750" indent="-285750">
              <a:lnSpc>
                <a:spcPct val="110000"/>
              </a:lnSpc>
              <a:buFont typeface="Arial" panose="020B0604020202020204" pitchFamily="34" charset="0"/>
              <a:buChar char="•"/>
            </a:pPr>
            <a:r>
              <a:rPr lang="en-US" sz="1600" i="0" dirty="0">
                <a:effectLst/>
                <a:latin typeface="Arial"/>
                <a:cs typeface="Arial"/>
              </a:rPr>
              <a:t>Definitions of interference, contamination deconfliction</a:t>
            </a:r>
            <a:endParaRPr lang="en-US" sz="1600" dirty="0"/>
          </a:p>
          <a:p>
            <a:pPr marL="285750" indent="-285750">
              <a:lnSpc>
                <a:spcPct val="110000"/>
              </a:lnSpc>
              <a:buFont typeface="Arial" panose="020B0604020202020204" pitchFamily="34" charset="0"/>
              <a:buChar char="•"/>
            </a:pPr>
            <a:r>
              <a:rPr lang="en-US" sz="1600" i="0" dirty="0">
                <a:effectLst/>
                <a:latin typeface="Arial"/>
                <a:cs typeface="Arial"/>
              </a:rPr>
              <a:t>Understanding the Potential Value of a Site</a:t>
            </a:r>
          </a:p>
          <a:p>
            <a:pPr marL="285750" indent="-285750">
              <a:lnSpc>
                <a:spcPct val="110000"/>
              </a:lnSpc>
              <a:buFont typeface="Arial" panose="020B0604020202020204" pitchFamily="34" charset="0"/>
              <a:buChar char="•"/>
            </a:pPr>
            <a:r>
              <a:rPr lang="en-US" sz="1600" dirty="0">
                <a:latin typeface="Arial"/>
                <a:cs typeface="Arial"/>
              </a:rPr>
              <a:t>Impacting the value of a site and timescale of effects</a:t>
            </a:r>
          </a:p>
          <a:p>
            <a:pPr marL="285750" indent="-285750">
              <a:lnSpc>
                <a:spcPct val="110000"/>
              </a:lnSpc>
              <a:buFont typeface="Arial" panose="020B0604020202020204" pitchFamily="34" charset="0"/>
              <a:buChar char="•"/>
            </a:pPr>
            <a:r>
              <a:rPr lang="en-US" sz="1600" dirty="0">
                <a:latin typeface="Arial"/>
                <a:cs typeface="Arial"/>
              </a:rPr>
              <a:t>Data needed to inform value</a:t>
            </a:r>
          </a:p>
          <a:p>
            <a:pPr marL="285750" indent="-285750">
              <a:lnSpc>
                <a:spcPct val="110000"/>
              </a:lnSpc>
              <a:buFont typeface="Arial" panose="020B0604020202020204" pitchFamily="34" charset="0"/>
              <a:buChar char="•"/>
            </a:pPr>
            <a:r>
              <a:rPr lang="en-US" sz="1600" i="0" dirty="0">
                <a:effectLst/>
                <a:latin typeface="Arial"/>
                <a:cs typeface="Arial"/>
              </a:rPr>
              <a:t>Mitigation mechanisms (policy, technology)</a:t>
            </a:r>
          </a:p>
        </p:txBody>
      </p:sp>
    </p:spTree>
    <p:extLst>
      <p:ext uri="{BB962C8B-B14F-4D97-AF65-F5344CB8AC3E}">
        <p14:creationId xmlns:p14="http://schemas.microsoft.com/office/powerpoint/2010/main" val="93827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A98E-98CA-5213-E6D2-090A6B3326AA}"/>
              </a:ext>
            </a:extLst>
          </p:cNvPr>
          <p:cNvSpPr>
            <a:spLocks noGrp="1"/>
          </p:cNvSpPr>
          <p:nvPr>
            <p:ph type="title"/>
          </p:nvPr>
        </p:nvSpPr>
        <p:spPr/>
        <p:txBody>
          <a:bodyPr/>
          <a:lstStyle/>
          <a:p>
            <a:r>
              <a:rPr lang="en-US" dirty="0"/>
              <a:t>Public interference concerns highlights</a:t>
            </a:r>
          </a:p>
        </p:txBody>
      </p:sp>
      <p:sp>
        <p:nvSpPr>
          <p:cNvPr id="3" name="Content Placeholder 2">
            <a:extLst>
              <a:ext uri="{FF2B5EF4-FFF2-40B4-BE49-F238E27FC236}">
                <a16:creationId xmlns:a16="http://schemas.microsoft.com/office/drawing/2014/main" id="{3C50292B-1971-6263-8D28-C1633E7FA637}"/>
              </a:ext>
            </a:extLst>
          </p:cNvPr>
          <p:cNvSpPr>
            <a:spLocks noGrp="1"/>
          </p:cNvSpPr>
          <p:nvPr>
            <p:ph sz="half" idx="1"/>
          </p:nvPr>
        </p:nvSpPr>
        <p:spPr>
          <a:xfrm>
            <a:off x="838200" y="1825625"/>
            <a:ext cx="10515600" cy="4151105"/>
          </a:xfrm>
        </p:spPr>
        <p:txBody>
          <a:bodyPr>
            <a:normAutofit fontScale="92500" lnSpcReduction="10000"/>
          </a:bodyPr>
          <a:lstStyle/>
          <a:p>
            <a:r>
              <a:rPr lang="en-US" dirty="0"/>
              <a:t>Six main categories: physical contact, thermal disturbance, EMI/RFI, contamination, shadowing from large structures, seismic/vibration from movement</a:t>
            </a:r>
          </a:p>
          <a:p>
            <a:r>
              <a:rPr lang="en-US" dirty="0"/>
              <a:t>Scientific impact to volatiles, astronomical observation mentioned in many responses</a:t>
            </a:r>
          </a:p>
          <a:p>
            <a:r>
              <a:rPr lang="en-US" dirty="0"/>
              <a:t>Operational impacts of dust/debris, physical contact, blocking of access to infrastructure (e.g., paths, power, communications), and improper disposal highlighted</a:t>
            </a:r>
          </a:p>
          <a:p>
            <a:r>
              <a:rPr lang="en-US" dirty="0"/>
              <a:t>Very few best practices outside of RF and planetary protection</a:t>
            </a:r>
          </a:p>
          <a:p>
            <a:pPr lvl="1"/>
            <a:r>
              <a:rPr lang="en-US" dirty="0"/>
              <a:t>Many suggested coordination mechanisms to help mitigate interference; infrastructure and technology investments also recommended</a:t>
            </a:r>
          </a:p>
          <a:p>
            <a:endParaRPr lang="en-US" dirty="0"/>
          </a:p>
          <a:p>
            <a:endParaRPr lang="en-US" dirty="0"/>
          </a:p>
        </p:txBody>
      </p:sp>
      <p:sp>
        <p:nvSpPr>
          <p:cNvPr id="5" name="Slide Number Placeholder 4">
            <a:extLst>
              <a:ext uri="{FF2B5EF4-FFF2-40B4-BE49-F238E27FC236}">
                <a16:creationId xmlns:a16="http://schemas.microsoft.com/office/drawing/2014/main" id="{3E9BDCCB-8C43-0311-5403-0C7F0146A8D2}"/>
              </a:ext>
            </a:extLst>
          </p:cNvPr>
          <p:cNvSpPr>
            <a:spLocks noGrp="1"/>
          </p:cNvSpPr>
          <p:nvPr>
            <p:ph type="sldNum" sz="quarter" idx="12"/>
          </p:nvPr>
        </p:nvSpPr>
        <p:spPr/>
        <p:txBody>
          <a:bodyPr/>
          <a:lstStyle/>
          <a:p>
            <a:fld id="{B282A566-F9DA-C143-BF7D-2DF60121E11F}" type="slidenum">
              <a:rPr lang="en-US" smtClean="0"/>
              <a:t>5</a:t>
            </a:fld>
            <a:endParaRPr lang="en-US"/>
          </a:p>
        </p:txBody>
      </p:sp>
    </p:spTree>
    <p:extLst>
      <p:ext uri="{BB962C8B-B14F-4D97-AF65-F5344CB8AC3E}">
        <p14:creationId xmlns:p14="http://schemas.microsoft.com/office/powerpoint/2010/main" val="178917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9495-A5A6-9A07-0209-665B4B53ED88}"/>
              </a:ext>
            </a:extLst>
          </p:cNvPr>
          <p:cNvSpPr>
            <a:spLocks noGrp="1"/>
          </p:cNvSpPr>
          <p:nvPr>
            <p:ph type="title" idx="4294967295"/>
          </p:nvPr>
        </p:nvSpPr>
        <p:spPr>
          <a:xfrm>
            <a:off x="239487" y="172981"/>
            <a:ext cx="10515600" cy="777875"/>
          </a:xfrm>
        </p:spPr>
        <p:txBody>
          <a:bodyPr>
            <a:normAutofit/>
          </a:bodyPr>
          <a:lstStyle/>
          <a:p>
            <a:r>
              <a:rPr lang="en-US" sz="3600"/>
              <a:t>Public interference concerns, Part 1</a:t>
            </a:r>
          </a:p>
        </p:txBody>
      </p:sp>
      <p:graphicFrame>
        <p:nvGraphicFramePr>
          <p:cNvPr id="4" name="Content Placeholder 3">
            <a:extLst>
              <a:ext uri="{FF2B5EF4-FFF2-40B4-BE49-F238E27FC236}">
                <a16:creationId xmlns:a16="http://schemas.microsoft.com/office/drawing/2014/main" id="{977767E2-1F05-B4BE-DACD-603DBCA3803A}"/>
              </a:ext>
            </a:extLst>
          </p:cNvPr>
          <p:cNvGraphicFramePr>
            <a:graphicFrameLocks noGrp="1"/>
          </p:cNvGraphicFramePr>
          <p:nvPr>
            <p:ph idx="4294967295"/>
            <p:extLst>
              <p:ext uri="{D42A27DB-BD31-4B8C-83A1-F6EECF244321}">
                <p14:modId xmlns:p14="http://schemas.microsoft.com/office/powerpoint/2010/main" val="788627463"/>
              </p:ext>
            </p:extLst>
          </p:nvPr>
        </p:nvGraphicFramePr>
        <p:xfrm>
          <a:off x="142875" y="941591"/>
          <a:ext cx="11913220" cy="4928520"/>
        </p:xfrm>
        <a:graphic>
          <a:graphicData uri="http://schemas.openxmlformats.org/drawingml/2006/table">
            <a:tbl>
              <a:tblPr firstRow="1" firstCol="1" bandRow="1">
                <a:tableStyleId>{5C22544A-7EE6-4342-B048-85BDC9FD1C3A}</a:tableStyleId>
              </a:tblPr>
              <a:tblGrid>
                <a:gridCol w="1011368">
                  <a:extLst>
                    <a:ext uri="{9D8B030D-6E8A-4147-A177-3AD203B41FA5}">
                      <a16:colId xmlns:a16="http://schemas.microsoft.com/office/drawing/2014/main" val="67726667"/>
                    </a:ext>
                  </a:extLst>
                </a:gridCol>
                <a:gridCol w="1319134">
                  <a:extLst>
                    <a:ext uri="{9D8B030D-6E8A-4147-A177-3AD203B41FA5}">
                      <a16:colId xmlns:a16="http://schemas.microsoft.com/office/drawing/2014/main" val="4028021515"/>
                    </a:ext>
                  </a:extLst>
                </a:gridCol>
                <a:gridCol w="3868336">
                  <a:extLst>
                    <a:ext uri="{9D8B030D-6E8A-4147-A177-3AD203B41FA5}">
                      <a16:colId xmlns:a16="http://schemas.microsoft.com/office/drawing/2014/main" val="3429295343"/>
                    </a:ext>
                  </a:extLst>
                </a:gridCol>
                <a:gridCol w="1681236">
                  <a:extLst>
                    <a:ext uri="{9D8B030D-6E8A-4147-A177-3AD203B41FA5}">
                      <a16:colId xmlns:a16="http://schemas.microsoft.com/office/drawing/2014/main" val="1865809694"/>
                    </a:ext>
                  </a:extLst>
                </a:gridCol>
                <a:gridCol w="4033146">
                  <a:extLst>
                    <a:ext uri="{9D8B030D-6E8A-4147-A177-3AD203B41FA5}">
                      <a16:colId xmlns:a16="http://schemas.microsoft.com/office/drawing/2014/main" val="1429046074"/>
                    </a:ext>
                  </a:extLst>
                </a:gridCol>
              </a:tblGrid>
              <a:tr h="722280">
                <a:tc>
                  <a:txBody>
                    <a:bodyPr/>
                    <a:lstStyle/>
                    <a:p>
                      <a:pPr marL="0" marR="0">
                        <a:spcBef>
                          <a:spcPts val="0"/>
                        </a:spcBef>
                        <a:spcAft>
                          <a:spcPts val="0"/>
                        </a:spcAft>
                      </a:pPr>
                      <a:endParaRPr lang="en-US" sz="1200" kern="100">
                        <a:effectLst/>
                        <a:latin typeface="Arial" panose="020B0604020202020204" pitchFamily="34" charset="0"/>
                        <a:cs typeface="Arial" panose="020B0604020202020204" pitchFamily="34" charset="0"/>
                      </a:endParaRPr>
                    </a:p>
                    <a:p>
                      <a:pPr marL="0" marR="0" algn="l">
                        <a:spcBef>
                          <a:spcPts val="0"/>
                        </a:spcBef>
                        <a:spcAft>
                          <a:spcPts val="0"/>
                        </a:spcAft>
                      </a:pPr>
                      <a:r>
                        <a:rPr lang="en-US" sz="1200" kern="100">
                          <a:effectLst/>
                          <a:latin typeface="Arial" panose="020B0604020202020204" pitchFamily="34" charset="0"/>
                          <a:cs typeface="Arial" panose="020B0604020202020204" pitchFamily="34" charset="0"/>
                        </a:rPr>
                        <a:t>Interference Concern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0" marR="0" algn="ctr">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Orbital Operations</a:t>
                      </a:r>
                    </a:p>
                  </a:txBody>
                  <a:tcPr marL="64446" marR="64446" marT="0" marB="0" anchor="ctr"/>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Entry, Descent, and Landing; Ascent</a:t>
                      </a:r>
                    </a:p>
                  </a:txBody>
                  <a:tcPr marL="64446" marR="64446"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Static Surface Operations</a:t>
                      </a:r>
                    </a:p>
                  </a:txBody>
                  <a:tcPr marL="64446" marR="64446" marT="0" marB="0"/>
                </a:tc>
                <a:tc>
                  <a:txBody>
                    <a:bodyPr/>
                    <a:lstStyle/>
                    <a:p>
                      <a:pPr marL="0" marR="0">
                        <a:spcBef>
                          <a:spcPts val="0"/>
                        </a:spcBef>
                        <a:spcAft>
                          <a:spcPts val="0"/>
                        </a:spcAft>
                      </a:pP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Dynamic Surface Operations</a:t>
                      </a:r>
                    </a:p>
                  </a:txBody>
                  <a:tcPr marL="64446" marR="64446" marT="0" marB="0"/>
                </a:tc>
                <a:extLst>
                  <a:ext uri="{0D108BD9-81ED-4DB2-BD59-A6C34878D82A}">
                    <a16:rowId xmlns:a16="http://schemas.microsoft.com/office/drawing/2014/main" val="2843344425"/>
                  </a:ext>
                </a:extLst>
              </a:tr>
              <a:tr h="162513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Physical Contact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171450" marR="0" indent="-171450">
                        <a:spcBef>
                          <a:spcPts val="0"/>
                        </a:spcBef>
                        <a:spcAft>
                          <a:spcPts val="0"/>
                        </a:spcAft>
                        <a:buFont typeface="Arial" panose="020B0604020202020204" pitchFamily="34" charset="0"/>
                        <a:buChar cha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Cislunar conjunctions</a:t>
                      </a:r>
                    </a:p>
                    <a:p>
                      <a:pPr marL="171450" marR="0" indent="-171450">
                        <a:spcBef>
                          <a:spcPts val="0"/>
                        </a:spcBef>
                        <a:spcAft>
                          <a:spcPts val="0"/>
                        </a:spcAft>
                        <a:buFont typeface="Arial" panose="020B0604020202020204" pitchFamily="34" charset="0"/>
                        <a:buChar cha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Occupation of highly desired orbits</a:t>
                      </a:r>
                    </a:p>
                  </a:txBody>
                  <a:tcPr marL="64446" marR="64446"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Movement and compression of lunar soil, movement of dust (e.g., Plume Surface Interactions (PSIs)), which may impact geological samples or impede physical movement</a:t>
                      </a:r>
                    </a:p>
                    <a:p>
                      <a:pPr marL="171450" marR="0" indent="-171450">
                        <a:spcBef>
                          <a:spcPts val="0"/>
                        </a:spcBef>
                        <a:spcAft>
                          <a:spcPts val="0"/>
                        </a:spcAft>
                        <a:buFont typeface="Arial" panose="020B0604020202020204" pitchFamily="34" charset="0"/>
                        <a:buChar cha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Dust coating scientific instruments, solar panels, or habitat surfaces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Ejection of debris into cislunar space</a:t>
                      </a:r>
                    </a:p>
                  </a:txBody>
                  <a:tcPr marL="64446" marR="64446" marT="0" marB="0"/>
                </a:tc>
                <a:tc>
                  <a:txBody>
                    <a:bodyPr/>
                    <a:lstStyle/>
                    <a:p>
                      <a:pPr marL="171450" marR="0" indent="-171450">
                        <a:spcBef>
                          <a:spcPts val="0"/>
                        </a:spcBef>
                        <a:spcAft>
                          <a:spcPts val="0"/>
                        </a:spcAft>
                        <a:buFont typeface="Arial" panose="020B0604020202020204" pitchFamily="34" charset="0"/>
                        <a:buChar cha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Operations blocking desired path/location</a:t>
                      </a:r>
                    </a:p>
                  </a:txBody>
                  <a:tcPr marL="64446" marR="6444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effectLst/>
                          <a:latin typeface="Arial" panose="020B0604020202020204" pitchFamily="34" charset="0"/>
                          <a:ea typeface="Times New Roman" panose="02020603050405020304" pitchFamily="18" charset="0"/>
                          <a:cs typeface="Arial" panose="020B0604020202020204" pitchFamily="34" charset="0"/>
                        </a:rPr>
                        <a:t>Movement and compression of lunar soil, movement of dust (e.g., PSIs), which may impact geological samples or impede physical movement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Dust coating scientific instruments, solar panels, or habitat surfaces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Operations blocking desired path/location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Threat of active physical contact, including due to uncertainty of positioning, especially between crewed and uncrewed operations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extLst>
                  <a:ext uri="{0D108BD9-81ED-4DB2-BD59-A6C34878D82A}">
                    <a16:rowId xmlns:a16="http://schemas.microsoft.com/office/drawing/2014/main" val="3996696580"/>
                  </a:ext>
                </a:extLst>
              </a:tr>
              <a:tr h="90285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Thermal disturbance</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171450" marR="0" indent="-171450">
                        <a:spcBef>
                          <a:spcPts val="0"/>
                        </a:spcBef>
                        <a:spcAft>
                          <a:spcPts val="0"/>
                        </a:spcAft>
                        <a:buFont typeface="Arial" panose="020B0604020202020204" pitchFamily="34" charset="0"/>
                        <a:buChar char="•"/>
                      </a:pPr>
                      <a:r>
                        <a:rPr lang="en-US" sz="1200" kern="100">
                          <a:solidFill>
                            <a:srgbClr val="00C2F9"/>
                          </a:solidFill>
                          <a:effectLst/>
                          <a:latin typeface="Arial" panose="020B0604020202020204" pitchFamily="34" charset="0"/>
                          <a:ea typeface="Times New Roman" panose="02020603050405020304" pitchFamily="18" charset="0"/>
                          <a:cs typeface="Arial" panose="020B0604020202020204" pitchFamily="34" charset="0"/>
                        </a:rPr>
                        <a:t>Heating resulting in dissipation of volatiles (e.g., in PSRs)</a:t>
                      </a:r>
                    </a:p>
                    <a:p>
                      <a:pPr marL="171450" marR="0" indent="-171450">
                        <a:spcBef>
                          <a:spcPts val="0"/>
                        </a:spcBef>
                        <a:spcAft>
                          <a:spcPts val="0"/>
                        </a:spcAft>
                        <a:buFont typeface="Arial" panose="020B0604020202020204" pitchFamily="34" charset="0"/>
                        <a:buChar char="•"/>
                      </a:pPr>
                      <a:endParaRPr lang="en-US" sz="1200" kern="100">
                        <a:solidFill>
                          <a:srgbClr val="00C2F9"/>
                        </a:solidFill>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Reflection of sunlight into another element or into PSRs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00C2F9"/>
                          </a:solidFill>
                          <a:effectLst/>
                          <a:latin typeface="Arial" panose="020B0604020202020204" pitchFamily="34" charset="0"/>
                          <a:ea typeface="Times New Roman" panose="02020603050405020304" pitchFamily="18" charset="0"/>
                          <a:cs typeface="Arial" panose="020B0604020202020204" pitchFamily="34" charset="0"/>
                        </a:rPr>
                        <a:t>Heating resulting in dissipation of volatiles (e.g., in PSRs)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Reflection of sunlight into another element or into PSRs</a:t>
                      </a:r>
                    </a:p>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extLst>
                  <a:ext uri="{0D108BD9-81ED-4DB2-BD59-A6C34878D82A}">
                    <a16:rowId xmlns:a16="http://schemas.microsoft.com/office/drawing/2014/main" val="386315468"/>
                  </a:ext>
                </a:extLst>
              </a:tr>
              <a:tr h="144456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EMI/RFI</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171450" marR="0" indent="-171450">
                        <a:spcBef>
                          <a:spcPts val="0"/>
                        </a:spcBef>
                        <a:spcAft>
                          <a:spcPts val="0"/>
                        </a:spcAft>
                        <a:buFont typeface="Arial" panose="020B0604020202020204" pitchFamily="34" charset="0"/>
                        <a:buChar char="•"/>
                      </a:pPr>
                      <a:r>
                        <a:rPr lang="en-US" sz="12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RFI from satellites, with particularly sensitive impacts to lunar astronomical observatories</a:t>
                      </a:r>
                    </a:p>
                  </a:txBody>
                  <a:tcPr marL="64446" marR="64446"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RFI and EMI with particular concern for proximity to astronomical sites; unshielded electronics from ion propulsion engines flagged for EDL/Ascent</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Energy deposited into surface dust increasing charged particles on the lunar plasma and charged particle-antenna interactions, degrading passive use of radio band</a:t>
                      </a:r>
                    </a:p>
                  </a:txBody>
                  <a:tcPr marL="64446" marR="6444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effectLst/>
                          <a:latin typeface="Arial" panose="020B0604020202020204" pitchFamily="34" charset="0"/>
                          <a:ea typeface="Times New Roman" panose="02020603050405020304" pitchFamily="18" charset="0"/>
                          <a:cs typeface="Arial" panose="020B0604020202020204" pitchFamily="34" charset="0"/>
                        </a:rPr>
                        <a:t>RFI and EMI with particular concern for proximity to astronomical sites</a:t>
                      </a:r>
                    </a:p>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4446" marR="64446"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RFI and EMI with particular concern for proximity to astronomical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Energy deposited into surface dust increasing charged particles on the lunar plasma and charged particle-antenna interactions, degrading passive use of radio band</a:t>
                      </a:r>
                    </a:p>
                  </a:txBody>
                  <a:tcPr marL="64446" marR="64446" marT="0" marB="0"/>
                </a:tc>
                <a:extLst>
                  <a:ext uri="{0D108BD9-81ED-4DB2-BD59-A6C34878D82A}">
                    <a16:rowId xmlns:a16="http://schemas.microsoft.com/office/drawing/2014/main" val="3435472196"/>
                  </a:ext>
                </a:extLst>
              </a:tr>
            </a:tbl>
          </a:graphicData>
        </a:graphic>
      </p:graphicFrame>
      <p:sp>
        <p:nvSpPr>
          <p:cNvPr id="6" name="Rectangle 5">
            <a:extLst>
              <a:ext uri="{FF2B5EF4-FFF2-40B4-BE49-F238E27FC236}">
                <a16:creationId xmlns:a16="http://schemas.microsoft.com/office/drawing/2014/main" id="{22C30FCB-31FA-6C6B-6E0B-AC8BB7819344}"/>
              </a:ext>
            </a:extLst>
          </p:cNvPr>
          <p:cNvSpPr/>
          <p:nvPr/>
        </p:nvSpPr>
        <p:spPr>
          <a:xfrm>
            <a:off x="3467100" y="6164337"/>
            <a:ext cx="7180289" cy="474384"/>
          </a:xfrm>
          <a:prstGeom prst="rect">
            <a:avLst/>
          </a:prstGeom>
          <a:solidFill>
            <a:srgbClr val="E9ECF5"/>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rgbClr val="FF0000"/>
                </a:solidFill>
                <a:latin typeface="Arial" panose="020B0604020202020204" pitchFamily="34" charset="0"/>
                <a:cs typeface="Arial" panose="020B0604020202020204" pitchFamily="34" charset="0"/>
              </a:rPr>
              <a:t>Red = operational concerns	</a:t>
            </a:r>
            <a:r>
              <a:rPr lang="en-US" sz="1600" b="1">
                <a:solidFill>
                  <a:srgbClr val="00C2F9"/>
                </a:solidFill>
                <a:latin typeface="Arial" panose="020B0604020202020204" pitchFamily="34" charset="0"/>
                <a:cs typeface="Arial" panose="020B0604020202020204" pitchFamily="34" charset="0"/>
              </a:rPr>
              <a:t>Blue = scientific concerns </a:t>
            </a:r>
            <a:r>
              <a:rPr lang="en-US" sz="1600" b="1">
                <a:solidFill>
                  <a:schemeClr val="bg1"/>
                </a:solidFill>
                <a:latin typeface="Arial" panose="020B0604020202020204" pitchFamily="34" charset="0"/>
                <a:cs typeface="Arial" panose="020B0604020202020204" pitchFamily="34" charset="0"/>
              </a:rPr>
              <a:t>Black = both</a:t>
            </a:r>
            <a:endParaRPr lang="en-US" sz="1600" b="1">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CB8D190-B392-5D06-1375-FC7C280D025E}"/>
              </a:ext>
            </a:extLst>
          </p:cNvPr>
          <p:cNvSpPr>
            <a:spLocks noGrp="1"/>
          </p:cNvSpPr>
          <p:nvPr>
            <p:ph type="sldNum" sz="quarter" idx="12"/>
          </p:nvPr>
        </p:nvSpPr>
        <p:spPr/>
        <p:txBody>
          <a:bodyPr/>
          <a:lstStyle/>
          <a:p>
            <a:fld id="{B282A566-F9DA-C143-BF7D-2DF60121E11F}" type="slidenum">
              <a:rPr lang="en-US" smtClean="0"/>
              <a:t>6</a:t>
            </a:fld>
            <a:endParaRPr lang="en-US"/>
          </a:p>
        </p:txBody>
      </p:sp>
    </p:spTree>
    <p:extLst>
      <p:ext uri="{BB962C8B-B14F-4D97-AF65-F5344CB8AC3E}">
        <p14:creationId xmlns:p14="http://schemas.microsoft.com/office/powerpoint/2010/main" val="184983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A84CE-D2AA-F229-A145-BCC0DABCB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2A88E-64CC-0827-48AF-18094B3C1D4F}"/>
              </a:ext>
            </a:extLst>
          </p:cNvPr>
          <p:cNvSpPr>
            <a:spLocks noGrp="1"/>
          </p:cNvSpPr>
          <p:nvPr>
            <p:ph type="title" idx="4294967295"/>
          </p:nvPr>
        </p:nvSpPr>
        <p:spPr>
          <a:xfrm>
            <a:off x="252960" y="194870"/>
            <a:ext cx="10515600" cy="693920"/>
          </a:xfrm>
        </p:spPr>
        <p:txBody>
          <a:bodyPr>
            <a:normAutofit/>
          </a:bodyPr>
          <a:lstStyle/>
          <a:p>
            <a:r>
              <a:rPr lang="en-US" sz="3200"/>
              <a:t>Public Interference Concerns Part 2</a:t>
            </a:r>
          </a:p>
        </p:txBody>
      </p:sp>
      <p:graphicFrame>
        <p:nvGraphicFramePr>
          <p:cNvPr id="4" name="Content Placeholder 3">
            <a:extLst>
              <a:ext uri="{FF2B5EF4-FFF2-40B4-BE49-F238E27FC236}">
                <a16:creationId xmlns:a16="http://schemas.microsoft.com/office/drawing/2014/main" id="{C44B3ECA-2B66-5AFB-DB63-68C2FB63DC76}"/>
              </a:ext>
            </a:extLst>
          </p:cNvPr>
          <p:cNvGraphicFramePr>
            <a:graphicFrameLocks noGrp="1"/>
          </p:cNvGraphicFramePr>
          <p:nvPr>
            <p:ph idx="4294967295"/>
            <p:extLst>
              <p:ext uri="{D42A27DB-BD31-4B8C-83A1-F6EECF244321}">
                <p14:modId xmlns:p14="http://schemas.microsoft.com/office/powerpoint/2010/main" val="748553070"/>
              </p:ext>
            </p:extLst>
          </p:nvPr>
        </p:nvGraphicFramePr>
        <p:xfrm>
          <a:off x="74951" y="922589"/>
          <a:ext cx="12028980" cy="4959844"/>
        </p:xfrm>
        <a:graphic>
          <a:graphicData uri="http://schemas.openxmlformats.org/drawingml/2006/table">
            <a:tbl>
              <a:tblPr firstRow="1" firstCol="1" bandRow="1">
                <a:tableStyleId>{5C22544A-7EE6-4342-B048-85BDC9FD1C3A}</a:tableStyleId>
              </a:tblPr>
              <a:tblGrid>
                <a:gridCol w="1203724">
                  <a:extLst>
                    <a:ext uri="{9D8B030D-6E8A-4147-A177-3AD203B41FA5}">
                      <a16:colId xmlns:a16="http://schemas.microsoft.com/office/drawing/2014/main" val="67726667"/>
                    </a:ext>
                  </a:extLst>
                </a:gridCol>
                <a:gridCol w="968176">
                  <a:extLst>
                    <a:ext uri="{9D8B030D-6E8A-4147-A177-3AD203B41FA5}">
                      <a16:colId xmlns:a16="http://schemas.microsoft.com/office/drawing/2014/main" val="4028021515"/>
                    </a:ext>
                  </a:extLst>
                </a:gridCol>
                <a:gridCol w="3456383">
                  <a:extLst>
                    <a:ext uri="{9D8B030D-6E8A-4147-A177-3AD203B41FA5}">
                      <a16:colId xmlns:a16="http://schemas.microsoft.com/office/drawing/2014/main" val="3429295343"/>
                    </a:ext>
                  </a:extLst>
                </a:gridCol>
                <a:gridCol w="2328362">
                  <a:extLst>
                    <a:ext uri="{9D8B030D-6E8A-4147-A177-3AD203B41FA5}">
                      <a16:colId xmlns:a16="http://schemas.microsoft.com/office/drawing/2014/main" val="1865809694"/>
                    </a:ext>
                  </a:extLst>
                </a:gridCol>
                <a:gridCol w="4072335">
                  <a:extLst>
                    <a:ext uri="{9D8B030D-6E8A-4147-A177-3AD203B41FA5}">
                      <a16:colId xmlns:a16="http://schemas.microsoft.com/office/drawing/2014/main" val="1429046074"/>
                    </a:ext>
                  </a:extLst>
                </a:gridCol>
              </a:tblGrid>
              <a:tr h="514184">
                <a:tc>
                  <a:txBody>
                    <a:bodyPr/>
                    <a:lstStyle/>
                    <a:p>
                      <a:pPr marL="0" marR="0">
                        <a:spcBef>
                          <a:spcPts val="0"/>
                        </a:spcBef>
                        <a:spcAft>
                          <a:spcPts val="0"/>
                        </a:spcAft>
                      </a:pPr>
                      <a:endParaRPr lang="en-US" sz="1200" kern="100">
                        <a:effectLst/>
                        <a:latin typeface="Arial" panose="020B0604020202020204" pitchFamily="34" charset="0"/>
                        <a:cs typeface="Arial" panose="020B0604020202020204" pitchFamily="34" charset="0"/>
                      </a:endParaRPr>
                    </a:p>
                    <a:p>
                      <a:pPr marL="0" marR="0">
                        <a:spcBef>
                          <a:spcPts val="0"/>
                        </a:spcBef>
                        <a:spcAft>
                          <a:spcPts val="0"/>
                        </a:spcAft>
                      </a:pPr>
                      <a:r>
                        <a:rPr lang="en-US" sz="1200" kern="100">
                          <a:effectLst/>
                          <a:latin typeface="Arial" panose="020B0604020202020204" pitchFamily="34" charset="0"/>
                          <a:cs typeface="Arial" panose="020B0604020202020204" pitchFamily="34" charset="0"/>
                        </a:rPr>
                        <a:t>Interference Concern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Orbital Operations</a:t>
                      </a:r>
                    </a:p>
                  </a:txBody>
                  <a:tcPr marL="63233" marR="63233"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Entry, Descent, and Landing; Ascent</a:t>
                      </a:r>
                    </a:p>
                  </a:txBody>
                  <a:tcPr marL="63233" marR="63233"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Static Surface Operations</a:t>
                      </a:r>
                    </a:p>
                  </a:txBody>
                  <a:tcPr marL="63233" marR="63233" marT="0" marB="0"/>
                </a:tc>
                <a:tc>
                  <a:txBody>
                    <a:bodyPr/>
                    <a:lstStyle/>
                    <a:p>
                      <a:pPr marL="0" marR="0">
                        <a:spcBef>
                          <a:spcPts val="0"/>
                        </a:spcBef>
                        <a:spcAft>
                          <a:spcPts val="0"/>
                        </a:spcAft>
                      </a:pP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Dynamic Surface Operations</a:t>
                      </a:r>
                    </a:p>
                  </a:txBody>
                  <a:tcPr marL="63233" marR="63233" marT="0" marB="0"/>
                </a:tc>
                <a:extLst>
                  <a:ext uri="{0D108BD9-81ED-4DB2-BD59-A6C34878D82A}">
                    <a16:rowId xmlns:a16="http://schemas.microsoft.com/office/drawing/2014/main" val="2843344425"/>
                  </a:ext>
                </a:extLst>
              </a:tr>
              <a:tr h="2399524">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Contamination (biological, mechanical, chemical)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Improper disposal of hazardous materials (e.g., batteries, lubricants)</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Unplanned disposal of materials (e.g., crash landing)</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Biological/mechanical waste</a:t>
                      </a:r>
                    </a:p>
                    <a:p>
                      <a:pPr marL="171450" marR="0" indent="-171450">
                        <a:spcBef>
                          <a:spcPts val="0"/>
                        </a:spcBef>
                        <a:spcAft>
                          <a:spcPts val="0"/>
                        </a:spcAft>
                        <a:buFont typeface="Arial" panose="020B0604020202020204" pitchFamily="34" charset="0"/>
                        <a:buChar char="•"/>
                      </a:pPr>
                      <a:r>
                        <a:rPr lang="en-US" sz="1200" kern="100" err="1">
                          <a:effectLst/>
                          <a:latin typeface="Arial" panose="020B0604020202020204" pitchFamily="34" charset="0"/>
                          <a:ea typeface="Times New Roman" panose="02020603050405020304" pitchFamily="18" charset="0"/>
                          <a:cs typeface="Arial" panose="020B0604020202020204" pitchFamily="34" charset="0"/>
                        </a:rPr>
                        <a:t>Astrobiological</a:t>
                      </a:r>
                      <a:r>
                        <a:rPr lang="en-US" sz="1200" kern="100">
                          <a:effectLst/>
                          <a:latin typeface="Arial" panose="020B0604020202020204" pitchFamily="34" charset="0"/>
                          <a:ea typeface="Times New Roman" panose="02020603050405020304" pitchFamily="18" charset="0"/>
                          <a:cs typeface="Arial" panose="020B0604020202020204" pitchFamily="34" charset="0"/>
                        </a:rPr>
                        <a:t> contamination including human health hazards</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Topographic changes (e.g., drilling, structures) that impact processes such as water transport, energetic particle flow, temperatures</a:t>
                      </a:r>
                    </a:p>
                    <a:p>
                      <a:pPr marL="171450" marR="0" indent="-171450">
                        <a:spcBef>
                          <a:spcPts val="0"/>
                        </a:spcBef>
                        <a:spcAft>
                          <a:spcPts val="0"/>
                        </a:spcAft>
                        <a:buFont typeface="Arial" panose="020B0604020202020204" pitchFamily="34" charset="0"/>
                        <a:buChar char="•"/>
                      </a:pPr>
                      <a:r>
                        <a:rPr lang="en-US" sz="1200" kern="100">
                          <a:solidFill>
                            <a:srgbClr val="00C2F9"/>
                          </a:solidFill>
                          <a:effectLst/>
                          <a:latin typeface="Arial" panose="020B0604020202020204" pitchFamily="34" charset="0"/>
                          <a:ea typeface="Times New Roman" panose="02020603050405020304" pitchFamily="18" charset="0"/>
                          <a:cs typeface="Arial" panose="020B0604020202020204" pitchFamily="34" charset="0"/>
                        </a:rPr>
                        <a:t>Contamination of polar cold traps from exhaust</a:t>
                      </a:r>
                    </a:p>
                    <a:p>
                      <a:pPr marL="171450" marR="0" indent="-171450">
                        <a:spcBef>
                          <a:spcPts val="0"/>
                        </a:spcBef>
                        <a:spcAft>
                          <a:spcPts val="0"/>
                        </a:spcAft>
                        <a:buFont typeface="Arial" panose="020B0604020202020204" pitchFamily="34" charset="0"/>
                        <a:buChar char="•"/>
                      </a:pPr>
                      <a:r>
                        <a:rPr lang="en-US" sz="1200" kern="100">
                          <a:solidFill>
                            <a:srgbClr val="00C2F9"/>
                          </a:solidFill>
                          <a:effectLst/>
                          <a:latin typeface="Arial" panose="020B0604020202020204" pitchFamily="34" charset="0"/>
                          <a:ea typeface="Times New Roman" panose="02020603050405020304" pitchFamily="18" charset="0"/>
                          <a:cs typeface="Arial" panose="020B0604020202020204" pitchFamily="34" charset="0"/>
                        </a:rPr>
                        <a:t>Exospheric contamination</a:t>
                      </a:r>
                    </a:p>
                  </a:txBody>
                  <a:tcPr marL="63233" marR="63233"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Improper disposal of hazardous materials (e.g., batteries, lubricants)</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Biological/mechanical waste</a:t>
                      </a:r>
                    </a:p>
                    <a:p>
                      <a:pPr marL="171450" marR="0" indent="-171450">
                        <a:spcBef>
                          <a:spcPts val="0"/>
                        </a:spcBef>
                        <a:spcAft>
                          <a:spcPts val="0"/>
                        </a:spcAft>
                        <a:buFont typeface="Arial" panose="020B0604020202020204" pitchFamily="34" charset="0"/>
                        <a:buChar char="•"/>
                      </a:pPr>
                      <a:r>
                        <a:rPr lang="en-US" sz="1200" kern="100" err="1">
                          <a:effectLst/>
                          <a:latin typeface="Arial" panose="020B0604020202020204" pitchFamily="34" charset="0"/>
                          <a:ea typeface="Times New Roman" panose="02020603050405020304" pitchFamily="18" charset="0"/>
                          <a:cs typeface="Arial" panose="020B0604020202020204" pitchFamily="34" charset="0"/>
                        </a:rPr>
                        <a:t>Astrobiological</a:t>
                      </a:r>
                      <a:r>
                        <a:rPr lang="en-US" sz="1200" kern="100">
                          <a:effectLst/>
                          <a:latin typeface="Arial" panose="020B0604020202020204" pitchFamily="34" charset="0"/>
                          <a:ea typeface="Times New Roman" panose="02020603050405020304" pitchFamily="18" charset="0"/>
                          <a:cs typeface="Arial" panose="020B0604020202020204" pitchFamily="34" charset="0"/>
                        </a:rPr>
                        <a:t> contamination including human health hazards</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Topographic changes (e.g., drilling, structures) that impact processes such as water transport, energetic particle flow, temperatures</a:t>
                      </a:r>
                    </a:p>
                  </a:txBody>
                  <a:tcPr marL="63233" marR="63233"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Improper disposal of hazardous materials (e.g., batteries, lubricants)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effectLst/>
                          <a:latin typeface="Arial" panose="020B0604020202020204" pitchFamily="34" charset="0"/>
                          <a:ea typeface="Times New Roman" panose="02020603050405020304" pitchFamily="18" charset="0"/>
                          <a:cs typeface="Arial" panose="020B0604020202020204" pitchFamily="34" charset="0"/>
                        </a:rPr>
                        <a:t>Unplanned disposal of materials (e.g., crash)</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Biological/mechanical waste</a:t>
                      </a:r>
                    </a:p>
                    <a:p>
                      <a:pPr marL="171450" marR="0" indent="-171450">
                        <a:spcBef>
                          <a:spcPts val="0"/>
                        </a:spcBef>
                        <a:spcAft>
                          <a:spcPts val="0"/>
                        </a:spcAft>
                        <a:buFont typeface="Arial" panose="020B0604020202020204" pitchFamily="34" charset="0"/>
                        <a:buChar char="•"/>
                      </a:pPr>
                      <a:r>
                        <a:rPr lang="en-US" sz="1200" kern="100" err="1">
                          <a:effectLst/>
                          <a:latin typeface="Arial" panose="020B0604020202020204" pitchFamily="34" charset="0"/>
                          <a:ea typeface="Times New Roman" panose="02020603050405020304" pitchFamily="18" charset="0"/>
                          <a:cs typeface="Arial" panose="020B0604020202020204" pitchFamily="34" charset="0"/>
                        </a:rPr>
                        <a:t>Astrobiological</a:t>
                      </a:r>
                      <a:r>
                        <a:rPr lang="en-US" sz="1200" kern="100">
                          <a:effectLst/>
                          <a:latin typeface="Arial" panose="020B0604020202020204" pitchFamily="34" charset="0"/>
                          <a:ea typeface="Times New Roman" panose="02020603050405020304" pitchFamily="18" charset="0"/>
                          <a:cs typeface="Arial" panose="020B0604020202020204" pitchFamily="34" charset="0"/>
                        </a:rPr>
                        <a:t> contamination including human health hazards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effectLst/>
                          <a:latin typeface="Arial" panose="020B0604020202020204" pitchFamily="34" charset="0"/>
                          <a:ea typeface="Times New Roman" panose="02020603050405020304" pitchFamily="18" charset="0"/>
                          <a:cs typeface="Arial" panose="020B0604020202020204" pitchFamily="34" charset="0"/>
                        </a:rPr>
                        <a:t>Topographic changes (e.g., drilling, structures) that impact processes such as water transport, energetic particle flow, temperatures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00C2F9"/>
                          </a:solidFill>
                          <a:effectLst/>
                          <a:latin typeface="Arial" panose="020B0604020202020204" pitchFamily="34" charset="0"/>
                          <a:ea typeface="Times New Roman" panose="02020603050405020304" pitchFamily="18" charset="0"/>
                          <a:cs typeface="Arial" panose="020B0604020202020204" pitchFamily="34" charset="0"/>
                        </a:rPr>
                        <a:t>Exospheric contamination</a:t>
                      </a:r>
                    </a:p>
                  </a:txBody>
                  <a:tcPr marL="63233" marR="63233" marT="0" marB="0"/>
                </a:tc>
                <a:extLst>
                  <a:ext uri="{0D108BD9-81ED-4DB2-BD59-A6C34878D82A}">
                    <a16:rowId xmlns:a16="http://schemas.microsoft.com/office/drawing/2014/main" val="4226005835"/>
                  </a:ext>
                </a:extLst>
              </a:tr>
              <a:tr h="1199762">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Shadowing from large structures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Alteration of thermal environment</a:t>
                      </a:r>
                    </a:p>
                  </a:txBody>
                  <a:tcPr marL="63233" marR="63233"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Operations blocking solar power</a:t>
                      </a:r>
                    </a:p>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Operations blocking communications (visibility to Earth, lunar-to lunar)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Alteration of thermal environment</a:t>
                      </a:r>
                    </a:p>
                  </a:txBody>
                  <a:tcPr marL="63233" marR="63233"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effectLst/>
                          <a:latin typeface="Arial" panose="020B0604020202020204" pitchFamily="34" charset="0"/>
                          <a:ea typeface="Times New Roman" panose="02020603050405020304" pitchFamily="18" charset="0"/>
                          <a:cs typeface="Arial" panose="020B0604020202020204" pitchFamily="34" charset="0"/>
                        </a:rPr>
                        <a:t>Operations blocking solar 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effectLst/>
                          <a:latin typeface="Arial" panose="020B0604020202020204" pitchFamily="34" charset="0"/>
                          <a:ea typeface="Times New Roman" panose="02020603050405020304" pitchFamily="18" charset="0"/>
                          <a:cs typeface="Arial" panose="020B0604020202020204" pitchFamily="34" charset="0"/>
                        </a:rPr>
                        <a:t>Operations blocking communications (visibility to Earth, lunar-to lunar)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a:solidFill>
                            <a:srgbClr val="FF0000"/>
                          </a:solidFill>
                          <a:effectLst/>
                          <a:latin typeface="Arial" panose="020B0604020202020204" pitchFamily="34" charset="0"/>
                          <a:ea typeface="Times New Roman" panose="02020603050405020304" pitchFamily="18" charset="0"/>
                          <a:cs typeface="Arial" panose="020B0604020202020204" pitchFamily="34" charset="0"/>
                        </a:rPr>
                        <a:t>Alteration of thermal environment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extLst>
                  <a:ext uri="{0D108BD9-81ED-4DB2-BD59-A6C34878D82A}">
                    <a16:rowId xmlns:a16="http://schemas.microsoft.com/office/drawing/2014/main" val="898755296"/>
                  </a:ext>
                </a:extLst>
              </a:tr>
              <a:tr h="685578">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Seismic/Vibration from movement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0" marR="0">
                        <a:spcBef>
                          <a:spcPts val="0"/>
                        </a:spcBef>
                        <a:spcAft>
                          <a:spcPts val="0"/>
                        </a:spcAft>
                      </a:pP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Seismic/vibrational impacts from operations of particular concern to gravitational wave astronomy</a:t>
                      </a:r>
                    </a:p>
                  </a:txBody>
                  <a:tcPr marL="63233" marR="63233" marT="0" marB="0"/>
                </a:tc>
                <a:tc>
                  <a:txBody>
                    <a:bodyPr/>
                    <a:lstStyle/>
                    <a:p>
                      <a:pPr marL="171450" marR="0" indent="-17145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Solar panels in proximity to seismic station</a:t>
                      </a:r>
                    </a:p>
                  </a:txBody>
                  <a:tcPr marL="63233" marR="63233"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Seismic/vibrational impacts from operations of particular concern to gravitational wave astronomy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Arial" panose="020B0604020202020204" pitchFamily="34" charset="0"/>
                          <a:ea typeface="Times New Roman" panose="02020603050405020304" pitchFamily="18" charset="0"/>
                          <a:cs typeface="Arial" panose="020B0604020202020204" pitchFamily="34" charset="0"/>
                        </a:rPr>
                        <a:t>Solar panels in proximity to seismic station</a:t>
                      </a:r>
                    </a:p>
                    <a:p>
                      <a:pPr marL="0" marR="0">
                        <a:spcBef>
                          <a:spcPts val="0"/>
                        </a:spcBef>
                        <a:spcAft>
                          <a:spcPts val="0"/>
                        </a:spcAft>
                      </a:pPr>
                      <a:endParaRPr lang="en-US" sz="12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3233" marR="63233" marT="0" marB="0"/>
                </a:tc>
                <a:extLst>
                  <a:ext uri="{0D108BD9-81ED-4DB2-BD59-A6C34878D82A}">
                    <a16:rowId xmlns:a16="http://schemas.microsoft.com/office/drawing/2014/main" val="329221879"/>
                  </a:ext>
                </a:extLst>
              </a:tr>
            </a:tbl>
          </a:graphicData>
        </a:graphic>
      </p:graphicFrame>
      <p:sp>
        <p:nvSpPr>
          <p:cNvPr id="5" name="Rectangle 4">
            <a:extLst>
              <a:ext uri="{FF2B5EF4-FFF2-40B4-BE49-F238E27FC236}">
                <a16:creationId xmlns:a16="http://schemas.microsoft.com/office/drawing/2014/main" id="{C665272A-DE2F-8DEF-EED4-164E7E8E671C}"/>
              </a:ext>
            </a:extLst>
          </p:cNvPr>
          <p:cNvSpPr/>
          <p:nvPr/>
        </p:nvSpPr>
        <p:spPr>
          <a:xfrm>
            <a:off x="3462728" y="6160959"/>
            <a:ext cx="7180289" cy="474384"/>
          </a:xfrm>
          <a:prstGeom prst="rect">
            <a:avLst/>
          </a:prstGeom>
          <a:solidFill>
            <a:srgbClr val="E9ECF5"/>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rgbClr val="FF0000"/>
                </a:solidFill>
                <a:latin typeface="Arial" panose="020B0604020202020204" pitchFamily="34" charset="0"/>
                <a:cs typeface="Arial" panose="020B0604020202020204" pitchFamily="34" charset="0"/>
              </a:rPr>
              <a:t>Red = operational concerns	</a:t>
            </a:r>
            <a:r>
              <a:rPr lang="en-US" sz="1600" b="1">
                <a:solidFill>
                  <a:srgbClr val="00C2F9"/>
                </a:solidFill>
                <a:latin typeface="Arial" panose="020B0604020202020204" pitchFamily="34" charset="0"/>
                <a:cs typeface="Arial" panose="020B0604020202020204" pitchFamily="34" charset="0"/>
              </a:rPr>
              <a:t>Blue = scientific concerns </a:t>
            </a:r>
            <a:r>
              <a:rPr lang="en-US" sz="1600" b="1">
                <a:solidFill>
                  <a:schemeClr val="bg1"/>
                </a:solidFill>
                <a:latin typeface="Arial" panose="020B0604020202020204" pitchFamily="34" charset="0"/>
                <a:cs typeface="Arial" panose="020B0604020202020204" pitchFamily="34" charset="0"/>
              </a:rPr>
              <a:t>Black = both</a:t>
            </a:r>
            <a:endParaRPr lang="en-US" sz="1600" b="1">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8E22263-E809-0601-C789-9EC3C3CAE5DA}"/>
              </a:ext>
            </a:extLst>
          </p:cNvPr>
          <p:cNvSpPr>
            <a:spLocks noGrp="1"/>
          </p:cNvSpPr>
          <p:nvPr>
            <p:ph type="sldNum" sz="quarter" idx="12"/>
          </p:nvPr>
        </p:nvSpPr>
        <p:spPr/>
        <p:txBody>
          <a:bodyPr/>
          <a:lstStyle/>
          <a:p>
            <a:fld id="{B282A566-F9DA-C143-BF7D-2DF60121E11F}" type="slidenum">
              <a:rPr lang="en-US" smtClean="0"/>
              <a:t>7</a:t>
            </a:fld>
            <a:endParaRPr lang="en-US"/>
          </a:p>
        </p:txBody>
      </p:sp>
    </p:spTree>
    <p:extLst>
      <p:ext uri="{BB962C8B-B14F-4D97-AF65-F5344CB8AC3E}">
        <p14:creationId xmlns:p14="http://schemas.microsoft.com/office/powerpoint/2010/main" val="182146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9495-A5A6-9A07-0209-665B4B53ED88}"/>
              </a:ext>
            </a:extLst>
          </p:cNvPr>
          <p:cNvSpPr>
            <a:spLocks noGrp="1"/>
          </p:cNvSpPr>
          <p:nvPr>
            <p:ph type="title" idx="4294967295"/>
          </p:nvPr>
        </p:nvSpPr>
        <p:spPr>
          <a:xfrm>
            <a:off x="224852" y="-116615"/>
            <a:ext cx="10515600" cy="1325563"/>
          </a:xfrm>
        </p:spPr>
        <p:txBody>
          <a:bodyPr>
            <a:normAutofit/>
          </a:bodyPr>
          <a:lstStyle/>
          <a:p>
            <a:r>
              <a:rPr lang="en-US" sz="3200"/>
              <a:t>Public spatiotemporal interference concerns</a:t>
            </a:r>
          </a:p>
        </p:txBody>
      </p:sp>
      <p:graphicFrame>
        <p:nvGraphicFramePr>
          <p:cNvPr id="4" name="Content Placeholder 3">
            <a:extLst>
              <a:ext uri="{FF2B5EF4-FFF2-40B4-BE49-F238E27FC236}">
                <a16:creationId xmlns:a16="http://schemas.microsoft.com/office/drawing/2014/main" id="{977767E2-1F05-B4BE-DACD-603DBCA3803A}"/>
              </a:ext>
            </a:extLst>
          </p:cNvPr>
          <p:cNvGraphicFramePr>
            <a:graphicFrameLocks noGrp="1"/>
          </p:cNvGraphicFramePr>
          <p:nvPr>
            <p:ph idx="4294967295"/>
            <p:extLst>
              <p:ext uri="{D42A27DB-BD31-4B8C-83A1-F6EECF244321}">
                <p14:modId xmlns:p14="http://schemas.microsoft.com/office/powerpoint/2010/main" val="2249616379"/>
              </p:ext>
            </p:extLst>
          </p:nvPr>
        </p:nvGraphicFramePr>
        <p:xfrm>
          <a:off x="134912" y="1004341"/>
          <a:ext cx="11914682" cy="5660993"/>
        </p:xfrm>
        <a:graphic>
          <a:graphicData uri="http://schemas.openxmlformats.org/drawingml/2006/table">
            <a:tbl>
              <a:tblPr firstRow="1" firstCol="1" bandRow="1">
                <a:tableStyleId>{5C22544A-7EE6-4342-B048-85BDC9FD1C3A}</a:tableStyleId>
              </a:tblPr>
              <a:tblGrid>
                <a:gridCol w="1507303">
                  <a:extLst>
                    <a:ext uri="{9D8B030D-6E8A-4147-A177-3AD203B41FA5}">
                      <a16:colId xmlns:a16="http://schemas.microsoft.com/office/drawing/2014/main" val="67726667"/>
                    </a:ext>
                  </a:extLst>
                </a:gridCol>
                <a:gridCol w="2401296">
                  <a:extLst>
                    <a:ext uri="{9D8B030D-6E8A-4147-A177-3AD203B41FA5}">
                      <a16:colId xmlns:a16="http://schemas.microsoft.com/office/drawing/2014/main" val="4028021515"/>
                    </a:ext>
                  </a:extLst>
                </a:gridCol>
                <a:gridCol w="3654033">
                  <a:extLst>
                    <a:ext uri="{9D8B030D-6E8A-4147-A177-3AD203B41FA5}">
                      <a16:colId xmlns:a16="http://schemas.microsoft.com/office/drawing/2014/main" val="3429295343"/>
                    </a:ext>
                  </a:extLst>
                </a:gridCol>
                <a:gridCol w="2085247">
                  <a:extLst>
                    <a:ext uri="{9D8B030D-6E8A-4147-A177-3AD203B41FA5}">
                      <a16:colId xmlns:a16="http://schemas.microsoft.com/office/drawing/2014/main" val="1865809694"/>
                    </a:ext>
                  </a:extLst>
                </a:gridCol>
                <a:gridCol w="2266803">
                  <a:extLst>
                    <a:ext uri="{9D8B030D-6E8A-4147-A177-3AD203B41FA5}">
                      <a16:colId xmlns:a16="http://schemas.microsoft.com/office/drawing/2014/main" val="1429046074"/>
                    </a:ext>
                  </a:extLst>
                </a:gridCol>
              </a:tblGrid>
              <a:tr h="58562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Interference Concern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Scientific Impact: Concurrent, short, or long-term?</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Scientific Impact: Hyperlocal, regional, global?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Operational Impact: Concurrent, short, or long-term?</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Operational Impact: Hyperlocal, regional, global?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2843344425"/>
                  </a:ext>
                </a:extLst>
              </a:tr>
              <a:tr h="117124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Physical Contact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Can be long-term for movement of soil/dust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Hyperlocal: Soil disturbance, blocking of transit corridors </a:t>
                      </a:r>
                    </a:p>
                    <a:p>
                      <a:pPr marL="0" marR="0">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Regional: dust</a:t>
                      </a: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Primarily concurrent for surface operations unless physically blocking highly utilized corridor; orbital debris can be long-term</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Dust is regional for surface operations, global for orbital debris.  Physical blocking of activity is largely hyperlocal unless blocking a highly utilized corridor</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3996696580"/>
                  </a:ext>
                </a:extLst>
              </a:tr>
              <a:tr h="58562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Thermal Disturbance</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Long-term; thermal disturbance itself is concurrent, but volatile disturbance could be permanent.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Regional for volatiles; for gravitational wave detectors hyperlocal thermal instabilities are of concern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Concurrent for sunlight reflected onto other elements</a:t>
                      </a: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Hyperlocal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386315468"/>
                  </a:ext>
                </a:extLst>
              </a:tr>
              <a:tr h="390413">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EMI/RFI</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Concurrent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RFI: Global for cislunar satellites EMI: hyperlocal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Concurrent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RFI: Global for cislunar satellites EMI: hyperlocal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3435472196"/>
                  </a:ext>
                </a:extLst>
              </a:tr>
              <a:tr h="1561654">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Contamination (biological, mechanical, chemical)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Long-term for some hazardous materials and for contamination of polar ice traps from exhaust; some exospheric impact temporary.  Localized changes to surface likely permanent on human-timescales.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Can be global for exosphere short-term, long-term gases can be permanently trapped near lunar poles.  Changes to surface will affect multiple processes (water transport, particle flow, temperature variation, illumination). Estimated that Starship could dump 70 T of water in the polar region and possibly a similar amount of CO</a:t>
                      </a:r>
                      <a:r>
                        <a:rPr lang="en-US" sz="1200" kern="100" baseline="-25000">
                          <a:effectLst/>
                          <a:latin typeface="Arial" panose="020B0604020202020204" pitchFamily="34" charset="0"/>
                          <a:cs typeface="Arial" panose="020B0604020202020204" pitchFamily="34" charset="0"/>
                        </a:rPr>
                        <a:t>2 </a:t>
                      </a:r>
                      <a:r>
                        <a:rPr lang="en-US" sz="1200" kern="100">
                          <a:effectLst/>
                          <a:latin typeface="Arial" panose="020B0604020202020204" pitchFamily="34" charset="0"/>
                          <a:cs typeface="Arial" panose="020B0604020202020204" pitchFamily="34" charset="0"/>
                        </a:rPr>
                        <a:t>; water may migrate into polar craters (Farrell et al. 2024)</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Could be long-term for chemical contaminant health hazards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Hyperlocal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4226005835"/>
                  </a:ext>
                </a:extLst>
              </a:tr>
              <a:tr h="585620">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Shadowing from large structures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N/A</a:t>
                      </a: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ea typeface="Times New Roman" panose="02020603050405020304" pitchFamily="18" charset="0"/>
                          <a:cs typeface="Arial" panose="020B0604020202020204" pitchFamily="34" charset="0"/>
                        </a:rPr>
                        <a:t>N/A</a:t>
                      </a: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Long-term if no disposal protocol in highly utilized region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Hyperlocal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898755296"/>
                  </a:ext>
                </a:extLst>
              </a:tr>
              <a:tr h="390413">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Seismic/Vibration from movement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Concurrent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Can be hyperlocal for some disturbances, global for others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Concurrent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Hyperlocal to regional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329221879"/>
                  </a:ext>
                </a:extLst>
              </a:tr>
              <a:tr h="390413">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Aesthetic Degradation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Potentially long-term if structures are not disposed of</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Depends on the extent of visible structures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 N/A</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N/A</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65270" marR="65270" marT="0" marB="0"/>
                </a:tc>
                <a:extLst>
                  <a:ext uri="{0D108BD9-81ED-4DB2-BD59-A6C34878D82A}">
                    <a16:rowId xmlns:a16="http://schemas.microsoft.com/office/drawing/2014/main" val="2300108252"/>
                  </a:ext>
                </a:extLst>
              </a:tr>
            </a:tbl>
          </a:graphicData>
        </a:graphic>
      </p:graphicFrame>
      <p:sp>
        <p:nvSpPr>
          <p:cNvPr id="3" name="Slide Number Placeholder 2">
            <a:extLst>
              <a:ext uri="{FF2B5EF4-FFF2-40B4-BE49-F238E27FC236}">
                <a16:creationId xmlns:a16="http://schemas.microsoft.com/office/drawing/2014/main" id="{413812B6-0A79-0111-3F9A-1A38DCCE611F}"/>
              </a:ext>
            </a:extLst>
          </p:cNvPr>
          <p:cNvSpPr>
            <a:spLocks noGrp="1"/>
          </p:cNvSpPr>
          <p:nvPr>
            <p:ph type="sldNum" sz="quarter" idx="12"/>
          </p:nvPr>
        </p:nvSpPr>
        <p:spPr/>
        <p:txBody>
          <a:bodyPr/>
          <a:lstStyle/>
          <a:p>
            <a:fld id="{B282A566-F9DA-C143-BF7D-2DF60121E11F}" type="slidenum">
              <a:rPr lang="en-US" smtClean="0"/>
              <a:t>8</a:t>
            </a:fld>
            <a:endParaRPr lang="en-US"/>
          </a:p>
        </p:txBody>
      </p:sp>
    </p:spTree>
    <p:extLst>
      <p:ext uri="{BB962C8B-B14F-4D97-AF65-F5344CB8AC3E}">
        <p14:creationId xmlns:p14="http://schemas.microsoft.com/office/powerpoint/2010/main" val="90418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B315-0532-2A1D-9914-8EB21C32D64D}"/>
              </a:ext>
            </a:extLst>
          </p:cNvPr>
          <p:cNvSpPr>
            <a:spLocks noGrp="1"/>
          </p:cNvSpPr>
          <p:nvPr>
            <p:ph type="title" idx="4294967295"/>
          </p:nvPr>
        </p:nvSpPr>
        <p:spPr>
          <a:xfrm>
            <a:off x="239840" y="209860"/>
            <a:ext cx="10515600" cy="754064"/>
          </a:xfrm>
        </p:spPr>
        <p:txBody>
          <a:bodyPr>
            <a:normAutofit/>
          </a:bodyPr>
          <a:lstStyle/>
          <a:p>
            <a:r>
              <a:rPr lang="en-US" sz="3200"/>
              <a:t>Public recommended mitigation mechanisms</a:t>
            </a:r>
          </a:p>
        </p:txBody>
      </p:sp>
      <p:graphicFrame>
        <p:nvGraphicFramePr>
          <p:cNvPr id="4" name="Content Placeholder 3">
            <a:extLst>
              <a:ext uri="{FF2B5EF4-FFF2-40B4-BE49-F238E27FC236}">
                <a16:creationId xmlns:a16="http://schemas.microsoft.com/office/drawing/2014/main" id="{52515CCD-7806-FAF5-BDA1-5E707FF50C48}"/>
              </a:ext>
            </a:extLst>
          </p:cNvPr>
          <p:cNvGraphicFramePr>
            <a:graphicFrameLocks/>
          </p:cNvGraphicFramePr>
          <p:nvPr>
            <p:extLst>
              <p:ext uri="{D42A27DB-BD31-4B8C-83A1-F6EECF244321}">
                <p14:modId xmlns:p14="http://schemas.microsoft.com/office/powerpoint/2010/main" val="150628291"/>
              </p:ext>
            </p:extLst>
          </p:nvPr>
        </p:nvGraphicFramePr>
        <p:xfrm>
          <a:off x="104932" y="937659"/>
          <a:ext cx="11965824" cy="5747955"/>
        </p:xfrm>
        <a:graphic>
          <a:graphicData uri="http://schemas.openxmlformats.org/drawingml/2006/table">
            <a:tbl>
              <a:tblPr firstRow="1" firstCol="1" bandRow="1">
                <a:tableStyleId>{5C22544A-7EE6-4342-B048-85BDC9FD1C3A}</a:tableStyleId>
              </a:tblPr>
              <a:tblGrid>
                <a:gridCol w="1150091">
                  <a:extLst>
                    <a:ext uri="{9D8B030D-6E8A-4147-A177-3AD203B41FA5}">
                      <a16:colId xmlns:a16="http://schemas.microsoft.com/office/drawing/2014/main" val="4233810735"/>
                    </a:ext>
                  </a:extLst>
                </a:gridCol>
                <a:gridCol w="8893318">
                  <a:extLst>
                    <a:ext uri="{9D8B030D-6E8A-4147-A177-3AD203B41FA5}">
                      <a16:colId xmlns:a16="http://schemas.microsoft.com/office/drawing/2014/main" val="365828954"/>
                    </a:ext>
                  </a:extLst>
                </a:gridCol>
                <a:gridCol w="1922415">
                  <a:extLst>
                    <a:ext uri="{9D8B030D-6E8A-4147-A177-3AD203B41FA5}">
                      <a16:colId xmlns:a16="http://schemas.microsoft.com/office/drawing/2014/main" val="334992440"/>
                    </a:ext>
                  </a:extLst>
                </a:gridCol>
              </a:tblGrid>
              <a:tr h="387314">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Interference Concern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0" marR="0" algn="ctr">
                        <a:spcBef>
                          <a:spcPts val="0"/>
                        </a:spcBef>
                        <a:spcAft>
                          <a:spcPts val="0"/>
                        </a:spcAft>
                      </a:pPr>
                      <a:r>
                        <a:rPr lang="en-US" sz="1200" kern="100">
                          <a:effectLst/>
                          <a:latin typeface="Arial" panose="020B0604020202020204" pitchFamily="34" charset="0"/>
                          <a:cs typeface="Arial" panose="020B0604020202020204" pitchFamily="34" charset="0"/>
                        </a:rPr>
                        <a:t>Mitigation Mechanisms?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0" marR="0" algn="ctr">
                        <a:spcBef>
                          <a:spcPts val="0"/>
                        </a:spcBef>
                        <a:spcAft>
                          <a:spcPts val="0"/>
                        </a:spcAft>
                      </a:pPr>
                      <a:r>
                        <a:rPr lang="en-US" sz="1200" kern="100">
                          <a:effectLst/>
                          <a:latin typeface="Arial" panose="020B0604020202020204" pitchFamily="34" charset="0"/>
                          <a:cs typeface="Arial" panose="020B0604020202020204" pitchFamily="34" charset="0"/>
                        </a:rPr>
                        <a:t>Existing Technical or Standards work?</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1964376129"/>
                  </a:ext>
                </a:extLst>
              </a:tr>
              <a:tr h="439344">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Physical Contact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Infrastructure to minimize dust (roads/railways, landing pads, regolith walls)</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Pre-mission concept of operations (CONOPS)  reporting requirements to include dust ejecta predictions</a:t>
                      </a:r>
                    </a:p>
                  </a:txBody>
                  <a:tcPr marL="17176" marR="17176"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61443845"/>
                  </a:ext>
                </a:extLst>
              </a:tr>
              <a:tr h="467188">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Thermal disturbance</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See contamination recommendations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545629662"/>
                  </a:ext>
                </a:extLst>
              </a:tr>
              <a:tr h="1355598">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EMI/RFI</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Pre-mission CONOPS to include planned spectrum use, characterization of EMI/EMC</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ea typeface="Times New Roman" panose="02020603050405020304" pitchFamily="18" charset="0"/>
                          <a:cs typeface="Arial" panose="020B0604020202020204" pitchFamily="34" charset="0"/>
                        </a:rPr>
                        <a:t>Maintaining a database of transmitter frequencies used by all lunar assets regardless of country of origin </a:t>
                      </a:r>
                      <a:endParaRPr lang="en-US" sz="1200" kern="100">
                        <a:effectLst/>
                        <a:latin typeface="Arial" panose="020B0604020202020204" pitchFamily="34" charset="0"/>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Coordination between active/passive users during early stages of tech development</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Minimizing active band spectrum to allow for more science (particularly at bands blocked by Earth’s ionosphere)</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Locating missions at geographically dispersed areas away from passive users</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MIL-STD-461 for EMI</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ITU working groups 7a/7d</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Space Frequency Coordination Group</a:t>
                      </a:r>
                    </a:p>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CITEL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3658478604"/>
                  </a:ext>
                </a:extLst>
              </a:tr>
              <a:tr h="1936569">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Contamination (biological, mechanical, chemical)</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Designate (temporarily or indefinitely) certain regions for certain purposes. </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Studies of if and how sites may be ‘restored’ after e.g., ISRU</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Add environmental impact requirements to the </a:t>
                      </a:r>
                      <a:r>
                        <a:rPr lang="en-US" sz="1200" kern="100" err="1">
                          <a:effectLst/>
                          <a:latin typeface="Arial" panose="020B0604020202020204" pitchFamily="34" charset="0"/>
                          <a:cs typeface="Arial" panose="020B0604020202020204" pitchFamily="34" charset="0"/>
                        </a:rPr>
                        <a:t>NextSTEP</a:t>
                      </a:r>
                      <a:r>
                        <a:rPr lang="en-US" sz="1200" kern="100">
                          <a:effectLst/>
                          <a:latin typeface="Arial" panose="020B0604020202020204" pitchFamily="34" charset="0"/>
                          <a:cs typeface="Arial" panose="020B0604020202020204" pitchFamily="34" charset="0"/>
                        </a:rPr>
                        <a:t> Appendices used to procure HLS services. </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NASA guidelines on (1) what these sites are with respect to science and exploration, and (2) how lunar actors should conduct operations in their vicinity without compromising their value (e.g., </a:t>
                      </a:r>
                      <a:r>
                        <a:rPr lang="en-US" sz="1200" kern="1200">
                          <a:solidFill>
                            <a:schemeClr val="dk1"/>
                          </a:solidFill>
                          <a:effectLst/>
                          <a:latin typeface="Arial" panose="020B0604020202020204" pitchFamily="34" charset="0"/>
                          <a:ea typeface="+mn-ea"/>
                          <a:cs typeface="Arial" panose="020B0604020202020204" pitchFamily="34" charset="0"/>
                        </a:rPr>
                        <a:t>recommended</a:t>
                      </a:r>
                      <a:r>
                        <a:rPr lang="en-US" sz="1200">
                          <a:effectLst/>
                          <a:latin typeface="Arial" panose="020B0604020202020204" pitchFamily="34" charset="0"/>
                          <a:cs typeface="Arial" panose="020B0604020202020204" pitchFamily="34" charset="0"/>
                        </a:rPr>
                        <a:t> l</a:t>
                      </a:r>
                      <a:r>
                        <a:rPr lang="en-US" sz="1200" kern="100">
                          <a:effectLst/>
                          <a:latin typeface="Arial" panose="020B0604020202020204" pitchFamily="34" charset="0"/>
                          <a:cs typeface="Arial" panose="020B0604020202020204" pitchFamily="34" charset="0"/>
                        </a:rPr>
                        <a:t>anding site or rover discouraging certain activities in certain areas)</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Industry best practices and standards,</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Economic incentives for companies to sell NASA in situ data prior to site compromise</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Expanding ITU framework and Interagency Operations Advisory Group work to consider preservation for scientific community</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Cryogenic sample collection and storage prior to executing surface activities that may impact future science in that area.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COSPAR</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2608437706"/>
                  </a:ext>
                </a:extLst>
              </a:tr>
              <a:tr h="580971">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Seismic/Vibration from movement</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Defining minimum distances between machines and a gravitational-wave detector (dependent on machine)</a:t>
                      </a:r>
                    </a:p>
                    <a:p>
                      <a:pPr marL="342900" marR="0" lvl="0" indent="-342900">
                        <a:spcBef>
                          <a:spcPts val="0"/>
                        </a:spcBef>
                        <a:spcAft>
                          <a:spcPts val="0"/>
                        </a:spcAft>
                        <a:buFont typeface="Arial" panose="020B0604020202020204" pitchFamily="34" charset="0"/>
                        <a:buChar char="•"/>
                        <a:tabLst>
                          <a:tab pos="228600" algn="l"/>
                        </a:tabLst>
                      </a:pPr>
                      <a:r>
                        <a:rPr lang="en-US" sz="1200" kern="100">
                          <a:effectLst/>
                          <a:latin typeface="Arial" panose="020B0604020202020204" pitchFamily="34" charset="0"/>
                          <a:cs typeface="Arial" panose="020B0604020202020204" pitchFamily="34" charset="0"/>
                        </a:rPr>
                        <a:t>Correct detector data with environmental monitoring systems measuring seismic disturbance</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4080789094"/>
                  </a:ext>
                </a:extLst>
              </a:tr>
              <a:tr h="580971">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Aesthetic Degradation</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tc>
                  <a:txBody>
                    <a:bodyPr/>
                    <a:lstStyle/>
                    <a:p>
                      <a:pPr marL="342900" marR="0" lvl="0" indent="-342900">
                        <a:spcBef>
                          <a:spcPts val="0"/>
                        </a:spcBef>
                        <a:spcAft>
                          <a:spcPts val="0"/>
                        </a:spcAft>
                        <a:buFont typeface="Arial" panose="020B0604020202020204" pitchFamily="34" charset="0"/>
                        <a:buChar char="•"/>
                      </a:pPr>
                      <a:r>
                        <a:rPr lang="en-US" sz="1200" kern="100">
                          <a:effectLst/>
                          <a:latin typeface="Arial" panose="020B0604020202020204" pitchFamily="34" charset="0"/>
                          <a:cs typeface="Arial" panose="020B0604020202020204" pitchFamily="34" charset="0"/>
                        </a:rPr>
                        <a:t>Significant alteration of the Moon's surface must be prohibited to preserve its integrity as seen by Earth's inhabitants with the naked eye or amateur telescope (size smaller than 1 arcsecond from the Earth surface, or radius of 2 km at the Moon's equatorial location.. Areas at least 30 arcseconds apart prevent the formation of visible clusters.</a:t>
                      </a:r>
                    </a:p>
                  </a:txBody>
                  <a:tcPr marL="17176" marR="17176" marT="0" marB="0"/>
                </a:tc>
                <a:tc>
                  <a:txBody>
                    <a:bodyPr/>
                    <a:lstStyle/>
                    <a:p>
                      <a:pPr marL="0" marR="0">
                        <a:spcBef>
                          <a:spcPts val="0"/>
                        </a:spcBef>
                        <a:spcAft>
                          <a:spcPts val="0"/>
                        </a:spcAft>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Times New Roman" panose="02020603050405020304" pitchFamily="18" charset="0"/>
                        <a:cs typeface="Arial" panose="020B0604020202020204" pitchFamily="34" charset="0"/>
                      </a:endParaRPr>
                    </a:p>
                  </a:txBody>
                  <a:tcPr marL="17176" marR="17176" marT="0" marB="0"/>
                </a:tc>
                <a:extLst>
                  <a:ext uri="{0D108BD9-81ED-4DB2-BD59-A6C34878D82A}">
                    <a16:rowId xmlns:a16="http://schemas.microsoft.com/office/drawing/2014/main" val="977399953"/>
                  </a:ext>
                </a:extLst>
              </a:tr>
            </a:tbl>
          </a:graphicData>
        </a:graphic>
      </p:graphicFrame>
      <p:sp>
        <p:nvSpPr>
          <p:cNvPr id="3" name="Slide Number Placeholder 2">
            <a:extLst>
              <a:ext uri="{FF2B5EF4-FFF2-40B4-BE49-F238E27FC236}">
                <a16:creationId xmlns:a16="http://schemas.microsoft.com/office/drawing/2014/main" id="{4039A5BE-84EF-4416-6230-3C148C98D70A}"/>
              </a:ext>
            </a:extLst>
          </p:cNvPr>
          <p:cNvSpPr>
            <a:spLocks noGrp="1"/>
          </p:cNvSpPr>
          <p:nvPr>
            <p:ph type="sldNum" sz="quarter" idx="12"/>
          </p:nvPr>
        </p:nvSpPr>
        <p:spPr/>
        <p:txBody>
          <a:bodyPr/>
          <a:lstStyle/>
          <a:p>
            <a:fld id="{B282A566-F9DA-C143-BF7D-2DF60121E11F}" type="slidenum">
              <a:rPr lang="en-US" smtClean="0"/>
              <a:t>9</a:t>
            </a:fld>
            <a:endParaRPr lang="en-US"/>
          </a:p>
        </p:txBody>
      </p:sp>
    </p:spTree>
    <p:extLst>
      <p:ext uri="{BB962C8B-B14F-4D97-AF65-F5344CB8AC3E}">
        <p14:creationId xmlns:p14="http://schemas.microsoft.com/office/powerpoint/2010/main" val="245498588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 and Focus Areas-GS-10.18.23" id="{E99A898E-AAA9-8D45-9257-2F7AA0373004}" vid="{EAE15926-F131-4648-9EDF-A18020F7907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 and Focus Areas-GS-10.18.23" id="{E99A898E-AAA9-8D45-9257-2F7AA0373004}" vid="{8DE25785-C2EE-8D48-9C34-CAD9100681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8ef083-5056-4406-84d7-62a857a191d2">
      <UserInfo>
        <DisplayName>Weeden, Charity A. (HQ-AJ000)</DisplayName>
        <AccountId>13</AccountId>
        <AccountType/>
      </UserInfo>
      <UserInfo>
        <DisplayName>Gertsen, Ellen M {she,her} (HQ-AJ000)</DisplayName>
        <AccountId>10</AccountId>
        <AccountType/>
      </UserInfo>
      <UserInfo>
        <DisplayName>Charania, AC (HQ-AJ000)</DisplayName>
        <AccountId>14</AccountId>
        <AccountType/>
      </UserInfo>
      <UserInfo>
        <DisplayName>Rodgers, Erica (HQ-AJ000)</DisplayName>
        <AccountId>12</AccountId>
        <AccountType/>
      </UserInfo>
      <UserInfo>
        <DisplayName>Macdonald, Alexander (HQ-AJ000)</DisplayName>
        <AccountId>15</AccountId>
        <AccountType/>
      </UserInfo>
      <UserInfo>
        <DisplayName>Carrington, Lina {she, her} (HQ-AJ000)</DisplayName>
        <AccountId>11</AccountId>
        <AccountType/>
      </UserInfo>
      <UserInfo>
        <DisplayName>Wright, Kenneth D. (HQ-AJ000)</DisplayName>
        <AccountId>19</AccountId>
        <AccountType/>
      </UserInfo>
    </SharedWithUsers>
    <lcf76f155ced4ddcb4097134ff3c332f xmlns="51624f36-88b2-43a0-8d33-ccbba3bbe495">
      <Terms xmlns="http://schemas.microsoft.com/office/infopath/2007/PartnerControls"/>
    </lcf76f155ced4ddcb4097134ff3c332f>
    <TaxCatchAll xmlns="d900e117-17a0-4b24-9e47-511ef1d02c43" xsi:nil="true"/>
    <RecordType xmlns="51624f36-88b2-43a0-8d33-ccbba3bbe495" xsi:nil="true"/>
    <Comments xmlns="51624f36-88b2-43a0-8d33-ccbba3bbe495" xsi:nil="true"/>
    <Topic xmlns="51624f36-88b2-43a0-8d33-ccbba3bbe495" xsi:nil="true"/>
    <Affiliation_x0028_s_x0029_ xmlns="51624f36-88b2-43a0-8d33-ccbba3bbe4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6B35DBAB1CF54DA8EBAC00C944B4FB" ma:contentTypeVersion="20" ma:contentTypeDescription="Create a new document." ma:contentTypeScope="" ma:versionID="7b5e1b14748a391dd095f0b08a0f7bce">
  <xsd:schema xmlns:xsd="http://www.w3.org/2001/XMLSchema" xmlns:xs="http://www.w3.org/2001/XMLSchema" xmlns:p="http://schemas.microsoft.com/office/2006/metadata/properties" xmlns:ns2="51624f36-88b2-43a0-8d33-ccbba3bbe495" xmlns:ns3="368ef083-5056-4406-84d7-62a857a191d2" xmlns:ns4="d900e117-17a0-4b24-9e47-511ef1d02c43" targetNamespace="http://schemas.microsoft.com/office/2006/metadata/properties" ma:root="true" ma:fieldsID="59fdd014e6573ad9949863d7b657130c" ns2:_="" ns3:_="" ns4:_="">
    <xsd:import namespace="51624f36-88b2-43a0-8d33-ccbba3bbe495"/>
    <xsd:import namespace="368ef083-5056-4406-84d7-62a857a191d2"/>
    <xsd:import namespace="d900e117-17a0-4b24-9e47-511ef1d02c43"/>
    <xsd:element name="properties">
      <xsd:complexType>
        <xsd:sequence>
          <xsd:element name="documentManagement">
            <xsd:complexType>
              <xsd:all>
                <xsd:element ref="ns2:Comments" minOccurs="0"/>
                <xsd:element ref="ns2:RecordType"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Topic" minOccurs="0"/>
                <xsd:element ref="ns2:Affiliation_x0028_s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24f36-88b2-43a0-8d33-ccbba3bbe495" elementFormDefault="qualified">
    <xsd:import namespace="http://schemas.microsoft.com/office/2006/documentManagement/types"/>
    <xsd:import namespace="http://schemas.microsoft.com/office/infopath/2007/PartnerControls"/>
    <xsd:element name="Comments" ma:index="3" nillable="true" ma:displayName="Comments" ma:description="Description of Content" ma:format="Dropdown" ma:internalName="Comments">
      <xsd:simpleType>
        <xsd:restriction base="dms:Text">
          <xsd:maxLength value="255"/>
        </xsd:restriction>
      </xsd:simpleType>
    </xsd:element>
    <xsd:element name="RecordType" ma:index="4" nillable="true" ma:displayName="Record Type" ma:description="Temporary or Permanent Records" ma:format="Dropdown" ma:internalName="RecordType">
      <xsd:simpleType>
        <xsd:restriction base="dms:Choice">
          <xsd:enumeration value="Temporary"/>
          <xsd:enumeration value="Permanent"/>
          <xsd:enumeration value="Reference/Non-record"/>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Topic" ma:index="25" nillable="true" ma:displayName="Topic" ma:format="Dropdown" ma:internalName="Topic">
      <xsd:simpleType>
        <xsd:restriction base="dms:Choice">
          <xsd:enumeration value="Life cycle analysis"/>
          <xsd:enumeration value="Earth"/>
          <xsd:enumeration value="Earth Orbit"/>
        </xsd:restriction>
      </xsd:simpleType>
    </xsd:element>
    <xsd:element name="Affiliation_x0028_s_x0029_" ma:index="26" nillable="true" ma:displayName="Affiliation(s)" ma:format="Dropdown" ma:internalName="Affiliation_x0028_s_x0029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8ef083-5056-4406-84d7-62a857a191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59e697-003e-4744-8ba4-72b4b7cae5a8}" ma:internalName="TaxCatchAll" ma:showField="CatchAllData" ma:web="368ef083-5056-4406-84d7-62a857a19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CC4BF-7EC6-48C0-B043-97EB1A5CC2EA}">
  <ds:schemaRef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51624f36-88b2-43a0-8d33-ccbba3bbe495"/>
    <ds:schemaRef ds:uri="http://purl.org/dc/elements/1.1/"/>
    <ds:schemaRef ds:uri="http://schemas.openxmlformats.org/package/2006/metadata/core-properties"/>
    <ds:schemaRef ds:uri="d900e117-17a0-4b24-9e47-511ef1d02c43"/>
    <ds:schemaRef ds:uri="368ef083-5056-4406-84d7-62a857a191d2"/>
    <ds:schemaRef ds:uri="http://schemas.microsoft.com/office/2006/metadata/properties"/>
  </ds:schemaRefs>
</ds:datastoreItem>
</file>

<file path=customXml/itemProps2.xml><?xml version="1.0" encoding="utf-8"?>
<ds:datastoreItem xmlns:ds="http://schemas.openxmlformats.org/officeDocument/2006/customXml" ds:itemID="{634195B8-11E4-4043-8329-B430671E329E}">
  <ds:schemaRefs>
    <ds:schemaRef ds:uri="368ef083-5056-4406-84d7-62a857a191d2"/>
    <ds:schemaRef ds:uri="51624f36-88b2-43a0-8d33-ccbba3bbe495"/>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B96182-A62B-451B-B7D5-C6558ACCE449}">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1</TotalTime>
  <Words>1935</Words>
  <Application>Microsoft Macintosh PowerPoint</Application>
  <PresentationFormat>Widescreen</PresentationFormat>
  <Paragraphs>218</Paragraphs>
  <Slides>10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Century Gothic</vt:lpstr>
      <vt:lpstr>Times New Roman</vt:lpstr>
      <vt:lpstr>1_Custom Design</vt:lpstr>
      <vt:lpstr>Custom Design</vt:lpstr>
      <vt:lpstr>Non-Interference of Lunar Activities</vt:lpstr>
      <vt:lpstr>Historical uses of [Harmful] Interference and Contamination</vt:lpstr>
      <vt:lpstr>NASA STD 8719.27  (Contamination)</vt:lpstr>
      <vt:lpstr>Public Questionnaire and Workshop on Non-Interference</vt:lpstr>
      <vt:lpstr>Public interference concerns highlights</vt:lpstr>
      <vt:lpstr>Public interference concerns, Part 1</vt:lpstr>
      <vt:lpstr>Public Interference Concerns Part 2</vt:lpstr>
      <vt:lpstr>Public spatiotemporal interference concerns</vt:lpstr>
      <vt:lpstr>Public recommended mitigation mechanisms</vt:lpstr>
      <vt:lpstr>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Marquard, Erica (HQ-CM000)[Total Solutions Inc]</dc:creator>
  <cp:lastModifiedBy>Jones, Therese M. (HQ-AJ000)</cp:lastModifiedBy>
  <cp:revision>1</cp:revision>
  <cp:lastPrinted>2023-06-14T13:59:20Z</cp:lastPrinted>
  <dcterms:created xsi:type="dcterms:W3CDTF">2022-04-19T13:50:24Z</dcterms:created>
  <dcterms:modified xsi:type="dcterms:W3CDTF">2024-10-03T19:57:39Z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0x010100FF6B35DBAB1CF54DA8EBAC00C944B4FB</vt:lpwstr>
  </property>
  <property fmtid="{D5CDD505-2E9C-101B-9397-08002B2CF9AE}" pid="3" name="MediaServiceImageTags">
    <vt:lpwstr/>
  </property>
</Properties>
</file>