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  <p:sldMasterId id="2147483694" r:id="rId6"/>
  </p:sldMasterIdLst>
  <p:notesMasterIdLst>
    <p:notesMasterId r:id="rId20"/>
  </p:notesMasterIdLst>
  <p:sldIdLst>
    <p:sldId id="2072578784" r:id="rId7"/>
    <p:sldId id="2072578785" r:id="rId8"/>
    <p:sldId id="2072577776" r:id="rId9"/>
    <p:sldId id="2072578789" r:id="rId10"/>
    <p:sldId id="2072578787" r:id="rId11"/>
    <p:sldId id="2118" r:id="rId12"/>
    <p:sldId id="2072578792" r:id="rId13"/>
    <p:sldId id="2072578793" r:id="rId14"/>
    <p:sldId id="2072577898" r:id="rId15"/>
    <p:sldId id="2072578794" r:id="rId16"/>
    <p:sldId id="2072577904" r:id="rId17"/>
    <p:sldId id="2072578791" r:id="rId18"/>
    <p:sldId id="25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544549"/>
    <a:srgbClr val="D4E3F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yward, Erin G. (MSFC-EM41)" userId="a67debd7-646b-4cc2-bf37-a1f98d3e56e6" providerId="ADAL" clId="{3F00E594-8FFC-4695-822F-8C7D93A386CE}"/>
    <pc:docChg chg="modSld">
      <pc:chgData name="Hayward, Erin G. (MSFC-EM41)" userId="a67debd7-646b-4cc2-bf37-a1f98d3e56e6" providerId="ADAL" clId="{3F00E594-8FFC-4695-822F-8C7D93A386CE}" dt="2024-10-03T23:20:41.021" v="0" actId="20577"/>
      <pc:docMkLst>
        <pc:docMk/>
      </pc:docMkLst>
      <pc:sldChg chg="modSp mod">
        <pc:chgData name="Hayward, Erin G. (MSFC-EM41)" userId="a67debd7-646b-4cc2-bf37-a1f98d3e56e6" providerId="ADAL" clId="{3F00E594-8FFC-4695-822F-8C7D93A386CE}" dt="2024-10-03T23:20:41.021" v="0" actId="20577"/>
        <pc:sldMkLst>
          <pc:docMk/>
          <pc:sldMk cId="1448599496" sldId="2072578784"/>
        </pc:sldMkLst>
        <pc:spChg chg="mod">
          <ac:chgData name="Hayward, Erin G. (MSFC-EM41)" userId="a67debd7-646b-4cc2-bf37-a1f98d3e56e6" providerId="ADAL" clId="{3F00E594-8FFC-4695-822F-8C7D93A386CE}" dt="2024-10-03T23:20:41.021" v="0" actId="20577"/>
          <ac:spMkLst>
            <pc:docMk/>
            <pc:sldMk cId="1448599496" sldId="2072578784"/>
            <ac:spMk id="4" creationId="{67C38937-B9AE-DB2A-C648-3FBD7A3C484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7893C-DEB2-479C-9F30-C91833A8F760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A8D6A-305F-42A5-82E9-4AF244C48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37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83425D-F807-44C6-B4A6-C1850599FC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312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5A741-E7CB-BDA6-B948-01E401742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367D78-808F-5E15-1DCF-0509583F4D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B0B9F-1B67-60BD-F506-AE181E006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B384-37C0-478C-A674-7678F1A3E7AF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CE611-E906-009C-C5FA-DCA6CFF8F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4B850-C444-CA30-7C08-A27F30A9E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5A02-02B5-4AD1-AEA8-45E3446E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261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383A3-7EC8-5E95-A8E6-6FD7111D5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B13CC-650C-7D2D-023C-C39353F32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3E2E7-8FBB-263B-365C-BC797F727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B384-37C0-478C-A674-7678F1A3E7AF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425A6-80B0-48DA-94BA-06D82F462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8F3E3-6C1B-2291-D539-A38CC5622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5A02-02B5-4AD1-AEA8-45E3446E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64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E078E-2B45-54EB-5070-93FB2FA54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F8FCD-3554-4505-2D5F-371F806B7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0B2EC-FD60-079C-1D6B-FA3079DB1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B384-37C0-478C-A674-7678F1A3E7AF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1229C-B86B-54E9-EED4-8AF42B01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693FF-7E7A-36EC-EDF4-0B7374756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5A02-02B5-4AD1-AEA8-45E3446E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5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4FACA-8A61-BECF-0A48-41F6417DC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C6AA8-F0AE-DFA4-309F-0E420CD39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11FFF2-AE47-42B9-7B91-50CDFF547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56A5EA-54FA-0A99-7A5C-298B4CE4F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B384-37C0-478C-A674-7678F1A3E7AF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B14EBA-2120-E7E8-8E1F-A8635B896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420EF-6170-00FE-F371-0F9D6885A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5A02-02B5-4AD1-AEA8-45E3446E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760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08815-8527-3DFB-5CEA-688A99F0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6F6F7-2155-0750-1479-DA9960CF1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A3E91-B561-6F4B-B7F0-60F776FEC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1939CD-7E4B-2327-D6E0-2437DC637D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D4EDDD-B223-10A5-4488-A24D28A6E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8050E5-4AC3-27A3-97B6-054393F9A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B384-37C0-478C-A674-7678F1A3E7AF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91E6A8-62C4-AC83-E85B-318A30C98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43297F-C6B8-0487-CE60-D7B55F77F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5A02-02B5-4AD1-AEA8-45E3446E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87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12174-A94E-13D1-610D-F87A2B650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9C2591-6CD7-AF5F-FD9F-A9F96540A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B384-37C0-478C-A674-7678F1A3E7AF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CC7988-B776-4CEB-47BF-314CEC4E3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CF5C83-3681-4C26-4457-18F1A70D7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5A02-02B5-4AD1-AEA8-45E3446E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76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A6061F-CF62-CB5C-65E6-7FEE57F76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B384-37C0-478C-A674-7678F1A3E7AF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86E0D5-7CCD-AF15-1EE6-E992F9B3F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84F69-006B-29C5-0C93-530BCB2F9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5A02-02B5-4AD1-AEA8-45E3446E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9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FE02E-69F8-CB0A-FA8A-9F700CC8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26A0A-2ED6-C9C2-149F-8DDE2537E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D0DB2-6AFE-9004-A0FF-8CFC35733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FE66A8-866C-56A8-4C65-3DDD8A126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B384-37C0-478C-A674-7678F1A3E7AF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A2E29-C4F1-0934-B260-8B2966999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BDC9F-3BD4-563F-7DD6-A3499F50C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5A02-02B5-4AD1-AEA8-45E3446E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3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4D22C-0BC1-0468-3AF5-6ECC682A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F38E7C-9D2F-118C-EBFA-F6A8A4A8D1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5A773-5AB5-D9D0-E539-8269AF3CE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1FB891-4E39-7128-BA8A-B1475AE56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B384-37C0-478C-A674-7678F1A3E7AF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3D095B-E979-CF88-E74F-5CCDE972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28EFD-A5F8-15AC-2F16-6F1691FB7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5A02-02B5-4AD1-AEA8-45E3446E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F5CCF-CCD1-0120-29E7-48DACB02A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91580-2028-A1DE-261F-B30082370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0AF09-EBF7-B2E0-8E9C-58AC904B5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B384-37C0-478C-A674-7678F1A3E7AF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AC690-5ABF-FDBE-5918-B15F51E45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4FB4E-5340-C14F-AF04-999C9F0E6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5A02-02B5-4AD1-AEA8-45E3446E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2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862EE7-9CB5-37C7-F209-DBA8164D4B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6AF2FE-D5DD-C915-98BC-338F910D8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86B35-9667-8B70-AE10-9324B7018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CB384-37C0-478C-A674-7678F1A3E7AF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56D9C-3F8E-EF18-921F-E490AA72A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0343C-1B88-7BF5-D3C8-87611EE3B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F5A02-02B5-4AD1-AEA8-45E3446E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23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D8AFA-992F-E373-8DA4-2FAFA5031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5380D3-3F19-4794-5867-55C50899BB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82596-3E20-71F3-4948-D4F0122AF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3FFA-6861-483A-B32E-BC5DDE07022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AA126-955F-2693-9C83-90E3C93D3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7B1FA-3E75-7CB1-6713-F439E4B3F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0E3E-5618-48CB-9D69-8CF9D695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9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4A41C-AF7E-2325-C807-A8D8929E3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7E721-46D4-4C0A-F528-518831F6C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EE0F3-2EE0-34C0-E620-45E028C0D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3FFA-6861-483A-B32E-BC5DDE07022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CA1DF-522E-794F-B853-F700D125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902DD-ACEE-938E-E1D4-F2FE92575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0E3E-5618-48CB-9D69-8CF9D695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60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D8C8-6F10-6BF4-57FE-6275BE2CD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2040AC-8B97-C558-A149-089BA1074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E83E5-8A11-CA08-0636-50D40D505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3FFA-6861-483A-B32E-BC5DDE07022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F65AC-25B4-43E6-BCDD-5C439848F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50357-2E73-E608-4E85-09930C524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0E3E-5618-48CB-9D69-8CF9D695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68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5EF5-AC79-F6B4-93D1-4DBF07415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0AB86-5143-0731-CFD2-809030B4A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FA25F9-EB8A-6C2C-3352-5B49CB0CA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FD8E4-29E2-B87D-52F4-71782415C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3FFA-6861-483A-B32E-BC5DDE07022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B73B11-1552-6C6F-50C3-9DA35FC8F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C9D8E-631D-8117-F4FD-41D4113A8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0E3E-5618-48CB-9D69-8CF9D695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111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77C6-69B8-D719-6D06-87B7BD273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42DAB-5FE1-3B5B-622F-1B01535C5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72B74-7477-1CB1-9DD4-8DD4587C4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0E860D-88DE-6241-6CD8-067B45C83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8F86A5-B890-18F8-2EC2-B205744EB7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6ED1FA-3917-48F6-9E21-17EA3840A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3FFA-6861-483A-B32E-BC5DDE07022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91D221-5C83-3E76-D028-FEAF6A43A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A62481-81A5-E9B8-0E5F-152237CD5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0E3E-5618-48CB-9D69-8CF9D695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10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665A-A207-C052-AED1-E5E52DF92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FAD527-63A5-986E-A178-B80D81349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3FFA-6861-483A-B32E-BC5DDE07022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8F057-FC0F-63CF-F1EC-CD3C25A49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9D269-68C1-7C58-A47B-0CA03AF9E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0E3E-5618-48CB-9D69-8CF9D695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60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E4331A-C13E-561A-9287-7D586CB98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3FFA-6861-483A-B32E-BC5DDE07022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F9590C-69CD-5CD8-B362-8C4E8D46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20C63-D153-8D1B-C186-734A9EFD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0E3E-5618-48CB-9D69-8CF9D695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64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AD61D-DEF2-F929-7EE1-AAC00A596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11DA8-8A4F-BE8A-56BA-2FD5BAEC4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F2AFB-59F8-AEEA-4827-BEC861944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F84A9A-F5F9-6460-F9D6-088BFE49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3FFA-6861-483A-B32E-BC5DDE07022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F7EAE-9D41-FDA7-06F3-283027D51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2056BC-574F-74A2-D0D0-24B19D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0E3E-5618-48CB-9D69-8CF9D695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80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8F069-17B6-DC5B-E0EF-440051342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B43B71-1F69-B440-C3F4-150F46DC6E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820BD-A415-56F1-ED52-C2E16F3F9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76AFB1-C47C-9158-7708-EDBA747FF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3FFA-6861-483A-B32E-BC5DDE07022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CE8E44-E928-A8A4-E09C-2C287798F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788FE9-905C-E79B-6943-FC53A3B2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0E3E-5618-48CB-9D69-8CF9D695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14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86749-5813-9AE0-6988-27049801D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0ADA09-B456-A3EE-B857-61ED9CFF6D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AF2C7-FAA2-7497-AC50-0DE02F3EC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3FFA-6861-483A-B32E-BC5DDE07022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2988D-C37E-3779-F8C0-68C564481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036BD-DB0C-7F71-6531-005446950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0E3E-5618-48CB-9D69-8CF9D695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66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28E4AB-221B-B45D-1EF4-DF1C0F8EAC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A0248C-F002-B746-842E-031C19BBC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69014-8061-F0E9-1959-C34A8CA31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3FFA-6861-483A-B32E-BC5DDE07022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24883-3681-6951-9777-EFC808739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92B2A-A128-973C-2FE4-B36D2E7A6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0E3E-5618-48CB-9D69-8CF9D695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206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alphaModFix amt="1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8DCA39-7514-4B79-80D1-D2FBE56DF19A}"/>
              </a:ext>
            </a:extLst>
          </p:cNvPr>
          <p:cNvSpPr/>
          <p:nvPr/>
        </p:nvSpPr>
        <p:spPr>
          <a:xfrm>
            <a:off x="0" y="230188"/>
            <a:ext cx="10672176" cy="13335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381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F6F10B-67A5-430E-A711-0A267441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36526"/>
            <a:ext cx="10058400" cy="15097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4E517-6678-41F0-B9BB-997B19ABB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B92B8-F4C9-4896-85B1-8B42346F0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A062-04EA-4CAC-84F9-834DFC7346E2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B7DF7-7ADD-4334-8099-6856096DB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07368-E239-47D3-B042-57A876696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B38D-653F-41B7-8D14-0B5728314BC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1133BA66-20D2-49C1-860F-3C2856B3F0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61854" y="15514"/>
            <a:ext cx="6068292" cy="278627"/>
          </a:xfrm>
        </p:spPr>
        <p:txBody>
          <a:bodyPr>
            <a:noAutofit/>
          </a:bodyPr>
          <a:lstStyle>
            <a:lvl1pPr marL="0" indent="0" algn="ctr">
              <a:buNone/>
              <a:defRPr sz="18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defRPr>
            </a:lvl1pPr>
          </a:lstStyle>
          <a:p>
            <a:pPr lvl="0"/>
            <a:r>
              <a:rPr lang="en-US"/>
              <a:t>&lt;click to add “CUI” label if needed&gt;</a:t>
            </a:r>
          </a:p>
        </p:txBody>
      </p:sp>
    </p:spTree>
    <p:extLst>
      <p:ext uri="{BB962C8B-B14F-4D97-AF65-F5344CB8AC3E}">
        <p14:creationId xmlns:p14="http://schemas.microsoft.com/office/powerpoint/2010/main" val="2535827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F771A38-8A59-416A-B946-6F7800F64CC4}"/>
              </a:ext>
            </a:extLst>
          </p:cNvPr>
          <p:cNvSpPr/>
          <p:nvPr userDrawn="1"/>
        </p:nvSpPr>
        <p:spPr>
          <a:xfrm>
            <a:off x="0" y="230188"/>
            <a:ext cx="10672176" cy="13335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381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3DD100-091A-4A66-93F5-2168F0BE6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37159"/>
            <a:ext cx="10058400" cy="1508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20CB9E-2009-4A2E-9F61-1B4B60667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A062-04EA-4CAC-84F9-834DFC7346E2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71E9B5-2D0B-4C3B-8041-ECC3F3F9D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27A000-788A-425E-8F8D-14278FED3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B38D-653F-41B7-8D14-0B5728314BC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0D68AF27-6CF0-476E-AA10-67E01B34BA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61854" y="15514"/>
            <a:ext cx="6068292" cy="278627"/>
          </a:xfrm>
        </p:spPr>
        <p:txBody>
          <a:bodyPr>
            <a:noAutofit/>
          </a:bodyPr>
          <a:lstStyle>
            <a:lvl1pPr marL="0" indent="0" algn="ctr">
              <a:buNone/>
              <a:defRPr sz="1800" b="1" cap="none" spc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defRPr>
            </a:lvl1pPr>
          </a:lstStyle>
          <a:p>
            <a:pPr lvl="0"/>
            <a:r>
              <a:rPr lang="en-US"/>
              <a:t>&lt;click to add “CUI” label if needed&gt;</a:t>
            </a:r>
          </a:p>
        </p:txBody>
      </p:sp>
    </p:spTree>
    <p:extLst>
      <p:ext uri="{BB962C8B-B14F-4D97-AF65-F5344CB8AC3E}">
        <p14:creationId xmlns:p14="http://schemas.microsoft.com/office/powerpoint/2010/main" val="2867124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0036"/>
            <a:ext cx="10441259" cy="5787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38246"/>
            <a:ext cx="10972800" cy="483871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150B89-1EB0-4B41-8AF8-9D4C3D13BC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9356" y="200226"/>
            <a:ext cx="906811" cy="7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238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60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ark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35" y="259254"/>
            <a:ext cx="10058153" cy="578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157"/>
            <a:ext cx="9879957" cy="46028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FC9E2-889E-4C77-9475-3A868D7E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3DB7F-69E9-4E19-B231-F97EB665C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349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ark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519" y="259254"/>
            <a:ext cx="10049969" cy="578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157"/>
            <a:ext cx="9879957" cy="46028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FC9E2-889E-4C77-9475-3A868D7E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3DB7F-69E9-4E19-B231-F97EB665C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090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B4E4D3-4108-7A4C-A89C-096F7B0C1B57}"/>
              </a:ext>
            </a:extLst>
          </p:cNvPr>
          <p:cNvSpPr/>
          <p:nvPr userDrawn="1"/>
        </p:nvSpPr>
        <p:spPr>
          <a:xfrm>
            <a:off x="0" y="2243138"/>
            <a:ext cx="12192000" cy="1600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62E7828-364C-BA48-92F6-1BD8F8B9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87968"/>
            <a:ext cx="11277600" cy="91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4868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ark Conten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59254"/>
            <a:ext cx="9907858" cy="578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74157"/>
            <a:ext cx="9907859" cy="46028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FC9E2-889E-4C77-9475-3A868D7E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3DB7F-69E9-4E19-B231-F97EB665C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624EE9-E6CC-2F45-AAD2-8F2B1AD18879}"/>
              </a:ext>
            </a:extLst>
          </p:cNvPr>
          <p:cNvSpPr/>
          <p:nvPr userDrawn="1"/>
        </p:nvSpPr>
        <p:spPr>
          <a:xfrm>
            <a:off x="11172092" y="0"/>
            <a:ext cx="1019908" cy="2046514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100000">
                <a:schemeClr val="tx1">
                  <a:tint val="23500"/>
                  <a:satMod val="160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062A6D-94B1-5A43-9B66-ED165FEE75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9356" y="200226"/>
            <a:ext cx="906811" cy="7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279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C065FE-9FF9-0D4E-B9A8-3813CEDEB4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1820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507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86A5A8-3742-4F44-BC63-8A688B9C5B3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CAED28-16BF-3D4A-8FF0-064F9A3FB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86" y="506186"/>
            <a:ext cx="10081260" cy="7392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976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E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393CBB-44CB-B886-DB90-D2DB8A17F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C2105C-3528-A259-F389-FAEB70FB3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826C2-3BA2-ED77-B038-E93AFD8C86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CB384-37C0-478C-A674-7678F1A3E7AF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127FD-1FB1-B15E-F2C8-53A15DC6E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C64F2-FC79-55FF-2B70-E347F4F74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F5A02-02B5-4AD1-AEA8-45E3446EFE5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BA1946CC-FD1A-32F8-5829-F1B66E87574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428" y="182107"/>
            <a:ext cx="1085325" cy="64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53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badi" panose="020B06040201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3EDC0D-8709-8E22-6247-A3E05C777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35B0C-4E86-7D79-4A0F-90BD68E00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00EB8-09EB-57E9-2FB1-44E2230D8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B3FFA-6861-483A-B32E-BC5DDE070223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E0379-AFF6-01A2-5BF7-42764093A9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F45DF-B998-684B-3D16-8372F0D02B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70E3E-5618-48CB-9D69-8CF9D695E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1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35AC2F9-CD41-F944-8315-419FBB1763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107899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67C4B4-03B9-4910-88A6-839EC5E3A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9254"/>
            <a:ext cx="10441260" cy="578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3C3FB8-0F5E-42F6-9F7E-0EDBD33FA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338246"/>
            <a:ext cx="10972800" cy="4838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C78B9-661F-4DAB-89D2-DF2D88898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1928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C9A6FC3-8F56-4157-ABDC-B4F43D71E4B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ECF2CDB-9D4D-6A41-9443-B7B07FEE5FC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9356" y="200226"/>
            <a:ext cx="906811" cy="7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60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3" r:id="rId8"/>
    <p:sldLayoutId id="214748370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Arial Nova" panose="020B05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ova" panose="020B05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Arial Nova" panose="020B05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 Nova" panose="020B05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Arial Nova" panose="020B05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 Nova" panose="020B05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0">
          <p15:clr>
            <a:srgbClr val="F26B43"/>
          </p15:clr>
        </p15:guide>
        <p15:guide id="2" pos="7296">
          <p15:clr>
            <a:srgbClr val="F26B43"/>
          </p15:clr>
        </p15:guide>
        <p15:guide id="3" pos="384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1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FCAA41C-4A30-3FB2-95CD-30F14915C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B25AC2-F635-0C16-92E8-7C6F2FEE2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217" y="286135"/>
            <a:ext cx="5886993" cy="1514884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latin typeface="Abadi" panose="020B0604020104020204" pitchFamily="34" charset="0"/>
              </a:rPr>
              <a:t>Development of Cryogenic Phase Change Materials for Lunar Sample Return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7C38937-B9AE-DB2A-C648-3FBD7A3C4846}"/>
              </a:ext>
            </a:extLst>
          </p:cNvPr>
          <p:cNvSpPr txBox="1">
            <a:spLocks/>
          </p:cNvSpPr>
          <p:nvPr/>
        </p:nvSpPr>
        <p:spPr>
          <a:xfrm>
            <a:off x="383766" y="4255072"/>
            <a:ext cx="4344988" cy="679170"/>
          </a:xfrm>
          <a:prstGeom prst="rect">
            <a:avLst/>
          </a:prstGeom>
        </p:spPr>
        <p:txBody>
          <a:bodyPr>
            <a:normAutofit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Erin Hayward,</a:t>
            </a:r>
          </a:p>
          <a:p>
            <a:pPr marL="0" indent="0">
              <a:buNone/>
            </a:pPr>
            <a:r>
              <a:rPr lang="en-US" sz="1000" dirty="0">
                <a:solidFill>
                  <a:schemeClr val="bg1"/>
                </a:solidFill>
              </a:rPr>
              <a:t>Thomas Brooks, William Johnson, Jennifer Jones, Lawrence Lybrook</a:t>
            </a:r>
            <a:r>
              <a:rPr lang="en-US" sz="1000">
                <a:solidFill>
                  <a:schemeClr val="bg1"/>
                </a:solidFill>
              </a:rPr>
              <a:t>, Elijah </a:t>
            </a:r>
            <a:r>
              <a:rPr lang="en-US" sz="1000" dirty="0">
                <a:solidFill>
                  <a:schemeClr val="bg1"/>
                </a:solidFill>
              </a:rPr>
              <a:t>Stewart, and Joe Sanford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B1DF4AB-9F2D-7878-70B4-2D8F91D50743}"/>
              </a:ext>
            </a:extLst>
          </p:cNvPr>
          <p:cNvSpPr txBox="1">
            <a:spLocks/>
          </p:cNvSpPr>
          <p:nvPr/>
        </p:nvSpPr>
        <p:spPr>
          <a:xfrm>
            <a:off x="374713" y="6191545"/>
            <a:ext cx="3435742" cy="549498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ISMSE–ICPMSE 2024, Saint-Raphaël, France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October 10, 2024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53A1D25-90EF-D412-A7B7-7977225B2A5A}"/>
              </a:ext>
            </a:extLst>
          </p:cNvPr>
          <p:cNvSpPr txBox="1">
            <a:spLocks/>
          </p:cNvSpPr>
          <p:nvPr/>
        </p:nvSpPr>
        <p:spPr>
          <a:xfrm>
            <a:off x="383766" y="5071874"/>
            <a:ext cx="3855915" cy="5494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NASA Marshall Space Flight Center</a:t>
            </a:r>
          </a:p>
          <a:p>
            <a:r>
              <a:rPr lang="en-US" dirty="0">
                <a:solidFill>
                  <a:schemeClr val="bg1"/>
                </a:solidFill>
              </a:rPr>
              <a:t>erin.g.hayward@nasa.gov</a:t>
            </a:r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5C95967-92C3-61C9-CC44-F87114BBBDB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428" y="182107"/>
            <a:ext cx="1085325" cy="64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9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64632-1B7B-5A62-DEF5-621488879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badi" panose="020B0604020104020204" pitchFamily="34" charset="0"/>
              </a:rPr>
              <a:t>Motivation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2B49D1-3F71-3BED-B5A4-452B036698C8}"/>
              </a:ext>
            </a:extLst>
          </p:cNvPr>
          <p:cNvSpPr txBox="1"/>
          <p:nvPr/>
        </p:nvSpPr>
        <p:spPr>
          <a:xfrm>
            <a:off x="533401" y="1836311"/>
            <a:ext cx="46917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Goal: Return lunar regolith samples in “pristine” form, including volatiles that may be present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These volatiles will only be preserved if the sample can be kept cold from extraction until analysis!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rgbClr val="323130"/>
              </a:solidFill>
              <a:cs typeface="Dreaming Outloud Script Pro" panose="020B06040202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rgbClr val="323130"/>
              </a:solidFill>
              <a:cs typeface="Dreaming Outloud Script Pro" panose="020B0604020202020204" pitchFamily="66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rgbClr val="323130"/>
              </a:solidFill>
              <a:cs typeface="Dreaming Outloud Script Pro" panose="020B0604020202020204" pitchFamily="66" charset="0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83ABCD79-343D-9D84-4BD5-6D38BEB67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915485"/>
              </p:ext>
            </p:extLst>
          </p:nvPr>
        </p:nvGraphicFramePr>
        <p:xfrm>
          <a:off x="585174" y="3905124"/>
          <a:ext cx="4299132" cy="2363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9566">
                  <a:extLst>
                    <a:ext uri="{9D8B030D-6E8A-4147-A177-3AD203B41FA5}">
                      <a16:colId xmlns:a16="http://schemas.microsoft.com/office/drawing/2014/main" val="330440588"/>
                    </a:ext>
                  </a:extLst>
                </a:gridCol>
                <a:gridCol w="2149566">
                  <a:extLst>
                    <a:ext uri="{9D8B030D-6E8A-4147-A177-3AD203B41FA5}">
                      <a16:colId xmlns:a16="http://schemas.microsoft.com/office/drawing/2014/main" val="2412290837"/>
                    </a:ext>
                  </a:extLst>
                </a:gridCol>
              </a:tblGrid>
              <a:tr h="7651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Parameter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Requirement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5183480"/>
                  </a:ext>
                </a:extLst>
              </a:tr>
              <a:tr h="8329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Geology sample temperature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-153 C to -253 C</a:t>
                      </a:r>
                    </a:p>
                    <a:p>
                      <a:pPr algn="ctr"/>
                      <a:r>
                        <a:rPr lang="en-US" dirty="0"/>
                        <a:t>(120 K to 20 K)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5074913"/>
                  </a:ext>
                </a:extLst>
              </a:tr>
              <a:tr h="7651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Geology sample mass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&gt; 50 kg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356242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88A9767-FB86-30F3-5426-29CEF66FAB1A}"/>
              </a:ext>
            </a:extLst>
          </p:cNvPr>
          <p:cNvSpPr txBox="1"/>
          <p:nvPr/>
        </p:nvSpPr>
        <p:spPr>
          <a:xfrm>
            <a:off x="5598289" y="4801553"/>
            <a:ext cx="62367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 </a:t>
            </a:r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rostbitten Wanker" panose="00000400000000000000" pitchFamily="2" charset="0"/>
              </a:rPr>
              <a:t>FROSTE = Frozen Return Of Samples </a:t>
            </a:r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rostbitten Wanker" panose="00000400000000000000" pitchFamily="2" charset="0"/>
              </a:rPr>
              <a:t>T</a:t>
            </a:r>
            <a:r>
              <a:rPr lang="en-US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rostbitten Wanker" panose="00000400000000000000" pitchFamily="2" charset="0"/>
              </a:rPr>
              <a:t>o Earth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323130"/>
                </a:solidFill>
                <a:cs typeface="Dreaming Outloud Script Pro" panose="020B0604020202020204" pitchFamily="66" charset="0"/>
              </a:rPr>
              <a:t>FROSTE is focused on providing the science community with mobile deep </a:t>
            </a:r>
            <a:r>
              <a:rPr lang="en-US" sz="1600" dirty="0" err="1">
                <a:solidFill>
                  <a:srgbClr val="323130"/>
                </a:solidFill>
                <a:cs typeface="Dreaming Outloud Script Pro" panose="020B0604020202020204" pitchFamily="66" charset="0"/>
              </a:rPr>
              <a:t>cryo</a:t>
            </a:r>
            <a:r>
              <a:rPr lang="en-US" sz="1600" dirty="0">
                <a:solidFill>
                  <a:srgbClr val="323130"/>
                </a:solidFill>
                <a:cs typeface="Dreaming Outloud Script Pro" panose="020B0604020202020204" pitchFamily="66" charset="0"/>
              </a:rPr>
              <a:t> cold stowage to be utilized on the lunar surface and provide environmentally controlled accommodation back to Earth for scientific research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323130"/>
                </a:solidFill>
                <a:cs typeface="Dreaming Outloud Script Pro" panose="020B0604020202020204" pitchFamily="66" charset="0"/>
              </a:rPr>
              <a:t>Working to develop design drivers and </a:t>
            </a:r>
            <a:r>
              <a:rPr lang="en-US" sz="1600" dirty="0" err="1">
                <a:solidFill>
                  <a:srgbClr val="323130"/>
                </a:solidFill>
                <a:cs typeface="Dreaming Outloud Script Pro" panose="020B0604020202020204" pitchFamily="66" charset="0"/>
              </a:rPr>
              <a:t>ConOps</a:t>
            </a:r>
            <a:endParaRPr lang="en-US" sz="1600" dirty="0">
              <a:solidFill>
                <a:srgbClr val="323130"/>
              </a:solidFill>
              <a:cs typeface="Dreaming Outloud Script Pro" panose="020B0604020202020204" pitchFamily="66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E1ACC0-361A-734F-D50F-1B8B42563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98680"/>
            <a:ext cx="4346193" cy="361181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33C8EF7-8A29-F8DA-C112-10F7B415978D}"/>
              </a:ext>
            </a:extLst>
          </p:cNvPr>
          <p:cNvSpPr txBox="1">
            <a:spLocks/>
          </p:cNvSpPr>
          <p:nvPr/>
        </p:nvSpPr>
        <p:spPr>
          <a:xfrm>
            <a:off x="4601432" y="4010493"/>
            <a:ext cx="7947620" cy="69807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noProof="0" dirty="0">
                <a:ln w="12700" cmpd="sng">
                  <a:solidFill>
                    <a:srgbClr val="1D6FA9"/>
                  </a:solidFill>
                  <a:prstDash val="solid"/>
                </a:ln>
                <a:solidFill>
                  <a:srgbClr val="1D6FA9">
                    <a:lumMod val="75000"/>
                  </a:srgbClr>
                </a:solidFill>
                <a:effectLst>
                  <a:glow rad="228600">
                    <a:srgbClr val="36AFCE">
                      <a:satMod val="175000"/>
                      <a:alpha val="40000"/>
                    </a:srgbClr>
                  </a:glow>
                </a:effectLst>
                <a:uLnTx/>
                <a:uFillTx/>
                <a:latin typeface="Icecold" pitchFamily="2" charset="0"/>
              </a:rPr>
              <a:t>FROSTE - “The Coolest Project at NASA” </a:t>
            </a:r>
          </a:p>
        </p:txBody>
      </p:sp>
    </p:spTree>
    <p:extLst>
      <p:ext uri="{BB962C8B-B14F-4D97-AF65-F5344CB8AC3E}">
        <p14:creationId xmlns:p14="http://schemas.microsoft.com/office/powerpoint/2010/main" val="1969200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843A7A-573D-E61B-C1DD-C29391A01D96}"/>
              </a:ext>
            </a:extLst>
          </p:cNvPr>
          <p:cNvCxnSpPr>
            <a:cxnSpLocks/>
          </p:cNvCxnSpPr>
          <p:nvPr/>
        </p:nvCxnSpPr>
        <p:spPr>
          <a:xfrm>
            <a:off x="5815334" y="3951304"/>
            <a:ext cx="6031202" cy="1421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3FB81D3E-3855-3188-4150-7B4987376704}"/>
              </a:ext>
            </a:extLst>
          </p:cNvPr>
          <p:cNvSpPr txBox="1"/>
          <p:nvPr/>
        </p:nvSpPr>
        <p:spPr>
          <a:xfrm rot="16200000">
            <a:off x="5354192" y="2516326"/>
            <a:ext cx="1463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20 K Solution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BCA71D81-CD49-8E25-6EC5-7F8AC78AFCE5}"/>
              </a:ext>
            </a:extLst>
          </p:cNvPr>
          <p:cNvSpPr txBox="1"/>
          <p:nvPr/>
        </p:nvSpPr>
        <p:spPr>
          <a:xfrm rot="16200000">
            <a:off x="5364401" y="5047589"/>
            <a:ext cx="153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120 K Solution</a:t>
            </a:r>
          </a:p>
        </p:txBody>
      </p: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E9C4D4C2-DEDC-AC36-316E-D421E2F76DD8}"/>
              </a:ext>
            </a:extLst>
          </p:cNvPr>
          <p:cNvGrpSpPr/>
          <p:nvPr/>
        </p:nvGrpSpPr>
        <p:grpSpPr>
          <a:xfrm>
            <a:off x="10224789" y="2863969"/>
            <a:ext cx="1517837" cy="774406"/>
            <a:chOff x="2189333" y="2266822"/>
            <a:chExt cx="1517837" cy="77440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AEE6C23-4EE8-BF50-F0AE-8AE83496B329}"/>
                </a:ext>
              </a:extLst>
            </p:cNvPr>
            <p:cNvSpPr txBox="1"/>
            <p:nvPr/>
          </p:nvSpPr>
          <p:spPr>
            <a:xfrm>
              <a:off x="2477508" y="2764229"/>
              <a:ext cx="7681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Batteries</a:t>
              </a:r>
            </a:p>
          </p:txBody>
        </p:sp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5E4B0F06-9728-9F6A-3F4D-B1969127423D}"/>
                </a:ext>
              </a:extLst>
            </p:cNvPr>
            <p:cNvGrpSpPr/>
            <p:nvPr/>
          </p:nvGrpSpPr>
          <p:grpSpPr>
            <a:xfrm>
              <a:off x="2189333" y="2356172"/>
              <a:ext cx="418256" cy="456476"/>
              <a:chOff x="2189333" y="2356172"/>
              <a:chExt cx="418256" cy="456476"/>
            </a:xfrm>
          </p:grpSpPr>
          <p:grpSp>
            <p:nvGrpSpPr>
              <p:cNvPr id="163" name="Cryocooler 1">
                <a:extLst>
                  <a:ext uri="{FF2B5EF4-FFF2-40B4-BE49-F238E27FC236}">
                    <a16:creationId xmlns:a16="http://schemas.microsoft.com/office/drawing/2014/main" id="{7CD1E367-D990-6C04-4544-AB8BB04475D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290548" y="2356172"/>
                <a:ext cx="207462" cy="204715"/>
                <a:chOff x="9731326" y="1972595"/>
                <a:chExt cx="827816" cy="816854"/>
              </a:xfrm>
              <a:solidFill>
                <a:srgbClr val="F49694"/>
              </a:solidFill>
            </p:grpSpPr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9C50030D-BA53-6583-A175-676E75DA8833}"/>
                    </a:ext>
                  </a:extLst>
                </p:cNvPr>
                <p:cNvSpPr/>
                <p:nvPr/>
              </p:nvSpPr>
              <p:spPr>
                <a:xfrm>
                  <a:off x="9731326" y="2090414"/>
                  <a:ext cx="827816" cy="699035"/>
                </a:xfrm>
                <a:prstGeom prst="rect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2F28B108-F287-347B-521B-9AB8F5A94077}"/>
                    </a:ext>
                  </a:extLst>
                </p:cNvPr>
                <p:cNvSpPr/>
                <p:nvPr/>
              </p:nvSpPr>
              <p:spPr>
                <a:xfrm>
                  <a:off x="9820279" y="1972595"/>
                  <a:ext cx="272743" cy="117818"/>
                </a:xfrm>
                <a:prstGeom prst="rect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608D4BAD-2319-172D-4D01-D5C1C583B3FC}"/>
                    </a:ext>
                  </a:extLst>
                </p:cNvPr>
                <p:cNvSpPr/>
                <p:nvPr/>
              </p:nvSpPr>
              <p:spPr>
                <a:xfrm>
                  <a:off x="10196348" y="1972595"/>
                  <a:ext cx="272743" cy="117818"/>
                </a:xfrm>
                <a:prstGeom prst="rect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9BCAC3F4-98B8-52BC-2783-3D3BD9F35B25}"/>
                  </a:ext>
                </a:extLst>
              </p:cNvPr>
              <p:cNvSpPr txBox="1"/>
              <p:nvPr/>
            </p:nvSpPr>
            <p:spPr>
              <a:xfrm>
                <a:off x="2189333" y="2535649"/>
                <a:ext cx="4182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LTV</a:t>
                </a:r>
              </a:p>
            </p:txBody>
          </p:sp>
        </p:grpSp>
        <p:grpSp>
          <p:nvGrpSpPr>
            <p:cNvPr id="317" name="Group 316">
              <a:extLst>
                <a:ext uri="{FF2B5EF4-FFF2-40B4-BE49-F238E27FC236}">
                  <a16:creationId xmlns:a16="http://schemas.microsoft.com/office/drawing/2014/main" id="{24AE8BEF-7BE5-25D9-5AB9-2C5D205D66E8}"/>
                </a:ext>
              </a:extLst>
            </p:cNvPr>
            <p:cNvGrpSpPr/>
            <p:nvPr/>
          </p:nvGrpSpPr>
          <p:grpSpPr>
            <a:xfrm>
              <a:off x="2550750" y="2307432"/>
              <a:ext cx="636713" cy="509306"/>
              <a:chOff x="2550750" y="2307432"/>
              <a:chExt cx="636713" cy="509306"/>
            </a:xfrm>
          </p:grpSpPr>
          <p:grpSp>
            <p:nvGrpSpPr>
              <p:cNvPr id="125" name="Cryocooler 1">
                <a:extLst>
                  <a:ext uri="{FF2B5EF4-FFF2-40B4-BE49-F238E27FC236}">
                    <a16:creationId xmlns:a16="http://schemas.microsoft.com/office/drawing/2014/main" id="{6A5A6D31-1183-02CB-4DA3-C3BD06A771A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711365" y="2307432"/>
                <a:ext cx="257173" cy="253769"/>
                <a:chOff x="9731326" y="1972595"/>
                <a:chExt cx="827816" cy="816853"/>
              </a:xfrm>
              <a:solidFill>
                <a:srgbClr val="F49694"/>
              </a:solidFill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2AC70CA8-C3B8-1675-2A18-DCE0B41342B7}"/>
                    </a:ext>
                  </a:extLst>
                </p:cNvPr>
                <p:cNvSpPr/>
                <p:nvPr/>
              </p:nvSpPr>
              <p:spPr>
                <a:xfrm>
                  <a:off x="9731326" y="2090413"/>
                  <a:ext cx="827816" cy="699035"/>
                </a:xfrm>
                <a:prstGeom prst="rect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5A2192C6-1DE6-83A8-DE26-35FBBDA986A1}"/>
                    </a:ext>
                  </a:extLst>
                </p:cNvPr>
                <p:cNvSpPr/>
                <p:nvPr/>
              </p:nvSpPr>
              <p:spPr>
                <a:xfrm>
                  <a:off x="9820279" y="1972595"/>
                  <a:ext cx="272743" cy="117818"/>
                </a:xfrm>
                <a:prstGeom prst="rect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1E8378BD-F73A-64EF-98E3-AC2EB4B50FD7}"/>
                    </a:ext>
                  </a:extLst>
                </p:cNvPr>
                <p:cNvSpPr/>
                <p:nvPr/>
              </p:nvSpPr>
              <p:spPr>
                <a:xfrm>
                  <a:off x="10196348" y="1972595"/>
                  <a:ext cx="272743" cy="117818"/>
                </a:xfrm>
                <a:prstGeom prst="rect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964DC3E9-FAA5-233C-6C83-0D48926BE96F}"/>
                  </a:ext>
                </a:extLst>
              </p:cNvPr>
              <p:cNvSpPr txBox="1"/>
              <p:nvPr/>
            </p:nvSpPr>
            <p:spPr>
              <a:xfrm>
                <a:off x="2550750" y="2539739"/>
                <a:ext cx="6367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Lander</a:t>
                </a:r>
              </a:p>
            </p:txBody>
          </p:sp>
        </p:grp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4B7F1622-FB8E-5513-5180-ED82113E6D19}"/>
                </a:ext>
              </a:extLst>
            </p:cNvPr>
            <p:cNvGrpSpPr/>
            <p:nvPr/>
          </p:nvGrpSpPr>
          <p:grpSpPr>
            <a:xfrm>
              <a:off x="3076869" y="2266822"/>
              <a:ext cx="630301" cy="560354"/>
              <a:chOff x="3076869" y="2266822"/>
              <a:chExt cx="630301" cy="560354"/>
            </a:xfrm>
          </p:grpSpPr>
          <p:grpSp>
            <p:nvGrpSpPr>
              <p:cNvPr id="121" name="Cryocooler 1">
                <a:extLst>
                  <a:ext uri="{FF2B5EF4-FFF2-40B4-BE49-F238E27FC236}">
                    <a16:creationId xmlns:a16="http://schemas.microsoft.com/office/drawing/2014/main" id="{E893C6E2-6959-B470-3DA3-F241A1118EE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220246" y="2266822"/>
                <a:ext cx="305810" cy="301757"/>
                <a:chOff x="9731326" y="1972595"/>
                <a:chExt cx="827816" cy="816853"/>
              </a:xfrm>
              <a:solidFill>
                <a:srgbClr val="F49694"/>
              </a:solidFill>
            </p:grpSpPr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554223A0-DC56-238C-B847-2D4072B1468E}"/>
                    </a:ext>
                  </a:extLst>
                </p:cNvPr>
                <p:cNvSpPr/>
                <p:nvPr/>
              </p:nvSpPr>
              <p:spPr>
                <a:xfrm>
                  <a:off x="9731326" y="2090413"/>
                  <a:ext cx="827816" cy="699035"/>
                </a:xfrm>
                <a:prstGeom prst="rect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6179ABFC-C7B8-442F-E314-40D1410CD1E4}"/>
                    </a:ext>
                  </a:extLst>
                </p:cNvPr>
                <p:cNvSpPr/>
                <p:nvPr/>
              </p:nvSpPr>
              <p:spPr>
                <a:xfrm>
                  <a:off x="9820279" y="1972595"/>
                  <a:ext cx="272743" cy="117818"/>
                </a:xfrm>
                <a:prstGeom prst="rect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165774A2-63F4-E844-662D-15691BAE6991}"/>
                    </a:ext>
                  </a:extLst>
                </p:cNvPr>
                <p:cNvSpPr/>
                <p:nvPr/>
              </p:nvSpPr>
              <p:spPr>
                <a:xfrm>
                  <a:off x="10196348" y="1972595"/>
                  <a:ext cx="272743" cy="117818"/>
                </a:xfrm>
                <a:prstGeom prst="rect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968AA313-8CFF-AE67-5A0D-41BCF38EEC39}"/>
                  </a:ext>
                </a:extLst>
              </p:cNvPr>
              <p:cNvSpPr txBox="1"/>
              <p:nvPr/>
            </p:nvSpPr>
            <p:spPr>
              <a:xfrm>
                <a:off x="3076869" y="2550177"/>
                <a:ext cx="6303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Return</a:t>
                </a:r>
              </a:p>
            </p:txBody>
          </p:sp>
        </p:grp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E1342E9D-59C3-E905-87FA-047EEF0E319B}"/>
              </a:ext>
            </a:extLst>
          </p:cNvPr>
          <p:cNvGrpSpPr/>
          <p:nvPr/>
        </p:nvGrpSpPr>
        <p:grpSpPr>
          <a:xfrm>
            <a:off x="8968131" y="2793400"/>
            <a:ext cx="1110940" cy="934163"/>
            <a:chOff x="4368613" y="2018006"/>
            <a:chExt cx="1110940" cy="934163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4B64F51-1ED0-2381-D792-0051C451AE87}"/>
                </a:ext>
              </a:extLst>
            </p:cNvPr>
            <p:cNvSpPr txBox="1"/>
            <p:nvPr/>
          </p:nvSpPr>
          <p:spPr>
            <a:xfrm>
              <a:off x="4368613" y="2490504"/>
              <a:ext cx="11109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Fuel Cell on Lunar Surface</a:t>
              </a:r>
            </a:p>
          </p:txBody>
        </p:sp>
        <p:grpSp>
          <p:nvGrpSpPr>
            <p:cNvPr id="109" name="Battery Pack 1">
              <a:extLst>
                <a:ext uri="{FF2B5EF4-FFF2-40B4-BE49-F238E27FC236}">
                  <a16:creationId xmlns:a16="http://schemas.microsoft.com/office/drawing/2014/main" id="{67E4C82D-DC93-2476-43D0-6E957C109F5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90586" y="2018006"/>
              <a:ext cx="415663" cy="468578"/>
              <a:chOff x="9731326" y="1972595"/>
              <a:chExt cx="827816" cy="816853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49BD95A7-144F-D5E3-AC5B-40DE36403A99}"/>
                  </a:ext>
                </a:extLst>
              </p:cNvPr>
              <p:cNvSpPr/>
              <p:nvPr/>
            </p:nvSpPr>
            <p:spPr>
              <a:xfrm>
                <a:off x="9731326" y="2090413"/>
                <a:ext cx="827816" cy="699035"/>
              </a:xfrm>
              <a:prstGeom prst="rect">
                <a:avLst/>
              </a:prstGeom>
              <a:solidFill>
                <a:srgbClr val="8FBDA6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FDA931F6-B3B5-F2AF-B488-C0BCAFE28E0D}"/>
                  </a:ext>
                </a:extLst>
              </p:cNvPr>
              <p:cNvSpPr/>
              <p:nvPr/>
            </p:nvSpPr>
            <p:spPr>
              <a:xfrm>
                <a:off x="9820279" y="1972595"/>
                <a:ext cx="272743" cy="117818"/>
              </a:xfrm>
              <a:prstGeom prst="rect">
                <a:avLst/>
              </a:prstGeom>
              <a:solidFill>
                <a:srgbClr val="8FBDA6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06E65EA9-F91A-5782-3ECC-2706C648D1BA}"/>
                  </a:ext>
                </a:extLst>
              </p:cNvPr>
              <p:cNvSpPr/>
              <p:nvPr/>
            </p:nvSpPr>
            <p:spPr>
              <a:xfrm>
                <a:off x="10196348" y="1972595"/>
                <a:ext cx="272743" cy="117818"/>
              </a:xfrm>
              <a:prstGeom prst="rect">
                <a:avLst/>
              </a:prstGeom>
              <a:solidFill>
                <a:srgbClr val="8FBDA6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17" name="Lightning Bolt 116">
                <a:extLst>
                  <a:ext uri="{FF2B5EF4-FFF2-40B4-BE49-F238E27FC236}">
                    <a16:creationId xmlns:a16="http://schemas.microsoft.com/office/drawing/2014/main" id="{E9F0AE83-A508-8D8F-F78A-E195EB979A66}"/>
                  </a:ext>
                </a:extLst>
              </p:cNvPr>
              <p:cNvSpPr/>
              <p:nvPr/>
            </p:nvSpPr>
            <p:spPr>
              <a:xfrm rot="904395">
                <a:off x="9989812" y="2208359"/>
                <a:ext cx="323858" cy="400822"/>
              </a:xfrm>
              <a:prstGeom prst="lightningBol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18" name="Cross 117">
                <a:extLst>
                  <a:ext uri="{FF2B5EF4-FFF2-40B4-BE49-F238E27FC236}">
                    <a16:creationId xmlns:a16="http://schemas.microsoft.com/office/drawing/2014/main" id="{DDD6BBC5-43F0-C808-B17C-D0FA86CF23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260485" y="2328897"/>
                <a:ext cx="240285" cy="171290"/>
              </a:xfrm>
              <a:prstGeom prst="plus">
                <a:avLst>
                  <a:gd name="adj" fmla="val 36176"/>
                </a:avLst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0A3348B9-4461-1CFF-7E8A-35F5A720D97F}"/>
                  </a:ext>
                </a:extLst>
              </p:cNvPr>
              <p:cNvSpPr/>
              <p:nvPr/>
            </p:nvSpPr>
            <p:spPr>
              <a:xfrm flipV="1">
                <a:off x="9815236" y="2393534"/>
                <a:ext cx="183333" cy="45720"/>
              </a:xfrm>
              <a:prstGeom prst="rect">
                <a:avLst/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D91923FB-1F8D-F5D9-4C63-0A31768BBD7B}"/>
              </a:ext>
            </a:extLst>
          </p:cNvPr>
          <p:cNvGrpSpPr/>
          <p:nvPr/>
        </p:nvGrpSpPr>
        <p:grpSpPr>
          <a:xfrm>
            <a:off x="7678135" y="2871516"/>
            <a:ext cx="1175322" cy="759311"/>
            <a:chOff x="1456885" y="2180728"/>
            <a:chExt cx="1175322" cy="759311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84F76FD-EF56-3FD3-AD4E-1AC0D5DB70D9}"/>
                </a:ext>
              </a:extLst>
            </p:cNvPr>
            <p:cNvSpPr txBox="1"/>
            <p:nvPr/>
          </p:nvSpPr>
          <p:spPr>
            <a:xfrm>
              <a:off x="1456885" y="2663040"/>
              <a:ext cx="11753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Cryocoolers (5)</a:t>
              </a:r>
            </a:p>
          </p:txBody>
        </p:sp>
        <p:grpSp>
          <p:nvGrpSpPr>
            <p:cNvPr id="167" name="Cryocooler 1">
              <a:extLst>
                <a:ext uri="{FF2B5EF4-FFF2-40B4-BE49-F238E27FC236}">
                  <a16:creationId xmlns:a16="http://schemas.microsoft.com/office/drawing/2014/main" id="{06487091-0844-9775-9F1A-EB0AC730F5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72945" y="2180728"/>
              <a:ext cx="207832" cy="205083"/>
              <a:chOff x="9731326" y="1972595"/>
              <a:chExt cx="827816" cy="816853"/>
            </a:xfrm>
          </p:grpSpPr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D5C7A223-82F8-29F2-27D9-AB97D7C32755}"/>
                  </a:ext>
                </a:extLst>
              </p:cNvPr>
              <p:cNvSpPr/>
              <p:nvPr/>
            </p:nvSpPr>
            <p:spPr>
              <a:xfrm>
                <a:off x="9731326" y="2090413"/>
                <a:ext cx="827816" cy="699035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18F50905-7682-BEB2-8119-FBB1AB4F615A}"/>
                  </a:ext>
                </a:extLst>
              </p:cNvPr>
              <p:cNvSpPr/>
              <p:nvPr/>
            </p:nvSpPr>
            <p:spPr>
              <a:xfrm>
                <a:off x="9820279" y="1972595"/>
                <a:ext cx="272743" cy="117818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76A44FA3-A148-1591-B235-5FCAFA030BBE}"/>
                  </a:ext>
                </a:extLst>
              </p:cNvPr>
              <p:cNvSpPr/>
              <p:nvPr/>
            </p:nvSpPr>
            <p:spPr>
              <a:xfrm>
                <a:off x="10196348" y="1972595"/>
                <a:ext cx="272743" cy="117818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71" name="Lightning Bolt 170">
                <a:extLst>
                  <a:ext uri="{FF2B5EF4-FFF2-40B4-BE49-F238E27FC236}">
                    <a16:creationId xmlns:a16="http://schemas.microsoft.com/office/drawing/2014/main" id="{14DA0C46-1CED-5B61-9628-D28E84B7B0CF}"/>
                  </a:ext>
                </a:extLst>
              </p:cNvPr>
              <p:cNvSpPr/>
              <p:nvPr/>
            </p:nvSpPr>
            <p:spPr>
              <a:xfrm rot="904395">
                <a:off x="9989812" y="2208359"/>
                <a:ext cx="323858" cy="400822"/>
              </a:xfrm>
              <a:prstGeom prst="lightningBol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72" name="Cross 171">
                <a:extLst>
                  <a:ext uri="{FF2B5EF4-FFF2-40B4-BE49-F238E27FC236}">
                    <a16:creationId xmlns:a16="http://schemas.microsoft.com/office/drawing/2014/main" id="{69BA41B5-014E-FFCC-81CD-94C49A247A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254648" y="2287049"/>
                <a:ext cx="240285" cy="242619"/>
              </a:xfrm>
              <a:prstGeom prst="plus">
                <a:avLst>
                  <a:gd name="adj" fmla="val 36176"/>
                </a:avLst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4264FCE6-8DA1-4BC0-AD69-76687ED237F5}"/>
                  </a:ext>
                </a:extLst>
              </p:cNvPr>
              <p:cNvSpPr/>
              <p:nvPr/>
            </p:nvSpPr>
            <p:spPr>
              <a:xfrm flipV="1">
                <a:off x="9815236" y="2393534"/>
                <a:ext cx="183333" cy="45720"/>
              </a:xfrm>
              <a:prstGeom prst="rect">
                <a:avLst/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</p:grpSp>
        <p:grpSp>
          <p:nvGrpSpPr>
            <p:cNvPr id="174" name="Cryocooler 1">
              <a:extLst>
                <a:ext uri="{FF2B5EF4-FFF2-40B4-BE49-F238E27FC236}">
                  <a16:creationId xmlns:a16="http://schemas.microsoft.com/office/drawing/2014/main" id="{2F84AD3A-CF0B-030C-A0E5-0C26AC72830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40168" y="2181156"/>
              <a:ext cx="207832" cy="205083"/>
              <a:chOff x="9731326" y="1972595"/>
              <a:chExt cx="827816" cy="816853"/>
            </a:xfrm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7E3D4206-04FB-76D6-0C06-6609C7165589}"/>
                  </a:ext>
                </a:extLst>
              </p:cNvPr>
              <p:cNvSpPr/>
              <p:nvPr/>
            </p:nvSpPr>
            <p:spPr>
              <a:xfrm>
                <a:off x="9731326" y="2090413"/>
                <a:ext cx="827816" cy="699035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A02D8457-50C1-8676-B442-1C9411311D48}"/>
                  </a:ext>
                </a:extLst>
              </p:cNvPr>
              <p:cNvSpPr/>
              <p:nvPr/>
            </p:nvSpPr>
            <p:spPr>
              <a:xfrm>
                <a:off x="9820279" y="1972595"/>
                <a:ext cx="272743" cy="117818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EA1454A5-9F93-A143-0700-62F9EB6C799B}"/>
                  </a:ext>
                </a:extLst>
              </p:cNvPr>
              <p:cNvSpPr/>
              <p:nvPr/>
            </p:nvSpPr>
            <p:spPr>
              <a:xfrm>
                <a:off x="10196348" y="1972595"/>
                <a:ext cx="272743" cy="117818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78" name="Lightning Bolt 177">
                <a:extLst>
                  <a:ext uri="{FF2B5EF4-FFF2-40B4-BE49-F238E27FC236}">
                    <a16:creationId xmlns:a16="http://schemas.microsoft.com/office/drawing/2014/main" id="{E7228405-7330-5722-B42E-0D8CCE030BE4}"/>
                  </a:ext>
                </a:extLst>
              </p:cNvPr>
              <p:cNvSpPr/>
              <p:nvPr/>
            </p:nvSpPr>
            <p:spPr>
              <a:xfrm rot="904395">
                <a:off x="9989812" y="2208359"/>
                <a:ext cx="323858" cy="400822"/>
              </a:xfrm>
              <a:prstGeom prst="lightningBol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79" name="Cross 178">
                <a:extLst>
                  <a:ext uri="{FF2B5EF4-FFF2-40B4-BE49-F238E27FC236}">
                    <a16:creationId xmlns:a16="http://schemas.microsoft.com/office/drawing/2014/main" id="{1C483AA5-1E82-6FA3-C70C-430F3174AD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254648" y="2287049"/>
                <a:ext cx="240285" cy="242619"/>
              </a:xfrm>
              <a:prstGeom prst="plus">
                <a:avLst>
                  <a:gd name="adj" fmla="val 36176"/>
                </a:avLst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1198E8FC-7665-D4AF-7561-8256C402730D}"/>
                  </a:ext>
                </a:extLst>
              </p:cNvPr>
              <p:cNvSpPr/>
              <p:nvPr/>
            </p:nvSpPr>
            <p:spPr>
              <a:xfrm flipV="1">
                <a:off x="9815236" y="2393534"/>
                <a:ext cx="183333" cy="45720"/>
              </a:xfrm>
              <a:prstGeom prst="rect">
                <a:avLst/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</p:grpSp>
        <p:grpSp>
          <p:nvGrpSpPr>
            <p:cNvPr id="181" name="Cryocooler 1">
              <a:extLst>
                <a:ext uri="{FF2B5EF4-FFF2-40B4-BE49-F238E27FC236}">
                  <a16:creationId xmlns:a16="http://schemas.microsoft.com/office/drawing/2014/main" id="{C9ED4402-AF4D-D362-2EE3-81DA394BC82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06107" y="2180728"/>
              <a:ext cx="207832" cy="205083"/>
              <a:chOff x="9731326" y="1972595"/>
              <a:chExt cx="827816" cy="816853"/>
            </a:xfrm>
          </p:grpSpPr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6094159E-92E6-97D5-BBB8-0761ABD5AC43}"/>
                  </a:ext>
                </a:extLst>
              </p:cNvPr>
              <p:cNvSpPr/>
              <p:nvPr/>
            </p:nvSpPr>
            <p:spPr>
              <a:xfrm>
                <a:off x="9731326" y="2090413"/>
                <a:ext cx="827816" cy="699035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69F15C6C-844F-30A7-A3BF-C71E275F53E4}"/>
                  </a:ext>
                </a:extLst>
              </p:cNvPr>
              <p:cNvSpPr/>
              <p:nvPr/>
            </p:nvSpPr>
            <p:spPr>
              <a:xfrm>
                <a:off x="9820279" y="1972595"/>
                <a:ext cx="272743" cy="117818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F88BAA2F-0E85-0BF7-EED8-DFE0502EC12F}"/>
                  </a:ext>
                </a:extLst>
              </p:cNvPr>
              <p:cNvSpPr/>
              <p:nvPr/>
            </p:nvSpPr>
            <p:spPr>
              <a:xfrm>
                <a:off x="10196348" y="1972595"/>
                <a:ext cx="272743" cy="117818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85" name="Lightning Bolt 184">
                <a:extLst>
                  <a:ext uri="{FF2B5EF4-FFF2-40B4-BE49-F238E27FC236}">
                    <a16:creationId xmlns:a16="http://schemas.microsoft.com/office/drawing/2014/main" id="{AE6CB1FF-1135-3CEE-CEC4-000E6980DA0E}"/>
                  </a:ext>
                </a:extLst>
              </p:cNvPr>
              <p:cNvSpPr/>
              <p:nvPr/>
            </p:nvSpPr>
            <p:spPr>
              <a:xfrm rot="904395">
                <a:off x="9989812" y="2208359"/>
                <a:ext cx="323858" cy="400822"/>
              </a:xfrm>
              <a:prstGeom prst="lightningBol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86" name="Cross 185">
                <a:extLst>
                  <a:ext uri="{FF2B5EF4-FFF2-40B4-BE49-F238E27FC236}">
                    <a16:creationId xmlns:a16="http://schemas.microsoft.com/office/drawing/2014/main" id="{0914E961-14C4-8908-9FA3-22EEA146EF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254648" y="2287049"/>
                <a:ext cx="240285" cy="242619"/>
              </a:xfrm>
              <a:prstGeom prst="plus">
                <a:avLst>
                  <a:gd name="adj" fmla="val 36176"/>
                </a:avLst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3DF7E726-751C-ACF5-6939-9982AC2A81DC}"/>
                  </a:ext>
                </a:extLst>
              </p:cNvPr>
              <p:cNvSpPr/>
              <p:nvPr/>
            </p:nvSpPr>
            <p:spPr>
              <a:xfrm flipV="1">
                <a:off x="9815236" y="2393534"/>
                <a:ext cx="183333" cy="45720"/>
              </a:xfrm>
              <a:prstGeom prst="rect">
                <a:avLst/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</p:grpSp>
        <p:grpSp>
          <p:nvGrpSpPr>
            <p:cNvPr id="188" name="Cryocooler 1">
              <a:extLst>
                <a:ext uri="{FF2B5EF4-FFF2-40B4-BE49-F238E27FC236}">
                  <a16:creationId xmlns:a16="http://schemas.microsoft.com/office/drawing/2014/main" id="{97823B98-F15E-D0F4-9B8B-B4755B3277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707362" y="2457004"/>
              <a:ext cx="207832" cy="205083"/>
              <a:chOff x="9731326" y="1972595"/>
              <a:chExt cx="827816" cy="816853"/>
            </a:xfrm>
          </p:grpSpPr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6C8AE81E-E7CD-5383-4F27-D975EC1AE8C2}"/>
                  </a:ext>
                </a:extLst>
              </p:cNvPr>
              <p:cNvSpPr/>
              <p:nvPr/>
            </p:nvSpPr>
            <p:spPr>
              <a:xfrm>
                <a:off x="9731326" y="2090413"/>
                <a:ext cx="827816" cy="699035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9A66BE17-0BE2-C46E-11D2-9DDDFAD01E5D}"/>
                  </a:ext>
                </a:extLst>
              </p:cNvPr>
              <p:cNvSpPr/>
              <p:nvPr/>
            </p:nvSpPr>
            <p:spPr>
              <a:xfrm>
                <a:off x="9820279" y="1972595"/>
                <a:ext cx="272743" cy="117818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0AC8857E-538D-17CC-A510-43879DB132A0}"/>
                  </a:ext>
                </a:extLst>
              </p:cNvPr>
              <p:cNvSpPr/>
              <p:nvPr/>
            </p:nvSpPr>
            <p:spPr>
              <a:xfrm>
                <a:off x="10196348" y="1972595"/>
                <a:ext cx="272743" cy="117818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92" name="Lightning Bolt 191">
                <a:extLst>
                  <a:ext uri="{FF2B5EF4-FFF2-40B4-BE49-F238E27FC236}">
                    <a16:creationId xmlns:a16="http://schemas.microsoft.com/office/drawing/2014/main" id="{BE20FA03-B22B-AF0C-EF7E-67FD0E68A997}"/>
                  </a:ext>
                </a:extLst>
              </p:cNvPr>
              <p:cNvSpPr/>
              <p:nvPr/>
            </p:nvSpPr>
            <p:spPr>
              <a:xfrm rot="904395">
                <a:off x="9989812" y="2208359"/>
                <a:ext cx="323858" cy="400822"/>
              </a:xfrm>
              <a:prstGeom prst="lightningBol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93" name="Cross 192">
                <a:extLst>
                  <a:ext uri="{FF2B5EF4-FFF2-40B4-BE49-F238E27FC236}">
                    <a16:creationId xmlns:a16="http://schemas.microsoft.com/office/drawing/2014/main" id="{318FF8DB-57F5-283C-BA65-C34B9EB285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254648" y="2287049"/>
                <a:ext cx="240285" cy="242619"/>
              </a:xfrm>
              <a:prstGeom prst="plus">
                <a:avLst>
                  <a:gd name="adj" fmla="val 36176"/>
                </a:avLst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47D2499C-4E27-F323-AAC2-0A0F567A2025}"/>
                  </a:ext>
                </a:extLst>
              </p:cNvPr>
              <p:cNvSpPr/>
              <p:nvPr/>
            </p:nvSpPr>
            <p:spPr>
              <a:xfrm flipV="1">
                <a:off x="9815236" y="2393534"/>
                <a:ext cx="183333" cy="45720"/>
              </a:xfrm>
              <a:prstGeom prst="rect">
                <a:avLst/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</p:grpSp>
        <p:grpSp>
          <p:nvGrpSpPr>
            <p:cNvPr id="195" name="Cryocooler 1">
              <a:extLst>
                <a:ext uri="{FF2B5EF4-FFF2-40B4-BE49-F238E27FC236}">
                  <a16:creationId xmlns:a16="http://schemas.microsoft.com/office/drawing/2014/main" id="{C6BB3648-7DBD-D135-29C4-B06CFC9FE0D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93371" y="2457004"/>
              <a:ext cx="207832" cy="205083"/>
              <a:chOff x="9731326" y="1972595"/>
              <a:chExt cx="827816" cy="816853"/>
            </a:xfrm>
          </p:grpSpPr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64E1F073-15F1-778D-7958-0C9B499B922C}"/>
                  </a:ext>
                </a:extLst>
              </p:cNvPr>
              <p:cNvSpPr/>
              <p:nvPr/>
            </p:nvSpPr>
            <p:spPr>
              <a:xfrm>
                <a:off x="9731326" y="2090413"/>
                <a:ext cx="827816" cy="699035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915E0339-51CA-96EB-AF25-FD5D0A5F4699}"/>
                  </a:ext>
                </a:extLst>
              </p:cNvPr>
              <p:cNvSpPr/>
              <p:nvPr/>
            </p:nvSpPr>
            <p:spPr>
              <a:xfrm>
                <a:off x="9820279" y="1972595"/>
                <a:ext cx="272743" cy="117818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2A357F98-6E11-F3CC-8598-759FC582243F}"/>
                  </a:ext>
                </a:extLst>
              </p:cNvPr>
              <p:cNvSpPr/>
              <p:nvPr/>
            </p:nvSpPr>
            <p:spPr>
              <a:xfrm>
                <a:off x="10196348" y="1972595"/>
                <a:ext cx="272743" cy="117818"/>
              </a:xfrm>
              <a:prstGeom prst="rect">
                <a:avLst/>
              </a:prstGeom>
              <a:solidFill>
                <a:schemeClr val="accent5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199" name="Lightning Bolt 198">
                <a:extLst>
                  <a:ext uri="{FF2B5EF4-FFF2-40B4-BE49-F238E27FC236}">
                    <a16:creationId xmlns:a16="http://schemas.microsoft.com/office/drawing/2014/main" id="{69EAE489-5AB9-94CE-4759-6F080D4429EB}"/>
                  </a:ext>
                </a:extLst>
              </p:cNvPr>
              <p:cNvSpPr/>
              <p:nvPr/>
            </p:nvSpPr>
            <p:spPr>
              <a:xfrm rot="904395">
                <a:off x="9989813" y="2208359"/>
                <a:ext cx="323858" cy="400821"/>
              </a:xfrm>
              <a:prstGeom prst="lightningBol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00" name="Cross 199">
                <a:extLst>
                  <a:ext uri="{FF2B5EF4-FFF2-40B4-BE49-F238E27FC236}">
                    <a16:creationId xmlns:a16="http://schemas.microsoft.com/office/drawing/2014/main" id="{6D0BA550-AC72-6AFF-0885-1DC72E0304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254648" y="2287049"/>
                <a:ext cx="240285" cy="242619"/>
              </a:xfrm>
              <a:prstGeom prst="plus">
                <a:avLst>
                  <a:gd name="adj" fmla="val 36176"/>
                </a:avLst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0345C0B7-D2C6-877F-B5C2-7FB6BD4B0FC2}"/>
                  </a:ext>
                </a:extLst>
              </p:cNvPr>
              <p:cNvSpPr/>
              <p:nvPr/>
            </p:nvSpPr>
            <p:spPr>
              <a:xfrm flipV="1">
                <a:off x="9815236" y="2393534"/>
                <a:ext cx="183333" cy="45720"/>
              </a:xfrm>
              <a:prstGeom prst="rect">
                <a:avLst/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8FE9B3FB-178E-2F02-AFBA-01985CD575FB}"/>
              </a:ext>
            </a:extLst>
          </p:cNvPr>
          <p:cNvGrpSpPr/>
          <p:nvPr/>
        </p:nvGrpSpPr>
        <p:grpSpPr>
          <a:xfrm>
            <a:off x="6574378" y="2699461"/>
            <a:ext cx="854144" cy="1071982"/>
            <a:chOff x="497523" y="2112030"/>
            <a:chExt cx="854144" cy="1071982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6C041A5D-0FF4-C432-E508-C898B780546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7523" y="2693303"/>
              <a:ext cx="854144" cy="490709"/>
              <a:chOff x="2187556" y="3108611"/>
              <a:chExt cx="1081196" cy="621150"/>
            </a:xfrm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F06CB69D-758F-EB54-96B1-5A0660CF3EA0}"/>
                  </a:ext>
                </a:extLst>
              </p:cNvPr>
              <p:cNvGrpSpPr/>
              <p:nvPr/>
            </p:nvGrpSpPr>
            <p:grpSpPr>
              <a:xfrm>
                <a:off x="2571166" y="3108611"/>
                <a:ext cx="320389" cy="320389"/>
                <a:chOff x="4526089" y="783197"/>
                <a:chExt cx="1318872" cy="1318872"/>
              </a:xfrm>
            </p:grpSpPr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B0BA49A6-7ED3-029E-C0CB-EA82488D6C96}"/>
                    </a:ext>
                  </a:extLst>
                </p:cNvPr>
                <p:cNvSpPr/>
                <p:nvPr/>
              </p:nvSpPr>
              <p:spPr>
                <a:xfrm>
                  <a:off x="5023943" y="835529"/>
                  <a:ext cx="323165" cy="32316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EE1BD412-1162-B3A6-B9AC-562B1B7B7EF4}"/>
                    </a:ext>
                  </a:extLst>
                </p:cNvPr>
                <p:cNvSpPr/>
                <p:nvPr/>
              </p:nvSpPr>
              <p:spPr>
                <a:xfrm>
                  <a:off x="5023944" y="1281051"/>
                  <a:ext cx="323165" cy="32316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F2E70B14-453C-B6B5-766E-0F3B1F5E228C}"/>
                    </a:ext>
                  </a:extLst>
                </p:cNvPr>
                <p:cNvSpPr/>
                <p:nvPr/>
              </p:nvSpPr>
              <p:spPr>
                <a:xfrm>
                  <a:off x="5354963" y="1119468"/>
                  <a:ext cx="323165" cy="32316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6ECBC6F5-3E79-7B12-E9F5-97831BB17219}"/>
                    </a:ext>
                  </a:extLst>
                </p:cNvPr>
                <p:cNvSpPr/>
                <p:nvPr/>
              </p:nvSpPr>
              <p:spPr>
                <a:xfrm>
                  <a:off x="4700779" y="1124117"/>
                  <a:ext cx="323165" cy="32316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D3AFB161-AC3E-ED1E-62F6-832FB2788067}"/>
                    </a:ext>
                  </a:extLst>
                </p:cNvPr>
                <p:cNvSpPr/>
                <p:nvPr/>
              </p:nvSpPr>
              <p:spPr>
                <a:xfrm>
                  <a:off x="5347109" y="1578546"/>
                  <a:ext cx="323165" cy="32316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DC7652B0-4B21-EEAF-9F70-99D62BD9B4C0}"/>
                    </a:ext>
                  </a:extLst>
                </p:cNvPr>
                <p:cNvSpPr/>
                <p:nvPr/>
              </p:nvSpPr>
              <p:spPr>
                <a:xfrm>
                  <a:off x="4750674" y="1575010"/>
                  <a:ext cx="323165" cy="32316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43B6FB50-FBB0-F45B-3386-AE62D90E6C60}"/>
                    </a:ext>
                  </a:extLst>
                </p:cNvPr>
                <p:cNvSpPr/>
                <p:nvPr/>
              </p:nvSpPr>
              <p:spPr>
                <a:xfrm>
                  <a:off x="4526089" y="783197"/>
                  <a:ext cx="1318872" cy="131887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8A50F92-AE1E-C135-60FD-FB3A3D12BEF3}"/>
                  </a:ext>
                </a:extLst>
              </p:cNvPr>
              <p:cNvSpPr txBox="1"/>
              <p:nvPr/>
            </p:nvSpPr>
            <p:spPr>
              <a:xfrm>
                <a:off x="2187556" y="3379130"/>
                <a:ext cx="1081196" cy="350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SSC (3)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1B3D4848-AE40-A078-BEF6-51AA2AFE247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10390" y="2399945"/>
              <a:ext cx="253107" cy="253107"/>
              <a:chOff x="4526089" y="783197"/>
              <a:chExt cx="1318872" cy="1318872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22F37E0A-D1A9-B476-4DE5-89A0E9B22ABB}"/>
                  </a:ext>
                </a:extLst>
              </p:cNvPr>
              <p:cNvSpPr/>
              <p:nvPr/>
            </p:nvSpPr>
            <p:spPr>
              <a:xfrm>
                <a:off x="5023943" y="835529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4C051F0B-B5E4-3FDE-97A0-35D2D54319BC}"/>
                  </a:ext>
                </a:extLst>
              </p:cNvPr>
              <p:cNvSpPr/>
              <p:nvPr/>
            </p:nvSpPr>
            <p:spPr>
              <a:xfrm>
                <a:off x="5023944" y="1281051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639661BA-AC8F-4586-D147-97A56E8F5312}"/>
                  </a:ext>
                </a:extLst>
              </p:cNvPr>
              <p:cNvSpPr/>
              <p:nvPr/>
            </p:nvSpPr>
            <p:spPr>
              <a:xfrm>
                <a:off x="5354963" y="1119468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FF8F56F3-6164-FF4C-A397-4BEF658CB3E3}"/>
                  </a:ext>
                </a:extLst>
              </p:cNvPr>
              <p:cNvSpPr/>
              <p:nvPr/>
            </p:nvSpPr>
            <p:spPr>
              <a:xfrm>
                <a:off x="4700779" y="1124117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32D64EFC-0347-F837-E9F5-9BFDB2318489}"/>
                  </a:ext>
                </a:extLst>
              </p:cNvPr>
              <p:cNvSpPr/>
              <p:nvPr/>
            </p:nvSpPr>
            <p:spPr>
              <a:xfrm>
                <a:off x="5347109" y="1578546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7051D0C8-4332-6236-A1C2-B0CCC306F1DB}"/>
                  </a:ext>
                </a:extLst>
              </p:cNvPr>
              <p:cNvSpPr/>
              <p:nvPr/>
            </p:nvSpPr>
            <p:spPr>
              <a:xfrm>
                <a:off x="4750674" y="1575010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009DD81A-60C0-AE8F-47EC-99CC8208A05E}"/>
                  </a:ext>
                </a:extLst>
              </p:cNvPr>
              <p:cNvSpPr/>
              <p:nvPr/>
            </p:nvSpPr>
            <p:spPr>
              <a:xfrm>
                <a:off x="4526089" y="783197"/>
                <a:ext cx="1318872" cy="13188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5E21760-5317-732E-5D5B-F1774A4151A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7183" y="2112030"/>
              <a:ext cx="253107" cy="253107"/>
              <a:chOff x="4526089" y="783197"/>
              <a:chExt cx="1318872" cy="1318872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3200C7E1-E117-3595-7469-31A90AF33B93}"/>
                  </a:ext>
                </a:extLst>
              </p:cNvPr>
              <p:cNvSpPr/>
              <p:nvPr/>
            </p:nvSpPr>
            <p:spPr>
              <a:xfrm>
                <a:off x="5023943" y="835529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5198D56-5FAA-14D6-0B82-F7599DE3F42C}"/>
                  </a:ext>
                </a:extLst>
              </p:cNvPr>
              <p:cNvSpPr/>
              <p:nvPr/>
            </p:nvSpPr>
            <p:spPr>
              <a:xfrm>
                <a:off x="5023944" y="1281051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78AE3F58-F829-24C0-1B3A-5C9CEE0DDE02}"/>
                  </a:ext>
                </a:extLst>
              </p:cNvPr>
              <p:cNvSpPr/>
              <p:nvPr/>
            </p:nvSpPr>
            <p:spPr>
              <a:xfrm>
                <a:off x="5354963" y="1119468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D3FA01E3-1319-EAB5-AD6D-89451E4EBA3B}"/>
                  </a:ext>
                </a:extLst>
              </p:cNvPr>
              <p:cNvSpPr/>
              <p:nvPr/>
            </p:nvSpPr>
            <p:spPr>
              <a:xfrm>
                <a:off x="4700779" y="1124117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57CA2AE-B7C4-1F88-70E9-3C4169D48571}"/>
                  </a:ext>
                </a:extLst>
              </p:cNvPr>
              <p:cNvSpPr/>
              <p:nvPr/>
            </p:nvSpPr>
            <p:spPr>
              <a:xfrm>
                <a:off x="5347109" y="1578546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75B7B4C9-EE4B-6C35-2383-1AA1FBFD450D}"/>
                  </a:ext>
                </a:extLst>
              </p:cNvPr>
              <p:cNvSpPr/>
              <p:nvPr/>
            </p:nvSpPr>
            <p:spPr>
              <a:xfrm>
                <a:off x="4750674" y="1575010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37B26682-72A9-7883-103F-0C7EC754889E}"/>
                  </a:ext>
                </a:extLst>
              </p:cNvPr>
              <p:cNvSpPr/>
              <p:nvPr/>
            </p:nvSpPr>
            <p:spPr>
              <a:xfrm>
                <a:off x="4526089" y="783197"/>
                <a:ext cx="1318872" cy="13188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042B3D26-CD13-A45F-3E55-3BAD83D1E9D8}"/>
              </a:ext>
            </a:extLst>
          </p:cNvPr>
          <p:cNvGrpSpPr/>
          <p:nvPr/>
        </p:nvGrpSpPr>
        <p:grpSpPr>
          <a:xfrm>
            <a:off x="7457931" y="5450340"/>
            <a:ext cx="854144" cy="1071982"/>
            <a:chOff x="497523" y="2112030"/>
            <a:chExt cx="854144" cy="1071982"/>
          </a:xfrm>
        </p:grpSpPr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CAEF9D9E-B65C-E549-6744-40D35C7ADDE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7523" y="2693303"/>
              <a:ext cx="854144" cy="490709"/>
              <a:chOff x="2187556" y="3108611"/>
              <a:chExt cx="1081196" cy="621150"/>
            </a:xfrm>
          </p:grpSpPr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1868446B-B738-6ACE-E5A0-A011CA662A4A}"/>
                  </a:ext>
                </a:extLst>
              </p:cNvPr>
              <p:cNvGrpSpPr/>
              <p:nvPr/>
            </p:nvGrpSpPr>
            <p:grpSpPr>
              <a:xfrm>
                <a:off x="2571166" y="3108611"/>
                <a:ext cx="320389" cy="320389"/>
                <a:chOff x="4526089" y="783197"/>
                <a:chExt cx="1318872" cy="1318872"/>
              </a:xfrm>
            </p:grpSpPr>
            <p:sp>
              <p:nvSpPr>
                <p:cNvPr id="254" name="Oval 253">
                  <a:extLst>
                    <a:ext uri="{FF2B5EF4-FFF2-40B4-BE49-F238E27FC236}">
                      <a16:creationId xmlns:a16="http://schemas.microsoft.com/office/drawing/2014/main" id="{9BB5CD74-B6E1-B39D-9954-B47C15125785}"/>
                    </a:ext>
                  </a:extLst>
                </p:cNvPr>
                <p:cNvSpPr/>
                <p:nvPr/>
              </p:nvSpPr>
              <p:spPr>
                <a:xfrm>
                  <a:off x="5023943" y="835529"/>
                  <a:ext cx="323165" cy="32316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55" name="Oval 254">
                  <a:extLst>
                    <a:ext uri="{FF2B5EF4-FFF2-40B4-BE49-F238E27FC236}">
                      <a16:creationId xmlns:a16="http://schemas.microsoft.com/office/drawing/2014/main" id="{F4107C0A-7DF2-1614-34F8-BB74FC0C35E3}"/>
                    </a:ext>
                  </a:extLst>
                </p:cNvPr>
                <p:cNvSpPr/>
                <p:nvPr/>
              </p:nvSpPr>
              <p:spPr>
                <a:xfrm>
                  <a:off x="5023944" y="1281051"/>
                  <a:ext cx="323165" cy="32316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56" name="Oval 255">
                  <a:extLst>
                    <a:ext uri="{FF2B5EF4-FFF2-40B4-BE49-F238E27FC236}">
                      <a16:creationId xmlns:a16="http://schemas.microsoft.com/office/drawing/2014/main" id="{E7A000C3-4629-200F-59B3-B8F223099F5B}"/>
                    </a:ext>
                  </a:extLst>
                </p:cNvPr>
                <p:cNvSpPr/>
                <p:nvPr/>
              </p:nvSpPr>
              <p:spPr>
                <a:xfrm>
                  <a:off x="5354963" y="1119468"/>
                  <a:ext cx="323165" cy="32316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57" name="Oval 256">
                  <a:extLst>
                    <a:ext uri="{FF2B5EF4-FFF2-40B4-BE49-F238E27FC236}">
                      <a16:creationId xmlns:a16="http://schemas.microsoft.com/office/drawing/2014/main" id="{F66A00DA-54E5-D821-59AD-1C2C1528B655}"/>
                    </a:ext>
                  </a:extLst>
                </p:cNvPr>
                <p:cNvSpPr/>
                <p:nvPr/>
              </p:nvSpPr>
              <p:spPr>
                <a:xfrm>
                  <a:off x="4700779" y="1124117"/>
                  <a:ext cx="323165" cy="32316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58" name="Oval 257">
                  <a:extLst>
                    <a:ext uri="{FF2B5EF4-FFF2-40B4-BE49-F238E27FC236}">
                      <a16:creationId xmlns:a16="http://schemas.microsoft.com/office/drawing/2014/main" id="{45E570EE-62A6-36AE-E90A-45C3993B3343}"/>
                    </a:ext>
                  </a:extLst>
                </p:cNvPr>
                <p:cNvSpPr/>
                <p:nvPr/>
              </p:nvSpPr>
              <p:spPr>
                <a:xfrm>
                  <a:off x="5347109" y="1578546"/>
                  <a:ext cx="323165" cy="32316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59" name="Oval 258">
                  <a:extLst>
                    <a:ext uri="{FF2B5EF4-FFF2-40B4-BE49-F238E27FC236}">
                      <a16:creationId xmlns:a16="http://schemas.microsoft.com/office/drawing/2014/main" id="{C43AB2B0-F20A-48CF-7115-14EEB547B72A}"/>
                    </a:ext>
                  </a:extLst>
                </p:cNvPr>
                <p:cNvSpPr/>
                <p:nvPr/>
              </p:nvSpPr>
              <p:spPr>
                <a:xfrm>
                  <a:off x="4750674" y="1575010"/>
                  <a:ext cx="323165" cy="32316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0" name="Oval 259">
                  <a:extLst>
                    <a:ext uri="{FF2B5EF4-FFF2-40B4-BE49-F238E27FC236}">
                      <a16:creationId xmlns:a16="http://schemas.microsoft.com/office/drawing/2014/main" id="{F2D6F561-5934-24F3-0FF0-FD8AC27C1961}"/>
                    </a:ext>
                  </a:extLst>
                </p:cNvPr>
                <p:cNvSpPr/>
                <p:nvPr/>
              </p:nvSpPr>
              <p:spPr>
                <a:xfrm>
                  <a:off x="4526089" y="783197"/>
                  <a:ext cx="1318872" cy="1318872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9C493CEE-2B57-24D2-FC0B-87F88234BF9A}"/>
                  </a:ext>
                </a:extLst>
              </p:cNvPr>
              <p:cNvSpPr txBox="1"/>
              <p:nvPr/>
            </p:nvSpPr>
            <p:spPr>
              <a:xfrm>
                <a:off x="2187556" y="3379130"/>
                <a:ext cx="1081196" cy="350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SSC (3)</a:t>
                </a:r>
              </a:p>
            </p:txBody>
          </p: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8BFD9C0E-B2F1-F042-57DD-CFF3F274AC7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10390" y="2399945"/>
              <a:ext cx="253107" cy="253107"/>
              <a:chOff x="4526089" y="783197"/>
              <a:chExt cx="1318872" cy="1318872"/>
            </a:xfrm>
          </p:grpSpPr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362B9CA3-8BA1-FA09-7B7B-B1D3D6FE9E03}"/>
                  </a:ext>
                </a:extLst>
              </p:cNvPr>
              <p:cNvSpPr/>
              <p:nvPr/>
            </p:nvSpPr>
            <p:spPr>
              <a:xfrm>
                <a:off x="5023943" y="835529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BA0893EA-B0A8-C4C9-619D-AEE18D7420FB}"/>
                  </a:ext>
                </a:extLst>
              </p:cNvPr>
              <p:cNvSpPr/>
              <p:nvPr/>
            </p:nvSpPr>
            <p:spPr>
              <a:xfrm>
                <a:off x="5023944" y="1281051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B8AD75B6-508F-D25D-1506-16CC1C1BD20C}"/>
                  </a:ext>
                </a:extLst>
              </p:cNvPr>
              <p:cNvSpPr/>
              <p:nvPr/>
            </p:nvSpPr>
            <p:spPr>
              <a:xfrm>
                <a:off x="5354963" y="1119468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7DCA3A30-86C7-5FA0-7FD9-F13E5B0659DE}"/>
                  </a:ext>
                </a:extLst>
              </p:cNvPr>
              <p:cNvSpPr/>
              <p:nvPr/>
            </p:nvSpPr>
            <p:spPr>
              <a:xfrm>
                <a:off x="4700779" y="1124117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CF8C490F-228A-B31B-9E4D-8FCDAC6BD4C5}"/>
                  </a:ext>
                </a:extLst>
              </p:cNvPr>
              <p:cNvSpPr/>
              <p:nvPr/>
            </p:nvSpPr>
            <p:spPr>
              <a:xfrm>
                <a:off x="5347109" y="1578546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00B2CA2A-9F27-8AC7-6537-36DB7ECF8544}"/>
                  </a:ext>
                </a:extLst>
              </p:cNvPr>
              <p:cNvSpPr/>
              <p:nvPr/>
            </p:nvSpPr>
            <p:spPr>
              <a:xfrm>
                <a:off x="4750674" y="1575010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51" name="Oval 250">
                <a:extLst>
                  <a:ext uri="{FF2B5EF4-FFF2-40B4-BE49-F238E27FC236}">
                    <a16:creationId xmlns:a16="http://schemas.microsoft.com/office/drawing/2014/main" id="{9B1AC53A-47E2-EB7A-E731-CF8E06CF535A}"/>
                  </a:ext>
                </a:extLst>
              </p:cNvPr>
              <p:cNvSpPr/>
              <p:nvPr/>
            </p:nvSpPr>
            <p:spPr>
              <a:xfrm>
                <a:off x="4526089" y="783197"/>
                <a:ext cx="1318872" cy="13188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F0B974FE-E381-EE64-AC35-619FE3396C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7183" y="2112030"/>
              <a:ext cx="253107" cy="253107"/>
              <a:chOff x="4526089" y="783197"/>
              <a:chExt cx="1318872" cy="1318872"/>
            </a:xfrm>
          </p:grpSpPr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5AE5A39C-9DFC-2423-3CE1-1310D0B36C94}"/>
                  </a:ext>
                </a:extLst>
              </p:cNvPr>
              <p:cNvSpPr/>
              <p:nvPr/>
            </p:nvSpPr>
            <p:spPr>
              <a:xfrm>
                <a:off x="5023943" y="835529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39" name="Oval 238">
                <a:extLst>
                  <a:ext uri="{FF2B5EF4-FFF2-40B4-BE49-F238E27FC236}">
                    <a16:creationId xmlns:a16="http://schemas.microsoft.com/office/drawing/2014/main" id="{37C6C03E-A6F6-699C-8D8D-E5019E1AED7F}"/>
                  </a:ext>
                </a:extLst>
              </p:cNvPr>
              <p:cNvSpPr/>
              <p:nvPr/>
            </p:nvSpPr>
            <p:spPr>
              <a:xfrm>
                <a:off x="5023944" y="1281051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24767A04-5772-BC1A-5B81-82638305603C}"/>
                  </a:ext>
                </a:extLst>
              </p:cNvPr>
              <p:cNvSpPr/>
              <p:nvPr/>
            </p:nvSpPr>
            <p:spPr>
              <a:xfrm>
                <a:off x="5354963" y="1119468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8D25E145-24DC-D4D6-D4B6-6CBCABA77E6B}"/>
                  </a:ext>
                </a:extLst>
              </p:cNvPr>
              <p:cNvSpPr/>
              <p:nvPr/>
            </p:nvSpPr>
            <p:spPr>
              <a:xfrm>
                <a:off x="4700779" y="1124117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924285B2-96A1-79EE-59F3-94CC1E19C63E}"/>
                  </a:ext>
                </a:extLst>
              </p:cNvPr>
              <p:cNvSpPr/>
              <p:nvPr/>
            </p:nvSpPr>
            <p:spPr>
              <a:xfrm>
                <a:off x="5347109" y="1578546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356CF344-5065-F6D5-3C4D-45591BBF9FE5}"/>
                  </a:ext>
                </a:extLst>
              </p:cNvPr>
              <p:cNvSpPr/>
              <p:nvPr/>
            </p:nvSpPr>
            <p:spPr>
              <a:xfrm>
                <a:off x="4750674" y="1575010"/>
                <a:ext cx="323165" cy="323165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27DFB2A8-ACEA-0813-88D7-C050DA8377A5}"/>
                  </a:ext>
                </a:extLst>
              </p:cNvPr>
              <p:cNvSpPr/>
              <p:nvPr/>
            </p:nvSpPr>
            <p:spPr>
              <a:xfrm>
                <a:off x="4526089" y="783197"/>
                <a:ext cx="1318872" cy="13188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7842D5FB-D4C3-B1CF-A312-667FA9644284}"/>
              </a:ext>
            </a:extLst>
          </p:cNvPr>
          <p:cNvGrpSpPr/>
          <p:nvPr/>
        </p:nvGrpSpPr>
        <p:grpSpPr>
          <a:xfrm>
            <a:off x="6759834" y="1604401"/>
            <a:ext cx="4795792" cy="854729"/>
            <a:chOff x="3458331" y="3588427"/>
            <a:chExt cx="1675619" cy="854729"/>
          </a:xfrm>
        </p:grpSpPr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D20296ED-2617-19BD-90B3-55215D0AB0C4}"/>
                </a:ext>
              </a:extLst>
            </p:cNvPr>
            <p:cNvSpPr/>
            <p:nvPr/>
          </p:nvSpPr>
          <p:spPr>
            <a:xfrm>
              <a:off x="3458331" y="3781305"/>
              <a:ext cx="1675616" cy="66185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dirty="0">
                  <a:solidFill>
                    <a:prstClr val="black"/>
                  </a:solidFill>
                  <a:latin typeface="Candara" panose="020E0502030303020204" pitchFamily="34" charset="0"/>
                </a:rPr>
                <a:t>Keeping samples at 20K will require active cooling with cryocoolers. This solution is very mass and power intensive, and </a:t>
              </a:r>
              <a:r>
                <a:rPr lang="en-US" sz="1200" dirty="0" err="1">
                  <a:solidFill>
                    <a:prstClr val="black"/>
                  </a:solidFill>
                  <a:latin typeface="Candara" panose="020E0502030303020204" pitchFamily="34" charset="0"/>
                </a:rPr>
                <a:t>ConOps</a:t>
              </a:r>
              <a:r>
                <a:rPr lang="en-US" sz="1200" dirty="0">
                  <a:solidFill>
                    <a:prstClr val="black"/>
                  </a:solidFill>
                  <a:latin typeface="Candara" panose="020E0502030303020204" pitchFamily="34" charset="0"/>
                </a:rPr>
                <a:t> for non-powered phases will need to be carefully planned.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59768D46-62ED-BB20-2F53-8FED8D450B91}"/>
                </a:ext>
              </a:extLst>
            </p:cNvPr>
            <p:cNvSpPr txBox="1"/>
            <p:nvPr/>
          </p:nvSpPr>
          <p:spPr>
            <a:xfrm>
              <a:off x="3458331" y="3588427"/>
              <a:ext cx="1675619" cy="1846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Active solution</a:t>
              </a:r>
              <a:endParaRPr kumimoji="0" lang="en-US" sz="1200" b="1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3294D11D-778B-E84C-25F1-27151591EB8D}"/>
              </a:ext>
            </a:extLst>
          </p:cNvPr>
          <p:cNvGrpSpPr/>
          <p:nvPr/>
        </p:nvGrpSpPr>
        <p:grpSpPr>
          <a:xfrm>
            <a:off x="6759834" y="4340044"/>
            <a:ext cx="4795783" cy="847014"/>
            <a:chOff x="3458331" y="3604849"/>
            <a:chExt cx="1675619" cy="847014"/>
          </a:xfrm>
        </p:grpSpPr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825125BA-59E6-1B91-7931-744E857DD61A}"/>
                </a:ext>
              </a:extLst>
            </p:cNvPr>
            <p:cNvSpPr/>
            <p:nvPr/>
          </p:nvSpPr>
          <p:spPr>
            <a:xfrm>
              <a:off x="3458331" y="3781305"/>
              <a:ext cx="1675616" cy="6705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dirty="0">
                  <a:solidFill>
                    <a:prstClr val="black"/>
                  </a:solidFill>
                  <a:latin typeface="Candara" panose="020E0502030303020204" pitchFamily="34" charset="0"/>
                </a:rPr>
                <a:t>Phase change material can be incorporated to increase time at </a:t>
              </a:r>
              <a:r>
                <a:rPr lang="en-US" sz="1200" dirty="0" err="1">
                  <a:solidFill>
                    <a:prstClr val="black"/>
                  </a:solidFill>
                  <a:latin typeface="Candara" panose="020E0502030303020204" pitchFamily="34" charset="0"/>
                </a:rPr>
                <a:t>cryo</a:t>
              </a:r>
              <a:r>
                <a:rPr lang="en-US" sz="1200" dirty="0">
                  <a:solidFill>
                    <a:prstClr val="black"/>
                  </a:solidFill>
                  <a:latin typeface="Candara" panose="020E0502030303020204" pitchFamily="34" charset="0"/>
                </a:rPr>
                <a:t> temps and reduce mass/power burden. HLS or Gateway to provide initial cooling or power to freeze/recharge phase change material.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EE71DBE4-85ED-CE75-FFF6-2F48DBC0C37B}"/>
                </a:ext>
              </a:extLst>
            </p:cNvPr>
            <p:cNvSpPr txBox="1"/>
            <p:nvPr/>
          </p:nvSpPr>
          <p:spPr>
            <a:xfrm>
              <a:off x="3458331" y="3604849"/>
              <a:ext cx="1675619" cy="18466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Passive solution</a:t>
              </a:r>
              <a:endParaRPr kumimoji="0" lang="en-US" sz="1200" b="1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</p:grp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D120CC11-BCEE-CADF-F3BA-60B1EFB1C87F}"/>
              </a:ext>
            </a:extLst>
          </p:cNvPr>
          <p:cNvCxnSpPr>
            <a:cxnSpLocks/>
          </p:cNvCxnSpPr>
          <p:nvPr/>
        </p:nvCxnSpPr>
        <p:spPr>
          <a:xfrm>
            <a:off x="5509478" y="1628156"/>
            <a:ext cx="0" cy="498348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F75C6362-9DC4-2D85-A4A6-583C91BA0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2" y="321129"/>
            <a:ext cx="10515600" cy="1325563"/>
          </a:xfrm>
        </p:spPr>
        <p:txBody>
          <a:bodyPr/>
          <a:lstStyle/>
          <a:p>
            <a:r>
              <a:rPr lang="en-US" dirty="0"/>
              <a:t>Dual paths to a solution for FROSTE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1591E3F-9BE5-2D06-B2DB-DEFC23D907D6}"/>
              </a:ext>
            </a:extLst>
          </p:cNvPr>
          <p:cNvGrpSpPr/>
          <p:nvPr/>
        </p:nvGrpSpPr>
        <p:grpSpPr>
          <a:xfrm>
            <a:off x="-222395" y="1621846"/>
            <a:ext cx="5897888" cy="5014638"/>
            <a:chOff x="-701199" y="1623473"/>
            <a:chExt cx="5897888" cy="5014638"/>
          </a:xfrm>
        </p:grpSpPr>
        <p:sp>
          <p:nvSpPr>
            <p:cNvPr id="368" name="Left Brace 367">
              <a:extLst>
                <a:ext uri="{FF2B5EF4-FFF2-40B4-BE49-F238E27FC236}">
                  <a16:creationId xmlns:a16="http://schemas.microsoft.com/office/drawing/2014/main" id="{F89A153A-9C37-1642-3EE1-DE3036499794}"/>
                </a:ext>
              </a:extLst>
            </p:cNvPr>
            <p:cNvSpPr/>
            <p:nvPr/>
          </p:nvSpPr>
          <p:spPr>
            <a:xfrm rot="18652815">
              <a:off x="589454" y="3059721"/>
              <a:ext cx="218518" cy="1181721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369" name="Left Brace 368">
              <a:extLst>
                <a:ext uri="{FF2B5EF4-FFF2-40B4-BE49-F238E27FC236}">
                  <a16:creationId xmlns:a16="http://schemas.microsoft.com/office/drawing/2014/main" id="{97CB7239-D3E4-40CE-75F8-BB9FBE31CCBF}"/>
                </a:ext>
              </a:extLst>
            </p:cNvPr>
            <p:cNvSpPr/>
            <p:nvPr/>
          </p:nvSpPr>
          <p:spPr>
            <a:xfrm rot="8203694">
              <a:off x="3692075" y="3821139"/>
              <a:ext cx="120989" cy="1846779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endParaRPr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A0A068DE-CC1B-E387-DEFE-324A1025C8AA}"/>
                </a:ext>
              </a:extLst>
            </p:cNvPr>
            <p:cNvSpPr txBox="1"/>
            <p:nvPr/>
          </p:nvSpPr>
          <p:spPr>
            <a:xfrm>
              <a:off x="3674537" y="3866435"/>
              <a:ext cx="8943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SecondarySealed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</a:rPr>
                <a:t> Container (SSC)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48FBD47-2B99-CB41-BD6B-8265CB42FFD2}"/>
                </a:ext>
              </a:extLst>
            </p:cNvPr>
            <p:cNvGrpSpPr/>
            <p:nvPr/>
          </p:nvGrpSpPr>
          <p:grpSpPr>
            <a:xfrm>
              <a:off x="-701199" y="1623473"/>
              <a:ext cx="5897888" cy="5014638"/>
              <a:chOff x="-701199" y="1623473"/>
              <a:chExt cx="5897888" cy="5014638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13A19B0-790C-E7DB-E249-0F6FBC6C2AEA}"/>
                  </a:ext>
                </a:extLst>
              </p:cNvPr>
              <p:cNvGrpSpPr/>
              <p:nvPr/>
            </p:nvGrpSpPr>
            <p:grpSpPr>
              <a:xfrm>
                <a:off x="-701199" y="1623473"/>
                <a:ext cx="5897888" cy="5014638"/>
                <a:chOff x="-701199" y="1623473"/>
                <a:chExt cx="5897888" cy="5014638"/>
              </a:xfrm>
            </p:grpSpPr>
            <p:grpSp>
              <p:nvGrpSpPr>
                <p:cNvPr id="366" name="Group 365">
                  <a:extLst>
                    <a:ext uri="{FF2B5EF4-FFF2-40B4-BE49-F238E27FC236}">
                      <a16:creationId xmlns:a16="http://schemas.microsoft.com/office/drawing/2014/main" id="{C0E30455-3046-7704-2935-92AA2DF597C9}"/>
                    </a:ext>
                  </a:extLst>
                </p:cNvPr>
                <p:cNvGrpSpPr/>
                <p:nvPr/>
              </p:nvGrpSpPr>
              <p:grpSpPr>
                <a:xfrm>
                  <a:off x="-701199" y="1623473"/>
                  <a:ext cx="5897888" cy="4479633"/>
                  <a:chOff x="-701199" y="1623473"/>
                  <a:chExt cx="5897888" cy="4479633"/>
                </a:xfrm>
              </p:grpSpPr>
              <p:pic>
                <p:nvPicPr>
                  <p:cNvPr id="333" name="Picture 332">
                    <a:extLst>
                      <a:ext uri="{FF2B5EF4-FFF2-40B4-BE49-F238E27FC236}">
                        <a16:creationId xmlns:a16="http://schemas.microsoft.com/office/drawing/2014/main" id="{4B28ABDA-F2DF-F9DE-E773-23692239D81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12936765">
                    <a:off x="-701199" y="2743092"/>
                    <a:ext cx="5897888" cy="2604508"/>
                  </a:xfrm>
                  <a:prstGeom prst="rect">
                    <a:avLst/>
                  </a:prstGeom>
                </p:spPr>
              </p:pic>
              <p:grpSp>
                <p:nvGrpSpPr>
                  <p:cNvPr id="344" name="Group 343">
                    <a:extLst>
                      <a:ext uri="{FF2B5EF4-FFF2-40B4-BE49-F238E27FC236}">
                        <a16:creationId xmlns:a16="http://schemas.microsoft.com/office/drawing/2014/main" id="{9F1B293D-D21E-15C4-2F32-1F50A8FAB3FA}"/>
                      </a:ext>
                    </a:extLst>
                  </p:cNvPr>
                  <p:cNvGrpSpPr/>
                  <p:nvPr/>
                </p:nvGrpSpPr>
                <p:grpSpPr>
                  <a:xfrm>
                    <a:off x="120420" y="1623473"/>
                    <a:ext cx="4103820" cy="4479633"/>
                    <a:chOff x="120420" y="1623473"/>
                    <a:chExt cx="4103820" cy="4479633"/>
                  </a:xfrm>
                </p:grpSpPr>
                <p:sp>
                  <p:nvSpPr>
                    <p:cNvPr id="336" name="TextBox 335">
                      <a:extLst>
                        <a:ext uri="{FF2B5EF4-FFF2-40B4-BE49-F238E27FC236}">
                          <a16:creationId xmlns:a16="http://schemas.microsoft.com/office/drawing/2014/main" id="{1E3E2CEF-F76A-B7ED-2964-31FDABC70D5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17897" y="1623473"/>
                      <a:ext cx="129881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Stowage Interface (Notional)</a:t>
                      </a:r>
                    </a:p>
                  </p:txBody>
                </p:sp>
                <p:sp>
                  <p:nvSpPr>
                    <p:cNvPr id="337" name="TextBox 336">
                      <a:extLst>
                        <a:ext uri="{FF2B5EF4-FFF2-40B4-BE49-F238E27FC236}">
                          <a16:creationId xmlns:a16="http://schemas.microsoft.com/office/drawing/2014/main" id="{CA05AED4-CF05-D7A1-5007-4748890CB9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98980" y="2098502"/>
                      <a:ext cx="966098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Top Lid , MLI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handle</a:t>
                      </a:r>
                    </a:p>
                  </p:txBody>
                </p:sp>
                <p:sp>
                  <p:nvSpPr>
                    <p:cNvPr id="338" name="TextBox 337">
                      <a:extLst>
                        <a:ext uri="{FF2B5EF4-FFF2-40B4-BE49-F238E27FC236}">
                          <a16:creationId xmlns:a16="http://schemas.microsoft.com/office/drawing/2014/main" id="{CC104A16-8AF3-E97D-F273-8A3DAE1F95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1110" y="3412495"/>
                      <a:ext cx="74792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Sample tubes</a:t>
                      </a:r>
                    </a:p>
                  </p:txBody>
                </p:sp>
                <p:sp>
                  <p:nvSpPr>
                    <p:cNvPr id="339" name="TextBox 338">
                      <a:extLst>
                        <a:ext uri="{FF2B5EF4-FFF2-40B4-BE49-F238E27FC236}">
                          <a16:creationId xmlns:a16="http://schemas.microsoft.com/office/drawing/2014/main" id="{04D7F1C6-377E-146E-C6EC-F468BBEEBFD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0420" y="2966587"/>
                      <a:ext cx="106747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Core Samples</a:t>
                      </a:r>
                    </a:p>
                  </p:txBody>
                </p:sp>
                <p:sp>
                  <p:nvSpPr>
                    <p:cNvPr id="340" name="TextBox 339">
                      <a:extLst>
                        <a:ext uri="{FF2B5EF4-FFF2-40B4-BE49-F238E27FC236}">
                          <a16:creationId xmlns:a16="http://schemas.microsoft.com/office/drawing/2014/main" id="{85945948-B79A-CE6B-DD83-675EE6E345E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46366" y="4149873"/>
                      <a:ext cx="96539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Tube  holder</a:t>
                      </a:r>
                    </a:p>
                  </p:txBody>
                </p:sp>
                <p:sp>
                  <p:nvSpPr>
                    <p:cNvPr id="341" name="TextBox 340">
                      <a:extLst>
                        <a:ext uri="{FF2B5EF4-FFF2-40B4-BE49-F238E27FC236}">
                          <a16:creationId xmlns:a16="http://schemas.microsoft.com/office/drawing/2014/main" id="{0EA22219-0E84-BD1D-D92E-623CD092AB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29590" y="3029237"/>
                      <a:ext cx="129465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Freeze Material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(for 120K version)</a:t>
                      </a:r>
                    </a:p>
                  </p:txBody>
                </p:sp>
                <p:sp>
                  <p:nvSpPr>
                    <p:cNvPr id="342" name="TextBox 341">
                      <a:extLst>
                        <a:ext uri="{FF2B5EF4-FFF2-40B4-BE49-F238E27FC236}">
                          <a16:creationId xmlns:a16="http://schemas.microsoft.com/office/drawing/2014/main" id="{F304F9C1-705C-19CE-38E1-516853B93DB0}"/>
                        </a:ext>
                      </a:extLst>
                    </p:cNvPr>
                    <p:cNvSpPr txBox="1"/>
                    <p:nvPr/>
                  </p:nvSpPr>
                  <p:spPr>
                    <a:xfrm rot="2764411">
                      <a:off x="2857737" y="4418076"/>
                      <a:ext cx="768224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MLI wrap</a:t>
                      </a:r>
                    </a:p>
                  </p:txBody>
                </p:sp>
                <p:sp>
                  <p:nvSpPr>
                    <p:cNvPr id="343" name="TextBox 342">
                      <a:extLst>
                        <a:ext uri="{FF2B5EF4-FFF2-40B4-BE49-F238E27FC236}">
                          <a16:creationId xmlns:a16="http://schemas.microsoft.com/office/drawing/2014/main" id="{4B7FD815-7387-F21D-4786-ED964CF5A46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35246" y="5826107"/>
                      <a:ext cx="986104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Outer Casing</a:t>
                      </a:r>
                    </a:p>
                  </p:txBody>
                </p:sp>
              </p:grpSp>
            </p:grpSp>
            <p:grpSp>
              <p:nvGrpSpPr>
                <p:cNvPr id="363" name="Group 362">
                  <a:extLst>
                    <a:ext uri="{FF2B5EF4-FFF2-40B4-BE49-F238E27FC236}">
                      <a16:creationId xmlns:a16="http://schemas.microsoft.com/office/drawing/2014/main" id="{9D54C2E6-0438-1043-F8D4-84FFAC4D438D}"/>
                    </a:ext>
                  </a:extLst>
                </p:cNvPr>
                <p:cNvGrpSpPr/>
                <p:nvPr/>
              </p:nvGrpSpPr>
              <p:grpSpPr>
                <a:xfrm>
                  <a:off x="194785" y="4002662"/>
                  <a:ext cx="2233354" cy="2635449"/>
                  <a:chOff x="49771" y="4174633"/>
                  <a:chExt cx="2233354" cy="2635449"/>
                </a:xfrm>
              </p:grpSpPr>
              <p:pic>
                <p:nvPicPr>
                  <p:cNvPr id="345" name="Picture 344">
                    <a:extLst>
                      <a:ext uri="{FF2B5EF4-FFF2-40B4-BE49-F238E27FC236}">
                        <a16:creationId xmlns:a16="http://schemas.microsoft.com/office/drawing/2014/main" id="{5546877D-D657-7359-49F6-B1EA929BB4D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>
                    <a:off x="-180618" y="5210439"/>
                    <a:ext cx="1830032" cy="1369253"/>
                  </a:xfrm>
                  <a:prstGeom prst="rect">
                    <a:avLst/>
                  </a:prstGeom>
                </p:spPr>
              </p:pic>
              <p:cxnSp>
                <p:nvCxnSpPr>
                  <p:cNvPr id="346" name="Straight Connector 345">
                    <a:extLst>
                      <a:ext uri="{FF2B5EF4-FFF2-40B4-BE49-F238E27FC236}">
                        <a16:creationId xmlns:a16="http://schemas.microsoft.com/office/drawing/2014/main" id="{886C1240-9BFE-2515-EE5C-726E3753AF85}"/>
                      </a:ext>
                    </a:extLst>
                  </p:cNvPr>
                  <p:cNvCxnSpPr>
                    <a:cxnSpLocks noChangeAspect="1"/>
                  </p:cNvCxnSpPr>
                  <p:nvPr/>
                </p:nvCxnSpPr>
                <p:spPr>
                  <a:xfrm>
                    <a:off x="2061451" y="4559747"/>
                    <a:ext cx="204126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1" name="Straight Connector 350">
                    <a:extLst>
                      <a:ext uri="{FF2B5EF4-FFF2-40B4-BE49-F238E27FC236}">
                        <a16:creationId xmlns:a16="http://schemas.microsoft.com/office/drawing/2014/main" id="{B9EC14E8-C791-E17C-12D7-4B25B5B63587}"/>
                      </a:ext>
                    </a:extLst>
                  </p:cNvPr>
                  <p:cNvCxnSpPr>
                    <a:cxnSpLocks noChangeAspect="1"/>
                  </p:cNvCxnSpPr>
                  <p:nvPr/>
                </p:nvCxnSpPr>
                <p:spPr>
                  <a:xfrm>
                    <a:off x="1270692" y="4174633"/>
                    <a:ext cx="1012433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7" name="TextBox 366">
                  <a:extLst>
                    <a:ext uri="{FF2B5EF4-FFF2-40B4-BE49-F238E27FC236}">
                      <a16:creationId xmlns:a16="http://schemas.microsoft.com/office/drawing/2014/main" id="{820C37A5-90E7-1093-9E8E-6A19DB00128A}"/>
                    </a:ext>
                  </a:extLst>
                </p:cNvPr>
                <p:cNvSpPr txBox="1"/>
                <p:nvPr/>
              </p:nvSpPr>
              <p:spPr>
                <a:xfrm>
                  <a:off x="11592" y="3678117"/>
                  <a:ext cx="894399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ndara" panose="020E0502030303020204" pitchFamily="34" charset="0"/>
                    </a:rPr>
                    <a:t>Primary Sealed Containers (PSC)</a:t>
                  </a: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A453B4-A74B-5E65-EF12-2B5F5E6E0D10}"/>
                  </a:ext>
                </a:extLst>
              </p:cNvPr>
              <p:cNvSpPr txBox="1"/>
              <p:nvPr/>
            </p:nvSpPr>
            <p:spPr>
              <a:xfrm>
                <a:off x="2612826" y="2027742"/>
                <a:ext cx="20457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2"/>
                    </a:solidFill>
                  </a:rPr>
                  <a:t>Notional preliminary design for FROSTE</a:t>
                </a:r>
              </a:p>
            </p:txBody>
          </p:sp>
        </p:grp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3AD862F-AC68-DADA-2924-F02A38823D78}"/>
              </a:ext>
            </a:extLst>
          </p:cNvPr>
          <p:cNvSpPr/>
          <p:nvPr/>
        </p:nvSpPr>
        <p:spPr>
          <a:xfrm>
            <a:off x="9381851" y="5570951"/>
            <a:ext cx="581297" cy="5562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EE1625-EE38-4704-3FDA-F6C8DC12F805}"/>
              </a:ext>
            </a:extLst>
          </p:cNvPr>
          <p:cNvSpPr txBox="1"/>
          <p:nvPr/>
        </p:nvSpPr>
        <p:spPr>
          <a:xfrm>
            <a:off x="9010434" y="6227664"/>
            <a:ext cx="1337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HLS Cold Plate</a:t>
            </a:r>
          </a:p>
        </p:txBody>
      </p:sp>
    </p:spTree>
    <p:extLst>
      <p:ext uri="{BB962C8B-B14F-4D97-AF65-F5344CB8AC3E}">
        <p14:creationId xmlns:p14="http://schemas.microsoft.com/office/powerpoint/2010/main" val="1968933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5C6362-9DC4-2D85-A4A6-583C91BA0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2" y="321129"/>
            <a:ext cx="10515600" cy="1325563"/>
          </a:xfrm>
        </p:spPr>
        <p:txBody>
          <a:bodyPr/>
          <a:lstStyle/>
          <a:p>
            <a:r>
              <a:rPr lang="en-US" dirty="0"/>
              <a:t>Phase Change Materials (PCM)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295CE1-3152-DDBB-A22C-8A625584C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698"/>
          <a:stretch/>
        </p:blipFill>
        <p:spPr>
          <a:xfrm>
            <a:off x="7559554" y="4096853"/>
            <a:ext cx="4230762" cy="22571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C5E440-C492-3924-A1E9-B79CD5C19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02" y="1766213"/>
            <a:ext cx="6744641" cy="15432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79F32F-55B3-5222-EF38-4D6EFAAE0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01" y="3548523"/>
            <a:ext cx="6744641" cy="12892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3E8B52E-85BA-D9B6-532D-A2C91AD00ABE}"/>
              </a:ext>
            </a:extLst>
          </p:cNvPr>
          <p:cNvSpPr txBox="1"/>
          <p:nvPr/>
        </p:nvSpPr>
        <p:spPr>
          <a:xfrm>
            <a:off x="572400" y="5338526"/>
            <a:ext cx="67446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Current passive cold storage on International Space Station uses PCMs regularly, in the form of cold bricks. Available temps include: -32°C, -26°C, +4°C, +10°C, +12°C, +16°C, +22°C, +25°C, +27°C, +34°C and +37°C. (There are also several active cold storage options!)</a:t>
            </a:r>
          </a:p>
        </p:txBody>
      </p:sp>
      <p:pic>
        <p:nvPicPr>
          <p:cNvPr id="1026" name="Picture 2" descr="Best Coolers of 2024 | Switchback Travel">
            <a:extLst>
              <a:ext uri="{FF2B5EF4-FFF2-40B4-BE49-F238E27FC236}">
                <a16:creationId xmlns:a16="http://schemas.microsoft.com/office/drawing/2014/main" id="{17508EC8-1A49-F3DD-48F0-4F030482B8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2"/>
          <a:stretch/>
        </p:blipFill>
        <p:spPr bwMode="auto">
          <a:xfrm>
            <a:off x="7559554" y="1646692"/>
            <a:ext cx="4136014" cy="225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B10DE8D-1194-3B45-3CA9-68E1FB2079B1}"/>
              </a:ext>
            </a:extLst>
          </p:cNvPr>
          <p:cNvCxnSpPr>
            <a:cxnSpLocks/>
          </p:cNvCxnSpPr>
          <p:nvPr/>
        </p:nvCxnSpPr>
        <p:spPr>
          <a:xfrm>
            <a:off x="644434" y="6089360"/>
            <a:ext cx="679331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758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5C6362-9DC4-2D85-A4A6-583C91BA0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2" y="321129"/>
            <a:ext cx="10515600" cy="1325563"/>
          </a:xfrm>
        </p:spPr>
        <p:txBody>
          <a:bodyPr/>
          <a:lstStyle/>
          <a:p>
            <a:r>
              <a:rPr lang="en-US" dirty="0"/>
              <a:t>Phase Change Material Study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DF9A76B-658D-8929-74DB-98A48716BB50}"/>
              </a:ext>
            </a:extLst>
          </p:cNvPr>
          <p:cNvSpPr txBox="1">
            <a:spLocks/>
          </p:cNvSpPr>
          <p:nvPr/>
        </p:nvSpPr>
        <p:spPr>
          <a:xfrm>
            <a:off x="647986" y="1883711"/>
            <a:ext cx="51487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 a FY 2023 study, two materials were identified as the best initial candidates for PCMs for the “passive” path for FROSTE</a:t>
            </a:r>
          </a:p>
          <a:p>
            <a:r>
              <a:rPr lang="en-US" sz="2400" dirty="0"/>
              <a:t>An FY24 grant was awarded to advance development:</a:t>
            </a:r>
          </a:p>
          <a:p>
            <a:pPr lvl="1"/>
            <a:r>
              <a:rPr lang="en-US" sz="2000" dirty="0"/>
              <a:t>Prove if one of these materials can act as an effective engineering PCM (or not)</a:t>
            </a:r>
          </a:p>
          <a:p>
            <a:pPr lvl="1"/>
            <a:r>
              <a:rPr lang="en-US" sz="2000" dirty="0"/>
              <a:t>Understand handling characteristics – is it difficult/dangerous to work with?</a:t>
            </a:r>
          </a:p>
          <a:p>
            <a:pPr lvl="1"/>
            <a:r>
              <a:rPr lang="en-US" sz="2000" dirty="0"/>
              <a:t>Provide input to thermal models for the full-scale Secondary Sealed Container (SSC)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0B18B0-6CAD-02FA-DCB9-99A748677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81889"/>
            <a:ext cx="5773706" cy="495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723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C7F71-FD6A-43C8-9F38-8CC7387CA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685" y="505253"/>
            <a:ext cx="6186097" cy="66953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2-methylpentane has been to space before!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8A9E6B-0406-18BE-D490-1BC9B63BE9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6784" y="2557667"/>
            <a:ext cx="4620466" cy="951272"/>
          </a:xfr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5C524A6E-CFBA-509A-B662-2AF1F48D164C}"/>
              </a:ext>
            </a:extLst>
          </p:cNvPr>
          <p:cNvGrpSpPr/>
          <p:nvPr/>
        </p:nvGrpSpPr>
        <p:grpSpPr>
          <a:xfrm>
            <a:off x="781579" y="459986"/>
            <a:ext cx="6497276" cy="1676197"/>
            <a:chOff x="625431" y="1538390"/>
            <a:chExt cx="6497276" cy="167619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74025F-2BFF-A456-FB9E-A5022DECBD0B}"/>
                </a:ext>
              </a:extLst>
            </p:cNvPr>
            <p:cNvSpPr txBox="1"/>
            <p:nvPr/>
          </p:nvSpPr>
          <p:spPr>
            <a:xfrm>
              <a:off x="1026707" y="2937588"/>
              <a:ext cx="60960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>
                  <a:solidFill>
                    <a:srgbClr val="FF0000"/>
                  </a:solidFill>
                </a:rPr>
                <a:t>https://arc.aiaa.org/doi/pdf/10.2514/3.26800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020CCEC-4F10-0884-4889-72B697237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431" y="1538390"/>
              <a:ext cx="3886672" cy="1363072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D996CAC8-D90E-9056-467F-48EC04CEC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399" y="4986683"/>
            <a:ext cx="4035774" cy="8329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0A3A940-91FF-AE92-9830-6DA2F0FE8B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913" y="2270131"/>
            <a:ext cx="5462034" cy="412788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76B4FE1-B6CE-8D6C-6338-7C77A9943D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3286" y="3572698"/>
            <a:ext cx="3580272" cy="1350226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87BFE338-E899-3A2D-DC55-1B0263BFF638}"/>
              </a:ext>
            </a:extLst>
          </p:cNvPr>
          <p:cNvGrpSpPr/>
          <p:nvPr/>
        </p:nvGrpSpPr>
        <p:grpSpPr>
          <a:xfrm>
            <a:off x="5872606" y="1508011"/>
            <a:ext cx="6186096" cy="804760"/>
            <a:chOff x="432887" y="4357453"/>
            <a:chExt cx="7154273" cy="94310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57A2049-228E-5084-4E85-285D805C2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2887" y="4357453"/>
              <a:ext cx="7154273" cy="943107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2398983-2917-7544-68E7-5BD6DCC9F0F3}"/>
                </a:ext>
              </a:extLst>
            </p:cNvPr>
            <p:cNvSpPr/>
            <p:nvPr/>
          </p:nvSpPr>
          <p:spPr>
            <a:xfrm>
              <a:off x="1524000" y="4600575"/>
              <a:ext cx="5953125" cy="14526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EFE0251-449E-EDC9-6F41-C10092F3B901}"/>
              </a:ext>
            </a:extLst>
          </p:cNvPr>
          <p:cNvSpPr/>
          <p:nvPr/>
        </p:nvSpPr>
        <p:spPr>
          <a:xfrm>
            <a:off x="10175084" y="2758915"/>
            <a:ext cx="898746" cy="14397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0B4BD0-92F6-8BEB-B9D1-3B379FDA1942}"/>
              </a:ext>
            </a:extLst>
          </p:cNvPr>
          <p:cNvSpPr txBox="1"/>
          <p:nvPr/>
        </p:nvSpPr>
        <p:spPr>
          <a:xfrm>
            <a:off x="6296297" y="5956663"/>
            <a:ext cx="5462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But, FROSTE needs a LOT more PCM than BETSU… a few mg vs several kg!</a:t>
            </a:r>
          </a:p>
        </p:txBody>
      </p:sp>
    </p:spTree>
    <p:extLst>
      <p:ext uri="{BB962C8B-B14F-4D97-AF65-F5344CB8AC3E}">
        <p14:creationId xmlns:p14="http://schemas.microsoft.com/office/powerpoint/2010/main" val="2040741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548F9-D6C2-9313-D1BB-AC71D38FD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Concept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088D90-39C1-0A92-D69F-8B284B8A9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98972"/>
            <a:ext cx="4933173" cy="2799764"/>
          </a:xfrm>
          <a:prstGeom prst="rect">
            <a:avLst/>
          </a:prstGeom>
        </p:spPr>
      </p:pic>
      <p:pic>
        <p:nvPicPr>
          <p:cNvPr id="53" name="Picture 52" descr="A close-up of a stethoscope&#10;&#10;Description automatically generated with medium confidence">
            <a:extLst>
              <a:ext uri="{FF2B5EF4-FFF2-40B4-BE49-F238E27FC236}">
                <a16:creationId xmlns:a16="http://schemas.microsoft.com/office/drawing/2014/main" id="{AEA01668-8417-C7EE-10BE-78881A70561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06" y="1389030"/>
            <a:ext cx="2407327" cy="217170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433C2238-2FB6-49E5-BDA8-6FF3F3C0C18E}"/>
              </a:ext>
            </a:extLst>
          </p:cNvPr>
          <p:cNvSpPr txBox="1"/>
          <p:nvPr/>
        </p:nvSpPr>
        <p:spPr>
          <a:xfrm>
            <a:off x="3285035" y="1874715"/>
            <a:ext cx="32145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 a proxy SSC (the VHCR)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Fill it with PCM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Freeze and thaw that PCM until we understand it!</a:t>
            </a:r>
          </a:p>
        </p:txBody>
      </p:sp>
      <p:pic>
        <p:nvPicPr>
          <p:cNvPr id="55" name="Picture 2">
            <a:extLst>
              <a:ext uri="{FF2B5EF4-FFF2-40B4-BE49-F238E27FC236}">
                <a16:creationId xmlns:a16="http://schemas.microsoft.com/office/drawing/2014/main" id="{9CD95C1B-8AA6-1867-97AC-AFFB8FDD2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93077" y="0"/>
            <a:ext cx="38622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32CAD28A-450B-E7F9-78FB-744F59A4F825}"/>
              </a:ext>
            </a:extLst>
          </p:cNvPr>
          <p:cNvSpPr txBox="1"/>
          <p:nvPr/>
        </p:nvSpPr>
        <p:spPr>
          <a:xfrm>
            <a:off x="6895301" y="381575"/>
            <a:ext cx="2248699" cy="646331"/>
          </a:xfrm>
          <a:prstGeom prst="rect">
            <a:avLst/>
          </a:prstGeom>
          <a:solidFill>
            <a:srgbClr val="0070C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Vacuum </a:t>
            </a:r>
            <a:r>
              <a:rPr lang="en-US" sz="1200" dirty="0" err="1">
                <a:solidFill>
                  <a:schemeClr val="bg1"/>
                </a:solidFill>
              </a:rPr>
              <a:t>HydroCarbon</a:t>
            </a:r>
            <a:r>
              <a:rPr lang="en-US" sz="1200" dirty="0">
                <a:solidFill>
                  <a:schemeClr val="bg1"/>
                </a:solidFill>
              </a:rPr>
              <a:t> Reservoir (VHCR): 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“Mini SSC” test article</a:t>
            </a:r>
          </a:p>
        </p:txBody>
      </p:sp>
    </p:spTree>
    <p:extLst>
      <p:ext uri="{BB962C8B-B14F-4D97-AF65-F5344CB8AC3E}">
        <p14:creationId xmlns:p14="http://schemas.microsoft.com/office/powerpoint/2010/main" val="2027016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9A1F960-FAEF-6CB6-3991-E4F63DEA9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31390" y="1498176"/>
            <a:ext cx="6857999" cy="386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9FE0F50-731F-379A-39AB-797754BC6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" y="0"/>
            <a:ext cx="38622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F0A8E6E-EB53-9AC3-04E4-F5D59171B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806" y="0"/>
            <a:ext cx="38623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3F88EC-E86E-5952-9298-AA76C02D3D94}"/>
              </a:ext>
            </a:extLst>
          </p:cNvPr>
          <p:cNvSpPr txBox="1"/>
          <p:nvPr/>
        </p:nvSpPr>
        <p:spPr>
          <a:xfrm>
            <a:off x="154653" y="184666"/>
            <a:ext cx="2416046" cy="646331"/>
          </a:xfrm>
          <a:prstGeom prst="rect">
            <a:avLst/>
          </a:prstGeom>
          <a:solidFill>
            <a:srgbClr val="0070C0">
              <a:alpha val="5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VHCR: 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“Mini SSC” test article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7725F7-3FA7-E2A0-A612-56E6797E68D7}"/>
              </a:ext>
            </a:extLst>
          </p:cNvPr>
          <p:cNvSpPr txBox="1"/>
          <p:nvPr/>
        </p:nvSpPr>
        <p:spPr>
          <a:xfrm>
            <a:off x="4506607" y="6019684"/>
            <a:ext cx="3178784" cy="646331"/>
          </a:xfrm>
          <a:prstGeom prst="rect">
            <a:avLst/>
          </a:prstGeom>
          <a:solidFill>
            <a:srgbClr val="0070C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Inside of the VCHR, which will be filled with PCM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704932-A12D-942A-47DE-AA072C84960B}"/>
              </a:ext>
            </a:extLst>
          </p:cNvPr>
          <p:cNvSpPr txBox="1"/>
          <p:nvPr/>
        </p:nvSpPr>
        <p:spPr>
          <a:xfrm>
            <a:off x="3338546" y="1652335"/>
            <a:ext cx="1652520" cy="5232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8 thermocouples embedded in PCM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97705B-CB8F-E282-0400-0BBF7A793053}"/>
              </a:ext>
            </a:extLst>
          </p:cNvPr>
          <p:cNvSpPr txBox="1"/>
          <p:nvPr/>
        </p:nvSpPr>
        <p:spPr>
          <a:xfrm>
            <a:off x="3574216" y="3620566"/>
            <a:ext cx="1652520" cy="95410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Copper LN2 loop simulates coolant channels inside the SSC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DCAF03-78D9-733C-F67B-57F2F547C499}"/>
              </a:ext>
            </a:extLst>
          </p:cNvPr>
          <p:cNvSpPr txBox="1"/>
          <p:nvPr/>
        </p:nvSpPr>
        <p:spPr>
          <a:xfrm>
            <a:off x="9181707" y="342616"/>
            <a:ext cx="2437973" cy="738664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Window on one side to (hopefully) view freeze behavior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2DE162-693E-698D-8AFE-3CA409052B65}"/>
              </a:ext>
            </a:extLst>
          </p:cNvPr>
          <p:cNvSpPr txBox="1"/>
          <p:nvPr/>
        </p:nvSpPr>
        <p:spPr>
          <a:xfrm>
            <a:off x="154653" y="1129115"/>
            <a:ext cx="1461235" cy="5232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PCM inlet and vent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CA637AE-A363-C37D-CBBC-F47F049C7216}"/>
              </a:ext>
            </a:extLst>
          </p:cNvPr>
          <p:cNvCxnSpPr/>
          <p:nvPr/>
        </p:nvCxnSpPr>
        <p:spPr>
          <a:xfrm>
            <a:off x="938679" y="1652335"/>
            <a:ext cx="701585" cy="5232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A5C96B2-1637-C94E-BD17-687C64037D55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4164806" y="2175555"/>
            <a:ext cx="1585545" cy="2584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5F15568-AFA5-DA8F-1AEA-044E0F425A74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5226736" y="3304670"/>
            <a:ext cx="438773" cy="7929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E6DB2B4-A8A5-6BED-7650-E5659A92F2A2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3132159" y="1081280"/>
            <a:ext cx="1032647" cy="571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7E8FBAD-9FAB-3DB8-70E1-494955E7F461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10400694" y="1081280"/>
            <a:ext cx="0" cy="11916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6504518-D163-D6C8-06DF-86AA2F3C5AB7}"/>
              </a:ext>
            </a:extLst>
          </p:cNvPr>
          <p:cNvSpPr txBox="1"/>
          <p:nvPr/>
        </p:nvSpPr>
        <p:spPr>
          <a:xfrm>
            <a:off x="154653" y="5728885"/>
            <a:ext cx="1541811" cy="30777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Thermal break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EEBB80D-E5D5-9F53-7E07-0FAB300D8548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2780907" y="4097620"/>
            <a:ext cx="793309" cy="7194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A8DA65C-8080-52EE-8BA4-D6A279E8E530}"/>
              </a:ext>
            </a:extLst>
          </p:cNvPr>
          <p:cNvCxnSpPr>
            <a:cxnSpLocks/>
            <a:endCxn id="26" idx="0"/>
          </p:cNvCxnSpPr>
          <p:nvPr/>
        </p:nvCxnSpPr>
        <p:spPr>
          <a:xfrm flipH="1">
            <a:off x="925559" y="3956453"/>
            <a:ext cx="690329" cy="17724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6E10949-AD95-D798-D419-C90ADD5AC1F1}"/>
              </a:ext>
            </a:extLst>
          </p:cNvPr>
          <p:cNvSpPr txBox="1"/>
          <p:nvPr/>
        </p:nvSpPr>
        <p:spPr>
          <a:xfrm>
            <a:off x="8121498" y="6146052"/>
            <a:ext cx="1541811" cy="5232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Gravity assisted drain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3E03EB-1355-7D74-513A-32E8ACBB220A}"/>
              </a:ext>
            </a:extLst>
          </p:cNvPr>
          <p:cNvCxnSpPr>
            <a:cxnSpLocks/>
            <a:stCxn id="33" idx="0"/>
          </p:cNvCxnSpPr>
          <p:nvPr/>
        </p:nvCxnSpPr>
        <p:spPr>
          <a:xfrm flipV="1">
            <a:off x="8892404" y="5637229"/>
            <a:ext cx="1015167" cy="5088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591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AE6F99A-101A-6B24-F86C-CBBC9AC06FBE}"/>
              </a:ext>
            </a:extLst>
          </p:cNvPr>
          <p:cNvGrpSpPr/>
          <p:nvPr/>
        </p:nvGrpSpPr>
        <p:grpSpPr>
          <a:xfrm>
            <a:off x="6868099" y="0"/>
            <a:ext cx="3862387" cy="6858000"/>
            <a:chOff x="8329613" y="0"/>
            <a:chExt cx="3862387" cy="6858000"/>
          </a:xfrm>
        </p:grpSpPr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3D650CA4-E9E8-7754-E5A5-B9C4B30101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9613" y="0"/>
              <a:ext cx="386238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6051595-9D01-A755-18E5-4E1BFB73D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05296" y="3175020"/>
              <a:ext cx="2010861" cy="2010861"/>
            </a:xfrm>
            <a:prstGeom prst="ellipse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382A418-77FB-9F61-4DBF-10D48254F6E7}"/>
                </a:ext>
              </a:extLst>
            </p:cNvPr>
            <p:cNvSpPr txBox="1"/>
            <p:nvPr/>
          </p:nvSpPr>
          <p:spPr>
            <a:xfrm>
              <a:off x="8552853" y="5612058"/>
              <a:ext cx="3415905" cy="923330"/>
            </a:xfrm>
            <a:prstGeom prst="rect">
              <a:avLst/>
            </a:prstGeom>
            <a:solidFill>
              <a:srgbClr val="0070C0">
                <a:alpha val="50000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Frosty: “new” chamber where test will be performed.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LN2 shroud coming soon!</a:t>
              </a:r>
            </a:p>
          </p:txBody>
        </p:sp>
      </p:grpSp>
      <p:pic>
        <p:nvPicPr>
          <p:cNvPr id="3076" name="Picture 4">
            <a:extLst>
              <a:ext uri="{FF2B5EF4-FFF2-40B4-BE49-F238E27FC236}">
                <a16:creationId xmlns:a16="http://schemas.microsoft.com/office/drawing/2014/main" id="{039A05F1-B214-063B-2EE5-91ED40254B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1" r="26953"/>
          <a:stretch/>
        </p:blipFill>
        <p:spPr bwMode="auto">
          <a:xfrm>
            <a:off x="688156" y="1245942"/>
            <a:ext cx="5567200" cy="528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5CAB92-0E69-5BC2-CE2F-85B35384951B}"/>
              </a:ext>
            </a:extLst>
          </p:cNvPr>
          <p:cNvSpPr txBox="1"/>
          <p:nvPr/>
        </p:nvSpPr>
        <p:spPr>
          <a:xfrm>
            <a:off x="600891" y="235131"/>
            <a:ext cx="5869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Thermal isolation of the VHCR is desirable to minimize heat losses to atmosphere…</a:t>
            </a:r>
          </a:p>
          <a:p>
            <a:r>
              <a:rPr lang="en-US" dirty="0"/>
              <a:t>Put it in a vacuum chamber!</a:t>
            </a:r>
          </a:p>
        </p:txBody>
      </p:sp>
    </p:spTree>
    <p:extLst>
      <p:ext uri="{BB962C8B-B14F-4D97-AF65-F5344CB8AC3E}">
        <p14:creationId xmlns:p14="http://schemas.microsoft.com/office/powerpoint/2010/main" val="3854850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EB47A22-AB5A-4AEB-ACCB-E6A524D9A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140" y="0"/>
            <a:ext cx="3863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949692-4D3F-F239-35D2-9EE350D6E769}"/>
              </a:ext>
            </a:extLst>
          </p:cNvPr>
          <p:cNvSpPr txBox="1"/>
          <p:nvPr/>
        </p:nvSpPr>
        <p:spPr>
          <a:xfrm>
            <a:off x="7389899" y="5892308"/>
            <a:ext cx="2706295" cy="646331"/>
          </a:xfrm>
          <a:prstGeom prst="rect">
            <a:avLst/>
          </a:prstGeom>
          <a:solidFill>
            <a:srgbClr val="0070C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Ambient </a:t>
            </a:r>
            <a:r>
              <a:rPr lang="en-US" dirty="0" err="1">
                <a:solidFill>
                  <a:schemeClr val="bg1"/>
                </a:solidFill>
              </a:rPr>
              <a:t>HydroCarbon</a:t>
            </a:r>
            <a:r>
              <a:rPr lang="en-US" dirty="0">
                <a:solidFill>
                  <a:schemeClr val="bg1"/>
                </a:solidFill>
              </a:rPr>
              <a:t> Reservoir (AHCR)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F4AA6D-D785-B29A-EF1D-BE0A6626A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72" y="4814373"/>
            <a:ext cx="5877745" cy="17242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420230-A685-2D91-7D65-1CF4DD785033}"/>
              </a:ext>
            </a:extLst>
          </p:cNvPr>
          <p:cNvSpPr txBox="1"/>
          <p:nvPr/>
        </p:nvSpPr>
        <p:spPr>
          <a:xfrm>
            <a:off x="485298" y="3170140"/>
            <a:ext cx="58042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AHCR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Mobile reservoir that holds hydrocarbons when they are not being actively tested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Serves as vent and pressure relief in all configurations, including test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40538860-8DF1-72DC-A830-F0159EADF7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53"/>
          <a:stretch/>
        </p:blipFill>
        <p:spPr bwMode="auto">
          <a:xfrm>
            <a:off x="1198325" y="319361"/>
            <a:ext cx="4231114" cy="262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891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688B591-508C-8F02-9CA2-C84B4E8584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77087" y="3276133"/>
            <a:ext cx="4827203" cy="3289126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lowchart: Process 33">
            <a:extLst>
              <a:ext uri="{FF2B5EF4-FFF2-40B4-BE49-F238E27FC236}">
                <a16:creationId xmlns:a16="http://schemas.microsoft.com/office/drawing/2014/main" id="{8C4F2E56-2721-F0A7-35AF-FDBF09058683}"/>
              </a:ext>
            </a:extLst>
          </p:cNvPr>
          <p:cNvSpPr/>
          <p:nvPr/>
        </p:nvSpPr>
        <p:spPr>
          <a:xfrm>
            <a:off x="7242460" y="4543811"/>
            <a:ext cx="1168879" cy="203626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LN2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dewar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256ECAA-8232-7FE0-D9D1-3F191DAEAB75}"/>
              </a:ext>
            </a:extLst>
          </p:cNvPr>
          <p:cNvSpPr>
            <a:spLocks/>
          </p:cNvSpPr>
          <p:nvPr/>
        </p:nvSpPr>
        <p:spPr>
          <a:xfrm rot="10800000">
            <a:off x="5916604" y="5256866"/>
            <a:ext cx="143501" cy="61560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C74C283-A4C9-FAFB-27DB-A4B8A32A2416}"/>
              </a:ext>
            </a:extLst>
          </p:cNvPr>
          <p:cNvGrpSpPr/>
          <p:nvPr/>
        </p:nvGrpSpPr>
        <p:grpSpPr>
          <a:xfrm>
            <a:off x="1997625" y="2931335"/>
            <a:ext cx="1996745" cy="3437343"/>
            <a:chOff x="1997625" y="2931335"/>
            <a:chExt cx="1996745" cy="3437343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A1A93E4B-3F53-13B2-F265-987C9D416A63}"/>
                </a:ext>
              </a:extLst>
            </p:cNvPr>
            <p:cNvGrpSpPr/>
            <p:nvPr/>
          </p:nvGrpSpPr>
          <p:grpSpPr>
            <a:xfrm>
              <a:off x="1997625" y="2931335"/>
              <a:ext cx="1996745" cy="3283975"/>
              <a:chOff x="1997562" y="1303739"/>
              <a:chExt cx="2846553" cy="4681625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E75D5C9-166E-CA4C-8489-370B0241DBC0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618242" y="2604517"/>
                <a:ext cx="204575" cy="440896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9C06DEA-F1FE-717C-1032-201936A501EA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634920" y="1554656"/>
                <a:ext cx="204575" cy="440896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4CAE5B7-00AB-335E-05C5-D2B105D7D2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779638" y="1303739"/>
                <a:ext cx="65177" cy="2541587"/>
              </a:xfrm>
              <a:prstGeom prst="rect">
                <a:avLst/>
              </a:prstGeom>
              <a:solidFill>
                <a:schemeClr val="bg2">
                  <a:lumMod val="50000"/>
                  <a:alpha val="66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5825704-861E-4D1D-CD64-5C09047FBE2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590394" y="1303739"/>
                <a:ext cx="65177" cy="2988382"/>
              </a:xfrm>
              <a:prstGeom prst="rect">
                <a:avLst/>
              </a:prstGeom>
              <a:solidFill>
                <a:schemeClr val="bg2">
                  <a:lumMod val="50000"/>
                  <a:alpha val="66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40B2847C-C39D-2A2D-8A2D-D48723649361}"/>
                  </a:ext>
                </a:extLst>
              </p:cNvPr>
              <p:cNvGrpSpPr/>
              <p:nvPr/>
            </p:nvGrpSpPr>
            <p:grpSpPr>
              <a:xfrm>
                <a:off x="1997562" y="2190750"/>
                <a:ext cx="2846553" cy="3794614"/>
                <a:chOff x="1997562" y="2190750"/>
                <a:chExt cx="2846553" cy="3794614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38F3D6B6-49C9-4787-55D7-E304F2301C25}"/>
                    </a:ext>
                  </a:extLst>
                </p:cNvPr>
                <p:cNvGrpSpPr/>
                <p:nvPr/>
              </p:nvGrpSpPr>
              <p:grpSpPr>
                <a:xfrm>
                  <a:off x="1997562" y="2190750"/>
                  <a:ext cx="2846553" cy="3794614"/>
                  <a:chOff x="1997562" y="2190750"/>
                  <a:chExt cx="2846553" cy="3794614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3A0D3648-F677-B84A-B0E3-D81385AF523B}"/>
                      </a:ext>
                    </a:extLst>
                  </p:cNvPr>
                  <p:cNvGrpSpPr/>
                  <p:nvPr/>
                </p:nvGrpSpPr>
                <p:grpSpPr>
                  <a:xfrm>
                    <a:off x="1997562" y="2190750"/>
                    <a:ext cx="2846553" cy="3491837"/>
                    <a:chOff x="1997562" y="2190750"/>
                    <a:chExt cx="2846553" cy="3491837"/>
                  </a:xfrm>
                </p:grpSpPr>
                <p:grpSp>
                  <p:nvGrpSpPr>
                    <p:cNvPr id="25" name="Group 24">
                      <a:extLst>
                        <a:ext uri="{FF2B5EF4-FFF2-40B4-BE49-F238E27FC236}">
                          <a16:creationId xmlns:a16="http://schemas.microsoft.com/office/drawing/2014/main" id="{46B6AE02-F439-356F-16B1-FA9EFF91C1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97562" y="2190750"/>
                      <a:ext cx="2846553" cy="3491837"/>
                      <a:chOff x="2048362" y="1416168"/>
                      <a:chExt cx="3659173" cy="4488669"/>
                    </a:xfrm>
                  </p:grpSpPr>
                  <p:grpSp>
                    <p:nvGrpSpPr>
                      <p:cNvPr id="4" name="Group 3">
                        <a:extLst>
                          <a:ext uri="{FF2B5EF4-FFF2-40B4-BE49-F238E27FC236}">
                            <a16:creationId xmlns:a16="http://schemas.microsoft.com/office/drawing/2014/main" id="{3545EF11-0EEA-4060-A7E6-BCA434D136C5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>
                      <a:xfrm>
                        <a:off x="2622668" y="3869322"/>
                        <a:ext cx="3084867" cy="2035515"/>
                        <a:chOff x="2779605" y="1171575"/>
                        <a:chExt cx="5745270" cy="3790950"/>
                      </a:xfrm>
                    </p:grpSpPr>
                    <p:grpSp>
                      <p:nvGrpSpPr>
                        <p:cNvPr id="5" name="Group 4">
                          <a:extLst>
                            <a:ext uri="{FF2B5EF4-FFF2-40B4-BE49-F238E27FC236}">
                              <a16:creationId xmlns:a16="http://schemas.microsoft.com/office/drawing/2014/main" id="{264A9906-9938-E216-0265-8928C76013C4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>
                        <a:xfrm>
                          <a:off x="3190875" y="1171575"/>
                          <a:ext cx="5334000" cy="3790950"/>
                          <a:chOff x="3190875" y="1171575"/>
                          <a:chExt cx="5334000" cy="3790950"/>
                        </a:xfrm>
                      </p:grpSpPr>
                      <p:sp>
                        <p:nvSpPr>
                          <p:cNvPr id="7" name="Rectangle 6">
                            <a:extLst>
                              <a:ext uri="{FF2B5EF4-FFF2-40B4-BE49-F238E27FC236}">
                                <a16:creationId xmlns:a16="http://schemas.microsoft.com/office/drawing/2014/main" id="{C47B08B9-20C1-149E-365F-351AD3686F3C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>
                          <a:xfrm>
                            <a:off x="3571875" y="2095500"/>
                            <a:ext cx="4572000" cy="2667000"/>
                          </a:xfrm>
                          <a:prstGeom prst="rect">
                            <a:avLst/>
                          </a:prstGeom>
                          <a:solidFill>
                            <a:schemeClr val="accent3">
                              <a:alpha val="50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8" name="Rectangle 7">
                            <a:extLst>
                              <a:ext uri="{FF2B5EF4-FFF2-40B4-BE49-F238E27FC236}">
                                <a16:creationId xmlns:a16="http://schemas.microsoft.com/office/drawing/2014/main" id="{663E9F27-5778-65DC-1E50-BB3C9179801C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>
                          <a:xfrm>
                            <a:off x="3190875" y="1866900"/>
                            <a:ext cx="381000" cy="3095625"/>
                          </a:xfrm>
                          <a:prstGeom prst="rect">
                            <a:avLst/>
                          </a:prstGeom>
                          <a:solidFill>
                            <a:schemeClr val="accent3">
                              <a:alpha val="50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9" name="Rectangle 8">
                            <a:extLst>
                              <a:ext uri="{FF2B5EF4-FFF2-40B4-BE49-F238E27FC236}">
                                <a16:creationId xmlns:a16="http://schemas.microsoft.com/office/drawing/2014/main" id="{8128CFA3-0686-4D12-41F6-F7A22B8D4072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>
                          <a:xfrm>
                            <a:off x="8143875" y="1866900"/>
                            <a:ext cx="381000" cy="3095625"/>
                          </a:xfrm>
                          <a:prstGeom prst="rect">
                            <a:avLst/>
                          </a:prstGeom>
                          <a:solidFill>
                            <a:schemeClr val="accent3">
                              <a:alpha val="50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0" name="Rectangle 9">
                            <a:extLst>
                              <a:ext uri="{FF2B5EF4-FFF2-40B4-BE49-F238E27FC236}">
                                <a16:creationId xmlns:a16="http://schemas.microsoft.com/office/drawing/2014/main" id="{073C7955-FF73-DC68-CBDD-A1CDAF1EFFBC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>
                          <a:xfrm>
                            <a:off x="5353050" y="1552575"/>
                            <a:ext cx="1009650" cy="542925"/>
                          </a:xfrm>
                          <a:prstGeom prst="rect">
                            <a:avLst/>
                          </a:prstGeom>
                          <a:solidFill>
                            <a:schemeClr val="accent3">
                              <a:alpha val="50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1" name="Rectangle 10">
                            <a:extLst>
                              <a:ext uri="{FF2B5EF4-FFF2-40B4-BE49-F238E27FC236}">
                                <a16:creationId xmlns:a16="http://schemas.microsoft.com/office/drawing/2014/main" id="{F4E116B8-66FE-EC80-C4DF-556A6A5E2FBC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>
                          <a:xfrm rot="16200000">
                            <a:off x="5667375" y="635793"/>
                            <a:ext cx="381000" cy="1452564"/>
                          </a:xfrm>
                          <a:prstGeom prst="rect">
                            <a:avLst/>
                          </a:prstGeom>
                          <a:solidFill>
                            <a:schemeClr val="accent3">
                              <a:alpha val="50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  <p:sp>
                      <p:nvSpPr>
                        <p:cNvPr id="6" name="Rectangle 5">
                          <a:extLst>
                            <a:ext uri="{FF2B5EF4-FFF2-40B4-BE49-F238E27FC236}">
                              <a16:creationId xmlns:a16="http://schemas.microsoft.com/office/drawing/2014/main" id="{89A36038-2192-32CE-59C6-2EF122552114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>
                        <a:xfrm>
                          <a:off x="2779605" y="1861059"/>
                          <a:ext cx="381000" cy="3095625"/>
                        </a:xfrm>
                        <a:prstGeom prst="rect">
                          <a:avLst/>
                        </a:prstGeom>
                        <a:solidFill>
                          <a:schemeClr val="accent3">
                            <a:alpha val="50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12" name="Group 11">
                        <a:extLst>
                          <a:ext uri="{FF2B5EF4-FFF2-40B4-BE49-F238E27FC236}">
                            <a16:creationId xmlns:a16="http://schemas.microsoft.com/office/drawing/2014/main" id="{3BEA816B-95A4-764B-FDED-6E59586B6FF1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>
                      <a:xfrm>
                        <a:off x="3508359" y="2241728"/>
                        <a:ext cx="1157126" cy="1535201"/>
                        <a:chOff x="8984103" y="1156159"/>
                        <a:chExt cx="1645829" cy="2183581"/>
                      </a:xfrm>
                    </p:grpSpPr>
                    <p:grpSp>
                      <p:nvGrpSpPr>
                        <p:cNvPr id="13" name="Group 12">
                          <a:extLst>
                            <a:ext uri="{FF2B5EF4-FFF2-40B4-BE49-F238E27FC236}">
                              <a16:creationId xmlns:a16="http://schemas.microsoft.com/office/drawing/2014/main" id="{00E2B525-6BDB-D9EF-D1D3-CB86A8779CB4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>
                        <a:xfrm>
                          <a:off x="9520589" y="1156159"/>
                          <a:ext cx="1109343" cy="2183581"/>
                          <a:chOff x="9520589" y="1156159"/>
                          <a:chExt cx="1109343" cy="2183581"/>
                        </a:xfrm>
                      </p:grpSpPr>
                      <p:grpSp>
                        <p:nvGrpSpPr>
                          <p:cNvPr id="17" name="Group 16">
                            <a:extLst>
                              <a:ext uri="{FF2B5EF4-FFF2-40B4-BE49-F238E27FC236}">
                                <a16:creationId xmlns:a16="http://schemas.microsoft.com/office/drawing/2014/main" id="{81D92564-6BFA-34C4-E424-13592694E012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>
                          <a:xfrm rot="10800000">
                            <a:off x="9520589" y="1447136"/>
                            <a:ext cx="1109342" cy="1892604"/>
                            <a:chOff x="4175735" y="1474163"/>
                            <a:chExt cx="1109342" cy="1892604"/>
                          </a:xfrm>
                        </p:grpSpPr>
                        <p:sp>
                          <p:nvSpPr>
                            <p:cNvPr id="19" name="Rectangle 18">
                              <a:extLst>
                                <a:ext uri="{FF2B5EF4-FFF2-40B4-BE49-F238E27FC236}">
                                  <a16:creationId xmlns:a16="http://schemas.microsoft.com/office/drawing/2014/main" id="{747384DC-C8CC-86E2-0CBA-4F86F6BCE4FE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>
                            <a:xfrm>
                              <a:off x="4344865" y="1765140"/>
                              <a:ext cx="771083" cy="1601627"/>
                            </a:xfrm>
                            <a:prstGeom prst="rect">
                              <a:avLst/>
                            </a:prstGeom>
                            <a:solidFill>
                              <a:schemeClr val="accent3">
                                <a:alpha val="50000"/>
                              </a:schemeClr>
                            </a:solidFill>
                            <a:ln>
                              <a:noFill/>
                            </a:ln>
                          </p:spPr>
                          <p:style>
                            <a:lnRef idx="0">
                              <a:scrgbClr r="0" g="0" b="0"/>
                            </a:lnRef>
                            <a:fillRef idx="0">
                              <a:scrgbClr r="0" g="0" b="0"/>
                            </a:fillRef>
                            <a:effectRef idx="0">
                              <a:scrgbClr r="0" g="0" b="0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rtl="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libri" panose="020F0502020204030204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20" name="Rectangle 19">
                              <a:extLst>
                                <a:ext uri="{FF2B5EF4-FFF2-40B4-BE49-F238E27FC236}">
                                  <a16:creationId xmlns:a16="http://schemas.microsoft.com/office/drawing/2014/main" id="{56D562F6-5A8F-5494-3F60-2FBD31810E19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>
                            <a:xfrm rot="16200000">
                              <a:off x="4584918" y="1064980"/>
                              <a:ext cx="290975" cy="1109342"/>
                            </a:xfrm>
                            <a:prstGeom prst="rect">
                              <a:avLst/>
                            </a:prstGeom>
                            <a:solidFill>
                              <a:schemeClr val="accent3">
                                <a:alpha val="50000"/>
                              </a:schemeClr>
                            </a:solidFill>
                            <a:ln>
                              <a:noFill/>
                            </a:ln>
                          </p:spPr>
                          <p:style>
                            <a:lnRef idx="0">
                              <a:scrgbClr r="0" g="0" b="0"/>
                            </a:lnRef>
                            <a:fillRef idx="0">
                              <a:scrgbClr r="0" g="0" b="0"/>
                            </a:fillRef>
                            <a:effectRef idx="0">
                              <a:scrgbClr r="0" g="0" b="0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rtl="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/>
                                </a:solidFill>
                                <a:effectLst/>
                                <a:uLnTx/>
                                <a:uFillTx/>
                                <a:latin typeface="Calibri" panose="020F0502020204030204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18" name="Rectangle 17">
                            <a:extLst>
                              <a:ext uri="{FF2B5EF4-FFF2-40B4-BE49-F238E27FC236}">
                                <a16:creationId xmlns:a16="http://schemas.microsoft.com/office/drawing/2014/main" id="{ECC15351-81F4-A772-B260-6C6E81EC7E86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>
                          <a:xfrm rot="5400000">
                            <a:off x="9929773" y="746976"/>
                            <a:ext cx="290975" cy="1109342"/>
                          </a:xfrm>
                          <a:prstGeom prst="rect">
                            <a:avLst/>
                          </a:prstGeom>
                          <a:solidFill>
                            <a:schemeClr val="accent3">
                              <a:alpha val="50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4" name="Group 13">
                          <a:extLst>
                            <a:ext uri="{FF2B5EF4-FFF2-40B4-BE49-F238E27FC236}">
                              <a16:creationId xmlns:a16="http://schemas.microsoft.com/office/drawing/2014/main" id="{05F274F4-72BB-E0E9-E2F9-3AFA796B73A7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>
                        <a:xfrm rot="16200000">
                          <a:off x="8782240" y="1895141"/>
                          <a:ext cx="1109342" cy="705615"/>
                          <a:chOff x="8363766" y="1641329"/>
                          <a:chExt cx="1109342" cy="705615"/>
                        </a:xfrm>
                      </p:grpSpPr>
                      <p:sp>
                        <p:nvSpPr>
                          <p:cNvPr id="15" name="Rectangle 14">
                            <a:extLst>
                              <a:ext uri="{FF2B5EF4-FFF2-40B4-BE49-F238E27FC236}">
                                <a16:creationId xmlns:a16="http://schemas.microsoft.com/office/drawing/2014/main" id="{2D37BB54-79B1-B4E6-C94C-D2BCEB6B3016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>
                          <a:xfrm>
                            <a:off x="8532895" y="1932305"/>
                            <a:ext cx="771083" cy="414639"/>
                          </a:xfrm>
                          <a:prstGeom prst="rect">
                            <a:avLst/>
                          </a:prstGeom>
                          <a:solidFill>
                            <a:schemeClr val="accent3">
                              <a:alpha val="50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6" name="Rectangle 15">
                            <a:extLst>
                              <a:ext uri="{FF2B5EF4-FFF2-40B4-BE49-F238E27FC236}">
                                <a16:creationId xmlns:a16="http://schemas.microsoft.com/office/drawing/2014/main" id="{0EEB15D1-AD6C-16E0-2808-4168A9032F8B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>
                          <a:xfrm rot="16200000">
                            <a:off x="8772949" y="1232146"/>
                            <a:ext cx="290975" cy="1109342"/>
                          </a:xfrm>
                          <a:prstGeom prst="rect">
                            <a:avLst/>
                          </a:prstGeom>
                          <a:solidFill>
                            <a:schemeClr val="accent3">
                              <a:alpha val="50000"/>
                            </a:schemeClr>
                          </a:solidFill>
                          <a:ln>
                            <a:noFill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21" name="Rectangle: Rounded Corners 20">
                        <a:extLst>
                          <a:ext uri="{FF2B5EF4-FFF2-40B4-BE49-F238E27FC236}">
                            <a16:creationId xmlns:a16="http://schemas.microsoft.com/office/drawing/2014/main" id="{AC3C4733-9D4A-0794-1AF9-150AAA570C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85543" y="3776929"/>
                        <a:ext cx="779941" cy="100776"/>
                      </a:xfrm>
                      <a:prstGeom prst="roundRect">
                        <a:avLst/>
                      </a:prstGeom>
                      <a:solidFill>
                        <a:srgbClr val="FFFFFF">
                          <a:alpha val="43922"/>
                        </a:srgbClr>
                      </a:solidFill>
                    </p:spPr>
                    <p:style>
                      <a:lnRef idx="2">
                        <a:schemeClr val="accent3"/>
                      </a:lnRef>
                      <a:fillRef idx="1">
                        <a:schemeClr val="lt1"/>
                      </a:fillRef>
                      <a:effectRef idx="0">
                        <a:schemeClr val="accent3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2" name="Block Arc 272">
                        <a:extLst>
                          <a:ext uri="{FF2B5EF4-FFF2-40B4-BE49-F238E27FC236}">
                            <a16:creationId xmlns:a16="http://schemas.microsoft.com/office/drawing/2014/main" id="{FFF4C029-F888-9C35-BFF6-CBD41BE9F8D3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2395157" y="2176048"/>
                        <a:ext cx="1116132" cy="1115274"/>
                      </a:xfrm>
                      <a:custGeom>
                        <a:avLst/>
                        <a:gdLst>
                          <a:gd name="connsiteX0" fmla="*/ 0 w 2230548"/>
                          <a:gd name="connsiteY0" fmla="*/ 1115274 h 2230548"/>
                          <a:gd name="connsiteX1" fmla="*/ 1115274 w 2230548"/>
                          <a:gd name="connsiteY1" fmla="*/ 0 h 2230548"/>
                          <a:gd name="connsiteX2" fmla="*/ 2230548 w 2230548"/>
                          <a:gd name="connsiteY2" fmla="*/ 1115274 h 2230548"/>
                          <a:gd name="connsiteX3" fmla="*/ 1672911 w 2230548"/>
                          <a:gd name="connsiteY3" fmla="*/ 1115274 h 2230548"/>
                          <a:gd name="connsiteX4" fmla="*/ 1115274 w 2230548"/>
                          <a:gd name="connsiteY4" fmla="*/ 557637 h 2230548"/>
                          <a:gd name="connsiteX5" fmla="*/ 557637 w 2230548"/>
                          <a:gd name="connsiteY5" fmla="*/ 1115274 h 2230548"/>
                          <a:gd name="connsiteX6" fmla="*/ 0 w 2230548"/>
                          <a:gd name="connsiteY6" fmla="*/ 1115274 h 2230548"/>
                          <a:gd name="connsiteX0" fmla="*/ 0 w 1672911"/>
                          <a:gd name="connsiteY0" fmla="*/ 1115274 h 1115274"/>
                          <a:gd name="connsiteX1" fmla="*/ 1115274 w 1672911"/>
                          <a:gd name="connsiteY1" fmla="*/ 0 h 1115274"/>
                          <a:gd name="connsiteX2" fmla="*/ 1672911 w 1672911"/>
                          <a:gd name="connsiteY2" fmla="*/ 1115274 h 1115274"/>
                          <a:gd name="connsiteX3" fmla="*/ 1115274 w 1672911"/>
                          <a:gd name="connsiteY3" fmla="*/ 557637 h 1115274"/>
                          <a:gd name="connsiteX4" fmla="*/ 557637 w 1672911"/>
                          <a:gd name="connsiteY4" fmla="*/ 1115274 h 1115274"/>
                          <a:gd name="connsiteX5" fmla="*/ 0 w 1672911"/>
                          <a:gd name="connsiteY5" fmla="*/ 1115274 h 1115274"/>
                          <a:gd name="connsiteX0" fmla="*/ 0 w 1222591"/>
                          <a:gd name="connsiteY0" fmla="*/ 1127427 h 1127427"/>
                          <a:gd name="connsiteX1" fmla="*/ 1115274 w 1222591"/>
                          <a:gd name="connsiteY1" fmla="*/ 12153 h 1127427"/>
                          <a:gd name="connsiteX2" fmla="*/ 1115274 w 1222591"/>
                          <a:gd name="connsiteY2" fmla="*/ 569790 h 1127427"/>
                          <a:gd name="connsiteX3" fmla="*/ 557637 w 1222591"/>
                          <a:gd name="connsiteY3" fmla="*/ 1127427 h 1127427"/>
                          <a:gd name="connsiteX4" fmla="*/ 0 w 1222591"/>
                          <a:gd name="connsiteY4" fmla="*/ 1127427 h 1127427"/>
                          <a:gd name="connsiteX0" fmla="*/ 0 w 1222591"/>
                          <a:gd name="connsiteY0" fmla="*/ 1127427 h 1127427"/>
                          <a:gd name="connsiteX1" fmla="*/ 1115274 w 1222591"/>
                          <a:gd name="connsiteY1" fmla="*/ 12153 h 1127427"/>
                          <a:gd name="connsiteX2" fmla="*/ 1115274 w 1222591"/>
                          <a:gd name="connsiteY2" fmla="*/ 569790 h 1127427"/>
                          <a:gd name="connsiteX3" fmla="*/ 557637 w 1222591"/>
                          <a:gd name="connsiteY3" fmla="*/ 1127427 h 1127427"/>
                          <a:gd name="connsiteX4" fmla="*/ 0 w 1222591"/>
                          <a:gd name="connsiteY4" fmla="*/ 1127427 h 1127427"/>
                          <a:gd name="connsiteX0" fmla="*/ 0 w 1222591"/>
                          <a:gd name="connsiteY0" fmla="*/ 1127427 h 1127427"/>
                          <a:gd name="connsiteX1" fmla="*/ 1115274 w 1222591"/>
                          <a:gd name="connsiteY1" fmla="*/ 12153 h 1127427"/>
                          <a:gd name="connsiteX2" fmla="*/ 1115274 w 1222591"/>
                          <a:gd name="connsiteY2" fmla="*/ 569790 h 1127427"/>
                          <a:gd name="connsiteX3" fmla="*/ 557637 w 1222591"/>
                          <a:gd name="connsiteY3" fmla="*/ 1127427 h 1127427"/>
                          <a:gd name="connsiteX4" fmla="*/ 0 w 1222591"/>
                          <a:gd name="connsiteY4" fmla="*/ 1127427 h 1127427"/>
                          <a:gd name="connsiteX0" fmla="*/ 0 w 1151866"/>
                          <a:gd name="connsiteY0" fmla="*/ 1115274 h 1115274"/>
                          <a:gd name="connsiteX1" fmla="*/ 1115274 w 1151866"/>
                          <a:gd name="connsiteY1" fmla="*/ 0 h 1115274"/>
                          <a:gd name="connsiteX2" fmla="*/ 1115274 w 1151866"/>
                          <a:gd name="connsiteY2" fmla="*/ 557637 h 1115274"/>
                          <a:gd name="connsiteX3" fmla="*/ 557637 w 1151866"/>
                          <a:gd name="connsiteY3" fmla="*/ 1115274 h 1115274"/>
                          <a:gd name="connsiteX4" fmla="*/ 0 w 1151866"/>
                          <a:gd name="connsiteY4" fmla="*/ 1115274 h 1115274"/>
                          <a:gd name="connsiteX0" fmla="*/ 0 w 1115561"/>
                          <a:gd name="connsiteY0" fmla="*/ 1115274 h 1115274"/>
                          <a:gd name="connsiteX1" fmla="*/ 1115274 w 1115561"/>
                          <a:gd name="connsiteY1" fmla="*/ 0 h 1115274"/>
                          <a:gd name="connsiteX2" fmla="*/ 1115274 w 1115561"/>
                          <a:gd name="connsiteY2" fmla="*/ 557637 h 1115274"/>
                          <a:gd name="connsiteX3" fmla="*/ 557637 w 1115561"/>
                          <a:gd name="connsiteY3" fmla="*/ 1115274 h 1115274"/>
                          <a:gd name="connsiteX4" fmla="*/ 0 w 1115561"/>
                          <a:gd name="connsiteY4" fmla="*/ 1115274 h 1115274"/>
                          <a:gd name="connsiteX0" fmla="*/ 0 w 1115561"/>
                          <a:gd name="connsiteY0" fmla="*/ 1115274 h 1115274"/>
                          <a:gd name="connsiteX1" fmla="*/ 1115274 w 1115561"/>
                          <a:gd name="connsiteY1" fmla="*/ 0 h 1115274"/>
                          <a:gd name="connsiteX2" fmla="*/ 1115274 w 1115561"/>
                          <a:gd name="connsiteY2" fmla="*/ 557637 h 1115274"/>
                          <a:gd name="connsiteX3" fmla="*/ 557637 w 1115561"/>
                          <a:gd name="connsiteY3" fmla="*/ 1115274 h 1115274"/>
                          <a:gd name="connsiteX4" fmla="*/ 0 w 1115561"/>
                          <a:gd name="connsiteY4" fmla="*/ 1115274 h 1115274"/>
                          <a:gd name="connsiteX0" fmla="*/ 0 w 1116132"/>
                          <a:gd name="connsiteY0" fmla="*/ 1115274 h 1115274"/>
                          <a:gd name="connsiteX1" fmla="*/ 1115274 w 1116132"/>
                          <a:gd name="connsiteY1" fmla="*/ 0 h 1115274"/>
                          <a:gd name="connsiteX2" fmla="*/ 1115274 w 1116132"/>
                          <a:gd name="connsiteY2" fmla="*/ 557637 h 1115274"/>
                          <a:gd name="connsiteX3" fmla="*/ 557637 w 1116132"/>
                          <a:gd name="connsiteY3" fmla="*/ 1115274 h 1115274"/>
                          <a:gd name="connsiteX4" fmla="*/ 0 w 1116132"/>
                          <a:gd name="connsiteY4" fmla="*/ 1115274 h 111527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16132" h="1115274">
                            <a:moveTo>
                              <a:pt x="0" y="1115274"/>
                            </a:moveTo>
                            <a:cubicBezTo>
                              <a:pt x="0" y="499325"/>
                              <a:pt x="534948" y="33174"/>
                              <a:pt x="1115274" y="0"/>
                            </a:cubicBezTo>
                            <a:cubicBezTo>
                              <a:pt x="1111027" y="279473"/>
                              <a:pt x="1118566" y="371758"/>
                              <a:pt x="1115274" y="557637"/>
                            </a:cubicBezTo>
                            <a:cubicBezTo>
                              <a:pt x="807300" y="557637"/>
                              <a:pt x="557637" y="807300"/>
                              <a:pt x="557637" y="1115274"/>
                            </a:cubicBezTo>
                            <a:lnTo>
                              <a:pt x="0" y="1115274"/>
                            </a:lnTo>
                            <a:close/>
                          </a:path>
                        </a:pathLst>
                      </a:custGeom>
                      <a:solidFill>
                        <a:schemeClr val="accent3">
                          <a:alpha val="50000"/>
                        </a:schemeClr>
                      </a:solidFill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3" name="Rectangle 22">
                        <a:extLst>
                          <a:ext uri="{FF2B5EF4-FFF2-40B4-BE49-F238E27FC236}">
                            <a16:creationId xmlns:a16="http://schemas.microsoft.com/office/drawing/2014/main" id="{267FFE83-93B3-64FC-7CA0-7986F81E808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>
                      <a:xfrm rot="16200000">
                        <a:off x="2578611" y="1690000"/>
                        <a:ext cx="204575" cy="779940"/>
                      </a:xfrm>
                      <a:prstGeom prst="rect">
                        <a:avLst/>
                      </a:prstGeom>
                      <a:solidFill>
                        <a:schemeClr val="accent3">
                          <a:alpha val="50000"/>
                        </a:schemeClr>
                      </a:solidFill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4" name="Rectangle: Top Corners Snipped 23">
                        <a:extLst>
                          <a:ext uri="{FF2B5EF4-FFF2-40B4-BE49-F238E27FC236}">
                            <a16:creationId xmlns:a16="http://schemas.microsoft.com/office/drawing/2014/main" id="{EA62CECD-AE9C-FE8F-E237-C7870D0FCFD1}"/>
                          </a:ext>
                        </a:extLst>
                      </p:cNvPr>
                      <p:cNvSpPr/>
                      <p:nvPr/>
                    </p:nvSpPr>
                    <p:spPr>
                      <a:xfrm rot="10800000">
                        <a:off x="2048362" y="1416168"/>
                        <a:ext cx="1265072" cy="567982"/>
                      </a:xfrm>
                      <a:prstGeom prst="snip2SameRect">
                        <a:avLst>
                          <a:gd name="adj1" fmla="val 50000"/>
                          <a:gd name="adj2" fmla="val 0"/>
                        </a:avLst>
                      </a:prstGeom>
                      <a:solidFill>
                        <a:schemeClr val="accent3">
                          <a:alpha val="50000"/>
                        </a:schemeClr>
                      </a:solidFill>
                      <a:ln>
                        <a:noFill/>
                      </a:ln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15CE7F24-9391-3E22-774D-1B795C899CD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2444328" y="4514335"/>
                      <a:ext cx="153080" cy="1025038"/>
                    </a:xfrm>
                    <a:prstGeom prst="rect">
                      <a:avLst/>
                    </a:prstGeom>
                    <a:solidFill>
                      <a:schemeClr val="accent5">
                        <a:alpha val="50000"/>
                      </a:schemeClr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vert="vert27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window</a:t>
                      </a:r>
                    </a:p>
                  </p:txBody>
                </p:sp>
              </p:grpSp>
              <p:sp>
                <p:nvSpPr>
                  <p:cNvPr id="40" name="Rectangle 39">
                    <a:extLst>
                      <a:ext uri="{FF2B5EF4-FFF2-40B4-BE49-F238E27FC236}">
                        <a16:creationId xmlns:a16="http://schemas.microsoft.com/office/drawing/2014/main" id="{8C6800C7-D697-344D-D7A1-97D1DAAFFC83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rot="10800000">
                    <a:off x="3535926" y="5599500"/>
                    <a:ext cx="421729" cy="226779"/>
                  </a:xfrm>
                  <a:prstGeom prst="rect">
                    <a:avLst/>
                  </a:prstGeom>
                  <a:solidFill>
                    <a:schemeClr val="accent3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0C915CE8-B2A1-5105-4744-90AFE3D1FFB7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 rot="5400000">
                    <a:off x="3667219" y="5602425"/>
                    <a:ext cx="159144" cy="606733"/>
                  </a:xfrm>
                  <a:prstGeom prst="rect">
                    <a:avLst/>
                  </a:prstGeom>
                  <a:solidFill>
                    <a:schemeClr val="accent3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81FF537C-5612-2997-ACF4-6B9E5B7B0B5F}"/>
                    </a:ext>
                  </a:extLst>
                </p:cNvPr>
                <p:cNvGrpSpPr/>
                <p:nvPr/>
              </p:nvGrpSpPr>
              <p:grpSpPr>
                <a:xfrm>
                  <a:off x="2628268" y="4561019"/>
                  <a:ext cx="2092911" cy="1416937"/>
                  <a:chOff x="2628268" y="4561019"/>
                  <a:chExt cx="2092911" cy="1416937"/>
                </a:xfrm>
              </p:grpSpPr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E1418EB0-A30B-1600-2D27-94A92222ECE5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2628268" y="4561019"/>
                    <a:ext cx="2092911" cy="945220"/>
                  </a:xfrm>
                  <a:prstGeom prst="rect">
                    <a:avLst/>
                  </a:prstGeom>
                  <a:solidFill>
                    <a:schemeClr val="accent4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04869C4A-516C-F499-92D1-8D2930C7A4D4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643826" y="5496614"/>
                    <a:ext cx="199053" cy="481342"/>
                  </a:xfrm>
                  <a:prstGeom prst="rect">
                    <a:avLst/>
                  </a:prstGeom>
                  <a:solidFill>
                    <a:schemeClr val="accent4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21FDFDEA-5210-ACDF-F66F-06696B0B8B9B}"/>
                </a:ext>
              </a:extLst>
            </p:cNvPr>
            <p:cNvSpPr>
              <a:spLocks/>
            </p:cNvSpPr>
            <p:nvPr/>
          </p:nvSpPr>
          <p:spPr>
            <a:xfrm>
              <a:off x="3177637" y="6209602"/>
              <a:ext cx="77508" cy="159076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2" name="Flowchart: Collate 51">
            <a:extLst>
              <a:ext uri="{FF2B5EF4-FFF2-40B4-BE49-F238E27FC236}">
                <a16:creationId xmlns:a16="http://schemas.microsoft.com/office/drawing/2014/main" id="{F6D907E5-105B-0530-E90F-92480EE1F06F}"/>
              </a:ext>
            </a:extLst>
          </p:cNvPr>
          <p:cNvSpPr/>
          <p:nvPr/>
        </p:nvSpPr>
        <p:spPr>
          <a:xfrm rot="5400000">
            <a:off x="3145323" y="6107051"/>
            <a:ext cx="140161" cy="204575"/>
          </a:xfrm>
          <a:prstGeom prst="flowChartCollate">
            <a:avLst/>
          </a:prstGeom>
          <a:ln w="19050">
            <a:solidFill>
              <a:srgbClr val="4D4D4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659EE88-EDDF-7701-3943-003811532362}"/>
              </a:ext>
            </a:extLst>
          </p:cNvPr>
          <p:cNvSpPr>
            <a:spLocks/>
          </p:cNvSpPr>
          <p:nvPr/>
        </p:nvSpPr>
        <p:spPr>
          <a:xfrm rot="10800000">
            <a:off x="3908136" y="5241614"/>
            <a:ext cx="143501" cy="61560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EFD90E0-7F18-F69F-41CE-ACC79913FCC8}"/>
              </a:ext>
            </a:extLst>
          </p:cNvPr>
          <p:cNvSpPr>
            <a:spLocks/>
          </p:cNvSpPr>
          <p:nvPr/>
        </p:nvSpPr>
        <p:spPr>
          <a:xfrm rot="5400000">
            <a:off x="3373354" y="2988940"/>
            <a:ext cx="53153" cy="203519"/>
          </a:xfrm>
          <a:prstGeom prst="rect">
            <a:avLst/>
          </a:prstGeom>
          <a:solidFill>
            <a:schemeClr val="bg2">
              <a:lumMod val="50000"/>
              <a:alpha val="66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lowchart: Collate 73">
            <a:extLst>
              <a:ext uri="{FF2B5EF4-FFF2-40B4-BE49-F238E27FC236}">
                <a16:creationId xmlns:a16="http://schemas.microsoft.com/office/drawing/2014/main" id="{6FA10462-7795-5631-0C20-3C517675F4C6}"/>
              </a:ext>
            </a:extLst>
          </p:cNvPr>
          <p:cNvSpPr/>
          <p:nvPr/>
        </p:nvSpPr>
        <p:spPr>
          <a:xfrm rot="10800000">
            <a:off x="3373451" y="3018669"/>
            <a:ext cx="88572" cy="129277"/>
          </a:xfrm>
          <a:prstGeom prst="flowChartCollate">
            <a:avLst/>
          </a:prstGeom>
          <a:ln w="19050">
            <a:solidFill>
              <a:srgbClr val="4D4D4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Explosion: 8 Points 76">
            <a:extLst>
              <a:ext uri="{FF2B5EF4-FFF2-40B4-BE49-F238E27FC236}">
                <a16:creationId xmlns:a16="http://schemas.microsoft.com/office/drawing/2014/main" id="{5928F274-711E-A326-703D-FE36F1A071C4}"/>
              </a:ext>
            </a:extLst>
          </p:cNvPr>
          <p:cNvSpPr/>
          <p:nvPr/>
        </p:nvSpPr>
        <p:spPr>
          <a:xfrm>
            <a:off x="3206218" y="2836585"/>
            <a:ext cx="148795" cy="170021"/>
          </a:xfrm>
          <a:prstGeom prst="irregularSeal1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Explosion: 8 Points 80">
            <a:extLst>
              <a:ext uri="{FF2B5EF4-FFF2-40B4-BE49-F238E27FC236}">
                <a16:creationId xmlns:a16="http://schemas.microsoft.com/office/drawing/2014/main" id="{4E75DAD7-5305-4F6F-13B2-8D44DF4D2496}"/>
              </a:ext>
            </a:extLst>
          </p:cNvPr>
          <p:cNvSpPr/>
          <p:nvPr/>
        </p:nvSpPr>
        <p:spPr>
          <a:xfrm>
            <a:off x="3063282" y="2836585"/>
            <a:ext cx="148795" cy="170021"/>
          </a:xfrm>
          <a:prstGeom prst="irregularSeal1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Explosion: 8 Points 83">
            <a:extLst>
              <a:ext uri="{FF2B5EF4-FFF2-40B4-BE49-F238E27FC236}">
                <a16:creationId xmlns:a16="http://schemas.microsoft.com/office/drawing/2014/main" id="{15C32278-6565-DCD2-F46E-0D5085132583}"/>
              </a:ext>
            </a:extLst>
          </p:cNvPr>
          <p:cNvSpPr/>
          <p:nvPr/>
        </p:nvSpPr>
        <p:spPr>
          <a:xfrm>
            <a:off x="3143247" y="6267633"/>
            <a:ext cx="148795" cy="170021"/>
          </a:xfrm>
          <a:prstGeom prst="irregularSeal1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lowchart: Process 88">
            <a:extLst>
              <a:ext uri="{FF2B5EF4-FFF2-40B4-BE49-F238E27FC236}">
                <a16:creationId xmlns:a16="http://schemas.microsoft.com/office/drawing/2014/main" id="{A81D47D9-B61C-9F12-3C44-3F373C4A282E}"/>
              </a:ext>
            </a:extLst>
          </p:cNvPr>
          <p:cNvSpPr/>
          <p:nvPr/>
        </p:nvSpPr>
        <p:spPr>
          <a:xfrm>
            <a:off x="7553651" y="573262"/>
            <a:ext cx="2171700" cy="287796"/>
          </a:xfrm>
          <a:prstGeom prst="flowChartProces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building GN2 supply (22 psi)</a:t>
            </a:r>
          </a:p>
        </p:txBody>
      </p:sp>
      <p:cxnSp>
        <p:nvCxnSpPr>
          <p:cNvPr id="91" name="Connector: Elbow 90">
            <a:extLst>
              <a:ext uri="{FF2B5EF4-FFF2-40B4-BE49-F238E27FC236}">
                <a16:creationId xmlns:a16="http://schemas.microsoft.com/office/drawing/2014/main" id="{51650BAB-53A9-C5F4-CB8D-6129B07FC0D4}"/>
              </a:ext>
            </a:extLst>
          </p:cNvPr>
          <p:cNvCxnSpPr>
            <a:cxnSpLocks/>
            <a:stCxn id="89" idx="1"/>
            <a:endCxn id="73" idx="0"/>
          </p:cNvCxnSpPr>
          <p:nvPr/>
        </p:nvCxnSpPr>
        <p:spPr>
          <a:xfrm rot="10800000" flipV="1">
            <a:off x="3501691" y="717160"/>
            <a:ext cx="4051961" cy="237354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37D3E5FC-5B8E-04F5-D669-C4946492512A}"/>
              </a:ext>
            </a:extLst>
          </p:cNvPr>
          <p:cNvSpPr txBox="1"/>
          <p:nvPr/>
        </p:nvSpPr>
        <p:spPr>
          <a:xfrm>
            <a:off x="3252076" y="3900620"/>
            <a:ext cx="1239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vacuum hydrocarbon reservoir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(VHCR)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3AA1DD8-4263-DA84-DF28-451B3F363ACE}"/>
              </a:ext>
            </a:extLst>
          </p:cNvPr>
          <p:cNvSpPr txBox="1"/>
          <p:nvPr/>
        </p:nvSpPr>
        <p:spPr>
          <a:xfrm rot="16200000">
            <a:off x="2828390" y="3538843"/>
            <a:ext cx="4283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inlet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4F91FF0-D91D-FE1A-3138-84B52729AE19}"/>
              </a:ext>
            </a:extLst>
          </p:cNvPr>
          <p:cNvSpPr txBox="1"/>
          <p:nvPr/>
        </p:nvSpPr>
        <p:spPr>
          <a:xfrm rot="16200000">
            <a:off x="3115686" y="3538843"/>
            <a:ext cx="5132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outlet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5974DE5-B80D-F026-C1E0-733C27B7D21D}"/>
              </a:ext>
            </a:extLst>
          </p:cNvPr>
          <p:cNvSpPr txBox="1"/>
          <p:nvPr/>
        </p:nvSpPr>
        <p:spPr>
          <a:xfrm>
            <a:off x="3310226" y="3102918"/>
            <a:ext cx="3305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06AE395-C29A-495C-C53F-7E85739BFC2A}"/>
              </a:ext>
            </a:extLst>
          </p:cNvPr>
          <p:cNvSpPr txBox="1"/>
          <p:nvPr/>
        </p:nvSpPr>
        <p:spPr>
          <a:xfrm>
            <a:off x="3259647" y="6081997"/>
            <a:ext cx="3305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V4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D3E8210-9592-AB37-176B-B039B6B0733E}"/>
              </a:ext>
            </a:extLst>
          </p:cNvPr>
          <p:cNvSpPr txBox="1"/>
          <p:nvPr/>
        </p:nvSpPr>
        <p:spPr>
          <a:xfrm>
            <a:off x="2740785" y="2782903"/>
            <a:ext cx="3946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CP4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4DAE646-8297-6EC8-AF08-6EA5804337A7}"/>
              </a:ext>
            </a:extLst>
          </p:cNvPr>
          <p:cNvSpPr txBox="1"/>
          <p:nvPr/>
        </p:nvSpPr>
        <p:spPr>
          <a:xfrm>
            <a:off x="3280615" y="2783907"/>
            <a:ext cx="3946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D7633CC-DB9B-7644-D60B-425A841C1940}"/>
              </a:ext>
            </a:extLst>
          </p:cNvPr>
          <p:cNvSpPr txBox="1"/>
          <p:nvPr/>
        </p:nvSpPr>
        <p:spPr>
          <a:xfrm>
            <a:off x="2827568" y="6236988"/>
            <a:ext cx="3946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CP5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5FD3823-6DC4-AE8F-4DA0-3E36CFAABF9C}"/>
              </a:ext>
            </a:extLst>
          </p:cNvPr>
          <p:cNvGrpSpPr>
            <a:grpSpLocks/>
          </p:cNvGrpSpPr>
          <p:nvPr/>
        </p:nvGrpSpPr>
        <p:grpSpPr>
          <a:xfrm>
            <a:off x="2554433" y="5411503"/>
            <a:ext cx="4116879" cy="310393"/>
            <a:chOff x="3914644" y="1232457"/>
            <a:chExt cx="6050629" cy="441484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AF0FAEA-2E90-76EA-8927-4F76C552C6C2}"/>
                </a:ext>
              </a:extLst>
            </p:cNvPr>
            <p:cNvSpPr>
              <a:spLocks/>
            </p:cNvSpPr>
            <p:nvPr/>
          </p:nvSpPr>
          <p:spPr>
            <a:xfrm>
              <a:off x="4604223" y="1232457"/>
              <a:ext cx="5361050" cy="2116"/>
            </a:xfrm>
            <a:custGeom>
              <a:avLst/>
              <a:gdLst>
                <a:gd name="connsiteX0" fmla="*/ 395785 w 395785"/>
                <a:gd name="connsiteY0" fmla="*/ 13731 h 743887"/>
                <a:gd name="connsiteX1" fmla="*/ 225188 w 395785"/>
                <a:gd name="connsiteY1" fmla="*/ 81970 h 743887"/>
                <a:gd name="connsiteX2" fmla="*/ 177421 w 395785"/>
                <a:gd name="connsiteY2" fmla="*/ 143385 h 743887"/>
                <a:gd name="connsiteX3" fmla="*/ 156949 w 395785"/>
                <a:gd name="connsiteY3" fmla="*/ 204800 h 743887"/>
                <a:gd name="connsiteX4" fmla="*/ 129654 w 395785"/>
                <a:gd name="connsiteY4" fmla="*/ 334454 h 743887"/>
                <a:gd name="connsiteX5" fmla="*/ 177421 w 395785"/>
                <a:gd name="connsiteY5" fmla="*/ 655176 h 743887"/>
                <a:gd name="connsiteX6" fmla="*/ 225188 w 395785"/>
                <a:gd name="connsiteY6" fmla="*/ 723415 h 743887"/>
                <a:gd name="connsiteX7" fmla="*/ 259308 w 395785"/>
                <a:gd name="connsiteY7" fmla="*/ 743887 h 743887"/>
                <a:gd name="connsiteX8" fmla="*/ 341194 w 395785"/>
                <a:gd name="connsiteY8" fmla="*/ 702943 h 743887"/>
                <a:gd name="connsiteX9" fmla="*/ 361666 w 395785"/>
                <a:gd name="connsiteY9" fmla="*/ 600585 h 743887"/>
                <a:gd name="connsiteX10" fmla="*/ 307075 w 395785"/>
                <a:gd name="connsiteY10" fmla="*/ 170681 h 743887"/>
                <a:gd name="connsiteX11" fmla="*/ 272955 w 395785"/>
                <a:gd name="connsiteY11" fmla="*/ 116090 h 743887"/>
                <a:gd name="connsiteX12" fmla="*/ 170597 w 395785"/>
                <a:gd name="connsiteY12" fmla="*/ 34203 h 743887"/>
                <a:gd name="connsiteX13" fmla="*/ 0 w 395785"/>
                <a:gd name="connsiteY13" fmla="*/ 84 h 743887"/>
                <a:gd name="connsiteX0" fmla="*/ 395785 w 395785"/>
                <a:gd name="connsiteY0" fmla="*/ 13731 h 758139"/>
                <a:gd name="connsiteX1" fmla="*/ 225188 w 395785"/>
                <a:gd name="connsiteY1" fmla="*/ 81970 h 758139"/>
                <a:gd name="connsiteX2" fmla="*/ 177421 w 395785"/>
                <a:gd name="connsiteY2" fmla="*/ 143385 h 758139"/>
                <a:gd name="connsiteX3" fmla="*/ 156949 w 395785"/>
                <a:gd name="connsiteY3" fmla="*/ 204800 h 758139"/>
                <a:gd name="connsiteX4" fmla="*/ 129654 w 395785"/>
                <a:gd name="connsiteY4" fmla="*/ 334454 h 758139"/>
                <a:gd name="connsiteX5" fmla="*/ 225188 w 395785"/>
                <a:gd name="connsiteY5" fmla="*/ 723415 h 758139"/>
                <a:gd name="connsiteX6" fmla="*/ 259308 w 395785"/>
                <a:gd name="connsiteY6" fmla="*/ 743887 h 758139"/>
                <a:gd name="connsiteX7" fmla="*/ 341194 w 395785"/>
                <a:gd name="connsiteY7" fmla="*/ 702943 h 758139"/>
                <a:gd name="connsiteX8" fmla="*/ 361666 w 395785"/>
                <a:gd name="connsiteY8" fmla="*/ 600585 h 758139"/>
                <a:gd name="connsiteX9" fmla="*/ 307075 w 395785"/>
                <a:gd name="connsiteY9" fmla="*/ 170681 h 758139"/>
                <a:gd name="connsiteX10" fmla="*/ 272955 w 395785"/>
                <a:gd name="connsiteY10" fmla="*/ 116090 h 758139"/>
                <a:gd name="connsiteX11" fmla="*/ 170597 w 395785"/>
                <a:gd name="connsiteY11" fmla="*/ 34203 h 758139"/>
                <a:gd name="connsiteX12" fmla="*/ 0 w 395785"/>
                <a:gd name="connsiteY12" fmla="*/ 84 h 758139"/>
                <a:gd name="connsiteX0" fmla="*/ 395785 w 395785"/>
                <a:gd name="connsiteY0" fmla="*/ 13731 h 750008"/>
                <a:gd name="connsiteX1" fmla="*/ 225188 w 395785"/>
                <a:gd name="connsiteY1" fmla="*/ 81970 h 750008"/>
                <a:gd name="connsiteX2" fmla="*/ 177421 w 395785"/>
                <a:gd name="connsiteY2" fmla="*/ 143385 h 750008"/>
                <a:gd name="connsiteX3" fmla="*/ 156949 w 395785"/>
                <a:gd name="connsiteY3" fmla="*/ 204800 h 750008"/>
                <a:gd name="connsiteX4" fmla="*/ 129654 w 395785"/>
                <a:gd name="connsiteY4" fmla="*/ 334454 h 750008"/>
                <a:gd name="connsiteX5" fmla="*/ 225188 w 395785"/>
                <a:gd name="connsiteY5" fmla="*/ 723415 h 750008"/>
                <a:gd name="connsiteX6" fmla="*/ 341194 w 395785"/>
                <a:gd name="connsiteY6" fmla="*/ 702943 h 750008"/>
                <a:gd name="connsiteX7" fmla="*/ 361666 w 395785"/>
                <a:gd name="connsiteY7" fmla="*/ 600585 h 750008"/>
                <a:gd name="connsiteX8" fmla="*/ 307075 w 395785"/>
                <a:gd name="connsiteY8" fmla="*/ 170681 h 750008"/>
                <a:gd name="connsiteX9" fmla="*/ 272955 w 395785"/>
                <a:gd name="connsiteY9" fmla="*/ 116090 h 750008"/>
                <a:gd name="connsiteX10" fmla="*/ 170597 w 395785"/>
                <a:gd name="connsiteY10" fmla="*/ 34203 h 750008"/>
                <a:gd name="connsiteX11" fmla="*/ 0 w 395785"/>
                <a:gd name="connsiteY11" fmla="*/ 84 h 750008"/>
                <a:gd name="connsiteX0" fmla="*/ 395785 w 395785"/>
                <a:gd name="connsiteY0" fmla="*/ 13731 h 770819"/>
                <a:gd name="connsiteX1" fmla="*/ 225188 w 395785"/>
                <a:gd name="connsiteY1" fmla="*/ 81970 h 770819"/>
                <a:gd name="connsiteX2" fmla="*/ 177421 w 395785"/>
                <a:gd name="connsiteY2" fmla="*/ 143385 h 770819"/>
                <a:gd name="connsiteX3" fmla="*/ 156949 w 395785"/>
                <a:gd name="connsiteY3" fmla="*/ 204800 h 770819"/>
                <a:gd name="connsiteX4" fmla="*/ 129654 w 395785"/>
                <a:gd name="connsiteY4" fmla="*/ 334454 h 770819"/>
                <a:gd name="connsiteX5" fmla="*/ 225188 w 395785"/>
                <a:gd name="connsiteY5" fmla="*/ 723415 h 770819"/>
                <a:gd name="connsiteX6" fmla="*/ 341194 w 395785"/>
                <a:gd name="connsiteY6" fmla="*/ 702943 h 770819"/>
                <a:gd name="connsiteX7" fmla="*/ 307075 w 395785"/>
                <a:gd name="connsiteY7" fmla="*/ 170681 h 770819"/>
                <a:gd name="connsiteX8" fmla="*/ 272955 w 395785"/>
                <a:gd name="connsiteY8" fmla="*/ 116090 h 770819"/>
                <a:gd name="connsiteX9" fmla="*/ 170597 w 395785"/>
                <a:gd name="connsiteY9" fmla="*/ 34203 h 770819"/>
                <a:gd name="connsiteX10" fmla="*/ 0 w 395785"/>
                <a:gd name="connsiteY10" fmla="*/ 84 h 770819"/>
                <a:gd name="connsiteX0" fmla="*/ 395785 w 395785"/>
                <a:gd name="connsiteY0" fmla="*/ 13731 h 725014"/>
                <a:gd name="connsiteX1" fmla="*/ 225188 w 395785"/>
                <a:gd name="connsiteY1" fmla="*/ 81970 h 725014"/>
                <a:gd name="connsiteX2" fmla="*/ 177421 w 395785"/>
                <a:gd name="connsiteY2" fmla="*/ 143385 h 725014"/>
                <a:gd name="connsiteX3" fmla="*/ 156949 w 395785"/>
                <a:gd name="connsiteY3" fmla="*/ 204800 h 725014"/>
                <a:gd name="connsiteX4" fmla="*/ 129654 w 395785"/>
                <a:gd name="connsiteY4" fmla="*/ 334454 h 725014"/>
                <a:gd name="connsiteX5" fmla="*/ 225188 w 395785"/>
                <a:gd name="connsiteY5" fmla="*/ 723415 h 725014"/>
                <a:gd name="connsiteX6" fmla="*/ 307075 w 395785"/>
                <a:gd name="connsiteY6" fmla="*/ 170681 h 725014"/>
                <a:gd name="connsiteX7" fmla="*/ 272955 w 395785"/>
                <a:gd name="connsiteY7" fmla="*/ 116090 h 725014"/>
                <a:gd name="connsiteX8" fmla="*/ 170597 w 395785"/>
                <a:gd name="connsiteY8" fmla="*/ 34203 h 725014"/>
                <a:gd name="connsiteX9" fmla="*/ 0 w 395785"/>
                <a:gd name="connsiteY9" fmla="*/ 84 h 725014"/>
                <a:gd name="connsiteX0" fmla="*/ 395785 w 395785"/>
                <a:gd name="connsiteY0" fmla="*/ 13731 h 723419"/>
                <a:gd name="connsiteX1" fmla="*/ 225188 w 395785"/>
                <a:gd name="connsiteY1" fmla="*/ 81970 h 723419"/>
                <a:gd name="connsiteX2" fmla="*/ 177421 w 395785"/>
                <a:gd name="connsiteY2" fmla="*/ 143385 h 723419"/>
                <a:gd name="connsiteX3" fmla="*/ 156949 w 395785"/>
                <a:gd name="connsiteY3" fmla="*/ 204800 h 723419"/>
                <a:gd name="connsiteX4" fmla="*/ 129654 w 395785"/>
                <a:gd name="connsiteY4" fmla="*/ 334454 h 723419"/>
                <a:gd name="connsiteX5" fmla="*/ 225188 w 395785"/>
                <a:gd name="connsiteY5" fmla="*/ 723415 h 723419"/>
                <a:gd name="connsiteX6" fmla="*/ 307075 w 395785"/>
                <a:gd name="connsiteY6" fmla="*/ 170681 h 723419"/>
                <a:gd name="connsiteX7" fmla="*/ 272955 w 395785"/>
                <a:gd name="connsiteY7" fmla="*/ 116090 h 723419"/>
                <a:gd name="connsiteX8" fmla="*/ 170597 w 395785"/>
                <a:gd name="connsiteY8" fmla="*/ 34203 h 723419"/>
                <a:gd name="connsiteX9" fmla="*/ 0 w 395785"/>
                <a:gd name="connsiteY9" fmla="*/ 84 h 723419"/>
                <a:gd name="connsiteX0" fmla="*/ 395785 w 395785"/>
                <a:gd name="connsiteY0" fmla="*/ 13731 h 723419"/>
                <a:gd name="connsiteX1" fmla="*/ 225188 w 395785"/>
                <a:gd name="connsiteY1" fmla="*/ 81970 h 723419"/>
                <a:gd name="connsiteX2" fmla="*/ 177421 w 395785"/>
                <a:gd name="connsiteY2" fmla="*/ 143385 h 723419"/>
                <a:gd name="connsiteX3" fmla="*/ 156949 w 395785"/>
                <a:gd name="connsiteY3" fmla="*/ 204800 h 723419"/>
                <a:gd name="connsiteX4" fmla="*/ 129654 w 395785"/>
                <a:gd name="connsiteY4" fmla="*/ 334454 h 723419"/>
                <a:gd name="connsiteX5" fmla="*/ 225188 w 395785"/>
                <a:gd name="connsiteY5" fmla="*/ 723415 h 723419"/>
                <a:gd name="connsiteX6" fmla="*/ 307075 w 395785"/>
                <a:gd name="connsiteY6" fmla="*/ 170681 h 723419"/>
                <a:gd name="connsiteX7" fmla="*/ 272955 w 395785"/>
                <a:gd name="connsiteY7" fmla="*/ 116090 h 723419"/>
                <a:gd name="connsiteX8" fmla="*/ 170597 w 395785"/>
                <a:gd name="connsiteY8" fmla="*/ 34203 h 723419"/>
                <a:gd name="connsiteX9" fmla="*/ 0 w 395785"/>
                <a:gd name="connsiteY9" fmla="*/ 84 h 723419"/>
                <a:gd name="connsiteX0" fmla="*/ 395785 w 395785"/>
                <a:gd name="connsiteY0" fmla="*/ 13731 h 723897"/>
                <a:gd name="connsiteX1" fmla="*/ 225188 w 395785"/>
                <a:gd name="connsiteY1" fmla="*/ 81970 h 723897"/>
                <a:gd name="connsiteX2" fmla="*/ 177421 w 395785"/>
                <a:gd name="connsiteY2" fmla="*/ 143385 h 723897"/>
                <a:gd name="connsiteX3" fmla="*/ 156949 w 395785"/>
                <a:gd name="connsiteY3" fmla="*/ 204800 h 723897"/>
                <a:gd name="connsiteX4" fmla="*/ 129654 w 395785"/>
                <a:gd name="connsiteY4" fmla="*/ 334454 h 723897"/>
                <a:gd name="connsiteX5" fmla="*/ 225188 w 395785"/>
                <a:gd name="connsiteY5" fmla="*/ 723415 h 723897"/>
                <a:gd name="connsiteX6" fmla="*/ 341194 w 395785"/>
                <a:gd name="connsiteY6" fmla="*/ 409517 h 723897"/>
                <a:gd name="connsiteX7" fmla="*/ 307075 w 395785"/>
                <a:gd name="connsiteY7" fmla="*/ 170681 h 723897"/>
                <a:gd name="connsiteX8" fmla="*/ 272955 w 395785"/>
                <a:gd name="connsiteY8" fmla="*/ 116090 h 723897"/>
                <a:gd name="connsiteX9" fmla="*/ 170597 w 395785"/>
                <a:gd name="connsiteY9" fmla="*/ 34203 h 723897"/>
                <a:gd name="connsiteX10" fmla="*/ 0 w 395785"/>
                <a:gd name="connsiteY10" fmla="*/ 84 h 723897"/>
                <a:gd name="connsiteX0" fmla="*/ 395785 w 395785"/>
                <a:gd name="connsiteY0" fmla="*/ 13731 h 724273"/>
                <a:gd name="connsiteX1" fmla="*/ 225188 w 395785"/>
                <a:gd name="connsiteY1" fmla="*/ 81970 h 724273"/>
                <a:gd name="connsiteX2" fmla="*/ 177421 w 395785"/>
                <a:gd name="connsiteY2" fmla="*/ 143385 h 724273"/>
                <a:gd name="connsiteX3" fmla="*/ 156949 w 395785"/>
                <a:gd name="connsiteY3" fmla="*/ 204800 h 724273"/>
                <a:gd name="connsiteX4" fmla="*/ 129654 w 395785"/>
                <a:gd name="connsiteY4" fmla="*/ 334454 h 724273"/>
                <a:gd name="connsiteX5" fmla="*/ 225188 w 395785"/>
                <a:gd name="connsiteY5" fmla="*/ 723415 h 724273"/>
                <a:gd name="connsiteX6" fmla="*/ 341194 w 395785"/>
                <a:gd name="connsiteY6" fmla="*/ 409517 h 724273"/>
                <a:gd name="connsiteX7" fmla="*/ 307075 w 395785"/>
                <a:gd name="connsiteY7" fmla="*/ 170681 h 724273"/>
                <a:gd name="connsiteX8" fmla="*/ 272955 w 395785"/>
                <a:gd name="connsiteY8" fmla="*/ 116090 h 724273"/>
                <a:gd name="connsiteX9" fmla="*/ 170597 w 395785"/>
                <a:gd name="connsiteY9" fmla="*/ 34203 h 724273"/>
                <a:gd name="connsiteX10" fmla="*/ 0 w 395785"/>
                <a:gd name="connsiteY10" fmla="*/ 84 h 724273"/>
                <a:gd name="connsiteX0" fmla="*/ 395785 w 395785"/>
                <a:gd name="connsiteY0" fmla="*/ 13731 h 723897"/>
                <a:gd name="connsiteX1" fmla="*/ 225188 w 395785"/>
                <a:gd name="connsiteY1" fmla="*/ 81970 h 723897"/>
                <a:gd name="connsiteX2" fmla="*/ 177421 w 395785"/>
                <a:gd name="connsiteY2" fmla="*/ 143385 h 723897"/>
                <a:gd name="connsiteX3" fmla="*/ 156949 w 395785"/>
                <a:gd name="connsiteY3" fmla="*/ 204800 h 723897"/>
                <a:gd name="connsiteX4" fmla="*/ 129654 w 395785"/>
                <a:gd name="connsiteY4" fmla="*/ 334454 h 723897"/>
                <a:gd name="connsiteX5" fmla="*/ 225188 w 395785"/>
                <a:gd name="connsiteY5" fmla="*/ 723415 h 723897"/>
                <a:gd name="connsiteX6" fmla="*/ 341194 w 395785"/>
                <a:gd name="connsiteY6" fmla="*/ 409517 h 723897"/>
                <a:gd name="connsiteX7" fmla="*/ 307075 w 395785"/>
                <a:gd name="connsiteY7" fmla="*/ 170681 h 723897"/>
                <a:gd name="connsiteX8" fmla="*/ 272955 w 395785"/>
                <a:gd name="connsiteY8" fmla="*/ 116090 h 723897"/>
                <a:gd name="connsiteX9" fmla="*/ 170597 w 395785"/>
                <a:gd name="connsiteY9" fmla="*/ 34203 h 723897"/>
                <a:gd name="connsiteX10" fmla="*/ 0 w 395785"/>
                <a:gd name="connsiteY10" fmla="*/ 84 h 723897"/>
                <a:gd name="connsiteX0" fmla="*/ 395785 w 395785"/>
                <a:gd name="connsiteY0" fmla="*/ 13731 h 723897"/>
                <a:gd name="connsiteX1" fmla="*/ 225188 w 395785"/>
                <a:gd name="connsiteY1" fmla="*/ 81970 h 723897"/>
                <a:gd name="connsiteX2" fmla="*/ 177421 w 395785"/>
                <a:gd name="connsiteY2" fmla="*/ 143385 h 723897"/>
                <a:gd name="connsiteX3" fmla="*/ 156949 w 395785"/>
                <a:gd name="connsiteY3" fmla="*/ 204800 h 723897"/>
                <a:gd name="connsiteX4" fmla="*/ 129654 w 395785"/>
                <a:gd name="connsiteY4" fmla="*/ 334454 h 723897"/>
                <a:gd name="connsiteX5" fmla="*/ 225188 w 395785"/>
                <a:gd name="connsiteY5" fmla="*/ 723415 h 723897"/>
                <a:gd name="connsiteX6" fmla="*/ 341194 w 395785"/>
                <a:gd name="connsiteY6" fmla="*/ 409517 h 723897"/>
                <a:gd name="connsiteX7" fmla="*/ 307075 w 395785"/>
                <a:gd name="connsiteY7" fmla="*/ 170681 h 723897"/>
                <a:gd name="connsiteX8" fmla="*/ 272955 w 395785"/>
                <a:gd name="connsiteY8" fmla="*/ 116090 h 723897"/>
                <a:gd name="connsiteX9" fmla="*/ 170597 w 395785"/>
                <a:gd name="connsiteY9" fmla="*/ 34203 h 723897"/>
                <a:gd name="connsiteX10" fmla="*/ 0 w 395785"/>
                <a:gd name="connsiteY10" fmla="*/ 84 h 723897"/>
                <a:gd name="connsiteX0" fmla="*/ 395785 w 395785"/>
                <a:gd name="connsiteY0" fmla="*/ 13731 h 771596"/>
                <a:gd name="connsiteX1" fmla="*/ 225188 w 395785"/>
                <a:gd name="connsiteY1" fmla="*/ 81970 h 771596"/>
                <a:gd name="connsiteX2" fmla="*/ 177421 w 395785"/>
                <a:gd name="connsiteY2" fmla="*/ 143385 h 771596"/>
                <a:gd name="connsiteX3" fmla="*/ 156949 w 395785"/>
                <a:gd name="connsiteY3" fmla="*/ 204800 h 771596"/>
                <a:gd name="connsiteX4" fmla="*/ 129654 w 395785"/>
                <a:gd name="connsiteY4" fmla="*/ 334454 h 771596"/>
                <a:gd name="connsiteX5" fmla="*/ 122830 w 395785"/>
                <a:gd name="connsiteY5" fmla="*/ 771182 h 771596"/>
                <a:gd name="connsiteX6" fmla="*/ 341194 w 395785"/>
                <a:gd name="connsiteY6" fmla="*/ 409517 h 771596"/>
                <a:gd name="connsiteX7" fmla="*/ 307075 w 395785"/>
                <a:gd name="connsiteY7" fmla="*/ 170681 h 771596"/>
                <a:gd name="connsiteX8" fmla="*/ 272955 w 395785"/>
                <a:gd name="connsiteY8" fmla="*/ 116090 h 771596"/>
                <a:gd name="connsiteX9" fmla="*/ 170597 w 395785"/>
                <a:gd name="connsiteY9" fmla="*/ 34203 h 771596"/>
                <a:gd name="connsiteX10" fmla="*/ 0 w 395785"/>
                <a:gd name="connsiteY10" fmla="*/ 84 h 771596"/>
                <a:gd name="connsiteX0" fmla="*/ 395785 w 395785"/>
                <a:gd name="connsiteY0" fmla="*/ 13731 h 771184"/>
                <a:gd name="connsiteX1" fmla="*/ 225188 w 395785"/>
                <a:gd name="connsiteY1" fmla="*/ 81970 h 771184"/>
                <a:gd name="connsiteX2" fmla="*/ 177421 w 395785"/>
                <a:gd name="connsiteY2" fmla="*/ 143385 h 771184"/>
                <a:gd name="connsiteX3" fmla="*/ 156949 w 395785"/>
                <a:gd name="connsiteY3" fmla="*/ 204800 h 771184"/>
                <a:gd name="connsiteX4" fmla="*/ 129654 w 395785"/>
                <a:gd name="connsiteY4" fmla="*/ 334454 h 771184"/>
                <a:gd name="connsiteX5" fmla="*/ 122830 w 395785"/>
                <a:gd name="connsiteY5" fmla="*/ 771182 h 771184"/>
                <a:gd name="connsiteX6" fmla="*/ 341194 w 395785"/>
                <a:gd name="connsiteY6" fmla="*/ 409517 h 771184"/>
                <a:gd name="connsiteX7" fmla="*/ 307075 w 395785"/>
                <a:gd name="connsiteY7" fmla="*/ 170681 h 771184"/>
                <a:gd name="connsiteX8" fmla="*/ 272955 w 395785"/>
                <a:gd name="connsiteY8" fmla="*/ 116090 h 771184"/>
                <a:gd name="connsiteX9" fmla="*/ 170597 w 395785"/>
                <a:gd name="connsiteY9" fmla="*/ 34203 h 771184"/>
                <a:gd name="connsiteX10" fmla="*/ 0 w 395785"/>
                <a:gd name="connsiteY10" fmla="*/ 84 h 771184"/>
                <a:gd name="connsiteX0" fmla="*/ 395785 w 395785"/>
                <a:gd name="connsiteY0" fmla="*/ 13731 h 737066"/>
                <a:gd name="connsiteX1" fmla="*/ 225188 w 395785"/>
                <a:gd name="connsiteY1" fmla="*/ 81970 h 737066"/>
                <a:gd name="connsiteX2" fmla="*/ 177421 w 395785"/>
                <a:gd name="connsiteY2" fmla="*/ 143385 h 737066"/>
                <a:gd name="connsiteX3" fmla="*/ 156949 w 395785"/>
                <a:gd name="connsiteY3" fmla="*/ 204800 h 737066"/>
                <a:gd name="connsiteX4" fmla="*/ 129654 w 395785"/>
                <a:gd name="connsiteY4" fmla="*/ 334454 h 737066"/>
                <a:gd name="connsiteX5" fmla="*/ 218364 w 395785"/>
                <a:gd name="connsiteY5" fmla="*/ 737063 h 737066"/>
                <a:gd name="connsiteX6" fmla="*/ 341194 w 395785"/>
                <a:gd name="connsiteY6" fmla="*/ 409517 h 737066"/>
                <a:gd name="connsiteX7" fmla="*/ 307075 w 395785"/>
                <a:gd name="connsiteY7" fmla="*/ 170681 h 737066"/>
                <a:gd name="connsiteX8" fmla="*/ 272955 w 395785"/>
                <a:gd name="connsiteY8" fmla="*/ 116090 h 737066"/>
                <a:gd name="connsiteX9" fmla="*/ 170597 w 395785"/>
                <a:gd name="connsiteY9" fmla="*/ 34203 h 737066"/>
                <a:gd name="connsiteX10" fmla="*/ 0 w 395785"/>
                <a:gd name="connsiteY10" fmla="*/ 84 h 737066"/>
                <a:gd name="connsiteX0" fmla="*/ 395785 w 410996"/>
                <a:gd name="connsiteY0" fmla="*/ 13731 h 737436"/>
                <a:gd name="connsiteX1" fmla="*/ 225188 w 410996"/>
                <a:gd name="connsiteY1" fmla="*/ 81970 h 737436"/>
                <a:gd name="connsiteX2" fmla="*/ 177421 w 410996"/>
                <a:gd name="connsiteY2" fmla="*/ 143385 h 737436"/>
                <a:gd name="connsiteX3" fmla="*/ 156949 w 410996"/>
                <a:gd name="connsiteY3" fmla="*/ 204800 h 737436"/>
                <a:gd name="connsiteX4" fmla="*/ 129654 w 410996"/>
                <a:gd name="connsiteY4" fmla="*/ 334454 h 737436"/>
                <a:gd name="connsiteX5" fmla="*/ 218364 w 410996"/>
                <a:gd name="connsiteY5" fmla="*/ 737063 h 737436"/>
                <a:gd name="connsiteX6" fmla="*/ 409433 w 410996"/>
                <a:gd name="connsiteY6" fmla="*/ 402694 h 737436"/>
                <a:gd name="connsiteX7" fmla="*/ 307075 w 410996"/>
                <a:gd name="connsiteY7" fmla="*/ 170681 h 737436"/>
                <a:gd name="connsiteX8" fmla="*/ 272955 w 410996"/>
                <a:gd name="connsiteY8" fmla="*/ 116090 h 737436"/>
                <a:gd name="connsiteX9" fmla="*/ 170597 w 410996"/>
                <a:gd name="connsiteY9" fmla="*/ 34203 h 737436"/>
                <a:gd name="connsiteX10" fmla="*/ 0 w 410996"/>
                <a:gd name="connsiteY10" fmla="*/ 84 h 737436"/>
                <a:gd name="connsiteX0" fmla="*/ 395785 w 409590"/>
                <a:gd name="connsiteY0" fmla="*/ 13731 h 738030"/>
                <a:gd name="connsiteX1" fmla="*/ 225188 w 409590"/>
                <a:gd name="connsiteY1" fmla="*/ 81970 h 738030"/>
                <a:gd name="connsiteX2" fmla="*/ 177421 w 409590"/>
                <a:gd name="connsiteY2" fmla="*/ 143385 h 738030"/>
                <a:gd name="connsiteX3" fmla="*/ 156949 w 409590"/>
                <a:gd name="connsiteY3" fmla="*/ 204800 h 738030"/>
                <a:gd name="connsiteX4" fmla="*/ 129654 w 409590"/>
                <a:gd name="connsiteY4" fmla="*/ 334454 h 738030"/>
                <a:gd name="connsiteX5" fmla="*/ 218364 w 409590"/>
                <a:gd name="connsiteY5" fmla="*/ 737063 h 738030"/>
                <a:gd name="connsiteX6" fmla="*/ 409433 w 409590"/>
                <a:gd name="connsiteY6" fmla="*/ 402694 h 738030"/>
                <a:gd name="connsiteX7" fmla="*/ 307075 w 409590"/>
                <a:gd name="connsiteY7" fmla="*/ 170681 h 738030"/>
                <a:gd name="connsiteX8" fmla="*/ 272955 w 409590"/>
                <a:gd name="connsiteY8" fmla="*/ 116090 h 738030"/>
                <a:gd name="connsiteX9" fmla="*/ 170597 w 409590"/>
                <a:gd name="connsiteY9" fmla="*/ 34203 h 738030"/>
                <a:gd name="connsiteX10" fmla="*/ 0 w 409590"/>
                <a:gd name="connsiteY10" fmla="*/ 84 h 738030"/>
                <a:gd name="connsiteX0" fmla="*/ 395785 w 409602"/>
                <a:gd name="connsiteY0" fmla="*/ 13731 h 737130"/>
                <a:gd name="connsiteX1" fmla="*/ 225188 w 409602"/>
                <a:gd name="connsiteY1" fmla="*/ 81970 h 737130"/>
                <a:gd name="connsiteX2" fmla="*/ 177421 w 409602"/>
                <a:gd name="connsiteY2" fmla="*/ 143385 h 737130"/>
                <a:gd name="connsiteX3" fmla="*/ 156949 w 409602"/>
                <a:gd name="connsiteY3" fmla="*/ 204800 h 737130"/>
                <a:gd name="connsiteX4" fmla="*/ 61415 w 409602"/>
                <a:gd name="connsiteY4" fmla="*/ 429988 h 737130"/>
                <a:gd name="connsiteX5" fmla="*/ 218364 w 409602"/>
                <a:gd name="connsiteY5" fmla="*/ 737063 h 737130"/>
                <a:gd name="connsiteX6" fmla="*/ 409433 w 409602"/>
                <a:gd name="connsiteY6" fmla="*/ 402694 h 737130"/>
                <a:gd name="connsiteX7" fmla="*/ 307075 w 409602"/>
                <a:gd name="connsiteY7" fmla="*/ 170681 h 737130"/>
                <a:gd name="connsiteX8" fmla="*/ 272955 w 409602"/>
                <a:gd name="connsiteY8" fmla="*/ 116090 h 737130"/>
                <a:gd name="connsiteX9" fmla="*/ 170597 w 409602"/>
                <a:gd name="connsiteY9" fmla="*/ 34203 h 737130"/>
                <a:gd name="connsiteX10" fmla="*/ 0 w 409602"/>
                <a:gd name="connsiteY10" fmla="*/ 84 h 737130"/>
                <a:gd name="connsiteX0" fmla="*/ 395785 w 409602"/>
                <a:gd name="connsiteY0" fmla="*/ 13731 h 737130"/>
                <a:gd name="connsiteX1" fmla="*/ 225188 w 409602"/>
                <a:gd name="connsiteY1" fmla="*/ 81970 h 737130"/>
                <a:gd name="connsiteX2" fmla="*/ 177421 w 409602"/>
                <a:gd name="connsiteY2" fmla="*/ 143385 h 737130"/>
                <a:gd name="connsiteX3" fmla="*/ 156949 w 409602"/>
                <a:gd name="connsiteY3" fmla="*/ 204800 h 737130"/>
                <a:gd name="connsiteX4" fmla="*/ 61415 w 409602"/>
                <a:gd name="connsiteY4" fmla="*/ 429988 h 737130"/>
                <a:gd name="connsiteX5" fmla="*/ 218364 w 409602"/>
                <a:gd name="connsiteY5" fmla="*/ 737063 h 737130"/>
                <a:gd name="connsiteX6" fmla="*/ 409433 w 409602"/>
                <a:gd name="connsiteY6" fmla="*/ 402694 h 737130"/>
                <a:gd name="connsiteX7" fmla="*/ 307075 w 409602"/>
                <a:gd name="connsiteY7" fmla="*/ 170681 h 737130"/>
                <a:gd name="connsiteX8" fmla="*/ 272955 w 409602"/>
                <a:gd name="connsiteY8" fmla="*/ 116090 h 737130"/>
                <a:gd name="connsiteX9" fmla="*/ 170597 w 409602"/>
                <a:gd name="connsiteY9" fmla="*/ 34203 h 737130"/>
                <a:gd name="connsiteX10" fmla="*/ 0 w 409602"/>
                <a:gd name="connsiteY10" fmla="*/ 84 h 737130"/>
                <a:gd name="connsiteX0" fmla="*/ 395785 w 409602"/>
                <a:gd name="connsiteY0" fmla="*/ 13731 h 737173"/>
                <a:gd name="connsiteX1" fmla="*/ 225188 w 409602"/>
                <a:gd name="connsiteY1" fmla="*/ 81970 h 737173"/>
                <a:gd name="connsiteX2" fmla="*/ 177421 w 409602"/>
                <a:gd name="connsiteY2" fmla="*/ 143385 h 737173"/>
                <a:gd name="connsiteX3" fmla="*/ 156949 w 409602"/>
                <a:gd name="connsiteY3" fmla="*/ 204800 h 737173"/>
                <a:gd name="connsiteX4" fmla="*/ 61415 w 409602"/>
                <a:gd name="connsiteY4" fmla="*/ 429988 h 737173"/>
                <a:gd name="connsiteX5" fmla="*/ 218364 w 409602"/>
                <a:gd name="connsiteY5" fmla="*/ 737063 h 737173"/>
                <a:gd name="connsiteX6" fmla="*/ 409433 w 409602"/>
                <a:gd name="connsiteY6" fmla="*/ 402694 h 737173"/>
                <a:gd name="connsiteX7" fmla="*/ 307075 w 409602"/>
                <a:gd name="connsiteY7" fmla="*/ 170681 h 737173"/>
                <a:gd name="connsiteX8" fmla="*/ 272955 w 409602"/>
                <a:gd name="connsiteY8" fmla="*/ 116090 h 737173"/>
                <a:gd name="connsiteX9" fmla="*/ 170597 w 409602"/>
                <a:gd name="connsiteY9" fmla="*/ 34203 h 737173"/>
                <a:gd name="connsiteX10" fmla="*/ 0 w 409602"/>
                <a:gd name="connsiteY10" fmla="*/ 84 h 737173"/>
                <a:gd name="connsiteX0" fmla="*/ 395785 w 409602"/>
                <a:gd name="connsiteY0" fmla="*/ 13731 h 737173"/>
                <a:gd name="connsiteX1" fmla="*/ 225188 w 409602"/>
                <a:gd name="connsiteY1" fmla="*/ 81970 h 737173"/>
                <a:gd name="connsiteX2" fmla="*/ 177421 w 409602"/>
                <a:gd name="connsiteY2" fmla="*/ 143385 h 737173"/>
                <a:gd name="connsiteX3" fmla="*/ 156949 w 409602"/>
                <a:gd name="connsiteY3" fmla="*/ 204800 h 737173"/>
                <a:gd name="connsiteX4" fmla="*/ 61415 w 409602"/>
                <a:gd name="connsiteY4" fmla="*/ 429988 h 737173"/>
                <a:gd name="connsiteX5" fmla="*/ 218364 w 409602"/>
                <a:gd name="connsiteY5" fmla="*/ 737063 h 737173"/>
                <a:gd name="connsiteX6" fmla="*/ 409433 w 409602"/>
                <a:gd name="connsiteY6" fmla="*/ 402694 h 737173"/>
                <a:gd name="connsiteX7" fmla="*/ 307075 w 409602"/>
                <a:gd name="connsiteY7" fmla="*/ 170681 h 737173"/>
                <a:gd name="connsiteX8" fmla="*/ 272955 w 409602"/>
                <a:gd name="connsiteY8" fmla="*/ 116090 h 737173"/>
                <a:gd name="connsiteX9" fmla="*/ 170597 w 409602"/>
                <a:gd name="connsiteY9" fmla="*/ 34203 h 737173"/>
                <a:gd name="connsiteX10" fmla="*/ 0 w 409602"/>
                <a:gd name="connsiteY10" fmla="*/ 84 h 737173"/>
                <a:gd name="connsiteX0" fmla="*/ 395785 w 409614"/>
                <a:gd name="connsiteY0" fmla="*/ 13731 h 737241"/>
                <a:gd name="connsiteX1" fmla="*/ 225188 w 409614"/>
                <a:gd name="connsiteY1" fmla="*/ 81970 h 737241"/>
                <a:gd name="connsiteX2" fmla="*/ 177421 w 409614"/>
                <a:gd name="connsiteY2" fmla="*/ 143385 h 737241"/>
                <a:gd name="connsiteX3" fmla="*/ 156949 w 409614"/>
                <a:gd name="connsiteY3" fmla="*/ 204800 h 737241"/>
                <a:gd name="connsiteX4" fmla="*/ 6824 w 409614"/>
                <a:gd name="connsiteY4" fmla="*/ 436812 h 737241"/>
                <a:gd name="connsiteX5" fmla="*/ 218364 w 409614"/>
                <a:gd name="connsiteY5" fmla="*/ 737063 h 737241"/>
                <a:gd name="connsiteX6" fmla="*/ 409433 w 409614"/>
                <a:gd name="connsiteY6" fmla="*/ 402694 h 737241"/>
                <a:gd name="connsiteX7" fmla="*/ 307075 w 409614"/>
                <a:gd name="connsiteY7" fmla="*/ 170681 h 737241"/>
                <a:gd name="connsiteX8" fmla="*/ 272955 w 409614"/>
                <a:gd name="connsiteY8" fmla="*/ 116090 h 737241"/>
                <a:gd name="connsiteX9" fmla="*/ 170597 w 409614"/>
                <a:gd name="connsiteY9" fmla="*/ 34203 h 737241"/>
                <a:gd name="connsiteX10" fmla="*/ 0 w 409614"/>
                <a:gd name="connsiteY10" fmla="*/ 84 h 737241"/>
                <a:gd name="connsiteX0" fmla="*/ 395785 w 409614"/>
                <a:gd name="connsiteY0" fmla="*/ 13731 h 737177"/>
                <a:gd name="connsiteX1" fmla="*/ 225188 w 409614"/>
                <a:gd name="connsiteY1" fmla="*/ 81970 h 737177"/>
                <a:gd name="connsiteX2" fmla="*/ 177421 w 409614"/>
                <a:gd name="connsiteY2" fmla="*/ 143385 h 737177"/>
                <a:gd name="connsiteX3" fmla="*/ 6824 w 409614"/>
                <a:gd name="connsiteY3" fmla="*/ 436812 h 737177"/>
                <a:gd name="connsiteX4" fmla="*/ 218364 w 409614"/>
                <a:gd name="connsiteY4" fmla="*/ 737063 h 737177"/>
                <a:gd name="connsiteX5" fmla="*/ 409433 w 409614"/>
                <a:gd name="connsiteY5" fmla="*/ 402694 h 737177"/>
                <a:gd name="connsiteX6" fmla="*/ 307075 w 409614"/>
                <a:gd name="connsiteY6" fmla="*/ 170681 h 737177"/>
                <a:gd name="connsiteX7" fmla="*/ 272955 w 409614"/>
                <a:gd name="connsiteY7" fmla="*/ 116090 h 737177"/>
                <a:gd name="connsiteX8" fmla="*/ 170597 w 409614"/>
                <a:gd name="connsiteY8" fmla="*/ 34203 h 737177"/>
                <a:gd name="connsiteX9" fmla="*/ 0 w 409614"/>
                <a:gd name="connsiteY9" fmla="*/ 84 h 737177"/>
                <a:gd name="connsiteX0" fmla="*/ 395785 w 409614"/>
                <a:gd name="connsiteY0" fmla="*/ 13731 h 737183"/>
                <a:gd name="connsiteX1" fmla="*/ 225188 w 409614"/>
                <a:gd name="connsiteY1" fmla="*/ 81970 h 737183"/>
                <a:gd name="connsiteX2" fmla="*/ 6824 w 409614"/>
                <a:gd name="connsiteY2" fmla="*/ 436812 h 737183"/>
                <a:gd name="connsiteX3" fmla="*/ 218364 w 409614"/>
                <a:gd name="connsiteY3" fmla="*/ 737063 h 737183"/>
                <a:gd name="connsiteX4" fmla="*/ 409433 w 409614"/>
                <a:gd name="connsiteY4" fmla="*/ 402694 h 737183"/>
                <a:gd name="connsiteX5" fmla="*/ 307075 w 409614"/>
                <a:gd name="connsiteY5" fmla="*/ 170681 h 737183"/>
                <a:gd name="connsiteX6" fmla="*/ 272955 w 409614"/>
                <a:gd name="connsiteY6" fmla="*/ 116090 h 737183"/>
                <a:gd name="connsiteX7" fmla="*/ 170597 w 409614"/>
                <a:gd name="connsiteY7" fmla="*/ 34203 h 737183"/>
                <a:gd name="connsiteX8" fmla="*/ 0 w 409614"/>
                <a:gd name="connsiteY8" fmla="*/ 84 h 737183"/>
                <a:gd name="connsiteX0" fmla="*/ 395785 w 409614"/>
                <a:gd name="connsiteY0" fmla="*/ 13647 h 737099"/>
                <a:gd name="connsiteX1" fmla="*/ 225188 w 409614"/>
                <a:gd name="connsiteY1" fmla="*/ 81886 h 737099"/>
                <a:gd name="connsiteX2" fmla="*/ 6824 w 409614"/>
                <a:gd name="connsiteY2" fmla="*/ 436728 h 737099"/>
                <a:gd name="connsiteX3" fmla="*/ 218364 w 409614"/>
                <a:gd name="connsiteY3" fmla="*/ 736979 h 737099"/>
                <a:gd name="connsiteX4" fmla="*/ 409433 w 409614"/>
                <a:gd name="connsiteY4" fmla="*/ 402610 h 737099"/>
                <a:gd name="connsiteX5" fmla="*/ 307075 w 409614"/>
                <a:gd name="connsiteY5" fmla="*/ 170597 h 737099"/>
                <a:gd name="connsiteX6" fmla="*/ 272955 w 409614"/>
                <a:gd name="connsiteY6" fmla="*/ 116006 h 737099"/>
                <a:gd name="connsiteX7" fmla="*/ 0 w 409614"/>
                <a:gd name="connsiteY7" fmla="*/ 0 h 737099"/>
                <a:gd name="connsiteX0" fmla="*/ 395785 w 410165"/>
                <a:gd name="connsiteY0" fmla="*/ 13647 h 737099"/>
                <a:gd name="connsiteX1" fmla="*/ 225188 w 410165"/>
                <a:gd name="connsiteY1" fmla="*/ 81886 h 737099"/>
                <a:gd name="connsiteX2" fmla="*/ 6824 w 410165"/>
                <a:gd name="connsiteY2" fmla="*/ 436728 h 737099"/>
                <a:gd name="connsiteX3" fmla="*/ 218364 w 410165"/>
                <a:gd name="connsiteY3" fmla="*/ 736979 h 737099"/>
                <a:gd name="connsiteX4" fmla="*/ 409433 w 410165"/>
                <a:gd name="connsiteY4" fmla="*/ 402610 h 737099"/>
                <a:gd name="connsiteX5" fmla="*/ 272955 w 410165"/>
                <a:gd name="connsiteY5" fmla="*/ 116006 h 737099"/>
                <a:gd name="connsiteX6" fmla="*/ 0 w 410165"/>
                <a:gd name="connsiteY6" fmla="*/ 0 h 737099"/>
                <a:gd name="connsiteX0" fmla="*/ 395785 w 414738"/>
                <a:gd name="connsiteY0" fmla="*/ 13647 h 737099"/>
                <a:gd name="connsiteX1" fmla="*/ 225188 w 414738"/>
                <a:gd name="connsiteY1" fmla="*/ 81886 h 737099"/>
                <a:gd name="connsiteX2" fmla="*/ 6824 w 414738"/>
                <a:gd name="connsiteY2" fmla="*/ 436728 h 737099"/>
                <a:gd name="connsiteX3" fmla="*/ 218364 w 414738"/>
                <a:gd name="connsiteY3" fmla="*/ 736979 h 737099"/>
                <a:gd name="connsiteX4" fmla="*/ 409433 w 414738"/>
                <a:gd name="connsiteY4" fmla="*/ 402610 h 737099"/>
                <a:gd name="connsiteX5" fmla="*/ 0 w 414738"/>
                <a:gd name="connsiteY5" fmla="*/ 0 h 737099"/>
                <a:gd name="connsiteX0" fmla="*/ 395785 w 414738"/>
                <a:gd name="connsiteY0" fmla="*/ 13647 h 737099"/>
                <a:gd name="connsiteX1" fmla="*/ 225188 w 414738"/>
                <a:gd name="connsiteY1" fmla="*/ 81886 h 737099"/>
                <a:gd name="connsiteX2" fmla="*/ 6824 w 414738"/>
                <a:gd name="connsiteY2" fmla="*/ 436728 h 737099"/>
                <a:gd name="connsiteX3" fmla="*/ 218364 w 414738"/>
                <a:gd name="connsiteY3" fmla="*/ 736979 h 737099"/>
                <a:gd name="connsiteX4" fmla="*/ 409433 w 414738"/>
                <a:gd name="connsiteY4" fmla="*/ 402610 h 737099"/>
                <a:gd name="connsiteX5" fmla="*/ 0 w 414738"/>
                <a:gd name="connsiteY5" fmla="*/ 0 h 737099"/>
                <a:gd name="connsiteX0" fmla="*/ 395785 w 414738"/>
                <a:gd name="connsiteY0" fmla="*/ 13647 h 737099"/>
                <a:gd name="connsiteX1" fmla="*/ 225188 w 414738"/>
                <a:gd name="connsiteY1" fmla="*/ 81886 h 737099"/>
                <a:gd name="connsiteX2" fmla="*/ 6824 w 414738"/>
                <a:gd name="connsiteY2" fmla="*/ 436728 h 737099"/>
                <a:gd name="connsiteX3" fmla="*/ 218364 w 414738"/>
                <a:gd name="connsiteY3" fmla="*/ 736979 h 737099"/>
                <a:gd name="connsiteX4" fmla="*/ 409433 w 414738"/>
                <a:gd name="connsiteY4" fmla="*/ 402610 h 737099"/>
                <a:gd name="connsiteX5" fmla="*/ 0 w 414738"/>
                <a:gd name="connsiteY5" fmla="*/ 0 h 737099"/>
                <a:gd name="connsiteX0" fmla="*/ 443552 w 443552"/>
                <a:gd name="connsiteY0" fmla="*/ 13647 h 737099"/>
                <a:gd name="connsiteX1" fmla="*/ 225188 w 443552"/>
                <a:gd name="connsiteY1" fmla="*/ 81886 h 737099"/>
                <a:gd name="connsiteX2" fmla="*/ 6824 w 443552"/>
                <a:gd name="connsiteY2" fmla="*/ 436728 h 737099"/>
                <a:gd name="connsiteX3" fmla="*/ 218364 w 443552"/>
                <a:gd name="connsiteY3" fmla="*/ 736979 h 737099"/>
                <a:gd name="connsiteX4" fmla="*/ 409433 w 443552"/>
                <a:gd name="connsiteY4" fmla="*/ 402610 h 737099"/>
                <a:gd name="connsiteX5" fmla="*/ 0 w 443552"/>
                <a:gd name="connsiteY5" fmla="*/ 0 h 737099"/>
                <a:gd name="connsiteX0" fmla="*/ 484495 w 484495"/>
                <a:gd name="connsiteY0" fmla="*/ 13647 h 737099"/>
                <a:gd name="connsiteX1" fmla="*/ 225188 w 484495"/>
                <a:gd name="connsiteY1" fmla="*/ 81886 h 737099"/>
                <a:gd name="connsiteX2" fmla="*/ 6824 w 484495"/>
                <a:gd name="connsiteY2" fmla="*/ 436728 h 737099"/>
                <a:gd name="connsiteX3" fmla="*/ 218364 w 484495"/>
                <a:gd name="connsiteY3" fmla="*/ 736979 h 737099"/>
                <a:gd name="connsiteX4" fmla="*/ 409433 w 484495"/>
                <a:gd name="connsiteY4" fmla="*/ 402610 h 737099"/>
                <a:gd name="connsiteX5" fmla="*/ 0 w 484495"/>
                <a:gd name="connsiteY5" fmla="*/ 0 h 737099"/>
                <a:gd name="connsiteX0" fmla="*/ 484495 w 484495"/>
                <a:gd name="connsiteY0" fmla="*/ 13647 h 737099"/>
                <a:gd name="connsiteX1" fmla="*/ 225188 w 484495"/>
                <a:gd name="connsiteY1" fmla="*/ 81886 h 737099"/>
                <a:gd name="connsiteX2" fmla="*/ 6824 w 484495"/>
                <a:gd name="connsiteY2" fmla="*/ 436728 h 737099"/>
                <a:gd name="connsiteX3" fmla="*/ 218364 w 484495"/>
                <a:gd name="connsiteY3" fmla="*/ 736979 h 737099"/>
                <a:gd name="connsiteX4" fmla="*/ 409433 w 484495"/>
                <a:gd name="connsiteY4" fmla="*/ 402610 h 737099"/>
                <a:gd name="connsiteX5" fmla="*/ 0 w 484495"/>
                <a:gd name="connsiteY5" fmla="*/ 0 h 737099"/>
                <a:gd name="connsiteX0" fmla="*/ 484495 w 484495"/>
                <a:gd name="connsiteY0" fmla="*/ 13647 h 737170"/>
                <a:gd name="connsiteX1" fmla="*/ 225188 w 484495"/>
                <a:gd name="connsiteY1" fmla="*/ 81886 h 737170"/>
                <a:gd name="connsiteX2" fmla="*/ 6824 w 484495"/>
                <a:gd name="connsiteY2" fmla="*/ 436728 h 737170"/>
                <a:gd name="connsiteX3" fmla="*/ 218364 w 484495"/>
                <a:gd name="connsiteY3" fmla="*/ 736979 h 737170"/>
                <a:gd name="connsiteX4" fmla="*/ 409433 w 484495"/>
                <a:gd name="connsiteY4" fmla="*/ 402610 h 737170"/>
                <a:gd name="connsiteX5" fmla="*/ 0 w 484495"/>
                <a:gd name="connsiteY5" fmla="*/ 0 h 737170"/>
                <a:gd name="connsiteX0" fmla="*/ 484495 w 484495"/>
                <a:gd name="connsiteY0" fmla="*/ 13647 h 737180"/>
                <a:gd name="connsiteX1" fmla="*/ 225188 w 484495"/>
                <a:gd name="connsiteY1" fmla="*/ 81886 h 737180"/>
                <a:gd name="connsiteX2" fmla="*/ 6824 w 484495"/>
                <a:gd name="connsiteY2" fmla="*/ 436728 h 737180"/>
                <a:gd name="connsiteX3" fmla="*/ 218364 w 484495"/>
                <a:gd name="connsiteY3" fmla="*/ 736979 h 737180"/>
                <a:gd name="connsiteX4" fmla="*/ 409433 w 484495"/>
                <a:gd name="connsiteY4" fmla="*/ 402610 h 737180"/>
                <a:gd name="connsiteX5" fmla="*/ 0 w 484495"/>
                <a:gd name="connsiteY5" fmla="*/ 0 h 737180"/>
                <a:gd name="connsiteX0" fmla="*/ 484495 w 484495"/>
                <a:gd name="connsiteY0" fmla="*/ 13647 h 737180"/>
                <a:gd name="connsiteX1" fmla="*/ 225188 w 484495"/>
                <a:gd name="connsiteY1" fmla="*/ 81886 h 737180"/>
                <a:gd name="connsiteX2" fmla="*/ 54591 w 484495"/>
                <a:gd name="connsiteY2" fmla="*/ 436728 h 737180"/>
                <a:gd name="connsiteX3" fmla="*/ 218364 w 484495"/>
                <a:gd name="connsiteY3" fmla="*/ 736979 h 737180"/>
                <a:gd name="connsiteX4" fmla="*/ 409433 w 484495"/>
                <a:gd name="connsiteY4" fmla="*/ 402610 h 737180"/>
                <a:gd name="connsiteX5" fmla="*/ 0 w 484495"/>
                <a:gd name="connsiteY5" fmla="*/ 0 h 737180"/>
                <a:gd name="connsiteX0" fmla="*/ 484495 w 484495"/>
                <a:gd name="connsiteY0" fmla="*/ 13647 h 737180"/>
                <a:gd name="connsiteX1" fmla="*/ 225188 w 484495"/>
                <a:gd name="connsiteY1" fmla="*/ 81886 h 737180"/>
                <a:gd name="connsiteX2" fmla="*/ 54591 w 484495"/>
                <a:gd name="connsiteY2" fmla="*/ 436728 h 737180"/>
                <a:gd name="connsiteX3" fmla="*/ 218364 w 484495"/>
                <a:gd name="connsiteY3" fmla="*/ 736979 h 737180"/>
                <a:gd name="connsiteX4" fmla="*/ 409433 w 484495"/>
                <a:gd name="connsiteY4" fmla="*/ 402610 h 737180"/>
                <a:gd name="connsiteX5" fmla="*/ 0 w 484495"/>
                <a:gd name="connsiteY5" fmla="*/ 0 h 737180"/>
                <a:gd name="connsiteX0" fmla="*/ 484495 w 484495"/>
                <a:gd name="connsiteY0" fmla="*/ 13647 h 737264"/>
                <a:gd name="connsiteX1" fmla="*/ 225188 w 484495"/>
                <a:gd name="connsiteY1" fmla="*/ 81886 h 737264"/>
                <a:gd name="connsiteX2" fmla="*/ 54591 w 484495"/>
                <a:gd name="connsiteY2" fmla="*/ 436728 h 737264"/>
                <a:gd name="connsiteX3" fmla="*/ 218364 w 484495"/>
                <a:gd name="connsiteY3" fmla="*/ 736979 h 737264"/>
                <a:gd name="connsiteX4" fmla="*/ 382137 w 484495"/>
                <a:gd name="connsiteY4" fmla="*/ 395787 h 737264"/>
                <a:gd name="connsiteX5" fmla="*/ 0 w 484495"/>
                <a:gd name="connsiteY5" fmla="*/ 0 h 737264"/>
                <a:gd name="connsiteX0" fmla="*/ 484495 w 484495"/>
                <a:gd name="connsiteY0" fmla="*/ 13647 h 737264"/>
                <a:gd name="connsiteX1" fmla="*/ 225188 w 484495"/>
                <a:gd name="connsiteY1" fmla="*/ 81886 h 737264"/>
                <a:gd name="connsiteX2" fmla="*/ 54591 w 484495"/>
                <a:gd name="connsiteY2" fmla="*/ 436728 h 737264"/>
                <a:gd name="connsiteX3" fmla="*/ 218364 w 484495"/>
                <a:gd name="connsiteY3" fmla="*/ 736979 h 737264"/>
                <a:gd name="connsiteX4" fmla="*/ 382137 w 484495"/>
                <a:gd name="connsiteY4" fmla="*/ 395787 h 737264"/>
                <a:gd name="connsiteX5" fmla="*/ 0 w 484495"/>
                <a:gd name="connsiteY5" fmla="*/ 0 h 737264"/>
                <a:gd name="connsiteX0" fmla="*/ 484495 w 484495"/>
                <a:gd name="connsiteY0" fmla="*/ 13647 h 737264"/>
                <a:gd name="connsiteX1" fmla="*/ 225188 w 484495"/>
                <a:gd name="connsiteY1" fmla="*/ 81886 h 737264"/>
                <a:gd name="connsiteX2" fmla="*/ 54591 w 484495"/>
                <a:gd name="connsiteY2" fmla="*/ 436728 h 737264"/>
                <a:gd name="connsiteX3" fmla="*/ 218364 w 484495"/>
                <a:gd name="connsiteY3" fmla="*/ 736979 h 737264"/>
                <a:gd name="connsiteX4" fmla="*/ 382137 w 484495"/>
                <a:gd name="connsiteY4" fmla="*/ 395787 h 737264"/>
                <a:gd name="connsiteX5" fmla="*/ 0 w 484495"/>
                <a:gd name="connsiteY5" fmla="*/ 0 h 737264"/>
                <a:gd name="connsiteX0" fmla="*/ 484495 w 484495"/>
                <a:gd name="connsiteY0" fmla="*/ 13647 h 723513"/>
                <a:gd name="connsiteX1" fmla="*/ 225188 w 484495"/>
                <a:gd name="connsiteY1" fmla="*/ 81886 h 723513"/>
                <a:gd name="connsiteX2" fmla="*/ 54591 w 484495"/>
                <a:gd name="connsiteY2" fmla="*/ 436728 h 723513"/>
                <a:gd name="connsiteX3" fmla="*/ 245660 w 484495"/>
                <a:gd name="connsiteY3" fmla="*/ 723331 h 723513"/>
                <a:gd name="connsiteX4" fmla="*/ 382137 w 484495"/>
                <a:gd name="connsiteY4" fmla="*/ 395787 h 723513"/>
                <a:gd name="connsiteX5" fmla="*/ 0 w 484495"/>
                <a:gd name="connsiteY5" fmla="*/ 0 h 723513"/>
                <a:gd name="connsiteX0" fmla="*/ 484495 w 484495"/>
                <a:gd name="connsiteY0" fmla="*/ 13647 h 723490"/>
                <a:gd name="connsiteX1" fmla="*/ 225188 w 484495"/>
                <a:gd name="connsiteY1" fmla="*/ 81886 h 723490"/>
                <a:gd name="connsiteX2" fmla="*/ 54591 w 484495"/>
                <a:gd name="connsiteY2" fmla="*/ 436728 h 723490"/>
                <a:gd name="connsiteX3" fmla="*/ 245660 w 484495"/>
                <a:gd name="connsiteY3" fmla="*/ 723331 h 723490"/>
                <a:gd name="connsiteX4" fmla="*/ 382137 w 484495"/>
                <a:gd name="connsiteY4" fmla="*/ 395787 h 723490"/>
                <a:gd name="connsiteX5" fmla="*/ 0 w 484495"/>
                <a:gd name="connsiteY5" fmla="*/ 0 h 723490"/>
                <a:gd name="connsiteX0" fmla="*/ 484495 w 484495"/>
                <a:gd name="connsiteY0" fmla="*/ 13647 h 723512"/>
                <a:gd name="connsiteX1" fmla="*/ 225188 w 484495"/>
                <a:gd name="connsiteY1" fmla="*/ 81886 h 723512"/>
                <a:gd name="connsiteX2" fmla="*/ 54591 w 484495"/>
                <a:gd name="connsiteY2" fmla="*/ 436728 h 723512"/>
                <a:gd name="connsiteX3" fmla="*/ 245660 w 484495"/>
                <a:gd name="connsiteY3" fmla="*/ 723331 h 723512"/>
                <a:gd name="connsiteX4" fmla="*/ 382137 w 484495"/>
                <a:gd name="connsiteY4" fmla="*/ 395787 h 723512"/>
                <a:gd name="connsiteX5" fmla="*/ 0 w 484495"/>
                <a:gd name="connsiteY5" fmla="*/ 0 h 723512"/>
                <a:gd name="connsiteX0" fmla="*/ 484495 w 484495"/>
                <a:gd name="connsiteY0" fmla="*/ 13647 h 723378"/>
                <a:gd name="connsiteX1" fmla="*/ 225188 w 484495"/>
                <a:gd name="connsiteY1" fmla="*/ 81886 h 723378"/>
                <a:gd name="connsiteX2" fmla="*/ 54591 w 484495"/>
                <a:gd name="connsiteY2" fmla="*/ 436728 h 723378"/>
                <a:gd name="connsiteX3" fmla="*/ 245660 w 484495"/>
                <a:gd name="connsiteY3" fmla="*/ 723331 h 723378"/>
                <a:gd name="connsiteX4" fmla="*/ 402609 w 484495"/>
                <a:gd name="connsiteY4" fmla="*/ 416258 h 723378"/>
                <a:gd name="connsiteX5" fmla="*/ 0 w 484495"/>
                <a:gd name="connsiteY5" fmla="*/ 0 h 723378"/>
                <a:gd name="connsiteX0" fmla="*/ 484495 w 484495"/>
                <a:gd name="connsiteY0" fmla="*/ 13647 h 723383"/>
                <a:gd name="connsiteX1" fmla="*/ 225188 w 484495"/>
                <a:gd name="connsiteY1" fmla="*/ 81886 h 723383"/>
                <a:gd name="connsiteX2" fmla="*/ 54591 w 484495"/>
                <a:gd name="connsiteY2" fmla="*/ 436728 h 723383"/>
                <a:gd name="connsiteX3" fmla="*/ 245660 w 484495"/>
                <a:gd name="connsiteY3" fmla="*/ 723331 h 723383"/>
                <a:gd name="connsiteX4" fmla="*/ 402609 w 484495"/>
                <a:gd name="connsiteY4" fmla="*/ 416258 h 723383"/>
                <a:gd name="connsiteX5" fmla="*/ 0 w 484495"/>
                <a:gd name="connsiteY5" fmla="*/ 0 h 723383"/>
                <a:gd name="connsiteX0" fmla="*/ 484495 w 484495"/>
                <a:gd name="connsiteY0" fmla="*/ 13647 h 723383"/>
                <a:gd name="connsiteX1" fmla="*/ 238836 w 484495"/>
                <a:gd name="connsiteY1" fmla="*/ 136477 h 723383"/>
                <a:gd name="connsiteX2" fmla="*/ 54591 w 484495"/>
                <a:gd name="connsiteY2" fmla="*/ 436728 h 723383"/>
                <a:gd name="connsiteX3" fmla="*/ 245660 w 484495"/>
                <a:gd name="connsiteY3" fmla="*/ 723331 h 723383"/>
                <a:gd name="connsiteX4" fmla="*/ 402609 w 484495"/>
                <a:gd name="connsiteY4" fmla="*/ 416258 h 723383"/>
                <a:gd name="connsiteX5" fmla="*/ 0 w 484495"/>
                <a:gd name="connsiteY5" fmla="*/ 0 h 723383"/>
                <a:gd name="connsiteX0" fmla="*/ 484495 w 484495"/>
                <a:gd name="connsiteY0" fmla="*/ 13647 h 723383"/>
                <a:gd name="connsiteX1" fmla="*/ 238836 w 484495"/>
                <a:gd name="connsiteY1" fmla="*/ 136477 h 723383"/>
                <a:gd name="connsiteX2" fmla="*/ 54591 w 484495"/>
                <a:gd name="connsiteY2" fmla="*/ 436728 h 723383"/>
                <a:gd name="connsiteX3" fmla="*/ 245660 w 484495"/>
                <a:gd name="connsiteY3" fmla="*/ 723331 h 723383"/>
                <a:gd name="connsiteX4" fmla="*/ 402609 w 484495"/>
                <a:gd name="connsiteY4" fmla="*/ 416258 h 723383"/>
                <a:gd name="connsiteX5" fmla="*/ 0 w 484495"/>
                <a:gd name="connsiteY5" fmla="*/ 0 h 723383"/>
                <a:gd name="connsiteX0" fmla="*/ 484495 w 484495"/>
                <a:gd name="connsiteY0" fmla="*/ 13647 h 723383"/>
                <a:gd name="connsiteX1" fmla="*/ 238836 w 484495"/>
                <a:gd name="connsiteY1" fmla="*/ 136477 h 723383"/>
                <a:gd name="connsiteX2" fmla="*/ 54591 w 484495"/>
                <a:gd name="connsiteY2" fmla="*/ 436728 h 723383"/>
                <a:gd name="connsiteX3" fmla="*/ 245660 w 484495"/>
                <a:gd name="connsiteY3" fmla="*/ 723331 h 723383"/>
                <a:gd name="connsiteX4" fmla="*/ 402609 w 484495"/>
                <a:gd name="connsiteY4" fmla="*/ 416258 h 723383"/>
                <a:gd name="connsiteX5" fmla="*/ 0 w 484495"/>
                <a:gd name="connsiteY5" fmla="*/ 0 h 723383"/>
                <a:gd name="connsiteX0" fmla="*/ 484495 w 484495"/>
                <a:gd name="connsiteY0" fmla="*/ 13647 h 723383"/>
                <a:gd name="connsiteX1" fmla="*/ 225188 w 484495"/>
                <a:gd name="connsiteY1" fmla="*/ 75062 h 723383"/>
                <a:gd name="connsiteX2" fmla="*/ 54591 w 484495"/>
                <a:gd name="connsiteY2" fmla="*/ 436728 h 723383"/>
                <a:gd name="connsiteX3" fmla="*/ 245660 w 484495"/>
                <a:gd name="connsiteY3" fmla="*/ 723331 h 723383"/>
                <a:gd name="connsiteX4" fmla="*/ 402609 w 484495"/>
                <a:gd name="connsiteY4" fmla="*/ 416258 h 723383"/>
                <a:gd name="connsiteX5" fmla="*/ 0 w 484495"/>
                <a:gd name="connsiteY5" fmla="*/ 0 h 723383"/>
                <a:gd name="connsiteX0" fmla="*/ 484495 w 484495"/>
                <a:gd name="connsiteY0" fmla="*/ 13647 h 723335"/>
                <a:gd name="connsiteX1" fmla="*/ 225188 w 484495"/>
                <a:gd name="connsiteY1" fmla="*/ 75062 h 723335"/>
                <a:gd name="connsiteX2" fmla="*/ 68239 w 484495"/>
                <a:gd name="connsiteY2" fmla="*/ 423080 h 723335"/>
                <a:gd name="connsiteX3" fmla="*/ 245660 w 484495"/>
                <a:gd name="connsiteY3" fmla="*/ 723331 h 723335"/>
                <a:gd name="connsiteX4" fmla="*/ 402609 w 484495"/>
                <a:gd name="connsiteY4" fmla="*/ 416258 h 723335"/>
                <a:gd name="connsiteX5" fmla="*/ 0 w 484495"/>
                <a:gd name="connsiteY5" fmla="*/ 0 h 723335"/>
                <a:gd name="connsiteX0" fmla="*/ 484495 w 484495"/>
                <a:gd name="connsiteY0" fmla="*/ 13647 h 723336"/>
                <a:gd name="connsiteX1" fmla="*/ 225188 w 484495"/>
                <a:gd name="connsiteY1" fmla="*/ 75062 h 723336"/>
                <a:gd name="connsiteX2" fmla="*/ 68239 w 484495"/>
                <a:gd name="connsiteY2" fmla="*/ 423080 h 723336"/>
                <a:gd name="connsiteX3" fmla="*/ 245660 w 484495"/>
                <a:gd name="connsiteY3" fmla="*/ 723331 h 723336"/>
                <a:gd name="connsiteX4" fmla="*/ 402609 w 484495"/>
                <a:gd name="connsiteY4" fmla="*/ 416258 h 723336"/>
                <a:gd name="connsiteX5" fmla="*/ 0 w 484495"/>
                <a:gd name="connsiteY5" fmla="*/ 0 h 723336"/>
                <a:gd name="connsiteX0" fmla="*/ 484495 w 484495"/>
                <a:gd name="connsiteY0" fmla="*/ 13647 h 723336"/>
                <a:gd name="connsiteX1" fmla="*/ 225188 w 484495"/>
                <a:gd name="connsiteY1" fmla="*/ 75062 h 723336"/>
                <a:gd name="connsiteX2" fmla="*/ 68239 w 484495"/>
                <a:gd name="connsiteY2" fmla="*/ 423080 h 723336"/>
                <a:gd name="connsiteX3" fmla="*/ 245660 w 484495"/>
                <a:gd name="connsiteY3" fmla="*/ 723331 h 723336"/>
                <a:gd name="connsiteX4" fmla="*/ 402609 w 484495"/>
                <a:gd name="connsiteY4" fmla="*/ 416258 h 723336"/>
                <a:gd name="connsiteX5" fmla="*/ 0 w 484495"/>
                <a:gd name="connsiteY5" fmla="*/ 0 h 723336"/>
                <a:gd name="connsiteX0" fmla="*/ 484495 w 484495"/>
                <a:gd name="connsiteY0" fmla="*/ 0 h 709689"/>
                <a:gd name="connsiteX1" fmla="*/ 225188 w 484495"/>
                <a:gd name="connsiteY1" fmla="*/ 61415 h 709689"/>
                <a:gd name="connsiteX2" fmla="*/ 68239 w 484495"/>
                <a:gd name="connsiteY2" fmla="*/ 409433 h 709689"/>
                <a:gd name="connsiteX3" fmla="*/ 245660 w 484495"/>
                <a:gd name="connsiteY3" fmla="*/ 709684 h 709689"/>
                <a:gd name="connsiteX4" fmla="*/ 402609 w 484495"/>
                <a:gd name="connsiteY4" fmla="*/ 402611 h 709689"/>
                <a:gd name="connsiteX5" fmla="*/ 0 w 484495"/>
                <a:gd name="connsiteY5" fmla="*/ 8792 h 709689"/>
                <a:gd name="connsiteX0" fmla="*/ 484495 w 484495"/>
                <a:gd name="connsiteY0" fmla="*/ 3675 h 713364"/>
                <a:gd name="connsiteX1" fmla="*/ 225188 w 484495"/>
                <a:gd name="connsiteY1" fmla="*/ 65090 h 713364"/>
                <a:gd name="connsiteX2" fmla="*/ 68239 w 484495"/>
                <a:gd name="connsiteY2" fmla="*/ 413108 h 713364"/>
                <a:gd name="connsiteX3" fmla="*/ 245660 w 484495"/>
                <a:gd name="connsiteY3" fmla="*/ 713359 h 713364"/>
                <a:gd name="connsiteX4" fmla="*/ 402609 w 484495"/>
                <a:gd name="connsiteY4" fmla="*/ 406286 h 713364"/>
                <a:gd name="connsiteX5" fmla="*/ 0 w 484495"/>
                <a:gd name="connsiteY5" fmla="*/ 12467 h 713364"/>
                <a:gd name="connsiteX0" fmla="*/ 484495 w 484495"/>
                <a:gd name="connsiteY0" fmla="*/ 0 h 709689"/>
                <a:gd name="connsiteX1" fmla="*/ 225188 w 484495"/>
                <a:gd name="connsiteY1" fmla="*/ 61415 h 709689"/>
                <a:gd name="connsiteX2" fmla="*/ 68239 w 484495"/>
                <a:gd name="connsiteY2" fmla="*/ 409433 h 709689"/>
                <a:gd name="connsiteX3" fmla="*/ 245660 w 484495"/>
                <a:gd name="connsiteY3" fmla="*/ 709684 h 709689"/>
                <a:gd name="connsiteX4" fmla="*/ 402609 w 484495"/>
                <a:gd name="connsiteY4" fmla="*/ 402611 h 709689"/>
                <a:gd name="connsiteX5" fmla="*/ 0 w 484495"/>
                <a:gd name="connsiteY5" fmla="*/ 8792 h 709689"/>
                <a:gd name="connsiteX0" fmla="*/ 484495 w 484495"/>
                <a:gd name="connsiteY0" fmla="*/ 1365 h 711054"/>
                <a:gd name="connsiteX1" fmla="*/ 225188 w 484495"/>
                <a:gd name="connsiteY1" fmla="*/ 62780 h 711054"/>
                <a:gd name="connsiteX2" fmla="*/ 68239 w 484495"/>
                <a:gd name="connsiteY2" fmla="*/ 410798 h 711054"/>
                <a:gd name="connsiteX3" fmla="*/ 245660 w 484495"/>
                <a:gd name="connsiteY3" fmla="*/ 711049 h 711054"/>
                <a:gd name="connsiteX4" fmla="*/ 402609 w 484495"/>
                <a:gd name="connsiteY4" fmla="*/ 403976 h 711054"/>
                <a:gd name="connsiteX5" fmla="*/ 0 w 484495"/>
                <a:gd name="connsiteY5" fmla="*/ 10157 h 711054"/>
                <a:gd name="connsiteX0" fmla="*/ 484495 w 484495"/>
                <a:gd name="connsiteY0" fmla="*/ 1365 h 711054"/>
                <a:gd name="connsiteX1" fmla="*/ 225188 w 484495"/>
                <a:gd name="connsiteY1" fmla="*/ 62780 h 711054"/>
                <a:gd name="connsiteX2" fmla="*/ 68239 w 484495"/>
                <a:gd name="connsiteY2" fmla="*/ 410798 h 711054"/>
                <a:gd name="connsiteX3" fmla="*/ 245660 w 484495"/>
                <a:gd name="connsiteY3" fmla="*/ 711049 h 711054"/>
                <a:gd name="connsiteX4" fmla="*/ 402609 w 484495"/>
                <a:gd name="connsiteY4" fmla="*/ 403976 h 711054"/>
                <a:gd name="connsiteX5" fmla="*/ 292420 w 484495"/>
                <a:gd name="connsiteY5" fmla="*/ 186220 h 711054"/>
                <a:gd name="connsiteX6" fmla="*/ 0 w 484495"/>
                <a:gd name="connsiteY6" fmla="*/ 10157 h 711054"/>
                <a:gd name="connsiteX0" fmla="*/ 484495 w 484495"/>
                <a:gd name="connsiteY0" fmla="*/ 1365 h 711054"/>
                <a:gd name="connsiteX1" fmla="*/ 225188 w 484495"/>
                <a:gd name="connsiteY1" fmla="*/ 62780 h 711054"/>
                <a:gd name="connsiteX2" fmla="*/ 68239 w 484495"/>
                <a:gd name="connsiteY2" fmla="*/ 410798 h 711054"/>
                <a:gd name="connsiteX3" fmla="*/ 245660 w 484495"/>
                <a:gd name="connsiteY3" fmla="*/ 711049 h 711054"/>
                <a:gd name="connsiteX4" fmla="*/ 402609 w 484495"/>
                <a:gd name="connsiteY4" fmla="*/ 403976 h 711054"/>
                <a:gd name="connsiteX5" fmla="*/ 298030 w 484495"/>
                <a:gd name="connsiteY5" fmla="*/ 146951 h 711054"/>
                <a:gd name="connsiteX6" fmla="*/ 0 w 484495"/>
                <a:gd name="connsiteY6" fmla="*/ 10157 h 711054"/>
                <a:gd name="connsiteX0" fmla="*/ 484495 w 484495"/>
                <a:gd name="connsiteY0" fmla="*/ 1365 h 711054"/>
                <a:gd name="connsiteX1" fmla="*/ 225188 w 484495"/>
                <a:gd name="connsiteY1" fmla="*/ 62780 h 711054"/>
                <a:gd name="connsiteX2" fmla="*/ 68239 w 484495"/>
                <a:gd name="connsiteY2" fmla="*/ 410798 h 711054"/>
                <a:gd name="connsiteX3" fmla="*/ 245660 w 484495"/>
                <a:gd name="connsiteY3" fmla="*/ 711049 h 711054"/>
                <a:gd name="connsiteX4" fmla="*/ 402609 w 484495"/>
                <a:gd name="connsiteY4" fmla="*/ 403976 h 711054"/>
                <a:gd name="connsiteX5" fmla="*/ 298030 w 484495"/>
                <a:gd name="connsiteY5" fmla="*/ 146951 h 711054"/>
                <a:gd name="connsiteX6" fmla="*/ 0 w 484495"/>
                <a:gd name="connsiteY6" fmla="*/ 10157 h 711054"/>
                <a:gd name="connsiteX0" fmla="*/ 1182995 w 1182995"/>
                <a:gd name="connsiteY0" fmla="*/ 593 h 722982"/>
                <a:gd name="connsiteX1" fmla="*/ 225188 w 1182995"/>
                <a:gd name="connsiteY1" fmla="*/ 74708 h 722982"/>
                <a:gd name="connsiteX2" fmla="*/ 68239 w 1182995"/>
                <a:gd name="connsiteY2" fmla="*/ 422726 h 722982"/>
                <a:gd name="connsiteX3" fmla="*/ 245660 w 1182995"/>
                <a:gd name="connsiteY3" fmla="*/ 722977 h 722982"/>
                <a:gd name="connsiteX4" fmla="*/ 402609 w 1182995"/>
                <a:gd name="connsiteY4" fmla="*/ 415904 h 722982"/>
                <a:gd name="connsiteX5" fmla="*/ 298030 w 1182995"/>
                <a:gd name="connsiteY5" fmla="*/ 158879 h 722982"/>
                <a:gd name="connsiteX6" fmla="*/ 0 w 1182995"/>
                <a:gd name="connsiteY6" fmla="*/ 22085 h 722982"/>
                <a:gd name="connsiteX0" fmla="*/ 1182995 w 1182995"/>
                <a:gd name="connsiteY0" fmla="*/ 593 h 722983"/>
                <a:gd name="connsiteX1" fmla="*/ 225188 w 1182995"/>
                <a:gd name="connsiteY1" fmla="*/ 74708 h 722983"/>
                <a:gd name="connsiteX2" fmla="*/ 68239 w 1182995"/>
                <a:gd name="connsiteY2" fmla="*/ 422726 h 722983"/>
                <a:gd name="connsiteX3" fmla="*/ 245660 w 1182995"/>
                <a:gd name="connsiteY3" fmla="*/ 722977 h 722983"/>
                <a:gd name="connsiteX4" fmla="*/ 402609 w 1182995"/>
                <a:gd name="connsiteY4" fmla="*/ 415904 h 722983"/>
                <a:gd name="connsiteX5" fmla="*/ 298030 w 1182995"/>
                <a:gd name="connsiteY5" fmla="*/ 158879 h 722983"/>
                <a:gd name="connsiteX6" fmla="*/ 0 w 1182995"/>
                <a:gd name="connsiteY6" fmla="*/ 22085 h 722983"/>
                <a:gd name="connsiteX0" fmla="*/ 1182995 w 1182995"/>
                <a:gd name="connsiteY0" fmla="*/ 593 h 722984"/>
                <a:gd name="connsiteX1" fmla="*/ 225188 w 1182995"/>
                <a:gd name="connsiteY1" fmla="*/ 74708 h 722984"/>
                <a:gd name="connsiteX2" fmla="*/ 68239 w 1182995"/>
                <a:gd name="connsiteY2" fmla="*/ 422726 h 722984"/>
                <a:gd name="connsiteX3" fmla="*/ 245660 w 1182995"/>
                <a:gd name="connsiteY3" fmla="*/ 722977 h 722984"/>
                <a:gd name="connsiteX4" fmla="*/ 402609 w 1182995"/>
                <a:gd name="connsiteY4" fmla="*/ 415904 h 722984"/>
                <a:gd name="connsiteX5" fmla="*/ 298030 w 1182995"/>
                <a:gd name="connsiteY5" fmla="*/ 158879 h 722984"/>
                <a:gd name="connsiteX6" fmla="*/ 0 w 1182995"/>
                <a:gd name="connsiteY6" fmla="*/ 22085 h 722984"/>
                <a:gd name="connsiteX0" fmla="*/ 1182995 w 1182995"/>
                <a:gd name="connsiteY0" fmla="*/ 593 h 722982"/>
                <a:gd name="connsiteX1" fmla="*/ 225188 w 1182995"/>
                <a:gd name="connsiteY1" fmla="*/ 74708 h 722982"/>
                <a:gd name="connsiteX2" fmla="*/ 68239 w 1182995"/>
                <a:gd name="connsiteY2" fmla="*/ 422726 h 722982"/>
                <a:gd name="connsiteX3" fmla="*/ 245660 w 1182995"/>
                <a:gd name="connsiteY3" fmla="*/ 722977 h 722982"/>
                <a:gd name="connsiteX4" fmla="*/ 402609 w 1182995"/>
                <a:gd name="connsiteY4" fmla="*/ 415904 h 722982"/>
                <a:gd name="connsiteX5" fmla="*/ 298030 w 1182995"/>
                <a:gd name="connsiteY5" fmla="*/ 158879 h 722982"/>
                <a:gd name="connsiteX6" fmla="*/ 0 w 1182995"/>
                <a:gd name="connsiteY6" fmla="*/ 22085 h 722982"/>
                <a:gd name="connsiteX0" fmla="*/ 1182995 w 1182995"/>
                <a:gd name="connsiteY0" fmla="*/ 1615 h 724004"/>
                <a:gd name="connsiteX1" fmla="*/ 282338 w 1182995"/>
                <a:gd name="connsiteY1" fmla="*/ 63030 h 724004"/>
                <a:gd name="connsiteX2" fmla="*/ 68239 w 1182995"/>
                <a:gd name="connsiteY2" fmla="*/ 423748 h 724004"/>
                <a:gd name="connsiteX3" fmla="*/ 245660 w 1182995"/>
                <a:gd name="connsiteY3" fmla="*/ 723999 h 724004"/>
                <a:gd name="connsiteX4" fmla="*/ 402609 w 1182995"/>
                <a:gd name="connsiteY4" fmla="*/ 416926 h 724004"/>
                <a:gd name="connsiteX5" fmla="*/ 298030 w 1182995"/>
                <a:gd name="connsiteY5" fmla="*/ 159901 h 724004"/>
                <a:gd name="connsiteX6" fmla="*/ 0 w 1182995"/>
                <a:gd name="connsiteY6" fmla="*/ 23107 h 724004"/>
                <a:gd name="connsiteX0" fmla="*/ 3707560 w 3707559"/>
                <a:gd name="connsiteY0" fmla="*/ 5118 h 710624"/>
                <a:gd name="connsiteX1" fmla="*/ 333465 w 3707559"/>
                <a:gd name="connsiteY1" fmla="*/ 49650 h 710624"/>
                <a:gd name="connsiteX2" fmla="*/ 119366 w 3707559"/>
                <a:gd name="connsiteY2" fmla="*/ 410368 h 710624"/>
                <a:gd name="connsiteX3" fmla="*/ 296787 w 3707559"/>
                <a:gd name="connsiteY3" fmla="*/ 710619 h 710624"/>
                <a:gd name="connsiteX4" fmla="*/ 453736 w 3707559"/>
                <a:gd name="connsiteY4" fmla="*/ 403546 h 710624"/>
                <a:gd name="connsiteX5" fmla="*/ 349157 w 3707559"/>
                <a:gd name="connsiteY5" fmla="*/ 146521 h 710624"/>
                <a:gd name="connsiteX6" fmla="*/ 51127 w 3707559"/>
                <a:gd name="connsiteY6" fmla="*/ 9727 h 710624"/>
                <a:gd name="connsiteX0" fmla="*/ 3656433 w 3656434"/>
                <a:gd name="connsiteY0" fmla="*/ 3219 h 708725"/>
                <a:gd name="connsiteX1" fmla="*/ 282338 w 3656434"/>
                <a:gd name="connsiteY1" fmla="*/ 47751 h 708725"/>
                <a:gd name="connsiteX2" fmla="*/ 68239 w 3656434"/>
                <a:gd name="connsiteY2" fmla="*/ 408469 h 708725"/>
                <a:gd name="connsiteX3" fmla="*/ 245660 w 3656434"/>
                <a:gd name="connsiteY3" fmla="*/ 708720 h 708725"/>
                <a:gd name="connsiteX4" fmla="*/ 402609 w 3656434"/>
                <a:gd name="connsiteY4" fmla="*/ 401647 h 708725"/>
                <a:gd name="connsiteX5" fmla="*/ 298030 w 3656434"/>
                <a:gd name="connsiteY5" fmla="*/ 144622 h 708725"/>
                <a:gd name="connsiteX6" fmla="*/ 0 w 3656434"/>
                <a:gd name="connsiteY6" fmla="*/ 7828 h 708725"/>
                <a:gd name="connsiteX0" fmla="*/ 3656433 w 3656433"/>
                <a:gd name="connsiteY0" fmla="*/ 6140 h 711646"/>
                <a:gd name="connsiteX1" fmla="*/ 282338 w 3656433"/>
                <a:gd name="connsiteY1" fmla="*/ 50672 h 711646"/>
                <a:gd name="connsiteX2" fmla="*/ 68239 w 3656433"/>
                <a:gd name="connsiteY2" fmla="*/ 411390 h 711646"/>
                <a:gd name="connsiteX3" fmla="*/ 245660 w 3656433"/>
                <a:gd name="connsiteY3" fmla="*/ 711641 h 711646"/>
                <a:gd name="connsiteX4" fmla="*/ 402609 w 3656433"/>
                <a:gd name="connsiteY4" fmla="*/ 404568 h 711646"/>
                <a:gd name="connsiteX5" fmla="*/ 298030 w 3656433"/>
                <a:gd name="connsiteY5" fmla="*/ 147543 h 711646"/>
                <a:gd name="connsiteX6" fmla="*/ 0 w 3656433"/>
                <a:gd name="connsiteY6" fmla="*/ 10749 h 711646"/>
                <a:gd name="connsiteX0" fmla="*/ 3656433 w 3656433"/>
                <a:gd name="connsiteY0" fmla="*/ 6140 h 575546"/>
                <a:gd name="connsiteX1" fmla="*/ 282338 w 3656433"/>
                <a:gd name="connsiteY1" fmla="*/ 50672 h 575546"/>
                <a:gd name="connsiteX2" fmla="*/ 68239 w 3656433"/>
                <a:gd name="connsiteY2" fmla="*/ 411390 h 575546"/>
                <a:gd name="connsiteX3" fmla="*/ 183153 w 3656433"/>
                <a:gd name="connsiteY3" fmla="*/ 575534 h 575546"/>
                <a:gd name="connsiteX4" fmla="*/ 402609 w 3656433"/>
                <a:gd name="connsiteY4" fmla="*/ 404568 h 575546"/>
                <a:gd name="connsiteX5" fmla="*/ 298030 w 3656433"/>
                <a:gd name="connsiteY5" fmla="*/ 147543 h 575546"/>
                <a:gd name="connsiteX6" fmla="*/ 0 w 3656433"/>
                <a:gd name="connsiteY6" fmla="*/ 10749 h 575546"/>
                <a:gd name="connsiteX0" fmla="*/ 3778106 w 3778106"/>
                <a:gd name="connsiteY0" fmla="*/ 44417 h 613824"/>
                <a:gd name="connsiteX1" fmla="*/ 2857419 w 3778106"/>
                <a:gd name="connsiteY1" fmla="*/ 28457 h 613824"/>
                <a:gd name="connsiteX2" fmla="*/ 189912 w 3778106"/>
                <a:gd name="connsiteY2" fmla="*/ 449667 h 613824"/>
                <a:gd name="connsiteX3" fmla="*/ 304826 w 3778106"/>
                <a:gd name="connsiteY3" fmla="*/ 613811 h 613824"/>
                <a:gd name="connsiteX4" fmla="*/ 524282 w 3778106"/>
                <a:gd name="connsiteY4" fmla="*/ 442845 h 613824"/>
                <a:gd name="connsiteX5" fmla="*/ 419703 w 3778106"/>
                <a:gd name="connsiteY5" fmla="*/ 185820 h 613824"/>
                <a:gd name="connsiteX6" fmla="*/ 121673 w 3778106"/>
                <a:gd name="connsiteY6" fmla="*/ 49026 h 613824"/>
                <a:gd name="connsiteX0" fmla="*/ 3778106 w 3778106"/>
                <a:gd name="connsiteY0" fmla="*/ 15963 h 585371"/>
                <a:gd name="connsiteX1" fmla="*/ 2857419 w 3778106"/>
                <a:gd name="connsiteY1" fmla="*/ 3 h 585371"/>
                <a:gd name="connsiteX2" fmla="*/ 189912 w 3778106"/>
                <a:gd name="connsiteY2" fmla="*/ 421213 h 585371"/>
                <a:gd name="connsiteX3" fmla="*/ 304826 w 3778106"/>
                <a:gd name="connsiteY3" fmla="*/ 585357 h 585371"/>
                <a:gd name="connsiteX4" fmla="*/ 524282 w 3778106"/>
                <a:gd name="connsiteY4" fmla="*/ 414391 h 585371"/>
                <a:gd name="connsiteX5" fmla="*/ 419703 w 3778106"/>
                <a:gd name="connsiteY5" fmla="*/ 157366 h 585371"/>
                <a:gd name="connsiteX6" fmla="*/ 121673 w 3778106"/>
                <a:gd name="connsiteY6" fmla="*/ 20572 h 585371"/>
                <a:gd name="connsiteX0" fmla="*/ 3778106 w 3778106"/>
                <a:gd name="connsiteY0" fmla="*/ 15963 h 585371"/>
                <a:gd name="connsiteX1" fmla="*/ 2857419 w 3778106"/>
                <a:gd name="connsiteY1" fmla="*/ 3 h 585371"/>
                <a:gd name="connsiteX2" fmla="*/ 189912 w 3778106"/>
                <a:gd name="connsiteY2" fmla="*/ 421213 h 585371"/>
                <a:gd name="connsiteX3" fmla="*/ 304826 w 3778106"/>
                <a:gd name="connsiteY3" fmla="*/ 585357 h 585371"/>
                <a:gd name="connsiteX4" fmla="*/ 524282 w 3778106"/>
                <a:gd name="connsiteY4" fmla="*/ 414391 h 585371"/>
                <a:gd name="connsiteX5" fmla="*/ 121673 w 3778106"/>
                <a:gd name="connsiteY5" fmla="*/ 20572 h 585371"/>
                <a:gd name="connsiteX0" fmla="*/ 3749544 w 3749544"/>
                <a:gd name="connsiteY0" fmla="*/ 15963 h 603364"/>
                <a:gd name="connsiteX1" fmla="*/ 2828857 w 3749544"/>
                <a:gd name="connsiteY1" fmla="*/ 3 h 603364"/>
                <a:gd name="connsiteX2" fmla="*/ 161350 w 3749544"/>
                <a:gd name="connsiteY2" fmla="*/ 421213 h 603364"/>
                <a:gd name="connsiteX3" fmla="*/ 276264 w 3749544"/>
                <a:gd name="connsiteY3" fmla="*/ 585357 h 603364"/>
                <a:gd name="connsiteX4" fmla="*/ 93111 w 3749544"/>
                <a:gd name="connsiteY4" fmla="*/ 20572 h 603364"/>
                <a:gd name="connsiteX0" fmla="*/ 3806542 w 3806542"/>
                <a:gd name="connsiteY0" fmla="*/ 15963 h 421240"/>
                <a:gd name="connsiteX1" fmla="*/ 2885855 w 3806542"/>
                <a:gd name="connsiteY1" fmla="*/ 3 h 421240"/>
                <a:gd name="connsiteX2" fmla="*/ 218348 w 3806542"/>
                <a:gd name="connsiteY2" fmla="*/ 421213 h 421240"/>
                <a:gd name="connsiteX3" fmla="*/ 150109 w 3806542"/>
                <a:gd name="connsiteY3" fmla="*/ 20572 h 421240"/>
                <a:gd name="connsiteX0" fmla="*/ 3656433 w 3656433"/>
                <a:gd name="connsiteY0" fmla="*/ 15991 h 20600"/>
                <a:gd name="connsiteX1" fmla="*/ 2735746 w 3656433"/>
                <a:gd name="connsiteY1" fmla="*/ 31 h 20600"/>
                <a:gd name="connsiteX2" fmla="*/ 0 w 3656433"/>
                <a:gd name="connsiteY2" fmla="*/ 20600 h 20600"/>
                <a:gd name="connsiteX0" fmla="*/ 6797420 w 6797420"/>
                <a:gd name="connsiteY0" fmla="*/ 20717 h 116066"/>
                <a:gd name="connsiteX1" fmla="*/ 5876733 w 6797420"/>
                <a:gd name="connsiteY1" fmla="*/ 4757 h 116066"/>
                <a:gd name="connsiteX2" fmla="*/ 0 w 6797420"/>
                <a:gd name="connsiteY2" fmla="*/ 116065 h 116066"/>
                <a:gd name="connsiteX0" fmla="*/ 6805234 w 6805234"/>
                <a:gd name="connsiteY0" fmla="*/ 20222 h 108008"/>
                <a:gd name="connsiteX1" fmla="*/ 5884547 w 6805234"/>
                <a:gd name="connsiteY1" fmla="*/ 4262 h 108008"/>
                <a:gd name="connsiteX2" fmla="*/ 0 w 6805234"/>
                <a:gd name="connsiteY2" fmla="*/ 108008 h 108008"/>
                <a:gd name="connsiteX0" fmla="*/ 6281736 w 6281736"/>
                <a:gd name="connsiteY0" fmla="*/ 18077 h 18077"/>
                <a:gd name="connsiteX1" fmla="*/ 5361049 w 6281736"/>
                <a:gd name="connsiteY1" fmla="*/ 2117 h 18077"/>
                <a:gd name="connsiteX2" fmla="*/ 0 w 6281736"/>
                <a:gd name="connsiteY2" fmla="*/ 0 h 18077"/>
                <a:gd name="connsiteX0" fmla="*/ 5777772 w 5777772"/>
                <a:gd name="connsiteY0" fmla="*/ 0 h 11136"/>
                <a:gd name="connsiteX1" fmla="*/ 5361049 w 5777772"/>
                <a:gd name="connsiteY1" fmla="*/ 11136 h 11136"/>
                <a:gd name="connsiteX2" fmla="*/ 0 w 5777772"/>
                <a:gd name="connsiteY2" fmla="*/ 9019 h 11136"/>
                <a:gd name="connsiteX0" fmla="*/ 5777772 w 5777772"/>
                <a:gd name="connsiteY0" fmla="*/ 0 h 12392"/>
                <a:gd name="connsiteX1" fmla="*/ 5361049 w 5777772"/>
                <a:gd name="connsiteY1" fmla="*/ 11136 h 12392"/>
                <a:gd name="connsiteX2" fmla="*/ 0 w 5777772"/>
                <a:gd name="connsiteY2" fmla="*/ 9019 h 12392"/>
                <a:gd name="connsiteX0" fmla="*/ 5777772 w 5777772"/>
                <a:gd name="connsiteY0" fmla="*/ 0 h 64004"/>
                <a:gd name="connsiteX1" fmla="*/ 5361049 w 5777772"/>
                <a:gd name="connsiteY1" fmla="*/ 11136 h 64004"/>
                <a:gd name="connsiteX2" fmla="*/ 0 w 5777772"/>
                <a:gd name="connsiteY2" fmla="*/ 9019 h 64004"/>
                <a:gd name="connsiteX0" fmla="*/ 5361049 w 5361050"/>
                <a:gd name="connsiteY0" fmla="*/ 2117 h 2117"/>
                <a:gd name="connsiteX1" fmla="*/ 0 w 5361050"/>
                <a:gd name="connsiteY1" fmla="*/ 0 h 2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61050" h="2117">
                  <a:moveTo>
                    <a:pt x="5361049" y="2117"/>
                  </a:moveTo>
                  <a:lnTo>
                    <a:pt x="0" y="0"/>
                  </a:lnTo>
                </a:path>
              </a:pathLst>
            </a:custGeom>
            <a:noFill/>
            <a:ln w="73025">
              <a:gradFill>
                <a:gsLst>
                  <a:gs pos="0">
                    <a:srgbClr val="2F528F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E10E91-8DD2-2FAF-75A0-043B066C1F9B}"/>
                </a:ext>
              </a:extLst>
            </p:cNvPr>
            <p:cNvSpPr>
              <a:spLocks/>
            </p:cNvSpPr>
            <p:nvPr/>
          </p:nvSpPr>
          <p:spPr>
            <a:xfrm>
              <a:off x="3914644" y="1232507"/>
              <a:ext cx="5538454" cy="441434"/>
            </a:xfrm>
            <a:custGeom>
              <a:avLst/>
              <a:gdLst>
                <a:gd name="connsiteX0" fmla="*/ 118064 w 4476213"/>
                <a:gd name="connsiteY0" fmla="*/ 0 h 368710"/>
                <a:gd name="connsiteX1" fmla="*/ 51697 w 4476213"/>
                <a:gd name="connsiteY1" fmla="*/ 36871 h 368710"/>
                <a:gd name="connsiteX2" fmla="*/ 7451 w 4476213"/>
                <a:gd name="connsiteY2" fmla="*/ 88491 h 368710"/>
                <a:gd name="connsiteX3" fmla="*/ 77 w 4476213"/>
                <a:gd name="connsiteY3" fmla="*/ 117987 h 368710"/>
                <a:gd name="connsiteX4" fmla="*/ 22200 w 4476213"/>
                <a:gd name="connsiteY4" fmla="*/ 272845 h 368710"/>
                <a:gd name="connsiteX5" fmla="*/ 59071 w 4476213"/>
                <a:gd name="connsiteY5" fmla="*/ 309716 h 368710"/>
                <a:gd name="connsiteX6" fmla="*/ 154935 w 4476213"/>
                <a:gd name="connsiteY6" fmla="*/ 339213 h 368710"/>
                <a:gd name="connsiteX7" fmla="*/ 567890 w 4476213"/>
                <a:gd name="connsiteY7" fmla="*/ 346587 h 368710"/>
                <a:gd name="connsiteX8" fmla="*/ 1179948 w 4476213"/>
                <a:gd name="connsiteY8" fmla="*/ 361336 h 368710"/>
                <a:gd name="connsiteX9" fmla="*/ 1305309 w 4476213"/>
                <a:gd name="connsiteY9" fmla="*/ 368710 h 368710"/>
                <a:gd name="connsiteX10" fmla="*/ 4476213 w 4476213"/>
                <a:gd name="connsiteY10" fmla="*/ 368710 h 368710"/>
                <a:gd name="connsiteX0" fmla="*/ 27577 w 4476213"/>
                <a:gd name="connsiteY0" fmla="*/ 0 h 368710"/>
                <a:gd name="connsiteX1" fmla="*/ 51697 w 4476213"/>
                <a:gd name="connsiteY1" fmla="*/ 36871 h 368710"/>
                <a:gd name="connsiteX2" fmla="*/ 7451 w 4476213"/>
                <a:gd name="connsiteY2" fmla="*/ 88491 h 368710"/>
                <a:gd name="connsiteX3" fmla="*/ 77 w 4476213"/>
                <a:gd name="connsiteY3" fmla="*/ 117987 h 368710"/>
                <a:gd name="connsiteX4" fmla="*/ 22200 w 4476213"/>
                <a:gd name="connsiteY4" fmla="*/ 272845 h 368710"/>
                <a:gd name="connsiteX5" fmla="*/ 59071 w 4476213"/>
                <a:gd name="connsiteY5" fmla="*/ 309716 h 368710"/>
                <a:gd name="connsiteX6" fmla="*/ 154935 w 4476213"/>
                <a:gd name="connsiteY6" fmla="*/ 339213 h 368710"/>
                <a:gd name="connsiteX7" fmla="*/ 567890 w 4476213"/>
                <a:gd name="connsiteY7" fmla="*/ 346587 h 368710"/>
                <a:gd name="connsiteX8" fmla="*/ 1179948 w 4476213"/>
                <a:gd name="connsiteY8" fmla="*/ 361336 h 368710"/>
                <a:gd name="connsiteX9" fmla="*/ 1305309 w 4476213"/>
                <a:gd name="connsiteY9" fmla="*/ 368710 h 368710"/>
                <a:gd name="connsiteX10" fmla="*/ 4476213 w 4476213"/>
                <a:gd name="connsiteY10" fmla="*/ 368710 h 368710"/>
                <a:gd name="connsiteX0" fmla="*/ 184739 w 4476213"/>
                <a:gd name="connsiteY0" fmla="*/ 0 h 359185"/>
                <a:gd name="connsiteX1" fmla="*/ 51697 w 4476213"/>
                <a:gd name="connsiteY1" fmla="*/ 27346 h 359185"/>
                <a:gd name="connsiteX2" fmla="*/ 7451 w 4476213"/>
                <a:gd name="connsiteY2" fmla="*/ 78966 h 359185"/>
                <a:gd name="connsiteX3" fmla="*/ 77 w 4476213"/>
                <a:gd name="connsiteY3" fmla="*/ 108462 h 359185"/>
                <a:gd name="connsiteX4" fmla="*/ 22200 w 4476213"/>
                <a:gd name="connsiteY4" fmla="*/ 263320 h 359185"/>
                <a:gd name="connsiteX5" fmla="*/ 59071 w 4476213"/>
                <a:gd name="connsiteY5" fmla="*/ 300191 h 359185"/>
                <a:gd name="connsiteX6" fmla="*/ 154935 w 4476213"/>
                <a:gd name="connsiteY6" fmla="*/ 329688 h 359185"/>
                <a:gd name="connsiteX7" fmla="*/ 567890 w 4476213"/>
                <a:gd name="connsiteY7" fmla="*/ 337062 h 359185"/>
                <a:gd name="connsiteX8" fmla="*/ 1179948 w 4476213"/>
                <a:gd name="connsiteY8" fmla="*/ 351811 h 359185"/>
                <a:gd name="connsiteX9" fmla="*/ 1305309 w 4476213"/>
                <a:gd name="connsiteY9" fmla="*/ 359185 h 359185"/>
                <a:gd name="connsiteX10" fmla="*/ 4476213 w 4476213"/>
                <a:gd name="connsiteY10" fmla="*/ 359185 h 359185"/>
                <a:gd name="connsiteX0" fmla="*/ 184739 w 4476213"/>
                <a:gd name="connsiteY0" fmla="*/ 0 h 359185"/>
                <a:gd name="connsiteX1" fmla="*/ 51697 w 4476213"/>
                <a:gd name="connsiteY1" fmla="*/ 27346 h 359185"/>
                <a:gd name="connsiteX2" fmla="*/ 7451 w 4476213"/>
                <a:gd name="connsiteY2" fmla="*/ 78966 h 359185"/>
                <a:gd name="connsiteX3" fmla="*/ 77 w 4476213"/>
                <a:gd name="connsiteY3" fmla="*/ 108462 h 359185"/>
                <a:gd name="connsiteX4" fmla="*/ 22200 w 4476213"/>
                <a:gd name="connsiteY4" fmla="*/ 263320 h 359185"/>
                <a:gd name="connsiteX5" fmla="*/ 59071 w 4476213"/>
                <a:gd name="connsiteY5" fmla="*/ 300191 h 359185"/>
                <a:gd name="connsiteX6" fmla="*/ 154935 w 4476213"/>
                <a:gd name="connsiteY6" fmla="*/ 329688 h 359185"/>
                <a:gd name="connsiteX7" fmla="*/ 567890 w 4476213"/>
                <a:gd name="connsiteY7" fmla="*/ 337062 h 359185"/>
                <a:gd name="connsiteX8" fmla="*/ 1179948 w 4476213"/>
                <a:gd name="connsiteY8" fmla="*/ 351811 h 359185"/>
                <a:gd name="connsiteX9" fmla="*/ 1305309 w 4476213"/>
                <a:gd name="connsiteY9" fmla="*/ 359185 h 359185"/>
                <a:gd name="connsiteX10" fmla="*/ 4476213 w 4476213"/>
                <a:gd name="connsiteY10" fmla="*/ 359185 h 359185"/>
                <a:gd name="connsiteX0" fmla="*/ 184739 w 4476213"/>
                <a:gd name="connsiteY0" fmla="*/ 0 h 359185"/>
                <a:gd name="connsiteX1" fmla="*/ 7451 w 4476213"/>
                <a:gd name="connsiteY1" fmla="*/ 78966 h 359185"/>
                <a:gd name="connsiteX2" fmla="*/ 77 w 4476213"/>
                <a:gd name="connsiteY2" fmla="*/ 108462 h 359185"/>
                <a:gd name="connsiteX3" fmla="*/ 22200 w 4476213"/>
                <a:gd name="connsiteY3" fmla="*/ 263320 h 359185"/>
                <a:gd name="connsiteX4" fmla="*/ 59071 w 4476213"/>
                <a:gd name="connsiteY4" fmla="*/ 300191 h 359185"/>
                <a:gd name="connsiteX5" fmla="*/ 154935 w 4476213"/>
                <a:gd name="connsiteY5" fmla="*/ 329688 h 359185"/>
                <a:gd name="connsiteX6" fmla="*/ 567890 w 4476213"/>
                <a:gd name="connsiteY6" fmla="*/ 337062 h 359185"/>
                <a:gd name="connsiteX7" fmla="*/ 1179948 w 4476213"/>
                <a:gd name="connsiteY7" fmla="*/ 351811 h 359185"/>
                <a:gd name="connsiteX8" fmla="*/ 1305309 w 4476213"/>
                <a:gd name="connsiteY8" fmla="*/ 359185 h 359185"/>
                <a:gd name="connsiteX9" fmla="*/ 4476213 w 4476213"/>
                <a:gd name="connsiteY9" fmla="*/ 359185 h 359185"/>
                <a:gd name="connsiteX0" fmla="*/ 194836 w 4486310"/>
                <a:gd name="connsiteY0" fmla="*/ 0 h 359185"/>
                <a:gd name="connsiteX1" fmla="*/ 10174 w 4486310"/>
                <a:gd name="connsiteY1" fmla="*/ 108462 h 359185"/>
                <a:gd name="connsiteX2" fmla="*/ 32297 w 4486310"/>
                <a:gd name="connsiteY2" fmla="*/ 263320 h 359185"/>
                <a:gd name="connsiteX3" fmla="*/ 69168 w 4486310"/>
                <a:gd name="connsiteY3" fmla="*/ 300191 h 359185"/>
                <a:gd name="connsiteX4" fmla="*/ 165032 w 4486310"/>
                <a:gd name="connsiteY4" fmla="*/ 329688 h 359185"/>
                <a:gd name="connsiteX5" fmla="*/ 577987 w 4486310"/>
                <a:gd name="connsiteY5" fmla="*/ 337062 h 359185"/>
                <a:gd name="connsiteX6" fmla="*/ 1190045 w 4486310"/>
                <a:gd name="connsiteY6" fmla="*/ 351811 h 359185"/>
                <a:gd name="connsiteX7" fmla="*/ 1315406 w 4486310"/>
                <a:gd name="connsiteY7" fmla="*/ 359185 h 359185"/>
                <a:gd name="connsiteX8" fmla="*/ 4486310 w 4486310"/>
                <a:gd name="connsiteY8" fmla="*/ 359185 h 359185"/>
                <a:gd name="connsiteX0" fmla="*/ 194836 w 4486310"/>
                <a:gd name="connsiteY0" fmla="*/ 1036 h 360221"/>
                <a:gd name="connsiteX1" fmla="*/ 10174 w 4486310"/>
                <a:gd name="connsiteY1" fmla="*/ 109498 h 360221"/>
                <a:gd name="connsiteX2" fmla="*/ 32297 w 4486310"/>
                <a:gd name="connsiteY2" fmla="*/ 264356 h 360221"/>
                <a:gd name="connsiteX3" fmla="*/ 69168 w 4486310"/>
                <a:gd name="connsiteY3" fmla="*/ 301227 h 360221"/>
                <a:gd name="connsiteX4" fmla="*/ 165032 w 4486310"/>
                <a:gd name="connsiteY4" fmla="*/ 330724 h 360221"/>
                <a:gd name="connsiteX5" fmla="*/ 577987 w 4486310"/>
                <a:gd name="connsiteY5" fmla="*/ 338098 h 360221"/>
                <a:gd name="connsiteX6" fmla="*/ 1190045 w 4486310"/>
                <a:gd name="connsiteY6" fmla="*/ 352847 h 360221"/>
                <a:gd name="connsiteX7" fmla="*/ 1315406 w 4486310"/>
                <a:gd name="connsiteY7" fmla="*/ 360221 h 360221"/>
                <a:gd name="connsiteX8" fmla="*/ 4486310 w 4486310"/>
                <a:gd name="connsiteY8" fmla="*/ 360221 h 360221"/>
                <a:gd name="connsiteX0" fmla="*/ 154015 w 4483589"/>
                <a:gd name="connsiteY0" fmla="*/ 1088 h 355510"/>
                <a:gd name="connsiteX1" fmla="*/ 7453 w 4483589"/>
                <a:gd name="connsiteY1" fmla="*/ 104787 h 355510"/>
                <a:gd name="connsiteX2" fmla="*/ 29576 w 4483589"/>
                <a:gd name="connsiteY2" fmla="*/ 259645 h 355510"/>
                <a:gd name="connsiteX3" fmla="*/ 66447 w 4483589"/>
                <a:gd name="connsiteY3" fmla="*/ 296516 h 355510"/>
                <a:gd name="connsiteX4" fmla="*/ 162311 w 4483589"/>
                <a:gd name="connsiteY4" fmla="*/ 326013 h 355510"/>
                <a:gd name="connsiteX5" fmla="*/ 575266 w 4483589"/>
                <a:gd name="connsiteY5" fmla="*/ 333387 h 355510"/>
                <a:gd name="connsiteX6" fmla="*/ 1187324 w 4483589"/>
                <a:gd name="connsiteY6" fmla="*/ 348136 h 355510"/>
                <a:gd name="connsiteX7" fmla="*/ 1312685 w 4483589"/>
                <a:gd name="connsiteY7" fmla="*/ 355510 h 355510"/>
                <a:gd name="connsiteX8" fmla="*/ 4483589 w 4483589"/>
                <a:gd name="connsiteY8" fmla="*/ 355510 h 355510"/>
                <a:gd name="connsiteX0" fmla="*/ 154015 w 4483589"/>
                <a:gd name="connsiteY0" fmla="*/ 377 h 354799"/>
                <a:gd name="connsiteX1" fmla="*/ 7453 w 4483589"/>
                <a:gd name="connsiteY1" fmla="*/ 104076 h 354799"/>
                <a:gd name="connsiteX2" fmla="*/ 29576 w 4483589"/>
                <a:gd name="connsiteY2" fmla="*/ 258934 h 354799"/>
                <a:gd name="connsiteX3" fmla="*/ 66447 w 4483589"/>
                <a:gd name="connsiteY3" fmla="*/ 295805 h 354799"/>
                <a:gd name="connsiteX4" fmla="*/ 162311 w 4483589"/>
                <a:gd name="connsiteY4" fmla="*/ 325302 h 354799"/>
                <a:gd name="connsiteX5" fmla="*/ 575266 w 4483589"/>
                <a:gd name="connsiteY5" fmla="*/ 332676 h 354799"/>
                <a:gd name="connsiteX6" fmla="*/ 1187324 w 4483589"/>
                <a:gd name="connsiteY6" fmla="*/ 347425 h 354799"/>
                <a:gd name="connsiteX7" fmla="*/ 1312685 w 4483589"/>
                <a:gd name="connsiteY7" fmla="*/ 354799 h 354799"/>
                <a:gd name="connsiteX8" fmla="*/ 4483589 w 4483589"/>
                <a:gd name="connsiteY8" fmla="*/ 354799 h 354799"/>
                <a:gd name="connsiteX0" fmla="*/ 154015 w 6594030"/>
                <a:gd name="connsiteY0" fmla="*/ 377 h 354799"/>
                <a:gd name="connsiteX1" fmla="*/ 7453 w 6594030"/>
                <a:gd name="connsiteY1" fmla="*/ 104076 h 354799"/>
                <a:gd name="connsiteX2" fmla="*/ 29576 w 6594030"/>
                <a:gd name="connsiteY2" fmla="*/ 258934 h 354799"/>
                <a:gd name="connsiteX3" fmla="*/ 66447 w 6594030"/>
                <a:gd name="connsiteY3" fmla="*/ 295805 h 354799"/>
                <a:gd name="connsiteX4" fmla="*/ 162311 w 6594030"/>
                <a:gd name="connsiteY4" fmla="*/ 325302 h 354799"/>
                <a:gd name="connsiteX5" fmla="*/ 575266 w 6594030"/>
                <a:gd name="connsiteY5" fmla="*/ 332676 h 354799"/>
                <a:gd name="connsiteX6" fmla="*/ 1187324 w 6594030"/>
                <a:gd name="connsiteY6" fmla="*/ 347425 h 354799"/>
                <a:gd name="connsiteX7" fmla="*/ 1312685 w 6594030"/>
                <a:gd name="connsiteY7" fmla="*/ 354799 h 354799"/>
                <a:gd name="connsiteX8" fmla="*/ 6594030 w 6594030"/>
                <a:gd name="connsiteY8" fmla="*/ 354799 h 354799"/>
                <a:gd name="connsiteX0" fmla="*/ 749432 w 6634695"/>
                <a:gd name="connsiteY0" fmla="*/ 182 h 445342"/>
                <a:gd name="connsiteX1" fmla="*/ 48118 w 6634695"/>
                <a:gd name="connsiteY1" fmla="*/ 194619 h 445342"/>
                <a:gd name="connsiteX2" fmla="*/ 70241 w 6634695"/>
                <a:gd name="connsiteY2" fmla="*/ 349477 h 445342"/>
                <a:gd name="connsiteX3" fmla="*/ 107112 w 6634695"/>
                <a:gd name="connsiteY3" fmla="*/ 386348 h 445342"/>
                <a:gd name="connsiteX4" fmla="*/ 202976 w 6634695"/>
                <a:gd name="connsiteY4" fmla="*/ 415845 h 445342"/>
                <a:gd name="connsiteX5" fmla="*/ 615931 w 6634695"/>
                <a:gd name="connsiteY5" fmla="*/ 423219 h 445342"/>
                <a:gd name="connsiteX6" fmla="*/ 1227989 w 6634695"/>
                <a:gd name="connsiteY6" fmla="*/ 437968 h 445342"/>
                <a:gd name="connsiteX7" fmla="*/ 1353350 w 6634695"/>
                <a:gd name="connsiteY7" fmla="*/ 445342 h 445342"/>
                <a:gd name="connsiteX8" fmla="*/ 6634695 w 6634695"/>
                <a:gd name="connsiteY8" fmla="*/ 445342 h 445342"/>
                <a:gd name="connsiteX0" fmla="*/ 684211 w 6569474"/>
                <a:gd name="connsiteY0" fmla="*/ 10054 h 455214"/>
                <a:gd name="connsiteX1" fmla="*/ 76658 w 6569474"/>
                <a:gd name="connsiteY1" fmla="*/ 38135 h 455214"/>
                <a:gd name="connsiteX2" fmla="*/ 5020 w 6569474"/>
                <a:gd name="connsiteY2" fmla="*/ 359349 h 455214"/>
                <a:gd name="connsiteX3" fmla="*/ 41891 w 6569474"/>
                <a:gd name="connsiteY3" fmla="*/ 396220 h 455214"/>
                <a:gd name="connsiteX4" fmla="*/ 137755 w 6569474"/>
                <a:gd name="connsiteY4" fmla="*/ 425717 h 455214"/>
                <a:gd name="connsiteX5" fmla="*/ 550710 w 6569474"/>
                <a:gd name="connsiteY5" fmla="*/ 433091 h 455214"/>
                <a:gd name="connsiteX6" fmla="*/ 1162768 w 6569474"/>
                <a:gd name="connsiteY6" fmla="*/ 447840 h 455214"/>
                <a:gd name="connsiteX7" fmla="*/ 1288129 w 6569474"/>
                <a:gd name="connsiteY7" fmla="*/ 455214 h 455214"/>
                <a:gd name="connsiteX8" fmla="*/ 6569474 w 6569474"/>
                <a:gd name="connsiteY8" fmla="*/ 455214 h 455214"/>
                <a:gd name="connsiteX0" fmla="*/ 669459 w 6554722"/>
                <a:gd name="connsiteY0" fmla="*/ 12343 h 457503"/>
                <a:gd name="connsiteX1" fmla="*/ 61906 w 6554722"/>
                <a:gd name="connsiteY1" fmla="*/ 40424 h 457503"/>
                <a:gd name="connsiteX2" fmla="*/ 27139 w 6554722"/>
                <a:gd name="connsiteY2" fmla="*/ 398509 h 457503"/>
                <a:gd name="connsiteX3" fmla="*/ 123003 w 6554722"/>
                <a:gd name="connsiteY3" fmla="*/ 428006 h 457503"/>
                <a:gd name="connsiteX4" fmla="*/ 535958 w 6554722"/>
                <a:gd name="connsiteY4" fmla="*/ 435380 h 457503"/>
                <a:gd name="connsiteX5" fmla="*/ 1148016 w 6554722"/>
                <a:gd name="connsiteY5" fmla="*/ 450129 h 457503"/>
                <a:gd name="connsiteX6" fmla="*/ 1273377 w 6554722"/>
                <a:gd name="connsiteY6" fmla="*/ 457503 h 457503"/>
                <a:gd name="connsiteX7" fmla="*/ 6554722 w 6554722"/>
                <a:gd name="connsiteY7" fmla="*/ 457503 h 457503"/>
                <a:gd name="connsiteX0" fmla="*/ 695579 w 6580842"/>
                <a:gd name="connsiteY0" fmla="*/ 12343 h 457503"/>
                <a:gd name="connsiteX1" fmla="*/ 88026 w 6580842"/>
                <a:gd name="connsiteY1" fmla="*/ 40424 h 457503"/>
                <a:gd name="connsiteX2" fmla="*/ 53259 w 6580842"/>
                <a:gd name="connsiteY2" fmla="*/ 398509 h 457503"/>
                <a:gd name="connsiteX3" fmla="*/ 562078 w 6580842"/>
                <a:gd name="connsiteY3" fmla="*/ 435380 h 457503"/>
                <a:gd name="connsiteX4" fmla="*/ 1174136 w 6580842"/>
                <a:gd name="connsiteY4" fmla="*/ 450129 h 457503"/>
                <a:gd name="connsiteX5" fmla="*/ 1299497 w 6580842"/>
                <a:gd name="connsiteY5" fmla="*/ 457503 h 457503"/>
                <a:gd name="connsiteX6" fmla="*/ 6580842 w 6580842"/>
                <a:gd name="connsiteY6" fmla="*/ 457503 h 457503"/>
                <a:gd name="connsiteX0" fmla="*/ 739187 w 6624450"/>
                <a:gd name="connsiteY0" fmla="*/ 12343 h 457503"/>
                <a:gd name="connsiteX1" fmla="*/ 131634 w 6624450"/>
                <a:gd name="connsiteY1" fmla="*/ 40424 h 457503"/>
                <a:gd name="connsiteX2" fmla="*/ 96867 w 6624450"/>
                <a:gd name="connsiteY2" fmla="*/ 398509 h 457503"/>
                <a:gd name="connsiteX3" fmla="*/ 1217744 w 6624450"/>
                <a:gd name="connsiteY3" fmla="*/ 450129 h 457503"/>
                <a:gd name="connsiteX4" fmla="*/ 1343105 w 6624450"/>
                <a:gd name="connsiteY4" fmla="*/ 457503 h 457503"/>
                <a:gd name="connsiteX5" fmla="*/ 6624450 w 6624450"/>
                <a:gd name="connsiteY5" fmla="*/ 457503 h 457503"/>
                <a:gd name="connsiteX0" fmla="*/ 748312 w 6633575"/>
                <a:gd name="connsiteY0" fmla="*/ 12343 h 457503"/>
                <a:gd name="connsiteX1" fmla="*/ 140759 w 6633575"/>
                <a:gd name="connsiteY1" fmla="*/ 40424 h 457503"/>
                <a:gd name="connsiteX2" fmla="*/ 105992 w 6633575"/>
                <a:gd name="connsiteY2" fmla="*/ 398509 h 457503"/>
                <a:gd name="connsiteX3" fmla="*/ 1352230 w 6633575"/>
                <a:gd name="connsiteY3" fmla="*/ 457503 h 457503"/>
                <a:gd name="connsiteX4" fmla="*/ 6633575 w 6633575"/>
                <a:gd name="connsiteY4" fmla="*/ 457503 h 457503"/>
                <a:gd name="connsiteX0" fmla="*/ 802708 w 6687971"/>
                <a:gd name="connsiteY0" fmla="*/ 182 h 445342"/>
                <a:gd name="connsiteX1" fmla="*/ 85767 w 6687971"/>
                <a:gd name="connsiteY1" fmla="*/ 202179 h 445342"/>
                <a:gd name="connsiteX2" fmla="*/ 160388 w 6687971"/>
                <a:gd name="connsiteY2" fmla="*/ 386348 h 445342"/>
                <a:gd name="connsiteX3" fmla="*/ 1406626 w 6687971"/>
                <a:gd name="connsiteY3" fmla="*/ 445342 h 445342"/>
                <a:gd name="connsiteX4" fmla="*/ 6687971 w 6687971"/>
                <a:gd name="connsiteY4" fmla="*/ 445342 h 445342"/>
                <a:gd name="connsiteX0" fmla="*/ 760949 w 6646212"/>
                <a:gd name="connsiteY0" fmla="*/ 8360 h 453520"/>
                <a:gd name="connsiteX1" fmla="*/ 44008 w 6646212"/>
                <a:gd name="connsiteY1" fmla="*/ 210357 h 453520"/>
                <a:gd name="connsiteX2" fmla="*/ 118629 w 6646212"/>
                <a:gd name="connsiteY2" fmla="*/ 394526 h 453520"/>
                <a:gd name="connsiteX3" fmla="*/ 1364867 w 6646212"/>
                <a:gd name="connsiteY3" fmla="*/ 453520 h 453520"/>
                <a:gd name="connsiteX4" fmla="*/ 6646212 w 6646212"/>
                <a:gd name="connsiteY4" fmla="*/ 453520 h 453520"/>
                <a:gd name="connsiteX0" fmla="*/ 726712 w 6611975"/>
                <a:gd name="connsiteY0" fmla="*/ 194 h 445354"/>
                <a:gd name="connsiteX1" fmla="*/ 9771 w 6611975"/>
                <a:gd name="connsiteY1" fmla="*/ 202191 h 445354"/>
                <a:gd name="connsiteX2" fmla="*/ 1330630 w 6611975"/>
                <a:gd name="connsiteY2" fmla="*/ 445354 h 445354"/>
                <a:gd name="connsiteX3" fmla="*/ 6611975 w 6611975"/>
                <a:gd name="connsiteY3" fmla="*/ 445354 h 445354"/>
                <a:gd name="connsiteX0" fmla="*/ 717178 w 6602441"/>
                <a:gd name="connsiteY0" fmla="*/ 14117 h 459277"/>
                <a:gd name="connsiteX1" fmla="*/ 237 w 6602441"/>
                <a:gd name="connsiteY1" fmla="*/ 216114 h 459277"/>
                <a:gd name="connsiteX2" fmla="*/ 1321096 w 6602441"/>
                <a:gd name="connsiteY2" fmla="*/ 459277 h 459277"/>
                <a:gd name="connsiteX3" fmla="*/ 6602441 w 6602441"/>
                <a:gd name="connsiteY3" fmla="*/ 459277 h 459277"/>
                <a:gd name="connsiteX0" fmla="*/ 717178 w 6602441"/>
                <a:gd name="connsiteY0" fmla="*/ 10784 h 455944"/>
                <a:gd name="connsiteX1" fmla="*/ 237 w 6602441"/>
                <a:gd name="connsiteY1" fmla="*/ 212781 h 455944"/>
                <a:gd name="connsiteX2" fmla="*/ 1321096 w 6602441"/>
                <a:gd name="connsiteY2" fmla="*/ 455944 h 455944"/>
                <a:gd name="connsiteX3" fmla="*/ 6602441 w 6602441"/>
                <a:gd name="connsiteY3" fmla="*/ 455944 h 455944"/>
                <a:gd name="connsiteX0" fmla="*/ 720528 w 6610901"/>
                <a:gd name="connsiteY0" fmla="*/ 0 h 366038"/>
                <a:gd name="connsiteX1" fmla="*/ 8697 w 6610901"/>
                <a:gd name="connsiteY1" fmla="*/ 122875 h 366038"/>
                <a:gd name="connsiteX2" fmla="*/ 1329556 w 6610901"/>
                <a:gd name="connsiteY2" fmla="*/ 366038 h 366038"/>
                <a:gd name="connsiteX3" fmla="*/ 6610901 w 6610901"/>
                <a:gd name="connsiteY3" fmla="*/ 366038 h 366038"/>
                <a:gd name="connsiteX0" fmla="*/ 700838 w 6611651"/>
                <a:gd name="connsiteY0" fmla="*/ 0 h 445161"/>
                <a:gd name="connsiteX1" fmla="*/ 9447 w 6611651"/>
                <a:gd name="connsiteY1" fmla="*/ 201998 h 445161"/>
                <a:gd name="connsiteX2" fmla="*/ 1330306 w 6611651"/>
                <a:gd name="connsiteY2" fmla="*/ 445161 h 445161"/>
                <a:gd name="connsiteX3" fmla="*/ 6611651 w 6611651"/>
                <a:gd name="connsiteY3" fmla="*/ 445161 h 445161"/>
                <a:gd name="connsiteX0" fmla="*/ 692816 w 6603629"/>
                <a:gd name="connsiteY0" fmla="*/ 0 h 445161"/>
                <a:gd name="connsiteX1" fmla="*/ 1425 w 6603629"/>
                <a:gd name="connsiteY1" fmla="*/ 201998 h 445161"/>
                <a:gd name="connsiteX2" fmla="*/ 1322284 w 6603629"/>
                <a:gd name="connsiteY2" fmla="*/ 445161 h 445161"/>
                <a:gd name="connsiteX3" fmla="*/ 6603629 w 6603629"/>
                <a:gd name="connsiteY3" fmla="*/ 445161 h 445161"/>
                <a:gd name="connsiteX0" fmla="*/ 691411 w 6602224"/>
                <a:gd name="connsiteY0" fmla="*/ 0 h 445161"/>
                <a:gd name="connsiteX1" fmla="*/ 20 w 6602224"/>
                <a:gd name="connsiteY1" fmla="*/ 201998 h 445161"/>
                <a:gd name="connsiteX2" fmla="*/ 1320879 w 6602224"/>
                <a:gd name="connsiteY2" fmla="*/ 445161 h 445161"/>
                <a:gd name="connsiteX3" fmla="*/ 6602224 w 6602224"/>
                <a:gd name="connsiteY3" fmla="*/ 445161 h 445161"/>
                <a:gd name="connsiteX0" fmla="*/ 730388 w 6610543"/>
                <a:gd name="connsiteY0" fmla="*/ 0 h 435270"/>
                <a:gd name="connsiteX1" fmla="*/ 8339 w 6610543"/>
                <a:gd name="connsiteY1" fmla="*/ 192107 h 435270"/>
                <a:gd name="connsiteX2" fmla="*/ 1329198 w 6610543"/>
                <a:gd name="connsiteY2" fmla="*/ 435270 h 435270"/>
                <a:gd name="connsiteX3" fmla="*/ 6610543 w 6610543"/>
                <a:gd name="connsiteY3" fmla="*/ 435270 h 435270"/>
                <a:gd name="connsiteX0" fmla="*/ 722068 w 6602223"/>
                <a:gd name="connsiteY0" fmla="*/ 5216 h 440486"/>
                <a:gd name="connsiteX1" fmla="*/ 19 w 6602223"/>
                <a:gd name="connsiteY1" fmla="*/ 197323 h 440486"/>
                <a:gd name="connsiteX2" fmla="*/ 1320878 w 6602223"/>
                <a:gd name="connsiteY2" fmla="*/ 440486 h 440486"/>
                <a:gd name="connsiteX3" fmla="*/ 6602223 w 6602223"/>
                <a:gd name="connsiteY3" fmla="*/ 440486 h 440486"/>
                <a:gd name="connsiteX0" fmla="*/ 724240 w 6610763"/>
                <a:gd name="connsiteY0" fmla="*/ 0 h 441433"/>
                <a:gd name="connsiteX1" fmla="*/ 8559 w 6610763"/>
                <a:gd name="connsiteY1" fmla="*/ 198270 h 441433"/>
                <a:gd name="connsiteX2" fmla="*/ 1329418 w 6610763"/>
                <a:gd name="connsiteY2" fmla="*/ 441433 h 441433"/>
                <a:gd name="connsiteX3" fmla="*/ 6610763 w 6610763"/>
                <a:gd name="connsiteY3" fmla="*/ 441433 h 441433"/>
                <a:gd name="connsiteX0" fmla="*/ 715854 w 6602377"/>
                <a:gd name="connsiteY0" fmla="*/ 0 h 441433"/>
                <a:gd name="connsiteX1" fmla="*/ 173 w 6602377"/>
                <a:gd name="connsiteY1" fmla="*/ 198270 h 441433"/>
                <a:gd name="connsiteX2" fmla="*/ 1321032 w 6602377"/>
                <a:gd name="connsiteY2" fmla="*/ 441433 h 441433"/>
                <a:gd name="connsiteX3" fmla="*/ 6602377 w 6602377"/>
                <a:gd name="connsiteY3" fmla="*/ 441433 h 441433"/>
                <a:gd name="connsiteX0" fmla="*/ 715854 w 5538452"/>
                <a:gd name="connsiteY0" fmla="*/ 0 h 441433"/>
                <a:gd name="connsiteX1" fmla="*/ 173 w 5538452"/>
                <a:gd name="connsiteY1" fmla="*/ 198270 h 441433"/>
                <a:gd name="connsiteX2" fmla="*/ 1321032 w 5538452"/>
                <a:gd name="connsiteY2" fmla="*/ 441433 h 441433"/>
                <a:gd name="connsiteX3" fmla="*/ 5538452 w 5538452"/>
                <a:gd name="connsiteY3" fmla="*/ 441433 h 44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38452" h="441433">
                  <a:moveTo>
                    <a:pt x="715854" y="0"/>
                  </a:moveTo>
                  <a:cubicBezTo>
                    <a:pt x="723145" y="1584"/>
                    <a:pt x="7587" y="-4743"/>
                    <a:pt x="173" y="198270"/>
                  </a:cubicBezTo>
                  <a:cubicBezTo>
                    <a:pt x="-7241" y="401283"/>
                    <a:pt x="220665" y="400906"/>
                    <a:pt x="1321032" y="441433"/>
                  </a:cubicBezTo>
                  <a:lnTo>
                    <a:pt x="5538452" y="441433"/>
                  </a:ln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6" name="Oval 115">
            <a:extLst>
              <a:ext uri="{FF2B5EF4-FFF2-40B4-BE49-F238E27FC236}">
                <a16:creationId xmlns:a16="http://schemas.microsoft.com/office/drawing/2014/main" id="{1A7B6C27-02B1-8DE8-EE4A-7F5BB0C65D32}"/>
              </a:ext>
            </a:extLst>
          </p:cNvPr>
          <p:cNvSpPr/>
          <p:nvPr/>
        </p:nvSpPr>
        <p:spPr>
          <a:xfrm flipH="1">
            <a:off x="4689798" y="3014816"/>
            <a:ext cx="142653" cy="14798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16B8888-7D8F-17BE-7A22-792511854599}"/>
              </a:ext>
            </a:extLst>
          </p:cNvPr>
          <p:cNvSpPr txBox="1"/>
          <p:nvPr/>
        </p:nvSpPr>
        <p:spPr>
          <a:xfrm>
            <a:off x="4800579" y="2887827"/>
            <a:ext cx="11192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regulator to 5 psi</a:t>
            </a:r>
          </a:p>
        </p:txBody>
      </p:sp>
      <p:sp>
        <p:nvSpPr>
          <p:cNvPr id="118" name="Rectangle: Top Corners Snipped 117">
            <a:extLst>
              <a:ext uri="{FF2B5EF4-FFF2-40B4-BE49-F238E27FC236}">
                <a16:creationId xmlns:a16="http://schemas.microsoft.com/office/drawing/2014/main" id="{828B21D3-AE3F-6EE6-22AE-A73FD92F956C}"/>
              </a:ext>
            </a:extLst>
          </p:cNvPr>
          <p:cNvSpPr/>
          <p:nvPr/>
        </p:nvSpPr>
        <p:spPr>
          <a:xfrm rot="16200000">
            <a:off x="1102825" y="3769610"/>
            <a:ext cx="150792" cy="312910"/>
          </a:xfrm>
          <a:prstGeom prst="snip2SameRect">
            <a:avLst>
              <a:gd name="adj1" fmla="val 33057"/>
              <a:gd name="adj2" fmla="val 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1903B64-9DB2-3498-BECC-51FF715472D5}"/>
              </a:ext>
            </a:extLst>
          </p:cNvPr>
          <p:cNvSpPr txBox="1"/>
          <p:nvPr/>
        </p:nvSpPr>
        <p:spPr>
          <a:xfrm>
            <a:off x="733305" y="3967957"/>
            <a:ext cx="96372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pressure relief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 psi)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7C65DEE-C8C4-B06D-881D-B4467060A601}"/>
              </a:ext>
            </a:extLst>
          </p:cNvPr>
          <p:cNvSpPr txBox="1"/>
          <p:nvPr/>
        </p:nvSpPr>
        <p:spPr>
          <a:xfrm>
            <a:off x="4391883" y="4590650"/>
            <a:ext cx="15005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Frosty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Vacuum Chamber</a:t>
            </a:r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70F69A7F-F890-F12E-D8AB-BB1B0090F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504" y="3482332"/>
            <a:ext cx="1156442" cy="1156442"/>
          </a:xfrm>
          <a:prstGeom prst="ellipse">
            <a:avLst/>
          </a:prstGeom>
        </p:spPr>
      </p:pic>
      <p:grpSp>
        <p:nvGrpSpPr>
          <p:cNvPr id="185" name="Group 184">
            <a:extLst>
              <a:ext uri="{FF2B5EF4-FFF2-40B4-BE49-F238E27FC236}">
                <a16:creationId xmlns:a16="http://schemas.microsoft.com/office/drawing/2014/main" id="{E682A468-4C71-8F4A-171A-9876F3C69D9D}"/>
              </a:ext>
            </a:extLst>
          </p:cNvPr>
          <p:cNvGrpSpPr/>
          <p:nvPr/>
        </p:nvGrpSpPr>
        <p:grpSpPr>
          <a:xfrm>
            <a:off x="1017376" y="305257"/>
            <a:ext cx="4125636" cy="2318962"/>
            <a:chOff x="1017376" y="305257"/>
            <a:chExt cx="4125636" cy="2318962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1D1BE7D-6C4A-9D7D-C9C1-5E2376D69BF1}"/>
                </a:ext>
              </a:extLst>
            </p:cNvPr>
            <p:cNvSpPr txBox="1"/>
            <p:nvPr/>
          </p:nvSpPr>
          <p:spPr>
            <a:xfrm>
              <a:off x="2104195" y="305257"/>
              <a:ext cx="39466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CP2</a:t>
              </a: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6A9A9C5B-FDD9-2A1A-5A07-2791B8537A7D}"/>
                </a:ext>
              </a:extLst>
            </p:cNvPr>
            <p:cNvGrpSpPr/>
            <p:nvPr/>
          </p:nvGrpSpPr>
          <p:grpSpPr>
            <a:xfrm>
              <a:off x="1017376" y="372265"/>
              <a:ext cx="4125636" cy="2251954"/>
              <a:chOff x="1017376" y="372265"/>
              <a:chExt cx="4125636" cy="2251954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E7CECD1A-BED8-3F19-3564-4E3379627F5F}"/>
                  </a:ext>
                </a:extLst>
              </p:cNvPr>
              <p:cNvGrpSpPr/>
              <p:nvPr/>
            </p:nvGrpSpPr>
            <p:grpSpPr>
              <a:xfrm>
                <a:off x="1017376" y="372265"/>
                <a:ext cx="2842900" cy="2213158"/>
                <a:chOff x="1130801" y="230603"/>
                <a:chExt cx="2842900" cy="2213158"/>
              </a:xfrm>
            </p:grpSpPr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D37B073D-DD1B-1072-9662-E2DCCC4A9CA7}"/>
                    </a:ext>
                  </a:extLst>
                </p:cNvPr>
                <p:cNvGrpSpPr/>
                <p:nvPr/>
              </p:nvGrpSpPr>
              <p:grpSpPr>
                <a:xfrm>
                  <a:off x="2424438" y="404116"/>
                  <a:ext cx="1549263" cy="1920771"/>
                  <a:chOff x="2424438" y="404116"/>
                  <a:chExt cx="1549263" cy="1920771"/>
                </a:xfrm>
              </p:grpSpPr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09E2E95E-462B-B4ED-44C6-0E127E666EF8}"/>
                      </a:ext>
                    </a:extLst>
                  </p:cNvPr>
                  <p:cNvGrpSpPr/>
                  <p:nvPr/>
                </p:nvGrpSpPr>
                <p:grpSpPr>
                  <a:xfrm>
                    <a:off x="2543147" y="1247856"/>
                    <a:ext cx="1430554" cy="1077031"/>
                    <a:chOff x="2508000" y="1492256"/>
                    <a:chExt cx="1430554" cy="1077031"/>
                  </a:xfrm>
                </p:grpSpPr>
                <p:sp>
                  <p:nvSpPr>
                    <p:cNvPr id="51" name="Rectangle: Rounded Corners 50">
                      <a:extLst>
                        <a:ext uri="{FF2B5EF4-FFF2-40B4-BE49-F238E27FC236}">
                          <a16:creationId xmlns:a16="http://schemas.microsoft.com/office/drawing/2014/main" id="{D1AD4C7C-699C-50CB-9D7B-9CB862A4FB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8000" y="1492256"/>
                      <a:ext cx="1430554" cy="901374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" name="Rectangle 52">
                      <a:extLst>
                        <a:ext uri="{FF2B5EF4-FFF2-40B4-BE49-F238E27FC236}">
                          <a16:creationId xmlns:a16="http://schemas.microsoft.com/office/drawing/2014/main" id="{F228EE44-B2BF-ED26-75DE-CBC1F3E92F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61087" y="2393630"/>
                      <a:ext cx="84381" cy="175657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6E48C30A-23A6-8972-2A10-C7D86B05DABE}"/>
                      </a:ext>
                    </a:extLst>
                  </p:cNvPr>
                  <p:cNvSpPr/>
                  <p:nvPr/>
                </p:nvSpPr>
                <p:spPr>
                  <a:xfrm>
                    <a:off x="3615706" y="561819"/>
                    <a:ext cx="101603" cy="687719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" name="Rectangle 56">
                    <a:extLst>
                      <a:ext uri="{FF2B5EF4-FFF2-40B4-BE49-F238E27FC236}">
                        <a16:creationId xmlns:a16="http://schemas.microsoft.com/office/drawing/2014/main" id="{972B0551-4F20-699E-BC26-1A9D9C23E214}"/>
                      </a:ext>
                    </a:extLst>
                  </p:cNvPr>
                  <p:cNvSpPr/>
                  <p:nvPr/>
                </p:nvSpPr>
                <p:spPr>
                  <a:xfrm>
                    <a:off x="3717309" y="750627"/>
                    <a:ext cx="178563" cy="113362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Rectangle 58">
                    <a:extLst>
                      <a:ext uri="{FF2B5EF4-FFF2-40B4-BE49-F238E27FC236}">
                        <a16:creationId xmlns:a16="http://schemas.microsoft.com/office/drawing/2014/main" id="{4114FA01-45A0-8B96-0DAB-3AEFED5EEE4A}"/>
                      </a:ext>
                    </a:extLst>
                  </p:cNvPr>
                  <p:cNvSpPr/>
                  <p:nvPr/>
                </p:nvSpPr>
                <p:spPr>
                  <a:xfrm>
                    <a:off x="2905952" y="1034728"/>
                    <a:ext cx="117674" cy="215660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" name="Rectangle 59">
                    <a:extLst>
                      <a:ext uri="{FF2B5EF4-FFF2-40B4-BE49-F238E27FC236}">
                        <a16:creationId xmlns:a16="http://schemas.microsoft.com/office/drawing/2014/main" id="{85045516-4A7A-FF81-C422-EE81828233A6}"/>
                      </a:ext>
                    </a:extLst>
                  </p:cNvPr>
                  <p:cNvSpPr/>
                  <p:nvPr/>
                </p:nvSpPr>
                <p:spPr>
                  <a:xfrm>
                    <a:off x="2821704" y="935095"/>
                    <a:ext cx="291412" cy="99309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B9E0E39D-C349-D490-CD8B-6589727505E9}"/>
                      </a:ext>
                    </a:extLst>
                  </p:cNvPr>
                  <p:cNvSpPr/>
                  <p:nvPr/>
                </p:nvSpPr>
                <p:spPr>
                  <a:xfrm>
                    <a:off x="2714131" y="404494"/>
                    <a:ext cx="109155" cy="629531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38720B59-FF64-60F4-32AB-5F426C97D0EA}"/>
                      </a:ext>
                    </a:extLst>
                  </p:cNvPr>
                  <p:cNvSpPr/>
                  <p:nvPr/>
                </p:nvSpPr>
                <p:spPr>
                  <a:xfrm>
                    <a:off x="3110610" y="405767"/>
                    <a:ext cx="109155" cy="629531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id="{96860226-ED1E-46C6-86D8-40D4B50C8D68}"/>
                      </a:ext>
                    </a:extLst>
                  </p:cNvPr>
                  <p:cNvSpPr/>
                  <p:nvPr/>
                </p:nvSpPr>
                <p:spPr>
                  <a:xfrm>
                    <a:off x="2424438" y="404116"/>
                    <a:ext cx="688223" cy="80770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5" name="Rectangle: Top Corners Snipped 64">
                    <a:extLst>
                      <a:ext uri="{FF2B5EF4-FFF2-40B4-BE49-F238E27FC236}">
                        <a16:creationId xmlns:a16="http://schemas.microsoft.com/office/drawing/2014/main" id="{9DA5CC3C-DCB1-0ED3-FF52-426C4A2D84E6}"/>
                      </a:ext>
                    </a:extLst>
                  </p:cNvPr>
                  <p:cNvSpPr/>
                  <p:nvPr/>
                </p:nvSpPr>
                <p:spPr>
                  <a:xfrm>
                    <a:off x="3089791" y="546898"/>
                    <a:ext cx="150792" cy="312910"/>
                  </a:xfrm>
                  <a:prstGeom prst="snip2SameRect">
                    <a:avLst>
                      <a:gd name="adj1" fmla="val 33057"/>
                      <a:gd name="adj2" fmla="val 0"/>
                    </a:avLst>
                  </a:prstGeom>
                  <a:solidFill>
                    <a:srgbClr val="FF0000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A28E4B75-7ACD-EC15-5B24-1DEF1AD8B1B1}"/>
                    </a:ext>
                  </a:extLst>
                </p:cNvPr>
                <p:cNvSpPr/>
                <p:nvPr/>
              </p:nvSpPr>
              <p:spPr>
                <a:xfrm>
                  <a:off x="2636126" y="1321454"/>
                  <a:ext cx="1244595" cy="733556"/>
                </a:xfrm>
                <a:prstGeom prst="roundRect">
                  <a:avLst/>
                </a:prstGeom>
                <a:solidFill>
                  <a:schemeClr val="accent4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BDE8F1CA-1B77-7FD8-F5B6-791D3A6CDBE0}"/>
                    </a:ext>
                  </a:extLst>
                </p:cNvPr>
                <p:cNvSpPr txBox="1"/>
                <p:nvPr/>
              </p:nvSpPr>
              <p:spPr>
                <a:xfrm rot="16200000">
                  <a:off x="2311966" y="651042"/>
                  <a:ext cx="65114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free flow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8DB6EDC9-A47B-6A53-265B-59BD73286D2B}"/>
                    </a:ext>
                  </a:extLst>
                </p:cNvPr>
                <p:cNvSpPr txBox="1"/>
                <p:nvPr/>
              </p:nvSpPr>
              <p:spPr>
                <a:xfrm rot="16200000">
                  <a:off x="2884390" y="520105"/>
                  <a:ext cx="963725" cy="3847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pressure relief 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(15 psi)</a:t>
                  </a:r>
                </a:p>
              </p:txBody>
            </p:sp>
            <p:sp>
              <p:nvSpPr>
                <p:cNvPr id="78" name="Flowchart: Collate 77">
                  <a:extLst>
                    <a:ext uri="{FF2B5EF4-FFF2-40B4-BE49-F238E27FC236}">
                      <a16:creationId xmlns:a16="http://schemas.microsoft.com/office/drawing/2014/main" id="{98BC210E-A04C-1E34-5B7D-7897A58C3A92}"/>
                    </a:ext>
                  </a:extLst>
                </p:cNvPr>
                <p:cNvSpPr/>
                <p:nvPr/>
              </p:nvSpPr>
              <p:spPr>
                <a:xfrm rot="16200000">
                  <a:off x="3194138" y="2174274"/>
                  <a:ext cx="88572" cy="129277"/>
                </a:xfrm>
                <a:prstGeom prst="flowChartCollate">
                  <a:avLst/>
                </a:prstGeom>
                <a:ln w="19050">
                  <a:solidFill>
                    <a:srgbClr val="4D4D4D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Flowchart: Collate 78">
                  <a:extLst>
                    <a:ext uri="{FF2B5EF4-FFF2-40B4-BE49-F238E27FC236}">
                      <a16:creationId xmlns:a16="http://schemas.microsoft.com/office/drawing/2014/main" id="{E545EFCF-F2B1-B6F4-BC25-1D839DFA0CF7}"/>
                    </a:ext>
                  </a:extLst>
                </p:cNvPr>
                <p:cNvSpPr/>
                <p:nvPr/>
              </p:nvSpPr>
              <p:spPr>
                <a:xfrm rot="16200000">
                  <a:off x="3624927" y="1015107"/>
                  <a:ext cx="88572" cy="129277"/>
                </a:xfrm>
                <a:prstGeom prst="flowChartCollate">
                  <a:avLst/>
                </a:prstGeom>
                <a:ln w="19050">
                  <a:solidFill>
                    <a:srgbClr val="4D4D4D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Flowchart: Collate 79">
                  <a:extLst>
                    <a:ext uri="{FF2B5EF4-FFF2-40B4-BE49-F238E27FC236}">
                      <a16:creationId xmlns:a16="http://schemas.microsoft.com/office/drawing/2014/main" id="{85C649A0-3B05-9471-F4F8-70AB842647D9}"/>
                    </a:ext>
                  </a:extLst>
                </p:cNvPr>
                <p:cNvSpPr/>
                <p:nvPr/>
              </p:nvSpPr>
              <p:spPr>
                <a:xfrm rot="16200000">
                  <a:off x="2892543" y="879330"/>
                  <a:ext cx="139588" cy="203738"/>
                </a:xfrm>
                <a:prstGeom prst="flowChartCollat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Explosion: 8 Points 81">
                  <a:extLst>
                    <a:ext uri="{FF2B5EF4-FFF2-40B4-BE49-F238E27FC236}">
                      <a16:creationId xmlns:a16="http://schemas.microsoft.com/office/drawing/2014/main" id="{56E848F9-B4ED-BD36-D92C-902A42C91C8C}"/>
                    </a:ext>
                  </a:extLst>
                </p:cNvPr>
                <p:cNvSpPr/>
                <p:nvPr/>
              </p:nvSpPr>
              <p:spPr>
                <a:xfrm>
                  <a:off x="3574116" y="454580"/>
                  <a:ext cx="185395" cy="211842"/>
                </a:xfrm>
                <a:prstGeom prst="irregularSeal1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Explosion: 8 Points 82">
                  <a:extLst>
                    <a:ext uri="{FF2B5EF4-FFF2-40B4-BE49-F238E27FC236}">
                      <a16:creationId xmlns:a16="http://schemas.microsoft.com/office/drawing/2014/main" id="{D24E6998-18CE-80CA-36A6-3F1A82400441}"/>
                    </a:ext>
                  </a:extLst>
                </p:cNvPr>
                <p:cNvSpPr/>
                <p:nvPr/>
              </p:nvSpPr>
              <p:spPr>
                <a:xfrm>
                  <a:off x="3168896" y="2273740"/>
                  <a:ext cx="148795" cy="170021"/>
                </a:xfrm>
                <a:prstGeom prst="irregularSeal1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86" name="Straight Arrow Connector 85">
                  <a:extLst>
                    <a:ext uri="{FF2B5EF4-FFF2-40B4-BE49-F238E27FC236}">
                      <a16:creationId xmlns:a16="http://schemas.microsoft.com/office/drawing/2014/main" id="{4B150D5A-05B1-7458-E9D7-8CB3A6CBAC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854055" y="450291"/>
                  <a:ext cx="549276" cy="1"/>
                </a:xfrm>
                <a:prstGeom prst="straightConnector1">
                  <a:avLst/>
                </a:prstGeom>
                <a:ln w="38100">
                  <a:prstDash val="sys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D61F2771-5D89-8547-9476-6C8A4C018031}"/>
                    </a:ext>
                  </a:extLst>
                </p:cNvPr>
                <p:cNvSpPr txBox="1"/>
                <p:nvPr/>
              </p:nvSpPr>
              <p:spPr>
                <a:xfrm>
                  <a:off x="1130801" y="452700"/>
                  <a:ext cx="127951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vent outside building</a:t>
                  </a:r>
                </a:p>
              </p:txBody>
            </p:sp>
          </p:grp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0F3109A-5C64-977E-2ACA-C9A4F4982F61}"/>
                  </a:ext>
                </a:extLst>
              </p:cNvPr>
              <p:cNvSpPr txBox="1"/>
              <p:nvPr/>
            </p:nvSpPr>
            <p:spPr>
              <a:xfrm>
                <a:off x="3832068" y="1082970"/>
                <a:ext cx="123918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ambient hydrocarbon reservoir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(AHCR-1)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C006646-B91D-C416-2E82-CA48D8C664BE}"/>
                  </a:ext>
                </a:extLst>
              </p:cNvPr>
              <p:cNvSpPr txBox="1"/>
              <p:nvPr/>
            </p:nvSpPr>
            <p:spPr>
              <a:xfrm>
                <a:off x="3137679" y="2258684"/>
                <a:ext cx="33054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V0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8516C684-5536-416C-AA2E-BB35FC8D52F7}"/>
                  </a:ext>
                </a:extLst>
              </p:cNvPr>
              <p:cNvSpPr txBox="1"/>
              <p:nvPr/>
            </p:nvSpPr>
            <p:spPr>
              <a:xfrm>
                <a:off x="3575958" y="1096666"/>
                <a:ext cx="33054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V1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16048CB-FBA0-C98D-8F33-D3B3AD7E7BC9}"/>
                  </a:ext>
                </a:extLst>
              </p:cNvPr>
              <p:cNvSpPr txBox="1"/>
              <p:nvPr/>
            </p:nvSpPr>
            <p:spPr>
              <a:xfrm>
                <a:off x="2686482" y="867715"/>
                <a:ext cx="33054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V2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8784B8D6-FA1E-B6D1-A342-B2E34D30CDCC}"/>
                  </a:ext>
                </a:extLst>
              </p:cNvPr>
              <p:cNvSpPr/>
              <p:nvPr/>
            </p:nvSpPr>
            <p:spPr>
              <a:xfrm>
                <a:off x="3739348" y="869005"/>
                <a:ext cx="240538" cy="156903"/>
              </a:xfrm>
              <a:prstGeom prst="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91DB210-9D45-7FA2-53DD-BB75BF8E618A}"/>
                  </a:ext>
                </a:extLst>
              </p:cNvPr>
              <p:cNvSpPr txBox="1"/>
              <p:nvPr/>
            </p:nvSpPr>
            <p:spPr>
              <a:xfrm>
                <a:off x="2753393" y="2370303"/>
                <a:ext cx="39466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CP0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A202F80-CA88-8A11-3249-CD997C4286BF}"/>
                  </a:ext>
                </a:extLst>
              </p:cNvPr>
              <p:cNvSpPr txBox="1"/>
              <p:nvPr/>
            </p:nvSpPr>
            <p:spPr>
              <a:xfrm>
                <a:off x="3554041" y="573262"/>
                <a:ext cx="39466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CP1</a:t>
                </a:r>
              </a:p>
            </p:txBody>
          </p:sp>
          <p:sp>
            <p:nvSpPr>
              <p:cNvPr id="111" name="Explosion: 8 Points 110">
                <a:extLst>
                  <a:ext uri="{FF2B5EF4-FFF2-40B4-BE49-F238E27FC236}">
                    <a16:creationId xmlns:a16="http://schemas.microsoft.com/office/drawing/2014/main" id="{A96DD58B-0287-934C-5CF4-738CB026FF8A}"/>
                  </a:ext>
                </a:extLst>
              </p:cNvPr>
              <p:cNvSpPr/>
              <p:nvPr/>
            </p:nvSpPr>
            <p:spPr>
              <a:xfrm>
                <a:off x="2232972" y="499059"/>
                <a:ext cx="148795" cy="170021"/>
              </a:xfrm>
              <a:prstGeom prst="irregularSeal1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7939C034-A5C5-E63C-39B3-19AE4F32625E}"/>
                  </a:ext>
                </a:extLst>
              </p:cNvPr>
              <p:cNvSpPr txBox="1"/>
              <p:nvPr/>
            </p:nvSpPr>
            <p:spPr>
              <a:xfrm>
                <a:off x="3913188" y="811866"/>
                <a:ext cx="122982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pressure transducer</a:t>
                </a:r>
              </a:p>
            </p:txBody>
          </p:sp>
        </p:grpSp>
      </p:grp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2651592-9786-7FC6-4BCD-F14403856D8B}"/>
              </a:ext>
            </a:extLst>
          </p:cNvPr>
          <p:cNvSpPr>
            <a:spLocks/>
          </p:cNvSpPr>
          <p:nvPr/>
        </p:nvSpPr>
        <p:spPr>
          <a:xfrm rot="5400000">
            <a:off x="2278168" y="3336508"/>
            <a:ext cx="111633" cy="440896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1EBDDC4D-CEA1-330B-F2CB-8D5E4D6B8E5C}"/>
              </a:ext>
            </a:extLst>
          </p:cNvPr>
          <p:cNvSpPr>
            <a:spLocks/>
          </p:cNvSpPr>
          <p:nvPr/>
        </p:nvSpPr>
        <p:spPr>
          <a:xfrm rot="5400000">
            <a:off x="2286204" y="3064011"/>
            <a:ext cx="111633" cy="440896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EA6F1264-E4D5-83E0-18D7-2F3D3CD395A5}"/>
              </a:ext>
            </a:extLst>
          </p:cNvPr>
          <p:cNvGrpSpPr/>
          <p:nvPr/>
        </p:nvGrpSpPr>
        <p:grpSpPr>
          <a:xfrm>
            <a:off x="2242821" y="3228642"/>
            <a:ext cx="1002164" cy="2333301"/>
            <a:chOff x="2242821" y="3126082"/>
            <a:chExt cx="1002164" cy="2435861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C6DFA64-16D8-CF05-41F5-D19031D5D145}"/>
                </a:ext>
              </a:extLst>
            </p:cNvPr>
            <p:cNvSpPr>
              <a:spLocks/>
            </p:cNvSpPr>
            <p:nvPr/>
          </p:nvSpPr>
          <p:spPr>
            <a:xfrm>
              <a:off x="2242821" y="3126082"/>
              <a:ext cx="1002164" cy="2435861"/>
            </a:xfrm>
            <a:custGeom>
              <a:avLst/>
              <a:gdLst>
                <a:gd name="connsiteX0" fmla="*/ 32630 w 2407341"/>
                <a:gd name="connsiteY0" fmla="*/ 0 h 4087349"/>
                <a:gd name="connsiteX1" fmla="*/ 12159 w 2407341"/>
                <a:gd name="connsiteY1" fmla="*/ 1658203 h 4087349"/>
                <a:gd name="connsiteX2" fmla="*/ 196404 w 2407341"/>
                <a:gd name="connsiteY2" fmla="*/ 2060812 h 4087349"/>
                <a:gd name="connsiteX3" fmla="*/ 1247281 w 2407341"/>
                <a:gd name="connsiteY3" fmla="*/ 2122227 h 4087349"/>
                <a:gd name="connsiteX4" fmla="*/ 1684010 w 2407341"/>
                <a:gd name="connsiteY4" fmla="*/ 2238233 h 4087349"/>
                <a:gd name="connsiteX5" fmla="*/ 1909198 w 2407341"/>
                <a:gd name="connsiteY5" fmla="*/ 3022979 h 4087349"/>
                <a:gd name="connsiteX6" fmla="*/ 1950141 w 2407341"/>
                <a:gd name="connsiteY6" fmla="*/ 3978322 h 4087349"/>
                <a:gd name="connsiteX7" fmla="*/ 2407341 w 2407341"/>
                <a:gd name="connsiteY7" fmla="*/ 4026090 h 4087349"/>
                <a:gd name="connsiteX0" fmla="*/ 32630 w 2325454"/>
                <a:gd name="connsiteY0" fmla="*/ 0 h 5011500"/>
                <a:gd name="connsiteX1" fmla="*/ 12159 w 2325454"/>
                <a:gd name="connsiteY1" fmla="*/ 1658203 h 5011500"/>
                <a:gd name="connsiteX2" fmla="*/ 196404 w 2325454"/>
                <a:gd name="connsiteY2" fmla="*/ 2060812 h 5011500"/>
                <a:gd name="connsiteX3" fmla="*/ 1247281 w 2325454"/>
                <a:gd name="connsiteY3" fmla="*/ 2122227 h 5011500"/>
                <a:gd name="connsiteX4" fmla="*/ 1684010 w 2325454"/>
                <a:gd name="connsiteY4" fmla="*/ 2238233 h 5011500"/>
                <a:gd name="connsiteX5" fmla="*/ 1909198 w 2325454"/>
                <a:gd name="connsiteY5" fmla="*/ 3022979 h 5011500"/>
                <a:gd name="connsiteX6" fmla="*/ 1950141 w 2325454"/>
                <a:gd name="connsiteY6" fmla="*/ 3978322 h 5011500"/>
                <a:gd name="connsiteX7" fmla="*/ 2325454 w 2325454"/>
                <a:gd name="connsiteY7" fmla="*/ 5008729 h 5011500"/>
                <a:gd name="connsiteX0" fmla="*/ 32630 w 2980546"/>
                <a:gd name="connsiteY0" fmla="*/ 0 h 4759996"/>
                <a:gd name="connsiteX1" fmla="*/ 12159 w 2980546"/>
                <a:gd name="connsiteY1" fmla="*/ 1658203 h 4759996"/>
                <a:gd name="connsiteX2" fmla="*/ 196404 w 2980546"/>
                <a:gd name="connsiteY2" fmla="*/ 2060812 h 4759996"/>
                <a:gd name="connsiteX3" fmla="*/ 1247281 w 2980546"/>
                <a:gd name="connsiteY3" fmla="*/ 2122227 h 4759996"/>
                <a:gd name="connsiteX4" fmla="*/ 1684010 w 2980546"/>
                <a:gd name="connsiteY4" fmla="*/ 2238233 h 4759996"/>
                <a:gd name="connsiteX5" fmla="*/ 1909198 w 2980546"/>
                <a:gd name="connsiteY5" fmla="*/ 3022979 h 4759996"/>
                <a:gd name="connsiteX6" fmla="*/ 1950141 w 2980546"/>
                <a:gd name="connsiteY6" fmla="*/ 3978322 h 4759996"/>
                <a:gd name="connsiteX7" fmla="*/ 2980546 w 2980546"/>
                <a:gd name="connsiteY7" fmla="*/ 4756246 h 4759996"/>
                <a:gd name="connsiteX0" fmla="*/ 32630 w 2980546"/>
                <a:gd name="connsiteY0" fmla="*/ 0 h 4813864"/>
                <a:gd name="connsiteX1" fmla="*/ 12159 w 2980546"/>
                <a:gd name="connsiteY1" fmla="*/ 1658203 h 4813864"/>
                <a:gd name="connsiteX2" fmla="*/ 196404 w 2980546"/>
                <a:gd name="connsiteY2" fmla="*/ 2060812 h 4813864"/>
                <a:gd name="connsiteX3" fmla="*/ 1247281 w 2980546"/>
                <a:gd name="connsiteY3" fmla="*/ 2122227 h 4813864"/>
                <a:gd name="connsiteX4" fmla="*/ 1684010 w 2980546"/>
                <a:gd name="connsiteY4" fmla="*/ 2238233 h 4813864"/>
                <a:gd name="connsiteX5" fmla="*/ 1909198 w 2980546"/>
                <a:gd name="connsiteY5" fmla="*/ 3022979 h 4813864"/>
                <a:gd name="connsiteX6" fmla="*/ 1950141 w 2980546"/>
                <a:gd name="connsiteY6" fmla="*/ 3978322 h 4813864"/>
                <a:gd name="connsiteX7" fmla="*/ 2980546 w 2980546"/>
                <a:gd name="connsiteY7" fmla="*/ 4756246 h 4813864"/>
                <a:gd name="connsiteX0" fmla="*/ 32630 w 2960074"/>
                <a:gd name="connsiteY0" fmla="*/ 0 h 4775106"/>
                <a:gd name="connsiteX1" fmla="*/ 12159 w 2960074"/>
                <a:gd name="connsiteY1" fmla="*/ 1658203 h 4775106"/>
                <a:gd name="connsiteX2" fmla="*/ 196404 w 2960074"/>
                <a:gd name="connsiteY2" fmla="*/ 2060812 h 4775106"/>
                <a:gd name="connsiteX3" fmla="*/ 1247281 w 2960074"/>
                <a:gd name="connsiteY3" fmla="*/ 2122227 h 4775106"/>
                <a:gd name="connsiteX4" fmla="*/ 1684010 w 2960074"/>
                <a:gd name="connsiteY4" fmla="*/ 2238233 h 4775106"/>
                <a:gd name="connsiteX5" fmla="*/ 1909198 w 2960074"/>
                <a:gd name="connsiteY5" fmla="*/ 3022979 h 4775106"/>
                <a:gd name="connsiteX6" fmla="*/ 1950141 w 2960074"/>
                <a:gd name="connsiteY6" fmla="*/ 3978322 h 4775106"/>
                <a:gd name="connsiteX7" fmla="*/ 2960074 w 2960074"/>
                <a:gd name="connsiteY7" fmla="*/ 4715303 h 4775106"/>
                <a:gd name="connsiteX0" fmla="*/ 58476 w 2985920"/>
                <a:gd name="connsiteY0" fmla="*/ 0 h 4775106"/>
                <a:gd name="connsiteX1" fmla="*/ 38005 w 2985920"/>
                <a:gd name="connsiteY1" fmla="*/ 1658203 h 4775106"/>
                <a:gd name="connsiteX2" fmla="*/ 571407 w 2985920"/>
                <a:gd name="connsiteY2" fmla="*/ 3075034 h 4775106"/>
                <a:gd name="connsiteX3" fmla="*/ 1273127 w 2985920"/>
                <a:gd name="connsiteY3" fmla="*/ 2122227 h 4775106"/>
                <a:gd name="connsiteX4" fmla="*/ 1709856 w 2985920"/>
                <a:gd name="connsiteY4" fmla="*/ 2238233 h 4775106"/>
                <a:gd name="connsiteX5" fmla="*/ 1935044 w 2985920"/>
                <a:gd name="connsiteY5" fmla="*/ 3022979 h 4775106"/>
                <a:gd name="connsiteX6" fmla="*/ 1975987 w 2985920"/>
                <a:gd name="connsiteY6" fmla="*/ 3978322 h 4775106"/>
                <a:gd name="connsiteX7" fmla="*/ 2985920 w 2985920"/>
                <a:gd name="connsiteY7" fmla="*/ 4715303 h 4775106"/>
                <a:gd name="connsiteX0" fmla="*/ 58476 w 2985920"/>
                <a:gd name="connsiteY0" fmla="*/ 0 h 4775106"/>
                <a:gd name="connsiteX1" fmla="*/ 38005 w 2985920"/>
                <a:gd name="connsiteY1" fmla="*/ 1658203 h 4775106"/>
                <a:gd name="connsiteX2" fmla="*/ 571407 w 2985920"/>
                <a:gd name="connsiteY2" fmla="*/ 3075034 h 4775106"/>
                <a:gd name="connsiteX3" fmla="*/ 1555780 w 2985920"/>
                <a:gd name="connsiteY3" fmla="*/ 3352595 h 4775106"/>
                <a:gd name="connsiteX4" fmla="*/ 1709856 w 2985920"/>
                <a:gd name="connsiteY4" fmla="*/ 2238233 h 4775106"/>
                <a:gd name="connsiteX5" fmla="*/ 1935044 w 2985920"/>
                <a:gd name="connsiteY5" fmla="*/ 3022979 h 4775106"/>
                <a:gd name="connsiteX6" fmla="*/ 1975987 w 2985920"/>
                <a:gd name="connsiteY6" fmla="*/ 3978322 h 4775106"/>
                <a:gd name="connsiteX7" fmla="*/ 2985920 w 2985920"/>
                <a:gd name="connsiteY7" fmla="*/ 4715303 h 4775106"/>
                <a:gd name="connsiteX0" fmla="*/ 58476 w 2985920"/>
                <a:gd name="connsiteY0" fmla="*/ 0 h 4775106"/>
                <a:gd name="connsiteX1" fmla="*/ 38005 w 2985920"/>
                <a:gd name="connsiteY1" fmla="*/ 1658203 h 4775106"/>
                <a:gd name="connsiteX2" fmla="*/ 571407 w 2985920"/>
                <a:gd name="connsiteY2" fmla="*/ 3075034 h 4775106"/>
                <a:gd name="connsiteX3" fmla="*/ 1555780 w 2985920"/>
                <a:gd name="connsiteY3" fmla="*/ 3352595 h 4775106"/>
                <a:gd name="connsiteX4" fmla="*/ 2025762 w 2985920"/>
                <a:gd name="connsiteY4" fmla="*/ 3402093 h 4775106"/>
                <a:gd name="connsiteX5" fmla="*/ 1935044 w 2985920"/>
                <a:gd name="connsiteY5" fmla="*/ 3022979 h 4775106"/>
                <a:gd name="connsiteX6" fmla="*/ 1975987 w 2985920"/>
                <a:gd name="connsiteY6" fmla="*/ 3978322 h 4775106"/>
                <a:gd name="connsiteX7" fmla="*/ 2985920 w 2985920"/>
                <a:gd name="connsiteY7" fmla="*/ 4715303 h 4775106"/>
                <a:gd name="connsiteX0" fmla="*/ 58476 w 2985920"/>
                <a:gd name="connsiteY0" fmla="*/ 0 h 4775106"/>
                <a:gd name="connsiteX1" fmla="*/ 38005 w 2985920"/>
                <a:gd name="connsiteY1" fmla="*/ 1658203 h 4775106"/>
                <a:gd name="connsiteX2" fmla="*/ 571407 w 2985920"/>
                <a:gd name="connsiteY2" fmla="*/ 3075034 h 4775106"/>
                <a:gd name="connsiteX3" fmla="*/ 1555780 w 2985920"/>
                <a:gd name="connsiteY3" fmla="*/ 3352595 h 4775106"/>
                <a:gd name="connsiteX4" fmla="*/ 2025762 w 2985920"/>
                <a:gd name="connsiteY4" fmla="*/ 3402093 h 4775106"/>
                <a:gd name="connsiteX5" fmla="*/ 2450468 w 2985920"/>
                <a:gd name="connsiteY5" fmla="*/ 3787801 h 4775106"/>
                <a:gd name="connsiteX6" fmla="*/ 1975987 w 2985920"/>
                <a:gd name="connsiteY6" fmla="*/ 3978322 h 4775106"/>
                <a:gd name="connsiteX7" fmla="*/ 2985920 w 2985920"/>
                <a:gd name="connsiteY7" fmla="*/ 4715303 h 4775106"/>
                <a:gd name="connsiteX0" fmla="*/ 58476 w 2985920"/>
                <a:gd name="connsiteY0" fmla="*/ 0 h 5679920"/>
                <a:gd name="connsiteX1" fmla="*/ 38005 w 2985920"/>
                <a:gd name="connsiteY1" fmla="*/ 1658203 h 5679920"/>
                <a:gd name="connsiteX2" fmla="*/ 571407 w 2985920"/>
                <a:gd name="connsiteY2" fmla="*/ 3075034 h 5679920"/>
                <a:gd name="connsiteX3" fmla="*/ 1555780 w 2985920"/>
                <a:gd name="connsiteY3" fmla="*/ 3352595 h 5679920"/>
                <a:gd name="connsiteX4" fmla="*/ 2025762 w 2985920"/>
                <a:gd name="connsiteY4" fmla="*/ 3402093 h 5679920"/>
                <a:gd name="connsiteX5" fmla="*/ 2450468 w 2985920"/>
                <a:gd name="connsiteY5" fmla="*/ 3787801 h 5679920"/>
                <a:gd name="connsiteX6" fmla="*/ 2408278 w 2985920"/>
                <a:gd name="connsiteY6" fmla="*/ 5657609 h 5679920"/>
                <a:gd name="connsiteX7" fmla="*/ 2985920 w 2985920"/>
                <a:gd name="connsiteY7" fmla="*/ 4715303 h 5679920"/>
                <a:gd name="connsiteX0" fmla="*/ 58476 w 2985920"/>
                <a:gd name="connsiteY0" fmla="*/ 0 h 5679920"/>
                <a:gd name="connsiteX1" fmla="*/ 38005 w 2985920"/>
                <a:gd name="connsiteY1" fmla="*/ 1658203 h 5679920"/>
                <a:gd name="connsiteX2" fmla="*/ 571407 w 2985920"/>
                <a:gd name="connsiteY2" fmla="*/ 3075034 h 5679920"/>
                <a:gd name="connsiteX3" fmla="*/ 1555780 w 2985920"/>
                <a:gd name="connsiteY3" fmla="*/ 3352595 h 5679920"/>
                <a:gd name="connsiteX4" fmla="*/ 2025762 w 2985920"/>
                <a:gd name="connsiteY4" fmla="*/ 3402093 h 5679920"/>
                <a:gd name="connsiteX5" fmla="*/ 2550228 w 2985920"/>
                <a:gd name="connsiteY5" fmla="*/ 3837681 h 5679920"/>
                <a:gd name="connsiteX6" fmla="*/ 2408278 w 2985920"/>
                <a:gd name="connsiteY6" fmla="*/ 5657609 h 5679920"/>
                <a:gd name="connsiteX7" fmla="*/ 2985920 w 2985920"/>
                <a:gd name="connsiteY7" fmla="*/ 4715303 h 5679920"/>
                <a:gd name="connsiteX0" fmla="*/ 58476 w 2985920"/>
                <a:gd name="connsiteY0" fmla="*/ 0 h 5728687"/>
                <a:gd name="connsiteX1" fmla="*/ 38005 w 2985920"/>
                <a:gd name="connsiteY1" fmla="*/ 1658203 h 5728687"/>
                <a:gd name="connsiteX2" fmla="*/ 571407 w 2985920"/>
                <a:gd name="connsiteY2" fmla="*/ 3075034 h 5728687"/>
                <a:gd name="connsiteX3" fmla="*/ 1555780 w 2985920"/>
                <a:gd name="connsiteY3" fmla="*/ 3352595 h 5728687"/>
                <a:gd name="connsiteX4" fmla="*/ 2025762 w 2985920"/>
                <a:gd name="connsiteY4" fmla="*/ 3402093 h 5728687"/>
                <a:gd name="connsiteX5" fmla="*/ 2550228 w 2985920"/>
                <a:gd name="connsiteY5" fmla="*/ 3837681 h 5728687"/>
                <a:gd name="connsiteX6" fmla="*/ 2508038 w 2985920"/>
                <a:gd name="connsiteY6" fmla="*/ 5707489 h 5728687"/>
                <a:gd name="connsiteX7" fmla="*/ 2985920 w 2985920"/>
                <a:gd name="connsiteY7" fmla="*/ 4715303 h 5728687"/>
                <a:gd name="connsiteX0" fmla="*/ 58476 w 2569250"/>
                <a:gd name="connsiteY0" fmla="*/ 0 h 6379638"/>
                <a:gd name="connsiteX1" fmla="*/ 38005 w 2569250"/>
                <a:gd name="connsiteY1" fmla="*/ 1658203 h 6379638"/>
                <a:gd name="connsiteX2" fmla="*/ 571407 w 2569250"/>
                <a:gd name="connsiteY2" fmla="*/ 3075034 h 6379638"/>
                <a:gd name="connsiteX3" fmla="*/ 1555780 w 2569250"/>
                <a:gd name="connsiteY3" fmla="*/ 3352595 h 6379638"/>
                <a:gd name="connsiteX4" fmla="*/ 2025762 w 2569250"/>
                <a:gd name="connsiteY4" fmla="*/ 3402093 h 6379638"/>
                <a:gd name="connsiteX5" fmla="*/ 2550228 w 2569250"/>
                <a:gd name="connsiteY5" fmla="*/ 3837681 h 6379638"/>
                <a:gd name="connsiteX6" fmla="*/ 2508038 w 2569250"/>
                <a:gd name="connsiteY6" fmla="*/ 5707489 h 6379638"/>
                <a:gd name="connsiteX7" fmla="*/ 1938445 w 2569250"/>
                <a:gd name="connsiteY7" fmla="*/ 6311455 h 6379638"/>
                <a:gd name="connsiteX0" fmla="*/ 58476 w 2569250"/>
                <a:gd name="connsiteY0" fmla="*/ 0 h 6472917"/>
                <a:gd name="connsiteX1" fmla="*/ 38005 w 2569250"/>
                <a:gd name="connsiteY1" fmla="*/ 1658203 h 6472917"/>
                <a:gd name="connsiteX2" fmla="*/ 571407 w 2569250"/>
                <a:gd name="connsiteY2" fmla="*/ 3075034 h 6472917"/>
                <a:gd name="connsiteX3" fmla="*/ 1555780 w 2569250"/>
                <a:gd name="connsiteY3" fmla="*/ 3352595 h 6472917"/>
                <a:gd name="connsiteX4" fmla="*/ 2025762 w 2569250"/>
                <a:gd name="connsiteY4" fmla="*/ 3402093 h 6472917"/>
                <a:gd name="connsiteX5" fmla="*/ 2550228 w 2569250"/>
                <a:gd name="connsiteY5" fmla="*/ 3837681 h 6472917"/>
                <a:gd name="connsiteX6" fmla="*/ 2508038 w 2569250"/>
                <a:gd name="connsiteY6" fmla="*/ 5707489 h 6472917"/>
                <a:gd name="connsiteX7" fmla="*/ 1589287 w 2569250"/>
                <a:gd name="connsiteY7" fmla="*/ 6411215 h 6472917"/>
                <a:gd name="connsiteX0" fmla="*/ 58476 w 2569250"/>
                <a:gd name="connsiteY0" fmla="*/ 0 h 6488881"/>
                <a:gd name="connsiteX1" fmla="*/ 38005 w 2569250"/>
                <a:gd name="connsiteY1" fmla="*/ 1658203 h 6488881"/>
                <a:gd name="connsiteX2" fmla="*/ 571407 w 2569250"/>
                <a:gd name="connsiteY2" fmla="*/ 3075034 h 6488881"/>
                <a:gd name="connsiteX3" fmla="*/ 1555780 w 2569250"/>
                <a:gd name="connsiteY3" fmla="*/ 3352595 h 6488881"/>
                <a:gd name="connsiteX4" fmla="*/ 2025762 w 2569250"/>
                <a:gd name="connsiteY4" fmla="*/ 3402093 h 6488881"/>
                <a:gd name="connsiteX5" fmla="*/ 2550228 w 2569250"/>
                <a:gd name="connsiteY5" fmla="*/ 3837681 h 6488881"/>
                <a:gd name="connsiteX6" fmla="*/ 2508038 w 2569250"/>
                <a:gd name="connsiteY6" fmla="*/ 5707489 h 6488881"/>
                <a:gd name="connsiteX7" fmla="*/ 1589287 w 2569250"/>
                <a:gd name="connsiteY7" fmla="*/ 6411215 h 6488881"/>
                <a:gd name="connsiteX0" fmla="*/ 58476 w 2580030"/>
                <a:gd name="connsiteY0" fmla="*/ 0 h 6488881"/>
                <a:gd name="connsiteX1" fmla="*/ 38005 w 2580030"/>
                <a:gd name="connsiteY1" fmla="*/ 1658203 h 6488881"/>
                <a:gd name="connsiteX2" fmla="*/ 571407 w 2580030"/>
                <a:gd name="connsiteY2" fmla="*/ 3075034 h 6488881"/>
                <a:gd name="connsiteX3" fmla="*/ 1555780 w 2580030"/>
                <a:gd name="connsiteY3" fmla="*/ 3352595 h 6488881"/>
                <a:gd name="connsiteX4" fmla="*/ 2025762 w 2580030"/>
                <a:gd name="connsiteY4" fmla="*/ 3402093 h 6488881"/>
                <a:gd name="connsiteX5" fmla="*/ 2550228 w 2580030"/>
                <a:gd name="connsiteY5" fmla="*/ 3837681 h 6488881"/>
                <a:gd name="connsiteX6" fmla="*/ 2508038 w 2580030"/>
                <a:gd name="connsiteY6" fmla="*/ 5707489 h 6488881"/>
                <a:gd name="connsiteX7" fmla="*/ 1589287 w 2580030"/>
                <a:gd name="connsiteY7" fmla="*/ 6411215 h 6488881"/>
                <a:gd name="connsiteX0" fmla="*/ 58476 w 2580030"/>
                <a:gd name="connsiteY0" fmla="*/ 0 h 6488881"/>
                <a:gd name="connsiteX1" fmla="*/ 38005 w 2580030"/>
                <a:gd name="connsiteY1" fmla="*/ 1658203 h 6488881"/>
                <a:gd name="connsiteX2" fmla="*/ 571407 w 2580030"/>
                <a:gd name="connsiteY2" fmla="*/ 3075034 h 6488881"/>
                <a:gd name="connsiteX3" fmla="*/ 2025762 w 2580030"/>
                <a:gd name="connsiteY3" fmla="*/ 3402093 h 6488881"/>
                <a:gd name="connsiteX4" fmla="*/ 2550228 w 2580030"/>
                <a:gd name="connsiteY4" fmla="*/ 3837681 h 6488881"/>
                <a:gd name="connsiteX5" fmla="*/ 2508038 w 2580030"/>
                <a:gd name="connsiteY5" fmla="*/ 5707489 h 6488881"/>
                <a:gd name="connsiteX6" fmla="*/ 1589287 w 2580030"/>
                <a:gd name="connsiteY6" fmla="*/ 6411215 h 6488881"/>
                <a:gd name="connsiteX0" fmla="*/ 58476 w 2580030"/>
                <a:gd name="connsiteY0" fmla="*/ 0 h 6488881"/>
                <a:gd name="connsiteX1" fmla="*/ 38005 w 2580030"/>
                <a:gd name="connsiteY1" fmla="*/ 1658203 h 6488881"/>
                <a:gd name="connsiteX2" fmla="*/ 571407 w 2580030"/>
                <a:gd name="connsiteY2" fmla="*/ 3075034 h 6488881"/>
                <a:gd name="connsiteX3" fmla="*/ 2025762 w 2580030"/>
                <a:gd name="connsiteY3" fmla="*/ 3402093 h 6488881"/>
                <a:gd name="connsiteX4" fmla="*/ 2550228 w 2580030"/>
                <a:gd name="connsiteY4" fmla="*/ 3837681 h 6488881"/>
                <a:gd name="connsiteX5" fmla="*/ 2508038 w 2580030"/>
                <a:gd name="connsiteY5" fmla="*/ 5707489 h 6488881"/>
                <a:gd name="connsiteX6" fmla="*/ 1589287 w 2580030"/>
                <a:gd name="connsiteY6" fmla="*/ 6411215 h 6488881"/>
                <a:gd name="connsiteX0" fmla="*/ 58476 w 2594164"/>
                <a:gd name="connsiteY0" fmla="*/ 0 h 6488881"/>
                <a:gd name="connsiteX1" fmla="*/ 38005 w 2594164"/>
                <a:gd name="connsiteY1" fmla="*/ 1658203 h 6488881"/>
                <a:gd name="connsiteX2" fmla="*/ 571407 w 2594164"/>
                <a:gd name="connsiteY2" fmla="*/ 3075034 h 6488881"/>
                <a:gd name="connsiteX3" fmla="*/ 2025762 w 2594164"/>
                <a:gd name="connsiteY3" fmla="*/ 3402093 h 6488881"/>
                <a:gd name="connsiteX4" fmla="*/ 2550228 w 2594164"/>
                <a:gd name="connsiteY4" fmla="*/ 3837681 h 6488881"/>
                <a:gd name="connsiteX5" fmla="*/ 2508038 w 2594164"/>
                <a:gd name="connsiteY5" fmla="*/ 5707489 h 6488881"/>
                <a:gd name="connsiteX6" fmla="*/ 1589287 w 2594164"/>
                <a:gd name="connsiteY6" fmla="*/ 6411215 h 6488881"/>
                <a:gd name="connsiteX0" fmla="*/ 58476 w 2603894"/>
                <a:gd name="connsiteY0" fmla="*/ 0 h 6488881"/>
                <a:gd name="connsiteX1" fmla="*/ 38005 w 2603894"/>
                <a:gd name="connsiteY1" fmla="*/ 1658203 h 6488881"/>
                <a:gd name="connsiteX2" fmla="*/ 571407 w 2603894"/>
                <a:gd name="connsiteY2" fmla="*/ 3075034 h 6488881"/>
                <a:gd name="connsiteX3" fmla="*/ 1892750 w 2603894"/>
                <a:gd name="connsiteY3" fmla="*/ 3468600 h 6488881"/>
                <a:gd name="connsiteX4" fmla="*/ 2550228 w 2603894"/>
                <a:gd name="connsiteY4" fmla="*/ 3837681 h 6488881"/>
                <a:gd name="connsiteX5" fmla="*/ 2508038 w 2603894"/>
                <a:gd name="connsiteY5" fmla="*/ 5707489 h 6488881"/>
                <a:gd name="connsiteX6" fmla="*/ 1589287 w 2603894"/>
                <a:gd name="connsiteY6" fmla="*/ 6411215 h 6488881"/>
                <a:gd name="connsiteX0" fmla="*/ 58476 w 2603894"/>
                <a:gd name="connsiteY0" fmla="*/ 0 h 6488881"/>
                <a:gd name="connsiteX1" fmla="*/ 38005 w 2603894"/>
                <a:gd name="connsiteY1" fmla="*/ 1658203 h 6488881"/>
                <a:gd name="connsiteX2" fmla="*/ 571407 w 2603894"/>
                <a:gd name="connsiteY2" fmla="*/ 3075034 h 6488881"/>
                <a:gd name="connsiteX3" fmla="*/ 1892750 w 2603894"/>
                <a:gd name="connsiteY3" fmla="*/ 3468600 h 6488881"/>
                <a:gd name="connsiteX4" fmla="*/ 2550228 w 2603894"/>
                <a:gd name="connsiteY4" fmla="*/ 3837681 h 6488881"/>
                <a:gd name="connsiteX5" fmla="*/ 2508038 w 2603894"/>
                <a:gd name="connsiteY5" fmla="*/ 5707489 h 6488881"/>
                <a:gd name="connsiteX6" fmla="*/ 1589287 w 2603894"/>
                <a:gd name="connsiteY6" fmla="*/ 6411215 h 6488881"/>
                <a:gd name="connsiteX0" fmla="*/ 58476 w 2603894"/>
                <a:gd name="connsiteY0" fmla="*/ 0 h 6411215"/>
                <a:gd name="connsiteX1" fmla="*/ 38005 w 2603894"/>
                <a:gd name="connsiteY1" fmla="*/ 1658203 h 6411215"/>
                <a:gd name="connsiteX2" fmla="*/ 571407 w 2603894"/>
                <a:gd name="connsiteY2" fmla="*/ 3075034 h 6411215"/>
                <a:gd name="connsiteX3" fmla="*/ 1892750 w 2603894"/>
                <a:gd name="connsiteY3" fmla="*/ 3468600 h 6411215"/>
                <a:gd name="connsiteX4" fmla="*/ 2550228 w 2603894"/>
                <a:gd name="connsiteY4" fmla="*/ 3837681 h 6411215"/>
                <a:gd name="connsiteX5" fmla="*/ 2508038 w 2603894"/>
                <a:gd name="connsiteY5" fmla="*/ 5707489 h 6411215"/>
                <a:gd name="connsiteX6" fmla="*/ 1589287 w 2603894"/>
                <a:gd name="connsiteY6" fmla="*/ 6411215 h 6411215"/>
                <a:gd name="connsiteX0" fmla="*/ 58476 w 2618439"/>
                <a:gd name="connsiteY0" fmla="*/ 0 h 6461095"/>
                <a:gd name="connsiteX1" fmla="*/ 38005 w 2618439"/>
                <a:gd name="connsiteY1" fmla="*/ 1658203 h 6461095"/>
                <a:gd name="connsiteX2" fmla="*/ 571407 w 2618439"/>
                <a:gd name="connsiteY2" fmla="*/ 3075034 h 6461095"/>
                <a:gd name="connsiteX3" fmla="*/ 1892750 w 2618439"/>
                <a:gd name="connsiteY3" fmla="*/ 3468600 h 6461095"/>
                <a:gd name="connsiteX4" fmla="*/ 2550228 w 2618439"/>
                <a:gd name="connsiteY4" fmla="*/ 3837681 h 6461095"/>
                <a:gd name="connsiteX5" fmla="*/ 2508038 w 2618439"/>
                <a:gd name="connsiteY5" fmla="*/ 5707489 h 6461095"/>
                <a:gd name="connsiteX6" fmla="*/ 1755553 w 2618439"/>
                <a:gd name="connsiteY6" fmla="*/ 6461095 h 6461095"/>
                <a:gd name="connsiteX0" fmla="*/ 58476 w 2618439"/>
                <a:gd name="connsiteY0" fmla="*/ 0 h 6461095"/>
                <a:gd name="connsiteX1" fmla="*/ 38005 w 2618439"/>
                <a:gd name="connsiteY1" fmla="*/ 1658203 h 6461095"/>
                <a:gd name="connsiteX2" fmla="*/ 571407 w 2618439"/>
                <a:gd name="connsiteY2" fmla="*/ 3075034 h 6461095"/>
                <a:gd name="connsiteX3" fmla="*/ 1892750 w 2618439"/>
                <a:gd name="connsiteY3" fmla="*/ 3468600 h 6461095"/>
                <a:gd name="connsiteX4" fmla="*/ 2550228 w 2618439"/>
                <a:gd name="connsiteY4" fmla="*/ 3837681 h 6461095"/>
                <a:gd name="connsiteX5" fmla="*/ 2508038 w 2618439"/>
                <a:gd name="connsiteY5" fmla="*/ 5707489 h 6461095"/>
                <a:gd name="connsiteX6" fmla="*/ 1755553 w 2618439"/>
                <a:gd name="connsiteY6" fmla="*/ 6461095 h 6461095"/>
                <a:gd name="connsiteX0" fmla="*/ 58476 w 2624027"/>
                <a:gd name="connsiteY0" fmla="*/ 0 h 6377962"/>
                <a:gd name="connsiteX1" fmla="*/ 38005 w 2624027"/>
                <a:gd name="connsiteY1" fmla="*/ 1658203 h 6377962"/>
                <a:gd name="connsiteX2" fmla="*/ 571407 w 2624027"/>
                <a:gd name="connsiteY2" fmla="*/ 3075034 h 6377962"/>
                <a:gd name="connsiteX3" fmla="*/ 1892750 w 2624027"/>
                <a:gd name="connsiteY3" fmla="*/ 3468600 h 6377962"/>
                <a:gd name="connsiteX4" fmla="*/ 2550228 w 2624027"/>
                <a:gd name="connsiteY4" fmla="*/ 3837681 h 6377962"/>
                <a:gd name="connsiteX5" fmla="*/ 2508038 w 2624027"/>
                <a:gd name="connsiteY5" fmla="*/ 5707489 h 6377962"/>
                <a:gd name="connsiteX6" fmla="*/ 1655794 w 2624027"/>
                <a:gd name="connsiteY6" fmla="*/ 6377962 h 6377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24027" h="6377962">
                  <a:moveTo>
                    <a:pt x="58476" y="0"/>
                  </a:moveTo>
                  <a:cubicBezTo>
                    <a:pt x="34592" y="657367"/>
                    <a:pt x="-47484" y="1145697"/>
                    <a:pt x="38005" y="1658203"/>
                  </a:cubicBezTo>
                  <a:cubicBezTo>
                    <a:pt x="123494" y="2170709"/>
                    <a:pt x="262283" y="2773301"/>
                    <a:pt x="571407" y="3075034"/>
                  </a:cubicBezTo>
                  <a:cubicBezTo>
                    <a:pt x="880531" y="3376767"/>
                    <a:pt x="1562946" y="3424624"/>
                    <a:pt x="1892750" y="3468600"/>
                  </a:cubicBezTo>
                  <a:cubicBezTo>
                    <a:pt x="2222554" y="3512576"/>
                    <a:pt x="2447680" y="3464533"/>
                    <a:pt x="2550228" y="3837681"/>
                  </a:cubicBezTo>
                  <a:cubicBezTo>
                    <a:pt x="2652776" y="4210829"/>
                    <a:pt x="2657110" y="5284109"/>
                    <a:pt x="2508038" y="5707489"/>
                  </a:cubicBezTo>
                  <a:cubicBezTo>
                    <a:pt x="2358966" y="6130869"/>
                    <a:pt x="2092827" y="6337150"/>
                    <a:pt x="1655794" y="6377962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0AC13943-A110-89A6-760E-3BC4AE34D205}"/>
                </a:ext>
              </a:extLst>
            </p:cNvPr>
            <p:cNvSpPr/>
            <p:nvPr/>
          </p:nvSpPr>
          <p:spPr>
            <a:xfrm rot="19326772">
              <a:off x="2354075" y="4152214"/>
              <a:ext cx="98020" cy="13829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3CFF9A7-707D-9C97-FFDB-01B39E491726}"/>
              </a:ext>
            </a:extLst>
          </p:cNvPr>
          <p:cNvSpPr/>
          <p:nvPr/>
        </p:nvSpPr>
        <p:spPr>
          <a:xfrm>
            <a:off x="3399623" y="5146205"/>
            <a:ext cx="408522" cy="47457"/>
          </a:xfrm>
          <a:prstGeom prst="rect">
            <a:avLst/>
          </a:prstGeom>
          <a:solidFill>
            <a:srgbClr val="FF00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2A3D8409-970C-A110-8159-67689A8D49FA}"/>
              </a:ext>
            </a:extLst>
          </p:cNvPr>
          <p:cNvSpPr/>
          <p:nvPr/>
        </p:nvSpPr>
        <p:spPr>
          <a:xfrm>
            <a:off x="2578474" y="5915805"/>
            <a:ext cx="408522" cy="47457"/>
          </a:xfrm>
          <a:prstGeom prst="rect">
            <a:avLst/>
          </a:prstGeom>
          <a:solidFill>
            <a:srgbClr val="FF00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EB1179F0-BAA6-775F-2E3A-8737C315C9DF}"/>
              </a:ext>
            </a:extLst>
          </p:cNvPr>
          <p:cNvSpPr/>
          <p:nvPr/>
        </p:nvSpPr>
        <p:spPr>
          <a:xfrm>
            <a:off x="3338342" y="5953024"/>
            <a:ext cx="54158" cy="134274"/>
          </a:xfrm>
          <a:prstGeom prst="rect">
            <a:avLst/>
          </a:prstGeom>
          <a:solidFill>
            <a:srgbClr val="FF00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27060E21-72DB-5F49-AF60-AFB16E49D4B6}"/>
              </a:ext>
            </a:extLst>
          </p:cNvPr>
          <p:cNvSpPr/>
          <p:nvPr/>
        </p:nvSpPr>
        <p:spPr>
          <a:xfrm>
            <a:off x="2564960" y="5141550"/>
            <a:ext cx="408522" cy="47457"/>
          </a:xfrm>
          <a:prstGeom prst="rect">
            <a:avLst/>
          </a:prstGeom>
          <a:solidFill>
            <a:srgbClr val="FF00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1C453991-684A-F608-8D1A-9E73D3C42B7D}"/>
              </a:ext>
            </a:extLst>
          </p:cNvPr>
          <p:cNvSpPr/>
          <p:nvPr/>
        </p:nvSpPr>
        <p:spPr>
          <a:xfrm>
            <a:off x="3402909" y="5922709"/>
            <a:ext cx="408522" cy="47457"/>
          </a:xfrm>
          <a:prstGeom prst="rect">
            <a:avLst/>
          </a:prstGeom>
          <a:solidFill>
            <a:srgbClr val="FF00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580FD7A6-C874-0931-22D2-E4136C1A588D}"/>
              </a:ext>
            </a:extLst>
          </p:cNvPr>
          <p:cNvSpPr/>
          <p:nvPr/>
        </p:nvSpPr>
        <p:spPr>
          <a:xfrm>
            <a:off x="3048027" y="5960695"/>
            <a:ext cx="54158" cy="134274"/>
          </a:xfrm>
          <a:prstGeom prst="rect">
            <a:avLst/>
          </a:prstGeom>
          <a:solidFill>
            <a:srgbClr val="FF00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5" name="Connector: Curved 134">
            <a:extLst>
              <a:ext uri="{FF2B5EF4-FFF2-40B4-BE49-F238E27FC236}">
                <a16:creationId xmlns:a16="http://schemas.microsoft.com/office/drawing/2014/main" id="{31699773-5E12-8E23-8D0D-011ED4A9F450}"/>
              </a:ext>
            </a:extLst>
          </p:cNvPr>
          <p:cNvCxnSpPr>
            <a:cxnSpLocks/>
            <a:endCxn id="130" idx="2"/>
          </p:cNvCxnSpPr>
          <p:nvPr/>
        </p:nvCxnSpPr>
        <p:spPr>
          <a:xfrm>
            <a:off x="1200854" y="4702282"/>
            <a:ext cx="1581881" cy="1260980"/>
          </a:xfrm>
          <a:prstGeom prst="curvedConnector4">
            <a:avLst>
              <a:gd name="adj1" fmla="val 52777"/>
              <a:gd name="adj2" fmla="val 118129"/>
            </a:avLst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Connector: Curved 140">
            <a:extLst>
              <a:ext uri="{FF2B5EF4-FFF2-40B4-BE49-F238E27FC236}">
                <a16:creationId xmlns:a16="http://schemas.microsoft.com/office/drawing/2014/main" id="{88CECF11-D40A-08D2-A4E3-2F7DBEE81C60}"/>
              </a:ext>
            </a:extLst>
          </p:cNvPr>
          <p:cNvCxnSpPr>
            <a:cxnSpLocks/>
            <a:endCxn id="130" idx="2"/>
          </p:cNvCxnSpPr>
          <p:nvPr/>
        </p:nvCxnSpPr>
        <p:spPr>
          <a:xfrm>
            <a:off x="1171533" y="4702281"/>
            <a:ext cx="1611202" cy="1260981"/>
          </a:xfrm>
          <a:prstGeom prst="curvedConnector4">
            <a:avLst>
              <a:gd name="adj1" fmla="val 43661"/>
              <a:gd name="adj2" fmla="val 118129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Rectangle 141">
            <a:extLst>
              <a:ext uri="{FF2B5EF4-FFF2-40B4-BE49-F238E27FC236}">
                <a16:creationId xmlns:a16="http://schemas.microsoft.com/office/drawing/2014/main" id="{B52B2A9A-C244-E5CF-792D-B6352EDE431D}"/>
              </a:ext>
            </a:extLst>
          </p:cNvPr>
          <p:cNvSpPr>
            <a:spLocks/>
          </p:cNvSpPr>
          <p:nvPr/>
        </p:nvSpPr>
        <p:spPr>
          <a:xfrm rot="10800000">
            <a:off x="1108589" y="4557526"/>
            <a:ext cx="114189" cy="311733"/>
          </a:xfrm>
          <a:prstGeom prst="rect">
            <a:avLst/>
          </a:prstGeom>
          <a:solidFill>
            <a:srgbClr val="9900FF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8E89FFA-F187-DB75-4805-99D60BAD17F6}"/>
              </a:ext>
            </a:extLst>
          </p:cNvPr>
          <p:cNvSpPr txBox="1"/>
          <p:nvPr/>
        </p:nvSpPr>
        <p:spPr>
          <a:xfrm>
            <a:off x="1183175" y="4895329"/>
            <a:ext cx="5790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heaters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D62E3144-913D-40FD-D994-A352ED55DA5D}"/>
              </a:ext>
            </a:extLst>
          </p:cNvPr>
          <p:cNvSpPr txBox="1"/>
          <p:nvPr/>
        </p:nvSpPr>
        <p:spPr>
          <a:xfrm>
            <a:off x="1843180" y="3015342"/>
            <a:ext cx="9733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thermocouples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C0BD5628-E260-E879-FD02-0CD246D4D8B0}"/>
              </a:ext>
            </a:extLst>
          </p:cNvPr>
          <p:cNvGrpSpPr/>
          <p:nvPr/>
        </p:nvGrpSpPr>
        <p:grpSpPr>
          <a:xfrm>
            <a:off x="5808550" y="3657631"/>
            <a:ext cx="1117480" cy="346107"/>
            <a:chOff x="5865189" y="4495415"/>
            <a:chExt cx="1117480" cy="346107"/>
          </a:xfrm>
        </p:grpSpPr>
        <p:sp>
          <p:nvSpPr>
            <p:cNvPr id="145" name="Rectangle: Top Corners Snipped 144">
              <a:extLst>
                <a:ext uri="{FF2B5EF4-FFF2-40B4-BE49-F238E27FC236}">
                  <a16:creationId xmlns:a16="http://schemas.microsoft.com/office/drawing/2014/main" id="{0011B60F-B62D-48F9-1568-147761D7F21E}"/>
                </a:ext>
              </a:extLst>
            </p:cNvPr>
            <p:cNvSpPr/>
            <p:nvPr/>
          </p:nvSpPr>
          <p:spPr>
            <a:xfrm rot="5400000">
              <a:off x="5946248" y="4414356"/>
              <a:ext cx="150792" cy="312910"/>
            </a:xfrm>
            <a:prstGeom prst="snip2SameRect">
              <a:avLst>
                <a:gd name="adj1" fmla="val 33057"/>
                <a:gd name="adj2" fmla="val 0"/>
              </a:avLst>
            </a:prstGeom>
            <a:solidFill>
              <a:schemeClr val="accent6">
                <a:lumMod val="75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B53D00F-0E89-D461-8B59-FA339DC8CE4D}"/>
                </a:ext>
              </a:extLst>
            </p:cNvPr>
            <p:cNvSpPr txBox="1"/>
            <p:nvPr/>
          </p:nvSpPr>
          <p:spPr>
            <a:xfrm>
              <a:off x="5876276" y="4595301"/>
              <a:ext cx="11063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up-to-air valve V5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lowchart: Collate 146">
              <a:extLst>
                <a:ext uri="{FF2B5EF4-FFF2-40B4-BE49-F238E27FC236}">
                  <a16:creationId xmlns:a16="http://schemas.microsoft.com/office/drawing/2014/main" id="{7D665518-D6F9-5DF1-E0AD-1A7FFB462FB4}"/>
                </a:ext>
              </a:extLst>
            </p:cNvPr>
            <p:cNvSpPr/>
            <p:nvPr/>
          </p:nvSpPr>
          <p:spPr>
            <a:xfrm rot="10800000">
              <a:off x="5976588" y="4504002"/>
              <a:ext cx="88572" cy="129277"/>
            </a:xfrm>
            <a:prstGeom prst="flowChartCollate">
              <a:avLst/>
            </a:prstGeom>
            <a:ln w="19050">
              <a:solidFill>
                <a:srgbClr val="4D4D4D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48" name="Connector: Elbow 147">
            <a:extLst>
              <a:ext uri="{FF2B5EF4-FFF2-40B4-BE49-F238E27FC236}">
                <a16:creationId xmlns:a16="http://schemas.microsoft.com/office/drawing/2014/main" id="{17BC48E6-726F-8189-15BA-7904DA48259A}"/>
              </a:ext>
            </a:extLst>
          </p:cNvPr>
          <p:cNvCxnSpPr>
            <a:cxnSpLocks/>
            <a:stCxn id="89" idx="1"/>
            <a:endCxn id="145" idx="3"/>
          </p:cNvCxnSpPr>
          <p:nvPr/>
        </p:nvCxnSpPr>
        <p:spPr>
          <a:xfrm rot="10800000" flipV="1">
            <a:off x="6121461" y="717159"/>
            <a:ext cx="1432191" cy="301586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: Curved 158">
            <a:extLst>
              <a:ext uri="{FF2B5EF4-FFF2-40B4-BE49-F238E27FC236}">
                <a16:creationId xmlns:a16="http://schemas.microsoft.com/office/drawing/2014/main" id="{4FFEC591-5A96-442B-274F-6304CCA6BBF5}"/>
              </a:ext>
            </a:extLst>
          </p:cNvPr>
          <p:cNvCxnSpPr>
            <a:cxnSpLocks/>
          </p:cNvCxnSpPr>
          <p:nvPr/>
        </p:nvCxnSpPr>
        <p:spPr>
          <a:xfrm rot="16200000" flipV="1">
            <a:off x="2955337" y="2671856"/>
            <a:ext cx="339324" cy="15266"/>
          </a:xfrm>
          <a:prstGeom prst="curvedConnector2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1" name="Connector: Curved 160">
            <a:extLst>
              <a:ext uri="{FF2B5EF4-FFF2-40B4-BE49-F238E27FC236}">
                <a16:creationId xmlns:a16="http://schemas.microsoft.com/office/drawing/2014/main" id="{1E444895-88D6-A2B9-4C62-EDFCE12DAABB}"/>
              </a:ext>
            </a:extLst>
          </p:cNvPr>
          <p:cNvCxnSpPr>
            <a:cxnSpLocks/>
            <a:stCxn id="110" idx="1"/>
            <a:endCxn id="108" idx="1"/>
          </p:cNvCxnSpPr>
          <p:nvPr/>
        </p:nvCxnSpPr>
        <p:spPr>
          <a:xfrm rot="10800000" flipH="1">
            <a:off x="3280615" y="700221"/>
            <a:ext cx="273426" cy="2210645"/>
          </a:xfrm>
          <a:prstGeom prst="curvedConnector3">
            <a:avLst>
              <a:gd name="adj1" fmla="val 262429"/>
            </a:avLst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8" name="Flowchart: Process 167">
            <a:extLst>
              <a:ext uri="{FF2B5EF4-FFF2-40B4-BE49-F238E27FC236}">
                <a16:creationId xmlns:a16="http://schemas.microsoft.com/office/drawing/2014/main" id="{4224C5D9-164C-5A83-220C-0E39352A00F3}"/>
              </a:ext>
            </a:extLst>
          </p:cNvPr>
          <p:cNvSpPr/>
          <p:nvPr/>
        </p:nvSpPr>
        <p:spPr>
          <a:xfrm>
            <a:off x="492168" y="2139261"/>
            <a:ext cx="836683" cy="451365"/>
          </a:xfrm>
          <a:prstGeom prst="flowChartProces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DAQ &amp;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computer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3986B9A7-BC02-1C69-5924-45454F978326}"/>
              </a:ext>
            </a:extLst>
          </p:cNvPr>
          <p:cNvSpPr txBox="1"/>
          <p:nvPr/>
        </p:nvSpPr>
        <p:spPr>
          <a:xfrm>
            <a:off x="1960561" y="4658953"/>
            <a:ext cx="1180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ceramic break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(thermal/electric)</a:t>
            </a:r>
          </a:p>
        </p:txBody>
      </p:sp>
      <p:cxnSp>
        <p:nvCxnSpPr>
          <p:cNvPr id="180" name="Connector: Elbow 179">
            <a:extLst>
              <a:ext uri="{FF2B5EF4-FFF2-40B4-BE49-F238E27FC236}">
                <a16:creationId xmlns:a16="http://schemas.microsoft.com/office/drawing/2014/main" id="{9E063D9D-E20B-17F9-D253-3D57B62337B9}"/>
              </a:ext>
            </a:extLst>
          </p:cNvPr>
          <p:cNvCxnSpPr>
            <a:cxnSpLocks/>
            <a:stCxn id="89" idx="2"/>
          </p:cNvCxnSpPr>
          <p:nvPr/>
        </p:nvCxnSpPr>
        <p:spPr>
          <a:xfrm rot="16200000" flipH="1">
            <a:off x="8493605" y="1006954"/>
            <a:ext cx="751840" cy="46004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3A522594-5D6A-B212-9832-4C64B1E2B074}"/>
              </a:ext>
            </a:extLst>
          </p:cNvPr>
          <p:cNvSpPr txBox="1"/>
          <p:nvPr/>
        </p:nvSpPr>
        <p:spPr>
          <a:xfrm>
            <a:off x="9099550" y="1412857"/>
            <a:ext cx="6126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flush line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81617C2C-C7C2-D311-9591-841F77A07DA8}"/>
              </a:ext>
            </a:extLst>
          </p:cNvPr>
          <p:cNvGrpSpPr/>
          <p:nvPr/>
        </p:nvGrpSpPr>
        <p:grpSpPr>
          <a:xfrm>
            <a:off x="8869525" y="4258376"/>
            <a:ext cx="3038817" cy="2318962"/>
            <a:chOff x="2104195" y="305257"/>
            <a:chExt cx="3038817" cy="2318962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CB64A575-C91D-5D84-06A7-0B0FFA97136A}"/>
                </a:ext>
              </a:extLst>
            </p:cNvPr>
            <p:cNvSpPr txBox="1"/>
            <p:nvPr/>
          </p:nvSpPr>
          <p:spPr>
            <a:xfrm>
              <a:off x="2104195" y="305257"/>
              <a:ext cx="39466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CP2</a:t>
              </a:r>
            </a:p>
          </p:txBody>
        </p: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28B969ED-D31E-41B4-2AF0-D6786B9B0021}"/>
                </a:ext>
              </a:extLst>
            </p:cNvPr>
            <p:cNvGrpSpPr/>
            <p:nvPr/>
          </p:nvGrpSpPr>
          <p:grpSpPr>
            <a:xfrm>
              <a:off x="2232972" y="372265"/>
              <a:ext cx="2910040" cy="2251954"/>
              <a:chOff x="2232972" y="372265"/>
              <a:chExt cx="2910040" cy="2251954"/>
            </a:xfrm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02D75D98-555A-C4BC-04C3-E415F9638194}"/>
                  </a:ext>
                </a:extLst>
              </p:cNvPr>
              <p:cNvGrpSpPr/>
              <p:nvPr/>
            </p:nvGrpSpPr>
            <p:grpSpPr>
              <a:xfrm>
                <a:off x="2311013" y="372265"/>
                <a:ext cx="1549263" cy="2213158"/>
                <a:chOff x="2424438" y="230603"/>
                <a:chExt cx="1549263" cy="2213158"/>
              </a:xfrm>
            </p:grpSpPr>
            <p:grpSp>
              <p:nvGrpSpPr>
                <p:cNvPr id="199" name="Group 198">
                  <a:extLst>
                    <a:ext uri="{FF2B5EF4-FFF2-40B4-BE49-F238E27FC236}">
                      <a16:creationId xmlns:a16="http://schemas.microsoft.com/office/drawing/2014/main" id="{1C0F5E37-BDFB-F7B4-06C0-37BBC75F25F1}"/>
                    </a:ext>
                  </a:extLst>
                </p:cNvPr>
                <p:cNvGrpSpPr/>
                <p:nvPr/>
              </p:nvGrpSpPr>
              <p:grpSpPr>
                <a:xfrm>
                  <a:off x="2424438" y="404116"/>
                  <a:ext cx="1549263" cy="1920771"/>
                  <a:chOff x="2424438" y="404116"/>
                  <a:chExt cx="1549263" cy="1920771"/>
                </a:xfrm>
              </p:grpSpPr>
              <p:grpSp>
                <p:nvGrpSpPr>
                  <p:cNvPr id="210" name="Group 209">
                    <a:extLst>
                      <a:ext uri="{FF2B5EF4-FFF2-40B4-BE49-F238E27FC236}">
                        <a16:creationId xmlns:a16="http://schemas.microsoft.com/office/drawing/2014/main" id="{63F6FC43-5990-6F4E-36ED-96D1256F5F56}"/>
                      </a:ext>
                    </a:extLst>
                  </p:cNvPr>
                  <p:cNvGrpSpPr/>
                  <p:nvPr/>
                </p:nvGrpSpPr>
                <p:grpSpPr>
                  <a:xfrm>
                    <a:off x="2543147" y="1247856"/>
                    <a:ext cx="1430554" cy="1077031"/>
                    <a:chOff x="2508000" y="1492256"/>
                    <a:chExt cx="1430554" cy="1077031"/>
                  </a:xfrm>
                </p:grpSpPr>
                <p:sp>
                  <p:nvSpPr>
                    <p:cNvPr id="219" name="Rectangle: Rounded Corners 218">
                      <a:extLst>
                        <a:ext uri="{FF2B5EF4-FFF2-40B4-BE49-F238E27FC236}">
                          <a16:creationId xmlns:a16="http://schemas.microsoft.com/office/drawing/2014/main" id="{885090BC-1FD0-0B4D-D518-EC34DB854F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08000" y="1492256"/>
                      <a:ext cx="1430554" cy="901374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0" name="Rectangle 219">
                      <a:extLst>
                        <a:ext uri="{FF2B5EF4-FFF2-40B4-BE49-F238E27FC236}">
                          <a16:creationId xmlns:a16="http://schemas.microsoft.com/office/drawing/2014/main" id="{B785EDF3-2D0A-B5D9-C7E5-0485068DE0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61087" y="2393630"/>
                      <a:ext cx="84381" cy="175657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11" name="Rectangle 210">
                    <a:extLst>
                      <a:ext uri="{FF2B5EF4-FFF2-40B4-BE49-F238E27FC236}">
                        <a16:creationId xmlns:a16="http://schemas.microsoft.com/office/drawing/2014/main" id="{DD4F3560-3D5C-FF42-EA4B-EDC78EA57F72}"/>
                      </a:ext>
                    </a:extLst>
                  </p:cNvPr>
                  <p:cNvSpPr/>
                  <p:nvPr/>
                </p:nvSpPr>
                <p:spPr>
                  <a:xfrm>
                    <a:off x="3615706" y="561819"/>
                    <a:ext cx="101603" cy="687719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2" name="Rectangle 211">
                    <a:extLst>
                      <a:ext uri="{FF2B5EF4-FFF2-40B4-BE49-F238E27FC236}">
                        <a16:creationId xmlns:a16="http://schemas.microsoft.com/office/drawing/2014/main" id="{51E2202F-1503-3C99-1258-DC2844448547}"/>
                      </a:ext>
                    </a:extLst>
                  </p:cNvPr>
                  <p:cNvSpPr/>
                  <p:nvPr/>
                </p:nvSpPr>
                <p:spPr>
                  <a:xfrm>
                    <a:off x="3717309" y="750627"/>
                    <a:ext cx="178563" cy="113362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3" name="Rectangle 212">
                    <a:extLst>
                      <a:ext uri="{FF2B5EF4-FFF2-40B4-BE49-F238E27FC236}">
                        <a16:creationId xmlns:a16="http://schemas.microsoft.com/office/drawing/2014/main" id="{F3D1E7F3-C176-DE51-A985-E59DEFEB7CA3}"/>
                      </a:ext>
                    </a:extLst>
                  </p:cNvPr>
                  <p:cNvSpPr/>
                  <p:nvPr/>
                </p:nvSpPr>
                <p:spPr>
                  <a:xfrm>
                    <a:off x="2905952" y="1034728"/>
                    <a:ext cx="117674" cy="215660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4" name="Rectangle 213">
                    <a:extLst>
                      <a:ext uri="{FF2B5EF4-FFF2-40B4-BE49-F238E27FC236}">
                        <a16:creationId xmlns:a16="http://schemas.microsoft.com/office/drawing/2014/main" id="{76377C6E-D157-7836-FA1C-3A7EA0AE9620}"/>
                      </a:ext>
                    </a:extLst>
                  </p:cNvPr>
                  <p:cNvSpPr/>
                  <p:nvPr/>
                </p:nvSpPr>
                <p:spPr>
                  <a:xfrm>
                    <a:off x="2821704" y="935095"/>
                    <a:ext cx="291412" cy="99309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5" name="Rectangle 214">
                    <a:extLst>
                      <a:ext uri="{FF2B5EF4-FFF2-40B4-BE49-F238E27FC236}">
                        <a16:creationId xmlns:a16="http://schemas.microsoft.com/office/drawing/2014/main" id="{1D6EE3BE-397A-91B7-6C64-A8EC6FE3D764}"/>
                      </a:ext>
                    </a:extLst>
                  </p:cNvPr>
                  <p:cNvSpPr/>
                  <p:nvPr/>
                </p:nvSpPr>
                <p:spPr>
                  <a:xfrm>
                    <a:off x="2714131" y="404494"/>
                    <a:ext cx="109155" cy="629531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6" name="Rectangle 215">
                    <a:extLst>
                      <a:ext uri="{FF2B5EF4-FFF2-40B4-BE49-F238E27FC236}">
                        <a16:creationId xmlns:a16="http://schemas.microsoft.com/office/drawing/2014/main" id="{1074B63B-8C08-92A9-4A66-3A733F419110}"/>
                      </a:ext>
                    </a:extLst>
                  </p:cNvPr>
                  <p:cNvSpPr/>
                  <p:nvPr/>
                </p:nvSpPr>
                <p:spPr>
                  <a:xfrm>
                    <a:off x="3110610" y="405767"/>
                    <a:ext cx="109155" cy="629531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7" name="Rectangle 216">
                    <a:extLst>
                      <a:ext uri="{FF2B5EF4-FFF2-40B4-BE49-F238E27FC236}">
                        <a16:creationId xmlns:a16="http://schemas.microsoft.com/office/drawing/2014/main" id="{7D4A6FA7-83F6-7D9D-15C8-B02E82BE0063}"/>
                      </a:ext>
                    </a:extLst>
                  </p:cNvPr>
                  <p:cNvSpPr/>
                  <p:nvPr/>
                </p:nvSpPr>
                <p:spPr>
                  <a:xfrm>
                    <a:off x="2424438" y="404116"/>
                    <a:ext cx="688223" cy="80770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8" name="Rectangle: Top Corners Snipped 217">
                    <a:extLst>
                      <a:ext uri="{FF2B5EF4-FFF2-40B4-BE49-F238E27FC236}">
                        <a16:creationId xmlns:a16="http://schemas.microsoft.com/office/drawing/2014/main" id="{ECD4F453-E2E3-1D75-D66E-1D1E37A82E17}"/>
                      </a:ext>
                    </a:extLst>
                  </p:cNvPr>
                  <p:cNvSpPr/>
                  <p:nvPr/>
                </p:nvSpPr>
                <p:spPr>
                  <a:xfrm>
                    <a:off x="3089791" y="546898"/>
                    <a:ext cx="150792" cy="312910"/>
                  </a:xfrm>
                  <a:prstGeom prst="snip2SameRect">
                    <a:avLst>
                      <a:gd name="adj1" fmla="val 33057"/>
                      <a:gd name="adj2" fmla="val 0"/>
                    </a:avLst>
                  </a:prstGeom>
                  <a:solidFill>
                    <a:srgbClr val="FF0000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00" name="Rectangle: Rounded Corners 199">
                  <a:extLst>
                    <a:ext uri="{FF2B5EF4-FFF2-40B4-BE49-F238E27FC236}">
                      <a16:creationId xmlns:a16="http://schemas.microsoft.com/office/drawing/2014/main" id="{E0752593-97F9-8869-88AF-C9D9CC0E7007}"/>
                    </a:ext>
                  </a:extLst>
                </p:cNvPr>
                <p:cNvSpPr/>
                <p:nvPr/>
              </p:nvSpPr>
              <p:spPr>
                <a:xfrm>
                  <a:off x="2636126" y="1321454"/>
                  <a:ext cx="1244595" cy="733556"/>
                </a:xfrm>
                <a:prstGeom prst="roundRect">
                  <a:avLst/>
                </a:prstGeom>
                <a:solidFill>
                  <a:schemeClr val="accent4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TextBox 200">
                  <a:extLst>
                    <a:ext uri="{FF2B5EF4-FFF2-40B4-BE49-F238E27FC236}">
                      <a16:creationId xmlns:a16="http://schemas.microsoft.com/office/drawing/2014/main" id="{8EEC3B29-620E-EEE5-E453-4DDFA4F1785F}"/>
                    </a:ext>
                  </a:extLst>
                </p:cNvPr>
                <p:cNvSpPr txBox="1"/>
                <p:nvPr/>
              </p:nvSpPr>
              <p:spPr>
                <a:xfrm rot="16200000">
                  <a:off x="2311966" y="651042"/>
                  <a:ext cx="651140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free flow</a:t>
                  </a:r>
                </a:p>
              </p:txBody>
            </p:sp>
            <p:sp>
              <p:nvSpPr>
                <p:cNvPr id="202" name="TextBox 201">
                  <a:extLst>
                    <a:ext uri="{FF2B5EF4-FFF2-40B4-BE49-F238E27FC236}">
                      <a16:creationId xmlns:a16="http://schemas.microsoft.com/office/drawing/2014/main" id="{BFAB8B1E-264F-A76D-EB35-7BD098D1C647}"/>
                    </a:ext>
                  </a:extLst>
                </p:cNvPr>
                <p:cNvSpPr txBox="1"/>
                <p:nvPr/>
              </p:nvSpPr>
              <p:spPr>
                <a:xfrm rot="16200000">
                  <a:off x="2884390" y="520105"/>
                  <a:ext cx="963725" cy="3847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pressure relief 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(15 psi)</a:t>
                  </a:r>
                </a:p>
              </p:txBody>
            </p:sp>
            <p:sp>
              <p:nvSpPr>
                <p:cNvPr id="203" name="Flowchart: Collate 202">
                  <a:extLst>
                    <a:ext uri="{FF2B5EF4-FFF2-40B4-BE49-F238E27FC236}">
                      <a16:creationId xmlns:a16="http://schemas.microsoft.com/office/drawing/2014/main" id="{F3BA9907-E434-4AE0-950F-5F2F9421462F}"/>
                    </a:ext>
                  </a:extLst>
                </p:cNvPr>
                <p:cNvSpPr/>
                <p:nvPr/>
              </p:nvSpPr>
              <p:spPr>
                <a:xfrm rot="16200000">
                  <a:off x="3194138" y="2174274"/>
                  <a:ext cx="88572" cy="129277"/>
                </a:xfrm>
                <a:prstGeom prst="flowChartCollate">
                  <a:avLst/>
                </a:prstGeom>
                <a:ln w="19050">
                  <a:solidFill>
                    <a:srgbClr val="4D4D4D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Flowchart: Collate 203">
                  <a:extLst>
                    <a:ext uri="{FF2B5EF4-FFF2-40B4-BE49-F238E27FC236}">
                      <a16:creationId xmlns:a16="http://schemas.microsoft.com/office/drawing/2014/main" id="{0FF8772F-6CE1-7241-13A4-54CCBEFC862C}"/>
                    </a:ext>
                  </a:extLst>
                </p:cNvPr>
                <p:cNvSpPr/>
                <p:nvPr/>
              </p:nvSpPr>
              <p:spPr>
                <a:xfrm rot="16200000">
                  <a:off x="3624927" y="1015107"/>
                  <a:ext cx="88572" cy="129277"/>
                </a:xfrm>
                <a:prstGeom prst="flowChartCollate">
                  <a:avLst/>
                </a:prstGeom>
                <a:ln w="19050">
                  <a:solidFill>
                    <a:srgbClr val="4D4D4D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Flowchart: Collate 204">
                  <a:extLst>
                    <a:ext uri="{FF2B5EF4-FFF2-40B4-BE49-F238E27FC236}">
                      <a16:creationId xmlns:a16="http://schemas.microsoft.com/office/drawing/2014/main" id="{3C8D1516-4CD8-F182-603A-A69D64A955CD}"/>
                    </a:ext>
                  </a:extLst>
                </p:cNvPr>
                <p:cNvSpPr/>
                <p:nvPr/>
              </p:nvSpPr>
              <p:spPr>
                <a:xfrm rot="16200000">
                  <a:off x="2892543" y="879330"/>
                  <a:ext cx="139588" cy="203738"/>
                </a:xfrm>
                <a:prstGeom prst="flowChartCollat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Explosion: 8 Points 205">
                  <a:extLst>
                    <a:ext uri="{FF2B5EF4-FFF2-40B4-BE49-F238E27FC236}">
                      <a16:creationId xmlns:a16="http://schemas.microsoft.com/office/drawing/2014/main" id="{97FF966D-73D7-39BA-C9FA-32428ACD9F7F}"/>
                    </a:ext>
                  </a:extLst>
                </p:cNvPr>
                <p:cNvSpPr/>
                <p:nvPr/>
              </p:nvSpPr>
              <p:spPr>
                <a:xfrm>
                  <a:off x="3574116" y="454580"/>
                  <a:ext cx="185395" cy="211842"/>
                </a:xfrm>
                <a:prstGeom prst="irregularSeal1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Explosion: 8 Points 206">
                  <a:extLst>
                    <a:ext uri="{FF2B5EF4-FFF2-40B4-BE49-F238E27FC236}">
                      <a16:creationId xmlns:a16="http://schemas.microsoft.com/office/drawing/2014/main" id="{8DA0B472-B7CA-6656-4F23-4A7ADBCC4ECA}"/>
                    </a:ext>
                  </a:extLst>
                </p:cNvPr>
                <p:cNvSpPr/>
                <p:nvPr/>
              </p:nvSpPr>
              <p:spPr>
                <a:xfrm>
                  <a:off x="3168896" y="2273740"/>
                  <a:ext cx="148795" cy="170021"/>
                </a:xfrm>
                <a:prstGeom prst="irregularSeal1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E2A9CE14-5048-78BC-FD00-C2283C515BE1}"/>
                  </a:ext>
                </a:extLst>
              </p:cNvPr>
              <p:cNvSpPr txBox="1"/>
              <p:nvPr/>
            </p:nvSpPr>
            <p:spPr>
              <a:xfrm>
                <a:off x="3865323" y="1412857"/>
                <a:ext cx="123918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ambient hydrocarbon reservoir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(AHCR-2)</a:t>
                </a: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B9D829B2-1CB6-95BE-A112-43B128DF7921}"/>
                  </a:ext>
                </a:extLst>
              </p:cNvPr>
              <p:cNvSpPr txBox="1"/>
              <p:nvPr/>
            </p:nvSpPr>
            <p:spPr>
              <a:xfrm>
                <a:off x="3137679" y="2258684"/>
                <a:ext cx="33054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V0</a:t>
                </a: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010A1653-4DA9-EB13-4F2E-E044F4F02027}"/>
                  </a:ext>
                </a:extLst>
              </p:cNvPr>
              <p:cNvSpPr txBox="1"/>
              <p:nvPr/>
            </p:nvSpPr>
            <p:spPr>
              <a:xfrm>
                <a:off x="3575958" y="1096666"/>
                <a:ext cx="33054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V1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7D71F181-F781-40F2-2CAE-96D96B348E3C}"/>
                  </a:ext>
                </a:extLst>
              </p:cNvPr>
              <p:cNvSpPr txBox="1"/>
              <p:nvPr/>
            </p:nvSpPr>
            <p:spPr>
              <a:xfrm>
                <a:off x="2686482" y="867715"/>
                <a:ext cx="33054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V2</a:t>
                </a:r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727408DA-6DA6-C91A-B4E2-2B2E4C704AF1}"/>
                  </a:ext>
                </a:extLst>
              </p:cNvPr>
              <p:cNvSpPr/>
              <p:nvPr/>
            </p:nvSpPr>
            <p:spPr>
              <a:xfrm>
                <a:off x="3739348" y="869005"/>
                <a:ext cx="240538" cy="156903"/>
              </a:xfrm>
              <a:prstGeom prst="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FC9CFA55-043A-FF99-BB09-4607840D05A6}"/>
                  </a:ext>
                </a:extLst>
              </p:cNvPr>
              <p:cNvSpPr txBox="1"/>
              <p:nvPr/>
            </p:nvSpPr>
            <p:spPr>
              <a:xfrm>
                <a:off x="2753393" y="2370303"/>
                <a:ext cx="39466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CP0</a:t>
                </a: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E19618B5-1DA6-6F8A-2F56-EFB20FF9A43E}"/>
                  </a:ext>
                </a:extLst>
              </p:cNvPr>
              <p:cNvSpPr txBox="1"/>
              <p:nvPr/>
            </p:nvSpPr>
            <p:spPr>
              <a:xfrm>
                <a:off x="3554041" y="573262"/>
                <a:ext cx="39466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CP1</a:t>
                </a:r>
              </a:p>
            </p:txBody>
          </p:sp>
          <p:sp>
            <p:nvSpPr>
              <p:cNvPr id="197" name="Explosion: 8 Points 196">
                <a:extLst>
                  <a:ext uri="{FF2B5EF4-FFF2-40B4-BE49-F238E27FC236}">
                    <a16:creationId xmlns:a16="http://schemas.microsoft.com/office/drawing/2014/main" id="{2B4D5A04-F30B-2025-1857-34B126E9DDB0}"/>
                  </a:ext>
                </a:extLst>
              </p:cNvPr>
              <p:cNvSpPr/>
              <p:nvPr/>
            </p:nvSpPr>
            <p:spPr>
              <a:xfrm>
                <a:off x="2232972" y="499059"/>
                <a:ext cx="148795" cy="170021"/>
              </a:xfrm>
              <a:prstGeom prst="irregularSeal1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013B51AA-D665-C324-D06A-872C0AAB5063}"/>
                  </a:ext>
                </a:extLst>
              </p:cNvPr>
              <p:cNvSpPr txBox="1"/>
              <p:nvPr/>
            </p:nvSpPr>
            <p:spPr>
              <a:xfrm>
                <a:off x="3913188" y="811866"/>
                <a:ext cx="122982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pressure transducer</a:t>
                </a:r>
              </a:p>
            </p:txBody>
          </p:sp>
        </p:grpSp>
      </p:grpSp>
      <p:sp>
        <p:nvSpPr>
          <p:cNvPr id="221" name="TextBox 220">
            <a:extLst>
              <a:ext uri="{FF2B5EF4-FFF2-40B4-BE49-F238E27FC236}">
                <a16:creationId xmlns:a16="http://schemas.microsoft.com/office/drawing/2014/main" id="{D8B6D89A-CFA9-CFC9-4C5A-2011CCC6BC53}"/>
              </a:ext>
            </a:extLst>
          </p:cNvPr>
          <p:cNvSpPr txBox="1"/>
          <p:nvPr/>
        </p:nvSpPr>
        <p:spPr>
          <a:xfrm>
            <a:off x="1951685" y="3579492"/>
            <a:ext cx="8066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8x inside VHCR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38E9E7D6-2E8B-E627-3B59-9F6492F5A806}"/>
              </a:ext>
            </a:extLst>
          </p:cNvPr>
          <p:cNvCxnSpPr>
            <a:cxnSpLocks/>
          </p:cNvCxnSpPr>
          <p:nvPr/>
        </p:nvCxnSpPr>
        <p:spPr>
          <a:xfrm>
            <a:off x="6625898" y="5384369"/>
            <a:ext cx="3773" cy="1081350"/>
          </a:xfrm>
          <a:prstGeom prst="straightConnector1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TextBox 222">
            <a:extLst>
              <a:ext uri="{FF2B5EF4-FFF2-40B4-BE49-F238E27FC236}">
                <a16:creationId xmlns:a16="http://schemas.microsoft.com/office/drawing/2014/main" id="{BECB59FC-9FBB-1948-4BB7-D8DB323A2261}"/>
              </a:ext>
            </a:extLst>
          </p:cNvPr>
          <p:cNvSpPr txBox="1"/>
          <p:nvPr/>
        </p:nvSpPr>
        <p:spPr>
          <a:xfrm>
            <a:off x="5725114" y="6314543"/>
            <a:ext cx="1635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vent outside building</a:t>
            </a:r>
          </a:p>
        </p:txBody>
      </p:sp>
      <p:sp>
        <p:nvSpPr>
          <p:cNvPr id="225" name="Flowchart: Process 224">
            <a:extLst>
              <a:ext uri="{FF2B5EF4-FFF2-40B4-BE49-F238E27FC236}">
                <a16:creationId xmlns:a16="http://schemas.microsoft.com/office/drawing/2014/main" id="{8C8D1F0E-C957-BB5D-286A-A24EF33C2274}"/>
              </a:ext>
            </a:extLst>
          </p:cNvPr>
          <p:cNvSpPr/>
          <p:nvPr/>
        </p:nvSpPr>
        <p:spPr>
          <a:xfrm>
            <a:off x="8638134" y="2723689"/>
            <a:ext cx="576534" cy="695207"/>
          </a:xfrm>
          <a:prstGeom prst="flowChartProcess">
            <a:avLst/>
          </a:prstGeom>
          <a:solidFill>
            <a:schemeClr val="accent6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building ground plate</a:t>
            </a:r>
          </a:p>
        </p:txBody>
      </p: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F3213D39-2A77-9D67-AC35-82CCCD8342A1}"/>
              </a:ext>
            </a:extLst>
          </p:cNvPr>
          <p:cNvCxnSpPr>
            <a:cxnSpLocks/>
            <a:stCxn id="225" idx="1"/>
            <a:endCxn id="35" idx="3"/>
          </p:cNvCxnSpPr>
          <p:nvPr/>
        </p:nvCxnSpPr>
        <p:spPr>
          <a:xfrm flipH="1">
            <a:off x="6004290" y="3071293"/>
            <a:ext cx="2633844" cy="1849403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F1375941-0BA3-AF77-7637-F8E3AEC27040}"/>
              </a:ext>
            </a:extLst>
          </p:cNvPr>
          <p:cNvCxnSpPr>
            <a:cxnSpLocks/>
            <a:stCxn id="225" idx="1"/>
            <a:endCxn id="51" idx="3"/>
          </p:cNvCxnSpPr>
          <p:nvPr/>
        </p:nvCxnSpPr>
        <p:spPr>
          <a:xfrm flipH="1" flipV="1">
            <a:off x="3860276" y="1840205"/>
            <a:ext cx="4777858" cy="12310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41E9D45F-B84A-780C-A18D-DECFD6867B2F}"/>
              </a:ext>
            </a:extLst>
          </p:cNvPr>
          <p:cNvCxnSpPr>
            <a:cxnSpLocks/>
            <a:stCxn id="225" idx="2"/>
            <a:endCxn id="219" idx="0"/>
          </p:cNvCxnSpPr>
          <p:nvPr/>
        </p:nvCxnSpPr>
        <p:spPr>
          <a:xfrm>
            <a:off x="8926401" y="3418896"/>
            <a:ext cx="983928" cy="1923741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05A3C24C-2B02-5471-93C0-1704ECB64A97}"/>
              </a:ext>
            </a:extLst>
          </p:cNvPr>
          <p:cNvCxnSpPr>
            <a:cxnSpLocks/>
            <a:stCxn id="35" idx="2"/>
            <a:endCxn id="9" idx="2"/>
          </p:cNvCxnSpPr>
          <p:nvPr/>
        </p:nvCxnSpPr>
        <p:spPr>
          <a:xfrm flipV="1">
            <a:off x="3590689" y="6002924"/>
            <a:ext cx="347865" cy="562335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1" name="TextBox 240">
            <a:extLst>
              <a:ext uri="{FF2B5EF4-FFF2-40B4-BE49-F238E27FC236}">
                <a16:creationId xmlns:a16="http://schemas.microsoft.com/office/drawing/2014/main" id="{93C6F7B7-8627-4312-B7E2-74369B9E4B62}"/>
              </a:ext>
            </a:extLst>
          </p:cNvPr>
          <p:cNvSpPr txBox="1"/>
          <p:nvPr/>
        </p:nvSpPr>
        <p:spPr>
          <a:xfrm>
            <a:off x="1894476" y="3307114"/>
            <a:ext cx="8707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9x outside VHCR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Rectangle: Top Corners Snipped 241">
            <a:extLst>
              <a:ext uri="{FF2B5EF4-FFF2-40B4-BE49-F238E27FC236}">
                <a16:creationId xmlns:a16="http://schemas.microsoft.com/office/drawing/2014/main" id="{D20C4F55-D9A9-8F2C-4E5D-02C75C6942AD}"/>
              </a:ext>
            </a:extLst>
          </p:cNvPr>
          <p:cNvSpPr/>
          <p:nvPr/>
        </p:nvSpPr>
        <p:spPr>
          <a:xfrm rot="16200000">
            <a:off x="7441472" y="4253730"/>
            <a:ext cx="150792" cy="312910"/>
          </a:xfrm>
          <a:prstGeom prst="snip2SameRect">
            <a:avLst>
              <a:gd name="adj1" fmla="val 33057"/>
              <a:gd name="adj2" fmla="val 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170197DC-9D8A-3E96-065A-E7B1492E445B}"/>
              </a:ext>
            </a:extLst>
          </p:cNvPr>
          <p:cNvSpPr/>
          <p:nvPr/>
        </p:nvSpPr>
        <p:spPr>
          <a:xfrm>
            <a:off x="7673323" y="4195433"/>
            <a:ext cx="60776" cy="3479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625D82B8-DDAD-C4BA-752B-4648A29C089C}"/>
              </a:ext>
            </a:extLst>
          </p:cNvPr>
          <p:cNvSpPr/>
          <p:nvPr/>
        </p:nvSpPr>
        <p:spPr>
          <a:xfrm>
            <a:off x="7953901" y="4189258"/>
            <a:ext cx="60776" cy="3479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Flowchart: Collate 246">
            <a:extLst>
              <a:ext uri="{FF2B5EF4-FFF2-40B4-BE49-F238E27FC236}">
                <a16:creationId xmlns:a16="http://schemas.microsoft.com/office/drawing/2014/main" id="{AF1E9FBE-9334-522A-4FEB-D29D2254188E}"/>
              </a:ext>
            </a:extLst>
          </p:cNvPr>
          <p:cNvSpPr/>
          <p:nvPr/>
        </p:nvSpPr>
        <p:spPr>
          <a:xfrm rot="5400000">
            <a:off x="7650270" y="4130449"/>
            <a:ext cx="88572" cy="129277"/>
          </a:xfrm>
          <a:prstGeom prst="flowChartCollate">
            <a:avLst/>
          </a:prstGeom>
          <a:ln w="19050">
            <a:solidFill>
              <a:srgbClr val="4D4D4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8" name="Connector: Elbow 247">
            <a:extLst>
              <a:ext uri="{FF2B5EF4-FFF2-40B4-BE49-F238E27FC236}">
                <a16:creationId xmlns:a16="http://schemas.microsoft.com/office/drawing/2014/main" id="{136EAE93-430E-9DE8-FCB3-CCCF9427B508}"/>
              </a:ext>
            </a:extLst>
          </p:cNvPr>
          <p:cNvCxnSpPr>
            <a:cxnSpLocks/>
            <a:stCxn id="89" idx="2"/>
            <a:endCxn id="244" idx="0"/>
          </p:cNvCxnSpPr>
          <p:nvPr/>
        </p:nvCxnSpPr>
        <p:spPr>
          <a:xfrm rot="5400000">
            <a:off x="6647795" y="2197552"/>
            <a:ext cx="3328200" cy="65521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Connector: Elbow 259">
            <a:extLst>
              <a:ext uri="{FF2B5EF4-FFF2-40B4-BE49-F238E27FC236}">
                <a16:creationId xmlns:a16="http://schemas.microsoft.com/office/drawing/2014/main" id="{A50367FB-22EF-C83C-E21B-9430F7BAA31F}"/>
              </a:ext>
            </a:extLst>
          </p:cNvPr>
          <p:cNvCxnSpPr>
            <a:cxnSpLocks/>
            <a:stCxn id="247" idx="2"/>
            <a:endCxn id="29" idx="3"/>
          </p:cNvCxnSpPr>
          <p:nvPr/>
        </p:nvCxnSpPr>
        <p:spPr>
          <a:xfrm rot="10800000" flipV="1">
            <a:off x="6322826" y="4195088"/>
            <a:ext cx="1307092" cy="152680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TextBox 270">
            <a:extLst>
              <a:ext uri="{FF2B5EF4-FFF2-40B4-BE49-F238E27FC236}">
                <a16:creationId xmlns:a16="http://schemas.microsoft.com/office/drawing/2014/main" id="{CAF82B6E-AF2E-8505-7BF4-DF008584C39A}"/>
              </a:ext>
            </a:extLst>
          </p:cNvPr>
          <p:cNvSpPr txBox="1"/>
          <p:nvPr/>
        </p:nvSpPr>
        <p:spPr>
          <a:xfrm>
            <a:off x="124739" y="6122797"/>
            <a:ext cx="2041112" cy="5078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Notional - Not to scale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Chamber pumps/valves not pictured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F10433E1-B9AD-8D0C-3D67-8046AF692F65}"/>
              </a:ext>
            </a:extLst>
          </p:cNvPr>
          <p:cNvSpPr txBox="1"/>
          <p:nvPr/>
        </p:nvSpPr>
        <p:spPr>
          <a:xfrm>
            <a:off x="7525491" y="3936934"/>
            <a:ext cx="3305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V6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F6CC42AB-E77A-C548-782A-DA81A945B734}"/>
              </a:ext>
            </a:extLst>
          </p:cNvPr>
          <p:cNvGrpSpPr/>
          <p:nvPr/>
        </p:nvGrpSpPr>
        <p:grpSpPr>
          <a:xfrm>
            <a:off x="9420454" y="1805543"/>
            <a:ext cx="2602550" cy="1970702"/>
            <a:chOff x="9420454" y="1805543"/>
            <a:chExt cx="2602550" cy="197070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2D2CC269-055B-000A-04FE-2FC638ECCF32}"/>
                </a:ext>
              </a:extLst>
            </p:cNvPr>
            <p:cNvGrpSpPr/>
            <p:nvPr/>
          </p:nvGrpSpPr>
          <p:grpSpPr>
            <a:xfrm>
              <a:off x="9518723" y="1880341"/>
              <a:ext cx="2504281" cy="1822230"/>
              <a:chOff x="278974" y="2961250"/>
              <a:chExt cx="2504281" cy="182223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FC109FC2-7D88-86A6-E4B0-4C52F37564F0}"/>
                  </a:ext>
                </a:extLst>
              </p:cNvPr>
              <p:cNvGrpSpPr/>
              <p:nvPr/>
            </p:nvGrpSpPr>
            <p:grpSpPr>
              <a:xfrm>
                <a:off x="278974" y="3276589"/>
                <a:ext cx="2504281" cy="1506891"/>
                <a:chOff x="278974" y="3276589"/>
                <a:chExt cx="2504281" cy="1506891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55DAE84A-7454-268A-D9EB-F69100CCA0E0}"/>
                    </a:ext>
                  </a:extLst>
                </p:cNvPr>
                <p:cNvGrpSpPr/>
                <p:nvPr/>
              </p:nvGrpSpPr>
              <p:grpSpPr>
                <a:xfrm>
                  <a:off x="278974" y="3276589"/>
                  <a:ext cx="2504281" cy="1243080"/>
                  <a:chOff x="278974" y="3276589"/>
                  <a:chExt cx="2504281" cy="1243080"/>
                </a:xfrm>
              </p:grpSpPr>
              <p:grpSp>
                <p:nvGrpSpPr>
                  <p:cNvPr id="75" name="Group 74">
                    <a:extLst>
                      <a:ext uri="{FF2B5EF4-FFF2-40B4-BE49-F238E27FC236}">
                        <a16:creationId xmlns:a16="http://schemas.microsoft.com/office/drawing/2014/main" id="{5856B24D-8B75-AC82-27C1-C20142150D6A}"/>
                      </a:ext>
                    </a:extLst>
                  </p:cNvPr>
                  <p:cNvGrpSpPr/>
                  <p:nvPr/>
                </p:nvGrpSpPr>
                <p:grpSpPr>
                  <a:xfrm>
                    <a:off x="278974" y="3276589"/>
                    <a:ext cx="2504281" cy="564295"/>
                    <a:chOff x="7261013" y="380141"/>
                    <a:chExt cx="2504281" cy="564295"/>
                  </a:xfrm>
                </p:grpSpPr>
                <p:sp>
                  <p:nvSpPr>
                    <p:cNvPr id="90" name="Rectangle 89">
                      <a:extLst>
                        <a:ext uri="{FF2B5EF4-FFF2-40B4-BE49-F238E27FC236}">
                          <a16:creationId xmlns:a16="http://schemas.microsoft.com/office/drawing/2014/main" id="{B6B45E86-F64B-8129-A6F5-A972DF5DF00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 rot="5400000">
                      <a:off x="7379173" y="306330"/>
                      <a:ext cx="204575" cy="440896"/>
                    </a:xfrm>
                    <a:prstGeom prst="rect">
                      <a:avLst/>
                    </a:prstGeom>
                    <a:solidFill>
                      <a:srgbClr val="92D050">
                        <a:alpha val="50000"/>
                      </a:srgbClr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2" name="Rectangle 91">
                      <a:extLst>
                        <a:ext uri="{FF2B5EF4-FFF2-40B4-BE49-F238E27FC236}">
                          <a16:creationId xmlns:a16="http://schemas.microsoft.com/office/drawing/2014/main" id="{40A1D948-408F-B968-EF51-A174982CB3A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 rot="5400000">
                      <a:off x="7379174" y="585078"/>
                      <a:ext cx="204575" cy="440896"/>
                    </a:xfrm>
                    <a:prstGeom prst="rect">
                      <a:avLst/>
                    </a:prstGeom>
                    <a:solidFill>
                      <a:schemeClr val="accent2">
                        <a:alpha val="50000"/>
                      </a:schemeClr>
                    </a:soli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98F8CED9-12AD-5F4D-F492-F789DAA4072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93933" y="380141"/>
                      <a:ext cx="167174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/>
                        <a:t>TC vacuum feedthrough</a:t>
                      </a:r>
                    </a:p>
                  </p:txBody>
                </p: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1F0E590B-DF25-8F24-8B08-E37FD8388B0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01909" y="667437"/>
                      <a:ext cx="2063385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/>
                        <a:t>cryofluid vacuum feedthrough</a:t>
                      </a:r>
                    </a:p>
                  </p:txBody>
                </p:sp>
              </p:grpSp>
              <p:sp>
                <p:nvSpPr>
                  <p:cNvPr id="64" name="Rectangle: Top Corners Snipped 63">
                    <a:extLst>
                      <a:ext uri="{FF2B5EF4-FFF2-40B4-BE49-F238E27FC236}">
                        <a16:creationId xmlns:a16="http://schemas.microsoft.com/office/drawing/2014/main" id="{4B448049-F86A-DAAF-66B2-C7C80336F37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92631" y="4229071"/>
                    <a:ext cx="150792" cy="312910"/>
                  </a:xfrm>
                  <a:prstGeom prst="snip2SameRect">
                    <a:avLst>
                      <a:gd name="adj1" fmla="val 33057"/>
                      <a:gd name="adj2" fmla="val 0"/>
                    </a:avLst>
                  </a:prstGeom>
                  <a:solidFill>
                    <a:srgbClr val="FF0000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6AC6958E-7CEB-BDE4-985C-A64E67525B7F}"/>
                      </a:ext>
                    </a:extLst>
                  </p:cNvPr>
                  <p:cNvSpPr txBox="1"/>
                  <p:nvPr/>
                </p:nvSpPr>
                <p:spPr>
                  <a:xfrm>
                    <a:off x="635837" y="4242670"/>
                    <a:ext cx="1078052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/>
                      <a:t>pressure relief</a:t>
                    </a:r>
                  </a:p>
                </p:txBody>
              </p:sp>
            </p:grp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B3DEC0FD-45B5-8718-936B-E38D18A5BC35}"/>
                    </a:ext>
                  </a:extLst>
                </p:cNvPr>
                <p:cNvSpPr/>
                <p:nvPr/>
              </p:nvSpPr>
              <p:spPr>
                <a:xfrm>
                  <a:off x="300327" y="4609208"/>
                  <a:ext cx="695262" cy="105899"/>
                </a:xfrm>
                <a:prstGeom prst="rect">
                  <a:avLst/>
                </a:prstGeom>
                <a:solidFill>
                  <a:srgbClr val="FF00FF">
                    <a:alpha val="49804"/>
                  </a:srgb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008CE8A9-095A-193B-BC49-CA59B69DE5F1}"/>
                    </a:ext>
                  </a:extLst>
                </p:cNvPr>
                <p:cNvSpPr txBox="1"/>
                <p:nvPr/>
              </p:nvSpPr>
              <p:spPr>
                <a:xfrm>
                  <a:off x="992201" y="4506481"/>
                  <a:ext cx="59356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/>
                    <a:t>heater</a:t>
                  </a:r>
                </a:p>
              </p:txBody>
            </p:sp>
          </p:grp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A5B15A5-B9B9-AC31-B573-FA027D401493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02956" y="2887439"/>
                <a:ext cx="204575" cy="440896"/>
              </a:xfrm>
              <a:prstGeom prst="rect">
                <a:avLst/>
              </a:prstGeom>
              <a:solidFill>
                <a:srgbClr val="9900FF">
                  <a:alpha val="40000"/>
                </a:srgb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F51034D-9D6B-19F1-BD35-472173FD1A34}"/>
                  </a:ext>
                </a:extLst>
              </p:cNvPr>
              <p:cNvSpPr txBox="1"/>
              <p:nvPr/>
            </p:nvSpPr>
            <p:spPr>
              <a:xfrm>
                <a:off x="717716" y="2961250"/>
                <a:ext cx="191821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power vacuum feedthrough</a:t>
                </a: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B51A92C9-1E17-D136-FD7F-75F2A624A1E2}"/>
                </a:ext>
              </a:extLst>
            </p:cNvPr>
            <p:cNvGrpSpPr/>
            <p:nvPr/>
          </p:nvGrpSpPr>
          <p:grpSpPr>
            <a:xfrm>
              <a:off x="9555328" y="2834927"/>
              <a:ext cx="1194967" cy="276999"/>
              <a:chOff x="228876" y="4994768"/>
              <a:chExt cx="1194967" cy="276999"/>
            </a:xfrm>
          </p:grpSpPr>
          <p:sp>
            <p:nvSpPr>
              <p:cNvPr id="106" name="Flowchart: Collate 105">
                <a:extLst>
                  <a:ext uri="{FF2B5EF4-FFF2-40B4-BE49-F238E27FC236}">
                    <a16:creationId xmlns:a16="http://schemas.microsoft.com/office/drawing/2014/main" id="{C5A6A6F7-7D0F-C4B5-92DD-185EB0D4DB1F}"/>
                  </a:ext>
                </a:extLst>
              </p:cNvPr>
              <p:cNvSpPr/>
              <p:nvPr/>
            </p:nvSpPr>
            <p:spPr>
              <a:xfrm rot="5400000">
                <a:off x="261083" y="5024072"/>
                <a:ext cx="140161" cy="204575"/>
              </a:xfrm>
              <a:prstGeom prst="flowChartCollate">
                <a:avLst/>
              </a:prstGeom>
              <a:ln w="19050">
                <a:solidFill>
                  <a:srgbClr val="4D4D4D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A8050CA3-4073-0CCE-D658-26CADFC217F7}"/>
                  </a:ext>
                </a:extLst>
              </p:cNvPr>
              <p:cNvSpPr txBox="1"/>
              <p:nvPr/>
            </p:nvSpPr>
            <p:spPr>
              <a:xfrm>
                <a:off x="417349" y="4994768"/>
                <a:ext cx="10064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manual valve</a:t>
                </a:r>
              </a:p>
            </p:txBody>
          </p:sp>
        </p:grp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73B66795-9E65-D8A2-8CD5-035643DF9C0C}"/>
                </a:ext>
              </a:extLst>
            </p:cNvPr>
            <p:cNvSpPr/>
            <p:nvPr/>
          </p:nvSpPr>
          <p:spPr>
            <a:xfrm>
              <a:off x="9420454" y="1805543"/>
              <a:ext cx="2556983" cy="1970702"/>
            </a:xfrm>
            <a:prstGeom prst="rect">
              <a:avLst/>
            </a:pr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8071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5C6362-9DC4-2D85-A4A6-583C91BA0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2" y="321129"/>
            <a:ext cx="10515600" cy="1325563"/>
          </a:xfrm>
        </p:spPr>
        <p:txBody>
          <a:bodyPr/>
          <a:lstStyle/>
          <a:p>
            <a:r>
              <a:rPr lang="en-US" dirty="0"/>
              <a:t>Forward Work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728C543-76E6-9E1E-4C41-6B7D087CA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53"/>
          <a:stretch/>
        </p:blipFill>
        <p:spPr bwMode="auto">
          <a:xfrm>
            <a:off x="7454175" y="1171175"/>
            <a:ext cx="4231114" cy="262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8158DC-2CE6-3663-EE9F-D7DA87A22657}"/>
              </a:ext>
            </a:extLst>
          </p:cNvPr>
          <p:cNvSpPr txBox="1"/>
          <p:nvPr/>
        </p:nvSpPr>
        <p:spPr>
          <a:xfrm>
            <a:off x="725552" y="1454331"/>
            <a:ext cx="618034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PCM study: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Complete test campaigns for isopentane and </a:t>
            </a:r>
            <a:r>
              <a:rPr lang="en-US" sz="1400" dirty="0" err="1"/>
              <a:t>isohexane</a:t>
            </a:r>
            <a:r>
              <a:rPr lang="en-US" sz="1400" dirty="0"/>
              <a:t> (later this year)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Safety measures are essential, but can slow down the speed of R&amp;D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First test will be procedure verification with less dangerous material (isopropyl alcohol)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Investigate “soft” containment options for PCMs (as opposed to metallic containment)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Investigate alternative materials – eutectics, solid/gas options – that may be less hazardous for crew to work near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Concurrent FROSTE studies in FY25: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Further engineering of secondary sealed container design and building a prototype engineering unit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Incorporate results from PCM study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Conduct trade studies on sizes and materials based on simulations and refinement of programmatic requirements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400" dirty="0"/>
              <a:t>Dimensions geological samples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400" dirty="0"/>
              <a:t>Manufacturability… additive?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400" dirty="0"/>
              <a:t>Interaction with crew and potential vehicle </a:t>
            </a:r>
            <a:r>
              <a:rPr lang="en-US" sz="1400" dirty="0" err="1"/>
              <a:t>ConOps</a:t>
            </a: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Refine active solutions with further cryocooler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7" name="Picture 6" descr="A close-up of a stethoscope&#10;&#10;Description automatically generated with medium confidence">
            <a:extLst>
              <a:ext uri="{FF2B5EF4-FFF2-40B4-BE49-F238E27FC236}">
                <a16:creationId xmlns:a16="http://schemas.microsoft.com/office/drawing/2014/main" id="{17BE4657-8F83-5972-9A6A-1F5EEDA83A9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897" y="4155183"/>
            <a:ext cx="2407327" cy="2171700"/>
          </a:xfrm>
          <a:prstGeom prst="rect">
            <a:avLst/>
          </a:prstGeom>
        </p:spPr>
      </p:pic>
      <p:pic>
        <p:nvPicPr>
          <p:cNvPr id="8" name="Picture 7" descr="A close-up of a speaker&#10;&#10;Description automatically generated with low confidence">
            <a:extLst>
              <a:ext uri="{FF2B5EF4-FFF2-40B4-BE49-F238E27FC236}">
                <a16:creationId xmlns:a16="http://schemas.microsoft.com/office/drawing/2014/main" id="{4CC1C0DD-62A5-19B8-5512-3BB35C9F434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2374" y="4155183"/>
            <a:ext cx="2800620" cy="224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01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outdoor, sign, room&#10;&#10;Description automatically generated">
            <a:extLst>
              <a:ext uri="{FF2B5EF4-FFF2-40B4-BE49-F238E27FC236}">
                <a16:creationId xmlns:a16="http://schemas.microsoft.com/office/drawing/2014/main" id="{F4D8008A-0CB2-83F3-2E90-103B6046F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201" y="1763923"/>
            <a:ext cx="4301143" cy="4301143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EA0DB8-66D6-EC12-2F85-5F2F578B4749}"/>
              </a:ext>
            </a:extLst>
          </p:cNvPr>
          <p:cNvSpPr txBox="1"/>
          <p:nvPr/>
        </p:nvSpPr>
        <p:spPr>
          <a:xfrm>
            <a:off x="1782618" y="512759"/>
            <a:ext cx="8118483" cy="186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874BCE-F568-87C7-36A3-A28DFF4ECC04}"/>
              </a:ext>
            </a:extLst>
          </p:cNvPr>
          <p:cNvSpPr txBox="1"/>
          <p:nvPr/>
        </p:nvSpPr>
        <p:spPr>
          <a:xfrm>
            <a:off x="1624820" y="401719"/>
            <a:ext cx="89785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Thank you! Questions??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54A2DB-ACE2-F775-3779-6100B75568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24431" y="4823247"/>
            <a:ext cx="1830032" cy="13692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74F14A-A468-D66F-C1F2-61537B94D28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936765">
            <a:off x="-592409" y="2917152"/>
            <a:ext cx="5897888" cy="2604508"/>
          </a:xfrm>
          <a:prstGeom prst="rect">
            <a:avLst/>
          </a:prstGeom>
        </p:spPr>
      </p:pic>
      <p:pic>
        <p:nvPicPr>
          <p:cNvPr id="7" name="Picture 6" descr="A close-up of a stethoscope&#10;&#10;Description automatically generated with medium confidence">
            <a:extLst>
              <a:ext uri="{FF2B5EF4-FFF2-40B4-BE49-F238E27FC236}">
                <a16:creationId xmlns:a16="http://schemas.microsoft.com/office/drawing/2014/main" id="{0564DC81-72FE-D919-178B-96586A2F6EC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600" y="1819101"/>
            <a:ext cx="2407327" cy="2171700"/>
          </a:xfrm>
          <a:prstGeom prst="rect">
            <a:avLst/>
          </a:prstGeom>
        </p:spPr>
      </p:pic>
      <p:pic>
        <p:nvPicPr>
          <p:cNvPr id="8" name="Picture 7" descr="A close-up of a speaker&#10;&#10;Description automatically generated with low confidence">
            <a:extLst>
              <a:ext uri="{FF2B5EF4-FFF2-40B4-BE49-F238E27FC236}">
                <a16:creationId xmlns:a16="http://schemas.microsoft.com/office/drawing/2014/main" id="{8A763906-869B-72AC-D6E6-697F929306E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1688" y="3990801"/>
            <a:ext cx="2800620" cy="224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5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&amp;P">
      <a:dk1>
        <a:sysClr val="windowText" lastClr="000000"/>
      </a:dk1>
      <a:lt1>
        <a:sysClr val="window" lastClr="FFFFFF"/>
      </a:lt1>
      <a:dk2>
        <a:srgbClr val="005D92"/>
      </a:dk2>
      <a:lt2>
        <a:srgbClr val="E7E6E6"/>
      </a:lt2>
      <a:accent1>
        <a:srgbClr val="007DC6"/>
      </a:accent1>
      <a:accent2>
        <a:srgbClr val="F4793B"/>
      </a:accent2>
      <a:accent3>
        <a:srgbClr val="A5A5A5"/>
      </a:accent3>
      <a:accent4>
        <a:srgbClr val="AB5525"/>
      </a:accent4>
      <a:accent5>
        <a:srgbClr val="D4E3F5"/>
      </a:accent5>
      <a:accent6>
        <a:srgbClr val="9D9FA2"/>
      </a:accent6>
      <a:hlink>
        <a:srgbClr val="007DC6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aster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81C1E77AAA64439E8E1CCECDEAE43A" ma:contentTypeVersion="13" ma:contentTypeDescription="Create a new document." ma:contentTypeScope="" ma:versionID="1c7c5c8d073f73b228afa80fc5881798">
  <xsd:schema xmlns:xsd="http://www.w3.org/2001/XMLSchema" xmlns:xs="http://www.w3.org/2001/XMLSchema" xmlns:p="http://schemas.microsoft.com/office/2006/metadata/properties" xmlns:ns2="6ff0988d-c6be-4549-94f6-23fa4ed453b9" xmlns:ns3="7e2e8fac-f838-4958-a4cd-dfa675da7c79" targetNamespace="http://schemas.microsoft.com/office/2006/metadata/properties" ma:root="true" ma:fieldsID="8e28b37cc824c50c6a42aad76d981114" ns2:_="" ns3:_="">
    <xsd:import namespace="6ff0988d-c6be-4549-94f6-23fa4ed453b9"/>
    <xsd:import namespace="7e2e8fac-f838-4958-a4cd-dfa675da7c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f0988d-c6be-4549-94f6-23fa4ed453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2e8fac-f838-4958-a4cd-dfa675da7c7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a18d17b-4131-40e5-97bb-c8afe8418ae3}" ma:internalName="TaxCatchAll" ma:showField="CatchAllData" ma:web="7e2e8fac-f838-4958-a4cd-dfa675da7c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ff0988d-c6be-4549-94f6-23fa4ed453b9">
      <Terms xmlns="http://schemas.microsoft.com/office/infopath/2007/PartnerControls"/>
    </lcf76f155ced4ddcb4097134ff3c332f>
    <TaxCatchAll xmlns="7e2e8fac-f838-4958-a4cd-dfa675da7c79" xsi:nil="true"/>
  </documentManagement>
</p:properties>
</file>

<file path=customXml/itemProps1.xml><?xml version="1.0" encoding="utf-8"?>
<ds:datastoreItem xmlns:ds="http://schemas.openxmlformats.org/officeDocument/2006/customXml" ds:itemID="{DDF960C5-FE70-4679-B97C-6C52FFFA3A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052F5D-52A1-4B73-8B44-0468F3A5EF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f0988d-c6be-4549-94f6-23fa4ed453b9"/>
    <ds:schemaRef ds:uri="7e2e8fac-f838-4958-a4cd-dfa675da7c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82B2518-3E7C-4BC7-8294-AC2FFA5C9CF1}">
  <ds:schemaRefs>
    <ds:schemaRef ds:uri="http://schemas.microsoft.com/office/2006/metadata/properties"/>
    <ds:schemaRef ds:uri="http://schemas.microsoft.com/office/infopath/2007/PartnerControls"/>
    <ds:schemaRef ds:uri="a98eda66-36fd-4de6-a720-b4221ab69b41"/>
    <ds:schemaRef ds:uri="f4687f7d-9d13-46f5-be0a-39504884e170"/>
    <ds:schemaRef ds:uri="6ff0988d-c6be-4549-94f6-23fa4ed453b9"/>
    <ds:schemaRef ds:uri="7e2e8fac-f838-4958-a4cd-dfa675da7c79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986</Words>
  <Application>Microsoft Office PowerPoint</Application>
  <PresentationFormat>Widescreen</PresentationFormat>
  <Paragraphs>168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Abadi</vt:lpstr>
      <vt:lpstr>Arial</vt:lpstr>
      <vt:lpstr>Arial Nova</vt:lpstr>
      <vt:lpstr>Calibri</vt:lpstr>
      <vt:lpstr>Calibri Light</vt:lpstr>
      <vt:lpstr>Candara</vt:lpstr>
      <vt:lpstr>Courier New</vt:lpstr>
      <vt:lpstr>Frostbitten Wanker</vt:lpstr>
      <vt:lpstr>Icecold</vt:lpstr>
      <vt:lpstr>Wingdings</vt:lpstr>
      <vt:lpstr>Office Theme</vt:lpstr>
      <vt:lpstr>1_Office Theme</vt:lpstr>
      <vt:lpstr>Master Template</vt:lpstr>
      <vt:lpstr>Development of Cryogenic Phase Change Materials for Lunar Sample Return</vt:lpstr>
      <vt:lpstr>Motivation</vt:lpstr>
      <vt:lpstr>Dual paths to a solution for FROSTE</vt:lpstr>
      <vt:lpstr>Phase Change Materials (PCM)</vt:lpstr>
      <vt:lpstr>Phase Change Material Study</vt:lpstr>
      <vt:lpstr>2-methylpentane has been to space before!</vt:lpstr>
      <vt:lpstr>Test Concept</vt:lpstr>
      <vt:lpstr>PowerPoint Presentation</vt:lpstr>
      <vt:lpstr>PowerPoint Presentation</vt:lpstr>
      <vt:lpstr>PowerPoint Presentation</vt:lpstr>
      <vt:lpstr>PowerPoint Presentation</vt:lpstr>
      <vt:lpstr>Forward Work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Lauren Sipple</dc:creator>
  <cp:lastModifiedBy>Hayward, Erin G. (MSFC-EM41)</cp:lastModifiedBy>
  <cp:revision>11</cp:revision>
  <dcterms:created xsi:type="dcterms:W3CDTF">2023-12-04T17:19:48Z</dcterms:created>
  <dcterms:modified xsi:type="dcterms:W3CDTF">2024-10-03T23:20:42Z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0x010100BF81C1E77AAA64439E8E1CCECDEAE43A</vt:lpwstr>
  </property>
  <property fmtid="{D5CDD505-2E9C-101B-9397-08002B2CF9AE}" pid="3" name="MediaServiceImageTags">
    <vt:lpwstr/>
  </property>
</Properties>
</file>