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3"/>
    <p:restoredTop sz="94694"/>
  </p:normalViewPr>
  <p:slideViewPr>
    <p:cSldViewPr>
      <p:cViewPr varScale="1">
        <p:scale>
          <a:sx n="107" d="100"/>
          <a:sy n="107" d="100"/>
        </p:scale>
        <p:origin x="2008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58067" y="157713"/>
            <a:ext cx="8348614" cy="1125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185DA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9712" y="4352544"/>
            <a:ext cx="7045325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0A9917-DAB8-7F85-BD0A-C2E9AEA22C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  <a14:imgEffect>
                      <a14:colorTemperature colorTemp="7066"/>
                    </a14:imgEffect>
                    <a14:imgEffect>
                      <a14:brightnessContrast bright="18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8" t="1" r="4898" b="3407"/>
          <a:stretch/>
        </p:blipFill>
        <p:spPr>
          <a:xfrm>
            <a:off x="478445" y="1600200"/>
            <a:ext cx="9101509" cy="539967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3237" y="1787652"/>
            <a:ext cx="437816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3346" y="1787652"/>
            <a:ext cx="4378166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3237" y="310896"/>
            <a:ext cx="9058275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3237" y="1787652"/>
            <a:ext cx="9058275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2015" y="7228332"/>
            <a:ext cx="3220720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3237" y="7228332"/>
            <a:ext cx="231489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6620" y="7228332"/>
            <a:ext cx="231489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nasa.gov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2827" y="304800"/>
            <a:ext cx="2897908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0" dirty="0">
                <a:solidFill>
                  <a:srgbClr val="010101"/>
                </a:solidFill>
                <a:latin typeface="Arial"/>
                <a:cs typeface="Arial"/>
              </a:rPr>
              <a:t>National </a:t>
            </a:r>
            <a:r>
              <a:rPr sz="1050" spc="5" dirty="0">
                <a:solidFill>
                  <a:srgbClr val="010101"/>
                </a:solidFill>
                <a:latin typeface="Arial"/>
                <a:cs typeface="Arial"/>
              </a:rPr>
              <a:t>Aeronautics </a:t>
            </a:r>
            <a:r>
              <a:rPr sz="1050" spc="15" dirty="0">
                <a:solidFill>
                  <a:srgbClr val="010101"/>
                </a:solidFill>
                <a:latin typeface="Arial"/>
                <a:cs typeface="Arial"/>
              </a:rPr>
              <a:t>and </a:t>
            </a:r>
            <a:r>
              <a:rPr sz="1050" spc="20" dirty="0">
                <a:solidFill>
                  <a:srgbClr val="010101"/>
                </a:solidFill>
                <a:latin typeface="Arial"/>
                <a:cs typeface="Arial"/>
              </a:rPr>
              <a:t>Space</a:t>
            </a:r>
            <a:r>
              <a:rPr sz="1050" spc="-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1050" spc="15" dirty="0">
                <a:solidFill>
                  <a:srgbClr val="010101"/>
                </a:solidFill>
                <a:latin typeface="Arial"/>
                <a:cs typeface="Arial"/>
              </a:rPr>
              <a:t>Administration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2994" y="914400"/>
            <a:ext cx="923241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150" dirty="0">
                <a:solidFill>
                  <a:srgbClr val="010101"/>
                </a:solidFill>
                <a:latin typeface="Arial"/>
                <a:cs typeface="Arial"/>
              </a:rPr>
              <a:t>Space </a:t>
            </a:r>
            <a:r>
              <a:rPr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Environmental</a:t>
            </a:r>
            <a:r>
              <a:rPr b="1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Testing</a:t>
            </a:r>
            <a:r>
              <a:rPr b="1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b="1" spc="10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at </a:t>
            </a:r>
            <a:r>
              <a:rPr b="1" spc="1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the </a:t>
            </a:r>
            <a:r>
              <a:rPr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NASA</a:t>
            </a:r>
            <a:r>
              <a:rPr lang="en-US"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 Neil A. Armstrong Test Facility </a:t>
            </a:r>
            <a:r>
              <a:rPr lang="en-US" b="1" spc="15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Space Environments Complex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2827" y="7137689"/>
            <a:ext cx="2362200" cy="318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0" dirty="0">
                <a:solidFill>
                  <a:srgbClr val="010101"/>
                </a:solidFill>
                <a:latin typeface="Arial"/>
                <a:cs typeface="Arial"/>
                <a:hlinkClick r:id="rId2"/>
              </a:rPr>
              <a:t>www.nasa.gov</a:t>
            </a:r>
            <a:endParaRPr lang="en-US" sz="900" spc="10" dirty="0">
              <a:solidFill>
                <a:srgbClr val="01010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u="sng" dirty="0">
                <a:latin typeface="Arial"/>
                <a:cs typeface="Arial"/>
              </a:rPr>
              <a:t>https://www1.grc.nasa.gov/facilities/sec</a:t>
            </a:r>
            <a:r>
              <a:rPr lang="en-US" sz="900" dirty="0">
                <a:latin typeface="Arial"/>
                <a:cs typeface="Arial"/>
              </a:rPr>
              <a:t>/</a:t>
            </a:r>
            <a:endParaRPr sz="900" dirty="0"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A4E1E8-9168-F377-F7CA-92E5EE170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611" y="39339"/>
            <a:ext cx="838200" cy="701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27">
            <a:extLst>
              <a:ext uri="{FF2B5EF4-FFF2-40B4-BE49-F238E27FC236}">
                <a16:creationId xmlns:a16="http://schemas.microsoft.com/office/drawing/2014/main" id="{60FA998B-ED74-0A95-D4C3-7440A35AC0E7}"/>
              </a:ext>
            </a:extLst>
          </p:cNvPr>
          <p:cNvSpPr/>
          <p:nvPr/>
        </p:nvSpPr>
        <p:spPr>
          <a:xfrm>
            <a:off x="300954" y="4479957"/>
            <a:ext cx="2495803" cy="1305316"/>
          </a:xfrm>
          <a:custGeom>
            <a:avLst/>
            <a:gdLst/>
            <a:ahLst/>
            <a:cxnLst/>
            <a:rect l="l" t="t" r="r" b="b"/>
            <a:pathLst>
              <a:path w="2330450" h="1384300">
                <a:moveTo>
                  <a:pt x="2172868" y="0"/>
                </a:moveTo>
                <a:lnTo>
                  <a:pt x="157073" y="0"/>
                </a:lnTo>
                <a:lnTo>
                  <a:pt x="107429" y="8108"/>
                </a:lnTo>
                <a:lnTo>
                  <a:pt x="64311" y="30686"/>
                </a:lnTo>
                <a:lnTo>
                  <a:pt x="30308" y="65115"/>
                </a:lnTo>
                <a:lnTo>
                  <a:pt x="8008" y="108773"/>
                </a:lnTo>
                <a:lnTo>
                  <a:pt x="0" y="159042"/>
                </a:lnTo>
                <a:lnTo>
                  <a:pt x="0" y="1224876"/>
                </a:lnTo>
                <a:lnTo>
                  <a:pt x="8008" y="1275158"/>
                </a:lnTo>
                <a:lnTo>
                  <a:pt x="30308" y="1318828"/>
                </a:lnTo>
                <a:lnTo>
                  <a:pt x="64311" y="1353264"/>
                </a:lnTo>
                <a:lnTo>
                  <a:pt x="107429" y="1375847"/>
                </a:lnTo>
                <a:lnTo>
                  <a:pt x="157073" y="1383957"/>
                </a:lnTo>
                <a:lnTo>
                  <a:pt x="2172868" y="1383957"/>
                </a:lnTo>
                <a:lnTo>
                  <a:pt x="2222511" y="1375847"/>
                </a:lnTo>
                <a:lnTo>
                  <a:pt x="2265625" y="1353264"/>
                </a:lnTo>
                <a:lnTo>
                  <a:pt x="2299625" y="1318828"/>
                </a:lnTo>
                <a:lnTo>
                  <a:pt x="2321922" y="1275158"/>
                </a:lnTo>
                <a:lnTo>
                  <a:pt x="2329929" y="1224876"/>
                </a:lnTo>
                <a:lnTo>
                  <a:pt x="2329929" y="159042"/>
                </a:lnTo>
                <a:lnTo>
                  <a:pt x="2321922" y="108773"/>
                </a:lnTo>
                <a:lnTo>
                  <a:pt x="2299625" y="65115"/>
                </a:lnTo>
                <a:lnTo>
                  <a:pt x="2265625" y="30686"/>
                </a:lnTo>
                <a:lnTo>
                  <a:pt x="2222511" y="8108"/>
                </a:lnTo>
                <a:lnTo>
                  <a:pt x="2172868" y="0"/>
                </a:lnTo>
                <a:close/>
              </a:path>
            </a:pathLst>
          </a:custGeom>
          <a:solidFill>
            <a:srgbClr val="D5D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00954" y="267887"/>
            <a:ext cx="6026059" cy="348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100" b="1" spc="150" dirty="0">
                <a:solidFill>
                  <a:srgbClr val="010101"/>
                </a:solidFill>
                <a:latin typeface="Arial"/>
                <a:cs typeface="Arial"/>
              </a:rPr>
              <a:t>Space </a:t>
            </a:r>
            <a:r>
              <a:rPr lang="en-US" sz="1100"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Environmental</a:t>
            </a:r>
            <a:r>
              <a:rPr lang="en-US" sz="1100" b="1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100"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Testing</a:t>
            </a:r>
            <a:r>
              <a:rPr lang="en-US" sz="1100" b="1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en-US" sz="1100" b="1" spc="10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at </a:t>
            </a:r>
            <a:r>
              <a:rPr lang="en-US" sz="1100" b="1" spc="12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the </a:t>
            </a:r>
            <a:r>
              <a:rPr lang="en-US" sz="1100" b="1" spc="114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NASA Neil A. Armstrong Test Facility </a:t>
            </a:r>
            <a:r>
              <a:rPr lang="en-US" sz="1100" b="1" spc="150" dirty="0">
                <a:solidFill>
                  <a:srgbClr val="010101"/>
                </a:solidFill>
                <a:uFill>
                  <a:solidFill>
                    <a:srgbClr val="010101"/>
                  </a:solidFill>
                </a:uFill>
                <a:latin typeface="Arial"/>
                <a:cs typeface="Arial"/>
              </a:rPr>
              <a:t>Space Environments Complex (SEC)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0745" y="718243"/>
            <a:ext cx="4578985" cy="1291379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ts val="1100"/>
              </a:lnSpc>
              <a:spcBef>
                <a:spcPts val="170"/>
              </a:spcBef>
            </a:pP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The NASA Glenn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Research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Center operates the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6,400-acre</a:t>
            </a:r>
            <a:r>
              <a:rPr lang="en-US"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 Neil A.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Armstrong Test Facility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near 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Sandusky,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Ohio.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The Neil A. Armstrong Test Facility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is home to the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Space Environments Complex (SEC)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, which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currently houses the world's largest Space Environment Simulation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 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(measuring 100 ft in diameter by 122 ft high)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largest and most powerful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reverberant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acoustic chambers  and the highest capacity mechanical vibration test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facility.</a:t>
            </a:r>
            <a:r>
              <a:rPr lang="en-US"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The SEC serves as a </a:t>
            </a:r>
            <a:r>
              <a:rPr lang="en-US"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primary,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single location for  </a:t>
            </a:r>
            <a:r>
              <a:rPr lang="en-US"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spacecraft and launch vehicle environment tests. This “one-stop-shop” capability reduces risk </a:t>
            </a:r>
            <a:r>
              <a:rPr lang="en-US"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by 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eliminating the need to transport a vehicle to multiple locations to complete the testing required for flight qualification. </a:t>
            </a: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68670" y="679834"/>
            <a:ext cx="4578985" cy="17402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ts val="1100"/>
              </a:lnSpc>
              <a:spcBef>
                <a:spcPts val="170"/>
              </a:spcBef>
            </a:pP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Within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lang="en-US"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Space Environment Simulation Chamber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,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it is possible to perform development and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flight 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qualification testing of full-scale space-flight systems in vacuum and temperature  environments ranging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from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low Earth orbit to deep space to planetary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surface 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conditions. The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chamber’s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wide-ranging capabilities have been extensively used to test  launch vehicle payload fairings; orbital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hardware,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including International Space Station 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systems; and planetary landing systems like the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Mars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Pathfinder and the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Mars 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Exploration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rovers’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airbag systems. The chamber is positioned between two attached  high bays for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processing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space-flight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hardware. </a:t>
            </a:r>
            <a:r>
              <a:rPr lang="en-US"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The vacuum chamber can be configured to perform reverberant-mode, electromagnetic interference/electromagnetic compatibility </a:t>
            </a:r>
            <a:r>
              <a:rPr lang="en-US"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(EMI/EMC) </a:t>
            </a:r>
            <a:r>
              <a:rPr lang="en-US"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testing </a:t>
            </a:r>
            <a:r>
              <a:rPr lang="en-US"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in 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addition to thermal vacuum testing. </a:t>
            </a:r>
            <a:endParaRPr lang="en-US" sz="950" dirty="0">
              <a:latin typeface="HelveticaNeue-Light"/>
              <a:cs typeface="HelveticaNeue-Light"/>
            </a:endParaRPr>
          </a:p>
          <a:p>
            <a:pPr marL="12700" marR="5080" algn="just">
              <a:lnSpc>
                <a:spcPts val="1100"/>
              </a:lnSpc>
              <a:spcBef>
                <a:spcPts val="170"/>
              </a:spcBef>
            </a:pP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68670" y="2301126"/>
            <a:ext cx="4554698" cy="91948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ts val="1100"/>
              </a:lnSpc>
              <a:spcBef>
                <a:spcPts val="170"/>
              </a:spcBef>
            </a:pP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Vibroacoustic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Highbay,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connected to the west side of the vacuum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houses  the Reverberant Acoustic </a:t>
            </a:r>
            <a:r>
              <a:rPr sz="950" spc="-30" dirty="0">
                <a:solidFill>
                  <a:srgbClr val="231F20"/>
                </a:solidFill>
                <a:latin typeface="HelveticaNeue-Light"/>
                <a:cs typeface="HelveticaNeue-Light"/>
              </a:rPr>
              <a:t>Test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Facility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(RATF)</a:t>
            </a:r>
            <a:r>
              <a:rPr lang="en-US"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Mechanical Vibration Facility 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(MVF)</a:t>
            </a:r>
            <a:r>
              <a:rPr lang="en-US"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 and a fixed 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modal plate constructed of 6” steel slab with &gt;11E6  </a:t>
            </a:r>
            <a:r>
              <a:rPr lang="en-US" sz="950" dirty="0" err="1">
                <a:solidFill>
                  <a:srgbClr val="231F20"/>
                </a:solidFill>
                <a:latin typeface="HelveticaNeue-Light"/>
                <a:cs typeface="HelveticaNeue-Light"/>
              </a:rPr>
              <a:t>lb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/in stiffness mounted to the 4.5 million pound seismic mass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.</a:t>
            </a:r>
            <a:endParaRPr lang="en-US" sz="950" spc="10" dirty="0">
              <a:solidFill>
                <a:srgbClr val="231F20"/>
              </a:solidFill>
              <a:latin typeface="HelveticaNeue-Light"/>
              <a:cs typeface="HelveticaNeue-Light"/>
            </a:endParaRPr>
          </a:p>
          <a:p>
            <a:pPr marL="12700" marR="5080" algn="just">
              <a:lnSpc>
                <a:spcPts val="1100"/>
              </a:lnSpc>
              <a:spcBef>
                <a:spcPts val="170"/>
              </a:spcBef>
            </a:pPr>
            <a:endParaRPr lang="en-US" sz="950" spc="10" dirty="0">
              <a:solidFill>
                <a:srgbClr val="231F20"/>
              </a:solidFill>
              <a:latin typeface="HelveticaNeue-Light"/>
              <a:cs typeface="HelveticaNeue-Light"/>
            </a:endParaRPr>
          </a:p>
          <a:p>
            <a:pPr marL="12700" marR="5080" algn="just">
              <a:lnSpc>
                <a:spcPts val="1100"/>
              </a:lnSpc>
              <a:spcBef>
                <a:spcPts val="170"/>
              </a:spcBef>
            </a:pP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89982" y="3252784"/>
            <a:ext cx="2555725" cy="16998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40565" y="3029394"/>
            <a:ext cx="1288135" cy="23011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72002" y="4947462"/>
            <a:ext cx="2573705" cy="3830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19748" y="3652211"/>
            <a:ext cx="1832997" cy="85246"/>
          </a:xfrm>
          <a:custGeom>
            <a:avLst/>
            <a:gdLst/>
            <a:ahLst/>
            <a:cxnLst/>
            <a:rect l="l" t="t" r="r" b="b"/>
            <a:pathLst>
              <a:path w="1920239" h="117475">
                <a:moveTo>
                  <a:pt x="977" y="0"/>
                </a:moveTo>
                <a:lnTo>
                  <a:pt x="0" y="19024"/>
                </a:lnTo>
                <a:lnTo>
                  <a:pt x="1918792" y="117220"/>
                </a:lnTo>
                <a:lnTo>
                  <a:pt x="1919770" y="98196"/>
                </a:lnTo>
                <a:lnTo>
                  <a:pt x="977" y="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54826" y="3575799"/>
            <a:ext cx="1051560" cy="264160"/>
          </a:xfrm>
          <a:custGeom>
            <a:avLst/>
            <a:gdLst/>
            <a:ahLst/>
            <a:cxnLst/>
            <a:rect l="l" t="t" r="r" b="b"/>
            <a:pathLst>
              <a:path w="1051559" h="264160">
                <a:moveTo>
                  <a:pt x="4343" y="0"/>
                </a:moveTo>
                <a:lnTo>
                  <a:pt x="0" y="18541"/>
                </a:lnTo>
                <a:lnTo>
                  <a:pt x="1046911" y="263969"/>
                </a:lnTo>
                <a:lnTo>
                  <a:pt x="1051255" y="245427"/>
                </a:lnTo>
                <a:lnTo>
                  <a:pt x="4343" y="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12536" y="4002749"/>
            <a:ext cx="1621687" cy="1363002"/>
          </a:xfrm>
          <a:custGeom>
            <a:avLst/>
            <a:gdLst/>
            <a:ahLst/>
            <a:cxnLst/>
            <a:rect l="l" t="t" r="r" b="b"/>
            <a:pathLst>
              <a:path w="1588134" h="1221104">
                <a:moveTo>
                  <a:pt x="11569" y="0"/>
                </a:moveTo>
                <a:lnTo>
                  <a:pt x="0" y="15125"/>
                </a:lnTo>
                <a:lnTo>
                  <a:pt x="1576146" y="1220749"/>
                </a:lnTo>
                <a:lnTo>
                  <a:pt x="1587715" y="1205611"/>
                </a:lnTo>
                <a:lnTo>
                  <a:pt x="11569" y="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94930" y="4712107"/>
            <a:ext cx="911476" cy="487540"/>
          </a:xfrm>
          <a:custGeom>
            <a:avLst/>
            <a:gdLst/>
            <a:ahLst/>
            <a:cxnLst/>
            <a:rect l="l" t="t" r="r" b="b"/>
            <a:pathLst>
              <a:path w="1373504" h="1185545">
                <a:moveTo>
                  <a:pt x="1360830" y="0"/>
                </a:moveTo>
                <a:lnTo>
                  <a:pt x="0" y="1170673"/>
                </a:lnTo>
                <a:lnTo>
                  <a:pt x="12420" y="1185113"/>
                </a:lnTo>
                <a:lnTo>
                  <a:pt x="1373263" y="14439"/>
                </a:lnTo>
                <a:lnTo>
                  <a:pt x="1360830" y="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639477" y="4662170"/>
            <a:ext cx="114300" cy="1143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91316" y="3670515"/>
            <a:ext cx="114300" cy="114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56895" y="3946716"/>
            <a:ext cx="114300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200850" y="3515791"/>
            <a:ext cx="114300" cy="1143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63287" y="4433341"/>
            <a:ext cx="114300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16107" y="4505312"/>
            <a:ext cx="150258" cy="1166920"/>
          </a:xfrm>
          <a:custGeom>
            <a:avLst/>
            <a:gdLst/>
            <a:ahLst/>
            <a:cxnLst/>
            <a:rect l="l" t="t" r="r" b="b"/>
            <a:pathLst>
              <a:path w="180975" h="1061720">
                <a:moveTo>
                  <a:pt x="18834" y="0"/>
                </a:moveTo>
                <a:lnTo>
                  <a:pt x="0" y="2882"/>
                </a:lnTo>
                <a:lnTo>
                  <a:pt x="162115" y="1061466"/>
                </a:lnTo>
                <a:lnTo>
                  <a:pt x="180949" y="1058583"/>
                </a:lnTo>
                <a:lnTo>
                  <a:pt x="18834" y="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90015" y="2872397"/>
            <a:ext cx="2738261" cy="1533525"/>
          </a:xfrm>
          <a:custGeom>
            <a:avLst/>
            <a:gdLst/>
            <a:ahLst/>
            <a:cxnLst/>
            <a:rect l="l" t="t" r="r" b="b"/>
            <a:pathLst>
              <a:path w="2550159" h="1533525">
                <a:moveTo>
                  <a:pt x="2392781" y="0"/>
                </a:moveTo>
                <a:lnTo>
                  <a:pt x="157289" y="0"/>
                </a:lnTo>
                <a:lnTo>
                  <a:pt x="115475" y="5971"/>
                </a:lnTo>
                <a:lnTo>
                  <a:pt x="77902" y="22822"/>
                </a:lnTo>
                <a:lnTo>
                  <a:pt x="46069" y="48961"/>
                </a:lnTo>
                <a:lnTo>
                  <a:pt x="21474" y="82794"/>
                </a:lnTo>
                <a:lnTo>
                  <a:pt x="5618" y="122728"/>
                </a:lnTo>
                <a:lnTo>
                  <a:pt x="0" y="167170"/>
                </a:lnTo>
                <a:lnTo>
                  <a:pt x="0" y="1366253"/>
                </a:lnTo>
                <a:lnTo>
                  <a:pt x="5618" y="1410689"/>
                </a:lnTo>
                <a:lnTo>
                  <a:pt x="21474" y="1450619"/>
                </a:lnTo>
                <a:lnTo>
                  <a:pt x="46069" y="1484450"/>
                </a:lnTo>
                <a:lnTo>
                  <a:pt x="77902" y="1510588"/>
                </a:lnTo>
                <a:lnTo>
                  <a:pt x="115475" y="1527439"/>
                </a:lnTo>
                <a:lnTo>
                  <a:pt x="157289" y="1533410"/>
                </a:lnTo>
                <a:lnTo>
                  <a:pt x="2392781" y="1533410"/>
                </a:lnTo>
                <a:lnTo>
                  <a:pt x="2434584" y="1527439"/>
                </a:lnTo>
                <a:lnTo>
                  <a:pt x="2472150" y="1510588"/>
                </a:lnTo>
                <a:lnTo>
                  <a:pt x="2503979" y="1484450"/>
                </a:lnTo>
                <a:lnTo>
                  <a:pt x="2528571" y="1450619"/>
                </a:lnTo>
                <a:lnTo>
                  <a:pt x="2544427" y="1410689"/>
                </a:lnTo>
                <a:lnTo>
                  <a:pt x="2550045" y="1366253"/>
                </a:lnTo>
                <a:lnTo>
                  <a:pt x="2550045" y="167170"/>
                </a:lnTo>
                <a:lnTo>
                  <a:pt x="2544427" y="122728"/>
                </a:lnTo>
                <a:lnTo>
                  <a:pt x="2528571" y="82794"/>
                </a:lnTo>
                <a:lnTo>
                  <a:pt x="2503979" y="48961"/>
                </a:lnTo>
                <a:lnTo>
                  <a:pt x="2472150" y="22822"/>
                </a:lnTo>
                <a:lnTo>
                  <a:pt x="2434584" y="5971"/>
                </a:lnTo>
                <a:lnTo>
                  <a:pt x="2392781" y="0"/>
                </a:lnTo>
                <a:close/>
              </a:path>
            </a:pathLst>
          </a:custGeom>
          <a:solidFill>
            <a:srgbClr val="D5D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990015" y="2862872"/>
            <a:ext cx="2747786" cy="1552575"/>
          </a:xfrm>
          <a:custGeom>
            <a:avLst/>
            <a:gdLst/>
            <a:ahLst/>
            <a:cxnLst/>
            <a:rect l="l" t="t" r="r" b="b"/>
            <a:pathLst>
              <a:path w="2569209" h="1552575">
                <a:moveTo>
                  <a:pt x="2402306" y="0"/>
                </a:moveTo>
                <a:lnTo>
                  <a:pt x="166814" y="0"/>
                </a:lnTo>
                <a:lnTo>
                  <a:pt x="133085" y="3617"/>
                </a:lnTo>
                <a:lnTo>
                  <a:pt x="73309" y="30341"/>
                </a:lnTo>
                <a:lnTo>
                  <a:pt x="28348" y="78123"/>
                </a:lnTo>
                <a:lnTo>
                  <a:pt x="3367" y="141202"/>
                </a:lnTo>
                <a:lnTo>
                  <a:pt x="0" y="176695"/>
                </a:lnTo>
                <a:lnTo>
                  <a:pt x="0" y="1375778"/>
                </a:lnTo>
                <a:lnTo>
                  <a:pt x="13034" y="1444366"/>
                </a:lnTo>
                <a:lnTo>
                  <a:pt x="48653" y="1500505"/>
                </a:lnTo>
                <a:lnTo>
                  <a:pt x="101685" y="1538489"/>
                </a:lnTo>
                <a:lnTo>
                  <a:pt x="166814" y="1552460"/>
                </a:lnTo>
                <a:lnTo>
                  <a:pt x="2402306" y="1552460"/>
                </a:lnTo>
                <a:lnTo>
                  <a:pt x="2436026" y="1548848"/>
                </a:lnTo>
                <a:lnTo>
                  <a:pt x="2467417" y="1538489"/>
                </a:lnTo>
                <a:lnTo>
                  <a:pt x="2476223" y="1533410"/>
                </a:lnTo>
                <a:lnTo>
                  <a:pt x="166814" y="1533410"/>
                </a:lnTo>
                <a:lnTo>
                  <a:pt x="137138" y="1530231"/>
                </a:lnTo>
                <a:lnTo>
                  <a:pt x="84430" y="1506651"/>
                </a:lnTo>
                <a:lnTo>
                  <a:pt x="44429" y="1464126"/>
                </a:lnTo>
                <a:lnTo>
                  <a:pt x="22074" y="1407666"/>
                </a:lnTo>
                <a:lnTo>
                  <a:pt x="19050" y="1375778"/>
                </a:lnTo>
                <a:lnTo>
                  <a:pt x="19050" y="176695"/>
                </a:lnTo>
                <a:lnTo>
                  <a:pt x="30739" y="115142"/>
                </a:lnTo>
                <a:lnTo>
                  <a:pt x="62549" y="65011"/>
                </a:lnTo>
                <a:lnTo>
                  <a:pt x="109493" y="31353"/>
                </a:lnTo>
                <a:lnTo>
                  <a:pt x="166814" y="19050"/>
                </a:lnTo>
                <a:lnTo>
                  <a:pt x="2476211" y="19050"/>
                </a:lnTo>
                <a:lnTo>
                  <a:pt x="2467417" y="13977"/>
                </a:lnTo>
                <a:lnTo>
                  <a:pt x="2436026" y="3617"/>
                </a:lnTo>
                <a:lnTo>
                  <a:pt x="2402306" y="0"/>
                </a:lnTo>
                <a:close/>
              </a:path>
              <a:path w="2569209" h="1552575">
                <a:moveTo>
                  <a:pt x="2476211" y="19050"/>
                </a:moveTo>
                <a:lnTo>
                  <a:pt x="2402306" y="19050"/>
                </a:lnTo>
                <a:lnTo>
                  <a:pt x="2431970" y="22231"/>
                </a:lnTo>
                <a:lnTo>
                  <a:pt x="2459619" y="31354"/>
                </a:lnTo>
                <a:lnTo>
                  <a:pt x="2506583" y="65024"/>
                </a:lnTo>
                <a:lnTo>
                  <a:pt x="2538363" y="115144"/>
                </a:lnTo>
                <a:lnTo>
                  <a:pt x="2550045" y="176695"/>
                </a:lnTo>
                <a:lnTo>
                  <a:pt x="2550045" y="1375778"/>
                </a:lnTo>
                <a:lnTo>
                  <a:pt x="2538363" y="1437324"/>
                </a:lnTo>
                <a:lnTo>
                  <a:pt x="2506573" y="1487449"/>
                </a:lnTo>
                <a:lnTo>
                  <a:pt x="2459621" y="1521112"/>
                </a:lnTo>
                <a:lnTo>
                  <a:pt x="2402306" y="1533410"/>
                </a:lnTo>
                <a:lnTo>
                  <a:pt x="2476223" y="1533410"/>
                </a:lnTo>
                <a:lnTo>
                  <a:pt x="2520442" y="1500505"/>
                </a:lnTo>
                <a:lnTo>
                  <a:pt x="2556060" y="1444366"/>
                </a:lnTo>
                <a:lnTo>
                  <a:pt x="2569095" y="1375778"/>
                </a:lnTo>
                <a:lnTo>
                  <a:pt x="2569095" y="176695"/>
                </a:lnTo>
                <a:lnTo>
                  <a:pt x="2556060" y="108107"/>
                </a:lnTo>
                <a:lnTo>
                  <a:pt x="2520442" y="51968"/>
                </a:lnTo>
                <a:lnTo>
                  <a:pt x="2495787" y="30341"/>
                </a:lnTo>
                <a:lnTo>
                  <a:pt x="2476211" y="1905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063559" y="2905088"/>
            <a:ext cx="2599583" cy="130805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60"/>
              </a:spcBef>
            </a:pPr>
            <a:r>
              <a:rPr sz="950" b="1" spc="30" dirty="0">
                <a:solidFill>
                  <a:srgbClr val="231F20"/>
                </a:solidFill>
                <a:latin typeface="Arial"/>
                <a:cs typeface="Arial"/>
              </a:rPr>
              <a:t>Reverberant </a:t>
            </a:r>
            <a:r>
              <a:rPr sz="950" b="1" spc="15" dirty="0">
                <a:solidFill>
                  <a:srgbClr val="231F20"/>
                </a:solidFill>
                <a:latin typeface="Arial"/>
                <a:cs typeface="Arial"/>
              </a:rPr>
              <a:t>Acoustic </a:t>
            </a:r>
            <a:r>
              <a:rPr sz="950" b="1" spc="35" dirty="0">
                <a:solidFill>
                  <a:srgbClr val="231F20"/>
                </a:solidFill>
                <a:latin typeface="Arial"/>
                <a:cs typeface="Arial"/>
              </a:rPr>
              <a:t>Test</a:t>
            </a:r>
            <a:r>
              <a:rPr sz="950" b="1" spc="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231F20"/>
                </a:solidFill>
                <a:latin typeface="Arial"/>
                <a:cs typeface="Arial"/>
              </a:rPr>
              <a:t>Facility</a:t>
            </a:r>
            <a:r>
              <a:rPr lang="en-US" sz="950" b="1" spc="15" dirty="0">
                <a:solidFill>
                  <a:srgbClr val="231F20"/>
                </a:solidFill>
                <a:latin typeface="Arial"/>
                <a:cs typeface="Arial"/>
              </a:rPr>
              <a:t> (RATF)</a:t>
            </a:r>
            <a:endParaRPr sz="950" dirty="0">
              <a:latin typeface="Arial"/>
              <a:cs typeface="Arial"/>
            </a:endParaRPr>
          </a:p>
          <a:p>
            <a:pPr marL="12700" marR="5080" algn="just">
              <a:lnSpc>
                <a:spcPts val="1100"/>
              </a:lnSpc>
              <a:spcBef>
                <a:spcPts val="130"/>
              </a:spcBef>
            </a:pP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RATF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simulates launch and </a:t>
            </a:r>
            <a:r>
              <a:rPr sz="950" spc="15" dirty="0">
                <a:solidFill>
                  <a:srgbClr val="231F20"/>
                </a:solidFill>
                <a:latin typeface="HelveticaNeue-Light"/>
                <a:cs typeface="HelveticaNeue-Light"/>
              </a:rPr>
              <a:t>ascent 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acoustic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environments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on a spacecraft. The  101,189-cubic-foot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steel-reinforced-concrete 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 has 36 acoustic modulators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to 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produce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highly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tailored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acoustic spectrums 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on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large spacecraft.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It is </a:t>
            </a:r>
            <a:r>
              <a:rPr sz="950" spc="10" dirty="0">
                <a:solidFill>
                  <a:srgbClr val="231F20"/>
                </a:solidFill>
                <a:latin typeface="HelveticaNeue-Light"/>
                <a:cs typeface="HelveticaNeue-Light"/>
              </a:rPr>
              <a:t>one the </a:t>
            </a:r>
            <a:r>
              <a:rPr sz="950" spc="15" dirty="0">
                <a:solidFill>
                  <a:srgbClr val="231F20"/>
                </a:solidFill>
                <a:latin typeface="HelveticaNeue-Light"/>
                <a:cs typeface="HelveticaNeue-Light"/>
              </a:rPr>
              <a:t>most 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powerful chambers in the world,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reaching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an  empty-chamber overall sound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pressure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level  of 163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dB.</a:t>
            </a: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94746" y="2244199"/>
            <a:ext cx="2485390" cy="1885314"/>
          </a:xfrm>
          <a:custGeom>
            <a:avLst/>
            <a:gdLst/>
            <a:ahLst/>
            <a:cxnLst/>
            <a:rect l="l" t="t" r="r" b="b"/>
            <a:pathLst>
              <a:path w="2485390" h="1885314">
                <a:moveTo>
                  <a:pt x="2327694" y="0"/>
                </a:moveTo>
                <a:lnTo>
                  <a:pt x="157289" y="0"/>
                </a:lnTo>
                <a:lnTo>
                  <a:pt x="115475" y="5971"/>
                </a:lnTo>
                <a:lnTo>
                  <a:pt x="77902" y="22822"/>
                </a:lnTo>
                <a:lnTo>
                  <a:pt x="46069" y="48960"/>
                </a:lnTo>
                <a:lnTo>
                  <a:pt x="21474" y="82790"/>
                </a:lnTo>
                <a:lnTo>
                  <a:pt x="5618" y="122721"/>
                </a:lnTo>
                <a:lnTo>
                  <a:pt x="0" y="167157"/>
                </a:lnTo>
                <a:lnTo>
                  <a:pt x="0" y="1718157"/>
                </a:lnTo>
                <a:lnTo>
                  <a:pt x="5618" y="1762585"/>
                </a:lnTo>
                <a:lnTo>
                  <a:pt x="21474" y="1802512"/>
                </a:lnTo>
                <a:lnTo>
                  <a:pt x="46069" y="1836345"/>
                </a:lnTo>
                <a:lnTo>
                  <a:pt x="77902" y="1862486"/>
                </a:lnTo>
                <a:lnTo>
                  <a:pt x="115475" y="1879342"/>
                </a:lnTo>
                <a:lnTo>
                  <a:pt x="157289" y="1885315"/>
                </a:lnTo>
                <a:lnTo>
                  <a:pt x="2327694" y="1885315"/>
                </a:lnTo>
                <a:lnTo>
                  <a:pt x="2369496" y="1879342"/>
                </a:lnTo>
                <a:lnTo>
                  <a:pt x="2407062" y="1862486"/>
                </a:lnTo>
                <a:lnTo>
                  <a:pt x="2438892" y="1836345"/>
                </a:lnTo>
                <a:lnTo>
                  <a:pt x="2463484" y="1802512"/>
                </a:lnTo>
                <a:lnTo>
                  <a:pt x="2479339" y="1762585"/>
                </a:lnTo>
                <a:lnTo>
                  <a:pt x="2484958" y="1718157"/>
                </a:lnTo>
                <a:lnTo>
                  <a:pt x="2484958" y="167157"/>
                </a:lnTo>
                <a:lnTo>
                  <a:pt x="2479339" y="122721"/>
                </a:lnTo>
                <a:lnTo>
                  <a:pt x="2463484" y="82790"/>
                </a:lnTo>
                <a:lnTo>
                  <a:pt x="2438892" y="48960"/>
                </a:lnTo>
                <a:lnTo>
                  <a:pt x="2407062" y="22822"/>
                </a:lnTo>
                <a:lnTo>
                  <a:pt x="2369496" y="5971"/>
                </a:lnTo>
                <a:lnTo>
                  <a:pt x="2327694" y="0"/>
                </a:lnTo>
                <a:close/>
              </a:path>
            </a:pathLst>
          </a:custGeom>
          <a:solidFill>
            <a:srgbClr val="D5D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85221" y="2234661"/>
            <a:ext cx="2504440" cy="1905000"/>
          </a:xfrm>
          <a:custGeom>
            <a:avLst/>
            <a:gdLst/>
            <a:ahLst/>
            <a:cxnLst/>
            <a:rect l="l" t="t" r="r" b="b"/>
            <a:pathLst>
              <a:path w="2504440" h="1905000">
                <a:moveTo>
                  <a:pt x="166814" y="0"/>
                </a:moveTo>
                <a:lnTo>
                  <a:pt x="101682" y="13984"/>
                </a:lnTo>
                <a:lnTo>
                  <a:pt x="48653" y="51968"/>
                </a:lnTo>
                <a:lnTo>
                  <a:pt x="13034" y="108107"/>
                </a:lnTo>
                <a:lnTo>
                  <a:pt x="0" y="176695"/>
                </a:lnTo>
                <a:lnTo>
                  <a:pt x="0" y="1727695"/>
                </a:lnTo>
                <a:lnTo>
                  <a:pt x="13034" y="1796267"/>
                </a:lnTo>
                <a:lnTo>
                  <a:pt x="48653" y="1852409"/>
                </a:lnTo>
                <a:lnTo>
                  <a:pt x="101685" y="1890395"/>
                </a:lnTo>
                <a:lnTo>
                  <a:pt x="166814" y="1904377"/>
                </a:lnTo>
                <a:lnTo>
                  <a:pt x="2337219" y="1904377"/>
                </a:lnTo>
                <a:lnTo>
                  <a:pt x="2370938" y="1900758"/>
                </a:lnTo>
                <a:lnTo>
                  <a:pt x="2402330" y="1890395"/>
                </a:lnTo>
                <a:lnTo>
                  <a:pt x="2411115" y="1885327"/>
                </a:lnTo>
                <a:lnTo>
                  <a:pt x="166814" y="1885327"/>
                </a:lnTo>
                <a:lnTo>
                  <a:pt x="137144" y="1882146"/>
                </a:lnTo>
                <a:lnTo>
                  <a:pt x="84432" y="1858558"/>
                </a:lnTo>
                <a:lnTo>
                  <a:pt x="44429" y="1816029"/>
                </a:lnTo>
                <a:lnTo>
                  <a:pt x="22074" y="1759570"/>
                </a:lnTo>
                <a:lnTo>
                  <a:pt x="19050" y="1727695"/>
                </a:lnTo>
                <a:lnTo>
                  <a:pt x="19050" y="176695"/>
                </a:lnTo>
                <a:lnTo>
                  <a:pt x="30738" y="115149"/>
                </a:lnTo>
                <a:lnTo>
                  <a:pt x="62534" y="65024"/>
                </a:lnTo>
                <a:lnTo>
                  <a:pt x="109493" y="31356"/>
                </a:lnTo>
                <a:lnTo>
                  <a:pt x="166814" y="19062"/>
                </a:lnTo>
                <a:lnTo>
                  <a:pt x="2411135" y="19062"/>
                </a:lnTo>
                <a:lnTo>
                  <a:pt x="2402325" y="13982"/>
                </a:lnTo>
                <a:lnTo>
                  <a:pt x="2370888" y="3619"/>
                </a:lnTo>
                <a:lnTo>
                  <a:pt x="2337219" y="12"/>
                </a:lnTo>
                <a:lnTo>
                  <a:pt x="166814" y="0"/>
                </a:lnTo>
                <a:close/>
              </a:path>
              <a:path w="2504440" h="1905000">
                <a:moveTo>
                  <a:pt x="2411135" y="19062"/>
                </a:moveTo>
                <a:lnTo>
                  <a:pt x="2337219" y="19062"/>
                </a:lnTo>
                <a:lnTo>
                  <a:pt x="2366880" y="22236"/>
                </a:lnTo>
                <a:lnTo>
                  <a:pt x="2394524" y="31356"/>
                </a:lnTo>
                <a:lnTo>
                  <a:pt x="2441486" y="65024"/>
                </a:lnTo>
                <a:lnTo>
                  <a:pt x="2473271" y="115149"/>
                </a:lnTo>
                <a:lnTo>
                  <a:pt x="2484958" y="176695"/>
                </a:lnTo>
                <a:lnTo>
                  <a:pt x="2484958" y="1727695"/>
                </a:lnTo>
                <a:lnTo>
                  <a:pt x="2473275" y="1789225"/>
                </a:lnTo>
                <a:lnTo>
                  <a:pt x="2441486" y="1839353"/>
                </a:lnTo>
                <a:lnTo>
                  <a:pt x="2394524" y="1873022"/>
                </a:lnTo>
                <a:lnTo>
                  <a:pt x="2337219" y="1885327"/>
                </a:lnTo>
                <a:lnTo>
                  <a:pt x="2411115" y="1885327"/>
                </a:lnTo>
                <a:lnTo>
                  <a:pt x="2455354" y="1852409"/>
                </a:lnTo>
                <a:lnTo>
                  <a:pt x="2490973" y="1796267"/>
                </a:lnTo>
                <a:lnTo>
                  <a:pt x="2504008" y="1727695"/>
                </a:lnTo>
                <a:lnTo>
                  <a:pt x="2504008" y="176695"/>
                </a:lnTo>
                <a:lnTo>
                  <a:pt x="2490973" y="108107"/>
                </a:lnTo>
                <a:lnTo>
                  <a:pt x="2455354" y="51968"/>
                </a:lnTo>
                <a:lnTo>
                  <a:pt x="2430700" y="30346"/>
                </a:lnTo>
                <a:lnTo>
                  <a:pt x="2411135" y="19062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54733" y="4520408"/>
            <a:ext cx="2349499" cy="1403350"/>
          </a:xfrm>
          <a:custGeom>
            <a:avLst/>
            <a:gdLst/>
            <a:ahLst/>
            <a:cxnLst/>
            <a:rect l="l" t="t" r="r" b="b"/>
            <a:pathLst>
              <a:path w="2330450" h="1384300">
                <a:moveTo>
                  <a:pt x="2172868" y="0"/>
                </a:moveTo>
                <a:lnTo>
                  <a:pt x="157073" y="0"/>
                </a:lnTo>
                <a:lnTo>
                  <a:pt x="107429" y="8108"/>
                </a:lnTo>
                <a:lnTo>
                  <a:pt x="64311" y="30686"/>
                </a:lnTo>
                <a:lnTo>
                  <a:pt x="30308" y="65115"/>
                </a:lnTo>
                <a:lnTo>
                  <a:pt x="8008" y="108773"/>
                </a:lnTo>
                <a:lnTo>
                  <a:pt x="0" y="159042"/>
                </a:lnTo>
                <a:lnTo>
                  <a:pt x="0" y="1224876"/>
                </a:lnTo>
                <a:lnTo>
                  <a:pt x="8008" y="1275158"/>
                </a:lnTo>
                <a:lnTo>
                  <a:pt x="30308" y="1318828"/>
                </a:lnTo>
                <a:lnTo>
                  <a:pt x="64311" y="1353264"/>
                </a:lnTo>
                <a:lnTo>
                  <a:pt x="107429" y="1375847"/>
                </a:lnTo>
                <a:lnTo>
                  <a:pt x="157073" y="1383957"/>
                </a:lnTo>
                <a:lnTo>
                  <a:pt x="2172868" y="1383957"/>
                </a:lnTo>
                <a:lnTo>
                  <a:pt x="2222511" y="1375847"/>
                </a:lnTo>
                <a:lnTo>
                  <a:pt x="2265625" y="1353264"/>
                </a:lnTo>
                <a:lnTo>
                  <a:pt x="2299625" y="1318828"/>
                </a:lnTo>
                <a:lnTo>
                  <a:pt x="2321922" y="1275158"/>
                </a:lnTo>
                <a:lnTo>
                  <a:pt x="2329929" y="1224876"/>
                </a:lnTo>
                <a:lnTo>
                  <a:pt x="2329929" y="159042"/>
                </a:lnTo>
                <a:lnTo>
                  <a:pt x="2321922" y="108773"/>
                </a:lnTo>
                <a:lnTo>
                  <a:pt x="2299625" y="65115"/>
                </a:lnTo>
                <a:lnTo>
                  <a:pt x="2265625" y="30686"/>
                </a:lnTo>
                <a:lnTo>
                  <a:pt x="2222511" y="8108"/>
                </a:lnTo>
                <a:lnTo>
                  <a:pt x="2172868" y="0"/>
                </a:lnTo>
                <a:close/>
              </a:path>
            </a:pathLst>
          </a:custGeom>
          <a:solidFill>
            <a:srgbClr val="D5D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58885" y="4520408"/>
            <a:ext cx="2349500" cy="1403350"/>
          </a:xfrm>
          <a:custGeom>
            <a:avLst/>
            <a:gdLst/>
            <a:ahLst/>
            <a:cxnLst/>
            <a:rect l="l" t="t" r="r" b="b"/>
            <a:pathLst>
              <a:path w="2349500" h="1403350">
                <a:moveTo>
                  <a:pt x="2182393" y="0"/>
                </a:moveTo>
                <a:lnTo>
                  <a:pt x="166598" y="0"/>
                </a:lnTo>
                <a:lnTo>
                  <a:pt x="133006" y="3426"/>
                </a:lnTo>
                <a:lnTo>
                  <a:pt x="73395" y="28823"/>
                </a:lnTo>
                <a:lnTo>
                  <a:pt x="28428" y="74360"/>
                </a:lnTo>
                <a:lnTo>
                  <a:pt x="3381" y="134628"/>
                </a:lnTo>
                <a:lnTo>
                  <a:pt x="0" y="168567"/>
                </a:lnTo>
                <a:lnTo>
                  <a:pt x="0" y="1234401"/>
                </a:lnTo>
                <a:lnTo>
                  <a:pt x="13080" y="1299991"/>
                </a:lnTo>
                <a:lnTo>
                  <a:pt x="48755" y="1353578"/>
                </a:lnTo>
                <a:lnTo>
                  <a:pt x="101709" y="1389732"/>
                </a:lnTo>
                <a:lnTo>
                  <a:pt x="166598" y="1403007"/>
                </a:lnTo>
                <a:lnTo>
                  <a:pt x="2182393" y="1403007"/>
                </a:lnTo>
                <a:lnTo>
                  <a:pt x="2215983" y="1399573"/>
                </a:lnTo>
                <a:lnTo>
                  <a:pt x="2247277" y="1389732"/>
                </a:lnTo>
                <a:lnTo>
                  <a:pt x="2257785" y="1383957"/>
                </a:lnTo>
                <a:lnTo>
                  <a:pt x="166598" y="1383957"/>
                </a:lnTo>
                <a:lnTo>
                  <a:pt x="136876" y="1380919"/>
                </a:lnTo>
                <a:lnTo>
                  <a:pt x="84156" y="1358446"/>
                </a:lnTo>
                <a:lnTo>
                  <a:pt x="44276" y="1318056"/>
                </a:lnTo>
                <a:lnTo>
                  <a:pt x="22056" y="1264574"/>
                </a:lnTo>
                <a:lnTo>
                  <a:pt x="19049" y="1234401"/>
                </a:lnTo>
                <a:lnTo>
                  <a:pt x="19049" y="168567"/>
                </a:lnTo>
                <a:lnTo>
                  <a:pt x="30662" y="110331"/>
                </a:lnTo>
                <a:lnTo>
                  <a:pt x="62306" y="62801"/>
                </a:lnTo>
                <a:lnTo>
                  <a:pt x="109204" y="30776"/>
                </a:lnTo>
                <a:lnTo>
                  <a:pt x="166598" y="19050"/>
                </a:lnTo>
                <a:lnTo>
                  <a:pt x="2257806" y="19050"/>
                </a:lnTo>
                <a:lnTo>
                  <a:pt x="2247277" y="13263"/>
                </a:lnTo>
                <a:lnTo>
                  <a:pt x="2215983" y="3426"/>
                </a:lnTo>
                <a:lnTo>
                  <a:pt x="2182393" y="0"/>
                </a:lnTo>
                <a:close/>
              </a:path>
              <a:path w="2349500" h="1403350">
                <a:moveTo>
                  <a:pt x="2257806" y="19050"/>
                </a:moveTo>
                <a:lnTo>
                  <a:pt x="2182393" y="19050"/>
                </a:lnTo>
                <a:lnTo>
                  <a:pt x="2212115" y="22080"/>
                </a:lnTo>
                <a:lnTo>
                  <a:pt x="2239786" y="30776"/>
                </a:lnTo>
                <a:lnTo>
                  <a:pt x="2286673" y="62801"/>
                </a:lnTo>
                <a:lnTo>
                  <a:pt x="2318326" y="110331"/>
                </a:lnTo>
                <a:lnTo>
                  <a:pt x="2329929" y="168567"/>
                </a:lnTo>
                <a:lnTo>
                  <a:pt x="2329929" y="1234401"/>
                </a:lnTo>
                <a:lnTo>
                  <a:pt x="2318326" y="1292655"/>
                </a:lnTo>
                <a:lnTo>
                  <a:pt x="2286673" y="1340192"/>
                </a:lnTo>
                <a:lnTo>
                  <a:pt x="2239786" y="1372219"/>
                </a:lnTo>
                <a:lnTo>
                  <a:pt x="2182393" y="1383957"/>
                </a:lnTo>
                <a:lnTo>
                  <a:pt x="2257785" y="1383957"/>
                </a:lnTo>
                <a:lnTo>
                  <a:pt x="2300236" y="1353578"/>
                </a:lnTo>
                <a:lnTo>
                  <a:pt x="2335904" y="1299991"/>
                </a:lnTo>
                <a:lnTo>
                  <a:pt x="2348979" y="1234401"/>
                </a:lnTo>
                <a:lnTo>
                  <a:pt x="2348979" y="168567"/>
                </a:lnTo>
                <a:lnTo>
                  <a:pt x="2335904" y="102995"/>
                </a:lnTo>
                <a:lnTo>
                  <a:pt x="2300236" y="49415"/>
                </a:lnTo>
                <a:lnTo>
                  <a:pt x="2275590" y="28823"/>
                </a:lnTo>
                <a:lnTo>
                  <a:pt x="2257806" y="1905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93428" y="5674733"/>
            <a:ext cx="4178935" cy="1905000"/>
          </a:xfrm>
          <a:custGeom>
            <a:avLst/>
            <a:gdLst/>
            <a:ahLst/>
            <a:cxnLst/>
            <a:rect l="l" t="t" r="r" b="b"/>
            <a:pathLst>
              <a:path w="4169409" h="1666875">
                <a:moveTo>
                  <a:pt x="4023283" y="0"/>
                </a:moveTo>
                <a:lnTo>
                  <a:pt x="145783" y="0"/>
                </a:lnTo>
                <a:lnTo>
                  <a:pt x="99707" y="8561"/>
                </a:lnTo>
                <a:lnTo>
                  <a:pt x="59689" y="32399"/>
                </a:lnTo>
                <a:lnTo>
                  <a:pt x="28130" y="68750"/>
                </a:lnTo>
                <a:lnTo>
                  <a:pt x="7432" y="114845"/>
                </a:lnTo>
                <a:lnTo>
                  <a:pt x="0" y="167919"/>
                </a:lnTo>
                <a:lnTo>
                  <a:pt x="0" y="1498447"/>
                </a:lnTo>
                <a:lnTo>
                  <a:pt x="7432" y="1551527"/>
                </a:lnTo>
                <a:lnTo>
                  <a:pt x="28130" y="1597626"/>
                </a:lnTo>
                <a:lnTo>
                  <a:pt x="59689" y="1633979"/>
                </a:lnTo>
                <a:lnTo>
                  <a:pt x="99707" y="1657818"/>
                </a:lnTo>
                <a:lnTo>
                  <a:pt x="145783" y="1666379"/>
                </a:lnTo>
                <a:lnTo>
                  <a:pt x="4023283" y="1666379"/>
                </a:lnTo>
                <a:lnTo>
                  <a:pt x="4069365" y="1657818"/>
                </a:lnTo>
                <a:lnTo>
                  <a:pt x="4109387" y="1633979"/>
                </a:lnTo>
                <a:lnTo>
                  <a:pt x="4140948" y="1597626"/>
                </a:lnTo>
                <a:lnTo>
                  <a:pt x="4161646" y="1551527"/>
                </a:lnTo>
                <a:lnTo>
                  <a:pt x="4169079" y="1498447"/>
                </a:lnTo>
                <a:lnTo>
                  <a:pt x="4169079" y="167919"/>
                </a:lnTo>
                <a:lnTo>
                  <a:pt x="4161646" y="114845"/>
                </a:lnTo>
                <a:lnTo>
                  <a:pt x="4140948" y="68750"/>
                </a:lnTo>
                <a:lnTo>
                  <a:pt x="4109387" y="32399"/>
                </a:lnTo>
                <a:lnTo>
                  <a:pt x="4069365" y="8561"/>
                </a:lnTo>
                <a:lnTo>
                  <a:pt x="4023283" y="0"/>
                </a:lnTo>
                <a:close/>
              </a:path>
            </a:pathLst>
          </a:custGeom>
          <a:solidFill>
            <a:srgbClr val="D5D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93428" y="5692205"/>
            <a:ext cx="4178935" cy="1919704"/>
          </a:xfrm>
          <a:custGeom>
            <a:avLst/>
            <a:gdLst/>
            <a:ahLst/>
            <a:cxnLst/>
            <a:rect l="l" t="t" r="r" b="b"/>
            <a:pathLst>
              <a:path w="4188459" h="1685925">
                <a:moveTo>
                  <a:pt x="4032808" y="0"/>
                </a:moveTo>
                <a:lnTo>
                  <a:pt x="155308" y="0"/>
                </a:lnTo>
                <a:lnTo>
                  <a:pt x="123742" y="3664"/>
                </a:lnTo>
                <a:lnTo>
                  <a:pt x="67949" y="30682"/>
                </a:lnTo>
                <a:lnTo>
                  <a:pt x="26204" y="78739"/>
                </a:lnTo>
                <a:lnTo>
                  <a:pt x="3105" y="141939"/>
                </a:lnTo>
                <a:lnTo>
                  <a:pt x="0" y="177444"/>
                </a:lnTo>
                <a:lnTo>
                  <a:pt x="0" y="1507972"/>
                </a:lnTo>
                <a:lnTo>
                  <a:pt x="12034" y="1576620"/>
                </a:lnTo>
                <a:lnTo>
                  <a:pt x="45034" y="1632953"/>
                </a:lnTo>
                <a:lnTo>
                  <a:pt x="94403" y="1671269"/>
                </a:lnTo>
                <a:lnTo>
                  <a:pt x="155308" y="1685429"/>
                </a:lnTo>
                <a:lnTo>
                  <a:pt x="4032808" y="1685429"/>
                </a:lnTo>
                <a:lnTo>
                  <a:pt x="4064382" y="1681762"/>
                </a:lnTo>
                <a:lnTo>
                  <a:pt x="4093724" y="1671269"/>
                </a:lnTo>
                <a:lnTo>
                  <a:pt x="4101548" y="1666379"/>
                </a:lnTo>
                <a:lnTo>
                  <a:pt x="155308" y="1666379"/>
                </a:lnTo>
                <a:lnTo>
                  <a:pt x="128117" y="1663220"/>
                </a:lnTo>
                <a:lnTo>
                  <a:pt x="79650" y="1639701"/>
                </a:lnTo>
                <a:lnTo>
                  <a:pt x="42633" y="1597042"/>
                </a:lnTo>
                <a:lnTo>
                  <a:pt x="21861" y="1540150"/>
                </a:lnTo>
                <a:lnTo>
                  <a:pt x="19050" y="1507972"/>
                </a:lnTo>
                <a:lnTo>
                  <a:pt x="19050" y="177444"/>
                </a:lnTo>
                <a:lnTo>
                  <a:pt x="29919" y="115362"/>
                </a:lnTo>
                <a:lnTo>
                  <a:pt x="59410" y="64947"/>
                </a:lnTo>
                <a:lnTo>
                  <a:pt x="102725" y="31283"/>
                </a:lnTo>
                <a:lnTo>
                  <a:pt x="155308" y="19050"/>
                </a:lnTo>
                <a:lnTo>
                  <a:pt x="4101560" y="19050"/>
                </a:lnTo>
                <a:lnTo>
                  <a:pt x="4093724" y="14154"/>
                </a:lnTo>
                <a:lnTo>
                  <a:pt x="4064382" y="3664"/>
                </a:lnTo>
                <a:lnTo>
                  <a:pt x="4032808" y="0"/>
                </a:lnTo>
                <a:close/>
              </a:path>
              <a:path w="4188459" h="1685925">
                <a:moveTo>
                  <a:pt x="4101560" y="19050"/>
                </a:moveTo>
                <a:lnTo>
                  <a:pt x="4032808" y="19050"/>
                </a:lnTo>
                <a:lnTo>
                  <a:pt x="4059999" y="22206"/>
                </a:lnTo>
                <a:lnTo>
                  <a:pt x="4085391" y="31283"/>
                </a:lnTo>
                <a:lnTo>
                  <a:pt x="4128706" y="64947"/>
                </a:lnTo>
                <a:lnTo>
                  <a:pt x="4158197" y="115362"/>
                </a:lnTo>
                <a:lnTo>
                  <a:pt x="4169067" y="177444"/>
                </a:lnTo>
                <a:lnTo>
                  <a:pt x="4169067" y="1507972"/>
                </a:lnTo>
                <a:lnTo>
                  <a:pt x="4158197" y="1570054"/>
                </a:lnTo>
                <a:lnTo>
                  <a:pt x="4128706" y="1620469"/>
                </a:lnTo>
                <a:lnTo>
                  <a:pt x="4085391" y="1654140"/>
                </a:lnTo>
                <a:lnTo>
                  <a:pt x="4032808" y="1666379"/>
                </a:lnTo>
                <a:lnTo>
                  <a:pt x="4101548" y="1666379"/>
                </a:lnTo>
                <a:lnTo>
                  <a:pt x="4143095" y="1632953"/>
                </a:lnTo>
                <a:lnTo>
                  <a:pt x="4176085" y="1576620"/>
                </a:lnTo>
                <a:lnTo>
                  <a:pt x="4188129" y="1507972"/>
                </a:lnTo>
                <a:lnTo>
                  <a:pt x="4188129" y="177444"/>
                </a:lnTo>
                <a:lnTo>
                  <a:pt x="4176083" y="108796"/>
                </a:lnTo>
                <a:lnTo>
                  <a:pt x="4143095" y="52463"/>
                </a:lnTo>
                <a:lnTo>
                  <a:pt x="4120180" y="30682"/>
                </a:lnTo>
                <a:lnTo>
                  <a:pt x="4101560" y="1905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18890" y="4491904"/>
            <a:ext cx="2487295" cy="1323975"/>
          </a:xfrm>
          <a:custGeom>
            <a:avLst/>
            <a:gdLst/>
            <a:ahLst/>
            <a:cxnLst/>
            <a:rect l="l" t="t" r="r" b="b"/>
            <a:pathLst>
              <a:path w="2487295" h="1323975">
                <a:moveTo>
                  <a:pt x="2325090" y="0"/>
                </a:moveTo>
                <a:lnTo>
                  <a:pt x="161925" y="0"/>
                </a:lnTo>
                <a:lnTo>
                  <a:pt x="118869" y="5816"/>
                </a:lnTo>
                <a:lnTo>
                  <a:pt x="80187" y="22200"/>
                </a:lnTo>
                <a:lnTo>
                  <a:pt x="47420" y="47594"/>
                </a:lnTo>
                <a:lnTo>
                  <a:pt x="22106" y="80440"/>
                </a:lnTo>
                <a:lnTo>
                  <a:pt x="5786" y="119180"/>
                </a:lnTo>
                <a:lnTo>
                  <a:pt x="0" y="162255"/>
                </a:lnTo>
                <a:lnTo>
                  <a:pt x="0" y="1161427"/>
                </a:lnTo>
                <a:lnTo>
                  <a:pt x="5783" y="1204470"/>
                </a:lnTo>
                <a:lnTo>
                  <a:pt x="22106" y="1243147"/>
                </a:lnTo>
                <a:lnTo>
                  <a:pt x="47424" y="1275918"/>
                </a:lnTo>
                <a:lnTo>
                  <a:pt x="80196" y="1301237"/>
                </a:lnTo>
                <a:lnTo>
                  <a:pt x="118877" y="1317563"/>
                </a:lnTo>
                <a:lnTo>
                  <a:pt x="161925" y="1323352"/>
                </a:lnTo>
                <a:lnTo>
                  <a:pt x="2325090" y="1323352"/>
                </a:lnTo>
                <a:lnTo>
                  <a:pt x="2368138" y="1317563"/>
                </a:lnTo>
                <a:lnTo>
                  <a:pt x="2399557" y="1304302"/>
                </a:lnTo>
                <a:lnTo>
                  <a:pt x="161925" y="1304302"/>
                </a:lnTo>
                <a:lnTo>
                  <a:pt x="133121" y="1301394"/>
                </a:lnTo>
                <a:lnTo>
                  <a:pt x="82048" y="1279896"/>
                </a:lnTo>
                <a:lnTo>
                  <a:pt x="43444" y="1241291"/>
                </a:lnTo>
                <a:lnTo>
                  <a:pt x="21950" y="1190223"/>
                </a:lnTo>
                <a:lnTo>
                  <a:pt x="19050" y="1161427"/>
                </a:lnTo>
                <a:lnTo>
                  <a:pt x="19050" y="162255"/>
                </a:lnTo>
                <a:lnTo>
                  <a:pt x="30273" y="106575"/>
                </a:lnTo>
                <a:lnTo>
                  <a:pt x="60909" y="61048"/>
                </a:lnTo>
                <a:lnTo>
                  <a:pt x="106325" y="30324"/>
                </a:lnTo>
                <a:lnTo>
                  <a:pt x="161925" y="19050"/>
                </a:lnTo>
                <a:lnTo>
                  <a:pt x="2399389" y="19050"/>
                </a:lnTo>
                <a:lnTo>
                  <a:pt x="2368146" y="5816"/>
                </a:lnTo>
                <a:lnTo>
                  <a:pt x="2325090" y="0"/>
                </a:lnTo>
                <a:close/>
              </a:path>
              <a:path w="2487295" h="1323975">
                <a:moveTo>
                  <a:pt x="2399389" y="19050"/>
                </a:moveTo>
                <a:lnTo>
                  <a:pt x="2325090" y="19050"/>
                </a:lnTo>
                <a:lnTo>
                  <a:pt x="2353884" y="21969"/>
                </a:lnTo>
                <a:lnTo>
                  <a:pt x="2380689" y="30324"/>
                </a:lnTo>
                <a:lnTo>
                  <a:pt x="2426106" y="61048"/>
                </a:lnTo>
                <a:lnTo>
                  <a:pt x="2456741" y="106575"/>
                </a:lnTo>
                <a:lnTo>
                  <a:pt x="2467965" y="162255"/>
                </a:lnTo>
                <a:lnTo>
                  <a:pt x="2467965" y="1161427"/>
                </a:lnTo>
                <a:lnTo>
                  <a:pt x="2456743" y="1217031"/>
                </a:lnTo>
                <a:lnTo>
                  <a:pt x="2426119" y="1262443"/>
                </a:lnTo>
                <a:lnTo>
                  <a:pt x="2380705" y="1293069"/>
                </a:lnTo>
                <a:lnTo>
                  <a:pt x="2325090" y="1304302"/>
                </a:lnTo>
                <a:lnTo>
                  <a:pt x="2399557" y="1304302"/>
                </a:lnTo>
                <a:lnTo>
                  <a:pt x="2439590" y="1275918"/>
                </a:lnTo>
                <a:lnTo>
                  <a:pt x="2464909" y="1243147"/>
                </a:lnTo>
                <a:lnTo>
                  <a:pt x="2481231" y="1204470"/>
                </a:lnTo>
                <a:lnTo>
                  <a:pt x="2487015" y="1161427"/>
                </a:lnTo>
                <a:lnTo>
                  <a:pt x="2487015" y="162255"/>
                </a:lnTo>
                <a:lnTo>
                  <a:pt x="2481229" y="119180"/>
                </a:lnTo>
                <a:lnTo>
                  <a:pt x="2464909" y="80440"/>
                </a:lnTo>
                <a:lnTo>
                  <a:pt x="2439595" y="47594"/>
                </a:lnTo>
                <a:lnTo>
                  <a:pt x="2406827" y="22200"/>
                </a:lnTo>
                <a:lnTo>
                  <a:pt x="2399389" y="1905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55008" y="2309203"/>
            <a:ext cx="2364740" cy="17278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8100" marR="30480" algn="just">
              <a:lnSpc>
                <a:spcPct val="97300"/>
              </a:lnSpc>
              <a:spcBef>
                <a:spcPts val="190"/>
              </a:spcBef>
            </a:pPr>
            <a:r>
              <a:rPr sz="950" b="1" spc="5" dirty="0">
                <a:solidFill>
                  <a:srgbClr val="231F20"/>
                </a:solidFill>
                <a:latin typeface="Arial"/>
                <a:cs typeface="Arial"/>
              </a:rPr>
              <a:t>Electromagnetic </a:t>
            </a:r>
            <a:r>
              <a:rPr sz="950" b="1" spc="-5" dirty="0">
                <a:solidFill>
                  <a:srgbClr val="231F20"/>
                </a:solidFill>
                <a:latin typeface="Arial"/>
                <a:cs typeface="Arial"/>
              </a:rPr>
              <a:t>Environmental </a:t>
            </a:r>
            <a:r>
              <a:rPr sz="950" b="1" spc="5" dirty="0">
                <a:solidFill>
                  <a:srgbClr val="231F20"/>
                </a:solidFill>
                <a:latin typeface="Arial"/>
                <a:cs typeface="Arial"/>
              </a:rPr>
              <a:t>Effects 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E</a:t>
            </a:r>
            <a:r>
              <a:rPr sz="1125" spc="-15" baseline="22222" dirty="0">
                <a:solidFill>
                  <a:srgbClr val="231F20"/>
                </a:solidFill>
                <a:latin typeface="HelveticaNeue-Light"/>
                <a:cs typeface="HelveticaNeue-Light"/>
              </a:rPr>
              <a:t>3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testing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can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take place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in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ambient tem­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perature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and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pressure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conditions inside the 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Space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Environment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Simulation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Chamber. 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30" dirty="0">
                <a:solidFill>
                  <a:srgbClr val="231F20"/>
                </a:solidFill>
                <a:latin typeface="HelveticaNeue-Light"/>
                <a:cs typeface="HelveticaNeue-Light"/>
              </a:rPr>
              <a:t>aluminum chamber provides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30" dirty="0">
                <a:solidFill>
                  <a:srgbClr val="231F20"/>
                </a:solidFill>
                <a:latin typeface="HelveticaNeue-Light"/>
                <a:cs typeface="HelveticaNeue-Light"/>
              </a:rPr>
              <a:t>radio- 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frequency shielding necessary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to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screen out 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interfering signals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from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local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broadcasters,  creating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an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“electromagnetically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quiet” 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environment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for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high-sensitivity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E</a:t>
            </a:r>
            <a:r>
              <a:rPr sz="1125" spc="-22" baseline="22222" dirty="0">
                <a:solidFill>
                  <a:srgbClr val="231F20"/>
                </a:solidFill>
                <a:latin typeface="HelveticaNeue-Light"/>
                <a:cs typeface="HelveticaNeue-Light"/>
              </a:rPr>
              <a:t>3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testing of  spacecraft.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At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same time, the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 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walls prevent high-power test signals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from 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leaving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test</a:t>
            </a:r>
            <a:r>
              <a:rPr sz="950" spc="-110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spc="-35" dirty="0">
                <a:solidFill>
                  <a:srgbClr val="231F20"/>
                </a:solidFill>
                <a:latin typeface="HelveticaNeue-Light"/>
                <a:cs typeface="HelveticaNeue-Light"/>
              </a:rPr>
              <a:t>facility.</a:t>
            </a: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420849" y="4544632"/>
            <a:ext cx="2183765" cy="130873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60"/>
              </a:spcBef>
            </a:pPr>
            <a:r>
              <a:rPr sz="950" b="1" spc="35" dirty="0">
                <a:solidFill>
                  <a:srgbClr val="231F20"/>
                </a:solidFill>
                <a:latin typeface="Arial"/>
                <a:cs typeface="Arial"/>
              </a:rPr>
              <a:t>Mechanical </a:t>
            </a:r>
            <a:r>
              <a:rPr sz="950" b="1" spc="15" dirty="0">
                <a:solidFill>
                  <a:srgbClr val="231F20"/>
                </a:solidFill>
                <a:latin typeface="Arial"/>
                <a:cs typeface="Arial"/>
              </a:rPr>
              <a:t>Vibration</a:t>
            </a:r>
            <a:r>
              <a:rPr sz="950" b="1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15" dirty="0">
                <a:solidFill>
                  <a:srgbClr val="231F20"/>
                </a:solidFill>
                <a:latin typeface="Arial"/>
                <a:cs typeface="Arial"/>
              </a:rPr>
              <a:t>Facility</a:t>
            </a:r>
            <a:r>
              <a:rPr lang="en-US" sz="950" b="1" spc="15" dirty="0">
                <a:solidFill>
                  <a:srgbClr val="231F20"/>
                </a:solidFill>
                <a:latin typeface="Arial"/>
                <a:cs typeface="Arial"/>
              </a:rPr>
              <a:t> (MVF)</a:t>
            </a:r>
            <a:endParaRPr sz="950" dirty="0">
              <a:latin typeface="Arial"/>
              <a:cs typeface="Arial"/>
            </a:endParaRPr>
          </a:p>
          <a:p>
            <a:pPr marL="12700" marR="5080" algn="just">
              <a:lnSpc>
                <a:spcPts val="1100"/>
              </a:lnSpc>
              <a:spcBef>
                <a:spcPts val="130"/>
              </a:spcBef>
            </a:pP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5" dirty="0">
                <a:solidFill>
                  <a:srgbClr val="231F20"/>
                </a:solidFill>
                <a:latin typeface="HelveticaNeue-Light"/>
                <a:cs typeface="HelveticaNeue-Light"/>
              </a:rPr>
              <a:t>MVF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exposes the spacecraft to a  swept sinusoidal vibration (5 to 150 Hz).  An 18-ft-diameter test table is driven by  a series of 16 vertically mounted servo-  hydraulic actuators and four horizontally  mounted actuators to perform testing in 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three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axes without having to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reposition 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the test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article.</a:t>
            </a: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981357" y="5725730"/>
            <a:ext cx="4032312" cy="1872307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38100" algn="just">
              <a:lnSpc>
                <a:spcPct val="100000"/>
              </a:lnSpc>
              <a:spcBef>
                <a:spcPts val="160"/>
              </a:spcBef>
            </a:pPr>
            <a:r>
              <a:rPr sz="950" b="1" spc="-5" dirty="0">
                <a:solidFill>
                  <a:srgbClr val="231F20"/>
                </a:solidFill>
                <a:latin typeface="Arial"/>
                <a:cs typeface="Arial"/>
              </a:rPr>
              <a:t>Space </a:t>
            </a:r>
            <a:r>
              <a:rPr sz="950" b="1" spc="-15" dirty="0">
                <a:solidFill>
                  <a:srgbClr val="231F20"/>
                </a:solidFill>
                <a:latin typeface="Arial"/>
                <a:cs typeface="Arial"/>
              </a:rPr>
              <a:t>Environment Simulation</a:t>
            </a:r>
            <a:r>
              <a:rPr sz="950" b="1" spc="-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-10" dirty="0">
                <a:solidFill>
                  <a:srgbClr val="231F20"/>
                </a:solidFill>
                <a:latin typeface="Arial"/>
                <a:cs typeface="Arial"/>
              </a:rPr>
              <a:t>Chamber</a:t>
            </a:r>
            <a:r>
              <a:rPr lang="en-US" sz="950" b="1" spc="-10" dirty="0">
                <a:solidFill>
                  <a:srgbClr val="231F20"/>
                </a:solidFill>
                <a:latin typeface="Arial"/>
                <a:cs typeface="Arial"/>
              </a:rPr>
              <a:t> (SPF)</a:t>
            </a:r>
            <a:endParaRPr sz="950" dirty="0">
              <a:latin typeface="Arial"/>
              <a:cs typeface="Arial"/>
            </a:endParaRPr>
          </a:p>
          <a:p>
            <a:pPr marL="38100" marR="30480" algn="just">
              <a:lnSpc>
                <a:spcPts val="1100"/>
              </a:lnSpc>
              <a:spcBef>
                <a:spcPts val="130"/>
              </a:spcBef>
            </a:pP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Thermal vacuum testing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is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performed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in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40" dirty="0">
                <a:solidFill>
                  <a:srgbClr val="231F20"/>
                </a:solidFill>
                <a:latin typeface="HelveticaNeue-Light"/>
                <a:cs typeface="HelveticaNeue-Light"/>
              </a:rPr>
              <a:t>world’s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largest vacuum </a:t>
            </a:r>
            <a:r>
              <a:rPr sz="950" spc="-3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chamber.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vacuum chamber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is an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aluminum-plate vessel inside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concrete enclosure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that can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sustain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high-vacuum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(10</a:t>
            </a:r>
            <a:r>
              <a:rPr sz="1125" spc="-30" baseline="14814" dirty="0">
                <a:solidFill>
                  <a:srgbClr val="231F20"/>
                </a:solidFill>
                <a:latin typeface="HelveticaNeue-Light"/>
                <a:cs typeface="HelveticaNeue-Light"/>
              </a:rPr>
              <a:t>–6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torr) via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roughing, </a:t>
            </a:r>
            <a:r>
              <a:rPr sz="950" spc="-30" dirty="0">
                <a:solidFill>
                  <a:srgbClr val="231F20"/>
                </a:solidFill>
                <a:latin typeface="HelveticaNeue-Light"/>
                <a:cs typeface="HelveticaNeue-Light"/>
              </a:rPr>
              <a:t>turbomolecular,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and  cryogenic vacuum pumps. </a:t>
            </a:r>
            <a:r>
              <a:rPr lang="en-US"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SEC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 can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simulate background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space </a:t>
            </a:r>
            <a:r>
              <a:rPr sz="950" spc="-30" dirty="0">
                <a:solidFill>
                  <a:srgbClr val="231F20"/>
                </a:solidFill>
                <a:latin typeface="HelveticaNeue-Light"/>
                <a:cs typeface="HelveticaNeue-Light"/>
              </a:rPr>
              <a:t>temperatures 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ranging from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–</a:t>
            </a:r>
            <a:r>
              <a:rPr lang="en-US"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160°C </a:t>
            </a:r>
            <a:r>
              <a:rPr lang="en-US"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to </a:t>
            </a:r>
            <a:r>
              <a:rPr lang="en-US"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+89</a:t>
            </a:r>
            <a:r>
              <a:rPr lang="en-US"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°C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with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variable-geometry shroud.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Solar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heating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can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be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simulated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with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an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infrared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heat flux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system.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aluminum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and </a:t>
            </a:r>
            <a:r>
              <a:rPr sz="950" spc="-30" dirty="0">
                <a:solidFill>
                  <a:srgbClr val="231F20"/>
                </a:solidFill>
                <a:latin typeface="HelveticaNeue-Light"/>
                <a:cs typeface="HelveticaNeue-Light"/>
              </a:rPr>
              <a:t>concrete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doors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of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test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 are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50 by 50 ft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and have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double o-ring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seals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to  prevent leakage.</a:t>
            </a:r>
            <a:r>
              <a:rPr lang="en-US"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 Vacuum chamber is equipped with multiple high capacity attachment points, ideal for arresting payload fairing deployment tests.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floor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is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designed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for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distributed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loads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up to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300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tons, and the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chamber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has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an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overhead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polar crane with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variable-radius 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trolley,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20-ton capacity main hoist, and a fixed-radius 10-ton auxiliary</a:t>
            </a:r>
            <a:r>
              <a:rPr sz="950" spc="-65" dirty="0">
                <a:solidFill>
                  <a:srgbClr val="231F20"/>
                </a:solidFill>
                <a:latin typeface="HelveticaNeue-Light"/>
                <a:cs typeface="HelveticaNeue-Light"/>
              </a:rPr>
              <a:t>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hoist.</a:t>
            </a:r>
            <a:endParaRPr sz="950" dirty="0">
              <a:latin typeface="HelveticaNeue-Light"/>
              <a:cs typeface="HelveticaNeue-Ligh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2018" y="4520408"/>
            <a:ext cx="2274135" cy="1166986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60"/>
              </a:spcBef>
            </a:pPr>
            <a:r>
              <a:rPr sz="950" b="1" spc="10" dirty="0">
                <a:solidFill>
                  <a:srgbClr val="231F20"/>
                </a:solidFill>
                <a:latin typeface="Arial"/>
                <a:cs typeface="Arial"/>
              </a:rPr>
              <a:t>Assembly</a:t>
            </a:r>
            <a:r>
              <a:rPr sz="950" b="1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231F20"/>
                </a:solidFill>
                <a:latin typeface="Arial"/>
                <a:cs typeface="Arial"/>
              </a:rPr>
              <a:t>Highbay</a:t>
            </a:r>
            <a:endParaRPr sz="950" dirty="0">
              <a:latin typeface="Arial"/>
              <a:cs typeface="Arial"/>
            </a:endParaRPr>
          </a:p>
          <a:p>
            <a:pPr marL="12700" marR="5080" algn="just">
              <a:lnSpc>
                <a:spcPts val="1100"/>
              </a:lnSpc>
              <a:spcBef>
                <a:spcPts val="130"/>
              </a:spcBef>
            </a:pP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In the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Assembly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Highbay,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test articles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are 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received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and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off-loaded from 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shipping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containers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and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prepared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for </a:t>
            </a:r>
            <a:r>
              <a:rPr sz="950" spc="-25" dirty="0">
                <a:solidFill>
                  <a:srgbClr val="231F20"/>
                </a:solidFill>
                <a:latin typeface="HelveticaNeue-Light"/>
                <a:cs typeface="HelveticaNeue-Light"/>
              </a:rPr>
              <a:t>environmental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testing.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The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facility includes </a:t>
            </a:r>
            <a:r>
              <a:rPr lang="en-US"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a 20 ton overhead crane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,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 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standard-gauge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rail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track system,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and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tow  tractor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to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assist </a:t>
            </a:r>
            <a:r>
              <a:rPr sz="950" spc="-10" dirty="0">
                <a:solidFill>
                  <a:srgbClr val="231F20"/>
                </a:solidFill>
                <a:latin typeface="HelveticaNeue-Light"/>
                <a:cs typeface="HelveticaNeue-Light"/>
              </a:rPr>
              <a:t>in </a:t>
            </a:r>
            <a:r>
              <a:rPr sz="950" spc="-20" dirty="0">
                <a:solidFill>
                  <a:srgbClr val="231F20"/>
                </a:solidFill>
                <a:latin typeface="HelveticaNeue-Light"/>
                <a:cs typeface="HelveticaNeue-Light"/>
              </a:rPr>
              <a:t>moving </a:t>
            </a:r>
            <a:r>
              <a:rPr sz="950" spc="-15" dirty="0">
                <a:solidFill>
                  <a:srgbClr val="231F20"/>
                </a:solidFill>
                <a:latin typeface="HelveticaNeue-Light"/>
                <a:cs typeface="HelveticaNeue-Light"/>
              </a:rPr>
              <a:t>test </a:t>
            </a:r>
            <a:r>
              <a:rPr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articles to  each testing</a:t>
            </a:r>
            <a:r>
              <a:rPr sz="950" spc="-5" dirty="0">
                <a:solidFill>
                  <a:srgbClr val="231F20"/>
                </a:solidFill>
                <a:latin typeface="HelveticaNeue-Light"/>
                <a:cs typeface="HelveticaNeue-Light"/>
              </a:rPr>
              <a:t> area.</a:t>
            </a:r>
            <a:endParaRPr sz="950" dirty="0">
              <a:latin typeface="HelveticaNeue-Light"/>
              <a:cs typeface="HelveticaNeue-Light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D6678C1-6E22-17C2-6DAD-7392A0C679E3}"/>
              </a:ext>
            </a:extLst>
          </p:cNvPr>
          <p:cNvCxnSpPr>
            <a:cxnSpLocks/>
            <a:stCxn id="45" idx="5"/>
          </p:cNvCxnSpPr>
          <p:nvPr/>
        </p:nvCxnSpPr>
        <p:spPr>
          <a:xfrm>
            <a:off x="5779462" y="4239093"/>
            <a:ext cx="1641387" cy="1899075"/>
          </a:xfrm>
          <a:prstGeom prst="line">
            <a:avLst/>
          </a:prstGeom>
          <a:solidFill>
            <a:srgbClr val="2153A2"/>
          </a:solidFill>
          <a:ln w="19050">
            <a:solidFill>
              <a:schemeClr val="tx2"/>
            </a:solidFill>
          </a:ln>
        </p:spPr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2ED0FB97-3D8D-7150-808F-56C737D9EA16}"/>
              </a:ext>
            </a:extLst>
          </p:cNvPr>
          <p:cNvSpPr>
            <a:spLocks noChangeAspect="1"/>
          </p:cNvSpPr>
          <p:nvPr/>
        </p:nvSpPr>
        <p:spPr>
          <a:xfrm>
            <a:off x="5690685" y="4145434"/>
            <a:ext cx="104009" cy="109728"/>
          </a:xfrm>
          <a:prstGeom prst="ellipse">
            <a:avLst/>
          </a:pr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object 27">
            <a:extLst>
              <a:ext uri="{FF2B5EF4-FFF2-40B4-BE49-F238E27FC236}">
                <a16:creationId xmlns:a16="http://schemas.microsoft.com/office/drawing/2014/main" id="{6436444D-FCF4-8F2D-AEE9-606A2C4A7A5E}"/>
              </a:ext>
            </a:extLst>
          </p:cNvPr>
          <p:cNvSpPr/>
          <p:nvPr/>
        </p:nvSpPr>
        <p:spPr>
          <a:xfrm>
            <a:off x="7342673" y="6077896"/>
            <a:ext cx="2320469" cy="1579412"/>
          </a:xfrm>
          <a:custGeom>
            <a:avLst/>
            <a:gdLst/>
            <a:ahLst/>
            <a:cxnLst/>
            <a:rect l="l" t="t" r="r" b="b"/>
            <a:pathLst>
              <a:path w="2330450" h="1384300">
                <a:moveTo>
                  <a:pt x="2172868" y="0"/>
                </a:moveTo>
                <a:lnTo>
                  <a:pt x="157073" y="0"/>
                </a:lnTo>
                <a:lnTo>
                  <a:pt x="107429" y="8108"/>
                </a:lnTo>
                <a:lnTo>
                  <a:pt x="64311" y="30686"/>
                </a:lnTo>
                <a:lnTo>
                  <a:pt x="30308" y="65115"/>
                </a:lnTo>
                <a:lnTo>
                  <a:pt x="8008" y="108773"/>
                </a:lnTo>
                <a:lnTo>
                  <a:pt x="0" y="159042"/>
                </a:lnTo>
                <a:lnTo>
                  <a:pt x="0" y="1224876"/>
                </a:lnTo>
                <a:lnTo>
                  <a:pt x="8008" y="1275158"/>
                </a:lnTo>
                <a:lnTo>
                  <a:pt x="30308" y="1318828"/>
                </a:lnTo>
                <a:lnTo>
                  <a:pt x="64311" y="1353264"/>
                </a:lnTo>
                <a:lnTo>
                  <a:pt x="107429" y="1375847"/>
                </a:lnTo>
                <a:lnTo>
                  <a:pt x="157073" y="1383957"/>
                </a:lnTo>
                <a:lnTo>
                  <a:pt x="2172868" y="1383957"/>
                </a:lnTo>
                <a:lnTo>
                  <a:pt x="2222511" y="1375847"/>
                </a:lnTo>
                <a:lnTo>
                  <a:pt x="2265625" y="1353264"/>
                </a:lnTo>
                <a:lnTo>
                  <a:pt x="2299625" y="1318828"/>
                </a:lnTo>
                <a:lnTo>
                  <a:pt x="2321922" y="1275158"/>
                </a:lnTo>
                <a:lnTo>
                  <a:pt x="2329929" y="1224876"/>
                </a:lnTo>
                <a:lnTo>
                  <a:pt x="2329929" y="159042"/>
                </a:lnTo>
                <a:lnTo>
                  <a:pt x="2321922" y="108773"/>
                </a:lnTo>
                <a:lnTo>
                  <a:pt x="2299625" y="65115"/>
                </a:lnTo>
                <a:lnTo>
                  <a:pt x="2265625" y="30686"/>
                </a:lnTo>
                <a:lnTo>
                  <a:pt x="2222511" y="8108"/>
                </a:lnTo>
                <a:lnTo>
                  <a:pt x="2172868" y="0"/>
                </a:lnTo>
                <a:close/>
              </a:path>
            </a:pathLst>
          </a:custGeom>
          <a:solidFill>
            <a:srgbClr val="D5D8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28">
            <a:extLst>
              <a:ext uri="{FF2B5EF4-FFF2-40B4-BE49-F238E27FC236}">
                <a16:creationId xmlns:a16="http://schemas.microsoft.com/office/drawing/2014/main" id="{8D72B4A8-8C8F-B392-E55B-35C5ADADE90B}"/>
              </a:ext>
            </a:extLst>
          </p:cNvPr>
          <p:cNvSpPr/>
          <p:nvPr/>
        </p:nvSpPr>
        <p:spPr>
          <a:xfrm>
            <a:off x="7346825" y="6077897"/>
            <a:ext cx="2338679" cy="1579412"/>
          </a:xfrm>
          <a:custGeom>
            <a:avLst/>
            <a:gdLst/>
            <a:ahLst/>
            <a:cxnLst/>
            <a:rect l="l" t="t" r="r" b="b"/>
            <a:pathLst>
              <a:path w="2349500" h="1403350">
                <a:moveTo>
                  <a:pt x="2182393" y="0"/>
                </a:moveTo>
                <a:lnTo>
                  <a:pt x="166598" y="0"/>
                </a:lnTo>
                <a:lnTo>
                  <a:pt x="133006" y="3426"/>
                </a:lnTo>
                <a:lnTo>
                  <a:pt x="73395" y="28823"/>
                </a:lnTo>
                <a:lnTo>
                  <a:pt x="28428" y="74360"/>
                </a:lnTo>
                <a:lnTo>
                  <a:pt x="3381" y="134628"/>
                </a:lnTo>
                <a:lnTo>
                  <a:pt x="0" y="168567"/>
                </a:lnTo>
                <a:lnTo>
                  <a:pt x="0" y="1234401"/>
                </a:lnTo>
                <a:lnTo>
                  <a:pt x="13080" y="1299991"/>
                </a:lnTo>
                <a:lnTo>
                  <a:pt x="48755" y="1353578"/>
                </a:lnTo>
                <a:lnTo>
                  <a:pt x="101709" y="1389732"/>
                </a:lnTo>
                <a:lnTo>
                  <a:pt x="166598" y="1403007"/>
                </a:lnTo>
                <a:lnTo>
                  <a:pt x="2182393" y="1403007"/>
                </a:lnTo>
                <a:lnTo>
                  <a:pt x="2215983" y="1399573"/>
                </a:lnTo>
                <a:lnTo>
                  <a:pt x="2247277" y="1389732"/>
                </a:lnTo>
                <a:lnTo>
                  <a:pt x="2257785" y="1383957"/>
                </a:lnTo>
                <a:lnTo>
                  <a:pt x="166598" y="1383957"/>
                </a:lnTo>
                <a:lnTo>
                  <a:pt x="136876" y="1380919"/>
                </a:lnTo>
                <a:lnTo>
                  <a:pt x="84156" y="1358446"/>
                </a:lnTo>
                <a:lnTo>
                  <a:pt x="44276" y="1318056"/>
                </a:lnTo>
                <a:lnTo>
                  <a:pt x="22056" y="1264574"/>
                </a:lnTo>
                <a:lnTo>
                  <a:pt x="19049" y="1234401"/>
                </a:lnTo>
                <a:lnTo>
                  <a:pt x="19049" y="168567"/>
                </a:lnTo>
                <a:lnTo>
                  <a:pt x="30662" y="110331"/>
                </a:lnTo>
                <a:lnTo>
                  <a:pt x="62306" y="62801"/>
                </a:lnTo>
                <a:lnTo>
                  <a:pt x="109204" y="30776"/>
                </a:lnTo>
                <a:lnTo>
                  <a:pt x="166598" y="19050"/>
                </a:lnTo>
                <a:lnTo>
                  <a:pt x="2257806" y="19050"/>
                </a:lnTo>
                <a:lnTo>
                  <a:pt x="2247277" y="13263"/>
                </a:lnTo>
                <a:lnTo>
                  <a:pt x="2215983" y="3426"/>
                </a:lnTo>
                <a:lnTo>
                  <a:pt x="2182393" y="0"/>
                </a:lnTo>
                <a:close/>
              </a:path>
              <a:path w="2349500" h="1403350">
                <a:moveTo>
                  <a:pt x="2257806" y="19050"/>
                </a:moveTo>
                <a:lnTo>
                  <a:pt x="2182393" y="19050"/>
                </a:lnTo>
                <a:lnTo>
                  <a:pt x="2212115" y="22080"/>
                </a:lnTo>
                <a:lnTo>
                  <a:pt x="2239786" y="30776"/>
                </a:lnTo>
                <a:lnTo>
                  <a:pt x="2286673" y="62801"/>
                </a:lnTo>
                <a:lnTo>
                  <a:pt x="2318326" y="110331"/>
                </a:lnTo>
                <a:lnTo>
                  <a:pt x="2329929" y="168567"/>
                </a:lnTo>
                <a:lnTo>
                  <a:pt x="2329929" y="1234401"/>
                </a:lnTo>
                <a:lnTo>
                  <a:pt x="2318326" y="1292655"/>
                </a:lnTo>
                <a:lnTo>
                  <a:pt x="2286673" y="1340192"/>
                </a:lnTo>
                <a:lnTo>
                  <a:pt x="2239786" y="1372219"/>
                </a:lnTo>
                <a:lnTo>
                  <a:pt x="2182393" y="1383957"/>
                </a:lnTo>
                <a:lnTo>
                  <a:pt x="2257785" y="1383957"/>
                </a:lnTo>
                <a:lnTo>
                  <a:pt x="2300236" y="1353578"/>
                </a:lnTo>
                <a:lnTo>
                  <a:pt x="2335904" y="1299991"/>
                </a:lnTo>
                <a:lnTo>
                  <a:pt x="2348979" y="1234401"/>
                </a:lnTo>
                <a:lnTo>
                  <a:pt x="2348979" y="168567"/>
                </a:lnTo>
                <a:lnTo>
                  <a:pt x="2335904" y="102995"/>
                </a:lnTo>
                <a:lnTo>
                  <a:pt x="2300236" y="49415"/>
                </a:lnTo>
                <a:lnTo>
                  <a:pt x="2275590" y="28823"/>
                </a:lnTo>
                <a:lnTo>
                  <a:pt x="2257806" y="19050"/>
                </a:lnTo>
                <a:close/>
              </a:path>
            </a:pathLst>
          </a:custGeom>
          <a:solidFill>
            <a:srgbClr val="2153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5">
            <a:extLst>
              <a:ext uri="{FF2B5EF4-FFF2-40B4-BE49-F238E27FC236}">
                <a16:creationId xmlns:a16="http://schemas.microsoft.com/office/drawing/2014/main" id="{6A161600-71DC-505F-6192-6EE38A0CD789}"/>
              </a:ext>
            </a:extLst>
          </p:cNvPr>
          <p:cNvSpPr txBox="1"/>
          <p:nvPr/>
        </p:nvSpPr>
        <p:spPr>
          <a:xfrm>
            <a:off x="7423188" y="6138168"/>
            <a:ext cx="2181426" cy="1531188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60"/>
              </a:spcBef>
            </a:pPr>
            <a:r>
              <a:rPr lang="en-US" sz="950" b="1" spc="15" dirty="0">
                <a:solidFill>
                  <a:srgbClr val="231F20"/>
                </a:solidFill>
                <a:latin typeface="Arial"/>
                <a:cs typeface="Arial"/>
              </a:rPr>
              <a:t>Vibroacoustic High Bay </a:t>
            </a:r>
          </a:p>
          <a:p>
            <a:pPr marL="12700" algn="just">
              <a:spcBef>
                <a:spcPts val="160"/>
              </a:spcBef>
            </a:pP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In the Vibroacoustic </a:t>
            </a:r>
            <a:r>
              <a:rPr lang="en-US" sz="950" dirty="0" err="1">
                <a:solidFill>
                  <a:srgbClr val="231F20"/>
                </a:solidFill>
                <a:latin typeface="HelveticaNeue-Light"/>
                <a:cs typeface="HelveticaNeue-Light"/>
              </a:rPr>
              <a:t>Highbay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, test articles can be prepared for environmental testing. The facility includes a 30 ton overhead crane, and tow tractor assist in moving test articles to MVF and RATF.  The Vibroacoustic High Bay also includes a modal plate constructed of 6” steel slab with &gt;11E6  </a:t>
            </a:r>
            <a:r>
              <a:rPr lang="en-US" sz="950" dirty="0" err="1">
                <a:solidFill>
                  <a:srgbClr val="231F20"/>
                </a:solidFill>
                <a:latin typeface="HelveticaNeue-Light"/>
                <a:cs typeface="HelveticaNeue-Light"/>
              </a:rPr>
              <a:t>lb</a:t>
            </a:r>
            <a:r>
              <a:rPr lang="en-US" sz="950" dirty="0">
                <a:solidFill>
                  <a:srgbClr val="231F20"/>
                </a:solidFill>
                <a:latin typeface="HelveticaNeue-Light"/>
                <a:cs typeface="HelveticaNeue-Light"/>
              </a:rPr>
              <a:t>/in stiffness mounted to the 4.5 million pound seismic mass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673C855-DF22-3E2B-1B58-3A5C0D7486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611" y="39339"/>
            <a:ext cx="838200" cy="7010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1010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827</Words>
  <Application>Microsoft Macintosh PowerPoint</Application>
  <PresentationFormat>Custom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HelveticaNeue-Light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Environmental Testing at the NASA Space Power Facility</dc:title>
  <cp:lastModifiedBy>Zang, John C. (GRC-HE00)</cp:lastModifiedBy>
  <cp:revision>3</cp:revision>
  <dcterms:created xsi:type="dcterms:W3CDTF">2024-10-07T17:43:23Z</dcterms:created>
  <dcterms:modified xsi:type="dcterms:W3CDTF">2024-10-07T19:36:07Z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2012-04-25T00:00:00Z</vt:filetime>
  </property>
  <property fmtid="{D5CDD505-2E9C-101B-9397-08002B2CF9AE}" pid="3" name="Creator">
    <vt:lpwstr>Adobe Photoshop Version 12.1x20110328 [20110328.r.145 2011/03/28:10:30:00 cutoff; r branch]</vt:lpwstr>
  </property>
  <property fmtid="{D5CDD505-2E9C-101B-9397-08002B2CF9AE}" pid="4" name="LastSaved">
    <vt:filetime>2024-10-07T00:00:00Z</vt:filetime>
  </property>
</Properties>
</file>