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61" r:id="rId2"/>
  </p:sldMasterIdLst>
  <p:notesMasterIdLst>
    <p:notesMasterId r:id="rId41"/>
  </p:notesMasterIdLst>
  <p:sldIdLst>
    <p:sldId id="297" r:id="rId3"/>
    <p:sldId id="38230" r:id="rId4"/>
    <p:sldId id="259" r:id="rId5"/>
    <p:sldId id="265" r:id="rId6"/>
    <p:sldId id="266" r:id="rId7"/>
    <p:sldId id="38231" r:id="rId8"/>
    <p:sldId id="38227" r:id="rId9"/>
    <p:sldId id="38221" r:id="rId10"/>
    <p:sldId id="260" r:id="rId11"/>
    <p:sldId id="261" r:id="rId12"/>
    <p:sldId id="1913" r:id="rId13"/>
    <p:sldId id="654" r:id="rId14"/>
    <p:sldId id="38222" r:id="rId15"/>
    <p:sldId id="38228" r:id="rId16"/>
    <p:sldId id="38223" r:id="rId17"/>
    <p:sldId id="38229" r:id="rId18"/>
    <p:sldId id="298" r:id="rId19"/>
    <p:sldId id="561" r:id="rId20"/>
    <p:sldId id="564" r:id="rId21"/>
    <p:sldId id="650" r:id="rId22"/>
    <p:sldId id="38224" r:id="rId23"/>
    <p:sldId id="38225" r:id="rId24"/>
    <p:sldId id="256" r:id="rId25"/>
    <p:sldId id="291" r:id="rId26"/>
    <p:sldId id="267" r:id="rId27"/>
    <p:sldId id="295" r:id="rId28"/>
    <p:sldId id="294" r:id="rId29"/>
    <p:sldId id="293" r:id="rId30"/>
    <p:sldId id="286" r:id="rId31"/>
    <p:sldId id="652" r:id="rId32"/>
    <p:sldId id="288" r:id="rId33"/>
    <p:sldId id="651" r:id="rId34"/>
    <p:sldId id="38226" r:id="rId35"/>
    <p:sldId id="38215" r:id="rId36"/>
    <p:sldId id="38214" r:id="rId37"/>
    <p:sldId id="296" r:id="rId38"/>
    <p:sldId id="653" r:id="rId39"/>
    <p:sldId id="50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8" autoAdjust="0"/>
    <p:restoredTop sz="94660"/>
  </p:normalViewPr>
  <p:slideViewPr>
    <p:cSldViewPr snapToGrid="0">
      <p:cViewPr varScale="1">
        <p:scale>
          <a:sx n="112" d="100"/>
          <a:sy n="112" d="100"/>
        </p:scale>
        <p:origin x="3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jssa-hhpfs04\slsd_projects2\EPSP_SK\op\HRP\SoyuzRiskChar\20190214%20Study%20Summary%20Data%20n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Tables!$E$8</c:f>
              <c:strCache>
                <c:ptCount val="1"/>
                <c:pt idx="0">
                  <c:v>Contusion / Abrasion</c:v>
                </c:pt>
              </c:strCache>
            </c:strRef>
          </c:tx>
          <c:spPr>
            <a:solidFill>
              <a:schemeClr val="accent3"/>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Tables!$E$9:$E$17</c:f>
              <c:numCache>
                <c:formatCode>General</c:formatCode>
                <c:ptCount val="9"/>
                <c:pt idx="0">
                  <c:v>1</c:v>
                </c:pt>
                <c:pt idx="1">
                  <c:v>0</c:v>
                </c:pt>
                <c:pt idx="2">
                  <c:v>5</c:v>
                </c:pt>
                <c:pt idx="3">
                  <c:v>7</c:v>
                </c:pt>
                <c:pt idx="4">
                  <c:v>0</c:v>
                </c:pt>
                <c:pt idx="5">
                  <c:v>8</c:v>
                </c:pt>
                <c:pt idx="6">
                  <c:v>1</c:v>
                </c:pt>
                <c:pt idx="7">
                  <c:v>1</c:v>
                </c:pt>
                <c:pt idx="8">
                  <c:v>9</c:v>
                </c:pt>
              </c:numCache>
            </c:numRef>
          </c:val>
          <c:extLst>
            <c:ext xmlns:c16="http://schemas.microsoft.com/office/drawing/2014/chart" uri="{C3380CC4-5D6E-409C-BE32-E72D297353CC}">
              <c16:uniqueId val="{00000000-2D16-4A78-A3A0-95F1E3B236F7}"/>
            </c:ext>
          </c:extLst>
        </c:ser>
        <c:ser>
          <c:idx val="0"/>
          <c:order val="1"/>
          <c:tx>
            <c:strRef>
              <c:f>Tables!$F$8</c:f>
              <c:strCache>
                <c:ptCount val="1"/>
                <c:pt idx="0">
                  <c:v>Class I</c:v>
                </c:pt>
              </c:strCache>
            </c:strRef>
          </c:tx>
          <c:spPr>
            <a:solidFill>
              <a:schemeClr val="accent1"/>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Tables!$F$9:$F$17</c:f>
              <c:numCache>
                <c:formatCode>General</c:formatCode>
                <c:ptCount val="9"/>
                <c:pt idx="0">
                  <c:v>1</c:v>
                </c:pt>
                <c:pt idx="1">
                  <c:v>3</c:v>
                </c:pt>
                <c:pt idx="2">
                  <c:v>0</c:v>
                </c:pt>
                <c:pt idx="3">
                  <c:v>1</c:v>
                </c:pt>
                <c:pt idx="4">
                  <c:v>0</c:v>
                </c:pt>
                <c:pt idx="5">
                  <c:v>0</c:v>
                </c:pt>
                <c:pt idx="6">
                  <c:v>0</c:v>
                </c:pt>
                <c:pt idx="7">
                  <c:v>0</c:v>
                </c:pt>
                <c:pt idx="8">
                  <c:v>0</c:v>
                </c:pt>
              </c:numCache>
            </c:numRef>
          </c:val>
          <c:extLst>
            <c:ext xmlns:c16="http://schemas.microsoft.com/office/drawing/2014/chart" uri="{C3380CC4-5D6E-409C-BE32-E72D297353CC}">
              <c16:uniqueId val="{00000001-2D16-4A78-A3A0-95F1E3B236F7}"/>
            </c:ext>
          </c:extLst>
        </c:ser>
        <c:ser>
          <c:idx val="1"/>
          <c:order val="2"/>
          <c:tx>
            <c:strRef>
              <c:f>Tables!$G$8</c:f>
              <c:strCache>
                <c:ptCount val="1"/>
                <c:pt idx="0">
                  <c:v>Class II</c:v>
                </c:pt>
              </c:strCache>
            </c:strRef>
          </c:tx>
          <c:spPr>
            <a:solidFill>
              <a:schemeClr val="accent2"/>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Tables!$G$9:$G$17</c:f>
              <c:numCache>
                <c:formatCode>General</c:formatCode>
                <c:ptCount val="9"/>
                <c:pt idx="3">
                  <c:v>1</c:v>
                </c:pt>
                <c:pt idx="5">
                  <c:v>3</c:v>
                </c:pt>
              </c:numCache>
            </c:numRef>
          </c:val>
          <c:extLst>
            <c:ext xmlns:c16="http://schemas.microsoft.com/office/drawing/2014/chart" uri="{C3380CC4-5D6E-409C-BE32-E72D297353CC}">
              <c16:uniqueId val="{00000002-2D16-4A78-A3A0-95F1E3B236F7}"/>
            </c:ext>
          </c:extLst>
        </c:ser>
        <c:dLbls>
          <c:showLegendKey val="0"/>
          <c:showVal val="0"/>
          <c:showCatName val="0"/>
          <c:showSerName val="0"/>
          <c:showPercent val="0"/>
          <c:showBubbleSize val="0"/>
        </c:dLbls>
        <c:gapWidth val="219"/>
        <c:overlap val="-27"/>
        <c:axId val="404642792"/>
        <c:axId val="404646072"/>
      </c:barChart>
      <c:catAx>
        <c:axId val="40464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04646072"/>
        <c:crosses val="autoZero"/>
        <c:auto val="1"/>
        <c:lblAlgn val="ctr"/>
        <c:lblOffset val="100"/>
        <c:noMultiLvlLbl val="0"/>
      </c:catAx>
      <c:valAx>
        <c:axId val="4046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04642792"/>
        <c:crosses val="autoZero"/>
        <c:crossBetween val="between"/>
      </c:valAx>
      <c:spPr>
        <a:noFill/>
        <a:ln>
          <a:noFill/>
        </a:ln>
        <a:effectLst/>
      </c:spPr>
    </c:plotArea>
    <c:legend>
      <c:legendPos val="r"/>
      <c:layout>
        <c:manualLayout>
          <c:xMode val="edge"/>
          <c:yMode val="edge"/>
          <c:x val="5.4304221112291745E-2"/>
          <c:y val="6.1487543036347417E-2"/>
          <c:w val="0.17793279191282665"/>
          <c:h val="0.1598360914453811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282EFD-0626-4BE5-B934-AA89DE5FCFEA}"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62443-9B48-4A7B-99B1-74A78E85F647}" type="slidenum">
              <a:rPr lang="en-US" smtClean="0"/>
              <a:t>‹#›</a:t>
            </a:fld>
            <a:endParaRPr lang="en-US"/>
          </a:p>
        </p:txBody>
      </p:sp>
    </p:spTree>
    <p:extLst>
      <p:ext uri="{BB962C8B-B14F-4D97-AF65-F5344CB8AC3E}">
        <p14:creationId xmlns:p14="http://schemas.microsoft.com/office/powerpoint/2010/main" val="77553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43568A-544C-4652-93CC-97DE62BA53FC}"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08055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43568A-544C-4652-93CC-97DE62BA53FC}" type="slidenum">
              <a:rPr lang="en-US" smtClean="0"/>
              <a:pPr/>
              <a:t>18</a:t>
            </a:fld>
            <a:endParaRPr lang="en-US"/>
          </a:p>
        </p:txBody>
      </p:sp>
    </p:spTree>
    <p:extLst>
      <p:ext uri="{BB962C8B-B14F-4D97-AF65-F5344CB8AC3E}">
        <p14:creationId xmlns:p14="http://schemas.microsoft.com/office/powerpoint/2010/main" val="306128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fontAlgn="auto">
              <a:spcBef>
                <a:spcPts val="1000"/>
              </a:spcBef>
              <a:spcAft>
                <a:spcPts val="0"/>
              </a:spcAft>
              <a:buClrTx/>
              <a:buSzTx/>
              <a:tabLst/>
              <a:defRPr/>
            </a:pPr>
            <a:r>
              <a:rPr kumimoji="0" lang="en-US" sz="2000" b="0" i="0" u="none" strike="noStrike" cap="none" spc="0" normalizeH="0" baseline="0" noProof="0" dirty="0">
                <a:ln>
                  <a:noFill/>
                </a:ln>
                <a:effectLst/>
                <a:uLnTx/>
                <a:uFillTx/>
              </a:rPr>
              <a:t>Muscle fatigue during lunar EVA related to activities in the glove (unscrewing core tubes, deploying ALSEP, etc.)</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effectLst/>
                <a:uLnTx/>
                <a:uFillTx/>
              </a:rPr>
              <a:t>Finger soreness attributed to high work load</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effectLst/>
                <a:uLnTx/>
                <a:uFillTx/>
              </a:rPr>
              <a:t>MCP, distal phalanx pain, swelling after lunar EVAs</a:t>
            </a:r>
          </a:p>
          <a:p>
            <a:pPr marL="685800" marR="0" lvl="1" fontAlgn="auto">
              <a:spcBef>
                <a:spcPts val="500"/>
              </a:spcBef>
              <a:spcAft>
                <a:spcPts val="0"/>
              </a:spcAft>
              <a:buClrTx/>
              <a:buSzTx/>
              <a:tabLst/>
              <a:defRPr/>
            </a:pPr>
            <a:r>
              <a:rPr kumimoji="0" lang="en-US" sz="2000" b="0" i="1" u="none" strike="noStrike" cap="none" spc="0" normalizeH="0" baseline="0" noProof="0" dirty="0">
                <a:ln>
                  <a:noFill/>
                </a:ln>
                <a:effectLst/>
                <a:uLnTx/>
                <a:uFillTx/>
              </a:rPr>
              <a:t>“Completing a subsequent EVA would have been very difficult on account of how sore and swollen my hands were”</a:t>
            </a:r>
          </a:p>
          <a:p>
            <a:endParaRPr lang="en-US" dirty="0"/>
          </a:p>
        </p:txBody>
      </p:sp>
      <p:sp>
        <p:nvSpPr>
          <p:cNvPr id="4" name="Slide Number Placeholder 3"/>
          <p:cNvSpPr>
            <a:spLocks noGrp="1"/>
          </p:cNvSpPr>
          <p:nvPr>
            <p:ph type="sldNum" sz="quarter" idx="5"/>
          </p:nvPr>
        </p:nvSpPr>
        <p:spPr/>
        <p:txBody>
          <a:bodyPr/>
          <a:lstStyle/>
          <a:p>
            <a:fld id="{238422A0-5E07-4FDD-8CB8-466A9B60908C}" type="slidenum">
              <a:rPr lang="en-US" smtClean="0"/>
              <a:t>35</a:t>
            </a:fld>
            <a:endParaRPr lang="en-US"/>
          </a:p>
        </p:txBody>
      </p:sp>
    </p:spTree>
    <p:extLst>
      <p:ext uri="{BB962C8B-B14F-4D97-AF65-F5344CB8AC3E}">
        <p14:creationId xmlns:p14="http://schemas.microsoft.com/office/powerpoint/2010/main" val="800840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3" name="Notes Placeholder 2"/>
          <p:cNvSpPr>
            <a:spLocks noGrp="1"/>
          </p:cNvSpPr>
          <p:nvPr>
            <p:ph type="body" idx="1"/>
          </p:nvPr>
        </p:nvSpPr>
        <p:spPr/>
        <p:txBody>
          <a:bodyPr/>
          <a:lstStyle/>
          <a:p>
            <a:pPr marL="0" indent="0">
              <a:buNone/>
            </a:pPr>
            <a:endParaRPr lang="en-US" baseline="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4729073F-FF10-4A9A-BAD3-C27A1021F93F}" type="slidenum">
              <a:rPr lang="en-US" smtClean="0"/>
              <a:pPr/>
              <a:t>38</a:t>
            </a:fld>
            <a:endParaRPr lang="en-US"/>
          </a:p>
        </p:txBody>
      </p:sp>
    </p:spTree>
    <p:extLst>
      <p:ext uri="{BB962C8B-B14F-4D97-AF65-F5344CB8AC3E}">
        <p14:creationId xmlns:p14="http://schemas.microsoft.com/office/powerpoint/2010/main" val="40324602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3836161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273595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366544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45029"/>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38200" y="1426029"/>
            <a:ext cx="5181600" cy="47509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426029"/>
            <a:ext cx="5181600" cy="47509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1504130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36171"/>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67044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045029"/>
          </a:xfrm>
        </p:spPr>
        <p:txBody>
          <a:bodyPr/>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2959568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157706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2525781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785173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3350655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45222-1609-4E99-9CAB-3B589C72A029}" type="slidenum">
              <a:rPr lang="en-US" smtClean="0"/>
              <a:t>‹#›</a:t>
            </a:fld>
            <a:endParaRPr lang="en-US"/>
          </a:p>
        </p:txBody>
      </p:sp>
    </p:spTree>
    <p:extLst>
      <p:ext uri="{BB962C8B-B14F-4D97-AF65-F5344CB8AC3E}">
        <p14:creationId xmlns:p14="http://schemas.microsoft.com/office/powerpoint/2010/main" val="3387954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3708" y="326364"/>
            <a:ext cx="10012219" cy="485265"/>
          </a:xfrm>
          <a:prstGeom prst="rect">
            <a:avLst/>
          </a:prstGeom>
        </p:spPr>
        <p:txBody>
          <a:bodyPr/>
          <a:lstStyle>
            <a:lvl1pPr algn="ctr">
              <a:defRPr sz="2800" b="1">
                <a:latin typeface="+mn-lt"/>
              </a:defRPr>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9B58C-2185-4EFE-AF14-24D8BA689035}" type="slidenum">
              <a:rPr lang="en-US" smtClean="0"/>
              <a:t>‹#›</a:t>
            </a:fld>
            <a:endParaRPr lang="en-US"/>
          </a:p>
        </p:txBody>
      </p:sp>
      <p:sp>
        <p:nvSpPr>
          <p:cNvPr id="7" name="Text Placeholder 2"/>
          <p:cNvSpPr>
            <a:spLocks noGrp="1"/>
          </p:cNvSpPr>
          <p:nvPr>
            <p:ph idx="13"/>
          </p:nvPr>
        </p:nvSpPr>
        <p:spPr>
          <a:xfrm>
            <a:off x="838200" y="1405044"/>
            <a:ext cx="10515600" cy="4351338"/>
          </a:xfrm>
          <a:prstGeom prst="rect">
            <a:avLst/>
          </a:prstGeom>
        </p:spPr>
        <p:txBody>
          <a:bodyPr vert="horz" lIns="91440" tIns="45720" rIns="91440" bIns="45720" rtlCol="0">
            <a:normAutofit/>
          </a:bodyPr>
          <a:lstStyle>
            <a:lvl1pPr marL="457200" indent="-45720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7076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CE4E6-A2CA-B142-92DD-CABE3EB4D85C}"/>
              </a:ext>
            </a:extLst>
          </p:cNvPr>
          <p:cNvPicPr>
            <a:picLocks noChangeAspect="1"/>
          </p:cNvPicPr>
          <p:nvPr userDrawn="1"/>
        </p:nvPicPr>
        <p:blipFill>
          <a:blip r:embed="rId2"/>
          <a:src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rgbClr val="252525"/>
                </a:solidFill>
                <a:latin typeface="Arial" panose="020B0604020202020204" pitchFamily="34" charset="0"/>
                <a:cs typeface="Arial" panose="020B0604020202020204" pitchFamily="34" charset="0"/>
              </a:rPr>
              <a:t>National Aeronautics and</a:t>
            </a:r>
            <a:br>
              <a:rPr lang="en-US" sz="800" dirty="0">
                <a:solidFill>
                  <a:srgbClr val="252525"/>
                </a:solidFill>
                <a:latin typeface="Arial" panose="020B0604020202020204" pitchFamily="34" charset="0"/>
                <a:cs typeface="Arial" panose="020B0604020202020204" pitchFamily="34" charset="0"/>
              </a:rPr>
            </a:br>
            <a:r>
              <a:rPr lang="en-US" sz="800" dirty="0">
                <a:solidFill>
                  <a:srgbClr val="252525"/>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1634566"/>
            <a:ext cx="7676340" cy="1274762"/>
          </a:xfrm>
        </p:spPr>
        <p:txBody>
          <a:bodyPr anchor="t">
            <a:noAutofit/>
          </a:bodyPr>
          <a:lstStyle>
            <a:lvl1pPr algn="l">
              <a:defRPr sz="4700" b="1" i="0">
                <a:solidFill>
                  <a:srgbClr val="252525"/>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056966"/>
            <a:ext cx="7676340" cy="1488440"/>
          </a:xfrm>
        </p:spPr>
        <p:txBody>
          <a:bodyPr>
            <a:normAutofit/>
          </a:bodyPr>
          <a:lstStyle>
            <a:lvl1pPr marL="0" indent="0" algn="l">
              <a:buNone/>
              <a:defRPr sz="2000" b="0" i="0">
                <a:solidFill>
                  <a:srgbClr val="25252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rgbClr val="2525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rgbClr val="252525"/>
                </a:solidFill>
              </a:defRPr>
            </a:lvl1pPr>
          </a:lstStyle>
          <a:p>
            <a:fld id="{CF05F064-868F-0D4B-B866-E59AC307AE75}" type="datetime1">
              <a:rPr lang="en-US" smtClean="0"/>
              <a:t>10/8/2024</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rgbClr val="252525"/>
                </a:solidFill>
              </a:defRPr>
            </a:lvl1pPr>
          </a:lstStyle>
          <a:p>
            <a:endParaRPr lang="en-US" dirty="0"/>
          </a:p>
        </p:txBody>
      </p:sp>
    </p:spTree>
    <p:extLst>
      <p:ext uri="{BB962C8B-B14F-4D97-AF65-F5344CB8AC3E}">
        <p14:creationId xmlns:p14="http://schemas.microsoft.com/office/powerpoint/2010/main" val="20886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3A9DB-5D20-F24A-A735-0BA7C69E3542}"/>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57746621-0886-144E-8541-AE8B31A09EC0}" type="datetime1">
              <a:rPr lang="en-US" smtClean="0"/>
              <a:t>10/8/2024</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09025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0ADFE-1337-3B4F-AE7A-608767B3287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B7ADC28E-9B4F-7144-9E7E-4BA323967C4B}" type="datetime1">
              <a:rPr lang="en-US" smtClean="0"/>
              <a:t>10/8/2024</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040201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24C3A9E1-0F0F-264E-87C3-D5D862E0D7CB}" type="datetime1">
              <a:rPr lang="en-US" smtClean="0"/>
              <a:t>10/8/2024</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84898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DC7D522B-BF4A-8944-A7FA-C0D78D704427}" type="datetime1">
              <a:rPr lang="en-US" smtClean="0"/>
              <a:t>10/8/2024</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091732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53B829DD-5F36-6748-9FF9-33A2F71763FD}" type="datetime1">
              <a:rPr lang="en-US" smtClean="0"/>
              <a:t>10/8/2024</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15266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AA1DC9E6-A727-B341-9B6B-1E793363D0C7}" type="datetime1">
              <a:rPr lang="en-US" smtClean="0"/>
              <a:t>10/8/2024</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627483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F64944C5-1A9E-A247-B75D-0EF6A657F36F}" type="datetime1">
              <a:rPr lang="en-US" smtClean="0"/>
              <a:t>10/8/2024</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8274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35739F2F-2800-3046-ACB3-D8279CAED2DD}" type="datetime1">
              <a:rPr lang="en-US" smtClean="0"/>
              <a:t>10/8/2024</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1358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D88C9D75-84FD-1046-8F00-C42A0F1CC77E}" type="datetime1">
              <a:rPr lang="en-US" smtClean="0"/>
              <a:t>10/8/2024</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7075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8932D8A-A9F7-9440-8100-0DB848DBDA94}" type="datetime1">
              <a:rPr lang="en-US" smtClean="0"/>
              <a:t>10/8/2024</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85388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0"/>
            <a:ext cx="10515600" cy="104502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17171"/>
            <a:ext cx="10515600" cy="48597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45222-1609-4E99-9CAB-3B589C72A029}" type="slidenum">
              <a:rPr lang="en-US" smtClean="0"/>
              <a:t>‹#›</a:t>
            </a:fld>
            <a:endParaRPr lang="en-US"/>
          </a:p>
        </p:txBody>
      </p:sp>
    </p:spTree>
    <p:extLst>
      <p:ext uri="{BB962C8B-B14F-4D97-AF65-F5344CB8AC3E}">
        <p14:creationId xmlns:p14="http://schemas.microsoft.com/office/powerpoint/2010/main" val="3762367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252525"/>
                </a:solidFill>
                <a:latin typeface="Arial" panose="020B0604020202020204" pitchFamily="34" charset="0"/>
                <a:cs typeface="Arial" panose="020B0604020202020204" pitchFamily="34" charset="0"/>
              </a:defRPr>
            </a:lvl1pPr>
          </a:lstStyle>
          <a:p>
            <a:fld id="{3BBBEEDC-33EB-B145-B703-3B572C952405}" type="datetime1">
              <a:rPr lang="en-US" smtClean="0"/>
              <a:t>10/8/2024</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252525"/>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3"/>
          <a:srcRect/>
          <a:stretch/>
        </p:blipFill>
        <p:spPr>
          <a:xfrm>
            <a:off x="10997976" y="338876"/>
            <a:ext cx="930517" cy="772390"/>
          </a:xfrm>
          <a:prstGeom prst="rect">
            <a:avLst/>
          </a:prstGeom>
        </p:spPr>
      </p:pic>
    </p:spTree>
    <p:extLst>
      <p:ext uri="{BB962C8B-B14F-4D97-AF65-F5344CB8AC3E}">
        <p14:creationId xmlns:p14="http://schemas.microsoft.com/office/powerpoint/2010/main" val="19823998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3200" b="1" i="0" kern="1200">
          <a:solidFill>
            <a:srgbClr val="25252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5252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5252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5252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33.wmf"/><Relationship Id="rId3" Type="http://schemas.openxmlformats.org/officeDocument/2006/relationships/image" Target="../media/image28.png"/><Relationship Id="rId7" Type="http://schemas.openxmlformats.org/officeDocument/2006/relationships/image" Target="../media/image30.wmf"/><Relationship Id="rId12" Type="http://schemas.openxmlformats.org/officeDocument/2006/relationships/oleObject" Target="../embeddings/oleObject4.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oleObject" Target="../embeddings/oleObject1.bin"/><Relationship Id="rId11" Type="http://schemas.openxmlformats.org/officeDocument/2006/relationships/image" Target="../media/image32.wmf"/><Relationship Id="rId5" Type="http://schemas.openxmlformats.org/officeDocument/2006/relationships/image" Target="../media/image29.emf"/><Relationship Id="rId15" Type="http://schemas.openxmlformats.org/officeDocument/2006/relationships/image" Target="../media/image34.wmf"/><Relationship Id="rId10" Type="http://schemas.openxmlformats.org/officeDocument/2006/relationships/oleObject" Target="../embeddings/oleObject3.bin"/><Relationship Id="rId4" Type="http://schemas.microsoft.com/office/2007/relationships/hdphoto" Target="../media/hdphoto1.wdp"/><Relationship Id="rId9" Type="http://schemas.openxmlformats.org/officeDocument/2006/relationships/image" Target="../media/image31.wmf"/><Relationship Id="rId1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image" Target="../media/image46.tmp"/><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 name="Rectangle 12">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44EB82-E9E1-1E26-77E3-CD0A5BD774DF}"/>
              </a:ext>
            </a:extLst>
          </p:cNvPr>
          <p:cNvSpPr>
            <a:spLocks noGrp="1"/>
          </p:cNvSpPr>
          <p:nvPr>
            <p:ph type="ctrTitle"/>
          </p:nvPr>
        </p:nvSpPr>
        <p:spPr>
          <a:xfrm>
            <a:off x="992206" y="1608667"/>
            <a:ext cx="2823275" cy="4501127"/>
          </a:xfrm>
        </p:spPr>
        <p:txBody>
          <a:bodyPr vert="horz" lIns="91440" tIns="45720" rIns="91440" bIns="45720" rtlCol="0" anchor="t">
            <a:normAutofit/>
          </a:bodyPr>
          <a:lstStyle/>
          <a:p>
            <a:pPr algn="r"/>
            <a:r>
              <a:rPr lang="en-US" sz="3200" b="0" i="0" u="none" strike="noStrike" kern="1200" baseline="0">
                <a:solidFill>
                  <a:srgbClr val="FFFFFF"/>
                </a:solidFill>
                <a:latin typeface="+mj-lt"/>
                <a:ea typeface="+mj-ea"/>
                <a:cs typeface="+mj-cs"/>
              </a:rPr>
              <a:t>Occupant Protection at NASA</a:t>
            </a:r>
            <a:endParaRPr lang="en-US" sz="3200" kern="1200">
              <a:solidFill>
                <a:srgbClr val="FFFFFF"/>
              </a:solidFill>
              <a:latin typeface="+mj-lt"/>
              <a:ea typeface="+mj-ea"/>
              <a:cs typeface="+mj-cs"/>
            </a:endParaRPr>
          </a:p>
        </p:txBody>
      </p:sp>
      <p:sp>
        <p:nvSpPr>
          <p:cNvPr id="6" name="Subtitle 5">
            <a:extLst>
              <a:ext uri="{FF2B5EF4-FFF2-40B4-BE49-F238E27FC236}">
                <a16:creationId xmlns:a16="http://schemas.microsoft.com/office/drawing/2014/main" id="{B745F82D-D314-4CDD-2862-49DD484D7016}"/>
              </a:ext>
            </a:extLst>
          </p:cNvPr>
          <p:cNvSpPr>
            <a:spLocks noGrp="1"/>
          </p:cNvSpPr>
          <p:nvPr>
            <p:ph type="subTitle" idx="1"/>
          </p:nvPr>
        </p:nvSpPr>
        <p:spPr>
          <a:xfrm>
            <a:off x="7614744" y="903580"/>
            <a:ext cx="4528765" cy="2427961"/>
          </a:xfrm>
        </p:spPr>
        <p:txBody>
          <a:bodyPr vert="horz" lIns="91440" tIns="45720" rIns="91440" bIns="45720" rtlCol="0">
            <a:normAutofit/>
          </a:bodyPr>
          <a:lstStyle/>
          <a:p>
            <a:pPr indent="-228600" algn="l">
              <a:buFont typeface="Arial" panose="020B0604020202020204" pitchFamily="34" charset="0"/>
              <a:buChar char="•"/>
            </a:pPr>
            <a:endParaRPr lang="en-US" sz="2000" dirty="0">
              <a:solidFill>
                <a:schemeClr val="tx1"/>
              </a:solidFill>
            </a:endParaRPr>
          </a:p>
          <a:p>
            <a:pPr algn="l"/>
            <a:r>
              <a:rPr lang="en-US" sz="2000" dirty="0">
                <a:solidFill>
                  <a:schemeClr val="tx1"/>
                </a:solidFill>
              </a:rPr>
              <a:t>Nate Newby</a:t>
            </a:r>
          </a:p>
          <a:p>
            <a:pPr algn="l"/>
            <a:r>
              <a:rPr lang="en-US" sz="2000" dirty="0">
                <a:solidFill>
                  <a:schemeClr val="tx1"/>
                </a:solidFill>
              </a:rPr>
              <a:t>Lead Applied Injury Biomechanics &amp; </a:t>
            </a:r>
          </a:p>
          <a:p>
            <a:pPr algn="l">
              <a:spcBef>
                <a:spcPts val="0"/>
              </a:spcBef>
            </a:pPr>
            <a:r>
              <a:rPr lang="en-US" sz="2000" dirty="0">
                <a:solidFill>
                  <a:schemeClr val="tx1"/>
                </a:solidFill>
              </a:rPr>
              <a:t>Anthropometry and Biomechanics Facility</a:t>
            </a:r>
          </a:p>
          <a:p>
            <a:pPr algn="l"/>
            <a:r>
              <a:rPr lang="en-US" sz="2000" dirty="0">
                <a:solidFill>
                  <a:schemeClr val="tx1"/>
                </a:solidFill>
              </a:rPr>
              <a:t>NASA Johnson Space Center </a:t>
            </a:r>
          </a:p>
          <a:p>
            <a:pPr indent="-228600" algn="l">
              <a:buFont typeface="Arial" panose="020B0604020202020204" pitchFamily="34" charset="0"/>
              <a:buChar char="•"/>
            </a:pPr>
            <a:endParaRPr lang="en-US" sz="2000" dirty="0">
              <a:solidFill>
                <a:schemeClr val="tx1"/>
              </a:solidFill>
            </a:endParaRPr>
          </a:p>
          <a:p>
            <a:pPr indent="-228600" algn="l">
              <a:buFont typeface="Arial" panose="020B0604020202020204" pitchFamily="34" charset="0"/>
              <a:buChar char="•"/>
            </a:pPr>
            <a:endParaRPr lang="en-US" sz="2000" dirty="0">
              <a:solidFill>
                <a:schemeClr val="tx1"/>
              </a:solidFill>
            </a:endParaRPr>
          </a:p>
        </p:txBody>
      </p:sp>
      <p:sp>
        <p:nvSpPr>
          <p:cNvPr id="3" name="TextBox 2">
            <a:extLst>
              <a:ext uri="{FF2B5EF4-FFF2-40B4-BE49-F238E27FC236}">
                <a16:creationId xmlns:a16="http://schemas.microsoft.com/office/drawing/2014/main" id="{8AAD7E9E-FD19-662D-4728-62501BE3496F}"/>
              </a:ext>
            </a:extLst>
          </p:cNvPr>
          <p:cNvSpPr txBox="1"/>
          <p:nvPr/>
        </p:nvSpPr>
        <p:spPr>
          <a:xfrm>
            <a:off x="9879126" y="5497512"/>
            <a:ext cx="3421957" cy="913816"/>
          </a:xfrm>
          <a:prstGeom prst="rect">
            <a:avLst/>
          </a:prstGeom>
        </p:spPr>
        <p:txBody>
          <a:bodyPr vert="horz" lIns="91440" tIns="45720" rIns="91440" bIns="45720" rtlCol="0">
            <a:normAutofit/>
          </a:bodyPr>
          <a:lstStyle/>
          <a:p>
            <a:pPr>
              <a:lnSpc>
                <a:spcPct val="90000"/>
              </a:lnSpc>
              <a:spcAft>
                <a:spcPts val="600"/>
              </a:spcAft>
            </a:pPr>
            <a:r>
              <a:rPr lang="en-US" sz="2000" dirty="0"/>
              <a:t>UTMB</a:t>
            </a:r>
          </a:p>
          <a:p>
            <a:pPr>
              <a:lnSpc>
                <a:spcPct val="90000"/>
              </a:lnSpc>
              <a:spcAft>
                <a:spcPts val="600"/>
              </a:spcAft>
            </a:pPr>
            <a:r>
              <a:rPr lang="en-US" sz="2000" dirty="0"/>
              <a:t>February 7, 2024</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320242129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90259"/>
            <a:ext cx="9144000" cy="1520283"/>
          </a:xfrm>
        </p:spPr>
        <p:txBody>
          <a:bodyPr>
            <a:normAutofit fontScale="90000"/>
          </a:bodyPr>
          <a:lstStyle/>
          <a:p>
            <a:r>
              <a:rPr lang="en-US" dirty="0"/>
              <a:t>What is occupant protection?</a:t>
            </a:r>
          </a:p>
        </p:txBody>
      </p:sp>
    </p:spTree>
    <p:extLst>
      <p:ext uri="{BB962C8B-B14F-4D97-AF65-F5344CB8AC3E}">
        <p14:creationId xmlns:p14="http://schemas.microsoft.com/office/powerpoint/2010/main" val="128748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ddmcdn.com/gif/ejection-seat-af-acesii.jpg"/>
          <p:cNvPicPr>
            <a:picLocks noChangeAspect="1" noChangeArrowheads="1"/>
          </p:cNvPicPr>
          <p:nvPr/>
        </p:nvPicPr>
        <p:blipFill>
          <a:blip r:embed="rId2" cstate="print"/>
          <a:srcRect/>
          <a:stretch>
            <a:fillRect/>
          </a:stretch>
        </p:blipFill>
        <p:spPr bwMode="auto">
          <a:xfrm>
            <a:off x="7602409" y="1143000"/>
            <a:ext cx="2866031" cy="1920240"/>
          </a:xfrm>
          <a:prstGeom prst="rect">
            <a:avLst/>
          </a:prstGeom>
          <a:noFill/>
        </p:spPr>
      </p:pic>
      <p:pic>
        <p:nvPicPr>
          <p:cNvPr id="1030" name="Picture 6" descr="http://1.bp.blogspot.com/_mmBw3uzPnJI/Smh8CPsur6I/AAAAAAAAq64/N902Q2wCuNo/s400/crash_test_04.jpg"/>
          <p:cNvPicPr>
            <a:picLocks noChangeAspect="1" noChangeArrowheads="1"/>
          </p:cNvPicPr>
          <p:nvPr/>
        </p:nvPicPr>
        <p:blipFill>
          <a:blip r:embed="rId3" cstate="print"/>
          <a:srcRect/>
          <a:stretch>
            <a:fillRect/>
          </a:stretch>
        </p:blipFill>
        <p:spPr bwMode="auto">
          <a:xfrm>
            <a:off x="1772094" y="1143000"/>
            <a:ext cx="2551815" cy="1920240"/>
          </a:xfrm>
          <a:prstGeom prst="rect">
            <a:avLst/>
          </a:prstGeom>
          <a:noFill/>
        </p:spPr>
      </p:pic>
      <p:pic>
        <p:nvPicPr>
          <p:cNvPr id="1032" name="Picture 8" descr="http://www.spacefacts.de/graph/drawing/drawings2/apollo-15_landing.jpg"/>
          <p:cNvPicPr>
            <a:picLocks noChangeAspect="1" noChangeArrowheads="1"/>
          </p:cNvPicPr>
          <p:nvPr/>
        </p:nvPicPr>
        <p:blipFill>
          <a:blip r:embed="rId4" cstate="print"/>
          <a:srcRect/>
          <a:stretch>
            <a:fillRect/>
          </a:stretch>
        </p:blipFill>
        <p:spPr bwMode="auto">
          <a:xfrm>
            <a:off x="4377671" y="3733800"/>
            <a:ext cx="4018611" cy="2743200"/>
          </a:xfrm>
          <a:prstGeom prst="rect">
            <a:avLst/>
          </a:prstGeom>
          <a:noFill/>
        </p:spPr>
      </p:pic>
      <p:pic>
        <p:nvPicPr>
          <p:cNvPr id="1034" name="Picture 10" descr="http://upload.wikimedia.org/wikipedia/commons/6/67/Pad_abort_test_1.jpg"/>
          <p:cNvPicPr>
            <a:picLocks noChangeAspect="1" noChangeArrowheads="1"/>
          </p:cNvPicPr>
          <p:nvPr/>
        </p:nvPicPr>
        <p:blipFill>
          <a:blip r:embed="rId5" cstate="print"/>
          <a:srcRect/>
          <a:stretch>
            <a:fillRect/>
          </a:stretch>
        </p:blipFill>
        <p:spPr bwMode="auto">
          <a:xfrm>
            <a:off x="1796145" y="3733800"/>
            <a:ext cx="2173987" cy="2743200"/>
          </a:xfrm>
          <a:prstGeom prst="rect">
            <a:avLst/>
          </a:prstGeom>
          <a:noFill/>
        </p:spPr>
      </p:pic>
      <p:pic>
        <p:nvPicPr>
          <p:cNvPr id="1036" name="Picture 12" descr="http://cdn.bleacherreport.net/images_root/slides/photos/000/247/106/nascar-crash-action_display_image.jpg?1276062736"/>
          <p:cNvPicPr>
            <a:picLocks noChangeAspect="1" noChangeArrowheads="1"/>
          </p:cNvPicPr>
          <p:nvPr/>
        </p:nvPicPr>
        <p:blipFill>
          <a:blip r:embed="rId6" cstate="print"/>
          <a:srcRect/>
          <a:stretch>
            <a:fillRect/>
          </a:stretch>
        </p:blipFill>
        <p:spPr bwMode="auto">
          <a:xfrm>
            <a:off x="4469637" y="1143000"/>
            <a:ext cx="2987040" cy="1920240"/>
          </a:xfrm>
          <a:prstGeom prst="rect">
            <a:avLst/>
          </a:prstGeom>
          <a:noFill/>
        </p:spPr>
      </p:pic>
      <p:pic>
        <p:nvPicPr>
          <p:cNvPr id="3" name="Picture 2" descr="460217main_201006020001HQ_full.jpg"/>
          <p:cNvPicPr>
            <a:picLocks noChangeAspect="1"/>
          </p:cNvPicPr>
          <p:nvPr/>
        </p:nvPicPr>
        <p:blipFill rotWithShape="1">
          <a:blip r:embed="rId7" cstate="email">
            <a:extLst>
              <a:ext uri="{28A0092B-C50C-407E-A947-70E740481C1C}">
                <a14:useLocalDpi xmlns:a14="http://schemas.microsoft.com/office/drawing/2010/main" val="0"/>
              </a:ext>
            </a:extLst>
          </a:blip>
          <a:srcRect l="25397" t="28968" r="58830" b="33069"/>
          <a:stretch/>
        </p:blipFill>
        <p:spPr>
          <a:xfrm>
            <a:off x="8803820" y="3742506"/>
            <a:ext cx="1514928" cy="2734495"/>
          </a:xfrm>
          <a:prstGeom prst="rect">
            <a:avLst/>
          </a:prstGeom>
        </p:spPr>
      </p:pic>
      <p:sp>
        <p:nvSpPr>
          <p:cNvPr id="5" name="Title 4">
            <a:extLst>
              <a:ext uri="{FF2B5EF4-FFF2-40B4-BE49-F238E27FC236}">
                <a16:creationId xmlns:a16="http://schemas.microsoft.com/office/drawing/2014/main" id="{F356D64C-7F01-6462-AF35-57A01A7DF77A}"/>
              </a:ext>
            </a:extLst>
          </p:cNvPr>
          <p:cNvSpPr>
            <a:spLocks noGrp="1"/>
          </p:cNvSpPr>
          <p:nvPr>
            <p:ph type="title"/>
          </p:nvPr>
        </p:nvSpPr>
        <p:spPr/>
        <p:txBody>
          <a:bodyPr>
            <a:normAutofit/>
          </a:bodyPr>
          <a:lstStyle/>
          <a:p>
            <a:r>
              <a:rPr lang="en-US" sz="4400" dirty="0">
                <a:solidFill>
                  <a:schemeClr val="bg1"/>
                </a:solidFill>
              </a:rPr>
              <a:t>Protecting people during “dynamic events.”</a:t>
            </a:r>
            <a:endParaRPr lang="en-US" dirty="0"/>
          </a:p>
        </p:txBody>
      </p:sp>
    </p:spTree>
    <p:extLst>
      <p:ext uri="{BB962C8B-B14F-4D97-AF65-F5344CB8AC3E}">
        <p14:creationId xmlns:p14="http://schemas.microsoft.com/office/powerpoint/2010/main" val="322556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dissolv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36"/>
                                        </p:tgtEl>
                                        <p:attrNameLst>
                                          <p:attrName>style.visibility</p:attrName>
                                        </p:attrNameLst>
                                      </p:cBhvr>
                                      <p:to>
                                        <p:strVal val="visible"/>
                                      </p:to>
                                    </p:set>
                                    <p:animEffect transition="in" filter="dissolve">
                                      <p:cBhvr>
                                        <p:cTn id="12" dur="500"/>
                                        <p:tgtEl>
                                          <p:spTgt spid="10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dissolve">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34"/>
                                        </p:tgtEl>
                                        <p:attrNameLst>
                                          <p:attrName>style.visibility</p:attrName>
                                        </p:attrNameLst>
                                      </p:cBhvr>
                                      <p:to>
                                        <p:strVal val="visible"/>
                                      </p:to>
                                    </p:set>
                                    <p:animEffect transition="in" filter="dissolve">
                                      <p:cBhvr>
                                        <p:cTn id="22" dur="500"/>
                                        <p:tgtEl>
                                          <p:spTgt spid="1034"/>
                                        </p:tgtEl>
                                      </p:cBhvr>
                                    </p:animEffect>
                                  </p:childTnLst>
                                </p:cTn>
                              </p:par>
                              <p:par>
                                <p:cTn id="23" presetID="9" presetClass="entr" presetSubtype="0" fill="hold" nodeType="with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dissolve">
                                      <p:cBhvr>
                                        <p:cTn id="25" dur="500"/>
                                        <p:tgtEl>
                                          <p:spTgt spid="1032"/>
                                        </p:tgtEl>
                                      </p:cBhvr>
                                    </p:animEffect>
                                  </p:childTnLst>
                                </p:cTn>
                              </p:par>
                              <p:par>
                                <p:cTn id="26" presetID="9"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dissolv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Injury?</a:t>
            </a:r>
          </a:p>
        </p:txBody>
      </p:sp>
      <p:sp>
        <p:nvSpPr>
          <p:cNvPr id="3" name="Content Placeholder 2"/>
          <p:cNvSpPr>
            <a:spLocks noGrp="1"/>
          </p:cNvSpPr>
          <p:nvPr>
            <p:ph idx="1"/>
          </p:nvPr>
        </p:nvSpPr>
        <p:spPr>
          <a:xfrm>
            <a:off x="838200" y="1159419"/>
            <a:ext cx="6662701" cy="4876800"/>
          </a:xfrm>
        </p:spPr>
        <p:txBody>
          <a:bodyPr>
            <a:normAutofit/>
          </a:bodyPr>
          <a:lstStyle/>
          <a:p>
            <a:r>
              <a:rPr lang="en-US" sz="1800" dirty="0"/>
              <a:t>Material failure is related to its stress-strain relationship</a:t>
            </a:r>
          </a:p>
          <a:p>
            <a:pPr lvl="1"/>
            <a:r>
              <a:rPr lang="en-US" sz="1800" dirty="0"/>
              <a:t>Before the yield point (o), any deformation of a material under stress will return to its original shape. Beyond the yield point, the material begins plastic deformation which will not return to its original shape when the stress is removed. At the ultimate tensile strength (x), the material fails</a:t>
            </a:r>
          </a:p>
          <a:p>
            <a:endParaRPr lang="en-US" sz="1800" dirty="0"/>
          </a:p>
          <a:p>
            <a:r>
              <a:rPr lang="en-US" sz="1800" dirty="0"/>
              <a:t>Tissues of the human body</a:t>
            </a:r>
          </a:p>
          <a:p>
            <a:pPr lvl="1"/>
            <a:r>
              <a:rPr lang="en-US" sz="1800" dirty="0"/>
              <a:t>Have various stress/strain relationships</a:t>
            </a:r>
          </a:p>
          <a:p>
            <a:pPr lvl="1"/>
            <a:r>
              <a:rPr lang="en-US" sz="1800" dirty="0"/>
              <a:t>Are rate dependent (stiffer with higher loading rates)</a:t>
            </a:r>
          </a:p>
          <a:p>
            <a:pPr lvl="1"/>
            <a:r>
              <a:rPr lang="en-US" sz="1800" dirty="0"/>
              <a:t>May differ depending on loading direction</a:t>
            </a:r>
          </a:p>
          <a:p>
            <a:pPr lvl="2"/>
            <a:r>
              <a:rPr lang="en-US" sz="1800" dirty="0"/>
              <a:t>i.e. for bone, axial strength is higher</a:t>
            </a:r>
          </a:p>
          <a:p>
            <a:pPr lvl="1"/>
            <a:r>
              <a:rPr lang="en-US" sz="1800" dirty="0"/>
              <a:t>May have complex material properties depending on the body region and interactions between tissues</a:t>
            </a:r>
          </a:p>
          <a:p>
            <a:pPr lvl="2"/>
            <a:r>
              <a:rPr lang="en-US" sz="1800" dirty="0"/>
              <a:t>Injury modes are dependent on these complex interactions</a:t>
            </a:r>
          </a:p>
        </p:txBody>
      </p:sp>
      <p:pic>
        <p:nvPicPr>
          <p:cNvPr id="6" name="ribs_COMP.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897163" y="3438102"/>
            <a:ext cx="2558151" cy="3000601"/>
          </a:xfrm>
          <a:prstGeom prst="rect">
            <a:avLst/>
          </a:prstGeom>
        </p:spPr>
      </p:pic>
      <p:pic>
        <p:nvPicPr>
          <p:cNvPr id="9" name="Picture 8" descr="Screen Shot 2013-11-26 at 1.15.5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0791" y="1090123"/>
            <a:ext cx="2971044" cy="2178096"/>
          </a:xfrm>
          <a:prstGeom prst="rect">
            <a:avLst/>
          </a:prstGeom>
        </p:spPr>
      </p:pic>
      <p:sp>
        <p:nvSpPr>
          <p:cNvPr id="10" name="TextBox 9"/>
          <p:cNvSpPr txBox="1"/>
          <p:nvPr/>
        </p:nvSpPr>
        <p:spPr>
          <a:xfrm>
            <a:off x="8173447" y="1165515"/>
            <a:ext cx="293670" cy="338554"/>
          </a:xfrm>
          <a:prstGeom prst="rect">
            <a:avLst/>
          </a:prstGeom>
          <a:noFill/>
        </p:spPr>
        <p:txBody>
          <a:bodyPr wrap="none" rtlCol="0">
            <a:spAutoFit/>
          </a:bodyPr>
          <a:lstStyle/>
          <a:p>
            <a:r>
              <a:rPr lang="en-US" sz="1600" dirty="0"/>
              <a:t>o</a:t>
            </a:r>
          </a:p>
        </p:txBody>
      </p:sp>
      <p:sp>
        <p:nvSpPr>
          <p:cNvPr id="11" name="TextBox 10"/>
          <p:cNvSpPr txBox="1"/>
          <p:nvPr/>
        </p:nvSpPr>
        <p:spPr>
          <a:xfrm>
            <a:off x="9045087" y="1939420"/>
            <a:ext cx="293670" cy="338554"/>
          </a:xfrm>
          <a:prstGeom prst="rect">
            <a:avLst/>
          </a:prstGeom>
          <a:noFill/>
        </p:spPr>
        <p:txBody>
          <a:bodyPr wrap="none" rtlCol="0">
            <a:spAutoFit/>
          </a:bodyPr>
          <a:lstStyle/>
          <a:p>
            <a:r>
              <a:rPr lang="en-US" sz="1600" dirty="0"/>
              <a:t>o</a:t>
            </a:r>
          </a:p>
        </p:txBody>
      </p:sp>
      <p:sp>
        <p:nvSpPr>
          <p:cNvPr id="12" name="TextBox 11"/>
          <p:cNvSpPr txBox="1"/>
          <p:nvPr/>
        </p:nvSpPr>
        <p:spPr>
          <a:xfrm>
            <a:off x="8478247" y="1470315"/>
            <a:ext cx="293670" cy="338554"/>
          </a:xfrm>
          <a:prstGeom prst="rect">
            <a:avLst/>
          </a:prstGeom>
          <a:noFill/>
        </p:spPr>
        <p:txBody>
          <a:bodyPr wrap="none" rtlCol="0">
            <a:spAutoFit/>
          </a:bodyPr>
          <a:lstStyle/>
          <a:p>
            <a:r>
              <a:rPr lang="en-US" sz="1600" dirty="0"/>
              <a:t>o</a:t>
            </a:r>
          </a:p>
        </p:txBody>
      </p:sp>
      <p:sp>
        <p:nvSpPr>
          <p:cNvPr id="13" name="TextBox 12"/>
          <p:cNvSpPr txBox="1"/>
          <p:nvPr/>
        </p:nvSpPr>
        <p:spPr>
          <a:xfrm>
            <a:off x="8905691" y="2302244"/>
            <a:ext cx="293670" cy="338554"/>
          </a:xfrm>
          <a:prstGeom prst="rect">
            <a:avLst/>
          </a:prstGeom>
          <a:noFill/>
        </p:spPr>
        <p:txBody>
          <a:bodyPr wrap="none" rtlCol="0">
            <a:spAutoFit/>
          </a:bodyPr>
          <a:lstStyle/>
          <a:p>
            <a:r>
              <a:rPr lang="en-US" sz="1600" dirty="0"/>
              <a:t>o</a:t>
            </a:r>
          </a:p>
        </p:txBody>
      </p:sp>
      <p:sp>
        <p:nvSpPr>
          <p:cNvPr id="14" name="TextBox 13"/>
          <p:cNvSpPr txBox="1"/>
          <p:nvPr/>
        </p:nvSpPr>
        <p:spPr>
          <a:xfrm>
            <a:off x="8432963" y="1009474"/>
            <a:ext cx="272832" cy="338554"/>
          </a:xfrm>
          <a:prstGeom prst="rect">
            <a:avLst/>
          </a:prstGeom>
          <a:noFill/>
        </p:spPr>
        <p:txBody>
          <a:bodyPr wrap="none" rtlCol="0">
            <a:spAutoFit/>
          </a:bodyPr>
          <a:lstStyle/>
          <a:p>
            <a:r>
              <a:rPr lang="en-US" sz="1600" dirty="0"/>
              <a:t>x</a:t>
            </a:r>
          </a:p>
        </p:txBody>
      </p:sp>
      <p:sp>
        <p:nvSpPr>
          <p:cNvPr id="15" name="TextBox 14"/>
          <p:cNvSpPr txBox="1"/>
          <p:nvPr/>
        </p:nvSpPr>
        <p:spPr>
          <a:xfrm>
            <a:off x="8833109" y="1353082"/>
            <a:ext cx="272832" cy="338554"/>
          </a:xfrm>
          <a:prstGeom prst="rect">
            <a:avLst/>
          </a:prstGeom>
          <a:noFill/>
        </p:spPr>
        <p:txBody>
          <a:bodyPr wrap="none" rtlCol="0">
            <a:spAutoFit/>
          </a:bodyPr>
          <a:lstStyle/>
          <a:p>
            <a:r>
              <a:rPr lang="en-US" sz="1600" dirty="0"/>
              <a:t>x</a:t>
            </a:r>
          </a:p>
        </p:txBody>
      </p:sp>
      <p:sp>
        <p:nvSpPr>
          <p:cNvPr id="16" name="TextBox 15"/>
          <p:cNvSpPr txBox="1"/>
          <p:nvPr/>
        </p:nvSpPr>
        <p:spPr>
          <a:xfrm>
            <a:off x="9262235" y="1915150"/>
            <a:ext cx="272832" cy="338554"/>
          </a:xfrm>
          <a:prstGeom prst="rect">
            <a:avLst/>
          </a:prstGeom>
          <a:noFill/>
        </p:spPr>
        <p:txBody>
          <a:bodyPr wrap="none" rtlCol="0">
            <a:spAutoFit/>
          </a:bodyPr>
          <a:lstStyle/>
          <a:p>
            <a:r>
              <a:rPr lang="en-US" sz="1600" dirty="0"/>
              <a:t>x</a:t>
            </a:r>
          </a:p>
        </p:txBody>
      </p:sp>
      <p:sp>
        <p:nvSpPr>
          <p:cNvPr id="17" name="TextBox 16"/>
          <p:cNvSpPr txBox="1"/>
          <p:nvPr/>
        </p:nvSpPr>
        <p:spPr>
          <a:xfrm>
            <a:off x="9233019" y="2269884"/>
            <a:ext cx="272832" cy="338554"/>
          </a:xfrm>
          <a:prstGeom prst="rect">
            <a:avLst/>
          </a:prstGeom>
          <a:noFill/>
        </p:spPr>
        <p:txBody>
          <a:bodyPr wrap="none" rtlCol="0">
            <a:spAutoFit/>
          </a:bodyPr>
          <a:lstStyle/>
          <a:p>
            <a:r>
              <a:rPr lang="en-US" sz="1600" dirty="0"/>
              <a:t>x</a:t>
            </a:r>
          </a:p>
        </p:txBody>
      </p:sp>
    </p:spTree>
    <p:extLst>
      <p:ext uri="{BB962C8B-B14F-4D97-AF65-F5344CB8AC3E}">
        <p14:creationId xmlns:p14="http://schemas.microsoft.com/office/powerpoint/2010/main" val="3127593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repeatCount="indefinite"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493482" y="949107"/>
            <a:ext cx="3174519" cy="2720048"/>
          </a:xfrm>
          <a:prstGeom prst="rect">
            <a:avLst/>
          </a:prstGeom>
        </p:spPr>
      </p:pic>
      <p:sp>
        <p:nvSpPr>
          <p:cNvPr id="14" name="Rounded Rectangle 13"/>
          <p:cNvSpPr/>
          <p:nvPr/>
        </p:nvSpPr>
        <p:spPr>
          <a:xfrm>
            <a:off x="1733026" y="3800873"/>
            <a:ext cx="8782487" cy="2739627"/>
          </a:xfrm>
          <a:prstGeom prst="roundRect">
            <a:avLst>
              <a:gd name="adj" fmla="val 6107"/>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What is Injury?</a:t>
            </a:r>
          </a:p>
        </p:txBody>
      </p:sp>
      <p:sp>
        <p:nvSpPr>
          <p:cNvPr id="10" name="Content Placeholder 9"/>
          <p:cNvSpPr>
            <a:spLocks noGrp="1"/>
          </p:cNvSpPr>
          <p:nvPr>
            <p:ph idx="1"/>
          </p:nvPr>
        </p:nvSpPr>
        <p:spPr>
          <a:xfrm>
            <a:off x="1384918" y="923282"/>
            <a:ext cx="6044094" cy="2790647"/>
          </a:xfrm>
        </p:spPr>
        <p:txBody>
          <a:bodyPr>
            <a:normAutofit fontScale="62500" lnSpcReduction="20000"/>
          </a:bodyPr>
          <a:lstStyle/>
          <a:p>
            <a:pPr>
              <a:spcBef>
                <a:spcPts val="1200"/>
              </a:spcBef>
            </a:pPr>
            <a:r>
              <a:rPr lang="en-US" dirty="0">
                <a:solidFill>
                  <a:srgbClr val="0000FF"/>
                </a:solidFill>
              </a:rPr>
              <a:t>Injury can be defined as the stress-strain value where the material will fail or break (ultimate strength), which varies with individuals and loading rate</a:t>
            </a:r>
          </a:p>
          <a:p>
            <a:pPr>
              <a:spcBef>
                <a:spcPts val="1200"/>
              </a:spcBef>
            </a:pPr>
            <a:r>
              <a:rPr lang="en-US" dirty="0">
                <a:solidFill>
                  <a:srgbClr val="008000"/>
                </a:solidFill>
              </a:rPr>
              <a:t>Because each individual is different, this value is a distribution for a general population. This gives varying injury risk relative to a given stress-strain (i.e. at a give stress-strain, 5% of subjects may experience a failure)</a:t>
            </a:r>
            <a:endParaRPr lang="en-US" dirty="0"/>
          </a:p>
          <a:p>
            <a:pPr>
              <a:spcBef>
                <a:spcPts val="1200"/>
              </a:spcBef>
            </a:pPr>
            <a:r>
              <a:rPr lang="en-US" dirty="0"/>
              <a:t>However, </a:t>
            </a:r>
            <a:r>
              <a:rPr lang="en-US" u="sng" dirty="0"/>
              <a:t>the stress/strain in a human body cannot be directly measured, </a:t>
            </a:r>
            <a:r>
              <a:rPr lang="en-US" dirty="0"/>
              <a:t>so alternative assessment methods are used such as forces, moments, deflections, and accelerations</a:t>
            </a:r>
          </a:p>
        </p:txBody>
      </p:sp>
      <p:cxnSp>
        <p:nvCxnSpPr>
          <p:cNvPr id="15" name="Straight Arrow Connector 14"/>
          <p:cNvCxnSpPr/>
          <p:nvPr/>
        </p:nvCxnSpPr>
        <p:spPr>
          <a:xfrm>
            <a:off x="6879187" y="1259672"/>
            <a:ext cx="2233863" cy="21264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7268677" y="2418806"/>
            <a:ext cx="1593603" cy="5662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1805830" y="4136708"/>
            <a:ext cx="4143047" cy="2308324"/>
          </a:xfrm>
          <a:prstGeom prst="rect">
            <a:avLst/>
          </a:prstGeom>
        </p:spPr>
        <p:txBody>
          <a:bodyPr wrap="square" numCol="1">
            <a:spAutoFit/>
          </a:bodyPr>
          <a:lstStyle/>
          <a:p>
            <a:pPr algn="ctr"/>
            <a:r>
              <a:rPr lang="en-US" u="sng" dirty="0">
                <a:solidFill>
                  <a:srgbClr val="008000"/>
                </a:solidFill>
              </a:rPr>
              <a:t>Determine Injury Risk Function</a:t>
            </a:r>
          </a:p>
          <a:p>
            <a:pPr marL="285744" indent="-285744">
              <a:buFont typeface="Arial"/>
              <a:buChar char="•"/>
            </a:pPr>
            <a:r>
              <a:rPr lang="en-US" u="sng" dirty="0">
                <a:solidFill>
                  <a:srgbClr val="008000"/>
                </a:solidFill>
              </a:rPr>
              <a:t>Correlate injury outcomes with assessment response</a:t>
            </a:r>
          </a:p>
          <a:p>
            <a:pPr marL="285744" indent="-285744">
              <a:buFont typeface="Arial"/>
              <a:buChar char="•"/>
            </a:pPr>
            <a:r>
              <a:rPr lang="en-US" dirty="0">
                <a:solidFill>
                  <a:srgbClr val="008000"/>
                </a:solidFill>
              </a:rPr>
              <a:t>Difficult to determine true injury risk at very low levels because the underlying distribution is not known</a:t>
            </a:r>
          </a:p>
          <a:p>
            <a:pPr marL="285744" indent="-285744">
              <a:buFont typeface="Arial"/>
              <a:buChar char="•"/>
            </a:pPr>
            <a:r>
              <a:rPr lang="en-US" dirty="0">
                <a:solidFill>
                  <a:srgbClr val="008000"/>
                </a:solidFill>
              </a:rPr>
              <a:t>Human surrogates introduce uncertainty</a:t>
            </a:r>
          </a:p>
        </p:txBody>
      </p:sp>
      <p:sp>
        <p:nvSpPr>
          <p:cNvPr id="12" name="Rectangle 11"/>
          <p:cNvSpPr/>
          <p:nvPr/>
        </p:nvSpPr>
        <p:spPr>
          <a:xfrm>
            <a:off x="6205587" y="4136707"/>
            <a:ext cx="4309924" cy="2308324"/>
          </a:xfrm>
          <a:prstGeom prst="rect">
            <a:avLst/>
          </a:prstGeom>
        </p:spPr>
        <p:txBody>
          <a:bodyPr wrap="square">
            <a:spAutoFit/>
          </a:bodyPr>
          <a:lstStyle/>
          <a:p>
            <a:pPr algn="ctr"/>
            <a:r>
              <a:rPr lang="en-US" u="sng" dirty="0">
                <a:solidFill>
                  <a:srgbClr val="FFFF00"/>
                </a:solidFill>
              </a:rPr>
              <a:t>Determine Human Tolerance</a:t>
            </a:r>
          </a:p>
          <a:p>
            <a:pPr marL="285744" indent="-285744">
              <a:buFont typeface="Arial"/>
              <a:buChar char="•"/>
            </a:pPr>
            <a:r>
              <a:rPr lang="en-US" dirty="0">
                <a:solidFill>
                  <a:srgbClr val="FFFF00"/>
                </a:solidFill>
              </a:rPr>
              <a:t>Use binomial statistics to reach desired confidence level and relate to assessment response</a:t>
            </a:r>
          </a:p>
          <a:p>
            <a:pPr marL="285744" indent="-285744">
              <a:buFont typeface="Arial"/>
              <a:buChar char="•"/>
            </a:pPr>
            <a:r>
              <a:rPr lang="en-US" u="sng" dirty="0">
                <a:solidFill>
                  <a:srgbClr val="FFFF00"/>
                </a:solidFill>
              </a:rPr>
              <a:t>Does not determine injury threshold or risk of injury, just whether a level is safe</a:t>
            </a:r>
          </a:p>
          <a:p>
            <a:pPr marL="285744" indent="-285744">
              <a:buFont typeface="Arial"/>
              <a:buChar char="•"/>
            </a:pPr>
            <a:r>
              <a:rPr lang="en-US" dirty="0">
                <a:solidFill>
                  <a:srgbClr val="FFFF00"/>
                </a:solidFill>
              </a:rPr>
              <a:t>Greater confidence in safety</a:t>
            </a:r>
          </a:p>
          <a:p>
            <a:pPr marL="285744" indent="-285744">
              <a:buFont typeface="Arial"/>
              <a:buChar char="•"/>
            </a:pPr>
            <a:r>
              <a:rPr lang="en-US" dirty="0">
                <a:solidFill>
                  <a:srgbClr val="FFFF00"/>
                </a:solidFill>
              </a:rPr>
              <a:t>May be conservative</a:t>
            </a:r>
          </a:p>
        </p:txBody>
      </p:sp>
      <p:sp>
        <p:nvSpPr>
          <p:cNvPr id="13" name="Rectangle 12"/>
          <p:cNvSpPr/>
          <p:nvPr/>
        </p:nvSpPr>
        <p:spPr>
          <a:xfrm>
            <a:off x="4118537" y="3800872"/>
            <a:ext cx="3414846" cy="369332"/>
          </a:xfrm>
          <a:prstGeom prst="rect">
            <a:avLst/>
          </a:prstGeom>
        </p:spPr>
        <p:txBody>
          <a:bodyPr wrap="none">
            <a:spAutoFit/>
          </a:bodyPr>
          <a:lstStyle/>
          <a:p>
            <a:pPr>
              <a:buNone/>
            </a:pPr>
            <a:r>
              <a:rPr lang="en-US" u="sng" dirty="0">
                <a:solidFill>
                  <a:schemeClr val="bg1"/>
                </a:solidFill>
              </a:rPr>
              <a:t>Two Approaches to Mitigate Injury</a:t>
            </a:r>
          </a:p>
        </p:txBody>
      </p:sp>
      <p:cxnSp>
        <p:nvCxnSpPr>
          <p:cNvPr id="16" name="Straight Arrow Connector 15"/>
          <p:cNvCxnSpPr/>
          <p:nvPr/>
        </p:nvCxnSpPr>
        <p:spPr>
          <a:xfrm>
            <a:off x="6879189" y="1259671"/>
            <a:ext cx="180282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6879187" y="1259672"/>
            <a:ext cx="2717556" cy="6052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221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90259"/>
            <a:ext cx="9144000" cy="1520283"/>
          </a:xfrm>
        </p:spPr>
        <p:txBody>
          <a:bodyPr>
            <a:normAutofit/>
          </a:bodyPr>
          <a:lstStyle/>
          <a:p>
            <a:r>
              <a:rPr lang="en-US" dirty="0"/>
              <a:t>Occupant protection at NASA</a:t>
            </a:r>
          </a:p>
        </p:txBody>
      </p:sp>
    </p:spTree>
    <p:extLst>
      <p:ext uri="{BB962C8B-B14F-4D97-AF65-F5344CB8AC3E}">
        <p14:creationId xmlns:p14="http://schemas.microsoft.com/office/powerpoint/2010/main" val="2755274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9924-48A3-BC6E-BAD0-167CF0507696}"/>
              </a:ext>
            </a:extLst>
          </p:cNvPr>
          <p:cNvSpPr>
            <a:spLocks noGrp="1"/>
          </p:cNvSpPr>
          <p:nvPr>
            <p:ph type="title"/>
          </p:nvPr>
        </p:nvSpPr>
        <p:spPr/>
        <p:txBody>
          <a:bodyPr/>
          <a:lstStyle/>
          <a:p>
            <a:r>
              <a:rPr lang="en-US" dirty="0"/>
              <a:t>NASA Occupant Protection	</a:t>
            </a:r>
          </a:p>
        </p:txBody>
      </p:sp>
      <p:sp>
        <p:nvSpPr>
          <p:cNvPr id="3" name="Content Placeholder 2">
            <a:extLst>
              <a:ext uri="{FF2B5EF4-FFF2-40B4-BE49-F238E27FC236}">
                <a16:creationId xmlns:a16="http://schemas.microsoft.com/office/drawing/2014/main" id="{5CEEC58F-D911-4CC1-B91A-CC9A428FA68B}"/>
              </a:ext>
            </a:extLst>
          </p:cNvPr>
          <p:cNvSpPr>
            <a:spLocks noGrp="1"/>
          </p:cNvSpPr>
          <p:nvPr>
            <p:ph idx="1"/>
          </p:nvPr>
        </p:nvSpPr>
        <p:spPr/>
        <p:txBody>
          <a:bodyPr/>
          <a:lstStyle/>
          <a:p>
            <a:r>
              <a:rPr lang="en-US" dirty="0"/>
              <a:t>For any system that imparts dynamic loads to the crew, NASA has several standards that must be met &amp; are shepherded by OP</a:t>
            </a:r>
          </a:p>
          <a:p>
            <a:pPr lvl="1"/>
            <a:r>
              <a:rPr lang="en-US" dirty="0"/>
              <a:t>Sustained acceleration limits</a:t>
            </a:r>
          </a:p>
          <a:p>
            <a:pPr lvl="1"/>
            <a:r>
              <a:rPr lang="en-US" dirty="0"/>
              <a:t>Jerk limits</a:t>
            </a:r>
          </a:p>
          <a:p>
            <a:pPr lvl="1"/>
            <a:r>
              <a:rPr lang="en-US" dirty="0"/>
              <a:t>Rotation rate limits</a:t>
            </a:r>
          </a:p>
          <a:p>
            <a:pPr lvl="1"/>
            <a:r>
              <a:rPr lang="en-US" dirty="0"/>
              <a:t>Rotational acceleration limits</a:t>
            </a:r>
          </a:p>
          <a:p>
            <a:pPr lvl="1"/>
            <a:r>
              <a:rPr lang="en-US" dirty="0"/>
              <a:t>Cross-coupled acceleration limits</a:t>
            </a:r>
          </a:p>
          <a:p>
            <a:pPr lvl="1"/>
            <a:r>
              <a:rPr lang="en-US" dirty="0"/>
              <a:t>Vibration limits</a:t>
            </a:r>
          </a:p>
          <a:p>
            <a:pPr lvl="1"/>
            <a:r>
              <a:rPr lang="en-US" dirty="0"/>
              <a:t>Transient acceleration limits</a:t>
            </a:r>
          </a:p>
          <a:p>
            <a:pPr lvl="1"/>
            <a:r>
              <a:rPr lang="en-US" dirty="0"/>
              <a:t>Flail and blunt force trauma limits </a:t>
            </a:r>
          </a:p>
        </p:txBody>
      </p:sp>
    </p:spTree>
    <p:extLst>
      <p:ext uri="{BB962C8B-B14F-4D97-AF65-F5344CB8AC3E}">
        <p14:creationId xmlns:p14="http://schemas.microsoft.com/office/powerpoint/2010/main" val="3312558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689" y="152400"/>
            <a:ext cx="9630786" cy="609600"/>
          </a:xfrm>
        </p:spPr>
        <p:txBody>
          <a:bodyPr>
            <a:normAutofit/>
          </a:bodyPr>
          <a:lstStyle/>
          <a:p>
            <a:pPr lvl="1" algn="ctr"/>
            <a:r>
              <a:rPr lang="en-US" sz="2400" dirty="0">
                <a:solidFill>
                  <a:schemeClr val="bg1"/>
                </a:solidFill>
              </a:rPr>
              <a:t>Operationally-Relevant Injury Scale (ORIS)</a:t>
            </a:r>
            <a:endParaRPr lang="en-US" sz="2400" dirty="0">
              <a:solidFill>
                <a:schemeClr val="bg1"/>
              </a:solidFill>
              <a:latin typeface="+mj-lt"/>
            </a:endParaRPr>
          </a:p>
        </p:txBody>
      </p:sp>
      <p:sp>
        <p:nvSpPr>
          <p:cNvPr id="3" name="Content Placeholder 2"/>
          <p:cNvSpPr>
            <a:spLocks noGrp="1"/>
          </p:cNvSpPr>
          <p:nvPr>
            <p:ph idx="1"/>
          </p:nvPr>
        </p:nvSpPr>
        <p:spPr>
          <a:xfrm>
            <a:off x="655932" y="826483"/>
            <a:ext cx="5101855" cy="5410200"/>
          </a:xfrm>
        </p:spPr>
        <p:txBody>
          <a:bodyPr>
            <a:normAutofit lnSpcReduction="10000"/>
          </a:bodyPr>
          <a:lstStyle/>
          <a:p>
            <a:pPr lvl="1"/>
            <a:r>
              <a:rPr lang="en-US" dirty="0"/>
              <a:t>Developed Injury scale that considers not only severity, but also self-egress ability and flight status impact</a:t>
            </a:r>
          </a:p>
          <a:p>
            <a:pPr lvl="1"/>
            <a:r>
              <a:rPr lang="en-US" dirty="0"/>
              <a:t>AIS tells us severity with regard to survival, but not SIGNIFICANCE within a certain operational context</a:t>
            </a:r>
          </a:p>
          <a:p>
            <a:pPr lvl="1"/>
            <a:r>
              <a:rPr lang="en-US" dirty="0"/>
              <a:t>Uses a weighted algorithm to calculate a composite score indicating the appropriate injury level</a:t>
            </a:r>
          </a:p>
          <a:p>
            <a:pPr lvl="1"/>
            <a:r>
              <a:rPr lang="en-US" dirty="0"/>
              <a:t>Example: Clavicle Fracture is a minor injury by AIS standards, but could prevent a crewmember from self-egressing the vehicle immediate after landing</a:t>
            </a:r>
          </a:p>
        </p:txBody>
      </p:sp>
      <p:sp>
        <p:nvSpPr>
          <p:cNvPr id="27" name="Rounded Rectangle 26"/>
          <p:cNvSpPr/>
          <p:nvPr/>
        </p:nvSpPr>
        <p:spPr bwMode="auto">
          <a:xfrm>
            <a:off x="5876925" y="3147059"/>
            <a:ext cx="4791075" cy="1120143"/>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vert="horz" wrap="square" lIns="92075" tIns="46039" rIns="92075" bIns="46039" numCol="1" rtlCol="0" anchor="t" anchorCtr="0" compatLnSpc="1">
            <a:prstTxWarp prst="textNoShape">
              <a:avLst/>
            </a:prstTxWarp>
          </a:bodyPr>
          <a:lstStyle/>
          <a:p>
            <a:pPr marL="380990" indent="-380990">
              <a:spcBef>
                <a:spcPct val="30000"/>
              </a:spcBef>
              <a:buClr>
                <a:srgbClr val="0000FF"/>
              </a:buClr>
              <a:buSzPct val="100000"/>
              <a:buFont typeface="Symbol" pitchFamily="18" charset="2"/>
              <a:buChar char=""/>
            </a:pPr>
            <a:endParaRPr lang="en-US" sz="1600" dirty="0">
              <a:solidFill>
                <a:prstClr val="black"/>
              </a:solidFill>
            </a:endParaRPr>
          </a:p>
        </p:txBody>
      </p:sp>
      <p:sp>
        <p:nvSpPr>
          <p:cNvPr id="28" name="Rounded Rectangle 27"/>
          <p:cNvSpPr/>
          <p:nvPr/>
        </p:nvSpPr>
        <p:spPr bwMode="auto">
          <a:xfrm>
            <a:off x="5876925" y="1752600"/>
            <a:ext cx="4791075" cy="1295400"/>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vert="horz" wrap="square" lIns="92075" tIns="46039" rIns="92075" bIns="46039" numCol="1" rtlCol="0" anchor="t" anchorCtr="0" compatLnSpc="1">
            <a:prstTxWarp prst="textNoShape">
              <a:avLst/>
            </a:prstTxWarp>
          </a:bodyPr>
          <a:lstStyle/>
          <a:p>
            <a:pPr marL="380990" indent="-380990">
              <a:spcBef>
                <a:spcPct val="30000"/>
              </a:spcBef>
              <a:buClr>
                <a:srgbClr val="0000FF"/>
              </a:buClr>
              <a:buSzPct val="100000"/>
              <a:buFont typeface="Symbol" pitchFamily="18" charset="2"/>
              <a:buChar char=""/>
            </a:pPr>
            <a:endParaRPr lang="en-US" sz="1600" dirty="0">
              <a:solidFill>
                <a:prstClr val="black"/>
              </a:solidFill>
            </a:endParaRPr>
          </a:p>
        </p:txBody>
      </p:sp>
      <p:sp>
        <p:nvSpPr>
          <p:cNvPr id="29" name="Rounded Rectangle 28"/>
          <p:cNvSpPr/>
          <p:nvPr/>
        </p:nvSpPr>
        <p:spPr bwMode="auto">
          <a:xfrm>
            <a:off x="5867401" y="990602"/>
            <a:ext cx="4791075" cy="685799"/>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vert="horz" wrap="square" lIns="92075" tIns="46039" rIns="92075" bIns="46039" numCol="1" rtlCol="0" anchor="t" anchorCtr="0" compatLnSpc="1">
            <a:prstTxWarp prst="textNoShape">
              <a:avLst/>
            </a:prstTxWarp>
          </a:bodyPr>
          <a:lstStyle/>
          <a:p>
            <a:pPr marL="380990" indent="-380990">
              <a:spcBef>
                <a:spcPct val="30000"/>
              </a:spcBef>
              <a:buClr>
                <a:srgbClr val="0000FF"/>
              </a:buClr>
              <a:buSzPct val="100000"/>
              <a:buFont typeface="Symbol" pitchFamily="18" charset="2"/>
              <a:buChar char=""/>
            </a:pPr>
            <a:endParaRPr lang="en-US" sz="1600" dirty="0">
              <a:solidFill>
                <a:prstClr val="black"/>
              </a:solidFill>
            </a:endParaRPr>
          </a:p>
        </p:txBody>
      </p:sp>
      <p:sp>
        <p:nvSpPr>
          <p:cNvPr id="33" name="Rectangle 32"/>
          <p:cNvSpPr/>
          <p:nvPr/>
        </p:nvSpPr>
        <p:spPr bwMode="auto">
          <a:xfrm>
            <a:off x="6077101" y="1228725"/>
            <a:ext cx="4352775" cy="146600"/>
          </a:xfrm>
          <a:prstGeom prst="rect">
            <a:avLst/>
          </a:prstGeom>
          <a:gradFill flip="none" rotWithShape="1">
            <a:gsLst>
              <a:gs pos="0">
                <a:srgbClr val="00B050"/>
              </a:gs>
              <a:gs pos="0">
                <a:srgbClr val="00B050"/>
              </a:gs>
              <a:gs pos="33000">
                <a:srgbClr val="FFFF00"/>
              </a:gs>
              <a:gs pos="58000">
                <a:srgbClr val="FFC000"/>
              </a:gs>
              <a:gs pos="100000">
                <a:srgbClr val="FF0000"/>
              </a:gs>
            </a:gsLst>
            <a:lin ang="0" scaled="1"/>
            <a:tileRect/>
          </a:gradFill>
          <a:ln w="9525" cap="flat" cmpd="sng" algn="ctr">
            <a:noFill/>
            <a:prstDash val="solid"/>
            <a:round/>
            <a:headEnd type="none" w="med" len="med"/>
            <a:tailEnd type="triangle" w="med" len="med"/>
          </a:ln>
          <a:effectLst/>
        </p:spPr>
        <p:txBody>
          <a:bodyPr vert="horz" wrap="square" lIns="92075" tIns="46039" rIns="92075" bIns="46039" numCol="1" rtlCol="0" anchor="ctr" anchorCtr="0" compatLnSpc="1">
            <a:prstTxWarp prst="textNoShape">
              <a:avLst/>
            </a:prstTxWarp>
          </a:bodyPr>
          <a:lstStyle/>
          <a:p>
            <a:pPr marL="380990" indent="-380990">
              <a:spcBef>
                <a:spcPct val="30000"/>
              </a:spcBef>
              <a:buClr>
                <a:srgbClr val="0000FF"/>
              </a:buClr>
              <a:buSzPct val="100000"/>
            </a:pPr>
            <a:endParaRPr lang="en-US" sz="1400" dirty="0">
              <a:solidFill>
                <a:prstClr val="black"/>
              </a:solidFill>
            </a:endParaRPr>
          </a:p>
        </p:txBody>
      </p:sp>
      <p:sp>
        <p:nvSpPr>
          <p:cNvPr id="34" name="Rectangle 33"/>
          <p:cNvSpPr/>
          <p:nvPr/>
        </p:nvSpPr>
        <p:spPr bwMode="auto">
          <a:xfrm>
            <a:off x="6077101" y="2025724"/>
            <a:ext cx="4352775" cy="146600"/>
          </a:xfrm>
          <a:prstGeom prst="rect">
            <a:avLst/>
          </a:prstGeom>
          <a:gradFill flip="none" rotWithShape="1">
            <a:gsLst>
              <a:gs pos="0">
                <a:srgbClr val="00B050"/>
              </a:gs>
              <a:gs pos="44000">
                <a:srgbClr val="FFFF00"/>
              </a:gs>
              <a:gs pos="70000">
                <a:srgbClr val="FFC000"/>
              </a:gs>
              <a:gs pos="100000">
                <a:srgbClr val="FF0000"/>
              </a:gs>
            </a:gsLst>
            <a:lin ang="0" scaled="1"/>
            <a:tileRect/>
          </a:gradFill>
          <a:ln w="9525" cap="flat" cmpd="sng" algn="ctr">
            <a:noFill/>
            <a:prstDash val="solid"/>
            <a:round/>
            <a:headEnd type="none" w="med" len="med"/>
            <a:tailEnd type="triangle" w="med" len="med"/>
          </a:ln>
          <a:effectLst/>
        </p:spPr>
        <p:txBody>
          <a:bodyPr vert="horz" wrap="square" lIns="92075" tIns="46039" rIns="92075" bIns="46039" numCol="1" rtlCol="0" anchor="ctr" anchorCtr="0" compatLnSpc="1">
            <a:prstTxWarp prst="textNoShape">
              <a:avLst/>
            </a:prstTxWarp>
          </a:bodyPr>
          <a:lstStyle/>
          <a:p>
            <a:pPr marL="380990" indent="-380990">
              <a:spcBef>
                <a:spcPct val="30000"/>
              </a:spcBef>
              <a:buClr>
                <a:srgbClr val="0000FF"/>
              </a:buClr>
              <a:buSzPct val="100000"/>
            </a:pPr>
            <a:endParaRPr lang="en-US" sz="1400" dirty="0">
              <a:solidFill>
                <a:prstClr val="black"/>
              </a:solidFill>
            </a:endParaRPr>
          </a:p>
        </p:txBody>
      </p:sp>
      <p:sp>
        <p:nvSpPr>
          <p:cNvPr id="35" name="Rectangle 34"/>
          <p:cNvSpPr/>
          <p:nvPr/>
        </p:nvSpPr>
        <p:spPr bwMode="auto">
          <a:xfrm>
            <a:off x="6077101" y="3458283"/>
            <a:ext cx="4352775" cy="146600"/>
          </a:xfrm>
          <a:prstGeom prst="rect">
            <a:avLst/>
          </a:prstGeom>
          <a:gradFill flip="none" rotWithShape="1">
            <a:gsLst>
              <a:gs pos="0">
                <a:srgbClr val="00B050"/>
              </a:gs>
              <a:gs pos="44000">
                <a:srgbClr val="FFFF00"/>
              </a:gs>
              <a:gs pos="70000">
                <a:srgbClr val="FFC000"/>
              </a:gs>
              <a:gs pos="100000">
                <a:srgbClr val="FF0000"/>
              </a:gs>
            </a:gsLst>
            <a:lin ang="0" scaled="1"/>
            <a:tileRect/>
          </a:gradFill>
          <a:ln w="9525" cap="flat" cmpd="sng" algn="ctr">
            <a:noFill/>
            <a:prstDash val="solid"/>
            <a:round/>
            <a:headEnd type="none" w="med" len="med"/>
            <a:tailEnd type="triangle" w="med" len="med"/>
          </a:ln>
          <a:effectLst/>
        </p:spPr>
        <p:txBody>
          <a:bodyPr vert="horz" wrap="square" lIns="92075" tIns="46039" rIns="92075" bIns="46039" numCol="1" rtlCol="0" anchor="ctr" anchorCtr="0" compatLnSpc="1">
            <a:prstTxWarp prst="textNoShape">
              <a:avLst/>
            </a:prstTxWarp>
          </a:bodyPr>
          <a:lstStyle/>
          <a:p>
            <a:pPr marL="380990" indent="-380990">
              <a:spcBef>
                <a:spcPct val="30000"/>
              </a:spcBef>
              <a:buClr>
                <a:srgbClr val="0000FF"/>
              </a:buClr>
              <a:buSzPct val="100000"/>
            </a:pPr>
            <a:endParaRPr lang="en-US" sz="1400" dirty="0">
              <a:solidFill>
                <a:prstClr val="black"/>
              </a:solidFill>
            </a:endParaRPr>
          </a:p>
        </p:txBody>
      </p:sp>
      <p:sp>
        <p:nvSpPr>
          <p:cNvPr id="36" name="Content Placeholder 2"/>
          <p:cNvSpPr txBox="1">
            <a:spLocks/>
          </p:cNvSpPr>
          <p:nvPr/>
        </p:nvSpPr>
        <p:spPr bwMode="auto">
          <a:xfrm>
            <a:off x="5724497" y="3194684"/>
            <a:ext cx="4443457" cy="202045"/>
          </a:xfrm>
          <a:prstGeom prst="rect">
            <a:avLst/>
          </a:prstGeom>
          <a:noFill/>
          <a:ln w="9525">
            <a:noFill/>
            <a:miter lim="800000"/>
            <a:headEnd/>
            <a:tailEnd/>
          </a:ln>
          <a:effectLst/>
        </p:spPr>
        <p:txBody>
          <a:bodyPr vert="horz" wrap="square" lIns="92075" tIns="46039" rIns="92075" bIns="46039" numCol="1" anchor="t" anchorCtr="0" compatLnSpc="1">
            <a:prstTxWarp prst="textNoShape">
              <a:avLst/>
            </a:prstTxWarp>
          </a:bodyPr>
          <a:lstStyle/>
          <a:p>
            <a:pPr marL="228594" indent="-228594">
              <a:spcBef>
                <a:spcPct val="30000"/>
              </a:spcBef>
              <a:buClr>
                <a:srgbClr val="0000FF"/>
              </a:buClr>
              <a:defRPr/>
            </a:pPr>
            <a:r>
              <a:rPr lang="en-US" sz="1400" kern="0" dirty="0">
                <a:solidFill>
                  <a:prstClr val="black"/>
                </a:solidFill>
                <a:latin typeface="Calibri"/>
              </a:rPr>
              <a:t>	Return to Flight Status Estimate (FS)</a:t>
            </a:r>
          </a:p>
        </p:txBody>
      </p:sp>
      <p:sp>
        <p:nvSpPr>
          <p:cNvPr id="37" name="Content Placeholder 2"/>
          <p:cNvSpPr txBox="1">
            <a:spLocks/>
          </p:cNvSpPr>
          <p:nvPr/>
        </p:nvSpPr>
        <p:spPr bwMode="auto">
          <a:xfrm>
            <a:off x="5724496" y="1752601"/>
            <a:ext cx="2962304" cy="212148"/>
          </a:xfrm>
          <a:prstGeom prst="rect">
            <a:avLst/>
          </a:prstGeom>
          <a:noFill/>
          <a:ln w="9525">
            <a:noFill/>
            <a:miter lim="800000"/>
            <a:headEnd/>
            <a:tailEnd/>
          </a:ln>
          <a:effectLst/>
        </p:spPr>
        <p:txBody>
          <a:bodyPr vert="horz" wrap="square" lIns="92075" tIns="46039" rIns="92075" bIns="46039" numCol="1" anchor="t" anchorCtr="0" compatLnSpc="1">
            <a:prstTxWarp prst="textNoShape">
              <a:avLst/>
            </a:prstTxWarp>
          </a:bodyPr>
          <a:lstStyle/>
          <a:p>
            <a:pPr marL="228594" indent="-228594">
              <a:spcBef>
                <a:spcPct val="30000"/>
              </a:spcBef>
              <a:buClr>
                <a:srgbClr val="0000FF"/>
              </a:buClr>
              <a:defRPr/>
            </a:pPr>
            <a:r>
              <a:rPr lang="en-US" sz="1400" kern="0" dirty="0">
                <a:solidFill>
                  <a:prstClr val="black"/>
                </a:solidFill>
                <a:latin typeface="Calibri"/>
              </a:rPr>
              <a:t>	Self-Egress Capability (SE)</a:t>
            </a:r>
          </a:p>
        </p:txBody>
      </p:sp>
      <p:sp>
        <p:nvSpPr>
          <p:cNvPr id="38" name="Rounded Rectangle 37"/>
          <p:cNvSpPr/>
          <p:nvPr/>
        </p:nvSpPr>
        <p:spPr bwMode="auto">
          <a:xfrm>
            <a:off x="5867400" y="4876800"/>
            <a:ext cx="4791075" cy="1143000"/>
          </a:xfrm>
          <a:prstGeom prst="roundRect">
            <a:avLst/>
          </a:prstGeom>
          <a:solidFill>
            <a:schemeClr val="bg1">
              <a:lumMod val="65000"/>
            </a:schemeClr>
          </a:solidFill>
          <a:ln w="9525" cap="flat" cmpd="sng" algn="ctr">
            <a:noFill/>
            <a:prstDash val="solid"/>
            <a:round/>
            <a:headEnd type="none" w="med" len="med"/>
            <a:tailEnd type="triangle" w="med" len="med"/>
          </a:ln>
          <a:effectLst>
            <a:softEdge rad="31750"/>
          </a:effectLst>
        </p:spPr>
        <p:txBody>
          <a:bodyPr vert="horz" wrap="square" lIns="92075" tIns="46039" rIns="92075" bIns="46039" numCol="1" rtlCol="0" anchor="t" anchorCtr="0" compatLnSpc="1">
            <a:prstTxWarp prst="textNoShape">
              <a:avLst/>
            </a:prstTxWarp>
          </a:bodyPr>
          <a:lstStyle/>
          <a:p>
            <a:pPr marL="380990" indent="-380990">
              <a:spcBef>
                <a:spcPct val="30000"/>
              </a:spcBef>
              <a:buClr>
                <a:srgbClr val="0000FF"/>
              </a:buClr>
              <a:buSzPct val="100000"/>
              <a:buFont typeface="Symbol" pitchFamily="18" charset="2"/>
              <a:buChar char=""/>
            </a:pPr>
            <a:endParaRPr lang="en-US" sz="1600" dirty="0">
              <a:solidFill>
                <a:prstClr val="black"/>
              </a:solidFill>
            </a:endParaRPr>
          </a:p>
        </p:txBody>
      </p:sp>
      <p:sp>
        <p:nvSpPr>
          <p:cNvPr id="40" name="Rectangle 39"/>
          <p:cNvSpPr/>
          <p:nvPr/>
        </p:nvSpPr>
        <p:spPr bwMode="auto">
          <a:xfrm>
            <a:off x="6067574" y="5292799"/>
            <a:ext cx="4352775" cy="146600"/>
          </a:xfrm>
          <a:prstGeom prst="rect">
            <a:avLst/>
          </a:prstGeom>
          <a:gradFill flip="none" rotWithShape="1">
            <a:gsLst>
              <a:gs pos="0">
                <a:srgbClr val="00B050"/>
              </a:gs>
              <a:gs pos="44000">
                <a:srgbClr val="FFFF00"/>
              </a:gs>
              <a:gs pos="70000">
                <a:srgbClr val="FFC000"/>
              </a:gs>
              <a:gs pos="100000">
                <a:srgbClr val="FF0000"/>
              </a:gs>
            </a:gsLst>
            <a:lin ang="0" scaled="1"/>
            <a:tileRect/>
          </a:gradFill>
          <a:ln w="9525" cap="flat" cmpd="sng" algn="ctr">
            <a:noFill/>
            <a:prstDash val="solid"/>
            <a:round/>
            <a:headEnd type="none" w="med" len="med"/>
            <a:tailEnd type="triangle" w="med" len="med"/>
          </a:ln>
          <a:effectLst/>
        </p:spPr>
        <p:txBody>
          <a:bodyPr vert="horz" wrap="square" lIns="92075" tIns="46039" rIns="92075" bIns="46039" numCol="1" rtlCol="0" anchor="ctr" anchorCtr="0" compatLnSpc="1">
            <a:prstTxWarp prst="textNoShape">
              <a:avLst/>
            </a:prstTxWarp>
          </a:bodyPr>
          <a:lstStyle/>
          <a:p>
            <a:pPr marL="380990" indent="-380990">
              <a:spcBef>
                <a:spcPct val="30000"/>
              </a:spcBef>
              <a:buClr>
                <a:srgbClr val="0000FF"/>
              </a:buClr>
              <a:buSzPct val="100000"/>
            </a:pPr>
            <a:r>
              <a:rPr lang="en-US" sz="1400" dirty="0">
                <a:solidFill>
                  <a:prstClr val="black"/>
                </a:solidFill>
              </a:rPr>
              <a:t>    </a:t>
            </a:r>
          </a:p>
        </p:txBody>
      </p:sp>
      <p:sp>
        <p:nvSpPr>
          <p:cNvPr id="41" name="Content Placeholder 2"/>
          <p:cNvSpPr txBox="1">
            <a:spLocks/>
          </p:cNvSpPr>
          <p:nvPr/>
        </p:nvSpPr>
        <p:spPr bwMode="auto">
          <a:xfrm>
            <a:off x="5724497" y="4924426"/>
            <a:ext cx="4443457" cy="202045"/>
          </a:xfrm>
          <a:prstGeom prst="rect">
            <a:avLst/>
          </a:prstGeom>
          <a:noFill/>
          <a:ln w="9525">
            <a:noFill/>
            <a:miter lim="800000"/>
            <a:headEnd/>
            <a:tailEnd/>
          </a:ln>
          <a:effectLst/>
        </p:spPr>
        <p:txBody>
          <a:bodyPr vert="horz" wrap="square" lIns="92075" tIns="46039" rIns="92075" bIns="46039" numCol="1" anchor="t" anchorCtr="0" compatLnSpc="1">
            <a:prstTxWarp prst="textNoShape">
              <a:avLst/>
            </a:prstTxWarp>
          </a:bodyPr>
          <a:lstStyle/>
          <a:p>
            <a:pPr marL="228594" indent="-228594">
              <a:spcBef>
                <a:spcPct val="30000"/>
              </a:spcBef>
              <a:buClr>
                <a:srgbClr val="0000FF"/>
              </a:buClr>
              <a:defRPr/>
            </a:pPr>
            <a:r>
              <a:rPr lang="en-US" sz="1400" kern="0" dirty="0">
                <a:solidFill>
                  <a:prstClr val="black"/>
                </a:solidFill>
                <a:latin typeface="Calibri"/>
              </a:rPr>
              <a:t>	Operationally Relevant Injury  Class</a:t>
            </a:r>
          </a:p>
        </p:txBody>
      </p:sp>
      <p:sp>
        <p:nvSpPr>
          <p:cNvPr id="42" name="Down Arrow 41"/>
          <p:cNvSpPr/>
          <p:nvPr/>
        </p:nvSpPr>
        <p:spPr bwMode="auto">
          <a:xfrm>
            <a:off x="7848601" y="4343400"/>
            <a:ext cx="906828" cy="457200"/>
          </a:xfrm>
          <a:prstGeom prst="downArrow">
            <a:avLst/>
          </a:prstGeom>
          <a:solidFill>
            <a:srgbClr val="00B050"/>
          </a:solidFill>
          <a:ln w="9525" cap="flat" cmpd="sng" algn="ctr">
            <a:solidFill>
              <a:schemeClr val="bg1"/>
            </a:solidFill>
            <a:prstDash val="solid"/>
            <a:round/>
            <a:headEnd type="none" w="med" len="med"/>
            <a:tailEnd type="triangle" w="med" len="med"/>
          </a:ln>
          <a:effectLst/>
        </p:spPr>
        <p:txBody>
          <a:bodyPr vert="horz" wrap="square" lIns="92075" tIns="46039" rIns="92075" bIns="46039" numCol="1" rtlCol="0" anchor="t" anchorCtr="0" compatLnSpc="1">
            <a:prstTxWarp prst="textNoShape">
              <a:avLst/>
            </a:prstTxWarp>
          </a:bodyPr>
          <a:lstStyle/>
          <a:p>
            <a:pPr marL="380990" indent="-380990">
              <a:spcBef>
                <a:spcPct val="30000"/>
              </a:spcBef>
              <a:buClr>
                <a:srgbClr val="0000FF"/>
              </a:buClr>
              <a:buSzPct val="100000"/>
              <a:buFont typeface="Symbol" pitchFamily="18" charset="2"/>
              <a:buChar char=""/>
            </a:pPr>
            <a:endParaRPr lang="en-US" sz="1600" dirty="0">
              <a:solidFill>
                <a:prstClr val="black"/>
              </a:solidFill>
            </a:endParaRPr>
          </a:p>
        </p:txBody>
      </p:sp>
      <p:sp>
        <p:nvSpPr>
          <p:cNvPr id="43" name="Content Placeholder 2"/>
          <p:cNvSpPr txBox="1">
            <a:spLocks/>
          </p:cNvSpPr>
          <p:nvPr/>
        </p:nvSpPr>
        <p:spPr bwMode="auto">
          <a:xfrm>
            <a:off x="5724496" y="990601"/>
            <a:ext cx="2962304" cy="212148"/>
          </a:xfrm>
          <a:prstGeom prst="rect">
            <a:avLst/>
          </a:prstGeom>
          <a:noFill/>
          <a:ln w="9525">
            <a:noFill/>
            <a:miter lim="800000"/>
            <a:headEnd/>
            <a:tailEnd/>
          </a:ln>
          <a:effectLst/>
        </p:spPr>
        <p:txBody>
          <a:bodyPr vert="horz" wrap="square" lIns="92075" tIns="46039" rIns="92075" bIns="46039" numCol="1" anchor="t" anchorCtr="0" compatLnSpc="1">
            <a:prstTxWarp prst="textNoShape">
              <a:avLst/>
            </a:prstTxWarp>
          </a:bodyPr>
          <a:lstStyle/>
          <a:p>
            <a:pPr marL="228594" indent="-228594">
              <a:spcBef>
                <a:spcPct val="30000"/>
              </a:spcBef>
              <a:buClr>
                <a:srgbClr val="0000FF"/>
              </a:buClr>
              <a:defRPr/>
            </a:pPr>
            <a:r>
              <a:rPr lang="en-US" sz="1400" kern="0" dirty="0">
                <a:solidFill>
                  <a:prstClr val="black"/>
                </a:solidFill>
                <a:latin typeface="Calibri"/>
              </a:rPr>
              <a:t>	Injury Severity (IS)</a:t>
            </a:r>
          </a:p>
        </p:txBody>
      </p:sp>
      <p:graphicFrame>
        <p:nvGraphicFramePr>
          <p:cNvPr id="31" name="Table 30"/>
          <p:cNvGraphicFramePr>
            <a:graphicFrameLocks noGrp="1"/>
          </p:cNvGraphicFramePr>
          <p:nvPr/>
        </p:nvGraphicFramePr>
        <p:xfrm>
          <a:off x="6086624" y="1981200"/>
          <a:ext cx="4352777" cy="933450"/>
        </p:xfrm>
        <a:graphic>
          <a:graphicData uri="http://schemas.openxmlformats.org/drawingml/2006/table">
            <a:tbl>
              <a:tblPr/>
              <a:tblGrid>
                <a:gridCol w="680123">
                  <a:extLst>
                    <a:ext uri="{9D8B030D-6E8A-4147-A177-3AD203B41FA5}">
                      <a16:colId xmlns:a16="http://schemas.microsoft.com/office/drawing/2014/main" val="20000"/>
                    </a:ext>
                  </a:extLst>
                </a:gridCol>
                <a:gridCol w="996167">
                  <a:extLst>
                    <a:ext uri="{9D8B030D-6E8A-4147-A177-3AD203B41FA5}">
                      <a16:colId xmlns:a16="http://schemas.microsoft.com/office/drawing/2014/main" val="20001"/>
                    </a:ext>
                  </a:extLst>
                </a:gridCol>
                <a:gridCol w="961071">
                  <a:extLst>
                    <a:ext uri="{9D8B030D-6E8A-4147-A177-3AD203B41FA5}">
                      <a16:colId xmlns:a16="http://schemas.microsoft.com/office/drawing/2014/main" val="20002"/>
                    </a:ext>
                  </a:extLst>
                </a:gridCol>
                <a:gridCol w="785917">
                  <a:extLst>
                    <a:ext uri="{9D8B030D-6E8A-4147-A177-3AD203B41FA5}">
                      <a16:colId xmlns:a16="http://schemas.microsoft.com/office/drawing/2014/main" val="20003"/>
                    </a:ext>
                  </a:extLst>
                </a:gridCol>
                <a:gridCol w="929499">
                  <a:extLst>
                    <a:ext uri="{9D8B030D-6E8A-4147-A177-3AD203B41FA5}">
                      <a16:colId xmlns:a16="http://schemas.microsoft.com/office/drawing/2014/main" val="20004"/>
                    </a:ext>
                  </a:extLst>
                </a:gridCol>
              </a:tblGrid>
              <a:tr h="192405">
                <a:tc>
                  <a:txBody>
                    <a:bodyPr/>
                    <a:lstStyle/>
                    <a:p>
                      <a:pPr algn="ctr" fontAlgn="t"/>
                      <a:r>
                        <a:rPr lang="en-US" sz="1200" b="1" i="0" u="none" strike="noStrike" dirty="0">
                          <a:solidFill>
                            <a:schemeClr val="tx1"/>
                          </a:solidFill>
                          <a:latin typeface="Calibri"/>
                        </a:rPr>
                        <a:t>0</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1</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2</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3</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4</a:t>
                      </a:r>
                    </a:p>
                  </a:txBody>
                  <a:tcPr marL="9525" marR="9525" marT="9525" marB="0">
                    <a:lnL>
                      <a:noFill/>
                    </a:lnL>
                    <a:lnR>
                      <a:noFill/>
                    </a:lnR>
                    <a:lnT>
                      <a:noFill/>
                    </a:lnT>
                    <a:lnB>
                      <a:noFill/>
                    </a:lnB>
                  </a:tcPr>
                </a:tc>
                <a:extLst>
                  <a:ext uri="{0D108BD9-81ED-4DB2-BD59-A6C34878D82A}">
                    <a16:rowId xmlns:a16="http://schemas.microsoft.com/office/drawing/2014/main" val="10000"/>
                  </a:ext>
                </a:extLst>
              </a:tr>
              <a:tr h="741045">
                <a:tc>
                  <a:txBody>
                    <a:bodyPr/>
                    <a:lstStyle/>
                    <a:p>
                      <a:pPr algn="ctr" fontAlgn="t"/>
                      <a:r>
                        <a:rPr lang="en-US" sz="1200" b="1" i="0" u="none" strike="noStrike" dirty="0">
                          <a:solidFill>
                            <a:schemeClr val="tx1"/>
                          </a:solidFill>
                          <a:latin typeface="Calibri"/>
                        </a:rPr>
                        <a:t>No Impact</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Able with Minor Impact (within 3min req)</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Able with Major Impact (not within 3min req)</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Unable without assistance</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Unable, requires rescue and/or stabilization</a:t>
                      </a:r>
                    </a:p>
                  </a:txBody>
                  <a:tcPr marL="9525" marR="9525" marT="9525" marB="0">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30" name="Table 29"/>
          <p:cNvGraphicFramePr>
            <a:graphicFrameLocks noGrp="1"/>
          </p:cNvGraphicFramePr>
          <p:nvPr/>
        </p:nvGraphicFramePr>
        <p:xfrm>
          <a:off x="6105677" y="1203960"/>
          <a:ext cx="4352774" cy="384810"/>
        </p:xfrm>
        <a:graphic>
          <a:graphicData uri="http://schemas.openxmlformats.org/drawingml/2006/table">
            <a:tbl>
              <a:tblPr/>
              <a:tblGrid>
                <a:gridCol w="483641">
                  <a:extLst>
                    <a:ext uri="{9D8B030D-6E8A-4147-A177-3AD203B41FA5}">
                      <a16:colId xmlns:a16="http://schemas.microsoft.com/office/drawing/2014/main" val="20000"/>
                    </a:ext>
                  </a:extLst>
                </a:gridCol>
                <a:gridCol w="574324">
                  <a:extLst>
                    <a:ext uri="{9D8B030D-6E8A-4147-A177-3AD203B41FA5}">
                      <a16:colId xmlns:a16="http://schemas.microsoft.com/office/drawing/2014/main" val="20001"/>
                    </a:ext>
                  </a:extLst>
                </a:gridCol>
                <a:gridCol w="831259">
                  <a:extLst>
                    <a:ext uri="{9D8B030D-6E8A-4147-A177-3AD203B41FA5}">
                      <a16:colId xmlns:a16="http://schemas.microsoft.com/office/drawing/2014/main" val="20002"/>
                    </a:ext>
                  </a:extLst>
                </a:gridCol>
                <a:gridCol w="612109">
                  <a:extLst>
                    <a:ext uri="{9D8B030D-6E8A-4147-A177-3AD203B41FA5}">
                      <a16:colId xmlns:a16="http://schemas.microsoft.com/office/drawing/2014/main" val="20003"/>
                    </a:ext>
                  </a:extLst>
                </a:gridCol>
                <a:gridCol w="559211">
                  <a:extLst>
                    <a:ext uri="{9D8B030D-6E8A-4147-A177-3AD203B41FA5}">
                      <a16:colId xmlns:a16="http://schemas.microsoft.com/office/drawing/2014/main" val="20004"/>
                    </a:ext>
                  </a:extLst>
                </a:gridCol>
                <a:gridCol w="612109">
                  <a:extLst>
                    <a:ext uri="{9D8B030D-6E8A-4147-A177-3AD203B41FA5}">
                      <a16:colId xmlns:a16="http://schemas.microsoft.com/office/drawing/2014/main" val="20005"/>
                    </a:ext>
                  </a:extLst>
                </a:gridCol>
                <a:gridCol w="680121">
                  <a:extLst>
                    <a:ext uri="{9D8B030D-6E8A-4147-A177-3AD203B41FA5}">
                      <a16:colId xmlns:a16="http://schemas.microsoft.com/office/drawing/2014/main" val="20006"/>
                    </a:ext>
                  </a:extLst>
                </a:gridCol>
              </a:tblGrid>
              <a:tr h="192405">
                <a:tc>
                  <a:txBody>
                    <a:bodyPr/>
                    <a:lstStyle/>
                    <a:p>
                      <a:pPr algn="ctr" fontAlgn="b"/>
                      <a:r>
                        <a:rPr lang="en-US" sz="1200" b="1" i="0" u="none" strike="noStrike" dirty="0">
                          <a:solidFill>
                            <a:schemeClr val="tx1"/>
                          </a:solidFill>
                          <a:latin typeface="Calibri"/>
                        </a:rPr>
                        <a:t>0</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1</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2</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3</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4</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5</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6</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192405">
                <a:tc>
                  <a:txBody>
                    <a:bodyPr/>
                    <a:lstStyle/>
                    <a:p>
                      <a:pPr algn="ctr" fontAlgn="b"/>
                      <a:r>
                        <a:rPr lang="en-US" sz="1200" b="1" i="0" u="none" strike="noStrike" dirty="0">
                          <a:solidFill>
                            <a:schemeClr val="tx1"/>
                          </a:solidFill>
                          <a:latin typeface="Calibri"/>
                        </a:rPr>
                        <a:t>None</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Minor</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Moderate</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Serious</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Severe</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Critical</a:t>
                      </a:r>
                    </a:p>
                  </a:txBody>
                  <a:tcPr marL="9525" marR="9525" marT="9525" marB="0" anchor="b">
                    <a:lnL>
                      <a:noFill/>
                    </a:lnL>
                    <a:lnR>
                      <a:noFill/>
                    </a:lnR>
                    <a:lnT>
                      <a:noFill/>
                    </a:lnT>
                    <a:lnB>
                      <a:noFill/>
                    </a:lnB>
                  </a:tcPr>
                </a:tc>
                <a:tc>
                  <a:txBody>
                    <a:bodyPr/>
                    <a:lstStyle/>
                    <a:p>
                      <a:pPr algn="ctr" fontAlgn="b"/>
                      <a:r>
                        <a:rPr lang="en-US" sz="1200" b="1" i="0" u="none" strike="noStrike" dirty="0">
                          <a:solidFill>
                            <a:schemeClr val="tx1"/>
                          </a:solidFill>
                          <a:latin typeface="Calibri"/>
                        </a:rPr>
                        <a:t>Maximal</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32" name="Table 31"/>
          <p:cNvGraphicFramePr>
            <a:graphicFrameLocks noGrp="1"/>
          </p:cNvGraphicFramePr>
          <p:nvPr/>
        </p:nvGraphicFramePr>
        <p:xfrm>
          <a:off x="6096000" y="3440429"/>
          <a:ext cx="4360331" cy="750570"/>
        </p:xfrm>
        <a:graphic>
          <a:graphicData uri="http://schemas.openxmlformats.org/drawingml/2006/table">
            <a:tbl>
              <a:tblPr/>
              <a:tblGrid>
                <a:gridCol w="655075">
                  <a:extLst>
                    <a:ext uri="{9D8B030D-6E8A-4147-A177-3AD203B41FA5}">
                      <a16:colId xmlns:a16="http://schemas.microsoft.com/office/drawing/2014/main" val="20000"/>
                    </a:ext>
                  </a:extLst>
                </a:gridCol>
                <a:gridCol w="890489">
                  <a:extLst>
                    <a:ext uri="{9D8B030D-6E8A-4147-A177-3AD203B41FA5}">
                      <a16:colId xmlns:a16="http://schemas.microsoft.com/office/drawing/2014/main" val="20001"/>
                    </a:ext>
                  </a:extLst>
                </a:gridCol>
                <a:gridCol w="1134127">
                  <a:extLst>
                    <a:ext uri="{9D8B030D-6E8A-4147-A177-3AD203B41FA5}">
                      <a16:colId xmlns:a16="http://schemas.microsoft.com/office/drawing/2014/main" val="20002"/>
                    </a:ext>
                  </a:extLst>
                </a:gridCol>
                <a:gridCol w="848151">
                  <a:extLst>
                    <a:ext uri="{9D8B030D-6E8A-4147-A177-3AD203B41FA5}">
                      <a16:colId xmlns:a16="http://schemas.microsoft.com/office/drawing/2014/main" val="20003"/>
                    </a:ext>
                  </a:extLst>
                </a:gridCol>
                <a:gridCol w="832489">
                  <a:extLst>
                    <a:ext uri="{9D8B030D-6E8A-4147-A177-3AD203B41FA5}">
                      <a16:colId xmlns:a16="http://schemas.microsoft.com/office/drawing/2014/main" val="20004"/>
                    </a:ext>
                  </a:extLst>
                </a:gridCol>
              </a:tblGrid>
              <a:tr h="192405">
                <a:tc>
                  <a:txBody>
                    <a:bodyPr/>
                    <a:lstStyle/>
                    <a:p>
                      <a:pPr algn="ctr" fontAlgn="t"/>
                      <a:r>
                        <a:rPr lang="en-US" sz="1200" b="1" i="0" u="none" strike="noStrike" dirty="0">
                          <a:solidFill>
                            <a:schemeClr val="tx1"/>
                          </a:solidFill>
                          <a:latin typeface="Calibri"/>
                        </a:rPr>
                        <a:t>0</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1</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2</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3</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4</a:t>
                      </a:r>
                    </a:p>
                  </a:txBody>
                  <a:tcPr marL="9525" marR="9525" marT="9525" marB="0">
                    <a:lnL>
                      <a:noFill/>
                    </a:lnL>
                    <a:lnR>
                      <a:noFill/>
                    </a:lnR>
                    <a:lnT>
                      <a:noFill/>
                    </a:lnT>
                    <a:lnB>
                      <a:noFill/>
                    </a:lnB>
                  </a:tcPr>
                </a:tc>
                <a:extLst>
                  <a:ext uri="{0D108BD9-81ED-4DB2-BD59-A6C34878D82A}">
                    <a16:rowId xmlns:a16="http://schemas.microsoft.com/office/drawing/2014/main" val="10000"/>
                  </a:ext>
                </a:extLst>
              </a:tr>
              <a:tr h="558165">
                <a:tc>
                  <a:txBody>
                    <a:bodyPr/>
                    <a:lstStyle/>
                    <a:p>
                      <a:pPr algn="ctr" fontAlgn="t"/>
                      <a:r>
                        <a:rPr lang="en-US" sz="1200" b="1" i="0" u="none" strike="noStrike" dirty="0">
                          <a:solidFill>
                            <a:schemeClr val="tx1"/>
                          </a:solidFill>
                          <a:latin typeface="Calibri"/>
                        </a:rPr>
                        <a:t>No Delay in Return</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Short Delay in Return (&lt;3mo.)</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Intermediate Delay in Return (&lt;1y)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Long Delay in Return (&gt;1y)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Ended Flight Status/ DQ'd</a:t>
                      </a:r>
                    </a:p>
                  </a:txBody>
                  <a:tcPr marL="9525" marR="9525" marT="9525" marB="0">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39" name="Table 38"/>
          <p:cNvGraphicFramePr>
            <a:graphicFrameLocks noGrp="1"/>
          </p:cNvGraphicFramePr>
          <p:nvPr/>
        </p:nvGraphicFramePr>
        <p:xfrm>
          <a:off x="6069543" y="5257801"/>
          <a:ext cx="4360333" cy="632892"/>
        </p:xfrm>
        <a:graphic>
          <a:graphicData uri="http://schemas.openxmlformats.org/drawingml/2006/table">
            <a:tbl>
              <a:tblPr/>
              <a:tblGrid>
                <a:gridCol w="655075">
                  <a:extLst>
                    <a:ext uri="{9D8B030D-6E8A-4147-A177-3AD203B41FA5}">
                      <a16:colId xmlns:a16="http://schemas.microsoft.com/office/drawing/2014/main" val="20000"/>
                    </a:ext>
                  </a:extLst>
                </a:gridCol>
                <a:gridCol w="810967">
                  <a:extLst>
                    <a:ext uri="{9D8B030D-6E8A-4147-A177-3AD203B41FA5}">
                      <a16:colId xmlns:a16="http://schemas.microsoft.com/office/drawing/2014/main" val="20001"/>
                    </a:ext>
                  </a:extLst>
                </a:gridCol>
                <a:gridCol w="997511">
                  <a:extLst>
                    <a:ext uri="{9D8B030D-6E8A-4147-A177-3AD203B41FA5}">
                      <a16:colId xmlns:a16="http://schemas.microsoft.com/office/drawing/2014/main" val="20002"/>
                    </a:ext>
                  </a:extLst>
                </a:gridCol>
                <a:gridCol w="816145">
                  <a:extLst>
                    <a:ext uri="{9D8B030D-6E8A-4147-A177-3AD203B41FA5}">
                      <a16:colId xmlns:a16="http://schemas.microsoft.com/office/drawing/2014/main" val="20003"/>
                    </a:ext>
                  </a:extLst>
                </a:gridCol>
                <a:gridCol w="1080635">
                  <a:extLst>
                    <a:ext uri="{9D8B030D-6E8A-4147-A177-3AD203B41FA5}">
                      <a16:colId xmlns:a16="http://schemas.microsoft.com/office/drawing/2014/main" val="20004"/>
                    </a:ext>
                  </a:extLst>
                </a:gridCol>
              </a:tblGrid>
              <a:tr h="257607">
                <a:tc>
                  <a:txBody>
                    <a:bodyPr/>
                    <a:lstStyle/>
                    <a:p>
                      <a:pPr algn="ctr" fontAlgn="t"/>
                      <a:r>
                        <a:rPr lang="en-US" sz="1200" b="1" i="0" u="none" strike="noStrike" dirty="0">
                          <a:solidFill>
                            <a:schemeClr val="tx1"/>
                          </a:solidFill>
                          <a:latin typeface="Calibri"/>
                        </a:rPr>
                        <a:t>0</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I</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II</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III</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IV</a:t>
                      </a:r>
                    </a:p>
                  </a:txBody>
                  <a:tcPr marL="9525" marR="9525" marT="9525" marB="0">
                    <a:lnL>
                      <a:noFill/>
                    </a:lnL>
                    <a:lnR>
                      <a:noFill/>
                    </a:lnR>
                    <a:lnT>
                      <a:noFill/>
                    </a:lnT>
                    <a:lnB>
                      <a:noFill/>
                    </a:lnB>
                  </a:tcPr>
                </a:tc>
                <a:extLst>
                  <a:ext uri="{0D108BD9-81ED-4DB2-BD59-A6C34878D82A}">
                    <a16:rowId xmlns:a16="http://schemas.microsoft.com/office/drawing/2014/main" val="10000"/>
                  </a:ext>
                </a:extLst>
              </a:tr>
              <a:tr h="375285">
                <a:tc>
                  <a:txBody>
                    <a:bodyPr/>
                    <a:lstStyle/>
                    <a:p>
                      <a:pPr algn="ctr" fontAlgn="t"/>
                      <a:r>
                        <a:rPr lang="en-US" sz="1200" b="1" i="0" u="none" strike="noStrike" dirty="0">
                          <a:solidFill>
                            <a:schemeClr val="tx1"/>
                          </a:solidFill>
                          <a:latin typeface="Calibri"/>
                        </a:rPr>
                        <a:t>No Injury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  Minor Injury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 Moderate Injury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  Severe Injury</a:t>
                      </a:r>
                    </a:p>
                  </a:txBody>
                  <a:tcPr marL="9525" marR="9525" marT="9525" marB="0">
                    <a:lnL>
                      <a:noFill/>
                    </a:lnL>
                    <a:lnR>
                      <a:noFill/>
                    </a:lnR>
                    <a:lnT>
                      <a:noFill/>
                    </a:lnT>
                    <a:lnB>
                      <a:noFill/>
                    </a:lnB>
                  </a:tcPr>
                </a:tc>
                <a:tc>
                  <a:txBody>
                    <a:bodyPr/>
                    <a:lstStyle/>
                    <a:p>
                      <a:pPr algn="ctr" fontAlgn="t"/>
                      <a:r>
                        <a:rPr lang="en-US" sz="1200" b="1" i="0" u="none" strike="noStrike" dirty="0">
                          <a:solidFill>
                            <a:schemeClr val="tx1"/>
                          </a:solidFill>
                          <a:latin typeface="Calibri"/>
                        </a:rPr>
                        <a:t>Life-Threatening</a:t>
                      </a:r>
                      <a:r>
                        <a:rPr lang="en-US" sz="1200" b="1" i="0" u="none" strike="noStrike" baseline="0" dirty="0">
                          <a:solidFill>
                            <a:schemeClr val="tx1"/>
                          </a:solidFill>
                          <a:latin typeface="Calibri"/>
                        </a:rPr>
                        <a:t> or Fatal Injury</a:t>
                      </a:r>
                      <a:endParaRPr lang="en-US" sz="1200" b="1" i="0" u="none" strike="noStrike" dirty="0">
                        <a:solidFill>
                          <a:schemeClr val="tx1"/>
                        </a:solidFill>
                        <a:latin typeface="Calibri"/>
                      </a:endParaRPr>
                    </a:p>
                  </a:txBody>
                  <a:tcPr marL="9525" marR="9525" marT="9525" marB="0">
                    <a:lnL>
                      <a:noFill/>
                    </a:lnL>
                    <a:lnR>
                      <a:noFill/>
                    </a:lnR>
                    <a:lnT>
                      <a:noFill/>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3528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6103532" y="916667"/>
            <a:ext cx="4562856" cy="2792508"/>
          </a:xfrm>
          <a:prstGeom prst="roundRect">
            <a:avLst>
              <a:gd name="adj" fmla="val 7835"/>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a:solidFill>
                  <a:schemeClr val="tx1"/>
                </a:solidFill>
              </a:rPr>
              <a:t>Multi-purpose Crew Vehicle Program</a:t>
            </a:r>
          </a:p>
        </p:txBody>
      </p:sp>
      <p:sp>
        <p:nvSpPr>
          <p:cNvPr id="18" name="Rounded Rectangle 17"/>
          <p:cNvSpPr/>
          <p:nvPr/>
        </p:nvSpPr>
        <p:spPr>
          <a:xfrm>
            <a:off x="1524000" y="916667"/>
            <a:ext cx="4562856" cy="2792508"/>
          </a:xfrm>
          <a:prstGeom prst="roundRect">
            <a:avLst>
              <a:gd name="adj" fmla="val 7835"/>
            </a:avLst>
          </a:prstGeom>
          <a:solidFill>
            <a:schemeClr val="bg2">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a:solidFill>
                  <a:schemeClr val="tx1"/>
                </a:solidFill>
              </a:rPr>
              <a:t>Current System</a:t>
            </a:r>
          </a:p>
        </p:txBody>
      </p:sp>
      <p:sp>
        <p:nvSpPr>
          <p:cNvPr id="16" name="Rounded Rectangle 15"/>
          <p:cNvSpPr/>
          <p:nvPr/>
        </p:nvSpPr>
        <p:spPr>
          <a:xfrm>
            <a:off x="1524000" y="3735025"/>
            <a:ext cx="9144000" cy="2792508"/>
          </a:xfrm>
          <a:prstGeom prst="roundRect">
            <a:avLst>
              <a:gd name="adj" fmla="val 7835"/>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a:solidFill>
                  <a:schemeClr val="tx1"/>
                </a:solidFill>
              </a:rPr>
              <a:t>Commercial Crew Program</a:t>
            </a:r>
          </a:p>
        </p:txBody>
      </p:sp>
      <p:sp>
        <p:nvSpPr>
          <p:cNvPr id="2" name="Title 1"/>
          <p:cNvSpPr>
            <a:spLocks noGrp="1"/>
          </p:cNvSpPr>
          <p:nvPr>
            <p:ph type="title"/>
          </p:nvPr>
        </p:nvSpPr>
        <p:spPr/>
        <p:txBody>
          <a:bodyPr/>
          <a:lstStyle/>
          <a:p>
            <a:r>
              <a:rPr lang="en-US" dirty="0"/>
              <a:t>Spaceflight Vehicles</a:t>
            </a:r>
          </a:p>
        </p:txBody>
      </p:sp>
      <p:grpSp>
        <p:nvGrpSpPr>
          <p:cNvPr id="13" name="Group 12"/>
          <p:cNvGrpSpPr/>
          <p:nvPr/>
        </p:nvGrpSpPr>
        <p:grpSpPr>
          <a:xfrm>
            <a:off x="1990407" y="4208654"/>
            <a:ext cx="8320775" cy="1920239"/>
            <a:chOff x="538007" y="3810000"/>
            <a:chExt cx="8320775" cy="1920239"/>
          </a:xfrm>
        </p:grpSpPr>
        <p:pic>
          <p:nvPicPr>
            <p:cNvPr id="4" name="Picture 3" descr="http://t2.gstatic.com/images?q=tbn:ANd9GcR-NJKIOEev86t5NfaHWIgv3tiN-ngsIdrq0JxqGIllVx3qRz5oeg&amp;t=1"/>
            <p:cNvPicPr>
              <a:picLocks noChangeAspect="1"/>
            </p:cNvPicPr>
            <p:nvPr/>
          </p:nvPicPr>
          <p:blipFill>
            <a:blip r:embed="rId2" cstate="print"/>
            <a:srcRect/>
            <a:stretch>
              <a:fillRect/>
            </a:stretch>
          </p:blipFill>
          <p:spPr bwMode="auto">
            <a:xfrm>
              <a:off x="3733209" y="3810000"/>
              <a:ext cx="2062479" cy="1920239"/>
            </a:xfrm>
            <a:prstGeom prst="rect">
              <a:avLst/>
            </a:prstGeom>
            <a:noFill/>
            <a:ln w="9525">
              <a:noFill/>
              <a:miter lim="800000"/>
              <a:headEnd/>
              <a:tailEnd/>
            </a:ln>
          </p:spPr>
        </p:pic>
        <p:pic>
          <p:nvPicPr>
            <p:cNvPr id="5" name="Picture 4" descr="http://www.enjoyspace.com/uploads/news/fevrier2010/falcon9/dragon_orbit.jpg"/>
            <p:cNvPicPr>
              <a:picLocks noChangeAspect="1"/>
            </p:cNvPicPr>
            <p:nvPr/>
          </p:nvPicPr>
          <p:blipFill>
            <a:blip r:embed="rId3" cstate="print"/>
            <a:srcRect/>
            <a:stretch>
              <a:fillRect/>
            </a:stretch>
          </p:blipFill>
          <p:spPr bwMode="auto">
            <a:xfrm>
              <a:off x="538007" y="3810000"/>
              <a:ext cx="2702559" cy="1920239"/>
            </a:xfrm>
            <a:prstGeom prst="rect">
              <a:avLst/>
            </a:prstGeom>
            <a:noFill/>
            <a:ln w="9525">
              <a:noFill/>
              <a:miter lim="800000"/>
              <a:headEnd/>
              <a:tailEnd/>
            </a:ln>
          </p:spPr>
        </p:pic>
        <p:pic>
          <p:nvPicPr>
            <p:cNvPr id="7" name="Picture 6" descr="http://www.scientificamerican.com/media/inline/blog/Image/Dream-Chaser.jpg"/>
            <p:cNvPicPr>
              <a:picLocks noChangeAspect="1"/>
            </p:cNvPicPr>
            <p:nvPr/>
          </p:nvPicPr>
          <p:blipFill rotWithShape="1">
            <a:blip r:embed="rId4" cstate="print"/>
            <a:srcRect l="998" t="1158" r="1155" b="1289"/>
            <a:stretch/>
          </p:blipFill>
          <p:spPr bwMode="auto">
            <a:xfrm>
              <a:off x="6313652" y="3810000"/>
              <a:ext cx="2545130" cy="1920239"/>
            </a:xfrm>
            <a:prstGeom prst="rect">
              <a:avLst/>
            </a:prstGeom>
            <a:noFill/>
            <a:ln w="9525">
              <a:noFill/>
              <a:miter lim="800000"/>
              <a:headEnd/>
              <a:tailEnd/>
            </a:ln>
          </p:spPr>
        </p:pic>
      </p:grpSp>
      <p:sp>
        <p:nvSpPr>
          <p:cNvPr id="8" name="TextBox 7"/>
          <p:cNvSpPr txBox="1"/>
          <p:nvPr/>
        </p:nvSpPr>
        <p:spPr>
          <a:xfrm>
            <a:off x="8082600" y="3268002"/>
            <a:ext cx="655949" cy="338554"/>
          </a:xfrm>
          <a:prstGeom prst="rect">
            <a:avLst/>
          </a:prstGeom>
          <a:noFill/>
        </p:spPr>
        <p:txBody>
          <a:bodyPr wrap="none" rtlCol="0">
            <a:spAutoFit/>
          </a:bodyPr>
          <a:lstStyle/>
          <a:p>
            <a:pPr algn="ctr"/>
            <a:r>
              <a:rPr lang="en-US" sz="1600" dirty="0"/>
              <a:t>Orion</a:t>
            </a:r>
          </a:p>
        </p:txBody>
      </p:sp>
      <p:sp>
        <p:nvSpPr>
          <p:cNvPr id="9" name="TextBox 8"/>
          <p:cNvSpPr txBox="1"/>
          <p:nvPr/>
        </p:nvSpPr>
        <p:spPr>
          <a:xfrm>
            <a:off x="5488437" y="6128894"/>
            <a:ext cx="1498552" cy="338554"/>
          </a:xfrm>
          <a:prstGeom prst="rect">
            <a:avLst/>
          </a:prstGeom>
          <a:noFill/>
        </p:spPr>
        <p:txBody>
          <a:bodyPr wrap="none" rtlCol="0">
            <a:spAutoFit/>
          </a:bodyPr>
          <a:lstStyle/>
          <a:p>
            <a:pPr algn="ctr"/>
            <a:r>
              <a:rPr lang="en-US" sz="1600" dirty="0"/>
              <a:t>Boeing CCT-100</a:t>
            </a:r>
          </a:p>
        </p:txBody>
      </p:sp>
      <p:sp>
        <p:nvSpPr>
          <p:cNvPr id="10" name="TextBox 9"/>
          <p:cNvSpPr txBox="1"/>
          <p:nvPr/>
        </p:nvSpPr>
        <p:spPr>
          <a:xfrm>
            <a:off x="2644017" y="6128894"/>
            <a:ext cx="1429366" cy="338554"/>
          </a:xfrm>
          <a:prstGeom prst="rect">
            <a:avLst/>
          </a:prstGeom>
          <a:noFill/>
        </p:spPr>
        <p:txBody>
          <a:bodyPr wrap="none" rtlCol="0">
            <a:spAutoFit/>
          </a:bodyPr>
          <a:lstStyle/>
          <a:p>
            <a:pPr algn="ctr"/>
            <a:r>
              <a:rPr lang="en-US" sz="1600" dirty="0" err="1"/>
              <a:t>SpaceX</a:t>
            </a:r>
            <a:r>
              <a:rPr lang="en-US" sz="1600" dirty="0"/>
              <a:t> Dragon</a:t>
            </a:r>
          </a:p>
        </p:txBody>
      </p:sp>
      <p:sp>
        <p:nvSpPr>
          <p:cNvPr id="12" name="TextBox 11"/>
          <p:cNvSpPr txBox="1"/>
          <p:nvPr/>
        </p:nvSpPr>
        <p:spPr>
          <a:xfrm>
            <a:off x="7717488" y="6128894"/>
            <a:ext cx="2562176" cy="338554"/>
          </a:xfrm>
          <a:prstGeom prst="rect">
            <a:avLst/>
          </a:prstGeom>
          <a:noFill/>
        </p:spPr>
        <p:txBody>
          <a:bodyPr wrap="none" rtlCol="0">
            <a:spAutoFit/>
          </a:bodyPr>
          <a:lstStyle/>
          <a:p>
            <a:pPr algn="ctr"/>
            <a:r>
              <a:rPr lang="en-US" sz="1600" dirty="0"/>
              <a:t>Sierra Nevada Dream Chaser</a:t>
            </a:r>
          </a:p>
        </p:txBody>
      </p:sp>
      <p:pic>
        <p:nvPicPr>
          <p:cNvPr id="3" name="Picture 2" descr="http://space.skyrocket.de/img_sat/orion_bl1_606_1.jpg"/>
          <p:cNvPicPr>
            <a:picLocks noChangeAspect="1"/>
          </p:cNvPicPr>
          <p:nvPr/>
        </p:nvPicPr>
        <p:blipFill>
          <a:blip r:embed="rId5" cstate="print"/>
          <a:srcRect/>
          <a:stretch>
            <a:fillRect/>
          </a:stretch>
        </p:blipFill>
        <p:spPr bwMode="auto">
          <a:xfrm>
            <a:off x="7095074" y="1336158"/>
            <a:ext cx="2631439" cy="1920239"/>
          </a:xfrm>
          <a:prstGeom prst="rect">
            <a:avLst/>
          </a:prstGeom>
          <a:noFill/>
          <a:ln w="9525">
            <a:noFill/>
            <a:miter lim="800000"/>
            <a:headEnd/>
            <a:tailEnd/>
          </a:ln>
        </p:spPr>
      </p:pic>
      <p:pic>
        <p:nvPicPr>
          <p:cNvPr id="40962" name="Picture 2" descr="File:Soyuz TMA-7 spacecraft2edit1.jpg"/>
          <p:cNvPicPr>
            <a:picLocks noChangeAspect="1" noChangeArrowheads="1"/>
          </p:cNvPicPr>
          <p:nvPr/>
        </p:nvPicPr>
        <p:blipFill>
          <a:blip r:embed="rId6" cstate="print"/>
          <a:srcRect/>
          <a:stretch>
            <a:fillRect/>
          </a:stretch>
        </p:blipFill>
        <p:spPr bwMode="auto">
          <a:xfrm>
            <a:off x="2381425" y="1336158"/>
            <a:ext cx="2898475" cy="1920239"/>
          </a:xfrm>
          <a:prstGeom prst="rect">
            <a:avLst/>
          </a:prstGeom>
          <a:noFill/>
        </p:spPr>
      </p:pic>
      <p:sp>
        <p:nvSpPr>
          <p:cNvPr id="14" name="TextBox 13"/>
          <p:cNvSpPr txBox="1"/>
          <p:nvPr/>
        </p:nvSpPr>
        <p:spPr>
          <a:xfrm>
            <a:off x="3148994" y="3268002"/>
            <a:ext cx="1345753" cy="338554"/>
          </a:xfrm>
          <a:prstGeom prst="rect">
            <a:avLst/>
          </a:prstGeom>
          <a:noFill/>
        </p:spPr>
        <p:txBody>
          <a:bodyPr wrap="none" rtlCol="0">
            <a:spAutoFit/>
          </a:bodyPr>
          <a:lstStyle/>
          <a:p>
            <a:pPr algn="ctr"/>
            <a:r>
              <a:rPr lang="en-US" sz="1600" dirty="0"/>
              <a:t>Soyuz TMA-M</a:t>
            </a:r>
          </a:p>
        </p:txBody>
      </p:sp>
    </p:spTree>
    <p:extLst>
      <p:ext uri="{BB962C8B-B14F-4D97-AF65-F5344CB8AC3E}">
        <p14:creationId xmlns:p14="http://schemas.microsoft.com/office/powerpoint/2010/main" val="340713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 Vehicle Occupant Protection</a:t>
            </a:r>
          </a:p>
        </p:txBody>
      </p:sp>
      <p:sp>
        <p:nvSpPr>
          <p:cNvPr id="3" name="Content Placeholder 2"/>
          <p:cNvSpPr>
            <a:spLocks noGrp="1"/>
          </p:cNvSpPr>
          <p:nvPr>
            <p:ph idx="1"/>
          </p:nvPr>
        </p:nvSpPr>
        <p:spPr>
          <a:xfrm>
            <a:off x="1075765" y="990599"/>
            <a:ext cx="6315635" cy="5625354"/>
          </a:xfrm>
        </p:spPr>
        <p:txBody>
          <a:bodyPr>
            <a:normAutofit/>
          </a:bodyPr>
          <a:lstStyle/>
          <a:p>
            <a:r>
              <a:rPr lang="en-US" sz="2000" dirty="0"/>
              <a:t>Dynamic Phases of Flight</a:t>
            </a:r>
          </a:p>
          <a:p>
            <a:pPr lvl="1"/>
            <a:r>
              <a:rPr lang="en-US" sz="2000" dirty="0"/>
              <a:t>Launch</a:t>
            </a:r>
          </a:p>
          <a:p>
            <a:pPr lvl="2"/>
            <a:r>
              <a:rPr lang="en-US" dirty="0"/>
              <a:t>All proposed vehicles launch with crew laying on their backs (eyeballs in accelerations)</a:t>
            </a:r>
          </a:p>
          <a:p>
            <a:pPr lvl="1"/>
            <a:r>
              <a:rPr lang="en-US" sz="2000" dirty="0"/>
              <a:t>Abort</a:t>
            </a:r>
          </a:p>
          <a:p>
            <a:pPr lvl="2"/>
            <a:r>
              <a:rPr lang="en-US" dirty="0"/>
              <a:t>Primarily X-axis loads (Eyeballs in)</a:t>
            </a:r>
          </a:p>
          <a:p>
            <a:pPr lvl="1"/>
            <a:r>
              <a:rPr lang="en-US" sz="2000" dirty="0"/>
              <a:t>Reentry</a:t>
            </a:r>
          </a:p>
          <a:p>
            <a:pPr lvl="2"/>
            <a:r>
              <a:rPr lang="en-US" dirty="0"/>
              <a:t>Primarily X-axis loads (Eyeballs in)</a:t>
            </a:r>
          </a:p>
          <a:p>
            <a:pPr lvl="2"/>
            <a:r>
              <a:rPr lang="en-US" dirty="0"/>
              <a:t>May have transient dynamics due to parachute deploy</a:t>
            </a:r>
          </a:p>
          <a:p>
            <a:pPr lvl="1"/>
            <a:r>
              <a:rPr lang="en-US" sz="2000" dirty="0"/>
              <a:t>Landing</a:t>
            </a:r>
          </a:p>
          <a:p>
            <a:pPr lvl="2"/>
            <a:r>
              <a:rPr lang="en-US" dirty="0"/>
              <a:t>The landing mode is specific to the vehicle design. </a:t>
            </a:r>
          </a:p>
          <a:p>
            <a:pPr lvl="3"/>
            <a:r>
              <a:rPr lang="en-US" sz="2000" dirty="0"/>
              <a:t>Water Landing</a:t>
            </a:r>
          </a:p>
          <a:p>
            <a:pPr lvl="3"/>
            <a:r>
              <a:rPr lang="en-US" sz="2000" dirty="0"/>
              <a:t>Land Landing</a:t>
            </a:r>
          </a:p>
          <a:p>
            <a:pPr lvl="3"/>
            <a:r>
              <a:rPr lang="en-US" sz="2000" dirty="0"/>
              <a:t>Runway Landing</a:t>
            </a:r>
          </a:p>
          <a:p>
            <a:pPr lvl="3"/>
            <a:endParaRPr lang="en-US" sz="2000" dirty="0"/>
          </a:p>
        </p:txBody>
      </p:sp>
      <p:pic>
        <p:nvPicPr>
          <p:cNvPr id="58" name="Picture 8" descr="http://www.spacefacts.de/graph/drawing/drawings2/apollo-15_landing.jpg"/>
          <p:cNvPicPr>
            <a:picLocks noChangeAspect="1" noChangeArrowheads="1"/>
          </p:cNvPicPr>
          <p:nvPr/>
        </p:nvPicPr>
        <p:blipFill rotWithShape="1">
          <a:blip r:embed="rId2" cstate="print"/>
          <a:srcRect l="17764" r="16928"/>
          <a:stretch/>
        </p:blipFill>
        <p:spPr bwMode="auto">
          <a:xfrm>
            <a:off x="7502645" y="3095956"/>
            <a:ext cx="1749641" cy="1828800"/>
          </a:xfrm>
          <a:prstGeom prst="rect">
            <a:avLst/>
          </a:prstGeom>
          <a:noFill/>
        </p:spPr>
      </p:pic>
      <p:pic>
        <p:nvPicPr>
          <p:cNvPr id="59" name="Picture 10" descr="http://upload.wikimedia.org/wikipedia/commons/6/67/Pad_abort_test_1.jpg"/>
          <p:cNvPicPr>
            <a:picLocks noChangeAspect="1" noChangeArrowheads="1"/>
          </p:cNvPicPr>
          <p:nvPr/>
        </p:nvPicPr>
        <p:blipFill>
          <a:blip r:embed="rId3" cstate="print"/>
          <a:srcRect/>
          <a:stretch>
            <a:fillRect/>
          </a:stretch>
        </p:blipFill>
        <p:spPr bwMode="auto">
          <a:xfrm>
            <a:off x="7691718" y="990600"/>
            <a:ext cx="1449324" cy="1828800"/>
          </a:xfrm>
          <a:prstGeom prst="rect">
            <a:avLst/>
          </a:prstGeom>
          <a:noFill/>
        </p:spPr>
      </p:pic>
      <p:pic>
        <p:nvPicPr>
          <p:cNvPr id="70" name="Picture 69" descr="460217main_201006020001HQ_full.jpg"/>
          <p:cNvPicPr>
            <a:picLocks noChangeAspect="1"/>
          </p:cNvPicPr>
          <p:nvPr/>
        </p:nvPicPr>
        <p:blipFill rotWithShape="1">
          <a:blip r:embed="rId4" cstate="email">
            <a:extLst>
              <a:ext uri="{28A0092B-C50C-407E-A947-70E740481C1C}">
                <a14:useLocalDpi xmlns:a14="http://schemas.microsoft.com/office/drawing/2010/main" val="0"/>
              </a:ext>
            </a:extLst>
          </a:blip>
          <a:srcRect l="25397" t="28968" r="58830" b="33069"/>
          <a:stretch/>
        </p:blipFill>
        <p:spPr>
          <a:xfrm>
            <a:off x="9382091" y="1685847"/>
            <a:ext cx="1013167" cy="1828800"/>
          </a:xfrm>
          <a:prstGeom prst="rect">
            <a:avLst/>
          </a:prstGeom>
        </p:spPr>
      </p:pic>
      <p:pic>
        <p:nvPicPr>
          <p:cNvPr id="22" name="Picture 21"/>
          <p:cNvPicPr>
            <a:picLocks noChangeAspect="1"/>
          </p:cNvPicPr>
          <p:nvPr/>
        </p:nvPicPr>
        <p:blipFill>
          <a:blip r:embed="rId5"/>
          <a:stretch>
            <a:fillRect/>
          </a:stretch>
        </p:blipFill>
        <p:spPr>
          <a:xfrm>
            <a:off x="8466827" y="5097113"/>
            <a:ext cx="2116347" cy="1189387"/>
          </a:xfrm>
          <a:prstGeom prst="rect">
            <a:avLst/>
          </a:prstGeom>
        </p:spPr>
      </p:pic>
      <p:sp>
        <p:nvSpPr>
          <p:cNvPr id="23" name="TextBox 22"/>
          <p:cNvSpPr txBox="1"/>
          <p:nvPr/>
        </p:nvSpPr>
        <p:spPr>
          <a:xfrm>
            <a:off x="10039385" y="6233402"/>
            <a:ext cx="599844" cy="200055"/>
          </a:xfrm>
          <a:prstGeom prst="rect">
            <a:avLst/>
          </a:prstGeom>
          <a:noFill/>
        </p:spPr>
        <p:txBody>
          <a:bodyPr wrap="none" rtlCol="0">
            <a:spAutoFit/>
          </a:bodyPr>
          <a:lstStyle/>
          <a:p>
            <a:r>
              <a:rPr lang="en-US" sz="700" dirty="0"/>
              <a:t>Credit: SNC</a:t>
            </a:r>
          </a:p>
        </p:txBody>
      </p:sp>
    </p:spTree>
    <p:extLst>
      <p:ext uri="{BB962C8B-B14F-4D97-AF65-F5344CB8AC3E}">
        <p14:creationId xmlns:p14="http://schemas.microsoft.com/office/powerpoint/2010/main" val="2826485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7" name="Picture 2" descr="Artist’s concept of the Blue Moon lander.">
            <a:extLst>
              <a:ext uri="{FF2B5EF4-FFF2-40B4-BE49-F238E27FC236}">
                <a16:creationId xmlns:a16="http://schemas.microsoft.com/office/drawing/2014/main" id="{FB1CBD34-4366-F8E3-8D52-FBE1739B35AB}"/>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22232" r="27742"/>
          <a:stretch/>
        </p:blipFill>
        <p:spPr bwMode="auto">
          <a:xfrm>
            <a:off x="-4084" y="10"/>
            <a:ext cx="609905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ransport, missile, rocket&#10;&#10;Description automatically generated">
            <a:extLst>
              <a:ext uri="{FF2B5EF4-FFF2-40B4-BE49-F238E27FC236}">
                <a16:creationId xmlns:a16="http://schemas.microsoft.com/office/drawing/2014/main" id="{4264D071-F636-43A2-A1F8-C7780F7D8AB8}"/>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l="8610"/>
          <a:stretch/>
        </p:blipFill>
        <p:spPr>
          <a:xfrm>
            <a:off x="6096844" y="10"/>
            <a:ext cx="6095156" cy="6857990"/>
          </a:xfrm>
          <a:prstGeom prst="rect">
            <a:avLst/>
          </a:prstGeom>
        </p:spPr>
      </p:pic>
      <p:sp>
        <p:nvSpPr>
          <p:cNvPr id="5" name="Title 4">
            <a:extLst>
              <a:ext uri="{FF2B5EF4-FFF2-40B4-BE49-F238E27FC236}">
                <a16:creationId xmlns:a16="http://schemas.microsoft.com/office/drawing/2014/main" id="{BEEA6F28-2269-8746-AFFB-D2C0D9D3C258}"/>
              </a:ext>
            </a:extLst>
          </p:cNvPr>
          <p:cNvSpPr>
            <a:spLocks noGrp="1"/>
          </p:cNvSpPr>
          <p:nvPr>
            <p:ph type="title"/>
          </p:nvPr>
        </p:nvSpPr>
        <p:spPr>
          <a:xfrm>
            <a:off x="1198181" y="1122363"/>
            <a:ext cx="9795637" cy="2215884"/>
          </a:xfrm>
        </p:spPr>
        <p:txBody>
          <a:bodyPr vert="horz" lIns="91440" tIns="45720" rIns="91440" bIns="45720" rtlCol="0" anchor="b">
            <a:normAutofit/>
          </a:bodyPr>
          <a:lstStyle/>
          <a:p>
            <a:pPr algn="ctr"/>
            <a:r>
              <a:rPr lang="en-US" sz="5200" kern="1200">
                <a:solidFill>
                  <a:srgbClr val="FFFFFF"/>
                </a:solidFill>
                <a:latin typeface="+mj-lt"/>
                <a:ea typeface="+mj-ea"/>
                <a:cs typeface="+mj-cs"/>
              </a:rPr>
              <a:t>Human Landing Systems</a:t>
            </a:r>
          </a:p>
        </p:txBody>
      </p:sp>
      <p:sp>
        <p:nvSpPr>
          <p:cNvPr id="2" name="Slide Number Placeholder 1">
            <a:extLst>
              <a:ext uri="{FF2B5EF4-FFF2-40B4-BE49-F238E27FC236}">
                <a16:creationId xmlns:a16="http://schemas.microsoft.com/office/drawing/2014/main" id="{59427A03-5E8B-9A4B-91F5-5B486C82EB9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AAA21668-7E2D-D34B-8F28-D8590BEFEB53}" type="slidenum">
              <a:rPr lang="en-US">
                <a:solidFill>
                  <a:srgbClr val="FFFFFF"/>
                </a:solidFill>
              </a:rPr>
              <a:pPr>
                <a:spcAft>
                  <a:spcPts val="600"/>
                </a:spcAft>
                <a:defRPr/>
              </a:pPr>
              <a:t>11</a:t>
            </a:fld>
            <a:endParaRPr lang="en-US">
              <a:solidFill>
                <a:srgbClr val="FFFFFF"/>
              </a:solidFill>
            </a:endParaRPr>
          </a:p>
        </p:txBody>
      </p:sp>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4"/>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83414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C49D-0178-AB18-2BCD-0E9A02DC477D}"/>
              </a:ext>
            </a:extLst>
          </p:cNvPr>
          <p:cNvSpPr>
            <a:spLocks noGrp="1"/>
          </p:cNvSpPr>
          <p:nvPr>
            <p:ph type="title"/>
          </p:nvPr>
        </p:nvSpPr>
        <p:spPr/>
        <p:txBody>
          <a:bodyPr>
            <a:noAutofit/>
          </a:bodyPr>
          <a:lstStyle/>
          <a:p>
            <a:r>
              <a:rPr lang="en-US" sz="4100" dirty="0">
                <a:latin typeface="+mj-lt"/>
              </a:rPr>
              <a:t>HLS Considerations</a:t>
            </a:r>
          </a:p>
        </p:txBody>
      </p:sp>
      <p:sp>
        <p:nvSpPr>
          <p:cNvPr id="5" name="Content Placeholder 4">
            <a:extLst>
              <a:ext uri="{FF2B5EF4-FFF2-40B4-BE49-F238E27FC236}">
                <a16:creationId xmlns:a16="http://schemas.microsoft.com/office/drawing/2014/main" id="{FD4A37EA-D2A7-90ED-1506-A616BFD4A767}"/>
              </a:ext>
            </a:extLst>
          </p:cNvPr>
          <p:cNvSpPr>
            <a:spLocks noGrp="1"/>
          </p:cNvSpPr>
          <p:nvPr>
            <p:ph idx="13"/>
          </p:nvPr>
        </p:nvSpPr>
        <p:spPr>
          <a:xfrm>
            <a:off x="654627" y="1405044"/>
            <a:ext cx="10889673" cy="4351338"/>
          </a:xfrm>
        </p:spPr>
        <p:txBody>
          <a:bodyPr>
            <a:normAutofit fontScale="92500" lnSpcReduction="20000"/>
          </a:bodyPr>
          <a:lstStyle/>
          <a:p>
            <a:r>
              <a:rPr lang="en-US" dirty="0"/>
              <a:t>Current requirements are based on Earth return landings, when the mission is over</a:t>
            </a:r>
          </a:p>
          <a:p>
            <a:r>
              <a:rPr lang="en-US" dirty="0"/>
              <a:t>These limits may be inappropriate for landings on other planetary surfaces</a:t>
            </a:r>
          </a:p>
          <a:p>
            <a:pPr lvl="1"/>
            <a:r>
              <a:rPr lang="en-US" dirty="0"/>
              <a:t>Medical support is limited</a:t>
            </a:r>
          </a:p>
          <a:p>
            <a:pPr lvl="1"/>
            <a:r>
              <a:rPr lang="en-US" dirty="0"/>
              <a:t>Injuries may have increased consequences for mission objectives/success</a:t>
            </a:r>
          </a:p>
          <a:p>
            <a:r>
              <a:rPr lang="en-US" dirty="0"/>
              <a:t>For early Artemis missions, two planetary landings will be experienced in the span of ~10 days</a:t>
            </a:r>
          </a:p>
          <a:p>
            <a:r>
              <a:rPr lang="en-US" dirty="0"/>
              <a:t>Unknown risk associated with landing in an EVA suit. Current requirements limits the additional load allowed to 20% of shirtsleeve mass</a:t>
            </a:r>
          </a:p>
          <a:p>
            <a:r>
              <a:rPr lang="en-US" dirty="0"/>
              <a:t>Best methodology for assessing injury risk in a standing posture is not mature</a:t>
            </a:r>
          </a:p>
          <a:p>
            <a:r>
              <a:rPr lang="en-US" dirty="0"/>
              <a:t>Best practices for restraints in a standing position are not well developed</a:t>
            </a:r>
          </a:p>
        </p:txBody>
      </p:sp>
    </p:spTree>
    <p:extLst>
      <p:ext uri="{BB962C8B-B14F-4D97-AF65-F5344CB8AC3E}">
        <p14:creationId xmlns:p14="http://schemas.microsoft.com/office/powerpoint/2010/main" val="715783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42250B1-8CF2-6611-FA53-CFB2647D8C23}"/>
              </a:ext>
            </a:extLst>
          </p:cNvPr>
          <p:cNvPicPr>
            <a:picLocks noGrp="1" noChangeAspect="1"/>
          </p:cNvPicPr>
          <p:nvPr>
            <p:ph idx="1"/>
          </p:nvPr>
        </p:nvPicPr>
        <p:blipFill rotWithShape="1">
          <a:blip r:embed="rId2"/>
          <a:srcRect t="18118" b="11127"/>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1FD732-7821-FC70-504C-BECBC9EC0F8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Lunar Terrain Vehicles</a:t>
            </a: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9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6CF1-D49F-DE9E-1515-1C2D6A6FC4E2}"/>
              </a:ext>
            </a:extLst>
          </p:cNvPr>
          <p:cNvSpPr>
            <a:spLocks noGrp="1"/>
          </p:cNvSpPr>
          <p:nvPr>
            <p:ph type="title"/>
          </p:nvPr>
        </p:nvSpPr>
        <p:spPr/>
        <p:txBody>
          <a:bodyPr/>
          <a:lstStyle/>
          <a:p>
            <a:r>
              <a:rPr lang="en-US" dirty="0"/>
              <a:t>Rover Considerations</a:t>
            </a:r>
          </a:p>
        </p:txBody>
      </p:sp>
      <p:sp>
        <p:nvSpPr>
          <p:cNvPr id="3" name="Content Placeholder 2">
            <a:extLst>
              <a:ext uri="{FF2B5EF4-FFF2-40B4-BE49-F238E27FC236}">
                <a16:creationId xmlns:a16="http://schemas.microsoft.com/office/drawing/2014/main" id="{7330B562-11DD-116F-7284-B9F73A89714D}"/>
              </a:ext>
            </a:extLst>
          </p:cNvPr>
          <p:cNvSpPr>
            <a:spLocks noGrp="1"/>
          </p:cNvSpPr>
          <p:nvPr>
            <p:ph idx="1"/>
          </p:nvPr>
        </p:nvSpPr>
        <p:spPr/>
        <p:txBody>
          <a:bodyPr>
            <a:normAutofit lnSpcReduction="10000"/>
          </a:bodyPr>
          <a:lstStyle/>
          <a:p>
            <a:r>
              <a:rPr lang="en-US" dirty="0"/>
              <a:t>Unpressurized rovers</a:t>
            </a:r>
          </a:p>
          <a:p>
            <a:pPr lvl="1"/>
            <a:r>
              <a:rPr lang="en-US" dirty="0"/>
              <a:t>Require occupants to don a pressurized EVA suit during operation</a:t>
            </a:r>
          </a:p>
          <a:p>
            <a:pPr lvl="2"/>
            <a:r>
              <a:rPr lang="en-US" dirty="0"/>
              <a:t>This puts the suit and all of its rigid elements in the load path between the rover and the crewmember</a:t>
            </a:r>
          </a:p>
          <a:p>
            <a:pPr lvl="1"/>
            <a:r>
              <a:rPr lang="en-US" dirty="0"/>
              <a:t>How to restrain the suited crewmember?</a:t>
            </a:r>
          </a:p>
          <a:p>
            <a:pPr lvl="2"/>
            <a:r>
              <a:rPr lang="en-US" dirty="0"/>
              <a:t>Rigid fixture leads to clapper in a bell situation, where the human can run into the suit</a:t>
            </a:r>
          </a:p>
          <a:p>
            <a:pPr lvl="2"/>
            <a:r>
              <a:rPr lang="en-US" dirty="0"/>
              <a:t>Other restraint configs that allow some suit motion are difficult to assess overall risk</a:t>
            </a:r>
          </a:p>
          <a:p>
            <a:pPr lvl="1"/>
            <a:r>
              <a:rPr lang="en-US" dirty="0"/>
              <a:t>Seated, semi-recumbent, standing?</a:t>
            </a:r>
          </a:p>
          <a:p>
            <a:pPr lvl="1"/>
            <a:r>
              <a:rPr lang="en-US" dirty="0"/>
              <a:t>Some minor injuries take on greater significance in a suit, i.e. a cut on the face</a:t>
            </a:r>
          </a:p>
          <a:p>
            <a:pPr lvl="1"/>
            <a:r>
              <a:rPr lang="en-US" dirty="0"/>
              <a:t>Repeated use/comfort </a:t>
            </a:r>
          </a:p>
          <a:p>
            <a:r>
              <a:rPr lang="en-US" dirty="0"/>
              <a:t>Pressurized Rovers</a:t>
            </a:r>
          </a:p>
          <a:p>
            <a:pPr lvl="1"/>
            <a:r>
              <a:rPr lang="en-US" dirty="0"/>
              <a:t>Can rely more heavily on automotive standards</a:t>
            </a:r>
          </a:p>
          <a:p>
            <a:pPr lvl="1"/>
            <a:r>
              <a:rPr lang="en-US" dirty="0"/>
              <a:t>In a contingency, the vehicle must be operable unpressurized</a:t>
            </a:r>
          </a:p>
          <a:p>
            <a:pPr lvl="1"/>
            <a:endParaRPr lang="en-US" dirty="0"/>
          </a:p>
          <a:p>
            <a:pPr lvl="1"/>
            <a:endParaRPr lang="en-US" dirty="0"/>
          </a:p>
        </p:txBody>
      </p:sp>
    </p:spTree>
    <p:extLst>
      <p:ext uri="{BB962C8B-B14F-4D97-AF65-F5344CB8AC3E}">
        <p14:creationId xmlns:p14="http://schemas.microsoft.com/office/powerpoint/2010/main" val="671163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18414D-1626-4996-AACB-23D3DE45B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59173C2-344D-454D-015B-EB5CDB645A5A}"/>
              </a:ext>
            </a:extLst>
          </p:cNvPr>
          <p:cNvSpPr>
            <a:spLocks noGrp="1"/>
          </p:cNvSpPr>
          <p:nvPr>
            <p:ph type="title"/>
          </p:nvPr>
        </p:nvSpPr>
        <p:spPr>
          <a:xfrm>
            <a:off x="6095999" y="707132"/>
            <a:ext cx="3667125" cy="2387600"/>
          </a:xfrm>
        </p:spPr>
        <p:txBody>
          <a:bodyPr vert="horz" lIns="91440" tIns="45720" rIns="91440" bIns="45720" rtlCol="0" anchor="b">
            <a:normAutofit/>
          </a:bodyPr>
          <a:lstStyle/>
          <a:p>
            <a:r>
              <a:rPr lang="en-US" sz="3500" kern="1200">
                <a:latin typeface="+mj-lt"/>
                <a:ea typeface="+mj-ea"/>
                <a:cs typeface="+mj-cs"/>
              </a:rPr>
              <a:t>EVA Spacesuits</a:t>
            </a:r>
          </a:p>
        </p:txBody>
      </p:sp>
      <p:pic>
        <p:nvPicPr>
          <p:cNvPr id="6" name="Content Placeholder 5">
            <a:extLst>
              <a:ext uri="{FF2B5EF4-FFF2-40B4-BE49-F238E27FC236}">
                <a16:creationId xmlns:a16="http://schemas.microsoft.com/office/drawing/2014/main" id="{ECAE4F89-F070-0A10-CD77-A5BCC4B7FA10}"/>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2435" r="-2" b="35058"/>
          <a:stretch/>
        </p:blipFill>
        <p:spPr>
          <a:xfrm>
            <a:off x="126206" y="115192"/>
            <a:ext cx="4479855" cy="6500759"/>
          </a:xfrm>
          <a:prstGeom prst="rect">
            <a:avLst/>
          </a:prstGeom>
        </p:spPr>
      </p:pic>
      <p:sp>
        <p:nvSpPr>
          <p:cNvPr id="13" name="Rectangle 12">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096001" y="3209925"/>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712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A6C5-8F92-3B2E-69B5-45475553DDDF}"/>
              </a:ext>
            </a:extLst>
          </p:cNvPr>
          <p:cNvSpPr>
            <a:spLocks noGrp="1"/>
          </p:cNvSpPr>
          <p:nvPr>
            <p:ph type="title"/>
          </p:nvPr>
        </p:nvSpPr>
        <p:spPr/>
        <p:txBody>
          <a:bodyPr/>
          <a:lstStyle/>
          <a:p>
            <a:r>
              <a:rPr lang="en-US" dirty="0"/>
              <a:t>EVA Spacesuit Consideration</a:t>
            </a:r>
          </a:p>
        </p:txBody>
      </p:sp>
      <p:sp>
        <p:nvSpPr>
          <p:cNvPr id="3" name="Content Placeholder 2">
            <a:extLst>
              <a:ext uri="{FF2B5EF4-FFF2-40B4-BE49-F238E27FC236}">
                <a16:creationId xmlns:a16="http://schemas.microsoft.com/office/drawing/2014/main" id="{253A0974-4474-7066-2330-94563AF9D0D3}"/>
              </a:ext>
            </a:extLst>
          </p:cNvPr>
          <p:cNvSpPr>
            <a:spLocks noGrp="1"/>
          </p:cNvSpPr>
          <p:nvPr>
            <p:ph idx="1"/>
          </p:nvPr>
        </p:nvSpPr>
        <p:spPr/>
        <p:txBody>
          <a:bodyPr>
            <a:normAutofit fontScale="92500" lnSpcReduction="10000"/>
          </a:bodyPr>
          <a:lstStyle/>
          <a:p>
            <a:r>
              <a:rPr lang="en-US" dirty="0"/>
              <a:t>More injuries occur in training than inflight</a:t>
            </a:r>
          </a:p>
          <a:p>
            <a:r>
              <a:rPr lang="en-US" dirty="0"/>
              <a:t>Shoulder injuries have been one of the more serious issues</a:t>
            </a:r>
          </a:p>
          <a:p>
            <a:pPr lvl="1"/>
            <a:r>
              <a:rPr lang="en-US" dirty="0"/>
              <a:t>Limited sizes of Hard Upper Torsos in EMU</a:t>
            </a:r>
          </a:p>
          <a:p>
            <a:pPr lvl="1"/>
            <a:r>
              <a:rPr lang="en-US" dirty="0"/>
              <a:t>Inverted ops in the NBL has also been identified as a major contributor</a:t>
            </a:r>
          </a:p>
          <a:p>
            <a:r>
              <a:rPr lang="en-US" dirty="0"/>
              <a:t>Almost everyone who gets in a suit develops hand pain, soreness, nail delamination</a:t>
            </a:r>
          </a:p>
          <a:p>
            <a:r>
              <a:rPr lang="en-US" dirty="0"/>
              <a:t>Current training paradigm is no more than 1 NBL session/week</a:t>
            </a:r>
          </a:p>
          <a:p>
            <a:pPr lvl="1"/>
            <a:r>
              <a:rPr lang="en-US" dirty="0"/>
              <a:t>What happens as we update this cadence for Artemis</a:t>
            </a:r>
          </a:p>
          <a:p>
            <a:r>
              <a:rPr lang="en-US" dirty="0"/>
              <a:t>Consideration of repeated use injuries</a:t>
            </a:r>
          </a:p>
          <a:p>
            <a:r>
              <a:rPr lang="en-US" dirty="0"/>
              <a:t>We have two spacesuit development contracts in work</a:t>
            </a:r>
          </a:p>
          <a:p>
            <a:pPr lvl="1"/>
            <a:r>
              <a:rPr lang="en-US" dirty="0"/>
              <a:t>High-level requirement that the suit cannot hurt the crew</a:t>
            </a:r>
          </a:p>
          <a:p>
            <a:pPr lvl="2"/>
            <a:r>
              <a:rPr lang="en-US" dirty="0"/>
              <a:t>How to verify?</a:t>
            </a:r>
          </a:p>
          <a:p>
            <a:endParaRPr lang="en-US" dirty="0">
              <a:solidFill>
                <a:schemeClr val="bg1"/>
              </a:solidFill>
            </a:endParaRPr>
          </a:p>
          <a:p>
            <a:endParaRPr lang="en-US" dirty="0"/>
          </a:p>
        </p:txBody>
      </p:sp>
    </p:spTree>
    <p:extLst>
      <p:ext uri="{BB962C8B-B14F-4D97-AF65-F5344CB8AC3E}">
        <p14:creationId xmlns:p14="http://schemas.microsoft.com/office/powerpoint/2010/main" val="1350628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90259"/>
            <a:ext cx="9144000" cy="1520283"/>
          </a:xfrm>
        </p:spPr>
        <p:txBody>
          <a:bodyPr>
            <a:normAutofit fontScale="90000"/>
          </a:bodyPr>
          <a:lstStyle/>
          <a:p>
            <a:r>
              <a:rPr lang="en-US" dirty="0"/>
              <a:t>Current NASA Tools to Assess Requirements</a:t>
            </a:r>
          </a:p>
        </p:txBody>
      </p:sp>
    </p:spTree>
    <p:extLst>
      <p:ext uri="{BB962C8B-B14F-4D97-AF65-F5344CB8AC3E}">
        <p14:creationId xmlns:p14="http://schemas.microsoft.com/office/powerpoint/2010/main" val="4108224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9271C2-DBE4-1D9E-11FE-1366E770110A}"/>
              </a:ext>
            </a:extLst>
          </p:cNvPr>
          <p:cNvSpPr/>
          <p:nvPr/>
        </p:nvSpPr>
        <p:spPr>
          <a:xfrm>
            <a:off x="7750629" y="269966"/>
            <a:ext cx="4223496" cy="62875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974" b="97890" l="0" r="98060"/>
                    </a14:imgEffect>
                  </a14:imgLayer>
                </a14:imgProps>
              </a:ext>
            </a:extLst>
          </a:blip>
          <a:stretch>
            <a:fillRect/>
          </a:stretch>
        </p:blipFill>
        <p:spPr>
          <a:xfrm>
            <a:off x="10050072" y="499641"/>
            <a:ext cx="1636877" cy="1504951"/>
          </a:xfrm>
          <a:prstGeom prst="rect">
            <a:avLst/>
          </a:prstGeom>
        </p:spPr>
      </p:pic>
      <p:sp>
        <p:nvSpPr>
          <p:cNvPr id="4" name="Title 3"/>
          <p:cNvSpPr>
            <a:spLocks noGrp="1"/>
          </p:cNvSpPr>
          <p:nvPr>
            <p:ph type="title"/>
          </p:nvPr>
        </p:nvSpPr>
        <p:spPr>
          <a:xfrm>
            <a:off x="60379" y="152399"/>
            <a:ext cx="8347575" cy="805843"/>
          </a:xfrm>
        </p:spPr>
        <p:txBody>
          <a:bodyPr>
            <a:noAutofit/>
          </a:bodyPr>
          <a:lstStyle/>
          <a:p>
            <a:r>
              <a:rPr lang="en-US" sz="3200" dirty="0"/>
              <a:t>Two Main Requirements: </a:t>
            </a:r>
            <a:br>
              <a:rPr lang="en-US" sz="3200" dirty="0"/>
            </a:br>
            <a:r>
              <a:rPr lang="en-US" sz="3200" dirty="0"/>
              <a:t>Brinkley Dynamic Response Criterion (BDRC)</a:t>
            </a:r>
          </a:p>
        </p:txBody>
      </p:sp>
      <p:sp>
        <p:nvSpPr>
          <p:cNvPr id="5" name="Content Placeholder 4"/>
          <p:cNvSpPr>
            <a:spLocks noGrp="1"/>
          </p:cNvSpPr>
          <p:nvPr>
            <p:ph idx="1"/>
          </p:nvPr>
        </p:nvSpPr>
        <p:spPr>
          <a:xfrm>
            <a:off x="327578" y="1168459"/>
            <a:ext cx="7140736" cy="3669918"/>
          </a:xfrm>
        </p:spPr>
        <p:txBody>
          <a:bodyPr>
            <a:normAutofit fontScale="85000" lnSpcReduction="20000"/>
          </a:bodyPr>
          <a:lstStyle/>
          <a:p>
            <a:r>
              <a:rPr lang="en-US" dirty="0"/>
              <a:t>Dynamic Response (DR)</a:t>
            </a:r>
          </a:p>
          <a:p>
            <a:pPr lvl="1"/>
            <a:r>
              <a:rPr lang="en-US" dirty="0"/>
              <a:t>Estimates the acceleration of the human body</a:t>
            </a:r>
          </a:p>
          <a:p>
            <a:pPr lvl="1"/>
            <a:r>
              <a:rPr lang="en-US" dirty="0"/>
              <a:t>A single degree of freedom lumped mass model</a:t>
            </a:r>
          </a:p>
          <a:p>
            <a:pPr lvl="1"/>
            <a:r>
              <a:rPr lang="en-US" dirty="0"/>
              <a:t>Calculated independently in each direction</a:t>
            </a:r>
          </a:p>
          <a:p>
            <a:pPr lvl="1"/>
            <a:r>
              <a:rPr lang="en-US" dirty="0"/>
              <a:t>Responses are highly specific for seat used in development</a:t>
            </a:r>
          </a:p>
          <a:p>
            <a:r>
              <a:rPr lang="en-US" dirty="0"/>
              <a:t>Injury Risk Criterion (β)</a:t>
            </a:r>
          </a:p>
          <a:p>
            <a:pPr lvl="1"/>
            <a:r>
              <a:rPr lang="en-US" dirty="0"/>
              <a:t>Preset DR limits in each direction estimate the injury risk</a:t>
            </a:r>
          </a:p>
          <a:p>
            <a:pPr lvl="1"/>
            <a:r>
              <a:rPr lang="en-US" dirty="0"/>
              <a:t>Limits based on limited statistical analysis of injury data  </a:t>
            </a:r>
          </a:p>
          <a:p>
            <a:pPr lvl="1"/>
            <a:r>
              <a:rPr lang="en-US" dirty="0"/>
              <a:t>Estimates an injury risk </a:t>
            </a:r>
            <a:r>
              <a:rPr lang="en-US" dirty="0">
                <a:solidFill>
                  <a:srgbClr val="FFFF00"/>
                </a:solidFill>
              </a:rPr>
              <a:t>but not severity</a:t>
            </a:r>
          </a:p>
          <a:p>
            <a:pPr lvl="2"/>
            <a:r>
              <a:rPr lang="en-US" sz="1400" dirty="0"/>
              <a:t>Low:  0.05 to 0.5%</a:t>
            </a:r>
          </a:p>
          <a:p>
            <a:pPr lvl="2"/>
            <a:r>
              <a:rPr lang="en-US" sz="1400" dirty="0"/>
              <a:t>Moderate: 0.5 to 5%</a:t>
            </a:r>
          </a:p>
          <a:p>
            <a:pPr lvl="2"/>
            <a:r>
              <a:rPr lang="en-US" sz="1400" dirty="0"/>
              <a:t>High: 5 to 50%</a:t>
            </a:r>
          </a:p>
          <a:p>
            <a:r>
              <a:rPr lang="en-US" dirty="0"/>
              <a:t>Model Accuracy Varies by Direction</a:t>
            </a:r>
          </a:p>
        </p:txBody>
      </p:sp>
      <p:pic>
        <p:nvPicPr>
          <p:cNvPr id="1035" name="Picture 11"/>
          <p:cNvPicPr>
            <a:picLocks noChangeAspect="1" noChangeArrowheads="1"/>
          </p:cNvPicPr>
          <p:nvPr/>
        </p:nvPicPr>
        <p:blipFill>
          <a:blip r:embed="rId5" cstate="print"/>
          <a:srcRect/>
          <a:stretch>
            <a:fillRect/>
          </a:stretch>
        </p:blipFill>
        <p:spPr bwMode="auto">
          <a:xfrm>
            <a:off x="8517127" y="2434123"/>
            <a:ext cx="2864918" cy="2494256"/>
          </a:xfrm>
          <a:prstGeom prst="rect">
            <a:avLst/>
          </a:prstGeom>
          <a:noFill/>
          <a:ln w="9525">
            <a:noFill/>
            <a:miter lim="800000"/>
            <a:headEnd/>
            <a:tailEnd/>
          </a:ln>
          <a:effectLst/>
        </p:spPr>
      </p:pic>
      <p:grpSp>
        <p:nvGrpSpPr>
          <p:cNvPr id="78" name="Group 77"/>
          <p:cNvGrpSpPr/>
          <p:nvPr/>
        </p:nvGrpSpPr>
        <p:grpSpPr>
          <a:xfrm>
            <a:off x="8024135" y="398442"/>
            <a:ext cx="1658203" cy="1970217"/>
            <a:chOff x="5590308" y="1276350"/>
            <a:chExt cx="1658203" cy="1970216"/>
          </a:xfrm>
        </p:grpSpPr>
        <p:sp>
          <p:nvSpPr>
            <p:cNvPr id="3" name="Oval 2"/>
            <p:cNvSpPr/>
            <p:nvPr/>
          </p:nvSpPr>
          <p:spPr>
            <a:xfrm>
              <a:off x="5911850" y="1276350"/>
              <a:ext cx="977900" cy="599169"/>
            </a:xfrm>
            <a:prstGeom prst="ellipse">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normAutofit fontScale="92500"/>
            </a:bodyPr>
            <a:lstStyle/>
            <a:p>
              <a:pPr algn="ctr"/>
              <a:r>
                <a:rPr lang="en-US" dirty="0">
                  <a:solidFill>
                    <a:srgbClr val="000000"/>
                  </a:solidFill>
                </a:rPr>
                <a:t>BODY</a:t>
              </a:r>
            </a:p>
          </p:txBody>
        </p:sp>
        <p:cxnSp>
          <p:nvCxnSpPr>
            <p:cNvPr id="10" name="Straight Connector 9"/>
            <p:cNvCxnSpPr/>
            <p:nvPr/>
          </p:nvCxnSpPr>
          <p:spPr>
            <a:xfrm>
              <a:off x="6210300" y="1862819"/>
              <a:ext cx="0" cy="3048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210300" y="2250169"/>
              <a:ext cx="0" cy="41683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6584950" y="2336800"/>
              <a:ext cx="0" cy="3302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6140450" y="2237469"/>
              <a:ext cx="14605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6172200" y="2169888"/>
              <a:ext cx="6985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280150" y="2180319"/>
              <a:ext cx="0" cy="6985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140450" y="2180319"/>
              <a:ext cx="0" cy="6985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584950" y="1862819"/>
              <a:ext cx="0" cy="25808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1" name="Freeform 70"/>
            <p:cNvSpPr/>
            <p:nvPr/>
          </p:nvSpPr>
          <p:spPr>
            <a:xfrm>
              <a:off x="6528700" y="2111375"/>
              <a:ext cx="119750" cy="231775"/>
            </a:xfrm>
            <a:custGeom>
              <a:avLst/>
              <a:gdLst>
                <a:gd name="connsiteX0" fmla="*/ 79375 w 196850"/>
                <a:gd name="connsiteY0" fmla="*/ 0 h 381000"/>
                <a:gd name="connsiteX1" fmla="*/ 193675 w 196850"/>
                <a:gd name="connsiteY1" fmla="*/ 50800 h 381000"/>
                <a:gd name="connsiteX2" fmla="*/ 12700 w 196850"/>
                <a:gd name="connsiteY2" fmla="*/ 107950 h 381000"/>
                <a:gd name="connsiteX3" fmla="*/ 196850 w 196850"/>
                <a:gd name="connsiteY3" fmla="*/ 171450 h 381000"/>
                <a:gd name="connsiteX4" fmla="*/ 9525 w 196850"/>
                <a:gd name="connsiteY4" fmla="*/ 225425 h 381000"/>
                <a:gd name="connsiteX5" fmla="*/ 184150 w 196850"/>
                <a:gd name="connsiteY5" fmla="*/ 288925 h 381000"/>
                <a:gd name="connsiteX6" fmla="*/ 0 w 196850"/>
                <a:gd name="connsiteY6" fmla="*/ 339725 h 381000"/>
                <a:gd name="connsiteX7" fmla="*/ 98425 w 196850"/>
                <a:gd name="connsiteY7"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850" h="381000">
                  <a:moveTo>
                    <a:pt x="79375" y="0"/>
                  </a:moveTo>
                  <a:lnTo>
                    <a:pt x="193675" y="50800"/>
                  </a:lnTo>
                  <a:lnTo>
                    <a:pt x="12700" y="107950"/>
                  </a:lnTo>
                  <a:lnTo>
                    <a:pt x="196850" y="171450"/>
                  </a:lnTo>
                  <a:lnTo>
                    <a:pt x="9525" y="225425"/>
                  </a:lnTo>
                  <a:lnTo>
                    <a:pt x="184150" y="288925"/>
                  </a:lnTo>
                  <a:lnTo>
                    <a:pt x="0" y="339725"/>
                  </a:lnTo>
                  <a:lnTo>
                    <a:pt x="98425" y="381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Rectangle 72"/>
            <p:cNvSpPr/>
            <p:nvPr/>
          </p:nvSpPr>
          <p:spPr>
            <a:xfrm>
              <a:off x="5918200" y="2667000"/>
              <a:ext cx="971550" cy="307975"/>
            </a:xfrm>
            <a:prstGeom prst="rect">
              <a:avLst/>
            </a:prstGeom>
            <a:solidFill>
              <a:schemeClr val="bg1">
                <a:lumMod val="75000"/>
              </a:scheme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9" name="Straight Connector 78"/>
            <p:cNvCxnSpPr/>
            <p:nvPr/>
          </p:nvCxnSpPr>
          <p:spPr>
            <a:xfrm flipH="1">
              <a:off x="591820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a:off x="600075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H="1">
              <a:off x="6083300" y="2670175"/>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H="1">
              <a:off x="6165850" y="2670175"/>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623570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H="1">
              <a:off x="631825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6400800" y="2670175"/>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H="1">
              <a:off x="6483350" y="2670175"/>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H="1">
              <a:off x="656590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H="1">
              <a:off x="6648450" y="2667000"/>
              <a:ext cx="165100" cy="3048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flipH="1">
              <a:off x="6731000" y="2692400"/>
              <a:ext cx="155575" cy="28257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a:stCxn id="73" idx="3"/>
            </p:cNvCxnSpPr>
            <p:nvPr/>
          </p:nvCxnSpPr>
          <p:spPr>
            <a:xfrm flipH="1">
              <a:off x="6813550" y="2820988"/>
              <a:ext cx="76200" cy="15398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5924550" y="2667000"/>
              <a:ext cx="76200" cy="15398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4" name="Rectangle 83"/>
            <p:cNvSpPr/>
            <p:nvPr/>
          </p:nvSpPr>
          <p:spPr>
            <a:xfrm>
              <a:off x="5915025" y="2667000"/>
              <a:ext cx="971550" cy="307975"/>
            </a:xfrm>
            <a:prstGeom prst="rect">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TextBox 75"/>
            <p:cNvSpPr txBox="1"/>
            <p:nvPr/>
          </p:nvSpPr>
          <p:spPr>
            <a:xfrm>
              <a:off x="6150171" y="2728655"/>
              <a:ext cx="481927" cy="184666"/>
            </a:xfrm>
            <a:prstGeom prst="rect">
              <a:avLst/>
            </a:prstGeom>
            <a:solidFill>
              <a:schemeClr val="bg1"/>
            </a:solidFill>
          </p:spPr>
          <p:txBody>
            <a:bodyPr wrap="none" lIns="91440" tIns="0" rIns="91440" bIns="0" rtlCol="0">
              <a:spAutoFit/>
            </a:bodyPr>
            <a:lstStyle/>
            <a:p>
              <a:r>
                <a:rPr lang="en-US" sz="1200" dirty="0"/>
                <a:t>SEAT</a:t>
              </a:r>
            </a:p>
          </p:txBody>
        </p:sp>
        <p:sp>
          <p:nvSpPr>
            <p:cNvPr id="96" name="TextBox 95"/>
            <p:cNvSpPr txBox="1"/>
            <p:nvPr/>
          </p:nvSpPr>
          <p:spPr>
            <a:xfrm>
              <a:off x="6626225" y="2042792"/>
              <a:ext cx="622286" cy="461665"/>
            </a:xfrm>
            <a:prstGeom prst="rect">
              <a:avLst/>
            </a:prstGeom>
            <a:noFill/>
          </p:spPr>
          <p:txBody>
            <a:bodyPr wrap="none" rtlCol="0">
              <a:spAutoFit/>
            </a:bodyPr>
            <a:lstStyle/>
            <a:p>
              <a:r>
                <a:rPr lang="en-US" sz="800" dirty="0"/>
                <a:t>Natural</a:t>
              </a:r>
            </a:p>
            <a:p>
              <a:r>
                <a:rPr lang="en-US" sz="800" dirty="0"/>
                <a:t>Frequency</a:t>
              </a:r>
            </a:p>
            <a:p>
              <a:r>
                <a:rPr lang="en-US" sz="800" dirty="0"/>
                <a:t>(</a:t>
              </a:r>
              <a:r>
                <a:rPr lang="el-GR" sz="800" dirty="0"/>
                <a:t>ω</a:t>
              </a:r>
              <a:r>
                <a:rPr lang="en-US" sz="800" baseline="-25000" dirty="0"/>
                <a:t>n</a:t>
              </a:r>
              <a:r>
                <a:rPr lang="en-US" sz="800" dirty="0"/>
                <a:t>)</a:t>
              </a:r>
            </a:p>
          </p:txBody>
        </p:sp>
        <p:sp>
          <p:nvSpPr>
            <p:cNvPr id="97" name="TextBox 96"/>
            <p:cNvSpPr txBox="1"/>
            <p:nvPr/>
          </p:nvSpPr>
          <p:spPr>
            <a:xfrm>
              <a:off x="5590308" y="2089150"/>
              <a:ext cx="559769" cy="338554"/>
            </a:xfrm>
            <a:prstGeom prst="rect">
              <a:avLst/>
            </a:prstGeom>
            <a:noFill/>
          </p:spPr>
          <p:txBody>
            <a:bodyPr wrap="none" rtlCol="0">
              <a:spAutoFit/>
            </a:bodyPr>
            <a:lstStyle/>
            <a:p>
              <a:r>
                <a:rPr lang="en-US" sz="800" dirty="0"/>
                <a:t>Damping</a:t>
              </a:r>
            </a:p>
            <a:p>
              <a:r>
                <a:rPr lang="en-US" sz="800" dirty="0"/>
                <a:t>(</a:t>
              </a:r>
              <a:r>
                <a:rPr lang="el-GR" sz="800" dirty="0"/>
                <a:t>ζ</a:t>
              </a:r>
              <a:r>
                <a:rPr lang="en-US" sz="800" dirty="0"/>
                <a:t>)</a:t>
              </a:r>
            </a:p>
          </p:txBody>
        </p:sp>
        <p:sp>
          <p:nvSpPr>
            <p:cNvPr id="99" name="TextBox 98"/>
            <p:cNvSpPr txBox="1"/>
            <p:nvPr/>
          </p:nvSpPr>
          <p:spPr>
            <a:xfrm>
              <a:off x="6227640" y="2984956"/>
              <a:ext cx="385042" cy="261610"/>
            </a:xfrm>
            <a:prstGeom prst="rect">
              <a:avLst/>
            </a:prstGeom>
            <a:noFill/>
          </p:spPr>
          <p:txBody>
            <a:bodyPr wrap="none" rtlCol="0">
              <a:spAutoFit/>
            </a:bodyPr>
            <a:lstStyle/>
            <a:p>
              <a:r>
                <a:rPr lang="en-US" sz="1100" dirty="0"/>
                <a:t>a(t)</a:t>
              </a:r>
            </a:p>
          </p:txBody>
        </p:sp>
      </p:grpSp>
      <p:graphicFrame>
        <p:nvGraphicFramePr>
          <p:cNvPr id="80" name="Table 79"/>
          <p:cNvGraphicFramePr>
            <a:graphicFrameLocks noGrp="1"/>
          </p:cNvGraphicFramePr>
          <p:nvPr>
            <p:extLst>
              <p:ext uri="{D42A27DB-BD31-4B8C-83A1-F6EECF244321}">
                <p14:modId xmlns:p14="http://schemas.microsoft.com/office/powerpoint/2010/main" val="3230702967"/>
              </p:ext>
            </p:extLst>
          </p:nvPr>
        </p:nvGraphicFramePr>
        <p:xfrm>
          <a:off x="444301" y="4838377"/>
          <a:ext cx="5712661" cy="1645920"/>
        </p:xfrm>
        <a:graphic>
          <a:graphicData uri="http://schemas.openxmlformats.org/drawingml/2006/table">
            <a:tbl>
              <a:tblPr firstRow="1" bandRow="1">
                <a:tableStyleId>{5C22544A-7EE6-4342-B048-85BDC9FD1C3A}</a:tableStyleId>
              </a:tblPr>
              <a:tblGrid>
                <a:gridCol w="1051887">
                  <a:extLst>
                    <a:ext uri="{9D8B030D-6E8A-4147-A177-3AD203B41FA5}">
                      <a16:colId xmlns:a16="http://schemas.microsoft.com/office/drawing/2014/main" val="20000"/>
                    </a:ext>
                  </a:extLst>
                </a:gridCol>
                <a:gridCol w="3005075">
                  <a:extLst>
                    <a:ext uri="{9D8B030D-6E8A-4147-A177-3AD203B41FA5}">
                      <a16:colId xmlns:a16="http://schemas.microsoft.com/office/drawing/2014/main" val="20001"/>
                    </a:ext>
                  </a:extLst>
                </a:gridCol>
                <a:gridCol w="1655699">
                  <a:extLst>
                    <a:ext uri="{9D8B030D-6E8A-4147-A177-3AD203B41FA5}">
                      <a16:colId xmlns:a16="http://schemas.microsoft.com/office/drawing/2014/main" val="20002"/>
                    </a:ext>
                  </a:extLst>
                </a:gridCol>
              </a:tblGrid>
              <a:tr h="274320">
                <a:tc>
                  <a:txBody>
                    <a:bodyPr/>
                    <a:lstStyle/>
                    <a:p>
                      <a:r>
                        <a:rPr lang="en-US" sz="1200" dirty="0"/>
                        <a:t>Direction</a:t>
                      </a:r>
                    </a:p>
                  </a:txBody>
                  <a:tcPr/>
                </a:tc>
                <a:tc>
                  <a:txBody>
                    <a:bodyPr/>
                    <a:lstStyle/>
                    <a:p>
                      <a:r>
                        <a:rPr lang="en-US" sz="1200" dirty="0"/>
                        <a:t>DR (Response)</a:t>
                      </a:r>
                    </a:p>
                  </a:txBody>
                  <a:tcPr/>
                </a:tc>
                <a:tc>
                  <a:txBody>
                    <a:bodyPr/>
                    <a:lstStyle/>
                    <a:p>
                      <a:r>
                        <a:rPr lang="el-GR" sz="1200" dirty="0"/>
                        <a:t>β</a:t>
                      </a:r>
                      <a:r>
                        <a:rPr lang="en-US" sz="1200" dirty="0"/>
                        <a:t> (Injury</a:t>
                      </a:r>
                      <a:r>
                        <a:rPr lang="en-US" sz="1200" baseline="0" dirty="0"/>
                        <a:t> Risk)</a:t>
                      </a:r>
                      <a:endParaRPr lang="en-US" sz="1200" dirty="0"/>
                    </a:p>
                  </a:txBody>
                  <a:tcPr/>
                </a:tc>
                <a:extLst>
                  <a:ext uri="{0D108BD9-81ED-4DB2-BD59-A6C34878D82A}">
                    <a16:rowId xmlns:a16="http://schemas.microsoft.com/office/drawing/2014/main" val="10000"/>
                  </a:ext>
                </a:extLst>
              </a:tr>
              <a:tr h="274320">
                <a:tc>
                  <a:txBody>
                    <a:bodyPr/>
                    <a:lstStyle/>
                    <a:p>
                      <a:r>
                        <a:rPr lang="en-US" sz="1200" dirty="0"/>
                        <a:t>+X (rear)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Insufficient</a:t>
                      </a:r>
                      <a:r>
                        <a:rPr lang="en-US" sz="1200" baseline="0" dirty="0">
                          <a:solidFill>
                            <a:srgbClr val="FF0000"/>
                          </a:solidFill>
                        </a:rPr>
                        <a:t> data, so –X model used</a:t>
                      </a:r>
                      <a:endParaRPr lang="en-US" sz="1200" dirty="0">
                        <a:solidFill>
                          <a:srgbClr val="FF0000"/>
                        </a:solidFill>
                      </a:endParaRPr>
                    </a:p>
                  </a:txBody>
                  <a:tcPr/>
                </a:tc>
                <a:tc>
                  <a:txBody>
                    <a:bodyPr/>
                    <a:lstStyle/>
                    <a:p>
                      <a:r>
                        <a:rPr lang="en-US" sz="1200" dirty="0"/>
                        <a:t>Human injury</a:t>
                      </a:r>
                      <a:r>
                        <a:rPr lang="en-US" sz="1200" baseline="0" dirty="0"/>
                        <a:t> exposure</a:t>
                      </a:r>
                      <a:endParaRPr lang="en-US" sz="1200" dirty="0"/>
                    </a:p>
                  </a:txBody>
                  <a:tcPr/>
                </a:tc>
                <a:extLst>
                  <a:ext uri="{0D108BD9-81ED-4DB2-BD59-A6C34878D82A}">
                    <a16:rowId xmlns:a16="http://schemas.microsoft.com/office/drawing/2014/main" val="10001"/>
                  </a:ext>
                </a:extLst>
              </a:tr>
              <a:tr h="274320">
                <a:tc>
                  <a:txBody>
                    <a:bodyPr/>
                    <a:lstStyle/>
                    <a:p>
                      <a:r>
                        <a:rPr lang="en-US" sz="1200" dirty="0"/>
                        <a:t>-X (frontal)</a:t>
                      </a:r>
                    </a:p>
                  </a:txBody>
                  <a:tcPr/>
                </a:tc>
                <a:tc>
                  <a:txBody>
                    <a:bodyPr/>
                    <a:lstStyle/>
                    <a:p>
                      <a:r>
                        <a:rPr lang="en-US" sz="1200" dirty="0"/>
                        <a:t>17 </a:t>
                      </a:r>
                      <a:r>
                        <a:rPr lang="en-US" sz="1200" dirty="0">
                          <a:solidFill>
                            <a:srgbClr val="FF0000"/>
                          </a:solidFill>
                        </a:rPr>
                        <a:t>male</a:t>
                      </a:r>
                      <a:r>
                        <a:rPr lang="en-US" sz="1200" baseline="0" dirty="0"/>
                        <a:t> subjects </a:t>
                      </a:r>
                      <a:r>
                        <a:rPr lang="en-US" sz="1200" baseline="0" dirty="0">
                          <a:solidFill>
                            <a:srgbClr val="FF0000"/>
                          </a:solidFill>
                        </a:rPr>
                        <a:t>only at 10G, age 22-35</a:t>
                      </a:r>
                      <a:endParaRPr lang="en-US" sz="1200" dirty="0">
                        <a:solidFill>
                          <a:srgbClr val="FF0000"/>
                        </a:solidFill>
                      </a:endParaRPr>
                    </a:p>
                  </a:txBody>
                  <a:tcPr/>
                </a:tc>
                <a:tc>
                  <a:txBody>
                    <a:bodyPr/>
                    <a:lstStyle/>
                    <a:p>
                      <a:r>
                        <a:rPr lang="en-US" sz="1200" dirty="0"/>
                        <a:t>Human injury</a:t>
                      </a:r>
                      <a:r>
                        <a:rPr lang="en-US" sz="1200" baseline="0" dirty="0"/>
                        <a:t> exposure</a:t>
                      </a:r>
                      <a:endParaRPr lang="en-US" sz="1200" dirty="0"/>
                    </a:p>
                  </a:txBody>
                  <a:tcPr/>
                </a:tc>
                <a:extLst>
                  <a:ext uri="{0D108BD9-81ED-4DB2-BD59-A6C34878D82A}">
                    <a16:rowId xmlns:a16="http://schemas.microsoft.com/office/drawing/2014/main" val="10002"/>
                  </a:ext>
                </a:extLst>
              </a:tr>
              <a:tr h="274320">
                <a:tc>
                  <a:txBody>
                    <a:bodyPr/>
                    <a:lstStyle/>
                    <a:p>
                      <a:r>
                        <a:rPr lang="en-US" sz="1200" dirty="0"/>
                        <a:t>±Y (lateral)</a:t>
                      </a:r>
                    </a:p>
                  </a:txBody>
                  <a:tcPr/>
                </a:tc>
                <a:tc>
                  <a:txBody>
                    <a:bodyPr/>
                    <a:lstStyle/>
                    <a:p>
                      <a:r>
                        <a:rPr lang="en-US" sz="1200" dirty="0"/>
                        <a:t>11 male,</a:t>
                      </a:r>
                      <a:r>
                        <a:rPr lang="en-US" sz="1200" baseline="0" dirty="0"/>
                        <a:t> 2 female, </a:t>
                      </a:r>
                      <a:r>
                        <a:rPr lang="en-US" sz="1200" baseline="0" dirty="0">
                          <a:solidFill>
                            <a:srgbClr val="FF0000"/>
                          </a:solidFill>
                        </a:rPr>
                        <a:t>only at 8G, age 22-34</a:t>
                      </a:r>
                      <a:endParaRPr lang="en-US" sz="12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Expert opinion</a:t>
                      </a:r>
                    </a:p>
                  </a:txBody>
                  <a:tcPr/>
                </a:tc>
                <a:extLst>
                  <a:ext uri="{0D108BD9-81ED-4DB2-BD59-A6C34878D82A}">
                    <a16:rowId xmlns:a16="http://schemas.microsoft.com/office/drawing/2014/main" val="10003"/>
                  </a:ext>
                </a:extLst>
              </a:tr>
              <a:tr h="274320">
                <a:tc>
                  <a:txBody>
                    <a:bodyPr/>
                    <a:lstStyle/>
                    <a:p>
                      <a:r>
                        <a:rPr lang="en-US" sz="1200" dirty="0"/>
                        <a:t>+Z (spinal)</a:t>
                      </a:r>
                    </a:p>
                  </a:txBody>
                  <a:tcPr/>
                </a:tc>
                <a:tc>
                  <a:txBody>
                    <a:bodyPr/>
                    <a:lstStyle/>
                    <a:p>
                      <a:r>
                        <a:rPr lang="en-US" sz="1200" dirty="0">
                          <a:solidFill>
                            <a:srgbClr val="FF0000"/>
                          </a:solidFill>
                        </a:rPr>
                        <a:t>57</a:t>
                      </a:r>
                      <a:r>
                        <a:rPr lang="en-US" sz="1200" baseline="0" dirty="0">
                          <a:solidFill>
                            <a:srgbClr val="FF0000"/>
                          </a:solidFill>
                        </a:rPr>
                        <a:t> </a:t>
                      </a:r>
                      <a:r>
                        <a:rPr lang="en-US" sz="1200" baseline="0" dirty="0" err="1">
                          <a:solidFill>
                            <a:srgbClr val="FF0000"/>
                          </a:solidFill>
                        </a:rPr>
                        <a:t>yo</a:t>
                      </a:r>
                      <a:r>
                        <a:rPr lang="en-US" sz="1200" baseline="0" dirty="0">
                          <a:solidFill>
                            <a:srgbClr val="FF0000"/>
                          </a:solidFill>
                        </a:rPr>
                        <a:t> cadaver (</a:t>
                      </a:r>
                      <a:r>
                        <a:rPr lang="el-GR" sz="1200" baseline="0" dirty="0">
                          <a:solidFill>
                            <a:srgbClr val="FF0000"/>
                          </a:solidFill>
                        </a:rPr>
                        <a:t>ω</a:t>
                      </a:r>
                      <a:r>
                        <a:rPr lang="en-US" sz="1200" baseline="-25000" dirty="0">
                          <a:solidFill>
                            <a:srgbClr val="FF0000"/>
                          </a:solidFill>
                        </a:rPr>
                        <a:t>n</a:t>
                      </a:r>
                      <a:r>
                        <a:rPr lang="en-US" sz="1200" baseline="0" dirty="0">
                          <a:solidFill>
                            <a:srgbClr val="FF0000"/>
                          </a:solidFill>
                        </a:rPr>
                        <a:t>) and 8 males (</a:t>
                      </a:r>
                      <a:r>
                        <a:rPr lang="el-GR" sz="1200" baseline="0" dirty="0">
                          <a:solidFill>
                            <a:srgbClr val="FF0000"/>
                          </a:solidFill>
                        </a:rPr>
                        <a:t>ζ</a:t>
                      </a:r>
                      <a:r>
                        <a:rPr lang="en-US" sz="1200" baseline="0" dirty="0">
                          <a:solidFill>
                            <a:srgbClr val="FF0000"/>
                          </a:solidFill>
                        </a:rPr>
                        <a:t>), age 29-47</a:t>
                      </a:r>
                      <a:endParaRPr lang="en-US" sz="1200" dirty="0">
                        <a:solidFill>
                          <a:srgbClr val="FF0000"/>
                        </a:solidFill>
                      </a:endParaRPr>
                    </a:p>
                  </a:txBody>
                  <a:tcPr/>
                </a:tc>
                <a:tc>
                  <a:txBody>
                    <a:bodyPr/>
                    <a:lstStyle/>
                    <a:p>
                      <a:r>
                        <a:rPr lang="en-US" sz="1200" dirty="0"/>
                        <a:t>Ejection injury</a:t>
                      </a:r>
                      <a:r>
                        <a:rPr lang="en-US" sz="1200" baseline="0" dirty="0"/>
                        <a:t> rates</a:t>
                      </a:r>
                      <a:endParaRPr lang="en-US" sz="1200" dirty="0"/>
                    </a:p>
                  </a:txBody>
                  <a:tcPr/>
                </a:tc>
                <a:extLst>
                  <a:ext uri="{0D108BD9-81ED-4DB2-BD59-A6C34878D82A}">
                    <a16:rowId xmlns:a16="http://schemas.microsoft.com/office/drawing/2014/main" val="10004"/>
                  </a:ext>
                </a:extLst>
              </a:tr>
              <a:tr h="274320">
                <a:tc>
                  <a:txBody>
                    <a:bodyPr/>
                    <a:lstStyle/>
                    <a:p>
                      <a:r>
                        <a:rPr lang="en-US" sz="1200" dirty="0"/>
                        <a:t>-Z (</a:t>
                      </a:r>
                      <a:r>
                        <a:rPr lang="en-US" sz="1200" dirty="0" err="1"/>
                        <a:t>headward</a:t>
                      </a:r>
                      <a:r>
                        <a:rPr lang="en-US" sz="1200" dirty="0"/>
                        <a:t>)</a:t>
                      </a:r>
                    </a:p>
                  </a:txBody>
                  <a:tcPr/>
                </a:tc>
                <a:tc>
                  <a:txBody>
                    <a:bodyPr/>
                    <a:lstStyle/>
                    <a:p>
                      <a:r>
                        <a:rPr lang="en-US" sz="1200" dirty="0"/>
                        <a:t>11 male, 1 female,</a:t>
                      </a:r>
                      <a:r>
                        <a:rPr lang="en-US" sz="1200" baseline="0" dirty="0"/>
                        <a:t> </a:t>
                      </a:r>
                      <a:r>
                        <a:rPr lang="en-US" sz="1200" baseline="0" dirty="0">
                          <a:solidFill>
                            <a:srgbClr val="FF0000"/>
                          </a:solidFill>
                        </a:rPr>
                        <a:t>only at 10G, ages 22-37</a:t>
                      </a:r>
                      <a:endParaRPr lang="en-US" sz="1200" dirty="0">
                        <a:solidFill>
                          <a:srgbClr val="FF0000"/>
                        </a:solidFill>
                      </a:endParaRPr>
                    </a:p>
                  </a:txBody>
                  <a:tcPr/>
                </a:tc>
                <a:tc>
                  <a:txBody>
                    <a:bodyPr/>
                    <a:lstStyle/>
                    <a:p>
                      <a:r>
                        <a:rPr lang="en-US" sz="1200" dirty="0">
                          <a:solidFill>
                            <a:srgbClr val="FF0000"/>
                          </a:solidFill>
                        </a:rPr>
                        <a:t>Expert</a:t>
                      </a:r>
                      <a:r>
                        <a:rPr lang="en-US" sz="1200" baseline="0" dirty="0">
                          <a:solidFill>
                            <a:srgbClr val="FF0000"/>
                          </a:solidFill>
                        </a:rPr>
                        <a:t> opinion</a:t>
                      </a:r>
                      <a:endParaRPr lang="en-US" sz="1200" dirty="0">
                        <a:solidFill>
                          <a:srgbClr val="FF0000"/>
                        </a:solidFill>
                      </a:endParaRPr>
                    </a:p>
                  </a:txBody>
                  <a:tcPr/>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4C58D699-BB29-A7EC-7C06-0BF1CDCA58D0}"/>
              </a:ext>
            </a:extLst>
          </p:cNvPr>
          <p:cNvGraphicFramePr>
            <a:graphicFrameLocks noGrp="1"/>
          </p:cNvGraphicFramePr>
          <p:nvPr>
            <p:extLst>
              <p:ext uri="{D42A27DB-BD31-4B8C-83A1-F6EECF244321}">
                <p14:modId xmlns:p14="http://schemas.microsoft.com/office/powerpoint/2010/main" val="4037198847"/>
              </p:ext>
            </p:extLst>
          </p:nvPr>
        </p:nvGraphicFramePr>
        <p:xfrm>
          <a:off x="7955605" y="5090400"/>
          <a:ext cx="3666744" cy="1036320"/>
        </p:xfrm>
        <a:graphic>
          <a:graphicData uri="http://schemas.openxmlformats.org/drawingml/2006/table">
            <a:tbl>
              <a:tblPr firstRow="1" bandRow="1">
                <a:tableStyleId>{5C22544A-7EE6-4342-B048-85BDC9FD1C3A}</a:tableStyleId>
              </a:tblPr>
              <a:tblGrid>
                <a:gridCol w="859536">
                  <a:extLst>
                    <a:ext uri="{9D8B030D-6E8A-4147-A177-3AD203B41FA5}">
                      <a16:colId xmlns:a16="http://schemas.microsoft.com/office/drawing/2014/main" val="20000"/>
                    </a:ext>
                  </a:extLst>
                </a:gridCol>
                <a:gridCol w="365760">
                  <a:extLst>
                    <a:ext uri="{9D8B030D-6E8A-4147-A177-3AD203B41FA5}">
                      <a16:colId xmlns:a16="http://schemas.microsoft.com/office/drawing/2014/main" val="20001"/>
                    </a:ext>
                  </a:extLst>
                </a:gridCol>
                <a:gridCol w="384048">
                  <a:extLst>
                    <a:ext uri="{9D8B030D-6E8A-4147-A177-3AD203B41FA5}">
                      <a16:colId xmlns:a16="http://schemas.microsoft.com/office/drawing/2014/main" val="20002"/>
                    </a:ext>
                  </a:extLst>
                </a:gridCol>
                <a:gridCol w="41148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gridCol w="868680">
                  <a:extLst>
                    <a:ext uri="{9D8B030D-6E8A-4147-A177-3AD203B41FA5}">
                      <a16:colId xmlns:a16="http://schemas.microsoft.com/office/drawing/2014/main" val="20005"/>
                    </a:ext>
                  </a:extLst>
                </a:gridCol>
              </a:tblGrid>
              <a:tr h="178781">
                <a:tc>
                  <a:txBody>
                    <a:bodyPr/>
                    <a:lstStyle/>
                    <a:p>
                      <a:r>
                        <a:rPr lang="en-US" sz="1100" b="0" dirty="0">
                          <a:solidFill>
                            <a:schemeClr val="tx1"/>
                          </a:solidFill>
                        </a:rPr>
                        <a:t>Injury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56306">
                <a:tc>
                  <a:txBody>
                    <a:bodyPr/>
                    <a:lstStyle/>
                    <a:p>
                      <a:r>
                        <a:rPr lang="en-US" sz="1100" dirty="0"/>
                        <a:t>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13.0/15.2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-11.5/-13..4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56306">
                <a:tc>
                  <a:txBody>
                    <a:bodyPr/>
                    <a:lstStyle/>
                    <a:p>
                      <a:r>
                        <a:rPr lang="en-US" sz="1100"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15.4/18.0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-14.1/-16.5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56306">
                <a:tc>
                  <a:txBody>
                    <a:bodyPr/>
                    <a:lstStyle/>
                    <a:p>
                      <a:r>
                        <a:rPr lang="en-US" sz="1100"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19.5/22.8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t>-17.5/-20.4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extBox 8">
            <a:extLst>
              <a:ext uri="{FF2B5EF4-FFF2-40B4-BE49-F238E27FC236}">
                <a16:creationId xmlns:a16="http://schemas.microsoft.com/office/drawing/2014/main" id="{73C35C1F-ABB8-B350-6840-F2911B706C9B}"/>
              </a:ext>
            </a:extLst>
          </p:cNvPr>
          <p:cNvSpPr txBox="1"/>
          <p:nvPr/>
        </p:nvSpPr>
        <p:spPr>
          <a:xfrm>
            <a:off x="8682227" y="6226051"/>
            <a:ext cx="2252540" cy="261610"/>
          </a:xfrm>
          <a:prstGeom prst="rect">
            <a:avLst/>
          </a:prstGeom>
          <a:noFill/>
        </p:spPr>
        <p:txBody>
          <a:bodyPr wrap="none" rtlCol="0">
            <a:spAutoFit/>
          </a:bodyPr>
          <a:lstStyle/>
          <a:p>
            <a:r>
              <a:rPr lang="en-US" sz="1100" dirty="0">
                <a:latin typeface="+mn-lt"/>
              </a:rPr>
              <a:t>Deconditioned / Conditioned Values</a:t>
            </a:r>
          </a:p>
        </p:txBody>
      </p:sp>
      <p:graphicFrame>
        <p:nvGraphicFramePr>
          <p:cNvPr id="11" name="Object 10">
            <a:extLst>
              <a:ext uri="{FF2B5EF4-FFF2-40B4-BE49-F238E27FC236}">
                <a16:creationId xmlns:a16="http://schemas.microsoft.com/office/drawing/2014/main" id="{78F06C82-9A90-A7B6-093E-7B63958B0CF4}"/>
              </a:ext>
            </a:extLst>
          </p:cNvPr>
          <p:cNvGraphicFramePr>
            <a:graphicFrameLocks noChangeAspect="1"/>
          </p:cNvGraphicFramePr>
          <p:nvPr>
            <p:extLst>
              <p:ext uri="{D42A27DB-BD31-4B8C-83A1-F6EECF244321}">
                <p14:modId xmlns:p14="http://schemas.microsoft.com/office/powerpoint/2010/main" val="304924683"/>
              </p:ext>
            </p:extLst>
          </p:nvPr>
        </p:nvGraphicFramePr>
        <p:xfrm>
          <a:off x="9210533" y="5124450"/>
          <a:ext cx="381000" cy="241300"/>
        </p:xfrm>
        <a:graphic>
          <a:graphicData uri="http://schemas.openxmlformats.org/presentationml/2006/ole">
            <mc:AlternateContent xmlns:mc="http://schemas.openxmlformats.org/markup-compatibility/2006">
              <mc:Choice xmlns:v="urn:schemas-microsoft-com:vml" Requires="v">
                <p:oleObj name="Equation" r:id="rId6" imgW="380880" imgH="241200" progId="Equation.3">
                  <p:embed/>
                </p:oleObj>
              </mc:Choice>
              <mc:Fallback>
                <p:oleObj name="Equation" r:id="rId6" imgW="380880" imgH="241200" progId="Equation.3">
                  <p:embed/>
                  <p:pic>
                    <p:nvPicPr>
                      <p:cNvPr id="11" name="Object 10">
                        <a:extLst>
                          <a:ext uri="{FF2B5EF4-FFF2-40B4-BE49-F238E27FC236}">
                            <a16:creationId xmlns:a16="http://schemas.microsoft.com/office/drawing/2014/main" id="{78F06C82-9A90-A7B6-093E-7B63958B0C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10533" y="5124450"/>
                        <a:ext cx="3810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7">
            <a:extLst>
              <a:ext uri="{FF2B5EF4-FFF2-40B4-BE49-F238E27FC236}">
                <a16:creationId xmlns:a16="http://schemas.microsoft.com/office/drawing/2014/main" id="{D1D0563A-9032-75A8-383E-9488BF9916DD}"/>
              </a:ext>
            </a:extLst>
          </p:cNvPr>
          <p:cNvGraphicFramePr>
            <a:graphicFrameLocks noChangeAspect="1"/>
          </p:cNvGraphicFramePr>
          <p:nvPr>
            <p:extLst>
              <p:ext uri="{D42A27DB-BD31-4B8C-83A1-F6EECF244321}">
                <p14:modId xmlns:p14="http://schemas.microsoft.com/office/powerpoint/2010/main" val="3688609290"/>
              </p:ext>
            </p:extLst>
          </p:nvPr>
        </p:nvGraphicFramePr>
        <p:xfrm>
          <a:off x="8810483" y="5124450"/>
          <a:ext cx="381000" cy="241300"/>
        </p:xfrm>
        <a:graphic>
          <a:graphicData uri="http://schemas.openxmlformats.org/presentationml/2006/ole">
            <mc:AlternateContent xmlns:mc="http://schemas.openxmlformats.org/markup-compatibility/2006">
              <mc:Choice xmlns:v="urn:schemas-microsoft-com:vml" Requires="v">
                <p:oleObj name="Equation" r:id="rId8" imgW="380880" imgH="241200" progId="Equation.3">
                  <p:embed/>
                </p:oleObj>
              </mc:Choice>
              <mc:Fallback>
                <p:oleObj name="Equation" r:id="rId8" imgW="380880" imgH="241200" progId="Equation.3">
                  <p:embed/>
                  <p:pic>
                    <p:nvPicPr>
                      <p:cNvPr id="12" name="Object 7">
                        <a:extLst>
                          <a:ext uri="{FF2B5EF4-FFF2-40B4-BE49-F238E27FC236}">
                            <a16:creationId xmlns:a16="http://schemas.microsoft.com/office/drawing/2014/main" id="{D1D0563A-9032-75A8-383E-9488BF9916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10483" y="5124450"/>
                        <a:ext cx="381000"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8">
            <a:extLst>
              <a:ext uri="{FF2B5EF4-FFF2-40B4-BE49-F238E27FC236}">
                <a16:creationId xmlns:a16="http://schemas.microsoft.com/office/drawing/2014/main" id="{63797B77-2E4C-EF46-CDE1-04CAB2C45BEE}"/>
              </a:ext>
            </a:extLst>
          </p:cNvPr>
          <p:cNvGraphicFramePr>
            <a:graphicFrameLocks noChangeAspect="1"/>
          </p:cNvGraphicFramePr>
          <p:nvPr>
            <p:extLst>
              <p:ext uri="{D42A27DB-BD31-4B8C-83A1-F6EECF244321}">
                <p14:modId xmlns:p14="http://schemas.microsoft.com/office/powerpoint/2010/main" val="727224549"/>
              </p:ext>
            </p:extLst>
          </p:nvPr>
        </p:nvGraphicFramePr>
        <p:xfrm>
          <a:off x="9591533" y="5118100"/>
          <a:ext cx="381000" cy="254000"/>
        </p:xfrm>
        <a:graphic>
          <a:graphicData uri="http://schemas.openxmlformats.org/presentationml/2006/ole">
            <mc:AlternateContent xmlns:mc="http://schemas.openxmlformats.org/markup-compatibility/2006">
              <mc:Choice xmlns:v="urn:schemas-microsoft-com:vml" Requires="v">
                <p:oleObj name="Equation" r:id="rId10" imgW="380880" imgH="253800" progId="Equation.3">
                  <p:embed/>
                </p:oleObj>
              </mc:Choice>
              <mc:Fallback>
                <p:oleObj name="Equation" r:id="rId10" imgW="380880" imgH="253800" progId="Equation.3">
                  <p:embed/>
                  <p:pic>
                    <p:nvPicPr>
                      <p:cNvPr id="13" name="Object 8">
                        <a:extLst>
                          <a:ext uri="{FF2B5EF4-FFF2-40B4-BE49-F238E27FC236}">
                            <a16:creationId xmlns:a16="http://schemas.microsoft.com/office/drawing/2014/main" id="{63797B77-2E4C-EF46-CDE1-04CAB2C45B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91533" y="5118100"/>
                        <a:ext cx="381000" cy="25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9">
            <a:extLst>
              <a:ext uri="{FF2B5EF4-FFF2-40B4-BE49-F238E27FC236}">
                <a16:creationId xmlns:a16="http://schemas.microsoft.com/office/drawing/2014/main" id="{0E410D4B-6A88-29D0-C822-9A094E06AFC0}"/>
              </a:ext>
            </a:extLst>
          </p:cNvPr>
          <p:cNvGraphicFramePr>
            <a:graphicFrameLocks noChangeAspect="1"/>
          </p:cNvGraphicFramePr>
          <p:nvPr>
            <p:extLst>
              <p:ext uri="{D42A27DB-BD31-4B8C-83A1-F6EECF244321}">
                <p14:modId xmlns:p14="http://schemas.microsoft.com/office/powerpoint/2010/main" val="1114172578"/>
              </p:ext>
            </p:extLst>
          </p:nvPr>
        </p:nvGraphicFramePr>
        <p:xfrm>
          <a:off x="10210658" y="5127625"/>
          <a:ext cx="381000" cy="228600"/>
        </p:xfrm>
        <a:graphic>
          <a:graphicData uri="http://schemas.openxmlformats.org/presentationml/2006/ole">
            <mc:AlternateContent xmlns:mc="http://schemas.openxmlformats.org/markup-compatibility/2006">
              <mc:Choice xmlns:v="urn:schemas-microsoft-com:vml" Requires="v">
                <p:oleObj name="Equation" r:id="rId12" imgW="380880" imgH="228600" progId="Equation.3">
                  <p:embed/>
                </p:oleObj>
              </mc:Choice>
              <mc:Fallback>
                <p:oleObj name="Equation" r:id="rId12" imgW="380880" imgH="228600" progId="Equation.3">
                  <p:embed/>
                  <p:pic>
                    <p:nvPicPr>
                      <p:cNvPr id="14" name="Object 9">
                        <a:extLst>
                          <a:ext uri="{FF2B5EF4-FFF2-40B4-BE49-F238E27FC236}">
                            <a16:creationId xmlns:a16="http://schemas.microsoft.com/office/drawing/2014/main" id="{0E410D4B-6A88-29D0-C822-9A094E06AF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10658" y="5127625"/>
                        <a:ext cx="3810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0">
            <a:extLst>
              <a:ext uri="{FF2B5EF4-FFF2-40B4-BE49-F238E27FC236}">
                <a16:creationId xmlns:a16="http://schemas.microsoft.com/office/drawing/2014/main" id="{90C5071E-4AF5-4CA2-30DD-24CD31C41D86}"/>
              </a:ext>
            </a:extLst>
          </p:cNvPr>
          <p:cNvGraphicFramePr>
            <a:graphicFrameLocks noChangeAspect="1"/>
          </p:cNvGraphicFramePr>
          <p:nvPr>
            <p:extLst>
              <p:ext uri="{D42A27DB-BD31-4B8C-83A1-F6EECF244321}">
                <p14:modId xmlns:p14="http://schemas.microsoft.com/office/powerpoint/2010/main" val="2671749370"/>
              </p:ext>
            </p:extLst>
          </p:nvPr>
        </p:nvGraphicFramePr>
        <p:xfrm>
          <a:off x="11020283" y="5124450"/>
          <a:ext cx="381000" cy="228600"/>
        </p:xfrm>
        <a:graphic>
          <a:graphicData uri="http://schemas.openxmlformats.org/presentationml/2006/ole">
            <mc:AlternateContent xmlns:mc="http://schemas.openxmlformats.org/markup-compatibility/2006">
              <mc:Choice xmlns:v="urn:schemas-microsoft-com:vml" Requires="v">
                <p:oleObj name="Equation" r:id="rId14" imgW="380880" imgH="228600" progId="Equation.3">
                  <p:embed/>
                </p:oleObj>
              </mc:Choice>
              <mc:Fallback>
                <p:oleObj name="Equation" r:id="rId14" imgW="380880" imgH="228600" progId="Equation.3">
                  <p:embed/>
                  <p:pic>
                    <p:nvPicPr>
                      <p:cNvPr id="15" name="Object 10">
                        <a:extLst>
                          <a:ext uri="{FF2B5EF4-FFF2-40B4-BE49-F238E27FC236}">
                            <a16:creationId xmlns:a16="http://schemas.microsoft.com/office/drawing/2014/main" id="{90C5071E-4AF5-4CA2-30DD-24CD31C41D8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020283" y="5124450"/>
                        <a:ext cx="381000"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88326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45" y="0"/>
            <a:ext cx="10515600" cy="1045029"/>
          </a:xfrm>
        </p:spPr>
        <p:txBody>
          <a:bodyPr>
            <a:noAutofit/>
          </a:bodyPr>
          <a:lstStyle/>
          <a:p>
            <a:r>
              <a:rPr lang="en-US" sz="3200" dirty="0"/>
              <a:t>Two Main Requirements: </a:t>
            </a:r>
            <a:br>
              <a:rPr lang="en-US" sz="3200" dirty="0"/>
            </a:br>
            <a:r>
              <a:rPr lang="en-US" sz="3200" dirty="0"/>
              <a:t>Hybrid III Anthropomorphic Test Device (ATD)</a:t>
            </a:r>
          </a:p>
        </p:txBody>
      </p:sp>
      <p:sp>
        <p:nvSpPr>
          <p:cNvPr id="3" name="Content Placeholder 2"/>
          <p:cNvSpPr>
            <a:spLocks noGrp="1"/>
          </p:cNvSpPr>
          <p:nvPr>
            <p:ph idx="1"/>
          </p:nvPr>
        </p:nvSpPr>
        <p:spPr>
          <a:xfrm>
            <a:off x="722372" y="1158242"/>
            <a:ext cx="8308417" cy="5503817"/>
          </a:xfrm>
        </p:spPr>
        <p:txBody>
          <a:bodyPr>
            <a:normAutofit lnSpcReduction="10000"/>
          </a:bodyPr>
          <a:lstStyle/>
          <a:p>
            <a:pPr>
              <a:spcBef>
                <a:spcPts val="300"/>
              </a:spcBef>
            </a:pPr>
            <a:r>
              <a:rPr lang="en-US" sz="2000" dirty="0"/>
              <a:t>The Hybrid III was developed in the 1970’s for frontal car crash testing</a:t>
            </a:r>
          </a:p>
          <a:p>
            <a:pPr>
              <a:spcBef>
                <a:spcPts val="300"/>
              </a:spcBef>
            </a:pPr>
            <a:r>
              <a:rPr lang="en-US" sz="2000" dirty="0"/>
              <a:t>It has been adapted over the years for various industries</a:t>
            </a:r>
          </a:p>
          <a:p>
            <a:pPr>
              <a:spcBef>
                <a:spcPts val="300"/>
              </a:spcBef>
            </a:pPr>
            <a:r>
              <a:rPr lang="en-US" sz="2000" dirty="0"/>
              <a:t>Several configurations are currently available including</a:t>
            </a:r>
          </a:p>
          <a:p>
            <a:pPr lvl="1">
              <a:spcBef>
                <a:spcPts val="300"/>
              </a:spcBef>
            </a:pPr>
            <a:r>
              <a:rPr lang="en-US" sz="1800" dirty="0"/>
              <a:t>Available in 5</a:t>
            </a:r>
            <a:r>
              <a:rPr lang="en-US" sz="1800" baseline="30000" dirty="0"/>
              <a:t>th</a:t>
            </a:r>
            <a:r>
              <a:rPr lang="en-US" sz="1800" dirty="0"/>
              <a:t> female, 50</a:t>
            </a:r>
            <a:r>
              <a:rPr lang="en-US" sz="1800" baseline="30000" dirty="0"/>
              <a:t>th</a:t>
            </a:r>
            <a:r>
              <a:rPr lang="en-US" sz="1800" dirty="0"/>
              <a:t> male and 95</a:t>
            </a:r>
            <a:r>
              <a:rPr lang="en-US" sz="1800" baseline="30000" dirty="0"/>
              <a:t>th</a:t>
            </a:r>
            <a:r>
              <a:rPr lang="en-US" sz="1800" dirty="0"/>
              <a:t> male adult sizes</a:t>
            </a:r>
          </a:p>
          <a:p>
            <a:pPr lvl="1">
              <a:spcBef>
                <a:spcPts val="300"/>
              </a:spcBef>
            </a:pPr>
            <a:r>
              <a:rPr lang="en-US" sz="1800" dirty="0"/>
              <a:t>Straight and curved spine designs</a:t>
            </a:r>
          </a:p>
          <a:p>
            <a:pPr lvl="1">
              <a:spcBef>
                <a:spcPts val="300"/>
              </a:spcBef>
            </a:pPr>
            <a:r>
              <a:rPr lang="en-US" sz="1800" dirty="0"/>
              <a:t>Sitting and articulating pelvis designs</a:t>
            </a:r>
          </a:p>
          <a:p>
            <a:pPr lvl="1">
              <a:spcBef>
                <a:spcPts val="300"/>
              </a:spcBef>
            </a:pPr>
            <a:r>
              <a:rPr lang="en-US" sz="1800" dirty="0"/>
              <a:t>Various heads available</a:t>
            </a:r>
          </a:p>
          <a:p>
            <a:pPr>
              <a:spcBef>
                <a:spcPts val="300"/>
              </a:spcBef>
            </a:pPr>
            <a:r>
              <a:rPr lang="en-US" sz="2000" dirty="0"/>
              <a:t>Several commercial numerical models are available for the Hybrid III</a:t>
            </a:r>
          </a:p>
          <a:p>
            <a:pPr lvl="1">
              <a:spcBef>
                <a:spcPts val="300"/>
              </a:spcBef>
            </a:pPr>
            <a:r>
              <a:rPr lang="en-US" sz="1800" dirty="0"/>
              <a:t>COTS FE models of ATDs do not include some of the configuration options</a:t>
            </a:r>
          </a:p>
          <a:p>
            <a:pPr lvl="1">
              <a:spcBef>
                <a:spcPts val="300"/>
              </a:spcBef>
            </a:pPr>
            <a:r>
              <a:rPr lang="en-US" sz="1800" dirty="0">
                <a:solidFill>
                  <a:srgbClr val="FFFF00"/>
                </a:solidFill>
              </a:rPr>
              <a:t>Evaluate of the fidelity of the various COTS models is needed</a:t>
            </a:r>
          </a:p>
          <a:p>
            <a:pPr lvl="1">
              <a:spcBef>
                <a:spcPts val="300"/>
              </a:spcBef>
            </a:pPr>
            <a:r>
              <a:rPr lang="en-US" sz="1800" dirty="0">
                <a:solidFill>
                  <a:srgbClr val="FFFF00"/>
                </a:solidFill>
              </a:rPr>
              <a:t>FE ATD models which include pressure suit elements do not currently exist</a:t>
            </a:r>
          </a:p>
          <a:p>
            <a:pPr>
              <a:spcBef>
                <a:spcPts val="300"/>
              </a:spcBef>
            </a:pPr>
            <a:r>
              <a:rPr lang="en-US" sz="2000" dirty="0"/>
              <a:t>Limitations</a:t>
            </a:r>
          </a:p>
          <a:p>
            <a:pPr lvl="1">
              <a:spcBef>
                <a:spcPts val="300"/>
              </a:spcBef>
            </a:pPr>
            <a:r>
              <a:rPr lang="en-US" sz="1800" dirty="0"/>
              <a:t>The Hybrid III is not intended for lateral use</a:t>
            </a:r>
          </a:p>
          <a:p>
            <a:pPr lvl="1"/>
            <a:r>
              <a:rPr lang="en-US" sz="1800" dirty="0"/>
              <a:t>The neck responses are not </a:t>
            </a:r>
            <a:r>
              <a:rPr lang="en-US" sz="1800" dirty="0" err="1"/>
              <a:t>biofidelic</a:t>
            </a:r>
            <a:r>
              <a:rPr lang="en-US" sz="1800" dirty="0"/>
              <a:t> in any direction</a:t>
            </a:r>
          </a:p>
          <a:p>
            <a:pPr lvl="1">
              <a:spcBef>
                <a:spcPts val="300"/>
              </a:spcBef>
            </a:pPr>
            <a:r>
              <a:rPr lang="en-US" sz="1800" dirty="0"/>
              <a:t>Chest is very stiff</a:t>
            </a:r>
          </a:p>
          <a:p>
            <a:pPr>
              <a:spcBef>
                <a:spcPts val="300"/>
              </a:spcBef>
            </a:pPr>
            <a:r>
              <a:rPr lang="en-US" sz="2000" dirty="0"/>
              <a:t>New Occupant Protection requirements levied on MPCV and CCP include the use of the 5</a:t>
            </a:r>
            <a:r>
              <a:rPr lang="en-US" sz="2000" baseline="30000" dirty="0"/>
              <a:t>th</a:t>
            </a:r>
            <a:r>
              <a:rPr lang="en-US" sz="2000" dirty="0"/>
              <a:t> and 95</a:t>
            </a:r>
            <a:r>
              <a:rPr lang="en-US" sz="2000" baseline="30000" dirty="0"/>
              <a:t>th</a:t>
            </a:r>
            <a:r>
              <a:rPr lang="en-US" sz="2000" dirty="0"/>
              <a:t> percentile Hybrid III</a:t>
            </a:r>
          </a:p>
          <a:p>
            <a:pPr lvl="1">
              <a:spcBef>
                <a:spcPts val="300"/>
              </a:spcBef>
            </a:pPr>
            <a:r>
              <a:rPr lang="en-US" sz="1800" dirty="0">
                <a:solidFill>
                  <a:srgbClr val="FFFF00"/>
                </a:solidFill>
              </a:rPr>
              <a:t>Further investigation of sensitivities to variations in ATD configurations, seated versus articulated pelvis and straight versus curved spine, is needed </a:t>
            </a:r>
          </a:p>
          <a:p>
            <a:pPr lvl="3">
              <a:spcBef>
                <a:spcPts val="300"/>
              </a:spcBef>
            </a:pPr>
            <a:endParaRPr lang="en-US" sz="1200" dirty="0"/>
          </a:p>
        </p:txBody>
      </p:sp>
      <p:pic>
        <p:nvPicPr>
          <p:cNvPr id="4" name="Picture 3"/>
          <p:cNvPicPr>
            <a:picLocks noChangeAspect="1"/>
          </p:cNvPicPr>
          <p:nvPr/>
        </p:nvPicPr>
        <p:blipFill rotWithShape="1">
          <a:blip r:embed="rId2"/>
          <a:srcRect b="3813"/>
          <a:stretch/>
        </p:blipFill>
        <p:spPr>
          <a:xfrm>
            <a:off x="8698635" y="1199721"/>
            <a:ext cx="2583764" cy="2229279"/>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248578294"/>
              </p:ext>
            </p:extLst>
          </p:nvPr>
        </p:nvGraphicFramePr>
        <p:xfrm>
          <a:off x="9126464" y="4393735"/>
          <a:ext cx="2155935" cy="822960"/>
        </p:xfrm>
        <a:graphic>
          <a:graphicData uri="http://schemas.openxmlformats.org/drawingml/2006/table">
            <a:tbl>
              <a:tblPr firstRow="1" bandRow="1">
                <a:tableStyleId>{5C22544A-7EE6-4342-B048-85BDC9FD1C3A}</a:tableStyleId>
              </a:tblPr>
              <a:tblGrid>
                <a:gridCol w="876632">
                  <a:extLst>
                    <a:ext uri="{9D8B030D-6E8A-4147-A177-3AD203B41FA5}">
                      <a16:colId xmlns:a16="http://schemas.microsoft.com/office/drawing/2014/main" val="20000"/>
                    </a:ext>
                  </a:extLst>
                </a:gridCol>
                <a:gridCol w="621111">
                  <a:extLst>
                    <a:ext uri="{9D8B030D-6E8A-4147-A177-3AD203B41FA5}">
                      <a16:colId xmlns:a16="http://schemas.microsoft.com/office/drawing/2014/main" val="20001"/>
                    </a:ext>
                  </a:extLst>
                </a:gridCol>
                <a:gridCol w="658192">
                  <a:extLst>
                    <a:ext uri="{9D8B030D-6E8A-4147-A177-3AD203B41FA5}">
                      <a16:colId xmlns:a16="http://schemas.microsoft.com/office/drawing/2014/main" val="20002"/>
                    </a:ext>
                  </a:extLst>
                </a:gridCol>
              </a:tblGrid>
              <a:tr h="274320">
                <a:tc>
                  <a:txBody>
                    <a:bodyPr/>
                    <a:lstStyle/>
                    <a:p>
                      <a:endParaRPr lang="en-US" sz="1200" dirty="0"/>
                    </a:p>
                  </a:txBody>
                  <a:tcPr/>
                </a:tc>
                <a:tc>
                  <a:txBody>
                    <a:bodyPr/>
                    <a:lstStyle/>
                    <a:p>
                      <a:pPr algn="ctr"/>
                      <a:r>
                        <a:rPr lang="en-US" sz="1200" dirty="0"/>
                        <a:t>Height</a:t>
                      </a:r>
                    </a:p>
                  </a:txBody>
                  <a:tcPr/>
                </a:tc>
                <a:tc>
                  <a:txBody>
                    <a:bodyPr/>
                    <a:lstStyle/>
                    <a:p>
                      <a:pPr algn="ctr"/>
                      <a:r>
                        <a:rPr lang="en-US" sz="1200" dirty="0"/>
                        <a:t>Weight</a:t>
                      </a:r>
                    </a:p>
                  </a:txBody>
                  <a:tcPr/>
                </a:tc>
                <a:extLst>
                  <a:ext uri="{0D108BD9-81ED-4DB2-BD59-A6C34878D82A}">
                    <a16:rowId xmlns:a16="http://schemas.microsoft.com/office/drawing/2014/main" val="10000"/>
                  </a:ext>
                </a:extLst>
              </a:tr>
              <a:tr h="274320">
                <a:tc>
                  <a:txBody>
                    <a:bodyPr/>
                    <a:lstStyle/>
                    <a:p>
                      <a:r>
                        <a:rPr lang="en-US" sz="1200" dirty="0"/>
                        <a:t>5</a:t>
                      </a:r>
                      <a:r>
                        <a:rPr lang="en-US" sz="1200" baseline="30000" dirty="0"/>
                        <a:t>th</a:t>
                      </a:r>
                      <a:r>
                        <a:rPr lang="en-US" sz="1200" dirty="0"/>
                        <a:t> Female</a:t>
                      </a:r>
                    </a:p>
                  </a:txBody>
                  <a:tcPr/>
                </a:tc>
                <a:tc>
                  <a:txBody>
                    <a:bodyPr/>
                    <a:lstStyle/>
                    <a:p>
                      <a:pPr algn="ctr"/>
                      <a:r>
                        <a:rPr lang="en-US" sz="1200" dirty="0"/>
                        <a:t>5’</a:t>
                      </a:r>
                    </a:p>
                  </a:txBody>
                  <a:tcPr/>
                </a:tc>
                <a:tc>
                  <a:txBody>
                    <a:bodyPr/>
                    <a:lstStyle/>
                    <a:p>
                      <a:pPr algn="ctr"/>
                      <a:r>
                        <a:rPr lang="en-US" sz="1200" dirty="0"/>
                        <a:t>110lb.</a:t>
                      </a:r>
                    </a:p>
                  </a:txBody>
                  <a:tcPr/>
                </a:tc>
                <a:extLst>
                  <a:ext uri="{0D108BD9-81ED-4DB2-BD59-A6C34878D82A}">
                    <a16:rowId xmlns:a16="http://schemas.microsoft.com/office/drawing/2014/main" val="10001"/>
                  </a:ext>
                </a:extLst>
              </a:tr>
              <a:tr h="274320">
                <a:tc>
                  <a:txBody>
                    <a:bodyPr/>
                    <a:lstStyle/>
                    <a:p>
                      <a:r>
                        <a:rPr lang="en-US" sz="1200" dirty="0"/>
                        <a:t>95</a:t>
                      </a:r>
                      <a:r>
                        <a:rPr lang="en-US" sz="1200" baseline="30000" dirty="0"/>
                        <a:t>th</a:t>
                      </a:r>
                      <a:r>
                        <a:rPr lang="en-US" sz="1200" dirty="0"/>
                        <a:t> Male</a:t>
                      </a:r>
                    </a:p>
                  </a:txBody>
                  <a:tcPr/>
                </a:tc>
                <a:tc>
                  <a:txBody>
                    <a:bodyPr/>
                    <a:lstStyle/>
                    <a:p>
                      <a:pPr algn="ctr"/>
                      <a:r>
                        <a:rPr lang="en-US" sz="1200" dirty="0"/>
                        <a:t>6’2”</a:t>
                      </a:r>
                    </a:p>
                  </a:txBody>
                  <a:tcPr/>
                </a:tc>
                <a:tc>
                  <a:txBody>
                    <a:bodyPr/>
                    <a:lstStyle/>
                    <a:p>
                      <a:pPr algn="ctr"/>
                      <a:r>
                        <a:rPr lang="en-US" sz="1200" dirty="0"/>
                        <a:t>223 lb.</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2827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6141" y="162030"/>
            <a:ext cx="3916183" cy="641786"/>
          </a:xfrm>
        </p:spPr>
        <p:txBody>
          <a:bodyPr>
            <a:noAutofit/>
          </a:bodyPr>
          <a:lstStyle/>
          <a:p>
            <a:r>
              <a:rPr lang="en-US" sz="3200" dirty="0">
                <a:solidFill>
                  <a:srgbClr val="FFFFFF"/>
                </a:solidFill>
              </a:rPr>
              <a:t>Hybrid III: NASA Limits</a:t>
            </a:r>
          </a:p>
        </p:txBody>
      </p:sp>
      <p:graphicFrame>
        <p:nvGraphicFramePr>
          <p:cNvPr id="3" name="Table 2"/>
          <p:cNvGraphicFramePr>
            <a:graphicFrameLocks noGrp="1"/>
          </p:cNvGraphicFramePr>
          <p:nvPr>
            <p:extLst>
              <p:ext uri="{D42A27DB-BD31-4B8C-83A1-F6EECF244321}">
                <p14:modId xmlns:p14="http://schemas.microsoft.com/office/powerpoint/2010/main" val="871783604"/>
              </p:ext>
            </p:extLst>
          </p:nvPr>
        </p:nvGraphicFramePr>
        <p:xfrm>
          <a:off x="394563" y="1576576"/>
          <a:ext cx="6126064" cy="2948944"/>
        </p:xfrm>
        <a:graphic>
          <a:graphicData uri="http://schemas.openxmlformats.org/drawingml/2006/table">
            <a:tbl>
              <a:tblPr firstRow="1" firstCol="1" bandRow="1">
                <a:tableStyleId>{5C22544A-7EE6-4342-B048-85BDC9FD1C3A}</a:tableStyleId>
              </a:tblPr>
              <a:tblGrid>
                <a:gridCol w="1739233">
                  <a:extLst>
                    <a:ext uri="{9D8B030D-6E8A-4147-A177-3AD203B41FA5}">
                      <a16:colId xmlns:a16="http://schemas.microsoft.com/office/drawing/2014/main" val="20000"/>
                    </a:ext>
                  </a:extLst>
                </a:gridCol>
                <a:gridCol w="921147">
                  <a:extLst>
                    <a:ext uri="{9D8B030D-6E8A-4147-A177-3AD203B41FA5}">
                      <a16:colId xmlns:a16="http://schemas.microsoft.com/office/drawing/2014/main" val="20001"/>
                    </a:ext>
                  </a:extLst>
                </a:gridCol>
                <a:gridCol w="818087">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18797">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ATD Metric</a:t>
                      </a:r>
                      <a:endParaRPr lang="en-US" sz="1100" dirty="0">
                        <a:effectLst/>
                        <a:latin typeface="Calibri" pitchFamily="34" charset="0"/>
                        <a:ea typeface="Calibri"/>
                        <a:cs typeface="Calibri" pitchFamily="34" charset="0"/>
                      </a:endParaRPr>
                    </a:p>
                  </a:txBody>
                  <a:tcPr marL="73025" marR="73025" marT="0" marB="0" anchor="ctr"/>
                </a:tc>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ATD Size</a:t>
                      </a:r>
                      <a:r>
                        <a:rPr lang="en-US" sz="1100" baseline="30000" dirty="0">
                          <a:effectLst/>
                          <a:latin typeface="Calibri" pitchFamily="34" charset="0"/>
                          <a:cs typeface="Calibri" pitchFamily="34" charset="0"/>
                        </a:rPr>
                        <a:t>1</a:t>
                      </a:r>
                      <a:endParaRPr lang="en-US" sz="1100" baseline="30000" dirty="0">
                        <a:effectLst/>
                        <a:latin typeface="Calibri" pitchFamily="34" charset="0"/>
                        <a:ea typeface="Calibri"/>
                        <a:cs typeface="Calibri" pitchFamily="34" charset="0"/>
                      </a:endParaRPr>
                    </a:p>
                  </a:txBody>
                  <a:tcPr marL="73025" marR="73025" marT="0" marB="0" anchor="ctr"/>
                </a:tc>
                <a:tc grid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Non-Deconditioned</a:t>
                      </a:r>
                      <a:endParaRPr lang="en-US" sz="1100" dirty="0">
                        <a:effectLst/>
                        <a:latin typeface="Calibri" pitchFamily="34" charset="0"/>
                        <a:ea typeface="Calibri"/>
                        <a:cs typeface="Calibri" pitchFamily="34" charset="0"/>
                      </a:endParaRPr>
                    </a:p>
                  </a:txBody>
                  <a:tcPr marL="73025" marR="73025" marT="0" marB="0" anchor="ctr">
                    <a:lnB w="12700" cap="flat" cmpd="sng" algn="ctr">
                      <a:solidFill>
                        <a:schemeClr val="bg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Deconditioned</a:t>
                      </a:r>
                      <a:endParaRPr lang="en-US" sz="1100" dirty="0">
                        <a:effectLst/>
                        <a:latin typeface="Calibri" pitchFamily="34" charset="0"/>
                        <a:ea typeface="Calibri"/>
                        <a:cs typeface="Calibri" pitchFamily="34" charset="0"/>
                      </a:endParaRPr>
                    </a:p>
                  </a:txBody>
                  <a:tcPr marL="73025" marR="73025" marT="0" marB="0" anchor="ctr">
                    <a:lnB w="12700" cap="flat" cmpd="sng" algn="ctr">
                      <a:solidFill>
                        <a:schemeClr val="bg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18142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dirty="0">
                          <a:solidFill>
                            <a:schemeClr val="bg1"/>
                          </a:solidFill>
                          <a:effectLst/>
                          <a:latin typeface="Calibri" pitchFamily="34" charset="0"/>
                          <a:cs typeface="Calibri" pitchFamily="34" charset="0"/>
                        </a:rPr>
                        <a:t>Nominal</a:t>
                      </a:r>
                      <a:endParaRPr lang="en-US" sz="1100" b="1" dirty="0">
                        <a:solidFill>
                          <a:schemeClr val="bg1"/>
                        </a:solidFill>
                        <a:effectLst/>
                        <a:latin typeface="Calibri" pitchFamily="34" charset="0"/>
                        <a:ea typeface="Calibri"/>
                        <a:cs typeface="Calibri" pitchFamily="34" charset="0"/>
                      </a:endParaRPr>
                    </a:p>
                  </a:txBody>
                  <a:tcPr marL="73025" marR="730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100" b="1" dirty="0">
                          <a:solidFill>
                            <a:schemeClr val="bg1"/>
                          </a:solidFill>
                          <a:effectLst/>
                          <a:latin typeface="Calibri" pitchFamily="34" charset="0"/>
                          <a:cs typeface="Calibri" pitchFamily="34" charset="0"/>
                        </a:rPr>
                        <a:t>Off-Nominal</a:t>
                      </a:r>
                      <a:endParaRPr lang="en-US" sz="1100" b="1" dirty="0">
                        <a:solidFill>
                          <a:schemeClr val="bg1"/>
                        </a:solidFill>
                        <a:effectLst/>
                        <a:latin typeface="Calibri" pitchFamily="34" charset="0"/>
                        <a:ea typeface="Calibri"/>
                        <a:cs typeface="Calibri" pitchFamily="34" charset="0"/>
                      </a:endParaRPr>
                    </a:p>
                  </a:txBody>
                  <a:tcPr marL="73025" marR="73025" marT="0" marB="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100" b="1" dirty="0">
                          <a:solidFill>
                            <a:schemeClr val="bg1"/>
                          </a:solidFill>
                          <a:effectLst/>
                          <a:latin typeface="Calibri" pitchFamily="34" charset="0"/>
                          <a:cs typeface="Calibri" pitchFamily="34" charset="0"/>
                        </a:rPr>
                        <a:t>Nominal</a:t>
                      </a:r>
                      <a:endParaRPr lang="en-US" sz="1100" b="1" dirty="0">
                        <a:solidFill>
                          <a:schemeClr val="bg1"/>
                        </a:solidFill>
                        <a:effectLst/>
                        <a:latin typeface="Calibri" pitchFamily="34" charset="0"/>
                        <a:ea typeface="Calibri"/>
                        <a:cs typeface="Calibri" pitchFamily="34" charset="0"/>
                      </a:endParaRPr>
                    </a:p>
                  </a:txBody>
                  <a:tcPr marL="73025" marR="73025" marT="0" marB="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100" b="1" dirty="0">
                          <a:solidFill>
                            <a:schemeClr val="bg1"/>
                          </a:solidFill>
                          <a:effectLst/>
                          <a:latin typeface="Calibri" pitchFamily="34" charset="0"/>
                          <a:cs typeface="Calibri" pitchFamily="34" charset="0"/>
                        </a:rPr>
                        <a:t>Off-Nominal</a:t>
                      </a:r>
                      <a:endParaRPr lang="en-US" sz="1100" b="1" dirty="0">
                        <a:solidFill>
                          <a:schemeClr val="bg1"/>
                        </a:solidFill>
                        <a:effectLst/>
                        <a:latin typeface="Calibri" pitchFamily="34" charset="0"/>
                        <a:ea typeface="Calibri"/>
                        <a:cs typeface="Calibri" pitchFamily="34" charset="0"/>
                      </a:endParaRPr>
                    </a:p>
                  </a:txBody>
                  <a:tcPr marL="73025" marR="73025" marT="0" marB="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HIC 15</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dirty="0">
                          <a:effectLst/>
                        </a:rPr>
                        <a:t>5</a:t>
                      </a:r>
                      <a:r>
                        <a:rPr lang="en-US" sz="1100" baseline="30000" dirty="0">
                          <a:effectLst/>
                        </a:rPr>
                        <a:t>th</a:t>
                      </a:r>
                      <a:r>
                        <a:rPr lang="en-US" sz="1100" dirty="0">
                          <a:effectLst/>
                        </a:rPr>
                        <a:t> Female</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375</a:t>
                      </a:r>
                      <a:endParaRPr lang="en-US" sz="1100" dirty="0">
                        <a:effectLst/>
                        <a:latin typeface="Calibri"/>
                        <a:ea typeface="Calibri"/>
                        <a:cs typeface="Times New Roman"/>
                      </a:endParaRPr>
                    </a:p>
                  </a:txBody>
                  <a:tcPr marL="73025" marR="73025" marT="0" marB="0" anchor="ctr">
                    <a:lnT w="381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tabLst>
                          <a:tab pos="332740" algn="dec"/>
                        </a:tabLst>
                      </a:pPr>
                      <a:r>
                        <a:rPr lang="en-US" sz="1100" dirty="0">
                          <a:effectLst/>
                          <a:latin typeface="Calibri"/>
                          <a:ea typeface="Calibri"/>
                          <a:cs typeface="Times New Roman"/>
                        </a:rPr>
                        <a:t>525</a:t>
                      </a:r>
                    </a:p>
                  </a:txBody>
                  <a:tcPr marL="73025" marR="73025" marT="0" marB="0" anchor="ctr">
                    <a:lnT w="381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tabLst>
                          <a:tab pos="368300" algn="dec"/>
                        </a:tabLst>
                      </a:pPr>
                      <a:r>
                        <a:rPr lang="en-US" sz="1100" dirty="0">
                          <a:effectLst/>
                        </a:rPr>
                        <a:t>375</a:t>
                      </a:r>
                      <a:endParaRPr lang="en-US" sz="1100" dirty="0">
                        <a:effectLst/>
                        <a:latin typeface="Calibri"/>
                        <a:ea typeface="Calibri"/>
                        <a:cs typeface="Times New Roman"/>
                      </a:endParaRPr>
                    </a:p>
                  </a:txBody>
                  <a:tcPr marL="73025" marR="73025" marT="0" marB="0" anchor="ctr">
                    <a:lnT w="381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tabLst>
                          <a:tab pos="332740" algn="dec"/>
                        </a:tabLst>
                      </a:pPr>
                      <a:r>
                        <a:rPr lang="en-US" sz="1100" dirty="0">
                          <a:effectLst/>
                          <a:latin typeface="Calibri"/>
                          <a:ea typeface="Calibri"/>
                          <a:cs typeface="Times New Roman"/>
                        </a:rPr>
                        <a:t>525</a:t>
                      </a:r>
                    </a:p>
                  </a:txBody>
                  <a:tcPr marL="73025" marR="73025" marT="0" marB="0"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2"/>
                  </a:ext>
                </a:extLst>
              </a:tr>
              <a:tr h="181420">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325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dirty="0">
                          <a:effectLst/>
                        </a:rPr>
                        <a:t>450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325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dirty="0">
                          <a:effectLst/>
                        </a:rPr>
                        <a:t>450</a:t>
                      </a:r>
                      <a:endParaRPr lang="en-US" sz="1100" dirty="0">
                        <a:effectLst/>
                        <a:latin typeface="Calibri"/>
                        <a:ea typeface="Calibri"/>
                        <a:cs typeface="Times New Roman"/>
                      </a:endParaRPr>
                    </a:p>
                  </a:txBody>
                  <a:tcPr marL="73025" marR="73025" marT="0" marB="0" anchor="ctr"/>
                </a:tc>
                <a:extLst>
                  <a:ext uri="{0D108BD9-81ED-4DB2-BD59-A6C34878D82A}">
                    <a16:rowId xmlns:a16="http://schemas.microsoft.com/office/drawing/2014/main" val="10003"/>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Head Rotational Acceleration [rad/sec</a:t>
                      </a:r>
                      <a:r>
                        <a:rPr lang="en-US" sz="1100" baseline="30000" dirty="0">
                          <a:effectLst/>
                          <a:latin typeface="Calibri" pitchFamily="34" charset="0"/>
                          <a:cs typeface="Calibri" pitchFamily="34" charset="0"/>
                        </a:rPr>
                        <a:t>2</a:t>
                      </a:r>
                      <a:r>
                        <a:rPr lang="en-US" sz="1100" dirty="0">
                          <a:effectLst/>
                          <a:latin typeface="Calibri" pitchFamily="34" charset="0"/>
                          <a:cs typeface="Calibri" pitchFamily="34" charset="0"/>
                        </a:rPr>
                        <a:t>]</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dirty="0">
                          <a:effectLst/>
                        </a:rPr>
                        <a:t>2,500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dirty="0">
                          <a:effectLst/>
                        </a:rPr>
                        <a:t>4,200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dirty="0">
                          <a:effectLst/>
                        </a:rPr>
                        <a:t>2,500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dirty="0">
                          <a:effectLst/>
                        </a:rPr>
                        <a:t>4,200</a:t>
                      </a:r>
                      <a:endParaRPr lang="en-US" sz="1100" dirty="0">
                        <a:effectLst/>
                        <a:latin typeface="Calibri"/>
                        <a:ea typeface="Calibri"/>
                        <a:cs typeface="Times New Roman"/>
                      </a:endParaRPr>
                    </a:p>
                  </a:txBody>
                  <a:tcPr marL="73025" marR="73025" marT="0" marB="0" anchor="ctr"/>
                </a:tc>
                <a:extLst>
                  <a:ext uri="{0D108BD9-81ED-4DB2-BD59-A6C34878D82A}">
                    <a16:rowId xmlns:a16="http://schemas.microsoft.com/office/drawing/2014/main" val="10004"/>
                  </a:ext>
                </a:extLst>
              </a:tr>
              <a:tr h="192787">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dirty="0">
                          <a:effectLst/>
                        </a:rPr>
                        <a:t>2,100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dirty="0">
                          <a:effectLst/>
                        </a:rPr>
                        <a:t>3,600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dirty="0">
                          <a:effectLst/>
                        </a:rPr>
                        <a:t>2,100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dirty="0">
                          <a:effectLst/>
                        </a:rPr>
                        <a:t>3,600</a:t>
                      </a:r>
                      <a:endParaRPr lang="en-US" sz="1100" dirty="0">
                        <a:effectLst/>
                        <a:latin typeface="Calibri"/>
                        <a:ea typeface="Calibri"/>
                        <a:cs typeface="Times New Roman"/>
                      </a:endParaRPr>
                    </a:p>
                  </a:txBody>
                  <a:tcPr marL="73025" marR="73025" marT="0" marB="0" anchor="ctr"/>
                </a:tc>
                <a:extLst>
                  <a:ext uri="{0D108BD9-81ED-4DB2-BD59-A6C34878D82A}">
                    <a16:rowId xmlns:a16="http://schemas.microsoft.com/office/drawing/2014/main" val="10005"/>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N</a:t>
                      </a:r>
                      <a:r>
                        <a:rPr lang="en-US" sz="1100" baseline="-25000" dirty="0">
                          <a:effectLst/>
                          <a:latin typeface="Calibri" pitchFamily="34" charset="0"/>
                          <a:cs typeface="Calibri" pitchFamily="34" charset="0"/>
                        </a:rPr>
                        <a:t>ij</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0.5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dirty="0">
                          <a:effectLst/>
                        </a:rPr>
                        <a:t>0.5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a:effectLst/>
                        </a:rPr>
                        <a:t>0.4</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a:effectLst/>
                        </a:rPr>
                        <a:t>0.4</a:t>
                      </a:r>
                      <a:endParaRPr lang="en-US" sz="1100">
                        <a:effectLst/>
                        <a:latin typeface="Calibri"/>
                        <a:ea typeface="Calibri"/>
                        <a:cs typeface="Times New Roman"/>
                      </a:endParaRPr>
                    </a:p>
                  </a:txBody>
                  <a:tcPr marL="73025" marR="73025" marT="0" marB="0" anchor="ctr"/>
                </a:tc>
                <a:extLst>
                  <a:ext uri="{0D108BD9-81ED-4DB2-BD59-A6C34878D82A}">
                    <a16:rowId xmlns:a16="http://schemas.microsoft.com/office/drawing/2014/main" val="10006"/>
                  </a:ext>
                </a:extLst>
              </a:tr>
              <a:tr h="181420">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0.5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dirty="0">
                          <a:effectLst/>
                        </a:rPr>
                        <a:t>0.5</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01955" algn="dec"/>
                        </a:tabLst>
                      </a:pPr>
                      <a:r>
                        <a:rPr lang="en-US" sz="1100">
                          <a:effectLst/>
                        </a:rPr>
                        <a:t>0.4</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a:effectLst/>
                        </a:rPr>
                        <a:t>0.4</a:t>
                      </a:r>
                      <a:endParaRPr lang="en-US" sz="1100">
                        <a:effectLst/>
                        <a:latin typeface="Calibri"/>
                        <a:ea typeface="Calibri"/>
                        <a:cs typeface="Times New Roman"/>
                      </a:endParaRPr>
                    </a:p>
                  </a:txBody>
                  <a:tcPr marL="73025" marR="73025" marT="0" marB="0" anchor="ctr"/>
                </a:tc>
                <a:extLst>
                  <a:ext uri="{0D108BD9-81ED-4DB2-BD59-A6C34878D82A}">
                    <a16:rowId xmlns:a16="http://schemas.microsoft.com/office/drawing/2014/main" val="10007"/>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Peak Neck Axial Tension Force [N]</a:t>
                      </a:r>
                      <a:r>
                        <a:rPr lang="en-US" sz="1100" baseline="30000" dirty="0">
                          <a:effectLst/>
                          <a:latin typeface="Calibri" pitchFamily="34" charset="0"/>
                          <a:cs typeface="Calibri" pitchFamily="34" charset="0"/>
                        </a:rPr>
                        <a:t>2</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gridSpan="2">
                  <a:txBody>
                    <a:bodyPr/>
                    <a:lstStyle/>
                    <a:p>
                      <a:pPr marL="0" marR="0" algn="ctr">
                        <a:lnSpc>
                          <a:spcPct val="115000"/>
                        </a:lnSpc>
                        <a:spcBef>
                          <a:spcPts val="0"/>
                        </a:spcBef>
                        <a:spcAft>
                          <a:spcPts val="0"/>
                        </a:spcAft>
                        <a:tabLst>
                          <a:tab pos="549275" algn="dec"/>
                        </a:tabLst>
                      </a:pPr>
                      <a:r>
                        <a:rPr lang="en-US" sz="1100" dirty="0">
                          <a:effectLst/>
                        </a:rPr>
                        <a:t>890 – 1,840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tc gridSpan="2">
                  <a:txBody>
                    <a:bodyPr/>
                    <a:lstStyle/>
                    <a:p>
                      <a:pPr marL="0" marR="0" algn="ctr">
                        <a:lnSpc>
                          <a:spcPct val="115000"/>
                        </a:lnSpc>
                        <a:spcBef>
                          <a:spcPts val="0"/>
                        </a:spcBef>
                        <a:spcAft>
                          <a:spcPts val="0"/>
                        </a:spcAft>
                        <a:tabLst>
                          <a:tab pos="630555" algn="dec"/>
                        </a:tabLst>
                      </a:pPr>
                      <a:r>
                        <a:rPr lang="en-US" sz="1100" dirty="0">
                          <a:effectLst/>
                        </a:rPr>
                        <a:t>765 – 1,580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extLst>
                  <a:ext uri="{0D108BD9-81ED-4DB2-BD59-A6C34878D82A}">
                    <a16:rowId xmlns:a16="http://schemas.microsoft.com/office/drawing/2014/main" val="10008"/>
                  </a:ext>
                </a:extLst>
              </a:tr>
              <a:tr h="192787">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gridSpan="2">
                  <a:txBody>
                    <a:bodyPr/>
                    <a:lstStyle/>
                    <a:p>
                      <a:pPr marL="0" marR="0" algn="ctr">
                        <a:lnSpc>
                          <a:spcPct val="115000"/>
                        </a:lnSpc>
                        <a:spcBef>
                          <a:spcPts val="0"/>
                        </a:spcBef>
                        <a:spcAft>
                          <a:spcPts val="0"/>
                        </a:spcAft>
                        <a:tabLst>
                          <a:tab pos="549275" algn="dec"/>
                        </a:tabLst>
                      </a:pPr>
                      <a:r>
                        <a:rPr lang="en-US" sz="1100" dirty="0">
                          <a:effectLst/>
                        </a:rPr>
                        <a:t>2,000 – 3,390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tc gridSpan="2">
                  <a:txBody>
                    <a:bodyPr/>
                    <a:lstStyle/>
                    <a:p>
                      <a:pPr marL="0" marR="0" algn="ctr">
                        <a:lnSpc>
                          <a:spcPct val="115000"/>
                        </a:lnSpc>
                        <a:spcBef>
                          <a:spcPts val="0"/>
                        </a:spcBef>
                        <a:spcAft>
                          <a:spcPts val="0"/>
                        </a:spcAft>
                        <a:tabLst>
                          <a:tab pos="630555" algn="dec"/>
                        </a:tabLst>
                      </a:pPr>
                      <a:r>
                        <a:rPr lang="en-US" sz="1100" dirty="0">
                          <a:effectLst/>
                        </a:rPr>
                        <a:t>1,720 – 2,910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extLst>
                  <a:ext uri="{0D108BD9-81ED-4DB2-BD59-A6C34878D82A}">
                    <a16:rowId xmlns:a16="http://schemas.microsoft.com/office/drawing/2014/main" val="10009"/>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Peak Neck Axial Compression Force [N]</a:t>
                      </a:r>
                      <a:r>
                        <a:rPr lang="en-US" sz="1100" baseline="30000" dirty="0">
                          <a:effectLst/>
                          <a:latin typeface="Calibri" pitchFamily="34" charset="0"/>
                          <a:cs typeface="Calibri" pitchFamily="34" charset="0"/>
                        </a:rPr>
                        <a:t>2</a:t>
                      </a:r>
                      <a:r>
                        <a:rPr lang="en-US" sz="800" dirty="0">
                          <a:effectLst/>
                          <a:latin typeface="Calibri" pitchFamily="34" charset="0"/>
                          <a:cs typeface="Calibri" pitchFamily="34" charset="0"/>
                        </a:rPr>
                        <a:t> </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gridSpan="2">
                  <a:txBody>
                    <a:bodyPr/>
                    <a:lstStyle/>
                    <a:p>
                      <a:pPr marL="0" marR="0" algn="ctr">
                        <a:lnSpc>
                          <a:spcPct val="115000"/>
                        </a:lnSpc>
                        <a:spcBef>
                          <a:spcPts val="0"/>
                        </a:spcBef>
                        <a:spcAft>
                          <a:spcPts val="0"/>
                        </a:spcAft>
                        <a:tabLst>
                          <a:tab pos="549275" algn="dec"/>
                        </a:tabLst>
                      </a:pPr>
                      <a:r>
                        <a:rPr lang="en-US" sz="1100" dirty="0">
                          <a:effectLst/>
                        </a:rPr>
                        <a:t>890 – 2,310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tc gridSpan="2">
                  <a:txBody>
                    <a:bodyPr/>
                    <a:lstStyle/>
                    <a:p>
                      <a:pPr marL="0" marR="0" algn="ctr">
                        <a:lnSpc>
                          <a:spcPct val="115000"/>
                        </a:lnSpc>
                        <a:spcBef>
                          <a:spcPts val="0"/>
                        </a:spcBef>
                        <a:spcAft>
                          <a:spcPts val="0"/>
                        </a:spcAft>
                        <a:tabLst>
                          <a:tab pos="630555" algn="dec"/>
                        </a:tabLst>
                      </a:pPr>
                      <a:r>
                        <a:rPr lang="en-US" sz="1100" dirty="0">
                          <a:effectLst/>
                        </a:rPr>
                        <a:t>765 – 1,990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extLst>
                  <a:ext uri="{0D108BD9-81ED-4DB2-BD59-A6C34878D82A}">
                    <a16:rowId xmlns:a16="http://schemas.microsoft.com/office/drawing/2014/main" val="10010"/>
                  </a:ext>
                </a:extLst>
              </a:tr>
              <a:tr h="192787">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gridSpan="2">
                  <a:txBody>
                    <a:bodyPr/>
                    <a:lstStyle/>
                    <a:p>
                      <a:pPr marL="0" marR="0" algn="ctr">
                        <a:lnSpc>
                          <a:spcPct val="115000"/>
                        </a:lnSpc>
                        <a:spcBef>
                          <a:spcPts val="0"/>
                        </a:spcBef>
                        <a:spcAft>
                          <a:spcPts val="0"/>
                        </a:spcAft>
                        <a:tabLst>
                          <a:tab pos="549275" algn="dec"/>
                        </a:tabLst>
                      </a:pPr>
                      <a:r>
                        <a:rPr lang="en-US" sz="1100" dirty="0">
                          <a:effectLst/>
                        </a:rPr>
                        <a:t>2,000 – 4,360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tc gridSpan="2">
                  <a:txBody>
                    <a:bodyPr/>
                    <a:lstStyle/>
                    <a:p>
                      <a:pPr marL="0" marR="0" algn="ctr">
                        <a:lnSpc>
                          <a:spcPct val="115000"/>
                        </a:lnSpc>
                        <a:spcBef>
                          <a:spcPts val="0"/>
                        </a:spcBef>
                        <a:spcAft>
                          <a:spcPts val="0"/>
                        </a:spcAft>
                        <a:tabLst>
                          <a:tab pos="630555" algn="dec"/>
                        </a:tabLst>
                      </a:pPr>
                      <a:r>
                        <a:rPr lang="en-US" sz="1100" dirty="0">
                          <a:effectLst/>
                        </a:rPr>
                        <a:t>1,720 – 3,750</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extLst>
                  <a:ext uri="{0D108BD9-81ED-4DB2-BD59-A6C34878D82A}">
                    <a16:rowId xmlns:a16="http://schemas.microsoft.com/office/drawing/2014/main" val="10011"/>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Flail</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gridSpan="4">
                  <a:txBody>
                    <a:bodyPr/>
                    <a:lstStyle/>
                    <a:p>
                      <a:pPr marL="0" marR="0" algn="ctr">
                        <a:lnSpc>
                          <a:spcPct val="115000"/>
                        </a:lnSpc>
                        <a:spcBef>
                          <a:spcPts val="0"/>
                        </a:spcBef>
                        <a:spcAft>
                          <a:spcPts val="0"/>
                        </a:spcAft>
                        <a:tabLst>
                          <a:tab pos="346710" algn="dec"/>
                        </a:tabLst>
                      </a:pPr>
                      <a:r>
                        <a:rPr lang="en-US" sz="1100" dirty="0">
                          <a:effectLst/>
                        </a:rPr>
                        <a:t>Pass</a:t>
                      </a:r>
                      <a:endParaRPr lang="en-US" sz="1100" dirty="0">
                        <a:effectLst/>
                        <a:latin typeface="Calibri"/>
                        <a:ea typeface="Calibri"/>
                        <a:cs typeface="Times New Roman"/>
                      </a:endParaRPr>
                    </a:p>
                  </a:txBody>
                  <a:tcPr marL="73025" marR="7302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81420">
                <a:tc vMerge="1">
                  <a:txBody>
                    <a:bodyPr/>
                    <a:lstStyle/>
                    <a:p>
                      <a:endParaRPr lang="en-US"/>
                    </a:p>
                  </a:txBody>
                  <a:tcPr/>
                </a:tc>
                <a:tc>
                  <a:txBody>
                    <a:bodyPr/>
                    <a:lstStyle/>
                    <a:p>
                      <a:pPr marL="0" marR="0" algn="ctr">
                        <a:lnSpc>
                          <a:spcPct val="115000"/>
                        </a:lnSpc>
                        <a:spcBef>
                          <a:spcPts val="0"/>
                        </a:spcBef>
                        <a:spcAft>
                          <a:spcPts val="0"/>
                        </a:spcAft>
                      </a:pPr>
                      <a:r>
                        <a:rPr lang="en-US" sz="1100">
                          <a:effectLst/>
                        </a:rPr>
                        <a:t>95</a:t>
                      </a:r>
                      <a:r>
                        <a:rPr lang="en-US" sz="1100" baseline="30000">
                          <a:effectLst/>
                        </a:rPr>
                        <a:t>th</a:t>
                      </a:r>
                      <a:r>
                        <a:rPr lang="en-US" sz="1100">
                          <a:effectLst/>
                        </a:rPr>
                        <a:t> Male</a:t>
                      </a:r>
                      <a:endParaRPr lang="en-US" sz="1100">
                        <a:effectLst/>
                        <a:latin typeface="Calibri"/>
                        <a:ea typeface="Calibri"/>
                        <a:cs typeface="Times New Roman"/>
                      </a:endParaRPr>
                    </a:p>
                  </a:txBody>
                  <a:tcPr marL="73025" marR="73025" marT="0" marB="0" anchor="ctr"/>
                </a:tc>
                <a:tc gridSpan="4">
                  <a:txBody>
                    <a:bodyPr/>
                    <a:lstStyle/>
                    <a:p>
                      <a:pPr marL="0" marR="0" algn="ctr">
                        <a:lnSpc>
                          <a:spcPct val="115000"/>
                        </a:lnSpc>
                        <a:spcBef>
                          <a:spcPts val="0"/>
                        </a:spcBef>
                        <a:spcAft>
                          <a:spcPts val="0"/>
                        </a:spcAft>
                        <a:tabLst>
                          <a:tab pos="346710" algn="dec"/>
                        </a:tabLst>
                      </a:pPr>
                      <a:r>
                        <a:rPr lang="en-US" sz="1100">
                          <a:effectLst/>
                        </a:rPr>
                        <a:t>Pass</a:t>
                      </a:r>
                      <a:endParaRPr lang="en-US" sz="1100">
                        <a:effectLst/>
                        <a:latin typeface="Calibri"/>
                        <a:ea typeface="Calibri"/>
                        <a:cs typeface="Times New Roman"/>
                      </a:endParaRPr>
                    </a:p>
                  </a:txBody>
                  <a:tcPr marL="73025" marR="7302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3"/>
                  </a:ext>
                </a:extLst>
              </a:tr>
              <a:tr h="181420">
                <a:tc rowSpan="2">
                  <a:txBody>
                    <a:bodyPr/>
                    <a:lstStyle/>
                    <a:p>
                      <a:pPr marL="0" marR="0" algn="ctr">
                        <a:lnSpc>
                          <a:spcPct val="115000"/>
                        </a:lnSpc>
                        <a:spcBef>
                          <a:spcPts val="0"/>
                        </a:spcBef>
                        <a:spcAft>
                          <a:spcPts val="0"/>
                        </a:spcAft>
                      </a:pPr>
                      <a:r>
                        <a:rPr lang="en-US" sz="1100" dirty="0">
                          <a:effectLst/>
                          <a:latin typeface="Calibri" pitchFamily="34" charset="0"/>
                          <a:cs typeface="Calibri" pitchFamily="34" charset="0"/>
                        </a:rPr>
                        <a:t>Peak Lumbar Axial Compression [N]</a:t>
                      </a:r>
                      <a:r>
                        <a:rPr lang="en-US" sz="1100" baseline="30000" dirty="0">
                          <a:effectLst/>
                          <a:latin typeface="Calibri" pitchFamily="34" charset="0"/>
                          <a:cs typeface="Calibri" pitchFamily="34" charset="0"/>
                        </a:rPr>
                        <a:t>3</a:t>
                      </a:r>
                      <a:endParaRPr lang="en-US" sz="1100" dirty="0">
                        <a:effectLst/>
                        <a:latin typeface="Calibri" pitchFamily="34" charset="0"/>
                        <a:ea typeface="Calibri"/>
                        <a:cs typeface="Calibri" pitchFamily="34" charset="0"/>
                      </a:endParaRPr>
                    </a:p>
                  </a:txBody>
                  <a:tcPr marL="73025" marR="73025" marT="0" marB="0" anchor="ctr"/>
                </a:tc>
                <a:tc>
                  <a:txBody>
                    <a:bodyPr/>
                    <a:lstStyle/>
                    <a:p>
                      <a:pPr marL="0" marR="0" algn="ctr">
                        <a:lnSpc>
                          <a:spcPct val="115000"/>
                        </a:lnSpc>
                        <a:spcBef>
                          <a:spcPts val="0"/>
                        </a:spcBef>
                        <a:spcAft>
                          <a:spcPts val="0"/>
                        </a:spcAft>
                      </a:pPr>
                      <a:r>
                        <a:rPr lang="en-US" sz="1100">
                          <a:effectLst/>
                        </a:rPr>
                        <a:t>5</a:t>
                      </a:r>
                      <a:r>
                        <a:rPr lang="en-US" sz="1100" baseline="30000">
                          <a:effectLst/>
                        </a:rPr>
                        <a:t>th</a:t>
                      </a:r>
                      <a:r>
                        <a:rPr lang="en-US" sz="1100">
                          <a:effectLst/>
                        </a:rPr>
                        <a:t> Female</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a:effectLst/>
                        </a:rPr>
                        <a:t>3,500</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a:effectLst/>
                        </a:rPr>
                        <a:t>4,200</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11480" algn="dec"/>
                        </a:tabLst>
                      </a:pPr>
                      <a:r>
                        <a:rPr lang="en-US" sz="1100">
                          <a:effectLst/>
                        </a:rPr>
                        <a:t>3,000</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a:effectLst/>
                        </a:rPr>
                        <a:t>3,600</a:t>
                      </a:r>
                      <a:endParaRPr lang="en-US" sz="1100">
                        <a:effectLst/>
                        <a:latin typeface="Calibri"/>
                        <a:ea typeface="Calibri"/>
                        <a:cs typeface="Times New Roman"/>
                      </a:endParaRPr>
                    </a:p>
                  </a:txBody>
                  <a:tcPr marL="73025" marR="73025" marT="0" marB="0" anchor="ctr"/>
                </a:tc>
                <a:extLst>
                  <a:ext uri="{0D108BD9-81ED-4DB2-BD59-A6C34878D82A}">
                    <a16:rowId xmlns:a16="http://schemas.microsoft.com/office/drawing/2014/main" val="10014"/>
                  </a:ext>
                </a:extLst>
              </a:tr>
              <a:tr h="192787">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95</a:t>
                      </a:r>
                      <a:r>
                        <a:rPr lang="en-US" sz="1100" baseline="30000" dirty="0">
                          <a:effectLst/>
                        </a:rPr>
                        <a:t>th</a:t>
                      </a:r>
                      <a:r>
                        <a:rPr lang="en-US" sz="1100" dirty="0">
                          <a:effectLst/>
                        </a:rPr>
                        <a:t> Male</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68300" algn="dec"/>
                        </a:tabLst>
                      </a:pPr>
                      <a:r>
                        <a:rPr lang="en-US" sz="1100" dirty="0">
                          <a:effectLst/>
                        </a:rPr>
                        <a:t>6,600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32740" algn="dec"/>
                        </a:tabLst>
                      </a:pPr>
                      <a:r>
                        <a:rPr lang="en-US" sz="1100">
                          <a:effectLst/>
                        </a:rPr>
                        <a:t>7,800</a:t>
                      </a:r>
                      <a:endParaRPr lang="en-US" sz="110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411480" algn="dec"/>
                        </a:tabLst>
                      </a:pPr>
                      <a:r>
                        <a:rPr lang="en-US" sz="1100" dirty="0">
                          <a:effectLst/>
                        </a:rPr>
                        <a:t>5,700</a:t>
                      </a:r>
                      <a:endParaRPr lang="en-US" sz="1100" dirty="0">
                        <a:effectLst/>
                        <a:latin typeface="Calibri"/>
                        <a:ea typeface="Calibri"/>
                        <a:cs typeface="Times New Roman"/>
                      </a:endParaRPr>
                    </a:p>
                  </a:txBody>
                  <a:tcPr marL="73025" marR="73025" marT="0" marB="0" anchor="ctr"/>
                </a:tc>
                <a:tc>
                  <a:txBody>
                    <a:bodyPr/>
                    <a:lstStyle/>
                    <a:p>
                      <a:pPr marL="0" marR="0" algn="ctr">
                        <a:lnSpc>
                          <a:spcPct val="115000"/>
                        </a:lnSpc>
                        <a:spcBef>
                          <a:spcPts val="0"/>
                        </a:spcBef>
                        <a:spcAft>
                          <a:spcPts val="0"/>
                        </a:spcAft>
                        <a:tabLst>
                          <a:tab pos="346710" algn="dec"/>
                        </a:tabLst>
                      </a:pPr>
                      <a:r>
                        <a:rPr lang="en-US" sz="1100" dirty="0">
                          <a:effectLst/>
                        </a:rPr>
                        <a:t>6,700</a:t>
                      </a:r>
                      <a:endParaRPr lang="en-US" sz="1100" dirty="0">
                        <a:effectLst/>
                        <a:latin typeface="Calibri"/>
                        <a:ea typeface="Calibri"/>
                        <a:cs typeface="Times New Roman"/>
                      </a:endParaRPr>
                    </a:p>
                  </a:txBody>
                  <a:tcPr marL="73025" marR="73025" marT="0" marB="0" anchor="ctr"/>
                </a:tc>
                <a:extLst>
                  <a:ext uri="{0D108BD9-81ED-4DB2-BD59-A6C34878D82A}">
                    <a16:rowId xmlns:a16="http://schemas.microsoft.com/office/drawing/2014/main" val="10015"/>
                  </a:ext>
                </a:extLst>
              </a:tr>
            </a:tbl>
          </a:graphicData>
        </a:graphic>
      </p:graphicFrame>
      <p:sp>
        <p:nvSpPr>
          <p:cNvPr id="6" name="Content Placeholder 5"/>
          <p:cNvSpPr>
            <a:spLocks noGrp="1"/>
          </p:cNvSpPr>
          <p:nvPr>
            <p:ph idx="1"/>
          </p:nvPr>
        </p:nvSpPr>
        <p:spPr>
          <a:xfrm>
            <a:off x="394563" y="1297915"/>
            <a:ext cx="7286398" cy="4859045"/>
          </a:xfrm>
        </p:spPr>
        <p:txBody>
          <a:bodyPr/>
          <a:lstStyle/>
          <a:p>
            <a:pPr marL="0" indent="0">
              <a:spcBef>
                <a:spcPct val="0"/>
              </a:spcBef>
              <a:buNone/>
              <a:tabLst>
                <a:tab pos="346066" algn="dec"/>
              </a:tabLst>
            </a:pPr>
            <a:r>
              <a:rPr lang="en-US" sz="1400" dirty="0">
                <a:ea typeface="Calibri" pitchFamily="34" charset="0"/>
                <a:cs typeface="Times New Roman" pitchFamily="18" charset="0"/>
              </a:rPr>
              <a:t>Injury Assessment Reference Values (IARV) Limits</a:t>
            </a: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ea typeface="Calibri" pitchFamily="34" charset="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endParaRPr lang="en-US" sz="1400" dirty="0">
              <a:cs typeface="Times New Roman" pitchFamily="18" charset="0"/>
            </a:endParaRPr>
          </a:p>
          <a:p>
            <a:pPr marL="0" indent="0">
              <a:spcBef>
                <a:spcPct val="0"/>
              </a:spcBef>
              <a:buNone/>
              <a:tabLst>
                <a:tab pos="346066" algn="dec"/>
              </a:tabLst>
            </a:pPr>
            <a:r>
              <a:rPr lang="en-US" sz="1400" baseline="30000" dirty="0">
                <a:cs typeface="Times New Roman" pitchFamily="18" charset="0"/>
              </a:rPr>
              <a:t>1</a:t>
            </a:r>
            <a:r>
              <a:rPr lang="en-US" sz="1400" dirty="0">
                <a:cs typeface="Times New Roman" pitchFamily="18" charset="0"/>
              </a:rPr>
              <a:t>The following ATDs shall be used to evaluate the metrics: </a:t>
            </a:r>
          </a:p>
          <a:p>
            <a:pPr marL="0" indent="0">
              <a:spcBef>
                <a:spcPct val="0"/>
              </a:spcBef>
              <a:buNone/>
              <a:tabLst>
                <a:tab pos="346066" algn="dec"/>
              </a:tabLst>
            </a:pPr>
            <a:r>
              <a:rPr lang="en-US" sz="1400" dirty="0">
                <a:cs typeface="Times New Roman" pitchFamily="18" charset="0"/>
              </a:rPr>
              <a:t>	5</a:t>
            </a:r>
            <a:r>
              <a:rPr lang="en-US" sz="1400" baseline="30000" dirty="0">
                <a:cs typeface="Times New Roman" pitchFamily="18" charset="0"/>
              </a:rPr>
              <a:t>th</a:t>
            </a:r>
            <a:r>
              <a:rPr lang="en-US" sz="1400" dirty="0">
                <a:cs typeface="Times New Roman" pitchFamily="18" charset="0"/>
              </a:rPr>
              <a:t> percentile female automotive Hybrid III </a:t>
            </a:r>
          </a:p>
          <a:p>
            <a:pPr marL="0" indent="0">
              <a:spcBef>
                <a:spcPct val="0"/>
              </a:spcBef>
              <a:buNone/>
              <a:tabLst>
                <a:tab pos="346066" algn="dec"/>
              </a:tabLst>
            </a:pPr>
            <a:r>
              <a:rPr lang="en-US" sz="1400" dirty="0">
                <a:cs typeface="Times New Roman" pitchFamily="18" charset="0"/>
              </a:rPr>
              <a:t>      95</a:t>
            </a:r>
            <a:r>
              <a:rPr lang="en-US" sz="1400" baseline="30000" dirty="0">
                <a:cs typeface="Times New Roman" pitchFamily="18" charset="0"/>
              </a:rPr>
              <a:t>th</a:t>
            </a:r>
            <a:r>
              <a:rPr lang="en-US" sz="1400" dirty="0">
                <a:cs typeface="Times New Roman" pitchFamily="18" charset="0"/>
              </a:rPr>
              <a:t> percentile male automotive Hybrid III with straight spine</a:t>
            </a:r>
          </a:p>
          <a:p>
            <a:pPr marL="0" indent="0">
              <a:spcBef>
                <a:spcPct val="0"/>
              </a:spcBef>
              <a:buNone/>
              <a:tabLst>
                <a:tab pos="346066" algn="dec"/>
              </a:tabLst>
            </a:pPr>
            <a:r>
              <a:rPr lang="en-US" sz="1400" baseline="30000" dirty="0">
                <a:ea typeface="Calibri" pitchFamily="34" charset="0"/>
                <a:cs typeface="Times New Roman" pitchFamily="18" charset="0"/>
              </a:rPr>
              <a:t>2</a:t>
            </a:r>
            <a:r>
              <a:rPr lang="en-US" sz="1400" dirty="0">
                <a:ea typeface="Calibri" pitchFamily="34" charset="0"/>
                <a:cs typeface="Times New Roman" pitchFamily="18" charset="0"/>
              </a:rPr>
              <a:t>Values in table are evaluated at varying time durations as specified in J</a:t>
            </a:r>
            <a:endParaRPr lang="en-US" sz="700" dirty="0">
              <a:latin typeface="Arial" pitchFamily="34" charset="0"/>
              <a:cs typeface="Arial" pitchFamily="34" charset="0"/>
            </a:endParaRPr>
          </a:p>
          <a:p>
            <a:pPr marL="0" indent="0" eaLnBrk="0" hangingPunct="0">
              <a:spcBef>
                <a:spcPct val="0"/>
              </a:spcBef>
              <a:buNone/>
              <a:tabLst>
                <a:tab pos="346066" algn="dec"/>
              </a:tabLst>
            </a:pPr>
            <a:r>
              <a:rPr lang="en-US" sz="1400" baseline="30000" dirty="0">
                <a:ea typeface="Calibri" pitchFamily="34" charset="0"/>
                <a:cs typeface="Times New Roman" pitchFamily="18" charset="0"/>
              </a:rPr>
              <a:t>3</a:t>
            </a:r>
            <a:r>
              <a:rPr lang="en-US" sz="1400" dirty="0">
                <a:ea typeface="Calibri" pitchFamily="34" charset="0"/>
                <a:cs typeface="Times New Roman" pitchFamily="18" charset="0"/>
              </a:rPr>
              <a:t>Required only if Occupant Response Amplification ground rule is not met by the design</a:t>
            </a:r>
            <a:endParaRPr lang="en-US" sz="700" dirty="0">
              <a:latin typeface="Arial" pitchFamily="34" charset="0"/>
              <a:cs typeface="Arial" pitchFamily="34" charset="0"/>
            </a:endParaRPr>
          </a:p>
          <a:p>
            <a:endParaRPr lang="en-US" sz="1400" dirty="0"/>
          </a:p>
        </p:txBody>
      </p:sp>
      <p:pic>
        <p:nvPicPr>
          <p:cNvPr id="7" name="Picture 6">
            <a:extLst>
              <a:ext uri="{FF2B5EF4-FFF2-40B4-BE49-F238E27FC236}">
                <a16:creationId xmlns:a16="http://schemas.microsoft.com/office/drawing/2014/main" id="{9D0EB0AC-5484-6D9E-A84A-7AF8144C99DB}"/>
              </a:ext>
            </a:extLst>
          </p:cNvPr>
          <p:cNvPicPr>
            <a:picLocks noChangeAspect="1"/>
          </p:cNvPicPr>
          <p:nvPr/>
        </p:nvPicPr>
        <p:blipFill>
          <a:blip r:embed="rId2"/>
          <a:stretch>
            <a:fillRect/>
          </a:stretch>
        </p:blipFill>
        <p:spPr>
          <a:xfrm>
            <a:off x="7195558" y="1316836"/>
            <a:ext cx="4719453" cy="3468423"/>
          </a:xfrm>
          <a:prstGeom prst="rect">
            <a:avLst/>
          </a:prstGeom>
        </p:spPr>
      </p:pic>
    </p:spTree>
    <p:extLst>
      <p:ext uri="{BB962C8B-B14F-4D97-AF65-F5344CB8AC3E}">
        <p14:creationId xmlns:p14="http://schemas.microsoft.com/office/powerpoint/2010/main" val="937084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E61D-084C-2EAD-9EAD-DCF0564AB3B9}"/>
              </a:ext>
            </a:extLst>
          </p:cNvPr>
          <p:cNvSpPr>
            <a:spLocks noGrp="1"/>
          </p:cNvSpPr>
          <p:nvPr>
            <p:ph type="title"/>
          </p:nvPr>
        </p:nvSpPr>
        <p:spPr/>
        <p:txBody>
          <a:bodyPr/>
          <a:lstStyle/>
          <a:p>
            <a:pPr algn="ctr"/>
            <a:r>
              <a:rPr lang="en-US" dirty="0"/>
              <a:t>Supplemental Human Volunteer Tests</a:t>
            </a:r>
          </a:p>
        </p:txBody>
      </p:sp>
      <p:pic>
        <p:nvPicPr>
          <p:cNvPr id="6" name="Content Placeholder 5">
            <a:extLst>
              <a:ext uri="{FF2B5EF4-FFF2-40B4-BE49-F238E27FC236}">
                <a16:creationId xmlns:a16="http://schemas.microsoft.com/office/drawing/2014/main" id="{8D88D1A5-DB16-66C0-EA65-882CE779EB52}"/>
              </a:ext>
            </a:extLst>
          </p:cNvPr>
          <p:cNvPicPr>
            <a:picLocks noGrp="1" noChangeAspect="1"/>
          </p:cNvPicPr>
          <p:nvPr>
            <p:ph sz="half" idx="1"/>
          </p:nvPr>
        </p:nvPicPr>
        <p:blipFill>
          <a:blip r:embed="rId2"/>
          <a:stretch>
            <a:fillRect/>
          </a:stretch>
        </p:blipFill>
        <p:spPr>
          <a:xfrm>
            <a:off x="388993" y="1426030"/>
            <a:ext cx="5196762" cy="4060370"/>
          </a:xfrm>
          <a:prstGeom prst="rect">
            <a:avLst/>
          </a:prstGeom>
        </p:spPr>
      </p:pic>
      <p:sp>
        <p:nvSpPr>
          <p:cNvPr id="7" name="Content Placeholder 6">
            <a:extLst>
              <a:ext uri="{FF2B5EF4-FFF2-40B4-BE49-F238E27FC236}">
                <a16:creationId xmlns:a16="http://schemas.microsoft.com/office/drawing/2014/main" id="{92F5713C-8183-77F6-A2C8-8FB0F1129F86}"/>
              </a:ext>
            </a:extLst>
          </p:cNvPr>
          <p:cNvSpPr>
            <a:spLocks noGrp="1"/>
          </p:cNvSpPr>
          <p:nvPr>
            <p:ph sz="half" idx="2"/>
          </p:nvPr>
        </p:nvSpPr>
        <p:spPr/>
        <p:txBody>
          <a:bodyPr/>
          <a:lstStyle/>
          <a:p>
            <a:r>
              <a:rPr lang="en-US" dirty="0"/>
              <a:t>Current ATDs are not sensitive predictors of bruising, </a:t>
            </a:r>
            <a:r>
              <a:rPr lang="en-US" dirty="0" err="1"/>
              <a:t>pich</a:t>
            </a:r>
            <a:r>
              <a:rPr lang="en-US" dirty="0"/>
              <a:t> points, etc.</a:t>
            </a:r>
          </a:p>
          <a:p>
            <a:r>
              <a:rPr lang="en-US" dirty="0"/>
              <a:t>ATDs are not </a:t>
            </a:r>
            <a:r>
              <a:rPr lang="en-US" dirty="0" err="1"/>
              <a:t>biofidelic</a:t>
            </a:r>
            <a:r>
              <a:rPr lang="en-US" dirty="0"/>
              <a:t> to space flight loading magnitudes and directions</a:t>
            </a:r>
          </a:p>
          <a:p>
            <a:r>
              <a:rPr lang="en-US" dirty="0"/>
              <a:t>ATDs cannot capture complex interactions like head, helmet, headrest interactions</a:t>
            </a:r>
          </a:p>
        </p:txBody>
      </p:sp>
    </p:spTree>
    <p:extLst>
      <p:ext uri="{BB962C8B-B14F-4D97-AF65-F5344CB8AC3E}">
        <p14:creationId xmlns:p14="http://schemas.microsoft.com/office/powerpoint/2010/main" val="947774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0A2E9D-5E1F-B741-F0E5-C5E170275A8B}"/>
              </a:ext>
            </a:extLst>
          </p:cNvPr>
          <p:cNvSpPr>
            <a:spLocks noGrp="1"/>
          </p:cNvSpPr>
          <p:nvPr>
            <p:ph type="title"/>
          </p:nvPr>
        </p:nvSpPr>
        <p:spPr/>
        <p:txBody>
          <a:bodyPr/>
          <a:lstStyle/>
          <a:p>
            <a:pPr algn="ctr"/>
            <a:r>
              <a:rPr lang="en-US" dirty="0"/>
              <a:t>Human Finite Element Models </a:t>
            </a:r>
          </a:p>
        </p:txBody>
      </p:sp>
      <p:sp>
        <p:nvSpPr>
          <p:cNvPr id="8" name="Content Placeholder 7">
            <a:extLst>
              <a:ext uri="{FF2B5EF4-FFF2-40B4-BE49-F238E27FC236}">
                <a16:creationId xmlns:a16="http://schemas.microsoft.com/office/drawing/2014/main" id="{DDF288B9-AF6B-D746-049F-DE36F3A7C638}"/>
              </a:ext>
            </a:extLst>
          </p:cNvPr>
          <p:cNvSpPr>
            <a:spLocks noGrp="1"/>
          </p:cNvSpPr>
          <p:nvPr>
            <p:ph sz="half" idx="2"/>
          </p:nvPr>
        </p:nvSpPr>
        <p:spPr/>
        <p:txBody>
          <a:bodyPr/>
          <a:lstStyle/>
          <a:p>
            <a:r>
              <a:rPr lang="en-US" dirty="0"/>
              <a:t>Models based on human tissue, not foam, metal, etc. in ATD</a:t>
            </a:r>
          </a:p>
          <a:p>
            <a:r>
              <a:rPr lang="en-US" dirty="0"/>
              <a:t>Rapidly gaining validation in the automotive safety field</a:t>
            </a:r>
          </a:p>
          <a:p>
            <a:r>
              <a:rPr lang="en-US" dirty="0"/>
              <a:t>Lend themselves much better to EVA suit and suited rover than ATDs for assessing injury risk</a:t>
            </a:r>
          </a:p>
          <a:p>
            <a:r>
              <a:rPr lang="en-US" dirty="0"/>
              <a:t>Currently not included in NASA standards </a:t>
            </a:r>
          </a:p>
        </p:txBody>
      </p:sp>
      <p:pic>
        <p:nvPicPr>
          <p:cNvPr id="5" name="Picture 4">
            <a:extLst>
              <a:ext uri="{FF2B5EF4-FFF2-40B4-BE49-F238E27FC236}">
                <a16:creationId xmlns:a16="http://schemas.microsoft.com/office/drawing/2014/main" id="{DF2BDA3E-01C2-095D-8C26-5FFBA4856ECF}"/>
              </a:ext>
            </a:extLst>
          </p:cNvPr>
          <p:cNvPicPr>
            <a:picLocks noChangeAspect="1"/>
          </p:cNvPicPr>
          <p:nvPr/>
        </p:nvPicPr>
        <p:blipFill>
          <a:blip r:embed="rId2"/>
          <a:stretch>
            <a:fillRect/>
          </a:stretch>
        </p:blipFill>
        <p:spPr>
          <a:xfrm>
            <a:off x="1600739" y="1426029"/>
            <a:ext cx="4090448" cy="5054932"/>
          </a:xfrm>
          <a:prstGeom prst="rect">
            <a:avLst/>
          </a:prstGeom>
        </p:spPr>
      </p:pic>
    </p:spTree>
    <p:extLst>
      <p:ext uri="{BB962C8B-B14F-4D97-AF65-F5344CB8AC3E}">
        <p14:creationId xmlns:p14="http://schemas.microsoft.com/office/powerpoint/2010/main" val="2612662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2391"/>
            <a:ext cx="9144000" cy="1520283"/>
          </a:xfrm>
        </p:spPr>
        <p:txBody>
          <a:bodyPr/>
          <a:lstStyle/>
          <a:p>
            <a:r>
              <a:rPr lang="en-US" dirty="0"/>
              <a:t>Flight History: Soyuz</a:t>
            </a:r>
          </a:p>
        </p:txBody>
      </p:sp>
    </p:spTree>
    <p:extLst>
      <p:ext uri="{BB962C8B-B14F-4D97-AF65-F5344CB8AC3E}">
        <p14:creationId xmlns:p14="http://schemas.microsoft.com/office/powerpoint/2010/main" val="1227360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NASA Study Background</a:t>
            </a:r>
          </a:p>
        </p:txBody>
      </p:sp>
      <p:sp>
        <p:nvSpPr>
          <p:cNvPr id="3" name="Content Placeholder 2"/>
          <p:cNvSpPr>
            <a:spLocks noGrp="1"/>
          </p:cNvSpPr>
          <p:nvPr>
            <p:ph idx="1"/>
          </p:nvPr>
        </p:nvSpPr>
        <p:spPr/>
        <p:txBody>
          <a:bodyPr>
            <a:normAutofit fontScale="92500" lnSpcReduction="20000"/>
          </a:bodyPr>
          <a:lstStyle/>
          <a:p>
            <a:r>
              <a:rPr lang="en-US" dirty="0"/>
              <a:t>First study to catalog Soyuz landing injury occurrence and types</a:t>
            </a:r>
          </a:p>
          <a:p>
            <a:endParaRPr lang="en-US" dirty="0"/>
          </a:p>
          <a:p>
            <a:r>
              <a:rPr lang="en-US" dirty="0"/>
              <a:t>Aim 1: Collect post-landing questionnaire and injury data to develop an injury database.</a:t>
            </a:r>
          </a:p>
          <a:p>
            <a:pPr lvl="1"/>
            <a:endParaRPr lang="en-US" dirty="0"/>
          </a:p>
          <a:p>
            <a:r>
              <a:rPr lang="en-US" dirty="0"/>
              <a:t>Aim 2: Determine the occurrence of landing injuries to crewmembers.</a:t>
            </a:r>
          </a:p>
          <a:p>
            <a:pPr lvl="1"/>
            <a:endParaRPr lang="en-US" dirty="0"/>
          </a:p>
          <a:p>
            <a:r>
              <a:rPr lang="en-US" dirty="0"/>
              <a:t>Aim 3: Determine whether the Soyuz meets current Orion and Commercial Crew Program (</a:t>
            </a:r>
            <a:r>
              <a:rPr lang="en-US" dirty="0" err="1"/>
              <a:t>SpaceX</a:t>
            </a:r>
            <a:r>
              <a:rPr lang="en-US" dirty="0"/>
              <a:t> Dragon and Boeing </a:t>
            </a:r>
            <a:r>
              <a:rPr lang="en-US" dirty="0" err="1"/>
              <a:t>Starliner</a:t>
            </a:r>
            <a:r>
              <a:rPr lang="en-US" dirty="0"/>
              <a:t>) requirements.</a:t>
            </a:r>
          </a:p>
          <a:p>
            <a:pPr lvl="1"/>
            <a:endParaRPr lang="en-US" dirty="0"/>
          </a:p>
          <a:p>
            <a:r>
              <a:rPr lang="en-US" dirty="0"/>
              <a:t>Aim 4: Evaluate whether Soyuz injury rates are consistent with injury risk curves we developed for the Hybrid III by running an FE simulation of each landing. Update injury risk metrics where necessary.</a:t>
            </a:r>
          </a:p>
          <a:p>
            <a:pPr lvl="1"/>
            <a:endParaRPr lang="en-US" dirty="0"/>
          </a:p>
          <a:p>
            <a:pPr lvl="1"/>
            <a:endParaRPr lang="en-US" dirty="0"/>
          </a:p>
        </p:txBody>
      </p:sp>
      <p:sp>
        <p:nvSpPr>
          <p:cNvPr id="6" name="Rectangle 5"/>
          <p:cNvSpPr/>
          <p:nvPr/>
        </p:nvSpPr>
        <p:spPr>
          <a:xfrm>
            <a:off x="750404" y="1813891"/>
            <a:ext cx="10644809" cy="2862470"/>
          </a:xfrm>
          <a:prstGeom prst="rect">
            <a:avLst/>
          </a:prstGeom>
          <a:noFill/>
          <a:ln w="666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597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Soyuz Reentry</a:t>
            </a:r>
          </a:p>
        </p:txBody>
      </p:sp>
      <p:pic>
        <p:nvPicPr>
          <p:cNvPr id="6" name="Picture 2" descr="Related imag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6270172" y="1710895"/>
            <a:ext cx="5638801" cy="400794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736771" y="5754172"/>
            <a:ext cx="6455229" cy="276999"/>
          </a:xfrm>
          <a:prstGeom prst="rect">
            <a:avLst/>
          </a:prstGeom>
          <a:noFill/>
        </p:spPr>
        <p:txBody>
          <a:bodyPr wrap="square" rtlCol="0">
            <a:spAutoFit/>
          </a:bodyPr>
          <a:lstStyle/>
          <a:p>
            <a:r>
              <a:rPr lang="en-US" sz="1200" dirty="0">
                <a:solidFill>
                  <a:schemeClr val="bg1"/>
                </a:solidFill>
              </a:rPr>
              <a:t>https://www.reddit.com/r/space/comments/2w5iw4/a_visual_representation_of_a_soyuz_reentry/</a:t>
            </a:r>
          </a:p>
        </p:txBody>
      </p:sp>
      <p:pic>
        <p:nvPicPr>
          <p:cNvPr id="1026" name="Picture 2" descr="(Graphic credit: Snappa)"/>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3701"/>
          <a:stretch/>
        </p:blipFill>
        <p:spPr bwMode="auto">
          <a:xfrm>
            <a:off x="98918" y="1710895"/>
            <a:ext cx="6001901" cy="40079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59227" y="5720854"/>
            <a:ext cx="4898571" cy="461665"/>
          </a:xfrm>
          <a:prstGeom prst="rect">
            <a:avLst/>
          </a:prstGeom>
          <a:noFill/>
        </p:spPr>
        <p:txBody>
          <a:bodyPr wrap="square" rtlCol="0">
            <a:spAutoFit/>
          </a:bodyPr>
          <a:lstStyle/>
          <a:p>
            <a:r>
              <a:rPr lang="en-US" sz="1200" dirty="0">
                <a:solidFill>
                  <a:schemeClr val="bg1"/>
                </a:solidFill>
              </a:rPr>
              <a:t>http://home.bt.com/news/science-news/tim-peakes-return-this-is-what-the-astronauts-journey-will-be-like-on-the-soyuz-tma-11364067838534</a:t>
            </a:r>
          </a:p>
        </p:txBody>
      </p:sp>
    </p:spTree>
    <p:extLst>
      <p:ext uri="{BB962C8B-B14F-4D97-AF65-F5344CB8AC3E}">
        <p14:creationId xmlns:p14="http://schemas.microsoft.com/office/powerpoint/2010/main" val="3351728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Soyuz Reentry &amp; Landing Characteristics</a:t>
            </a:r>
          </a:p>
        </p:txBody>
      </p:sp>
      <p:sp>
        <p:nvSpPr>
          <p:cNvPr id="7" name="Content Placeholder 6"/>
          <p:cNvSpPr>
            <a:spLocks noGrp="1"/>
          </p:cNvSpPr>
          <p:nvPr>
            <p:ph idx="1"/>
          </p:nvPr>
        </p:nvSpPr>
        <p:spPr>
          <a:xfrm>
            <a:off x="1632856" y="1045028"/>
            <a:ext cx="9633857" cy="5380654"/>
          </a:xfrm>
        </p:spPr>
        <p:txBody>
          <a:bodyPr>
            <a:normAutofit fontScale="85000" lnSpcReduction="10000"/>
          </a:bodyPr>
          <a:lstStyle/>
          <a:p>
            <a:r>
              <a:rPr lang="en-US" dirty="0"/>
              <a:t>Reentry friction slows the Soyuz from 17,000 mph to 500 mph</a:t>
            </a:r>
          </a:p>
          <a:p>
            <a:pPr lvl="1"/>
            <a:r>
              <a:rPr lang="en-US" dirty="0"/>
              <a:t>Peak </a:t>
            </a:r>
            <a:r>
              <a:rPr lang="en-US" dirty="0" err="1"/>
              <a:t>Gx</a:t>
            </a:r>
            <a:r>
              <a:rPr lang="en-US" dirty="0"/>
              <a:t> ~4.5 for tens of seconds</a:t>
            </a:r>
          </a:p>
          <a:p>
            <a:pPr lvl="1"/>
            <a:r>
              <a:rPr lang="en-US" dirty="0"/>
              <a:t>Ballistic reentry can result in ~7 </a:t>
            </a:r>
            <a:r>
              <a:rPr lang="en-US" dirty="0" err="1"/>
              <a:t>Gx</a:t>
            </a:r>
            <a:r>
              <a:rPr lang="en-US" dirty="0"/>
              <a:t> for tens of seconds</a:t>
            </a:r>
          </a:p>
          <a:p>
            <a:r>
              <a:rPr lang="en-US" dirty="0"/>
              <a:t>Main parachute slows the vehicle to ~19 mph</a:t>
            </a:r>
          </a:p>
          <a:p>
            <a:pPr lvl="1"/>
            <a:r>
              <a:rPr lang="en-US" dirty="0"/>
              <a:t>Backup parachute is smaller, so higher but unknown velocity</a:t>
            </a:r>
          </a:p>
          <a:p>
            <a:r>
              <a:rPr lang="en-US" dirty="0"/>
              <a:t>Retro rockets fire ~3 </a:t>
            </a:r>
            <a:r>
              <a:rPr lang="en-US" dirty="0" err="1"/>
              <a:t>ft</a:t>
            </a:r>
            <a:r>
              <a:rPr lang="en-US" dirty="0"/>
              <a:t> above ground &amp; slow the vehicle to ~3 mph</a:t>
            </a:r>
          </a:p>
          <a:p>
            <a:pPr lvl="1"/>
            <a:r>
              <a:rPr lang="en-US" dirty="0"/>
              <a:t>Estimate peak loading of ~4-8 G</a:t>
            </a:r>
          </a:p>
          <a:p>
            <a:r>
              <a:rPr lang="en-US" dirty="0"/>
              <a:t>Horizontal vehicle velocity is driven by wind speeds</a:t>
            </a:r>
          </a:p>
          <a:p>
            <a:r>
              <a:rPr lang="en-US" dirty="0"/>
              <a:t>Ground conditions affect impact load</a:t>
            </a:r>
          </a:p>
          <a:p>
            <a:pPr lvl="1"/>
            <a:r>
              <a:rPr lang="en-US" dirty="0"/>
              <a:t>Estimate ~4-8 G</a:t>
            </a:r>
          </a:p>
          <a:p>
            <a:r>
              <a:rPr lang="en-US" dirty="0"/>
              <a:t>Seat tilts under main chutes so crew are slightly head up</a:t>
            </a:r>
          </a:p>
          <a:p>
            <a:pPr lvl="1"/>
            <a:r>
              <a:rPr lang="en-US" dirty="0"/>
              <a:t>Impact loads are mostly rear impact with some spinal loading</a:t>
            </a:r>
          </a:p>
          <a:p>
            <a:pPr lvl="1"/>
            <a:r>
              <a:rPr lang="en-US" dirty="0"/>
              <a:t>Other impact directions are possible due to wind speeds &amp; attitude at retro firing</a:t>
            </a:r>
          </a:p>
          <a:p>
            <a:pPr lvl="1"/>
            <a:r>
              <a:rPr lang="en-US" dirty="0"/>
              <a:t>Seat can stroke to attenuate off-nominal loads</a:t>
            </a:r>
          </a:p>
          <a:p>
            <a:r>
              <a:rPr lang="en-US" dirty="0"/>
              <a:t>Vehicle often tumbles, and can be dragged by parachutes</a:t>
            </a:r>
          </a:p>
          <a:p>
            <a:endParaRPr lang="en-US" dirty="0"/>
          </a:p>
          <a:p>
            <a:endParaRPr lang="en-US" dirty="0"/>
          </a:p>
        </p:txBody>
      </p:sp>
    </p:spTree>
    <p:extLst>
      <p:ext uri="{BB962C8B-B14F-4D97-AF65-F5344CB8AC3E}">
        <p14:creationId xmlns:p14="http://schemas.microsoft.com/office/powerpoint/2010/main" val="2249844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Soyuz Seat</a:t>
            </a:r>
          </a:p>
        </p:txBody>
      </p:sp>
      <p:pic>
        <p:nvPicPr>
          <p:cNvPr id="2050" name="Picture 2" descr="Image result for soyuz seat"/>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624997"/>
            <a:ext cx="5181600" cy="43525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8200" y="5993190"/>
            <a:ext cx="4648200" cy="276999"/>
          </a:xfrm>
          <a:prstGeom prst="rect">
            <a:avLst/>
          </a:prstGeom>
          <a:noFill/>
        </p:spPr>
        <p:txBody>
          <a:bodyPr wrap="square" rtlCol="0">
            <a:spAutoFit/>
          </a:bodyPr>
          <a:lstStyle/>
          <a:p>
            <a:r>
              <a:rPr lang="en-US" sz="1200" dirty="0">
                <a:solidFill>
                  <a:schemeClr val="bg1"/>
                </a:solidFill>
              </a:rPr>
              <a:t>https://twitter.com/astrorm/status/235321042015498240</a:t>
            </a:r>
          </a:p>
        </p:txBody>
      </p:sp>
      <p:pic>
        <p:nvPicPr>
          <p:cNvPr id="2052" name="Picture 4" descr="File:Soyuz seat.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24997"/>
            <a:ext cx="5803392" cy="43525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28114" y="5993190"/>
            <a:ext cx="4310743" cy="276999"/>
          </a:xfrm>
          <a:prstGeom prst="rect">
            <a:avLst/>
          </a:prstGeom>
          <a:noFill/>
        </p:spPr>
        <p:txBody>
          <a:bodyPr wrap="square" rtlCol="0">
            <a:spAutoFit/>
          </a:bodyPr>
          <a:lstStyle/>
          <a:p>
            <a:r>
              <a:rPr lang="en-US" sz="1200" dirty="0">
                <a:solidFill>
                  <a:schemeClr val="bg1"/>
                </a:solidFill>
              </a:rPr>
              <a:t>https://commons.wikimedia.org/wiki/File:Soyuz_seat.jpg</a:t>
            </a:r>
          </a:p>
        </p:txBody>
      </p:sp>
    </p:spTree>
    <p:extLst>
      <p:ext uri="{BB962C8B-B14F-4D97-AF65-F5344CB8AC3E}">
        <p14:creationId xmlns:p14="http://schemas.microsoft.com/office/powerpoint/2010/main" val="922006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Interior Landing Perspective</a:t>
            </a:r>
          </a:p>
        </p:txBody>
      </p:sp>
      <p:sp>
        <p:nvSpPr>
          <p:cNvPr id="9" name="TextBox 8"/>
          <p:cNvSpPr txBox="1"/>
          <p:nvPr/>
        </p:nvSpPr>
        <p:spPr>
          <a:xfrm>
            <a:off x="1627823" y="6054043"/>
            <a:ext cx="3548743" cy="276999"/>
          </a:xfrm>
          <a:prstGeom prst="rect">
            <a:avLst/>
          </a:prstGeom>
          <a:noFill/>
        </p:spPr>
        <p:txBody>
          <a:bodyPr wrap="square" rtlCol="0">
            <a:spAutoFit/>
          </a:bodyPr>
          <a:lstStyle/>
          <a:p>
            <a:r>
              <a:rPr lang="en-US" sz="1200" dirty="0">
                <a:solidFill>
                  <a:schemeClr val="bg1"/>
                </a:solidFill>
              </a:rPr>
              <a:t>https://www.youtube.com/watch?v=MSPROvJ4eq4</a:t>
            </a:r>
          </a:p>
        </p:txBody>
      </p:sp>
      <p:sp>
        <p:nvSpPr>
          <p:cNvPr id="4" name="Content Placeholder 3">
            <a:extLst>
              <a:ext uri="{FF2B5EF4-FFF2-40B4-BE49-F238E27FC236}">
                <a16:creationId xmlns:a16="http://schemas.microsoft.com/office/drawing/2014/main" id="{53B815F6-7B84-C1EE-E4FD-B4921A1CBD6B}"/>
              </a:ext>
            </a:extLst>
          </p:cNvPr>
          <p:cNvSpPr>
            <a:spLocks noGrp="1"/>
          </p:cNvSpPr>
          <p:nvPr>
            <p:ph sz="half" idx="1"/>
          </p:nvPr>
        </p:nvSpPr>
        <p:spPr/>
        <p:txBody>
          <a:bodyPr/>
          <a:lstStyle/>
          <a:p>
            <a:endParaRPr lang="en-US"/>
          </a:p>
        </p:txBody>
      </p:sp>
      <p:pic>
        <p:nvPicPr>
          <p:cNvPr id="6" name="Picture 5">
            <a:extLst>
              <a:ext uri="{FF2B5EF4-FFF2-40B4-BE49-F238E27FC236}">
                <a16:creationId xmlns:a16="http://schemas.microsoft.com/office/drawing/2014/main" id="{D7B51533-2617-4598-6ED3-6E5A2C484880}"/>
              </a:ext>
            </a:extLst>
          </p:cNvPr>
          <p:cNvPicPr>
            <a:picLocks noChangeAspect="1"/>
          </p:cNvPicPr>
          <p:nvPr/>
        </p:nvPicPr>
        <p:blipFill>
          <a:blip r:embed="rId2"/>
          <a:stretch>
            <a:fillRect/>
          </a:stretch>
        </p:blipFill>
        <p:spPr>
          <a:xfrm>
            <a:off x="1375873" y="987214"/>
            <a:ext cx="9103051" cy="5343828"/>
          </a:xfrm>
          <a:prstGeom prst="rect">
            <a:avLst/>
          </a:prstGeom>
        </p:spPr>
      </p:pic>
    </p:spTree>
    <p:extLst>
      <p:ext uri="{BB962C8B-B14F-4D97-AF65-F5344CB8AC3E}">
        <p14:creationId xmlns:p14="http://schemas.microsoft.com/office/powerpoint/2010/main" val="1057587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Aim 1: Medical Data &amp; Survey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93966593"/>
              </p:ext>
            </p:extLst>
          </p:nvPr>
        </p:nvGraphicFramePr>
        <p:xfrm>
          <a:off x="838200" y="1730931"/>
          <a:ext cx="10580915" cy="2569592"/>
        </p:xfrm>
        <a:graphic>
          <a:graphicData uri="http://schemas.openxmlformats.org/drawingml/2006/table">
            <a:tbl>
              <a:tblPr firstRow="1" firstCol="1" bandRow="1">
                <a:tableStyleId>{5C22544A-7EE6-4342-B048-85BDC9FD1C3A}</a:tableStyleId>
              </a:tblPr>
              <a:tblGrid>
                <a:gridCol w="1583669">
                  <a:extLst>
                    <a:ext uri="{9D8B030D-6E8A-4147-A177-3AD203B41FA5}">
                      <a16:colId xmlns:a16="http://schemas.microsoft.com/office/drawing/2014/main" val="2289697990"/>
                    </a:ext>
                  </a:extLst>
                </a:gridCol>
                <a:gridCol w="844623">
                  <a:extLst>
                    <a:ext uri="{9D8B030D-6E8A-4147-A177-3AD203B41FA5}">
                      <a16:colId xmlns:a16="http://schemas.microsoft.com/office/drawing/2014/main" val="391511620"/>
                    </a:ext>
                  </a:extLst>
                </a:gridCol>
                <a:gridCol w="960248">
                  <a:extLst>
                    <a:ext uri="{9D8B030D-6E8A-4147-A177-3AD203B41FA5}">
                      <a16:colId xmlns:a16="http://schemas.microsoft.com/office/drawing/2014/main" val="1395877368"/>
                    </a:ext>
                  </a:extLst>
                </a:gridCol>
                <a:gridCol w="809569">
                  <a:extLst>
                    <a:ext uri="{9D8B030D-6E8A-4147-A177-3AD203B41FA5}">
                      <a16:colId xmlns:a16="http://schemas.microsoft.com/office/drawing/2014/main" val="1059247134"/>
                    </a:ext>
                  </a:extLst>
                </a:gridCol>
                <a:gridCol w="980004">
                  <a:extLst>
                    <a:ext uri="{9D8B030D-6E8A-4147-A177-3AD203B41FA5}">
                      <a16:colId xmlns:a16="http://schemas.microsoft.com/office/drawing/2014/main" val="1360184107"/>
                    </a:ext>
                  </a:extLst>
                </a:gridCol>
                <a:gridCol w="826612">
                  <a:extLst>
                    <a:ext uri="{9D8B030D-6E8A-4147-A177-3AD203B41FA5}">
                      <a16:colId xmlns:a16="http://schemas.microsoft.com/office/drawing/2014/main" val="1046309647"/>
                    </a:ext>
                  </a:extLst>
                </a:gridCol>
                <a:gridCol w="1176005">
                  <a:extLst>
                    <a:ext uri="{9D8B030D-6E8A-4147-A177-3AD203B41FA5}">
                      <a16:colId xmlns:a16="http://schemas.microsoft.com/office/drawing/2014/main" val="1017886876"/>
                    </a:ext>
                  </a:extLst>
                </a:gridCol>
                <a:gridCol w="1133395">
                  <a:extLst>
                    <a:ext uri="{9D8B030D-6E8A-4147-A177-3AD203B41FA5}">
                      <a16:colId xmlns:a16="http://schemas.microsoft.com/office/drawing/2014/main" val="267417249"/>
                    </a:ext>
                  </a:extLst>
                </a:gridCol>
                <a:gridCol w="1133395">
                  <a:extLst>
                    <a:ext uri="{9D8B030D-6E8A-4147-A177-3AD203B41FA5}">
                      <a16:colId xmlns:a16="http://schemas.microsoft.com/office/drawing/2014/main" val="783655072"/>
                    </a:ext>
                  </a:extLst>
                </a:gridCol>
                <a:gridCol w="1133395">
                  <a:extLst>
                    <a:ext uri="{9D8B030D-6E8A-4147-A177-3AD203B41FA5}">
                      <a16:colId xmlns:a16="http://schemas.microsoft.com/office/drawing/2014/main" val="1050670246"/>
                    </a:ext>
                  </a:extLst>
                </a:gridCol>
              </a:tblGrid>
              <a:tr h="640080">
                <a:tc>
                  <a:txBody>
                    <a:bodyPr/>
                    <a:lstStyle/>
                    <a:p>
                      <a:pPr marL="0" marR="0" algn="ctr">
                        <a:lnSpc>
                          <a:spcPct val="115000"/>
                        </a:lnSpc>
                        <a:spcBef>
                          <a:spcPts val="0"/>
                        </a:spcBef>
                        <a:spcAft>
                          <a:spcPts val="0"/>
                        </a:spcAft>
                      </a:pPr>
                      <a:r>
                        <a:rPr lang="en-US" sz="1400" dirty="0">
                          <a:effectLst/>
                        </a:rPr>
                        <a:t>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tc>
                <a:tc>
                  <a:txBody>
                    <a:bodyPr/>
                    <a:lstStyle/>
                    <a:p>
                      <a:pPr marL="0" marR="0" algn="ctr">
                        <a:lnSpc>
                          <a:spcPct val="115000"/>
                        </a:lnSpc>
                        <a:spcBef>
                          <a:spcPts val="0"/>
                        </a:spcBef>
                        <a:spcAft>
                          <a:spcPts val="0"/>
                        </a:spcAft>
                      </a:pPr>
                      <a:r>
                        <a:rPr lang="en-US" sz="1400" dirty="0">
                          <a:effectLst/>
                        </a:rPr>
                        <a:t>Soyuz Landers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dirty="0">
                          <a:effectLst/>
                        </a:rPr>
                        <a:t>Consented to Medical Data</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dirty="0">
                          <a:effectLst/>
                        </a:rPr>
                        <a:t>Declined Medical Data</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dirty="0">
                          <a:effectLst/>
                        </a:rPr>
                        <a:t>Consented to Survey</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dirty="0">
                          <a:effectLst/>
                        </a:rPr>
                        <a:t>Declined Survey</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dirty="0">
                          <a:effectLst/>
                        </a:rPr>
                        <a:t>No Response to Survey Consent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b"/>
                </a:tc>
                <a:tc>
                  <a:txBody>
                    <a:bodyPr/>
                    <a:lstStyle/>
                    <a:p>
                      <a:pPr marL="0" marR="0" algn="ctr">
                        <a:lnSpc>
                          <a:spcPct val="115000"/>
                        </a:lnSpc>
                        <a:spcBef>
                          <a:spcPts val="0"/>
                        </a:spcBef>
                        <a:spcAft>
                          <a:spcPts val="0"/>
                        </a:spcAft>
                      </a:pPr>
                      <a:r>
                        <a:rPr lang="en-US" sz="1400" b="1" kern="1200" dirty="0">
                          <a:solidFill>
                            <a:schemeClr val="lt1"/>
                          </a:solidFill>
                          <a:effectLst/>
                          <a:latin typeface="+mn-lt"/>
                          <a:ea typeface="+mn-ea"/>
                          <a:cs typeface="+mn-cs"/>
                        </a:rPr>
                        <a:t>Completed Survey</a:t>
                      </a:r>
                    </a:p>
                  </a:txBody>
                  <a:tcPr marL="73025" marR="73025" marT="0" marB="0" anchor="b"/>
                </a:tc>
                <a:tc>
                  <a:txBody>
                    <a:bodyPr/>
                    <a:lstStyle/>
                    <a:p>
                      <a:pPr algn="ctr" fontAlgn="b"/>
                      <a:r>
                        <a:rPr lang="en-US" sz="1400" b="1" kern="1200" dirty="0">
                          <a:solidFill>
                            <a:schemeClr val="lt1"/>
                          </a:solidFill>
                          <a:effectLst/>
                          <a:latin typeface="+mn-lt"/>
                          <a:ea typeface="+mn-ea"/>
                          <a:cs typeface="+mn-cs"/>
                        </a:rPr>
                        <a:t>Survey In </a:t>
                      </a:r>
                      <a:br>
                        <a:rPr lang="en-US" sz="1400" b="1" kern="1200" dirty="0">
                          <a:solidFill>
                            <a:schemeClr val="lt1"/>
                          </a:solidFill>
                          <a:effectLst/>
                          <a:latin typeface="+mn-lt"/>
                          <a:ea typeface="+mn-ea"/>
                          <a:cs typeface="+mn-cs"/>
                        </a:rPr>
                      </a:br>
                      <a:r>
                        <a:rPr lang="en-US" sz="1400" b="1" kern="1200" dirty="0">
                          <a:solidFill>
                            <a:schemeClr val="lt1"/>
                          </a:solidFill>
                          <a:effectLst/>
                          <a:latin typeface="+mn-lt"/>
                          <a:ea typeface="+mn-ea"/>
                          <a:cs typeface="+mn-cs"/>
                        </a:rPr>
                        <a:t>Progress</a:t>
                      </a:r>
                    </a:p>
                  </a:txBody>
                  <a:tcPr marL="9525" marR="9525" marT="9525" marB="0" anchor="b"/>
                </a:tc>
                <a:tc>
                  <a:txBody>
                    <a:bodyPr/>
                    <a:lstStyle/>
                    <a:p>
                      <a:pPr marL="0" algn="ctr" defTabSz="914400" rtl="0" eaLnBrk="1" fontAlgn="b" latinLnBrk="0" hangingPunct="1"/>
                      <a:r>
                        <a:rPr lang="en-US" sz="1400" b="1" kern="1200" dirty="0">
                          <a:solidFill>
                            <a:schemeClr val="lt1"/>
                          </a:solidFill>
                          <a:effectLst/>
                          <a:latin typeface="+mn-lt"/>
                          <a:ea typeface="+mn-ea"/>
                          <a:cs typeface="+mn-cs"/>
                        </a:rPr>
                        <a:t>Survey and/or LSAH Data</a:t>
                      </a:r>
                    </a:p>
                  </a:txBody>
                  <a:tcPr marL="9525" marR="9525" marT="9525" marB="0" anchor="b"/>
                </a:tc>
                <a:extLst>
                  <a:ext uri="{0D108BD9-81ED-4DB2-BD59-A6C34878D82A}">
                    <a16:rowId xmlns:a16="http://schemas.microsoft.com/office/drawing/2014/main" val="710915754"/>
                  </a:ext>
                </a:extLst>
              </a:tr>
              <a:tr h="457200">
                <a:tc>
                  <a:txBody>
                    <a:bodyPr/>
                    <a:lstStyle/>
                    <a:p>
                      <a:pPr marL="0" marR="0" algn="ctr">
                        <a:lnSpc>
                          <a:spcPct val="115000"/>
                        </a:lnSpc>
                        <a:spcBef>
                          <a:spcPts val="0"/>
                        </a:spcBef>
                        <a:spcAft>
                          <a:spcPts val="0"/>
                        </a:spcAft>
                      </a:pPr>
                      <a:r>
                        <a:rPr lang="en-US" sz="1400" dirty="0">
                          <a:effectLst/>
                        </a:rPr>
                        <a:t>US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48</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36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2</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40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2</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28</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algn="ctr" fontAlgn="b"/>
                      <a:r>
                        <a:rPr lang="en-US" sz="1400" b="0" i="0" u="none" strike="noStrike" dirty="0">
                          <a:solidFill>
                            <a:srgbClr val="000000"/>
                          </a:solidFill>
                          <a:effectLst/>
                          <a:latin typeface="Calibri" panose="020F0502020204030204" pitchFamily="34" charset="0"/>
                        </a:rPr>
                        <a:t>12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43</a:t>
                      </a:r>
                    </a:p>
                  </a:txBody>
                  <a:tcPr marL="9525" marR="9525" marT="9525" marB="0" anchor="ctr"/>
                </a:tc>
                <a:extLst>
                  <a:ext uri="{0D108BD9-81ED-4DB2-BD59-A6C34878D82A}">
                    <a16:rowId xmlns:a16="http://schemas.microsoft.com/office/drawing/2014/main" val="2776412543"/>
                  </a:ext>
                </a:extLst>
              </a:tr>
              <a:tr h="457200">
                <a:tc>
                  <a:txBody>
                    <a:bodyPr/>
                    <a:lstStyle/>
                    <a:p>
                      <a:pPr marL="0" marR="0" algn="ctr">
                        <a:lnSpc>
                          <a:spcPct val="115000"/>
                        </a:lnSpc>
                        <a:spcBef>
                          <a:spcPts val="0"/>
                        </a:spcBef>
                        <a:spcAft>
                          <a:spcPts val="0"/>
                        </a:spcAft>
                      </a:pPr>
                      <a:r>
                        <a:rPr lang="en-US" sz="1400" dirty="0">
                          <a:effectLst/>
                        </a:rPr>
                        <a:t>USOS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27</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N/A</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N/A</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7</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0</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670999555"/>
                  </a:ext>
                </a:extLst>
              </a:tr>
              <a:tr h="457200">
                <a:tc>
                  <a:txBody>
                    <a:bodyPr/>
                    <a:lstStyle/>
                    <a:p>
                      <a:pPr marL="0" marR="0" algn="ctr">
                        <a:lnSpc>
                          <a:spcPct val="115000"/>
                        </a:lnSpc>
                        <a:spcBef>
                          <a:spcPts val="0"/>
                        </a:spcBef>
                        <a:spcAft>
                          <a:spcPts val="0"/>
                        </a:spcAft>
                      </a:pPr>
                      <a:r>
                        <a:rPr lang="en-US" sz="1400" dirty="0">
                          <a:effectLst/>
                        </a:rPr>
                        <a:t>Spaceflight Participants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6</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N/A</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N/A</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1</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0</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5</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1</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3963943802"/>
                  </a:ext>
                </a:extLst>
              </a:tr>
              <a:tr h="457200">
                <a:tc>
                  <a:txBody>
                    <a:bodyPr/>
                    <a:lstStyle/>
                    <a:p>
                      <a:pPr marL="0" marR="0" algn="ctr">
                        <a:lnSpc>
                          <a:spcPct val="115000"/>
                        </a:lnSpc>
                        <a:spcBef>
                          <a:spcPts val="0"/>
                        </a:spcBef>
                        <a:spcAft>
                          <a:spcPts val="0"/>
                        </a:spcAft>
                      </a:pPr>
                      <a:r>
                        <a:rPr lang="en-US" sz="1400">
                          <a:effectLst/>
                        </a:rPr>
                        <a:t>Totals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81</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a:effectLst/>
                        </a:rPr>
                        <a:t>36</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2</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48</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2</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11</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marL="0" marR="0" algn="ctr">
                        <a:lnSpc>
                          <a:spcPct val="115000"/>
                        </a:lnSpc>
                        <a:spcBef>
                          <a:spcPts val="0"/>
                        </a:spcBef>
                        <a:spcAft>
                          <a:spcPts val="0"/>
                        </a:spcAft>
                      </a:pPr>
                      <a:r>
                        <a:rPr lang="en-US" sz="1600" dirty="0">
                          <a:effectLst/>
                        </a:rPr>
                        <a:t>35</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marT="0" marB="0" anchor="ctr"/>
                </a:tc>
                <a:tc>
                  <a:txBody>
                    <a:bodyPr/>
                    <a:lstStyle/>
                    <a:p>
                      <a:pPr algn="ctr" fontAlgn="b"/>
                      <a:r>
                        <a:rPr lang="en-US" sz="14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50</a:t>
                      </a:r>
                    </a:p>
                  </a:txBody>
                  <a:tcPr marL="9525" marR="9525" marT="9525" marB="0" anchor="ctr"/>
                </a:tc>
                <a:extLst>
                  <a:ext uri="{0D108BD9-81ED-4DB2-BD59-A6C34878D82A}">
                    <a16:rowId xmlns:a16="http://schemas.microsoft.com/office/drawing/2014/main" val="3257921624"/>
                  </a:ext>
                </a:extLst>
              </a:tr>
            </a:tbl>
          </a:graphicData>
        </a:graphic>
      </p:graphicFrame>
    </p:spTree>
    <p:extLst>
      <p:ext uri="{BB962C8B-B14F-4D97-AF65-F5344CB8AC3E}">
        <p14:creationId xmlns:p14="http://schemas.microsoft.com/office/powerpoint/2010/main" val="1945730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5034" y="31945"/>
            <a:ext cx="5469082" cy="1045029"/>
          </a:xfrm>
          <a:effectLst/>
        </p:spPr>
        <p:txBody>
          <a:bodyPr/>
          <a:lstStyle/>
          <a:p>
            <a:r>
              <a:rPr lang="en-US" sz="3200" dirty="0">
                <a:solidFill>
                  <a:schemeClr val="tx1"/>
                </a:solidFill>
              </a:rPr>
              <a:t>Results: Soyuz Landing Injuries</a:t>
            </a:r>
          </a:p>
        </p:txBody>
      </p:sp>
      <p:graphicFrame>
        <p:nvGraphicFramePr>
          <p:cNvPr id="15" name="Chart 14">
            <a:extLst>
              <a:ext uri="{FF2B5EF4-FFF2-40B4-BE49-F238E27FC236}">
                <a16:creationId xmlns:a16="http://schemas.microsoft.com/office/drawing/2014/main" id="{00000000-0008-0000-0100-000005000000}"/>
              </a:ext>
            </a:extLst>
          </p:cNvPr>
          <p:cNvGraphicFramePr/>
          <p:nvPr>
            <p:extLst>
              <p:ext uri="{D42A27DB-BD31-4B8C-83A1-F6EECF244321}">
                <p14:modId xmlns:p14="http://schemas.microsoft.com/office/powerpoint/2010/main" val="3881315439"/>
              </p:ext>
            </p:extLst>
          </p:nvPr>
        </p:nvGraphicFramePr>
        <p:xfrm>
          <a:off x="1" y="1371508"/>
          <a:ext cx="7845136" cy="4601924"/>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p:cNvSpPr/>
          <p:nvPr/>
        </p:nvSpPr>
        <p:spPr>
          <a:xfrm>
            <a:off x="0" y="6356854"/>
            <a:ext cx="9790176" cy="461665"/>
          </a:xfrm>
          <a:prstGeom prst="rect">
            <a:avLst/>
          </a:prstGeom>
        </p:spPr>
        <p:txBody>
          <a:bodyPr wrap="square">
            <a:spAutoFit/>
          </a:bodyPr>
          <a:lstStyle/>
          <a:p>
            <a:r>
              <a:rPr lang="en-US" sz="1200" dirty="0">
                <a:solidFill>
                  <a:srgbClr val="000000"/>
                </a:solidFill>
                <a:ea typeface="Times New Roman" panose="02020603050405020304" pitchFamily="18" charset="0"/>
                <a:cs typeface="Times New Roman" panose="02020603050405020304" pitchFamily="18" charset="0"/>
              </a:rPr>
              <a:t>Newby N, Greenhalgh P, Somers J, “Soyuz Landing Injury Risk Characterization”, SAFE Journal 039, 1-6 (2020).</a:t>
            </a:r>
          </a:p>
          <a:p>
            <a:r>
              <a:rPr lang="en-US" sz="1200" dirty="0">
                <a:solidFill>
                  <a:srgbClr val="000000"/>
                </a:solidFill>
                <a:ea typeface="Times New Roman" panose="02020603050405020304" pitchFamily="18" charset="0"/>
                <a:cs typeface="Times New Roman" panose="02020603050405020304" pitchFamily="18" charset="0"/>
              </a:rPr>
              <a:t>NASA/TP-2015-218578 Final NASA Panel Recommendations for Definition of Acceptable Risk of Injury due to Spaceflight Dynamic Events</a:t>
            </a:r>
            <a:endParaRPr lang="en-US" sz="1200" dirty="0"/>
          </a:p>
        </p:txBody>
      </p:sp>
      <p:graphicFrame>
        <p:nvGraphicFramePr>
          <p:cNvPr id="19" name="Table 18"/>
          <p:cNvGraphicFramePr>
            <a:graphicFrameLocks noGrp="1"/>
          </p:cNvGraphicFramePr>
          <p:nvPr>
            <p:extLst>
              <p:ext uri="{D42A27DB-BD31-4B8C-83A1-F6EECF244321}">
                <p14:modId xmlns:p14="http://schemas.microsoft.com/office/powerpoint/2010/main" val="3586557562"/>
              </p:ext>
            </p:extLst>
          </p:nvPr>
        </p:nvGraphicFramePr>
        <p:xfrm>
          <a:off x="6545695" y="4789157"/>
          <a:ext cx="5198341" cy="1463040"/>
        </p:xfrm>
        <a:graphic>
          <a:graphicData uri="http://schemas.openxmlformats.org/drawingml/2006/table">
            <a:tbl>
              <a:tblPr firstRow="1" firstCol="1" bandRow="1"/>
              <a:tblGrid>
                <a:gridCol w="1618207">
                  <a:extLst>
                    <a:ext uri="{9D8B030D-6E8A-4147-A177-3AD203B41FA5}">
                      <a16:colId xmlns:a16="http://schemas.microsoft.com/office/drawing/2014/main" val="3469600362"/>
                    </a:ext>
                  </a:extLst>
                </a:gridCol>
                <a:gridCol w="1059541">
                  <a:extLst>
                    <a:ext uri="{9D8B030D-6E8A-4147-A177-3AD203B41FA5}">
                      <a16:colId xmlns:a16="http://schemas.microsoft.com/office/drawing/2014/main" val="2724945879"/>
                    </a:ext>
                  </a:extLst>
                </a:gridCol>
                <a:gridCol w="1148765">
                  <a:extLst>
                    <a:ext uri="{9D8B030D-6E8A-4147-A177-3AD203B41FA5}">
                      <a16:colId xmlns:a16="http://schemas.microsoft.com/office/drawing/2014/main" val="3483047209"/>
                    </a:ext>
                  </a:extLst>
                </a:gridCol>
                <a:gridCol w="1371828">
                  <a:extLst>
                    <a:ext uri="{9D8B030D-6E8A-4147-A177-3AD203B41FA5}">
                      <a16:colId xmlns:a16="http://schemas.microsoft.com/office/drawing/2014/main" val="4228059667"/>
                    </a:ext>
                  </a:extLst>
                </a:gridCol>
              </a:tblGrid>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Injury Classification</a:t>
                      </a:r>
                    </a:p>
                  </a:txBody>
                  <a:tcPr marL="68580" marR="68580" marT="0" marB="0" anchor="ctr">
                    <a:lnL>
                      <a:noFill/>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Number of Crew Injured</a:t>
                      </a:r>
                    </a:p>
                  </a:txBody>
                  <a:tcPr marL="68580" marR="68580" marT="0" marB="0" anchor="ctr">
                    <a:lnL w="1905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Injury Rate [%]</a:t>
                      </a:r>
                    </a:p>
                  </a:txBody>
                  <a:tcPr marL="68580" marR="68580" marT="0" marB="0" anchor="ctr">
                    <a:lnL>
                      <a:noFill/>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Future Vehicle Injury Rate Requirements [%]</a:t>
                      </a:r>
                    </a:p>
                  </a:txBody>
                  <a:tcPr marL="68580" marR="68580" marT="0" marB="0" anchor="ctr">
                    <a:lnL>
                      <a:noFill/>
                    </a:lnL>
                    <a:lnR>
                      <a:noFill/>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645884"/>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 (Contusion/Abrasion)</a:t>
                      </a: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17</a:t>
                      </a: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21.8</a:t>
                      </a:r>
                    </a:p>
                  </a:txBody>
                  <a:tcPr marL="68580" marR="68580"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&lt;5</a:t>
                      </a:r>
                    </a:p>
                  </a:txBody>
                  <a:tcPr marL="68580" marR="68580"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28148517"/>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 (Minor)</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3.8</a:t>
                      </a:r>
                    </a:p>
                  </a:txBody>
                  <a:tcPr marL="68580" marR="68580" marT="0" marB="0">
                    <a:lnL>
                      <a:noFill/>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&lt;5</a:t>
                      </a: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966393453"/>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II (Moderate)</a:t>
                      </a:r>
                    </a:p>
                  </a:txBody>
                  <a:tcPr marL="68580" marR="68580" marT="0" marB="0">
                    <a:lnL>
                      <a:noFill/>
                    </a:lnL>
                    <a:lnR w="1905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a:t>
                      </a:r>
                    </a:p>
                  </a:txBody>
                  <a:tcPr marL="68580" marR="68580" marT="0" marB="0">
                    <a:lnL w="1905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3.8</a:t>
                      </a:r>
                    </a:p>
                  </a:txBody>
                  <a:tcPr marL="68580" marR="68580" marT="0" marB="0">
                    <a:lnL>
                      <a:noFill/>
                    </a:lnL>
                    <a:lnR>
                      <a:noFill/>
                    </a:lnR>
                    <a:lnT>
                      <a:noFill/>
                    </a:lnT>
                    <a:lnB>
                      <a:noFill/>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&lt;1</a:t>
                      </a:r>
                    </a:p>
                  </a:txBody>
                  <a:tcPr marL="68580" marR="68580" marT="0" marB="0">
                    <a:lnL>
                      <a:noFill/>
                    </a:lnL>
                    <a:lnR>
                      <a:noFill/>
                    </a:lnR>
                    <a:lnT>
                      <a:noFill/>
                    </a:lnT>
                    <a:lnB>
                      <a:noFill/>
                    </a:lnB>
                  </a:tcPr>
                </a:tc>
                <a:extLst>
                  <a:ext uri="{0D108BD9-81ED-4DB2-BD59-A6C34878D82A}">
                    <a16:rowId xmlns:a16="http://schemas.microsoft.com/office/drawing/2014/main" val="992162558"/>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III (Significant)</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a:noFill/>
                    </a:lnB>
                    <a:solidFill>
                      <a:srgbClr val="F2F2F2"/>
                    </a:solidFill>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471522981"/>
                  </a:ext>
                </a:extLst>
              </a:tr>
              <a:tr h="0">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IV (Severe)</a:t>
                      </a:r>
                    </a:p>
                  </a:txBody>
                  <a:tcPr marL="68580" marR="68580" marT="0" marB="0">
                    <a:lnL>
                      <a:noFill/>
                    </a:lnL>
                    <a:lnR w="1905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w="1905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68580" marR="68580" marT="0" marB="0">
                    <a:lnL>
                      <a:noFill/>
                    </a:lnL>
                    <a:lnR>
                      <a:noFill/>
                    </a:lnR>
                    <a:lnT>
                      <a:noFill/>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962632"/>
                  </a:ext>
                </a:extLst>
              </a:tr>
            </a:tbl>
          </a:graphicData>
        </a:graphic>
      </p:graphicFrame>
      <p:sp>
        <p:nvSpPr>
          <p:cNvPr id="20" name="Rectangle 28"/>
          <p:cNvSpPr>
            <a:spLocks noChangeArrowheads="1"/>
          </p:cNvSpPr>
          <p:nvPr/>
        </p:nvSpPr>
        <p:spPr bwMode="auto">
          <a:xfrm>
            <a:off x="2949575" y="32988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AAE3C370-CF13-C0B9-712D-4192E493350B}"/>
              </a:ext>
            </a:extLst>
          </p:cNvPr>
          <p:cNvSpPr txBox="1"/>
          <p:nvPr/>
        </p:nvSpPr>
        <p:spPr>
          <a:xfrm>
            <a:off x="6097732" y="884569"/>
            <a:ext cx="6094268" cy="3847207"/>
          </a:xfrm>
          <a:prstGeom prst="rect">
            <a:avLst/>
          </a:prstGeom>
          <a:noFill/>
        </p:spPr>
        <p:txBody>
          <a:bodyPr wrap="square">
            <a:spAutoFit/>
          </a:bodyPr>
          <a:lstStyle/>
          <a:p>
            <a:pPr marL="708660" lvl="1" indent="-342900">
              <a:buFont typeface="Wingdings" panose="05000000000000000000" pitchFamily="2" charset="2"/>
              <a:buChar char="v"/>
            </a:pPr>
            <a:r>
              <a:rPr lang="en-US" sz="2000" b="1" dirty="0"/>
              <a:t>Examples of minor injuries</a:t>
            </a:r>
          </a:p>
          <a:p>
            <a:pPr lvl="2">
              <a:buFont typeface="Arial" panose="020B0604020202020204" pitchFamily="34" charset="0"/>
              <a:buChar char="•"/>
            </a:pPr>
            <a:r>
              <a:rPr lang="en-US" dirty="0">
                <a:solidFill>
                  <a:srgbClr val="000000"/>
                </a:solidFill>
                <a:latin typeface="Calibri"/>
                <a:cs typeface="Calibri"/>
              </a:rPr>
              <a:t>Contusions and abrasions</a:t>
            </a:r>
          </a:p>
          <a:p>
            <a:pPr lvl="3">
              <a:buFont typeface="Calibri" panose="020F0502020204030204" pitchFamily="34" charset="0"/>
              <a:buChar char="–"/>
            </a:pPr>
            <a:r>
              <a:rPr lang="en-US" dirty="0">
                <a:cs typeface="Helvetica"/>
              </a:rPr>
              <a:t>Includes flail Injuries</a:t>
            </a:r>
          </a:p>
          <a:p>
            <a:pPr lvl="3">
              <a:buFont typeface="Calibri" panose="020F0502020204030204" pitchFamily="34" charset="0"/>
              <a:buChar char="–"/>
            </a:pPr>
            <a:r>
              <a:rPr lang="en-US" dirty="0">
                <a:cs typeface="Helvetica"/>
              </a:rPr>
              <a:t>Multiple knee injuries due to console impact</a:t>
            </a:r>
          </a:p>
          <a:p>
            <a:pPr lvl="2">
              <a:buFont typeface="Arial" panose="020B0604020202020204" pitchFamily="34" charset="0"/>
              <a:buChar char="•"/>
            </a:pPr>
            <a:r>
              <a:rPr lang="en-US" dirty="0">
                <a:solidFill>
                  <a:srgbClr val="000000"/>
                </a:solidFill>
                <a:latin typeface="Calibri"/>
                <a:cs typeface="Calibri"/>
              </a:rPr>
              <a:t>Several cervical spine soft tissue injuries</a:t>
            </a:r>
          </a:p>
          <a:p>
            <a:pPr lvl="2">
              <a:buFont typeface="Arial" panose="020B0604020202020204" pitchFamily="34" charset="0"/>
              <a:buChar char="•"/>
            </a:pPr>
            <a:r>
              <a:rPr lang="en-US" dirty="0">
                <a:solidFill>
                  <a:srgbClr val="000000"/>
                </a:solidFill>
                <a:latin typeface="Calibri"/>
                <a:cs typeface="Calibri"/>
              </a:rPr>
              <a:t>Lumbar and thoracic back pain</a:t>
            </a:r>
          </a:p>
          <a:p>
            <a:pPr marL="708660" lvl="1" indent="-342900">
              <a:buFont typeface="Wingdings" panose="05000000000000000000" pitchFamily="2" charset="2"/>
              <a:buChar char="v"/>
            </a:pPr>
            <a:r>
              <a:rPr lang="en-US" sz="2000" b="1" dirty="0"/>
              <a:t>Examples of moderate injuries</a:t>
            </a:r>
          </a:p>
          <a:p>
            <a:pPr lvl="2">
              <a:buFont typeface="Arial" panose="020B0604020202020204" pitchFamily="34" charset="0"/>
              <a:buChar char="•"/>
            </a:pPr>
            <a:r>
              <a:rPr lang="en-US" dirty="0">
                <a:solidFill>
                  <a:srgbClr val="000000"/>
                </a:solidFill>
                <a:latin typeface="Calibri"/>
                <a:cs typeface="Calibri"/>
              </a:rPr>
              <a:t>Radial nerve palsy – resolved after 1-2 months</a:t>
            </a:r>
          </a:p>
          <a:p>
            <a:pPr lvl="2">
              <a:buFont typeface="Arial" panose="020B0604020202020204" pitchFamily="34" charset="0"/>
              <a:buChar char="•"/>
            </a:pPr>
            <a:r>
              <a:rPr lang="en-US" dirty="0">
                <a:solidFill>
                  <a:srgbClr val="000000"/>
                </a:solidFill>
                <a:latin typeface="Calibri"/>
                <a:cs typeface="Calibri"/>
              </a:rPr>
              <a:t>Lumbar intervertebral disk injuries with unresolved back pain</a:t>
            </a:r>
          </a:p>
          <a:p>
            <a:pPr marL="708660" lvl="1" indent="-342900">
              <a:buFont typeface="Wingdings" panose="05000000000000000000" pitchFamily="2" charset="2"/>
              <a:buChar char="v"/>
            </a:pPr>
            <a:r>
              <a:rPr lang="en-US" sz="2000" b="1" dirty="0"/>
              <a:t>Limitations</a:t>
            </a:r>
          </a:p>
          <a:p>
            <a:pPr lvl="2">
              <a:buFont typeface="Arial" panose="020B0604020202020204" pitchFamily="34" charset="0"/>
              <a:buChar char="•"/>
            </a:pPr>
            <a:r>
              <a:rPr lang="en-US" dirty="0">
                <a:solidFill>
                  <a:srgbClr val="000000"/>
                </a:solidFill>
                <a:latin typeface="Calibri"/>
                <a:cs typeface="Calibri"/>
              </a:rPr>
              <a:t>Several cases of on-orbit back pain and injury exacerbated by landing impact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r>
              <a:rPr lang="en-US" dirty="0"/>
              <a:t>A number of the injuries occurring in the Soyuz are due to the confined space within the cabin and contact with rigid elements.</a:t>
            </a:r>
          </a:p>
          <a:p>
            <a:r>
              <a:rPr lang="en-US" dirty="0"/>
              <a:t>Even excluding contact injuries, we are observing more inertial-related injuries to the neck and back than predicted.</a:t>
            </a:r>
          </a:p>
          <a:p>
            <a:r>
              <a:rPr lang="en-US" dirty="0"/>
              <a:t>Possible explanations:</a:t>
            </a:r>
          </a:p>
          <a:p>
            <a:pPr lvl="1"/>
            <a:r>
              <a:rPr lang="en-US" dirty="0"/>
              <a:t>It remains unclear the role that spaceflight deconditioning plays in tolerance to the Soyuz landing impact.</a:t>
            </a:r>
          </a:p>
          <a:p>
            <a:pPr lvl="1"/>
            <a:r>
              <a:rPr lang="en-US" dirty="0"/>
              <a:t>It is also possible that Soyuz impacts are harder than the drop test data would indicate.</a:t>
            </a:r>
          </a:p>
          <a:p>
            <a:pPr lvl="2"/>
            <a:r>
              <a:rPr lang="en-US" dirty="0"/>
              <a:t>Each seat has an accelerometer, but that data is not owned by NASA</a:t>
            </a:r>
          </a:p>
          <a:p>
            <a:pPr lvl="1"/>
            <a:r>
              <a:rPr lang="en-US" dirty="0"/>
              <a:t>Given the uniqueness of Soyuz impacts (suit, deconditioning, loading directions, etc.) our predictive tools may be inadequate.   </a:t>
            </a:r>
          </a:p>
        </p:txBody>
      </p:sp>
    </p:spTree>
    <p:extLst>
      <p:ext uri="{BB962C8B-B14F-4D97-AF65-F5344CB8AC3E}">
        <p14:creationId xmlns:p14="http://schemas.microsoft.com/office/powerpoint/2010/main" val="3899647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A7FD-219D-80F9-414F-BA8C019375C9}"/>
              </a:ext>
            </a:extLst>
          </p:cNvPr>
          <p:cNvSpPr>
            <a:spLocks noGrp="1"/>
          </p:cNvSpPr>
          <p:nvPr>
            <p:ph type="title"/>
          </p:nvPr>
        </p:nvSpPr>
        <p:spPr/>
        <p:txBody>
          <a:bodyPr>
            <a:noAutofit/>
          </a:bodyPr>
          <a:lstStyle/>
          <a:p>
            <a:r>
              <a:rPr lang="en-US" sz="3200" dirty="0"/>
              <a:t>Potential Concerns with Current Space Vehicle Requirements</a:t>
            </a:r>
          </a:p>
        </p:txBody>
      </p:sp>
      <p:sp>
        <p:nvSpPr>
          <p:cNvPr id="3" name="Content Placeholder 2">
            <a:extLst>
              <a:ext uri="{FF2B5EF4-FFF2-40B4-BE49-F238E27FC236}">
                <a16:creationId xmlns:a16="http://schemas.microsoft.com/office/drawing/2014/main" id="{F34E3E0E-FCA9-52F0-EC07-A2BBB8AF28E7}"/>
              </a:ext>
            </a:extLst>
          </p:cNvPr>
          <p:cNvSpPr>
            <a:spLocks noGrp="1"/>
          </p:cNvSpPr>
          <p:nvPr>
            <p:ph idx="1"/>
          </p:nvPr>
        </p:nvSpPr>
        <p:spPr/>
        <p:txBody>
          <a:bodyPr/>
          <a:lstStyle/>
          <a:p>
            <a:r>
              <a:rPr lang="en-US" dirty="0"/>
              <a:t>Soyuz injuries are under-predicted by Brinkley and ATDs</a:t>
            </a:r>
          </a:p>
          <a:p>
            <a:pPr lvl="1"/>
            <a:r>
              <a:rPr lang="en-US" dirty="0"/>
              <a:t>Limited knowledge of actual acceleration</a:t>
            </a:r>
          </a:p>
          <a:p>
            <a:r>
              <a:rPr lang="en-US" dirty="0"/>
              <a:t>Reconstructed Soyuz landing study showed ATDs were a better predictor of an injury than BDRC, but not injury type/location</a:t>
            </a:r>
          </a:p>
          <a:p>
            <a:r>
              <a:rPr lang="en-US" dirty="0"/>
              <a:t>Human volunteer tests showed that ATD’s were unable to predict human head injuries in flight-like loading conditions</a:t>
            </a:r>
          </a:p>
          <a:p>
            <a:r>
              <a:rPr lang="en-US" dirty="0"/>
              <a:t>Data supporting standing during dynamic phases of spaceflight is limited </a:t>
            </a:r>
          </a:p>
          <a:p>
            <a:endParaRPr lang="en-US" dirty="0"/>
          </a:p>
        </p:txBody>
      </p:sp>
    </p:spTree>
    <p:extLst>
      <p:ext uri="{BB962C8B-B14F-4D97-AF65-F5344CB8AC3E}">
        <p14:creationId xmlns:p14="http://schemas.microsoft.com/office/powerpoint/2010/main" val="458053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2391"/>
            <a:ext cx="9144000" cy="1520283"/>
          </a:xfrm>
        </p:spPr>
        <p:txBody>
          <a:bodyPr/>
          <a:lstStyle/>
          <a:p>
            <a:r>
              <a:rPr lang="en-US" dirty="0"/>
              <a:t>Flight History: Surface EVA</a:t>
            </a:r>
          </a:p>
        </p:txBody>
      </p:sp>
    </p:spTree>
    <p:extLst>
      <p:ext uri="{BB962C8B-B14F-4D97-AF65-F5344CB8AC3E}">
        <p14:creationId xmlns:p14="http://schemas.microsoft.com/office/powerpoint/2010/main" val="3639105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32000">
              <a:schemeClr val="tx1"/>
            </a:gs>
            <a:gs pos="74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a:stretch>
            <a:fillRect/>
          </a:stretch>
        </p:blipFill>
        <p:spPr>
          <a:xfrm>
            <a:off x="397347" y="5846058"/>
            <a:ext cx="840143" cy="772390"/>
          </a:xfrm>
          <a:prstGeom prst="rect">
            <a:avLst/>
          </a:prstGeom>
        </p:spPr>
      </p:pic>
      <p:sp>
        <p:nvSpPr>
          <p:cNvPr id="10" name="Title 4">
            <a:extLst>
              <a:ext uri="{FF2B5EF4-FFF2-40B4-BE49-F238E27FC236}">
                <a16:creationId xmlns:a16="http://schemas.microsoft.com/office/drawing/2014/main" id="{DC5053D2-E17E-4B24-B3A6-507EE8B19688}"/>
              </a:ext>
            </a:extLst>
          </p:cNvPr>
          <p:cNvSpPr txBox="1">
            <a:spLocks/>
          </p:cNvSpPr>
          <p:nvPr/>
        </p:nvSpPr>
        <p:spPr>
          <a:xfrm>
            <a:off x="685800" y="305242"/>
            <a:ext cx="6586491" cy="12861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b="1" i="0" kern="1200">
                <a:solidFill>
                  <a:srgbClr val="252525"/>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700" b="1" i="0" u="none" strike="noStrike" kern="1200" cap="none" spc="0" normalizeH="0" baseline="0" noProof="0" dirty="0">
                <a:ln>
                  <a:noFill/>
                </a:ln>
                <a:solidFill>
                  <a:srgbClr val="252525"/>
                </a:solidFill>
                <a:effectLst/>
                <a:uLnTx/>
                <a:uFillTx/>
                <a:latin typeface="Arial" panose="020B0604020202020204" pitchFamily="34" charset="0"/>
                <a:ea typeface="+mj-ea"/>
                <a:cs typeface="Arial" panose="020B0604020202020204" pitchFamily="34" charset="0"/>
              </a:rPr>
              <a:t>Surface Operations</a:t>
            </a:r>
          </a:p>
        </p:txBody>
      </p:sp>
      <p:sp>
        <p:nvSpPr>
          <p:cNvPr id="11" name="Content Placeholder 2">
            <a:extLst>
              <a:ext uri="{FF2B5EF4-FFF2-40B4-BE49-F238E27FC236}">
                <a16:creationId xmlns:a16="http://schemas.microsoft.com/office/drawing/2014/main" id="{4129DD94-9536-48A6-9029-AE0033662850}"/>
              </a:ext>
            </a:extLst>
          </p:cNvPr>
          <p:cNvSpPr txBox="1">
            <a:spLocks/>
          </p:cNvSpPr>
          <p:nvPr/>
        </p:nvSpPr>
        <p:spPr>
          <a:xfrm>
            <a:off x="685801" y="2114374"/>
            <a:ext cx="6586489" cy="3785419"/>
          </a:xfrm>
          <a:prstGeom prst="rect">
            <a:avLst/>
          </a:prstGeom>
        </p:spPr>
        <p:txBody>
          <a:bodyPr vert="horz" lIns="91440" tIns="45720" rIns="91440" bIns="45720" rtlCol="0">
            <a:normAutofit lnSpcReduction="10000"/>
          </a:bodyPr>
          <a:lst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marR="0" lvl="0"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12 Astronauts have performed a lunar EVA</a:t>
            </a:r>
          </a:p>
          <a:p>
            <a:pPr marL="177800" marR="0" lvl="0"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lang="en-US" sz="2200" b="0" dirty="0">
                <a:solidFill>
                  <a:prstClr val="black"/>
                </a:solidFill>
                <a:latin typeface="Arial" panose="020B0604020202020204" pitchFamily="34" charset="0"/>
                <a:cs typeface="Arial" panose="020B0604020202020204" pitchFamily="34" charset="0"/>
              </a:rPr>
              <a:t>14 EVA in total</a:t>
            </a:r>
          </a:p>
          <a:p>
            <a:pPr marL="177800" marR="0" lvl="0"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Apollo 17 spent 75 hours total on the lunar surface</a:t>
            </a:r>
          </a:p>
          <a:p>
            <a:pPr marL="177800" marR="0" lvl="0"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Totaled just over 22 hours of suited surface time across 3 EVAs</a:t>
            </a:r>
          </a:p>
          <a:p>
            <a:pPr marL="177800" marR="0" lvl="0"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Artemis III will set new records</a:t>
            </a:r>
          </a:p>
          <a:p>
            <a:pPr marL="685800" marR="0" lvl="1"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First lunar South Pole landing </a:t>
            </a:r>
          </a:p>
          <a:p>
            <a:pPr marL="685800" marR="0" lvl="1"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6.5 total surface days</a:t>
            </a:r>
          </a:p>
          <a:p>
            <a:pPr marL="685800" marR="0" lvl="1"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4 EVAs planned nominally, with an option for a 5</a:t>
            </a:r>
            <a:r>
              <a:rPr kumimoji="0" lang="en-US" sz="2200" b="0" i="0" u="none" strike="noStrike" kern="1200" cap="none" spc="0" normalizeH="0" baseline="3000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th</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 </a:t>
            </a:r>
          </a:p>
          <a:p>
            <a:pPr marL="685800" marR="0" lvl="1" indent="-228600" algn="l" defTabSz="914400" rtl="0" eaLnBrk="1" fontAlgn="base" latinLnBrk="0" hangingPunct="1">
              <a:lnSpc>
                <a:spcPct val="90000"/>
              </a:lnSpc>
              <a:spcBef>
                <a:spcPct val="20000"/>
              </a:spcBef>
              <a:spcAft>
                <a:spcPct val="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ヒラギノ角ゴ Pro W3" charset="-128"/>
              <a:cs typeface="Arial"/>
            </a:endParaRPr>
          </a:p>
        </p:txBody>
      </p:sp>
    </p:spTree>
    <p:extLst>
      <p:ext uri="{BB962C8B-B14F-4D97-AF65-F5344CB8AC3E}">
        <p14:creationId xmlns:p14="http://schemas.microsoft.com/office/powerpoint/2010/main" val="2356678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EA6F28-2269-8746-AFFB-D2C0D9D3C258}"/>
              </a:ext>
            </a:extLst>
          </p:cNvPr>
          <p:cNvSpPr>
            <a:spLocks noGrp="1"/>
          </p:cNvSpPr>
          <p:nvPr>
            <p:ph type="title"/>
          </p:nvPr>
        </p:nvSpPr>
        <p:spPr>
          <a:xfrm>
            <a:off x="4942368" y="173489"/>
            <a:ext cx="6586491" cy="1286160"/>
          </a:xfrm>
        </p:spPr>
        <p:txBody>
          <a:bodyPr vert="horz" lIns="91440" tIns="45720" rIns="91440" bIns="45720" rtlCol="0" anchor="b">
            <a:normAutofit/>
          </a:bodyPr>
          <a:lstStyle/>
          <a:p>
            <a:r>
              <a:rPr lang="en-US" sz="4100" dirty="0"/>
              <a:t>Apollo MSK injuries</a:t>
            </a:r>
          </a:p>
        </p:txBody>
      </p:sp>
      <p:sp>
        <p:nvSpPr>
          <p:cNvPr id="14" name="Content Placeholder 17">
            <a:extLst>
              <a:ext uri="{FF2B5EF4-FFF2-40B4-BE49-F238E27FC236}">
                <a16:creationId xmlns:a16="http://schemas.microsoft.com/office/drawing/2014/main" id="{867213E7-8865-4A8D-979D-3A365C973707}"/>
              </a:ext>
            </a:extLst>
          </p:cNvPr>
          <p:cNvSpPr txBox="1">
            <a:spLocks/>
          </p:cNvSpPr>
          <p:nvPr/>
        </p:nvSpPr>
        <p:spPr>
          <a:xfrm>
            <a:off x="4876745" y="1625036"/>
            <a:ext cx="6586489" cy="37854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fontAlgn="auto">
              <a:spcBef>
                <a:spcPts val="10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9 Events were reported on the lunar surface related to EVA</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5 events located in the hand</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2 Events occurred in the wrist</a:t>
            </a:r>
          </a:p>
          <a:p>
            <a:pPr marL="685800" marR="0" lvl="1" fontAlgn="auto">
              <a:spcBef>
                <a:spcPts val="5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Wrist laceration due to suit wrist ring cutting into the skin</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1 event resulted in a shoulder strain after EVA 2/3</a:t>
            </a:r>
          </a:p>
          <a:p>
            <a:pPr marL="685800" marR="0" lvl="1" fontAlgn="auto">
              <a:spcBef>
                <a:spcPts val="5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Crew member injured shoulder during surface drilling activity </a:t>
            </a:r>
          </a:p>
          <a:p>
            <a:pPr marL="228600" marR="0" lvl="0" fontAlgn="auto">
              <a:spcBef>
                <a:spcPts val="1000"/>
              </a:spcBef>
              <a:spcAft>
                <a:spcPts val="0"/>
              </a:spcAft>
              <a:buClrTx/>
              <a:buSzTx/>
              <a:tabLst/>
              <a:defRPr/>
            </a:pPr>
            <a:r>
              <a:rPr kumimoji="0" lang="en-US" sz="2000" b="0" i="0" u="none" strike="noStrike" cap="none" spc="0" normalizeH="0" baseline="0" noProof="0" dirty="0">
                <a:ln>
                  <a:noFill/>
                </a:ln>
                <a:solidFill>
                  <a:schemeClr val="bg1"/>
                </a:solidFill>
                <a:effectLst/>
                <a:uLnTx/>
                <a:uFillTx/>
              </a:rPr>
              <a:t>1 event described as general LE muscle fatigue while covering large distances by foot on the lunar surface</a:t>
            </a:r>
          </a:p>
        </p:txBody>
      </p:sp>
      <p:pic>
        <p:nvPicPr>
          <p:cNvPr id="9" name="Picture 8" descr="A person in a space suit walking on a dirt road&#10;&#10;Description automatically generated with low confidence">
            <a:extLst>
              <a:ext uri="{FF2B5EF4-FFF2-40B4-BE49-F238E27FC236}">
                <a16:creationId xmlns:a16="http://schemas.microsoft.com/office/drawing/2014/main" id="{4F2B157A-771B-4054-A441-A0792550B7FD}"/>
              </a:ext>
            </a:extLst>
          </p:cNvPr>
          <p:cNvPicPr>
            <a:picLocks noChangeAspect="1"/>
          </p:cNvPicPr>
          <p:nvPr/>
        </p:nvPicPr>
        <p:blipFill rotWithShape="1">
          <a:blip r:embed="rId3">
            <a:extLst>
              <a:ext uri="{28A0092B-C50C-407E-A947-70E740481C1C}">
                <a14:useLocalDpi xmlns:a14="http://schemas.microsoft.com/office/drawing/2010/main" val="0"/>
              </a:ext>
            </a:extLst>
          </a:blip>
          <a:srcRect l="24442" r="7625"/>
          <a:stretch/>
        </p:blipFill>
        <p:spPr>
          <a:xfrm>
            <a:off x="20" y="10"/>
            <a:ext cx="4635571" cy="6857990"/>
          </a:xfrm>
          <a:prstGeom prst="rect">
            <a:avLst/>
          </a:prstGeom>
          <a:effectLst/>
        </p:spPr>
      </p:pic>
      <p:sp>
        <p:nvSpPr>
          <p:cNvPr id="2" name="Slide Number Placeholder 1">
            <a:extLst>
              <a:ext uri="{FF2B5EF4-FFF2-40B4-BE49-F238E27FC236}">
                <a16:creationId xmlns:a16="http://schemas.microsoft.com/office/drawing/2014/main" id="{59427A03-5E8B-9A4B-91F5-5B486C82EB90}"/>
              </a:ext>
            </a:extLst>
          </p:cNvPr>
          <p:cNvSpPr>
            <a:spLocks noGrp="1"/>
          </p:cNvSpPr>
          <p:nvPr>
            <p:ph type="sldNum" sz="quarter" idx="12"/>
          </p:nvPr>
        </p:nvSpPr>
        <p:spPr>
          <a:xfrm>
            <a:off x="10167042" y="6356350"/>
            <a:ext cx="1186758" cy="365125"/>
          </a:xfrm>
        </p:spPr>
        <p:txBody>
          <a:bodyPr vert="horz" lIns="91440" tIns="45720" rIns="91440" bIns="45720" rtlCol="0" anchor="ctr">
            <a:normAutofit/>
          </a:bodyPr>
          <a:lstStyle/>
          <a:p>
            <a:pPr>
              <a:spcAft>
                <a:spcPts val="600"/>
              </a:spcAft>
              <a:defRPr/>
            </a:pPr>
            <a:fld id="{AAA21668-7E2D-D34B-8F28-D8590BEFEB53}" type="slidenum">
              <a:rPr lang="en-US" smtClean="0">
                <a:solidFill>
                  <a:prstClr val="black">
                    <a:tint val="75000"/>
                  </a:prstClr>
                </a:solidFill>
                <a:latin typeface="Calibri" panose="020F0502020204030204"/>
              </a:rPr>
              <a:pPr>
                <a:spcAft>
                  <a:spcPts val="600"/>
                </a:spcAft>
                <a:defRPr/>
              </a:pPr>
              <a:t>35</a:t>
            </a:fld>
            <a:endParaRPr lang="en-US">
              <a:solidFill>
                <a:prstClr val="black">
                  <a:tint val="75000"/>
                </a:prstClr>
              </a:solidFill>
              <a:latin typeface="Calibri" panose="020F0502020204030204"/>
            </a:endParaRPr>
          </a:p>
        </p:txBody>
      </p:sp>
      <p:sp>
        <p:nvSpPr>
          <p:cNvPr id="6" name="Content Placeholder 2">
            <a:extLst>
              <a:ext uri="{FF2B5EF4-FFF2-40B4-BE49-F238E27FC236}">
                <a16:creationId xmlns:a16="http://schemas.microsoft.com/office/drawing/2014/main" id="{9C5EE5AC-2D72-8F4B-B896-25871CA33FA6}"/>
              </a:ext>
            </a:extLst>
          </p:cNvPr>
          <p:cNvSpPr txBox="1">
            <a:spLocks/>
          </p:cNvSpPr>
          <p:nvPr/>
        </p:nvSpPr>
        <p:spPr>
          <a:xfrm>
            <a:off x="371094" y="2718054"/>
            <a:ext cx="3438906" cy="3207258"/>
          </a:xfrm>
          <a:prstGeom prst="rect">
            <a:avLst/>
          </a:prstGeom>
        </p:spPr>
        <p:txBody>
          <a:bodyPr vert="horz" lIns="91440" tIns="45720" rIns="91440" bIns="45720" rtlCol="0" anchor="t">
            <a:normAutofit/>
          </a:bodyPr>
          <a:lst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28600" defTabSz="914400" eaLnBrk="1" hangingPunct="1">
              <a:lnSpc>
                <a:spcPct val="90000"/>
              </a:lnSpc>
              <a:buFont typeface="Arial" panose="020B0604020202020204" pitchFamily="34" charset="0"/>
              <a:buChar char="•"/>
            </a:pPr>
            <a:endParaRPr lang="en-US" sz="1700" b="0" dirty="0">
              <a:latin typeface="+mn-lt"/>
              <a:ea typeface="+mn-ea"/>
              <a:cs typeface="+mn-cs"/>
            </a:endParaRPr>
          </a:p>
          <a:p>
            <a:pPr marL="0" indent="-228600" defTabSz="914400" eaLnBrk="1" hangingPunct="1">
              <a:lnSpc>
                <a:spcPct val="90000"/>
              </a:lnSpc>
              <a:buFont typeface="Arial" panose="020B0604020202020204" pitchFamily="34" charset="0"/>
              <a:buChar char="•"/>
            </a:pPr>
            <a:endParaRPr lang="en-US" sz="1700" dirty="0">
              <a:latin typeface="+mn-lt"/>
              <a:ea typeface="+mn-ea"/>
              <a:cs typeface="+mn-cs"/>
            </a:endParaRPr>
          </a:p>
        </p:txBody>
      </p:sp>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4"/>
          <a:stretch>
            <a:fillRect/>
          </a:stretch>
        </p:blipFill>
        <p:spPr>
          <a:xfrm>
            <a:off x="10997705" y="338876"/>
            <a:ext cx="931059" cy="772390"/>
          </a:xfrm>
          <a:prstGeom prst="rect">
            <a:avLst/>
          </a:prstGeom>
        </p:spPr>
      </p:pic>
      <p:sp>
        <p:nvSpPr>
          <p:cNvPr id="17" name="TextBox 8">
            <a:extLst>
              <a:ext uri="{FF2B5EF4-FFF2-40B4-BE49-F238E27FC236}">
                <a16:creationId xmlns:a16="http://schemas.microsoft.com/office/drawing/2014/main" id="{E4336A43-B7B7-42BD-A617-DCBF96E551E0}"/>
              </a:ext>
            </a:extLst>
          </p:cNvPr>
          <p:cNvSpPr txBox="1">
            <a:spLocks noChangeArrowheads="1"/>
          </p:cNvSpPr>
          <p:nvPr/>
        </p:nvSpPr>
        <p:spPr bwMode="auto">
          <a:xfrm>
            <a:off x="5397165" y="5925312"/>
            <a:ext cx="56768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chemeClr val="bg1"/>
                </a:solidFill>
                <a:effectLst/>
                <a:uLnTx/>
                <a:uFillTx/>
                <a:latin typeface="Calibri" panose="020F0502020204030204"/>
                <a:ea typeface="+mn-ea"/>
                <a:cs typeface="+mn-cs"/>
              </a:rPr>
              <a:t>Scheuring RA, Davis, JR, et. al. The Apollo Medical Operations Project: Recommendations to Improve Crew Health and Performance for Future Exploration Missions and Lunar Surface Operations. </a:t>
            </a:r>
            <a:r>
              <a:rPr kumimoji="0" lang="en-US" altLang="en-US" sz="1200" b="0" i="0" u="sng" strike="noStrike" kern="1200" cap="none" spc="0" normalizeH="0" baseline="0" noProof="0" dirty="0" err="1">
                <a:ln>
                  <a:noFill/>
                </a:ln>
                <a:solidFill>
                  <a:schemeClr val="bg1"/>
                </a:solidFill>
                <a:effectLst/>
                <a:uLnTx/>
                <a:uFillTx/>
                <a:latin typeface="Calibri" panose="020F0502020204030204"/>
                <a:ea typeface="+mn-ea"/>
                <a:cs typeface="+mn-cs"/>
              </a:rPr>
              <a:t>Acta</a:t>
            </a:r>
            <a:r>
              <a:rPr kumimoji="0" lang="en-US" altLang="en-US" sz="1200" b="0" i="0" u="sng" strike="noStrike" kern="1200" cap="none" spc="0" normalizeH="0" baseline="0" noProof="0" dirty="0">
                <a:ln>
                  <a:noFill/>
                </a:ln>
                <a:solidFill>
                  <a:schemeClr val="bg1"/>
                </a:solidFill>
                <a:effectLst/>
                <a:uLnTx/>
                <a:uFillTx/>
                <a:latin typeface="Calibri" panose="020F0502020204030204"/>
                <a:ea typeface="+mn-ea"/>
                <a:cs typeface="+mn-cs"/>
              </a:rPr>
              <a:t> </a:t>
            </a:r>
            <a:r>
              <a:rPr kumimoji="0" lang="en-US" altLang="en-US" sz="1200" b="0" i="0" u="sng" strike="noStrike" kern="1200" cap="none" spc="0" normalizeH="0" baseline="0" noProof="0" dirty="0" err="1">
                <a:ln>
                  <a:noFill/>
                </a:ln>
                <a:solidFill>
                  <a:schemeClr val="bg1"/>
                </a:solidFill>
                <a:effectLst/>
                <a:uLnTx/>
                <a:uFillTx/>
                <a:latin typeface="Calibri" panose="020F0502020204030204"/>
                <a:ea typeface="+mn-ea"/>
                <a:cs typeface="+mn-cs"/>
              </a:rPr>
              <a:t>Astronautica</a:t>
            </a:r>
            <a:r>
              <a:rPr kumimoji="0" lang="en-US" altLang="en-US" sz="1200" b="0" i="0" u="none" strike="noStrike" kern="1200" cap="none" spc="0" normalizeH="0" baseline="0" noProof="0" dirty="0">
                <a:ln>
                  <a:noFill/>
                </a:ln>
                <a:solidFill>
                  <a:schemeClr val="bg1"/>
                </a:solidFill>
                <a:effectLst/>
                <a:uLnTx/>
                <a:uFillTx/>
                <a:latin typeface="Calibri" panose="020F0502020204030204"/>
                <a:ea typeface="+mn-ea"/>
                <a:cs typeface="+mn-cs"/>
              </a:rPr>
              <a:t>, 63 (2008); 980 – 987.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258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517318" y="3429000"/>
            <a:ext cx="9144000" cy="1468017"/>
          </a:xfrm>
        </p:spPr>
        <p:txBody>
          <a:bodyPr/>
          <a:lstStyle/>
          <a:p>
            <a:r>
              <a:rPr lang="en-US" dirty="0"/>
              <a:t>Questions?</a:t>
            </a:r>
          </a:p>
        </p:txBody>
      </p:sp>
      <p:pic>
        <p:nvPicPr>
          <p:cNvPr id="2" name="Picture 1" descr="Screen Clipping">
            <a:extLst>
              <a:ext uri="{FF2B5EF4-FFF2-40B4-BE49-F238E27FC236}">
                <a16:creationId xmlns:a16="http://schemas.microsoft.com/office/drawing/2014/main" id="{E8034487-11C4-9182-F188-A46BDEA3DA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4478" y="2940482"/>
            <a:ext cx="2143599" cy="2917461"/>
          </a:xfrm>
          <a:prstGeom prst="rect">
            <a:avLst/>
          </a:prstGeom>
        </p:spPr>
      </p:pic>
      <p:pic>
        <p:nvPicPr>
          <p:cNvPr id="3" name="Picture 2" descr="Screen Clipping">
            <a:extLst>
              <a:ext uri="{FF2B5EF4-FFF2-40B4-BE49-F238E27FC236}">
                <a16:creationId xmlns:a16="http://schemas.microsoft.com/office/drawing/2014/main" id="{81B1589A-534F-2792-9A14-6BE9847DCB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32" y="3007938"/>
            <a:ext cx="2036973" cy="2722588"/>
          </a:xfrm>
          <a:prstGeom prst="rect">
            <a:avLst/>
          </a:prstGeom>
        </p:spPr>
      </p:pic>
    </p:spTree>
    <p:extLst>
      <p:ext uri="{BB962C8B-B14F-4D97-AF65-F5344CB8AC3E}">
        <p14:creationId xmlns:p14="http://schemas.microsoft.com/office/powerpoint/2010/main" val="634400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16831"/>
            <a:ext cx="9144000" cy="1520283"/>
          </a:xfrm>
        </p:spPr>
        <p:txBody>
          <a:bodyPr/>
          <a:lstStyle/>
          <a:p>
            <a:r>
              <a:rPr lang="en-US" dirty="0"/>
              <a:t>Backup</a:t>
            </a:r>
          </a:p>
        </p:txBody>
      </p:sp>
    </p:spTree>
    <p:extLst>
      <p:ext uri="{BB962C8B-B14F-4D97-AF65-F5344CB8AC3E}">
        <p14:creationId xmlns:p14="http://schemas.microsoft.com/office/powerpoint/2010/main" val="1252557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2E6DA15-455E-5B4A-8D33-E9F27ABC55FB}"/>
              </a:ext>
            </a:extLst>
          </p:cNvPr>
          <p:cNvPicPr>
            <a:picLocks noChangeAspect="1"/>
          </p:cNvPicPr>
          <p:nvPr/>
        </p:nvPicPr>
        <p:blipFill>
          <a:blip r:embed="rId3"/>
          <a:stretch>
            <a:fillRect/>
          </a:stretch>
        </p:blipFill>
        <p:spPr>
          <a:xfrm>
            <a:off x="5004689" y="1251224"/>
            <a:ext cx="7050761" cy="4355551"/>
          </a:xfrm>
          <a:prstGeom prst="rect">
            <a:avLst/>
          </a:prstGeom>
        </p:spPr>
      </p:pic>
      <p:sp>
        <p:nvSpPr>
          <p:cNvPr id="2" name="Title 1"/>
          <p:cNvSpPr>
            <a:spLocks noGrp="1"/>
          </p:cNvSpPr>
          <p:nvPr>
            <p:ph type="title"/>
          </p:nvPr>
        </p:nvSpPr>
        <p:spPr>
          <a:xfrm>
            <a:off x="1089890" y="329618"/>
            <a:ext cx="10142683" cy="485265"/>
          </a:xfrm>
        </p:spPr>
        <p:txBody>
          <a:bodyPr>
            <a:noAutofit/>
          </a:bodyPr>
          <a:lstStyle/>
          <a:p>
            <a:r>
              <a:rPr lang="en-US" sz="2800" dirty="0">
                <a:latin typeface="+mn-lt"/>
                <a:cs typeface="Helvetica"/>
              </a:rPr>
              <a:t>HLS Requirement for Standing Posture during Dynamic Loads: +Gz </a:t>
            </a:r>
            <a:endParaRPr lang="en-US" sz="2800" b="1" dirty="0">
              <a:latin typeface="+mn-lt"/>
              <a:cs typeface="Helvetica"/>
            </a:endParaRPr>
          </a:p>
        </p:txBody>
      </p:sp>
      <p:sp>
        <p:nvSpPr>
          <p:cNvPr id="9" name="Content Placeholder 8"/>
          <p:cNvSpPr>
            <a:spLocks noGrp="1"/>
          </p:cNvSpPr>
          <p:nvPr>
            <p:ph idx="13"/>
          </p:nvPr>
        </p:nvSpPr>
        <p:spPr>
          <a:xfrm>
            <a:off x="235528" y="1255437"/>
            <a:ext cx="4622800" cy="4351338"/>
          </a:xfrm>
        </p:spPr>
        <p:txBody>
          <a:bodyPr>
            <a:normAutofit fontScale="85000" lnSpcReduction="20000"/>
          </a:bodyPr>
          <a:lstStyle/>
          <a:p>
            <a:r>
              <a:rPr lang="en-US" dirty="0"/>
              <a:t>12 crewmembers landed on the Moon in Apollo in a standing posture with no known complications</a:t>
            </a:r>
          </a:p>
          <a:p>
            <a:r>
              <a:rPr lang="en-US" dirty="0"/>
              <a:t>Very little additional data in literature </a:t>
            </a:r>
          </a:p>
          <a:p>
            <a:pPr lvl="1"/>
            <a:r>
              <a:rPr lang="en-US" dirty="0"/>
              <a:t>Leveraged International Space Station (ISS) treadmill heel strike data</a:t>
            </a:r>
          </a:p>
          <a:p>
            <a:pPr lvl="1"/>
            <a:r>
              <a:rPr lang="en-US" dirty="0"/>
              <a:t>Leveraged voluntary jumping task data</a:t>
            </a:r>
          </a:p>
          <a:p>
            <a:pPr lvl="1"/>
            <a:r>
              <a:rPr lang="en-US" dirty="0"/>
              <a:t>Leveraged military lower leg injury due to blast data (includes injuries at high accelerations)</a:t>
            </a:r>
          </a:p>
          <a:p>
            <a:r>
              <a:rPr lang="en-US" dirty="0"/>
              <a:t>Contribution of the suit to injury risk is unquantified</a:t>
            </a:r>
          </a:p>
          <a:p>
            <a:endParaRPr lang="en-US" dirty="0"/>
          </a:p>
        </p:txBody>
      </p:sp>
      <p:sp>
        <p:nvSpPr>
          <p:cNvPr id="5" name="Slide Number Placeholder 4"/>
          <p:cNvSpPr>
            <a:spLocks noGrp="1"/>
          </p:cNvSpPr>
          <p:nvPr>
            <p:ph type="sldNum" sz="quarter" idx="4294967295"/>
          </p:nvPr>
        </p:nvSpPr>
        <p:spPr>
          <a:xfrm>
            <a:off x="11688763" y="6443663"/>
            <a:ext cx="503237" cy="260350"/>
          </a:xfrm>
        </p:spPr>
        <p:txBody>
          <a:bodyPr/>
          <a:lstStyle/>
          <a:p>
            <a:fld id="{372F8CE3-7D9C-4AA2-88D8-B653B51B101D}" type="slidenum">
              <a:rPr lang="en-US" smtClean="0"/>
              <a:pPr/>
              <a:t>38</a:t>
            </a:fld>
            <a:endParaRPr lang="en-US"/>
          </a:p>
        </p:txBody>
      </p:sp>
      <p:sp>
        <p:nvSpPr>
          <p:cNvPr id="4" name="Footer Placeholder 3"/>
          <p:cNvSpPr>
            <a:spLocks noGrp="1"/>
          </p:cNvSpPr>
          <p:nvPr>
            <p:ph type="ftr" sz="quarter" idx="4294967295"/>
          </p:nvPr>
        </p:nvSpPr>
        <p:spPr>
          <a:xfrm>
            <a:off x="180182" y="6319274"/>
            <a:ext cx="3415074" cy="260350"/>
          </a:xfrm>
        </p:spPr>
        <p:txBody>
          <a:bodyPr/>
          <a:lstStyle/>
          <a:p>
            <a:pPr algn="l"/>
            <a:r>
              <a:rPr lang="en-US" dirty="0"/>
              <a:t>SA-02971 Risk of Injury from Dynamic Loads, Rev. 4</a:t>
            </a:r>
          </a:p>
        </p:txBody>
      </p:sp>
      <p:sp>
        <p:nvSpPr>
          <p:cNvPr id="6" name="Rectangle 5">
            <a:extLst>
              <a:ext uri="{FF2B5EF4-FFF2-40B4-BE49-F238E27FC236}">
                <a16:creationId xmlns:a16="http://schemas.microsoft.com/office/drawing/2014/main" id="{8B524DC8-2494-6B4F-A38F-5A518C49AA77}"/>
              </a:ext>
            </a:extLst>
          </p:cNvPr>
          <p:cNvSpPr/>
          <p:nvPr/>
        </p:nvSpPr>
        <p:spPr bwMode="auto">
          <a:xfrm>
            <a:off x="0" y="5914103"/>
            <a:ext cx="12192000" cy="376084"/>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mj-lt"/>
              </a:rPr>
              <a:t>HLS limit intended to be conservative, but uncertainties exist particularly related to </a:t>
            </a:r>
            <a:r>
              <a:rPr kumimoji="0" lang="en-US" sz="2400" b="0" i="0" u="none" strike="noStrike" cap="none" normalizeH="0" baseline="0">
                <a:ln>
                  <a:noFill/>
                </a:ln>
                <a:solidFill>
                  <a:schemeClr val="bg1"/>
                </a:solidFill>
                <a:effectLst/>
                <a:latin typeface="+mj-lt"/>
              </a:rPr>
              <a:t>the xEMU</a:t>
            </a:r>
            <a:endParaRPr kumimoji="0" lang="en-US" sz="2400" b="0" i="0" u="none" strike="noStrike" cap="none" normalizeH="0" baseline="0" dirty="0">
              <a:ln>
                <a:noFill/>
              </a:ln>
              <a:solidFill>
                <a:schemeClr val="bg1"/>
              </a:solidFill>
              <a:effectLst/>
              <a:latin typeface="+mj-lt"/>
            </a:endParaRPr>
          </a:p>
        </p:txBody>
      </p:sp>
      <p:sp>
        <p:nvSpPr>
          <p:cNvPr id="7" name="TextBox 6">
            <a:extLst>
              <a:ext uri="{FF2B5EF4-FFF2-40B4-BE49-F238E27FC236}">
                <a16:creationId xmlns:a16="http://schemas.microsoft.com/office/drawing/2014/main" id="{96E711D8-C449-2F49-AFB9-80DEC22AB5F6}"/>
              </a:ext>
            </a:extLst>
          </p:cNvPr>
          <p:cNvSpPr txBox="1"/>
          <p:nvPr/>
        </p:nvSpPr>
        <p:spPr>
          <a:xfrm rot="1502004">
            <a:off x="6341343" y="2819682"/>
            <a:ext cx="1524776" cy="461665"/>
          </a:xfrm>
          <a:prstGeom prst="rect">
            <a:avLst/>
          </a:prstGeom>
          <a:noFill/>
        </p:spPr>
        <p:txBody>
          <a:bodyPr wrap="none" rtlCol="0">
            <a:spAutoFit/>
          </a:bodyPr>
          <a:lstStyle/>
          <a:p>
            <a:r>
              <a:rPr lang="en-US" dirty="0"/>
              <a:t>HLS Limit</a:t>
            </a:r>
          </a:p>
        </p:txBody>
      </p:sp>
    </p:spTree>
    <p:extLst>
      <p:ext uri="{BB962C8B-B14F-4D97-AF65-F5344CB8AC3E}">
        <p14:creationId xmlns:p14="http://schemas.microsoft.com/office/powerpoint/2010/main" val="1700545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7452</TotalTime>
  <Words>2941</Words>
  <Application>Microsoft Office PowerPoint</Application>
  <PresentationFormat>Widescreen</PresentationFormat>
  <Paragraphs>540</Paragraphs>
  <Slides>38</Slides>
  <Notes>4</Notes>
  <HiddenSlides>0</HiddenSlides>
  <MMClips>1</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38</vt:i4>
      </vt:variant>
    </vt:vector>
  </HeadingPairs>
  <TitlesOfParts>
    <vt:vector size="48" baseType="lpstr">
      <vt:lpstr>Arial</vt:lpstr>
      <vt:lpstr>Calibri</vt:lpstr>
      <vt:lpstr>Calibri Light</vt:lpstr>
      <vt:lpstr>Helvetica</vt:lpstr>
      <vt:lpstr>Symbol</vt:lpstr>
      <vt:lpstr>Times New Roman</vt:lpstr>
      <vt:lpstr>Wingdings</vt:lpstr>
      <vt:lpstr>Office Theme</vt:lpstr>
      <vt:lpstr>1_Office Theme</vt:lpstr>
      <vt:lpstr>Equation</vt:lpstr>
      <vt:lpstr>Occupant Protection at NASA</vt:lpstr>
      <vt:lpstr>What is occupant protection?</vt:lpstr>
      <vt:lpstr>Protecting people during “dynamic events.”</vt:lpstr>
      <vt:lpstr>What is Injury?</vt:lpstr>
      <vt:lpstr>What is Injury?</vt:lpstr>
      <vt:lpstr>Occupant protection at NASA</vt:lpstr>
      <vt:lpstr>NASA Occupant Protection </vt:lpstr>
      <vt:lpstr>Operationally-Relevant Injury Scale (ORIS)</vt:lpstr>
      <vt:lpstr>Spaceflight Vehicles</vt:lpstr>
      <vt:lpstr>Space Vehicle Occupant Protection</vt:lpstr>
      <vt:lpstr>Human Landing Systems</vt:lpstr>
      <vt:lpstr>HLS Considerations</vt:lpstr>
      <vt:lpstr>Lunar Terrain Vehicles</vt:lpstr>
      <vt:lpstr>Rover Considerations</vt:lpstr>
      <vt:lpstr>EVA Spacesuits</vt:lpstr>
      <vt:lpstr>EVA Spacesuit Consideration</vt:lpstr>
      <vt:lpstr>Current NASA Tools to Assess Requirements</vt:lpstr>
      <vt:lpstr>Two Main Requirements:  Brinkley Dynamic Response Criterion (BDRC)</vt:lpstr>
      <vt:lpstr>Two Main Requirements:  Hybrid III Anthropomorphic Test Device (ATD)</vt:lpstr>
      <vt:lpstr>Hybrid III: NASA Limits</vt:lpstr>
      <vt:lpstr>Supplemental Human Volunteer Tests</vt:lpstr>
      <vt:lpstr>Human Finite Element Models </vt:lpstr>
      <vt:lpstr>Flight History: Soyuz</vt:lpstr>
      <vt:lpstr>NASA Study Background</vt:lpstr>
      <vt:lpstr>Soyuz Reentry</vt:lpstr>
      <vt:lpstr>Soyuz Reentry &amp; Landing Characteristics</vt:lpstr>
      <vt:lpstr>Soyuz Seat</vt:lpstr>
      <vt:lpstr>Interior Landing Perspective</vt:lpstr>
      <vt:lpstr>Methods: Aim 1: Medical Data &amp; Survey</vt:lpstr>
      <vt:lpstr>Results: Soyuz Landing Injuries</vt:lpstr>
      <vt:lpstr>Discussion</vt:lpstr>
      <vt:lpstr>Potential Concerns with Current Space Vehicle Requirements</vt:lpstr>
      <vt:lpstr>Flight History: Surface EVA</vt:lpstr>
      <vt:lpstr>PowerPoint Presentation</vt:lpstr>
      <vt:lpstr>Apollo MSK injuries</vt:lpstr>
      <vt:lpstr>Questions?</vt:lpstr>
      <vt:lpstr>Backup</vt:lpstr>
      <vt:lpstr>HLS Requirement for Standing Posture during Dynamic Loads: +Gz </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Newby, Nathaniel James. (JSC-SK)[WYLE LABORATORIES, INC.]</dc:creator>
  <cp:lastModifiedBy>Reiber, Tessa (JSC-SK311)[KBR Wyle Services, LLC]</cp:lastModifiedBy>
  <cp:revision>121</cp:revision>
  <dcterms:created xsi:type="dcterms:W3CDTF">2018-07-26T17:53:17Z</dcterms:created>
  <dcterms:modified xsi:type="dcterms:W3CDTF">2024-10-08T20:46:17Z</dcterms:modified>
</cp:coreProperties>
</file>