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2" r:id="rId2"/>
  </p:sldMasterIdLst>
  <p:notesMasterIdLst>
    <p:notesMasterId r:id="rId22"/>
  </p:notesMasterIdLst>
  <p:handoutMasterIdLst>
    <p:handoutMasterId r:id="rId23"/>
  </p:handoutMasterIdLst>
  <p:sldIdLst>
    <p:sldId id="256" r:id="rId3"/>
    <p:sldId id="284" r:id="rId4"/>
    <p:sldId id="285" r:id="rId5"/>
    <p:sldId id="286" r:id="rId6"/>
    <p:sldId id="287" r:id="rId7"/>
    <p:sldId id="289" r:id="rId8"/>
    <p:sldId id="290" r:id="rId9"/>
    <p:sldId id="291" r:id="rId10"/>
    <p:sldId id="292" r:id="rId11"/>
    <p:sldId id="288" r:id="rId12"/>
    <p:sldId id="293" r:id="rId13"/>
    <p:sldId id="294" r:id="rId14"/>
    <p:sldId id="295" r:id="rId15"/>
    <p:sldId id="298" r:id="rId16"/>
    <p:sldId id="299" r:id="rId17"/>
    <p:sldId id="300" r:id="rId18"/>
    <p:sldId id="283" r:id="rId19"/>
    <p:sldId id="296" r:id="rId20"/>
    <p:sldId id="297" r:id="rId21"/>
  </p:sldIdLst>
  <p:sldSz cx="9144000" cy="5143500" type="screen16x9"/>
  <p:notesSz cx="7315200" cy="96012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C3D"/>
    <a:srgbClr val="FF9336"/>
    <a:srgbClr val="428CC0"/>
    <a:srgbClr val="0B3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0834" autoAdjust="0"/>
  </p:normalViewPr>
  <p:slideViewPr>
    <p:cSldViewPr snapToGrid="0">
      <p:cViewPr varScale="1">
        <p:scale>
          <a:sx n="132" d="100"/>
          <a:sy n="132" d="100"/>
        </p:scale>
        <p:origin x="936"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A223849-021F-452E-A1F3-892AE52BBE56}" type="datetimeFigureOut">
              <a:rPr lang="en-US" smtClean="0"/>
              <a:t>10/9/2024</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4A8F6EE-A0F6-4A24-8145-5E7B5CA58C82}" type="slidenum">
              <a:rPr lang="en-US" smtClean="0"/>
              <a:t>‹#›</a:t>
            </a:fld>
            <a:endParaRPr lang="en-US"/>
          </a:p>
        </p:txBody>
      </p:sp>
    </p:spTree>
    <p:extLst>
      <p:ext uri="{BB962C8B-B14F-4D97-AF65-F5344CB8AC3E}">
        <p14:creationId xmlns:p14="http://schemas.microsoft.com/office/powerpoint/2010/main" val="2333688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1" y="0"/>
            <a:ext cx="3169919" cy="480060"/>
          </a:xfrm>
          <a:prstGeom prst="rect">
            <a:avLst/>
          </a:prstGeom>
          <a:noFill/>
          <a:ln>
            <a:noFill/>
          </a:ln>
        </p:spPr>
        <p:txBody>
          <a:bodyPr lIns="96645" tIns="96645" rIns="96645" bIns="96645" anchor="t" anchorCtr="0"/>
          <a:lstStyle>
            <a:lvl1pPr marL="0" marR="0" indent="0" algn="l" rtl="0">
              <a:spcBef>
                <a:spcPts val="0"/>
              </a:spcBef>
              <a:defRPr/>
            </a:lvl1pPr>
            <a:lvl2pPr marL="483306" marR="0" indent="0" algn="l" rtl="0">
              <a:spcBef>
                <a:spcPts val="0"/>
              </a:spcBef>
              <a:defRPr/>
            </a:lvl2pPr>
            <a:lvl3pPr marL="966612" marR="0" indent="0" algn="l" rtl="0">
              <a:spcBef>
                <a:spcPts val="0"/>
              </a:spcBef>
              <a:defRPr/>
            </a:lvl3pPr>
            <a:lvl4pPr marL="1449918" marR="0" indent="0" algn="l" rtl="0">
              <a:spcBef>
                <a:spcPts val="0"/>
              </a:spcBef>
              <a:defRPr/>
            </a:lvl4pPr>
            <a:lvl5pPr marL="1933224" marR="0" indent="0" algn="l" rtl="0">
              <a:spcBef>
                <a:spcPts val="0"/>
              </a:spcBef>
              <a:defRPr/>
            </a:lvl5pPr>
            <a:lvl6pPr marL="2416531" marR="0" indent="0" algn="l" rtl="0">
              <a:spcBef>
                <a:spcPts val="0"/>
              </a:spcBef>
              <a:defRPr/>
            </a:lvl6pPr>
            <a:lvl7pPr marL="2899837" marR="0" indent="0" algn="l" rtl="0">
              <a:spcBef>
                <a:spcPts val="0"/>
              </a:spcBef>
              <a:defRPr/>
            </a:lvl7pPr>
            <a:lvl8pPr marL="3383143" marR="0" indent="0" algn="l" rtl="0">
              <a:spcBef>
                <a:spcPts val="0"/>
              </a:spcBef>
              <a:defRPr/>
            </a:lvl8pPr>
            <a:lvl9pPr marL="3866449" marR="0" indent="0" algn="l" rtl="0">
              <a:spcBef>
                <a:spcPts val="0"/>
              </a:spcBef>
              <a:defRPr/>
            </a:lvl9pPr>
          </a:lstStyle>
          <a:p>
            <a:endParaRPr/>
          </a:p>
        </p:txBody>
      </p:sp>
      <p:sp>
        <p:nvSpPr>
          <p:cNvPr id="3" name="Shape 3"/>
          <p:cNvSpPr txBox="1">
            <a:spLocks noGrp="1"/>
          </p:cNvSpPr>
          <p:nvPr>
            <p:ph type="dt" idx="10"/>
          </p:nvPr>
        </p:nvSpPr>
        <p:spPr>
          <a:xfrm>
            <a:off x="4143587" y="0"/>
            <a:ext cx="3169919" cy="480060"/>
          </a:xfrm>
          <a:prstGeom prst="rect">
            <a:avLst/>
          </a:prstGeom>
          <a:noFill/>
          <a:ln>
            <a:noFill/>
          </a:ln>
        </p:spPr>
        <p:txBody>
          <a:bodyPr lIns="96645" tIns="96645" rIns="96645" bIns="96645" anchor="t" anchorCtr="0"/>
          <a:lstStyle>
            <a:lvl1pPr marL="0" marR="0" indent="0" algn="r" rtl="0">
              <a:spcBef>
                <a:spcPts val="0"/>
              </a:spcBef>
              <a:defRPr/>
            </a:lvl1pPr>
            <a:lvl2pPr marL="483306" marR="0" indent="0" algn="l" rtl="0">
              <a:spcBef>
                <a:spcPts val="0"/>
              </a:spcBef>
              <a:defRPr/>
            </a:lvl2pPr>
            <a:lvl3pPr marL="966612" marR="0" indent="0" algn="l" rtl="0">
              <a:spcBef>
                <a:spcPts val="0"/>
              </a:spcBef>
              <a:defRPr/>
            </a:lvl3pPr>
            <a:lvl4pPr marL="1449918" marR="0" indent="0" algn="l" rtl="0">
              <a:spcBef>
                <a:spcPts val="0"/>
              </a:spcBef>
              <a:defRPr/>
            </a:lvl4pPr>
            <a:lvl5pPr marL="1933224" marR="0" indent="0" algn="l" rtl="0">
              <a:spcBef>
                <a:spcPts val="0"/>
              </a:spcBef>
              <a:defRPr/>
            </a:lvl5pPr>
            <a:lvl6pPr marL="2416531" marR="0" indent="0" algn="l" rtl="0">
              <a:spcBef>
                <a:spcPts val="0"/>
              </a:spcBef>
              <a:defRPr/>
            </a:lvl6pPr>
            <a:lvl7pPr marL="2899837" marR="0" indent="0" algn="l" rtl="0">
              <a:spcBef>
                <a:spcPts val="0"/>
              </a:spcBef>
              <a:defRPr/>
            </a:lvl7pPr>
            <a:lvl8pPr marL="3383143" marR="0" indent="0" algn="l" rtl="0">
              <a:spcBef>
                <a:spcPts val="0"/>
              </a:spcBef>
              <a:defRPr/>
            </a:lvl8pPr>
            <a:lvl9pPr marL="3866449" marR="0" indent="0" algn="l" rtl="0">
              <a:spcBef>
                <a:spcPts val="0"/>
              </a:spcBef>
              <a:defRPr/>
            </a:lvl9pPr>
          </a:lstStyle>
          <a:p>
            <a:endParaRPr/>
          </a:p>
        </p:txBody>
      </p:sp>
      <p:sp>
        <p:nvSpPr>
          <p:cNvPr id="4" name="Shape 4"/>
          <p:cNvSpPr>
            <a:spLocks noGrp="1" noRot="1" noChangeAspect="1"/>
          </p:cNvSpPr>
          <p:nvPr>
            <p:ph type="sldImg" idx="3"/>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1" y="9119474"/>
            <a:ext cx="3169919" cy="480060"/>
          </a:xfrm>
          <a:prstGeom prst="rect">
            <a:avLst/>
          </a:prstGeom>
          <a:noFill/>
          <a:ln>
            <a:noFill/>
          </a:ln>
        </p:spPr>
        <p:txBody>
          <a:bodyPr lIns="96645" tIns="96645" rIns="96645" bIns="96645" anchor="b" anchorCtr="0"/>
          <a:lstStyle>
            <a:lvl1pPr marL="0" marR="0" indent="0" algn="l" rtl="0">
              <a:spcBef>
                <a:spcPts val="0"/>
              </a:spcBef>
              <a:defRPr/>
            </a:lvl1pPr>
            <a:lvl2pPr marL="483306" marR="0" indent="0" algn="l" rtl="0">
              <a:spcBef>
                <a:spcPts val="0"/>
              </a:spcBef>
              <a:defRPr/>
            </a:lvl2pPr>
            <a:lvl3pPr marL="966612" marR="0" indent="0" algn="l" rtl="0">
              <a:spcBef>
                <a:spcPts val="0"/>
              </a:spcBef>
              <a:defRPr/>
            </a:lvl3pPr>
            <a:lvl4pPr marL="1449918" marR="0" indent="0" algn="l" rtl="0">
              <a:spcBef>
                <a:spcPts val="0"/>
              </a:spcBef>
              <a:defRPr/>
            </a:lvl4pPr>
            <a:lvl5pPr marL="1933224" marR="0" indent="0" algn="l" rtl="0">
              <a:spcBef>
                <a:spcPts val="0"/>
              </a:spcBef>
              <a:defRPr/>
            </a:lvl5pPr>
            <a:lvl6pPr marL="2416531" marR="0" indent="0" algn="l" rtl="0">
              <a:spcBef>
                <a:spcPts val="0"/>
              </a:spcBef>
              <a:defRPr/>
            </a:lvl6pPr>
            <a:lvl7pPr marL="2899837" marR="0" indent="0" algn="l" rtl="0">
              <a:spcBef>
                <a:spcPts val="0"/>
              </a:spcBef>
              <a:defRPr/>
            </a:lvl7pPr>
            <a:lvl8pPr marL="3383143" marR="0" indent="0" algn="l" rtl="0">
              <a:spcBef>
                <a:spcPts val="0"/>
              </a:spcBef>
              <a:defRPr/>
            </a:lvl8pPr>
            <a:lvl9pPr marL="3866449" marR="0" indent="0" algn="l" rtl="0">
              <a:spcBef>
                <a:spcPts val="0"/>
              </a:spcBef>
              <a:defRPr/>
            </a:lvl9pPr>
          </a:lstStyle>
          <a:p>
            <a:endParaRPr/>
          </a:p>
        </p:txBody>
      </p:sp>
      <p:sp>
        <p:nvSpPr>
          <p:cNvPr id="7" name="Shape 7"/>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lvl1pPr marL="0" marR="0" indent="0" algn="r" rtl="0">
              <a:spcBef>
                <a:spcPts val="0"/>
              </a:spcBef>
              <a:buNone/>
              <a:defRPr sz="13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21990525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1</a:t>
            </a:fld>
            <a:endParaRPr lang="en-US"/>
          </a:p>
        </p:txBody>
      </p:sp>
      <p:sp>
        <p:nvSpPr>
          <p:cNvPr id="29" name="Shape 29"/>
          <p:cNvSpPr>
            <a:spLocks noGrp="1" noRot="1" noChangeAspect="1"/>
          </p:cNvSpPr>
          <p:nvPr>
            <p:ph type="sldImg" idx="2"/>
          </p:nvPr>
        </p:nvSpPr>
        <p:spPr>
          <a:xfrm>
            <a:off x="482600" y="733425"/>
            <a:ext cx="6353175" cy="35734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973666" y="4560570"/>
            <a:ext cx="5367866" cy="4318873"/>
          </a:xfrm>
          <a:prstGeom prst="rect">
            <a:avLst/>
          </a:prstGeom>
          <a:noFill/>
          <a:ln>
            <a:noFill/>
          </a:ln>
        </p:spPr>
        <p:txBody>
          <a:bodyPr lIns="95615" tIns="46962" rIns="95615" bIns="46962" anchor="t" anchorCtr="0">
            <a:noAutofit/>
          </a:bodyPr>
          <a:lstStyle/>
          <a:p>
            <a:pPr defTabSz="985072">
              <a:spcBef>
                <a:spcPct val="0"/>
              </a:spcBef>
            </a:pPr>
            <a:endParaRPr lang="en-US" altLang="en-US" dirty="0"/>
          </a:p>
        </p:txBody>
      </p:sp>
    </p:spTree>
    <p:extLst>
      <p:ext uri="{BB962C8B-B14F-4D97-AF65-F5344CB8AC3E}">
        <p14:creationId xmlns:p14="http://schemas.microsoft.com/office/powerpoint/2010/main" val="69359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instrumentation and point-wise (and text-based output) data collection systems:  Motor, load, FOSS, and laser trackers</a:t>
            </a:r>
          </a:p>
          <a:p>
            <a:endParaRPr lang="en-US" dirty="0"/>
          </a:p>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11</a:t>
            </a:fld>
            <a:endParaRPr lang="en-US"/>
          </a:p>
        </p:txBody>
      </p:sp>
    </p:spTree>
    <p:extLst>
      <p:ext uri="{BB962C8B-B14F-4D97-AF65-F5344CB8AC3E}">
        <p14:creationId xmlns:p14="http://schemas.microsoft.com/office/powerpoint/2010/main" val="168013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Surface-based data collection systems:  DIC and laser scanner</a:t>
            </a:r>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12</a:t>
            </a:fld>
            <a:endParaRPr lang="en-US"/>
          </a:p>
        </p:txBody>
      </p:sp>
    </p:spTree>
    <p:extLst>
      <p:ext uri="{BB962C8B-B14F-4D97-AF65-F5344CB8AC3E}">
        <p14:creationId xmlns:p14="http://schemas.microsoft.com/office/powerpoint/2010/main" val="287620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serve as a summary of the instrumentation and which systems are intended to capture which data</a:t>
            </a:r>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13</a:t>
            </a:fld>
            <a:endParaRPr lang="en-US"/>
          </a:p>
        </p:txBody>
      </p:sp>
    </p:spTree>
    <p:extLst>
      <p:ext uri="{BB962C8B-B14F-4D97-AF65-F5344CB8AC3E}">
        <p14:creationId xmlns:p14="http://schemas.microsoft.com/office/powerpoint/2010/main" val="212500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14</a:t>
            </a:fld>
            <a:endParaRPr lang="en-US"/>
          </a:p>
        </p:txBody>
      </p:sp>
    </p:spTree>
    <p:extLst>
      <p:ext uri="{BB962C8B-B14F-4D97-AF65-F5344CB8AC3E}">
        <p14:creationId xmlns:p14="http://schemas.microsoft.com/office/powerpoint/2010/main" val="1095778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mention of </a:t>
            </a:r>
            <a:r>
              <a:rPr lang="en-US" dirty="0" err="1"/>
              <a:t>Redwire’s</a:t>
            </a:r>
            <a:r>
              <a:rPr lang="en-US" dirty="0"/>
              <a:t> testing on a quadrant-level system tests.</a:t>
            </a:r>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15</a:t>
            </a:fld>
            <a:endParaRPr lang="en-US"/>
          </a:p>
        </p:txBody>
      </p:sp>
    </p:spTree>
    <p:extLst>
      <p:ext uri="{BB962C8B-B14F-4D97-AF65-F5344CB8AC3E}">
        <p14:creationId xmlns:p14="http://schemas.microsoft.com/office/powerpoint/2010/main" val="205690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sldNum" idx="12"/>
          </p:nvPr>
        </p:nvSpPr>
        <p:spPr>
          <a:xfrm>
            <a:off x="4143587" y="9119474"/>
            <a:ext cx="3169919" cy="480060"/>
          </a:xfrm>
          <a:prstGeom prst="rect">
            <a:avLst/>
          </a:prstGeom>
          <a:noFill/>
          <a:ln>
            <a:noFill/>
          </a:ln>
        </p:spPr>
        <p:txBody>
          <a:bodyPr lIns="96645" tIns="48309" rIns="96645" bIns="48309" anchor="b" anchorCtr="0">
            <a:noAutofit/>
          </a:bodyPr>
          <a:lstStyle/>
          <a:p>
            <a:pPr>
              <a:buSzPct val="25000"/>
            </a:pPr>
            <a:fld id="{00000000-1234-1234-1234-123412341234}" type="slidenum">
              <a:rPr lang="en-US"/>
              <a:pPr>
                <a:buSzPct val="25000"/>
              </a:pPr>
              <a:t>17</a:t>
            </a:fld>
            <a:endParaRPr lang="en-US"/>
          </a:p>
        </p:txBody>
      </p:sp>
      <p:sp>
        <p:nvSpPr>
          <p:cNvPr id="178" name="Shape 17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9" name="Shape 179"/>
          <p:cNvSpPr txBox="1">
            <a:spLocks noGrp="1"/>
          </p:cNvSpPr>
          <p:nvPr>
            <p:ph type="body" idx="1"/>
          </p:nvPr>
        </p:nvSpPr>
        <p:spPr>
          <a:xfrm>
            <a:off x="731521" y="4560570"/>
            <a:ext cx="5852159" cy="4320540"/>
          </a:xfrm>
          <a:prstGeom prst="rect">
            <a:avLst/>
          </a:prstGeom>
          <a:noFill/>
          <a:ln>
            <a:noFill/>
          </a:ln>
        </p:spPr>
        <p:txBody>
          <a:bodyPr lIns="96645" tIns="48309" rIns="96645" bIns="48309" anchor="t" anchorCtr="0">
            <a:noAutofit/>
          </a:bodyPr>
          <a:lstStyle/>
          <a:p>
            <a:pPr>
              <a:buSzPct val="25000"/>
            </a:pPr>
            <a:endParaRPr lang="en-US" sz="13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8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 scanner and tracker data</a:t>
            </a:r>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18</a:t>
            </a:fld>
            <a:endParaRPr lang="en-US"/>
          </a:p>
        </p:txBody>
      </p:sp>
    </p:spTree>
    <p:extLst>
      <p:ext uri="{BB962C8B-B14F-4D97-AF65-F5344CB8AC3E}">
        <p14:creationId xmlns:p14="http://schemas.microsoft.com/office/powerpoint/2010/main" val="590236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DIC</a:t>
            </a:r>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19</a:t>
            </a:fld>
            <a:endParaRPr lang="en-US"/>
          </a:p>
        </p:txBody>
      </p:sp>
    </p:spTree>
    <p:extLst>
      <p:ext uri="{BB962C8B-B14F-4D97-AF65-F5344CB8AC3E}">
        <p14:creationId xmlns:p14="http://schemas.microsoft.com/office/powerpoint/2010/main" val="358670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2</a:t>
            </a:fld>
            <a:endParaRPr lang="en-US"/>
          </a:p>
        </p:txBody>
      </p:sp>
    </p:spTree>
    <p:extLst>
      <p:ext uri="{BB962C8B-B14F-4D97-AF65-F5344CB8AC3E}">
        <p14:creationId xmlns:p14="http://schemas.microsoft.com/office/powerpoint/2010/main" val="327216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3</a:t>
            </a:fld>
            <a:endParaRPr lang="en-US"/>
          </a:p>
        </p:txBody>
      </p:sp>
    </p:spTree>
    <p:extLst>
      <p:ext uri="{BB962C8B-B14F-4D97-AF65-F5344CB8AC3E}">
        <p14:creationId xmlns:p14="http://schemas.microsoft.com/office/powerpoint/2010/main" val="2427934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4</a:t>
            </a:fld>
            <a:endParaRPr lang="en-US"/>
          </a:p>
        </p:txBody>
      </p:sp>
    </p:spTree>
    <p:extLst>
      <p:ext uri="{BB962C8B-B14F-4D97-AF65-F5344CB8AC3E}">
        <p14:creationId xmlns:p14="http://schemas.microsoft.com/office/powerpoint/2010/main" val="21736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Shout-out </a:t>
            </a:r>
            <a:r>
              <a:rPr lang="en-US" dirty="0"/>
              <a:t>for Richard’s talk on analysis of the TRAC booms.</a:t>
            </a:r>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5</a:t>
            </a:fld>
            <a:endParaRPr lang="en-US"/>
          </a:p>
        </p:txBody>
      </p:sp>
    </p:spTree>
    <p:extLst>
      <p:ext uri="{BB962C8B-B14F-4D97-AF65-F5344CB8AC3E}">
        <p14:creationId xmlns:p14="http://schemas.microsoft.com/office/powerpoint/2010/main" val="316892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6</a:t>
            </a:fld>
            <a:endParaRPr lang="en-US"/>
          </a:p>
        </p:txBody>
      </p:sp>
    </p:spTree>
    <p:extLst>
      <p:ext uri="{BB962C8B-B14F-4D97-AF65-F5344CB8AC3E}">
        <p14:creationId xmlns:p14="http://schemas.microsoft.com/office/powerpoint/2010/main" val="80685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7</a:t>
            </a:fld>
            <a:endParaRPr lang="en-US"/>
          </a:p>
        </p:txBody>
      </p:sp>
    </p:spTree>
    <p:extLst>
      <p:ext uri="{BB962C8B-B14F-4D97-AF65-F5344CB8AC3E}">
        <p14:creationId xmlns:p14="http://schemas.microsoft.com/office/powerpoint/2010/main" val="276806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9</a:t>
            </a:fld>
            <a:endParaRPr lang="en-US"/>
          </a:p>
        </p:txBody>
      </p:sp>
    </p:spTree>
    <p:extLst>
      <p:ext uri="{BB962C8B-B14F-4D97-AF65-F5344CB8AC3E}">
        <p14:creationId xmlns:p14="http://schemas.microsoft.com/office/powerpoint/2010/main" val="156458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serve as a summary of the approach, article, facility, and hardware content</a:t>
            </a:r>
          </a:p>
          <a:p>
            <a:endParaRPr lang="en-US" dirty="0"/>
          </a:p>
        </p:txBody>
      </p:sp>
      <p:sp>
        <p:nvSpPr>
          <p:cNvPr id="4" name="Slide Number Placeholder 3"/>
          <p:cNvSpPr>
            <a:spLocks noGrp="1"/>
          </p:cNvSpPr>
          <p:nvPr>
            <p:ph type="sldNum" idx="12"/>
          </p:nvPr>
        </p:nvSpPr>
        <p:spPr/>
        <p:txBody>
          <a:bodyPr/>
          <a:lstStyle/>
          <a:p>
            <a:pPr>
              <a:buSzPct val="25000"/>
            </a:pPr>
            <a:fld id="{00000000-1234-1234-1234-123412341234}" type="slidenum">
              <a:rPr lang="en-US" smtClean="0"/>
              <a:pPr>
                <a:buSzPct val="25000"/>
              </a:pPr>
              <a:t>10</a:t>
            </a:fld>
            <a:endParaRPr lang="en-US"/>
          </a:p>
        </p:txBody>
      </p:sp>
    </p:spTree>
    <p:extLst>
      <p:ext uri="{BB962C8B-B14F-4D97-AF65-F5344CB8AC3E}">
        <p14:creationId xmlns:p14="http://schemas.microsoft.com/office/powerpoint/2010/main" val="254203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ssertion Evidence">
    <p:spTree>
      <p:nvGrpSpPr>
        <p:cNvPr id="1" name="Shape 12"/>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35" y="2052536"/>
            <a:ext cx="1819265" cy="307777"/>
          </a:xfrm>
          <a:prstGeom prst="rect">
            <a:avLst/>
          </a:prstGeom>
        </p:spPr>
        <p:txBody>
          <a:bodyPr wrap="square" lIns="0" tIns="0" rIns="0" bIns="0">
            <a:spAutoFit/>
          </a:bodyPr>
          <a:lstStyle>
            <a:lvl1pPr>
              <a:defRPr sz="2000" b="1">
                <a:latin typeface="Calibri" panose="020F0502020204030204" pitchFamily="34" charset="0"/>
              </a:defRPr>
            </a:lvl1pPr>
          </a:lstStyle>
          <a:p>
            <a:pPr lvl="0"/>
            <a:r>
              <a:rPr lang="en-US" dirty="0">
                <a:latin typeface="Calibri" panose="020F0502020204030204" pitchFamily="34" charset="0"/>
              </a:rPr>
              <a:t>Insert text here</a:t>
            </a:r>
            <a:endParaRPr lang="en-US" dirty="0"/>
          </a:p>
        </p:txBody>
      </p:sp>
      <p:sp>
        <p:nvSpPr>
          <p:cNvPr id="8" name="Title 7"/>
          <p:cNvSpPr>
            <a:spLocks noGrp="1"/>
          </p:cNvSpPr>
          <p:nvPr>
            <p:ph type="title" hasCustomPrompt="1"/>
          </p:nvPr>
        </p:nvSpPr>
        <p:spPr>
          <a:xfrm>
            <a:off x="73152" y="73152"/>
            <a:ext cx="8863030" cy="615553"/>
          </a:xfrm>
          <a:prstGeom prst="rect">
            <a:avLst/>
          </a:prstGeom>
        </p:spPr>
        <p:txBody>
          <a:bodyPr wrap="square" lIns="0" tIns="0" rIns="0" bIns="0">
            <a:spAutoFit/>
          </a:bodyPr>
          <a:lstStyle>
            <a:lvl1pPr algn="ctr">
              <a:defRPr sz="4000" b="1" baseline="0">
                <a:latin typeface="Calibri" panose="020F0502020204030204" pitchFamily="34" charset="0"/>
              </a:defRPr>
            </a:lvl1pPr>
          </a:lstStyle>
          <a:p>
            <a:r>
              <a:rPr lang="en-US" dirty="0"/>
              <a:t>Insert assertion here</a:t>
            </a:r>
          </a:p>
        </p:txBody>
      </p:sp>
      <p:sp>
        <p:nvSpPr>
          <p:cNvPr id="9" name="Slide Number Placeholder 5"/>
          <p:cNvSpPr>
            <a:spLocks noGrp="1"/>
          </p:cNvSpPr>
          <p:nvPr>
            <p:ph type="sldNum" sz="quarter" idx="4"/>
          </p:nvPr>
        </p:nvSpPr>
        <p:spPr>
          <a:xfrm>
            <a:off x="8567928"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rtion Evidence">
    <p:spTree>
      <p:nvGrpSpPr>
        <p:cNvPr id="1" name="Shape 12"/>
        <p:cNvGrpSpPr/>
        <p:nvPr/>
      </p:nvGrpSpPr>
      <p:grpSpPr>
        <a:xfrm>
          <a:off x="0" y="0"/>
          <a:ext cx="0" cy="0"/>
          <a:chOff x="0" y="0"/>
          <a:chExt cx="0" cy="0"/>
        </a:xfrm>
      </p:grpSpPr>
      <p:sp>
        <p:nvSpPr>
          <p:cNvPr id="5" name="Text Placeholder 4"/>
          <p:cNvSpPr>
            <a:spLocks noGrp="1"/>
          </p:cNvSpPr>
          <p:nvPr>
            <p:ph type="body" sz="quarter" idx="14" hasCustomPrompt="1"/>
          </p:nvPr>
        </p:nvSpPr>
        <p:spPr>
          <a:xfrm>
            <a:off x="91439" y="1188720"/>
            <a:ext cx="8961120" cy="307777"/>
          </a:xfrm>
          <a:prstGeom prst="rect">
            <a:avLst/>
          </a:prstGeom>
        </p:spPr>
        <p:txBody>
          <a:bodyPr wrap="square" lIns="0" tIns="0" rIns="0" bIns="0">
            <a:spAutoFit/>
          </a:bodyPr>
          <a:lstStyle>
            <a:lvl1pPr>
              <a:defRPr sz="2000" b="1">
                <a:latin typeface="Calibri" panose="020F0502020204030204" pitchFamily="34" charset="0"/>
              </a:defRPr>
            </a:lvl1pPr>
          </a:lstStyle>
          <a:p>
            <a:pPr lvl="0"/>
            <a:r>
              <a:rPr lang="en-US" dirty="0">
                <a:latin typeface="Calibri" panose="020F0502020204030204" pitchFamily="34" charset="0"/>
              </a:rPr>
              <a:t>Insert text here</a:t>
            </a:r>
            <a:endParaRPr lang="en-US" dirty="0"/>
          </a:p>
        </p:txBody>
      </p:sp>
      <p:sp>
        <p:nvSpPr>
          <p:cNvPr id="8" name="Title 7"/>
          <p:cNvSpPr>
            <a:spLocks noGrp="1"/>
          </p:cNvSpPr>
          <p:nvPr>
            <p:ph type="title" hasCustomPrompt="1"/>
          </p:nvPr>
        </p:nvSpPr>
        <p:spPr>
          <a:xfrm>
            <a:off x="73152" y="73152"/>
            <a:ext cx="8863030" cy="615553"/>
          </a:xfrm>
          <a:prstGeom prst="rect">
            <a:avLst/>
          </a:prstGeom>
        </p:spPr>
        <p:txBody>
          <a:bodyPr wrap="square" lIns="0" tIns="0" rIns="0" bIns="0">
            <a:spAutoFit/>
          </a:bodyPr>
          <a:lstStyle>
            <a:lvl1pPr algn="ctr">
              <a:defRPr sz="4000" b="1" baseline="0">
                <a:latin typeface="Calibri" panose="020F0502020204030204" pitchFamily="34" charset="0"/>
              </a:defRPr>
            </a:lvl1pPr>
          </a:lstStyle>
          <a:p>
            <a:r>
              <a:rPr lang="en-US" dirty="0"/>
              <a:t>Insert assertion here</a:t>
            </a:r>
          </a:p>
        </p:txBody>
      </p:sp>
      <p:sp>
        <p:nvSpPr>
          <p:cNvPr id="9" name="Slide Number Placeholder 5"/>
          <p:cNvSpPr>
            <a:spLocks noGrp="1"/>
          </p:cNvSpPr>
          <p:nvPr>
            <p:ph type="sldNum" sz="quarter" idx="4"/>
          </p:nvPr>
        </p:nvSpPr>
        <p:spPr>
          <a:xfrm>
            <a:off x="8567928"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Tree>
    <p:extLst>
      <p:ext uri="{BB962C8B-B14F-4D97-AF65-F5344CB8AC3E}">
        <p14:creationId xmlns:p14="http://schemas.microsoft.com/office/powerpoint/2010/main" val="6824367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ssertion Evidence">
    <p:spTree>
      <p:nvGrpSpPr>
        <p:cNvPr id="1" name="Shape 12"/>
        <p:cNvGrpSpPr/>
        <p:nvPr/>
      </p:nvGrpSpPr>
      <p:grpSpPr>
        <a:xfrm>
          <a:off x="0" y="0"/>
          <a:ext cx="0" cy="0"/>
          <a:chOff x="0" y="0"/>
          <a:chExt cx="0" cy="0"/>
        </a:xfrm>
      </p:grpSpPr>
      <p:sp>
        <p:nvSpPr>
          <p:cNvPr id="5" name="Text Placeholder 4"/>
          <p:cNvSpPr>
            <a:spLocks noGrp="1"/>
          </p:cNvSpPr>
          <p:nvPr>
            <p:ph type="body" sz="quarter" idx="14" hasCustomPrompt="1"/>
          </p:nvPr>
        </p:nvSpPr>
        <p:spPr>
          <a:xfrm>
            <a:off x="91439" y="1188720"/>
            <a:ext cx="4389120" cy="307777"/>
          </a:xfrm>
          <a:prstGeom prst="rect">
            <a:avLst/>
          </a:prstGeom>
        </p:spPr>
        <p:txBody>
          <a:bodyPr wrap="square" lIns="0" tIns="0" rIns="0" bIns="0">
            <a:spAutoFit/>
          </a:bodyPr>
          <a:lstStyle>
            <a:lvl1pPr>
              <a:defRPr sz="2000" b="1">
                <a:latin typeface="Calibri" panose="020F0502020204030204" pitchFamily="34" charset="0"/>
              </a:defRPr>
            </a:lvl1pPr>
          </a:lstStyle>
          <a:p>
            <a:pPr lvl="0"/>
            <a:r>
              <a:rPr lang="en-US" dirty="0">
                <a:latin typeface="Calibri" panose="020F0502020204030204" pitchFamily="34" charset="0"/>
              </a:rPr>
              <a:t>Insert text here</a:t>
            </a:r>
            <a:endParaRPr lang="en-US" dirty="0"/>
          </a:p>
        </p:txBody>
      </p:sp>
      <p:sp>
        <p:nvSpPr>
          <p:cNvPr id="8" name="Title 7"/>
          <p:cNvSpPr>
            <a:spLocks noGrp="1"/>
          </p:cNvSpPr>
          <p:nvPr>
            <p:ph type="title" hasCustomPrompt="1"/>
          </p:nvPr>
        </p:nvSpPr>
        <p:spPr>
          <a:xfrm>
            <a:off x="73152" y="73152"/>
            <a:ext cx="8863030" cy="615553"/>
          </a:xfrm>
          <a:prstGeom prst="rect">
            <a:avLst/>
          </a:prstGeom>
        </p:spPr>
        <p:txBody>
          <a:bodyPr wrap="square" lIns="0" tIns="0" rIns="0" bIns="0">
            <a:spAutoFit/>
          </a:bodyPr>
          <a:lstStyle>
            <a:lvl1pPr algn="ctr">
              <a:defRPr sz="4000" b="1" baseline="0">
                <a:latin typeface="Calibri" panose="020F0502020204030204" pitchFamily="34" charset="0"/>
              </a:defRPr>
            </a:lvl1pPr>
          </a:lstStyle>
          <a:p>
            <a:r>
              <a:rPr lang="en-US" dirty="0"/>
              <a:t>Insert assertion here</a:t>
            </a:r>
          </a:p>
        </p:txBody>
      </p:sp>
      <p:sp>
        <p:nvSpPr>
          <p:cNvPr id="9" name="Slide Number Placeholder 5"/>
          <p:cNvSpPr>
            <a:spLocks noGrp="1"/>
          </p:cNvSpPr>
          <p:nvPr>
            <p:ph type="sldNum" sz="quarter" idx="4"/>
          </p:nvPr>
        </p:nvSpPr>
        <p:spPr>
          <a:xfrm>
            <a:off x="8567928"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
        <p:nvSpPr>
          <p:cNvPr id="2" name="Text Placeholder 4">
            <a:extLst>
              <a:ext uri="{FF2B5EF4-FFF2-40B4-BE49-F238E27FC236}">
                <a16:creationId xmlns:a16="http://schemas.microsoft.com/office/drawing/2014/main" id="{7D3C6144-0F18-9AE9-5CA0-9B7E713EE8F1}"/>
              </a:ext>
            </a:extLst>
          </p:cNvPr>
          <p:cNvSpPr>
            <a:spLocks noGrp="1"/>
          </p:cNvSpPr>
          <p:nvPr>
            <p:ph type="body" sz="quarter" idx="15" hasCustomPrompt="1"/>
          </p:nvPr>
        </p:nvSpPr>
        <p:spPr>
          <a:xfrm>
            <a:off x="4663440" y="1188720"/>
            <a:ext cx="4389120" cy="307777"/>
          </a:xfrm>
          <a:prstGeom prst="rect">
            <a:avLst/>
          </a:prstGeom>
        </p:spPr>
        <p:txBody>
          <a:bodyPr wrap="square" lIns="0" tIns="0" rIns="0" bIns="0">
            <a:spAutoFit/>
          </a:bodyPr>
          <a:lstStyle>
            <a:lvl1pPr>
              <a:defRPr sz="2000" b="1">
                <a:latin typeface="Calibri" panose="020F0502020204030204" pitchFamily="34" charset="0"/>
              </a:defRPr>
            </a:lvl1pPr>
          </a:lstStyle>
          <a:p>
            <a:pPr lvl="0"/>
            <a:r>
              <a:rPr lang="en-US" dirty="0">
                <a:latin typeface="Calibri" panose="020F0502020204030204" pitchFamily="34" charset="0"/>
              </a:rPr>
              <a:t>Insert text here</a:t>
            </a:r>
            <a:endParaRPr lang="en-US" dirty="0"/>
          </a:p>
        </p:txBody>
      </p:sp>
    </p:spTree>
    <p:extLst>
      <p:ext uri="{BB962C8B-B14F-4D97-AF65-F5344CB8AC3E}">
        <p14:creationId xmlns:p14="http://schemas.microsoft.com/office/powerpoint/2010/main" val="393190278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ssertion Evidence">
    <p:spTree>
      <p:nvGrpSpPr>
        <p:cNvPr id="1" name="Shape 12"/>
        <p:cNvGrpSpPr/>
        <p:nvPr/>
      </p:nvGrpSpPr>
      <p:grpSpPr>
        <a:xfrm>
          <a:off x="0" y="0"/>
          <a:ext cx="0" cy="0"/>
          <a:chOff x="0" y="0"/>
          <a:chExt cx="0" cy="0"/>
        </a:xfrm>
      </p:grpSpPr>
      <p:sp>
        <p:nvSpPr>
          <p:cNvPr id="5" name="Text Placeholder 4"/>
          <p:cNvSpPr>
            <a:spLocks noGrp="1"/>
          </p:cNvSpPr>
          <p:nvPr>
            <p:ph type="body" sz="quarter" idx="14" hasCustomPrompt="1"/>
          </p:nvPr>
        </p:nvSpPr>
        <p:spPr>
          <a:xfrm>
            <a:off x="91439" y="1188720"/>
            <a:ext cx="4389120" cy="307777"/>
          </a:xfrm>
          <a:prstGeom prst="rect">
            <a:avLst/>
          </a:prstGeom>
        </p:spPr>
        <p:txBody>
          <a:bodyPr wrap="square" lIns="0" tIns="0" rIns="0" bIns="0">
            <a:spAutoFit/>
          </a:bodyPr>
          <a:lstStyle>
            <a:lvl1pPr>
              <a:defRPr sz="2000" b="1">
                <a:latin typeface="Calibri" panose="020F0502020204030204" pitchFamily="34" charset="0"/>
              </a:defRPr>
            </a:lvl1pPr>
          </a:lstStyle>
          <a:p>
            <a:pPr lvl="0"/>
            <a:r>
              <a:rPr lang="en-US" dirty="0">
                <a:latin typeface="Calibri" panose="020F0502020204030204" pitchFamily="34" charset="0"/>
              </a:rPr>
              <a:t>Insert text here</a:t>
            </a:r>
            <a:endParaRPr lang="en-US" dirty="0"/>
          </a:p>
        </p:txBody>
      </p:sp>
      <p:sp>
        <p:nvSpPr>
          <p:cNvPr id="8" name="Title 7"/>
          <p:cNvSpPr>
            <a:spLocks noGrp="1"/>
          </p:cNvSpPr>
          <p:nvPr>
            <p:ph type="title" hasCustomPrompt="1"/>
          </p:nvPr>
        </p:nvSpPr>
        <p:spPr>
          <a:xfrm>
            <a:off x="73152" y="73152"/>
            <a:ext cx="8863030" cy="615553"/>
          </a:xfrm>
          <a:prstGeom prst="rect">
            <a:avLst/>
          </a:prstGeom>
        </p:spPr>
        <p:txBody>
          <a:bodyPr wrap="square" lIns="0" tIns="0" rIns="0" bIns="0">
            <a:spAutoFit/>
          </a:bodyPr>
          <a:lstStyle>
            <a:lvl1pPr algn="ctr">
              <a:defRPr sz="4000" b="1" baseline="0">
                <a:latin typeface="Calibri" panose="020F0502020204030204" pitchFamily="34" charset="0"/>
              </a:defRPr>
            </a:lvl1pPr>
          </a:lstStyle>
          <a:p>
            <a:r>
              <a:rPr lang="en-US" dirty="0"/>
              <a:t>Insert assertion here</a:t>
            </a:r>
          </a:p>
        </p:txBody>
      </p:sp>
      <p:sp>
        <p:nvSpPr>
          <p:cNvPr id="9" name="Slide Number Placeholder 5"/>
          <p:cNvSpPr>
            <a:spLocks noGrp="1"/>
          </p:cNvSpPr>
          <p:nvPr>
            <p:ph type="sldNum" sz="quarter" idx="4"/>
          </p:nvPr>
        </p:nvSpPr>
        <p:spPr>
          <a:xfrm>
            <a:off x="8567928"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Tree>
    <p:extLst>
      <p:ext uri="{BB962C8B-B14F-4D97-AF65-F5344CB8AC3E}">
        <p14:creationId xmlns:p14="http://schemas.microsoft.com/office/powerpoint/2010/main" val="302794293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ssertion Evidence">
    <p:spTree>
      <p:nvGrpSpPr>
        <p:cNvPr id="1" name="Shape 12"/>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35" y="2052536"/>
            <a:ext cx="1819265" cy="307777"/>
          </a:xfrm>
          <a:prstGeom prst="rect">
            <a:avLst/>
          </a:prstGeom>
        </p:spPr>
        <p:txBody>
          <a:bodyPr wrap="square" lIns="0" tIns="0" rIns="0" bIns="0">
            <a:spAutoFit/>
          </a:bodyPr>
          <a:lstStyle>
            <a:lvl1pPr>
              <a:defRPr sz="2000" b="1">
                <a:latin typeface="Calibri" panose="020F0502020204030204" pitchFamily="34" charset="0"/>
              </a:defRPr>
            </a:lvl1pPr>
          </a:lstStyle>
          <a:p>
            <a:pPr lvl="0"/>
            <a:r>
              <a:rPr lang="en-US" dirty="0">
                <a:latin typeface="Calibri" panose="020F0502020204030204" pitchFamily="34" charset="0"/>
              </a:rPr>
              <a:t>Insert text here</a:t>
            </a:r>
            <a:endParaRPr lang="en-US" dirty="0"/>
          </a:p>
        </p:txBody>
      </p:sp>
      <p:sp>
        <p:nvSpPr>
          <p:cNvPr id="8" name="Title 7"/>
          <p:cNvSpPr>
            <a:spLocks noGrp="1"/>
          </p:cNvSpPr>
          <p:nvPr>
            <p:ph type="title" hasCustomPrompt="1"/>
          </p:nvPr>
        </p:nvSpPr>
        <p:spPr>
          <a:xfrm>
            <a:off x="73152" y="73152"/>
            <a:ext cx="8863030" cy="400110"/>
          </a:xfrm>
          <a:prstGeom prst="rect">
            <a:avLst/>
          </a:prstGeom>
        </p:spPr>
        <p:txBody>
          <a:bodyPr wrap="square" lIns="0" tIns="0" rIns="0" bIns="0">
            <a:spAutoFit/>
          </a:bodyPr>
          <a:lstStyle>
            <a:lvl1pPr>
              <a:defRPr sz="2600" b="1" baseline="0">
                <a:latin typeface="Calibri" panose="020F0502020204030204" pitchFamily="34" charset="0"/>
              </a:defRPr>
            </a:lvl1pPr>
          </a:lstStyle>
          <a:p>
            <a:r>
              <a:rPr lang="en-US" dirty="0"/>
              <a:t>Insert assertion here</a:t>
            </a:r>
          </a:p>
        </p:txBody>
      </p:sp>
      <p:sp>
        <p:nvSpPr>
          <p:cNvPr id="9" name="Slide Number Placeholder 5"/>
          <p:cNvSpPr>
            <a:spLocks noGrp="1"/>
          </p:cNvSpPr>
          <p:nvPr>
            <p:ph type="sldNum" sz="quarter" idx="4"/>
          </p:nvPr>
        </p:nvSpPr>
        <p:spPr>
          <a:xfrm>
            <a:off x="8567928"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Tree>
    <p:extLst>
      <p:ext uri="{BB962C8B-B14F-4D97-AF65-F5344CB8AC3E}">
        <p14:creationId xmlns:p14="http://schemas.microsoft.com/office/powerpoint/2010/main" val="165729048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2" name="Slide Number Placeholder 5"/>
          <p:cNvSpPr>
            <a:spLocks noGrp="1"/>
          </p:cNvSpPr>
          <p:nvPr>
            <p:ph type="sldNum" sz="quarter" idx="4"/>
          </p:nvPr>
        </p:nvSpPr>
        <p:spPr>
          <a:xfrm>
            <a:off x="8565669"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sp>
        <p:nvSpPr>
          <p:cNvPr id="3" name="Rectangle 2">
            <a:extLst>
              <a:ext uri="{FF2B5EF4-FFF2-40B4-BE49-F238E27FC236}">
                <a16:creationId xmlns:a16="http://schemas.microsoft.com/office/drawing/2014/main" id="{FB90108C-1793-1FEE-823B-0BC669023C25}"/>
              </a:ext>
            </a:extLst>
          </p:cNvPr>
          <p:cNvSpPr/>
          <p:nvPr userDrawn="1"/>
        </p:nvSpPr>
        <p:spPr bwMode="auto">
          <a:xfrm>
            <a:off x="-2" y="1034312"/>
            <a:ext cx="9144000" cy="76053"/>
          </a:xfrm>
          <a:prstGeom prst="rect">
            <a:avLst/>
          </a:prstGeom>
          <a:gradFill flip="none" rotWithShape="1">
            <a:gsLst>
              <a:gs pos="0">
                <a:srgbClr val="0B3D91"/>
              </a:gs>
              <a:gs pos="100000">
                <a:srgbClr val="FFFFFF"/>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pitchFamily="80" charset="-128"/>
            </a:endParaRPr>
          </a:p>
        </p:txBody>
      </p:sp>
      <p:pic>
        <p:nvPicPr>
          <p:cNvPr id="4" name="Picture 3">
            <a:extLst>
              <a:ext uri="{FF2B5EF4-FFF2-40B4-BE49-F238E27FC236}">
                <a16:creationId xmlns:a16="http://schemas.microsoft.com/office/drawing/2014/main" id="{C84D8C6E-C0F1-D17C-EEE0-D566958DC08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14016" y="43862"/>
            <a:ext cx="930901" cy="73492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8"/>
        <p:cNvGrpSpPr/>
        <p:nvPr/>
      </p:nvGrpSpPr>
      <p:grpSpPr>
        <a:xfrm>
          <a:off x="0" y="0"/>
          <a:ext cx="0" cy="0"/>
          <a:chOff x="0" y="0"/>
          <a:chExt cx="0" cy="0"/>
        </a:xfrm>
      </p:grpSpPr>
      <p:sp>
        <p:nvSpPr>
          <p:cNvPr id="2" name="Slide Number Placeholder 5"/>
          <p:cNvSpPr>
            <a:spLocks noGrp="1"/>
          </p:cNvSpPr>
          <p:nvPr>
            <p:ph type="sldNum" sz="quarter" idx="4"/>
          </p:nvPr>
        </p:nvSpPr>
        <p:spPr>
          <a:xfrm>
            <a:off x="8565669" y="4788399"/>
            <a:ext cx="456094" cy="338554"/>
          </a:xfrm>
          <a:prstGeom prst="rect">
            <a:avLst/>
          </a:prstGeom>
        </p:spPr>
        <p:txBody>
          <a:bodyPr vert="horz" lIns="91440" tIns="45720" rIns="91440" bIns="45720" rtlCol="0" anchor="t">
            <a:spAutoFit/>
          </a:bodyPr>
          <a:lstStyle>
            <a:lvl1pPr algn="r">
              <a:defRPr sz="1600">
                <a:solidFill>
                  <a:schemeClr val="tx1">
                    <a:tint val="75000"/>
                  </a:schemeClr>
                </a:solidFill>
                <a:latin typeface="Calibri" panose="020F0502020204030204" pitchFamily="34" charset="0"/>
              </a:defRPr>
            </a:lvl1pPr>
          </a:lstStyle>
          <a:p>
            <a:fld id="{F577E53E-616C-4B80-8F3C-B6584B31683E}" type="slidenum">
              <a:rPr lang="en-US" smtClean="0"/>
              <a:pPr/>
              <a:t>‹#›</a:t>
            </a:fld>
            <a:endParaRPr lang="en-US" dirty="0"/>
          </a:p>
        </p:txBody>
      </p:sp>
      <p:pic>
        <p:nvPicPr>
          <p:cNvPr id="4" name="Picture 3">
            <a:extLst>
              <a:ext uri="{FF2B5EF4-FFF2-40B4-BE49-F238E27FC236}">
                <a16:creationId xmlns:a16="http://schemas.microsoft.com/office/drawing/2014/main" id="{C84D8C6E-C0F1-D17C-EEE0-D566958DC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14016" y="43862"/>
            <a:ext cx="930901" cy="734922"/>
          </a:xfrm>
          <a:prstGeom prst="rect">
            <a:avLst/>
          </a:prstGeom>
        </p:spPr>
      </p:pic>
    </p:spTree>
    <p:extLst>
      <p:ext uri="{BB962C8B-B14F-4D97-AF65-F5344CB8AC3E}">
        <p14:creationId xmlns:p14="http://schemas.microsoft.com/office/powerpoint/2010/main" val="1618147370"/>
      </p:ext>
    </p:extLst>
  </p:cSld>
  <p:clrMap bg1="lt1" tx1="dk1" bg2="dk2" tx2="lt2" accent1="accent1" accent2="accent2" accent3="accent3" accent4="accent4" accent5="accent5" accent6="accent6" hlink="hlink" folHlink="folHlink"/>
  <p:sldLayoutIdLst>
    <p:sldLayoutId id="2147483653" r:id="rId1"/>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hyperlink" Target="mailto:cyrus.j.kosztowny@nasa.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11" Type="http://schemas.microsoft.com/office/2007/relationships/hdphoto" Target="../media/hdphoto4.wdp"/><Relationship Id="rId5" Type="http://schemas.openxmlformats.org/officeDocument/2006/relationships/image" Target="../media/image23.png"/><Relationship Id="rId10" Type="http://schemas.openxmlformats.org/officeDocument/2006/relationships/image" Target="../media/image26.png"/><Relationship Id="rId4" Type="http://schemas.microsoft.com/office/2007/relationships/hdphoto" Target="../media/hdphoto1.wdp"/><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3" name="Shape 23"/>
          <p:cNvSpPr/>
          <p:nvPr/>
        </p:nvSpPr>
        <p:spPr>
          <a:xfrm>
            <a:off x="91440" y="1188720"/>
            <a:ext cx="5242560" cy="3594598"/>
          </a:xfrm>
          <a:prstGeom prst="rect">
            <a:avLst/>
          </a:prstGeom>
          <a:noFill/>
          <a:ln>
            <a:noFill/>
          </a:ln>
        </p:spPr>
        <p:txBody>
          <a:bodyPr lIns="0" tIns="0" rIns="0" bIns="0" anchor="t" anchorCtr="0">
            <a:noAutofit/>
          </a:bodyPr>
          <a:lstStyle/>
          <a:p>
            <a:pPr marL="0" marR="0" lvl="0" indent="0" algn="l" rtl="0">
              <a:buSzPct val="25000"/>
              <a:buNone/>
            </a:pPr>
            <a:endParaRPr lang="en-US" sz="2000" b="1" i="0" u="none" strike="noStrike" cap="none" baseline="0" dirty="0">
              <a:solidFill>
                <a:srgbClr val="262626"/>
              </a:solidFill>
              <a:latin typeface="Calibri"/>
              <a:ea typeface="Calibri"/>
              <a:cs typeface="Calibri"/>
              <a:sym typeface="Calibri"/>
            </a:endParaRPr>
          </a:p>
          <a:p>
            <a:pPr marL="0" marR="0" lvl="0" indent="0" algn="l" rtl="0">
              <a:buSzPct val="25000"/>
              <a:buNone/>
            </a:pPr>
            <a:endParaRPr lang="en-US" sz="2000" b="1" dirty="0">
              <a:solidFill>
                <a:srgbClr val="262626"/>
              </a:solidFill>
              <a:latin typeface="Calibri"/>
              <a:ea typeface="Calibri"/>
              <a:cs typeface="Calibri"/>
              <a:sym typeface="Calibri"/>
            </a:endParaRPr>
          </a:p>
          <a:p>
            <a:pPr marL="0" marR="0" lvl="0" indent="0" algn="l" rtl="0">
              <a:buSzPct val="25000"/>
              <a:buNone/>
            </a:pPr>
            <a:endParaRPr lang="en-US" sz="2000" b="1" i="0" u="none" strike="noStrike" cap="none" baseline="0" dirty="0">
              <a:solidFill>
                <a:srgbClr val="262626"/>
              </a:solidFill>
              <a:latin typeface="Calibri"/>
              <a:ea typeface="Calibri"/>
              <a:cs typeface="Calibri"/>
              <a:sym typeface="Calibri"/>
            </a:endParaRPr>
          </a:p>
          <a:p>
            <a:pPr marL="0" marR="0" lvl="0" indent="0" algn="l" rtl="0">
              <a:buSzPct val="25000"/>
              <a:buNone/>
            </a:pPr>
            <a:r>
              <a:rPr lang="en-US" sz="1600" b="1" i="0" u="none" strike="noStrike" cap="none" baseline="0" dirty="0">
                <a:solidFill>
                  <a:srgbClr val="262626"/>
                </a:solidFill>
                <a:latin typeface="Calibri"/>
                <a:ea typeface="Calibri"/>
                <a:cs typeface="Calibri"/>
                <a:sym typeface="Calibri"/>
              </a:rPr>
              <a:t>Cyrus J. R. Kosztowny*</a:t>
            </a:r>
            <a:r>
              <a:rPr lang="en-US" sz="1600" b="1" i="0" u="none" strike="noStrike" cap="none" baseline="30000" dirty="0">
                <a:solidFill>
                  <a:srgbClr val="262626"/>
                </a:solidFill>
                <a:latin typeface="Calibri"/>
                <a:ea typeface="Calibri"/>
                <a:cs typeface="Calibri"/>
                <a:sym typeface="Calibri"/>
              </a:rPr>
              <a:t>1</a:t>
            </a:r>
            <a:r>
              <a:rPr lang="en-US" sz="1600" b="1" i="0" u="none" strike="noStrike" cap="none" baseline="0" dirty="0">
                <a:solidFill>
                  <a:srgbClr val="262626"/>
                </a:solidFill>
                <a:latin typeface="Calibri"/>
                <a:ea typeface="Calibri"/>
                <a:cs typeface="Calibri"/>
                <a:sym typeface="Calibri"/>
              </a:rPr>
              <a:t>, Gregory D. Dean</a:t>
            </a:r>
            <a:r>
              <a:rPr lang="en-US" sz="1600" b="1" i="0" u="none" strike="noStrike" cap="none" baseline="30000" dirty="0">
                <a:solidFill>
                  <a:srgbClr val="262626"/>
                </a:solidFill>
                <a:latin typeface="Calibri"/>
                <a:ea typeface="Calibri"/>
                <a:cs typeface="Calibri"/>
                <a:sym typeface="Calibri"/>
              </a:rPr>
              <a:t>1</a:t>
            </a:r>
            <a:r>
              <a:rPr lang="en-US" sz="1600" b="1" i="0" u="none" strike="noStrike" cap="none" baseline="0" dirty="0">
                <a:solidFill>
                  <a:srgbClr val="262626"/>
                </a:solidFill>
                <a:latin typeface="Calibri"/>
                <a:ea typeface="Calibri"/>
                <a:cs typeface="Calibri"/>
                <a:sym typeface="Calibri"/>
              </a:rPr>
              <a:t>, David Long</a:t>
            </a:r>
            <a:r>
              <a:rPr lang="en-US" sz="1600" b="1" baseline="30000" dirty="0">
                <a:solidFill>
                  <a:srgbClr val="262626"/>
                </a:solidFill>
                <a:latin typeface="Calibri"/>
                <a:ea typeface="Calibri"/>
                <a:cs typeface="Calibri"/>
                <a:sym typeface="Calibri"/>
              </a:rPr>
              <a:t>2</a:t>
            </a:r>
            <a:r>
              <a:rPr lang="en-US" sz="1600" b="1" i="0" u="none" strike="noStrike" cap="none" baseline="0" dirty="0">
                <a:solidFill>
                  <a:srgbClr val="262626"/>
                </a:solidFill>
                <a:latin typeface="Calibri"/>
                <a:ea typeface="Calibri"/>
                <a:cs typeface="Calibri"/>
                <a:sym typeface="Calibri"/>
              </a:rPr>
              <a:t>, Richard A. Larson</a:t>
            </a:r>
            <a:r>
              <a:rPr lang="en-US" sz="1600" b="1" baseline="30000" dirty="0">
                <a:solidFill>
                  <a:srgbClr val="262626"/>
                </a:solidFill>
                <a:latin typeface="Calibri"/>
                <a:ea typeface="Calibri"/>
                <a:cs typeface="Calibri"/>
                <a:sym typeface="Calibri"/>
              </a:rPr>
              <a:t>2</a:t>
            </a:r>
            <a:r>
              <a:rPr lang="en-US" sz="1600" b="1" i="0" u="none" strike="noStrike" cap="none" baseline="0" dirty="0">
                <a:solidFill>
                  <a:srgbClr val="262626"/>
                </a:solidFill>
                <a:latin typeface="Calibri"/>
                <a:ea typeface="Calibri"/>
                <a:cs typeface="Calibri"/>
                <a:sym typeface="Calibri"/>
              </a:rPr>
              <a:t>, Jason P. Moore</a:t>
            </a:r>
            <a:r>
              <a:rPr lang="en-US" sz="1600" b="1" i="0" u="none" strike="noStrike" cap="none" baseline="30000" dirty="0">
                <a:solidFill>
                  <a:srgbClr val="262626"/>
                </a:solidFill>
                <a:latin typeface="Calibri"/>
                <a:ea typeface="Calibri"/>
                <a:cs typeface="Calibri"/>
                <a:sym typeface="Calibri"/>
              </a:rPr>
              <a:t>1</a:t>
            </a:r>
            <a:r>
              <a:rPr lang="en-US" sz="1600" b="1" i="0" u="none" strike="noStrike" cap="none" baseline="0" dirty="0">
                <a:solidFill>
                  <a:srgbClr val="262626"/>
                </a:solidFill>
                <a:latin typeface="Calibri"/>
                <a:ea typeface="Calibri"/>
                <a:cs typeface="Calibri"/>
                <a:sym typeface="Calibri"/>
              </a:rPr>
              <a:t>, José E. Morel</a:t>
            </a:r>
            <a:r>
              <a:rPr lang="en-US" sz="1600" b="1" i="0" u="none" strike="noStrike" cap="none" baseline="30000" dirty="0">
                <a:solidFill>
                  <a:srgbClr val="262626"/>
                </a:solidFill>
                <a:latin typeface="Calibri"/>
                <a:ea typeface="Calibri"/>
                <a:cs typeface="Calibri"/>
                <a:sym typeface="Calibri"/>
              </a:rPr>
              <a:t>1</a:t>
            </a:r>
            <a:r>
              <a:rPr lang="en-US" sz="1600" b="1" i="0" u="none" strike="noStrike" cap="none" baseline="0" dirty="0">
                <a:solidFill>
                  <a:srgbClr val="262626"/>
                </a:solidFill>
                <a:latin typeface="Calibri"/>
                <a:ea typeface="Calibri"/>
                <a:cs typeface="Calibri"/>
                <a:sym typeface="Calibri"/>
              </a:rPr>
              <a:t>, Joshua E. Salazar</a:t>
            </a:r>
            <a:r>
              <a:rPr lang="en-US" sz="1600" b="1" i="0" u="none" strike="noStrike" cap="none" baseline="30000" dirty="0">
                <a:solidFill>
                  <a:srgbClr val="262626"/>
                </a:solidFill>
                <a:latin typeface="Calibri"/>
                <a:ea typeface="Calibri"/>
                <a:cs typeface="Calibri"/>
                <a:sym typeface="Calibri"/>
              </a:rPr>
              <a:t>1</a:t>
            </a:r>
            <a:r>
              <a:rPr lang="en-US" sz="1600" b="1" i="0" u="none" strike="noStrike" cap="none" baseline="0" dirty="0">
                <a:solidFill>
                  <a:srgbClr val="262626"/>
                </a:solidFill>
                <a:latin typeface="Calibri"/>
                <a:ea typeface="Calibri"/>
                <a:cs typeface="Calibri"/>
                <a:sym typeface="Calibri"/>
              </a:rPr>
              <a:t>, Matlock M. Mennu</a:t>
            </a:r>
            <a:r>
              <a:rPr lang="en-US" sz="1600" b="1" i="0" u="none" strike="noStrike" cap="none" baseline="30000" dirty="0">
                <a:solidFill>
                  <a:srgbClr val="262626"/>
                </a:solidFill>
                <a:latin typeface="Calibri"/>
                <a:ea typeface="Calibri"/>
                <a:cs typeface="Calibri"/>
                <a:sym typeface="Calibri"/>
              </a:rPr>
              <a:t>1</a:t>
            </a:r>
            <a:r>
              <a:rPr lang="en-US" sz="1600" b="1" i="0" u="none" strike="noStrike" cap="none" baseline="0" dirty="0">
                <a:solidFill>
                  <a:srgbClr val="262626"/>
                </a:solidFill>
                <a:latin typeface="Calibri"/>
                <a:ea typeface="Calibri"/>
                <a:cs typeface="Calibri"/>
                <a:sym typeface="Calibri"/>
              </a:rPr>
              <a:t>, and Nathaniel W. Gardner</a:t>
            </a:r>
            <a:r>
              <a:rPr lang="en-US" sz="1600" b="1" i="0" u="none" strike="noStrike" cap="none" baseline="30000" dirty="0">
                <a:solidFill>
                  <a:srgbClr val="262626"/>
                </a:solidFill>
                <a:latin typeface="Calibri"/>
                <a:ea typeface="Calibri"/>
                <a:cs typeface="Calibri"/>
                <a:sym typeface="Calibri"/>
              </a:rPr>
              <a:t>1</a:t>
            </a:r>
            <a:endParaRPr lang="en-US" sz="1600" b="1" dirty="0">
              <a:solidFill>
                <a:srgbClr val="262626"/>
              </a:solidFill>
              <a:latin typeface="Calibri"/>
              <a:ea typeface="Calibri"/>
              <a:cs typeface="Calibri"/>
              <a:sym typeface="Calibri"/>
            </a:endParaRPr>
          </a:p>
          <a:p>
            <a:pPr marL="0" marR="0" lvl="0" indent="0" algn="l" rtl="0">
              <a:buSzPct val="25000"/>
              <a:buNone/>
            </a:pPr>
            <a:endParaRPr lang="en-US" sz="1600" b="1" i="0" u="none" strike="noStrike" cap="none" baseline="0" dirty="0">
              <a:solidFill>
                <a:srgbClr val="262626"/>
              </a:solidFill>
              <a:latin typeface="Calibri"/>
              <a:ea typeface="Calibri"/>
              <a:cs typeface="Calibri"/>
              <a:sym typeface="Calibri"/>
            </a:endParaRPr>
          </a:p>
          <a:p>
            <a:pPr>
              <a:buSzPct val="25000"/>
            </a:pPr>
            <a:r>
              <a:rPr lang="en-US" sz="1600" b="1" i="0" u="none" strike="noStrike" cap="none" baseline="0" dirty="0">
                <a:solidFill>
                  <a:srgbClr val="262626"/>
                </a:solidFill>
                <a:latin typeface="Calibri"/>
                <a:ea typeface="Calibri"/>
                <a:cs typeface="Calibri"/>
                <a:sym typeface="Calibri"/>
              </a:rPr>
              <a:t>*Structural Mechanics and Concepts Branch</a:t>
            </a:r>
          </a:p>
          <a:p>
            <a:pPr>
              <a:buSzPct val="25000"/>
            </a:pPr>
            <a:r>
              <a:rPr lang="en-US" sz="1600" b="1" i="0" u="none" strike="noStrike" cap="none" baseline="30000" dirty="0">
                <a:solidFill>
                  <a:srgbClr val="262626"/>
                </a:solidFill>
                <a:latin typeface="Calibri"/>
                <a:ea typeface="Calibri"/>
                <a:cs typeface="Calibri"/>
                <a:sym typeface="Calibri"/>
              </a:rPr>
              <a:t>1</a:t>
            </a:r>
            <a:r>
              <a:rPr lang="en-US" sz="1600" b="1" i="0" u="none" strike="noStrike" cap="none" baseline="0" dirty="0">
                <a:solidFill>
                  <a:srgbClr val="262626"/>
                </a:solidFill>
                <a:latin typeface="Calibri"/>
                <a:ea typeface="Calibri"/>
                <a:cs typeface="Calibri"/>
                <a:sym typeface="Calibri"/>
              </a:rPr>
              <a:t>NASA Langley Research Center</a:t>
            </a:r>
          </a:p>
          <a:p>
            <a:pPr>
              <a:buSzPct val="25000"/>
            </a:pPr>
            <a:r>
              <a:rPr lang="en-US" sz="1600" b="1" baseline="30000" dirty="0">
                <a:solidFill>
                  <a:srgbClr val="262626"/>
                </a:solidFill>
                <a:latin typeface="Calibri"/>
                <a:ea typeface="Calibri"/>
                <a:cs typeface="Calibri"/>
                <a:sym typeface="Calibri"/>
              </a:rPr>
              <a:t>2</a:t>
            </a:r>
            <a:r>
              <a:rPr lang="en-US" sz="1600" b="1" dirty="0">
                <a:solidFill>
                  <a:srgbClr val="262626"/>
                </a:solidFill>
                <a:latin typeface="Calibri"/>
                <a:ea typeface="Calibri"/>
                <a:cs typeface="Calibri"/>
                <a:sym typeface="Calibri"/>
              </a:rPr>
              <a:t>Analytical Mechanics Associates, Inc.</a:t>
            </a:r>
            <a:endParaRPr lang="en-US" sz="1600" b="1" i="0" u="none" strike="noStrike" cap="none" baseline="0" dirty="0">
              <a:solidFill>
                <a:srgbClr val="262626"/>
              </a:solidFill>
              <a:latin typeface="Calibri"/>
              <a:ea typeface="Calibri"/>
              <a:cs typeface="Calibri"/>
              <a:sym typeface="Calibri"/>
            </a:endParaRPr>
          </a:p>
          <a:p>
            <a:pPr marL="0" marR="0" lvl="0" indent="0" algn="l" rtl="0">
              <a:buSzPct val="25000"/>
              <a:buNone/>
            </a:pPr>
            <a:endParaRPr lang="en-US" sz="1600" b="1" i="0" u="none" strike="noStrike" cap="none" baseline="0" dirty="0">
              <a:solidFill>
                <a:srgbClr val="262626"/>
              </a:solidFill>
              <a:latin typeface="Calibri"/>
              <a:ea typeface="Calibri"/>
              <a:cs typeface="Calibri"/>
              <a:sym typeface="Calibri"/>
            </a:endParaRPr>
          </a:p>
          <a:p>
            <a:pPr marL="0" marR="0" lvl="0" indent="0" algn="l" rtl="0">
              <a:buSzPct val="25000"/>
              <a:buNone/>
            </a:pPr>
            <a:r>
              <a:rPr lang="en-US" sz="1600" b="1" dirty="0">
                <a:solidFill>
                  <a:srgbClr val="262626"/>
                </a:solidFill>
                <a:latin typeface="Calibri"/>
                <a:ea typeface="Calibri"/>
                <a:cs typeface="Calibri"/>
                <a:sym typeface="Calibri"/>
              </a:rPr>
              <a:t>American Society for Composites 39</a:t>
            </a:r>
            <a:r>
              <a:rPr lang="en-US" sz="1600" b="1" baseline="30000" dirty="0">
                <a:solidFill>
                  <a:srgbClr val="262626"/>
                </a:solidFill>
                <a:latin typeface="Calibri"/>
                <a:ea typeface="Calibri"/>
                <a:cs typeface="Calibri"/>
                <a:sym typeface="Calibri"/>
              </a:rPr>
              <a:t>th</a:t>
            </a:r>
            <a:r>
              <a:rPr lang="en-US" sz="1600" b="1" dirty="0">
                <a:solidFill>
                  <a:srgbClr val="262626"/>
                </a:solidFill>
                <a:latin typeface="Calibri"/>
                <a:ea typeface="Calibri"/>
                <a:cs typeface="Calibri"/>
                <a:sym typeface="Calibri"/>
              </a:rPr>
              <a:t> Technical Conference</a:t>
            </a:r>
          </a:p>
          <a:p>
            <a:pPr marL="0" marR="0" lvl="0" indent="0" algn="l" rtl="0">
              <a:buSzPct val="25000"/>
              <a:buNone/>
            </a:pPr>
            <a:r>
              <a:rPr lang="en-US" sz="1600" b="1" i="0" u="none" strike="noStrike" cap="none" baseline="0" dirty="0">
                <a:solidFill>
                  <a:srgbClr val="262626"/>
                </a:solidFill>
                <a:latin typeface="Calibri"/>
                <a:ea typeface="Calibri"/>
                <a:cs typeface="Calibri"/>
                <a:sym typeface="Calibri"/>
              </a:rPr>
              <a:t>October 21-23, 2024</a:t>
            </a:r>
          </a:p>
          <a:p>
            <a:pPr marL="0" marR="0" lvl="0" indent="0" algn="l" rtl="0">
              <a:buSzPct val="25000"/>
              <a:buNone/>
            </a:pPr>
            <a:r>
              <a:rPr lang="en-US" sz="1600" b="1" dirty="0">
                <a:solidFill>
                  <a:srgbClr val="262626"/>
                </a:solidFill>
                <a:latin typeface="Calibri"/>
                <a:ea typeface="Calibri"/>
                <a:cs typeface="Calibri"/>
                <a:sym typeface="Calibri"/>
              </a:rPr>
              <a:t>San Diego, CA</a:t>
            </a:r>
            <a:endParaRPr lang="en-US" sz="1600" b="1" i="0" u="none" strike="noStrike" cap="none" baseline="0" dirty="0">
              <a:solidFill>
                <a:srgbClr val="262626"/>
              </a:solidFill>
              <a:latin typeface="Calibri"/>
              <a:ea typeface="Calibri"/>
              <a:cs typeface="Calibri"/>
              <a:sym typeface="Calibri"/>
            </a:endParaRPr>
          </a:p>
        </p:txBody>
      </p:sp>
      <p:sp>
        <p:nvSpPr>
          <p:cNvPr id="26" name="Shape 26"/>
          <p:cNvSpPr txBox="1"/>
          <p:nvPr/>
        </p:nvSpPr>
        <p:spPr>
          <a:xfrm>
            <a:off x="76200" y="57150"/>
            <a:ext cx="8314765" cy="1495794"/>
          </a:xfrm>
          <a:prstGeom prst="rect">
            <a:avLst/>
          </a:prstGeom>
          <a:noFill/>
          <a:ln>
            <a:noFill/>
          </a:ln>
        </p:spPr>
        <p:txBody>
          <a:bodyPr wrap="square" lIns="0" tIns="0" rIns="0" bIns="0" anchor="t" anchorCtr="0">
            <a:spAutoFit/>
          </a:bodyPr>
          <a:lstStyle/>
          <a:p>
            <a:pPr marL="0" marR="0" lvl="0" indent="0" algn="l" rtl="0">
              <a:lnSpc>
                <a:spcPct val="90000"/>
              </a:lnSpc>
              <a:spcBef>
                <a:spcPts val="0"/>
              </a:spcBef>
              <a:buSzPct val="25000"/>
              <a:buNone/>
            </a:pPr>
            <a:r>
              <a:rPr lang="en-US" sz="3600" b="1" i="0" u="none" strike="noStrike" cap="none" baseline="0" dirty="0">
                <a:solidFill>
                  <a:srgbClr val="000000"/>
                </a:solidFill>
                <a:latin typeface="Calibri"/>
                <a:ea typeface="Calibri"/>
                <a:cs typeface="Calibri"/>
                <a:sym typeface="Calibri"/>
              </a:rPr>
              <a:t>Experimental Setup for Mechanically Testing Subscale Triangular, Rollable, and Collapsible Deployable Composite Booms</a:t>
            </a:r>
            <a:endParaRPr lang="en-US" sz="3600" b="1" i="0" u="none" strike="noStrike" cap="none" baseline="0" dirty="0">
              <a:solidFill>
                <a:schemeClr val="dk1"/>
              </a:solidFill>
              <a:latin typeface="Calibri"/>
              <a:ea typeface="Calibri"/>
              <a:cs typeface="Calibri"/>
              <a:sym typeface="Calibri"/>
            </a:endParaRPr>
          </a:p>
        </p:txBody>
      </p:sp>
      <p:sp>
        <p:nvSpPr>
          <p:cNvPr id="3" name="TextBox 2"/>
          <p:cNvSpPr txBox="1"/>
          <p:nvPr/>
        </p:nvSpPr>
        <p:spPr>
          <a:xfrm>
            <a:off x="1600200" y="1589314"/>
            <a:ext cx="184731" cy="400110"/>
          </a:xfrm>
          <a:prstGeom prst="rect">
            <a:avLst/>
          </a:prstGeom>
          <a:noFill/>
        </p:spPr>
        <p:txBody>
          <a:bodyPr wrap="none" rtlCol="0">
            <a:spAutoFit/>
          </a:bodyPr>
          <a:lstStyle/>
          <a:p>
            <a:endParaRPr lang="en-US" sz="2000" b="1"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C3D7668A-A65D-A581-FA17-7DA78F0E4F4C}"/>
              </a:ext>
            </a:extLst>
          </p:cNvPr>
          <p:cNvSpPr>
            <a:spLocks noGrp="1"/>
          </p:cNvSpPr>
          <p:nvPr>
            <p:ph type="sldNum" sz="quarter" idx="4"/>
          </p:nvPr>
        </p:nvSpPr>
        <p:spPr/>
        <p:txBody>
          <a:bodyPr/>
          <a:lstStyle/>
          <a:p>
            <a:fld id="{F577E53E-616C-4B80-8F3C-B6584B31683E}" type="slidenum">
              <a:rPr lang="en-US" smtClean="0"/>
              <a:pPr/>
              <a:t>1</a:t>
            </a:fld>
            <a:endParaRPr lang="en-US" dirty="0"/>
          </a:p>
        </p:txBody>
      </p:sp>
      <p:pic>
        <p:nvPicPr>
          <p:cNvPr id="8" name="Picture 7" descr="A picture containing person&#10;&#10;Description automatically generated">
            <a:extLst>
              <a:ext uri="{FF2B5EF4-FFF2-40B4-BE49-F238E27FC236}">
                <a16:creationId xmlns:a16="http://schemas.microsoft.com/office/drawing/2014/main" id="{2F28A9AF-A9D1-6118-DB77-2EEA70F3E739}"/>
              </a:ext>
            </a:extLst>
          </p:cNvPr>
          <p:cNvPicPr>
            <a:picLocks noChangeAspect="1"/>
          </p:cNvPicPr>
          <p:nvPr/>
        </p:nvPicPr>
        <p:blipFill rotWithShape="1">
          <a:blip r:embed="rId3"/>
          <a:srcRect l="8237" t="25397" r="3345"/>
          <a:stretch/>
        </p:blipFill>
        <p:spPr>
          <a:xfrm>
            <a:off x="5397776" y="1552944"/>
            <a:ext cx="3106375" cy="3494672"/>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EFE2EA-ABA3-714D-EC33-162BB5B6B6CF}"/>
              </a:ext>
            </a:extLst>
          </p:cNvPr>
          <p:cNvSpPr>
            <a:spLocks noGrp="1"/>
          </p:cNvSpPr>
          <p:nvPr>
            <p:ph type="title"/>
          </p:nvPr>
        </p:nvSpPr>
        <p:spPr/>
        <p:txBody>
          <a:bodyPr/>
          <a:lstStyle/>
          <a:p>
            <a:r>
              <a:rPr lang="en-US" dirty="0"/>
              <a:t>Test Setup</a:t>
            </a:r>
          </a:p>
        </p:txBody>
      </p:sp>
      <p:sp>
        <p:nvSpPr>
          <p:cNvPr id="4" name="Slide Number Placeholder 3">
            <a:extLst>
              <a:ext uri="{FF2B5EF4-FFF2-40B4-BE49-F238E27FC236}">
                <a16:creationId xmlns:a16="http://schemas.microsoft.com/office/drawing/2014/main" id="{C75FA943-12F5-DA6B-E500-A8FAFB03DFA8}"/>
              </a:ext>
            </a:extLst>
          </p:cNvPr>
          <p:cNvSpPr>
            <a:spLocks noGrp="1"/>
          </p:cNvSpPr>
          <p:nvPr>
            <p:ph type="sldNum" sz="quarter" idx="4"/>
          </p:nvPr>
        </p:nvSpPr>
        <p:spPr/>
        <p:txBody>
          <a:bodyPr/>
          <a:lstStyle/>
          <a:p>
            <a:fld id="{F577E53E-616C-4B80-8F3C-B6584B31683E}" type="slidenum">
              <a:rPr lang="en-US" smtClean="0"/>
              <a:pPr/>
              <a:t>10</a:t>
            </a:fld>
            <a:endParaRPr lang="en-US" dirty="0"/>
          </a:p>
        </p:txBody>
      </p:sp>
      <p:pic>
        <p:nvPicPr>
          <p:cNvPr id="18" name="Picture 17">
            <a:extLst>
              <a:ext uri="{FF2B5EF4-FFF2-40B4-BE49-F238E27FC236}">
                <a16:creationId xmlns:a16="http://schemas.microsoft.com/office/drawing/2014/main" id="{571FC15A-9A3A-DCD9-024E-FA13F0545A85}"/>
              </a:ext>
            </a:extLst>
          </p:cNvPr>
          <p:cNvPicPr>
            <a:picLocks noChangeAspect="1"/>
          </p:cNvPicPr>
          <p:nvPr/>
        </p:nvPicPr>
        <p:blipFill>
          <a:blip r:embed="rId3"/>
          <a:stretch>
            <a:fillRect/>
          </a:stretch>
        </p:blipFill>
        <p:spPr>
          <a:xfrm>
            <a:off x="4572000" y="1209288"/>
            <a:ext cx="4139543" cy="3450635"/>
          </a:xfrm>
          <a:prstGeom prst="rect">
            <a:avLst/>
          </a:prstGeom>
        </p:spPr>
      </p:pic>
      <p:pic>
        <p:nvPicPr>
          <p:cNvPr id="2" name="Picture 1">
            <a:extLst>
              <a:ext uri="{FF2B5EF4-FFF2-40B4-BE49-F238E27FC236}">
                <a16:creationId xmlns:a16="http://schemas.microsoft.com/office/drawing/2014/main" id="{9BA74AEA-DFA3-4CCC-6E6C-FBDF0BE4511F}"/>
              </a:ext>
            </a:extLst>
          </p:cNvPr>
          <p:cNvPicPr>
            <a:picLocks noChangeAspect="1"/>
          </p:cNvPicPr>
          <p:nvPr/>
        </p:nvPicPr>
        <p:blipFill>
          <a:blip r:embed="rId4"/>
          <a:stretch>
            <a:fillRect/>
          </a:stretch>
        </p:blipFill>
        <p:spPr>
          <a:xfrm>
            <a:off x="0" y="1209288"/>
            <a:ext cx="5247601" cy="3785616"/>
          </a:xfrm>
          <a:prstGeom prst="rect">
            <a:avLst/>
          </a:prstGeom>
        </p:spPr>
      </p:pic>
    </p:spTree>
    <p:extLst>
      <p:ext uri="{BB962C8B-B14F-4D97-AF65-F5344CB8AC3E}">
        <p14:creationId xmlns:p14="http://schemas.microsoft.com/office/powerpoint/2010/main" val="1762303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368650-1A34-CD12-DA15-BA20E8DF5CF7}"/>
              </a:ext>
            </a:extLst>
          </p:cNvPr>
          <p:cNvSpPr>
            <a:spLocks noGrp="1"/>
          </p:cNvSpPr>
          <p:nvPr>
            <p:ph type="body" sz="quarter" idx="14"/>
          </p:nvPr>
        </p:nvSpPr>
        <p:spPr>
          <a:xfrm>
            <a:off x="91439" y="1188720"/>
            <a:ext cx="3878218" cy="2816156"/>
          </a:xfrm>
        </p:spPr>
        <p:txBody>
          <a:bodyPr/>
          <a:lstStyle/>
          <a:p>
            <a:pPr>
              <a:spcAft>
                <a:spcPts val="600"/>
              </a:spcAft>
            </a:pPr>
            <a:r>
              <a:rPr lang="en-US" sz="1800" dirty="0"/>
              <a:t>Collected experimental data is intended for analysis model validation</a:t>
            </a:r>
          </a:p>
          <a:p>
            <a:r>
              <a:rPr lang="en-US" sz="1800" dirty="0"/>
              <a:t>Data capture is primarily driven by pre-test predictions</a:t>
            </a:r>
          </a:p>
          <a:p>
            <a:pPr marL="548640" indent="-274320">
              <a:buFont typeface="Arial" panose="020B0604020202020204" pitchFamily="34" charset="0"/>
              <a:buChar char="•"/>
            </a:pPr>
            <a:r>
              <a:rPr lang="en-US" sz="1400" b="0" dirty="0"/>
              <a:t>Boundary and load application conditions</a:t>
            </a:r>
          </a:p>
          <a:p>
            <a:pPr marL="548640" indent="-274320">
              <a:buFont typeface="Arial" panose="020B0604020202020204" pitchFamily="34" charset="0"/>
              <a:buChar char="•"/>
            </a:pPr>
            <a:r>
              <a:rPr lang="en-US" sz="1400" b="0" dirty="0"/>
              <a:t>High-strain regions</a:t>
            </a:r>
          </a:p>
          <a:p>
            <a:pPr marL="548640" indent="-274320">
              <a:spcAft>
                <a:spcPts val="600"/>
              </a:spcAft>
              <a:buFont typeface="Arial" panose="020B0604020202020204" pitchFamily="34" charset="0"/>
              <a:buChar char="•"/>
            </a:pPr>
            <a:r>
              <a:rPr lang="en-US" sz="1400" b="0" dirty="0"/>
              <a:t>Predicted collapse regions</a:t>
            </a:r>
          </a:p>
          <a:p>
            <a:pPr>
              <a:spcAft>
                <a:spcPts val="600"/>
              </a:spcAft>
            </a:pPr>
            <a:r>
              <a:rPr lang="en-US" sz="1800" dirty="0"/>
              <a:t>Many systems are synchronized by an external timing signal</a:t>
            </a:r>
          </a:p>
          <a:p>
            <a:pPr>
              <a:spcAft>
                <a:spcPts val="600"/>
              </a:spcAft>
            </a:pPr>
            <a:r>
              <a:rPr lang="en-US" sz="1800" dirty="0"/>
              <a:t>Other systems collected data on demand</a:t>
            </a:r>
          </a:p>
        </p:txBody>
      </p:sp>
      <p:sp>
        <p:nvSpPr>
          <p:cNvPr id="3" name="Title 2">
            <a:extLst>
              <a:ext uri="{FF2B5EF4-FFF2-40B4-BE49-F238E27FC236}">
                <a16:creationId xmlns:a16="http://schemas.microsoft.com/office/drawing/2014/main" id="{8BC31E77-751C-D8BA-BA61-EBE47462205B}"/>
              </a:ext>
            </a:extLst>
          </p:cNvPr>
          <p:cNvSpPr>
            <a:spLocks noGrp="1"/>
          </p:cNvSpPr>
          <p:nvPr>
            <p:ph type="title"/>
          </p:nvPr>
        </p:nvSpPr>
        <p:spPr/>
        <p:txBody>
          <a:bodyPr/>
          <a:lstStyle/>
          <a:p>
            <a:r>
              <a:rPr lang="en-US" dirty="0"/>
              <a:t>Instrumentation</a:t>
            </a:r>
          </a:p>
        </p:txBody>
      </p:sp>
      <p:sp>
        <p:nvSpPr>
          <p:cNvPr id="4" name="Slide Number Placeholder 3">
            <a:extLst>
              <a:ext uri="{FF2B5EF4-FFF2-40B4-BE49-F238E27FC236}">
                <a16:creationId xmlns:a16="http://schemas.microsoft.com/office/drawing/2014/main" id="{C359D25D-FC10-2A1A-6CC8-530FA63AAC85}"/>
              </a:ext>
            </a:extLst>
          </p:cNvPr>
          <p:cNvSpPr>
            <a:spLocks noGrp="1"/>
          </p:cNvSpPr>
          <p:nvPr>
            <p:ph type="sldNum" sz="quarter" idx="4"/>
          </p:nvPr>
        </p:nvSpPr>
        <p:spPr/>
        <p:txBody>
          <a:bodyPr/>
          <a:lstStyle/>
          <a:p>
            <a:fld id="{F577E53E-616C-4B80-8F3C-B6584B31683E}" type="slidenum">
              <a:rPr lang="en-US" smtClean="0"/>
              <a:pPr/>
              <a:t>11</a:t>
            </a:fld>
            <a:endParaRPr lang="en-US" dirty="0"/>
          </a:p>
        </p:txBody>
      </p:sp>
      <p:sp>
        <p:nvSpPr>
          <p:cNvPr id="6" name="Text Placeholder 5">
            <a:extLst>
              <a:ext uri="{FF2B5EF4-FFF2-40B4-BE49-F238E27FC236}">
                <a16:creationId xmlns:a16="http://schemas.microsoft.com/office/drawing/2014/main" id="{FF25D56F-5CCA-C7A9-FF12-053877622295}"/>
              </a:ext>
            </a:extLst>
          </p:cNvPr>
          <p:cNvSpPr>
            <a:spLocks noGrp="1"/>
          </p:cNvSpPr>
          <p:nvPr>
            <p:ph type="body" sz="quarter" idx="15"/>
          </p:nvPr>
        </p:nvSpPr>
        <p:spPr>
          <a:xfrm>
            <a:off x="4136571" y="1188720"/>
            <a:ext cx="4915989" cy="4016484"/>
          </a:xfrm>
        </p:spPr>
        <p:txBody>
          <a:bodyPr/>
          <a:lstStyle/>
          <a:p>
            <a:pPr>
              <a:spcAft>
                <a:spcPts val="600"/>
              </a:spcAft>
            </a:pPr>
            <a:r>
              <a:rPr lang="en-US" sz="1800" dirty="0"/>
              <a:t>Motor encoder to track load-line take-up</a:t>
            </a:r>
          </a:p>
          <a:p>
            <a:pPr>
              <a:spcAft>
                <a:spcPts val="1200"/>
              </a:spcAft>
            </a:pPr>
            <a:r>
              <a:rPr lang="en-US" sz="1800" dirty="0"/>
              <a:t>Multiple load cells with a range of load capacities</a:t>
            </a:r>
          </a:p>
          <a:p>
            <a:endParaRPr lang="en-US" sz="1800" dirty="0"/>
          </a:p>
          <a:p>
            <a:endParaRPr lang="en-US" sz="1800" dirty="0"/>
          </a:p>
          <a:p>
            <a:endParaRPr lang="en-US" sz="1800" dirty="0"/>
          </a:p>
          <a:p>
            <a:endParaRPr lang="en-US" sz="1800" dirty="0"/>
          </a:p>
          <a:p>
            <a:endParaRPr lang="en-US" sz="1800" dirty="0"/>
          </a:p>
          <a:p>
            <a:pPr>
              <a:spcAft>
                <a:spcPts val="600"/>
              </a:spcAft>
            </a:pPr>
            <a:r>
              <a:rPr lang="en-US" sz="1800" dirty="0"/>
              <a:t>Fiber optic strain sensing (FOSS) for longitudinal and transverse strains at the root and distal ends</a:t>
            </a:r>
          </a:p>
          <a:p>
            <a:r>
              <a:rPr lang="en-US" sz="1800" dirty="0"/>
              <a:t>Multiple laser trackers to monitor</a:t>
            </a:r>
          </a:p>
          <a:p>
            <a:pPr marL="548640" indent="-274320">
              <a:buFont typeface="Arial" panose="020B0604020202020204" pitchFamily="34" charset="0"/>
              <a:buChar char="•"/>
            </a:pPr>
            <a:r>
              <a:rPr lang="en-US" sz="1400" b="0" dirty="0"/>
              <a:t>Position of distal end</a:t>
            </a:r>
          </a:p>
          <a:p>
            <a:pPr marL="548640" indent="-274320">
              <a:buFont typeface="Arial" panose="020B0604020202020204" pitchFamily="34" charset="0"/>
              <a:buChar char="•"/>
            </a:pPr>
            <a:r>
              <a:rPr lang="en-US" sz="1400" b="0" dirty="0"/>
              <a:t>Position of test fixture hardware</a:t>
            </a:r>
          </a:p>
          <a:p>
            <a:pPr marL="548640" indent="-274320">
              <a:buFont typeface="Arial" panose="020B0604020202020204" pitchFamily="34" charset="0"/>
              <a:buChar char="•"/>
            </a:pPr>
            <a:r>
              <a:rPr lang="en-US" sz="1400" b="0" dirty="0"/>
              <a:t>Position of loading frame</a:t>
            </a:r>
          </a:p>
          <a:p>
            <a:pPr marL="548640" indent="-274320">
              <a:buFont typeface="Arial" panose="020B0604020202020204" pitchFamily="34" charset="0"/>
              <a:buChar char="•"/>
            </a:pPr>
            <a:r>
              <a:rPr lang="en-US" sz="1400" b="0" dirty="0"/>
              <a:t>Position of backstops in the facility</a:t>
            </a:r>
          </a:p>
        </p:txBody>
      </p:sp>
      <p:graphicFrame>
        <p:nvGraphicFramePr>
          <p:cNvPr id="8" name="Table 7">
            <a:extLst>
              <a:ext uri="{FF2B5EF4-FFF2-40B4-BE49-F238E27FC236}">
                <a16:creationId xmlns:a16="http://schemas.microsoft.com/office/drawing/2014/main" id="{04439F52-B37C-8523-F1DC-92C0873C5B8B}"/>
              </a:ext>
            </a:extLst>
          </p:cNvPr>
          <p:cNvGraphicFramePr>
            <a:graphicFrameLocks noGrp="1"/>
          </p:cNvGraphicFramePr>
          <p:nvPr>
            <p:extLst>
              <p:ext uri="{D42A27DB-BD31-4B8C-83A1-F6EECF244321}">
                <p14:modId xmlns:p14="http://schemas.microsoft.com/office/powerpoint/2010/main" val="3861735326"/>
              </p:ext>
            </p:extLst>
          </p:nvPr>
        </p:nvGraphicFramePr>
        <p:xfrm>
          <a:off x="4136571" y="1915479"/>
          <a:ext cx="4915990" cy="1284988"/>
        </p:xfrm>
        <a:graphic>
          <a:graphicData uri="http://schemas.openxmlformats.org/drawingml/2006/table">
            <a:tbl>
              <a:tblPr firstRow="1" firstCol="1" bandRow="1"/>
              <a:tblGrid>
                <a:gridCol w="950686">
                  <a:extLst>
                    <a:ext uri="{9D8B030D-6E8A-4147-A177-3AD203B41FA5}">
                      <a16:colId xmlns:a16="http://schemas.microsoft.com/office/drawing/2014/main" val="1029571474"/>
                    </a:ext>
                  </a:extLst>
                </a:gridCol>
                <a:gridCol w="756837">
                  <a:extLst>
                    <a:ext uri="{9D8B030D-6E8A-4147-A177-3AD203B41FA5}">
                      <a16:colId xmlns:a16="http://schemas.microsoft.com/office/drawing/2014/main" val="1348045753"/>
                    </a:ext>
                  </a:extLst>
                </a:gridCol>
                <a:gridCol w="1069489">
                  <a:extLst>
                    <a:ext uri="{9D8B030D-6E8A-4147-A177-3AD203B41FA5}">
                      <a16:colId xmlns:a16="http://schemas.microsoft.com/office/drawing/2014/main" val="3943901663"/>
                    </a:ext>
                  </a:extLst>
                </a:gridCol>
                <a:gridCol w="1069489">
                  <a:extLst>
                    <a:ext uri="{9D8B030D-6E8A-4147-A177-3AD203B41FA5}">
                      <a16:colId xmlns:a16="http://schemas.microsoft.com/office/drawing/2014/main" val="2330025051"/>
                    </a:ext>
                  </a:extLst>
                </a:gridCol>
                <a:gridCol w="1069489">
                  <a:extLst>
                    <a:ext uri="{9D8B030D-6E8A-4147-A177-3AD203B41FA5}">
                      <a16:colId xmlns:a16="http://schemas.microsoft.com/office/drawing/2014/main" val="4249035802"/>
                    </a:ext>
                  </a:extLst>
                </a:gridCol>
              </a:tblGrid>
              <a:tr h="0">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Load Case</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Predicted Load (N)</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Primary Load Cell (N)</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a:effectLst/>
                          <a:latin typeface="Calibri" panose="020F0502020204030204" pitchFamily="34" charset="0"/>
                          <a:ea typeface="Times New Roman" panose="02020603050405020304" pitchFamily="18" charset="0"/>
                          <a:cs typeface="Calibri" panose="020F0502020204030204" pitchFamily="34" charset="0"/>
                        </a:rPr>
                        <a:t>Secondary Load Cell (N)</a:t>
                      </a:r>
                      <a:endParaRPr lang="en-US" sz="140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Tertiary Load Cell (N)</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442742"/>
                  </a:ext>
                </a:extLst>
              </a:tr>
              <a:tr h="0">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Out-of-plane bending</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8.9</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4.4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449186"/>
                  </a:ext>
                </a:extLst>
              </a:tr>
              <a:tr h="0">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In-plane bending</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2.2</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4.4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652284"/>
                  </a:ext>
                </a:extLst>
              </a:tr>
              <a:tr h="0">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Compression</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79</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222</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a:effectLst/>
                          <a:latin typeface="Calibri" panose="020F0502020204030204" pitchFamily="34" charset="0"/>
                          <a:ea typeface="Times New Roman" panose="02020603050405020304" pitchFamily="18" charset="0"/>
                          <a:cs typeface="Calibri" panose="020F0502020204030204" pitchFamily="34" charset="0"/>
                        </a:rPr>
                        <a:t>222</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950958"/>
                  </a:ext>
                </a:extLst>
              </a:tr>
            </a:tbl>
          </a:graphicData>
        </a:graphic>
      </p:graphicFrame>
    </p:spTree>
    <p:extLst>
      <p:ext uri="{BB962C8B-B14F-4D97-AF65-F5344CB8AC3E}">
        <p14:creationId xmlns:p14="http://schemas.microsoft.com/office/powerpoint/2010/main" val="282689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B2496-70EB-DC67-0D29-2A06E69AB2B4}"/>
              </a:ext>
            </a:extLst>
          </p:cNvPr>
          <p:cNvSpPr>
            <a:spLocks noGrp="1"/>
          </p:cNvSpPr>
          <p:nvPr>
            <p:ph type="body" sz="quarter" idx="14"/>
          </p:nvPr>
        </p:nvSpPr>
        <p:spPr>
          <a:xfrm>
            <a:off x="91438" y="1188720"/>
            <a:ext cx="5779591" cy="1846659"/>
          </a:xfrm>
        </p:spPr>
        <p:txBody>
          <a:bodyPr/>
          <a:lstStyle/>
          <a:p>
            <a:pPr>
              <a:spcAft>
                <a:spcPts val="1200"/>
              </a:spcAft>
            </a:pPr>
            <a:r>
              <a:rPr lang="en-US" dirty="0"/>
              <a:t>Full-field (i.e., surface-based) instrumentation includes digital image correlation (DIC) and laser scanners</a:t>
            </a:r>
          </a:p>
          <a:p>
            <a:pPr>
              <a:spcAft>
                <a:spcPts val="1200"/>
              </a:spcAft>
            </a:pPr>
            <a:r>
              <a:rPr lang="en-US" dirty="0"/>
              <a:t>DIC can provide displacement, strain, and shape data</a:t>
            </a:r>
          </a:p>
          <a:p>
            <a:pPr>
              <a:spcAft>
                <a:spcPts val="1200"/>
              </a:spcAft>
            </a:pPr>
            <a:r>
              <a:rPr lang="en-US" dirty="0"/>
              <a:t>Laser scanning can also provide shape data when post-processed to interpolate many discrete data points</a:t>
            </a:r>
          </a:p>
        </p:txBody>
      </p:sp>
      <p:sp>
        <p:nvSpPr>
          <p:cNvPr id="3" name="Title 2">
            <a:extLst>
              <a:ext uri="{FF2B5EF4-FFF2-40B4-BE49-F238E27FC236}">
                <a16:creationId xmlns:a16="http://schemas.microsoft.com/office/drawing/2014/main" id="{8BC31E77-751C-D8BA-BA61-EBE47462205B}"/>
              </a:ext>
            </a:extLst>
          </p:cNvPr>
          <p:cNvSpPr>
            <a:spLocks noGrp="1"/>
          </p:cNvSpPr>
          <p:nvPr>
            <p:ph type="title"/>
          </p:nvPr>
        </p:nvSpPr>
        <p:spPr/>
        <p:txBody>
          <a:bodyPr/>
          <a:lstStyle/>
          <a:p>
            <a:r>
              <a:rPr lang="en-US" dirty="0"/>
              <a:t>Instrumentation (continued)</a:t>
            </a:r>
          </a:p>
        </p:txBody>
      </p:sp>
      <p:sp>
        <p:nvSpPr>
          <p:cNvPr id="4" name="Slide Number Placeholder 3">
            <a:extLst>
              <a:ext uri="{FF2B5EF4-FFF2-40B4-BE49-F238E27FC236}">
                <a16:creationId xmlns:a16="http://schemas.microsoft.com/office/drawing/2014/main" id="{C359D25D-FC10-2A1A-6CC8-530FA63AAC85}"/>
              </a:ext>
            </a:extLst>
          </p:cNvPr>
          <p:cNvSpPr>
            <a:spLocks noGrp="1"/>
          </p:cNvSpPr>
          <p:nvPr>
            <p:ph type="sldNum" sz="quarter" idx="4"/>
          </p:nvPr>
        </p:nvSpPr>
        <p:spPr/>
        <p:txBody>
          <a:bodyPr/>
          <a:lstStyle/>
          <a:p>
            <a:fld id="{F577E53E-616C-4B80-8F3C-B6584B31683E}" type="slidenum">
              <a:rPr lang="en-US" smtClean="0"/>
              <a:pPr/>
              <a:t>12</a:t>
            </a:fld>
            <a:endParaRPr lang="en-US" dirty="0"/>
          </a:p>
        </p:txBody>
      </p:sp>
      <p:pic>
        <p:nvPicPr>
          <p:cNvPr id="5" name="Picture 4">
            <a:extLst>
              <a:ext uri="{FF2B5EF4-FFF2-40B4-BE49-F238E27FC236}">
                <a16:creationId xmlns:a16="http://schemas.microsoft.com/office/drawing/2014/main" id="{5E73AA5A-C253-875C-9398-B71B7BD4B172}"/>
              </a:ext>
            </a:extLst>
          </p:cNvPr>
          <p:cNvPicPr>
            <a:picLocks noChangeAspect="1"/>
          </p:cNvPicPr>
          <p:nvPr/>
        </p:nvPicPr>
        <p:blipFill>
          <a:blip r:embed="rId3"/>
          <a:stretch>
            <a:fillRect/>
          </a:stretch>
        </p:blipFill>
        <p:spPr>
          <a:xfrm>
            <a:off x="6584016" y="1095829"/>
            <a:ext cx="1527736" cy="4047671"/>
          </a:xfrm>
          <a:prstGeom prst="rect">
            <a:avLst/>
          </a:prstGeom>
        </p:spPr>
      </p:pic>
      <p:graphicFrame>
        <p:nvGraphicFramePr>
          <p:cNvPr id="6" name="Table 5">
            <a:extLst>
              <a:ext uri="{FF2B5EF4-FFF2-40B4-BE49-F238E27FC236}">
                <a16:creationId xmlns:a16="http://schemas.microsoft.com/office/drawing/2014/main" id="{3D04D92C-AE37-49BC-D3B2-B13E8010CD46}"/>
              </a:ext>
            </a:extLst>
          </p:cNvPr>
          <p:cNvGraphicFramePr>
            <a:graphicFrameLocks noGrp="1"/>
          </p:cNvGraphicFramePr>
          <p:nvPr>
            <p:extLst>
              <p:ext uri="{D42A27DB-BD31-4B8C-83A1-F6EECF244321}">
                <p14:modId xmlns:p14="http://schemas.microsoft.com/office/powerpoint/2010/main" val="45328277"/>
              </p:ext>
            </p:extLst>
          </p:nvPr>
        </p:nvGraphicFramePr>
        <p:xfrm>
          <a:off x="73152" y="3302228"/>
          <a:ext cx="5573621" cy="980188"/>
        </p:xfrm>
        <a:graphic>
          <a:graphicData uri="http://schemas.openxmlformats.org/drawingml/2006/table">
            <a:tbl>
              <a:tblPr firstRow="1" firstCol="1" bandRow="1"/>
              <a:tblGrid>
                <a:gridCol w="1050925">
                  <a:extLst>
                    <a:ext uri="{9D8B030D-6E8A-4147-A177-3AD203B41FA5}">
                      <a16:colId xmlns:a16="http://schemas.microsoft.com/office/drawing/2014/main" val="1029571474"/>
                    </a:ext>
                  </a:extLst>
                </a:gridCol>
                <a:gridCol w="1301978">
                  <a:extLst>
                    <a:ext uri="{9D8B030D-6E8A-4147-A177-3AD203B41FA5}">
                      <a16:colId xmlns:a16="http://schemas.microsoft.com/office/drawing/2014/main" val="1348045753"/>
                    </a:ext>
                  </a:extLst>
                </a:gridCol>
                <a:gridCol w="1030514">
                  <a:extLst>
                    <a:ext uri="{9D8B030D-6E8A-4147-A177-3AD203B41FA5}">
                      <a16:colId xmlns:a16="http://schemas.microsoft.com/office/drawing/2014/main" val="3943901663"/>
                    </a:ext>
                  </a:extLst>
                </a:gridCol>
                <a:gridCol w="883919">
                  <a:extLst>
                    <a:ext uri="{9D8B030D-6E8A-4147-A177-3AD203B41FA5}">
                      <a16:colId xmlns:a16="http://schemas.microsoft.com/office/drawing/2014/main" val="2330025051"/>
                    </a:ext>
                  </a:extLst>
                </a:gridCol>
                <a:gridCol w="1306285">
                  <a:extLst>
                    <a:ext uri="{9D8B030D-6E8A-4147-A177-3AD203B41FA5}">
                      <a16:colId xmlns:a16="http://schemas.microsoft.com/office/drawing/2014/main" val="4249035802"/>
                    </a:ext>
                  </a:extLst>
                </a:gridCol>
              </a:tblGrid>
              <a:tr h="0">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Configuration</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Camera Resolution (MP)</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Lens Focal Length (mm)</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Standoff (m)</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b="1" dirty="0">
                          <a:effectLst/>
                          <a:latin typeface="Calibri" panose="020F0502020204030204" pitchFamily="34" charset="0"/>
                          <a:ea typeface="Times New Roman" panose="02020603050405020304" pitchFamily="18" charset="0"/>
                          <a:cs typeface="Calibri" panose="020F0502020204030204" pitchFamily="34" charset="0"/>
                        </a:rPr>
                        <a:t>Pixel Resolution (</a:t>
                      </a:r>
                      <a:r>
                        <a:rPr lang="en-US" sz="1400" b="1" dirty="0" err="1">
                          <a:effectLst/>
                          <a:latin typeface="Calibri" panose="020F0502020204030204" pitchFamily="34" charset="0"/>
                          <a:ea typeface="Times New Roman" panose="02020603050405020304" pitchFamily="18" charset="0"/>
                          <a:cs typeface="Calibri" panose="020F0502020204030204" pitchFamily="34" charset="0"/>
                        </a:rPr>
                        <a:t>px</a:t>
                      </a:r>
                      <a:r>
                        <a:rPr lang="en-US" sz="1400" b="1" dirty="0">
                          <a:effectLst/>
                          <a:latin typeface="Calibri" panose="020F0502020204030204" pitchFamily="34" charset="0"/>
                          <a:ea typeface="Times New Roman" panose="02020603050405020304" pitchFamily="18" charset="0"/>
                          <a:cs typeface="Calibri" panose="020F0502020204030204" pitchFamily="34" charset="0"/>
                        </a:rPr>
                        <a:t>/mm)</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442742"/>
                  </a:ext>
                </a:extLst>
              </a:tr>
              <a:tr h="0">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Local 1</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12</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16</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1.0</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4.5</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449186"/>
                  </a:ext>
                </a:extLst>
              </a:tr>
              <a:tr h="0">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Local 2</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12</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16</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3.5</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652284"/>
                  </a:ext>
                </a:extLst>
              </a:tr>
              <a:tr h="0">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Global</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6.4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8.5</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1.4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2.5</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950958"/>
                  </a:ext>
                </a:extLst>
              </a:tr>
            </a:tbl>
          </a:graphicData>
        </a:graphic>
      </p:graphicFrame>
      <p:sp>
        <p:nvSpPr>
          <p:cNvPr id="7" name="TextBox 6">
            <a:extLst>
              <a:ext uri="{FF2B5EF4-FFF2-40B4-BE49-F238E27FC236}">
                <a16:creationId xmlns:a16="http://schemas.microsoft.com/office/drawing/2014/main" id="{9B5F82E0-D980-9A8A-C0F4-35B2D5F0DCA3}"/>
              </a:ext>
            </a:extLst>
          </p:cNvPr>
          <p:cNvSpPr txBox="1"/>
          <p:nvPr/>
        </p:nvSpPr>
        <p:spPr>
          <a:xfrm>
            <a:off x="7746267" y="1438315"/>
            <a:ext cx="511358" cy="215444"/>
          </a:xfrm>
          <a:prstGeom prst="rect">
            <a:avLst/>
          </a:prstGeom>
          <a:noFill/>
        </p:spPr>
        <p:txBody>
          <a:bodyPr wrap="none" lIns="0" tIns="0" rIns="0" bIns="0" rtlCol="0">
            <a:spAutoFit/>
          </a:bodyPr>
          <a:lstStyle/>
          <a:p>
            <a:r>
              <a:rPr lang="en-US" b="1" dirty="0">
                <a:latin typeface="Calibri" panose="020F0502020204030204" pitchFamily="34" charset="0"/>
              </a:rPr>
              <a:t>Local 1</a:t>
            </a:r>
          </a:p>
        </p:txBody>
      </p:sp>
      <p:sp>
        <p:nvSpPr>
          <p:cNvPr id="8" name="TextBox 7">
            <a:extLst>
              <a:ext uri="{FF2B5EF4-FFF2-40B4-BE49-F238E27FC236}">
                <a16:creationId xmlns:a16="http://schemas.microsoft.com/office/drawing/2014/main" id="{01DE965A-69DD-2DE6-224E-F836951FB889}"/>
              </a:ext>
            </a:extLst>
          </p:cNvPr>
          <p:cNvSpPr txBox="1"/>
          <p:nvPr/>
        </p:nvSpPr>
        <p:spPr>
          <a:xfrm>
            <a:off x="8004278" y="2276500"/>
            <a:ext cx="511358" cy="215444"/>
          </a:xfrm>
          <a:prstGeom prst="rect">
            <a:avLst/>
          </a:prstGeom>
          <a:noFill/>
        </p:spPr>
        <p:txBody>
          <a:bodyPr wrap="none" lIns="0" tIns="0" rIns="0" bIns="0" rtlCol="0">
            <a:spAutoFit/>
          </a:bodyPr>
          <a:lstStyle/>
          <a:p>
            <a:r>
              <a:rPr lang="en-US" b="1" dirty="0">
                <a:latin typeface="Calibri" panose="020F0502020204030204" pitchFamily="34" charset="0"/>
              </a:rPr>
              <a:t>Local 2</a:t>
            </a:r>
          </a:p>
        </p:txBody>
      </p:sp>
      <p:sp>
        <p:nvSpPr>
          <p:cNvPr id="10" name="TextBox 9">
            <a:extLst>
              <a:ext uri="{FF2B5EF4-FFF2-40B4-BE49-F238E27FC236}">
                <a16:creationId xmlns:a16="http://schemas.microsoft.com/office/drawing/2014/main" id="{BA33C1E0-7918-5962-4D62-84645900D562}"/>
              </a:ext>
            </a:extLst>
          </p:cNvPr>
          <p:cNvSpPr txBox="1"/>
          <p:nvPr/>
        </p:nvSpPr>
        <p:spPr>
          <a:xfrm>
            <a:off x="8031529" y="3576878"/>
            <a:ext cx="484107" cy="215444"/>
          </a:xfrm>
          <a:prstGeom prst="rect">
            <a:avLst/>
          </a:prstGeom>
          <a:noFill/>
        </p:spPr>
        <p:txBody>
          <a:bodyPr wrap="none" lIns="0" tIns="0" rIns="0" bIns="0" rtlCol="0">
            <a:spAutoFit/>
          </a:bodyPr>
          <a:lstStyle/>
          <a:p>
            <a:r>
              <a:rPr lang="en-US" b="1" dirty="0">
                <a:latin typeface="Calibri" panose="020F0502020204030204" pitchFamily="34" charset="0"/>
              </a:rPr>
              <a:t>Global</a:t>
            </a:r>
          </a:p>
        </p:txBody>
      </p:sp>
      <p:sp>
        <p:nvSpPr>
          <p:cNvPr id="11" name="TextBox 10">
            <a:extLst>
              <a:ext uri="{FF2B5EF4-FFF2-40B4-BE49-F238E27FC236}">
                <a16:creationId xmlns:a16="http://schemas.microsoft.com/office/drawing/2014/main" id="{D84120C4-2BB5-5C5D-416E-B65B997C1C18}"/>
              </a:ext>
            </a:extLst>
          </p:cNvPr>
          <p:cNvSpPr txBox="1"/>
          <p:nvPr/>
        </p:nvSpPr>
        <p:spPr>
          <a:xfrm>
            <a:off x="4196803" y="4865343"/>
            <a:ext cx="2706915" cy="184666"/>
          </a:xfrm>
          <a:prstGeom prst="rect">
            <a:avLst/>
          </a:prstGeom>
          <a:noFill/>
        </p:spPr>
        <p:txBody>
          <a:bodyPr wrap="square" lIns="0" tIns="0" rIns="0" bIns="0" rtlCol="0">
            <a:spAutoFit/>
          </a:bodyPr>
          <a:lstStyle/>
          <a:p>
            <a:r>
              <a:rPr lang="en-US" sz="1200" dirty="0">
                <a:latin typeface="Calibri" panose="020F0502020204030204" pitchFamily="34" charset="0"/>
              </a:rPr>
              <a:t>Global distal-end DIC system is not pictured</a:t>
            </a:r>
          </a:p>
        </p:txBody>
      </p:sp>
    </p:spTree>
    <p:extLst>
      <p:ext uri="{BB962C8B-B14F-4D97-AF65-F5344CB8AC3E}">
        <p14:creationId xmlns:p14="http://schemas.microsoft.com/office/powerpoint/2010/main" val="196954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B2496-70EB-DC67-0D29-2A06E69AB2B4}"/>
              </a:ext>
            </a:extLst>
          </p:cNvPr>
          <p:cNvSpPr>
            <a:spLocks noGrp="1"/>
          </p:cNvSpPr>
          <p:nvPr>
            <p:ph type="body" sz="quarter" idx="14"/>
          </p:nvPr>
        </p:nvSpPr>
        <p:spPr>
          <a:xfrm>
            <a:off x="91439" y="1188720"/>
            <a:ext cx="3583403" cy="2769989"/>
          </a:xfrm>
        </p:spPr>
        <p:txBody>
          <a:bodyPr/>
          <a:lstStyle/>
          <a:p>
            <a:pPr>
              <a:spcAft>
                <a:spcPts val="1200"/>
              </a:spcAft>
            </a:pPr>
            <a:r>
              <a:rPr lang="en-US" dirty="0"/>
              <a:t>Many systems are implemented</a:t>
            </a:r>
          </a:p>
          <a:p>
            <a:pPr>
              <a:spcAft>
                <a:spcPts val="1200"/>
              </a:spcAft>
            </a:pPr>
            <a:r>
              <a:rPr lang="en-US" dirty="0"/>
              <a:t>Most systems have duplicate capability for redundancy</a:t>
            </a:r>
          </a:p>
          <a:p>
            <a:pPr>
              <a:spcAft>
                <a:spcPts val="1200"/>
              </a:spcAft>
            </a:pPr>
            <a:r>
              <a:rPr lang="en-US" dirty="0"/>
              <a:t>The subscale test activity also serves as a fact-finding effort to understand which systems are advantageous for the full-scale test effort</a:t>
            </a:r>
          </a:p>
        </p:txBody>
      </p:sp>
      <p:sp>
        <p:nvSpPr>
          <p:cNvPr id="3" name="Title 2">
            <a:extLst>
              <a:ext uri="{FF2B5EF4-FFF2-40B4-BE49-F238E27FC236}">
                <a16:creationId xmlns:a16="http://schemas.microsoft.com/office/drawing/2014/main" id="{8BC31E77-751C-D8BA-BA61-EBE47462205B}"/>
              </a:ext>
            </a:extLst>
          </p:cNvPr>
          <p:cNvSpPr>
            <a:spLocks noGrp="1"/>
          </p:cNvSpPr>
          <p:nvPr>
            <p:ph type="title"/>
          </p:nvPr>
        </p:nvSpPr>
        <p:spPr/>
        <p:txBody>
          <a:bodyPr/>
          <a:lstStyle/>
          <a:p>
            <a:r>
              <a:rPr lang="en-US" dirty="0"/>
              <a:t>Instrumentation (concluded)</a:t>
            </a:r>
          </a:p>
        </p:txBody>
      </p:sp>
      <p:sp>
        <p:nvSpPr>
          <p:cNvPr id="4" name="Slide Number Placeholder 3">
            <a:extLst>
              <a:ext uri="{FF2B5EF4-FFF2-40B4-BE49-F238E27FC236}">
                <a16:creationId xmlns:a16="http://schemas.microsoft.com/office/drawing/2014/main" id="{C359D25D-FC10-2A1A-6CC8-530FA63AAC85}"/>
              </a:ext>
            </a:extLst>
          </p:cNvPr>
          <p:cNvSpPr>
            <a:spLocks noGrp="1"/>
          </p:cNvSpPr>
          <p:nvPr>
            <p:ph type="sldNum" sz="quarter" idx="4"/>
          </p:nvPr>
        </p:nvSpPr>
        <p:spPr/>
        <p:txBody>
          <a:bodyPr/>
          <a:lstStyle/>
          <a:p>
            <a:fld id="{F577E53E-616C-4B80-8F3C-B6584B31683E}" type="slidenum">
              <a:rPr lang="en-US" smtClean="0"/>
              <a:pPr/>
              <a:t>13</a:t>
            </a:fld>
            <a:endParaRPr lang="en-US" dirty="0"/>
          </a:p>
        </p:txBody>
      </p:sp>
      <p:graphicFrame>
        <p:nvGraphicFramePr>
          <p:cNvPr id="5" name="Table 4">
            <a:extLst>
              <a:ext uri="{FF2B5EF4-FFF2-40B4-BE49-F238E27FC236}">
                <a16:creationId xmlns:a16="http://schemas.microsoft.com/office/drawing/2014/main" id="{2476B358-5CCA-DD1E-4B78-FB07317DAF71}"/>
              </a:ext>
            </a:extLst>
          </p:cNvPr>
          <p:cNvGraphicFramePr>
            <a:graphicFrameLocks noGrp="1"/>
          </p:cNvGraphicFramePr>
          <p:nvPr>
            <p:extLst>
              <p:ext uri="{D42A27DB-BD31-4B8C-83A1-F6EECF244321}">
                <p14:modId xmlns:p14="http://schemas.microsoft.com/office/powerpoint/2010/main" val="1331715639"/>
              </p:ext>
            </p:extLst>
          </p:nvPr>
        </p:nvGraphicFramePr>
        <p:xfrm>
          <a:off x="3674842" y="1496497"/>
          <a:ext cx="5406748" cy="3077136"/>
        </p:xfrm>
        <a:graphic>
          <a:graphicData uri="http://schemas.openxmlformats.org/drawingml/2006/table">
            <a:tbl>
              <a:tblPr firstRow="1" firstCol="1" bandRow="1"/>
              <a:tblGrid>
                <a:gridCol w="2573558">
                  <a:extLst>
                    <a:ext uri="{9D8B030D-6E8A-4147-A177-3AD203B41FA5}">
                      <a16:colId xmlns:a16="http://schemas.microsoft.com/office/drawing/2014/main" val="2249247474"/>
                    </a:ext>
                  </a:extLst>
                </a:gridCol>
                <a:gridCol w="1248229">
                  <a:extLst>
                    <a:ext uri="{9D8B030D-6E8A-4147-A177-3AD203B41FA5}">
                      <a16:colId xmlns:a16="http://schemas.microsoft.com/office/drawing/2014/main" val="2384919197"/>
                    </a:ext>
                  </a:extLst>
                </a:gridCol>
                <a:gridCol w="536747">
                  <a:extLst>
                    <a:ext uri="{9D8B030D-6E8A-4147-A177-3AD203B41FA5}">
                      <a16:colId xmlns:a16="http://schemas.microsoft.com/office/drawing/2014/main" val="1268577958"/>
                    </a:ext>
                  </a:extLst>
                </a:gridCol>
                <a:gridCol w="579863">
                  <a:extLst>
                    <a:ext uri="{9D8B030D-6E8A-4147-A177-3AD203B41FA5}">
                      <a16:colId xmlns:a16="http://schemas.microsoft.com/office/drawing/2014/main" val="1249746159"/>
                    </a:ext>
                  </a:extLst>
                </a:gridCol>
                <a:gridCol w="468351">
                  <a:extLst>
                    <a:ext uri="{9D8B030D-6E8A-4147-A177-3AD203B41FA5}">
                      <a16:colId xmlns:a16="http://schemas.microsoft.com/office/drawing/2014/main" val="1231283513"/>
                    </a:ext>
                  </a:extLst>
                </a:gridCol>
              </a:tblGrid>
              <a:tr h="729660">
                <a:tc>
                  <a:txBody>
                    <a:bodyPr/>
                    <a:lstStyle/>
                    <a:p>
                      <a:pPr marL="0" marR="0" indent="0" algn="l" hangingPunct="0">
                        <a:lnSpc>
                          <a:spcPct val="1000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Instrumentation System</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hangingPunct="0">
                        <a:lnSpc>
                          <a:spcPct val="1000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Displacement or Position</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hangingPunct="0">
                        <a:lnSpc>
                          <a:spcPct val="1000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Strain</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hangingPunct="0">
                        <a:lnSpc>
                          <a:spcPct val="100000"/>
                        </a:lnSpc>
                        <a:spcBef>
                          <a:spcPts val="0"/>
                        </a:spcBef>
                        <a:spcAft>
                          <a:spcPts val="0"/>
                        </a:spcAft>
                      </a:pPr>
                      <a:r>
                        <a:rPr lang="en-US" sz="1600" b="1">
                          <a:effectLst/>
                          <a:latin typeface="Calibri" panose="020F0502020204030204" pitchFamily="34" charset="0"/>
                          <a:ea typeface="Times New Roman" panose="02020603050405020304" pitchFamily="18" charset="0"/>
                          <a:cs typeface="Calibri" panose="020F0502020204030204" pitchFamily="34" charset="0"/>
                        </a:rPr>
                        <a:t>Shape</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hangingPunct="0">
                        <a:lnSpc>
                          <a:spcPct val="100000"/>
                        </a:lnSpc>
                        <a:spcBef>
                          <a:spcPts val="0"/>
                        </a:spcBef>
                        <a:spcAft>
                          <a:spcPts val="0"/>
                        </a:spcAft>
                      </a:pPr>
                      <a:r>
                        <a:rPr lang="en-US" sz="1600" b="1">
                          <a:effectLst/>
                          <a:latin typeface="Calibri" panose="020F0502020204030204" pitchFamily="34" charset="0"/>
                          <a:ea typeface="Times New Roman" panose="02020603050405020304" pitchFamily="18" charset="0"/>
                          <a:cs typeface="Calibri" panose="020F0502020204030204" pitchFamily="34" charset="0"/>
                        </a:rPr>
                        <a:t>Load</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1089455"/>
                  </a:ext>
                </a:extLst>
              </a:tr>
              <a:tr h="265770">
                <a:tc>
                  <a:txBody>
                    <a:bodyPr/>
                    <a:lstStyle/>
                    <a:p>
                      <a:pPr marL="0" marR="0" indent="0" algn="l"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Load Cells</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288594"/>
                  </a:ext>
                </a:extLst>
              </a:tr>
              <a:tr h="265770">
                <a:tc>
                  <a:txBody>
                    <a:bodyPr/>
                    <a:lstStyle/>
                    <a:p>
                      <a:pPr marL="0" marR="0" indent="0" algn="l"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Motor Encoder</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312706"/>
                  </a:ext>
                </a:extLst>
              </a:tr>
              <a:tr h="265770">
                <a:tc>
                  <a:txBody>
                    <a:bodyPr/>
                    <a:lstStyle/>
                    <a:p>
                      <a:pPr marL="0" marR="0" indent="0" algn="l"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Digital Image Correlation</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354292"/>
                  </a:ext>
                </a:extLst>
              </a:tr>
              <a:tr h="265176">
                <a:tc>
                  <a:txBody>
                    <a:bodyPr/>
                    <a:lstStyle/>
                    <a:p>
                      <a:pPr marL="0" marR="0" indent="0" algn="l"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High-Speed Video</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44145" algn="ctr" hangingPunct="0">
                        <a:lnSpc>
                          <a:spcPct val="100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44145" algn="ctr" hangingPunct="0">
                        <a:lnSpc>
                          <a:spcPct val="100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5874029"/>
                  </a:ext>
                </a:extLst>
              </a:tr>
              <a:tr h="265770">
                <a:tc>
                  <a:txBody>
                    <a:bodyPr/>
                    <a:lstStyle/>
                    <a:p>
                      <a:pPr marL="0" marR="0" indent="0" algn="l"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High-Speed Digital Image Correlation</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3495333"/>
                  </a:ext>
                </a:extLst>
              </a:tr>
              <a:tr h="265770">
                <a:tc>
                  <a:txBody>
                    <a:bodyPr/>
                    <a:lstStyle/>
                    <a:p>
                      <a:pPr marL="0" marR="0" indent="0" algn="l"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Fiber Optic Strain Sensing</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3888949"/>
                  </a:ext>
                </a:extLst>
              </a:tr>
              <a:tr h="265770">
                <a:tc>
                  <a:txBody>
                    <a:bodyPr/>
                    <a:lstStyle/>
                    <a:p>
                      <a:pPr marL="0" marR="0" indent="0" algn="l"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Laser Tracker</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716666"/>
                  </a:ext>
                </a:extLst>
              </a:tr>
              <a:tr h="265770">
                <a:tc>
                  <a:txBody>
                    <a:bodyPr/>
                    <a:lstStyle/>
                    <a:p>
                      <a:pPr marL="0" marR="0" indent="0" algn="l"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Laser Scanner</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ct val="1000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p>
                  </a:txBody>
                  <a:tcPr marL="18288"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693439"/>
                  </a:ext>
                </a:extLst>
              </a:tr>
            </a:tbl>
          </a:graphicData>
        </a:graphic>
      </p:graphicFrame>
    </p:spTree>
    <p:extLst>
      <p:ext uri="{BB962C8B-B14F-4D97-AF65-F5344CB8AC3E}">
        <p14:creationId xmlns:p14="http://schemas.microsoft.com/office/powerpoint/2010/main" val="2777177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B2496-70EB-DC67-0D29-2A06E69AB2B4}"/>
              </a:ext>
            </a:extLst>
          </p:cNvPr>
          <p:cNvSpPr>
            <a:spLocks noGrp="1"/>
          </p:cNvSpPr>
          <p:nvPr>
            <p:ph type="body" sz="quarter" idx="14"/>
          </p:nvPr>
        </p:nvSpPr>
        <p:spPr>
          <a:xfrm>
            <a:off x="91439" y="1188720"/>
            <a:ext cx="5254560" cy="2923877"/>
          </a:xfrm>
        </p:spPr>
        <p:txBody>
          <a:bodyPr/>
          <a:lstStyle/>
          <a:p>
            <a:pPr>
              <a:spcAft>
                <a:spcPts val="1200"/>
              </a:spcAft>
            </a:pPr>
            <a:r>
              <a:rPr lang="en-US" dirty="0"/>
              <a:t>Critical load case was conducted in compression</a:t>
            </a:r>
          </a:p>
          <a:p>
            <a:pPr>
              <a:spcAft>
                <a:spcPts val="1200"/>
              </a:spcAft>
            </a:pPr>
            <a:r>
              <a:rPr lang="en-US" dirty="0"/>
              <a:t>Pulley offset from boom centerline imparted combined bending, torsion, and compression</a:t>
            </a:r>
          </a:p>
          <a:p>
            <a:pPr>
              <a:spcAft>
                <a:spcPts val="1200"/>
              </a:spcAft>
            </a:pPr>
            <a:r>
              <a:rPr lang="en-US" dirty="0"/>
              <a:t>Global collapse was a rapid progression of cross-section flattening followed by significant bending</a:t>
            </a:r>
          </a:p>
          <a:p>
            <a:pPr>
              <a:spcAft>
                <a:spcPts val="1200"/>
              </a:spcAft>
            </a:pPr>
            <a:r>
              <a:rPr lang="en-US" dirty="0"/>
              <a:t>Global collapse occurred after initial local buckles formed in the right flange and shifted towards the root as loading continued</a:t>
            </a:r>
          </a:p>
        </p:txBody>
      </p:sp>
      <p:sp>
        <p:nvSpPr>
          <p:cNvPr id="3" name="Title 2">
            <a:extLst>
              <a:ext uri="{FF2B5EF4-FFF2-40B4-BE49-F238E27FC236}">
                <a16:creationId xmlns:a16="http://schemas.microsoft.com/office/drawing/2014/main" id="{8BC31E77-751C-D8BA-BA61-EBE47462205B}"/>
              </a:ext>
            </a:extLst>
          </p:cNvPr>
          <p:cNvSpPr>
            <a:spLocks noGrp="1"/>
          </p:cNvSpPr>
          <p:nvPr>
            <p:ph type="title"/>
          </p:nvPr>
        </p:nvSpPr>
        <p:spPr/>
        <p:txBody>
          <a:bodyPr/>
          <a:lstStyle/>
          <a:p>
            <a:r>
              <a:rPr lang="en-US" dirty="0"/>
              <a:t>Example Test Data</a:t>
            </a:r>
          </a:p>
        </p:txBody>
      </p:sp>
      <p:sp>
        <p:nvSpPr>
          <p:cNvPr id="4" name="Slide Number Placeholder 3">
            <a:extLst>
              <a:ext uri="{FF2B5EF4-FFF2-40B4-BE49-F238E27FC236}">
                <a16:creationId xmlns:a16="http://schemas.microsoft.com/office/drawing/2014/main" id="{C359D25D-FC10-2A1A-6CC8-530FA63AAC85}"/>
              </a:ext>
            </a:extLst>
          </p:cNvPr>
          <p:cNvSpPr>
            <a:spLocks noGrp="1"/>
          </p:cNvSpPr>
          <p:nvPr>
            <p:ph type="sldNum" sz="quarter" idx="4"/>
          </p:nvPr>
        </p:nvSpPr>
        <p:spPr/>
        <p:txBody>
          <a:bodyPr/>
          <a:lstStyle/>
          <a:p>
            <a:fld id="{F577E53E-616C-4B80-8F3C-B6584B31683E}" type="slidenum">
              <a:rPr lang="en-US" smtClean="0"/>
              <a:pPr/>
              <a:t>14</a:t>
            </a:fld>
            <a:endParaRPr lang="en-US" dirty="0"/>
          </a:p>
        </p:txBody>
      </p:sp>
      <p:pic>
        <p:nvPicPr>
          <p:cNvPr id="5" name="movie">
            <a:hlinkClick r:id="" action="ppaction://media"/>
            <a:extLst>
              <a:ext uri="{FF2B5EF4-FFF2-40B4-BE49-F238E27FC236}">
                <a16:creationId xmlns:a16="http://schemas.microsoft.com/office/drawing/2014/main" id="{9DA6CE7B-56DA-A467-F0CF-B35B088785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7540" r="39016"/>
          <a:stretch/>
        </p:blipFill>
        <p:spPr>
          <a:xfrm>
            <a:off x="5405417" y="1119663"/>
            <a:ext cx="1350873" cy="4023360"/>
          </a:xfrm>
          <a:prstGeom prst="rect">
            <a:avLst/>
          </a:prstGeom>
        </p:spPr>
      </p:pic>
      <p:sp>
        <p:nvSpPr>
          <p:cNvPr id="10" name="TextBox 9">
            <a:extLst>
              <a:ext uri="{FF2B5EF4-FFF2-40B4-BE49-F238E27FC236}">
                <a16:creationId xmlns:a16="http://schemas.microsoft.com/office/drawing/2014/main" id="{8DBFFC8A-0220-AF7D-E7DC-27F8B2408A9C}"/>
              </a:ext>
            </a:extLst>
          </p:cNvPr>
          <p:cNvSpPr txBox="1"/>
          <p:nvPr/>
        </p:nvSpPr>
        <p:spPr>
          <a:xfrm>
            <a:off x="6762064" y="1119663"/>
            <a:ext cx="537006" cy="307777"/>
          </a:xfrm>
          <a:prstGeom prst="rect">
            <a:avLst/>
          </a:prstGeom>
          <a:noFill/>
        </p:spPr>
        <p:txBody>
          <a:bodyPr wrap="none" lIns="0" tIns="0" rIns="0" bIns="0" rtlCol="0">
            <a:spAutoFit/>
          </a:bodyPr>
          <a:lstStyle/>
          <a:p>
            <a:r>
              <a:rPr lang="en-US" sz="2000" b="1" dirty="0">
                <a:latin typeface="Calibri" panose="020F0502020204030204" pitchFamily="34" charset="0"/>
              </a:rPr>
              <a:t>-0.09</a:t>
            </a:r>
          </a:p>
        </p:txBody>
      </p:sp>
      <p:sp>
        <p:nvSpPr>
          <p:cNvPr id="11" name="TextBox 10">
            <a:extLst>
              <a:ext uri="{FF2B5EF4-FFF2-40B4-BE49-F238E27FC236}">
                <a16:creationId xmlns:a16="http://schemas.microsoft.com/office/drawing/2014/main" id="{2BC62E77-B0F5-4004-2D17-DEC3445950E2}"/>
              </a:ext>
            </a:extLst>
          </p:cNvPr>
          <p:cNvSpPr txBox="1"/>
          <p:nvPr/>
        </p:nvSpPr>
        <p:spPr>
          <a:xfrm>
            <a:off x="6801338" y="1954235"/>
            <a:ext cx="458459" cy="307777"/>
          </a:xfrm>
          <a:prstGeom prst="rect">
            <a:avLst/>
          </a:prstGeom>
          <a:noFill/>
        </p:spPr>
        <p:txBody>
          <a:bodyPr wrap="none" lIns="0" tIns="0" rIns="0" bIns="0" rtlCol="0">
            <a:spAutoFit/>
          </a:bodyPr>
          <a:lstStyle/>
          <a:p>
            <a:r>
              <a:rPr lang="en-US" sz="2000" b="1" dirty="0">
                <a:latin typeface="Calibri" panose="020F0502020204030204" pitchFamily="34" charset="0"/>
              </a:rPr>
              <a:t>0.32</a:t>
            </a:r>
          </a:p>
        </p:txBody>
      </p:sp>
      <p:sp>
        <p:nvSpPr>
          <p:cNvPr id="12" name="TextBox 11">
            <a:extLst>
              <a:ext uri="{FF2B5EF4-FFF2-40B4-BE49-F238E27FC236}">
                <a16:creationId xmlns:a16="http://schemas.microsoft.com/office/drawing/2014/main" id="{867CBAE7-DCEB-769B-BB9C-937EC020A96B}"/>
              </a:ext>
            </a:extLst>
          </p:cNvPr>
          <p:cNvSpPr txBox="1"/>
          <p:nvPr/>
        </p:nvSpPr>
        <p:spPr>
          <a:xfrm>
            <a:off x="6801338" y="2803321"/>
            <a:ext cx="458459" cy="307777"/>
          </a:xfrm>
          <a:prstGeom prst="rect">
            <a:avLst/>
          </a:prstGeom>
          <a:noFill/>
        </p:spPr>
        <p:txBody>
          <a:bodyPr wrap="none" lIns="0" tIns="0" rIns="0" bIns="0" rtlCol="0">
            <a:spAutoFit/>
          </a:bodyPr>
          <a:lstStyle/>
          <a:p>
            <a:r>
              <a:rPr lang="en-US" sz="2000" b="1" dirty="0">
                <a:latin typeface="Calibri" panose="020F0502020204030204" pitchFamily="34" charset="0"/>
              </a:rPr>
              <a:t>0.74</a:t>
            </a:r>
          </a:p>
        </p:txBody>
      </p:sp>
      <p:sp>
        <p:nvSpPr>
          <p:cNvPr id="13" name="TextBox 12">
            <a:extLst>
              <a:ext uri="{FF2B5EF4-FFF2-40B4-BE49-F238E27FC236}">
                <a16:creationId xmlns:a16="http://schemas.microsoft.com/office/drawing/2014/main" id="{9C6F5288-AE1E-0169-4834-B6EF412BE542}"/>
              </a:ext>
            </a:extLst>
          </p:cNvPr>
          <p:cNvSpPr txBox="1"/>
          <p:nvPr/>
        </p:nvSpPr>
        <p:spPr>
          <a:xfrm>
            <a:off x="6801338" y="3652407"/>
            <a:ext cx="458459" cy="307777"/>
          </a:xfrm>
          <a:prstGeom prst="rect">
            <a:avLst/>
          </a:prstGeom>
          <a:noFill/>
        </p:spPr>
        <p:txBody>
          <a:bodyPr wrap="none" lIns="0" tIns="0" rIns="0" bIns="0" rtlCol="0">
            <a:spAutoFit/>
          </a:bodyPr>
          <a:lstStyle/>
          <a:p>
            <a:r>
              <a:rPr lang="en-US" sz="2000" b="1" dirty="0">
                <a:latin typeface="Calibri" panose="020F0502020204030204" pitchFamily="34" charset="0"/>
              </a:rPr>
              <a:t>1.16</a:t>
            </a:r>
          </a:p>
        </p:txBody>
      </p:sp>
      <p:sp>
        <p:nvSpPr>
          <p:cNvPr id="14" name="TextBox 13">
            <a:extLst>
              <a:ext uri="{FF2B5EF4-FFF2-40B4-BE49-F238E27FC236}">
                <a16:creationId xmlns:a16="http://schemas.microsoft.com/office/drawing/2014/main" id="{56905193-7C8A-7395-A933-8136B7B17059}"/>
              </a:ext>
            </a:extLst>
          </p:cNvPr>
          <p:cNvSpPr txBox="1"/>
          <p:nvPr/>
        </p:nvSpPr>
        <p:spPr>
          <a:xfrm>
            <a:off x="6801338" y="4486979"/>
            <a:ext cx="458459" cy="307777"/>
          </a:xfrm>
          <a:prstGeom prst="rect">
            <a:avLst/>
          </a:prstGeom>
          <a:noFill/>
        </p:spPr>
        <p:txBody>
          <a:bodyPr wrap="none" lIns="0" tIns="0" rIns="0" bIns="0" rtlCol="0">
            <a:spAutoFit/>
          </a:bodyPr>
          <a:lstStyle/>
          <a:p>
            <a:r>
              <a:rPr lang="en-US" sz="2000" b="1" dirty="0">
                <a:latin typeface="Calibri" panose="020F0502020204030204" pitchFamily="34" charset="0"/>
              </a:rPr>
              <a:t>1.58</a:t>
            </a:r>
          </a:p>
        </p:txBody>
      </p:sp>
      <p:sp>
        <p:nvSpPr>
          <p:cNvPr id="20" name="TextBox 19">
            <a:extLst>
              <a:ext uri="{FF2B5EF4-FFF2-40B4-BE49-F238E27FC236}">
                <a16:creationId xmlns:a16="http://schemas.microsoft.com/office/drawing/2014/main" id="{811DBDCD-130E-7992-CE38-10E86FACA76F}"/>
              </a:ext>
            </a:extLst>
          </p:cNvPr>
          <p:cNvSpPr txBox="1"/>
          <p:nvPr/>
        </p:nvSpPr>
        <p:spPr>
          <a:xfrm>
            <a:off x="4917085" y="4835723"/>
            <a:ext cx="2569614" cy="307777"/>
          </a:xfrm>
          <a:prstGeom prst="rect">
            <a:avLst/>
          </a:prstGeom>
          <a:noFill/>
        </p:spPr>
        <p:txBody>
          <a:bodyPr wrap="none" lIns="0" tIns="0" rIns="0" bIns="0" rtlCol="0">
            <a:spAutoFit/>
          </a:bodyPr>
          <a:lstStyle/>
          <a:p>
            <a:r>
              <a:rPr lang="en-US" sz="2000" b="1" dirty="0">
                <a:latin typeface="Calibri" panose="020F0502020204030204" pitchFamily="34" charset="0"/>
              </a:rPr>
              <a:t>Longitudinal Station (m)</a:t>
            </a:r>
          </a:p>
        </p:txBody>
      </p:sp>
      <p:pic>
        <p:nvPicPr>
          <p:cNvPr id="6" name="Picture 5">
            <a:extLst>
              <a:ext uri="{FF2B5EF4-FFF2-40B4-BE49-F238E27FC236}">
                <a16:creationId xmlns:a16="http://schemas.microsoft.com/office/drawing/2014/main" id="{9ECDBC25-AA26-392D-B24E-6F25B18ACC6D}"/>
              </a:ext>
            </a:extLst>
          </p:cNvPr>
          <p:cNvPicPr>
            <a:picLocks noChangeAspect="1"/>
          </p:cNvPicPr>
          <p:nvPr/>
        </p:nvPicPr>
        <p:blipFill rotWithShape="1">
          <a:blip r:embed="rId6"/>
          <a:srcRect l="2381" t="73902" b="5393"/>
          <a:stretch/>
        </p:blipFill>
        <p:spPr>
          <a:xfrm rot="5400000">
            <a:off x="5030732" y="2964360"/>
            <a:ext cx="3429000" cy="47382"/>
          </a:xfrm>
          <a:prstGeom prst="rect">
            <a:avLst/>
          </a:prstGeom>
        </p:spPr>
      </p:pic>
      <p:pic>
        <p:nvPicPr>
          <p:cNvPr id="7" name="Picture 6">
            <a:extLst>
              <a:ext uri="{FF2B5EF4-FFF2-40B4-BE49-F238E27FC236}">
                <a16:creationId xmlns:a16="http://schemas.microsoft.com/office/drawing/2014/main" id="{C6A669FD-6659-C3B5-39C3-2F7DD5A142FF}"/>
              </a:ext>
            </a:extLst>
          </p:cNvPr>
          <p:cNvPicPr>
            <a:picLocks noChangeAspect="1"/>
          </p:cNvPicPr>
          <p:nvPr/>
        </p:nvPicPr>
        <p:blipFill rotWithShape="1">
          <a:blip r:embed="rId7"/>
          <a:srcRect l="37200" t="5667" r="24738" b="2925"/>
          <a:stretch/>
        </p:blipFill>
        <p:spPr>
          <a:xfrm>
            <a:off x="7362499" y="929779"/>
            <a:ext cx="1690062" cy="3905944"/>
          </a:xfrm>
          <a:prstGeom prst="rect">
            <a:avLst/>
          </a:prstGeom>
        </p:spPr>
      </p:pic>
    </p:spTree>
    <p:extLst>
      <p:ext uri="{BB962C8B-B14F-4D97-AF65-F5344CB8AC3E}">
        <p14:creationId xmlns:p14="http://schemas.microsoft.com/office/powerpoint/2010/main" val="313705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ACE04A-56B0-A051-82F5-4662F96A21EF}"/>
              </a:ext>
            </a:extLst>
          </p:cNvPr>
          <p:cNvSpPr>
            <a:spLocks noGrp="1"/>
          </p:cNvSpPr>
          <p:nvPr>
            <p:ph type="body" sz="quarter" idx="14"/>
          </p:nvPr>
        </p:nvSpPr>
        <p:spPr>
          <a:xfrm>
            <a:off x="91439" y="1188721"/>
            <a:ext cx="5801361" cy="3686628"/>
          </a:xfrm>
        </p:spPr>
        <p:txBody>
          <a:bodyPr/>
          <a:lstStyle/>
          <a:p>
            <a:pPr>
              <a:spcAft>
                <a:spcPts val="600"/>
              </a:spcAft>
            </a:pPr>
            <a:r>
              <a:rPr lang="en-US" dirty="0"/>
              <a:t>A capability was created to mechanically test a 7-m TRAC boom and record data in support of analysis model improvement and validation</a:t>
            </a:r>
          </a:p>
          <a:p>
            <a:pPr>
              <a:spcAft>
                <a:spcPts val="600"/>
              </a:spcAft>
            </a:pPr>
            <a:r>
              <a:rPr lang="en-US" dirty="0"/>
              <a:t>The test setup can be adjusted to load a boom in bending and compression</a:t>
            </a:r>
          </a:p>
          <a:p>
            <a:pPr>
              <a:spcAft>
                <a:spcPts val="600"/>
              </a:spcAft>
            </a:pPr>
            <a:r>
              <a:rPr lang="en-US" dirty="0"/>
              <a:t>Multiple data systems are implemented to capture the response of the test article</a:t>
            </a:r>
          </a:p>
          <a:p>
            <a:pPr>
              <a:spcAft>
                <a:spcPts val="600"/>
              </a:spcAft>
            </a:pPr>
            <a:r>
              <a:rPr lang="en-US" dirty="0"/>
              <a:t>Other boom designs and/or loading concepts can be studied in future work</a:t>
            </a:r>
          </a:p>
          <a:p>
            <a:pPr>
              <a:spcAft>
                <a:spcPts val="600"/>
              </a:spcAft>
            </a:pPr>
            <a:r>
              <a:rPr lang="en-US" dirty="0"/>
              <a:t>Contact </a:t>
            </a:r>
            <a:r>
              <a:rPr lang="en-US" dirty="0">
                <a:hlinkClick r:id="rId3"/>
              </a:rPr>
              <a:t>cyrus.j.kosztowny@nasa.gov</a:t>
            </a:r>
            <a:r>
              <a:rPr lang="en-US" dirty="0"/>
              <a:t> for information and to start a conversation</a:t>
            </a:r>
          </a:p>
        </p:txBody>
      </p:sp>
      <p:sp>
        <p:nvSpPr>
          <p:cNvPr id="3" name="Title 2">
            <a:extLst>
              <a:ext uri="{FF2B5EF4-FFF2-40B4-BE49-F238E27FC236}">
                <a16:creationId xmlns:a16="http://schemas.microsoft.com/office/drawing/2014/main" id="{32234D3D-9693-7B97-2B28-39DB1886739B}"/>
              </a:ext>
            </a:extLst>
          </p:cNvPr>
          <p:cNvSpPr>
            <a:spLocks noGrp="1"/>
          </p:cNvSpPr>
          <p:nvPr>
            <p:ph type="title"/>
          </p:nvPr>
        </p:nvSpPr>
        <p:spPr/>
        <p:txBody>
          <a:bodyPr/>
          <a:lstStyle/>
          <a:p>
            <a:r>
              <a:rPr lang="en-US" dirty="0"/>
              <a:t>Concluding Remarks</a:t>
            </a:r>
          </a:p>
        </p:txBody>
      </p:sp>
      <p:sp>
        <p:nvSpPr>
          <p:cNvPr id="4" name="Slide Number Placeholder 3">
            <a:extLst>
              <a:ext uri="{FF2B5EF4-FFF2-40B4-BE49-F238E27FC236}">
                <a16:creationId xmlns:a16="http://schemas.microsoft.com/office/drawing/2014/main" id="{12E3DBA4-73DE-9DB5-4F21-B02C999CDE92}"/>
              </a:ext>
            </a:extLst>
          </p:cNvPr>
          <p:cNvSpPr>
            <a:spLocks noGrp="1"/>
          </p:cNvSpPr>
          <p:nvPr>
            <p:ph type="sldNum" sz="quarter" idx="4"/>
          </p:nvPr>
        </p:nvSpPr>
        <p:spPr/>
        <p:txBody>
          <a:bodyPr/>
          <a:lstStyle/>
          <a:p>
            <a:fld id="{F577E53E-616C-4B80-8F3C-B6584B31683E}" type="slidenum">
              <a:rPr lang="en-US" smtClean="0"/>
              <a:pPr/>
              <a:t>15</a:t>
            </a:fld>
            <a:endParaRPr lang="en-US" dirty="0"/>
          </a:p>
        </p:txBody>
      </p:sp>
      <p:pic>
        <p:nvPicPr>
          <p:cNvPr id="5" name="Picture 4" descr="A picture containing building, outdoor, roof&#10;&#10;Description automatically generated">
            <a:extLst>
              <a:ext uri="{FF2B5EF4-FFF2-40B4-BE49-F238E27FC236}">
                <a16:creationId xmlns:a16="http://schemas.microsoft.com/office/drawing/2014/main" id="{74AFF2C3-3B09-76E6-808D-548613882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90028" y="1649548"/>
            <a:ext cx="3686628" cy="2764971"/>
          </a:xfrm>
          <a:prstGeom prst="rect">
            <a:avLst/>
          </a:prstGeom>
        </p:spPr>
      </p:pic>
    </p:spTree>
    <p:extLst>
      <p:ext uri="{BB962C8B-B14F-4D97-AF65-F5344CB8AC3E}">
        <p14:creationId xmlns:p14="http://schemas.microsoft.com/office/powerpoint/2010/main" val="3051013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DE3DE0-C4D4-FF6A-0A9E-7B2D58FE6692}"/>
              </a:ext>
            </a:extLst>
          </p:cNvPr>
          <p:cNvSpPr>
            <a:spLocks noGrp="1"/>
          </p:cNvSpPr>
          <p:nvPr>
            <p:ph type="body" sz="quarter" idx="14"/>
          </p:nvPr>
        </p:nvSpPr>
        <p:spPr>
          <a:xfrm>
            <a:off x="91439" y="1188720"/>
            <a:ext cx="8961120" cy="2277547"/>
          </a:xfrm>
        </p:spPr>
        <p:txBody>
          <a:bodyPr/>
          <a:lstStyle/>
          <a:p>
            <a:pPr>
              <a:spcAft>
                <a:spcPts val="1200"/>
              </a:spcAft>
            </a:pPr>
            <a:r>
              <a:rPr lang="en-US" sz="1600" dirty="0"/>
              <a:t>The Gravity Offloading and Analysis of Long Imperfection-sensitive Elements project is an Announcement of Collaborative Opportunity funded by the Game Changing Development (GCD) program within the Space Technology Mission Directorate at NASA. The GOALIE team thanks GCD for their continued support.</a:t>
            </a:r>
          </a:p>
          <a:p>
            <a:pPr>
              <a:spcAft>
                <a:spcPts val="1200"/>
              </a:spcAft>
            </a:pPr>
            <a:r>
              <a:rPr lang="en-US" sz="1600" dirty="0"/>
              <a:t>The GOALIE team also thanks </a:t>
            </a:r>
            <a:r>
              <a:rPr lang="en-US" sz="1600" dirty="0" err="1"/>
              <a:t>Redwire</a:t>
            </a:r>
            <a:r>
              <a:rPr lang="en-US" sz="1600" dirty="0"/>
              <a:t>, Inc. for providing the subscale and full-scale TRAC booms to use supporting test development activities and for their thoughtful discussion on boom testing.</a:t>
            </a:r>
          </a:p>
          <a:p>
            <a:pPr>
              <a:spcAft>
                <a:spcPts val="1200"/>
              </a:spcAft>
            </a:pPr>
            <a:r>
              <a:rPr lang="en-US" sz="1600" dirty="0"/>
              <a:t>The GOALIE team thanks those who have supported us:  Kenny McNeil, Michael McNeil, Jasmine Knowles, Jason Hall, Jason Baker, Jay Warren, Nigel Schneider, Dave McClain, Quinton Duncan, Olive Stohlman, Marc Schultz, Rick Walker, and Micah Bullard.</a:t>
            </a:r>
          </a:p>
        </p:txBody>
      </p:sp>
      <p:sp>
        <p:nvSpPr>
          <p:cNvPr id="3" name="Title 2">
            <a:extLst>
              <a:ext uri="{FF2B5EF4-FFF2-40B4-BE49-F238E27FC236}">
                <a16:creationId xmlns:a16="http://schemas.microsoft.com/office/drawing/2014/main" id="{98E5FA2A-CCBE-6D18-43DE-3033E108058C}"/>
              </a:ext>
            </a:extLst>
          </p:cNvPr>
          <p:cNvSpPr>
            <a:spLocks noGrp="1"/>
          </p:cNvSpPr>
          <p:nvPr>
            <p:ph type="title"/>
          </p:nvPr>
        </p:nvSpPr>
        <p:spPr/>
        <p:txBody>
          <a:bodyPr/>
          <a:lstStyle/>
          <a:p>
            <a:r>
              <a:rPr lang="en-US" dirty="0"/>
              <a:t>Acknowledgements</a:t>
            </a:r>
          </a:p>
        </p:txBody>
      </p:sp>
      <p:sp>
        <p:nvSpPr>
          <p:cNvPr id="4" name="Slide Number Placeholder 3">
            <a:extLst>
              <a:ext uri="{FF2B5EF4-FFF2-40B4-BE49-F238E27FC236}">
                <a16:creationId xmlns:a16="http://schemas.microsoft.com/office/drawing/2014/main" id="{DD4073C1-80A1-4671-7A15-A7D2026AA306}"/>
              </a:ext>
            </a:extLst>
          </p:cNvPr>
          <p:cNvSpPr>
            <a:spLocks noGrp="1"/>
          </p:cNvSpPr>
          <p:nvPr>
            <p:ph type="sldNum" sz="quarter" idx="4"/>
          </p:nvPr>
        </p:nvSpPr>
        <p:spPr/>
        <p:txBody>
          <a:bodyPr/>
          <a:lstStyle/>
          <a:p>
            <a:fld id="{F577E53E-616C-4B80-8F3C-B6584B31683E}" type="slidenum">
              <a:rPr lang="en-US" smtClean="0"/>
              <a:pPr/>
              <a:t>16</a:t>
            </a:fld>
            <a:endParaRPr lang="en-US" dirty="0"/>
          </a:p>
        </p:txBody>
      </p:sp>
      <p:pic>
        <p:nvPicPr>
          <p:cNvPr id="8" name="Picture 7" descr="Logo&#10;&#10;Description automatically generated with medium confidence">
            <a:extLst>
              <a:ext uri="{FF2B5EF4-FFF2-40B4-BE49-F238E27FC236}">
                <a16:creationId xmlns:a16="http://schemas.microsoft.com/office/drawing/2014/main" id="{CBFC34AE-F8EA-121E-6A31-F836F98A83A8}"/>
              </a:ext>
            </a:extLst>
          </p:cNvPr>
          <p:cNvPicPr>
            <a:picLocks noChangeAspect="1"/>
          </p:cNvPicPr>
          <p:nvPr/>
        </p:nvPicPr>
        <p:blipFill>
          <a:blip r:embed="rId2"/>
          <a:stretch>
            <a:fillRect/>
          </a:stretch>
        </p:blipFill>
        <p:spPr>
          <a:xfrm>
            <a:off x="2842257" y="3808904"/>
            <a:ext cx="3459487" cy="1176530"/>
          </a:xfrm>
          <a:prstGeom prst="rect">
            <a:avLst/>
          </a:prstGeom>
        </p:spPr>
      </p:pic>
    </p:spTree>
    <p:extLst>
      <p:ext uri="{BB962C8B-B14F-4D97-AF65-F5344CB8AC3E}">
        <p14:creationId xmlns:p14="http://schemas.microsoft.com/office/powerpoint/2010/main" val="425471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5" name="Shape 175"/>
          <p:cNvSpPr txBox="1">
            <a:spLocks noGrp="1"/>
          </p:cNvSpPr>
          <p:nvPr>
            <p:ph type="body" idx="1"/>
          </p:nvPr>
        </p:nvSpPr>
        <p:spPr>
          <a:xfrm>
            <a:off x="304800" y="2400301"/>
            <a:ext cx="3505200" cy="342899"/>
          </a:xfrm>
          <a:prstGeom prst="rect">
            <a:avLst/>
          </a:prstGeom>
          <a:noFill/>
          <a:ln>
            <a:noFill/>
          </a:ln>
        </p:spPr>
        <p:txBody>
          <a:bodyPr lIns="0" tIns="0" rIns="0" bIns="0" anchor="t" anchorCtr="0">
            <a:noAutofit/>
          </a:bodyPr>
          <a:lstStyle/>
          <a:p>
            <a:pPr marL="0" marR="0" lvl="0" indent="0" algn="l" rtl="0">
              <a:spcBef>
                <a:spcPts val="0"/>
              </a:spcBef>
              <a:buClr>
                <a:schemeClr val="dk1"/>
              </a:buClr>
              <a:buFont typeface="Calibri"/>
              <a:buNone/>
            </a:pPr>
            <a:r>
              <a:rPr lang="en-US" sz="2400" b="1" i="0" u="none" strike="noStrike" cap="none" baseline="0" dirty="0">
                <a:solidFill>
                  <a:schemeClr val="dk1"/>
                </a:solidFill>
                <a:latin typeface="Calibri"/>
                <a:ea typeface="Calibri"/>
                <a:cs typeface="Calibri"/>
                <a:sym typeface="Calibri"/>
              </a:rPr>
              <a:t>Backup slides</a:t>
            </a:r>
            <a:endParaRPr sz="2400" b="1" i="0" u="none" strike="noStrike" cap="none" baseline="0" dirty="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3F36E88F-217E-6BA5-1238-A6D7841DE300}"/>
              </a:ext>
            </a:extLst>
          </p:cNvPr>
          <p:cNvSpPr>
            <a:spLocks noGrp="1"/>
          </p:cNvSpPr>
          <p:nvPr>
            <p:ph type="sldNum" sz="quarter" idx="4"/>
          </p:nvPr>
        </p:nvSpPr>
        <p:spPr/>
        <p:txBody>
          <a:bodyPr/>
          <a:lstStyle/>
          <a:p>
            <a:fld id="{F577E53E-616C-4B80-8F3C-B6584B31683E}" type="slidenum">
              <a:rPr lang="en-US" smtClean="0"/>
              <a:pPr/>
              <a:t>17</a:t>
            </a:fld>
            <a:endParaRPr lang="en-US" dirty="0"/>
          </a:p>
        </p:txBody>
      </p:sp>
    </p:spTree>
    <p:extLst>
      <p:ext uri="{BB962C8B-B14F-4D97-AF65-F5344CB8AC3E}">
        <p14:creationId xmlns:p14="http://schemas.microsoft.com/office/powerpoint/2010/main" val="3606269818"/>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002D3CD-F000-9114-E833-5EE92419EB75}"/>
              </a:ext>
            </a:extLst>
          </p:cNvPr>
          <p:cNvGrpSpPr/>
          <p:nvPr/>
        </p:nvGrpSpPr>
        <p:grpSpPr>
          <a:xfrm>
            <a:off x="1323975" y="4244200"/>
            <a:ext cx="6496050" cy="844569"/>
            <a:chOff x="2600327" y="2584431"/>
            <a:chExt cx="6496050" cy="844569"/>
          </a:xfrm>
        </p:grpSpPr>
        <p:pic>
          <p:nvPicPr>
            <p:cNvPr id="30" name="Picture 29">
              <a:extLst>
                <a:ext uri="{FF2B5EF4-FFF2-40B4-BE49-F238E27FC236}">
                  <a16:creationId xmlns:a16="http://schemas.microsoft.com/office/drawing/2014/main" id="{BD3B2240-8B7F-D9B0-62DD-3457B57AF0E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68" b="96429" l="9717" r="89879">
                          <a14:foregroundMark x1="46964" y1="88900" x2="45344" y2="95560"/>
                          <a14:foregroundMark x1="47368" y1="92181" x2="47368" y2="95849"/>
                          <a14:foregroundMark x1="46964" y1="94305" x2="48178" y2="95656"/>
                          <a14:foregroundMark x1="46964" y1="93919" x2="48988" y2="95946"/>
                          <a14:foregroundMark x1="48988" y1="94305" x2="49393" y2="95367"/>
                          <a14:foregroundMark x1="48988" y1="94015" x2="49393" y2="94788"/>
                          <a14:foregroundMark x1="48178" y1="95656" x2="48178" y2="96429"/>
                          <a14:foregroundMark x1="48178" y1="95077" x2="48988" y2="96332"/>
                          <a14:foregroundMark x1="47368" y1="94112" x2="48988" y2="96429"/>
                          <a14:foregroundMark x1="47773" y1="10811" x2="45749" y2="7046"/>
                          <a14:foregroundMark x1="37247" y1="3668" x2="43725" y2="3764"/>
                          <a14:foregroundMark x1="40486" y1="3668" x2="49276" y2="3668"/>
                          <a14:foregroundMark x1="38057" y1="3668" x2="42510" y2="6274"/>
                          <a14:foregroundMark x1="47773" y1="4923" x2="50117" y2="5202"/>
                          <a14:backgroundMark x1="56680" y1="3185" x2="47773" y2="3089"/>
                          <a14:backgroundMark x1="55061" y1="5405" x2="51822" y2="5695"/>
                        </a14:backgroundRemoval>
                      </a14:imgEffect>
                    </a14:imgLayer>
                  </a14:imgProps>
                </a:ext>
              </a:extLst>
            </a:blip>
            <a:srcRect l="32623" t="2500" r="44658" b="2778"/>
            <a:stretch/>
          </p:blipFill>
          <p:spPr>
            <a:xfrm rot="5400000">
              <a:off x="5662614" y="-4762"/>
              <a:ext cx="371475" cy="6496050"/>
            </a:xfrm>
            <a:prstGeom prst="rect">
              <a:avLst/>
            </a:prstGeom>
          </p:spPr>
        </p:pic>
        <p:sp>
          <p:nvSpPr>
            <p:cNvPr id="31" name="TextBox 30">
              <a:extLst>
                <a:ext uri="{FF2B5EF4-FFF2-40B4-BE49-F238E27FC236}">
                  <a16:creationId xmlns:a16="http://schemas.microsoft.com/office/drawing/2014/main" id="{91A9AAED-5E2C-0CB8-40FA-15B476713337}"/>
                </a:ext>
              </a:extLst>
            </p:cNvPr>
            <p:cNvSpPr txBox="1"/>
            <p:nvPr/>
          </p:nvSpPr>
          <p:spPr>
            <a:xfrm>
              <a:off x="7940856" y="2584431"/>
              <a:ext cx="1132886" cy="369332"/>
            </a:xfrm>
            <a:prstGeom prst="rect">
              <a:avLst/>
            </a:prstGeom>
            <a:noFill/>
          </p:spPr>
          <p:txBody>
            <a:bodyPr wrap="square" rtlCol="0">
              <a:spAutoFit/>
            </a:bodyPr>
            <a:lstStyle/>
            <a:p>
              <a:r>
                <a:rPr lang="en-US" dirty="0">
                  <a:cs typeface="Times New Roman" panose="02020603050405020304" pitchFamily="18" charset="0"/>
                </a:rPr>
                <a:t>Root end</a:t>
              </a:r>
            </a:p>
          </p:txBody>
        </p:sp>
        <p:cxnSp>
          <p:nvCxnSpPr>
            <p:cNvPr id="32" name="Straight Arrow Connector 31">
              <a:extLst>
                <a:ext uri="{FF2B5EF4-FFF2-40B4-BE49-F238E27FC236}">
                  <a16:creationId xmlns:a16="http://schemas.microsoft.com/office/drawing/2014/main" id="{D209B91E-9177-84BD-B7ED-CB624EABB427}"/>
                </a:ext>
              </a:extLst>
            </p:cNvPr>
            <p:cNvCxnSpPr>
              <a:cxnSpLocks/>
              <a:stCxn id="31" idx="2"/>
            </p:cNvCxnSpPr>
            <p:nvPr/>
          </p:nvCxnSpPr>
          <p:spPr>
            <a:xfrm>
              <a:off x="8507299" y="2953763"/>
              <a:ext cx="360476" cy="1799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F7EDB92-6961-84F0-4021-F340A90A6ADF}"/>
                </a:ext>
              </a:extLst>
            </p:cNvPr>
            <p:cNvSpPr txBox="1"/>
            <p:nvPr/>
          </p:nvSpPr>
          <p:spPr>
            <a:xfrm>
              <a:off x="3021594" y="2584431"/>
              <a:ext cx="1225666" cy="369332"/>
            </a:xfrm>
            <a:prstGeom prst="rect">
              <a:avLst/>
            </a:prstGeom>
            <a:noFill/>
          </p:spPr>
          <p:txBody>
            <a:bodyPr wrap="square" rtlCol="0">
              <a:spAutoFit/>
            </a:bodyPr>
            <a:lstStyle/>
            <a:p>
              <a:r>
                <a:rPr lang="en-US" dirty="0">
                  <a:cs typeface="Times New Roman" panose="02020603050405020304" pitchFamily="18" charset="0"/>
                </a:rPr>
                <a:t>Distal end</a:t>
              </a:r>
            </a:p>
          </p:txBody>
        </p:sp>
        <p:cxnSp>
          <p:nvCxnSpPr>
            <p:cNvPr id="34" name="Straight Arrow Connector 33">
              <a:extLst>
                <a:ext uri="{FF2B5EF4-FFF2-40B4-BE49-F238E27FC236}">
                  <a16:creationId xmlns:a16="http://schemas.microsoft.com/office/drawing/2014/main" id="{02B92BCB-4F01-8137-5E56-0548EF368098}"/>
                </a:ext>
              </a:extLst>
            </p:cNvPr>
            <p:cNvCxnSpPr>
              <a:cxnSpLocks/>
              <a:stCxn id="33" idx="2"/>
            </p:cNvCxnSpPr>
            <p:nvPr/>
          </p:nvCxnSpPr>
          <p:spPr>
            <a:xfrm flipH="1">
              <a:off x="2792992" y="2953763"/>
              <a:ext cx="841435" cy="25616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CC6B2496-70EB-DC67-0D29-2A06E69AB2B4}"/>
              </a:ext>
            </a:extLst>
          </p:cNvPr>
          <p:cNvSpPr>
            <a:spLocks noGrp="1"/>
          </p:cNvSpPr>
          <p:nvPr>
            <p:ph type="body" sz="quarter" idx="14"/>
          </p:nvPr>
        </p:nvSpPr>
        <p:spPr>
          <a:xfrm>
            <a:off x="91439" y="1188719"/>
            <a:ext cx="2524894" cy="3539430"/>
          </a:xfrm>
        </p:spPr>
        <p:txBody>
          <a:bodyPr/>
          <a:lstStyle/>
          <a:p>
            <a:pPr>
              <a:spcAft>
                <a:spcPts val="1200"/>
              </a:spcAft>
            </a:pPr>
            <a:r>
              <a:rPr lang="en-US" dirty="0"/>
              <a:t>Many systems provide tabular data in text files (motor encoder, loads, strain from FOSS, and laser trackers)</a:t>
            </a:r>
          </a:p>
          <a:p>
            <a:pPr>
              <a:spcAft>
                <a:spcPts val="1200"/>
              </a:spcAft>
            </a:pPr>
            <a:r>
              <a:rPr lang="en-US" dirty="0"/>
              <a:t>Laser tracker (right) and scanner data (below)  can be visualized in a point cloud</a:t>
            </a:r>
          </a:p>
        </p:txBody>
      </p:sp>
      <p:sp>
        <p:nvSpPr>
          <p:cNvPr id="3" name="Title 2">
            <a:extLst>
              <a:ext uri="{FF2B5EF4-FFF2-40B4-BE49-F238E27FC236}">
                <a16:creationId xmlns:a16="http://schemas.microsoft.com/office/drawing/2014/main" id="{8BC31E77-751C-D8BA-BA61-EBE47462205B}"/>
              </a:ext>
            </a:extLst>
          </p:cNvPr>
          <p:cNvSpPr>
            <a:spLocks noGrp="1"/>
          </p:cNvSpPr>
          <p:nvPr>
            <p:ph type="title"/>
          </p:nvPr>
        </p:nvSpPr>
        <p:spPr/>
        <p:txBody>
          <a:bodyPr/>
          <a:lstStyle/>
          <a:p>
            <a:r>
              <a:rPr lang="en-US" dirty="0"/>
              <a:t>Representative Data</a:t>
            </a:r>
          </a:p>
        </p:txBody>
      </p:sp>
      <p:sp>
        <p:nvSpPr>
          <p:cNvPr id="4" name="Slide Number Placeholder 3">
            <a:extLst>
              <a:ext uri="{FF2B5EF4-FFF2-40B4-BE49-F238E27FC236}">
                <a16:creationId xmlns:a16="http://schemas.microsoft.com/office/drawing/2014/main" id="{C359D25D-FC10-2A1A-6CC8-530FA63AAC85}"/>
              </a:ext>
            </a:extLst>
          </p:cNvPr>
          <p:cNvSpPr>
            <a:spLocks noGrp="1"/>
          </p:cNvSpPr>
          <p:nvPr>
            <p:ph type="sldNum" sz="quarter" idx="4"/>
          </p:nvPr>
        </p:nvSpPr>
        <p:spPr/>
        <p:txBody>
          <a:bodyPr/>
          <a:lstStyle/>
          <a:p>
            <a:fld id="{F577E53E-616C-4B80-8F3C-B6584B31683E}" type="slidenum">
              <a:rPr lang="en-US" smtClean="0"/>
              <a:pPr/>
              <a:t>18</a:t>
            </a:fld>
            <a:endParaRPr lang="en-US" dirty="0"/>
          </a:p>
        </p:txBody>
      </p:sp>
      <p:grpSp>
        <p:nvGrpSpPr>
          <p:cNvPr id="5" name="Group 4">
            <a:extLst>
              <a:ext uri="{FF2B5EF4-FFF2-40B4-BE49-F238E27FC236}">
                <a16:creationId xmlns:a16="http://schemas.microsoft.com/office/drawing/2014/main" id="{C2FEEE4E-74AC-7FCF-85A0-CDE77F32E720}"/>
              </a:ext>
            </a:extLst>
          </p:cNvPr>
          <p:cNvGrpSpPr/>
          <p:nvPr/>
        </p:nvGrpSpPr>
        <p:grpSpPr>
          <a:xfrm>
            <a:off x="2643754" y="1072997"/>
            <a:ext cx="6292428" cy="3193488"/>
            <a:chOff x="1733550" y="1637679"/>
            <a:chExt cx="6292428" cy="3193488"/>
          </a:xfrm>
        </p:grpSpPr>
        <p:pic>
          <p:nvPicPr>
            <p:cNvPr id="6" name="Picture 5">
              <a:extLst>
                <a:ext uri="{FF2B5EF4-FFF2-40B4-BE49-F238E27FC236}">
                  <a16:creationId xmlns:a16="http://schemas.microsoft.com/office/drawing/2014/main" id="{D00938AA-13BD-5C7D-7F85-7B2C35E38677}"/>
                </a:ext>
              </a:extLst>
            </p:cNvPr>
            <p:cNvPicPr>
              <a:picLocks noChangeAspect="1"/>
            </p:cNvPicPr>
            <p:nvPr/>
          </p:nvPicPr>
          <p:blipFill rotWithShape="1">
            <a:blip r:embed="rId5"/>
            <a:srcRect l="17425" r="36927" b="11448"/>
            <a:stretch/>
          </p:blipFill>
          <p:spPr>
            <a:xfrm>
              <a:off x="1733550" y="1798320"/>
              <a:ext cx="1543050" cy="2887980"/>
            </a:xfrm>
            <a:prstGeom prst="rect">
              <a:avLst/>
            </a:prstGeom>
          </p:spPr>
        </p:pic>
        <p:pic>
          <p:nvPicPr>
            <p:cNvPr id="7" name="Picture 6" descr="Chart, line chart&#10;&#10;Description automatically generated">
              <a:extLst>
                <a:ext uri="{FF2B5EF4-FFF2-40B4-BE49-F238E27FC236}">
                  <a16:creationId xmlns:a16="http://schemas.microsoft.com/office/drawing/2014/main" id="{2E54F145-42A1-3632-A4CF-E4E54D12CA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07" b="92322" l="9471" r="89694">
                          <a14:foregroundMark x1="86072" y1="4990" x2="84680" y2="5758"/>
                          <a14:foregroundMark x1="89136" y1="5182" x2="83287" y2="4990"/>
                          <a14:foregroundMark x1="88858" y1="5950" x2="83844" y2="5758"/>
                          <a14:foregroundMark x1="87744" y1="5566" x2="35097" y2="70825"/>
                          <a14:foregroundMark x1="84680" y1="5566" x2="88022" y2="5566"/>
                          <a14:foregroundMark x1="86908" y1="5566" x2="83008" y2="6142"/>
                          <a14:foregroundMark x1="87465" y1="5950" x2="82730" y2="6334"/>
                          <a14:foregroundMark x1="89136" y1="5566" x2="89136" y2="6718"/>
                          <a14:foregroundMark x1="35933" y1="70633" x2="21727" y2="88100"/>
                          <a14:foregroundMark x1="21727" y1="88100" x2="19499" y2="89251"/>
                          <a14:foregroundMark x1="21448" y1="89251" x2="21448" y2="89827"/>
                          <a14:foregroundMark x1="20613" y1="90403" x2="22006" y2="91171"/>
                          <a14:foregroundMark x1="20056" y1="89827" x2="19499" y2="92322"/>
                        </a14:backgroundRemoval>
                      </a14:imgEffect>
                    </a14:imgLayer>
                  </a14:imgProps>
                </a:ext>
                <a:ext uri="{28A0092B-C50C-407E-A947-70E740481C1C}">
                  <a14:useLocalDpi xmlns:a14="http://schemas.microsoft.com/office/drawing/2010/main" val="0"/>
                </a:ext>
              </a:extLst>
            </a:blip>
            <a:stretch>
              <a:fillRect/>
            </a:stretch>
          </p:blipFill>
          <p:spPr>
            <a:xfrm>
              <a:off x="3422128" y="1929410"/>
              <a:ext cx="1899661" cy="2756890"/>
            </a:xfrm>
            <a:prstGeom prst="rect">
              <a:avLst/>
            </a:prstGeom>
          </p:spPr>
        </p:pic>
        <p:pic>
          <p:nvPicPr>
            <p:cNvPr id="8" name="Picture 7" descr="Chart, scatter chart&#10;&#10;Description automatically generated">
              <a:extLst>
                <a:ext uri="{FF2B5EF4-FFF2-40B4-BE49-F238E27FC236}">
                  <a16:creationId xmlns:a16="http://schemas.microsoft.com/office/drawing/2014/main" id="{D621B235-7B66-6D18-44D5-82CC57E2ADD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38" b="99251" l="7108" r="92569">
                          <a14:foregroundMark x1="78352" y1="40075" x2="62520" y2="99625"/>
                          <a14:foregroundMark x1="91599" y1="62172" x2="90145" y2="60300"/>
                          <a14:foregroundMark x1="91115" y1="58801" x2="92569" y2="61049"/>
                          <a14:foregroundMark x1="90307" y1="61049" x2="90953" y2="60300"/>
                          <a14:foregroundMark x1="90792" y1="59925" x2="91599" y2="59176"/>
                          <a14:foregroundMark x1="43942" y1="35955" x2="43619" y2="37453"/>
                          <a14:foregroundMark x1="44588" y1="35955" x2="44103" y2="34457"/>
                          <a14:foregroundMark x1="44103" y1="35206" x2="44426" y2="37828"/>
                          <a14:foregroundMark x1="44426" y1="34082" x2="43457" y2="35581"/>
                          <a14:foregroundMark x1="44426" y1="34831" x2="44588" y2="37828"/>
                          <a14:foregroundMark x1="7754" y1="64419" x2="7431" y2="65169"/>
                          <a14:foregroundMark x1="8239" y1="63670" x2="8401" y2="64794"/>
                          <a14:foregroundMark x1="7754" y1="64045" x2="8885" y2="65169"/>
                          <a14:foregroundMark x1="7593" y1="63670" x2="7754" y2="67041"/>
                          <a14:foregroundMark x1="8401" y1="64419" x2="7108" y2="66292"/>
                          <a14:foregroundMark x1="8078" y1="63670" x2="7270" y2="64045"/>
                        </a14:backgroundRemoval>
                      </a14:imgEffect>
                    </a14:imgLayer>
                  </a14:imgProps>
                </a:ext>
                <a:ext uri="{28A0092B-C50C-407E-A947-70E740481C1C}">
                  <a14:useLocalDpi xmlns:a14="http://schemas.microsoft.com/office/drawing/2010/main" val="0"/>
                </a:ext>
              </a:extLst>
            </a:blip>
            <a:srcRect t="18761"/>
            <a:stretch/>
          </p:blipFill>
          <p:spPr>
            <a:xfrm>
              <a:off x="5519584" y="2172170"/>
              <a:ext cx="2043219" cy="715978"/>
            </a:xfrm>
            <a:prstGeom prst="rect">
              <a:avLst/>
            </a:prstGeom>
          </p:spPr>
        </p:pic>
        <p:pic>
          <p:nvPicPr>
            <p:cNvPr id="9" name="Picture 8" descr="Chart, scatter chart&#10;&#10;Description automatically generated">
              <a:extLst>
                <a:ext uri="{FF2B5EF4-FFF2-40B4-BE49-F238E27FC236}">
                  <a16:creationId xmlns:a16="http://schemas.microsoft.com/office/drawing/2014/main" id="{E30CD5EC-1D7F-8A36-0B5A-D48A817B55D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6189" y1="59821" x2="15164" y2="58036"/>
                          <a14:foregroundMark x1="23566" y1="47024" x2="26230" y2="42560"/>
                          <a14:foregroundMark x1="33811" y1="45238" x2="34221" y2="44643"/>
                          <a14:foregroundMark x1="26230" y1="27679" x2="24795" y2="24405"/>
                          <a14:foregroundMark x1="22746" y1="47619" x2="22541" y2="44048"/>
                          <a14:foregroundMark x1="75615" y1="22619" x2="74590" y2="21131"/>
                          <a14:foregroundMark x1="66598" y1="28274" x2="68238" y2="37500"/>
                          <a14:foregroundMark x1="75615" y1="43155" x2="76434" y2="41071"/>
                          <a14:foregroundMark x1="78484" y1="36905" x2="76844" y2="37500"/>
                          <a14:foregroundMark x1="73361" y1="35119" x2="70902" y2="43155"/>
                          <a14:foregroundMark x1="30123" y1="52083" x2="30328" y2="54762"/>
                          <a14:foregroundMark x1="33607" y1="53274" x2="32172" y2="56250"/>
                          <a14:foregroundMark x1="24795" y1="50298" x2="26025" y2="52083"/>
                          <a14:foregroundMark x1="41803" y1="75595" x2="40574" y2="78274"/>
                          <a14:foregroundMark x1="63730" y1="48810" x2="62910" y2="48810"/>
                          <a14:foregroundMark x1="64139" y1="52976" x2="63320" y2="53869"/>
                          <a14:foregroundMark x1="67008" y1="56250" x2="65779" y2="56548"/>
                          <a14:foregroundMark x1="60041" y1="57440" x2="60246" y2="59821"/>
                          <a14:foregroundMark x1="54508" y1="63095" x2="54918" y2="64583"/>
                          <a14:foregroundMark x1="55738" y1="58036" x2="54918" y2="59524"/>
                          <a14:foregroundMark x1="52049" y1="59524" x2="51434" y2="59821"/>
                          <a14:foregroundMark x1="50205" y1="63988" x2="50205" y2="63988"/>
                          <a14:foregroundMark x1="47541" y1="67560" x2="47131" y2="69345"/>
                          <a14:foregroundMark x1="52254" y1="69345" x2="53484" y2="69345"/>
                          <a14:foregroundMark x1="45902" y1="62202" x2="44467" y2="60417"/>
                          <a14:foregroundMark x1="43648" y1="59524" x2="43648" y2="59524"/>
                          <a14:foregroundMark x1="53689" y1="23810" x2="53484" y2="24702"/>
                          <a14:foregroundMark x1="50410" y1="26190" x2="51230" y2="29762"/>
                          <a14:foregroundMark x1="38730" y1="34821" x2="40984" y2="36905"/>
                          <a14:foregroundMark x1="44877" y1="35714" x2="45492" y2="36905"/>
                          <a14:foregroundMark x1="40779" y1="29762" x2="38320" y2="27679"/>
                          <a14:backgroundMark x1="10656" y1="17857" x2="9631" y2="38988"/>
                        </a14:backgroundRemoval>
                      </a14:imgEffect>
                    </a14:imgLayer>
                  </a14:imgProps>
                </a:ext>
                <a:ext uri="{28A0092B-C50C-407E-A947-70E740481C1C}">
                  <a14:useLocalDpi xmlns:a14="http://schemas.microsoft.com/office/drawing/2010/main" val="0"/>
                </a:ext>
              </a:extLst>
            </a:blip>
            <a:stretch>
              <a:fillRect/>
            </a:stretch>
          </p:blipFill>
          <p:spPr>
            <a:xfrm>
              <a:off x="5674221" y="3236590"/>
              <a:ext cx="1998287" cy="1375870"/>
            </a:xfrm>
            <a:prstGeom prst="rect">
              <a:avLst/>
            </a:prstGeom>
          </p:spPr>
        </p:pic>
        <p:sp>
          <p:nvSpPr>
            <p:cNvPr id="10" name="Rectangle 9">
              <a:extLst>
                <a:ext uri="{FF2B5EF4-FFF2-40B4-BE49-F238E27FC236}">
                  <a16:creationId xmlns:a16="http://schemas.microsoft.com/office/drawing/2014/main" id="{5AA8905C-688D-2591-2401-E64975941A55}"/>
                </a:ext>
              </a:extLst>
            </p:cNvPr>
            <p:cNvSpPr/>
            <p:nvPr/>
          </p:nvSpPr>
          <p:spPr>
            <a:xfrm>
              <a:off x="1733550" y="4257422"/>
              <a:ext cx="374995" cy="3064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BD888F-2EBC-D205-184D-A5801C260209}"/>
                </a:ext>
              </a:extLst>
            </p:cNvPr>
            <p:cNvSpPr/>
            <p:nvPr/>
          </p:nvSpPr>
          <p:spPr>
            <a:xfrm>
              <a:off x="2217723" y="2006824"/>
              <a:ext cx="374995" cy="15374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CA28B3-1CB1-8033-7AD7-E5B096EB775E}"/>
                </a:ext>
              </a:extLst>
            </p:cNvPr>
            <p:cNvSpPr/>
            <p:nvPr/>
          </p:nvSpPr>
          <p:spPr>
            <a:xfrm>
              <a:off x="3619923" y="4257422"/>
              <a:ext cx="374995" cy="3064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AA8C75-C19C-197C-630D-D67D2633E237}"/>
                </a:ext>
              </a:extLst>
            </p:cNvPr>
            <p:cNvSpPr/>
            <p:nvPr/>
          </p:nvSpPr>
          <p:spPr>
            <a:xfrm>
              <a:off x="4886513" y="2006825"/>
              <a:ext cx="374995" cy="1537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99F161-2D33-4259-A5A1-4008E8C10E8C}"/>
                </a:ext>
              </a:extLst>
            </p:cNvPr>
            <p:cNvSpPr/>
            <p:nvPr/>
          </p:nvSpPr>
          <p:spPr>
            <a:xfrm>
              <a:off x="5519584" y="2172170"/>
              <a:ext cx="2043219" cy="7247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B6E234-4617-188C-0235-2F9355CF08A2}"/>
                </a:ext>
              </a:extLst>
            </p:cNvPr>
            <p:cNvSpPr/>
            <p:nvPr/>
          </p:nvSpPr>
          <p:spPr>
            <a:xfrm>
              <a:off x="6269626" y="2228814"/>
              <a:ext cx="274320" cy="18288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53C38E-4951-D7D0-F5C5-34323C436240}"/>
                </a:ext>
              </a:extLst>
            </p:cNvPr>
            <p:cNvSpPr/>
            <p:nvPr/>
          </p:nvSpPr>
          <p:spPr>
            <a:xfrm>
              <a:off x="5892020" y="3455297"/>
              <a:ext cx="1448474" cy="89012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3A51C170-B8AC-456A-29EC-8F67E08523A6}"/>
                </a:ext>
              </a:extLst>
            </p:cNvPr>
            <p:cNvCxnSpPr>
              <a:cxnSpLocks/>
            </p:cNvCxnSpPr>
            <p:nvPr/>
          </p:nvCxnSpPr>
          <p:spPr>
            <a:xfrm>
              <a:off x="5956755" y="4442527"/>
              <a:ext cx="127854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AF3341C-CFA4-BE06-BC60-A749F9913E3F}"/>
                </a:ext>
              </a:extLst>
            </p:cNvPr>
            <p:cNvSpPr txBox="1"/>
            <p:nvPr/>
          </p:nvSpPr>
          <p:spPr>
            <a:xfrm>
              <a:off x="6071701" y="4431057"/>
              <a:ext cx="1236236" cy="400110"/>
            </a:xfrm>
            <a:prstGeom prst="rect">
              <a:avLst/>
            </a:prstGeom>
            <a:noFill/>
          </p:spPr>
          <p:txBody>
            <a:bodyPr wrap="none" rtlCol="0">
              <a:spAutoFit/>
            </a:bodyPr>
            <a:lstStyle/>
            <a:p>
              <a:r>
                <a:rPr lang="en-US" sz="2000" dirty="0">
                  <a:cs typeface="Times New Roman" panose="02020603050405020304" pitchFamily="18" charset="0"/>
                </a:rPr>
                <a:t>0.305 mm</a:t>
              </a:r>
            </a:p>
          </p:txBody>
        </p:sp>
        <p:cxnSp>
          <p:nvCxnSpPr>
            <p:cNvPr id="19" name="Straight Connector 18">
              <a:extLst>
                <a:ext uri="{FF2B5EF4-FFF2-40B4-BE49-F238E27FC236}">
                  <a16:creationId xmlns:a16="http://schemas.microsoft.com/office/drawing/2014/main" id="{6E59CB15-3DC7-65ED-CFE5-0C86A8807B41}"/>
                </a:ext>
              </a:extLst>
            </p:cNvPr>
            <p:cNvCxnSpPr>
              <a:cxnSpLocks/>
              <a:stCxn id="13" idx="3"/>
            </p:cNvCxnSpPr>
            <p:nvPr/>
          </p:nvCxnSpPr>
          <p:spPr>
            <a:xfrm>
              <a:off x="5261508" y="2083699"/>
              <a:ext cx="235745" cy="176524"/>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035B3E-A4DB-531F-1F83-C569A24A8A6F}"/>
                </a:ext>
              </a:extLst>
            </p:cNvPr>
            <p:cNvCxnSpPr>
              <a:cxnSpLocks/>
              <a:stCxn id="11" idx="3"/>
              <a:endCxn id="13" idx="1"/>
            </p:cNvCxnSpPr>
            <p:nvPr/>
          </p:nvCxnSpPr>
          <p:spPr>
            <a:xfrm>
              <a:off x="2592718" y="2083699"/>
              <a:ext cx="2293795"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A8D0B5-AB5A-5DAB-E514-7E7410F0B73F}"/>
                </a:ext>
              </a:extLst>
            </p:cNvPr>
            <p:cNvCxnSpPr>
              <a:cxnSpLocks/>
              <a:stCxn id="10" idx="3"/>
              <a:endCxn id="12" idx="1"/>
            </p:cNvCxnSpPr>
            <p:nvPr/>
          </p:nvCxnSpPr>
          <p:spPr>
            <a:xfrm>
              <a:off x="2108545" y="4410665"/>
              <a:ext cx="1511378"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BA2FD8-E0AA-06C1-5E47-C444B81313DA}"/>
                </a:ext>
              </a:extLst>
            </p:cNvPr>
            <p:cNvCxnSpPr>
              <a:cxnSpLocks/>
              <a:stCxn id="15" idx="2"/>
              <a:endCxn id="16" idx="0"/>
            </p:cNvCxnSpPr>
            <p:nvPr/>
          </p:nvCxnSpPr>
          <p:spPr>
            <a:xfrm>
              <a:off x="6406786" y="2411694"/>
              <a:ext cx="209471" cy="1043603"/>
            </a:xfrm>
            <a:prstGeom prst="line">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0EABB5-C552-53C6-A416-34DAD13300E4}"/>
                </a:ext>
              </a:extLst>
            </p:cNvPr>
            <p:cNvSpPr txBox="1"/>
            <p:nvPr/>
          </p:nvSpPr>
          <p:spPr>
            <a:xfrm>
              <a:off x="6508127" y="1637679"/>
              <a:ext cx="1517851" cy="400110"/>
            </a:xfrm>
            <a:prstGeom prst="rect">
              <a:avLst/>
            </a:prstGeom>
            <a:noFill/>
          </p:spPr>
          <p:txBody>
            <a:bodyPr wrap="none" rtlCol="0">
              <a:spAutoFit/>
            </a:bodyPr>
            <a:lstStyle/>
            <a:p>
              <a:r>
                <a:rPr lang="en-US" sz="2000" dirty="0">
                  <a:cs typeface="Times New Roman" panose="02020603050405020304" pitchFamily="18" charset="0"/>
                </a:rPr>
                <a:t>Laser targets</a:t>
              </a:r>
            </a:p>
          </p:txBody>
        </p:sp>
        <p:cxnSp>
          <p:nvCxnSpPr>
            <p:cNvPr id="24" name="Straight Connector 23">
              <a:extLst>
                <a:ext uri="{FF2B5EF4-FFF2-40B4-BE49-F238E27FC236}">
                  <a16:creationId xmlns:a16="http://schemas.microsoft.com/office/drawing/2014/main" id="{EABA7BD3-D41E-39F5-9272-390180D61B4E}"/>
                </a:ext>
              </a:extLst>
            </p:cNvPr>
            <p:cNvCxnSpPr>
              <a:cxnSpLocks/>
              <a:stCxn id="23" idx="1"/>
            </p:cNvCxnSpPr>
            <p:nvPr/>
          </p:nvCxnSpPr>
          <p:spPr>
            <a:xfrm flipH="1">
              <a:off x="5695048" y="1837734"/>
              <a:ext cx="813079" cy="686396"/>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A9C196-178C-0385-5E47-7F7307B2BDED}"/>
                </a:ext>
              </a:extLst>
            </p:cNvPr>
            <p:cNvCxnSpPr>
              <a:cxnSpLocks/>
              <a:stCxn id="23" idx="1"/>
              <a:endCxn id="15" idx="0"/>
            </p:cNvCxnSpPr>
            <p:nvPr/>
          </p:nvCxnSpPr>
          <p:spPr>
            <a:xfrm flipH="1">
              <a:off x="6406786" y="1837734"/>
              <a:ext cx="101341" cy="39108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72F7B1-DD33-C917-0F50-3AF30924AC90}"/>
                </a:ext>
              </a:extLst>
            </p:cNvPr>
            <p:cNvCxnSpPr>
              <a:cxnSpLocks/>
              <a:stCxn id="23" idx="2"/>
            </p:cNvCxnSpPr>
            <p:nvPr/>
          </p:nvCxnSpPr>
          <p:spPr>
            <a:xfrm flipH="1">
              <a:off x="7096309" y="2037789"/>
              <a:ext cx="170744" cy="19102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86743F-774B-ACBF-4FB0-8DBB1D818112}"/>
                </a:ext>
              </a:extLst>
            </p:cNvPr>
            <p:cNvCxnSpPr>
              <a:cxnSpLocks/>
              <a:stCxn id="23" idx="2"/>
            </p:cNvCxnSpPr>
            <p:nvPr/>
          </p:nvCxnSpPr>
          <p:spPr>
            <a:xfrm>
              <a:off x="7267053" y="2037789"/>
              <a:ext cx="81769" cy="450399"/>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A612C36-0046-23A1-DEB2-06CA13900B65}"/>
                </a:ext>
              </a:extLst>
            </p:cNvPr>
            <p:cNvSpPr txBox="1"/>
            <p:nvPr/>
          </p:nvSpPr>
          <p:spPr>
            <a:xfrm>
              <a:off x="4037639" y="4256131"/>
              <a:ext cx="1522468" cy="400110"/>
            </a:xfrm>
            <a:prstGeom prst="rect">
              <a:avLst/>
            </a:prstGeom>
            <a:noFill/>
          </p:spPr>
          <p:txBody>
            <a:bodyPr wrap="none" rtlCol="0">
              <a:spAutoFit/>
            </a:bodyPr>
            <a:lstStyle/>
            <a:p>
              <a:r>
                <a:rPr lang="en-US" sz="2000" dirty="0">
                  <a:cs typeface="Times New Roman" panose="02020603050405020304" pitchFamily="18" charset="0"/>
                </a:rPr>
                <a:t>Laser tracker</a:t>
              </a:r>
            </a:p>
          </p:txBody>
        </p:sp>
      </p:grpSp>
    </p:spTree>
    <p:extLst>
      <p:ext uri="{BB962C8B-B14F-4D97-AF65-F5344CB8AC3E}">
        <p14:creationId xmlns:p14="http://schemas.microsoft.com/office/powerpoint/2010/main" val="1514447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B2496-70EB-DC67-0D29-2A06E69AB2B4}"/>
              </a:ext>
            </a:extLst>
          </p:cNvPr>
          <p:cNvSpPr>
            <a:spLocks noGrp="1"/>
          </p:cNvSpPr>
          <p:nvPr>
            <p:ph type="body" sz="quarter" idx="14"/>
          </p:nvPr>
        </p:nvSpPr>
        <p:spPr>
          <a:xfrm>
            <a:off x="91439" y="1188720"/>
            <a:ext cx="4389120" cy="1615827"/>
          </a:xfrm>
        </p:spPr>
        <p:txBody>
          <a:bodyPr/>
          <a:lstStyle/>
          <a:p>
            <a:pPr>
              <a:spcAft>
                <a:spcPts val="600"/>
              </a:spcAft>
            </a:pPr>
            <a:r>
              <a:rPr lang="en-US" dirty="0"/>
              <a:t>Full-field strain and displacement data can be extracted from DIC</a:t>
            </a:r>
          </a:p>
          <a:p>
            <a:pPr>
              <a:spcAft>
                <a:spcPts val="600"/>
              </a:spcAft>
            </a:pPr>
            <a:r>
              <a:rPr lang="en-US" dirty="0"/>
              <a:t>Systems may be referenced into a common coordinate system to provide stitched, continuous field data</a:t>
            </a:r>
          </a:p>
        </p:txBody>
      </p:sp>
      <p:sp>
        <p:nvSpPr>
          <p:cNvPr id="3" name="Title 2">
            <a:extLst>
              <a:ext uri="{FF2B5EF4-FFF2-40B4-BE49-F238E27FC236}">
                <a16:creationId xmlns:a16="http://schemas.microsoft.com/office/drawing/2014/main" id="{8BC31E77-751C-D8BA-BA61-EBE47462205B}"/>
              </a:ext>
            </a:extLst>
          </p:cNvPr>
          <p:cNvSpPr>
            <a:spLocks noGrp="1"/>
          </p:cNvSpPr>
          <p:nvPr>
            <p:ph type="title"/>
          </p:nvPr>
        </p:nvSpPr>
        <p:spPr/>
        <p:txBody>
          <a:bodyPr/>
          <a:lstStyle/>
          <a:p>
            <a:r>
              <a:rPr lang="en-US" dirty="0"/>
              <a:t>Representative Data (concluded)</a:t>
            </a:r>
          </a:p>
        </p:txBody>
      </p:sp>
      <p:sp>
        <p:nvSpPr>
          <p:cNvPr id="4" name="Slide Number Placeholder 3">
            <a:extLst>
              <a:ext uri="{FF2B5EF4-FFF2-40B4-BE49-F238E27FC236}">
                <a16:creationId xmlns:a16="http://schemas.microsoft.com/office/drawing/2014/main" id="{C359D25D-FC10-2A1A-6CC8-530FA63AAC85}"/>
              </a:ext>
            </a:extLst>
          </p:cNvPr>
          <p:cNvSpPr>
            <a:spLocks noGrp="1"/>
          </p:cNvSpPr>
          <p:nvPr>
            <p:ph type="sldNum" sz="quarter" idx="4"/>
          </p:nvPr>
        </p:nvSpPr>
        <p:spPr/>
        <p:txBody>
          <a:bodyPr/>
          <a:lstStyle/>
          <a:p>
            <a:fld id="{F577E53E-616C-4B80-8F3C-B6584B31683E}" type="slidenum">
              <a:rPr lang="en-US" smtClean="0"/>
              <a:pPr/>
              <a:t>19</a:t>
            </a:fld>
            <a:endParaRPr lang="en-US" dirty="0"/>
          </a:p>
        </p:txBody>
      </p:sp>
      <p:grpSp>
        <p:nvGrpSpPr>
          <p:cNvPr id="24" name="Group 23">
            <a:extLst>
              <a:ext uri="{FF2B5EF4-FFF2-40B4-BE49-F238E27FC236}">
                <a16:creationId xmlns:a16="http://schemas.microsoft.com/office/drawing/2014/main" id="{7990D143-D0D6-807C-0714-76A9A2637B44}"/>
              </a:ext>
            </a:extLst>
          </p:cNvPr>
          <p:cNvGrpSpPr/>
          <p:nvPr/>
        </p:nvGrpSpPr>
        <p:grpSpPr>
          <a:xfrm>
            <a:off x="710187" y="2892699"/>
            <a:ext cx="4336008" cy="2052937"/>
            <a:chOff x="3634816" y="4064788"/>
            <a:chExt cx="4336008" cy="2052937"/>
          </a:xfrm>
        </p:grpSpPr>
        <p:pic>
          <p:nvPicPr>
            <p:cNvPr id="25" name="Picture 24" descr="A picture containing website&#10;&#10;Description automatically generated">
              <a:extLst>
                <a:ext uri="{FF2B5EF4-FFF2-40B4-BE49-F238E27FC236}">
                  <a16:creationId xmlns:a16="http://schemas.microsoft.com/office/drawing/2014/main" id="{7D1EE2F2-D22B-CDAF-B8AE-24060640B09E}"/>
                </a:ext>
              </a:extLst>
            </p:cNvPr>
            <p:cNvPicPr>
              <a:picLocks noChangeAspect="1"/>
            </p:cNvPicPr>
            <p:nvPr/>
          </p:nvPicPr>
          <p:blipFill rotWithShape="1">
            <a:blip r:embed="rId3">
              <a:extLst>
                <a:ext uri="{28A0092B-C50C-407E-A947-70E740481C1C}">
                  <a14:useLocalDpi xmlns:a14="http://schemas.microsoft.com/office/drawing/2010/main" val="0"/>
                </a:ext>
              </a:extLst>
            </a:blip>
            <a:srcRect l="612" r="1252" b="16999"/>
            <a:stretch/>
          </p:blipFill>
          <p:spPr>
            <a:xfrm>
              <a:off x="3634816" y="4064788"/>
              <a:ext cx="4307274" cy="719438"/>
            </a:xfrm>
            <a:prstGeom prst="rect">
              <a:avLst/>
            </a:prstGeom>
          </p:spPr>
        </p:pic>
        <p:pic>
          <p:nvPicPr>
            <p:cNvPr id="26" name="Picture 25">
              <a:extLst>
                <a:ext uri="{FF2B5EF4-FFF2-40B4-BE49-F238E27FC236}">
                  <a16:creationId xmlns:a16="http://schemas.microsoft.com/office/drawing/2014/main" id="{C89147BA-32DA-6146-BFCC-CB2D23450271}"/>
                </a:ext>
              </a:extLst>
            </p:cNvPr>
            <p:cNvPicPr>
              <a:picLocks noChangeAspect="1"/>
            </p:cNvPicPr>
            <p:nvPr/>
          </p:nvPicPr>
          <p:blipFill rotWithShape="1">
            <a:blip r:embed="rId4">
              <a:extLst>
                <a:ext uri="{28A0092B-C50C-407E-A947-70E740481C1C}">
                  <a14:useLocalDpi xmlns:a14="http://schemas.microsoft.com/office/drawing/2010/main" val="0"/>
                </a:ext>
              </a:extLst>
            </a:blip>
            <a:srcRect l="596" r="654" b="8420"/>
            <a:stretch/>
          </p:blipFill>
          <p:spPr>
            <a:xfrm flipH="1">
              <a:off x="3636637" y="5498688"/>
              <a:ext cx="4334185" cy="401501"/>
            </a:xfrm>
            <a:prstGeom prst="rect">
              <a:avLst/>
            </a:prstGeom>
          </p:spPr>
        </p:pic>
        <p:sp>
          <p:nvSpPr>
            <p:cNvPr id="27" name="TextBox 26">
              <a:extLst>
                <a:ext uri="{FF2B5EF4-FFF2-40B4-BE49-F238E27FC236}">
                  <a16:creationId xmlns:a16="http://schemas.microsoft.com/office/drawing/2014/main" id="{736B2CF8-4272-75EC-4BFC-79D5383D8CC7}"/>
                </a:ext>
              </a:extLst>
            </p:cNvPr>
            <p:cNvSpPr txBox="1"/>
            <p:nvPr/>
          </p:nvSpPr>
          <p:spPr>
            <a:xfrm>
              <a:off x="3634816" y="5900189"/>
              <a:ext cx="392211"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3825</a:t>
              </a:r>
            </a:p>
          </p:txBody>
        </p:sp>
        <p:sp>
          <p:nvSpPr>
            <p:cNvPr id="28" name="TextBox 27">
              <a:extLst>
                <a:ext uri="{FF2B5EF4-FFF2-40B4-BE49-F238E27FC236}">
                  <a16:creationId xmlns:a16="http://schemas.microsoft.com/office/drawing/2014/main" id="{8A8F4887-FD77-5950-A430-942448812738}"/>
                </a:ext>
              </a:extLst>
            </p:cNvPr>
            <p:cNvSpPr txBox="1"/>
            <p:nvPr/>
          </p:nvSpPr>
          <p:spPr>
            <a:xfrm>
              <a:off x="7731185" y="5900189"/>
              <a:ext cx="239639"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-60</a:t>
              </a:r>
            </a:p>
          </p:txBody>
        </p:sp>
        <p:sp>
          <p:nvSpPr>
            <p:cNvPr id="29" name="TextBox 28">
              <a:extLst>
                <a:ext uri="{FF2B5EF4-FFF2-40B4-BE49-F238E27FC236}">
                  <a16:creationId xmlns:a16="http://schemas.microsoft.com/office/drawing/2014/main" id="{A11EF8AA-33D5-BA8D-75DD-8C29A1AA7878}"/>
                </a:ext>
              </a:extLst>
            </p:cNvPr>
            <p:cNvSpPr txBox="1"/>
            <p:nvPr/>
          </p:nvSpPr>
          <p:spPr>
            <a:xfrm>
              <a:off x="4511249" y="5902281"/>
              <a:ext cx="2543939"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Stitched Longitudinal Station (mm)</a:t>
              </a:r>
            </a:p>
          </p:txBody>
        </p:sp>
        <p:sp>
          <p:nvSpPr>
            <p:cNvPr id="30" name="TextBox 29">
              <a:extLst>
                <a:ext uri="{FF2B5EF4-FFF2-40B4-BE49-F238E27FC236}">
                  <a16:creationId xmlns:a16="http://schemas.microsoft.com/office/drawing/2014/main" id="{8112BA4A-8233-7693-C189-424F8C120409}"/>
                </a:ext>
              </a:extLst>
            </p:cNvPr>
            <p:cNvSpPr txBox="1"/>
            <p:nvPr/>
          </p:nvSpPr>
          <p:spPr>
            <a:xfrm>
              <a:off x="6896099" y="4831370"/>
              <a:ext cx="392211"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615</a:t>
              </a:r>
            </a:p>
          </p:txBody>
        </p:sp>
        <p:sp>
          <p:nvSpPr>
            <p:cNvPr id="31" name="TextBox 30">
              <a:extLst>
                <a:ext uri="{FF2B5EF4-FFF2-40B4-BE49-F238E27FC236}">
                  <a16:creationId xmlns:a16="http://schemas.microsoft.com/office/drawing/2014/main" id="{4D1DB149-A028-916C-E90C-618141D70490}"/>
                </a:ext>
              </a:extLst>
            </p:cNvPr>
            <p:cNvSpPr txBox="1"/>
            <p:nvPr/>
          </p:nvSpPr>
          <p:spPr>
            <a:xfrm>
              <a:off x="7686251" y="4831370"/>
              <a:ext cx="239639"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-60</a:t>
              </a:r>
            </a:p>
          </p:txBody>
        </p:sp>
        <p:pic>
          <p:nvPicPr>
            <p:cNvPr id="32" name="Picture 31" descr="A picture containing website&#10;&#10;Description automatically generated">
              <a:extLst>
                <a:ext uri="{FF2B5EF4-FFF2-40B4-BE49-F238E27FC236}">
                  <a16:creationId xmlns:a16="http://schemas.microsoft.com/office/drawing/2014/main" id="{4F993BBE-B353-70F5-C6B9-3877BEE5D30D}"/>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t="84414" r="52282" b="9625"/>
            <a:stretch/>
          </p:blipFill>
          <p:spPr>
            <a:xfrm rot="10800000">
              <a:off x="6896100" y="4779250"/>
              <a:ext cx="1029790" cy="76192"/>
            </a:xfrm>
            <a:prstGeom prst="rect">
              <a:avLst/>
            </a:prstGeom>
          </p:spPr>
        </p:pic>
        <p:sp>
          <p:nvSpPr>
            <p:cNvPr id="33" name="TextBox 32">
              <a:extLst>
                <a:ext uri="{FF2B5EF4-FFF2-40B4-BE49-F238E27FC236}">
                  <a16:creationId xmlns:a16="http://schemas.microsoft.com/office/drawing/2014/main" id="{4C39919C-1EE7-D10E-A058-D06D1A99C209}"/>
                </a:ext>
              </a:extLst>
            </p:cNvPr>
            <p:cNvSpPr txBox="1"/>
            <p:nvPr/>
          </p:nvSpPr>
          <p:spPr>
            <a:xfrm>
              <a:off x="5812631" y="4836436"/>
              <a:ext cx="392211"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1645</a:t>
              </a:r>
            </a:p>
          </p:txBody>
        </p:sp>
        <p:sp>
          <p:nvSpPr>
            <p:cNvPr id="34" name="TextBox 33">
              <a:extLst>
                <a:ext uri="{FF2B5EF4-FFF2-40B4-BE49-F238E27FC236}">
                  <a16:creationId xmlns:a16="http://schemas.microsoft.com/office/drawing/2014/main" id="{D16964F9-89CC-F252-1FAD-514050054F40}"/>
                </a:ext>
              </a:extLst>
            </p:cNvPr>
            <p:cNvSpPr txBox="1"/>
            <p:nvPr/>
          </p:nvSpPr>
          <p:spPr>
            <a:xfrm>
              <a:off x="6565107" y="4836436"/>
              <a:ext cx="277316"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435</a:t>
              </a:r>
            </a:p>
          </p:txBody>
        </p:sp>
        <p:pic>
          <p:nvPicPr>
            <p:cNvPr id="35" name="Picture 34" descr="A picture containing website&#10;&#10;Description automatically generated">
              <a:extLst>
                <a:ext uri="{FF2B5EF4-FFF2-40B4-BE49-F238E27FC236}">
                  <a16:creationId xmlns:a16="http://schemas.microsoft.com/office/drawing/2014/main" id="{ED51FB99-3839-D901-61D3-4BD16BCF1399}"/>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t="84414" r="52282" b="9625"/>
            <a:stretch/>
          </p:blipFill>
          <p:spPr>
            <a:xfrm rot="10800000">
              <a:off x="5812632" y="4784316"/>
              <a:ext cx="1029790" cy="76192"/>
            </a:xfrm>
            <a:prstGeom prst="rect">
              <a:avLst/>
            </a:prstGeom>
          </p:spPr>
        </p:pic>
        <p:sp>
          <p:nvSpPr>
            <p:cNvPr id="36" name="TextBox 35">
              <a:extLst>
                <a:ext uri="{FF2B5EF4-FFF2-40B4-BE49-F238E27FC236}">
                  <a16:creationId xmlns:a16="http://schemas.microsoft.com/office/drawing/2014/main" id="{5B9FCF63-78F7-7A25-4AF3-798A00A0F515}"/>
                </a:ext>
              </a:extLst>
            </p:cNvPr>
            <p:cNvSpPr txBox="1"/>
            <p:nvPr/>
          </p:nvSpPr>
          <p:spPr>
            <a:xfrm>
              <a:off x="4718459" y="4836207"/>
              <a:ext cx="392211"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2755</a:t>
              </a:r>
            </a:p>
          </p:txBody>
        </p:sp>
        <p:sp>
          <p:nvSpPr>
            <p:cNvPr id="37" name="TextBox 36">
              <a:extLst>
                <a:ext uri="{FF2B5EF4-FFF2-40B4-BE49-F238E27FC236}">
                  <a16:creationId xmlns:a16="http://schemas.microsoft.com/office/drawing/2014/main" id="{AEBC101C-BEA5-463D-6080-04601A20210A}"/>
                </a:ext>
              </a:extLst>
            </p:cNvPr>
            <p:cNvSpPr txBox="1"/>
            <p:nvPr/>
          </p:nvSpPr>
          <p:spPr>
            <a:xfrm>
              <a:off x="5375535" y="4836207"/>
              <a:ext cx="372716"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1525</a:t>
              </a:r>
            </a:p>
          </p:txBody>
        </p:sp>
        <p:pic>
          <p:nvPicPr>
            <p:cNvPr id="38" name="Picture 37" descr="A picture containing website&#10;&#10;Description automatically generated">
              <a:extLst>
                <a:ext uri="{FF2B5EF4-FFF2-40B4-BE49-F238E27FC236}">
                  <a16:creationId xmlns:a16="http://schemas.microsoft.com/office/drawing/2014/main" id="{7F778F2A-6034-B83A-4F02-531BE62DCABF}"/>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t="84414" r="52282" b="9625"/>
            <a:stretch/>
          </p:blipFill>
          <p:spPr>
            <a:xfrm rot="10800000">
              <a:off x="4718460" y="4784087"/>
              <a:ext cx="1029790" cy="76192"/>
            </a:xfrm>
            <a:prstGeom prst="rect">
              <a:avLst/>
            </a:prstGeom>
          </p:spPr>
        </p:pic>
        <p:sp>
          <p:nvSpPr>
            <p:cNvPr id="39" name="TextBox 38">
              <a:extLst>
                <a:ext uri="{FF2B5EF4-FFF2-40B4-BE49-F238E27FC236}">
                  <a16:creationId xmlns:a16="http://schemas.microsoft.com/office/drawing/2014/main" id="{DE0A0633-AD20-E5AB-78E1-9E9F91456448}"/>
                </a:ext>
              </a:extLst>
            </p:cNvPr>
            <p:cNvSpPr txBox="1"/>
            <p:nvPr/>
          </p:nvSpPr>
          <p:spPr>
            <a:xfrm>
              <a:off x="3643782" y="4836207"/>
              <a:ext cx="392211"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3825</a:t>
              </a:r>
            </a:p>
          </p:txBody>
        </p:sp>
        <p:sp>
          <p:nvSpPr>
            <p:cNvPr id="40" name="TextBox 39">
              <a:extLst>
                <a:ext uri="{FF2B5EF4-FFF2-40B4-BE49-F238E27FC236}">
                  <a16:creationId xmlns:a16="http://schemas.microsoft.com/office/drawing/2014/main" id="{7E309874-D88D-DB57-861D-2518C10EDC5E}"/>
                </a:ext>
              </a:extLst>
            </p:cNvPr>
            <p:cNvSpPr txBox="1"/>
            <p:nvPr/>
          </p:nvSpPr>
          <p:spPr>
            <a:xfrm>
              <a:off x="4302920" y="4836207"/>
              <a:ext cx="370654"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2610</a:t>
              </a:r>
            </a:p>
          </p:txBody>
        </p:sp>
        <p:pic>
          <p:nvPicPr>
            <p:cNvPr id="41" name="Picture 40" descr="A picture containing website&#10;&#10;Description automatically generated">
              <a:extLst>
                <a:ext uri="{FF2B5EF4-FFF2-40B4-BE49-F238E27FC236}">
                  <a16:creationId xmlns:a16="http://schemas.microsoft.com/office/drawing/2014/main" id="{F2A5DB3F-C733-A56D-FEF0-44297BF82F87}"/>
                </a:ext>
              </a:extLst>
            </p:cNvPr>
            <p:cNvPicPr>
              <a:picLocks noChangeAspect="1"/>
            </p:cNvPicPr>
            <p:nvPr/>
          </p:nvPicPr>
          <p:blipFill rotWithShape="1">
            <a:blip r:embed="rId3">
              <a:extLst>
                <a:ext uri="{28A0092B-C50C-407E-A947-70E740481C1C}">
                  <a14:useLocalDpi xmlns:a14="http://schemas.microsoft.com/office/drawing/2010/main" val="0"/>
                </a:ext>
              </a:extLst>
            </a:blip>
            <a:srcRect l="26250" t="84414" r="52282" b="9625"/>
            <a:stretch/>
          </p:blipFill>
          <p:spPr>
            <a:xfrm rot="10800000">
              <a:off x="3643783" y="4784087"/>
              <a:ext cx="1029790" cy="76192"/>
            </a:xfrm>
            <a:prstGeom prst="rect">
              <a:avLst/>
            </a:prstGeom>
          </p:spPr>
        </p:pic>
        <p:sp>
          <p:nvSpPr>
            <p:cNvPr id="42" name="TextBox 41">
              <a:extLst>
                <a:ext uri="{FF2B5EF4-FFF2-40B4-BE49-F238E27FC236}">
                  <a16:creationId xmlns:a16="http://schemas.microsoft.com/office/drawing/2014/main" id="{F419C791-A550-9E21-ED95-C235DDD5DF7E}"/>
                </a:ext>
              </a:extLst>
            </p:cNvPr>
            <p:cNvSpPr txBox="1"/>
            <p:nvPr/>
          </p:nvSpPr>
          <p:spPr>
            <a:xfrm>
              <a:off x="5042892" y="5018780"/>
              <a:ext cx="1480655"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Local Stations (mm)</a:t>
              </a:r>
            </a:p>
          </p:txBody>
        </p:sp>
      </p:grpSp>
      <p:pic>
        <p:nvPicPr>
          <p:cNvPr id="5" name="Picture 4">
            <a:extLst>
              <a:ext uri="{FF2B5EF4-FFF2-40B4-BE49-F238E27FC236}">
                <a16:creationId xmlns:a16="http://schemas.microsoft.com/office/drawing/2014/main" id="{64378C9D-306D-7404-4D0B-972FB9B4F05C}"/>
              </a:ext>
            </a:extLst>
          </p:cNvPr>
          <p:cNvPicPr>
            <a:picLocks noChangeAspect="1"/>
          </p:cNvPicPr>
          <p:nvPr/>
        </p:nvPicPr>
        <p:blipFill>
          <a:blip r:embed="rId5"/>
          <a:stretch>
            <a:fillRect/>
          </a:stretch>
        </p:blipFill>
        <p:spPr>
          <a:xfrm>
            <a:off x="5677258" y="1188720"/>
            <a:ext cx="2974669" cy="3813853"/>
          </a:xfrm>
          <a:prstGeom prst="rect">
            <a:avLst/>
          </a:prstGeom>
        </p:spPr>
      </p:pic>
      <p:sp>
        <p:nvSpPr>
          <p:cNvPr id="6" name="TextBox 5">
            <a:extLst>
              <a:ext uri="{FF2B5EF4-FFF2-40B4-BE49-F238E27FC236}">
                <a16:creationId xmlns:a16="http://schemas.microsoft.com/office/drawing/2014/main" id="{A95563E5-69C6-43B7-A73A-F3F1643351F8}"/>
              </a:ext>
            </a:extLst>
          </p:cNvPr>
          <p:cNvSpPr txBox="1"/>
          <p:nvPr/>
        </p:nvSpPr>
        <p:spPr>
          <a:xfrm>
            <a:off x="4572000" y="4122024"/>
            <a:ext cx="372717"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Root</a:t>
            </a:r>
          </a:p>
        </p:txBody>
      </p:sp>
      <p:sp>
        <p:nvSpPr>
          <p:cNvPr id="7" name="TextBox 6">
            <a:extLst>
              <a:ext uri="{FF2B5EF4-FFF2-40B4-BE49-F238E27FC236}">
                <a16:creationId xmlns:a16="http://schemas.microsoft.com/office/drawing/2014/main" id="{250A79BE-806A-4CB9-EFF9-594BE70055E8}"/>
              </a:ext>
            </a:extLst>
          </p:cNvPr>
          <p:cNvSpPr txBox="1"/>
          <p:nvPr/>
        </p:nvSpPr>
        <p:spPr>
          <a:xfrm>
            <a:off x="787658" y="4127876"/>
            <a:ext cx="1263431" cy="215444"/>
          </a:xfrm>
          <a:prstGeom prst="rect">
            <a:avLst/>
          </a:prstGeom>
          <a:noFill/>
        </p:spPr>
        <p:txBody>
          <a:bodyPr wrap="square" lIns="0" tIns="0" rIns="0" bIns="0" rtlCol="0">
            <a:spAutoFit/>
          </a:bodyPr>
          <a:lstStyle/>
          <a:p>
            <a:r>
              <a:rPr lang="en-US" kern="1200" dirty="0">
                <a:solidFill>
                  <a:prstClr val="black"/>
                </a:solidFill>
                <a:latin typeface="Calibri" panose="020F0502020204030204"/>
                <a:ea typeface="+mn-ea"/>
                <a:cs typeface="Times New Roman" panose="02020603050405020304" pitchFamily="18" charset="0"/>
              </a:rPr>
              <a:t>Article mid-span</a:t>
            </a:r>
          </a:p>
        </p:txBody>
      </p:sp>
    </p:spTree>
    <p:extLst>
      <p:ext uri="{BB962C8B-B14F-4D97-AF65-F5344CB8AC3E}">
        <p14:creationId xmlns:p14="http://schemas.microsoft.com/office/powerpoint/2010/main" val="84312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1F89D-AE46-B0DD-1D82-CB1F20FECDF1}"/>
              </a:ext>
            </a:extLst>
          </p:cNvPr>
          <p:cNvSpPr>
            <a:spLocks noGrp="1"/>
          </p:cNvSpPr>
          <p:nvPr>
            <p:ph type="body" sz="quarter" idx="14"/>
          </p:nvPr>
        </p:nvSpPr>
        <p:spPr>
          <a:xfrm>
            <a:off x="91439" y="1188720"/>
            <a:ext cx="8961120" cy="2616101"/>
          </a:xfrm>
        </p:spPr>
        <p:txBody>
          <a:bodyPr/>
          <a:lstStyle/>
          <a:p>
            <a:pPr marL="342900" indent="-342900">
              <a:spcAft>
                <a:spcPts val="600"/>
              </a:spcAft>
              <a:buFont typeface="Arial" panose="020B0604020202020204" pitchFamily="34" charset="0"/>
              <a:buChar char="•"/>
            </a:pPr>
            <a:r>
              <a:rPr lang="en-US" dirty="0"/>
              <a:t>Motivation</a:t>
            </a:r>
          </a:p>
          <a:p>
            <a:pPr marL="342900" indent="-342900">
              <a:spcAft>
                <a:spcPts val="600"/>
              </a:spcAft>
              <a:buFont typeface="Arial" panose="020B0604020202020204" pitchFamily="34" charset="0"/>
              <a:buChar char="•"/>
            </a:pPr>
            <a:r>
              <a:rPr lang="en-US" dirty="0"/>
              <a:t>Objectives</a:t>
            </a:r>
          </a:p>
          <a:p>
            <a:pPr marL="342900" indent="-342900">
              <a:spcAft>
                <a:spcPts val="600"/>
              </a:spcAft>
              <a:buFont typeface="Arial" panose="020B0604020202020204" pitchFamily="34" charset="0"/>
              <a:buChar char="•"/>
            </a:pPr>
            <a:r>
              <a:rPr lang="en-US" dirty="0"/>
              <a:t>Test approach</a:t>
            </a:r>
          </a:p>
          <a:p>
            <a:pPr marL="342900" indent="-342900">
              <a:spcAft>
                <a:spcPts val="600"/>
              </a:spcAft>
              <a:buFont typeface="Arial" panose="020B0604020202020204" pitchFamily="34" charset="0"/>
              <a:buChar char="•"/>
            </a:pPr>
            <a:r>
              <a:rPr lang="en-US" dirty="0"/>
              <a:t>Test setup</a:t>
            </a:r>
          </a:p>
          <a:p>
            <a:pPr marL="342900" indent="-342900">
              <a:spcAft>
                <a:spcPts val="600"/>
              </a:spcAft>
              <a:buFont typeface="Arial" panose="020B0604020202020204" pitchFamily="34" charset="0"/>
              <a:buChar char="•"/>
            </a:pPr>
            <a:r>
              <a:rPr lang="en-US" dirty="0"/>
              <a:t>Instrumentation</a:t>
            </a:r>
          </a:p>
          <a:p>
            <a:pPr marL="342900" indent="-342900">
              <a:spcAft>
                <a:spcPts val="600"/>
              </a:spcAft>
              <a:buFont typeface="Arial" panose="020B0604020202020204" pitchFamily="34" charset="0"/>
              <a:buChar char="•"/>
            </a:pPr>
            <a:r>
              <a:rPr lang="en-US" dirty="0"/>
              <a:t>Example data</a:t>
            </a:r>
          </a:p>
          <a:p>
            <a:pPr marL="342900" indent="-342900">
              <a:spcAft>
                <a:spcPts val="600"/>
              </a:spcAft>
              <a:buFont typeface="Arial" panose="020B0604020202020204" pitchFamily="34" charset="0"/>
              <a:buChar char="•"/>
            </a:pPr>
            <a:r>
              <a:rPr lang="en-US" dirty="0"/>
              <a:t>Concluding remarks</a:t>
            </a:r>
          </a:p>
        </p:txBody>
      </p:sp>
      <p:sp>
        <p:nvSpPr>
          <p:cNvPr id="3" name="Title 2">
            <a:extLst>
              <a:ext uri="{FF2B5EF4-FFF2-40B4-BE49-F238E27FC236}">
                <a16:creationId xmlns:a16="http://schemas.microsoft.com/office/drawing/2014/main" id="{77E97D6C-9475-8075-AB7E-2FA4BEDD2FFE}"/>
              </a:ext>
            </a:extLst>
          </p:cNvPr>
          <p:cNvSpPr>
            <a:spLocks noGrp="1"/>
          </p:cNvSpPr>
          <p:nvPr>
            <p:ph type="title"/>
          </p:nvPr>
        </p:nvSpPr>
        <p:spPr/>
        <p:txBody>
          <a:bodyPr/>
          <a:lstStyle/>
          <a:p>
            <a:r>
              <a:rPr lang="en-US" dirty="0"/>
              <a:t>Outline</a:t>
            </a:r>
          </a:p>
        </p:txBody>
      </p:sp>
      <p:sp>
        <p:nvSpPr>
          <p:cNvPr id="4" name="Slide Number Placeholder 3">
            <a:extLst>
              <a:ext uri="{FF2B5EF4-FFF2-40B4-BE49-F238E27FC236}">
                <a16:creationId xmlns:a16="http://schemas.microsoft.com/office/drawing/2014/main" id="{A06F49DF-BDFD-FCFB-A6A1-9F5116436326}"/>
              </a:ext>
            </a:extLst>
          </p:cNvPr>
          <p:cNvSpPr>
            <a:spLocks noGrp="1"/>
          </p:cNvSpPr>
          <p:nvPr>
            <p:ph type="sldNum" sz="quarter" idx="4"/>
          </p:nvPr>
        </p:nvSpPr>
        <p:spPr/>
        <p:txBody>
          <a:bodyPr/>
          <a:lstStyle/>
          <a:p>
            <a:fld id="{F577E53E-616C-4B80-8F3C-B6584B31683E}" type="slidenum">
              <a:rPr lang="en-US" smtClean="0"/>
              <a:pPr/>
              <a:t>2</a:t>
            </a:fld>
            <a:endParaRPr lang="en-US" dirty="0"/>
          </a:p>
        </p:txBody>
      </p:sp>
      <p:pic>
        <p:nvPicPr>
          <p:cNvPr id="5" name="Picture 4">
            <a:extLst>
              <a:ext uri="{FF2B5EF4-FFF2-40B4-BE49-F238E27FC236}">
                <a16:creationId xmlns:a16="http://schemas.microsoft.com/office/drawing/2014/main" id="{C3BE24A4-970E-1D23-915F-75B8D4741815}"/>
              </a:ext>
            </a:extLst>
          </p:cNvPr>
          <p:cNvPicPr>
            <a:picLocks noChangeAspect="1"/>
          </p:cNvPicPr>
          <p:nvPr/>
        </p:nvPicPr>
        <p:blipFill>
          <a:blip r:embed="rId3"/>
          <a:stretch>
            <a:fillRect/>
          </a:stretch>
        </p:blipFill>
        <p:spPr>
          <a:xfrm>
            <a:off x="4020456" y="1171160"/>
            <a:ext cx="2471783" cy="1390378"/>
          </a:xfrm>
          <a:prstGeom prst="rect">
            <a:avLst/>
          </a:prstGeom>
        </p:spPr>
      </p:pic>
      <p:pic>
        <p:nvPicPr>
          <p:cNvPr id="8" name="Picture 7">
            <a:extLst>
              <a:ext uri="{FF2B5EF4-FFF2-40B4-BE49-F238E27FC236}">
                <a16:creationId xmlns:a16="http://schemas.microsoft.com/office/drawing/2014/main" id="{A5457BA9-D8FD-19BA-F952-C758DD2C6854}"/>
              </a:ext>
            </a:extLst>
          </p:cNvPr>
          <p:cNvPicPr>
            <a:picLocks noChangeAspect="1"/>
          </p:cNvPicPr>
          <p:nvPr/>
        </p:nvPicPr>
        <p:blipFill>
          <a:blip r:embed="rId4"/>
          <a:stretch>
            <a:fillRect/>
          </a:stretch>
        </p:blipFill>
        <p:spPr>
          <a:xfrm>
            <a:off x="6492239" y="1894950"/>
            <a:ext cx="2651761" cy="2556202"/>
          </a:xfrm>
          <a:prstGeom prst="rect">
            <a:avLst/>
          </a:prstGeom>
        </p:spPr>
      </p:pic>
      <p:pic>
        <p:nvPicPr>
          <p:cNvPr id="9" name="Picture 8" descr="A picture containing building, outdoor, roof&#10;&#10;Description automatically generated">
            <a:extLst>
              <a:ext uri="{FF2B5EF4-FFF2-40B4-BE49-F238E27FC236}">
                <a16:creationId xmlns:a16="http://schemas.microsoft.com/office/drawing/2014/main" id="{56B20C6A-835D-BF04-7B8B-99954F174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10818" y="2959486"/>
            <a:ext cx="2477105" cy="1857829"/>
          </a:xfrm>
          <a:prstGeom prst="rect">
            <a:avLst/>
          </a:prstGeom>
        </p:spPr>
      </p:pic>
    </p:spTree>
    <p:extLst>
      <p:ext uri="{BB962C8B-B14F-4D97-AF65-F5344CB8AC3E}">
        <p14:creationId xmlns:p14="http://schemas.microsoft.com/office/powerpoint/2010/main" val="3539848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C5DEE-361D-C60C-7986-1A8401F742E0}"/>
              </a:ext>
            </a:extLst>
          </p:cNvPr>
          <p:cNvSpPr>
            <a:spLocks noGrp="1"/>
          </p:cNvSpPr>
          <p:nvPr>
            <p:ph type="body" sz="quarter" idx="14"/>
          </p:nvPr>
        </p:nvSpPr>
        <p:spPr>
          <a:xfrm>
            <a:off x="91438" y="1188720"/>
            <a:ext cx="8932583" cy="615553"/>
          </a:xfrm>
        </p:spPr>
        <p:txBody>
          <a:bodyPr/>
          <a:lstStyle/>
          <a:p>
            <a:r>
              <a:rPr lang="en-US" dirty="0"/>
              <a:t>Deployable structures are one approach to realizing large-scale space-based platform concepts for science and exploration missions such as Solar Cruiser</a:t>
            </a:r>
          </a:p>
        </p:txBody>
      </p:sp>
      <p:sp>
        <p:nvSpPr>
          <p:cNvPr id="3" name="Title 2">
            <a:extLst>
              <a:ext uri="{FF2B5EF4-FFF2-40B4-BE49-F238E27FC236}">
                <a16:creationId xmlns:a16="http://schemas.microsoft.com/office/drawing/2014/main" id="{2D881503-011B-A157-7F6B-420063876544}"/>
              </a:ext>
            </a:extLst>
          </p:cNvPr>
          <p:cNvSpPr>
            <a:spLocks noGrp="1"/>
          </p:cNvSpPr>
          <p:nvPr>
            <p:ph type="title"/>
          </p:nvPr>
        </p:nvSpPr>
        <p:spPr/>
        <p:txBody>
          <a:bodyPr/>
          <a:lstStyle/>
          <a:p>
            <a:r>
              <a:rPr lang="en-US" dirty="0"/>
              <a:t>Motivation</a:t>
            </a:r>
          </a:p>
        </p:txBody>
      </p:sp>
      <p:sp>
        <p:nvSpPr>
          <p:cNvPr id="4" name="Slide Number Placeholder 3">
            <a:extLst>
              <a:ext uri="{FF2B5EF4-FFF2-40B4-BE49-F238E27FC236}">
                <a16:creationId xmlns:a16="http://schemas.microsoft.com/office/drawing/2014/main" id="{CD17754D-1A67-C4AE-85D4-E5EC2F8FCAA6}"/>
              </a:ext>
            </a:extLst>
          </p:cNvPr>
          <p:cNvSpPr>
            <a:spLocks noGrp="1"/>
          </p:cNvSpPr>
          <p:nvPr>
            <p:ph type="sldNum" sz="quarter" idx="4"/>
          </p:nvPr>
        </p:nvSpPr>
        <p:spPr/>
        <p:txBody>
          <a:bodyPr/>
          <a:lstStyle/>
          <a:p>
            <a:fld id="{F577E53E-616C-4B80-8F3C-B6584B31683E}" type="slidenum">
              <a:rPr lang="en-US" smtClean="0"/>
              <a:pPr/>
              <a:t>3</a:t>
            </a:fld>
            <a:endParaRPr lang="en-US" dirty="0"/>
          </a:p>
        </p:txBody>
      </p:sp>
      <p:pic>
        <p:nvPicPr>
          <p:cNvPr id="5" name="Picture 4">
            <a:extLst>
              <a:ext uri="{FF2B5EF4-FFF2-40B4-BE49-F238E27FC236}">
                <a16:creationId xmlns:a16="http://schemas.microsoft.com/office/drawing/2014/main" id="{0CA652B9-5959-BD7E-A38C-96B95C38B63C}"/>
              </a:ext>
            </a:extLst>
          </p:cNvPr>
          <p:cNvPicPr>
            <a:picLocks noChangeAspect="1"/>
          </p:cNvPicPr>
          <p:nvPr/>
        </p:nvPicPr>
        <p:blipFill>
          <a:blip r:embed="rId3"/>
          <a:stretch>
            <a:fillRect/>
          </a:stretch>
        </p:blipFill>
        <p:spPr>
          <a:xfrm>
            <a:off x="4786935" y="1858850"/>
            <a:ext cx="4237087" cy="2383743"/>
          </a:xfrm>
          <a:prstGeom prst="rect">
            <a:avLst/>
          </a:prstGeom>
        </p:spPr>
      </p:pic>
      <p:sp>
        <p:nvSpPr>
          <p:cNvPr id="8" name="Text Placeholder 1">
            <a:extLst>
              <a:ext uri="{FF2B5EF4-FFF2-40B4-BE49-F238E27FC236}">
                <a16:creationId xmlns:a16="http://schemas.microsoft.com/office/drawing/2014/main" id="{8C36FBC7-33BB-3B56-A9D2-C2E275F7F40B}"/>
              </a:ext>
            </a:extLst>
          </p:cNvPr>
          <p:cNvSpPr txBox="1">
            <a:spLocks/>
          </p:cNvSpPr>
          <p:nvPr/>
        </p:nvSpPr>
        <p:spPr>
          <a:xfrm>
            <a:off x="73151" y="2320724"/>
            <a:ext cx="4647531" cy="923330"/>
          </a:xfrm>
          <a:prstGeom prst="rect">
            <a:avLst/>
          </a:prstGeom>
        </p:spPr>
        <p:txBody>
          <a:bodyPr wrap="square" lIns="0" tIns="0" rIns="0" bIns="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2000" b="1" i="0" u="none" strike="noStrike" cap="none" baseline="0">
                <a:solidFill>
                  <a:srgbClr val="000000"/>
                </a:solidFill>
                <a:latin typeface="Calibri" panose="020F0502020204030204" pitchFamily="34" charset="0"/>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dirty="0"/>
              <a:t>Ground testing of deployable systems is challenging due to the significant effects of Earth’s gravity</a:t>
            </a:r>
          </a:p>
        </p:txBody>
      </p:sp>
      <p:sp>
        <p:nvSpPr>
          <p:cNvPr id="9" name="Text Placeholder 1">
            <a:extLst>
              <a:ext uri="{FF2B5EF4-FFF2-40B4-BE49-F238E27FC236}">
                <a16:creationId xmlns:a16="http://schemas.microsoft.com/office/drawing/2014/main" id="{FFC8BF87-0D60-7EF0-B92A-4ACB211E6156}"/>
              </a:ext>
            </a:extLst>
          </p:cNvPr>
          <p:cNvSpPr txBox="1">
            <a:spLocks/>
          </p:cNvSpPr>
          <p:nvPr/>
        </p:nvSpPr>
        <p:spPr>
          <a:xfrm>
            <a:off x="73151" y="3760504"/>
            <a:ext cx="8950869" cy="1231106"/>
          </a:xfrm>
          <a:prstGeom prst="rect">
            <a:avLst/>
          </a:prstGeom>
        </p:spPr>
        <p:txBody>
          <a:bodyPr wrap="square" lIns="0" tIns="0" rIns="0" bIns="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2000" b="1" i="0" u="none" strike="noStrike" cap="none" baseline="0">
                <a:solidFill>
                  <a:srgbClr val="000000"/>
                </a:solidFill>
                <a:latin typeface="Calibri" panose="020F0502020204030204" pitchFamily="34" charset="0"/>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r>
              <a:rPr lang="en-US" dirty="0"/>
              <a:t>The Gravity Offloading and Analysis of Long </a:t>
            </a:r>
            <a:br>
              <a:rPr lang="en-US" dirty="0"/>
            </a:br>
            <a:r>
              <a:rPr lang="en-US" dirty="0"/>
              <a:t>Imperfection-sensitive Elements (GOALIE) </a:t>
            </a:r>
            <a:br>
              <a:rPr lang="en-US" dirty="0"/>
            </a:br>
            <a:r>
              <a:rPr lang="en-US" dirty="0"/>
              <a:t>team is developing testing capabilities to provide experimental data for test-analysis correlation and model validation for deployable structures</a:t>
            </a:r>
          </a:p>
        </p:txBody>
      </p:sp>
    </p:spTree>
    <p:extLst>
      <p:ext uri="{BB962C8B-B14F-4D97-AF65-F5344CB8AC3E}">
        <p14:creationId xmlns:p14="http://schemas.microsoft.com/office/powerpoint/2010/main" val="78213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6D99274-F30B-A78B-6186-92AF8C1DCE5D}"/>
              </a:ext>
            </a:extLst>
          </p:cNvPr>
          <p:cNvSpPr>
            <a:spLocks noGrp="1"/>
          </p:cNvSpPr>
          <p:nvPr>
            <p:ph type="body" sz="quarter" idx="14"/>
          </p:nvPr>
        </p:nvSpPr>
        <p:spPr>
          <a:xfrm>
            <a:off x="91439" y="1188720"/>
            <a:ext cx="4389120" cy="3077766"/>
          </a:xfrm>
        </p:spPr>
        <p:txBody>
          <a:bodyPr/>
          <a:lstStyle/>
          <a:p>
            <a:pPr>
              <a:spcAft>
                <a:spcPts val="1200"/>
              </a:spcAft>
            </a:pPr>
            <a:r>
              <a:rPr lang="en-US" i="1" dirty="0"/>
              <a:t>To</a:t>
            </a:r>
            <a:r>
              <a:rPr lang="en-US" dirty="0"/>
              <a:t> </a:t>
            </a:r>
            <a:r>
              <a:rPr lang="en-US" i="1" dirty="0"/>
              <a:t>develop experimental testing capability</a:t>
            </a:r>
            <a:r>
              <a:rPr lang="en-US" dirty="0"/>
              <a:t> for a subscale (7-m) triangular, rollable, and collapsible (TRAC) boom</a:t>
            </a:r>
          </a:p>
          <a:p>
            <a:pPr>
              <a:spcAft>
                <a:spcPts val="1200"/>
              </a:spcAft>
            </a:pPr>
            <a:r>
              <a:rPr lang="en-US" i="1" dirty="0"/>
              <a:t>To</a:t>
            </a:r>
            <a:r>
              <a:rPr lang="en-US" dirty="0"/>
              <a:t> </a:t>
            </a:r>
            <a:r>
              <a:rPr lang="en-US" i="1" dirty="0"/>
              <a:t>conduct quasi-static mechanical testing </a:t>
            </a:r>
            <a:r>
              <a:rPr lang="en-US" dirty="0"/>
              <a:t>to gather data that may be used to improve analysis models</a:t>
            </a:r>
          </a:p>
          <a:p>
            <a:pPr>
              <a:spcAft>
                <a:spcPts val="1200"/>
              </a:spcAft>
            </a:pPr>
            <a:r>
              <a:rPr lang="en-US" i="1" dirty="0"/>
              <a:t>To</a:t>
            </a:r>
            <a:r>
              <a:rPr lang="en-US" dirty="0"/>
              <a:t> </a:t>
            </a:r>
            <a:r>
              <a:rPr lang="en-US" i="1" dirty="0"/>
              <a:t>gain experience</a:t>
            </a:r>
            <a:r>
              <a:rPr lang="en-US" dirty="0"/>
              <a:t> testing high-aspect-ratio, compliant, and deployable space structures</a:t>
            </a:r>
          </a:p>
        </p:txBody>
      </p:sp>
      <p:sp>
        <p:nvSpPr>
          <p:cNvPr id="3" name="Title 2">
            <a:extLst>
              <a:ext uri="{FF2B5EF4-FFF2-40B4-BE49-F238E27FC236}">
                <a16:creationId xmlns:a16="http://schemas.microsoft.com/office/drawing/2014/main" id="{E63CB45D-D275-1D0A-08F7-48F82882DCD8}"/>
              </a:ext>
            </a:extLst>
          </p:cNvPr>
          <p:cNvSpPr>
            <a:spLocks noGrp="1"/>
          </p:cNvSpPr>
          <p:nvPr>
            <p:ph type="title"/>
          </p:nvPr>
        </p:nvSpPr>
        <p:spPr/>
        <p:txBody>
          <a:bodyPr/>
          <a:lstStyle/>
          <a:p>
            <a:r>
              <a:rPr lang="en-US" dirty="0"/>
              <a:t>Objectives</a:t>
            </a:r>
          </a:p>
        </p:txBody>
      </p:sp>
      <p:sp>
        <p:nvSpPr>
          <p:cNvPr id="4" name="Slide Number Placeholder 3">
            <a:extLst>
              <a:ext uri="{FF2B5EF4-FFF2-40B4-BE49-F238E27FC236}">
                <a16:creationId xmlns:a16="http://schemas.microsoft.com/office/drawing/2014/main" id="{9A74A143-8382-BD2F-19C6-970088BEC773}"/>
              </a:ext>
            </a:extLst>
          </p:cNvPr>
          <p:cNvSpPr>
            <a:spLocks noGrp="1"/>
          </p:cNvSpPr>
          <p:nvPr>
            <p:ph type="sldNum" sz="quarter" idx="4"/>
          </p:nvPr>
        </p:nvSpPr>
        <p:spPr/>
        <p:txBody>
          <a:bodyPr/>
          <a:lstStyle/>
          <a:p>
            <a:fld id="{F577E53E-616C-4B80-8F3C-B6584B31683E}" type="slidenum">
              <a:rPr lang="en-US" smtClean="0"/>
              <a:pPr/>
              <a:t>4</a:t>
            </a:fld>
            <a:endParaRPr lang="en-US" dirty="0"/>
          </a:p>
        </p:txBody>
      </p:sp>
      <p:sp>
        <p:nvSpPr>
          <p:cNvPr id="6" name="Text Placeholder 5">
            <a:extLst>
              <a:ext uri="{FF2B5EF4-FFF2-40B4-BE49-F238E27FC236}">
                <a16:creationId xmlns:a16="http://schemas.microsoft.com/office/drawing/2014/main" id="{8318132E-E239-F685-B6C2-2F60841666E5}"/>
              </a:ext>
            </a:extLst>
          </p:cNvPr>
          <p:cNvSpPr>
            <a:spLocks noGrp="1"/>
          </p:cNvSpPr>
          <p:nvPr>
            <p:ph type="body" sz="quarter" idx="15"/>
          </p:nvPr>
        </p:nvSpPr>
        <p:spPr>
          <a:xfrm>
            <a:off x="4663440" y="1188720"/>
            <a:ext cx="4389120" cy="923330"/>
          </a:xfrm>
        </p:spPr>
        <p:txBody>
          <a:bodyPr/>
          <a:lstStyle/>
          <a:p>
            <a:r>
              <a:rPr lang="en-US" i="1" dirty="0"/>
              <a:t>To</a:t>
            </a:r>
            <a:r>
              <a:rPr lang="en-US" dirty="0"/>
              <a:t> </a:t>
            </a:r>
            <a:r>
              <a:rPr lang="en-US" i="1" dirty="0"/>
              <a:t>apply the lessons learned </a:t>
            </a:r>
            <a:r>
              <a:rPr lang="en-US" dirty="0"/>
              <a:t>from the subscale testing activity to a full-scale (30-m) TRAC boom test</a:t>
            </a:r>
          </a:p>
        </p:txBody>
      </p:sp>
      <p:pic>
        <p:nvPicPr>
          <p:cNvPr id="7" name="Picture 6" descr="Logo&#10;&#10;Description automatically generated with medium confidence">
            <a:extLst>
              <a:ext uri="{FF2B5EF4-FFF2-40B4-BE49-F238E27FC236}">
                <a16:creationId xmlns:a16="http://schemas.microsoft.com/office/drawing/2014/main" id="{998E1D57-58AC-0B43-D990-9EC63C795BDF}"/>
              </a:ext>
            </a:extLst>
          </p:cNvPr>
          <p:cNvPicPr>
            <a:picLocks noChangeAspect="1"/>
          </p:cNvPicPr>
          <p:nvPr/>
        </p:nvPicPr>
        <p:blipFill>
          <a:blip r:embed="rId3"/>
          <a:stretch>
            <a:fillRect/>
          </a:stretch>
        </p:blipFill>
        <p:spPr>
          <a:xfrm>
            <a:off x="4932313" y="2727603"/>
            <a:ext cx="3459487" cy="1176530"/>
          </a:xfrm>
          <a:prstGeom prst="rect">
            <a:avLst/>
          </a:prstGeom>
        </p:spPr>
      </p:pic>
    </p:spTree>
    <p:extLst>
      <p:ext uri="{BB962C8B-B14F-4D97-AF65-F5344CB8AC3E}">
        <p14:creationId xmlns:p14="http://schemas.microsoft.com/office/powerpoint/2010/main" val="357344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3620EC-ED1A-A9FE-5F65-EE7E576049AC}"/>
              </a:ext>
            </a:extLst>
          </p:cNvPr>
          <p:cNvSpPr>
            <a:spLocks noGrp="1"/>
          </p:cNvSpPr>
          <p:nvPr>
            <p:ph type="body" sz="quarter" idx="14"/>
          </p:nvPr>
        </p:nvSpPr>
        <p:spPr>
          <a:xfrm>
            <a:off x="91439" y="1188720"/>
            <a:ext cx="4389120" cy="2308324"/>
          </a:xfrm>
        </p:spPr>
        <p:txBody>
          <a:bodyPr/>
          <a:lstStyle/>
          <a:p>
            <a:pPr>
              <a:spcAft>
                <a:spcPts val="1200"/>
              </a:spcAft>
            </a:pPr>
            <a:r>
              <a:rPr lang="en-US" dirty="0"/>
              <a:t>Vertically suspend the test article</a:t>
            </a:r>
          </a:p>
          <a:p>
            <a:pPr>
              <a:spcAft>
                <a:spcPts val="1200"/>
              </a:spcAft>
            </a:pPr>
            <a:r>
              <a:rPr lang="en-US" dirty="0"/>
              <a:t>Clamped-free beam conditions at the root and distal ends, respectively</a:t>
            </a:r>
          </a:p>
          <a:p>
            <a:pPr>
              <a:spcAft>
                <a:spcPts val="1200"/>
              </a:spcAft>
            </a:pPr>
            <a:r>
              <a:rPr lang="en-US" dirty="0"/>
              <a:t>Apply a quasi-static mechanical load to the fully deployed test article</a:t>
            </a:r>
          </a:p>
          <a:p>
            <a:pPr>
              <a:spcAft>
                <a:spcPts val="1200"/>
              </a:spcAft>
            </a:pPr>
            <a:r>
              <a:rPr lang="en-US" dirty="0"/>
              <a:t>Consider bending and compression cases</a:t>
            </a:r>
          </a:p>
        </p:txBody>
      </p:sp>
      <p:sp>
        <p:nvSpPr>
          <p:cNvPr id="3" name="Title 2">
            <a:extLst>
              <a:ext uri="{FF2B5EF4-FFF2-40B4-BE49-F238E27FC236}">
                <a16:creationId xmlns:a16="http://schemas.microsoft.com/office/drawing/2014/main" id="{8AC2B55E-4534-1A03-8AAD-81607A51AAB7}"/>
              </a:ext>
            </a:extLst>
          </p:cNvPr>
          <p:cNvSpPr>
            <a:spLocks noGrp="1"/>
          </p:cNvSpPr>
          <p:nvPr>
            <p:ph type="title"/>
          </p:nvPr>
        </p:nvSpPr>
        <p:spPr/>
        <p:txBody>
          <a:bodyPr/>
          <a:lstStyle/>
          <a:p>
            <a:r>
              <a:rPr lang="en-US" dirty="0"/>
              <a:t>Test Approach</a:t>
            </a:r>
          </a:p>
        </p:txBody>
      </p:sp>
      <p:sp>
        <p:nvSpPr>
          <p:cNvPr id="4" name="Slide Number Placeholder 3">
            <a:extLst>
              <a:ext uri="{FF2B5EF4-FFF2-40B4-BE49-F238E27FC236}">
                <a16:creationId xmlns:a16="http://schemas.microsoft.com/office/drawing/2014/main" id="{74210836-9CED-8C0E-0A76-18D0E2B14B10}"/>
              </a:ext>
            </a:extLst>
          </p:cNvPr>
          <p:cNvSpPr>
            <a:spLocks noGrp="1"/>
          </p:cNvSpPr>
          <p:nvPr>
            <p:ph type="sldNum" sz="quarter" idx="4"/>
          </p:nvPr>
        </p:nvSpPr>
        <p:spPr/>
        <p:txBody>
          <a:bodyPr/>
          <a:lstStyle/>
          <a:p>
            <a:fld id="{F577E53E-616C-4B80-8F3C-B6584B31683E}" type="slidenum">
              <a:rPr lang="en-US" smtClean="0"/>
              <a:pPr/>
              <a:t>5</a:t>
            </a:fld>
            <a:endParaRPr lang="en-US" dirty="0"/>
          </a:p>
        </p:txBody>
      </p:sp>
      <p:sp>
        <p:nvSpPr>
          <p:cNvPr id="6" name="Text Placeholder 5">
            <a:extLst>
              <a:ext uri="{FF2B5EF4-FFF2-40B4-BE49-F238E27FC236}">
                <a16:creationId xmlns:a16="http://schemas.microsoft.com/office/drawing/2014/main" id="{71A3825E-05DA-A7C6-EF63-96100797F8AB}"/>
              </a:ext>
            </a:extLst>
          </p:cNvPr>
          <p:cNvSpPr>
            <a:spLocks noGrp="1"/>
          </p:cNvSpPr>
          <p:nvPr>
            <p:ph type="body" sz="quarter" idx="15"/>
          </p:nvPr>
        </p:nvSpPr>
        <p:spPr>
          <a:xfrm>
            <a:off x="4663440" y="1188720"/>
            <a:ext cx="4389120" cy="2308324"/>
          </a:xfrm>
        </p:spPr>
        <p:txBody>
          <a:bodyPr/>
          <a:lstStyle/>
          <a:p>
            <a:pPr>
              <a:spcAft>
                <a:spcPts val="1200"/>
              </a:spcAft>
            </a:pPr>
            <a:r>
              <a:rPr lang="en-US" dirty="0"/>
              <a:t>Collect boom response data using multiple types of instrumentation methods</a:t>
            </a:r>
          </a:p>
          <a:p>
            <a:pPr>
              <a:spcAft>
                <a:spcPts val="1200"/>
              </a:spcAft>
            </a:pPr>
            <a:r>
              <a:rPr lang="en-US" dirty="0"/>
              <a:t>Conduct a series of sub-critical tests (i.e., not intentionally taken to collapse or failure) prior to performing a critical test (i.e., intentionally taken to failure)</a:t>
            </a:r>
          </a:p>
        </p:txBody>
      </p:sp>
      <p:graphicFrame>
        <p:nvGraphicFramePr>
          <p:cNvPr id="7" name="Table 6">
            <a:extLst>
              <a:ext uri="{FF2B5EF4-FFF2-40B4-BE49-F238E27FC236}">
                <a16:creationId xmlns:a16="http://schemas.microsoft.com/office/drawing/2014/main" id="{1A049EAB-E983-3A87-6CA4-5CF65C0310F1}"/>
              </a:ext>
            </a:extLst>
          </p:cNvPr>
          <p:cNvGraphicFramePr>
            <a:graphicFrameLocks noGrp="1"/>
          </p:cNvGraphicFramePr>
          <p:nvPr>
            <p:extLst>
              <p:ext uri="{D42A27DB-BD31-4B8C-83A1-F6EECF244321}">
                <p14:modId xmlns:p14="http://schemas.microsoft.com/office/powerpoint/2010/main" val="2804052994"/>
              </p:ext>
            </p:extLst>
          </p:nvPr>
        </p:nvGraphicFramePr>
        <p:xfrm>
          <a:off x="707571" y="3632960"/>
          <a:ext cx="7728858" cy="1311656"/>
        </p:xfrm>
        <a:graphic>
          <a:graphicData uri="http://schemas.openxmlformats.org/drawingml/2006/table">
            <a:tbl>
              <a:tblPr firstRow="1" firstCol="1" bandRow="1"/>
              <a:tblGrid>
                <a:gridCol w="1121229">
                  <a:extLst>
                    <a:ext uri="{9D8B030D-6E8A-4147-A177-3AD203B41FA5}">
                      <a16:colId xmlns:a16="http://schemas.microsoft.com/office/drawing/2014/main" val="1029571474"/>
                    </a:ext>
                  </a:extLst>
                </a:gridCol>
                <a:gridCol w="1502229">
                  <a:extLst>
                    <a:ext uri="{9D8B030D-6E8A-4147-A177-3AD203B41FA5}">
                      <a16:colId xmlns:a16="http://schemas.microsoft.com/office/drawing/2014/main" val="1348045753"/>
                    </a:ext>
                  </a:extLst>
                </a:gridCol>
                <a:gridCol w="2010228">
                  <a:extLst>
                    <a:ext uri="{9D8B030D-6E8A-4147-A177-3AD203B41FA5}">
                      <a16:colId xmlns:a16="http://schemas.microsoft.com/office/drawing/2014/main" val="3943901663"/>
                    </a:ext>
                  </a:extLst>
                </a:gridCol>
                <a:gridCol w="3095172">
                  <a:extLst>
                    <a:ext uri="{9D8B030D-6E8A-4147-A177-3AD203B41FA5}">
                      <a16:colId xmlns:a16="http://schemas.microsoft.com/office/drawing/2014/main" val="2330025051"/>
                    </a:ext>
                  </a:extLst>
                </a:gridCol>
              </a:tblGrid>
              <a:tr h="0">
                <a:tc>
                  <a:txBody>
                    <a:bodyPr/>
                    <a:lstStyle/>
                    <a:p>
                      <a:pPr marL="0" marR="0" indent="0" algn="ctr" hangingPunct="0">
                        <a:lnSpc>
                          <a:spcPts val="12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Load Case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Predicted Collapse Load (N)</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Predicted Collapse Location from Root (m)</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b="1" dirty="0">
                          <a:effectLst/>
                          <a:latin typeface="Calibri" panose="020F0502020204030204" pitchFamily="34" charset="0"/>
                          <a:ea typeface="Times New Roman" panose="02020603050405020304" pitchFamily="18" charset="0"/>
                          <a:cs typeface="Calibri" panose="020F0502020204030204" pitchFamily="34" charset="0"/>
                        </a:rPr>
                        <a:t>Predicted Collapse Mode</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442742"/>
                  </a:ext>
                </a:extLst>
              </a:tr>
              <a:tr h="0">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Out-of-plane bending</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a:effectLst/>
                          <a:latin typeface="Calibri" panose="020F0502020204030204" pitchFamily="34" charset="0"/>
                          <a:ea typeface="Times New Roman" panose="02020603050405020304" pitchFamily="18" charset="0"/>
                          <a:cs typeface="Calibri" panose="020F0502020204030204" pitchFamily="34" charset="0"/>
                        </a:rPr>
                        <a:t>8.9</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0.47</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Buckling</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449186"/>
                  </a:ext>
                </a:extLst>
              </a:tr>
              <a:tr h="0">
                <a:tc>
                  <a:txBody>
                    <a:bodyPr/>
                    <a:lstStyle/>
                    <a:p>
                      <a:pPr marL="0" marR="0" lvl="0" indent="0" algn="ctr" defTabSz="914400" rtl="0" eaLnBrk="1" fontAlgn="auto" latinLnBrk="0" hangingPunct="0">
                        <a:lnSpc>
                          <a:spcPts val="1200"/>
                        </a:lnSpc>
                        <a:spcBef>
                          <a:spcPts val="0"/>
                        </a:spcBef>
                        <a:spcAft>
                          <a:spcPts val="0"/>
                        </a:spcAft>
                        <a:buClrTx/>
                        <a:buSzTx/>
                        <a:buFontTx/>
                        <a:buNone/>
                        <a:tabLst/>
                        <a:defRPr/>
                      </a:pPr>
                      <a:r>
                        <a:rPr lang="en-US" sz="1600" dirty="0">
                          <a:effectLst/>
                          <a:latin typeface="Calibri" panose="020F0502020204030204" pitchFamily="34" charset="0"/>
                          <a:ea typeface="Times New Roman" panose="02020603050405020304" pitchFamily="18" charset="0"/>
                          <a:cs typeface="Calibri" panose="020F0502020204030204" pitchFamily="34" charset="0"/>
                        </a:rPr>
                        <a:t>In-plane bending</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2.2</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0.20 and 1.14</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Sequential crippling</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652284"/>
                  </a:ext>
                </a:extLst>
              </a:tr>
              <a:tr h="0">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Compression</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79</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7.00</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hangingPunct="0">
                        <a:lnSpc>
                          <a:spcPts val="1200"/>
                        </a:lnSpc>
                        <a:spcBef>
                          <a:spcPts val="0"/>
                        </a:spcBef>
                        <a:spcAft>
                          <a:spcPts val="0"/>
                        </a:spcAft>
                      </a:pPr>
                      <a:r>
                        <a:rPr lang="en-US" sz="1600" dirty="0">
                          <a:effectLst/>
                          <a:latin typeface="Calibri" panose="020F0502020204030204" pitchFamily="34" charset="0"/>
                          <a:ea typeface="Times New Roman" panose="02020603050405020304" pitchFamily="18" charset="0"/>
                          <a:cs typeface="Calibri" panose="020F0502020204030204" pitchFamily="34" charset="0"/>
                        </a:rPr>
                        <a:t>Complex collapse progression</a:t>
                      </a:r>
                    </a:p>
                  </a:txBody>
                  <a:tcPr marL="0" marR="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950958"/>
                  </a:ext>
                </a:extLst>
              </a:tr>
            </a:tbl>
          </a:graphicData>
        </a:graphic>
      </p:graphicFrame>
    </p:spTree>
    <p:extLst>
      <p:ext uri="{BB962C8B-B14F-4D97-AF65-F5344CB8AC3E}">
        <p14:creationId xmlns:p14="http://schemas.microsoft.com/office/powerpoint/2010/main" val="551613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E3A26AC-D934-1C7F-25C0-A31767C519C0}"/>
              </a:ext>
            </a:extLst>
          </p:cNvPr>
          <p:cNvPicPr>
            <a:picLocks noChangeAspect="1"/>
          </p:cNvPicPr>
          <p:nvPr/>
        </p:nvPicPr>
        <p:blipFill>
          <a:blip r:embed="rId3"/>
          <a:stretch>
            <a:fillRect/>
          </a:stretch>
        </p:blipFill>
        <p:spPr>
          <a:xfrm>
            <a:off x="5699238" y="1117470"/>
            <a:ext cx="3013012" cy="2215618"/>
          </a:xfrm>
          <a:prstGeom prst="rect">
            <a:avLst/>
          </a:prstGeom>
        </p:spPr>
      </p:pic>
      <p:sp>
        <p:nvSpPr>
          <p:cNvPr id="2" name="Text Placeholder 1">
            <a:extLst>
              <a:ext uri="{FF2B5EF4-FFF2-40B4-BE49-F238E27FC236}">
                <a16:creationId xmlns:a16="http://schemas.microsoft.com/office/drawing/2014/main" id="{975EAA79-12F0-5DFA-E7BE-E8BAD2913500}"/>
              </a:ext>
            </a:extLst>
          </p:cNvPr>
          <p:cNvSpPr>
            <a:spLocks noGrp="1"/>
          </p:cNvSpPr>
          <p:nvPr>
            <p:ph type="body" sz="quarter" idx="14"/>
          </p:nvPr>
        </p:nvSpPr>
        <p:spPr>
          <a:xfrm>
            <a:off x="91438" y="1188720"/>
            <a:ext cx="6650448" cy="2000548"/>
          </a:xfrm>
        </p:spPr>
        <p:txBody>
          <a:bodyPr/>
          <a:lstStyle/>
          <a:p>
            <a:pPr>
              <a:spcAft>
                <a:spcPts val="600"/>
              </a:spcAft>
            </a:pPr>
            <a:r>
              <a:rPr lang="en-US" sz="1800" dirty="0"/>
              <a:t>Two flanges are adhesively bonded in a region referred to as the web</a:t>
            </a:r>
          </a:p>
          <a:p>
            <a:r>
              <a:rPr lang="en-US" sz="1800" dirty="0"/>
              <a:t>Each flange is a combination of plain woven (PW) and </a:t>
            </a:r>
            <a:br>
              <a:rPr lang="en-US" sz="1800" dirty="0"/>
            </a:br>
            <a:r>
              <a:rPr lang="en-US" sz="1800" dirty="0"/>
              <a:t>unidirectional (UD) carbon fiber plies</a:t>
            </a:r>
          </a:p>
          <a:p>
            <a:pPr marL="548640" indent="-342900">
              <a:buFont typeface="Arial" panose="020B0604020202020204" pitchFamily="34" charset="0"/>
              <a:buChar char="•"/>
            </a:pPr>
            <a:r>
              <a:rPr lang="en-US" sz="1600" b="0" dirty="0"/>
              <a:t>PMTF7_1A adhesive</a:t>
            </a:r>
          </a:p>
          <a:p>
            <a:pPr marL="548640" indent="-342900">
              <a:buFont typeface="Arial" panose="020B0604020202020204" pitchFamily="34" charset="0"/>
              <a:buChar char="•"/>
            </a:pPr>
            <a:r>
              <a:rPr lang="en-US" sz="1600" b="0" dirty="0"/>
              <a:t>MR70 fiber in PW, M40J in UD</a:t>
            </a:r>
          </a:p>
          <a:p>
            <a:pPr marL="548640" indent="-342900">
              <a:spcAft>
                <a:spcPts val="600"/>
              </a:spcAft>
              <a:buFont typeface="Arial" panose="020B0604020202020204" pitchFamily="34" charset="0"/>
              <a:buChar char="•"/>
            </a:pPr>
            <a:r>
              <a:rPr lang="en-US" sz="1600" b="0" dirty="0"/>
              <a:t>[45</a:t>
            </a:r>
            <a:r>
              <a:rPr lang="en-US" sz="1600" b="0" baseline="-25000" dirty="0"/>
              <a:t>PW</a:t>
            </a:r>
            <a:r>
              <a:rPr lang="en-US" sz="1600" b="0" dirty="0"/>
              <a:t>/0</a:t>
            </a:r>
            <a:r>
              <a:rPr lang="en-US" sz="1600" b="0" baseline="-25000" dirty="0"/>
              <a:t>UD</a:t>
            </a:r>
            <a:r>
              <a:rPr lang="en-US" sz="1600" b="0" dirty="0"/>
              <a:t>/90</a:t>
            </a:r>
            <a:r>
              <a:rPr lang="en-US" sz="1600" b="0" baseline="-25000" dirty="0"/>
              <a:t>UD</a:t>
            </a:r>
            <a:r>
              <a:rPr lang="en-US" sz="1600" b="0" dirty="0"/>
              <a:t>/0</a:t>
            </a:r>
            <a:r>
              <a:rPr lang="en-US" sz="1600" b="0" baseline="-25000" dirty="0"/>
              <a:t>UD</a:t>
            </a:r>
            <a:r>
              <a:rPr lang="en-US" sz="1600" b="0" dirty="0"/>
              <a:t>/45</a:t>
            </a:r>
            <a:r>
              <a:rPr lang="en-US" sz="1600" b="0" baseline="-25000" dirty="0"/>
              <a:t>PW</a:t>
            </a:r>
            <a:r>
              <a:rPr lang="en-US" sz="1600" b="0" dirty="0"/>
              <a:t>]</a:t>
            </a:r>
          </a:p>
          <a:p>
            <a:r>
              <a:rPr lang="en-US" sz="1800" dirty="0"/>
              <a:t>Three loading cases are implemented</a:t>
            </a:r>
          </a:p>
        </p:txBody>
      </p:sp>
      <p:sp>
        <p:nvSpPr>
          <p:cNvPr id="3" name="Title 2">
            <a:extLst>
              <a:ext uri="{FF2B5EF4-FFF2-40B4-BE49-F238E27FC236}">
                <a16:creationId xmlns:a16="http://schemas.microsoft.com/office/drawing/2014/main" id="{CB2462EE-E404-65ED-B468-BB0E12BC7C76}"/>
              </a:ext>
            </a:extLst>
          </p:cNvPr>
          <p:cNvSpPr>
            <a:spLocks noGrp="1"/>
          </p:cNvSpPr>
          <p:nvPr>
            <p:ph type="title"/>
          </p:nvPr>
        </p:nvSpPr>
        <p:spPr/>
        <p:txBody>
          <a:bodyPr/>
          <a:lstStyle/>
          <a:p>
            <a:r>
              <a:rPr lang="en-US" dirty="0"/>
              <a:t>Article</a:t>
            </a:r>
          </a:p>
        </p:txBody>
      </p:sp>
      <p:sp>
        <p:nvSpPr>
          <p:cNvPr id="4" name="Slide Number Placeholder 3">
            <a:extLst>
              <a:ext uri="{FF2B5EF4-FFF2-40B4-BE49-F238E27FC236}">
                <a16:creationId xmlns:a16="http://schemas.microsoft.com/office/drawing/2014/main" id="{6982B17F-6AC1-23A7-1191-B8CA6065FEA6}"/>
              </a:ext>
            </a:extLst>
          </p:cNvPr>
          <p:cNvSpPr>
            <a:spLocks noGrp="1"/>
          </p:cNvSpPr>
          <p:nvPr>
            <p:ph type="sldNum" sz="quarter" idx="4"/>
          </p:nvPr>
        </p:nvSpPr>
        <p:spPr/>
        <p:txBody>
          <a:bodyPr/>
          <a:lstStyle/>
          <a:p>
            <a:fld id="{F577E53E-616C-4B80-8F3C-B6584B31683E}" type="slidenum">
              <a:rPr lang="en-US" smtClean="0"/>
              <a:pPr/>
              <a:t>6</a:t>
            </a:fld>
            <a:endParaRPr lang="en-US" dirty="0"/>
          </a:p>
        </p:txBody>
      </p:sp>
      <p:graphicFrame>
        <p:nvGraphicFramePr>
          <p:cNvPr id="22" name="Table 21">
            <a:extLst>
              <a:ext uri="{FF2B5EF4-FFF2-40B4-BE49-F238E27FC236}">
                <a16:creationId xmlns:a16="http://schemas.microsoft.com/office/drawing/2014/main" id="{A1CB2CA0-B362-6FA3-9E35-D1EFC1633B0B}"/>
              </a:ext>
            </a:extLst>
          </p:cNvPr>
          <p:cNvGraphicFramePr>
            <a:graphicFrameLocks noGrp="1"/>
          </p:cNvGraphicFramePr>
          <p:nvPr>
            <p:extLst>
              <p:ext uri="{D42A27DB-BD31-4B8C-83A1-F6EECF244321}">
                <p14:modId xmlns:p14="http://schemas.microsoft.com/office/powerpoint/2010/main" val="2865176146"/>
              </p:ext>
            </p:extLst>
          </p:nvPr>
        </p:nvGraphicFramePr>
        <p:xfrm>
          <a:off x="5699238" y="3259545"/>
          <a:ext cx="3013012" cy="1463040"/>
        </p:xfrm>
        <a:graphic>
          <a:graphicData uri="http://schemas.openxmlformats.org/drawingml/2006/table">
            <a:tbl>
              <a:tblPr firstRow="1" firstCol="1" bandRow="1"/>
              <a:tblGrid>
                <a:gridCol w="1996377">
                  <a:extLst>
                    <a:ext uri="{9D8B030D-6E8A-4147-A177-3AD203B41FA5}">
                      <a16:colId xmlns:a16="http://schemas.microsoft.com/office/drawing/2014/main" val="2748093957"/>
                    </a:ext>
                  </a:extLst>
                </a:gridCol>
                <a:gridCol w="1016635">
                  <a:extLst>
                    <a:ext uri="{9D8B030D-6E8A-4147-A177-3AD203B41FA5}">
                      <a16:colId xmlns:a16="http://schemas.microsoft.com/office/drawing/2014/main" val="3923065507"/>
                    </a:ext>
                  </a:extLst>
                </a:gridCol>
              </a:tblGrid>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Parameter</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Calibri" panose="020F0502020204030204" pitchFamily="34" charset="0"/>
                        </a:rPr>
                        <a:t>Value</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4911131"/>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Flattened height</a:t>
                      </a: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127 mm</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1692008"/>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Flange radius, </a:t>
                      </a:r>
                      <a:r>
                        <a:rPr lang="en-US" sz="1600" i="1" dirty="0">
                          <a:effectLst/>
                          <a:latin typeface="Calibri" panose="020F0502020204030204" pitchFamily="34" charset="0"/>
                          <a:ea typeface="Calibri" panose="020F0502020204030204" pitchFamily="34" charset="0"/>
                          <a:cs typeface="Calibri" panose="020F0502020204030204" pitchFamily="34" charset="0"/>
                        </a:rPr>
                        <a:t>r</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78.2 mm</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2690742"/>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Web height, </a:t>
                      </a:r>
                      <a:r>
                        <a:rPr lang="en-US" sz="1600" i="1" dirty="0">
                          <a:effectLst/>
                          <a:latin typeface="Calibri" panose="020F0502020204030204" pitchFamily="34" charset="0"/>
                          <a:ea typeface="Calibri" panose="020F0502020204030204" pitchFamily="34" charset="0"/>
                          <a:cs typeface="Calibri" panose="020F0502020204030204" pitchFamily="34" charset="0"/>
                        </a:rPr>
                        <a:t>h</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17.0 mm</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2285456"/>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Laminate thickness, </a:t>
                      </a:r>
                      <a:r>
                        <a:rPr lang="en-US" sz="1600" i="1" dirty="0">
                          <a:effectLst/>
                          <a:latin typeface="Calibri" panose="020F0502020204030204" pitchFamily="34" charset="0"/>
                          <a:ea typeface="Calibri" panose="020F0502020204030204" pitchFamily="34" charset="0"/>
                          <a:cs typeface="Calibri" panose="020F0502020204030204" pitchFamily="34" charset="0"/>
                        </a:rPr>
                        <a:t>t</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0.252 mm</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9988830"/>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Flange sweep angle, θ</a:t>
                      </a: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80.9°</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6612733"/>
                  </a:ext>
                </a:extLst>
              </a:tr>
            </a:tbl>
          </a:graphicData>
        </a:graphic>
      </p:graphicFrame>
      <p:pic>
        <p:nvPicPr>
          <p:cNvPr id="5" name="Picture 4">
            <a:extLst>
              <a:ext uri="{FF2B5EF4-FFF2-40B4-BE49-F238E27FC236}">
                <a16:creationId xmlns:a16="http://schemas.microsoft.com/office/drawing/2014/main" id="{72D96B11-BF60-0217-2BDF-6F1F6CB91808}"/>
              </a:ext>
            </a:extLst>
          </p:cNvPr>
          <p:cNvPicPr>
            <a:picLocks noChangeAspect="1"/>
          </p:cNvPicPr>
          <p:nvPr/>
        </p:nvPicPr>
        <p:blipFill>
          <a:blip r:embed="rId4"/>
          <a:stretch>
            <a:fillRect/>
          </a:stretch>
        </p:blipFill>
        <p:spPr>
          <a:xfrm>
            <a:off x="663974" y="3189268"/>
            <a:ext cx="3825009" cy="1954232"/>
          </a:xfrm>
          <a:prstGeom prst="rect">
            <a:avLst/>
          </a:prstGeom>
        </p:spPr>
      </p:pic>
    </p:spTree>
    <p:extLst>
      <p:ext uri="{BB962C8B-B14F-4D97-AF65-F5344CB8AC3E}">
        <p14:creationId xmlns:p14="http://schemas.microsoft.com/office/powerpoint/2010/main" val="4089962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C9E5C6-9D4F-F6CC-DBE2-BDCFF9F60F94}"/>
              </a:ext>
            </a:extLst>
          </p:cNvPr>
          <p:cNvPicPr>
            <a:picLocks noChangeAspect="1"/>
          </p:cNvPicPr>
          <p:nvPr/>
        </p:nvPicPr>
        <p:blipFill>
          <a:blip r:embed="rId3"/>
          <a:stretch>
            <a:fillRect/>
          </a:stretch>
        </p:blipFill>
        <p:spPr>
          <a:xfrm>
            <a:off x="3082593" y="1537200"/>
            <a:ext cx="3455393" cy="3200400"/>
          </a:xfrm>
          <a:prstGeom prst="rect">
            <a:avLst/>
          </a:prstGeom>
        </p:spPr>
      </p:pic>
      <p:sp>
        <p:nvSpPr>
          <p:cNvPr id="2" name="Text Placeholder 1">
            <a:extLst>
              <a:ext uri="{FF2B5EF4-FFF2-40B4-BE49-F238E27FC236}">
                <a16:creationId xmlns:a16="http://schemas.microsoft.com/office/drawing/2014/main" id="{45ADC12F-3B81-FD9B-BB93-46A324D2C35E}"/>
              </a:ext>
            </a:extLst>
          </p:cNvPr>
          <p:cNvSpPr>
            <a:spLocks noGrp="1"/>
          </p:cNvSpPr>
          <p:nvPr>
            <p:ph type="body" sz="quarter" idx="14"/>
          </p:nvPr>
        </p:nvSpPr>
        <p:spPr>
          <a:xfrm>
            <a:off x="91439" y="1188720"/>
            <a:ext cx="2976640" cy="3385542"/>
          </a:xfrm>
        </p:spPr>
        <p:txBody>
          <a:bodyPr/>
          <a:lstStyle/>
          <a:p>
            <a:r>
              <a:rPr lang="en-US" dirty="0"/>
              <a:t>31-m tower with four levels</a:t>
            </a:r>
          </a:p>
          <a:p>
            <a:endParaRPr lang="en-US" dirty="0"/>
          </a:p>
          <a:p>
            <a:r>
              <a:rPr lang="en-US" dirty="0"/>
              <a:t>Subscale test is from the ground to level 4</a:t>
            </a:r>
          </a:p>
          <a:p>
            <a:endParaRPr lang="en-US" dirty="0"/>
          </a:p>
          <a:p>
            <a:r>
              <a:rPr lang="en-US" dirty="0"/>
              <a:t>Significant use of structural backstops</a:t>
            </a:r>
          </a:p>
          <a:p>
            <a:endParaRPr lang="en-US" dirty="0"/>
          </a:p>
          <a:p>
            <a:r>
              <a:rPr lang="en-US" dirty="0"/>
              <a:t>Modular and off-the-shelf hardware is used where possible</a:t>
            </a:r>
          </a:p>
        </p:txBody>
      </p:sp>
      <p:sp>
        <p:nvSpPr>
          <p:cNvPr id="3" name="Title 2">
            <a:extLst>
              <a:ext uri="{FF2B5EF4-FFF2-40B4-BE49-F238E27FC236}">
                <a16:creationId xmlns:a16="http://schemas.microsoft.com/office/drawing/2014/main" id="{8EB7D88D-2622-351C-8AAA-85B5E80A1F77}"/>
              </a:ext>
            </a:extLst>
          </p:cNvPr>
          <p:cNvSpPr>
            <a:spLocks noGrp="1"/>
          </p:cNvSpPr>
          <p:nvPr>
            <p:ph type="title"/>
          </p:nvPr>
        </p:nvSpPr>
        <p:spPr/>
        <p:txBody>
          <a:bodyPr/>
          <a:lstStyle/>
          <a:p>
            <a:r>
              <a:rPr lang="en-US" dirty="0"/>
              <a:t>Facility</a:t>
            </a:r>
          </a:p>
        </p:txBody>
      </p:sp>
      <p:sp>
        <p:nvSpPr>
          <p:cNvPr id="4" name="Slide Number Placeholder 3">
            <a:extLst>
              <a:ext uri="{FF2B5EF4-FFF2-40B4-BE49-F238E27FC236}">
                <a16:creationId xmlns:a16="http://schemas.microsoft.com/office/drawing/2014/main" id="{86C4CB0F-BAAE-EC3D-23A5-C9213936AE45}"/>
              </a:ext>
            </a:extLst>
          </p:cNvPr>
          <p:cNvSpPr>
            <a:spLocks noGrp="1"/>
          </p:cNvSpPr>
          <p:nvPr>
            <p:ph type="sldNum" sz="quarter" idx="4"/>
          </p:nvPr>
        </p:nvSpPr>
        <p:spPr/>
        <p:txBody>
          <a:bodyPr/>
          <a:lstStyle/>
          <a:p>
            <a:fld id="{F577E53E-616C-4B80-8F3C-B6584B31683E}" type="slidenum">
              <a:rPr lang="en-US" smtClean="0"/>
              <a:pPr/>
              <a:t>7</a:t>
            </a:fld>
            <a:endParaRPr lang="en-US" dirty="0"/>
          </a:p>
        </p:txBody>
      </p:sp>
      <p:pic>
        <p:nvPicPr>
          <p:cNvPr id="7" name="Picture 6">
            <a:extLst>
              <a:ext uri="{FF2B5EF4-FFF2-40B4-BE49-F238E27FC236}">
                <a16:creationId xmlns:a16="http://schemas.microsoft.com/office/drawing/2014/main" id="{7E078B89-8103-7BB4-F809-367A80930279}"/>
              </a:ext>
            </a:extLst>
          </p:cNvPr>
          <p:cNvPicPr>
            <a:picLocks noChangeAspect="1"/>
          </p:cNvPicPr>
          <p:nvPr/>
        </p:nvPicPr>
        <p:blipFill>
          <a:blip r:embed="rId4"/>
          <a:stretch>
            <a:fillRect/>
          </a:stretch>
        </p:blipFill>
        <p:spPr>
          <a:xfrm>
            <a:off x="6369697" y="1750958"/>
            <a:ext cx="2730762" cy="2632356"/>
          </a:xfrm>
          <a:prstGeom prst="rect">
            <a:avLst/>
          </a:prstGeom>
          <a:ln w="25400">
            <a:solidFill>
              <a:srgbClr val="DA3C3D"/>
            </a:solidFill>
          </a:ln>
        </p:spPr>
      </p:pic>
      <p:sp>
        <p:nvSpPr>
          <p:cNvPr id="8" name="Rectangle 7">
            <a:extLst>
              <a:ext uri="{FF2B5EF4-FFF2-40B4-BE49-F238E27FC236}">
                <a16:creationId xmlns:a16="http://schemas.microsoft.com/office/drawing/2014/main" id="{1C1E186C-BF66-919C-68ED-EDEFB69A8211}"/>
              </a:ext>
            </a:extLst>
          </p:cNvPr>
          <p:cNvSpPr/>
          <p:nvPr/>
        </p:nvSpPr>
        <p:spPr>
          <a:xfrm>
            <a:off x="4709886" y="3679371"/>
            <a:ext cx="653143" cy="957943"/>
          </a:xfrm>
          <a:prstGeom prst="rect">
            <a:avLst/>
          </a:prstGeom>
          <a:noFill/>
          <a:ln>
            <a:solidFill>
              <a:srgbClr val="DA3C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77921D1-4D83-F252-CA0D-5C595B8EC16D}"/>
              </a:ext>
            </a:extLst>
          </p:cNvPr>
          <p:cNvCxnSpPr>
            <a:cxnSpLocks/>
            <a:stCxn id="8" idx="3"/>
          </p:cNvCxnSpPr>
          <p:nvPr/>
        </p:nvCxnSpPr>
        <p:spPr>
          <a:xfrm flipV="1">
            <a:off x="5363029" y="3991429"/>
            <a:ext cx="1006668" cy="16691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9C24C8-4756-0C2B-1073-F3FFC4814389}"/>
              </a:ext>
            </a:extLst>
          </p:cNvPr>
          <p:cNvSpPr>
            <a:spLocks noGrp="1"/>
          </p:cNvSpPr>
          <p:nvPr>
            <p:ph type="body" sz="quarter" idx="14"/>
          </p:nvPr>
        </p:nvSpPr>
        <p:spPr>
          <a:xfrm>
            <a:off x="91439" y="1188720"/>
            <a:ext cx="4389120" cy="1923604"/>
          </a:xfrm>
        </p:spPr>
        <p:txBody>
          <a:bodyPr/>
          <a:lstStyle/>
          <a:p>
            <a:pPr>
              <a:spcAft>
                <a:spcPts val="600"/>
              </a:spcAft>
            </a:pPr>
            <a:r>
              <a:rPr lang="en-US" dirty="0"/>
              <a:t>Test fixture includes the root-end assembly and a pulley to use in the compression load case</a:t>
            </a:r>
          </a:p>
          <a:p>
            <a:pPr>
              <a:spcAft>
                <a:spcPts val="600"/>
              </a:spcAft>
            </a:pPr>
            <a:r>
              <a:rPr lang="en-US" dirty="0"/>
              <a:t>Aluminum rail (not pictured) is used to create mounting points for data system installation</a:t>
            </a:r>
          </a:p>
        </p:txBody>
      </p:sp>
      <p:sp>
        <p:nvSpPr>
          <p:cNvPr id="3" name="Title 2">
            <a:extLst>
              <a:ext uri="{FF2B5EF4-FFF2-40B4-BE49-F238E27FC236}">
                <a16:creationId xmlns:a16="http://schemas.microsoft.com/office/drawing/2014/main" id="{50C31232-CE16-1D3E-7224-FC128F05096F}"/>
              </a:ext>
            </a:extLst>
          </p:cNvPr>
          <p:cNvSpPr>
            <a:spLocks noGrp="1"/>
          </p:cNvSpPr>
          <p:nvPr>
            <p:ph type="title"/>
          </p:nvPr>
        </p:nvSpPr>
        <p:spPr/>
        <p:txBody>
          <a:bodyPr/>
          <a:lstStyle/>
          <a:p>
            <a:r>
              <a:rPr lang="en-US" dirty="0"/>
              <a:t>Hardware</a:t>
            </a:r>
          </a:p>
        </p:txBody>
      </p:sp>
      <p:sp>
        <p:nvSpPr>
          <p:cNvPr id="4" name="Slide Number Placeholder 3">
            <a:extLst>
              <a:ext uri="{FF2B5EF4-FFF2-40B4-BE49-F238E27FC236}">
                <a16:creationId xmlns:a16="http://schemas.microsoft.com/office/drawing/2014/main" id="{6EE26BE8-15E5-FDEB-D7B7-AC07814231D2}"/>
              </a:ext>
            </a:extLst>
          </p:cNvPr>
          <p:cNvSpPr>
            <a:spLocks noGrp="1"/>
          </p:cNvSpPr>
          <p:nvPr>
            <p:ph type="sldNum" sz="quarter" idx="4"/>
          </p:nvPr>
        </p:nvSpPr>
        <p:spPr/>
        <p:txBody>
          <a:bodyPr/>
          <a:lstStyle/>
          <a:p>
            <a:fld id="{F577E53E-616C-4B80-8F3C-B6584B31683E}" type="slidenum">
              <a:rPr lang="en-US" smtClean="0"/>
              <a:pPr/>
              <a:t>8</a:t>
            </a:fld>
            <a:endParaRPr lang="en-US" dirty="0"/>
          </a:p>
        </p:txBody>
      </p:sp>
      <p:pic>
        <p:nvPicPr>
          <p:cNvPr id="7" name="Picture 6">
            <a:extLst>
              <a:ext uri="{FF2B5EF4-FFF2-40B4-BE49-F238E27FC236}">
                <a16:creationId xmlns:a16="http://schemas.microsoft.com/office/drawing/2014/main" id="{6F09EADE-4147-93CC-0F4C-EE5B362DC414}"/>
              </a:ext>
            </a:extLst>
          </p:cNvPr>
          <p:cNvPicPr>
            <a:picLocks noChangeAspect="1"/>
          </p:cNvPicPr>
          <p:nvPr/>
        </p:nvPicPr>
        <p:blipFill rotWithShape="1">
          <a:blip r:embed="rId2"/>
          <a:srcRect t="5087" b="4844"/>
          <a:stretch/>
        </p:blipFill>
        <p:spPr>
          <a:xfrm>
            <a:off x="73152" y="3361315"/>
            <a:ext cx="3954440" cy="1765638"/>
          </a:xfrm>
          <a:prstGeom prst="rect">
            <a:avLst/>
          </a:prstGeom>
        </p:spPr>
      </p:pic>
      <p:pic>
        <p:nvPicPr>
          <p:cNvPr id="8" name="Picture 7">
            <a:extLst>
              <a:ext uri="{FF2B5EF4-FFF2-40B4-BE49-F238E27FC236}">
                <a16:creationId xmlns:a16="http://schemas.microsoft.com/office/drawing/2014/main" id="{154217BF-679C-6512-A31E-3591F6D0868F}"/>
              </a:ext>
            </a:extLst>
          </p:cNvPr>
          <p:cNvPicPr>
            <a:picLocks noChangeAspect="1"/>
          </p:cNvPicPr>
          <p:nvPr/>
        </p:nvPicPr>
        <p:blipFill>
          <a:blip r:embed="rId3"/>
          <a:stretch>
            <a:fillRect/>
          </a:stretch>
        </p:blipFill>
        <p:spPr>
          <a:xfrm>
            <a:off x="4663443" y="1188720"/>
            <a:ext cx="4100837" cy="1765638"/>
          </a:xfrm>
          <a:prstGeom prst="rect">
            <a:avLst/>
          </a:prstGeom>
        </p:spPr>
      </p:pic>
      <p:pic>
        <p:nvPicPr>
          <p:cNvPr id="9" name="Picture 8">
            <a:extLst>
              <a:ext uri="{FF2B5EF4-FFF2-40B4-BE49-F238E27FC236}">
                <a16:creationId xmlns:a16="http://schemas.microsoft.com/office/drawing/2014/main" id="{065FDBA2-B969-1AEF-1B9D-978E02CEE973}"/>
              </a:ext>
            </a:extLst>
          </p:cNvPr>
          <p:cNvPicPr>
            <a:picLocks noChangeAspect="1"/>
          </p:cNvPicPr>
          <p:nvPr/>
        </p:nvPicPr>
        <p:blipFill>
          <a:blip r:embed="rId4"/>
          <a:stretch>
            <a:fillRect/>
          </a:stretch>
        </p:blipFill>
        <p:spPr>
          <a:xfrm>
            <a:off x="5305260" y="3113731"/>
            <a:ext cx="2605026" cy="2029769"/>
          </a:xfrm>
          <a:prstGeom prst="rect">
            <a:avLst/>
          </a:prstGeom>
        </p:spPr>
      </p:pic>
    </p:spTree>
    <p:extLst>
      <p:ext uri="{BB962C8B-B14F-4D97-AF65-F5344CB8AC3E}">
        <p14:creationId xmlns:p14="http://schemas.microsoft.com/office/powerpoint/2010/main" val="3739042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9C24C8-4756-0C2B-1073-F3FFC4814389}"/>
              </a:ext>
            </a:extLst>
          </p:cNvPr>
          <p:cNvSpPr>
            <a:spLocks noGrp="1"/>
          </p:cNvSpPr>
          <p:nvPr>
            <p:ph type="body" sz="quarter" idx="14"/>
          </p:nvPr>
        </p:nvSpPr>
        <p:spPr>
          <a:xfrm>
            <a:off x="91440" y="1188720"/>
            <a:ext cx="3029132" cy="2769989"/>
          </a:xfrm>
        </p:spPr>
        <p:txBody>
          <a:bodyPr/>
          <a:lstStyle/>
          <a:p>
            <a:r>
              <a:rPr lang="en-US" dirty="0"/>
              <a:t>A loading frame is used to load the test article by spooling a load line actuated via electric motor</a:t>
            </a:r>
          </a:p>
          <a:p>
            <a:endParaRPr lang="en-US" dirty="0"/>
          </a:p>
          <a:p>
            <a:r>
              <a:rPr lang="en-US" dirty="0"/>
              <a:t>Pulleys are used to redirect the load line into the spooling mechanism mounted to the frame</a:t>
            </a:r>
          </a:p>
        </p:txBody>
      </p:sp>
      <p:sp>
        <p:nvSpPr>
          <p:cNvPr id="3" name="Title 2">
            <a:extLst>
              <a:ext uri="{FF2B5EF4-FFF2-40B4-BE49-F238E27FC236}">
                <a16:creationId xmlns:a16="http://schemas.microsoft.com/office/drawing/2014/main" id="{50C31232-CE16-1D3E-7224-FC128F05096F}"/>
              </a:ext>
            </a:extLst>
          </p:cNvPr>
          <p:cNvSpPr>
            <a:spLocks noGrp="1"/>
          </p:cNvSpPr>
          <p:nvPr>
            <p:ph type="title"/>
          </p:nvPr>
        </p:nvSpPr>
        <p:spPr/>
        <p:txBody>
          <a:bodyPr/>
          <a:lstStyle/>
          <a:p>
            <a:r>
              <a:rPr lang="en-US" dirty="0"/>
              <a:t>Hardware (concluded)</a:t>
            </a:r>
          </a:p>
        </p:txBody>
      </p:sp>
      <p:sp>
        <p:nvSpPr>
          <p:cNvPr id="4" name="Slide Number Placeholder 3">
            <a:extLst>
              <a:ext uri="{FF2B5EF4-FFF2-40B4-BE49-F238E27FC236}">
                <a16:creationId xmlns:a16="http://schemas.microsoft.com/office/drawing/2014/main" id="{6EE26BE8-15E5-FDEB-D7B7-AC07814231D2}"/>
              </a:ext>
            </a:extLst>
          </p:cNvPr>
          <p:cNvSpPr>
            <a:spLocks noGrp="1"/>
          </p:cNvSpPr>
          <p:nvPr>
            <p:ph type="sldNum" sz="quarter" idx="4"/>
          </p:nvPr>
        </p:nvSpPr>
        <p:spPr/>
        <p:txBody>
          <a:bodyPr/>
          <a:lstStyle/>
          <a:p>
            <a:fld id="{F577E53E-616C-4B80-8F3C-B6584B31683E}" type="slidenum">
              <a:rPr lang="en-US" smtClean="0"/>
              <a:pPr/>
              <a:t>9</a:t>
            </a:fld>
            <a:endParaRPr lang="en-US" dirty="0"/>
          </a:p>
        </p:txBody>
      </p:sp>
      <p:pic>
        <p:nvPicPr>
          <p:cNvPr id="7" name="Picture 6">
            <a:extLst>
              <a:ext uri="{FF2B5EF4-FFF2-40B4-BE49-F238E27FC236}">
                <a16:creationId xmlns:a16="http://schemas.microsoft.com/office/drawing/2014/main" id="{9D57F050-7E1C-86E7-8C39-E45A15C875F9}"/>
              </a:ext>
            </a:extLst>
          </p:cNvPr>
          <p:cNvPicPr>
            <a:picLocks noChangeAspect="1"/>
          </p:cNvPicPr>
          <p:nvPr/>
        </p:nvPicPr>
        <p:blipFill>
          <a:blip r:embed="rId3"/>
          <a:stretch>
            <a:fillRect/>
          </a:stretch>
        </p:blipFill>
        <p:spPr>
          <a:xfrm>
            <a:off x="2943661" y="3135086"/>
            <a:ext cx="6261135" cy="2011854"/>
          </a:xfrm>
          <a:prstGeom prst="rect">
            <a:avLst/>
          </a:prstGeom>
        </p:spPr>
      </p:pic>
      <p:pic>
        <p:nvPicPr>
          <p:cNvPr id="8" name="Picture 7">
            <a:extLst>
              <a:ext uri="{FF2B5EF4-FFF2-40B4-BE49-F238E27FC236}">
                <a16:creationId xmlns:a16="http://schemas.microsoft.com/office/drawing/2014/main" id="{F3265FF9-A06A-7199-72F6-6A02EAFE71CE}"/>
              </a:ext>
            </a:extLst>
          </p:cNvPr>
          <p:cNvPicPr>
            <a:picLocks noChangeAspect="1"/>
          </p:cNvPicPr>
          <p:nvPr/>
        </p:nvPicPr>
        <p:blipFill>
          <a:blip r:embed="rId4"/>
          <a:stretch>
            <a:fillRect/>
          </a:stretch>
        </p:blipFill>
        <p:spPr>
          <a:xfrm>
            <a:off x="3112735" y="1023027"/>
            <a:ext cx="6026910" cy="2113843"/>
          </a:xfrm>
          <a:prstGeom prst="rect">
            <a:avLst/>
          </a:prstGeom>
        </p:spPr>
      </p:pic>
    </p:spTree>
    <p:extLst>
      <p:ext uri="{BB962C8B-B14F-4D97-AF65-F5344CB8AC3E}">
        <p14:creationId xmlns:p14="http://schemas.microsoft.com/office/powerpoint/2010/main" val="31060983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000" b="1" dirty="0">
            <a:latin typeface="Calibri" panose="020F0502020204030204" pitchFamily="34" charset="0"/>
          </a:defRPr>
        </a:defPPr>
      </a:lst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000" b="1" dirty="0">
            <a:latin typeface="Calibri" panose="020F0502020204030204" pitchFamily="34" charset="0"/>
          </a:defRPr>
        </a:defPPr>
      </a:lstStyle>
    </a:tx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3711</TotalTime>
  <Words>1404</Words>
  <Application>Microsoft Office PowerPoint</Application>
  <PresentationFormat>On-screen Show (16:9)</PresentationFormat>
  <Paragraphs>293</Paragraphs>
  <Slides>19</Slides>
  <Notes>17</Notes>
  <HiddenSlides>0</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19</vt:i4>
      </vt:variant>
    </vt:vector>
  </HeadingPairs>
  <TitlesOfParts>
    <vt:vector size="23" baseType="lpstr">
      <vt:lpstr>Arial</vt:lpstr>
      <vt:lpstr>Calibri</vt:lpstr>
      <vt:lpstr>Office Theme</vt:lpstr>
      <vt:lpstr>1_Office Theme</vt:lpstr>
      <vt:lpstr>PowerPoint Presentation</vt:lpstr>
      <vt:lpstr>Outline</vt:lpstr>
      <vt:lpstr>Motivation</vt:lpstr>
      <vt:lpstr>Objectives</vt:lpstr>
      <vt:lpstr>Test Approach</vt:lpstr>
      <vt:lpstr>Article</vt:lpstr>
      <vt:lpstr>Facility</vt:lpstr>
      <vt:lpstr>Hardware</vt:lpstr>
      <vt:lpstr>Hardware (concluded)</vt:lpstr>
      <vt:lpstr>Test Setup</vt:lpstr>
      <vt:lpstr>Instrumentation</vt:lpstr>
      <vt:lpstr>Instrumentation (continued)</vt:lpstr>
      <vt:lpstr>Instrumentation (concluded)</vt:lpstr>
      <vt:lpstr>Example Test Data</vt:lpstr>
      <vt:lpstr>Concluding Remarks</vt:lpstr>
      <vt:lpstr>Acknowledgements</vt:lpstr>
      <vt:lpstr>PowerPoint Presentation</vt:lpstr>
      <vt:lpstr>Representative Data</vt:lpstr>
      <vt:lpstr>Representative Data (concluded)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Siroka</dc:creator>
  <cp:lastModifiedBy>Kosztowny, Cyrus J. (LARC-D312)</cp:lastModifiedBy>
  <cp:revision>87</cp:revision>
  <cp:lastPrinted>2016-08-29T17:06:47Z</cp:lastPrinted>
  <dcterms:modified xsi:type="dcterms:W3CDTF">2024-10-09T12:11:12Z</dcterms:modified>
</cp:coreProperties>
</file>