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19"/>
  </p:notesMasterIdLst>
  <p:sldIdLst>
    <p:sldId id="16017" r:id="rId6"/>
    <p:sldId id="16018" r:id="rId7"/>
    <p:sldId id="16030" r:id="rId8"/>
    <p:sldId id="16031" r:id="rId9"/>
    <p:sldId id="268" r:id="rId10"/>
    <p:sldId id="16025" r:id="rId11"/>
    <p:sldId id="16019" r:id="rId12"/>
    <p:sldId id="16020" r:id="rId13"/>
    <p:sldId id="16023" r:id="rId14"/>
    <p:sldId id="16024" r:id="rId15"/>
    <p:sldId id="269" r:id="rId16"/>
    <p:sldId id="16032" r:id="rId17"/>
    <p:sldId id="1602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49DBB8-66DC-77C6-E146-D59B383C789C}" v="77" dt="2024-09-30T13:24:05.607"/>
    <p1510:client id="{A8AA4A0F-9816-4303-A9C2-08D9C33F30A4}" v="2" dt="2024-09-30T01:11:25.6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7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7A026-6DE1-430A-8885-7C754AA2E638}" type="datetimeFigureOut">
              <a:rPr lang="en-US" smtClean="0"/>
              <a:t>10/10/2024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78087D-222A-4CFB-A427-49C02D3784B6}" type="slidenum">
              <a:rPr lang="en-US" smtClean="0"/>
              <a:t>‹#›</a:t>
            </a:fld>
            <a:endParaRPr lang="en-US"/>
          </a:p>
        </p:txBody>
      </p:sp>
    </p:spTree>
    <p:extLst>
      <p:ext uri="{BB962C8B-B14F-4D97-AF65-F5344CB8AC3E}">
        <p14:creationId xmlns:p14="http://schemas.microsoft.com/office/powerpoint/2010/main" val="894668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3369A9-85A2-1B4E-A513-F71C497B6BC6}" type="slidenum">
              <a:rPr lang="en-US" smtClean="0"/>
              <a:t>1</a:t>
            </a:fld>
            <a:endParaRPr lang="en-US"/>
          </a:p>
        </p:txBody>
      </p:sp>
    </p:spTree>
    <p:extLst>
      <p:ext uri="{BB962C8B-B14F-4D97-AF65-F5344CB8AC3E}">
        <p14:creationId xmlns:p14="http://schemas.microsoft.com/office/powerpoint/2010/main" val="3919242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78087D-222A-4CFB-A427-49C02D3784B6}" type="slidenum">
              <a:rPr lang="en-US" smtClean="0"/>
              <a:t>2</a:t>
            </a:fld>
            <a:endParaRPr lang="en-US"/>
          </a:p>
        </p:txBody>
      </p:sp>
    </p:spTree>
    <p:extLst>
      <p:ext uri="{BB962C8B-B14F-4D97-AF65-F5344CB8AC3E}">
        <p14:creationId xmlns:p14="http://schemas.microsoft.com/office/powerpoint/2010/main" val="2488226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a:solidFill>
                  <a:srgbClr val="000000"/>
                </a:solidFill>
                <a:effectLst/>
                <a:latin typeface="Calibri" panose="020F0502020204030204" pitchFamily="34" charset="0"/>
              </a:rPr>
              <a:t>Talk what we've learned in Phase 1</a:t>
            </a:r>
            <a:endParaRPr lang="en-US"/>
          </a:p>
        </p:txBody>
      </p:sp>
      <p:sp>
        <p:nvSpPr>
          <p:cNvPr id="4" name="Slide Number Placeholder 3"/>
          <p:cNvSpPr>
            <a:spLocks noGrp="1"/>
          </p:cNvSpPr>
          <p:nvPr>
            <p:ph type="sldNum" sz="quarter" idx="5"/>
          </p:nvPr>
        </p:nvSpPr>
        <p:spPr/>
        <p:txBody>
          <a:bodyPr/>
          <a:lstStyle/>
          <a:p>
            <a:fld id="{E378087D-222A-4CFB-A427-49C02D3784B6}" type="slidenum">
              <a:rPr lang="en-US" smtClean="0"/>
              <a:t>7</a:t>
            </a:fld>
            <a:endParaRPr lang="en-US"/>
          </a:p>
        </p:txBody>
      </p:sp>
    </p:spTree>
    <p:extLst>
      <p:ext uri="{BB962C8B-B14F-4D97-AF65-F5344CB8AC3E}">
        <p14:creationId xmlns:p14="http://schemas.microsoft.com/office/powerpoint/2010/main" val="3817813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a:solidFill>
                  <a:srgbClr val="000000"/>
                </a:solidFill>
                <a:effectLst/>
                <a:latin typeface="Calibri" panose="020F0502020204030204" pitchFamily="34" charset="0"/>
              </a:rPr>
              <a:t>Share solicitation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a:solidFill>
                  <a:srgbClr val="000000"/>
                </a:solidFill>
                <a:effectLst/>
                <a:latin typeface="Calibri" panose="020F0502020204030204" pitchFamily="34" charset="0"/>
              </a:rPr>
              <a:t>Also talk now that we have goals &amp; objectives, what it means to this procurement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a:solidFill>
                  <a:srgbClr val="000000"/>
                </a:solidFill>
                <a:effectLst/>
                <a:latin typeface="Calibri" panose="020F0502020204030204" pitchFamily="34" charset="0"/>
              </a:rPr>
              <a:t>Mention gap assessment</a:t>
            </a:r>
            <a:endParaRPr lang="en-US"/>
          </a:p>
        </p:txBody>
      </p:sp>
      <p:sp>
        <p:nvSpPr>
          <p:cNvPr id="4" name="Slide Number Placeholder 3"/>
          <p:cNvSpPr>
            <a:spLocks noGrp="1"/>
          </p:cNvSpPr>
          <p:nvPr>
            <p:ph type="sldNum" sz="quarter" idx="5"/>
          </p:nvPr>
        </p:nvSpPr>
        <p:spPr/>
        <p:txBody>
          <a:bodyPr/>
          <a:lstStyle/>
          <a:p>
            <a:fld id="{E378087D-222A-4CFB-A427-49C02D3784B6}" type="slidenum">
              <a:rPr lang="en-US" smtClean="0"/>
              <a:t>9</a:t>
            </a:fld>
            <a:endParaRPr lang="en-US"/>
          </a:p>
        </p:txBody>
      </p:sp>
    </p:spTree>
    <p:extLst>
      <p:ext uri="{BB962C8B-B14F-4D97-AF65-F5344CB8AC3E}">
        <p14:creationId xmlns:p14="http://schemas.microsoft.com/office/powerpoint/2010/main" val="3870429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520467-834C-8E4C-950C-6F1C2D9C1440}" type="slidenum">
              <a:rPr lang="en-US" smtClean="0"/>
              <a:t>11</a:t>
            </a:fld>
            <a:endParaRPr lang="en-US"/>
          </a:p>
        </p:txBody>
      </p:sp>
    </p:spTree>
    <p:extLst>
      <p:ext uri="{BB962C8B-B14F-4D97-AF65-F5344CB8AC3E}">
        <p14:creationId xmlns:p14="http://schemas.microsoft.com/office/powerpoint/2010/main" val="774279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2.xml"/><Relationship Id="rId5" Type="http://schemas.openxmlformats.org/officeDocument/2006/relationships/image" Target="../media/image27.png"/><Relationship Id="rId4" Type="http://schemas.openxmlformats.org/officeDocument/2006/relationships/image" Target="../media/image26.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150CC-961B-14C5-751D-AA8250B5CA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8C7D61-A12F-7756-11F9-480BCD3155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B65698-58F7-7467-3423-098381470554}"/>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5" name="Footer Placeholder 4">
            <a:extLst>
              <a:ext uri="{FF2B5EF4-FFF2-40B4-BE49-F238E27FC236}">
                <a16:creationId xmlns:a16="http://schemas.microsoft.com/office/drawing/2014/main" id="{584A89D1-AA5D-3D6D-1ED6-E4E858B8A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42DE78-1DC6-C967-E166-4BE942664216}"/>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4278986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2627-B44B-8439-65AA-288598A15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A35CD4-3D75-AEE7-4865-2A13182BC6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7F68E4-FCF7-7821-5D91-A40E79E69433}"/>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5" name="Footer Placeholder 4">
            <a:extLst>
              <a:ext uri="{FF2B5EF4-FFF2-40B4-BE49-F238E27FC236}">
                <a16:creationId xmlns:a16="http://schemas.microsoft.com/office/drawing/2014/main" id="{790F22FF-7259-AF02-7F5E-7804328BF2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26E525-38DA-09CB-7646-885E9E49DCBA}"/>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354060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6284-4304-7174-4497-D0A63C8AF6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C0A13B-5823-0357-1C2C-70E5FE8D98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D1611C-EA13-8106-291C-63934C054556}"/>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5" name="Footer Placeholder 4">
            <a:extLst>
              <a:ext uri="{FF2B5EF4-FFF2-40B4-BE49-F238E27FC236}">
                <a16:creationId xmlns:a16="http://schemas.microsoft.com/office/drawing/2014/main" id="{9B074439-9099-5D0C-55EB-6FFCABF82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FE573-E856-6D7F-D897-34270BD5B650}"/>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1277277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EFC3-491F-FC65-4DE2-F93C0C9B90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26324A-5655-5221-791A-DAA464D40F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629CD8-2A17-C8AB-FBF4-5FA9DF78C4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C58250-7603-428C-8632-A91F3B09D40A}"/>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6" name="Footer Placeholder 5">
            <a:extLst>
              <a:ext uri="{FF2B5EF4-FFF2-40B4-BE49-F238E27FC236}">
                <a16:creationId xmlns:a16="http://schemas.microsoft.com/office/drawing/2014/main" id="{5FF46659-F547-D97C-CC0A-F20430D6F5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6D091F-AF46-63C6-9C8C-026AC6692052}"/>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195158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B9E0-E1C3-BE8A-25D6-B960CFC827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97D464-D626-CA70-898B-84900AD9AC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EE5461-2BEB-9858-93CC-0FA59104EC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5DCC06-2975-B9B5-C717-EF0633E1D5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92BEE9-BB33-3C83-7331-259731D40B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F27539-DB21-135F-1FAF-DB7C1AB6639B}"/>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8" name="Footer Placeholder 7">
            <a:extLst>
              <a:ext uri="{FF2B5EF4-FFF2-40B4-BE49-F238E27FC236}">
                <a16:creationId xmlns:a16="http://schemas.microsoft.com/office/drawing/2014/main" id="{73FEB047-C77F-6A09-7C3A-4B77BD9C19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E8BE17-EB78-1D67-DD7B-2EC921EA2774}"/>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213331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D943-D3F9-B143-54F7-00FD986765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145D4C-9B5D-5E9E-0687-9308DEFBFABE}"/>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4" name="Footer Placeholder 3">
            <a:extLst>
              <a:ext uri="{FF2B5EF4-FFF2-40B4-BE49-F238E27FC236}">
                <a16:creationId xmlns:a16="http://schemas.microsoft.com/office/drawing/2014/main" id="{C39BF022-925F-9A4D-7FA8-91C05B61A8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626EAA-A7D4-1A81-B496-AB148E0E80E0}"/>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3277927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E38320-EFCC-DCBD-53C0-F3883AEA28DC}"/>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3" name="Footer Placeholder 2">
            <a:extLst>
              <a:ext uri="{FF2B5EF4-FFF2-40B4-BE49-F238E27FC236}">
                <a16:creationId xmlns:a16="http://schemas.microsoft.com/office/drawing/2014/main" id="{BD7F4375-E7E6-DD6E-6D0D-298B1B9D1D9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64C3AC-0922-9897-8F5F-A0FE24FFDE79}"/>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1166371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3187-AF98-D265-F3C0-003BAE89C0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E00615-5544-7EEA-6136-2740CE9B2D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5E92D-676E-BD33-284E-5690C7805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285D0-C95C-039B-90B2-C13ADA051839}"/>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6" name="Footer Placeholder 5">
            <a:extLst>
              <a:ext uri="{FF2B5EF4-FFF2-40B4-BE49-F238E27FC236}">
                <a16:creationId xmlns:a16="http://schemas.microsoft.com/office/drawing/2014/main" id="{07712A00-E5F3-6A43-F5B1-83638E6D0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8B113F-2A23-983F-E59B-2E65D66EA516}"/>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443154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7AE23-B119-DE25-7E13-CB89D536A1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CC186D-15F1-9044-9181-8785CE2D8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39CA21-262F-DE9F-B632-ABCC58229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47F1A3-859F-F90D-4C96-26965CB7E2D1}"/>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6" name="Footer Placeholder 5">
            <a:extLst>
              <a:ext uri="{FF2B5EF4-FFF2-40B4-BE49-F238E27FC236}">
                <a16:creationId xmlns:a16="http://schemas.microsoft.com/office/drawing/2014/main" id="{6ABC6A2E-B1B4-2FFB-BE61-E9567AA70A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6D757B-4C7B-A2DE-ABF7-C3FF9BF95D40}"/>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3615685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833A2-0A52-6BA5-AF29-976C9BB3CF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1B09C8-458A-4D6D-CF7B-531B9E45E3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F984D6-C4DE-23A6-B472-8991C2B1FCCD}"/>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5" name="Footer Placeholder 4">
            <a:extLst>
              <a:ext uri="{FF2B5EF4-FFF2-40B4-BE49-F238E27FC236}">
                <a16:creationId xmlns:a16="http://schemas.microsoft.com/office/drawing/2014/main" id="{DF3E5B8E-A851-2944-974F-D66B21D918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CA1149-698D-8485-80CD-C0EA7D8FB07F}"/>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1499350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640991-FF22-E8A0-72F1-6847078CFE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36DB4D-1BE6-FC02-EEA0-BCE4E46F65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805440-3058-2DB6-9DF2-0564768DABC2}"/>
              </a:ext>
            </a:extLst>
          </p:cNvPr>
          <p:cNvSpPr>
            <a:spLocks noGrp="1"/>
          </p:cNvSpPr>
          <p:nvPr>
            <p:ph type="dt" sz="half" idx="10"/>
          </p:nvPr>
        </p:nvSpPr>
        <p:spPr/>
        <p:txBody>
          <a:bodyPr/>
          <a:lstStyle/>
          <a:p>
            <a:fld id="{634E64B3-E3FA-436D-B516-BEF2C02F157D}" type="datetimeFigureOut">
              <a:rPr lang="en-US" smtClean="0"/>
              <a:t>10/10/2024</a:t>
            </a:fld>
            <a:endParaRPr lang="en-US"/>
          </a:p>
        </p:txBody>
      </p:sp>
      <p:sp>
        <p:nvSpPr>
          <p:cNvPr id="5" name="Footer Placeholder 4">
            <a:extLst>
              <a:ext uri="{FF2B5EF4-FFF2-40B4-BE49-F238E27FC236}">
                <a16:creationId xmlns:a16="http://schemas.microsoft.com/office/drawing/2014/main" id="{94B6456B-6130-FBBA-727F-6D8DC6FA7F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1DC41-E1E5-45A0-0B0A-1A9811FE80C3}"/>
              </a:ext>
            </a:extLst>
          </p:cNvPr>
          <p:cNvSpPr>
            <a:spLocks noGrp="1"/>
          </p:cNvSpPr>
          <p:nvPr>
            <p:ph type="sldNum" sz="quarter" idx="12"/>
          </p:nvPr>
        </p:nvSpPr>
        <p:spPr/>
        <p:txBody>
          <a:bodyPr/>
          <a:lstStyle/>
          <a:p>
            <a:fld id="{C39914C5-7E4D-4A57-A109-E366DCDA79CD}" type="slidenum">
              <a:rPr lang="en-US" smtClean="0"/>
              <a:t>‹#›</a:t>
            </a:fld>
            <a:endParaRPr lang="en-US"/>
          </a:p>
        </p:txBody>
      </p:sp>
    </p:spTree>
    <p:extLst>
      <p:ext uri="{BB962C8B-B14F-4D97-AF65-F5344CB8AC3E}">
        <p14:creationId xmlns:p14="http://schemas.microsoft.com/office/powerpoint/2010/main" val="3298269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pic>
        <p:nvPicPr>
          <p:cNvPr id="8" name="Picture 7" descr="Earth observation taken by the Expedition 42 crew aboard the International Space Station.">
            <a:extLst>
              <a:ext uri="{FF2B5EF4-FFF2-40B4-BE49-F238E27FC236}">
                <a16:creationId xmlns:a16="http://schemas.microsoft.com/office/drawing/2014/main" id="{FC45BB61-1F7F-80BB-757D-A6277E0A616F}"/>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4173C839-8E40-A610-BD6F-6C86633BEE0F}"/>
              </a:ext>
              <a:ext uri="{C183D7F6-B498-43B3-948B-1728B52AA6E4}">
                <adec:decorative xmlns:adec="http://schemas.microsoft.com/office/drawing/2017/decorative" val="1"/>
              </a:ext>
            </a:extLst>
          </p:cNvPr>
          <p:cNvSpPr/>
          <p:nvPr userDrawn="1"/>
        </p:nvSpPr>
        <p:spPr>
          <a:xfrm>
            <a:off x="-8151" y="0"/>
            <a:ext cx="12191999" cy="6858000"/>
          </a:xfrm>
          <a:prstGeom prst="rect">
            <a:avLst/>
          </a:prstGeom>
          <a:gradFill>
            <a:gsLst>
              <a:gs pos="65000">
                <a:srgbClr val="33ADFF">
                  <a:alpha val="0"/>
                </a:srgbClr>
              </a:gs>
              <a:gs pos="85000">
                <a:srgbClr val="33ADFF">
                  <a:alpha val="65111"/>
                </a:srgb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4A526-055A-793E-CBCC-78FFA344B287}"/>
              </a:ext>
            </a:extLst>
          </p:cNvPr>
          <p:cNvSpPr>
            <a:spLocks noGrp="1"/>
          </p:cNvSpPr>
          <p:nvPr>
            <p:ph type="ctrTitle" hasCustomPrompt="1"/>
          </p:nvPr>
        </p:nvSpPr>
        <p:spPr>
          <a:xfrm>
            <a:off x="1086582" y="2001837"/>
            <a:ext cx="9144000" cy="1508125"/>
          </a:xfrm>
        </p:spPr>
        <p:txBody>
          <a:bodyPr anchor="b">
            <a:noAutofit/>
          </a:bodyPr>
          <a:lstStyle>
            <a:lvl1pPr algn="l">
              <a:defRPr sz="8000" b="1">
                <a:solidFill>
                  <a:schemeClr val="bg1"/>
                </a:solidFill>
                <a:latin typeface="Arial" panose="020B0604020202020204" pitchFamily="34" charset="0"/>
                <a:cs typeface="Arial" panose="020B0604020202020204" pitchFamily="34" charset="0"/>
              </a:defRPr>
            </a:lvl1pPr>
          </a:lstStyle>
          <a:p>
            <a:r>
              <a:rPr lang="en-US"/>
              <a:t>Click to edit title style</a:t>
            </a:r>
          </a:p>
        </p:txBody>
      </p:sp>
      <p:sp>
        <p:nvSpPr>
          <p:cNvPr id="3" name="Subtitle 2">
            <a:extLst>
              <a:ext uri="{FF2B5EF4-FFF2-40B4-BE49-F238E27FC236}">
                <a16:creationId xmlns:a16="http://schemas.microsoft.com/office/drawing/2014/main" id="{7F6CA333-41DC-344F-F516-BB2EC5FB313B}"/>
              </a:ext>
            </a:extLst>
          </p:cNvPr>
          <p:cNvSpPr>
            <a:spLocks noGrp="1"/>
          </p:cNvSpPr>
          <p:nvPr>
            <p:ph type="subTitle" idx="1" hasCustomPrompt="1"/>
          </p:nvPr>
        </p:nvSpPr>
        <p:spPr>
          <a:xfrm>
            <a:off x="1086582" y="3602038"/>
            <a:ext cx="9581418" cy="1655762"/>
          </a:xfrm>
        </p:spPr>
        <p:txBody>
          <a:bodyPr/>
          <a:lstStyle>
            <a:lvl1pPr marL="0" indent="0" algn="l">
              <a:buNone/>
              <a:defRPr sz="2400" b="1" spc="3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a:extLst>
              <a:ext uri="{FF2B5EF4-FFF2-40B4-BE49-F238E27FC236}">
                <a16:creationId xmlns:a16="http://schemas.microsoft.com/office/drawing/2014/main" id="{540283C9-8149-BF0C-B201-EEFE854F1F06}"/>
              </a:ext>
              <a:ext uri="{C183D7F6-B498-43B3-948B-1728B52AA6E4}">
                <adec:decorative xmlns:adec="http://schemas.microsoft.com/office/drawing/2017/decorative" val="1"/>
              </a:ext>
            </a:extLst>
          </p:cNvPr>
          <p:cNvCxnSpPr>
            <a:cxnSpLocks/>
          </p:cNvCxnSpPr>
          <p:nvPr userDrawn="1"/>
        </p:nvCxnSpPr>
        <p:spPr>
          <a:xfrm>
            <a:off x="1160510" y="5285824"/>
            <a:ext cx="0" cy="49747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DD8CA735-E054-0E84-C234-C0251BB8F70E}"/>
              </a:ext>
            </a:extLst>
          </p:cNvPr>
          <p:cNvSpPr>
            <a:spLocks noGrp="1"/>
          </p:cNvSpPr>
          <p:nvPr>
            <p:ph type="body" sz="quarter" idx="13" hasCustomPrompt="1"/>
          </p:nvPr>
        </p:nvSpPr>
        <p:spPr>
          <a:xfrm>
            <a:off x="1263650" y="5235574"/>
            <a:ext cx="6884988" cy="276225"/>
          </a:xfrm>
        </p:spPr>
        <p:txBody>
          <a:bodyPr>
            <a:noAutofit/>
          </a:bodyPr>
          <a:lstStyle>
            <a:lvl1pPr marL="0" indent="0">
              <a:buNone/>
              <a:defRPr sz="1600" b="1" spc="300"/>
            </a:lvl1pPr>
          </a:lstStyle>
          <a:p>
            <a:pPr lvl="0"/>
            <a:r>
              <a:rPr lang="en-US"/>
              <a:t>INSERT SPEAKER NAME</a:t>
            </a:r>
          </a:p>
        </p:txBody>
      </p:sp>
      <p:sp>
        <p:nvSpPr>
          <p:cNvPr id="14" name="Text Placeholder 12">
            <a:extLst>
              <a:ext uri="{FF2B5EF4-FFF2-40B4-BE49-F238E27FC236}">
                <a16:creationId xmlns:a16="http://schemas.microsoft.com/office/drawing/2014/main" id="{2A104405-C212-229A-BB41-624A66CE868E}"/>
              </a:ext>
            </a:extLst>
          </p:cNvPr>
          <p:cNvSpPr>
            <a:spLocks noGrp="1"/>
          </p:cNvSpPr>
          <p:nvPr>
            <p:ph type="body" sz="quarter" idx="14" hasCustomPrompt="1"/>
          </p:nvPr>
        </p:nvSpPr>
        <p:spPr>
          <a:xfrm>
            <a:off x="1263650" y="5579300"/>
            <a:ext cx="6884988" cy="276225"/>
          </a:xfrm>
        </p:spPr>
        <p:txBody>
          <a:bodyPr>
            <a:noAutofit/>
          </a:bodyPr>
          <a:lstStyle>
            <a:lvl1pPr marL="0" indent="0">
              <a:buNone/>
              <a:defRPr sz="1600" b="1" spc="300"/>
            </a:lvl1pPr>
          </a:lstStyle>
          <a:p>
            <a:pPr lvl="0"/>
            <a:r>
              <a:rPr lang="en-US"/>
              <a:t>SPEAKER TITLE</a:t>
            </a:r>
          </a:p>
        </p:txBody>
      </p:sp>
      <p:sp>
        <p:nvSpPr>
          <p:cNvPr id="15" name="Text Placeholder 12">
            <a:extLst>
              <a:ext uri="{FF2B5EF4-FFF2-40B4-BE49-F238E27FC236}">
                <a16:creationId xmlns:a16="http://schemas.microsoft.com/office/drawing/2014/main" id="{1517E706-5347-B223-3C48-9DE4FC802EF5}"/>
              </a:ext>
            </a:extLst>
          </p:cNvPr>
          <p:cNvSpPr>
            <a:spLocks noGrp="1"/>
          </p:cNvSpPr>
          <p:nvPr>
            <p:ph type="body" sz="quarter" idx="15" hasCustomPrompt="1"/>
          </p:nvPr>
        </p:nvSpPr>
        <p:spPr>
          <a:xfrm>
            <a:off x="1263650" y="5909397"/>
            <a:ext cx="6884988" cy="276225"/>
          </a:xfrm>
        </p:spPr>
        <p:txBody>
          <a:bodyPr>
            <a:noAutofit/>
          </a:bodyPr>
          <a:lstStyle>
            <a:lvl1pPr marL="0" indent="0">
              <a:buNone/>
              <a:defRPr sz="1600" b="1" spc="300"/>
            </a:lvl1pPr>
          </a:lstStyle>
          <a:p>
            <a:pPr lvl="0"/>
            <a:r>
              <a:rPr lang="en-US"/>
              <a:t>DATE</a:t>
            </a:r>
          </a:p>
        </p:txBody>
      </p:sp>
      <p:pic>
        <p:nvPicPr>
          <p:cNvPr id="20" name="Picture 19" descr="NASA logo with the text &quot;National Aeronautics and Space Administration&quot; to the left.">
            <a:extLst>
              <a:ext uri="{FF2B5EF4-FFF2-40B4-BE49-F238E27FC236}">
                <a16:creationId xmlns:a16="http://schemas.microsoft.com/office/drawing/2014/main" id="{D71088FC-B183-AA2C-6703-C72949E0F940}"/>
              </a:ext>
            </a:extLst>
          </p:cNvPr>
          <p:cNvPicPr>
            <a:picLocks noChangeAspect="1"/>
          </p:cNvPicPr>
          <p:nvPr userDrawn="1"/>
        </p:nvPicPr>
        <p:blipFill>
          <a:blip r:embed="rId3"/>
          <a:stretch>
            <a:fillRect/>
          </a:stretch>
        </p:blipFill>
        <p:spPr>
          <a:xfrm>
            <a:off x="8997330" y="28525"/>
            <a:ext cx="3202820" cy="1508125"/>
          </a:xfrm>
          <a:prstGeom prst="rect">
            <a:avLst/>
          </a:prstGeom>
        </p:spPr>
      </p:pic>
    </p:spTree>
    <p:extLst>
      <p:ext uri="{BB962C8B-B14F-4D97-AF65-F5344CB8AC3E}">
        <p14:creationId xmlns:p14="http://schemas.microsoft.com/office/powerpoint/2010/main" val="741793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pic>
        <p:nvPicPr>
          <p:cNvPr id="8" name="Picture 7" descr="Earth observation taken by the Expedition 42 crew aboard the International Space Station.">
            <a:extLst>
              <a:ext uri="{FF2B5EF4-FFF2-40B4-BE49-F238E27FC236}">
                <a16:creationId xmlns:a16="http://schemas.microsoft.com/office/drawing/2014/main" id="{FC45BB61-1F7F-80BB-757D-A6277E0A616F}"/>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4173C839-8E40-A610-BD6F-6C86633BEE0F}"/>
              </a:ext>
              <a:ext uri="{C183D7F6-B498-43B3-948B-1728B52AA6E4}">
                <adec:decorative xmlns:adec="http://schemas.microsoft.com/office/drawing/2017/decorative" val="1"/>
              </a:ext>
            </a:extLst>
          </p:cNvPr>
          <p:cNvSpPr/>
          <p:nvPr userDrawn="1"/>
        </p:nvSpPr>
        <p:spPr>
          <a:xfrm>
            <a:off x="-8151" y="0"/>
            <a:ext cx="12191999" cy="6858000"/>
          </a:xfrm>
          <a:prstGeom prst="rect">
            <a:avLst/>
          </a:prstGeom>
          <a:gradFill>
            <a:gsLst>
              <a:gs pos="65000">
                <a:srgbClr val="33ADFF">
                  <a:alpha val="0"/>
                </a:srgbClr>
              </a:gs>
              <a:gs pos="85000">
                <a:srgbClr val="33ADFF">
                  <a:alpha val="65111"/>
                </a:srgb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4A526-055A-793E-CBCC-78FFA344B287}"/>
              </a:ext>
            </a:extLst>
          </p:cNvPr>
          <p:cNvSpPr>
            <a:spLocks noGrp="1"/>
          </p:cNvSpPr>
          <p:nvPr>
            <p:ph type="ctrTitle" hasCustomPrompt="1"/>
          </p:nvPr>
        </p:nvSpPr>
        <p:spPr>
          <a:xfrm>
            <a:off x="1086582" y="2001837"/>
            <a:ext cx="9144000" cy="1508125"/>
          </a:xfrm>
        </p:spPr>
        <p:txBody>
          <a:bodyPr anchor="b">
            <a:noAutofit/>
          </a:bodyPr>
          <a:lstStyle>
            <a:lvl1pPr algn="l">
              <a:defRPr sz="8000" b="1">
                <a:solidFill>
                  <a:schemeClr val="bg1"/>
                </a:solidFill>
                <a:latin typeface="Arial" panose="020B0604020202020204" pitchFamily="34" charset="0"/>
                <a:cs typeface="Arial" panose="020B0604020202020204" pitchFamily="34" charset="0"/>
              </a:defRPr>
            </a:lvl1pPr>
          </a:lstStyle>
          <a:p>
            <a:r>
              <a:rPr lang="en-US"/>
              <a:t>Click to edit title style</a:t>
            </a:r>
          </a:p>
        </p:txBody>
      </p:sp>
      <p:sp>
        <p:nvSpPr>
          <p:cNvPr id="3" name="Subtitle 2">
            <a:extLst>
              <a:ext uri="{FF2B5EF4-FFF2-40B4-BE49-F238E27FC236}">
                <a16:creationId xmlns:a16="http://schemas.microsoft.com/office/drawing/2014/main" id="{7F6CA333-41DC-344F-F516-BB2EC5FB313B}"/>
              </a:ext>
            </a:extLst>
          </p:cNvPr>
          <p:cNvSpPr>
            <a:spLocks noGrp="1"/>
          </p:cNvSpPr>
          <p:nvPr>
            <p:ph type="subTitle" idx="1" hasCustomPrompt="1"/>
          </p:nvPr>
        </p:nvSpPr>
        <p:spPr>
          <a:xfrm>
            <a:off x="1086582" y="3602038"/>
            <a:ext cx="9581418" cy="1655762"/>
          </a:xfrm>
        </p:spPr>
        <p:txBody>
          <a:bodyPr/>
          <a:lstStyle>
            <a:lvl1pPr marL="0" indent="0" algn="l">
              <a:buNone/>
              <a:defRPr sz="2400" b="1" spc="3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a:extLst>
              <a:ext uri="{FF2B5EF4-FFF2-40B4-BE49-F238E27FC236}">
                <a16:creationId xmlns:a16="http://schemas.microsoft.com/office/drawing/2014/main" id="{540283C9-8149-BF0C-B201-EEFE854F1F06}"/>
              </a:ext>
              <a:ext uri="{C183D7F6-B498-43B3-948B-1728B52AA6E4}">
                <adec:decorative xmlns:adec="http://schemas.microsoft.com/office/drawing/2017/decorative" val="1"/>
              </a:ext>
            </a:extLst>
          </p:cNvPr>
          <p:cNvCxnSpPr>
            <a:cxnSpLocks/>
          </p:cNvCxnSpPr>
          <p:nvPr userDrawn="1"/>
        </p:nvCxnSpPr>
        <p:spPr>
          <a:xfrm>
            <a:off x="1160510" y="5285824"/>
            <a:ext cx="0" cy="49747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DD8CA735-E054-0E84-C234-C0251BB8F70E}"/>
              </a:ext>
            </a:extLst>
          </p:cNvPr>
          <p:cNvSpPr>
            <a:spLocks noGrp="1"/>
          </p:cNvSpPr>
          <p:nvPr>
            <p:ph type="body" sz="quarter" idx="13" hasCustomPrompt="1"/>
          </p:nvPr>
        </p:nvSpPr>
        <p:spPr>
          <a:xfrm>
            <a:off x="1263650" y="5235574"/>
            <a:ext cx="6884988" cy="276225"/>
          </a:xfrm>
        </p:spPr>
        <p:txBody>
          <a:bodyPr>
            <a:noAutofit/>
          </a:bodyPr>
          <a:lstStyle>
            <a:lvl1pPr marL="0" indent="0">
              <a:buNone/>
              <a:defRPr sz="1600" b="1" spc="300"/>
            </a:lvl1pPr>
          </a:lstStyle>
          <a:p>
            <a:pPr lvl="0"/>
            <a:r>
              <a:rPr lang="en-US"/>
              <a:t>INSERT SPEAKER NAME</a:t>
            </a:r>
          </a:p>
        </p:txBody>
      </p:sp>
      <p:sp>
        <p:nvSpPr>
          <p:cNvPr id="14" name="Text Placeholder 12">
            <a:extLst>
              <a:ext uri="{FF2B5EF4-FFF2-40B4-BE49-F238E27FC236}">
                <a16:creationId xmlns:a16="http://schemas.microsoft.com/office/drawing/2014/main" id="{2A104405-C212-229A-BB41-624A66CE868E}"/>
              </a:ext>
            </a:extLst>
          </p:cNvPr>
          <p:cNvSpPr>
            <a:spLocks noGrp="1"/>
          </p:cNvSpPr>
          <p:nvPr>
            <p:ph type="body" sz="quarter" idx="14" hasCustomPrompt="1"/>
          </p:nvPr>
        </p:nvSpPr>
        <p:spPr>
          <a:xfrm>
            <a:off x="1263650" y="5579300"/>
            <a:ext cx="6884988" cy="276225"/>
          </a:xfrm>
        </p:spPr>
        <p:txBody>
          <a:bodyPr>
            <a:noAutofit/>
          </a:bodyPr>
          <a:lstStyle>
            <a:lvl1pPr marL="0" indent="0">
              <a:buNone/>
              <a:defRPr sz="1600" b="1" spc="300"/>
            </a:lvl1pPr>
          </a:lstStyle>
          <a:p>
            <a:pPr lvl="0"/>
            <a:r>
              <a:rPr lang="en-US"/>
              <a:t>SPEAKER TITLE</a:t>
            </a:r>
          </a:p>
        </p:txBody>
      </p:sp>
      <p:sp>
        <p:nvSpPr>
          <p:cNvPr id="15" name="Text Placeholder 12">
            <a:extLst>
              <a:ext uri="{FF2B5EF4-FFF2-40B4-BE49-F238E27FC236}">
                <a16:creationId xmlns:a16="http://schemas.microsoft.com/office/drawing/2014/main" id="{1517E706-5347-B223-3C48-9DE4FC802EF5}"/>
              </a:ext>
            </a:extLst>
          </p:cNvPr>
          <p:cNvSpPr>
            <a:spLocks noGrp="1"/>
          </p:cNvSpPr>
          <p:nvPr>
            <p:ph type="body" sz="quarter" idx="15" hasCustomPrompt="1"/>
          </p:nvPr>
        </p:nvSpPr>
        <p:spPr>
          <a:xfrm>
            <a:off x="1263650" y="5909397"/>
            <a:ext cx="6884988" cy="276225"/>
          </a:xfrm>
        </p:spPr>
        <p:txBody>
          <a:bodyPr>
            <a:noAutofit/>
          </a:bodyPr>
          <a:lstStyle>
            <a:lvl1pPr marL="0" indent="0">
              <a:buNone/>
              <a:defRPr sz="1600" b="1" spc="300"/>
            </a:lvl1pPr>
          </a:lstStyle>
          <a:p>
            <a:pPr lvl="0"/>
            <a:r>
              <a:rPr lang="en-US"/>
              <a:t>DATE</a:t>
            </a:r>
          </a:p>
        </p:txBody>
      </p:sp>
      <p:pic>
        <p:nvPicPr>
          <p:cNvPr id="20" name="Picture 19" descr="NASA logo with the text &quot;National Aeronautics and Space Administration&quot; to the left.">
            <a:extLst>
              <a:ext uri="{FF2B5EF4-FFF2-40B4-BE49-F238E27FC236}">
                <a16:creationId xmlns:a16="http://schemas.microsoft.com/office/drawing/2014/main" id="{D71088FC-B183-AA2C-6703-C72949E0F940}"/>
              </a:ext>
            </a:extLst>
          </p:cNvPr>
          <p:cNvPicPr>
            <a:picLocks noChangeAspect="1"/>
          </p:cNvPicPr>
          <p:nvPr userDrawn="1"/>
        </p:nvPicPr>
        <p:blipFill>
          <a:blip r:embed="rId3"/>
          <a:stretch>
            <a:fillRect/>
          </a:stretch>
        </p:blipFill>
        <p:spPr>
          <a:xfrm>
            <a:off x="8997330" y="28525"/>
            <a:ext cx="3202820" cy="1508125"/>
          </a:xfrm>
          <a:prstGeom prst="rect">
            <a:avLst/>
          </a:prstGeom>
        </p:spPr>
      </p:pic>
    </p:spTree>
    <p:extLst>
      <p:ext uri="{BB962C8B-B14F-4D97-AF65-F5344CB8AC3E}">
        <p14:creationId xmlns:p14="http://schemas.microsoft.com/office/powerpoint/2010/main" val="278636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2">
    <p:spTree>
      <p:nvGrpSpPr>
        <p:cNvPr id="1" name=""/>
        <p:cNvGrpSpPr/>
        <p:nvPr/>
      </p:nvGrpSpPr>
      <p:grpSpPr>
        <a:xfrm>
          <a:off x="0" y="0"/>
          <a:ext cx="0" cy="0"/>
          <a:chOff x="0" y="0"/>
          <a:chExt cx="0" cy="0"/>
        </a:xfrm>
      </p:grpSpPr>
      <p:pic>
        <p:nvPicPr>
          <p:cNvPr id="16" name="Picture 15" descr="Astronaut Stanley Love, STS-122 mission specialist, participates in the first scheduled session of extravehicular activity (EVA) as construction and maintenance continue on the International Space Station on February 11, 2008.">
            <a:extLst>
              <a:ext uri="{FF2B5EF4-FFF2-40B4-BE49-F238E27FC236}">
                <a16:creationId xmlns:a16="http://schemas.microsoft.com/office/drawing/2014/main" id="{8EC3C1C7-1488-7872-2027-70AA07332A53}"/>
              </a:ext>
            </a:extLst>
          </p:cNvPr>
          <p:cNvPicPr>
            <a:picLocks noChangeAspect="1"/>
          </p:cNvPicPr>
          <p:nvPr userDrawn="1"/>
        </p:nvPicPr>
        <p:blipFill rotWithShape="1">
          <a:blip r:embed="rId2"/>
          <a:srcRect l="-26289" t="8685" r="26289" b="8685"/>
          <a:stretch/>
        </p:blipFill>
        <p:spPr>
          <a:xfrm>
            <a:off x="0" y="-1"/>
            <a:ext cx="12192000" cy="6858001"/>
          </a:xfrm>
          <a:prstGeom prst="rect">
            <a:avLst/>
          </a:prstGeom>
          <a:solidFill>
            <a:srgbClr val="01012B"/>
          </a:solidFill>
        </p:spPr>
      </p:pic>
      <p:sp>
        <p:nvSpPr>
          <p:cNvPr id="17" name="Rectangle 16">
            <a:extLst>
              <a:ext uri="{FF2B5EF4-FFF2-40B4-BE49-F238E27FC236}">
                <a16:creationId xmlns:a16="http://schemas.microsoft.com/office/drawing/2014/main" id="{99570DD3-A629-F06D-B953-66DAA0B65160}"/>
              </a:ext>
              <a:ext uri="{C183D7F6-B498-43B3-948B-1728B52AA6E4}">
                <adec:decorative xmlns:adec="http://schemas.microsoft.com/office/drawing/2017/decorative" val="1"/>
              </a:ext>
            </a:extLst>
          </p:cNvPr>
          <p:cNvSpPr/>
          <p:nvPr userDrawn="1"/>
        </p:nvSpPr>
        <p:spPr>
          <a:xfrm>
            <a:off x="0" y="-1"/>
            <a:ext cx="5317670" cy="6858001"/>
          </a:xfrm>
          <a:prstGeom prst="rect">
            <a:avLst/>
          </a:prstGeom>
          <a:gradFill flip="none" rotWithShape="1">
            <a:gsLst>
              <a:gs pos="42000">
                <a:schemeClr val="tx1"/>
              </a:gs>
              <a:gs pos="90000">
                <a:schemeClr val="tx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62E2033-133D-1FCF-DA40-00FAAE4A17F8}"/>
              </a:ext>
              <a:ext uri="{C183D7F6-B498-43B3-948B-1728B52AA6E4}">
                <adec:decorative xmlns:adec="http://schemas.microsoft.com/office/drawing/2017/decorative" val="1"/>
              </a:ext>
            </a:extLst>
          </p:cNvPr>
          <p:cNvSpPr/>
          <p:nvPr userDrawn="1"/>
        </p:nvSpPr>
        <p:spPr>
          <a:xfrm>
            <a:off x="8150" y="-1"/>
            <a:ext cx="12200150" cy="6858000"/>
          </a:xfrm>
          <a:prstGeom prst="rect">
            <a:avLst/>
          </a:prstGeom>
          <a:gradFill flip="none" rotWithShape="1">
            <a:gsLst>
              <a:gs pos="71000">
                <a:schemeClr val="bg1">
                  <a:alpha val="0"/>
                </a:schemeClr>
              </a:gs>
              <a:gs pos="97000">
                <a:schemeClr val="bg1"/>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4A526-055A-793E-CBCC-78FFA344B287}"/>
              </a:ext>
            </a:extLst>
          </p:cNvPr>
          <p:cNvSpPr>
            <a:spLocks noGrp="1"/>
          </p:cNvSpPr>
          <p:nvPr>
            <p:ph type="ctrTitle" hasCustomPrompt="1"/>
          </p:nvPr>
        </p:nvSpPr>
        <p:spPr>
          <a:xfrm>
            <a:off x="440869" y="2652746"/>
            <a:ext cx="6105705" cy="1508125"/>
          </a:xfrm>
        </p:spPr>
        <p:txBody>
          <a:bodyPr anchor="b">
            <a:noAutofit/>
          </a:bodyPr>
          <a:lstStyle>
            <a:lvl1pPr algn="l">
              <a:defRPr sz="66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title style</a:t>
            </a:r>
          </a:p>
        </p:txBody>
      </p:sp>
      <p:sp>
        <p:nvSpPr>
          <p:cNvPr id="3" name="Subtitle 2">
            <a:extLst>
              <a:ext uri="{FF2B5EF4-FFF2-40B4-BE49-F238E27FC236}">
                <a16:creationId xmlns:a16="http://schemas.microsoft.com/office/drawing/2014/main" id="{7F6CA333-41DC-344F-F516-BB2EC5FB313B}"/>
              </a:ext>
            </a:extLst>
          </p:cNvPr>
          <p:cNvSpPr>
            <a:spLocks noGrp="1"/>
          </p:cNvSpPr>
          <p:nvPr>
            <p:ph type="subTitle" idx="1" hasCustomPrompt="1"/>
          </p:nvPr>
        </p:nvSpPr>
        <p:spPr>
          <a:xfrm>
            <a:off x="440869" y="4252947"/>
            <a:ext cx="6110842" cy="691666"/>
          </a:xfrm>
        </p:spPr>
        <p:txBody>
          <a:bodyPr>
            <a:noAutofit/>
          </a:bodyPr>
          <a:lstStyle>
            <a:lvl1pPr marL="0" indent="0" algn="l">
              <a:buNone/>
              <a:defRPr sz="2400" b="1" spc="3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a:extLst>
              <a:ext uri="{FF2B5EF4-FFF2-40B4-BE49-F238E27FC236}">
                <a16:creationId xmlns:a16="http://schemas.microsoft.com/office/drawing/2014/main" id="{540283C9-8149-BF0C-B201-EEFE854F1F06}"/>
              </a:ext>
              <a:ext uri="{C183D7F6-B498-43B3-948B-1728B52AA6E4}">
                <adec:decorative xmlns:adec="http://schemas.microsoft.com/office/drawing/2017/decorative" val="1"/>
              </a:ext>
            </a:extLst>
          </p:cNvPr>
          <p:cNvCxnSpPr>
            <a:cxnSpLocks/>
          </p:cNvCxnSpPr>
          <p:nvPr userDrawn="1"/>
        </p:nvCxnSpPr>
        <p:spPr>
          <a:xfrm>
            <a:off x="443841" y="5285824"/>
            <a:ext cx="0" cy="49747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DD8CA735-E054-0E84-C234-C0251BB8F70E}"/>
              </a:ext>
            </a:extLst>
          </p:cNvPr>
          <p:cNvSpPr>
            <a:spLocks noGrp="1"/>
          </p:cNvSpPr>
          <p:nvPr>
            <p:ph type="body" sz="quarter" idx="13" hasCustomPrompt="1"/>
          </p:nvPr>
        </p:nvSpPr>
        <p:spPr>
          <a:xfrm>
            <a:off x="546980" y="5235574"/>
            <a:ext cx="5999592" cy="365125"/>
          </a:xfrm>
        </p:spPr>
        <p:txBody>
          <a:bodyPr>
            <a:noAutofit/>
          </a:bodyPr>
          <a:lstStyle>
            <a:lvl1pPr marL="0" indent="0">
              <a:buNone/>
              <a:defRPr sz="1600" b="1" spc="300"/>
            </a:lvl1pPr>
          </a:lstStyle>
          <a:p>
            <a:pPr lvl="0"/>
            <a:r>
              <a:rPr lang="en-US"/>
              <a:t>INSERT SPEAKER NAME</a:t>
            </a:r>
          </a:p>
        </p:txBody>
      </p:sp>
      <p:sp>
        <p:nvSpPr>
          <p:cNvPr id="14" name="Text Placeholder 12">
            <a:extLst>
              <a:ext uri="{FF2B5EF4-FFF2-40B4-BE49-F238E27FC236}">
                <a16:creationId xmlns:a16="http://schemas.microsoft.com/office/drawing/2014/main" id="{2A104405-C212-229A-BB41-624A66CE868E}"/>
              </a:ext>
            </a:extLst>
          </p:cNvPr>
          <p:cNvSpPr>
            <a:spLocks noGrp="1"/>
          </p:cNvSpPr>
          <p:nvPr>
            <p:ph type="body" sz="quarter" idx="14" hasCustomPrompt="1"/>
          </p:nvPr>
        </p:nvSpPr>
        <p:spPr>
          <a:xfrm>
            <a:off x="546980" y="5579300"/>
            <a:ext cx="5999592" cy="365125"/>
          </a:xfrm>
        </p:spPr>
        <p:txBody>
          <a:bodyPr>
            <a:noAutofit/>
          </a:bodyPr>
          <a:lstStyle>
            <a:lvl1pPr marL="0" indent="0">
              <a:buNone/>
              <a:defRPr sz="1600" b="1" spc="300"/>
            </a:lvl1pPr>
          </a:lstStyle>
          <a:p>
            <a:pPr lvl="0"/>
            <a:r>
              <a:rPr lang="en-US"/>
              <a:t>SPEAKER TITLE</a:t>
            </a:r>
          </a:p>
        </p:txBody>
      </p:sp>
      <p:sp>
        <p:nvSpPr>
          <p:cNvPr id="15" name="Text Placeholder 12">
            <a:extLst>
              <a:ext uri="{FF2B5EF4-FFF2-40B4-BE49-F238E27FC236}">
                <a16:creationId xmlns:a16="http://schemas.microsoft.com/office/drawing/2014/main" id="{1517E706-5347-B223-3C48-9DE4FC802EF5}"/>
              </a:ext>
            </a:extLst>
          </p:cNvPr>
          <p:cNvSpPr>
            <a:spLocks noGrp="1"/>
          </p:cNvSpPr>
          <p:nvPr>
            <p:ph type="body" sz="quarter" idx="15" hasCustomPrompt="1"/>
          </p:nvPr>
        </p:nvSpPr>
        <p:spPr>
          <a:xfrm>
            <a:off x="546980" y="5909397"/>
            <a:ext cx="5999592" cy="365125"/>
          </a:xfrm>
        </p:spPr>
        <p:txBody>
          <a:bodyPr>
            <a:noAutofit/>
          </a:bodyPr>
          <a:lstStyle>
            <a:lvl1pPr marL="0" indent="0">
              <a:buNone/>
              <a:defRPr sz="1600" b="1" spc="300"/>
            </a:lvl1pPr>
          </a:lstStyle>
          <a:p>
            <a:pPr lvl="0"/>
            <a:r>
              <a:rPr lang="en-US"/>
              <a:t>DATE</a:t>
            </a:r>
          </a:p>
        </p:txBody>
      </p:sp>
      <p:sp>
        <p:nvSpPr>
          <p:cNvPr id="20" name="TextBox 19">
            <a:extLst>
              <a:ext uri="{FF2B5EF4-FFF2-40B4-BE49-F238E27FC236}">
                <a16:creationId xmlns:a16="http://schemas.microsoft.com/office/drawing/2014/main" id="{B08A0514-B33B-C16A-C574-476DC18E7076}"/>
              </a:ext>
            </a:extLst>
          </p:cNvPr>
          <p:cNvSpPr txBox="1"/>
          <p:nvPr userDrawn="1"/>
        </p:nvSpPr>
        <p:spPr>
          <a:xfrm>
            <a:off x="2019300" y="-1155700"/>
            <a:ext cx="184731" cy="338554"/>
          </a:xfrm>
          <a:prstGeom prst="rect">
            <a:avLst/>
          </a:prstGeom>
          <a:noFill/>
          <a:effectLst/>
        </p:spPr>
        <p:txBody>
          <a:bodyPr wrap="none" rtlCol="0">
            <a:spAutoFit/>
          </a:bodyPr>
          <a:lstStyle/>
          <a:p>
            <a:pPr algn="l"/>
            <a:endParaRPr lang="en-US" sz="1600" b="1" spc="300">
              <a:solidFill>
                <a:srgbClr val="000C77"/>
              </a:solidFill>
              <a:latin typeface="Arial" panose="020B0604020202020204" pitchFamily="34" charset="0"/>
              <a:ea typeface="Helvetica Neue" panose="02000503000000020004" pitchFamily="2" charset="0"/>
              <a:cs typeface="Arial" panose="020B0604020202020204" pitchFamily="34" charset="0"/>
            </a:endParaRPr>
          </a:p>
        </p:txBody>
      </p:sp>
      <p:pic>
        <p:nvPicPr>
          <p:cNvPr id="24" name="Picture 23" descr="NASA logo with the text &quot;National Aeronautics and Space Administration&quot; to the left.">
            <a:extLst>
              <a:ext uri="{FF2B5EF4-FFF2-40B4-BE49-F238E27FC236}">
                <a16:creationId xmlns:a16="http://schemas.microsoft.com/office/drawing/2014/main" id="{0F1C5BB1-7E0E-6B32-C734-9DA55B89880B}"/>
              </a:ext>
            </a:extLst>
          </p:cNvPr>
          <p:cNvPicPr>
            <a:picLocks noChangeAspect="1"/>
          </p:cNvPicPr>
          <p:nvPr userDrawn="1"/>
        </p:nvPicPr>
        <p:blipFill>
          <a:blip r:embed="rId3"/>
          <a:stretch>
            <a:fillRect/>
          </a:stretch>
        </p:blipFill>
        <p:spPr>
          <a:xfrm>
            <a:off x="9029070" y="25400"/>
            <a:ext cx="3154780" cy="1485901"/>
          </a:xfrm>
          <a:prstGeom prst="rect">
            <a:avLst/>
          </a:prstGeom>
        </p:spPr>
      </p:pic>
    </p:spTree>
    <p:extLst>
      <p:ext uri="{BB962C8B-B14F-4D97-AF65-F5344CB8AC3E}">
        <p14:creationId xmlns:p14="http://schemas.microsoft.com/office/powerpoint/2010/main" val="238681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3">
    <p:spTree>
      <p:nvGrpSpPr>
        <p:cNvPr id="1" name=""/>
        <p:cNvGrpSpPr/>
        <p:nvPr/>
      </p:nvGrpSpPr>
      <p:grpSpPr>
        <a:xfrm>
          <a:off x="0" y="0"/>
          <a:ext cx="0" cy="0"/>
          <a:chOff x="0" y="0"/>
          <a:chExt cx="0" cy="0"/>
        </a:xfrm>
      </p:grpSpPr>
      <p:pic>
        <p:nvPicPr>
          <p:cNvPr id="12" name="Picture 11" descr="Astronaut Franklin R. Chang-Diaz works with a grapple fixture during extravehicular activity (EVA) to perform work on the International Space Station (ISS). ">
            <a:extLst>
              <a:ext uri="{FF2B5EF4-FFF2-40B4-BE49-F238E27FC236}">
                <a16:creationId xmlns:a16="http://schemas.microsoft.com/office/drawing/2014/main" id="{0A6A384F-1005-ECF9-1399-0692DBBDFA70}"/>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9A55DA2F-31D2-F93C-2D1C-A2DEC8AA3D10}"/>
              </a:ext>
              <a:ext uri="{C183D7F6-B498-43B3-948B-1728B52AA6E4}">
                <adec:decorative xmlns:adec="http://schemas.microsoft.com/office/drawing/2017/decorative" val="1"/>
              </a:ext>
            </a:extLst>
          </p:cNvPr>
          <p:cNvSpPr/>
          <p:nvPr userDrawn="1"/>
        </p:nvSpPr>
        <p:spPr>
          <a:xfrm>
            <a:off x="-8150" y="0"/>
            <a:ext cx="12191999" cy="6858000"/>
          </a:xfrm>
          <a:prstGeom prst="rect">
            <a:avLst/>
          </a:prstGeom>
          <a:gradFill flip="none" rotWithShape="1">
            <a:gsLst>
              <a:gs pos="41000">
                <a:srgbClr val="005DAA">
                  <a:alpha val="0"/>
                </a:srgbClr>
              </a:gs>
              <a:gs pos="76000">
                <a:srgbClr val="005DAA"/>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4581F1A-CC4C-5E6F-BCB2-086920C70F6B}"/>
              </a:ext>
              <a:ext uri="{C183D7F6-B498-43B3-948B-1728B52AA6E4}">
                <adec:decorative xmlns:adec="http://schemas.microsoft.com/office/drawing/2017/decorative" val="1"/>
              </a:ext>
            </a:extLst>
          </p:cNvPr>
          <p:cNvSpPr/>
          <p:nvPr userDrawn="1"/>
        </p:nvSpPr>
        <p:spPr>
          <a:xfrm>
            <a:off x="-16301" y="0"/>
            <a:ext cx="12216451" cy="6858000"/>
          </a:xfrm>
          <a:prstGeom prst="rect">
            <a:avLst/>
          </a:prstGeom>
          <a:gradFill>
            <a:gsLst>
              <a:gs pos="75000">
                <a:srgbClr val="33ADFF">
                  <a:alpha val="0"/>
                </a:srgbClr>
              </a:gs>
              <a:gs pos="98000">
                <a:srgbClr val="33ADFF"/>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4A526-055A-793E-CBCC-78FFA344B287}"/>
              </a:ext>
            </a:extLst>
          </p:cNvPr>
          <p:cNvSpPr>
            <a:spLocks noGrp="1"/>
          </p:cNvSpPr>
          <p:nvPr>
            <p:ph type="ctrTitle" hasCustomPrompt="1"/>
          </p:nvPr>
        </p:nvSpPr>
        <p:spPr>
          <a:xfrm>
            <a:off x="798347" y="925238"/>
            <a:ext cx="7497514" cy="3480910"/>
          </a:xfrm>
        </p:spPr>
        <p:txBody>
          <a:bodyPr anchor="b">
            <a:noAutofit/>
          </a:bodyPr>
          <a:lstStyle>
            <a:lvl1pPr algn="l">
              <a:defRPr sz="80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title style</a:t>
            </a:r>
          </a:p>
        </p:txBody>
      </p:sp>
      <p:sp>
        <p:nvSpPr>
          <p:cNvPr id="3" name="Subtitle 2">
            <a:extLst>
              <a:ext uri="{FF2B5EF4-FFF2-40B4-BE49-F238E27FC236}">
                <a16:creationId xmlns:a16="http://schemas.microsoft.com/office/drawing/2014/main" id="{7F6CA333-41DC-344F-F516-BB2EC5FB313B}"/>
              </a:ext>
            </a:extLst>
          </p:cNvPr>
          <p:cNvSpPr>
            <a:spLocks noGrp="1"/>
          </p:cNvSpPr>
          <p:nvPr>
            <p:ph type="subTitle" idx="1" hasCustomPrompt="1"/>
          </p:nvPr>
        </p:nvSpPr>
        <p:spPr>
          <a:xfrm>
            <a:off x="798347" y="4498225"/>
            <a:ext cx="7497513" cy="709880"/>
          </a:xfrm>
        </p:spPr>
        <p:txBody>
          <a:bodyPr/>
          <a:lstStyle>
            <a:lvl1pPr marL="0" indent="0" algn="l">
              <a:buNone/>
              <a:defRPr sz="2400" b="1" spc="3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descr="NASA logo with the text &quot;National Aeronautics and Space Administration&quot; to the left.">
            <a:extLst>
              <a:ext uri="{FF2B5EF4-FFF2-40B4-BE49-F238E27FC236}">
                <a16:creationId xmlns:a16="http://schemas.microsoft.com/office/drawing/2014/main" id="{CAF5C05F-4FAF-CEA4-F7C0-C4D6FA8346B9}"/>
              </a:ext>
            </a:extLst>
          </p:cNvPr>
          <p:cNvPicPr>
            <a:picLocks noChangeAspect="1"/>
          </p:cNvPicPr>
          <p:nvPr userDrawn="1"/>
        </p:nvPicPr>
        <p:blipFill>
          <a:blip r:embed="rId3"/>
          <a:stretch>
            <a:fillRect/>
          </a:stretch>
        </p:blipFill>
        <p:spPr>
          <a:xfrm>
            <a:off x="8997330" y="28525"/>
            <a:ext cx="3202820" cy="1508125"/>
          </a:xfrm>
          <a:prstGeom prst="rect">
            <a:avLst/>
          </a:prstGeom>
        </p:spPr>
      </p:pic>
      <p:cxnSp>
        <p:nvCxnSpPr>
          <p:cNvPr id="15" name="Straight Connector 14">
            <a:extLst>
              <a:ext uri="{FF2B5EF4-FFF2-40B4-BE49-F238E27FC236}">
                <a16:creationId xmlns:a16="http://schemas.microsoft.com/office/drawing/2014/main" id="{38CD9855-F146-DFA9-E2C8-B25029E15F82}"/>
              </a:ext>
              <a:ext uri="{C183D7F6-B498-43B3-948B-1728B52AA6E4}">
                <adec:decorative xmlns:adec="http://schemas.microsoft.com/office/drawing/2017/decorative" val="1"/>
              </a:ext>
            </a:extLst>
          </p:cNvPr>
          <p:cNvCxnSpPr>
            <a:cxnSpLocks/>
          </p:cNvCxnSpPr>
          <p:nvPr userDrawn="1"/>
        </p:nvCxnSpPr>
        <p:spPr>
          <a:xfrm>
            <a:off x="782823" y="5436763"/>
            <a:ext cx="0" cy="49747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2">
            <a:extLst>
              <a:ext uri="{FF2B5EF4-FFF2-40B4-BE49-F238E27FC236}">
                <a16:creationId xmlns:a16="http://schemas.microsoft.com/office/drawing/2014/main" id="{6069AB4A-7AF4-D726-7941-E004124AC7FB}"/>
              </a:ext>
            </a:extLst>
          </p:cNvPr>
          <p:cNvSpPr>
            <a:spLocks noGrp="1"/>
          </p:cNvSpPr>
          <p:nvPr>
            <p:ph type="body" sz="quarter" idx="13" hasCustomPrompt="1"/>
          </p:nvPr>
        </p:nvSpPr>
        <p:spPr>
          <a:xfrm>
            <a:off x="885962" y="5386513"/>
            <a:ext cx="7409879" cy="276225"/>
          </a:xfrm>
        </p:spPr>
        <p:txBody>
          <a:bodyPr>
            <a:noAutofit/>
          </a:bodyPr>
          <a:lstStyle>
            <a:lvl1pPr marL="0" indent="0">
              <a:buNone/>
              <a:defRPr sz="1600" b="1" spc="300"/>
            </a:lvl1pPr>
          </a:lstStyle>
          <a:p>
            <a:pPr lvl="0"/>
            <a:r>
              <a:rPr lang="en-US"/>
              <a:t>INSERT SPEAKER NAME</a:t>
            </a:r>
          </a:p>
        </p:txBody>
      </p:sp>
      <p:sp>
        <p:nvSpPr>
          <p:cNvPr id="17" name="Text Placeholder 12">
            <a:extLst>
              <a:ext uri="{FF2B5EF4-FFF2-40B4-BE49-F238E27FC236}">
                <a16:creationId xmlns:a16="http://schemas.microsoft.com/office/drawing/2014/main" id="{874C0753-3F4D-B3C2-C9EE-A95A752F5570}"/>
              </a:ext>
            </a:extLst>
          </p:cNvPr>
          <p:cNvSpPr>
            <a:spLocks noGrp="1"/>
          </p:cNvSpPr>
          <p:nvPr>
            <p:ph type="body" sz="quarter" idx="14" hasCustomPrompt="1"/>
          </p:nvPr>
        </p:nvSpPr>
        <p:spPr>
          <a:xfrm>
            <a:off x="885962" y="5730239"/>
            <a:ext cx="7409879" cy="276225"/>
          </a:xfrm>
        </p:spPr>
        <p:txBody>
          <a:bodyPr>
            <a:noAutofit/>
          </a:bodyPr>
          <a:lstStyle>
            <a:lvl1pPr marL="0" indent="0">
              <a:buNone/>
              <a:defRPr sz="1600" b="1" spc="300"/>
            </a:lvl1pPr>
          </a:lstStyle>
          <a:p>
            <a:pPr lvl="0"/>
            <a:r>
              <a:rPr lang="en-US"/>
              <a:t>SPEAKER TITLE</a:t>
            </a:r>
          </a:p>
        </p:txBody>
      </p:sp>
      <p:sp>
        <p:nvSpPr>
          <p:cNvPr id="18" name="Text Placeholder 12">
            <a:extLst>
              <a:ext uri="{FF2B5EF4-FFF2-40B4-BE49-F238E27FC236}">
                <a16:creationId xmlns:a16="http://schemas.microsoft.com/office/drawing/2014/main" id="{4E221F3F-6C95-E58A-E684-D07A20DB712E}"/>
              </a:ext>
            </a:extLst>
          </p:cNvPr>
          <p:cNvSpPr>
            <a:spLocks noGrp="1"/>
          </p:cNvSpPr>
          <p:nvPr>
            <p:ph type="body" sz="quarter" idx="15" hasCustomPrompt="1"/>
          </p:nvPr>
        </p:nvSpPr>
        <p:spPr>
          <a:xfrm>
            <a:off x="885962" y="6060336"/>
            <a:ext cx="7409879" cy="276225"/>
          </a:xfrm>
        </p:spPr>
        <p:txBody>
          <a:bodyPr>
            <a:noAutofit/>
          </a:bodyPr>
          <a:lstStyle>
            <a:lvl1pPr marL="0" indent="0">
              <a:buNone/>
              <a:defRPr sz="1600" b="1" spc="300"/>
            </a:lvl1pPr>
          </a:lstStyle>
          <a:p>
            <a:pPr lvl="0"/>
            <a:r>
              <a:rPr lang="en-US"/>
              <a:t>DATE</a:t>
            </a:r>
          </a:p>
        </p:txBody>
      </p:sp>
    </p:spTree>
    <p:extLst>
      <p:ext uri="{BB962C8B-B14F-4D97-AF65-F5344CB8AC3E}">
        <p14:creationId xmlns:p14="http://schemas.microsoft.com/office/powerpoint/2010/main" val="1643876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_4">
    <p:spTree>
      <p:nvGrpSpPr>
        <p:cNvPr id="1" name=""/>
        <p:cNvGrpSpPr/>
        <p:nvPr/>
      </p:nvGrpSpPr>
      <p:grpSpPr>
        <a:xfrm>
          <a:off x="0" y="0"/>
          <a:ext cx="0" cy="0"/>
          <a:chOff x="0" y="0"/>
          <a:chExt cx="0" cy="0"/>
        </a:xfrm>
      </p:grpSpPr>
      <p:pic>
        <p:nvPicPr>
          <p:cNvPr id="12" name="Picture 11" descr="On Dec. 24, 2013, NASA astronaut Mike Hopkins, Expedition 38 Flight Engineer, participates in the second of two spacewalks, spread over a four-day period, which were designed to allow the crew to change out a faulty water pump on the exterior of the Earth-orbiting International Space Station. ">
            <a:extLst>
              <a:ext uri="{FF2B5EF4-FFF2-40B4-BE49-F238E27FC236}">
                <a16:creationId xmlns:a16="http://schemas.microsoft.com/office/drawing/2014/main" id="{0A6A384F-1005-ECF9-1399-0692DBBDFA70}"/>
              </a:ext>
            </a:extLst>
          </p:cNvPr>
          <p:cNvPicPr>
            <a:picLocks noChangeAspect="1"/>
          </p:cNvPicPr>
          <p:nvPr userDrawn="1"/>
        </p:nvPicPr>
        <p:blipFill rotWithShape="1">
          <a:blip r:embed="rId2"/>
          <a:srcRect l="-16140" t="7627" r="16140" b="7627"/>
          <a:stretch/>
        </p:blipFill>
        <p:spPr>
          <a:xfrm>
            <a:off x="0" y="0"/>
            <a:ext cx="12192000" cy="6858000"/>
          </a:xfrm>
          <a:prstGeom prst="rect">
            <a:avLst/>
          </a:prstGeom>
        </p:spPr>
      </p:pic>
      <p:sp>
        <p:nvSpPr>
          <p:cNvPr id="19" name="Rectangle 18">
            <a:extLst>
              <a:ext uri="{FF2B5EF4-FFF2-40B4-BE49-F238E27FC236}">
                <a16:creationId xmlns:a16="http://schemas.microsoft.com/office/drawing/2014/main" id="{58FE9FCE-3695-81F7-A7B0-75AD66E1D93E}"/>
              </a:ext>
              <a:ext uri="{C183D7F6-B498-43B3-948B-1728B52AA6E4}">
                <adec:decorative xmlns:adec="http://schemas.microsoft.com/office/drawing/2017/decorative" val="1"/>
              </a:ext>
            </a:extLst>
          </p:cNvPr>
          <p:cNvSpPr/>
          <p:nvPr userDrawn="1"/>
        </p:nvSpPr>
        <p:spPr>
          <a:xfrm>
            <a:off x="0" y="-1"/>
            <a:ext cx="12200150" cy="6858001"/>
          </a:xfrm>
          <a:prstGeom prst="rect">
            <a:avLst/>
          </a:prstGeom>
          <a:gradFill flip="none" rotWithShape="1">
            <a:gsLst>
              <a:gs pos="40000">
                <a:schemeClr val="tx1"/>
              </a:gs>
              <a:gs pos="64000">
                <a:srgbClr val="33ADFF">
                  <a:alpha val="0"/>
                </a:srgbClr>
              </a:gs>
            </a:gsLst>
            <a:lin ang="19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D30C7B9-FA59-C072-51E4-1BD189D133E3}"/>
              </a:ext>
              <a:ext uri="{C183D7F6-B498-43B3-948B-1728B52AA6E4}">
                <adec:decorative xmlns:adec="http://schemas.microsoft.com/office/drawing/2017/decorative" val="1"/>
              </a:ext>
            </a:extLst>
          </p:cNvPr>
          <p:cNvSpPr/>
          <p:nvPr userDrawn="1"/>
        </p:nvSpPr>
        <p:spPr>
          <a:xfrm>
            <a:off x="0" y="0"/>
            <a:ext cx="12200150" cy="3922339"/>
          </a:xfrm>
          <a:prstGeom prst="rect">
            <a:avLst/>
          </a:prstGeom>
          <a:gradFill flip="none" rotWithShape="1">
            <a:gsLst>
              <a:gs pos="70000">
                <a:schemeClr val="bg1">
                  <a:alpha val="0"/>
                </a:schemeClr>
              </a:gs>
              <a:gs pos="88000">
                <a:schemeClr val="bg1"/>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NASA logo with the text &quot;National Aeronautics and Space Administration&quot; to the left.">
            <a:extLst>
              <a:ext uri="{FF2B5EF4-FFF2-40B4-BE49-F238E27FC236}">
                <a16:creationId xmlns:a16="http://schemas.microsoft.com/office/drawing/2014/main" id="{4F2ED3AC-A650-6346-5784-6DBAEE2F75DC}"/>
              </a:ext>
            </a:extLst>
          </p:cNvPr>
          <p:cNvPicPr>
            <a:picLocks noChangeAspect="1"/>
          </p:cNvPicPr>
          <p:nvPr userDrawn="1"/>
        </p:nvPicPr>
        <p:blipFill>
          <a:blip r:embed="rId3"/>
          <a:stretch>
            <a:fillRect/>
          </a:stretch>
        </p:blipFill>
        <p:spPr>
          <a:xfrm>
            <a:off x="9029070" y="25400"/>
            <a:ext cx="3154780" cy="1485901"/>
          </a:xfrm>
          <a:prstGeom prst="rect">
            <a:avLst/>
          </a:prstGeom>
        </p:spPr>
      </p:pic>
      <p:sp>
        <p:nvSpPr>
          <p:cNvPr id="2" name="Title 1">
            <a:extLst>
              <a:ext uri="{FF2B5EF4-FFF2-40B4-BE49-F238E27FC236}">
                <a16:creationId xmlns:a16="http://schemas.microsoft.com/office/drawing/2014/main" id="{9BB4A526-055A-793E-CBCC-78FFA344B287}"/>
              </a:ext>
            </a:extLst>
          </p:cNvPr>
          <p:cNvSpPr>
            <a:spLocks noGrp="1"/>
          </p:cNvSpPr>
          <p:nvPr>
            <p:ph type="ctrTitle" hasCustomPrompt="1"/>
          </p:nvPr>
        </p:nvSpPr>
        <p:spPr>
          <a:xfrm>
            <a:off x="443838" y="490997"/>
            <a:ext cx="7823077" cy="3480910"/>
          </a:xfrm>
        </p:spPr>
        <p:txBody>
          <a:bodyPr anchor="b">
            <a:noAutofit/>
          </a:bodyPr>
          <a:lstStyle>
            <a:lvl1pPr algn="l">
              <a:defRPr sz="80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title style</a:t>
            </a:r>
          </a:p>
        </p:txBody>
      </p:sp>
      <p:sp>
        <p:nvSpPr>
          <p:cNvPr id="3" name="Subtitle 2">
            <a:extLst>
              <a:ext uri="{FF2B5EF4-FFF2-40B4-BE49-F238E27FC236}">
                <a16:creationId xmlns:a16="http://schemas.microsoft.com/office/drawing/2014/main" id="{7F6CA333-41DC-344F-F516-BB2EC5FB313B}"/>
              </a:ext>
            </a:extLst>
          </p:cNvPr>
          <p:cNvSpPr>
            <a:spLocks noGrp="1"/>
          </p:cNvSpPr>
          <p:nvPr>
            <p:ph type="subTitle" idx="1" hasCustomPrompt="1"/>
          </p:nvPr>
        </p:nvSpPr>
        <p:spPr>
          <a:xfrm>
            <a:off x="443839" y="4063983"/>
            <a:ext cx="7823069" cy="497473"/>
          </a:xfrm>
        </p:spPr>
        <p:txBody>
          <a:bodyPr>
            <a:normAutofit/>
          </a:bodyPr>
          <a:lstStyle>
            <a:lvl1pPr marL="0" indent="0" algn="l">
              <a:buNone/>
              <a:defRPr sz="2400" b="1" spc="3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98AA153C-7137-03A0-D900-905CC31EBF7A}"/>
              </a:ext>
              <a:ext uri="{C183D7F6-B498-43B3-948B-1728B52AA6E4}">
                <adec:decorative xmlns:adec="http://schemas.microsoft.com/office/drawing/2017/decorative" val="1"/>
              </a:ext>
            </a:extLst>
          </p:cNvPr>
          <p:cNvCxnSpPr>
            <a:cxnSpLocks/>
          </p:cNvCxnSpPr>
          <p:nvPr userDrawn="1"/>
        </p:nvCxnSpPr>
        <p:spPr>
          <a:xfrm>
            <a:off x="871353" y="5152944"/>
            <a:ext cx="0" cy="49747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AACE1DCB-16F9-2712-9E25-F359EFDB95F2}"/>
              </a:ext>
            </a:extLst>
          </p:cNvPr>
          <p:cNvSpPr>
            <a:spLocks noGrp="1"/>
          </p:cNvSpPr>
          <p:nvPr>
            <p:ph type="body" sz="quarter" idx="13" hasCustomPrompt="1"/>
          </p:nvPr>
        </p:nvSpPr>
        <p:spPr>
          <a:xfrm>
            <a:off x="974492" y="5102694"/>
            <a:ext cx="7292425" cy="365125"/>
          </a:xfrm>
        </p:spPr>
        <p:txBody>
          <a:bodyPr>
            <a:noAutofit/>
          </a:bodyPr>
          <a:lstStyle>
            <a:lvl1pPr marL="0" indent="0">
              <a:buNone/>
              <a:defRPr sz="1600" b="1" spc="300"/>
            </a:lvl1pPr>
          </a:lstStyle>
          <a:p>
            <a:pPr lvl="0"/>
            <a:r>
              <a:rPr lang="en-US"/>
              <a:t>INSERT SPEAKER NAME</a:t>
            </a:r>
          </a:p>
        </p:txBody>
      </p:sp>
      <p:sp>
        <p:nvSpPr>
          <p:cNvPr id="14" name="Text Placeholder 12">
            <a:extLst>
              <a:ext uri="{FF2B5EF4-FFF2-40B4-BE49-F238E27FC236}">
                <a16:creationId xmlns:a16="http://schemas.microsoft.com/office/drawing/2014/main" id="{01BB9397-6678-CDDD-D3DB-78C1CA54DED9}"/>
              </a:ext>
            </a:extLst>
          </p:cNvPr>
          <p:cNvSpPr>
            <a:spLocks noGrp="1"/>
          </p:cNvSpPr>
          <p:nvPr>
            <p:ph type="body" sz="quarter" idx="14" hasCustomPrompt="1"/>
          </p:nvPr>
        </p:nvSpPr>
        <p:spPr>
          <a:xfrm>
            <a:off x="974493" y="5446420"/>
            <a:ext cx="7292416" cy="365125"/>
          </a:xfrm>
        </p:spPr>
        <p:txBody>
          <a:bodyPr>
            <a:noAutofit/>
          </a:bodyPr>
          <a:lstStyle>
            <a:lvl1pPr marL="0" indent="0">
              <a:buNone/>
              <a:defRPr sz="1600" b="1" spc="300"/>
            </a:lvl1pPr>
          </a:lstStyle>
          <a:p>
            <a:pPr lvl="0"/>
            <a:r>
              <a:rPr lang="en-US"/>
              <a:t>SPEAKER TITLE</a:t>
            </a:r>
          </a:p>
        </p:txBody>
      </p:sp>
      <p:sp>
        <p:nvSpPr>
          <p:cNvPr id="15" name="Text Placeholder 12">
            <a:extLst>
              <a:ext uri="{FF2B5EF4-FFF2-40B4-BE49-F238E27FC236}">
                <a16:creationId xmlns:a16="http://schemas.microsoft.com/office/drawing/2014/main" id="{C7830B9A-65E0-C7C6-04F0-CCB8A089826D}"/>
              </a:ext>
            </a:extLst>
          </p:cNvPr>
          <p:cNvSpPr>
            <a:spLocks noGrp="1"/>
          </p:cNvSpPr>
          <p:nvPr>
            <p:ph type="body" sz="quarter" idx="15" hasCustomPrompt="1"/>
          </p:nvPr>
        </p:nvSpPr>
        <p:spPr>
          <a:xfrm>
            <a:off x="974493" y="5776517"/>
            <a:ext cx="7292416" cy="365125"/>
          </a:xfrm>
        </p:spPr>
        <p:txBody>
          <a:bodyPr>
            <a:noAutofit/>
          </a:bodyPr>
          <a:lstStyle>
            <a:lvl1pPr marL="0" indent="0">
              <a:buNone/>
              <a:defRPr sz="1600" b="1" spc="300"/>
            </a:lvl1pPr>
          </a:lstStyle>
          <a:p>
            <a:pPr lvl="0"/>
            <a:r>
              <a:rPr lang="en-US"/>
              <a:t>DATE</a:t>
            </a:r>
          </a:p>
        </p:txBody>
      </p:sp>
    </p:spTree>
    <p:extLst>
      <p:ext uri="{BB962C8B-B14F-4D97-AF65-F5344CB8AC3E}">
        <p14:creationId xmlns:p14="http://schemas.microsoft.com/office/powerpoint/2010/main" val="189241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Quote Highlight_Rubio">
    <p:spTree>
      <p:nvGrpSpPr>
        <p:cNvPr id="1" name=""/>
        <p:cNvGrpSpPr/>
        <p:nvPr/>
      </p:nvGrpSpPr>
      <p:grpSpPr>
        <a:xfrm>
          <a:off x="0" y="0"/>
          <a:ext cx="0" cy="0"/>
          <a:chOff x="0" y="0"/>
          <a:chExt cx="0" cy="0"/>
        </a:xfrm>
      </p:grpSpPr>
      <p:pic>
        <p:nvPicPr>
          <p:cNvPr id="13" name="Picture 12" descr="NASA astronaut Frank Rubio peers out of a window aboard the SpaceX Dragon Freedom spacecraft docked to the International Space Station. Rubio was observing the SpaceX Dragon Endurance spacecraft, carrying four SpaceX Crew-5 crew members, approach the orbital lab for a docking to the Harmony module's forward port.">
            <a:extLst>
              <a:ext uri="{FF2B5EF4-FFF2-40B4-BE49-F238E27FC236}">
                <a16:creationId xmlns:a16="http://schemas.microsoft.com/office/drawing/2014/main" id="{5D33B252-0139-F106-AE4F-7A7D5D8DCB1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4568578" cy="6858000"/>
          </a:xfrm>
          <a:prstGeom prst="rect">
            <a:avLst/>
          </a:prstGeom>
        </p:spPr>
      </p:pic>
      <p:sp>
        <p:nvSpPr>
          <p:cNvPr id="2" name="Title 1">
            <a:extLst>
              <a:ext uri="{FF2B5EF4-FFF2-40B4-BE49-F238E27FC236}">
                <a16:creationId xmlns:a16="http://schemas.microsoft.com/office/drawing/2014/main" id="{9BB4A526-055A-793E-CBCC-78FFA344B287}"/>
              </a:ext>
            </a:extLst>
          </p:cNvPr>
          <p:cNvSpPr>
            <a:spLocks noGrp="1"/>
          </p:cNvSpPr>
          <p:nvPr>
            <p:ph type="ctrTitle" hasCustomPrompt="1"/>
          </p:nvPr>
        </p:nvSpPr>
        <p:spPr>
          <a:xfrm>
            <a:off x="5618922" y="2892910"/>
            <a:ext cx="5652041" cy="292869"/>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3" name="Subtitle 2">
            <a:extLst>
              <a:ext uri="{FF2B5EF4-FFF2-40B4-BE49-F238E27FC236}">
                <a16:creationId xmlns:a16="http://schemas.microsoft.com/office/drawing/2014/main" id="{7F6CA333-41DC-344F-F516-BB2EC5FB313B}"/>
              </a:ext>
            </a:extLst>
          </p:cNvPr>
          <p:cNvSpPr>
            <a:spLocks noGrp="1"/>
          </p:cNvSpPr>
          <p:nvPr>
            <p:ph type="subTitle" idx="1" hasCustomPrompt="1"/>
          </p:nvPr>
        </p:nvSpPr>
        <p:spPr>
          <a:xfrm>
            <a:off x="5618922" y="3210920"/>
            <a:ext cx="5652041" cy="869805"/>
          </a:xfrm>
        </p:spPr>
        <p:txBody>
          <a:bodyPr/>
          <a:lstStyle>
            <a:lvl1pPr marL="0" indent="0" algn="l">
              <a:buNone/>
              <a:defRPr sz="2400" b="0" spc="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solidFill>
                  <a:schemeClr val="bg1"/>
                </a:solidFill>
                <a:latin typeface="Arial" panose="020B0604020202020204" pitchFamily="34" charset="0"/>
                <a:ea typeface="Helvetica Neue" panose="02000503000000020004" pitchFamily="2" charset="0"/>
                <a:cs typeface="Arial" panose="020B0604020202020204" pitchFamily="34" charset="0"/>
              </a:rPr>
              <a:t>This layout can be used for a quote, important message, or agenda.</a:t>
            </a:r>
          </a:p>
        </p:txBody>
      </p:sp>
      <p:sp>
        <p:nvSpPr>
          <p:cNvPr id="6" name="Slide Number Placeholder 5">
            <a:extLst>
              <a:ext uri="{FF2B5EF4-FFF2-40B4-BE49-F238E27FC236}">
                <a16:creationId xmlns:a16="http://schemas.microsoft.com/office/drawing/2014/main" id="{0FA77FC4-82E8-C2F4-3A16-1EFC3F999202}"/>
              </a:ext>
            </a:extLst>
          </p:cNvPr>
          <p:cNvSpPr>
            <a:spLocks noGrp="1"/>
          </p:cNvSpPr>
          <p:nvPr>
            <p:ph type="sldNum" sz="quarter" idx="12"/>
          </p:nvPr>
        </p:nvSpPr>
        <p:spPr>
          <a:xfrm>
            <a:off x="9185564" y="6336561"/>
            <a:ext cx="27432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D4C14166-281C-B749-8685-15C69FE31BAE}" type="slidenum">
              <a:rPr lang="en-US" smtClean="0"/>
              <a:pPr/>
              <a:t>‹#›</a:t>
            </a:fld>
            <a:endParaRPr lang="en-US"/>
          </a:p>
        </p:txBody>
      </p:sp>
    </p:spTree>
    <p:extLst>
      <p:ext uri="{BB962C8B-B14F-4D97-AF65-F5344CB8AC3E}">
        <p14:creationId xmlns:p14="http://schemas.microsoft.com/office/powerpoint/2010/main" val="19942628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Text Box_Rubio">
    <p:spTree>
      <p:nvGrpSpPr>
        <p:cNvPr id="1" name=""/>
        <p:cNvGrpSpPr/>
        <p:nvPr/>
      </p:nvGrpSpPr>
      <p:grpSpPr>
        <a:xfrm>
          <a:off x="0" y="0"/>
          <a:ext cx="0" cy="0"/>
          <a:chOff x="0" y="0"/>
          <a:chExt cx="0" cy="0"/>
        </a:xfrm>
      </p:grpSpPr>
      <p:pic>
        <p:nvPicPr>
          <p:cNvPr id="13" name="Picture 12" descr="NASA astronaut Frank Rubio peers out of a window aboard the SpaceX Dragon Freedom spacecraft docked to the International Space Station. Rubio was observing the SpaceX Dragon Endurance spacecraft, carrying four SpaceX Crew-5 crew members, approach the orbital lab for a docking to the Harmony module's forward port.">
            <a:extLst>
              <a:ext uri="{FF2B5EF4-FFF2-40B4-BE49-F238E27FC236}">
                <a16:creationId xmlns:a16="http://schemas.microsoft.com/office/drawing/2014/main" id="{5D33B252-0139-F106-AE4F-7A7D5D8DCB1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4568578" cy="6858000"/>
          </a:xfrm>
          <a:prstGeom prst="rect">
            <a:avLst/>
          </a:prstGeom>
        </p:spPr>
      </p:pic>
      <p:sp>
        <p:nvSpPr>
          <p:cNvPr id="6" name="Slide Number Placeholder 5">
            <a:extLst>
              <a:ext uri="{FF2B5EF4-FFF2-40B4-BE49-F238E27FC236}">
                <a16:creationId xmlns:a16="http://schemas.microsoft.com/office/drawing/2014/main" id="{0FA77FC4-82E8-C2F4-3A16-1EFC3F999202}"/>
              </a:ext>
            </a:extLst>
          </p:cNvPr>
          <p:cNvSpPr>
            <a:spLocks noGrp="1"/>
          </p:cNvSpPr>
          <p:nvPr>
            <p:ph type="sldNum" sz="quarter" idx="12"/>
          </p:nvPr>
        </p:nvSpPr>
        <p:spPr>
          <a:xfrm>
            <a:off x="9185564" y="6336561"/>
            <a:ext cx="27432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D4C14166-281C-B749-8685-15C69FE31BAE}" type="slidenum">
              <a:rPr lang="en-US" smtClean="0"/>
              <a:pPr/>
              <a:t>‹#›</a:t>
            </a:fld>
            <a:endParaRPr lang="en-US"/>
          </a:p>
        </p:txBody>
      </p:sp>
      <p:sp>
        <p:nvSpPr>
          <p:cNvPr id="4" name="Title 1">
            <a:extLst>
              <a:ext uri="{FF2B5EF4-FFF2-40B4-BE49-F238E27FC236}">
                <a16:creationId xmlns:a16="http://schemas.microsoft.com/office/drawing/2014/main" id="{80500D2F-0869-80F6-7AEF-62A3B0BC94DE}"/>
              </a:ext>
            </a:extLst>
          </p:cNvPr>
          <p:cNvSpPr>
            <a:spLocks noGrp="1"/>
          </p:cNvSpPr>
          <p:nvPr>
            <p:ph type="ctrTitle" hasCustomPrompt="1"/>
          </p:nvPr>
        </p:nvSpPr>
        <p:spPr>
          <a:xfrm>
            <a:off x="4984229" y="802244"/>
            <a:ext cx="6508897"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5" name="Text Placeholder 2">
            <a:extLst>
              <a:ext uri="{FF2B5EF4-FFF2-40B4-BE49-F238E27FC236}">
                <a16:creationId xmlns:a16="http://schemas.microsoft.com/office/drawing/2014/main" id="{9AFEC935-1892-08C5-696E-9184CC01A952}"/>
              </a:ext>
            </a:extLst>
          </p:cNvPr>
          <p:cNvSpPr>
            <a:spLocks noGrp="1"/>
          </p:cNvSpPr>
          <p:nvPr>
            <p:ph type="body" idx="13" hasCustomPrompt="1"/>
          </p:nvPr>
        </p:nvSpPr>
        <p:spPr>
          <a:xfrm>
            <a:off x="4984230" y="1175598"/>
            <a:ext cx="6508897" cy="4880158"/>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Tree>
    <p:extLst>
      <p:ext uri="{BB962C8B-B14F-4D97-AF65-F5344CB8AC3E}">
        <p14:creationId xmlns:p14="http://schemas.microsoft.com/office/powerpoint/2010/main" val="4200204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Quote Highlight_STEM Telescope">
    <p:spTree>
      <p:nvGrpSpPr>
        <p:cNvPr id="1" name=""/>
        <p:cNvGrpSpPr/>
        <p:nvPr/>
      </p:nvGrpSpPr>
      <p:grpSpPr>
        <a:xfrm>
          <a:off x="0" y="0"/>
          <a:ext cx="0" cy="0"/>
          <a:chOff x="0" y="0"/>
          <a:chExt cx="0" cy="0"/>
        </a:xfrm>
      </p:grpSpPr>
      <p:pic>
        <p:nvPicPr>
          <p:cNvPr id="5" name="Picture 4" descr="A person looking through a telescope at dusk.">
            <a:extLst>
              <a:ext uri="{FF2B5EF4-FFF2-40B4-BE49-F238E27FC236}">
                <a16:creationId xmlns:a16="http://schemas.microsoft.com/office/drawing/2014/main" id="{3C7C27E7-F959-5347-4396-33327C18E8DE}"/>
              </a:ext>
            </a:extLst>
          </p:cNvPr>
          <p:cNvPicPr>
            <a:picLocks noChangeAspect="1"/>
          </p:cNvPicPr>
          <p:nvPr userDrawn="1"/>
        </p:nvPicPr>
        <p:blipFill rotWithShape="1">
          <a:blip r:embed="rId2"/>
          <a:srcRect l="13625" t="14663" r="1200" b="12587"/>
          <a:stretch/>
        </p:blipFill>
        <p:spPr>
          <a:xfrm>
            <a:off x="0" y="-1"/>
            <a:ext cx="12192000" cy="6858001"/>
          </a:xfrm>
          <a:prstGeom prst="rect">
            <a:avLst/>
          </a:prstGeom>
        </p:spPr>
      </p:pic>
      <p:sp>
        <p:nvSpPr>
          <p:cNvPr id="2" name="Title 1">
            <a:extLst>
              <a:ext uri="{FF2B5EF4-FFF2-40B4-BE49-F238E27FC236}">
                <a16:creationId xmlns:a16="http://schemas.microsoft.com/office/drawing/2014/main" id="{9BB4A526-055A-793E-CBCC-78FFA344B287}"/>
              </a:ext>
            </a:extLst>
          </p:cNvPr>
          <p:cNvSpPr>
            <a:spLocks noGrp="1"/>
          </p:cNvSpPr>
          <p:nvPr>
            <p:ph type="ctrTitle" hasCustomPrompt="1"/>
          </p:nvPr>
        </p:nvSpPr>
        <p:spPr>
          <a:xfrm>
            <a:off x="574223" y="5148746"/>
            <a:ext cx="5652041" cy="292869"/>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3" name="Subtitle 2">
            <a:extLst>
              <a:ext uri="{FF2B5EF4-FFF2-40B4-BE49-F238E27FC236}">
                <a16:creationId xmlns:a16="http://schemas.microsoft.com/office/drawing/2014/main" id="{7F6CA333-41DC-344F-F516-BB2EC5FB313B}"/>
              </a:ext>
            </a:extLst>
          </p:cNvPr>
          <p:cNvSpPr>
            <a:spLocks noGrp="1"/>
          </p:cNvSpPr>
          <p:nvPr>
            <p:ph type="subTitle" idx="1" hasCustomPrompt="1"/>
          </p:nvPr>
        </p:nvSpPr>
        <p:spPr>
          <a:xfrm>
            <a:off x="574223" y="5466756"/>
            <a:ext cx="5652041" cy="869805"/>
          </a:xfrm>
        </p:spPr>
        <p:txBody>
          <a:bodyPr/>
          <a:lstStyle>
            <a:lvl1pPr marL="0" indent="0" algn="l">
              <a:buNone/>
              <a:defRPr sz="2400" b="0" spc="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solidFill>
                  <a:schemeClr val="bg1"/>
                </a:solidFill>
                <a:latin typeface="Arial" panose="020B0604020202020204" pitchFamily="34" charset="0"/>
                <a:ea typeface="Helvetica Neue" panose="02000503000000020004" pitchFamily="2" charset="0"/>
                <a:cs typeface="Arial" panose="020B0604020202020204" pitchFamily="34" charset="0"/>
              </a:rPr>
              <a:t>This layout can be used for a quote, important message, or agenda.</a:t>
            </a:r>
          </a:p>
        </p:txBody>
      </p:sp>
      <p:sp>
        <p:nvSpPr>
          <p:cNvPr id="6" name="Slide Number Placeholder 5">
            <a:extLst>
              <a:ext uri="{FF2B5EF4-FFF2-40B4-BE49-F238E27FC236}">
                <a16:creationId xmlns:a16="http://schemas.microsoft.com/office/drawing/2014/main" id="{0FA77FC4-82E8-C2F4-3A16-1EFC3F999202}"/>
              </a:ext>
            </a:extLst>
          </p:cNvPr>
          <p:cNvSpPr>
            <a:spLocks noGrp="1"/>
          </p:cNvSpPr>
          <p:nvPr>
            <p:ph type="sldNum" sz="quarter" idx="12"/>
          </p:nvPr>
        </p:nvSpPr>
        <p:spPr>
          <a:xfrm>
            <a:off x="9185564" y="6336561"/>
            <a:ext cx="27432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D4C14166-281C-B749-8685-15C69FE31BAE}" type="slidenum">
              <a:rPr lang="en-US" smtClean="0"/>
              <a:pPr/>
              <a:t>‹#›</a:t>
            </a:fld>
            <a:endParaRPr lang="en-US"/>
          </a:p>
        </p:txBody>
      </p:sp>
    </p:spTree>
    <p:extLst>
      <p:ext uri="{BB962C8B-B14F-4D97-AF65-F5344CB8AC3E}">
        <p14:creationId xmlns:p14="http://schemas.microsoft.com/office/powerpoint/2010/main" val="1718987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dium Content Box_Cupola">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D29FE09-F61D-41B8-E1CE-F7026B2933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61361-9AE5-76C2-1213-FFD18861460B}"/>
              </a:ext>
            </a:extLst>
          </p:cNvPr>
          <p:cNvSpPr>
            <a:spLocks noGrp="1"/>
          </p:cNvSpPr>
          <p:nvPr>
            <p:ph type="sldNum" sz="quarter" idx="12"/>
          </p:nvPr>
        </p:nvSpPr>
        <p:spPr/>
        <p:txBody>
          <a:bodyPr/>
          <a:lstStyle/>
          <a:p>
            <a:fld id="{D4C14166-281C-B749-8685-15C69FE31BAE}" type="slidenum">
              <a:rPr lang="en-US" smtClean="0"/>
              <a:t>‹#›</a:t>
            </a:fld>
            <a:endParaRPr lang="en-US"/>
          </a:p>
        </p:txBody>
      </p:sp>
      <p:pic>
        <p:nvPicPr>
          <p:cNvPr id="8" name="Picture 7" descr="Orbital nighttime peeks through the International Space Station's cupola, or &quot;window to the world,&quot; nearly 270 miles above the Indian Ocean. In the right window, the cymbal-shaped solar array that powers Northrop Grumman's Cygnus spacecraft can be seen.">
            <a:extLst>
              <a:ext uri="{FF2B5EF4-FFF2-40B4-BE49-F238E27FC236}">
                <a16:creationId xmlns:a16="http://schemas.microsoft.com/office/drawing/2014/main" id="{664FAFD8-6B6C-A938-2D69-8CDB7DEDAB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3445663" y="0"/>
            <a:ext cx="8746338" cy="6858000"/>
          </a:xfrm>
          <a:prstGeom prst="rect">
            <a:avLst/>
          </a:prstGeom>
        </p:spPr>
      </p:pic>
      <p:sp>
        <p:nvSpPr>
          <p:cNvPr id="9" name="Rectangle 8">
            <a:extLst>
              <a:ext uri="{FF2B5EF4-FFF2-40B4-BE49-F238E27FC236}">
                <a16:creationId xmlns:a16="http://schemas.microsoft.com/office/drawing/2014/main" id="{D96E39A5-1E8A-D463-461A-FDF38D265D0C}"/>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42000">
                <a:srgbClr val="01012B">
                  <a:alpha val="0"/>
                </a:srgbClr>
              </a:gs>
              <a:gs pos="69000">
                <a:schemeClr val="tx1"/>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0DE3577-46A6-E84B-6FAE-9108EBBC9956}"/>
              </a:ext>
            </a:extLst>
          </p:cNvPr>
          <p:cNvSpPr>
            <a:spLocks noGrp="1"/>
          </p:cNvSpPr>
          <p:nvPr>
            <p:ph type="ctrTitle" hasCustomPrompt="1"/>
          </p:nvPr>
        </p:nvSpPr>
        <p:spPr>
          <a:xfrm>
            <a:off x="446460" y="2771815"/>
            <a:ext cx="5397127" cy="318010"/>
          </a:xfrm>
        </p:spPr>
        <p:txBody>
          <a:bodyPr anchor="b">
            <a:noAutofit/>
          </a:bodyPr>
          <a:lstStyle>
            <a:lvl1pPr algn="l">
              <a:defRPr sz="1600" b="1" spc="300">
                <a:solidFill>
                  <a:srgbClr val="33AD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CLICK TO EDIT HEADER TEXT</a:t>
            </a:r>
          </a:p>
        </p:txBody>
      </p:sp>
      <p:sp>
        <p:nvSpPr>
          <p:cNvPr id="13" name="Slide Number Placeholder 5">
            <a:extLst>
              <a:ext uri="{FF2B5EF4-FFF2-40B4-BE49-F238E27FC236}">
                <a16:creationId xmlns:a16="http://schemas.microsoft.com/office/drawing/2014/main" id="{DFE63964-D5B7-81BA-8313-A8973917ED76}"/>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2" name="Text Placeholder 2">
            <a:extLst>
              <a:ext uri="{FF2B5EF4-FFF2-40B4-BE49-F238E27FC236}">
                <a16:creationId xmlns:a16="http://schemas.microsoft.com/office/drawing/2014/main" id="{B0FFE4EB-18B1-F83E-D857-54C42A49F9FA}"/>
              </a:ext>
            </a:extLst>
          </p:cNvPr>
          <p:cNvSpPr>
            <a:spLocks noGrp="1"/>
          </p:cNvSpPr>
          <p:nvPr>
            <p:ph type="body" idx="13" hasCustomPrompt="1"/>
          </p:nvPr>
        </p:nvSpPr>
        <p:spPr>
          <a:xfrm>
            <a:off x="446461" y="3145170"/>
            <a:ext cx="5397127" cy="3211180"/>
          </a:xfrm>
        </p:spPr>
        <p:txBody>
          <a:bodyPr>
            <a:normAutofit/>
          </a:bodyPr>
          <a:lstStyle>
            <a:lvl1pPr marL="0" indent="0">
              <a:buNone/>
              <a:defRPr sz="20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Tree>
    <p:extLst>
      <p:ext uri="{BB962C8B-B14F-4D97-AF65-F5344CB8AC3E}">
        <p14:creationId xmlns:p14="http://schemas.microsoft.com/office/powerpoint/2010/main" val="2289635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edium Content Box_Kennedy">
    <p:spTree>
      <p:nvGrpSpPr>
        <p:cNvPr id="1" name=""/>
        <p:cNvGrpSpPr/>
        <p:nvPr/>
      </p:nvGrpSpPr>
      <p:grpSpPr>
        <a:xfrm>
          <a:off x="0" y="0"/>
          <a:ext cx="0" cy="0"/>
          <a:chOff x="0" y="0"/>
          <a:chExt cx="0" cy="0"/>
        </a:xfrm>
      </p:grpSpPr>
      <p:pic>
        <p:nvPicPr>
          <p:cNvPr id="3" name="Picture 2" descr="A view of the Vehicle Assembly Building (VAB) with a vibrant NASA logo, referred to as the meatball, and American Flag at NASA’s Kennedy Space Center in Florida.">
            <a:extLst>
              <a:ext uri="{FF2B5EF4-FFF2-40B4-BE49-F238E27FC236}">
                <a16:creationId xmlns:a16="http://schemas.microsoft.com/office/drawing/2014/main" id="{ABA11EB8-E489-B927-408D-FEA738666BE5}"/>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1"/>
            <a:ext cx="12192001" cy="6858000"/>
          </a:xfrm>
          <a:prstGeom prst="rect">
            <a:avLst/>
          </a:prstGeom>
        </p:spPr>
      </p:pic>
      <p:sp>
        <p:nvSpPr>
          <p:cNvPr id="10" name="Title 1">
            <a:extLst>
              <a:ext uri="{FF2B5EF4-FFF2-40B4-BE49-F238E27FC236}">
                <a16:creationId xmlns:a16="http://schemas.microsoft.com/office/drawing/2014/main" id="{20DE3577-46A6-E84B-6FAE-9108EBBC9956}"/>
              </a:ext>
            </a:extLst>
          </p:cNvPr>
          <p:cNvSpPr>
            <a:spLocks noGrp="1"/>
          </p:cNvSpPr>
          <p:nvPr>
            <p:ph type="ctrTitle" hasCustomPrompt="1"/>
          </p:nvPr>
        </p:nvSpPr>
        <p:spPr>
          <a:xfrm>
            <a:off x="5386388" y="802244"/>
            <a:ext cx="6106739"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13" name="Slide Number Placeholder 5">
            <a:extLst>
              <a:ext uri="{FF2B5EF4-FFF2-40B4-BE49-F238E27FC236}">
                <a16:creationId xmlns:a16="http://schemas.microsoft.com/office/drawing/2014/main" id="{DFE63964-D5B7-81BA-8313-A8973917ED76}"/>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2" name="Text Placeholder 2">
            <a:extLst>
              <a:ext uri="{FF2B5EF4-FFF2-40B4-BE49-F238E27FC236}">
                <a16:creationId xmlns:a16="http://schemas.microsoft.com/office/drawing/2014/main" id="{B0FFE4EB-18B1-F83E-D857-54C42A49F9FA}"/>
              </a:ext>
            </a:extLst>
          </p:cNvPr>
          <p:cNvSpPr>
            <a:spLocks noGrp="1"/>
          </p:cNvSpPr>
          <p:nvPr>
            <p:ph type="body" idx="13" hasCustomPrompt="1"/>
          </p:nvPr>
        </p:nvSpPr>
        <p:spPr>
          <a:xfrm>
            <a:off x="5386388" y="1175599"/>
            <a:ext cx="6106739" cy="3267814"/>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Tree>
    <p:extLst>
      <p:ext uri="{BB962C8B-B14F-4D97-AF65-F5344CB8AC3E}">
        <p14:creationId xmlns:p14="http://schemas.microsoft.com/office/powerpoint/2010/main" val="2435373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Content Box_Station">
    <p:spTree>
      <p:nvGrpSpPr>
        <p:cNvPr id="1" name=""/>
        <p:cNvGrpSpPr/>
        <p:nvPr/>
      </p:nvGrpSpPr>
      <p:grpSpPr>
        <a:xfrm>
          <a:off x="0" y="0"/>
          <a:ext cx="0" cy="0"/>
          <a:chOff x="0" y="0"/>
          <a:chExt cx="0" cy="0"/>
        </a:xfrm>
      </p:grpSpPr>
      <p:pic>
        <p:nvPicPr>
          <p:cNvPr id="8" name="Picture 7" descr="This mosaic depicts the International Space Station pictured from the SpaceX Crew Dragon Endeavour during a fly around of the orbiting lab that took place following its undocking from the Harmony module’s space-facing port on Nov. 8, 2021. ">
            <a:extLst>
              <a:ext uri="{FF2B5EF4-FFF2-40B4-BE49-F238E27FC236}">
                <a16:creationId xmlns:a16="http://schemas.microsoft.com/office/drawing/2014/main" id="{9A80C9AD-5B55-F275-2EA7-2E186D8E845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2"/>
          <a:stretch/>
        </p:blipFill>
        <p:spPr>
          <a:xfrm>
            <a:off x="5114925" y="0"/>
            <a:ext cx="7077075" cy="6858000"/>
          </a:xfrm>
          <a:prstGeom prst="rect">
            <a:avLst/>
          </a:prstGeom>
        </p:spPr>
      </p:pic>
      <p:sp>
        <p:nvSpPr>
          <p:cNvPr id="9" name="Title 1">
            <a:extLst>
              <a:ext uri="{FF2B5EF4-FFF2-40B4-BE49-F238E27FC236}">
                <a16:creationId xmlns:a16="http://schemas.microsoft.com/office/drawing/2014/main" id="{20DCD16C-5B40-772F-4508-C35485EB8FE3}"/>
              </a:ext>
            </a:extLst>
          </p:cNvPr>
          <p:cNvSpPr>
            <a:spLocks noGrp="1"/>
          </p:cNvSpPr>
          <p:nvPr>
            <p:ph type="ctrTitle" hasCustomPrompt="1"/>
          </p:nvPr>
        </p:nvSpPr>
        <p:spPr>
          <a:xfrm>
            <a:off x="618297" y="589800"/>
            <a:ext cx="5782502"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10" name="Text Placeholder 2">
            <a:extLst>
              <a:ext uri="{FF2B5EF4-FFF2-40B4-BE49-F238E27FC236}">
                <a16:creationId xmlns:a16="http://schemas.microsoft.com/office/drawing/2014/main" id="{4AD7714F-411C-4835-8225-90553555E865}"/>
              </a:ext>
            </a:extLst>
          </p:cNvPr>
          <p:cNvSpPr>
            <a:spLocks noGrp="1"/>
          </p:cNvSpPr>
          <p:nvPr>
            <p:ph type="body" idx="13" hasCustomPrompt="1"/>
          </p:nvPr>
        </p:nvSpPr>
        <p:spPr>
          <a:xfrm>
            <a:off x="618297" y="963154"/>
            <a:ext cx="5782503"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
        <p:nvSpPr>
          <p:cNvPr id="12" name="Slide Number Placeholder 5">
            <a:extLst>
              <a:ext uri="{FF2B5EF4-FFF2-40B4-BE49-F238E27FC236}">
                <a16:creationId xmlns:a16="http://schemas.microsoft.com/office/drawing/2014/main" id="{2CCCDFA6-53EA-5982-BF9B-C1D80ECB2134}"/>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3158442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xtra Large Content Box_Station">
    <p:spTree>
      <p:nvGrpSpPr>
        <p:cNvPr id="1" name=""/>
        <p:cNvGrpSpPr/>
        <p:nvPr/>
      </p:nvGrpSpPr>
      <p:grpSpPr>
        <a:xfrm>
          <a:off x="0" y="0"/>
          <a:ext cx="0" cy="0"/>
          <a:chOff x="0" y="0"/>
          <a:chExt cx="0" cy="0"/>
        </a:xfrm>
      </p:grpSpPr>
      <p:pic>
        <p:nvPicPr>
          <p:cNvPr id="8" name="Picture 7" descr="This mosaic depicts the International Space Station pictured from the SpaceX Crew Dragon Endeavour during a fly around of the orbiting lab that took place following its undocking from the Harmony module’s space-facing port on Nov. 8, 2021. ">
            <a:extLst>
              <a:ext uri="{FF2B5EF4-FFF2-40B4-BE49-F238E27FC236}">
                <a16:creationId xmlns:a16="http://schemas.microsoft.com/office/drawing/2014/main" id="{9A80C9AD-5B55-F275-2EA7-2E186D8E845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2" r="16628"/>
          <a:stretch/>
        </p:blipFill>
        <p:spPr>
          <a:xfrm>
            <a:off x="6291653" y="0"/>
            <a:ext cx="5900347" cy="6858000"/>
          </a:xfrm>
          <a:prstGeom prst="rect">
            <a:avLst/>
          </a:prstGeom>
        </p:spPr>
      </p:pic>
      <p:sp>
        <p:nvSpPr>
          <p:cNvPr id="9" name="Title 1">
            <a:extLst>
              <a:ext uri="{FF2B5EF4-FFF2-40B4-BE49-F238E27FC236}">
                <a16:creationId xmlns:a16="http://schemas.microsoft.com/office/drawing/2014/main" id="{20DCD16C-5B40-772F-4508-C35485EB8FE3}"/>
              </a:ext>
            </a:extLst>
          </p:cNvPr>
          <p:cNvSpPr>
            <a:spLocks noGrp="1"/>
          </p:cNvSpPr>
          <p:nvPr>
            <p:ph type="ctrTitle" hasCustomPrompt="1"/>
          </p:nvPr>
        </p:nvSpPr>
        <p:spPr>
          <a:xfrm>
            <a:off x="618297" y="589800"/>
            <a:ext cx="6786844"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10" name="Text Placeholder 2">
            <a:extLst>
              <a:ext uri="{FF2B5EF4-FFF2-40B4-BE49-F238E27FC236}">
                <a16:creationId xmlns:a16="http://schemas.microsoft.com/office/drawing/2014/main" id="{4AD7714F-411C-4835-8225-90553555E865}"/>
              </a:ext>
            </a:extLst>
          </p:cNvPr>
          <p:cNvSpPr>
            <a:spLocks noGrp="1"/>
          </p:cNvSpPr>
          <p:nvPr>
            <p:ph type="body" idx="13" hasCustomPrompt="1"/>
          </p:nvPr>
        </p:nvSpPr>
        <p:spPr>
          <a:xfrm>
            <a:off x="618297" y="963154"/>
            <a:ext cx="6786844"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
        <p:nvSpPr>
          <p:cNvPr id="12" name="Slide Number Placeholder 5">
            <a:extLst>
              <a:ext uri="{FF2B5EF4-FFF2-40B4-BE49-F238E27FC236}">
                <a16:creationId xmlns:a16="http://schemas.microsoft.com/office/drawing/2014/main" id="{2CCCDFA6-53EA-5982-BF9B-C1D80ECB2134}"/>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2800890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xtra Large Content Box_Earth">
    <p:spTree>
      <p:nvGrpSpPr>
        <p:cNvPr id="1" name=""/>
        <p:cNvGrpSpPr/>
        <p:nvPr/>
      </p:nvGrpSpPr>
      <p:grpSpPr>
        <a:xfrm>
          <a:off x="0" y="0"/>
          <a:ext cx="0" cy="0"/>
          <a:chOff x="0" y="0"/>
          <a:chExt cx="0" cy="0"/>
        </a:xfrm>
      </p:grpSpPr>
      <p:pic>
        <p:nvPicPr>
          <p:cNvPr id="2" name="Picture 1" descr="Earth observation taken by the Expedition 42 crew aboard the International Space Station.">
            <a:extLst>
              <a:ext uri="{FF2B5EF4-FFF2-40B4-BE49-F238E27FC236}">
                <a16:creationId xmlns:a16="http://schemas.microsoft.com/office/drawing/2014/main" id="{0A3B2A06-0F69-367F-4B8A-57E31A3BF394}"/>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57188" b="16499"/>
          <a:stretch/>
        </p:blipFill>
        <p:spPr>
          <a:xfrm>
            <a:off x="-1" y="0"/>
            <a:ext cx="12192001" cy="6858000"/>
          </a:xfrm>
          <a:prstGeom prst="rect">
            <a:avLst/>
          </a:prstGeom>
        </p:spPr>
      </p:pic>
      <p:sp>
        <p:nvSpPr>
          <p:cNvPr id="6" name="Rectangle 5">
            <a:extLst>
              <a:ext uri="{FF2B5EF4-FFF2-40B4-BE49-F238E27FC236}">
                <a16:creationId xmlns:a16="http://schemas.microsoft.com/office/drawing/2014/main" id="{CA5D42B4-8AEB-182A-BDFB-607B6C8C5385}"/>
              </a:ext>
              <a:ext uri="{C183D7F6-B498-43B3-948B-1728B52AA6E4}">
                <adec:decorative xmlns:adec="http://schemas.microsoft.com/office/drawing/2017/decorative" val="1"/>
              </a:ext>
            </a:extLst>
          </p:cNvPr>
          <p:cNvSpPr/>
          <p:nvPr userDrawn="1"/>
        </p:nvSpPr>
        <p:spPr>
          <a:xfrm>
            <a:off x="0" y="0"/>
            <a:ext cx="10949049" cy="6858000"/>
          </a:xfrm>
          <a:prstGeom prst="rect">
            <a:avLst/>
          </a:prstGeom>
          <a:gradFill>
            <a:gsLst>
              <a:gs pos="73000">
                <a:srgbClr val="33ADFF">
                  <a:alpha val="0"/>
                </a:srgbClr>
              </a:gs>
              <a:gs pos="100000">
                <a:srgbClr val="33ADFF">
                  <a:alpha val="65111"/>
                </a:srgb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0E8D1E5-94F6-5BE9-A8F5-62A4CE9317A8}"/>
              </a:ext>
            </a:extLst>
          </p:cNvPr>
          <p:cNvSpPr>
            <a:spLocks noGrp="1"/>
          </p:cNvSpPr>
          <p:nvPr>
            <p:ph type="ctrTitle" hasCustomPrompt="1"/>
          </p:nvPr>
        </p:nvSpPr>
        <p:spPr>
          <a:xfrm>
            <a:off x="618296" y="589800"/>
            <a:ext cx="10777835"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5" name="Text Placeholder 2">
            <a:extLst>
              <a:ext uri="{FF2B5EF4-FFF2-40B4-BE49-F238E27FC236}">
                <a16:creationId xmlns:a16="http://schemas.microsoft.com/office/drawing/2014/main" id="{D5288DAE-A1C4-2CCC-362D-3B9B9CF351B1}"/>
              </a:ext>
            </a:extLst>
          </p:cNvPr>
          <p:cNvSpPr>
            <a:spLocks noGrp="1"/>
          </p:cNvSpPr>
          <p:nvPr>
            <p:ph type="body" idx="13" hasCustomPrompt="1"/>
          </p:nvPr>
        </p:nvSpPr>
        <p:spPr>
          <a:xfrm>
            <a:off x="618297" y="963154"/>
            <a:ext cx="10777836" cy="507343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
        <p:nvSpPr>
          <p:cNvPr id="13" name="Slide Number Placeholder 5">
            <a:extLst>
              <a:ext uri="{FF2B5EF4-FFF2-40B4-BE49-F238E27FC236}">
                <a16:creationId xmlns:a16="http://schemas.microsoft.com/office/drawing/2014/main" id="{A452DF39-8049-A23A-CA46-25818E47C8E5}"/>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18956409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s Content_Earth">
    <p:spTree>
      <p:nvGrpSpPr>
        <p:cNvPr id="1" name=""/>
        <p:cNvGrpSpPr/>
        <p:nvPr/>
      </p:nvGrpSpPr>
      <p:grpSpPr>
        <a:xfrm>
          <a:off x="0" y="0"/>
          <a:ext cx="0" cy="0"/>
          <a:chOff x="0" y="0"/>
          <a:chExt cx="0" cy="0"/>
        </a:xfrm>
      </p:grpSpPr>
      <p:pic>
        <p:nvPicPr>
          <p:cNvPr id="5" name="Picture 4" descr="Earth observation taken by the Expedition 42 crew aboard the International Space Station.">
            <a:extLst>
              <a:ext uri="{FF2B5EF4-FFF2-40B4-BE49-F238E27FC236}">
                <a16:creationId xmlns:a16="http://schemas.microsoft.com/office/drawing/2014/main" id="{C3DEE397-8519-099E-08BF-DD65229778AF}"/>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57188" b="16499"/>
          <a:stretch/>
        </p:blipFill>
        <p:spPr>
          <a:xfrm>
            <a:off x="-1" y="0"/>
            <a:ext cx="12192001" cy="6858000"/>
          </a:xfrm>
          <a:prstGeom prst="rect">
            <a:avLst/>
          </a:prstGeom>
        </p:spPr>
      </p:pic>
      <p:sp>
        <p:nvSpPr>
          <p:cNvPr id="9" name="Rectangle 8">
            <a:extLst>
              <a:ext uri="{FF2B5EF4-FFF2-40B4-BE49-F238E27FC236}">
                <a16:creationId xmlns:a16="http://schemas.microsoft.com/office/drawing/2014/main" id="{D42DC23A-6DBA-3298-285F-95D451500DB8}"/>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a:gsLst>
              <a:gs pos="73000">
                <a:srgbClr val="33ADFF">
                  <a:alpha val="0"/>
                </a:srgbClr>
              </a:gs>
              <a:gs pos="100000">
                <a:srgbClr val="33ADFF">
                  <a:alpha val="65111"/>
                </a:srgb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0E8D1E5-94F6-5BE9-A8F5-62A4CE9317A8}"/>
              </a:ext>
            </a:extLst>
          </p:cNvPr>
          <p:cNvSpPr>
            <a:spLocks noGrp="1"/>
          </p:cNvSpPr>
          <p:nvPr>
            <p:ph type="ctrTitle" hasCustomPrompt="1"/>
          </p:nvPr>
        </p:nvSpPr>
        <p:spPr>
          <a:xfrm>
            <a:off x="618297" y="589800"/>
            <a:ext cx="5376032"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6" name="Text Placeholder 2">
            <a:extLst>
              <a:ext uri="{FF2B5EF4-FFF2-40B4-BE49-F238E27FC236}">
                <a16:creationId xmlns:a16="http://schemas.microsoft.com/office/drawing/2014/main" id="{ED596763-01EC-B98B-6F04-F5EF18E64EF8}"/>
              </a:ext>
            </a:extLst>
          </p:cNvPr>
          <p:cNvSpPr>
            <a:spLocks noGrp="1"/>
          </p:cNvSpPr>
          <p:nvPr>
            <p:ph type="body" idx="14" hasCustomPrompt="1"/>
          </p:nvPr>
        </p:nvSpPr>
        <p:spPr>
          <a:xfrm>
            <a:off x="618296" y="958612"/>
            <a:ext cx="5376033" cy="4969490"/>
          </a:xfrm>
        </p:spPr>
        <p:txBody>
          <a:bodyPr>
            <a:normAutofit/>
          </a:bodyPr>
          <a:lstStyle>
            <a:lvl1pPr marL="285750" indent="-285750">
              <a:buFont typeface="Arial" panose="020B0604020202020204" pitchFamily="34" charset="0"/>
              <a:buChar char="•"/>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a:p>
            <a:pPr lvl="0"/>
            <a:r>
              <a:rPr lang="en-US"/>
              <a:t>Bullet #2</a:t>
            </a:r>
          </a:p>
          <a:p>
            <a:pPr lvl="0"/>
            <a:r>
              <a:rPr lang="en-US"/>
              <a:t>Bullet #3</a:t>
            </a:r>
          </a:p>
        </p:txBody>
      </p:sp>
      <p:sp>
        <p:nvSpPr>
          <p:cNvPr id="7" name="Text Placeholder 2">
            <a:extLst>
              <a:ext uri="{FF2B5EF4-FFF2-40B4-BE49-F238E27FC236}">
                <a16:creationId xmlns:a16="http://schemas.microsoft.com/office/drawing/2014/main" id="{CA2B2F05-34C1-1A51-B3B4-7BC3F8C55F5F}"/>
              </a:ext>
            </a:extLst>
          </p:cNvPr>
          <p:cNvSpPr>
            <a:spLocks noGrp="1"/>
          </p:cNvSpPr>
          <p:nvPr>
            <p:ph type="body" idx="15" hasCustomPrompt="1"/>
          </p:nvPr>
        </p:nvSpPr>
        <p:spPr>
          <a:xfrm>
            <a:off x="6197671" y="958612"/>
            <a:ext cx="5376033" cy="4969490"/>
          </a:xfrm>
        </p:spPr>
        <p:txBody>
          <a:bodyPr>
            <a:normAutofit/>
          </a:bodyPr>
          <a:lstStyle>
            <a:lvl1pPr marL="285750" indent="-285750">
              <a:buFont typeface="Arial" panose="020B0604020202020204" pitchFamily="34" charset="0"/>
              <a:buChar char="•"/>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a:p>
            <a:pPr lvl="0"/>
            <a:r>
              <a:rPr lang="en-US"/>
              <a:t>Bullet #2</a:t>
            </a:r>
          </a:p>
          <a:p>
            <a:pPr lvl="0"/>
            <a:r>
              <a:rPr lang="en-US"/>
              <a:t>Bullet #3</a:t>
            </a:r>
          </a:p>
        </p:txBody>
      </p:sp>
      <p:sp>
        <p:nvSpPr>
          <p:cNvPr id="8" name="Slide Number Placeholder 5">
            <a:extLst>
              <a:ext uri="{FF2B5EF4-FFF2-40B4-BE49-F238E27FC236}">
                <a16:creationId xmlns:a16="http://schemas.microsoft.com/office/drawing/2014/main" id="{81277BE3-3FBA-C71E-B4F1-BE5C3CF0A66A}"/>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42650865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Image_Earth">
    <p:spTree>
      <p:nvGrpSpPr>
        <p:cNvPr id="1" name=""/>
        <p:cNvGrpSpPr/>
        <p:nvPr/>
      </p:nvGrpSpPr>
      <p:grpSpPr>
        <a:xfrm>
          <a:off x="0" y="0"/>
          <a:ext cx="0" cy="0"/>
          <a:chOff x="0" y="0"/>
          <a:chExt cx="0" cy="0"/>
        </a:xfrm>
      </p:grpSpPr>
      <p:pic>
        <p:nvPicPr>
          <p:cNvPr id="5" name="Picture 4" descr="Earth observation taken by the Expedition 42 crew aboard the International Space Station.">
            <a:extLst>
              <a:ext uri="{FF2B5EF4-FFF2-40B4-BE49-F238E27FC236}">
                <a16:creationId xmlns:a16="http://schemas.microsoft.com/office/drawing/2014/main" id="{C3DEE397-8519-099E-08BF-DD65229778AF}"/>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57188" b="16499"/>
          <a:stretch/>
        </p:blipFill>
        <p:spPr>
          <a:xfrm>
            <a:off x="-1" y="0"/>
            <a:ext cx="12192001" cy="6858000"/>
          </a:xfrm>
          <a:prstGeom prst="rect">
            <a:avLst/>
          </a:prstGeom>
        </p:spPr>
      </p:pic>
      <p:sp>
        <p:nvSpPr>
          <p:cNvPr id="9" name="Rectangle 8">
            <a:extLst>
              <a:ext uri="{FF2B5EF4-FFF2-40B4-BE49-F238E27FC236}">
                <a16:creationId xmlns:a16="http://schemas.microsoft.com/office/drawing/2014/main" id="{D42DC23A-6DBA-3298-285F-95D451500DB8}"/>
              </a:ext>
              <a:ext uri="{C183D7F6-B498-43B3-948B-1728B52AA6E4}">
                <adec:decorative xmlns:adec="http://schemas.microsoft.com/office/drawing/2017/decorative" val="1"/>
              </a:ext>
            </a:extLst>
          </p:cNvPr>
          <p:cNvSpPr/>
          <p:nvPr userDrawn="1"/>
        </p:nvSpPr>
        <p:spPr>
          <a:xfrm>
            <a:off x="-1" y="0"/>
            <a:ext cx="12192000" cy="6858000"/>
          </a:xfrm>
          <a:prstGeom prst="rect">
            <a:avLst/>
          </a:prstGeom>
          <a:gradFill>
            <a:gsLst>
              <a:gs pos="73000">
                <a:srgbClr val="33ADFF">
                  <a:alpha val="0"/>
                </a:srgbClr>
              </a:gs>
              <a:gs pos="100000">
                <a:srgbClr val="33ADFF">
                  <a:alpha val="65111"/>
                </a:srgb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0E8D1E5-94F6-5BE9-A8F5-62A4CE9317A8}"/>
              </a:ext>
            </a:extLst>
          </p:cNvPr>
          <p:cNvSpPr>
            <a:spLocks noGrp="1"/>
          </p:cNvSpPr>
          <p:nvPr>
            <p:ph type="ctrTitle" hasCustomPrompt="1"/>
          </p:nvPr>
        </p:nvSpPr>
        <p:spPr>
          <a:xfrm>
            <a:off x="618297" y="589800"/>
            <a:ext cx="6269520"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6" name="Text Placeholder 2">
            <a:extLst>
              <a:ext uri="{FF2B5EF4-FFF2-40B4-BE49-F238E27FC236}">
                <a16:creationId xmlns:a16="http://schemas.microsoft.com/office/drawing/2014/main" id="{ED596763-01EC-B98B-6F04-F5EF18E64EF8}"/>
              </a:ext>
            </a:extLst>
          </p:cNvPr>
          <p:cNvSpPr>
            <a:spLocks noGrp="1"/>
          </p:cNvSpPr>
          <p:nvPr>
            <p:ph type="body" idx="14" hasCustomPrompt="1"/>
          </p:nvPr>
        </p:nvSpPr>
        <p:spPr>
          <a:xfrm>
            <a:off x="618296" y="958612"/>
            <a:ext cx="6269521" cy="4925353"/>
          </a:xfrm>
        </p:spPr>
        <p:txBody>
          <a:bodyPr>
            <a:normAutofit/>
          </a:bodyPr>
          <a:lstStyle>
            <a:lvl1pPr marL="285750" indent="-285750">
              <a:buFont typeface="Arial" panose="020B0604020202020204" pitchFamily="34" charset="0"/>
              <a:buChar char="•"/>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a:p>
            <a:pPr lvl="0"/>
            <a:r>
              <a:rPr lang="en-US"/>
              <a:t>Bullet #2</a:t>
            </a:r>
          </a:p>
          <a:p>
            <a:pPr lvl="0"/>
            <a:r>
              <a:rPr lang="en-US"/>
              <a:t>Bullet #3</a:t>
            </a:r>
          </a:p>
        </p:txBody>
      </p:sp>
      <p:sp>
        <p:nvSpPr>
          <p:cNvPr id="8" name="Slide Number Placeholder 5">
            <a:extLst>
              <a:ext uri="{FF2B5EF4-FFF2-40B4-BE49-F238E27FC236}">
                <a16:creationId xmlns:a16="http://schemas.microsoft.com/office/drawing/2014/main" id="{81277BE3-3FBA-C71E-B4F1-BE5C3CF0A66A}"/>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
        <p:nvSpPr>
          <p:cNvPr id="3" name="Picture Placeholder 2">
            <a:extLst>
              <a:ext uri="{FF2B5EF4-FFF2-40B4-BE49-F238E27FC236}">
                <a16:creationId xmlns:a16="http://schemas.microsoft.com/office/drawing/2014/main" id="{DADA0160-A3C2-3DEA-8D72-EAD678DF1C00}"/>
              </a:ext>
            </a:extLst>
          </p:cNvPr>
          <p:cNvSpPr>
            <a:spLocks noGrp="1"/>
          </p:cNvSpPr>
          <p:nvPr>
            <p:ph type="pic" sz="quarter" idx="15"/>
          </p:nvPr>
        </p:nvSpPr>
        <p:spPr>
          <a:xfrm>
            <a:off x="7092191" y="958612"/>
            <a:ext cx="4481512" cy="4925353"/>
          </a:xfrm>
        </p:spPr>
        <p:txBody>
          <a:bodyPr/>
          <a:lstStyle/>
          <a:p>
            <a:endParaRPr lang="en-US"/>
          </a:p>
        </p:txBody>
      </p:sp>
    </p:spTree>
    <p:extLst>
      <p:ext uri="{BB962C8B-B14F-4D97-AF65-F5344CB8AC3E}">
        <p14:creationId xmlns:p14="http://schemas.microsoft.com/office/powerpoint/2010/main" val="7219846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xtra Large Content Box_Earth_2">
    <p:spTree>
      <p:nvGrpSpPr>
        <p:cNvPr id="1" name=""/>
        <p:cNvGrpSpPr/>
        <p:nvPr/>
      </p:nvGrpSpPr>
      <p:grpSpPr>
        <a:xfrm>
          <a:off x="0" y="0"/>
          <a:ext cx="0" cy="0"/>
          <a:chOff x="0" y="0"/>
          <a:chExt cx="0" cy="0"/>
        </a:xfrm>
      </p:grpSpPr>
      <p:pic>
        <p:nvPicPr>
          <p:cNvPr id="5" name="Picture 4" descr="An orbital sunrise casts elongated cloud shadows in this photograph from the International Space Station as it orbited 260 miles above the Peru-Ecuador border in South America.">
            <a:extLst>
              <a:ext uri="{FF2B5EF4-FFF2-40B4-BE49-F238E27FC236}">
                <a16:creationId xmlns:a16="http://schemas.microsoft.com/office/drawing/2014/main" id="{BE5762D9-EF6E-60D3-15C9-69C1F0848F1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45365" b="37219"/>
          <a:stretch/>
        </p:blipFill>
        <p:spPr>
          <a:xfrm>
            <a:off x="-1" y="1356234"/>
            <a:ext cx="12200035" cy="5501766"/>
          </a:xfrm>
          <a:prstGeom prst="rect">
            <a:avLst/>
          </a:prstGeom>
        </p:spPr>
      </p:pic>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2" name="Title 1">
            <a:extLst>
              <a:ext uri="{FF2B5EF4-FFF2-40B4-BE49-F238E27FC236}">
                <a16:creationId xmlns:a16="http://schemas.microsoft.com/office/drawing/2014/main" id="{19A7A1E5-29D9-DBD5-8746-F998AFF1E7DF}"/>
              </a:ext>
            </a:extLst>
          </p:cNvPr>
          <p:cNvSpPr>
            <a:spLocks noGrp="1"/>
          </p:cNvSpPr>
          <p:nvPr>
            <p:ph type="ctrTitle" hasCustomPrompt="1"/>
          </p:nvPr>
        </p:nvSpPr>
        <p:spPr>
          <a:xfrm>
            <a:off x="618297" y="589800"/>
            <a:ext cx="10777836"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3" name="Text Placeholder 2">
            <a:extLst>
              <a:ext uri="{FF2B5EF4-FFF2-40B4-BE49-F238E27FC236}">
                <a16:creationId xmlns:a16="http://schemas.microsoft.com/office/drawing/2014/main" id="{8BEADC6F-019E-D1B3-F6B9-9A71B8FE957F}"/>
              </a:ext>
            </a:extLst>
          </p:cNvPr>
          <p:cNvSpPr>
            <a:spLocks noGrp="1"/>
          </p:cNvSpPr>
          <p:nvPr>
            <p:ph type="body" idx="13" hasCustomPrompt="1"/>
          </p:nvPr>
        </p:nvSpPr>
        <p:spPr>
          <a:xfrm>
            <a:off x="618297" y="963155"/>
            <a:ext cx="10777836" cy="4794178"/>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93148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rge Content Box_Glover">
    <p:spTree>
      <p:nvGrpSpPr>
        <p:cNvPr id="1" name=""/>
        <p:cNvGrpSpPr/>
        <p:nvPr/>
      </p:nvGrpSpPr>
      <p:grpSpPr>
        <a:xfrm>
          <a:off x="0" y="0"/>
          <a:ext cx="0" cy="0"/>
          <a:chOff x="0" y="0"/>
          <a:chExt cx="0" cy="0"/>
        </a:xfrm>
      </p:grpSpPr>
      <p:pic>
        <p:nvPicPr>
          <p:cNvPr id="2" name="Picture 1" descr="NASA astronaut and Expedition 64 Flight Engineer Victor Glover is pictured inside the cupola, the International Space Station's &quot;window to the world,&quot; as the orbiting lab flew 263 miles above France.">
            <a:extLst>
              <a:ext uri="{FF2B5EF4-FFF2-40B4-BE49-F238E27FC236}">
                <a16:creationId xmlns:a16="http://schemas.microsoft.com/office/drawing/2014/main" id="{AC2A586B-278E-E73C-AA22-87D2DD8A149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805" r="1805"/>
          <a:stretch/>
        </p:blipFill>
        <p:spPr>
          <a:xfrm>
            <a:off x="3216728" y="0"/>
            <a:ext cx="8975272" cy="6858000"/>
          </a:xfrm>
          <a:prstGeom prst="rect">
            <a:avLst/>
          </a:prstGeom>
        </p:spPr>
      </p:pic>
      <p:sp>
        <p:nvSpPr>
          <p:cNvPr id="3" name="Rectangle 2">
            <a:extLst>
              <a:ext uri="{FF2B5EF4-FFF2-40B4-BE49-F238E27FC236}">
                <a16:creationId xmlns:a16="http://schemas.microsoft.com/office/drawing/2014/main" id="{5ACA2E8B-3CF2-E1E7-2E2A-7F90DA6AFEAA}"/>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21000">
                <a:srgbClr val="01012B">
                  <a:alpha val="0"/>
                </a:srgbClr>
              </a:gs>
              <a:gs pos="60000">
                <a:schemeClr val="tx1"/>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4" name="Title 1">
            <a:extLst>
              <a:ext uri="{FF2B5EF4-FFF2-40B4-BE49-F238E27FC236}">
                <a16:creationId xmlns:a16="http://schemas.microsoft.com/office/drawing/2014/main" id="{1CF70680-DB15-D674-3376-E3B21520FB0E}"/>
              </a:ext>
            </a:extLst>
          </p:cNvPr>
          <p:cNvSpPr>
            <a:spLocks noGrp="1"/>
          </p:cNvSpPr>
          <p:nvPr>
            <p:ph type="ctrTitle" hasCustomPrompt="1"/>
          </p:nvPr>
        </p:nvSpPr>
        <p:spPr>
          <a:xfrm>
            <a:off x="618296" y="589800"/>
            <a:ext cx="6208705"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5" name="Text Placeholder 2">
            <a:extLst>
              <a:ext uri="{FF2B5EF4-FFF2-40B4-BE49-F238E27FC236}">
                <a16:creationId xmlns:a16="http://schemas.microsoft.com/office/drawing/2014/main" id="{A4A771E9-97FC-E1CE-0D0D-F6C3D5D33654}"/>
              </a:ext>
            </a:extLst>
          </p:cNvPr>
          <p:cNvSpPr>
            <a:spLocks noGrp="1"/>
          </p:cNvSpPr>
          <p:nvPr>
            <p:ph type="body" idx="13" hasCustomPrompt="1"/>
          </p:nvPr>
        </p:nvSpPr>
        <p:spPr>
          <a:xfrm>
            <a:off x="618297" y="963154"/>
            <a:ext cx="6208706"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16137523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rge Content Box_Station_2">
    <p:spTree>
      <p:nvGrpSpPr>
        <p:cNvPr id="1" name=""/>
        <p:cNvGrpSpPr/>
        <p:nvPr/>
      </p:nvGrpSpPr>
      <p:grpSpPr>
        <a:xfrm>
          <a:off x="0" y="0"/>
          <a:ext cx="0" cy="0"/>
          <a:chOff x="0" y="0"/>
          <a:chExt cx="0" cy="0"/>
        </a:xfrm>
      </p:grpSpPr>
      <p:pic>
        <p:nvPicPr>
          <p:cNvPr id="4" name="Picture 3" descr="The International Space Station is pictured from the SpaceX Crew Dragon Endeavour during a fly around of the orbiting lab that took place following its undocking from the Harmony module’s space-facing port on Nov. 8, 2021. ">
            <a:extLst>
              <a:ext uri="{FF2B5EF4-FFF2-40B4-BE49-F238E27FC236}">
                <a16:creationId xmlns:a16="http://schemas.microsoft.com/office/drawing/2014/main" id="{DF6605BA-04EA-B41C-3399-6FB033F859E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3409" r="-13409"/>
          <a:stretch/>
        </p:blipFill>
        <p:spPr>
          <a:xfrm>
            <a:off x="0" y="1"/>
            <a:ext cx="12192000" cy="6858000"/>
          </a:xfrm>
          <a:prstGeom prst="rect">
            <a:avLst/>
          </a:prstGeom>
        </p:spPr>
      </p:pic>
      <p:sp>
        <p:nvSpPr>
          <p:cNvPr id="5" name="Rectangle 4">
            <a:extLst>
              <a:ext uri="{FF2B5EF4-FFF2-40B4-BE49-F238E27FC236}">
                <a16:creationId xmlns:a16="http://schemas.microsoft.com/office/drawing/2014/main" id="{C912FE54-B13E-DD4E-B4CD-2C03AD567B21}"/>
              </a:ext>
              <a:ext uri="{C183D7F6-B498-43B3-948B-1728B52AA6E4}">
                <adec:decorative xmlns:adec="http://schemas.microsoft.com/office/drawing/2017/decorative" val="1"/>
              </a:ext>
            </a:extLst>
          </p:cNvPr>
          <p:cNvSpPr/>
          <p:nvPr userDrawn="1"/>
        </p:nvSpPr>
        <p:spPr>
          <a:xfrm>
            <a:off x="0" y="0"/>
            <a:ext cx="12191999" cy="6858000"/>
          </a:xfrm>
          <a:prstGeom prst="rect">
            <a:avLst/>
          </a:prstGeom>
          <a:gradFill flip="none" rotWithShape="1">
            <a:gsLst>
              <a:gs pos="27000">
                <a:srgbClr val="01012B">
                  <a:alpha val="0"/>
                </a:srgbClr>
              </a:gs>
              <a:gs pos="66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2" name="Title 1">
            <a:extLst>
              <a:ext uri="{FF2B5EF4-FFF2-40B4-BE49-F238E27FC236}">
                <a16:creationId xmlns:a16="http://schemas.microsoft.com/office/drawing/2014/main" id="{50B9F114-5C77-4449-7C5C-AA7A5390C78B}"/>
              </a:ext>
            </a:extLst>
          </p:cNvPr>
          <p:cNvSpPr>
            <a:spLocks noGrp="1"/>
          </p:cNvSpPr>
          <p:nvPr>
            <p:ph type="ctrTitle" hasCustomPrompt="1"/>
          </p:nvPr>
        </p:nvSpPr>
        <p:spPr>
          <a:xfrm>
            <a:off x="5386388" y="802244"/>
            <a:ext cx="6106739"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3" name="Text Placeholder 2">
            <a:extLst>
              <a:ext uri="{FF2B5EF4-FFF2-40B4-BE49-F238E27FC236}">
                <a16:creationId xmlns:a16="http://schemas.microsoft.com/office/drawing/2014/main" id="{BA75083B-25E2-A4ED-08D5-16A0061F39C1}"/>
              </a:ext>
            </a:extLst>
          </p:cNvPr>
          <p:cNvSpPr>
            <a:spLocks noGrp="1"/>
          </p:cNvSpPr>
          <p:nvPr>
            <p:ph type="body" idx="13" hasCustomPrompt="1"/>
          </p:nvPr>
        </p:nvSpPr>
        <p:spPr>
          <a:xfrm>
            <a:off x="5386388" y="1175598"/>
            <a:ext cx="6106739" cy="4880157"/>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Tree>
    <p:extLst>
      <p:ext uri="{BB962C8B-B14F-4D97-AF65-F5344CB8AC3E}">
        <p14:creationId xmlns:p14="http://schemas.microsoft.com/office/powerpoint/2010/main" val="20125282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Content Box_Launch">
    <p:spTree>
      <p:nvGrpSpPr>
        <p:cNvPr id="1" name=""/>
        <p:cNvGrpSpPr/>
        <p:nvPr/>
      </p:nvGrpSpPr>
      <p:grpSpPr>
        <a:xfrm>
          <a:off x="0" y="0"/>
          <a:ext cx="0" cy="0"/>
          <a:chOff x="0" y="0"/>
          <a:chExt cx="0" cy="0"/>
        </a:xfrm>
      </p:grpSpPr>
      <p:pic>
        <p:nvPicPr>
          <p:cNvPr id="2" name="Picture 1" descr="In this five-minute long exposure, a SpaceX Falcon 9 rocket carrying the company's Dragon spacecraft is launched on NASA’s SpaceX Crew-6 mission to the International Space Station with NASA astronauts Stephen Bowen and Warren &quot;Woody&quot; Hoburg, UAE (United Arab Emirates) astronaut Sultan Alneyadi, and Roscosmos cosmonaut Andrey Fedyaev onboard, Thursday, March 2, 2023, at NASA’s Kennedy Space Center in Florida. ">
            <a:extLst>
              <a:ext uri="{FF2B5EF4-FFF2-40B4-BE49-F238E27FC236}">
                <a16:creationId xmlns:a16="http://schemas.microsoft.com/office/drawing/2014/main" id="{050318A0-1132-9BA2-43B4-989D8AC4552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22899" r="22899" b="2834"/>
          <a:stretch/>
        </p:blipFill>
        <p:spPr>
          <a:xfrm>
            <a:off x="0" y="0"/>
            <a:ext cx="12192000" cy="6858000"/>
          </a:xfrm>
          <a:prstGeom prst="rect">
            <a:avLst/>
          </a:prstGeom>
        </p:spPr>
      </p:pic>
      <p:sp>
        <p:nvSpPr>
          <p:cNvPr id="5" name="Rectangle 4">
            <a:extLst>
              <a:ext uri="{FF2B5EF4-FFF2-40B4-BE49-F238E27FC236}">
                <a16:creationId xmlns:a16="http://schemas.microsoft.com/office/drawing/2014/main" id="{1A096C4B-0E8E-7E5B-F263-D139E88F23BE}"/>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40000">
                <a:srgbClr val="01012B">
                  <a:alpha val="0"/>
                </a:srgbClr>
              </a:gs>
              <a:gs pos="70000">
                <a:schemeClr val="tx1"/>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3" name="Title 1">
            <a:extLst>
              <a:ext uri="{FF2B5EF4-FFF2-40B4-BE49-F238E27FC236}">
                <a16:creationId xmlns:a16="http://schemas.microsoft.com/office/drawing/2014/main" id="{FACAED1E-20A4-D2E6-354A-CB13C80941D3}"/>
              </a:ext>
            </a:extLst>
          </p:cNvPr>
          <p:cNvSpPr>
            <a:spLocks noGrp="1"/>
          </p:cNvSpPr>
          <p:nvPr>
            <p:ph type="ctrTitle" hasCustomPrompt="1"/>
          </p:nvPr>
        </p:nvSpPr>
        <p:spPr>
          <a:xfrm>
            <a:off x="618296" y="589800"/>
            <a:ext cx="6208705"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4" name="Text Placeholder 2">
            <a:extLst>
              <a:ext uri="{FF2B5EF4-FFF2-40B4-BE49-F238E27FC236}">
                <a16:creationId xmlns:a16="http://schemas.microsoft.com/office/drawing/2014/main" id="{C146431C-2945-D46D-0EC8-FF625FDEA964}"/>
              </a:ext>
            </a:extLst>
          </p:cNvPr>
          <p:cNvSpPr>
            <a:spLocks noGrp="1"/>
          </p:cNvSpPr>
          <p:nvPr>
            <p:ph type="body" idx="13" hasCustomPrompt="1"/>
          </p:nvPr>
        </p:nvSpPr>
        <p:spPr>
          <a:xfrm>
            <a:off x="618297" y="963154"/>
            <a:ext cx="6208706"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26192077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 Content Box_Antenna">
    <p:spTree>
      <p:nvGrpSpPr>
        <p:cNvPr id="1" name=""/>
        <p:cNvGrpSpPr/>
        <p:nvPr/>
      </p:nvGrpSpPr>
      <p:grpSpPr>
        <a:xfrm>
          <a:off x="0" y="0"/>
          <a:ext cx="0" cy="0"/>
          <a:chOff x="0" y="0"/>
          <a:chExt cx="0" cy="0"/>
        </a:xfrm>
      </p:grpSpPr>
      <p:pic>
        <p:nvPicPr>
          <p:cNvPr id="6" name="Picture 5" descr="A giant 230-foot (70-meter) antenna lights up a dark night sky with golden hues.">
            <a:extLst>
              <a:ext uri="{FF2B5EF4-FFF2-40B4-BE49-F238E27FC236}">
                <a16:creationId xmlns:a16="http://schemas.microsoft.com/office/drawing/2014/main" id="{42A55DD5-61EF-F7C4-1282-3CD100AC85F4}"/>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35761" r="-29597"/>
          <a:stretch/>
        </p:blipFill>
        <p:spPr>
          <a:xfrm>
            <a:off x="4347" y="0"/>
            <a:ext cx="8827624" cy="6858000"/>
          </a:xfrm>
          <a:prstGeom prst="rect">
            <a:avLst/>
          </a:prstGeom>
        </p:spPr>
      </p:pic>
      <p:sp>
        <p:nvSpPr>
          <p:cNvPr id="7" name="Rectangle 6">
            <a:extLst>
              <a:ext uri="{FF2B5EF4-FFF2-40B4-BE49-F238E27FC236}">
                <a16:creationId xmlns:a16="http://schemas.microsoft.com/office/drawing/2014/main" id="{59128B43-9D2A-A01F-92BA-DD24B58C2F15}"/>
              </a:ext>
              <a:ext uri="{C183D7F6-B498-43B3-948B-1728B52AA6E4}">
                <adec:decorative xmlns:adec="http://schemas.microsoft.com/office/drawing/2017/decorative" val="1"/>
              </a:ext>
            </a:extLst>
          </p:cNvPr>
          <p:cNvSpPr/>
          <p:nvPr userDrawn="1"/>
        </p:nvSpPr>
        <p:spPr>
          <a:xfrm>
            <a:off x="0" y="0"/>
            <a:ext cx="12187653" cy="6858000"/>
          </a:xfrm>
          <a:prstGeom prst="rect">
            <a:avLst/>
          </a:prstGeom>
          <a:gradFill flip="none" rotWithShape="1">
            <a:gsLst>
              <a:gs pos="38000">
                <a:srgbClr val="01012B">
                  <a:alpha val="0"/>
                </a:srgbClr>
              </a:gs>
              <a:gs pos="58000">
                <a:schemeClr val="tx1"/>
              </a:gs>
            </a:gsLst>
            <a:lin ang="3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4" name="Title 1">
            <a:extLst>
              <a:ext uri="{FF2B5EF4-FFF2-40B4-BE49-F238E27FC236}">
                <a16:creationId xmlns:a16="http://schemas.microsoft.com/office/drawing/2014/main" id="{1CF70680-DB15-D674-3376-E3B21520FB0E}"/>
              </a:ext>
            </a:extLst>
          </p:cNvPr>
          <p:cNvSpPr>
            <a:spLocks noGrp="1"/>
          </p:cNvSpPr>
          <p:nvPr>
            <p:ph type="ctrTitle" hasCustomPrompt="1"/>
          </p:nvPr>
        </p:nvSpPr>
        <p:spPr>
          <a:xfrm>
            <a:off x="3882491" y="589800"/>
            <a:ext cx="7599727"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5" name="Text Placeholder 2">
            <a:extLst>
              <a:ext uri="{FF2B5EF4-FFF2-40B4-BE49-F238E27FC236}">
                <a16:creationId xmlns:a16="http://schemas.microsoft.com/office/drawing/2014/main" id="{A4A771E9-97FC-E1CE-0D0D-F6C3D5D33654}"/>
              </a:ext>
            </a:extLst>
          </p:cNvPr>
          <p:cNvSpPr>
            <a:spLocks noGrp="1"/>
          </p:cNvSpPr>
          <p:nvPr>
            <p:ph type="body" idx="13" hasCustomPrompt="1"/>
          </p:nvPr>
        </p:nvSpPr>
        <p:spPr>
          <a:xfrm>
            <a:off x="3882492" y="963154"/>
            <a:ext cx="7599728"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22642570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Content Box_Commercial Space">
    <p:spTree>
      <p:nvGrpSpPr>
        <p:cNvPr id="1" name=""/>
        <p:cNvGrpSpPr/>
        <p:nvPr/>
      </p:nvGrpSpPr>
      <p:grpSpPr>
        <a:xfrm>
          <a:off x="0" y="0"/>
          <a:ext cx="0" cy="0"/>
          <a:chOff x="0" y="0"/>
          <a:chExt cx="0" cy="0"/>
        </a:xfrm>
      </p:grpSpPr>
      <p:pic>
        <p:nvPicPr>
          <p:cNvPr id="7" name="Picture 6" descr="An illustration of a person looking out of a window to Earth below.">
            <a:extLst>
              <a:ext uri="{FF2B5EF4-FFF2-40B4-BE49-F238E27FC236}">
                <a16:creationId xmlns:a16="http://schemas.microsoft.com/office/drawing/2014/main" id="{14696311-5A7E-BF86-CFF8-6A8DF7E5C646}"/>
              </a:ext>
            </a:extLst>
          </p:cNvPr>
          <p:cNvPicPr>
            <a:picLocks noChangeAspect="1"/>
          </p:cNvPicPr>
          <p:nvPr userDrawn="1"/>
        </p:nvPicPr>
        <p:blipFill rotWithShape="1">
          <a:blip r:embed="rId2"/>
          <a:srcRect l="11151" t="25423" b="7018"/>
          <a:stretch/>
        </p:blipFill>
        <p:spPr>
          <a:xfrm>
            <a:off x="8633637" y="0"/>
            <a:ext cx="3558363" cy="6858000"/>
          </a:xfrm>
          <a:prstGeom prst="rect">
            <a:avLst/>
          </a:prstGeom>
        </p:spPr>
      </p:pic>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5" name="Rectangle 4">
            <a:extLst>
              <a:ext uri="{FF2B5EF4-FFF2-40B4-BE49-F238E27FC236}">
                <a16:creationId xmlns:a16="http://schemas.microsoft.com/office/drawing/2014/main" id="{1A096C4B-0E8E-7E5B-F263-D139E88F23BE}"/>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21000">
                <a:srgbClr val="01012B">
                  <a:alpha val="0"/>
                </a:srgbClr>
              </a:gs>
              <a:gs pos="30000">
                <a:schemeClr val="tx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ACAED1E-20A4-D2E6-354A-CB13C80941D3}"/>
              </a:ext>
            </a:extLst>
          </p:cNvPr>
          <p:cNvSpPr>
            <a:spLocks noGrp="1"/>
          </p:cNvSpPr>
          <p:nvPr>
            <p:ph type="ctrTitle" hasCustomPrompt="1"/>
          </p:nvPr>
        </p:nvSpPr>
        <p:spPr>
          <a:xfrm>
            <a:off x="618296" y="589800"/>
            <a:ext cx="7568772"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4" name="Text Placeholder 2">
            <a:extLst>
              <a:ext uri="{FF2B5EF4-FFF2-40B4-BE49-F238E27FC236}">
                <a16:creationId xmlns:a16="http://schemas.microsoft.com/office/drawing/2014/main" id="{C146431C-2945-D46D-0EC8-FF625FDEA964}"/>
              </a:ext>
            </a:extLst>
          </p:cNvPr>
          <p:cNvSpPr>
            <a:spLocks noGrp="1"/>
          </p:cNvSpPr>
          <p:nvPr>
            <p:ph type="body" idx="13" hasCustomPrompt="1"/>
          </p:nvPr>
        </p:nvSpPr>
        <p:spPr>
          <a:xfrm>
            <a:off x="618296" y="963154"/>
            <a:ext cx="7568773"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21370727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rge Content Box_STEM_1">
    <p:spTree>
      <p:nvGrpSpPr>
        <p:cNvPr id="1" name=""/>
        <p:cNvGrpSpPr/>
        <p:nvPr/>
      </p:nvGrpSpPr>
      <p:grpSpPr>
        <a:xfrm>
          <a:off x="0" y="0"/>
          <a:ext cx="0" cy="0"/>
          <a:chOff x="0" y="0"/>
          <a:chExt cx="0" cy="0"/>
        </a:xfrm>
      </p:grpSpPr>
      <p:pic>
        <p:nvPicPr>
          <p:cNvPr id="7" name="Picture 6" descr="Local students participate in an Earth Information Center (EIC) student engagement event, Friday, June 23, 2023, at the Mary W. Jackson NASA Headquarters building in Washington. ">
            <a:extLst>
              <a:ext uri="{FF2B5EF4-FFF2-40B4-BE49-F238E27FC236}">
                <a16:creationId xmlns:a16="http://schemas.microsoft.com/office/drawing/2014/main" id="{CAE18967-DF0D-CFA8-86CD-6483DD2923B2}"/>
              </a:ext>
            </a:extLst>
          </p:cNvPr>
          <p:cNvPicPr>
            <a:picLocks noChangeAspect="1"/>
          </p:cNvPicPr>
          <p:nvPr userDrawn="1"/>
        </p:nvPicPr>
        <p:blipFill rotWithShape="1">
          <a:blip r:embed="rId2"/>
          <a:srcRect l="9664" t="13608" r="17031" b="17365"/>
          <a:stretch/>
        </p:blipFill>
        <p:spPr>
          <a:xfrm>
            <a:off x="0" y="0"/>
            <a:ext cx="5263115" cy="6858000"/>
          </a:xfrm>
          <a:prstGeom prst="rect">
            <a:avLst/>
          </a:prstGeom>
        </p:spPr>
      </p:pic>
      <p:sp>
        <p:nvSpPr>
          <p:cNvPr id="5" name="Rectangle 4">
            <a:extLst>
              <a:ext uri="{FF2B5EF4-FFF2-40B4-BE49-F238E27FC236}">
                <a16:creationId xmlns:a16="http://schemas.microsoft.com/office/drawing/2014/main" id="{C912FE54-B13E-DD4E-B4CD-2C03AD567B21}"/>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41000">
                <a:srgbClr val="01012B">
                  <a:alpha val="0"/>
                </a:srgbClr>
              </a:gs>
              <a:gs pos="61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2" name="Title 1">
            <a:extLst>
              <a:ext uri="{FF2B5EF4-FFF2-40B4-BE49-F238E27FC236}">
                <a16:creationId xmlns:a16="http://schemas.microsoft.com/office/drawing/2014/main" id="{50B9F114-5C77-4449-7C5C-AA7A5390C78B}"/>
              </a:ext>
            </a:extLst>
          </p:cNvPr>
          <p:cNvSpPr>
            <a:spLocks noGrp="1"/>
          </p:cNvSpPr>
          <p:nvPr>
            <p:ph type="ctrTitle" hasCustomPrompt="1"/>
          </p:nvPr>
        </p:nvSpPr>
        <p:spPr>
          <a:xfrm>
            <a:off x="5386388" y="802244"/>
            <a:ext cx="6106739"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3" name="Text Placeholder 2">
            <a:extLst>
              <a:ext uri="{FF2B5EF4-FFF2-40B4-BE49-F238E27FC236}">
                <a16:creationId xmlns:a16="http://schemas.microsoft.com/office/drawing/2014/main" id="{BA75083B-25E2-A4ED-08D5-16A0061F39C1}"/>
              </a:ext>
            </a:extLst>
          </p:cNvPr>
          <p:cNvSpPr>
            <a:spLocks noGrp="1"/>
          </p:cNvSpPr>
          <p:nvPr>
            <p:ph type="body" idx="13" hasCustomPrompt="1"/>
          </p:nvPr>
        </p:nvSpPr>
        <p:spPr>
          <a:xfrm>
            <a:off x="5386388" y="1175598"/>
            <a:ext cx="6106739" cy="4880157"/>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Tree>
    <p:extLst>
      <p:ext uri="{BB962C8B-B14F-4D97-AF65-F5344CB8AC3E}">
        <p14:creationId xmlns:p14="http://schemas.microsoft.com/office/powerpoint/2010/main" val="42515050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arge Content Box_STEM_2">
    <p:spTree>
      <p:nvGrpSpPr>
        <p:cNvPr id="1" name=""/>
        <p:cNvGrpSpPr/>
        <p:nvPr/>
      </p:nvGrpSpPr>
      <p:grpSpPr>
        <a:xfrm>
          <a:off x="0" y="0"/>
          <a:ext cx="0" cy="0"/>
          <a:chOff x="0" y="0"/>
          <a:chExt cx="0" cy="0"/>
        </a:xfrm>
      </p:grpSpPr>
      <p:pic>
        <p:nvPicPr>
          <p:cNvPr id="7" name="Picture 6" descr="Local students participate in an Earth Information Center (EIC) student engagement event, Friday, June 23, 2023, at the Mary W. Jackson NASA Headquarters building in Washington. ">
            <a:extLst>
              <a:ext uri="{FF2B5EF4-FFF2-40B4-BE49-F238E27FC236}">
                <a16:creationId xmlns:a16="http://schemas.microsoft.com/office/drawing/2014/main" id="{94A597C8-94D4-081F-98D8-42B23437B862}"/>
              </a:ext>
            </a:extLst>
          </p:cNvPr>
          <p:cNvPicPr>
            <a:picLocks noChangeAspect="1"/>
          </p:cNvPicPr>
          <p:nvPr userDrawn="1"/>
        </p:nvPicPr>
        <p:blipFill rotWithShape="1">
          <a:blip r:embed="rId2"/>
          <a:srcRect l="11441" t="35231" r="23796" b="5"/>
          <a:stretch/>
        </p:blipFill>
        <p:spPr>
          <a:xfrm>
            <a:off x="2884244" y="0"/>
            <a:ext cx="9307756" cy="6857466"/>
          </a:xfrm>
          <a:prstGeom prst="rect">
            <a:avLst/>
          </a:prstGeom>
        </p:spPr>
      </p:pic>
      <p:sp>
        <p:nvSpPr>
          <p:cNvPr id="3" name="Rectangle 2">
            <a:extLst>
              <a:ext uri="{FF2B5EF4-FFF2-40B4-BE49-F238E27FC236}">
                <a16:creationId xmlns:a16="http://schemas.microsoft.com/office/drawing/2014/main" id="{5ACA2E8B-3CF2-E1E7-2E2A-7F90DA6AFEAA}"/>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33000">
                <a:srgbClr val="01012B">
                  <a:alpha val="0"/>
                </a:srgbClr>
              </a:gs>
              <a:gs pos="56000">
                <a:schemeClr val="tx1"/>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4" name="Title 1">
            <a:extLst>
              <a:ext uri="{FF2B5EF4-FFF2-40B4-BE49-F238E27FC236}">
                <a16:creationId xmlns:a16="http://schemas.microsoft.com/office/drawing/2014/main" id="{1CF70680-DB15-D674-3376-E3B21520FB0E}"/>
              </a:ext>
            </a:extLst>
          </p:cNvPr>
          <p:cNvSpPr>
            <a:spLocks noGrp="1"/>
          </p:cNvSpPr>
          <p:nvPr>
            <p:ph type="ctrTitle" hasCustomPrompt="1"/>
          </p:nvPr>
        </p:nvSpPr>
        <p:spPr>
          <a:xfrm>
            <a:off x="618296" y="589800"/>
            <a:ext cx="6208705"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5" name="Text Placeholder 2">
            <a:extLst>
              <a:ext uri="{FF2B5EF4-FFF2-40B4-BE49-F238E27FC236}">
                <a16:creationId xmlns:a16="http://schemas.microsoft.com/office/drawing/2014/main" id="{A4A771E9-97FC-E1CE-0D0D-F6C3D5D33654}"/>
              </a:ext>
            </a:extLst>
          </p:cNvPr>
          <p:cNvSpPr>
            <a:spLocks noGrp="1"/>
          </p:cNvSpPr>
          <p:nvPr>
            <p:ph type="body" idx="13" hasCustomPrompt="1"/>
          </p:nvPr>
        </p:nvSpPr>
        <p:spPr>
          <a:xfrm>
            <a:off x="618297" y="963154"/>
            <a:ext cx="6208706"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28292635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xtra Large Content Box_Blank Black">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A452DF39-8049-A23A-CA46-25818E47C8E5}"/>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2" name="Title 1">
            <a:extLst>
              <a:ext uri="{FF2B5EF4-FFF2-40B4-BE49-F238E27FC236}">
                <a16:creationId xmlns:a16="http://schemas.microsoft.com/office/drawing/2014/main" id="{099517C1-26BF-A2E9-C4A6-E70D6254F94F}"/>
              </a:ext>
            </a:extLst>
          </p:cNvPr>
          <p:cNvSpPr>
            <a:spLocks noGrp="1"/>
          </p:cNvSpPr>
          <p:nvPr>
            <p:ph type="ctrTitle" hasCustomPrompt="1"/>
          </p:nvPr>
        </p:nvSpPr>
        <p:spPr>
          <a:xfrm>
            <a:off x="618296" y="589800"/>
            <a:ext cx="10777835"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3" name="Text Placeholder 2">
            <a:extLst>
              <a:ext uri="{FF2B5EF4-FFF2-40B4-BE49-F238E27FC236}">
                <a16:creationId xmlns:a16="http://schemas.microsoft.com/office/drawing/2014/main" id="{73EF54AF-D683-8209-5738-4C6E585C9AB8}"/>
              </a:ext>
            </a:extLst>
          </p:cNvPr>
          <p:cNvSpPr>
            <a:spLocks noGrp="1"/>
          </p:cNvSpPr>
          <p:nvPr>
            <p:ph type="body" idx="13" hasCustomPrompt="1"/>
          </p:nvPr>
        </p:nvSpPr>
        <p:spPr>
          <a:xfrm>
            <a:off x="618297" y="963154"/>
            <a:ext cx="10777836"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40740919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_Blank Black">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A452DF39-8049-A23A-CA46-25818E47C8E5}"/>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2" name="Title 1">
            <a:extLst>
              <a:ext uri="{FF2B5EF4-FFF2-40B4-BE49-F238E27FC236}">
                <a16:creationId xmlns:a16="http://schemas.microsoft.com/office/drawing/2014/main" id="{099517C1-26BF-A2E9-C4A6-E70D6254F94F}"/>
              </a:ext>
            </a:extLst>
          </p:cNvPr>
          <p:cNvSpPr>
            <a:spLocks noGrp="1"/>
          </p:cNvSpPr>
          <p:nvPr>
            <p:ph type="ctrTitle" hasCustomPrompt="1"/>
          </p:nvPr>
        </p:nvSpPr>
        <p:spPr>
          <a:xfrm>
            <a:off x="618296" y="589800"/>
            <a:ext cx="10777835"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5" name="Table Placeholder 4">
            <a:extLst>
              <a:ext uri="{FF2B5EF4-FFF2-40B4-BE49-F238E27FC236}">
                <a16:creationId xmlns:a16="http://schemas.microsoft.com/office/drawing/2014/main" id="{7E475E02-3635-46EA-F298-EA15E306A04C}"/>
              </a:ext>
            </a:extLst>
          </p:cNvPr>
          <p:cNvSpPr>
            <a:spLocks noGrp="1"/>
          </p:cNvSpPr>
          <p:nvPr>
            <p:ph type="tbl" sz="quarter" idx="10"/>
          </p:nvPr>
        </p:nvSpPr>
        <p:spPr>
          <a:xfrm>
            <a:off x="617538" y="1123950"/>
            <a:ext cx="10779125" cy="4711700"/>
          </a:xfrm>
        </p:spPr>
        <p:txBody>
          <a:bodyPr/>
          <a:lstStyle/>
          <a:p>
            <a:endParaRPr lang="en-US"/>
          </a:p>
        </p:txBody>
      </p:sp>
    </p:spTree>
    <p:extLst>
      <p:ext uri="{BB962C8B-B14F-4D97-AF65-F5344CB8AC3E}">
        <p14:creationId xmlns:p14="http://schemas.microsoft.com/office/powerpoint/2010/main" val="6524814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ck Blank Slide">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A452DF39-8049-A23A-CA46-25818E47C8E5}"/>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29535560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rge Content Box_Astronaut">
    <p:spTree>
      <p:nvGrpSpPr>
        <p:cNvPr id="1" name=""/>
        <p:cNvGrpSpPr/>
        <p:nvPr/>
      </p:nvGrpSpPr>
      <p:grpSpPr>
        <a:xfrm>
          <a:off x="0" y="0"/>
          <a:ext cx="0" cy="0"/>
          <a:chOff x="0" y="0"/>
          <a:chExt cx="0" cy="0"/>
        </a:xfrm>
      </p:grpSpPr>
      <p:pic>
        <p:nvPicPr>
          <p:cNvPr id="7" name="Picture 6" descr="Backdropped against the blue and white Earth 130 nautical miles below, astronaut Mark C. Lee tests the new Simplified Aid for EVA Rescue (SAFER) system.">
            <a:extLst>
              <a:ext uri="{FF2B5EF4-FFF2-40B4-BE49-F238E27FC236}">
                <a16:creationId xmlns:a16="http://schemas.microsoft.com/office/drawing/2014/main" id="{226AD4BF-B673-A2D5-E8DD-F240EE5201B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694219" y="0"/>
            <a:ext cx="6497782" cy="6858000"/>
          </a:xfrm>
          <a:prstGeom prst="rect">
            <a:avLst/>
          </a:prstGeom>
        </p:spPr>
      </p:pic>
      <p:sp>
        <p:nvSpPr>
          <p:cNvPr id="8" name="Rectangle 7">
            <a:extLst>
              <a:ext uri="{FF2B5EF4-FFF2-40B4-BE49-F238E27FC236}">
                <a16:creationId xmlns:a16="http://schemas.microsoft.com/office/drawing/2014/main" id="{A385A056-3223-1846-01E9-0AD543EE974F}"/>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0">
                <a:srgbClr val="DBE5FC">
                  <a:alpha val="0"/>
                </a:srgbClr>
              </a:gs>
              <a:gs pos="36000">
                <a:srgbClr val="DBE5FC"/>
              </a:gs>
            </a:gsLst>
            <a:lin ang="10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E9F51DB-7D85-9FFB-86A0-948FDC61F1BC}"/>
              </a:ext>
            </a:extLst>
          </p:cNvPr>
          <p:cNvSpPr>
            <a:spLocks noGrp="1"/>
          </p:cNvSpPr>
          <p:nvPr>
            <p:ph type="ctrTitle" hasCustomPrompt="1"/>
          </p:nvPr>
        </p:nvSpPr>
        <p:spPr>
          <a:xfrm>
            <a:off x="618296" y="589800"/>
            <a:ext cx="7221559" cy="318010"/>
          </a:xfrm>
        </p:spPr>
        <p:txBody>
          <a:bodyPr anchor="b">
            <a:noAutofit/>
          </a:bodyPr>
          <a:lstStyle>
            <a:lvl1pPr algn="l">
              <a:defRPr sz="1600" b="1" spc="300">
                <a:solidFill>
                  <a:srgbClr val="01012B"/>
                </a:solidFill>
                <a:latin typeface="Arial" panose="020B0604020202020204" pitchFamily="34" charset="0"/>
                <a:cs typeface="Arial" panose="020B0604020202020204" pitchFamily="34" charset="0"/>
              </a:defRPr>
            </a:lvl1pPr>
          </a:lstStyle>
          <a:p>
            <a:r>
              <a:rPr lang="en-US"/>
              <a:t>CLICK TO EDIT HEADER TEXT</a:t>
            </a:r>
          </a:p>
        </p:txBody>
      </p:sp>
      <p:sp>
        <p:nvSpPr>
          <p:cNvPr id="15" name="Text Placeholder 2">
            <a:extLst>
              <a:ext uri="{FF2B5EF4-FFF2-40B4-BE49-F238E27FC236}">
                <a16:creationId xmlns:a16="http://schemas.microsoft.com/office/drawing/2014/main" id="{7C8E13B0-715A-1DC6-2476-84793F4A272B}"/>
              </a:ext>
            </a:extLst>
          </p:cNvPr>
          <p:cNvSpPr>
            <a:spLocks noGrp="1"/>
          </p:cNvSpPr>
          <p:nvPr>
            <p:ph type="body" idx="13" hasCustomPrompt="1"/>
          </p:nvPr>
        </p:nvSpPr>
        <p:spPr>
          <a:xfrm>
            <a:off x="618297" y="963155"/>
            <a:ext cx="7221559" cy="5373406"/>
          </a:xfrm>
        </p:spPr>
        <p:txBody>
          <a:bodyPr>
            <a:normAutofit/>
          </a:bodyPr>
          <a:lstStyle>
            <a:lvl1pPr marL="0" indent="0">
              <a:buNone/>
              <a:defRPr sz="1800">
                <a:solidFill>
                  <a:srgbClr val="01012B"/>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
        <p:nvSpPr>
          <p:cNvPr id="17" name="Slide Number Placeholder 5">
            <a:extLst>
              <a:ext uri="{FF2B5EF4-FFF2-40B4-BE49-F238E27FC236}">
                <a16:creationId xmlns:a16="http://schemas.microsoft.com/office/drawing/2014/main" id="{B744ACC8-7F5D-2FA2-1835-5314E0DA2E7C}"/>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21825123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rge Content Box_Astronaut_2">
    <p:bg>
      <p:bgPr>
        <a:solidFill>
          <a:schemeClr val="bg1"/>
        </a:solidFill>
        <a:effectLst/>
      </p:bgPr>
    </p:bg>
    <p:spTree>
      <p:nvGrpSpPr>
        <p:cNvPr id="1" name=""/>
        <p:cNvGrpSpPr/>
        <p:nvPr/>
      </p:nvGrpSpPr>
      <p:grpSpPr>
        <a:xfrm>
          <a:off x="0" y="0"/>
          <a:ext cx="0" cy="0"/>
          <a:chOff x="0" y="0"/>
          <a:chExt cx="0" cy="0"/>
        </a:xfrm>
      </p:grpSpPr>
      <p:pic>
        <p:nvPicPr>
          <p:cNvPr id="4" name="Picture 3" descr="Close views of Paul Richards during an Extravehicular Activity (EVA) on the International Space Station.">
            <a:extLst>
              <a:ext uri="{FF2B5EF4-FFF2-40B4-BE49-F238E27FC236}">
                <a16:creationId xmlns:a16="http://schemas.microsoft.com/office/drawing/2014/main" id="{9B4E2DB7-34E2-B15C-1535-740AE0B3D454}"/>
              </a:ext>
            </a:extLst>
          </p:cNvPr>
          <p:cNvPicPr>
            <a:picLocks noChangeAspect="1"/>
          </p:cNvPicPr>
          <p:nvPr userDrawn="1"/>
        </p:nvPicPr>
        <p:blipFill rotWithShape="1">
          <a:blip r:embed="rId2"/>
          <a:srcRect l="-37366" t="-238" r="20324" b="238"/>
          <a:stretch/>
        </p:blipFill>
        <p:spPr>
          <a:xfrm>
            <a:off x="0" y="-16350"/>
            <a:ext cx="12192000" cy="6874350"/>
          </a:xfrm>
          <a:prstGeom prst="rect">
            <a:avLst/>
          </a:prstGeom>
        </p:spPr>
      </p:pic>
      <p:sp>
        <p:nvSpPr>
          <p:cNvPr id="6" name="Rectangle 5">
            <a:extLst>
              <a:ext uri="{FF2B5EF4-FFF2-40B4-BE49-F238E27FC236}">
                <a16:creationId xmlns:a16="http://schemas.microsoft.com/office/drawing/2014/main" id="{8E947796-BDFB-3C4B-0945-52C08464B9FE}"/>
              </a:ext>
              <a:ext uri="{C183D7F6-B498-43B3-948B-1728B52AA6E4}">
                <adec:decorative xmlns:adec="http://schemas.microsoft.com/office/drawing/2017/decorative" val="1"/>
              </a:ext>
            </a:extLst>
          </p:cNvPr>
          <p:cNvSpPr/>
          <p:nvPr userDrawn="1"/>
        </p:nvSpPr>
        <p:spPr>
          <a:xfrm>
            <a:off x="0" y="0"/>
            <a:ext cx="12192000" cy="6874350"/>
          </a:xfrm>
          <a:prstGeom prst="rect">
            <a:avLst/>
          </a:prstGeom>
          <a:gradFill flip="none" rotWithShape="1">
            <a:gsLst>
              <a:gs pos="43000">
                <a:schemeClr val="accent1">
                  <a:lumMod val="5000"/>
                  <a:lumOff val="95000"/>
                </a:schemeClr>
              </a:gs>
              <a:gs pos="84000">
                <a:schemeClr val="bg1">
                  <a:alpha val="0"/>
                </a:schemeClr>
              </a:gs>
            </a:gsLst>
            <a:lin ang="1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9A605D-72C8-5B36-B9A1-6C46D21C5DCB}"/>
              </a:ext>
            </a:extLst>
          </p:cNvPr>
          <p:cNvSpPr>
            <a:spLocks noGrp="1"/>
          </p:cNvSpPr>
          <p:nvPr>
            <p:ph type="ctrTitle" hasCustomPrompt="1"/>
          </p:nvPr>
        </p:nvSpPr>
        <p:spPr>
          <a:xfrm>
            <a:off x="618297" y="589800"/>
            <a:ext cx="5760018" cy="318010"/>
          </a:xfrm>
        </p:spPr>
        <p:txBody>
          <a:bodyPr anchor="b">
            <a:noAutofit/>
          </a:bodyPr>
          <a:lstStyle>
            <a:lvl1pPr algn="l">
              <a:defRPr sz="1600" b="1" spc="300">
                <a:solidFill>
                  <a:srgbClr val="000C77"/>
                </a:solidFill>
                <a:latin typeface="Arial" panose="020B0604020202020204" pitchFamily="34" charset="0"/>
                <a:cs typeface="Arial" panose="020B0604020202020204" pitchFamily="34" charset="0"/>
              </a:defRPr>
            </a:lvl1pPr>
          </a:lstStyle>
          <a:p>
            <a:r>
              <a:rPr lang="en-US"/>
              <a:t>CLICK TO EDIT HEADER TEXT</a:t>
            </a:r>
          </a:p>
        </p:txBody>
      </p:sp>
      <p:sp>
        <p:nvSpPr>
          <p:cNvPr id="3" name="Text Placeholder 2">
            <a:extLst>
              <a:ext uri="{FF2B5EF4-FFF2-40B4-BE49-F238E27FC236}">
                <a16:creationId xmlns:a16="http://schemas.microsoft.com/office/drawing/2014/main" id="{D85E6DDB-689F-9403-226C-DD866BE72BC1}"/>
              </a:ext>
            </a:extLst>
          </p:cNvPr>
          <p:cNvSpPr>
            <a:spLocks noGrp="1"/>
          </p:cNvSpPr>
          <p:nvPr>
            <p:ph type="body" idx="13" hasCustomPrompt="1"/>
          </p:nvPr>
        </p:nvSpPr>
        <p:spPr>
          <a:xfrm>
            <a:off x="618298" y="963155"/>
            <a:ext cx="5760018" cy="5373406"/>
          </a:xfrm>
        </p:spPr>
        <p:txBody>
          <a:bodyPr>
            <a:normAutofit/>
          </a:bodyPr>
          <a:lstStyle>
            <a:lvl1pPr marL="0" indent="0">
              <a:buNone/>
              <a:defRPr sz="1800">
                <a:solidFill>
                  <a:srgbClr val="01012B"/>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
        <p:nvSpPr>
          <p:cNvPr id="5" name="Slide Number Placeholder 5">
            <a:extLst>
              <a:ext uri="{FF2B5EF4-FFF2-40B4-BE49-F238E27FC236}">
                <a16:creationId xmlns:a16="http://schemas.microsoft.com/office/drawing/2014/main" id="{656CC43F-54B2-9C32-83F1-120C645BB7F8}"/>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14255765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xtra Large Content Box_Astronaut">
    <p:bg>
      <p:bgPr>
        <a:solidFill>
          <a:schemeClr val="bg1"/>
        </a:solidFill>
        <a:effectLst/>
      </p:bgPr>
    </p:bg>
    <p:spTree>
      <p:nvGrpSpPr>
        <p:cNvPr id="1" name=""/>
        <p:cNvGrpSpPr/>
        <p:nvPr/>
      </p:nvGrpSpPr>
      <p:grpSpPr>
        <a:xfrm>
          <a:off x="0" y="0"/>
          <a:ext cx="0" cy="0"/>
          <a:chOff x="0" y="0"/>
          <a:chExt cx="0" cy="0"/>
        </a:xfrm>
      </p:grpSpPr>
      <p:pic>
        <p:nvPicPr>
          <p:cNvPr id="4" name="Picture 3" descr="Close views of Paul Richards during an Extravehicular Activity (EVA) on the International Space Station.">
            <a:extLst>
              <a:ext uri="{FF2B5EF4-FFF2-40B4-BE49-F238E27FC236}">
                <a16:creationId xmlns:a16="http://schemas.microsoft.com/office/drawing/2014/main" id="{9B4E2DB7-34E2-B15C-1535-740AE0B3D454}"/>
              </a:ext>
            </a:extLst>
          </p:cNvPr>
          <p:cNvPicPr>
            <a:picLocks noChangeAspect="1"/>
          </p:cNvPicPr>
          <p:nvPr userDrawn="1"/>
        </p:nvPicPr>
        <p:blipFill rotWithShape="1">
          <a:blip r:embed="rId2"/>
          <a:srcRect l="-37366" t="-238" r="20324" b="238"/>
          <a:stretch/>
        </p:blipFill>
        <p:spPr>
          <a:xfrm>
            <a:off x="0" y="-16350"/>
            <a:ext cx="12192000" cy="6874350"/>
          </a:xfrm>
          <a:prstGeom prst="rect">
            <a:avLst/>
          </a:prstGeom>
        </p:spPr>
      </p:pic>
      <p:sp>
        <p:nvSpPr>
          <p:cNvPr id="5" name="Rectangle 4">
            <a:extLst>
              <a:ext uri="{FF2B5EF4-FFF2-40B4-BE49-F238E27FC236}">
                <a16:creationId xmlns:a16="http://schemas.microsoft.com/office/drawing/2014/main" id="{26D94F17-8A4F-E892-3B4B-66DF1E3DA92E}"/>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56000">
                <a:schemeClr val="accent1">
                  <a:lumMod val="5000"/>
                  <a:lumOff val="95000"/>
                </a:schemeClr>
              </a:gs>
              <a:gs pos="100000">
                <a:schemeClr val="bg1">
                  <a:alpha val="43000"/>
                </a:schemeClr>
              </a:gs>
            </a:gsLst>
            <a:lin ang="1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9A605D-72C8-5B36-B9A1-6C46D21C5DCB}"/>
              </a:ext>
            </a:extLst>
          </p:cNvPr>
          <p:cNvSpPr>
            <a:spLocks noGrp="1"/>
          </p:cNvSpPr>
          <p:nvPr>
            <p:ph type="ctrTitle" hasCustomPrompt="1"/>
          </p:nvPr>
        </p:nvSpPr>
        <p:spPr>
          <a:xfrm>
            <a:off x="618296" y="589800"/>
            <a:ext cx="8510205" cy="318010"/>
          </a:xfrm>
        </p:spPr>
        <p:txBody>
          <a:bodyPr anchor="b">
            <a:noAutofit/>
          </a:bodyPr>
          <a:lstStyle>
            <a:lvl1pPr algn="l">
              <a:defRPr sz="1600" b="1" spc="300">
                <a:solidFill>
                  <a:srgbClr val="000C77"/>
                </a:solidFill>
                <a:latin typeface="Arial" panose="020B0604020202020204" pitchFamily="34" charset="0"/>
                <a:cs typeface="Arial" panose="020B0604020202020204" pitchFamily="34" charset="0"/>
              </a:defRPr>
            </a:lvl1pPr>
          </a:lstStyle>
          <a:p>
            <a:r>
              <a:rPr lang="en-US"/>
              <a:t>CLICK TO EDIT HEADER TEXT</a:t>
            </a:r>
          </a:p>
        </p:txBody>
      </p:sp>
      <p:sp>
        <p:nvSpPr>
          <p:cNvPr id="3" name="Text Placeholder 2">
            <a:extLst>
              <a:ext uri="{FF2B5EF4-FFF2-40B4-BE49-F238E27FC236}">
                <a16:creationId xmlns:a16="http://schemas.microsoft.com/office/drawing/2014/main" id="{D85E6DDB-689F-9403-226C-DD866BE72BC1}"/>
              </a:ext>
            </a:extLst>
          </p:cNvPr>
          <p:cNvSpPr>
            <a:spLocks noGrp="1"/>
          </p:cNvSpPr>
          <p:nvPr>
            <p:ph type="body" idx="13" hasCustomPrompt="1"/>
          </p:nvPr>
        </p:nvSpPr>
        <p:spPr>
          <a:xfrm>
            <a:off x="618297" y="963155"/>
            <a:ext cx="8510205" cy="5373406"/>
          </a:xfrm>
        </p:spPr>
        <p:txBody>
          <a:bodyPr>
            <a:normAutofit/>
          </a:bodyPr>
          <a:lstStyle>
            <a:lvl1pPr marL="0" indent="0">
              <a:buNone/>
              <a:defRPr sz="1800">
                <a:solidFill>
                  <a:srgbClr val="01012B"/>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
        <p:nvSpPr>
          <p:cNvPr id="6" name="Slide Number Placeholder 5">
            <a:extLst>
              <a:ext uri="{FF2B5EF4-FFF2-40B4-BE49-F238E27FC236}">
                <a16:creationId xmlns:a16="http://schemas.microsoft.com/office/drawing/2014/main" id="{AE35D282-8F02-820A-77E6-DF1C3E189D2C}"/>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24156316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Content Box_NASA HQ">
    <p:spTree>
      <p:nvGrpSpPr>
        <p:cNvPr id="1" name=""/>
        <p:cNvGrpSpPr/>
        <p:nvPr/>
      </p:nvGrpSpPr>
      <p:grpSpPr>
        <a:xfrm>
          <a:off x="0" y="0"/>
          <a:ext cx="0" cy="0"/>
          <a:chOff x="0" y="0"/>
          <a:chExt cx="0" cy="0"/>
        </a:xfrm>
      </p:grpSpPr>
      <p:pic>
        <p:nvPicPr>
          <p:cNvPr id="4" name="Picture 3" descr="The Progress Pride flag is seen flying at the Mary W. Jackson NASA Headquarters Building, Thursday, June 9, 2022, in Washington, DC. ">
            <a:extLst>
              <a:ext uri="{FF2B5EF4-FFF2-40B4-BE49-F238E27FC236}">
                <a16:creationId xmlns:a16="http://schemas.microsoft.com/office/drawing/2014/main" id="{8CBD16AE-58B0-7D8F-7A06-321D2BA84F2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1"/>
            <a:ext cx="12192000" cy="6858000"/>
          </a:xfrm>
          <a:prstGeom prst="rect">
            <a:avLst/>
          </a:prstGeom>
        </p:spPr>
      </p:pic>
      <p:sp>
        <p:nvSpPr>
          <p:cNvPr id="5" name="Rectangle 4">
            <a:extLst>
              <a:ext uri="{FF2B5EF4-FFF2-40B4-BE49-F238E27FC236}">
                <a16:creationId xmlns:a16="http://schemas.microsoft.com/office/drawing/2014/main" id="{6070CE16-36B7-4498-2881-D48D1F3C8AEE}"/>
              </a:ext>
              <a:ext uri="{C183D7F6-B498-43B3-948B-1728B52AA6E4}">
                <adec:decorative xmlns:adec="http://schemas.microsoft.com/office/drawing/2017/decorative" val="1"/>
              </a:ext>
            </a:extLst>
          </p:cNvPr>
          <p:cNvSpPr/>
          <p:nvPr userDrawn="1"/>
        </p:nvSpPr>
        <p:spPr>
          <a:xfrm>
            <a:off x="0" y="0"/>
            <a:ext cx="12191999" cy="6858000"/>
          </a:xfrm>
          <a:prstGeom prst="rect">
            <a:avLst/>
          </a:prstGeom>
          <a:gradFill flip="none" rotWithShape="1">
            <a:gsLst>
              <a:gs pos="12000">
                <a:schemeClr val="bg1">
                  <a:alpha val="0"/>
                </a:schemeClr>
              </a:gs>
              <a:gs pos="70000">
                <a:schemeClr val="bg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0DE3577-46A6-E84B-6FAE-9108EBBC9956}"/>
              </a:ext>
            </a:extLst>
          </p:cNvPr>
          <p:cNvSpPr>
            <a:spLocks noGrp="1"/>
          </p:cNvSpPr>
          <p:nvPr>
            <p:ph type="ctrTitle" hasCustomPrompt="1"/>
          </p:nvPr>
        </p:nvSpPr>
        <p:spPr>
          <a:xfrm>
            <a:off x="6772275" y="802244"/>
            <a:ext cx="4720852" cy="318010"/>
          </a:xfrm>
        </p:spPr>
        <p:txBody>
          <a:bodyPr anchor="b">
            <a:noAutofit/>
          </a:bodyPr>
          <a:lstStyle>
            <a:lvl1pPr algn="l">
              <a:defRPr sz="1600" b="1" spc="300">
                <a:solidFill>
                  <a:srgbClr val="000C77"/>
                </a:solidFill>
                <a:latin typeface="Arial" panose="020B0604020202020204" pitchFamily="34" charset="0"/>
                <a:cs typeface="Arial" panose="020B0604020202020204" pitchFamily="34" charset="0"/>
              </a:defRPr>
            </a:lvl1pPr>
          </a:lstStyle>
          <a:p>
            <a:r>
              <a:rPr lang="en-US"/>
              <a:t>CLICK TO EDIT HEADER TEXT</a:t>
            </a:r>
          </a:p>
        </p:txBody>
      </p:sp>
      <p:sp>
        <p:nvSpPr>
          <p:cNvPr id="13" name="Slide Number Placeholder 5">
            <a:extLst>
              <a:ext uri="{FF2B5EF4-FFF2-40B4-BE49-F238E27FC236}">
                <a16:creationId xmlns:a16="http://schemas.microsoft.com/office/drawing/2014/main" id="{DFE63964-D5B7-81BA-8313-A8973917ED76}"/>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
        <p:nvSpPr>
          <p:cNvPr id="2" name="Text Placeholder 2">
            <a:extLst>
              <a:ext uri="{FF2B5EF4-FFF2-40B4-BE49-F238E27FC236}">
                <a16:creationId xmlns:a16="http://schemas.microsoft.com/office/drawing/2014/main" id="{B0FFE4EB-18B1-F83E-D857-54C42A49F9FA}"/>
              </a:ext>
            </a:extLst>
          </p:cNvPr>
          <p:cNvSpPr>
            <a:spLocks noGrp="1"/>
          </p:cNvSpPr>
          <p:nvPr>
            <p:ph type="body" idx="13" hasCustomPrompt="1"/>
          </p:nvPr>
        </p:nvSpPr>
        <p:spPr>
          <a:xfrm>
            <a:off x="6772275" y="1175598"/>
            <a:ext cx="4720852" cy="5160961"/>
          </a:xfrm>
        </p:spPr>
        <p:txBody>
          <a:bodyPr>
            <a:normAutofit/>
          </a:bodyPr>
          <a:lstStyle>
            <a:lvl1pPr marL="0" indent="0" algn="l">
              <a:buNone/>
              <a:defRPr sz="1800">
                <a:solidFill>
                  <a:srgbClr val="01012B"/>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
        <p:nvSpPr>
          <p:cNvPr id="8" name="Slide Number Placeholder 5">
            <a:extLst>
              <a:ext uri="{FF2B5EF4-FFF2-40B4-BE49-F238E27FC236}">
                <a16:creationId xmlns:a16="http://schemas.microsoft.com/office/drawing/2014/main" id="{F8BFED60-590C-90BD-4422-8A956F760238}"/>
              </a:ext>
            </a:extLst>
          </p:cNvPr>
          <p:cNvSpPr txBox="1">
            <a:spLocks/>
          </p:cNvSpPr>
          <p:nvPr userDrawn="1"/>
        </p:nvSpPr>
        <p:spPr>
          <a:xfrm>
            <a:off x="9337964" y="64889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794091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xtra Large Content Box_NASA HQ">
    <p:spTree>
      <p:nvGrpSpPr>
        <p:cNvPr id="1" name=""/>
        <p:cNvGrpSpPr/>
        <p:nvPr/>
      </p:nvGrpSpPr>
      <p:grpSpPr>
        <a:xfrm>
          <a:off x="0" y="0"/>
          <a:ext cx="0" cy="0"/>
          <a:chOff x="0" y="0"/>
          <a:chExt cx="0" cy="0"/>
        </a:xfrm>
      </p:grpSpPr>
      <p:pic>
        <p:nvPicPr>
          <p:cNvPr id="4" name="Picture 3" descr="The NASA flag and American flag is seen flying at the Mary W. Jackson NASA Headquarters Building, Thursday, June 9, 2022, in Washington, DC. ">
            <a:extLst>
              <a:ext uri="{FF2B5EF4-FFF2-40B4-BE49-F238E27FC236}">
                <a16:creationId xmlns:a16="http://schemas.microsoft.com/office/drawing/2014/main" id="{8CBD16AE-58B0-7D8F-7A06-321D2BA84F2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9931" r="33721"/>
          <a:stretch/>
        </p:blipFill>
        <p:spPr>
          <a:xfrm>
            <a:off x="5322013" y="1"/>
            <a:ext cx="6869988" cy="6858000"/>
          </a:xfrm>
          <a:prstGeom prst="rect">
            <a:avLst/>
          </a:prstGeom>
        </p:spPr>
      </p:pic>
      <p:sp>
        <p:nvSpPr>
          <p:cNvPr id="5" name="Rectangle 4">
            <a:extLst>
              <a:ext uri="{FF2B5EF4-FFF2-40B4-BE49-F238E27FC236}">
                <a16:creationId xmlns:a16="http://schemas.microsoft.com/office/drawing/2014/main" id="{6070CE16-36B7-4498-2881-D48D1F3C8AEE}"/>
              </a:ext>
              <a:ext uri="{C183D7F6-B498-43B3-948B-1728B52AA6E4}">
                <adec:decorative xmlns:adec="http://schemas.microsoft.com/office/drawing/2017/decorative" val="1"/>
              </a:ext>
            </a:extLst>
          </p:cNvPr>
          <p:cNvSpPr/>
          <p:nvPr userDrawn="1"/>
        </p:nvSpPr>
        <p:spPr>
          <a:xfrm>
            <a:off x="0" y="-1"/>
            <a:ext cx="12192000" cy="6858000"/>
          </a:xfrm>
          <a:prstGeom prst="rect">
            <a:avLst/>
          </a:prstGeom>
          <a:gradFill flip="none" rotWithShape="1">
            <a:gsLst>
              <a:gs pos="83000">
                <a:schemeClr val="bg1">
                  <a:alpha val="58309"/>
                </a:schemeClr>
              </a:gs>
              <a:gs pos="63000">
                <a:schemeClr val="bg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5">
            <a:extLst>
              <a:ext uri="{FF2B5EF4-FFF2-40B4-BE49-F238E27FC236}">
                <a16:creationId xmlns:a16="http://schemas.microsoft.com/office/drawing/2014/main" id="{DFE63964-D5B7-81BA-8313-A8973917ED76}"/>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
        <p:nvSpPr>
          <p:cNvPr id="3" name="Title 1">
            <a:extLst>
              <a:ext uri="{FF2B5EF4-FFF2-40B4-BE49-F238E27FC236}">
                <a16:creationId xmlns:a16="http://schemas.microsoft.com/office/drawing/2014/main" id="{D0803CC6-D80D-C071-ED07-7E95EA61496D}"/>
              </a:ext>
            </a:extLst>
          </p:cNvPr>
          <p:cNvSpPr>
            <a:spLocks noGrp="1"/>
          </p:cNvSpPr>
          <p:nvPr>
            <p:ph type="ctrTitle" hasCustomPrompt="1"/>
          </p:nvPr>
        </p:nvSpPr>
        <p:spPr>
          <a:xfrm>
            <a:off x="618296" y="589800"/>
            <a:ext cx="7316835" cy="318010"/>
          </a:xfrm>
        </p:spPr>
        <p:txBody>
          <a:bodyPr anchor="b">
            <a:noAutofit/>
          </a:bodyPr>
          <a:lstStyle>
            <a:lvl1pPr algn="l">
              <a:defRPr sz="1600" b="1" spc="300">
                <a:solidFill>
                  <a:srgbClr val="000C77"/>
                </a:solidFill>
                <a:latin typeface="Arial" panose="020B0604020202020204" pitchFamily="34" charset="0"/>
                <a:cs typeface="Arial" panose="020B0604020202020204" pitchFamily="34" charset="0"/>
              </a:defRPr>
            </a:lvl1pPr>
          </a:lstStyle>
          <a:p>
            <a:r>
              <a:rPr lang="en-US"/>
              <a:t>CLICK TO EDIT HEADER TEXT</a:t>
            </a:r>
          </a:p>
        </p:txBody>
      </p:sp>
      <p:sp>
        <p:nvSpPr>
          <p:cNvPr id="6" name="Text Placeholder 2">
            <a:extLst>
              <a:ext uri="{FF2B5EF4-FFF2-40B4-BE49-F238E27FC236}">
                <a16:creationId xmlns:a16="http://schemas.microsoft.com/office/drawing/2014/main" id="{4F2CFF79-6CAB-A6F5-1BE3-33E7C7B5EADD}"/>
              </a:ext>
            </a:extLst>
          </p:cNvPr>
          <p:cNvSpPr>
            <a:spLocks noGrp="1"/>
          </p:cNvSpPr>
          <p:nvPr>
            <p:ph type="body" idx="13" hasCustomPrompt="1"/>
          </p:nvPr>
        </p:nvSpPr>
        <p:spPr>
          <a:xfrm>
            <a:off x="618297" y="963154"/>
            <a:ext cx="7316835" cy="5305045"/>
          </a:xfrm>
        </p:spPr>
        <p:txBody>
          <a:bodyPr>
            <a:normAutofit/>
          </a:bodyPr>
          <a:lstStyle>
            <a:lvl1pPr marL="0" indent="0">
              <a:buNone/>
              <a:defRPr sz="1800">
                <a:solidFill>
                  <a:srgbClr val="01012B"/>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35860378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xtra Large Content Box_Blan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E45C46-E8B5-EA3F-B764-F9E4B7ACE687}"/>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itle 1">
            <a:extLst>
              <a:ext uri="{FF2B5EF4-FFF2-40B4-BE49-F238E27FC236}">
                <a16:creationId xmlns:a16="http://schemas.microsoft.com/office/drawing/2014/main" id="{E7CC85FC-3194-D259-D639-1E66B3CF61BC}"/>
              </a:ext>
            </a:extLst>
          </p:cNvPr>
          <p:cNvSpPr>
            <a:spLocks noGrp="1"/>
          </p:cNvSpPr>
          <p:nvPr>
            <p:ph type="ctrTitle" hasCustomPrompt="1"/>
          </p:nvPr>
        </p:nvSpPr>
        <p:spPr>
          <a:xfrm>
            <a:off x="618296" y="589800"/>
            <a:ext cx="10777835" cy="318010"/>
          </a:xfrm>
        </p:spPr>
        <p:txBody>
          <a:bodyPr anchor="b">
            <a:noAutofit/>
          </a:bodyPr>
          <a:lstStyle>
            <a:lvl1pPr algn="l">
              <a:defRPr sz="1600" b="1" spc="300">
                <a:solidFill>
                  <a:srgbClr val="000C77"/>
                </a:solidFill>
                <a:latin typeface="Arial" panose="020B0604020202020204" pitchFamily="34" charset="0"/>
                <a:cs typeface="Arial" panose="020B0604020202020204" pitchFamily="34" charset="0"/>
              </a:defRPr>
            </a:lvl1pPr>
          </a:lstStyle>
          <a:p>
            <a:r>
              <a:rPr lang="en-US"/>
              <a:t>CLICK TO EDIT HEADER TEXT</a:t>
            </a:r>
          </a:p>
        </p:txBody>
      </p:sp>
      <p:sp>
        <p:nvSpPr>
          <p:cNvPr id="4" name="Text Placeholder 2">
            <a:extLst>
              <a:ext uri="{FF2B5EF4-FFF2-40B4-BE49-F238E27FC236}">
                <a16:creationId xmlns:a16="http://schemas.microsoft.com/office/drawing/2014/main" id="{2F216728-C635-4471-23C6-6805D33C1EAF}"/>
              </a:ext>
            </a:extLst>
          </p:cNvPr>
          <p:cNvSpPr>
            <a:spLocks noGrp="1"/>
          </p:cNvSpPr>
          <p:nvPr>
            <p:ph type="body" idx="13" hasCustomPrompt="1"/>
          </p:nvPr>
        </p:nvSpPr>
        <p:spPr>
          <a:xfrm>
            <a:off x="618297" y="963154"/>
            <a:ext cx="10777836"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
        <p:nvSpPr>
          <p:cNvPr id="5" name="Slide Number Placeholder 5">
            <a:extLst>
              <a:ext uri="{FF2B5EF4-FFF2-40B4-BE49-F238E27FC236}">
                <a16:creationId xmlns:a16="http://schemas.microsoft.com/office/drawing/2014/main" id="{86866F3C-C86B-076D-E405-B06D73F71A4B}"/>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14918987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_Blan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E45C46-E8B5-EA3F-B764-F9E4B7ACE687}"/>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itle 1">
            <a:extLst>
              <a:ext uri="{FF2B5EF4-FFF2-40B4-BE49-F238E27FC236}">
                <a16:creationId xmlns:a16="http://schemas.microsoft.com/office/drawing/2014/main" id="{E7CC85FC-3194-D259-D639-1E66B3CF61BC}"/>
              </a:ext>
            </a:extLst>
          </p:cNvPr>
          <p:cNvSpPr>
            <a:spLocks noGrp="1"/>
          </p:cNvSpPr>
          <p:nvPr>
            <p:ph type="ctrTitle" hasCustomPrompt="1"/>
          </p:nvPr>
        </p:nvSpPr>
        <p:spPr>
          <a:xfrm>
            <a:off x="618296" y="589800"/>
            <a:ext cx="10777835" cy="318010"/>
          </a:xfrm>
        </p:spPr>
        <p:txBody>
          <a:bodyPr anchor="b">
            <a:noAutofit/>
          </a:bodyPr>
          <a:lstStyle>
            <a:lvl1pPr algn="l">
              <a:defRPr sz="1600" b="1" spc="300">
                <a:solidFill>
                  <a:srgbClr val="000C77"/>
                </a:solidFill>
                <a:latin typeface="Arial" panose="020B0604020202020204" pitchFamily="34" charset="0"/>
                <a:cs typeface="Arial" panose="020B0604020202020204" pitchFamily="34" charset="0"/>
              </a:defRPr>
            </a:lvl1pPr>
          </a:lstStyle>
          <a:p>
            <a:r>
              <a:rPr lang="en-US"/>
              <a:t>CLICK TO EDIT HEADER TEXT</a:t>
            </a:r>
          </a:p>
        </p:txBody>
      </p:sp>
      <p:sp>
        <p:nvSpPr>
          <p:cNvPr id="5" name="Table Placeholder 4">
            <a:extLst>
              <a:ext uri="{FF2B5EF4-FFF2-40B4-BE49-F238E27FC236}">
                <a16:creationId xmlns:a16="http://schemas.microsoft.com/office/drawing/2014/main" id="{20B0F4FC-66DE-4D9B-797F-7BD0C8B24696}"/>
              </a:ext>
            </a:extLst>
          </p:cNvPr>
          <p:cNvSpPr>
            <a:spLocks noGrp="1"/>
          </p:cNvSpPr>
          <p:nvPr>
            <p:ph type="tbl" sz="quarter" idx="10"/>
          </p:nvPr>
        </p:nvSpPr>
        <p:spPr>
          <a:xfrm>
            <a:off x="617538" y="1123950"/>
            <a:ext cx="10779125" cy="4711700"/>
          </a:xfrm>
        </p:spPr>
        <p:txBody>
          <a:bodyPr/>
          <a:lstStyle/>
          <a:p>
            <a:endParaRPr lang="en-US"/>
          </a:p>
        </p:txBody>
      </p:sp>
      <p:sp>
        <p:nvSpPr>
          <p:cNvPr id="4" name="Slide Number Placeholder 5">
            <a:extLst>
              <a:ext uri="{FF2B5EF4-FFF2-40B4-BE49-F238E27FC236}">
                <a16:creationId xmlns:a16="http://schemas.microsoft.com/office/drawing/2014/main" id="{3189C5BE-4F7C-2CF1-24FC-CE4F47221D83}"/>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15720875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hite Blank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E45C46-E8B5-EA3F-B764-F9E4B7ACE687}"/>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B825AFBB-319B-CB6D-95DF-875F200AA887}"/>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solidFill>
                  <a:srgbClr val="01012B"/>
                </a:solidFill>
              </a:rPr>
              <a:pPr/>
              <a:t>‹#›</a:t>
            </a:fld>
            <a:endParaRPr lang="en-US">
              <a:solidFill>
                <a:srgbClr val="01012B"/>
              </a:solidFill>
            </a:endParaRPr>
          </a:p>
        </p:txBody>
      </p:sp>
    </p:spTree>
    <p:extLst>
      <p:ext uri="{BB962C8B-B14F-4D97-AF65-F5344CB8AC3E}">
        <p14:creationId xmlns:p14="http://schemas.microsoft.com/office/powerpoint/2010/main" val="30124601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w Earth Orbit Divider">
    <p:spTree>
      <p:nvGrpSpPr>
        <p:cNvPr id="1" name=""/>
        <p:cNvGrpSpPr/>
        <p:nvPr/>
      </p:nvGrpSpPr>
      <p:grpSpPr>
        <a:xfrm>
          <a:off x="0" y="0"/>
          <a:ext cx="0" cy="0"/>
          <a:chOff x="0" y="0"/>
          <a:chExt cx="0" cy="0"/>
        </a:xfrm>
      </p:grpSpPr>
      <p:pic>
        <p:nvPicPr>
          <p:cNvPr id="5" name="Picture 4" descr="An orbital sunrise casts elongated cloud shadows in this photograph from the International Space Station as it orbited 260 miles above the Peru-Ecuador border in South America.">
            <a:extLst>
              <a:ext uri="{FF2B5EF4-FFF2-40B4-BE49-F238E27FC236}">
                <a16:creationId xmlns:a16="http://schemas.microsoft.com/office/drawing/2014/main" id="{BE5762D9-EF6E-60D3-15C9-69C1F0848F1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8145"/>
          <a:stretch/>
        </p:blipFill>
        <p:spPr>
          <a:xfrm>
            <a:off x="-1" y="1356234"/>
            <a:ext cx="12200035" cy="5501766"/>
          </a:xfrm>
          <a:prstGeom prst="rect">
            <a:avLst/>
          </a:prstGeom>
        </p:spPr>
      </p:pic>
      <p:sp>
        <p:nvSpPr>
          <p:cNvPr id="8" name="Subtitle 2">
            <a:extLst>
              <a:ext uri="{FF2B5EF4-FFF2-40B4-BE49-F238E27FC236}">
                <a16:creationId xmlns:a16="http://schemas.microsoft.com/office/drawing/2014/main" id="{E49300CF-8561-5930-678D-45D069B98823}"/>
              </a:ext>
            </a:extLst>
          </p:cNvPr>
          <p:cNvSpPr>
            <a:spLocks noGrp="1"/>
          </p:cNvSpPr>
          <p:nvPr>
            <p:ph type="subTitle" idx="1" hasCustomPrompt="1"/>
          </p:nvPr>
        </p:nvSpPr>
        <p:spPr>
          <a:xfrm>
            <a:off x="789747" y="3429000"/>
            <a:ext cx="6996941" cy="323353"/>
          </a:xfrm>
        </p:spPr>
        <p:txBody>
          <a:bodyPr>
            <a:normAutofit/>
          </a:bodyPr>
          <a:lstStyle>
            <a:lvl1pPr marL="0" indent="0" algn="l">
              <a:buNone/>
              <a:defRPr sz="1800" b="0" spc="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b="1" spc="300">
                <a:solidFill>
                  <a:schemeClr val="bg1"/>
                </a:solidFill>
                <a:latin typeface="Arial" panose="020B0604020202020204" pitchFamily="34" charset="0"/>
                <a:ea typeface="Helvetica Neue" panose="02000503000000020004" pitchFamily="2" charset="0"/>
                <a:cs typeface="Arial" panose="020B0604020202020204" pitchFamily="34" charset="0"/>
              </a:rPr>
              <a:t>OUR FUTURE IN LOW EARTH ORBIT</a:t>
            </a:r>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4625997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iving in Space Divider">
    <p:spTree>
      <p:nvGrpSpPr>
        <p:cNvPr id="1" name=""/>
        <p:cNvGrpSpPr/>
        <p:nvPr/>
      </p:nvGrpSpPr>
      <p:grpSpPr>
        <a:xfrm>
          <a:off x="0" y="0"/>
          <a:ext cx="0" cy="0"/>
          <a:chOff x="0" y="0"/>
          <a:chExt cx="0" cy="0"/>
        </a:xfrm>
      </p:grpSpPr>
      <p:pic>
        <p:nvPicPr>
          <p:cNvPr id="2" name="Picture 1" descr="NASA astronaut and Expedition 64 Flight Engineer Victor Glover is pictured inside the cupola, the International Space Station's &quot;window to the world,&quot; as the orbiting lab flew 263 miles above France.">
            <a:extLst>
              <a:ext uri="{FF2B5EF4-FFF2-40B4-BE49-F238E27FC236}">
                <a16:creationId xmlns:a16="http://schemas.microsoft.com/office/drawing/2014/main" id="{AC2A586B-278E-E73C-AA22-87D2DD8A149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3216728" y="0"/>
            <a:ext cx="8975272" cy="6858000"/>
          </a:xfrm>
          <a:prstGeom prst="rect">
            <a:avLst/>
          </a:prstGeom>
        </p:spPr>
      </p:pic>
      <p:sp>
        <p:nvSpPr>
          <p:cNvPr id="3" name="Rectangle 2">
            <a:extLst>
              <a:ext uri="{FF2B5EF4-FFF2-40B4-BE49-F238E27FC236}">
                <a16:creationId xmlns:a16="http://schemas.microsoft.com/office/drawing/2014/main" id="{5ACA2E8B-3CF2-E1E7-2E2A-7F90DA6AFEAA}"/>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flip="none" rotWithShape="1">
            <a:gsLst>
              <a:gs pos="35000">
                <a:srgbClr val="01012B">
                  <a:alpha val="0"/>
                </a:srgbClr>
              </a:gs>
              <a:gs pos="74000">
                <a:schemeClr val="tx1"/>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E49300CF-8561-5930-678D-45D069B98823}"/>
              </a:ext>
            </a:extLst>
          </p:cNvPr>
          <p:cNvSpPr>
            <a:spLocks noGrp="1"/>
          </p:cNvSpPr>
          <p:nvPr>
            <p:ph type="subTitle" idx="1" hasCustomPrompt="1"/>
          </p:nvPr>
        </p:nvSpPr>
        <p:spPr>
          <a:xfrm>
            <a:off x="1804160" y="3267324"/>
            <a:ext cx="4182303" cy="318840"/>
          </a:xfrm>
        </p:spPr>
        <p:txBody>
          <a:bodyPr>
            <a:normAutofit/>
          </a:bodyPr>
          <a:lstStyle>
            <a:lvl1pPr marL="0" indent="0" algn="l">
              <a:buNone/>
              <a:defRPr sz="1800" b="0" spc="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b="1" spc="300">
                <a:solidFill>
                  <a:schemeClr val="bg1"/>
                </a:solidFill>
                <a:latin typeface="Arial" panose="020B0604020202020204" pitchFamily="34" charset="0"/>
                <a:ea typeface="Helvetica Neue" panose="02000503000000020004" pitchFamily="2" charset="0"/>
                <a:cs typeface="Arial" panose="020B0604020202020204" pitchFamily="34" charset="0"/>
              </a:rPr>
              <a:t>LIVING IN SPACE</a:t>
            </a:r>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22480787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pace Station Divider">
    <p:spTree>
      <p:nvGrpSpPr>
        <p:cNvPr id="1" name=""/>
        <p:cNvGrpSpPr/>
        <p:nvPr/>
      </p:nvGrpSpPr>
      <p:grpSpPr>
        <a:xfrm>
          <a:off x="0" y="0"/>
          <a:ext cx="0" cy="0"/>
          <a:chOff x="0" y="0"/>
          <a:chExt cx="0" cy="0"/>
        </a:xfrm>
      </p:grpSpPr>
      <p:pic>
        <p:nvPicPr>
          <p:cNvPr id="4" name="Picture 3" descr="The International Space Station is pictured from the SpaceX Crew Dragon Endeavour during a fly around of the orbiting lab that took place following its undocking from the Harmony module’s space-facing port on Nov. 8, 2021. ">
            <a:extLst>
              <a:ext uri="{FF2B5EF4-FFF2-40B4-BE49-F238E27FC236}">
                <a16:creationId xmlns:a16="http://schemas.microsoft.com/office/drawing/2014/main" id="{DF6605BA-04EA-B41C-3399-6FB033F859E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5" name="Rectangle 4">
            <a:extLst>
              <a:ext uri="{FF2B5EF4-FFF2-40B4-BE49-F238E27FC236}">
                <a16:creationId xmlns:a16="http://schemas.microsoft.com/office/drawing/2014/main" id="{C912FE54-B13E-DD4E-B4CD-2C03AD567B21}"/>
              </a:ext>
              <a:ext uri="{C183D7F6-B498-43B3-948B-1728B52AA6E4}">
                <adec:decorative xmlns:adec="http://schemas.microsoft.com/office/drawing/2017/decorative" val="1"/>
              </a:ext>
            </a:extLst>
          </p:cNvPr>
          <p:cNvSpPr/>
          <p:nvPr userDrawn="1"/>
        </p:nvSpPr>
        <p:spPr>
          <a:xfrm>
            <a:off x="-1" y="0"/>
            <a:ext cx="12192000" cy="6858000"/>
          </a:xfrm>
          <a:prstGeom prst="rect">
            <a:avLst/>
          </a:prstGeom>
          <a:gradFill flip="none" rotWithShape="1">
            <a:gsLst>
              <a:gs pos="33000">
                <a:srgbClr val="01012B">
                  <a:alpha val="0"/>
                </a:srgbClr>
              </a:gs>
              <a:gs pos="66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E49300CF-8561-5930-678D-45D069B98823}"/>
              </a:ext>
            </a:extLst>
          </p:cNvPr>
          <p:cNvSpPr>
            <a:spLocks noGrp="1"/>
          </p:cNvSpPr>
          <p:nvPr>
            <p:ph type="subTitle" idx="1" hasCustomPrompt="1"/>
          </p:nvPr>
        </p:nvSpPr>
        <p:spPr>
          <a:xfrm>
            <a:off x="6861935" y="4199649"/>
            <a:ext cx="4444241" cy="365124"/>
          </a:xfrm>
        </p:spPr>
        <p:txBody>
          <a:bodyPr>
            <a:normAutofit/>
          </a:bodyPr>
          <a:lstStyle>
            <a:lvl1pPr marL="0" indent="0" algn="l">
              <a:buNone/>
              <a:defRPr sz="1800" b="0" spc="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b="1" spc="300">
                <a:solidFill>
                  <a:schemeClr val="bg1"/>
                </a:solidFill>
                <a:latin typeface="Arial" panose="020B0604020202020204" pitchFamily="34" charset="0"/>
                <a:ea typeface="Helvetica Neue" panose="02000503000000020004" pitchFamily="2" charset="0"/>
                <a:cs typeface="Arial" panose="020B0604020202020204" pitchFamily="34" charset="0"/>
              </a:rPr>
              <a:t>HUMANITY’S HOME IN ORBIT</a:t>
            </a:r>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36182271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aunch Divider">
    <p:spTree>
      <p:nvGrpSpPr>
        <p:cNvPr id="1" name=""/>
        <p:cNvGrpSpPr/>
        <p:nvPr/>
      </p:nvGrpSpPr>
      <p:grpSpPr>
        <a:xfrm>
          <a:off x="0" y="0"/>
          <a:ext cx="0" cy="0"/>
          <a:chOff x="0" y="0"/>
          <a:chExt cx="0" cy="0"/>
        </a:xfrm>
      </p:grpSpPr>
      <p:pic>
        <p:nvPicPr>
          <p:cNvPr id="2" name="Picture 1" descr="In this five-minute long exposure, a SpaceX Falcon 9 rocket carrying the company's Dragon spacecraft is launched on NASA’s SpaceX Crew-6 mission to the International Space Station with NASA astronauts Stephen Bowen and Warren &quot;Woody&quot; Hoburg, UAE (United Arab Emirates) astronaut Sultan Alneyadi, and Roscosmos cosmonaut Andrey Fedyaev onboard, Thursday, March 2, 2023, at NASA’s Kennedy Space Center in Florida. ">
            <a:extLst>
              <a:ext uri="{FF2B5EF4-FFF2-40B4-BE49-F238E27FC236}">
                <a16:creationId xmlns:a16="http://schemas.microsoft.com/office/drawing/2014/main" id="{050318A0-1132-9BA2-43B4-989D8AC4552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b="2834"/>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Tree>
    <p:extLst>
      <p:ext uri="{BB962C8B-B14F-4D97-AF65-F5344CB8AC3E}">
        <p14:creationId xmlns:p14="http://schemas.microsoft.com/office/powerpoint/2010/main" val="1183569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pace Comm Divider">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pic>
        <p:nvPicPr>
          <p:cNvPr id="3" name="Picture 2" descr="A giant 230-foot (70-meter) antenna lights up a dark night sky with golden hues.">
            <a:extLst>
              <a:ext uri="{FF2B5EF4-FFF2-40B4-BE49-F238E27FC236}">
                <a16:creationId xmlns:a16="http://schemas.microsoft.com/office/drawing/2014/main" id="{3375FDB1-8268-46C3-68D0-42A0C6CE827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2" r="-29597"/>
          <a:stretch/>
        </p:blipFill>
        <p:spPr>
          <a:xfrm>
            <a:off x="0" y="0"/>
            <a:ext cx="12192000" cy="6858000"/>
          </a:xfrm>
          <a:prstGeom prst="rect">
            <a:avLst/>
          </a:prstGeom>
        </p:spPr>
      </p:pic>
      <p:sp>
        <p:nvSpPr>
          <p:cNvPr id="5" name="Subtitle 2">
            <a:extLst>
              <a:ext uri="{FF2B5EF4-FFF2-40B4-BE49-F238E27FC236}">
                <a16:creationId xmlns:a16="http://schemas.microsoft.com/office/drawing/2014/main" id="{2F3A0B56-C2E3-9DDB-4197-A05C985FE8B9}"/>
              </a:ext>
            </a:extLst>
          </p:cNvPr>
          <p:cNvSpPr>
            <a:spLocks noGrp="1"/>
          </p:cNvSpPr>
          <p:nvPr>
            <p:ph type="subTitle" idx="1" hasCustomPrompt="1"/>
          </p:nvPr>
        </p:nvSpPr>
        <p:spPr>
          <a:xfrm>
            <a:off x="7484523" y="4343805"/>
            <a:ext cx="4116927" cy="365124"/>
          </a:xfrm>
        </p:spPr>
        <p:txBody>
          <a:bodyPr>
            <a:normAutofit/>
          </a:bodyPr>
          <a:lstStyle>
            <a:lvl1pPr marL="0" indent="0" algn="l">
              <a:buNone/>
              <a:defRPr sz="1800" b="0" spc="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b="1" spc="300">
                <a:solidFill>
                  <a:schemeClr val="bg1"/>
                </a:solidFill>
                <a:latin typeface="Arial" panose="020B0604020202020204" pitchFamily="34" charset="0"/>
                <a:ea typeface="Helvetica Neue" panose="02000503000000020004" pitchFamily="2" charset="0"/>
                <a:cs typeface="Arial" panose="020B0604020202020204" pitchFamily="34" charset="0"/>
              </a:rPr>
              <a:t>EXPLORATION, ENABLED</a:t>
            </a:r>
          </a:p>
        </p:txBody>
      </p:sp>
    </p:spTree>
    <p:extLst>
      <p:ext uri="{BB962C8B-B14F-4D97-AF65-F5344CB8AC3E}">
        <p14:creationId xmlns:p14="http://schemas.microsoft.com/office/powerpoint/2010/main" val="28620889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losing Slide with Socials">
    <p:spTree>
      <p:nvGrpSpPr>
        <p:cNvPr id="1" name=""/>
        <p:cNvGrpSpPr/>
        <p:nvPr/>
      </p:nvGrpSpPr>
      <p:grpSpPr>
        <a:xfrm>
          <a:off x="0" y="0"/>
          <a:ext cx="0" cy="0"/>
          <a:chOff x="0" y="0"/>
          <a:chExt cx="0" cy="0"/>
        </a:xfrm>
      </p:grpSpPr>
      <p:pic>
        <p:nvPicPr>
          <p:cNvPr id="8" name="Picture 7" descr="A view of Earth from space">
            <a:extLst>
              <a:ext uri="{FF2B5EF4-FFF2-40B4-BE49-F238E27FC236}">
                <a16:creationId xmlns:a16="http://schemas.microsoft.com/office/drawing/2014/main" id="{9BD3C3A2-44B4-7680-075B-0B9750148A5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154116" b="33204"/>
          <a:stretch/>
        </p:blipFill>
        <p:spPr>
          <a:xfrm>
            <a:off x="0" y="0"/>
            <a:ext cx="12192000" cy="6858000"/>
          </a:xfrm>
          <a:prstGeom prst="rect">
            <a:avLst/>
          </a:prstGeom>
        </p:spPr>
      </p:pic>
      <p:pic>
        <p:nvPicPr>
          <p:cNvPr id="2" name="Picture 1" descr="The NASA logo">
            <a:extLst>
              <a:ext uri="{FF2B5EF4-FFF2-40B4-BE49-F238E27FC236}">
                <a16:creationId xmlns:a16="http://schemas.microsoft.com/office/drawing/2014/main" id="{642C216C-D25E-EDCE-B8C6-B41D760DBF3A}"/>
              </a:ext>
            </a:extLst>
          </p:cNvPr>
          <p:cNvPicPr>
            <a:picLocks noChangeAspect="1"/>
          </p:cNvPicPr>
          <p:nvPr userDrawn="1"/>
        </p:nvPicPr>
        <p:blipFill>
          <a:blip r:embed="rId3"/>
          <a:srcRect/>
          <a:stretch/>
        </p:blipFill>
        <p:spPr>
          <a:xfrm>
            <a:off x="4786623" y="349946"/>
            <a:ext cx="2618753" cy="2618753"/>
          </a:xfrm>
          <a:prstGeom prst="rect">
            <a:avLst/>
          </a:prstGeom>
        </p:spPr>
      </p:pic>
      <p:grpSp>
        <p:nvGrpSpPr>
          <p:cNvPr id="3" name="Group 2">
            <a:extLst>
              <a:ext uri="{FF2B5EF4-FFF2-40B4-BE49-F238E27FC236}">
                <a16:creationId xmlns:a16="http://schemas.microsoft.com/office/drawing/2014/main" id="{37D987B0-322B-24AA-68CD-2517BA2D24C4}"/>
              </a:ext>
            </a:extLst>
          </p:cNvPr>
          <p:cNvGrpSpPr/>
          <p:nvPr userDrawn="1"/>
        </p:nvGrpSpPr>
        <p:grpSpPr>
          <a:xfrm>
            <a:off x="3501075" y="3706516"/>
            <a:ext cx="5189851" cy="1520536"/>
            <a:chOff x="4140222" y="3681051"/>
            <a:chExt cx="4449759" cy="1303702"/>
          </a:xfrm>
        </p:grpSpPr>
        <p:pic>
          <p:nvPicPr>
            <p:cNvPr id="4" name="Picture 3" descr="QR code linking to twitter.com/NASASpaceOps">
              <a:extLst>
                <a:ext uri="{FF2B5EF4-FFF2-40B4-BE49-F238E27FC236}">
                  <a16:creationId xmlns:a16="http://schemas.microsoft.com/office/drawing/2014/main" id="{180DAC88-370B-9E8B-B626-708A8C43C613}"/>
                </a:ext>
              </a:extLst>
            </p:cNvPr>
            <p:cNvPicPr>
              <a:picLocks noChangeAspect="1"/>
            </p:cNvPicPr>
            <p:nvPr/>
          </p:nvPicPr>
          <p:blipFill>
            <a:blip r:embed="rId4"/>
            <a:srcRect/>
            <a:stretch/>
          </p:blipFill>
          <p:spPr>
            <a:xfrm>
              <a:off x="4140222" y="3681051"/>
              <a:ext cx="1303702" cy="1303702"/>
            </a:xfrm>
            <a:prstGeom prst="rect">
              <a:avLst/>
            </a:prstGeom>
          </p:spPr>
        </p:pic>
        <p:pic>
          <p:nvPicPr>
            <p:cNvPr id="5" name="Picture 4" descr="X logo with text @NASASpaceOps">
              <a:extLst>
                <a:ext uri="{FF2B5EF4-FFF2-40B4-BE49-F238E27FC236}">
                  <a16:creationId xmlns:a16="http://schemas.microsoft.com/office/drawing/2014/main" id="{2ED250C4-AD33-4888-C580-913999B3E3B2}"/>
                </a:ext>
              </a:extLst>
            </p:cNvPr>
            <p:cNvPicPr>
              <a:picLocks noChangeAspect="1"/>
            </p:cNvPicPr>
            <p:nvPr/>
          </p:nvPicPr>
          <p:blipFill>
            <a:blip r:embed="rId5"/>
            <a:stretch>
              <a:fillRect/>
            </a:stretch>
          </p:blipFill>
          <p:spPr>
            <a:xfrm>
              <a:off x="5846781" y="4075727"/>
              <a:ext cx="2743200" cy="514350"/>
            </a:xfrm>
            <a:prstGeom prst="rect">
              <a:avLst/>
            </a:prstGeom>
          </p:spPr>
        </p:pic>
      </p:grpSp>
      <p:sp>
        <p:nvSpPr>
          <p:cNvPr id="6" name="Subtitle 2">
            <a:extLst>
              <a:ext uri="{FF2B5EF4-FFF2-40B4-BE49-F238E27FC236}">
                <a16:creationId xmlns:a16="http://schemas.microsoft.com/office/drawing/2014/main" id="{01BD41DC-FC87-96EB-183B-CE8493AD757E}"/>
              </a:ext>
            </a:extLst>
          </p:cNvPr>
          <p:cNvSpPr txBox="1">
            <a:spLocks/>
          </p:cNvSpPr>
          <p:nvPr userDrawn="1"/>
        </p:nvSpPr>
        <p:spPr>
          <a:xfrm>
            <a:off x="2148072" y="3145474"/>
            <a:ext cx="7895856" cy="34724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spc="300">
                <a:solidFill>
                  <a:prstClr val="white"/>
                </a:solidFill>
                <a:latin typeface="Arial" panose="020B0604020202020204" pitchFamily="34" charset="0"/>
                <a:cs typeface="Arial" panose="020B0604020202020204" pitchFamily="34" charset="0"/>
              </a:rPr>
              <a:t>SPACE OPERATIONS MISSION DIRECTORATE</a:t>
            </a:r>
          </a:p>
        </p:txBody>
      </p:sp>
    </p:spTree>
    <p:extLst>
      <p:ext uri="{BB962C8B-B14F-4D97-AF65-F5344CB8AC3E}">
        <p14:creationId xmlns:p14="http://schemas.microsoft.com/office/powerpoint/2010/main" val="19456762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Closing Slide">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A452DF39-8049-A23A-CA46-25818E47C8E5}"/>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pic>
        <p:nvPicPr>
          <p:cNvPr id="7" name="Picture 6" descr="A view of Earth from space">
            <a:extLst>
              <a:ext uri="{FF2B5EF4-FFF2-40B4-BE49-F238E27FC236}">
                <a16:creationId xmlns:a16="http://schemas.microsoft.com/office/drawing/2014/main" id="{D8E2BB07-406D-0806-5B3E-7A03178174F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154116" b="33204"/>
          <a:stretch/>
        </p:blipFill>
        <p:spPr>
          <a:xfrm>
            <a:off x="0" y="0"/>
            <a:ext cx="12192000" cy="6858000"/>
          </a:xfrm>
          <a:prstGeom prst="rect">
            <a:avLst/>
          </a:prstGeom>
        </p:spPr>
      </p:pic>
    </p:spTree>
    <p:extLst>
      <p:ext uri="{BB962C8B-B14F-4D97-AF65-F5344CB8AC3E}">
        <p14:creationId xmlns:p14="http://schemas.microsoft.com/office/powerpoint/2010/main" val="31729489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Large Content Box_Watkins">
    <p:spTree>
      <p:nvGrpSpPr>
        <p:cNvPr id="1" name=""/>
        <p:cNvGrpSpPr/>
        <p:nvPr/>
      </p:nvGrpSpPr>
      <p:grpSpPr>
        <a:xfrm>
          <a:off x="0" y="0"/>
          <a:ext cx="0" cy="0"/>
          <a:chOff x="0" y="0"/>
          <a:chExt cx="0" cy="0"/>
        </a:xfrm>
      </p:grpSpPr>
      <p:pic>
        <p:nvPicPr>
          <p:cNvPr id="7" name="Picture 6" descr="NASA astronauts Jessica Watkins and Bob Hines work on the XROOTS space botany investigation, which used the station’s Veggie facility to test soilless hydroponic and aeroponic methods to grow plants. The space agricultural study could enable production of crops on a larger scale to sustain crews on future space explorations farther away from Earth.">
            <a:extLst>
              <a:ext uri="{FF2B5EF4-FFF2-40B4-BE49-F238E27FC236}">
                <a16:creationId xmlns:a16="http://schemas.microsoft.com/office/drawing/2014/main" id="{69131CE7-C398-6549-EF19-84FBB4732DF4}"/>
              </a:ext>
            </a:extLst>
          </p:cNvPr>
          <p:cNvPicPr>
            <a:picLocks noChangeAspect="1"/>
          </p:cNvPicPr>
          <p:nvPr userDrawn="1"/>
        </p:nvPicPr>
        <p:blipFill rotWithShape="1">
          <a:blip r:embed="rId2"/>
          <a:srcRect l="3165" t="7080" r="35622"/>
          <a:stretch/>
        </p:blipFill>
        <p:spPr>
          <a:xfrm>
            <a:off x="5410200" y="0"/>
            <a:ext cx="6781800" cy="6858000"/>
          </a:xfrm>
          <a:prstGeom prst="rect">
            <a:avLst/>
          </a:prstGeom>
        </p:spPr>
      </p:pic>
      <p:sp>
        <p:nvSpPr>
          <p:cNvPr id="3" name="Rectangle 2">
            <a:extLst>
              <a:ext uri="{FF2B5EF4-FFF2-40B4-BE49-F238E27FC236}">
                <a16:creationId xmlns:a16="http://schemas.microsoft.com/office/drawing/2014/main" id="{5ACA2E8B-3CF2-E1E7-2E2A-7F90DA6AFEAA}"/>
              </a:ext>
              <a:ext uri="{C183D7F6-B498-43B3-948B-1728B52AA6E4}">
                <adec:decorative xmlns:adec="http://schemas.microsoft.com/office/drawing/2017/decorative" val="1"/>
              </a:ext>
            </a:extLst>
          </p:cNvPr>
          <p:cNvSpPr/>
          <p:nvPr userDrawn="1"/>
        </p:nvSpPr>
        <p:spPr>
          <a:xfrm>
            <a:off x="0" y="0"/>
            <a:ext cx="11271380" cy="6858000"/>
          </a:xfrm>
          <a:prstGeom prst="rect">
            <a:avLst/>
          </a:prstGeom>
          <a:gradFill flip="none" rotWithShape="1">
            <a:gsLst>
              <a:gs pos="21000">
                <a:srgbClr val="01012B">
                  <a:alpha val="0"/>
                </a:srgbClr>
              </a:gs>
              <a:gs pos="45000">
                <a:schemeClr val="tx1"/>
              </a:gs>
            </a:gsLst>
            <a:lin ang="9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164272A-57E6-FAD1-A42F-30CE7D03F689}"/>
              </a:ext>
            </a:extLst>
          </p:cNvPr>
          <p:cNvSpPr txBox="1">
            <a:spLocks/>
          </p:cNvSpPr>
          <p:nvPr userDrawn="1"/>
        </p:nvSpPr>
        <p:spPr>
          <a:xfrm>
            <a:off x="9185564" y="6336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C14166-281C-B749-8685-15C69FE31BAE}" type="slidenum">
              <a:rPr lang="en-US" smtClean="0"/>
              <a:pPr/>
              <a:t>‹#›</a:t>
            </a:fld>
            <a:endParaRPr lang="en-US"/>
          </a:p>
        </p:txBody>
      </p:sp>
      <p:sp>
        <p:nvSpPr>
          <p:cNvPr id="4" name="Title 1">
            <a:extLst>
              <a:ext uri="{FF2B5EF4-FFF2-40B4-BE49-F238E27FC236}">
                <a16:creationId xmlns:a16="http://schemas.microsoft.com/office/drawing/2014/main" id="{1CF70680-DB15-D674-3376-E3B21520FB0E}"/>
              </a:ext>
            </a:extLst>
          </p:cNvPr>
          <p:cNvSpPr>
            <a:spLocks noGrp="1"/>
          </p:cNvSpPr>
          <p:nvPr>
            <p:ph type="ctrTitle" hasCustomPrompt="1"/>
          </p:nvPr>
        </p:nvSpPr>
        <p:spPr>
          <a:xfrm>
            <a:off x="618296" y="589800"/>
            <a:ext cx="6208705" cy="318010"/>
          </a:xfrm>
        </p:spPr>
        <p:txBody>
          <a:bodyPr anchor="b">
            <a:noAutofit/>
          </a:bodyPr>
          <a:lstStyle>
            <a:lvl1pPr algn="l">
              <a:defRPr sz="1600" b="1" spc="300">
                <a:solidFill>
                  <a:srgbClr val="33ADFF"/>
                </a:solidFill>
                <a:latin typeface="Arial" panose="020B0604020202020204" pitchFamily="34" charset="0"/>
                <a:cs typeface="Arial" panose="020B0604020202020204" pitchFamily="34" charset="0"/>
              </a:defRPr>
            </a:lvl1pPr>
          </a:lstStyle>
          <a:p>
            <a:r>
              <a:rPr lang="en-US"/>
              <a:t>CLICK TO EDIT HEADER TEXT</a:t>
            </a:r>
          </a:p>
        </p:txBody>
      </p:sp>
      <p:sp>
        <p:nvSpPr>
          <p:cNvPr id="5" name="Text Placeholder 2">
            <a:extLst>
              <a:ext uri="{FF2B5EF4-FFF2-40B4-BE49-F238E27FC236}">
                <a16:creationId xmlns:a16="http://schemas.microsoft.com/office/drawing/2014/main" id="{A4A771E9-97FC-E1CE-0D0D-F6C3D5D33654}"/>
              </a:ext>
            </a:extLst>
          </p:cNvPr>
          <p:cNvSpPr>
            <a:spLocks noGrp="1"/>
          </p:cNvSpPr>
          <p:nvPr>
            <p:ph type="body" idx="13" hasCustomPrompt="1"/>
          </p:nvPr>
        </p:nvSpPr>
        <p:spPr>
          <a:xfrm>
            <a:off x="618297" y="963154"/>
            <a:ext cx="6208706" cy="5305045"/>
          </a:xfrm>
        </p:spPr>
        <p:txBody>
          <a:bodyPr>
            <a:normAutofit/>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introductory text.</a:t>
            </a:r>
          </a:p>
        </p:txBody>
      </p:sp>
    </p:spTree>
    <p:extLst>
      <p:ext uri="{BB962C8B-B14F-4D97-AF65-F5344CB8AC3E}">
        <p14:creationId xmlns:p14="http://schemas.microsoft.com/office/powerpoint/2010/main" val="23692681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theme" Target="../theme/theme2.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41" Type="http://schemas.openxmlformats.org/officeDocument/2006/relationships/slideLayout" Target="../slideLayouts/slideLayout5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4766EC-2B18-3DA0-BD76-1906ED62BB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B14FF0-769D-D759-D941-98607BD2E7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E7EB55-20C3-2B97-1DA6-22D88ED56B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4E64B3-E3FA-436D-B516-BEF2C02F157D}" type="datetimeFigureOut">
              <a:rPr lang="en-US" smtClean="0"/>
              <a:t>10/10/2024</a:t>
            </a:fld>
            <a:endParaRPr lang="en-US"/>
          </a:p>
        </p:txBody>
      </p:sp>
      <p:sp>
        <p:nvSpPr>
          <p:cNvPr id="5" name="Footer Placeholder 4">
            <a:extLst>
              <a:ext uri="{FF2B5EF4-FFF2-40B4-BE49-F238E27FC236}">
                <a16:creationId xmlns:a16="http://schemas.microsoft.com/office/drawing/2014/main" id="{8901064B-893D-782C-4FBD-39A5AE3FC0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324E03-B7D3-BA2E-1ECD-53A1B9CD71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914C5-7E4D-4A57-A109-E366DCDA79CD}" type="slidenum">
              <a:rPr lang="en-US" smtClean="0"/>
              <a:t>‹#›</a:t>
            </a:fld>
            <a:endParaRPr lang="en-US"/>
          </a:p>
        </p:txBody>
      </p:sp>
    </p:spTree>
    <p:extLst>
      <p:ext uri="{BB962C8B-B14F-4D97-AF65-F5344CB8AC3E}">
        <p14:creationId xmlns:p14="http://schemas.microsoft.com/office/powerpoint/2010/main" val="1464121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25FF3B-39B3-2954-8BB0-84AD74812C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5C8E4D-E9F8-7166-C44D-264F37F15C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7A6713-1937-9297-A358-ED6861BC78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5" name="Footer Placeholder 4">
            <a:extLst>
              <a:ext uri="{FF2B5EF4-FFF2-40B4-BE49-F238E27FC236}">
                <a16:creationId xmlns:a16="http://schemas.microsoft.com/office/drawing/2014/main" id="{A4C2521B-BC5F-8E30-944A-A26E08E173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C796934A-E0CB-FFC8-DB8A-71D94D5139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D4C14166-281C-B749-8685-15C69FE31BAE}" type="slidenum">
              <a:rPr lang="en-US" smtClean="0"/>
              <a:pPr/>
              <a:t>‹#›</a:t>
            </a:fld>
            <a:endParaRPr lang="en-US"/>
          </a:p>
        </p:txBody>
      </p:sp>
    </p:spTree>
    <p:extLst>
      <p:ext uri="{BB962C8B-B14F-4D97-AF65-F5344CB8AC3E}">
        <p14:creationId xmlns:p14="http://schemas.microsoft.com/office/powerpoint/2010/main" val="299461256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Lst>
  <p:hf hdr="0" ftr="0" dt="0"/>
  <p:txStyles>
    <p:title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4.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F036A-E38A-B5F2-02DD-3213BC0084A7}"/>
              </a:ext>
            </a:extLst>
          </p:cNvPr>
          <p:cNvSpPr>
            <a:spLocks noGrp="1"/>
          </p:cNvSpPr>
          <p:nvPr>
            <p:ph type="ctrTitle"/>
          </p:nvPr>
        </p:nvSpPr>
        <p:spPr/>
        <p:txBody>
          <a:bodyPr/>
          <a:lstStyle/>
          <a:p>
            <a:r>
              <a:rPr lang="en-US" sz="4800"/>
              <a:t>NASA’s Development of Commercial Low Earth Orbit</a:t>
            </a:r>
          </a:p>
        </p:txBody>
      </p:sp>
      <p:sp>
        <p:nvSpPr>
          <p:cNvPr id="3" name="Subtitle 2">
            <a:extLst>
              <a:ext uri="{FF2B5EF4-FFF2-40B4-BE49-F238E27FC236}">
                <a16:creationId xmlns:a16="http://schemas.microsoft.com/office/drawing/2014/main" id="{12E4F099-2B57-5B36-BD0C-84785A0D3AA3}"/>
              </a:ext>
            </a:extLst>
          </p:cNvPr>
          <p:cNvSpPr>
            <a:spLocks noGrp="1"/>
          </p:cNvSpPr>
          <p:nvPr>
            <p:ph type="subTitle" idx="1"/>
          </p:nvPr>
        </p:nvSpPr>
        <p:spPr/>
        <p:txBody>
          <a:bodyPr/>
          <a:lstStyle/>
          <a:p>
            <a:r>
              <a:rPr lang="en-US"/>
              <a:t>75</a:t>
            </a:r>
            <a:r>
              <a:rPr lang="en-US" baseline="30000"/>
              <a:t>TH</a:t>
            </a:r>
            <a:r>
              <a:rPr lang="en-US"/>
              <a:t> INTERNATIONAL ASTRONAUTICAL CONGRESS</a:t>
            </a:r>
          </a:p>
        </p:txBody>
      </p:sp>
      <p:sp>
        <p:nvSpPr>
          <p:cNvPr id="4" name="Text Placeholder 3">
            <a:extLst>
              <a:ext uri="{FF2B5EF4-FFF2-40B4-BE49-F238E27FC236}">
                <a16:creationId xmlns:a16="http://schemas.microsoft.com/office/drawing/2014/main" id="{A05ED801-FF97-808D-53FD-47D01E05A84C}"/>
              </a:ext>
            </a:extLst>
          </p:cNvPr>
          <p:cNvSpPr>
            <a:spLocks noGrp="1"/>
          </p:cNvSpPr>
          <p:nvPr>
            <p:ph type="body" sz="quarter" idx="13"/>
          </p:nvPr>
        </p:nvSpPr>
        <p:spPr/>
        <p:txBody>
          <a:bodyPr/>
          <a:lstStyle/>
          <a:p>
            <a:r>
              <a:rPr lang="en-US"/>
              <a:t>ANGELA HART</a:t>
            </a:r>
          </a:p>
        </p:txBody>
      </p:sp>
      <p:sp>
        <p:nvSpPr>
          <p:cNvPr id="5" name="Text Placeholder 4">
            <a:extLst>
              <a:ext uri="{FF2B5EF4-FFF2-40B4-BE49-F238E27FC236}">
                <a16:creationId xmlns:a16="http://schemas.microsoft.com/office/drawing/2014/main" id="{5140513A-9B3F-BF3E-FA2E-A1238D24C998}"/>
              </a:ext>
            </a:extLst>
          </p:cNvPr>
          <p:cNvSpPr>
            <a:spLocks noGrp="1"/>
          </p:cNvSpPr>
          <p:nvPr>
            <p:ph type="body" sz="quarter" idx="14"/>
          </p:nvPr>
        </p:nvSpPr>
        <p:spPr>
          <a:xfrm>
            <a:off x="1263649" y="5579300"/>
            <a:ext cx="11066896" cy="276225"/>
          </a:xfrm>
        </p:spPr>
        <p:txBody>
          <a:bodyPr/>
          <a:lstStyle/>
          <a:p>
            <a:r>
              <a:rPr lang="en-US"/>
              <a:t>MANAGER, NASA’S COMMERCIAL LOW EARTH ORBIT DEVELOPMENT PROGRAM</a:t>
            </a:r>
          </a:p>
        </p:txBody>
      </p:sp>
      <p:sp>
        <p:nvSpPr>
          <p:cNvPr id="6" name="Text Placeholder 5">
            <a:extLst>
              <a:ext uri="{FF2B5EF4-FFF2-40B4-BE49-F238E27FC236}">
                <a16:creationId xmlns:a16="http://schemas.microsoft.com/office/drawing/2014/main" id="{C1C5DFE3-EBA8-5880-8B85-71038A054DD9}"/>
              </a:ext>
            </a:extLst>
          </p:cNvPr>
          <p:cNvSpPr>
            <a:spLocks noGrp="1"/>
          </p:cNvSpPr>
          <p:nvPr>
            <p:ph type="body" sz="quarter" idx="15"/>
          </p:nvPr>
        </p:nvSpPr>
        <p:spPr>
          <a:xfrm>
            <a:off x="1263649" y="5923026"/>
            <a:ext cx="6884988" cy="276225"/>
          </a:xfrm>
        </p:spPr>
        <p:txBody>
          <a:bodyPr/>
          <a:lstStyle/>
          <a:p>
            <a:r>
              <a:rPr lang="en-US"/>
              <a:t>OCTOBER 15, 2024</a:t>
            </a:r>
          </a:p>
        </p:txBody>
      </p:sp>
      <p:sp>
        <p:nvSpPr>
          <p:cNvPr id="8" name="Slide Number Placeholder 5">
            <a:extLst>
              <a:ext uri="{FF2B5EF4-FFF2-40B4-BE49-F238E27FC236}">
                <a16:creationId xmlns:a16="http://schemas.microsoft.com/office/drawing/2014/main" id="{BD10ED5C-4A1F-A565-8423-AE63EA3E5CDC}"/>
              </a:ext>
            </a:extLst>
          </p:cNvPr>
          <p:cNvSpPr>
            <a:spLocks noGrp="1"/>
          </p:cNvSpPr>
          <p:nvPr>
            <p:ph type="sldNum" sz="quarter" idx="4294967295"/>
          </p:nvPr>
        </p:nvSpPr>
        <p:spPr>
          <a:xfrm>
            <a:off x="9185564" y="6336561"/>
            <a:ext cx="27432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D4C14166-281C-B749-8685-15C69FE31BAE}" type="slidenum">
              <a:rPr lang="en-US" smtClean="0"/>
              <a:pPr/>
              <a:t>1</a:t>
            </a:fld>
            <a:endParaRPr lang="en-US"/>
          </a:p>
        </p:txBody>
      </p:sp>
    </p:spTree>
    <p:extLst>
      <p:ext uri="{BB962C8B-B14F-4D97-AF65-F5344CB8AC3E}">
        <p14:creationId xmlns:p14="http://schemas.microsoft.com/office/powerpoint/2010/main" val="39008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FFA72D-14AF-1FC7-D656-F4B7BAEE1A8D}"/>
              </a:ext>
            </a:extLst>
          </p:cNvPr>
          <p:cNvSpPr txBox="1"/>
          <p:nvPr/>
        </p:nvSpPr>
        <p:spPr>
          <a:xfrm>
            <a:off x="618298" y="589800"/>
            <a:ext cx="8750427" cy="307777"/>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TITLE TEXT - 16 PT FONT, BOLD, ALL CAPS</a:t>
            </a:r>
            <a:endParaRPr kumimoji="0" lang="en-US" sz="1600" b="1" i="0" u="none" strike="noStrike" kern="1200" cap="none" spc="300" normalizeH="0" baseline="0" noProof="0">
              <a:ln>
                <a:noFill/>
              </a:ln>
              <a:solidFill>
                <a:srgbClr val="33ADFF"/>
              </a:solidFill>
              <a:effectLst/>
              <a:uLnTx/>
              <a:uFillTx/>
              <a:latin typeface="Arial" panose="020B0604020202020204" pitchFamily="34" charset="0"/>
              <a:ea typeface="Helvetica Neue" panose="02000503000000020004" pitchFamily="2" charset="0"/>
              <a:cs typeface="Arial" panose="020B0604020202020204" pitchFamily="34" charset="0"/>
            </a:endParaRPr>
          </a:p>
        </p:txBody>
      </p:sp>
      <p:sp>
        <p:nvSpPr>
          <p:cNvPr id="6" name="Title 5">
            <a:extLst>
              <a:ext uri="{FF2B5EF4-FFF2-40B4-BE49-F238E27FC236}">
                <a16:creationId xmlns:a16="http://schemas.microsoft.com/office/drawing/2014/main" id="{88031A8A-2932-23E9-2C3A-2BBC946AB0FF}"/>
              </a:ext>
            </a:extLst>
          </p:cNvPr>
          <p:cNvSpPr>
            <a:spLocks noGrp="1"/>
          </p:cNvSpPr>
          <p:nvPr>
            <p:ph type="ctrTitle"/>
          </p:nvPr>
        </p:nvSpPr>
        <p:spPr/>
        <p:txBody>
          <a:bodyPr/>
          <a:lstStyle/>
          <a:p>
            <a:r>
              <a:rPr lang="en-US"/>
              <a:t>AGENDA</a:t>
            </a:r>
          </a:p>
        </p:txBody>
      </p:sp>
      <p:sp>
        <p:nvSpPr>
          <p:cNvPr id="4" name="Text Placeholder 3">
            <a:extLst>
              <a:ext uri="{FF2B5EF4-FFF2-40B4-BE49-F238E27FC236}">
                <a16:creationId xmlns:a16="http://schemas.microsoft.com/office/drawing/2014/main" id="{09FD3FAD-A3A8-0252-1E79-5543F4538D6F}"/>
              </a:ext>
            </a:extLst>
          </p:cNvPr>
          <p:cNvSpPr>
            <a:spLocks noGrp="1"/>
          </p:cNvSpPr>
          <p:nvPr>
            <p:ph type="body" idx="13"/>
          </p:nvPr>
        </p:nvSpPr>
        <p:spPr/>
        <p:txBody>
          <a:bodyPr vert="horz" lIns="91440" tIns="45720" rIns="91440" bIns="45720" rtlCol="0" anchor="t">
            <a:normAutofit/>
          </a:bodyPr>
          <a:lstStyle/>
          <a:p>
            <a:pPr marL="285750" indent="-285750">
              <a:lnSpc>
                <a:spcPct val="110000"/>
              </a:lnSpc>
              <a:buFont typeface="Arial" panose="020B0604020202020204" pitchFamily="34" charset="0"/>
              <a:buChar char="•"/>
            </a:pPr>
            <a:r>
              <a:rPr lang="en-US" sz="2000" dirty="0">
                <a:latin typeface="Arial"/>
                <a:ea typeface="Helvetica Neue" panose="02000503000000020004" pitchFamily="2" charset="0"/>
                <a:cs typeface="Arial"/>
              </a:rPr>
              <a:t>NASA's LEO Microgravity Strategy</a:t>
            </a:r>
          </a:p>
          <a:p>
            <a:pPr marL="285750" indent="-285750">
              <a:lnSpc>
                <a:spcPct val="110000"/>
              </a:lnSpc>
              <a:buFont typeface="Arial" panose="020B0604020202020204" pitchFamily="34" charset="0"/>
              <a:buChar char="•"/>
            </a:pPr>
            <a:r>
              <a:rPr lang="en-US" sz="2000" dirty="0">
                <a:latin typeface="Arial"/>
                <a:ea typeface="Helvetica Neue" panose="02000503000000020004" pitchFamily="2" charset="0"/>
                <a:cs typeface="Arial"/>
              </a:rPr>
              <a:t>Commercial LEO Destination Strategy</a:t>
            </a:r>
            <a:endParaRPr lang="en-US" dirty="0">
              <a:latin typeface="Arial"/>
              <a:cs typeface="Arial"/>
            </a:endParaRPr>
          </a:p>
          <a:p>
            <a:pPr marL="285750" indent="-285750">
              <a:lnSpc>
                <a:spcPct val="110000"/>
              </a:lnSpc>
              <a:buFont typeface="Arial" panose="020B0604020202020204" pitchFamily="34" charset="0"/>
              <a:buChar char="•"/>
            </a:pPr>
            <a:r>
              <a:rPr lang="en-US" sz="2000" dirty="0">
                <a:latin typeface="Arial"/>
                <a:ea typeface="Helvetica Neue" panose="02000503000000020004" pitchFamily="2" charset="0"/>
                <a:cs typeface="Arial"/>
              </a:rPr>
              <a:t>Acquisition Strategy</a:t>
            </a:r>
          </a:p>
          <a:p>
            <a:pPr marL="285750" indent="-285750">
              <a:lnSpc>
                <a:spcPct val="110000"/>
              </a:lnSpc>
              <a:buFont typeface="Arial" panose="020B0604020202020204" pitchFamily="34" charset="0"/>
              <a:buChar char="•"/>
            </a:pPr>
            <a:r>
              <a:rPr lang="en-US" sz="2000" dirty="0">
                <a:latin typeface="Arial"/>
                <a:ea typeface="Helvetica Neue" panose="02000503000000020004" pitchFamily="2" charset="0"/>
                <a:cs typeface="Arial"/>
              </a:rPr>
              <a:t>Two-Phase Approach</a:t>
            </a:r>
          </a:p>
          <a:p>
            <a:pPr marL="742950" lvl="1" indent="-285750">
              <a:lnSpc>
                <a:spcPct val="110000"/>
              </a:lnSpc>
              <a:buFont typeface="Arial" panose="020B0604020202020204" pitchFamily="34" charset="0"/>
              <a:buChar char="•"/>
            </a:pPr>
            <a:r>
              <a:rPr lang="en-US" sz="1800" dirty="0">
                <a:solidFill>
                  <a:srgbClr val="FFFFFF"/>
                </a:solidFill>
                <a:latin typeface="Arial"/>
                <a:ea typeface="Helvetica Neue" panose="02000503000000020004" pitchFamily="2" charset="0"/>
                <a:cs typeface="Arial"/>
              </a:rPr>
              <a:t>Partners</a:t>
            </a:r>
          </a:p>
          <a:p>
            <a:pPr marL="742950" lvl="1" indent="-285750">
              <a:lnSpc>
                <a:spcPct val="110000"/>
              </a:lnSpc>
              <a:buFont typeface="Arial" panose="020B0604020202020204" pitchFamily="34" charset="0"/>
              <a:buChar char="•"/>
            </a:pPr>
            <a:r>
              <a:rPr lang="en-US" sz="1800" dirty="0">
                <a:solidFill>
                  <a:srgbClr val="FFFFFF"/>
                </a:solidFill>
                <a:latin typeface="Arial"/>
                <a:ea typeface="Helvetica Neue" panose="02000503000000020004" pitchFamily="2" charset="0"/>
                <a:cs typeface="Arial"/>
              </a:rPr>
              <a:t>Phase 2 Plans</a:t>
            </a:r>
          </a:p>
          <a:p>
            <a:pPr marL="285750" indent="-285750">
              <a:lnSpc>
                <a:spcPct val="110000"/>
              </a:lnSpc>
              <a:buFont typeface="Arial" panose="020B0604020202020204" pitchFamily="34" charset="0"/>
              <a:buChar char="•"/>
            </a:pPr>
            <a:r>
              <a:rPr lang="en-US" sz="2000" dirty="0">
                <a:solidFill>
                  <a:srgbClr val="FFFFFF"/>
                </a:solidFill>
                <a:latin typeface="Arial"/>
                <a:ea typeface="Helvetica Neue" panose="02000503000000020004" pitchFamily="2" charset="0"/>
                <a:cs typeface="Arial"/>
              </a:rPr>
              <a:t>Certification Strategy</a:t>
            </a:r>
          </a:p>
          <a:p>
            <a:pPr marL="285750" indent="-285750">
              <a:lnSpc>
                <a:spcPct val="110000"/>
              </a:lnSpc>
              <a:buFont typeface="Arial" panose="020B0604020202020204" pitchFamily="34" charset="0"/>
              <a:buChar char="•"/>
            </a:pPr>
            <a:r>
              <a:rPr lang="en-US" sz="2000" dirty="0">
                <a:latin typeface="Arial"/>
                <a:ea typeface="Helvetica Neue" panose="02000503000000020004" pitchFamily="2" charset="0"/>
                <a:cs typeface="Arial"/>
              </a:rPr>
              <a:t>Requirements Development</a:t>
            </a:r>
          </a:p>
          <a:p>
            <a:pPr marL="285750" indent="-285750">
              <a:lnSpc>
                <a:spcPct val="110000"/>
              </a:lnSpc>
              <a:buFont typeface="Arial" panose="020B0604020202020204" pitchFamily="34" charset="0"/>
              <a:buChar char="•"/>
            </a:pPr>
            <a:endParaRPr lang="en-US" sz="2000" dirty="0">
              <a:solidFill>
                <a:srgbClr val="FFFFFF"/>
              </a:solidFill>
              <a:latin typeface="Arial"/>
              <a:ea typeface="Helvetica Neue" panose="02000503000000020004" pitchFamily="2" charset="0"/>
              <a:cs typeface="Arial"/>
            </a:endParaRPr>
          </a:p>
        </p:txBody>
      </p:sp>
    </p:spTree>
    <p:extLst>
      <p:ext uri="{BB962C8B-B14F-4D97-AF65-F5344CB8AC3E}">
        <p14:creationId xmlns:p14="http://schemas.microsoft.com/office/powerpoint/2010/main" val="3039242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34A5EE-9940-F1ED-86AA-D59DB1513A0E}"/>
              </a:ext>
            </a:extLst>
          </p:cNvPr>
          <p:cNvPicPr>
            <a:picLocks noChangeAspect="1"/>
          </p:cNvPicPr>
          <p:nvPr/>
        </p:nvPicPr>
        <p:blipFill>
          <a:blip r:embed="rId2"/>
          <a:stretch>
            <a:fillRect/>
          </a:stretch>
        </p:blipFill>
        <p:spPr>
          <a:xfrm>
            <a:off x="0" y="2677"/>
            <a:ext cx="12192000" cy="6852646"/>
          </a:xfrm>
          <a:prstGeom prst="rect">
            <a:avLst/>
          </a:prstGeom>
        </p:spPr>
      </p:pic>
    </p:spTree>
    <p:extLst>
      <p:ext uri="{BB962C8B-B14F-4D97-AF65-F5344CB8AC3E}">
        <p14:creationId xmlns:p14="http://schemas.microsoft.com/office/powerpoint/2010/main" val="315871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445C01-0918-DED3-7BD8-4B6136D01822}"/>
              </a:ext>
            </a:extLst>
          </p:cNvPr>
          <p:cNvPicPr>
            <a:picLocks noChangeAspect="1"/>
          </p:cNvPicPr>
          <p:nvPr/>
        </p:nvPicPr>
        <p:blipFill>
          <a:blip r:embed="rId2"/>
          <a:stretch>
            <a:fillRect/>
          </a:stretch>
        </p:blipFill>
        <p:spPr>
          <a:xfrm>
            <a:off x="0" y="43186"/>
            <a:ext cx="12192000" cy="6771627"/>
          </a:xfrm>
          <a:prstGeom prst="rect">
            <a:avLst/>
          </a:prstGeom>
        </p:spPr>
      </p:pic>
    </p:spTree>
    <p:extLst>
      <p:ext uri="{BB962C8B-B14F-4D97-AF65-F5344CB8AC3E}">
        <p14:creationId xmlns:p14="http://schemas.microsoft.com/office/powerpoint/2010/main" val="3315246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870454-7CC8-BFDA-A365-921C3593EEA2}"/>
              </a:ext>
            </a:extLst>
          </p:cNvPr>
          <p:cNvSpPr txBox="1"/>
          <p:nvPr/>
        </p:nvSpPr>
        <p:spPr>
          <a:xfrm>
            <a:off x="6582623" y="1695667"/>
            <a:ext cx="2611754"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50000"/>
                    <a:lumOff val="50000"/>
                  </a:prstClr>
                </a:solidFill>
                <a:effectLst/>
                <a:uLnTx/>
                <a:uFillTx/>
                <a:latin typeface="Arial" panose="020B0604020202020204" pitchFamily="34" charset="0"/>
                <a:cs typeface="Arial" panose="020B0604020202020204" pitchFamily="34" charset="0"/>
              </a:rPr>
              <a:t>Goal for CLD Initial Capability</a:t>
            </a:r>
          </a:p>
        </p:txBody>
      </p:sp>
      <p:sp>
        <p:nvSpPr>
          <p:cNvPr id="64" name="TextBox 63">
            <a:extLst>
              <a:ext uri="{FF2B5EF4-FFF2-40B4-BE49-F238E27FC236}">
                <a16:creationId xmlns:a16="http://schemas.microsoft.com/office/drawing/2014/main" id="{AB9E9C92-5B02-430C-AD63-18FA08363469}"/>
              </a:ext>
            </a:extLst>
          </p:cNvPr>
          <p:cNvSpPr txBox="1"/>
          <p:nvPr/>
        </p:nvSpPr>
        <p:spPr>
          <a:xfrm>
            <a:off x="6096625" y="3265188"/>
            <a:ext cx="1937371" cy="400110"/>
          </a:xfrm>
          <a:prstGeom prst="rect">
            <a:avLst/>
          </a:prstGeom>
          <a:solidFill>
            <a:schemeClr val="accent6">
              <a:lumMod val="40000"/>
              <a:lumOff val="60000"/>
            </a:schemeClr>
          </a:solid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solidFill>
                <a:effectLst/>
                <a:uLnTx/>
                <a:uFillTx/>
                <a:latin typeface="Century Gothic"/>
                <a:ea typeface="+mn-ea"/>
                <a:cs typeface="+mn-cs"/>
              </a:rPr>
              <a:t>2-year Option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a:ln>
                <a:noFill/>
              </a:ln>
              <a:solidFill>
                <a:prstClr val="black"/>
              </a:solidFill>
              <a:effectLst/>
              <a:uLnTx/>
              <a:uFillTx/>
              <a:latin typeface="Century Gothic"/>
              <a:ea typeface="+mn-ea"/>
              <a:cs typeface="+mn-cs"/>
            </a:endParaRPr>
          </a:p>
        </p:txBody>
      </p:sp>
      <p:sp>
        <p:nvSpPr>
          <p:cNvPr id="23" name="TextBox 22">
            <a:extLst>
              <a:ext uri="{FF2B5EF4-FFF2-40B4-BE49-F238E27FC236}">
                <a16:creationId xmlns:a16="http://schemas.microsoft.com/office/drawing/2014/main" id="{35E087D1-16B9-41D0-AB7A-2BB80596AC4B}"/>
              </a:ext>
            </a:extLst>
          </p:cNvPr>
          <p:cNvSpPr txBox="1"/>
          <p:nvPr/>
        </p:nvSpPr>
        <p:spPr>
          <a:xfrm>
            <a:off x="6043207" y="5549096"/>
            <a:ext cx="5837041" cy="430887"/>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NASA Certification of CLD(s) and Purchase Services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Full and open competition, one or more awards</a:t>
            </a:r>
          </a:p>
        </p:txBody>
      </p:sp>
      <p:sp>
        <p:nvSpPr>
          <p:cNvPr id="24" name="TextBox 23">
            <a:extLst>
              <a:ext uri="{FF2B5EF4-FFF2-40B4-BE49-F238E27FC236}">
                <a16:creationId xmlns:a16="http://schemas.microsoft.com/office/drawing/2014/main" id="{F02CFE08-D6D2-46DC-88A0-BD83353445EB}"/>
              </a:ext>
            </a:extLst>
          </p:cNvPr>
          <p:cNvSpPr txBox="1"/>
          <p:nvPr/>
        </p:nvSpPr>
        <p:spPr>
          <a:xfrm>
            <a:off x="253101" y="1997735"/>
            <a:ext cx="11692714" cy="338554"/>
          </a:xfrm>
          <a:prstGeom prst="rect">
            <a:avLst/>
          </a:prstGeom>
          <a:gradFill flip="none" rotWithShape="1">
            <a:gsLst>
              <a:gs pos="0">
                <a:schemeClr val="accent2"/>
              </a:gs>
              <a:gs pos="100000">
                <a:schemeClr val="accent1"/>
              </a:gs>
            </a:gsLst>
            <a:path path="circle">
              <a:fillToRect l="100000" t="100000"/>
            </a:path>
            <a:tileRect r="-100000" b="-100000"/>
          </a:gra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International Space Station (ISS) Operations</a:t>
            </a:r>
            <a:r>
              <a:rPr kumimoji="0" lang="en-US" sz="1600" b="1" i="0" u="none" strike="noStrike" kern="1200" cap="none" spc="0" normalizeH="0" baseline="0" noProof="0">
                <a:ln>
                  <a:noFill/>
                </a:ln>
                <a:solidFill>
                  <a:prstClr val="white"/>
                </a:solidFill>
                <a:effectLst/>
                <a:uLnTx/>
                <a:uFillTx/>
                <a:latin typeface="Century Gothic"/>
              </a:rPr>
              <a:t>						</a:t>
            </a: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CLD Operations</a:t>
            </a:r>
          </a:p>
        </p:txBody>
      </p:sp>
      <p:sp>
        <p:nvSpPr>
          <p:cNvPr id="31" name="TextBox 30">
            <a:extLst>
              <a:ext uri="{FF2B5EF4-FFF2-40B4-BE49-F238E27FC236}">
                <a16:creationId xmlns:a16="http://schemas.microsoft.com/office/drawing/2014/main" id="{4E986BCE-3E51-487E-BF54-AD2722B9C822}"/>
              </a:ext>
            </a:extLst>
          </p:cNvPr>
          <p:cNvSpPr txBox="1"/>
          <p:nvPr/>
        </p:nvSpPr>
        <p:spPr>
          <a:xfrm>
            <a:off x="2197722" y="1302567"/>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2022</a:t>
            </a:r>
          </a:p>
        </p:txBody>
      </p:sp>
      <p:sp>
        <p:nvSpPr>
          <p:cNvPr id="32" name="TextBox 31">
            <a:extLst>
              <a:ext uri="{FF2B5EF4-FFF2-40B4-BE49-F238E27FC236}">
                <a16:creationId xmlns:a16="http://schemas.microsoft.com/office/drawing/2014/main" id="{95F6D157-091E-4498-9126-8E71C3D9D130}"/>
              </a:ext>
            </a:extLst>
          </p:cNvPr>
          <p:cNvSpPr txBox="1"/>
          <p:nvPr/>
        </p:nvSpPr>
        <p:spPr>
          <a:xfrm>
            <a:off x="3174023" y="1302181"/>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2023</a:t>
            </a:r>
          </a:p>
        </p:txBody>
      </p:sp>
      <p:sp>
        <p:nvSpPr>
          <p:cNvPr id="33" name="TextBox 32">
            <a:extLst>
              <a:ext uri="{FF2B5EF4-FFF2-40B4-BE49-F238E27FC236}">
                <a16:creationId xmlns:a16="http://schemas.microsoft.com/office/drawing/2014/main" id="{0974A2C0-3C76-42AC-A683-EDE3C3F73D64}"/>
              </a:ext>
            </a:extLst>
          </p:cNvPr>
          <p:cNvSpPr txBox="1"/>
          <p:nvPr/>
        </p:nvSpPr>
        <p:spPr>
          <a:xfrm>
            <a:off x="4149969" y="1302181"/>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2024</a:t>
            </a:r>
          </a:p>
        </p:txBody>
      </p:sp>
      <p:sp>
        <p:nvSpPr>
          <p:cNvPr id="34" name="TextBox 33">
            <a:extLst>
              <a:ext uri="{FF2B5EF4-FFF2-40B4-BE49-F238E27FC236}">
                <a16:creationId xmlns:a16="http://schemas.microsoft.com/office/drawing/2014/main" id="{B24EB24D-E55B-4665-A91C-15808865BB79}"/>
              </a:ext>
            </a:extLst>
          </p:cNvPr>
          <p:cNvSpPr txBox="1"/>
          <p:nvPr/>
        </p:nvSpPr>
        <p:spPr>
          <a:xfrm>
            <a:off x="5120054" y="1302181"/>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2025</a:t>
            </a:r>
          </a:p>
        </p:txBody>
      </p:sp>
      <p:sp>
        <p:nvSpPr>
          <p:cNvPr id="35" name="TextBox 34">
            <a:extLst>
              <a:ext uri="{FF2B5EF4-FFF2-40B4-BE49-F238E27FC236}">
                <a16:creationId xmlns:a16="http://schemas.microsoft.com/office/drawing/2014/main" id="{88A9ABDB-4625-4347-AB85-918EFC3C00C6}"/>
              </a:ext>
            </a:extLst>
          </p:cNvPr>
          <p:cNvSpPr txBox="1"/>
          <p:nvPr/>
        </p:nvSpPr>
        <p:spPr>
          <a:xfrm>
            <a:off x="6090139" y="1302181"/>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2026</a:t>
            </a:r>
          </a:p>
        </p:txBody>
      </p:sp>
      <p:sp>
        <p:nvSpPr>
          <p:cNvPr id="36" name="TextBox 35">
            <a:extLst>
              <a:ext uri="{FF2B5EF4-FFF2-40B4-BE49-F238E27FC236}">
                <a16:creationId xmlns:a16="http://schemas.microsoft.com/office/drawing/2014/main" id="{3A068265-6C7C-49D9-A20C-477F35BF23E5}"/>
              </a:ext>
            </a:extLst>
          </p:cNvPr>
          <p:cNvSpPr txBox="1"/>
          <p:nvPr/>
        </p:nvSpPr>
        <p:spPr>
          <a:xfrm>
            <a:off x="7060224" y="1302181"/>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2027</a:t>
            </a:r>
          </a:p>
        </p:txBody>
      </p:sp>
      <p:sp>
        <p:nvSpPr>
          <p:cNvPr id="37" name="TextBox 36">
            <a:extLst>
              <a:ext uri="{FF2B5EF4-FFF2-40B4-BE49-F238E27FC236}">
                <a16:creationId xmlns:a16="http://schemas.microsoft.com/office/drawing/2014/main" id="{9AA2E246-5E43-4CC6-8D6D-13673B5DB8A6}"/>
              </a:ext>
            </a:extLst>
          </p:cNvPr>
          <p:cNvSpPr txBox="1"/>
          <p:nvPr/>
        </p:nvSpPr>
        <p:spPr>
          <a:xfrm>
            <a:off x="8033997" y="1305028"/>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2028</a:t>
            </a:r>
          </a:p>
        </p:txBody>
      </p:sp>
      <p:sp>
        <p:nvSpPr>
          <p:cNvPr id="38" name="TextBox 37">
            <a:extLst>
              <a:ext uri="{FF2B5EF4-FFF2-40B4-BE49-F238E27FC236}">
                <a16:creationId xmlns:a16="http://schemas.microsoft.com/office/drawing/2014/main" id="{D2724BB7-CC5A-44E4-A754-4B009A7BCF6D}"/>
              </a:ext>
            </a:extLst>
          </p:cNvPr>
          <p:cNvSpPr txBox="1"/>
          <p:nvPr/>
        </p:nvSpPr>
        <p:spPr>
          <a:xfrm>
            <a:off x="9017977" y="1301058"/>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2029</a:t>
            </a:r>
          </a:p>
        </p:txBody>
      </p:sp>
      <p:sp>
        <p:nvSpPr>
          <p:cNvPr id="39" name="TextBox 38">
            <a:extLst>
              <a:ext uri="{FF2B5EF4-FFF2-40B4-BE49-F238E27FC236}">
                <a16:creationId xmlns:a16="http://schemas.microsoft.com/office/drawing/2014/main" id="{AACE9FF1-7E9F-40D4-850C-D1CAB78D957C}"/>
              </a:ext>
            </a:extLst>
          </p:cNvPr>
          <p:cNvSpPr txBox="1"/>
          <p:nvPr/>
        </p:nvSpPr>
        <p:spPr>
          <a:xfrm>
            <a:off x="9993923" y="1301058"/>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2030</a:t>
            </a:r>
          </a:p>
        </p:txBody>
      </p:sp>
      <p:sp>
        <p:nvSpPr>
          <p:cNvPr id="42" name="TextBox 41">
            <a:extLst>
              <a:ext uri="{FF2B5EF4-FFF2-40B4-BE49-F238E27FC236}">
                <a16:creationId xmlns:a16="http://schemas.microsoft.com/office/drawing/2014/main" id="{3A5FB400-2F5E-4EF0-AB65-6A997536B5CA}"/>
              </a:ext>
            </a:extLst>
          </p:cNvPr>
          <p:cNvSpPr txBox="1"/>
          <p:nvPr/>
        </p:nvSpPr>
        <p:spPr>
          <a:xfrm>
            <a:off x="253099" y="3259467"/>
            <a:ext cx="5837040" cy="430887"/>
          </a:xfrm>
          <a:prstGeom prst="rect">
            <a:avLst/>
          </a:prstGeom>
          <a:solidFill>
            <a:schemeClr val="accent6"/>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Commercial Destinations for ISS (CDISS)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Axiom Space</a:t>
            </a:r>
          </a:p>
        </p:txBody>
      </p:sp>
      <p:sp>
        <p:nvSpPr>
          <p:cNvPr id="44" name="Left Brace 43">
            <a:extLst>
              <a:ext uri="{FF2B5EF4-FFF2-40B4-BE49-F238E27FC236}">
                <a16:creationId xmlns:a16="http://schemas.microsoft.com/office/drawing/2014/main" id="{FF007BA7-DF07-47C8-84C3-2A571C26BEFA}"/>
              </a:ext>
            </a:extLst>
          </p:cNvPr>
          <p:cNvSpPr/>
          <p:nvPr/>
        </p:nvSpPr>
        <p:spPr>
          <a:xfrm rot="16200000">
            <a:off x="9900482" y="1603177"/>
            <a:ext cx="292345" cy="1793811"/>
          </a:xfrm>
          <a:prstGeom prst="leftBrace">
            <a:avLst>
              <a:gd name="adj1" fmla="val 84091"/>
              <a:gd name="adj2" fmla="val 50000"/>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49" name="Rounded Rectangle 28">
            <a:extLst>
              <a:ext uri="{FF2B5EF4-FFF2-40B4-BE49-F238E27FC236}">
                <a16:creationId xmlns:a16="http://schemas.microsoft.com/office/drawing/2014/main" id="{1C0EB6B8-E98B-41B5-A415-2790DF925124}"/>
              </a:ext>
            </a:extLst>
          </p:cNvPr>
          <p:cNvSpPr/>
          <p:nvPr/>
        </p:nvSpPr>
        <p:spPr>
          <a:xfrm>
            <a:off x="253098" y="2841871"/>
            <a:ext cx="7780897" cy="297113"/>
          </a:xfrm>
          <a:prstGeom prst="roundRect">
            <a:avLst/>
          </a:prstGeom>
          <a:solidFill>
            <a:schemeClr val="accent2">
              <a:lumMod val="60000"/>
              <a:lumOff val="4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C77"/>
                </a:solidFill>
                <a:effectLst/>
                <a:uLnTx/>
                <a:uFillTx/>
                <a:latin typeface="Arial" panose="020B0604020202020204" pitchFamily="34" charset="0"/>
                <a:cs typeface="Arial" panose="020B0604020202020204" pitchFamily="34" charset="0"/>
              </a:rPr>
              <a:t>CLD Phase 1: Design Maturation</a:t>
            </a:r>
          </a:p>
        </p:txBody>
      </p:sp>
      <p:sp>
        <p:nvSpPr>
          <p:cNvPr id="50" name="Rounded Rectangle 28">
            <a:extLst>
              <a:ext uri="{FF2B5EF4-FFF2-40B4-BE49-F238E27FC236}">
                <a16:creationId xmlns:a16="http://schemas.microsoft.com/office/drawing/2014/main" id="{D8BDB958-94AA-44F5-B376-5BBB32323219}"/>
              </a:ext>
            </a:extLst>
          </p:cNvPr>
          <p:cNvSpPr/>
          <p:nvPr/>
        </p:nvSpPr>
        <p:spPr>
          <a:xfrm>
            <a:off x="6043208" y="5214632"/>
            <a:ext cx="5837040" cy="342096"/>
          </a:xfrm>
          <a:prstGeom prst="rect">
            <a:avLst/>
          </a:prstGeom>
          <a:solidFill>
            <a:schemeClr val="accent1"/>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50000"/>
                    <a:lumOff val="50000"/>
                  </a:prstClr>
                </a:solidFill>
                <a:effectLst/>
                <a:uLnTx/>
                <a:uFillTx/>
                <a:latin typeface="Arial" panose="020B0604020202020204" pitchFamily="34" charset="0"/>
                <a:cs typeface="Arial" panose="020B0604020202020204" pitchFamily="34" charset="0"/>
              </a:rPr>
              <a:t>CLD Phase 2: Certification and Services</a:t>
            </a:r>
          </a:p>
        </p:txBody>
      </p:sp>
      <p:sp>
        <p:nvSpPr>
          <p:cNvPr id="57" name="TextBox 56">
            <a:extLst>
              <a:ext uri="{FF2B5EF4-FFF2-40B4-BE49-F238E27FC236}">
                <a16:creationId xmlns:a16="http://schemas.microsoft.com/office/drawing/2014/main" id="{443C8E25-D381-4676-9325-74E484B6DA4C}"/>
              </a:ext>
            </a:extLst>
          </p:cNvPr>
          <p:cNvSpPr txBox="1"/>
          <p:nvPr/>
        </p:nvSpPr>
        <p:spPr>
          <a:xfrm>
            <a:off x="8982251" y="2647773"/>
            <a:ext cx="2412376"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50000"/>
                    <a:lumOff val="50000"/>
                  </a:prstClr>
                </a:solidFill>
                <a:effectLst/>
                <a:uLnTx/>
                <a:uFillTx/>
                <a:latin typeface="Arial" panose="020B0604020202020204" pitchFamily="34" charset="0"/>
                <a:cs typeface="Arial" panose="020B0604020202020204" pitchFamily="34" charset="0"/>
              </a:rPr>
              <a:t>Transition Period</a:t>
            </a:r>
          </a:p>
        </p:txBody>
      </p:sp>
      <p:sp>
        <p:nvSpPr>
          <p:cNvPr id="58" name="TextBox 57">
            <a:extLst>
              <a:ext uri="{FF2B5EF4-FFF2-40B4-BE49-F238E27FC236}">
                <a16:creationId xmlns:a16="http://schemas.microsoft.com/office/drawing/2014/main" id="{94153CFB-E5FA-4722-ADD6-F3E29FFEFED5}"/>
              </a:ext>
            </a:extLst>
          </p:cNvPr>
          <p:cNvSpPr txBox="1"/>
          <p:nvPr/>
        </p:nvSpPr>
        <p:spPr>
          <a:xfrm>
            <a:off x="2193324" y="3880592"/>
            <a:ext cx="4866899" cy="400110"/>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Commercial Destinations Free Flyer (CDFF)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Blue Origin &amp; Sierra Space Orbital Reef </a:t>
            </a:r>
          </a:p>
        </p:txBody>
      </p:sp>
      <p:sp>
        <p:nvSpPr>
          <p:cNvPr id="59" name="TextBox 58">
            <a:extLst>
              <a:ext uri="{FF2B5EF4-FFF2-40B4-BE49-F238E27FC236}">
                <a16:creationId xmlns:a16="http://schemas.microsoft.com/office/drawing/2014/main" id="{1153F39F-5028-4517-94E8-2FB88A5B1532}"/>
              </a:ext>
            </a:extLst>
          </p:cNvPr>
          <p:cNvSpPr txBox="1"/>
          <p:nvPr/>
        </p:nvSpPr>
        <p:spPr>
          <a:xfrm>
            <a:off x="2193325" y="4469604"/>
            <a:ext cx="4866898" cy="400110"/>
          </a:xfrm>
          <a:prstGeom prst="rect">
            <a:avLst/>
          </a:prstGeom>
          <a:solidFill>
            <a:schemeClr val="bg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Commercial Destinations Free Flyer (CDFF)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Nanoracks</a:t>
            </a:r>
            <a:r>
              <a:rPr kumimoji="0" lang="en-US" sz="1000" b="0" i="1"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&amp; Voyager Space </a:t>
            </a:r>
            <a:r>
              <a:rPr kumimoji="0" lang="en-US" sz="1000" b="0" i="1"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Starlab</a:t>
            </a:r>
            <a:endParaRPr kumimoji="0" lang="en-US" sz="1000" b="0" i="1"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70056ADD-744D-4635-BD7B-8E67FAFD80CD}"/>
              </a:ext>
            </a:extLst>
          </p:cNvPr>
          <p:cNvSpPr txBox="1"/>
          <p:nvPr/>
        </p:nvSpPr>
        <p:spPr>
          <a:xfrm>
            <a:off x="10969869" y="1301058"/>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2031</a:t>
            </a:r>
          </a:p>
        </p:txBody>
      </p:sp>
      <p:sp>
        <p:nvSpPr>
          <p:cNvPr id="40" name="TextBox 39">
            <a:extLst>
              <a:ext uri="{FF2B5EF4-FFF2-40B4-BE49-F238E27FC236}">
                <a16:creationId xmlns:a16="http://schemas.microsoft.com/office/drawing/2014/main" id="{CEA758C9-C7BD-47C3-B460-0355707F7324}"/>
              </a:ext>
            </a:extLst>
          </p:cNvPr>
          <p:cNvSpPr txBox="1"/>
          <p:nvPr/>
        </p:nvSpPr>
        <p:spPr>
          <a:xfrm>
            <a:off x="9123046" y="1703287"/>
            <a:ext cx="188995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50000"/>
                    <a:lumOff val="50000"/>
                  </a:prstClr>
                </a:solidFill>
                <a:effectLst/>
                <a:uLnTx/>
                <a:uFillTx/>
                <a:latin typeface="Arial" panose="020B0604020202020204" pitchFamily="34" charset="0"/>
                <a:cs typeface="Arial" panose="020B0604020202020204" pitchFamily="34" charset="0"/>
              </a:rPr>
              <a:t>Planned ISS Deorbit</a:t>
            </a:r>
          </a:p>
        </p:txBody>
      </p:sp>
      <p:sp>
        <p:nvSpPr>
          <p:cNvPr id="3" name="Isosceles Triangle 2">
            <a:extLst>
              <a:ext uri="{FF2B5EF4-FFF2-40B4-BE49-F238E27FC236}">
                <a16:creationId xmlns:a16="http://schemas.microsoft.com/office/drawing/2014/main" id="{28F932F7-4549-4825-8998-D623D7069501}"/>
              </a:ext>
            </a:extLst>
          </p:cNvPr>
          <p:cNvSpPr/>
          <p:nvPr/>
        </p:nvSpPr>
        <p:spPr>
          <a:xfrm rot="10800000">
            <a:off x="10829540" y="1729301"/>
            <a:ext cx="223270" cy="181323"/>
          </a:xfrm>
          <a:prstGeom prst="triangle">
            <a:avLst/>
          </a:prstGeom>
          <a:solidFill>
            <a:schemeClr val="accent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2"/>
              </a:solidFill>
              <a:effectLst/>
              <a:uLnTx/>
              <a:uFillTx/>
              <a:latin typeface="Century Gothic"/>
              <a:ea typeface="+mn-ea"/>
              <a:cs typeface="+mn-cs"/>
            </a:endParaRPr>
          </a:p>
        </p:txBody>
      </p:sp>
      <p:sp>
        <p:nvSpPr>
          <p:cNvPr id="41" name="TextBox 40">
            <a:extLst>
              <a:ext uri="{FF2B5EF4-FFF2-40B4-BE49-F238E27FC236}">
                <a16:creationId xmlns:a16="http://schemas.microsoft.com/office/drawing/2014/main" id="{5EF21293-6849-4AC8-AAA8-A39DA5B4ED43}"/>
              </a:ext>
            </a:extLst>
          </p:cNvPr>
          <p:cNvSpPr txBox="1"/>
          <p:nvPr/>
        </p:nvSpPr>
        <p:spPr>
          <a:xfrm>
            <a:off x="1227959" y="1299369"/>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2021</a:t>
            </a:r>
          </a:p>
        </p:txBody>
      </p:sp>
      <p:sp>
        <p:nvSpPr>
          <p:cNvPr id="48" name="TextBox 47">
            <a:extLst>
              <a:ext uri="{FF2B5EF4-FFF2-40B4-BE49-F238E27FC236}">
                <a16:creationId xmlns:a16="http://schemas.microsoft.com/office/drawing/2014/main" id="{B95F80F3-C7B2-485F-9BA2-EC217EFFD4D6}"/>
              </a:ext>
            </a:extLst>
          </p:cNvPr>
          <p:cNvSpPr txBox="1"/>
          <p:nvPr/>
        </p:nvSpPr>
        <p:spPr>
          <a:xfrm>
            <a:off x="253100" y="1302567"/>
            <a:ext cx="975946" cy="338554"/>
          </a:xfrm>
          <a:prstGeom prst="rect">
            <a:avLst/>
          </a:prstGeom>
          <a:noFill/>
          <a:ln>
            <a:solidFill>
              <a:schemeClr val="bg1">
                <a:lumMod val="8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2020</a:t>
            </a:r>
          </a:p>
        </p:txBody>
      </p:sp>
      <p:sp>
        <p:nvSpPr>
          <p:cNvPr id="4" name="Isosceles Triangle 2">
            <a:extLst>
              <a:ext uri="{FF2B5EF4-FFF2-40B4-BE49-F238E27FC236}">
                <a16:creationId xmlns:a16="http://schemas.microsoft.com/office/drawing/2014/main" id="{09C293FE-03D6-60F6-B1B7-5C636B0E1570}"/>
              </a:ext>
            </a:extLst>
          </p:cNvPr>
          <p:cNvSpPr/>
          <p:nvPr/>
        </p:nvSpPr>
        <p:spPr>
          <a:xfrm rot="10800000" flipV="1">
            <a:off x="9033384" y="1744541"/>
            <a:ext cx="223270" cy="181323"/>
          </a:xfrm>
          <a:prstGeom prst="triangle">
            <a:avLst/>
          </a:prstGeom>
          <a:solidFill>
            <a:schemeClr val="accent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2"/>
              </a:solidFill>
              <a:effectLst/>
              <a:uLnTx/>
              <a:uFillTx/>
              <a:latin typeface="Century Gothic"/>
              <a:ea typeface="+mn-ea"/>
              <a:cs typeface="+mn-cs"/>
            </a:endParaRPr>
          </a:p>
        </p:txBody>
      </p:sp>
      <p:sp>
        <p:nvSpPr>
          <p:cNvPr id="7" name="Title 6">
            <a:extLst>
              <a:ext uri="{FF2B5EF4-FFF2-40B4-BE49-F238E27FC236}">
                <a16:creationId xmlns:a16="http://schemas.microsoft.com/office/drawing/2014/main" id="{DE4FA8ED-6A28-0E35-EB0D-3B95A54341A3}"/>
              </a:ext>
            </a:extLst>
          </p:cNvPr>
          <p:cNvSpPr>
            <a:spLocks noGrp="1"/>
          </p:cNvSpPr>
          <p:nvPr>
            <p:ph type="ctrTitle"/>
          </p:nvPr>
        </p:nvSpPr>
        <p:spPr/>
        <p:txBody>
          <a:bodyPr/>
          <a:lstStyle/>
          <a:p>
            <a:r>
              <a:rPr kumimoji="0" lang="en-US" sz="1600" b="1" i="0" u="none" strike="noStrike" kern="1200" cap="none" normalizeH="0" baseline="0" noProof="0">
                <a:ln>
                  <a:noFill/>
                </a:ln>
                <a:solidFill>
                  <a:schemeClr val="accent2"/>
                </a:solidFill>
                <a:effectLst/>
                <a:uLnTx/>
                <a:uFillTx/>
                <a:latin typeface="Arial" panose="020B0604020202020204" pitchFamily="34" charset="0"/>
                <a:ea typeface="Times New Roman" panose="02020603050405020304" pitchFamily="18" charset="0"/>
                <a:cs typeface="Arial" panose="020B0604020202020204" pitchFamily="34" charset="0"/>
              </a:rPr>
              <a:t>COMMERCIAL LEO DESTINATION STRATEGY</a:t>
            </a:r>
            <a:endParaRPr lang="en-US">
              <a:solidFill>
                <a:schemeClr val="accent2"/>
              </a:solidFill>
            </a:endParaRPr>
          </a:p>
        </p:txBody>
      </p:sp>
    </p:spTree>
    <p:extLst>
      <p:ext uri="{BB962C8B-B14F-4D97-AF65-F5344CB8AC3E}">
        <p14:creationId xmlns:p14="http://schemas.microsoft.com/office/powerpoint/2010/main" val="377156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0B7FC-A6DE-00B9-12D4-E96423F915AB}"/>
              </a:ext>
            </a:extLst>
          </p:cNvPr>
          <p:cNvSpPr>
            <a:spLocks noGrp="1"/>
          </p:cNvSpPr>
          <p:nvPr>
            <p:ph type="ctrTitle"/>
          </p:nvPr>
        </p:nvSpPr>
        <p:spPr>
          <a:xfrm>
            <a:off x="618296" y="589800"/>
            <a:ext cx="10777835" cy="318010"/>
          </a:xfrm>
        </p:spPr>
        <p:txBody>
          <a:bodyPr/>
          <a:lstStyle/>
          <a:p>
            <a:r>
              <a:rPr lang="en-US"/>
              <a:t>ACQUISITION STRATEGY</a:t>
            </a:r>
          </a:p>
        </p:txBody>
      </p:sp>
      <p:sp>
        <p:nvSpPr>
          <p:cNvPr id="3" name="Text Placeholder 2">
            <a:extLst>
              <a:ext uri="{FF2B5EF4-FFF2-40B4-BE49-F238E27FC236}">
                <a16:creationId xmlns:a16="http://schemas.microsoft.com/office/drawing/2014/main" id="{E8CA6CF1-5877-D23C-CCC7-510838F8ECA0}"/>
              </a:ext>
            </a:extLst>
          </p:cNvPr>
          <p:cNvSpPr>
            <a:spLocks noGrp="1"/>
          </p:cNvSpPr>
          <p:nvPr>
            <p:ph type="body" idx="13"/>
          </p:nvPr>
        </p:nvSpPr>
        <p:spPr/>
        <p:txBody>
          <a:bodyPr/>
          <a:lstStyle/>
          <a:p>
            <a:pPr marL="285750" marR="0" indent="-285750" algn="just" fontAlgn="base">
              <a:spcAft>
                <a:spcPts val="0"/>
              </a:spcAft>
              <a:buFont typeface="Arial" panose="020B0604020202020204" pitchFamily="34" charset="0"/>
              <a:buChar char="•"/>
            </a:pPr>
            <a:r>
              <a:rPr lang="en-US" dirty="0">
                <a:effectLst/>
                <a:ea typeface="Times New Roman" panose="02020603050405020304" pitchFamily="18" charset="0"/>
              </a:rPr>
              <a:t>NASA intends to purchase </a:t>
            </a:r>
            <a:r>
              <a:rPr lang="en-US" b="1" dirty="0">
                <a:solidFill>
                  <a:schemeClr val="accent2"/>
                </a:solidFill>
                <a:effectLst/>
                <a:ea typeface="Times New Roman" panose="02020603050405020304" pitchFamily="18" charset="0"/>
              </a:rPr>
              <a:t>end-to-end mission services </a:t>
            </a:r>
            <a:r>
              <a:rPr lang="en-US" dirty="0">
                <a:effectLst/>
                <a:ea typeface="Times New Roman" panose="02020603050405020304" pitchFamily="18" charset="0"/>
              </a:rPr>
              <a:t>from the commercial owner/operator of the CLD, including: </a:t>
            </a:r>
          </a:p>
          <a:p>
            <a:pPr marL="742950" lvl="1" indent="-285750" algn="just" fontAlgn="base">
              <a:spcBef>
                <a:spcPts val="1000"/>
              </a:spcBef>
              <a:buFont typeface="Arial" panose="020B0604020202020204" pitchFamily="34" charset="0"/>
              <a:buChar char="•"/>
            </a:pPr>
            <a:r>
              <a:rPr lang="en-US" sz="1600" dirty="0">
                <a:solidFill>
                  <a:schemeClr val="bg1"/>
                </a:solidFill>
                <a:effectLst/>
                <a:ea typeface="Times New Roman" panose="02020603050405020304" pitchFamily="18" charset="0"/>
              </a:rPr>
              <a:t>Crew pre-flight and on-orbit training</a:t>
            </a:r>
          </a:p>
          <a:p>
            <a:pPr marL="742950" lvl="1" indent="-285750" algn="just" fontAlgn="base">
              <a:spcBef>
                <a:spcPts val="1000"/>
              </a:spcBef>
              <a:buFont typeface="Arial" panose="020B0604020202020204" pitchFamily="34" charset="0"/>
              <a:buChar char="•"/>
            </a:pPr>
            <a:r>
              <a:rPr lang="en-US" sz="1600" dirty="0">
                <a:solidFill>
                  <a:schemeClr val="bg1"/>
                </a:solidFill>
                <a:effectLst/>
                <a:ea typeface="Times New Roman" panose="02020603050405020304" pitchFamily="18" charset="0"/>
              </a:rPr>
              <a:t>Pre- and post-flight payload processing</a:t>
            </a:r>
            <a:endParaRPr lang="en-US" sz="1600" dirty="0">
              <a:solidFill>
                <a:schemeClr val="bg1"/>
              </a:solidFill>
              <a:ea typeface="Times New Roman" panose="02020603050405020304" pitchFamily="18" charset="0"/>
            </a:endParaRPr>
          </a:p>
          <a:p>
            <a:pPr marL="742950" lvl="1" indent="-285750" algn="just" fontAlgn="base">
              <a:spcBef>
                <a:spcPts val="1000"/>
              </a:spcBef>
              <a:buFont typeface="Arial" panose="020B0604020202020204" pitchFamily="34" charset="0"/>
              <a:buChar char="•"/>
            </a:pPr>
            <a:r>
              <a:rPr lang="en-US" sz="1600" dirty="0">
                <a:solidFill>
                  <a:schemeClr val="bg1"/>
                </a:solidFill>
                <a:effectLst/>
                <a:ea typeface="Times New Roman" panose="02020603050405020304" pitchFamily="18" charset="0"/>
              </a:rPr>
              <a:t>Crew and cargo transport to and from the CLD</a:t>
            </a:r>
          </a:p>
          <a:p>
            <a:pPr marL="742950" lvl="1" indent="-285750" algn="just" fontAlgn="base">
              <a:spcBef>
                <a:spcPts val="1000"/>
              </a:spcBef>
              <a:buFont typeface="Arial" panose="020B0604020202020204" pitchFamily="34" charset="0"/>
              <a:buChar char="•"/>
            </a:pPr>
            <a:r>
              <a:rPr lang="en-US" sz="1600" dirty="0">
                <a:solidFill>
                  <a:schemeClr val="bg1"/>
                </a:solidFill>
                <a:effectLst/>
                <a:ea typeface="Times New Roman" panose="02020603050405020304" pitchFamily="18" charset="0"/>
              </a:rPr>
              <a:t>In-flight accommodation and support for crew, payloads, activities, studies, and technology demonstrations, etc.</a:t>
            </a:r>
          </a:p>
          <a:p>
            <a:pPr marL="285750" marR="0" indent="-285750" algn="just" fontAlgn="base">
              <a:spcAft>
                <a:spcPts val="0"/>
              </a:spcAft>
              <a:buFont typeface="Arial" panose="020B0604020202020204" pitchFamily="34" charset="0"/>
              <a:buChar char="•"/>
            </a:pPr>
            <a:r>
              <a:rPr lang="en-US" dirty="0">
                <a:effectLst/>
                <a:ea typeface="Times New Roman" panose="02020603050405020304" pitchFamily="18" charset="0"/>
              </a:rPr>
              <a:t>The goals of this approach are to </a:t>
            </a:r>
            <a:r>
              <a:rPr lang="en-US" b="1" dirty="0">
                <a:solidFill>
                  <a:schemeClr val="accent2"/>
                </a:solidFill>
                <a:effectLst/>
                <a:ea typeface="Times New Roman" panose="02020603050405020304" pitchFamily="18" charset="0"/>
              </a:rPr>
              <a:t>maximize CLD partner </a:t>
            </a:r>
            <a:r>
              <a:rPr lang="en-US" b="1" dirty="0">
                <a:solidFill>
                  <a:schemeClr val="accent2"/>
                </a:solidFill>
                <a:ea typeface="Times New Roman" panose="02020603050405020304" pitchFamily="18" charset="0"/>
              </a:rPr>
              <a:t>involvement </a:t>
            </a:r>
            <a:r>
              <a:rPr lang="en-US" dirty="0">
                <a:effectLst/>
                <a:ea typeface="Times New Roman" panose="02020603050405020304" pitchFamily="18" charset="0"/>
              </a:rPr>
              <a:t>and their ability to support NASAs and their other customers needs while NASA concentrates on ensuring crew safety and NASA mission objectives are completed </a:t>
            </a:r>
          </a:p>
          <a:p>
            <a:pPr marL="742950" lvl="1" indent="-285750" algn="just" fontAlgn="base">
              <a:buFont typeface="Arial" panose="020B0604020202020204" pitchFamily="34" charset="0"/>
              <a:buChar char="•"/>
            </a:pPr>
            <a:r>
              <a:rPr lang="en-US" sz="1800" dirty="0">
                <a:solidFill>
                  <a:schemeClr val="bg1"/>
                </a:solidFill>
                <a:effectLst/>
                <a:ea typeface="Times New Roman" panose="02020603050405020304" pitchFamily="18" charset="0"/>
              </a:rPr>
              <a:t>NASA insight and oversight </a:t>
            </a:r>
            <a:r>
              <a:rPr lang="en-US" sz="1800" dirty="0">
                <a:solidFill>
                  <a:schemeClr val="bg1"/>
                </a:solidFill>
                <a:ea typeface="Times New Roman" panose="02020603050405020304" pitchFamily="18" charset="0"/>
              </a:rPr>
              <a:t>will include </a:t>
            </a:r>
            <a:r>
              <a:rPr lang="en-US" sz="1800" b="1" dirty="0">
                <a:solidFill>
                  <a:schemeClr val="accent2"/>
                </a:solidFill>
                <a:effectLst/>
                <a:ea typeface="Times New Roman" panose="02020603050405020304" pitchFamily="18" charset="0"/>
              </a:rPr>
              <a:t>joint mission authority </a:t>
            </a:r>
            <a:r>
              <a:rPr lang="en-US" sz="1800" dirty="0">
                <a:solidFill>
                  <a:schemeClr val="bg1"/>
                </a:solidFill>
                <a:effectLst/>
                <a:ea typeface="Times New Roman" panose="02020603050405020304" pitchFamily="18" charset="0"/>
              </a:rPr>
              <a:t>for the safety of NASA crew and the execution of NASA research</a:t>
            </a:r>
          </a:p>
          <a:p>
            <a:endParaRPr lang="en-US" dirty="0"/>
          </a:p>
        </p:txBody>
      </p:sp>
    </p:spTree>
    <p:extLst>
      <p:ext uri="{BB962C8B-B14F-4D97-AF65-F5344CB8AC3E}">
        <p14:creationId xmlns:p14="http://schemas.microsoft.com/office/powerpoint/2010/main" val="163999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0B7FC-A6DE-00B9-12D4-E96423F915AB}"/>
              </a:ext>
            </a:extLst>
          </p:cNvPr>
          <p:cNvSpPr>
            <a:spLocks noGrp="1"/>
          </p:cNvSpPr>
          <p:nvPr>
            <p:ph type="ctrTitle"/>
          </p:nvPr>
        </p:nvSpPr>
        <p:spPr/>
        <p:txBody>
          <a:bodyPr/>
          <a:lstStyle/>
          <a:p>
            <a:r>
              <a:rPr lang="en-US">
                <a:latin typeface="Arial"/>
                <a:cs typeface="Arial"/>
              </a:rPr>
              <a:t>TWO-PHASE APPROACH</a:t>
            </a:r>
            <a:endParaRPr lang="en-US"/>
          </a:p>
        </p:txBody>
      </p:sp>
      <p:sp>
        <p:nvSpPr>
          <p:cNvPr id="3" name="Text Placeholder 2">
            <a:extLst>
              <a:ext uri="{FF2B5EF4-FFF2-40B4-BE49-F238E27FC236}">
                <a16:creationId xmlns:a16="http://schemas.microsoft.com/office/drawing/2014/main" id="{E8CA6CF1-5877-D23C-CCC7-510838F8ECA0}"/>
              </a:ext>
            </a:extLst>
          </p:cNvPr>
          <p:cNvSpPr>
            <a:spLocks noGrp="1"/>
          </p:cNvSpPr>
          <p:nvPr>
            <p:ph type="body" idx="13"/>
          </p:nvPr>
        </p:nvSpPr>
        <p:spPr/>
        <p:txBody>
          <a:bodyPr vert="horz" lIns="91440" tIns="45720" rIns="91440" bIns="45720" rtlCol="0" anchor="t">
            <a:normAutofit/>
          </a:bodyPr>
          <a:lstStyle/>
          <a:p>
            <a:pPr marL="285750" marR="0" indent="-285750" algn="just" fontAlgn="base">
              <a:spcAft>
                <a:spcPts val="0"/>
              </a:spcAft>
              <a:buFont typeface="Arial" panose="020B0604020202020204" pitchFamily="34" charset="0"/>
              <a:buChar char="•"/>
            </a:pPr>
            <a:r>
              <a:rPr lang="en-US" sz="1800">
                <a:effectLst/>
                <a:latin typeface="Arial"/>
                <a:ea typeface="Times New Roman" panose="02020603050405020304" pitchFamily="18" charset="0"/>
                <a:cs typeface="Arial"/>
              </a:rPr>
              <a:t>NASA is using a </a:t>
            </a:r>
            <a:r>
              <a:rPr lang="en-US" sz="1800" b="1">
                <a:solidFill>
                  <a:schemeClr val="accent2"/>
                </a:solidFill>
                <a:effectLst/>
                <a:latin typeface="Arial"/>
                <a:ea typeface="Times New Roman" panose="02020603050405020304" pitchFamily="18" charset="0"/>
                <a:cs typeface="Arial"/>
              </a:rPr>
              <a:t>two-phase </a:t>
            </a:r>
            <a:r>
              <a:rPr lang="en-US" b="1">
                <a:solidFill>
                  <a:schemeClr val="accent2"/>
                </a:solidFill>
                <a:latin typeface="Arial"/>
                <a:ea typeface="Times New Roman" panose="02020603050405020304" pitchFamily="18" charset="0"/>
                <a:cs typeface="Arial"/>
              </a:rPr>
              <a:t>approach</a:t>
            </a:r>
            <a:r>
              <a:rPr lang="en-US" sz="1800" b="1">
                <a:solidFill>
                  <a:schemeClr val="accent2"/>
                </a:solidFill>
                <a:effectLst/>
                <a:latin typeface="Arial"/>
                <a:ea typeface="Times New Roman" panose="02020603050405020304" pitchFamily="18" charset="0"/>
                <a:cs typeface="Arial"/>
              </a:rPr>
              <a:t> </a:t>
            </a:r>
            <a:r>
              <a:rPr lang="en-US" sz="1800">
                <a:effectLst/>
                <a:latin typeface="Arial"/>
                <a:ea typeface="Times New Roman" panose="02020603050405020304" pitchFamily="18" charset="0"/>
                <a:cs typeface="Arial"/>
              </a:rPr>
              <a:t>to:</a:t>
            </a:r>
          </a:p>
          <a:p>
            <a:pPr marL="914400" lvl="1" indent="-457200" algn="just" fontAlgn="base">
              <a:buFont typeface="+mj-lt"/>
              <a:buAutoNum type="arabicPeriod"/>
            </a:pPr>
            <a:r>
              <a:rPr lang="en-US" sz="1600">
                <a:solidFill>
                  <a:schemeClr val="bg1"/>
                </a:solidFill>
                <a:ea typeface="Times New Roman" panose="02020603050405020304" pitchFamily="18" charset="0"/>
              </a:rPr>
              <a:t>S</a:t>
            </a:r>
            <a:r>
              <a:rPr lang="en-US" sz="1600">
                <a:solidFill>
                  <a:schemeClr val="bg1"/>
                </a:solidFill>
                <a:effectLst/>
                <a:ea typeface="Times New Roman" panose="02020603050405020304" pitchFamily="18" charset="0"/>
              </a:rPr>
              <a:t>upport the development of commercial destinations through the use of funded and unfunded partnerships</a:t>
            </a:r>
          </a:p>
          <a:p>
            <a:pPr marL="914400" lvl="1" indent="-457200" algn="just" fontAlgn="base">
              <a:buFont typeface="+mj-lt"/>
              <a:buAutoNum type="arabicPeriod"/>
            </a:pPr>
            <a:r>
              <a:rPr lang="en-US" sz="1600">
                <a:solidFill>
                  <a:schemeClr val="bg1"/>
                </a:solidFill>
                <a:effectLst/>
                <a:ea typeface="Times New Roman" panose="02020603050405020304" pitchFamily="18" charset="0"/>
              </a:rPr>
              <a:t>Followed by the certification of CLDs and purchase of services</a:t>
            </a:r>
          </a:p>
          <a:p>
            <a:pPr marL="285750" marR="0" indent="-285750" algn="just" fontAlgn="base">
              <a:spcAft>
                <a:spcPts val="0"/>
              </a:spcAft>
              <a:buFont typeface="Arial" panose="020B0604020202020204" pitchFamily="34" charset="0"/>
              <a:buChar char="•"/>
            </a:pPr>
            <a:r>
              <a:rPr lang="en-US" sz="1800">
                <a:effectLst/>
                <a:ea typeface="Times New Roman" panose="02020603050405020304" pitchFamily="18" charset="0"/>
              </a:rPr>
              <a:t>This strategy for LEO builds on the successful legacy of its commercial cargo and crew programs that are now delivering important research, supplies, and astronauts to the International Space Station</a:t>
            </a:r>
            <a:endParaRPr lang="en-US">
              <a:ea typeface="Times New Roman" panose="02020603050405020304" pitchFamily="18" charset="0"/>
            </a:endParaRPr>
          </a:p>
          <a:p>
            <a:pPr marL="285750" marR="0" indent="-285750" algn="just" fontAlgn="base">
              <a:spcAft>
                <a:spcPts val="0"/>
              </a:spcAft>
              <a:buFont typeface="Arial" panose="020B0604020202020204" pitchFamily="34" charset="0"/>
              <a:buChar char="•"/>
            </a:pPr>
            <a:r>
              <a:rPr lang="en-GB" sz="1800">
                <a:effectLst/>
                <a:ea typeface="PMingLiU" panose="02020500000000000000" pitchFamily="18" charset="-120"/>
              </a:rPr>
              <a:t>During Phase 1, which extends through 2025, the agency is supporting multiple commercial companies through both funded and unfunded agreements</a:t>
            </a:r>
          </a:p>
          <a:p>
            <a:pPr marL="742950" lvl="1" indent="-285750" algn="just">
              <a:buFont typeface="Arial" panose="020B0604020202020204" pitchFamily="34" charset="0"/>
              <a:buChar char="•"/>
            </a:pPr>
            <a:r>
              <a:rPr lang="en-GB" sz="1600">
                <a:solidFill>
                  <a:schemeClr val="bg1"/>
                </a:solidFill>
                <a:latin typeface="Arial"/>
                <a:ea typeface="PMingLiU"/>
                <a:cs typeface="Arial"/>
              </a:rPr>
              <a:t>Through the </a:t>
            </a:r>
            <a:r>
              <a:rPr lang="en-GB" sz="1600" b="1">
                <a:solidFill>
                  <a:schemeClr val="accent2"/>
                </a:solidFill>
                <a:latin typeface="Arial"/>
                <a:ea typeface="PMingLiU"/>
                <a:cs typeface="Arial"/>
              </a:rPr>
              <a:t>funded agreements</a:t>
            </a:r>
            <a:r>
              <a:rPr lang="en-GB" sz="1600">
                <a:solidFill>
                  <a:schemeClr val="bg1"/>
                </a:solidFill>
                <a:latin typeface="Arial"/>
                <a:ea typeface="PMingLiU"/>
                <a:cs typeface="Arial"/>
              </a:rPr>
              <a:t>, NASA is supporting partners in reaching preliminary and critical design reviews</a:t>
            </a:r>
          </a:p>
          <a:p>
            <a:pPr marL="742950" lvl="1" indent="-285750" algn="just">
              <a:buFont typeface="Arial" panose="020B0604020202020204" pitchFamily="34" charset="0"/>
              <a:buChar char="•"/>
            </a:pPr>
            <a:r>
              <a:rPr lang="en-GB" sz="1600">
                <a:solidFill>
                  <a:schemeClr val="bg1"/>
                </a:solidFill>
                <a:latin typeface="Arial"/>
                <a:ea typeface="PMingLiU"/>
                <a:cs typeface="Arial"/>
              </a:rPr>
              <a:t>Under the </a:t>
            </a:r>
            <a:r>
              <a:rPr lang="en-GB" sz="1600" b="1">
                <a:solidFill>
                  <a:schemeClr val="accent2"/>
                </a:solidFill>
                <a:latin typeface="Arial"/>
                <a:ea typeface="PMingLiU"/>
                <a:cs typeface="Arial"/>
              </a:rPr>
              <a:t>unfunded agreements</a:t>
            </a:r>
            <a:r>
              <a:rPr lang="en-GB" sz="1600">
                <a:solidFill>
                  <a:schemeClr val="bg1"/>
                </a:solidFill>
                <a:latin typeface="Arial"/>
                <a:ea typeface="PMingLiU"/>
                <a:cs typeface="Arial"/>
              </a:rPr>
              <a:t>, NASA is providing technical expertise, assessments, and data</a:t>
            </a:r>
            <a:endParaRPr lang="en-GB" sz="1600">
              <a:solidFill>
                <a:schemeClr val="bg1"/>
              </a:solidFill>
              <a:ea typeface="PMingLiU"/>
            </a:endParaRPr>
          </a:p>
        </p:txBody>
      </p:sp>
    </p:spTree>
    <p:extLst>
      <p:ext uri="{BB962C8B-B14F-4D97-AF65-F5344CB8AC3E}">
        <p14:creationId xmlns:p14="http://schemas.microsoft.com/office/powerpoint/2010/main" val="1912356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F73793-A993-6CB0-28D2-393944CBDB3D}"/>
              </a:ext>
            </a:extLst>
          </p:cNvPr>
          <p:cNvPicPr>
            <a:picLocks noChangeAspect="1"/>
          </p:cNvPicPr>
          <p:nvPr/>
        </p:nvPicPr>
        <p:blipFill>
          <a:blip r:embed="rId2"/>
          <a:srcRect l="51" b="812"/>
          <a:stretch/>
        </p:blipFill>
        <p:spPr>
          <a:xfrm>
            <a:off x="8157902" y="1150241"/>
            <a:ext cx="3319135" cy="1870500"/>
          </a:xfrm>
          <a:prstGeom prst="rect">
            <a:avLst/>
          </a:prstGeom>
          <a:ln>
            <a:noFill/>
          </a:ln>
          <a:effectLst>
            <a:softEdge rad="112500"/>
          </a:effectLst>
        </p:spPr>
      </p:pic>
      <p:pic>
        <p:nvPicPr>
          <p:cNvPr id="3" name="Picture 2">
            <a:extLst>
              <a:ext uri="{FF2B5EF4-FFF2-40B4-BE49-F238E27FC236}">
                <a16:creationId xmlns:a16="http://schemas.microsoft.com/office/drawing/2014/main" id="{52C4FFB5-59FA-CFA5-E81E-C711396B65C0}"/>
              </a:ext>
            </a:extLst>
          </p:cNvPr>
          <p:cNvPicPr>
            <a:picLocks noChangeAspect="1"/>
          </p:cNvPicPr>
          <p:nvPr/>
        </p:nvPicPr>
        <p:blipFill>
          <a:blip r:embed="rId3"/>
          <a:srcRect l="1117" t="28075" r="-1754" b="22160"/>
          <a:stretch/>
        </p:blipFill>
        <p:spPr>
          <a:xfrm rot="10860000">
            <a:off x="4365542" y="994803"/>
            <a:ext cx="3282929" cy="2103119"/>
          </a:xfrm>
          <a:prstGeom prst="rect">
            <a:avLst/>
          </a:prstGeom>
          <a:ln>
            <a:noFill/>
          </a:ln>
          <a:effectLst>
            <a:softEdge rad="112500"/>
          </a:effectLst>
        </p:spPr>
      </p:pic>
      <p:pic>
        <p:nvPicPr>
          <p:cNvPr id="2" name="Picture 1">
            <a:extLst>
              <a:ext uri="{FF2B5EF4-FFF2-40B4-BE49-F238E27FC236}">
                <a16:creationId xmlns:a16="http://schemas.microsoft.com/office/drawing/2014/main" id="{DD41FFD0-E2CD-DC1B-80EF-F147AD123D66}"/>
              </a:ext>
            </a:extLst>
          </p:cNvPr>
          <p:cNvPicPr>
            <a:picLocks noChangeAspect="1"/>
          </p:cNvPicPr>
          <p:nvPr/>
        </p:nvPicPr>
        <p:blipFill>
          <a:blip r:embed="rId4"/>
          <a:srcRect t="3316" r="11128" b="-3765"/>
          <a:stretch/>
        </p:blipFill>
        <p:spPr>
          <a:xfrm>
            <a:off x="686741" y="993850"/>
            <a:ext cx="3319136" cy="2107829"/>
          </a:xfrm>
          <a:prstGeom prst="rect">
            <a:avLst/>
          </a:prstGeom>
          <a:ln>
            <a:noFill/>
          </a:ln>
          <a:effectLst>
            <a:softEdge rad="112500"/>
          </a:effectLst>
        </p:spPr>
      </p:pic>
      <p:sp>
        <p:nvSpPr>
          <p:cNvPr id="5" name="Title 4">
            <a:extLst>
              <a:ext uri="{FF2B5EF4-FFF2-40B4-BE49-F238E27FC236}">
                <a16:creationId xmlns:a16="http://schemas.microsoft.com/office/drawing/2014/main" id="{8EE865B9-D5B8-F345-FFE9-6C258C3DAA0A}"/>
              </a:ext>
            </a:extLst>
          </p:cNvPr>
          <p:cNvSpPr>
            <a:spLocks noGrp="1"/>
          </p:cNvSpPr>
          <p:nvPr>
            <p:ph type="ctrTitle"/>
          </p:nvPr>
        </p:nvSpPr>
        <p:spPr>
          <a:xfrm>
            <a:off x="4242845" y="526823"/>
            <a:ext cx="3536260" cy="318010"/>
          </a:xfrm>
        </p:spPr>
        <p:txBody>
          <a:bodyPr/>
          <a:lstStyle/>
          <a:p>
            <a:pPr algn="ctr"/>
            <a:r>
              <a:rPr lang="en-US"/>
              <a:t>FUNDED PARTNERS</a:t>
            </a:r>
          </a:p>
        </p:txBody>
      </p:sp>
      <p:sp>
        <p:nvSpPr>
          <p:cNvPr id="18" name="TextBox 17">
            <a:extLst>
              <a:ext uri="{FF2B5EF4-FFF2-40B4-BE49-F238E27FC236}">
                <a16:creationId xmlns:a16="http://schemas.microsoft.com/office/drawing/2014/main" id="{3E4C498D-A0F1-8551-4D35-8631532798FA}"/>
              </a:ext>
            </a:extLst>
          </p:cNvPr>
          <p:cNvSpPr txBox="1"/>
          <p:nvPr/>
        </p:nvSpPr>
        <p:spPr>
          <a:xfrm>
            <a:off x="795869" y="1149705"/>
            <a:ext cx="2047461" cy="307777"/>
          </a:xfrm>
          <a:prstGeom prst="rect">
            <a:avLst/>
          </a:prstGeom>
          <a:noFill/>
          <a:effectLst/>
        </p:spPr>
        <p:txBody>
          <a:bodyPr wrap="square" rtlCol="0">
            <a:spAutoFit/>
          </a:bodyPr>
          <a:lstStyle/>
          <a:p>
            <a:r>
              <a:rPr lang="en-US" sz="1400" b="1" spc="300">
                <a:solidFill>
                  <a:schemeClr val="bg1"/>
                </a:solidFill>
                <a:latin typeface="Arial" panose="020B0604020202020204" pitchFamily="34" charset="0"/>
                <a:ea typeface="Helvetica Neue" panose="02000503000000020004" pitchFamily="2" charset="0"/>
                <a:cs typeface="Arial" panose="020B0604020202020204" pitchFamily="34" charset="0"/>
              </a:rPr>
              <a:t>Axiom Station</a:t>
            </a:r>
          </a:p>
        </p:txBody>
      </p:sp>
      <p:sp>
        <p:nvSpPr>
          <p:cNvPr id="19" name="TextBox 18">
            <a:extLst>
              <a:ext uri="{FF2B5EF4-FFF2-40B4-BE49-F238E27FC236}">
                <a16:creationId xmlns:a16="http://schemas.microsoft.com/office/drawing/2014/main" id="{6B6BBBAB-7756-641C-807B-8ED2C56F79AD}"/>
              </a:ext>
            </a:extLst>
          </p:cNvPr>
          <p:cNvSpPr txBox="1"/>
          <p:nvPr/>
        </p:nvSpPr>
        <p:spPr>
          <a:xfrm>
            <a:off x="4541818" y="1149705"/>
            <a:ext cx="2047461" cy="307777"/>
          </a:xfrm>
          <a:prstGeom prst="rect">
            <a:avLst/>
          </a:prstGeom>
          <a:noFill/>
          <a:effectLst/>
        </p:spPr>
        <p:txBody>
          <a:bodyPr wrap="square" rtlCol="0">
            <a:spAutoFit/>
          </a:bodyPr>
          <a:lstStyle/>
          <a:p>
            <a:r>
              <a:rPr lang="en-US" sz="1400" b="1" spc="300">
                <a:solidFill>
                  <a:schemeClr val="bg1"/>
                </a:solidFill>
                <a:latin typeface="Arial" panose="020B0604020202020204" pitchFamily="34" charset="0"/>
                <a:ea typeface="Helvetica Neue" panose="02000503000000020004" pitchFamily="2" charset="0"/>
                <a:cs typeface="Arial" panose="020B0604020202020204" pitchFamily="34" charset="0"/>
              </a:rPr>
              <a:t>Orbital Reef</a:t>
            </a:r>
          </a:p>
        </p:txBody>
      </p:sp>
      <p:sp>
        <p:nvSpPr>
          <p:cNvPr id="20" name="TextBox 19">
            <a:extLst>
              <a:ext uri="{FF2B5EF4-FFF2-40B4-BE49-F238E27FC236}">
                <a16:creationId xmlns:a16="http://schemas.microsoft.com/office/drawing/2014/main" id="{25402BC6-3F7E-DEC9-D298-68B0BE45B99C}"/>
              </a:ext>
            </a:extLst>
          </p:cNvPr>
          <p:cNvSpPr txBox="1"/>
          <p:nvPr/>
        </p:nvSpPr>
        <p:spPr>
          <a:xfrm>
            <a:off x="8406083" y="1149704"/>
            <a:ext cx="2047461" cy="307777"/>
          </a:xfrm>
          <a:prstGeom prst="rect">
            <a:avLst/>
          </a:prstGeom>
          <a:noFill/>
          <a:effectLst/>
        </p:spPr>
        <p:txBody>
          <a:bodyPr wrap="square" rtlCol="0">
            <a:spAutoFit/>
          </a:bodyPr>
          <a:lstStyle/>
          <a:p>
            <a:r>
              <a:rPr lang="en-US" sz="1400" b="1" spc="300" err="1">
                <a:solidFill>
                  <a:schemeClr val="bg1"/>
                </a:solidFill>
                <a:latin typeface="Arial" panose="020B0604020202020204" pitchFamily="34" charset="0"/>
                <a:ea typeface="Helvetica Neue" panose="02000503000000020004" pitchFamily="2" charset="0"/>
                <a:cs typeface="Arial" panose="020B0604020202020204" pitchFamily="34" charset="0"/>
              </a:rPr>
              <a:t>Starlab</a:t>
            </a:r>
            <a:endParaRPr lang="en-US" sz="1400" b="1" spc="300">
              <a:solidFill>
                <a:schemeClr val="bg1"/>
              </a:solidFill>
              <a:latin typeface="Arial" panose="020B0604020202020204" pitchFamily="34" charset="0"/>
              <a:ea typeface="Helvetica Neue" panose="02000503000000020004" pitchFamily="2" charset="0"/>
              <a:cs typeface="Arial" panose="020B0604020202020204" pitchFamily="34" charset="0"/>
            </a:endParaRPr>
          </a:p>
        </p:txBody>
      </p:sp>
      <p:pic>
        <p:nvPicPr>
          <p:cNvPr id="1026" name="Picture 2" descr="Blue Origin’s launch and manufacturing complex in Cape Canaveral, Florida.">
            <a:extLst>
              <a:ext uri="{FF2B5EF4-FFF2-40B4-BE49-F238E27FC236}">
                <a16:creationId xmlns:a16="http://schemas.microsoft.com/office/drawing/2014/main" id="{77C62A25-20F6-A465-1BC4-DB24ED25F4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2035" y="3694170"/>
            <a:ext cx="2251619" cy="15064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Artist’s concept of Northrop Grumman’s Persistent Platform concept in low Earth orbit.A picture containing graphical user interface&#10;&#10;Description automatically generated">
            <a:extLst>
              <a:ext uri="{FF2B5EF4-FFF2-40B4-BE49-F238E27FC236}">
                <a16:creationId xmlns:a16="http://schemas.microsoft.com/office/drawing/2014/main" id="{6A4D305A-AE49-805A-C302-05BEF9DF99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4994" y="5200649"/>
            <a:ext cx="2203023" cy="15064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Artist’s concept of Sierra Space’s crewed Dream Chaser spaceplane docking to the company’s LIFE habitat.">
            <a:extLst>
              <a:ext uri="{FF2B5EF4-FFF2-40B4-BE49-F238E27FC236}">
                <a16:creationId xmlns:a16="http://schemas.microsoft.com/office/drawing/2014/main" id="{AC7B4382-9E92-5FCB-02D3-58377F5D19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2279" y="3694170"/>
            <a:ext cx="2599190" cy="15189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SpaceX’s Starship rocket sits on a launch pad at the company’s Starbase in Texas.">
            <a:extLst>
              <a:ext uri="{FF2B5EF4-FFF2-40B4-BE49-F238E27FC236}">
                <a16:creationId xmlns:a16="http://schemas.microsoft.com/office/drawing/2014/main" id="{EF559569-DF0B-9F79-0B61-432890ECB1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31801" y="5200649"/>
            <a:ext cx="1958349" cy="14807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52" name="Picture 28" descr="A Special Aerospace Services engineer tests the company’s Autonomous Maneuvering Unit.">
            <a:extLst>
              <a:ext uri="{FF2B5EF4-FFF2-40B4-BE49-F238E27FC236}">
                <a16:creationId xmlns:a16="http://schemas.microsoft.com/office/drawing/2014/main" id="{7B321520-C612-87B3-9A98-A1D8B2EC02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87228" y="3732369"/>
            <a:ext cx="2069798" cy="1480702"/>
          </a:xfrm>
          <a:prstGeom prst="rect">
            <a:avLst/>
          </a:prstGeom>
          <a:ln w="3175">
            <a:noFill/>
          </a:ln>
          <a:effectLst>
            <a:softEdge rad="112500"/>
          </a:effectLst>
          <a:extLst>
            <a:ext uri="{909E8E84-426E-40DD-AFC4-6F175D3DCCD1}">
              <a14:hiddenFill xmlns:a14="http://schemas.microsoft.com/office/drawing/2010/main">
                <a:solidFill>
                  <a:srgbClr val="FFFFFF"/>
                </a:solidFill>
              </a14:hiddenFill>
            </a:ext>
          </a:extLst>
        </p:spPr>
      </p:pic>
      <p:pic>
        <p:nvPicPr>
          <p:cNvPr id="1054" name="Picture 30" descr="Artist’s concept of ThinkOrbital’s ThinkPlatform in low Earth orbit.">
            <a:extLst>
              <a:ext uri="{FF2B5EF4-FFF2-40B4-BE49-F238E27FC236}">
                <a16:creationId xmlns:a16="http://schemas.microsoft.com/office/drawing/2014/main" id="{F26D107F-8CF5-3320-6FC9-A2F436EFA69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21481" y="5226426"/>
            <a:ext cx="2069798" cy="14807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56" name="Picture 32" descr="Artist’s concept of Vast’s Haven-1 commercial space station in low Earth orbit.">
            <a:extLst>
              <a:ext uri="{FF2B5EF4-FFF2-40B4-BE49-F238E27FC236}">
                <a16:creationId xmlns:a16="http://schemas.microsoft.com/office/drawing/2014/main" id="{0F0559FD-F178-D81D-6837-C505ED40930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57026" y="3732369"/>
            <a:ext cx="2117563" cy="14807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F7FB254D-F410-F96C-9C97-3C2492A1E951}"/>
              </a:ext>
            </a:extLst>
          </p:cNvPr>
          <p:cNvSpPr txBox="1"/>
          <p:nvPr/>
        </p:nvSpPr>
        <p:spPr>
          <a:xfrm>
            <a:off x="1504113" y="3813895"/>
            <a:ext cx="2047461" cy="276999"/>
          </a:xfrm>
          <a:prstGeom prst="rect">
            <a:avLst/>
          </a:prstGeom>
          <a:noFill/>
          <a:effectLst/>
        </p:spPr>
        <p:txBody>
          <a:bodyPr wrap="square" rtlCol="0">
            <a:spAutoFit/>
          </a:bodyPr>
          <a:lstStyle/>
          <a:p>
            <a:r>
              <a:rPr lang="en-US" sz="1200" b="1" spc="300">
                <a:solidFill>
                  <a:schemeClr val="bg1"/>
                </a:solidFill>
                <a:latin typeface="Arial" panose="020B0604020202020204" pitchFamily="34" charset="0"/>
                <a:ea typeface="Helvetica Neue" panose="02000503000000020004" pitchFamily="2" charset="0"/>
                <a:cs typeface="Arial" panose="020B0604020202020204" pitchFamily="34" charset="0"/>
              </a:rPr>
              <a:t>Blue Origin</a:t>
            </a:r>
          </a:p>
        </p:txBody>
      </p:sp>
      <p:sp>
        <p:nvSpPr>
          <p:cNvPr id="24" name="TextBox 23">
            <a:extLst>
              <a:ext uri="{FF2B5EF4-FFF2-40B4-BE49-F238E27FC236}">
                <a16:creationId xmlns:a16="http://schemas.microsoft.com/office/drawing/2014/main" id="{DD218C35-FAF2-DAE3-78C2-B7132F7FBACA}"/>
              </a:ext>
            </a:extLst>
          </p:cNvPr>
          <p:cNvSpPr txBox="1"/>
          <p:nvPr/>
        </p:nvSpPr>
        <p:spPr>
          <a:xfrm>
            <a:off x="3735167" y="3819772"/>
            <a:ext cx="2047461" cy="276999"/>
          </a:xfrm>
          <a:prstGeom prst="rect">
            <a:avLst/>
          </a:prstGeom>
          <a:noFill/>
          <a:effectLst/>
        </p:spPr>
        <p:txBody>
          <a:bodyPr wrap="square" rtlCol="0">
            <a:spAutoFit/>
          </a:bodyPr>
          <a:lstStyle/>
          <a:p>
            <a:r>
              <a:rPr lang="en-US" sz="1200" b="1" spc="300">
                <a:solidFill>
                  <a:schemeClr val="bg1"/>
                </a:solidFill>
                <a:latin typeface="Arial" panose="020B0604020202020204" pitchFamily="34" charset="0"/>
                <a:ea typeface="Helvetica Neue" panose="02000503000000020004" pitchFamily="2" charset="0"/>
                <a:cs typeface="Arial" panose="020B0604020202020204" pitchFamily="34" charset="0"/>
              </a:rPr>
              <a:t>Sierra Space</a:t>
            </a:r>
          </a:p>
        </p:txBody>
      </p:sp>
      <p:sp>
        <p:nvSpPr>
          <p:cNvPr id="25" name="TextBox 24">
            <a:extLst>
              <a:ext uri="{FF2B5EF4-FFF2-40B4-BE49-F238E27FC236}">
                <a16:creationId xmlns:a16="http://schemas.microsoft.com/office/drawing/2014/main" id="{B3E96EA2-633D-8A1F-9E8C-894C887E93EA}"/>
              </a:ext>
            </a:extLst>
          </p:cNvPr>
          <p:cNvSpPr txBox="1"/>
          <p:nvPr/>
        </p:nvSpPr>
        <p:spPr>
          <a:xfrm>
            <a:off x="6244616" y="3813894"/>
            <a:ext cx="2047461" cy="276999"/>
          </a:xfrm>
          <a:prstGeom prst="rect">
            <a:avLst/>
          </a:prstGeom>
          <a:noFill/>
          <a:effectLst/>
        </p:spPr>
        <p:txBody>
          <a:bodyPr wrap="square" rtlCol="0">
            <a:spAutoFit/>
          </a:bodyPr>
          <a:lstStyle/>
          <a:p>
            <a:r>
              <a:rPr lang="en-US" sz="1200" b="1" spc="300">
                <a:solidFill>
                  <a:schemeClr val="bg1"/>
                </a:solidFill>
                <a:latin typeface="Arial" panose="020B0604020202020204" pitchFamily="34" charset="0"/>
                <a:ea typeface="Helvetica Neue" panose="02000503000000020004" pitchFamily="2" charset="0"/>
                <a:cs typeface="Arial" panose="020B0604020202020204" pitchFamily="34" charset="0"/>
              </a:rPr>
              <a:t>SAS</a:t>
            </a:r>
          </a:p>
        </p:txBody>
      </p:sp>
      <p:sp>
        <p:nvSpPr>
          <p:cNvPr id="26" name="TextBox 25">
            <a:extLst>
              <a:ext uri="{FF2B5EF4-FFF2-40B4-BE49-F238E27FC236}">
                <a16:creationId xmlns:a16="http://schemas.microsoft.com/office/drawing/2014/main" id="{613B9CB8-8FBF-D079-BD5B-90DF766B0975}"/>
              </a:ext>
            </a:extLst>
          </p:cNvPr>
          <p:cNvSpPr txBox="1"/>
          <p:nvPr/>
        </p:nvSpPr>
        <p:spPr>
          <a:xfrm>
            <a:off x="8388722" y="3813894"/>
            <a:ext cx="2047461" cy="276999"/>
          </a:xfrm>
          <a:prstGeom prst="rect">
            <a:avLst/>
          </a:prstGeom>
          <a:noFill/>
          <a:effectLst/>
        </p:spPr>
        <p:txBody>
          <a:bodyPr wrap="square" rtlCol="0">
            <a:spAutoFit/>
          </a:bodyPr>
          <a:lstStyle/>
          <a:p>
            <a:r>
              <a:rPr lang="en-US" sz="1200" b="1" spc="300">
                <a:solidFill>
                  <a:schemeClr val="bg1"/>
                </a:solidFill>
                <a:latin typeface="Arial" panose="020B0604020202020204" pitchFamily="34" charset="0"/>
                <a:ea typeface="Helvetica Neue" panose="02000503000000020004" pitchFamily="2" charset="0"/>
                <a:cs typeface="Arial" panose="020B0604020202020204" pitchFamily="34" charset="0"/>
              </a:rPr>
              <a:t>Vast Space</a:t>
            </a:r>
          </a:p>
        </p:txBody>
      </p:sp>
      <p:sp>
        <p:nvSpPr>
          <p:cNvPr id="27" name="TextBox 26">
            <a:extLst>
              <a:ext uri="{FF2B5EF4-FFF2-40B4-BE49-F238E27FC236}">
                <a16:creationId xmlns:a16="http://schemas.microsoft.com/office/drawing/2014/main" id="{E4F2454E-FC90-70C9-2DF7-87533E74CF34}"/>
              </a:ext>
            </a:extLst>
          </p:cNvPr>
          <p:cNvSpPr txBox="1"/>
          <p:nvPr/>
        </p:nvSpPr>
        <p:spPr>
          <a:xfrm>
            <a:off x="2682774" y="5318650"/>
            <a:ext cx="2047461" cy="461665"/>
          </a:xfrm>
          <a:prstGeom prst="rect">
            <a:avLst/>
          </a:prstGeom>
          <a:noFill/>
          <a:effectLst/>
        </p:spPr>
        <p:txBody>
          <a:bodyPr wrap="square" rtlCol="0">
            <a:spAutoFit/>
          </a:bodyPr>
          <a:lstStyle/>
          <a:p>
            <a:r>
              <a:rPr lang="en-US" sz="1200" b="1" spc="300">
                <a:solidFill>
                  <a:schemeClr val="bg1"/>
                </a:solidFill>
                <a:latin typeface="Arial" panose="020B0604020202020204" pitchFamily="34" charset="0"/>
                <a:ea typeface="Helvetica Neue" panose="02000503000000020004" pitchFamily="2" charset="0"/>
                <a:cs typeface="Arial" panose="020B0604020202020204" pitchFamily="34" charset="0"/>
              </a:rPr>
              <a:t>Northrop Grumman</a:t>
            </a:r>
          </a:p>
        </p:txBody>
      </p:sp>
      <p:sp>
        <p:nvSpPr>
          <p:cNvPr id="28" name="TextBox 27">
            <a:extLst>
              <a:ext uri="{FF2B5EF4-FFF2-40B4-BE49-F238E27FC236}">
                <a16:creationId xmlns:a16="http://schemas.microsoft.com/office/drawing/2014/main" id="{47DB4E32-0D4A-C188-4AE9-1BD1596A2693}"/>
              </a:ext>
            </a:extLst>
          </p:cNvPr>
          <p:cNvSpPr txBox="1"/>
          <p:nvPr/>
        </p:nvSpPr>
        <p:spPr>
          <a:xfrm>
            <a:off x="5147509" y="5296900"/>
            <a:ext cx="2047461" cy="276999"/>
          </a:xfrm>
          <a:prstGeom prst="rect">
            <a:avLst/>
          </a:prstGeom>
          <a:noFill/>
          <a:effectLst/>
        </p:spPr>
        <p:txBody>
          <a:bodyPr wrap="square" rtlCol="0">
            <a:spAutoFit/>
          </a:bodyPr>
          <a:lstStyle/>
          <a:p>
            <a:r>
              <a:rPr lang="en-US" sz="1200" b="1" spc="300">
                <a:solidFill>
                  <a:schemeClr val="bg1"/>
                </a:solidFill>
                <a:latin typeface="Arial" panose="020B0604020202020204" pitchFamily="34" charset="0"/>
                <a:ea typeface="Helvetica Neue" panose="02000503000000020004" pitchFamily="2" charset="0"/>
                <a:cs typeface="Arial" panose="020B0604020202020204" pitchFamily="34" charset="0"/>
              </a:rPr>
              <a:t>SpaceX</a:t>
            </a:r>
          </a:p>
        </p:txBody>
      </p:sp>
      <p:sp>
        <p:nvSpPr>
          <p:cNvPr id="29" name="TextBox 28">
            <a:extLst>
              <a:ext uri="{FF2B5EF4-FFF2-40B4-BE49-F238E27FC236}">
                <a16:creationId xmlns:a16="http://schemas.microsoft.com/office/drawing/2014/main" id="{00507D7B-F390-9805-0C21-C3AFEAB32322}"/>
              </a:ext>
            </a:extLst>
          </p:cNvPr>
          <p:cNvSpPr txBox="1"/>
          <p:nvPr/>
        </p:nvSpPr>
        <p:spPr>
          <a:xfrm>
            <a:off x="7222127" y="5320966"/>
            <a:ext cx="2047461" cy="276999"/>
          </a:xfrm>
          <a:prstGeom prst="rect">
            <a:avLst/>
          </a:prstGeom>
          <a:noFill/>
          <a:effectLst/>
        </p:spPr>
        <p:txBody>
          <a:bodyPr wrap="square" rtlCol="0">
            <a:spAutoFit/>
          </a:bodyPr>
          <a:lstStyle/>
          <a:p>
            <a:r>
              <a:rPr lang="en-US" sz="1200" b="1" spc="300" err="1">
                <a:solidFill>
                  <a:schemeClr val="bg1"/>
                </a:solidFill>
                <a:latin typeface="Arial" panose="020B0604020202020204" pitchFamily="34" charset="0"/>
                <a:ea typeface="Helvetica Neue" panose="02000503000000020004" pitchFamily="2" charset="0"/>
                <a:cs typeface="Arial" panose="020B0604020202020204" pitchFamily="34" charset="0"/>
              </a:rPr>
              <a:t>ThinkOrbital</a:t>
            </a:r>
            <a:endParaRPr lang="en-US" sz="1200" b="1" spc="300">
              <a:solidFill>
                <a:schemeClr val="bg1"/>
              </a:solidFill>
              <a:latin typeface="Arial" panose="020B0604020202020204" pitchFamily="34" charset="0"/>
              <a:ea typeface="Helvetica Neue" panose="02000503000000020004" pitchFamily="2" charset="0"/>
              <a:cs typeface="Arial" panose="020B0604020202020204" pitchFamily="34" charset="0"/>
            </a:endParaRPr>
          </a:p>
        </p:txBody>
      </p:sp>
      <p:sp>
        <p:nvSpPr>
          <p:cNvPr id="30" name="Title 4">
            <a:extLst>
              <a:ext uri="{FF2B5EF4-FFF2-40B4-BE49-F238E27FC236}">
                <a16:creationId xmlns:a16="http://schemas.microsoft.com/office/drawing/2014/main" id="{D020FD21-5873-845C-F8A3-EF5D5E8F7047}"/>
              </a:ext>
            </a:extLst>
          </p:cNvPr>
          <p:cNvSpPr txBox="1">
            <a:spLocks/>
          </p:cNvSpPr>
          <p:nvPr/>
        </p:nvSpPr>
        <p:spPr>
          <a:xfrm>
            <a:off x="4327870" y="3335398"/>
            <a:ext cx="3536260" cy="3180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1600" b="1" kern="1200" spc="300">
                <a:solidFill>
                  <a:srgbClr val="33ADFF"/>
                </a:solidFill>
                <a:latin typeface="Arial" panose="020B0604020202020204" pitchFamily="34" charset="0"/>
                <a:ea typeface="+mj-ea"/>
                <a:cs typeface="Arial" panose="020B0604020202020204" pitchFamily="34" charset="0"/>
              </a:defRPr>
            </a:lvl1pPr>
          </a:lstStyle>
          <a:p>
            <a:pPr algn="ctr"/>
            <a:r>
              <a:rPr lang="en-US" dirty="0"/>
              <a:t>CCSC-2 PARTNERS</a:t>
            </a:r>
          </a:p>
        </p:txBody>
      </p:sp>
    </p:spTree>
    <p:extLst>
      <p:ext uri="{BB962C8B-B14F-4D97-AF65-F5344CB8AC3E}">
        <p14:creationId xmlns:p14="http://schemas.microsoft.com/office/powerpoint/2010/main" val="1134924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0B7FC-A6DE-00B9-12D4-E96423F915AB}"/>
              </a:ext>
            </a:extLst>
          </p:cNvPr>
          <p:cNvSpPr>
            <a:spLocks noGrp="1"/>
          </p:cNvSpPr>
          <p:nvPr>
            <p:ph type="ctrTitle"/>
          </p:nvPr>
        </p:nvSpPr>
        <p:spPr/>
        <p:txBody>
          <a:bodyPr/>
          <a:lstStyle/>
          <a:p>
            <a:r>
              <a:rPr lang="en-US"/>
              <a:t>PHASE 2 PLANS</a:t>
            </a:r>
          </a:p>
        </p:txBody>
      </p:sp>
      <p:sp>
        <p:nvSpPr>
          <p:cNvPr id="3" name="Text Placeholder 2">
            <a:extLst>
              <a:ext uri="{FF2B5EF4-FFF2-40B4-BE49-F238E27FC236}">
                <a16:creationId xmlns:a16="http://schemas.microsoft.com/office/drawing/2014/main" id="{E8CA6CF1-5877-D23C-CCC7-510838F8ECA0}"/>
              </a:ext>
            </a:extLst>
          </p:cNvPr>
          <p:cNvSpPr>
            <a:spLocks noGrp="1"/>
          </p:cNvSpPr>
          <p:nvPr>
            <p:ph type="body" idx="13"/>
          </p:nvPr>
        </p:nvSpPr>
        <p:spPr/>
        <p:txBody>
          <a:bodyPr/>
          <a:lstStyle/>
          <a:p>
            <a:pPr marL="285750" indent="-285750">
              <a:buFont typeface="Arial" panose="020B0604020202020204" pitchFamily="34" charset="0"/>
              <a:buChar char="•"/>
            </a:pPr>
            <a:r>
              <a:rPr lang="en-GB" sz="1800" dirty="0">
                <a:effectLst/>
                <a:ea typeface="PMingLiU" panose="02020500000000000000" pitchFamily="18" charset="-120"/>
              </a:rPr>
              <a:t>Phase 2 will focus on the certification of CLDs and the purchase of services</a:t>
            </a:r>
          </a:p>
          <a:p>
            <a:pPr marL="285750" indent="-285750">
              <a:buFont typeface="Arial" panose="020B0604020202020204" pitchFamily="34" charset="0"/>
              <a:buChar char="•"/>
            </a:pPr>
            <a:r>
              <a:rPr lang="en-GB" sz="1800" dirty="0">
                <a:effectLst/>
                <a:ea typeface="PMingLiU" panose="02020500000000000000" pitchFamily="18" charset="-120"/>
              </a:rPr>
              <a:t>NASA is planning for the Phase 2 service contract award(s) to be in the 2026 timeframe, with a Request for Proposals (RFP) being issued in late 2025 </a:t>
            </a:r>
          </a:p>
          <a:p>
            <a:pPr marL="285750" indent="-285750">
              <a:buFont typeface="Arial" panose="020B0604020202020204" pitchFamily="34" charset="0"/>
              <a:buChar char="•"/>
            </a:pPr>
            <a:r>
              <a:rPr lang="en-US" sz="1800" dirty="0">
                <a:effectLst/>
                <a:ea typeface="Times New Roman" panose="02020603050405020304" pitchFamily="18" charset="0"/>
              </a:rPr>
              <a:t>Phase 2 solicitations will be free and open competitions, accessible to any US company to propose</a:t>
            </a:r>
          </a:p>
          <a:p>
            <a:pPr marL="285750" indent="-285750">
              <a:buFont typeface="Arial" panose="020B0604020202020204" pitchFamily="34" charset="0"/>
              <a:buChar char="•"/>
            </a:pPr>
            <a:r>
              <a:rPr lang="en-US" sz="1800" dirty="0">
                <a:effectLst/>
                <a:ea typeface="Times New Roman" panose="02020603050405020304" pitchFamily="18" charset="0"/>
              </a:rPr>
              <a:t>Any company meeting the requirements within the RFP can propose even if they did not have a Phase 1 contract or agreement with the agency</a:t>
            </a:r>
          </a:p>
        </p:txBody>
      </p:sp>
    </p:spTree>
    <p:extLst>
      <p:ext uri="{BB962C8B-B14F-4D97-AF65-F5344CB8AC3E}">
        <p14:creationId xmlns:p14="http://schemas.microsoft.com/office/powerpoint/2010/main" val="731250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0B7FC-A6DE-00B9-12D4-E96423F915AB}"/>
              </a:ext>
            </a:extLst>
          </p:cNvPr>
          <p:cNvSpPr>
            <a:spLocks noGrp="1"/>
          </p:cNvSpPr>
          <p:nvPr>
            <p:ph type="ctrTitle"/>
          </p:nvPr>
        </p:nvSpPr>
        <p:spPr/>
        <p:txBody>
          <a:bodyPr/>
          <a:lstStyle/>
          <a:p>
            <a:r>
              <a:rPr lang="en-US"/>
              <a:t>CERTIFICATION STRATEGY</a:t>
            </a:r>
          </a:p>
        </p:txBody>
      </p:sp>
      <p:sp>
        <p:nvSpPr>
          <p:cNvPr id="3" name="Text Placeholder 2">
            <a:extLst>
              <a:ext uri="{FF2B5EF4-FFF2-40B4-BE49-F238E27FC236}">
                <a16:creationId xmlns:a16="http://schemas.microsoft.com/office/drawing/2014/main" id="{E8CA6CF1-5877-D23C-CCC7-510838F8ECA0}"/>
              </a:ext>
            </a:extLst>
          </p:cNvPr>
          <p:cNvSpPr>
            <a:spLocks noGrp="1"/>
          </p:cNvSpPr>
          <p:nvPr>
            <p:ph type="body" idx="13"/>
          </p:nvPr>
        </p:nvSpPr>
        <p:spPr/>
        <p:txBody>
          <a:bodyPr vert="horz" lIns="91440" tIns="45720" rIns="91440" bIns="45720" rtlCol="0" anchor="t">
            <a:normAutofit/>
          </a:bodyPr>
          <a:lstStyle/>
          <a:p>
            <a:pPr marL="285750" indent="-285750" algn="just" fontAlgn="base">
              <a:buFont typeface="Arial" panose="020B0604020202020204" pitchFamily="34" charset="0"/>
              <a:buChar char="•"/>
            </a:pPr>
            <a:r>
              <a:rPr lang="en-US" sz="2000" dirty="0">
                <a:latin typeface="Arial"/>
                <a:ea typeface="Times New Roman" panose="02020603050405020304" pitchFamily="18" charset="0"/>
                <a:cs typeface="Arial"/>
              </a:rPr>
              <a:t>Per NASA requirements, systems utilizing USG astronauts are required to be human rated and certified</a:t>
            </a:r>
          </a:p>
          <a:p>
            <a:pPr marL="285750" indent="-285750" algn="just" fontAlgn="base">
              <a:buFont typeface="Arial" panose="020B0604020202020204" pitchFamily="34" charset="0"/>
              <a:buChar char="•"/>
            </a:pPr>
            <a:r>
              <a:rPr lang="en-US" sz="2000" dirty="0">
                <a:latin typeface="Arial"/>
                <a:ea typeface="Times New Roman" panose="02020603050405020304" pitchFamily="18" charset="0"/>
                <a:cs typeface="Arial"/>
              </a:rPr>
              <a:t>The certification approach is dependent upon both </a:t>
            </a:r>
            <a:r>
              <a:rPr lang="en-US" sz="2000" b="1" dirty="0">
                <a:solidFill>
                  <a:schemeClr val="accent2"/>
                </a:solidFill>
                <a:latin typeface="Arial"/>
                <a:ea typeface="Times New Roman" panose="02020603050405020304" pitchFamily="18" charset="0"/>
                <a:cs typeface="Arial"/>
              </a:rPr>
              <a:t>shared accountability </a:t>
            </a:r>
            <a:r>
              <a:rPr lang="en-US" sz="2000" dirty="0">
                <a:latin typeface="Arial"/>
                <a:ea typeface="Times New Roman" panose="02020603050405020304" pitchFamily="18" charset="0"/>
                <a:cs typeface="Arial"/>
              </a:rPr>
              <a:t>and </a:t>
            </a:r>
            <a:r>
              <a:rPr lang="en-US" sz="2000" b="1" dirty="0">
                <a:solidFill>
                  <a:schemeClr val="accent2"/>
                </a:solidFill>
                <a:latin typeface="Arial"/>
                <a:ea typeface="Times New Roman" panose="02020603050405020304" pitchFamily="18" charset="0"/>
                <a:cs typeface="Arial"/>
              </a:rPr>
              <a:t>shared assurance </a:t>
            </a:r>
            <a:r>
              <a:rPr lang="en-US" sz="2000" dirty="0">
                <a:latin typeface="Arial"/>
                <a:ea typeface="Times New Roman" panose="02020603050405020304" pitchFamily="18" charset="0"/>
                <a:cs typeface="Arial"/>
              </a:rPr>
              <a:t>between NASA and the CLD partner</a:t>
            </a:r>
          </a:p>
          <a:p>
            <a:pPr marL="742950" lvl="1" indent="-285750" algn="just" fontAlgn="base">
              <a:spcBef>
                <a:spcPts val="1000"/>
              </a:spcBef>
              <a:buFont typeface="Arial" panose="020B0604020202020204" pitchFamily="34" charset="0"/>
              <a:buChar char="•"/>
            </a:pPr>
            <a:r>
              <a:rPr lang="en-US" sz="1800" dirty="0">
                <a:solidFill>
                  <a:schemeClr val="bg1"/>
                </a:solidFill>
                <a:ea typeface="Times New Roman" panose="02020603050405020304" pitchFamily="18" charset="0"/>
              </a:rPr>
              <a:t>The commercial provider’s accountability for mission success will be enforced through contract provisions, while NASA retains acceptance of any safety risk for NASA crew</a:t>
            </a:r>
          </a:p>
          <a:p>
            <a:pPr marL="742950" lvl="1" indent="-285750" algn="just" fontAlgn="base">
              <a:spcBef>
                <a:spcPts val="1000"/>
              </a:spcBef>
              <a:buFont typeface="Arial" panose="020B0604020202020204" pitchFamily="34" charset="0"/>
              <a:buChar char="•"/>
            </a:pPr>
            <a:r>
              <a:rPr lang="en-US" sz="1800" dirty="0">
                <a:solidFill>
                  <a:schemeClr val="bg1"/>
                </a:solidFill>
                <a:effectLst/>
                <a:ea typeface="Times New Roman" panose="02020603050405020304" pitchFamily="18" charset="0"/>
              </a:rPr>
              <a:t>Shared assurance will be accomplished through the careful allocation of roles and responsibilities across various technical authorities within the system certification and flight readiness planning</a:t>
            </a:r>
          </a:p>
          <a:p>
            <a:pPr marL="285750" indent="-285750" algn="just" fontAlgn="base">
              <a:buFont typeface="Arial" panose="020B0604020202020204" pitchFamily="34" charset="0"/>
              <a:buChar char="•"/>
            </a:pPr>
            <a:r>
              <a:rPr lang="en-US" sz="2000" dirty="0">
                <a:ea typeface="Times New Roman" panose="02020603050405020304" pitchFamily="18" charset="0"/>
              </a:rPr>
              <a:t>NASA will conduct </a:t>
            </a:r>
            <a:r>
              <a:rPr lang="en-US" sz="2000" b="1" dirty="0">
                <a:solidFill>
                  <a:schemeClr val="accent2"/>
                </a:solidFill>
                <a:ea typeface="Times New Roman" panose="02020603050405020304" pitchFamily="18" charset="0"/>
              </a:rPr>
              <a:t>oversight and insight activities </a:t>
            </a:r>
            <a:r>
              <a:rPr lang="en-US" sz="2000" dirty="0">
                <a:ea typeface="Times New Roman" panose="02020603050405020304" pitchFamily="18" charset="0"/>
              </a:rPr>
              <a:t>that culminate in the agency granting system certification and human rating prior to USG astronaut missions</a:t>
            </a:r>
          </a:p>
          <a:p>
            <a:pPr marL="742950" lvl="1" indent="-285750" algn="just" fontAlgn="base">
              <a:spcBef>
                <a:spcPts val="1000"/>
              </a:spcBef>
              <a:buFont typeface="Arial" panose="020B0604020202020204" pitchFamily="34" charset="0"/>
              <a:buChar char="•"/>
            </a:pPr>
            <a:r>
              <a:rPr lang="en-US" sz="1800" dirty="0">
                <a:solidFill>
                  <a:schemeClr val="bg1"/>
                </a:solidFill>
                <a:latin typeface="Arial"/>
                <a:ea typeface="Times New Roman" panose="02020603050405020304" pitchFamily="18" charset="0"/>
                <a:cs typeface="Arial"/>
              </a:rPr>
              <a:t>Evaluation will include </a:t>
            </a:r>
            <a:r>
              <a:rPr lang="en-US" sz="1800" b="1" dirty="0">
                <a:solidFill>
                  <a:schemeClr val="accent2"/>
                </a:solidFill>
                <a:latin typeface="Arial"/>
                <a:ea typeface="Times New Roman" panose="02020603050405020304" pitchFamily="18" charset="0"/>
                <a:cs typeface="Arial"/>
              </a:rPr>
              <a:t>performance and mission milestones </a:t>
            </a:r>
            <a:r>
              <a:rPr lang="en-US" sz="1800" dirty="0">
                <a:solidFill>
                  <a:schemeClr val="bg1"/>
                </a:solidFill>
                <a:latin typeface="Arial"/>
                <a:ea typeface="Times New Roman" panose="02020603050405020304" pitchFamily="18" charset="0"/>
                <a:cs typeface="Arial"/>
              </a:rPr>
              <a:t>to review and/or approve the provider’s progress toward CLD system certification and  mission readiness</a:t>
            </a:r>
          </a:p>
          <a:p>
            <a:pPr marL="742950" lvl="1" indent="-285750" algn="just" fontAlgn="base">
              <a:spcBef>
                <a:spcPts val="1000"/>
              </a:spcBef>
              <a:buFont typeface="Arial" panose="020B0604020202020204" pitchFamily="34" charset="0"/>
              <a:buChar char="•"/>
            </a:pPr>
            <a:r>
              <a:rPr lang="en-US" sz="1800" dirty="0">
                <a:solidFill>
                  <a:schemeClr val="bg1"/>
                </a:solidFill>
                <a:latin typeface="Arial"/>
                <a:ea typeface="Times New Roman" panose="02020603050405020304" pitchFamily="18" charset="0"/>
                <a:cs typeface="Arial"/>
              </a:rPr>
              <a:t>It is expected that </a:t>
            </a:r>
            <a:r>
              <a:rPr lang="en-US" sz="1800" b="1" dirty="0">
                <a:solidFill>
                  <a:schemeClr val="accent2"/>
                </a:solidFill>
                <a:latin typeface="Arial"/>
                <a:ea typeface="Times New Roman" panose="02020603050405020304" pitchFamily="18" charset="0"/>
                <a:cs typeface="Arial"/>
              </a:rPr>
              <a:t>demonstration and validation </a:t>
            </a:r>
            <a:r>
              <a:rPr lang="en-US" sz="1800" dirty="0">
                <a:solidFill>
                  <a:schemeClr val="bg1"/>
                </a:solidFill>
                <a:latin typeface="Arial"/>
                <a:ea typeface="Times New Roman" panose="02020603050405020304" pitchFamily="18" charset="0"/>
                <a:cs typeface="Arial"/>
              </a:rPr>
              <a:t>of key on-orbit processes and activities will be required for full certification and human rating</a:t>
            </a:r>
            <a:endParaRPr lang="en-US" sz="1800" dirty="0">
              <a:solidFill>
                <a:schemeClr val="bg1"/>
              </a:solidFill>
              <a:effectLst/>
              <a:latin typeface="Arial"/>
              <a:ea typeface="Times New Roman" panose="02020603050405020304" pitchFamily="18" charset="0"/>
              <a:cs typeface="Arial"/>
            </a:endParaRPr>
          </a:p>
        </p:txBody>
      </p:sp>
    </p:spTree>
    <p:extLst>
      <p:ext uri="{BB962C8B-B14F-4D97-AF65-F5344CB8AC3E}">
        <p14:creationId xmlns:p14="http://schemas.microsoft.com/office/powerpoint/2010/main" val="787893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FF3C58-73EB-7F22-12AB-056920D4A761}"/>
              </a:ext>
            </a:extLst>
          </p:cNvPr>
          <p:cNvSpPr>
            <a:spLocks noGrp="1"/>
          </p:cNvSpPr>
          <p:nvPr>
            <p:ph type="ctrTitle"/>
          </p:nvPr>
        </p:nvSpPr>
        <p:spPr/>
        <p:txBody>
          <a:bodyPr/>
          <a:lstStyle/>
          <a:p>
            <a:r>
              <a:rPr lang="en-US"/>
              <a:t>REQUIREMENTS DEVELOPMENT</a:t>
            </a:r>
          </a:p>
        </p:txBody>
      </p:sp>
      <p:sp>
        <p:nvSpPr>
          <p:cNvPr id="4" name="Text Placeholder 3">
            <a:extLst>
              <a:ext uri="{FF2B5EF4-FFF2-40B4-BE49-F238E27FC236}">
                <a16:creationId xmlns:a16="http://schemas.microsoft.com/office/drawing/2014/main" id="{B0A606BB-4182-DE2C-6468-6761426C7906}"/>
              </a:ext>
            </a:extLst>
          </p:cNvPr>
          <p:cNvSpPr>
            <a:spLocks noGrp="1"/>
          </p:cNvSpPr>
          <p:nvPr>
            <p:ph type="body" idx="13"/>
          </p:nvPr>
        </p:nvSpPr>
        <p:spPr>
          <a:xfrm>
            <a:off x="618296" y="1038413"/>
            <a:ext cx="7545990" cy="5305045"/>
          </a:xfrm>
        </p:spPr>
        <p:txBody>
          <a:bodyPr vert="horz" lIns="91440" tIns="45720" rIns="91440" bIns="45720" rtlCol="0" anchor="t">
            <a:normAutofit fontScale="92500" lnSpcReduction="20000"/>
          </a:bodyPr>
          <a:lstStyle/>
          <a:p>
            <a:r>
              <a:rPr lang="en-US" b="1" dirty="0">
                <a:latin typeface="Arial"/>
                <a:cs typeface="Arial"/>
              </a:rPr>
              <a:t>To support the upcoming procurement, NASA has been concentrating on developing the key requirements needed on future LEO </a:t>
            </a:r>
            <a:r>
              <a:rPr lang="en-US" b="1">
                <a:latin typeface="Arial"/>
                <a:cs typeface="Arial"/>
              </a:rPr>
              <a:t>platforms</a:t>
            </a:r>
            <a:endParaRPr lang="en-US" b="1" dirty="0"/>
          </a:p>
          <a:p>
            <a:r>
              <a:rPr lang="en-US" b="1" dirty="0"/>
              <a:t>Utilization Requirements</a:t>
            </a:r>
          </a:p>
          <a:p>
            <a:pPr marL="285750" indent="-285750">
              <a:buFont typeface="Arial" panose="020B0604020202020204" pitchFamily="34" charset="0"/>
              <a:buChar char="•"/>
            </a:pPr>
            <a:r>
              <a:rPr lang="en-US" dirty="0"/>
              <a:t>Basic Laboratory Capabilities</a:t>
            </a:r>
          </a:p>
          <a:p>
            <a:pPr marL="285750" indent="-285750">
              <a:buFont typeface="Arial" panose="020B0604020202020204" pitchFamily="34" charset="0"/>
              <a:buChar char="•"/>
            </a:pPr>
            <a:r>
              <a:rPr lang="en-US" dirty="0"/>
              <a:t>Beyond Basic Laboratory Capabilities</a:t>
            </a:r>
          </a:p>
          <a:p>
            <a:pPr marL="285750" indent="-285750">
              <a:buFont typeface="Arial" panose="020B0604020202020204" pitchFamily="34" charset="0"/>
              <a:buChar char="•"/>
            </a:pPr>
            <a:r>
              <a:rPr lang="en-US" dirty="0"/>
              <a:t>Requirements to Ensure NASA Heritage Express Rack Can Be Accommodated </a:t>
            </a:r>
            <a:endParaRPr lang="en-US" b="1" dirty="0"/>
          </a:p>
          <a:p>
            <a:r>
              <a:rPr lang="en-US" b="1" dirty="0"/>
              <a:t>Human Rating Requirements</a:t>
            </a:r>
          </a:p>
          <a:p>
            <a:pPr marL="285750" indent="-285750">
              <a:buFont typeface="Arial" panose="020B0604020202020204" pitchFamily="34" charset="0"/>
              <a:buChar char="•"/>
            </a:pPr>
            <a:r>
              <a:rPr lang="en-US" dirty="0"/>
              <a:t>Flow down NASA Human Rating Requirements to CLDs</a:t>
            </a:r>
          </a:p>
          <a:p>
            <a:pPr marL="285750" indent="-285750">
              <a:buFont typeface="Arial" panose="020B0604020202020204" pitchFamily="34" charset="0"/>
              <a:buChar char="•"/>
            </a:pPr>
            <a:r>
              <a:rPr lang="en-US" dirty="0"/>
              <a:t>Requirement to follow a systematic safety review process</a:t>
            </a:r>
          </a:p>
          <a:p>
            <a:r>
              <a:rPr lang="en-US" b="1" dirty="0"/>
              <a:t>Key Governing Requirements Documents include:</a:t>
            </a:r>
          </a:p>
          <a:p>
            <a:pPr marL="285750" indent="-285750">
              <a:buFont typeface="Arial" panose="020B0604020202020204" pitchFamily="34" charset="0"/>
              <a:buChar char="•"/>
            </a:pPr>
            <a:r>
              <a:rPr lang="en-US" dirty="0"/>
              <a:t>CLDP-REQ-1130: Requirements and Standards for the Commercial LEO Development Program</a:t>
            </a:r>
          </a:p>
          <a:p>
            <a:pPr marL="285750" indent="-285750">
              <a:buFont typeface="Arial" panose="020B0604020202020204" pitchFamily="34" charset="0"/>
              <a:buChar char="•"/>
            </a:pPr>
            <a:r>
              <a:rPr lang="en-US" dirty="0"/>
              <a:t>CLDP-REQ-1150: Operational Requirements and Standards</a:t>
            </a:r>
          </a:p>
          <a:p>
            <a:pPr marL="285750" indent="-285750">
              <a:buFont typeface="Arial" panose="020B0604020202020204" pitchFamily="34" charset="0"/>
              <a:buChar char="•"/>
            </a:pPr>
            <a:endParaRPr lang="en-US" b="1" dirty="0"/>
          </a:p>
          <a:p>
            <a:r>
              <a:rPr lang="en-US" b="1" i="1" dirty="0">
                <a:latin typeface="Arial"/>
                <a:cs typeface="Arial"/>
              </a:rPr>
              <a:t>Note: NASA is utilizing the Request for Information process and providing draft documents via sam.gov</a:t>
            </a:r>
          </a:p>
        </p:txBody>
      </p:sp>
      <p:sp>
        <p:nvSpPr>
          <p:cNvPr id="8" name="Rectangle 7">
            <a:extLst>
              <a:ext uri="{FF2B5EF4-FFF2-40B4-BE49-F238E27FC236}">
                <a16:creationId xmlns:a16="http://schemas.microsoft.com/office/drawing/2014/main" id="{D5F36488-7C38-AEBC-4F66-74AE8C5D0495}"/>
              </a:ext>
            </a:extLst>
          </p:cNvPr>
          <p:cNvSpPr/>
          <p:nvPr/>
        </p:nvSpPr>
        <p:spPr>
          <a:xfrm>
            <a:off x="10160" y="948508"/>
            <a:ext cx="6103256" cy="281398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440957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54AEF-F0F8-5475-384D-F3BC9BA89F9A}"/>
              </a:ext>
            </a:extLst>
          </p:cNvPr>
          <p:cNvSpPr>
            <a:spLocks noGrp="1"/>
          </p:cNvSpPr>
          <p:nvPr>
            <p:ph type="ctrTitle"/>
          </p:nvPr>
        </p:nvSpPr>
        <p:spPr>
          <a:xfrm>
            <a:off x="618296" y="561578"/>
            <a:ext cx="6208705" cy="318010"/>
          </a:xfrm>
        </p:spPr>
        <p:txBody>
          <a:bodyPr/>
          <a:lstStyle/>
          <a:p>
            <a:r>
              <a:rPr lang="en-US" dirty="0">
                <a:latin typeface="Arial"/>
                <a:cs typeface="Arial"/>
              </a:rPr>
              <a:t>THE FUTURE IN LOW EARTH ORBIT IS NEAR</a:t>
            </a:r>
          </a:p>
        </p:txBody>
      </p:sp>
      <p:sp>
        <p:nvSpPr>
          <p:cNvPr id="5" name="Text Placeholder 4">
            <a:extLst>
              <a:ext uri="{FF2B5EF4-FFF2-40B4-BE49-F238E27FC236}">
                <a16:creationId xmlns:a16="http://schemas.microsoft.com/office/drawing/2014/main" id="{40754C55-5060-5463-92B8-9A26DFF8B045}"/>
              </a:ext>
            </a:extLst>
          </p:cNvPr>
          <p:cNvSpPr>
            <a:spLocks noGrp="1"/>
          </p:cNvSpPr>
          <p:nvPr>
            <p:ph type="body" idx="13"/>
          </p:nvPr>
        </p:nvSpPr>
        <p:spPr>
          <a:xfrm>
            <a:off x="618297" y="1029006"/>
            <a:ext cx="6208706" cy="5305045"/>
          </a:xfrm>
        </p:spPr>
        <p:txBody>
          <a:bodyPr vert="horz" lIns="91440" tIns="45720" rIns="91440" bIns="45720" rtlCol="0" anchor="t">
            <a:normAutofit/>
          </a:bodyPr>
          <a:lstStyle/>
          <a:p>
            <a:pPr marL="285750" indent="-285750">
              <a:buFont typeface="Arial" panose="020B0604020202020204" pitchFamily="34" charset="0"/>
              <a:buChar char="•"/>
            </a:pPr>
            <a:r>
              <a:rPr lang="en-US" dirty="0">
                <a:latin typeface="Arial"/>
                <a:cs typeface="Arial"/>
              </a:rPr>
              <a:t>As we get closer to the retirement of  the International Space Station, it is critical that we have opportunity to continue to </a:t>
            </a:r>
            <a:r>
              <a:rPr lang="en-US" b="1" dirty="0">
                <a:solidFill>
                  <a:schemeClr val="accent2"/>
                </a:solidFill>
                <a:latin typeface="Arial"/>
                <a:cs typeface="Arial"/>
              </a:rPr>
              <a:t>maintain our leadership and research</a:t>
            </a:r>
            <a:r>
              <a:rPr lang="en-US" dirty="0">
                <a:latin typeface="Arial"/>
                <a:cs typeface="Arial"/>
              </a:rPr>
              <a:t> in low Earth orbit.</a:t>
            </a:r>
          </a:p>
          <a:p>
            <a:pPr marL="285750" indent="-285750">
              <a:buFont typeface="Arial" panose="020B0604020202020204" pitchFamily="34" charset="0"/>
              <a:buChar char="•"/>
            </a:pPr>
            <a:r>
              <a:rPr lang="en-US" dirty="0">
                <a:latin typeface="Arial"/>
                <a:cs typeface="Arial"/>
              </a:rPr>
              <a:t>It is NASA's goal to </a:t>
            </a:r>
            <a:r>
              <a:rPr lang="en-US" b="1" dirty="0">
                <a:solidFill>
                  <a:schemeClr val="accent2"/>
                </a:solidFill>
                <a:latin typeface="Arial"/>
                <a:cs typeface="Arial"/>
              </a:rPr>
              <a:t>reduce or eliminate any gap </a:t>
            </a:r>
            <a:r>
              <a:rPr lang="en-US" dirty="0">
                <a:latin typeface="Arial"/>
                <a:cs typeface="Arial"/>
              </a:rPr>
              <a:t>in LEO operations to ensure our workforces, industry and research is not interrupted.</a:t>
            </a:r>
          </a:p>
          <a:p>
            <a:pPr marL="285750" indent="-285750">
              <a:buFont typeface="Arial" panose="020B0604020202020204" pitchFamily="34" charset="0"/>
              <a:buChar char="•"/>
            </a:pPr>
            <a:r>
              <a:rPr lang="en-US" dirty="0">
                <a:latin typeface="Arial"/>
                <a:cs typeface="Arial"/>
              </a:rPr>
              <a:t>NASA is committed to supporting the commercial development of the next generation platforms in LEO and is excited about this next chapter.</a:t>
            </a:r>
          </a:p>
          <a:p>
            <a:endParaRPr lang="en-US" dirty="0"/>
          </a:p>
          <a:p>
            <a:endParaRPr lang="en-US" dirty="0"/>
          </a:p>
        </p:txBody>
      </p:sp>
    </p:spTree>
    <p:extLst>
      <p:ext uri="{BB962C8B-B14F-4D97-AF65-F5344CB8AC3E}">
        <p14:creationId xmlns:p14="http://schemas.microsoft.com/office/powerpoint/2010/main" val="3950848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906BA7EB-8AE6-8C50-9303-52560EF2E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196" y="954153"/>
            <a:ext cx="3657607" cy="3657607"/>
          </a:xfrm>
          <a:prstGeom prst="rect">
            <a:avLst/>
          </a:prstGeom>
        </p:spPr>
      </p:pic>
      <p:sp>
        <p:nvSpPr>
          <p:cNvPr id="5" name="TextBox 4">
            <a:extLst>
              <a:ext uri="{FF2B5EF4-FFF2-40B4-BE49-F238E27FC236}">
                <a16:creationId xmlns:a16="http://schemas.microsoft.com/office/drawing/2014/main" id="{D730717F-BB78-182D-FBE1-197F8BD43E07}"/>
              </a:ext>
            </a:extLst>
          </p:cNvPr>
          <p:cNvSpPr txBox="1"/>
          <p:nvPr/>
        </p:nvSpPr>
        <p:spPr>
          <a:xfrm>
            <a:off x="3047171" y="4427094"/>
            <a:ext cx="6097656" cy="369332"/>
          </a:xfrm>
          <a:prstGeom prst="rect">
            <a:avLst/>
          </a:prstGeom>
          <a:noFill/>
          <a:effectLst/>
        </p:spPr>
        <p:txBody>
          <a:bodyPr wrap="square">
            <a:spAutoFit/>
          </a:bodyPr>
          <a:lstStyle/>
          <a:p>
            <a:pPr algn="ctr"/>
            <a:r>
              <a:rPr lang="en-US">
                <a:solidFill>
                  <a:schemeClr val="bg1"/>
                </a:solidFill>
                <a:latin typeface="Arial" panose="020B0604020202020204" pitchFamily="34" charset="0"/>
                <a:cs typeface="Arial" panose="020B0604020202020204" pitchFamily="34" charset="0"/>
              </a:rPr>
              <a:t>www.nasa.gov/humans-in-space/commercial-space/</a:t>
            </a:r>
          </a:p>
        </p:txBody>
      </p:sp>
    </p:spTree>
    <p:extLst>
      <p:ext uri="{BB962C8B-B14F-4D97-AF65-F5344CB8AC3E}">
        <p14:creationId xmlns:p14="http://schemas.microsoft.com/office/powerpoint/2010/main" val="2621084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Space Ops Theme Colors">
      <a:dk1>
        <a:srgbClr val="000000"/>
      </a:dk1>
      <a:lt1>
        <a:srgbClr val="FFFFFF"/>
      </a:lt1>
      <a:dk2>
        <a:srgbClr val="44546A"/>
      </a:dk2>
      <a:lt2>
        <a:srgbClr val="E7E6E6"/>
      </a:lt2>
      <a:accent1>
        <a:srgbClr val="000C77"/>
      </a:accent1>
      <a:accent2>
        <a:srgbClr val="33ADFF"/>
      </a:accent2>
      <a:accent3>
        <a:srgbClr val="DBE5FC"/>
      </a:accent3>
      <a:accent4>
        <a:srgbClr val="560115"/>
      </a:accent4>
      <a:accent5>
        <a:srgbClr val="D31228"/>
      </a:accent5>
      <a:accent6>
        <a:srgbClr val="838CA5"/>
      </a:accent6>
      <a:hlink>
        <a:srgbClr val="33ADF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rtlCol="0">
        <a:spAutoFit/>
      </a:bodyPr>
      <a:lstStyle>
        <a:defPPr algn="l">
          <a:defRPr sz="1600" b="1" spc="300" dirty="0">
            <a:solidFill>
              <a:srgbClr val="000C77"/>
            </a:solidFill>
            <a:latin typeface="Arial" panose="020B0604020202020204" pitchFamily="34" charset="0"/>
            <a:ea typeface="Helvetica Neue" panose="02000503000000020004" pitchFamily="2"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417e6ab-6930-4873-ab4b-3ca2bfa4c92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C8B0FC0A3CDC34B830DDBC564BA58D8" ma:contentTypeVersion="16" ma:contentTypeDescription="Create a new document." ma:contentTypeScope="" ma:versionID="8f84955f8f398c797f94f2f9ccf12a16">
  <xsd:schema xmlns:xsd="http://www.w3.org/2001/XMLSchema" xmlns:xs="http://www.w3.org/2001/XMLSchema" xmlns:p="http://schemas.microsoft.com/office/2006/metadata/properties" xmlns:ns3="4080557c-ea69-4d45-ab10-d54eda9ff52d" xmlns:ns4="e417e6ab-6930-4873-ab4b-3ca2bfa4c92f" targetNamespace="http://schemas.microsoft.com/office/2006/metadata/properties" ma:root="true" ma:fieldsID="3b2d9b7b965739abb71e2ce9de341095" ns3:_="" ns4:_="">
    <xsd:import namespace="4080557c-ea69-4d45-ab10-d54eda9ff52d"/>
    <xsd:import namespace="e417e6ab-6930-4873-ab4b-3ca2bfa4c92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ObjectDetectorVersions" minOccurs="0"/>
                <xsd:element ref="ns4:MediaServiceSystemTags" minOccurs="0"/>
                <xsd:element ref="ns4:MediaServiceLocation"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80557c-ea69-4d45-ab10-d54eda9ff52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17e6ab-6930-4873-ab4b-3ca2bfa4c92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C8568A-B19E-4EF0-85D9-3E34E800D111}">
  <ds:schemaRefs>
    <ds:schemaRef ds:uri="http://purl.org/dc/dcmitype/"/>
    <ds:schemaRef ds:uri="http://purl.org/dc/terms/"/>
    <ds:schemaRef ds:uri="http://purl.org/dc/elements/1.1/"/>
    <ds:schemaRef ds:uri="http://schemas.microsoft.com/office/2006/metadata/properties"/>
    <ds:schemaRef ds:uri="http://www.w3.org/XML/1998/namespace"/>
    <ds:schemaRef ds:uri="4080557c-ea69-4d45-ab10-d54eda9ff52d"/>
    <ds:schemaRef ds:uri="http://schemas.microsoft.com/office/2006/documentManagement/types"/>
    <ds:schemaRef ds:uri="http://schemas.microsoft.com/office/infopath/2007/PartnerControls"/>
    <ds:schemaRef ds:uri="http://schemas.openxmlformats.org/package/2006/metadata/core-properties"/>
    <ds:schemaRef ds:uri="e417e6ab-6930-4873-ab4b-3ca2bfa4c92f"/>
  </ds:schemaRefs>
</ds:datastoreItem>
</file>

<file path=customXml/itemProps2.xml><?xml version="1.0" encoding="utf-8"?>
<ds:datastoreItem xmlns:ds="http://schemas.openxmlformats.org/officeDocument/2006/customXml" ds:itemID="{C587A29B-486A-4826-803C-3196B9D1DD2F}">
  <ds:schemaRefs>
    <ds:schemaRef ds:uri="4080557c-ea69-4d45-ab10-d54eda9ff52d"/>
    <ds:schemaRef ds:uri="e417e6ab-6930-4873-ab4b-3ca2bfa4c9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C5EBAB2-E736-43FC-AEDF-FA25F5D7D0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906</Words>
  <Application>Microsoft Office PowerPoint</Application>
  <PresentationFormat>Widescreen</PresentationFormat>
  <Paragraphs>114</Paragraphs>
  <Slides>13</Slides>
  <Notes>5</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1_Office Theme</vt:lpstr>
      <vt:lpstr>NASA’s Development of Commercial Low Earth Orbit</vt:lpstr>
      <vt:lpstr>AGENDA</vt:lpstr>
      <vt:lpstr>PowerPoint Presentation</vt:lpstr>
      <vt:lpstr>PowerPoint Presentation</vt:lpstr>
      <vt:lpstr>COMMERCIAL LEO DESTINATION STRATEGY</vt:lpstr>
      <vt:lpstr>ACQUISITION STRATEGY</vt:lpstr>
      <vt:lpstr>TWO-PHASE APPROACH</vt:lpstr>
      <vt:lpstr>FUNDED PARTNERS</vt:lpstr>
      <vt:lpstr>PHASE 2 PLANS</vt:lpstr>
      <vt:lpstr>CERTIFICATION STRATEGY</vt:lpstr>
      <vt:lpstr>REQUIREMENTS DEVELOPMENT</vt:lpstr>
      <vt:lpstr>THE FUTURE IN LOW EARTH ORBIT IS NEAR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NASA’s Development of Commercial Low Earth Orbit</dc:title>
  <dc:creator>Schneider, Anna C (JSC-AD912)</dc:creator>
  <cp:lastModifiedBy>Hart, Angela T. (JSC-UA111)</cp:lastModifiedBy>
  <cp:revision>33</cp:revision>
  <dcterms:created xsi:type="dcterms:W3CDTF">2024-09-10T17:31:35Z</dcterms:created>
  <dcterms:modified xsi:type="dcterms:W3CDTF">2024-10-10T13:34:27Z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0x0101003C8B0FC0A3CDC34B830DDBC564BA58D8</vt:lpwstr>
  </property>
</Properties>
</file>