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</p:sldMasterIdLst>
  <p:notesMasterIdLst>
    <p:notesMasterId r:id="rId26"/>
  </p:notesMasterIdLst>
  <p:sldIdLst>
    <p:sldId id="256" r:id="rId5"/>
    <p:sldId id="269" r:id="rId6"/>
    <p:sldId id="284" r:id="rId7"/>
    <p:sldId id="270" r:id="rId8"/>
    <p:sldId id="287" r:id="rId9"/>
    <p:sldId id="271" r:id="rId10"/>
    <p:sldId id="294" r:id="rId11"/>
    <p:sldId id="297" r:id="rId12"/>
    <p:sldId id="298" r:id="rId13"/>
    <p:sldId id="300" r:id="rId14"/>
    <p:sldId id="299" r:id="rId15"/>
    <p:sldId id="285" r:id="rId16"/>
    <p:sldId id="303" r:id="rId17"/>
    <p:sldId id="302" r:id="rId18"/>
    <p:sldId id="306" r:id="rId19"/>
    <p:sldId id="261" r:id="rId20"/>
    <p:sldId id="304" r:id="rId21"/>
    <p:sldId id="305" r:id="rId22"/>
    <p:sldId id="301" r:id="rId23"/>
    <p:sldId id="26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FDBE-EE03-1670-EE9C-CC8729D8AC24}" name="Harper, Susana A. (WSTF-RF111)" initials="HSA(R" userId="S::stapia@ndc.nasa.gov::106e8e2e-aea4-446c-9c93-e630ad3f6d03" providerId="AD"/>
  <p188:author id="{FABBA0EA-632B-D3B1-C994-CE62311151F7}" name="Getkin, Kayleigh A. (WSTF-RH111)[SIERRA LOBO INC]" initials="GKA(RLI" userId="S::kgetkin@ndc.nasa.gov::f221f39c-dd2a-4305-9b2a-3b03cac786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77" autoAdjust="0"/>
  </p:normalViewPr>
  <p:slideViewPr>
    <p:cSldViewPr snapToGrid="0">
      <p:cViewPr varScale="1">
        <p:scale>
          <a:sx n="87" d="100"/>
          <a:sy n="87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pia\Desktop\6001%20Rev%20Test%2017%20Data_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Pressure Impact</a:t>
            </a:r>
            <a:r>
              <a:rPr lang="en-US" b="1" baseline="0" dirty="0"/>
              <a:t> on Burn Rate in </a:t>
            </a:r>
          </a:p>
          <a:p>
            <a:pPr>
              <a:defRPr/>
            </a:pPr>
            <a:r>
              <a:rPr lang="en-US" b="1" baseline="0" dirty="0"/>
              <a:t>Sample Holder Affected Area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Sheet2!$R$39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Sheet2!$Q$40:$Q$43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28</c:v>
                </c:pt>
                <c:pt idx="3">
                  <c:v>39</c:v>
                </c:pt>
              </c:numCache>
            </c:numRef>
          </c:xVal>
          <c:yVal>
            <c:numRef>
              <c:f>Sheet2!$R$40:$R$43</c:f>
            </c:numRef>
          </c:yVal>
          <c:smooth val="0"/>
          <c:extLst>
            <c:ext xmlns:c16="http://schemas.microsoft.com/office/drawing/2014/chart" uri="{C3380CC4-5D6E-409C-BE32-E72D297353CC}">
              <c16:uniqueId val="{00000000-9BAF-4C23-99AB-FF40B81691A0}"/>
            </c:ext>
          </c:extLst>
        </c:ser>
        <c:ser>
          <c:idx val="1"/>
          <c:order val="1"/>
          <c:tx>
            <c:strRef>
              <c:f>Sheet2!$S$39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Sheet2!$Q$40:$Q$43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28</c:v>
                </c:pt>
                <c:pt idx="3">
                  <c:v>39</c:v>
                </c:pt>
              </c:numCache>
            </c:numRef>
          </c:xVal>
          <c:yVal>
            <c:numRef>
              <c:f>Sheet2!$S$40:$S$43</c:f>
            </c:numRef>
          </c:yVal>
          <c:smooth val="0"/>
          <c:extLst>
            <c:ext xmlns:c16="http://schemas.microsoft.com/office/drawing/2014/chart" uri="{C3380CC4-5D6E-409C-BE32-E72D297353CC}">
              <c16:uniqueId val="{00000001-9BAF-4C23-99AB-FF40B81691A0}"/>
            </c:ext>
          </c:extLst>
        </c:ser>
        <c:ser>
          <c:idx val="2"/>
          <c:order val="2"/>
          <c:tx>
            <c:strRef>
              <c:f>Sheet2!$T$39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Sheet2!$Q$40:$Q$43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28</c:v>
                </c:pt>
                <c:pt idx="3">
                  <c:v>39</c:v>
                </c:pt>
              </c:numCache>
            </c:numRef>
          </c:xVal>
          <c:yVal>
            <c:numRef>
              <c:f>Sheet2!$T$40:$T$43</c:f>
            </c:numRef>
          </c:yVal>
          <c:smooth val="0"/>
          <c:extLst>
            <c:ext xmlns:c16="http://schemas.microsoft.com/office/drawing/2014/chart" uri="{C3380CC4-5D6E-409C-BE32-E72D297353CC}">
              <c16:uniqueId val="{00000002-9BAF-4C23-99AB-FF40B81691A0}"/>
            </c:ext>
          </c:extLst>
        </c:ser>
        <c:ser>
          <c:idx val="3"/>
          <c:order val="3"/>
          <c:tx>
            <c:strRef>
              <c:f>Sheet2!$U$39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Sheet2!$Q$40:$Q$43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28</c:v>
                </c:pt>
                <c:pt idx="3">
                  <c:v>39</c:v>
                </c:pt>
              </c:numCache>
            </c:numRef>
          </c:xVal>
          <c:yVal>
            <c:numRef>
              <c:f>Sheet2!$U$40:$U$43</c:f>
            </c:numRef>
          </c:yVal>
          <c:smooth val="0"/>
          <c:extLst>
            <c:ext xmlns:c16="http://schemas.microsoft.com/office/drawing/2014/chart" uri="{C3380CC4-5D6E-409C-BE32-E72D297353CC}">
              <c16:uniqueId val="{00000003-9BAF-4C23-99AB-FF40B81691A0}"/>
            </c:ext>
          </c:extLst>
        </c:ser>
        <c:ser>
          <c:idx val="4"/>
          <c:order val="4"/>
          <c:tx>
            <c:strRef>
              <c:f>Sheet2!$V$39</c:f>
              <c:strCache>
                <c:ptCount val="1"/>
                <c:pt idx="0">
                  <c:v>Sample Holder Affected Area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Sheet2!$Q$40:$Q$43</c:f>
              <c:numCache>
                <c:formatCode>General</c:formatCode>
                <c:ptCount val="4"/>
                <c:pt idx="0">
                  <c:v>77</c:v>
                </c:pt>
                <c:pt idx="1">
                  <c:v>55</c:v>
                </c:pt>
                <c:pt idx="2">
                  <c:v>28</c:v>
                </c:pt>
                <c:pt idx="3">
                  <c:v>39</c:v>
                </c:pt>
              </c:numCache>
            </c:numRef>
          </c:xVal>
          <c:yVal>
            <c:numRef>
              <c:f>Sheet2!$V$40:$V$43</c:f>
              <c:numCache>
                <c:formatCode>0.0</c:formatCode>
                <c:ptCount val="4"/>
                <c:pt idx="0">
                  <c:v>3.4773809523809529</c:v>
                </c:pt>
                <c:pt idx="1">
                  <c:v>1.9364010989010989</c:v>
                </c:pt>
                <c:pt idx="2">
                  <c:v>1.1216524216524215</c:v>
                </c:pt>
                <c:pt idx="3">
                  <c:v>1.683015993907083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BAF-4C23-99AB-FF40B8169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357328"/>
        <c:axId val="1758075312"/>
      </c:scatterChart>
      <c:valAx>
        <c:axId val="178535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Pressure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075312"/>
        <c:crosses val="autoZero"/>
        <c:crossBetween val="midCat"/>
      </c:valAx>
      <c:valAx>
        <c:axId val="17580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Burn Rate (cm/s)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35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55F1-D74C-4030-A0C3-B262B700F425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DD99-51F7-4064-AD49-3A1A0F3EE5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7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316 SS @25%02, 10K psi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0DD99-51F7-4064-AD49-3A1A0F3EE5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F90528A-881F-DC4A-9DEE-B606D6C1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210" y="381525"/>
            <a:ext cx="2769575" cy="84042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9866" y="4386016"/>
            <a:ext cx="8160202" cy="1163445"/>
          </a:xfrm>
          <a:solidFill>
            <a:schemeClr val="tx1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CEEA0-AB4E-1E41-AF6A-20ED08B89F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1411" y="1301858"/>
            <a:ext cx="10794569" cy="488971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spcBef>
                <a:spcPts val="300"/>
              </a:spcBef>
              <a:buSzTx/>
              <a:buFont typeface="Arial" pitchFamily="34" charset="0"/>
              <a:buChar char="•"/>
              <a:defRPr sz="2200"/>
            </a:lvl1pPr>
            <a:lvl2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2pPr>
            <a:lvl3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3pPr>
            <a:lvl4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4pPr>
            <a:lvl5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5pPr>
            <a:lvl6pPr>
              <a:spcBef>
                <a:spcPts val="300"/>
              </a:spcBef>
              <a:defRPr sz="2200"/>
            </a:lvl6pPr>
            <a:lvl7pPr>
              <a:spcBef>
                <a:spcPts val="300"/>
              </a:spcBef>
              <a:defRPr sz="2200"/>
            </a:lvl7pPr>
            <a:lvl8pPr>
              <a:spcBef>
                <a:spcPts val="300"/>
              </a:spcBef>
              <a:defRPr sz="2200"/>
            </a:lvl8pPr>
            <a:lvl9pPr>
              <a:spcBef>
                <a:spcPts val="300"/>
              </a:spcBef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xfrm>
            <a:off x="5961293" y="6598265"/>
            <a:ext cx="260486" cy="256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Text"/>
          <p:cNvSpPr>
            <a:spLocks noGrp="1"/>
          </p:cNvSpPr>
          <p:nvPr>
            <p:ph type="title"/>
          </p:nvPr>
        </p:nvSpPr>
        <p:spPr>
          <a:xfrm>
            <a:off x="836909" y="312539"/>
            <a:ext cx="10732576" cy="764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2779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3F26-3E7D-64C2-B9D4-D4D167EE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24FC3-9E59-2414-3FA5-9CCEB36CC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83194-5CA1-5843-9245-76B76C48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C36F-F5DE-7A5C-5A51-2BCA153D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E8A7-1909-B615-4EF7-7A68BC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8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3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3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89" y="1090892"/>
            <a:ext cx="11028500" cy="87043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9" y="2214710"/>
            <a:ext cx="11028499" cy="4066820"/>
          </a:xfrm>
        </p:spPr>
        <p:txBody>
          <a:bodyPr wrap="square">
            <a:noAutofit/>
          </a:bodyPr>
          <a:lstStyle>
            <a:lvl1pPr marL="214313" indent="-214313">
              <a:buFont typeface="Arial" panose="020B0604020202020204" pitchFamily="34" charset="0"/>
              <a:buChar char="•"/>
              <a:defRPr sz="1800"/>
            </a:lvl1pPr>
            <a:lvl2pPr marL="557213" indent="-214313">
              <a:buFont typeface="Arial" panose="020B0604020202020204" pitchFamily="34" charset="0"/>
              <a:buChar char="•"/>
              <a:defRPr sz="1800"/>
            </a:lvl2pPr>
            <a:lvl3pPr marL="900113" indent="-214313">
              <a:buFont typeface="Arial" panose="020B0604020202020204" pitchFamily="34" charset="0"/>
              <a:buChar char="•"/>
              <a:defRPr sz="1800"/>
            </a:lvl3pPr>
            <a:lvl4pPr marL="1243013" indent="-214313">
              <a:buFont typeface="Arial" panose="020B0604020202020204" pitchFamily="34" charset="0"/>
              <a:buChar char="•"/>
              <a:defRPr sz="1800"/>
            </a:lvl4pPr>
            <a:lvl5pPr marL="1585913" indent="-214313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9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9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8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F90528A-881F-DC4A-9DEE-B606D6C1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210" y="381525"/>
            <a:ext cx="2769575" cy="84042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9866" y="4386016"/>
            <a:ext cx="8160202" cy="1163445"/>
          </a:xfrm>
          <a:solidFill>
            <a:schemeClr val="tx1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89" y="1090892"/>
            <a:ext cx="11028500" cy="87043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9" y="2214710"/>
            <a:ext cx="11028499" cy="4066820"/>
          </a:xfrm>
        </p:spPr>
        <p:txBody>
          <a:bodyPr wrap="square">
            <a:noAutofit/>
          </a:bodyPr>
          <a:lstStyle>
            <a:lvl1pPr marL="214313" indent="-214313">
              <a:buFont typeface="Arial" panose="020B0604020202020204" pitchFamily="34" charset="0"/>
              <a:buChar char="•"/>
              <a:defRPr sz="1800"/>
            </a:lvl1pPr>
            <a:lvl2pPr marL="557213" indent="-214313">
              <a:buFont typeface="Arial" panose="020B0604020202020204" pitchFamily="34" charset="0"/>
              <a:buChar char="•"/>
              <a:defRPr sz="1800"/>
            </a:lvl2pPr>
            <a:lvl3pPr marL="900113" indent="-214313">
              <a:buFont typeface="Arial" panose="020B0604020202020204" pitchFamily="34" charset="0"/>
              <a:buChar char="•"/>
              <a:defRPr sz="1800"/>
            </a:lvl3pPr>
            <a:lvl4pPr marL="1243013" indent="-214313">
              <a:buFont typeface="Arial" panose="020B0604020202020204" pitchFamily="34" charset="0"/>
              <a:buChar char="•"/>
              <a:defRPr sz="1800"/>
            </a:lvl4pPr>
            <a:lvl5pPr marL="1585913" indent="-214313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61912" y="0"/>
            <a:ext cx="12653912" cy="6858000"/>
            <a:chOff x="-461912" y="0"/>
            <a:chExt cx="12653912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544F54-F6AA-DE4C-84AD-5C670137B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7305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69C0A2-BCB9-104A-B5D0-25A86EE07CD5}"/>
                </a:ext>
              </a:extLst>
            </p:cNvPr>
            <p:cNvSpPr/>
            <p:nvPr/>
          </p:nvSpPr>
          <p:spPr>
            <a:xfrm>
              <a:off x="0" y="0"/>
              <a:ext cx="2936240" cy="6858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E2DF47A-D431-2C41-B382-D8185567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1912" y="0"/>
              <a:ext cx="12653912" cy="6858000"/>
            </a:xfrm>
            <a:custGeom>
              <a:avLst/>
              <a:gdLst>
                <a:gd name="T0" fmla="*/ 1003 w 3986"/>
                <a:gd name="T1" fmla="*/ 0 h 2160"/>
                <a:gd name="T2" fmla="*/ 561 w 3986"/>
                <a:gd name="T3" fmla="*/ 1933 h 2160"/>
                <a:gd name="T4" fmla="*/ 368 w 3986"/>
                <a:gd name="T5" fmla="*/ 0 h 2160"/>
                <a:gd name="T6" fmla="*/ 277 w 3986"/>
                <a:gd name="T7" fmla="*/ 0 h 2160"/>
                <a:gd name="T8" fmla="*/ 146 w 3986"/>
                <a:gd name="T9" fmla="*/ 530 h 2160"/>
                <a:gd name="T10" fmla="*/ 146 w 3986"/>
                <a:gd name="T11" fmla="*/ 929 h 2160"/>
                <a:gd name="T12" fmla="*/ 507 w 3986"/>
                <a:gd name="T13" fmla="*/ 1903 h 2160"/>
                <a:gd name="T14" fmla="*/ 743 w 3986"/>
                <a:gd name="T15" fmla="*/ 2160 h 2160"/>
                <a:gd name="T16" fmla="*/ 3986 w 3986"/>
                <a:gd name="T17" fmla="*/ 2160 h 2160"/>
                <a:gd name="T18" fmla="*/ 3986 w 3986"/>
                <a:gd name="T19" fmla="*/ 0 h 2160"/>
                <a:gd name="T20" fmla="*/ 1003 w 3986"/>
                <a:gd name="T2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6" h="2160">
                  <a:moveTo>
                    <a:pt x="1003" y="0"/>
                  </a:moveTo>
                  <a:cubicBezTo>
                    <a:pt x="0" y="904"/>
                    <a:pt x="561" y="1933"/>
                    <a:pt x="561" y="1933"/>
                  </a:cubicBezTo>
                  <a:cubicBezTo>
                    <a:pt x="48" y="1139"/>
                    <a:pt x="153" y="463"/>
                    <a:pt x="368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04" y="184"/>
                    <a:pt x="163" y="362"/>
                    <a:pt x="146" y="530"/>
                  </a:cubicBezTo>
                  <a:cubicBezTo>
                    <a:pt x="146" y="929"/>
                    <a:pt x="146" y="929"/>
                    <a:pt x="146" y="929"/>
                  </a:cubicBezTo>
                  <a:cubicBezTo>
                    <a:pt x="206" y="1513"/>
                    <a:pt x="507" y="1903"/>
                    <a:pt x="507" y="1903"/>
                  </a:cubicBezTo>
                  <a:cubicBezTo>
                    <a:pt x="585" y="1999"/>
                    <a:pt x="665" y="2085"/>
                    <a:pt x="743" y="2160"/>
                  </a:cubicBezTo>
                  <a:cubicBezTo>
                    <a:pt x="744" y="2160"/>
                    <a:pt x="3986" y="2160"/>
                    <a:pt x="3986" y="2160"/>
                  </a:cubicBezTo>
                  <a:cubicBezTo>
                    <a:pt x="3986" y="0"/>
                    <a:pt x="3986" y="0"/>
                    <a:pt x="3986" y="0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3180596"/>
            <a:ext cx="10522227" cy="646331"/>
          </a:xfrm>
        </p:spPr>
        <p:txBody>
          <a:bodyPr wrap="square" anchor="ctr">
            <a:noAutofit/>
          </a:bodyPr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Line 12"/>
          <p:cNvSpPr>
            <a:spLocks noChangeAspect="1" noChangeShapeType="1"/>
          </p:cNvSpPr>
          <p:nvPr/>
        </p:nvSpPr>
        <p:spPr bwMode="auto">
          <a:xfrm>
            <a:off x="8790580" y="599672"/>
            <a:ext cx="2938131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716556" y="302156"/>
            <a:ext cx="2713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15" name="Picture 14" descr="meatball_plaing_noshadow_white_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61912" y="0"/>
            <a:ext cx="12653912" cy="6858000"/>
            <a:chOff x="-461912" y="0"/>
            <a:chExt cx="12653912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544F54-F6AA-DE4C-84AD-5C670137B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7305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69C0A2-BCB9-104A-B5D0-25A86EE07CD5}"/>
                </a:ext>
              </a:extLst>
            </p:cNvPr>
            <p:cNvSpPr/>
            <p:nvPr/>
          </p:nvSpPr>
          <p:spPr>
            <a:xfrm>
              <a:off x="0" y="0"/>
              <a:ext cx="2936240" cy="6858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E2DF47A-D431-2C41-B382-D8185567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1912" y="0"/>
              <a:ext cx="12653912" cy="6858000"/>
            </a:xfrm>
            <a:custGeom>
              <a:avLst/>
              <a:gdLst>
                <a:gd name="T0" fmla="*/ 1003 w 3986"/>
                <a:gd name="T1" fmla="*/ 0 h 2160"/>
                <a:gd name="T2" fmla="*/ 561 w 3986"/>
                <a:gd name="T3" fmla="*/ 1933 h 2160"/>
                <a:gd name="T4" fmla="*/ 368 w 3986"/>
                <a:gd name="T5" fmla="*/ 0 h 2160"/>
                <a:gd name="T6" fmla="*/ 277 w 3986"/>
                <a:gd name="T7" fmla="*/ 0 h 2160"/>
                <a:gd name="T8" fmla="*/ 146 w 3986"/>
                <a:gd name="T9" fmla="*/ 530 h 2160"/>
                <a:gd name="T10" fmla="*/ 146 w 3986"/>
                <a:gd name="T11" fmla="*/ 929 h 2160"/>
                <a:gd name="T12" fmla="*/ 507 w 3986"/>
                <a:gd name="T13" fmla="*/ 1903 h 2160"/>
                <a:gd name="T14" fmla="*/ 743 w 3986"/>
                <a:gd name="T15" fmla="*/ 2160 h 2160"/>
                <a:gd name="T16" fmla="*/ 3986 w 3986"/>
                <a:gd name="T17" fmla="*/ 2160 h 2160"/>
                <a:gd name="T18" fmla="*/ 3986 w 3986"/>
                <a:gd name="T19" fmla="*/ 0 h 2160"/>
                <a:gd name="T20" fmla="*/ 1003 w 3986"/>
                <a:gd name="T2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6" h="2160">
                  <a:moveTo>
                    <a:pt x="1003" y="0"/>
                  </a:moveTo>
                  <a:cubicBezTo>
                    <a:pt x="0" y="904"/>
                    <a:pt x="561" y="1933"/>
                    <a:pt x="561" y="1933"/>
                  </a:cubicBezTo>
                  <a:cubicBezTo>
                    <a:pt x="48" y="1139"/>
                    <a:pt x="153" y="463"/>
                    <a:pt x="368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04" y="184"/>
                    <a:pt x="163" y="362"/>
                    <a:pt x="146" y="530"/>
                  </a:cubicBezTo>
                  <a:cubicBezTo>
                    <a:pt x="146" y="929"/>
                    <a:pt x="146" y="929"/>
                    <a:pt x="146" y="929"/>
                  </a:cubicBezTo>
                  <a:cubicBezTo>
                    <a:pt x="206" y="1513"/>
                    <a:pt x="507" y="1903"/>
                    <a:pt x="507" y="1903"/>
                  </a:cubicBezTo>
                  <a:cubicBezTo>
                    <a:pt x="585" y="1999"/>
                    <a:pt x="665" y="2085"/>
                    <a:pt x="743" y="2160"/>
                  </a:cubicBezTo>
                  <a:cubicBezTo>
                    <a:pt x="744" y="2160"/>
                    <a:pt x="3986" y="2160"/>
                    <a:pt x="3986" y="2160"/>
                  </a:cubicBezTo>
                  <a:cubicBezTo>
                    <a:pt x="3986" y="0"/>
                    <a:pt x="3986" y="0"/>
                    <a:pt x="3986" y="0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3180596"/>
            <a:ext cx="10522227" cy="646331"/>
          </a:xfrm>
        </p:spPr>
        <p:txBody>
          <a:bodyPr wrap="square" anchor="ctr">
            <a:noAutofit/>
          </a:bodyPr>
          <a:lstStyle>
            <a:lvl1pPr algn="ctr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Line 12"/>
          <p:cNvSpPr>
            <a:spLocks noChangeAspect="1" noChangeShapeType="1"/>
          </p:cNvSpPr>
          <p:nvPr/>
        </p:nvSpPr>
        <p:spPr bwMode="auto">
          <a:xfrm>
            <a:off x="8790580" y="599672"/>
            <a:ext cx="2938131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716556" y="302156"/>
            <a:ext cx="2713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15" name="Picture 14" descr="meatball_plaing_noshadow_white_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C544F54-F6AA-DE4C-84AD-5C670137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305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69C0A2-BCB9-104A-B5D0-25A86EE07CD5}"/>
              </a:ext>
            </a:extLst>
          </p:cNvPr>
          <p:cNvSpPr/>
          <p:nvPr/>
        </p:nvSpPr>
        <p:spPr>
          <a:xfrm>
            <a:off x="0" y="0"/>
            <a:ext cx="293624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E2DF47A-D431-2C41-B382-D818556703BB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1173396"/>
            <a:ext cx="9025379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3" y="2214710"/>
            <a:ext cx="9251621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9BCAD9-4FD3-754E-85E5-DD49F170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5D5639A-6D55-0744-893E-595659B4A155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A3E56FF-6043-374E-A8D9-D53FD155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630CDBE-0FB7-714F-A4FB-220AC37D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7AFE29B-BC91-4C40-ACAF-454872048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6273" y="4118616"/>
            <a:ext cx="5797548" cy="300082"/>
          </a:xfrm>
        </p:spPr>
        <p:txBody>
          <a:bodyPr>
            <a:sp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391" y="304801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EBC0D0-54A0-D64F-A4A9-89BD6B864D0D}"/>
              </a:ext>
            </a:extLst>
          </p:cNvPr>
          <p:cNvGrpSpPr/>
          <p:nvPr/>
        </p:nvGrpSpPr>
        <p:grpSpPr>
          <a:xfrm>
            <a:off x="476535" y="3187976"/>
            <a:ext cx="7626272" cy="609082"/>
            <a:chOff x="476534" y="3187976"/>
            <a:chExt cx="7626272" cy="60908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14E5FBD-C4A3-4C45-B4C7-EB3BA87DD699}"/>
                </a:ext>
              </a:extLst>
            </p:cNvPr>
            <p:cNvGrpSpPr/>
            <p:nvPr/>
          </p:nvGrpSpPr>
          <p:grpSpPr>
            <a:xfrm>
              <a:off x="476534" y="3187976"/>
              <a:ext cx="2822081" cy="609082"/>
              <a:chOff x="339725" y="371475"/>
              <a:chExt cx="2647951" cy="571500"/>
            </a:xfrm>
            <a:solidFill>
              <a:srgbClr val="7AB9FF"/>
            </a:solidFill>
          </p:grpSpPr>
          <p:sp>
            <p:nvSpPr>
              <p:cNvPr id="48" name="Freeform 55">
                <a:extLst>
                  <a:ext uri="{FF2B5EF4-FFF2-40B4-BE49-F238E27FC236}">
                    <a16:creationId xmlns:a16="http://schemas.microsoft.com/office/drawing/2014/main" id="{D633B776-1277-8847-8298-4856D5326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9" name="Freeform 56">
                <a:extLst>
                  <a:ext uri="{FF2B5EF4-FFF2-40B4-BE49-F238E27FC236}">
                    <a16:creationId xmlns:a16="http://schemas.microsoft.com/office/drawing/2014/main" id="{D1B18861-4DDB-3541-A567-76D04B86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67B7C130-ADAE-344B-8FC7-2F805460A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1" name="Freeform 58">
                <a:extLst>
                  <a:ext uri="{FF2B5EF4-FFF2-40B4-BE49-F238E27FC236}">
                    <a16:creationId xmlns:a16="http://schemas.microsoft.com/office/drawing/2014/main" id="{E522747A-BEFE-0D41-A9CE-58AF5D87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2" name="Freeform 59">
                <a:extLst>
                  <a:ext uri="{FF2B5EF4-FFF2-40B4-BE49-F238E27FC236}">
                    <a16:creationId xmlns:a16="http://schemas.microsoft.com/office/drawing/2014/main" id="{F665484C-EF97-6F46-B4FF-7F98F39A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3" name="Freeform 60">
                <a:extLst>
                  <a:ext uri="{FF2B5EF4-FFF2-40B4-BE49-F238E27FC236}">
                    <a16:creationId xmlns:a16="http://schemas.microsoft.com/office/drawing/2014/main" id="{E8AFE8BA-A315-2049-809D-36BC770C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4" name="Freeform 61">
                <a:extLst>
                  <a:ext uri="{FF2B5EF4-FFF2-40B4-BE49-F238E27FC236}">
                    <a16:creationId xmlns:a16="http://schemas.microsoft.com/office/drawing/2014/main" id="{39A69066-FC6C-204E-A88D-C84E4AC3E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FF8D7B-1834-CB4B-B8F9-A77C6EBA0FDF}"/>
                </a:ext>
              </a:extLst>
            </p:cNvPr>
            <p:cNvGrpSpPr/>
            <p:nvPr/>
          </p:nvGrpSpPr>
          <p:grpSpPr>
            <a:xfrm>
              <a:off x="3566225" y="3234889"/>
              <a:ext cx="4536581" cy="535006"/>
              <a:chOff x="3151188" y="2668588"/>
              <a:chExt cx="4267200" cy="503238"/>
            </a:xfrm>
            <a:solidFill>
              <a:schemeClr val="bg1"/>
            </a:solidFill>
          </p:grpSpPr>
          <p:sp>
            <p:nvSpPr>
              <p:cNvPr id="56" name="Freeform 107">
                <a:extLst>
                  <a:ext uri="{FF2B5EF4-FFF2-40B4-BE49-F238E27FC236}">
                    <a16:creationId xmlns:a16="http://schemas.microsoft.com/office/drawing/2014/main" id="{8124FDD1-1044-A04D-A916-1F4E81401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6526"/>
                <a:ext cx="504825" cy="487363"/>
              </a:xfrm>
              <a:custGeom>
                <a:avLst/>
                <a:gdLst>
                  <a:gd name="T0" fmla="*/ 0 w 318"/>
                  <a:gd name="T1" fmla="*/ 307 h 307"/>
                  <a:gd name="T2" fmla="*/ 0 w 318"/>
                  <a:gd name="T3" fmla="*/ 0 h 307"/>
                  <a:gd name="T4" fmla="*/ 47 w 318"/>
                  <a:gd name="T5" fmla="*/ 0 h 307"/>
                  <a:gd name="T6" fmla="*/ 158 w 318"/>
                  <a:gd name="T7" fmla="*/ 259 h 307"/>
                  <a:gd name="T8" fmla="*/ 268 w 318"/>
                  <a:gd name="T9" fmla="*/ 0 h 307"/>
                  <a:gd name="T10" fmla="*/ 318 w 318"/>
                  <a:gd name="T11" fmla="*/ 0 h 307"/>
                  <a:gd name="T12" fmla="*/ 318 w 318"/>
                  <a:gd name="T13" fmla="*/ 307 h 307"/>
                  <a:gd name="T14" fmla="*/ 285 w 318"/>
                  <a:gd name="T15" fmla="*/ 307 h 307"/>
                  <a:gd name="T16" fmla="*/ 285 w 318"/>
                  <a:gd name="T17" fmla="*/ 33 h 307"/>
                  <a:gd name="T18" fmla="*/ 169 w 318"/>
                  <a:gd name="T19" fmla="*/ 307 h 307"/>
                  <a:gd name="T20" fmla="*/ 148 w 318"/>
                  <a:gd name="T21" fmla="*/ 307 h 307"/>
                  <a:gd name="T22" fmla="*/ 30 w 318"/>
                  <a:gd name="T23" fmla="*/ 33 h 307"/>
                  <a:gd name="T24" fmla="*/ 30 w 318"/>
                  <a:gd name="T25" fmla="*/ 307 h 307"/>
                  <a:gd name="T26" fmla="*/ 0 w 318"/>
                  <a:gd name="T2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07">
                    <a:moveTo>
                      <a:pt x="0" y="307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158" y="259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18" y="307"/>
                    </a:lnTo>
                    <a:lnTo>
                      <a:pt x="285" y="307"/>
                    </a:lnTo>
                    <a:lnTo>
                      <a:pt x="285" y="33"/>
                    </a:lnTo>
                    <a:lnTo>
                      <a:pt x="169" y="307"/>
                    </a:lnTo>
                    <a:lnTo>
                      <a:pt x="148" y="307"/>
                    </a:lnTo>
                    <a:lnTo>
                      <a:pt x="30" y="33"/>
                    </a:lnTo>
                    <a:lnTo>
                      <a:pt x="30" y="307"/>
                    </a:lnTo>
                    <a:lnTo>
                      <a:pt x="0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7" name="Freeform 108">
                <a:extLst>
                  <a:ext uri="{FF2B5EF4-FFF2-40B4-BE49-F238E27FC236}">
                    <a16:creationId xmlns:a16="http://schemas.microsoft.com/office/drawing/2014/main" id="{443DFD0A-E08F-6D49-8CB7-052998524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" y="2668588"/>
                <a:ext cx="496888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1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8" name="Freeform 109">
                <a:extLst>
                  <a:ext uri="{FF2B5EF4-FFF2-40B4-BE49-F238E27FC236}">
                    <a16:creationId xmlns:a16="http://schemas.microsoft.com/office/drawing/2014/main" id="{AF1DDFC7-B575-2B4D-AF54-CA8E0D056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2668588"/>
                <a:ext cx="498475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0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9" name="Freeform 110">
                <a:extLst>
                  <a:ext uri="{FF2B5EF4-FFF2-40B4-BE49-F238E27FC236}">
                    <a16:creationId xmlns:a16="http://schemas.microsoft.com/office/drawing/2014/main" id="{72481BFF-C808-474B-B766-649A7AF9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3" y="2676526"/>
                <a:ext cx="385763" cy="487363"/>
              </a:xfrm>
              <a:custGeom>
                <a:avLst/>
                <a:gdLst>
                  <a:gd name="T0" fmla="*/ 210 w 243"/>
                  <a:gd name="T1" fmla="*/ 257 h 307"/>
                  <a:gd name="T2" fmla="*/ 210 w 243"/>
                  <a:gd name="T3" fmla="*/ 0 h 307"/>
                  <a:gd name="T4" fmla="*/ 243 w 243"/>
                  <a:gd name="T5" fmla="*/ 0 h 307"/>
                  <a:gd name="T6" fmla="*/ 243 w 243"/>
                  <a:gd name="T7" fmla="*/ 307 h 307"/>
                  <a:gd name="T8" fmla="*/ 210 w 243"/>
                  <a:gd name="T9" fmla="*/ 307 h 307"/>
                  <a:gd name="T10" fmla="*/ 31 w 243"/>
                  <a:gd name="T11" fmla="*/ 48 h 307"/>
                  <a:gd name="T12" fmla="*/ 33 w 243"/>
                  <a:gd name="T13" fmla="*/ 307 h 307"/>
                  <a:gd name="T14" fmla="*/ 0 w 243"/>
                  <a:gd name="T15" fmla="*/ 307 h 307"/>
                  <a:gd name="T16" fmla="*/ 0 w 243"/>
                  <a:gd name="T17" fmla="*/ 0 h 307"/>
                  <a:gd name="T18" fmla="*/ 33 w 243"/>
                  <a:gd name="T19" fmla="*/ 0 h 307"/>
                  <a:gd name="T20" fmla="*/ 210 w 243"/>
                  <a:gd name="T21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7">
                    <a:moveTo>
                      <a:pt x="210" y="257"/>
                    </a:moveTo>
                    <a:lnTo>
                      <a:pt x="210" y="0"/>
                    </a:lnTo>
                    <a:lnTo>
                      <a:pt x="243" y="0"/>
                    </a:lnTo>
                    <a:lnTo>
                      <a:pt x="243" y="307"/>
                    </a:lnTo>
                    <a:lnTo>
                      <a:pt x="210" y="307"/>
                    </a:lnTo>
                    <a:lnTo>
                      <a:pt x="31" y="48"/>
                    </a:lnTo>
                    <a:lnTo>
                      <a:pt x="33" y="307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10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0" name="Freeform 111">
                <a:extLst>
                  <a:ext uri="{FF2B5EF4-FFF2-40B4-BE49-F238E27FC236}">
                    <a16:creationId xmlns:a16="http://schemas.microsoft.com/office/drawing/2014/main" id="{7D5B7864-5908-8540-B176-E3ADB02A9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763" y="2676526"/>
                <a:ext cx="457200" cy="487363"/>
              </a:xfrm>
              <a:custGeom>
                <a:avLst/>
                <a:gdLst>
                  <a:gd name="T0" fmla="*/ 52 w 288"/>
                  <a:gd name="T1" fmla="*/ 307 h 307"/>
                  <a:gd name="T2" fmla="*/ 0 w 288"/>
                  <a:gd name="T3" fmla="*/ 307 h 307"/>
                  <a:gd name="T4" fmla="*/ 123 w 288"/>
                  <a:gd name="T5" fmla="*/ 0 h 307"/>
                  <a:gd name="T6" fmla="*/ 165 w 288"/>
                  <a:gd name="T7" fmla="*/ 0 h 307"/>
                  <a:gd name="T8" fmla="*/ 288 w 288"/>
                  <a:gd name="T9" fmla="*/ 307 h 307"/>
                  <a:gd name="T10" fmla="*/ 236 w 288"/>
                  <a:gd name="T11" fmla="*/ 307 h 307"/>
                  <a:gd name="T12" fmla="*/ 208 w 288"/>
                  <a:gd name="T13" fmla="*/ 235 h 307"/>
                  <a:gd name="T14" fmla="*/ 78 w 288"/>
                  <a:gd name="T15" fmla="*/ 235 h 307"/>
                  <a:gd name="T16" fmla="*/ 52 w 288"/>
                  <a:gd name="T17" fmla="*/ 307 h 307"/>
                  <a:gd name="T18" fmla="*/ 142 w 288"/>
                  <a:gd name="T19" fmla="*/ 57 h 307"/>
                  <a:gd name="T20" fmla="*/ 92 w 288"/>
                  <a:gd name="T21" fmla="*/ 194 h 307"/>
                  <a:gd name="T22" fmla="*/ 193 w 288"/>
                  <a:gd name="T23" fmla="*/ 194 h 307"/>
                  <a:gd name="T24" fmla="*/ 142 w 288"/>
                  <a:gd name="T25" fmla="*/ 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07">
                    <a:moveTo>
                      <a:pt x="52" y="307"/>
                    </a:moveTo>
                    <a:lnTo>
                      <a:pt x="0" y="307"/>
                    </a:lnTo>
                    <a:lnTo>
                      <a:pt x="123" y="0"/>
                    </a:lnTo>
                    <a:lnTo>
                      <a:pt x="165" y="0"/>
                    </a:lnTo>
                    <a:lnTo>
                      <a:pt x="288" y="307"/>
                    </a:lnTo>
                    <a:lnTo>
                      <a:pt x="236" y="307"/>
                    </a:lnTo>
                    <a:lnTo>
                      <a:pt x="208" y="235"/>
                    </a:lnTo>
                    <a:lnTo>
                      <a:pt x="78" y="235"/>
                    </a:lnTo>
                    <a:lnTo>
                      <a:pt x="52" y="307"/>
                    </a:lnTo>
                    <a:close/>
                    <a:moveTo>
                      <a:pt x="142" y="57"/>
                    </a:moveTo>
                    <a:lnTo>
                      <a:pt x="92" y="194"/>
                    </a:lnTo>
                    <a:lnTo>
                      <a:pt x="193" y="194"/>
                    </a:lnTo>
                    <a:lnTo>
                      <a:pt x="14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1" name="Freeform 112">
                <a:extLst>
                  <a:ext uri="{FF2B5EF4-FFF2-40B4-BE49-F238E27FC236}">
                    <a16:creationId xmlns:a16="http://schemas.microsoft.com/office/drawing/2014/main" id="{118FFEFE-ABE6-CD45-AB75-790CD4F4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2676526"/>
                <a:ext cx="338138" cy="487363"/>
              </a:xfrm>
              <a:custGeom>
                <a:avLst/>
                <a:gdLst>
                  <a:gd name="T0" fmla="*/ 0 w 90"/>
                  <a:gd name="T1" fmla="*/ 0 h 128"/>
                  <a:gd name="T2" fmla="*/ 36 w 90"/>
                  <a:gd name="T3" fmla="*/ 0 h 128"/>
                  <a:gd name="T4" fmla="*/ 73 w 90"/>
                  <a:gd name="T5" fmla="*/ 8 h 128"/>
                  <a:gd name="T6" fmla="*/ 90 w 90"/>
                  <a:gd name="T7" fmla="*/ 42 h 128"/>
                  <a:gd name="T8" fmla="*/ 83 w 90"/>
                  <a:gd name="T9" fmla="*/ 66 h 128"/>
                  <a:gd name="T10" fmla="*/ 58 w 90"/>
                  <a:gd name="T11" fmla="*/ 80 h 128"/>
                  <a:gd name="T12" fmla="*/ 88 w 90"/>
                  <a:gd name="T13" fmla="*/ 128 h 128"/>
                  <a:gd name="T14" fmla="*/ 67 w 90"/>
                  <a:gd name="T15" fmla="*/ 128 h 128"/>
                  <a:gd name="T16" fmla="*/ 32 w 90"/>
                  <a:gd name="T17" fmla="*/ 70 h 128"/>
                  <a:gd name="T18" fmla="*/ 36 w 90"/>
                  <a:gd name="T19" fmla="*/ 70 h 128"/>
                  <a:gd name="T20" fmla="*/ 62 w 90"/>
                  <a:gd name="T21" fmla="*/ 65 h 128"/>
                  <a:gd name="T22" fmla="*/ 70 w 90"/>
                  <a:gd name="T23" fmla="*/ 44 h 128"/>
                  <a:gd name="T24" fmla="*/ 59 w 90"/>
                  <a:gd name="T25" fmla="*/ 22 h 128"/>
                  <a:gd name="T26" fmla="*/ 38 w 90"/>
                  <a:gd name="T27" fmla="*/ 18 h 128"/>
                  <a:gd name="T28" fmla="*/ 20 w 90"/>
                  <a:gd name="T29" fmla="*/ 18 h 128"/>
                  <a:gd name="T30" fmla="*/ 20 w 90"/>
                  <a:gd name="T31" fmla="*/ 128 h 128"/>
                  <a:gd name="T32" fmla="*/ 0 w 90"/>
                  <a:gd name="T33" fmla="*/ 128 h 128"/>
                  <a:gd name="T34" fmla="*/ 0 w 90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66" y="3"/>
                      <a:pt x="73" y="8"/>
                    </a:cubicBezTo>
                    <a:cubicBezTo>
                      <a:pt x="84" y="14"/>
                      <a:pt x="90" y="28"/>
                      <a:pt x="90" y="42"/>
                    </a:cubicBezTo>
                    <a:cubicBezTo>
                      <a:pt x="90" y="51"/>
                      <a:pt x="88" y="60"/>
                      <a:pt x="83" y="66"/>
                    </a:cubicBezTo>
                    <a:cubicBezTo>
                      <a:pt x="76" y="76"/>
                      <a:pt x="68" y="79"/>
                      <a:pt x="58" y="80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5" y="70"/>
                      <a:pt x="56" y="70"/>
                      <a:pt x="62" y="65"/>
                    </a:cubicBezTo>
                    <a:cubicBezTo>
                      <a:pt x="67" y="59"/>
                      <a:pt x="70" y="52"/>
                      <a:pt x="70" y="44"/>
                    </a:cubicBezTo>
                    <a:cubicBezTo>
                      <a:pt x="70" y="35"/>
                      <a:pt x="66" y="27"/>
                      <a:pt x="59" y="22"/>
                    </a:cubicBezTo>
                    <a:cubicBezTo>
                      <a:pt x="54" y="19"/>
                      <a:pt x="47" y="18"/>
                      <a:pt x="38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2" name="Freeform 113">
                <a:extLst>
                  <a:ext uri="{FF2B5EF4-FFF2-40B4-BE49-F238E27FC236}">
                    <a16:creationId xmlns:a16="http://schemas.microsoft.com/office/drawing/2014/main" id="{070800CE-3F8D-C844-9FE6-09244A28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2668588"/>
                <a:ext cx="314325" cy="503238"/>
              </a:xfrm>
              <a:custGeom>
                <a:avLst/>
                <a:gdLst>
                  <a:gd name="T0" fmla="*/ 21 w 84"/>
                  <a:gd name="T1" fmla="*/ 92 h 132"/>
                  <a:gd name="T2" fmla="*/ 42 w 84"/>
                  <a:gd name="T3" fmla="*/ 115 h 132"/>
                  <a:gd name="T4" fmla="*/ 63 w 84"/>
                  <a:gd name="T5" fmla="*/ 94 h 132"/>
                  <a:gd name="T6" fmla="*/ 35 w 84"/>
                  <a:gd name="T7" fmla="*/ 71 h 132"/>
                  <a:gd name="T8" fmla="*/ 3 w 84"/>
                  <a:gd name="T9" fmla="*/ 36 h 132"/>
                  <a:gd name="T10" fmla="*/ 43 w 84"/>
                  <a:gd name="T11" fmla="*/ 0 h 132"/>
                  <a:gd name="T12" fmla="*/ 81 w 84"/>
                  <a:gd name="T13" fmla="*/ 35 h 132"/>
                  <a:gd name="T14" fmla="*/ 61 w 84"/>
                  <a:gd name="T15" fmla="*/ 35 h 132"/>
                  <a:gd name="T16" fmla="*/ 42 w 84"/>
                  <a:gd name="T17" fmla="*/ 17 h 132"/>
                  <a:gd name="T18" fmla="*/ 23 w 84"/>
                  <a:gd name="T19" fmla="*/ 35 h 132"/>
                  <a:gd name="T20" fmla="*/ 53 w 84"/>
                  <a:gd name="T21" fmla="*/ 58 h 132"/>
                  <a:gd name="T22" fmla="*/ 84 w 84"/>
                  <a:gd name="T23" fmla="*/ 93 h 132"/>
                  <a:gd name="T24" fmla="*/ 42 w 84"/>
                  <a:gd name="T25" fmla="*/ 132 h 132"/>
                  <a:gd name="T26" fmla="*/ 0 w 84"/>
                  <a:gd name="T27" fmla="*/ 92 h 132"/>
                  <a:gd name="T28" fmla="*/ 21 w 84"/>
                  <a:gd name="T29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32">
                    <a:moveTo>
                      <a:pt x="21" y="92"/>
                    </a:moveTo>
                    <a:cubicBezTo>
                      <a:pt x="22" y="111"/>
                      <a:pt x="36" y="115"/>
                      <a:pt x="42" y="115"/>
                    </a:cubicBezTo>
                    <a:cubicBezTo>
                      <a:pt x="54" y="115"/>
                      <a:pt x="63" y="106"/>
                      <a:pt x="63" y="94"/>
                    </a:cubicBezTo>
                    <a:cubicBezTo>
                      <a:pt x="63" y="80"/>
                      <a:pt x="51" y="77"/>
                      <a:pt x="35" y="71"/>
                    </a:cubicBezTo>
                    <a:cubicBezTo>
                      <a:pt x="25" y="68"/>
                      <a:pt x="3" y="60"/>
                      <a:pt x="3" y="36"/>
                    </a:cubicBezTo>
                    <a:cubicBezTo>
                      <a:pt x="2" y="13"/>
                      <a:pt x="23" y="0"/>
                      <a:pt x="43" y="0"/>
                    </a:cubicBezTo>
                    <a:cubicBezTo>
                      <a:pt x="59" y="0"/>
                      <a:pt x="80" y="8"/>
                      <a:pt x="8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28"/>
                      <a:pt x="57" y="17"/>
                      <a:pt x="42" y="17"/>
                    </a:cubicBezTo>
                    <a:cubicBezTo>
                      <a:pt x="32" y="17"/>
                      <a:pt x="23" y="24"/>
                      <a:pt x="23" y="35"/>
                    </a:cubicBezTo>
                    <a:cubicBezTo>
                      <a:pt x="23" y="47"/>
                      <a:pt x="32" y="50"/>
                      <a:pt x="53" y="58"/>
                    </a:cubicBezTo>
                    <a:cubicBezTo>
                      <a:pt x="69" y="65"/>
                      <a:pt x="84" y="73"/>
                      <a:pt x="84" y="93"/>
                    </a:cubicBezTo>
                    <a:cubicBezTo>
                      <a:pt x="84" y="114"/>
                      <a:pt x="70" y="132"/>
                      <a:pt x="42" y="132"/>
                    </a:cubicBezTo>
                    <a:cubicBezTo>
                      <a:pt x="17" y="132"/>
                      <a:pt x="1" y="117"/>
                      <a:pt x="0" y="92"/>
                    </a:cubicBezTo>
                    <a:lnTo>
                      <a:pt x="2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3" name="Freeform 114">
                <a:extLst>
                  <a:ext uri="{FF2B5EF4-FFF2-40B4-BE49-F238E27FC236}">
                    <a16:creationId xmlns:a16="http://schemas.microsoft.com/office/drawing/2014/main" id="{B43EAFDE-9A26-F94E-8A62-BDE581BF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2862263"/>
                <a:ext cx="134938" cy="301625"/>
              </a:xfrm>
              <a:custGeom>
                <a:avLst/>
                <a:gdLst>
                  <a:gd name="T0" fmla="*/ 23 w 85"/>
                  <a:gd name="T1" fmla="*/ 75 h 190"/>
                  <a:gd name="T2" fmla="*/ 0 w 85"/>
                  <a:gd name="T3" fmla="*/ 75 h 190"/>
                  <a:gd name="T4" fmla="*/ 4 w 85"/>
                  <a:gd name="T5" fmla="*/ 48 h 190"/>
                  <a:gd name="T6" fmla="*/ 28 w 85"/>
                  <a:gd name="T7" fmla="*/ 48 h 190"/>
                  <a:gd name="T8" fmla="*/ 37 w 85"/>
                  <a:gd name="T9" fmla="*/ 0 h 190"/>
                  <a:gd name="T10" fmla="*/ 70 w 85"/>
                  <a:gd name="T11" fmla="*/ 0 h 190"/>
                  <a:gd name="T12" fmla="*/ 61 w 85"/>
                  <a:gd name="T13" fmla="*/ 48 h 190"/>
                  <a:gd name="T14" fmla="*/ 85 w 85"/>
                  <a:gd name="T15" fmla="*/ 48 h 190"/>
                  <a:gd name="T16" fmla="*/ 80 w 85"/>
                  <a:gd name="T17" fmla="*/ 75 h 190"/>
                  <a:gd name="T18" fmla="*/ 56 w 85"/>
                  <a:gd name="T19" fmla="*/ 75 h 190"/>
                  <a:gd name="T20" fmla="*/ 35 w 85"/>
                  <a:gd name="T21" fmla="*/ 190 h 190"/>
                  <a:gd name="T22" fmla="*/ 2 w 85"/>
                  <a:gd name="T23" fmla="*/ 190 h 190"/>
                  <a:gd name="T24" fmla="*/ 23 w 85"/>
                  <a:gd name="T25" fmla="*/ 7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90">
                    <a:moveTo>
                      <a:pt x="23" y="75"/>
                    </a:moveTo>
                    <a:lnTo>
                      <a:pt x="0" y="75"/>
                    </a:lnTo>
                    <a:lnTo>
                      <a:pt x="4" y="48"/>
                    </a:lnTo>
                    <a:lnTo>
                      <a:pt x="28" y="48"/>
                    </a:lnTo>
                    <a:lnTo>
                      <a:pt x="37" y="0"/>
                    </a:lnTo>
                    <a:lnTo>
                      <a:pt x="70" y="0"/>
                    </a:lnTo>
                    <a:lnTo>
                      <a:pt x="61" y="48"/>
                    </a:lnTo>
                    <a:lnTo>
                      <a:pt x="85" y="48"/>
                    </a:lnTo>
                    <a:lnTo>
                      <a:pt x="80" y="75"/>
                    </a:lnTo>
                    <a:lnTo>
                      <a:pt x="56" y="75"/>
                    </a:lnTo>
                    <a:lnTo>
                      <a:pt x="35" y="190"/>
                    </a:lnTo>
                    <a:lnTo>
                      <a:pt x="2" y="190"/>
                    </a:lnTo>
                    <a:lnTo>
                      <a:pt x="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4" name="Freeform 115">
                <a:extLst>
                  <a:ext uri="{FF2B5EF4-FFF2-40B4-BE49-F238E27FC236}">
                    <a16:creationId xmlns:a16="http://schemas.microsoft.com/office/drawing/2014/main" id="{56A4140A-9957-2D4B-8BCC-98D24A24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676526"/>
                <a:ext cx="504825" cy="487363"/>
              </a:xfrm>
              <a:custGeom>
                <a:avLst/>
                <a:gdLst>
                  <a:gd name="T0" fmla="*/ 135 w 135"/>
                  <a:gd name="T1" fmla="*/ 128 h 128"/>
                  <a:gd name="T2" fmla="*/ 135 w 135"/>
                  <a:gd name="T3" fmla="*/ 0 h 128"/>
                  <a:gd name="T4" fmla="*/ 107 w 135"/>
                  <a:gd name="T5" fmla="*/ 0 h 128"/>
                  <a:gd name="T6" fmla="*/ 68 w 135"/>
                  <a:gd name="T7" fmla="*/ 99 h 128"/>
                  <a:gd name="T8" fmla="*/ 28 w 135"/>
                  <a:gd name="T9" fmla="*/ 1 h 128"/>
                  <a:gd name="T10" fmla="*/ 0 w 135"/>
                  <a:gd name="T11" fmla="*/ 1 h 128"/>
                  <a:gd name="T12" fmla="*/ 0 w 135"/>
                  <a:gd name="T13" fmla="*/ 66 h 128"/>
                  <a:gd name="T14" fmla="*/ 3 w 135"/>
                  <a:gd name="T15" fmla="*/ 70 h 128"/>
                  <a:gd name="T16" fmla="*/ 11 w 135"/>
                  <a:gd name="T17" fmla="*/ 100 h 128"/>
                  <a:gd name="T18" fmla="*/ 0 w 135"/>
                  <a:gd name="T19" fmla="*/ 122 h 128"/>
                  <a:gd name="T20" fmla="*/ 0 w 135"/>
                  <a:gd name="T21" fmla="*/ 128 h 128"/>
                  <a:gd name="T22" fmla="*/ 19 w 135"/>
                  <a:gd name="T23" fmla="*/ 128 h 128"/>
                  <a:gd name="T24" fmla="*/ 18 w 135"/>
                  <a:gd name="T25" fmla="*/ 21 h 128"/>
                  <a:gd name="T26" fmla="*/ 61 w 135"/>
                  <a:gd name="T27" fmla="*/ 128 h 128"/>
                  <a:gd name="T28" fmla="*/ 74 w 135"/>
                  <a:gd name="T29" fmla="*/ 128 h 128"/>
                  <a:gd name="T30" fmla="*/ 116 w 135"/>
                  <a:gd name="T31" fmla="*/ 20 h 128"/>
                  <a:gd name="T32" fmla="*/ 116 w 135"/>
                  <a:gd name="T33" fmla="*/ 128 h 128"/>
                  <a:gd name="T34" fmla="*/ 135 w 135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28">
                    <a:moveTo>
                      <a:pt x="135" y="128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8"/>
                      <a:pt x="2" y="69"/>
                      <a:pt x="3" y="70"/>
                    </a:cubicBezTo>
                    <a:cubicBezTo>
                      <a:pt x="10" y="78"/>
                      <a:pt x="13" y="89"/>
                      <a:pt x="11" y="100"/>
                    </a:cubicBezTo>
                    <a:cubicBezTo>
                      <a:pt x="9" y="108"/>
                      <a:pt x="6" y="115"/>
                      <a:pt x="0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128"/>
                      <a:pt x="116" y="128"/>
                      <a:pt x="116" y="128"/>
                    </a:cubicBezTo>
                    <a:lnTo>
                      <a:pt x="135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5" name="Freeform 116">
                <a:extLst>
                  <a:ext uri="{FF2B5EF4-FFF2-40B4-BE49-F238E27FC236}">
                    <a16:creationId xmlns:a16="http://schemas.microsoft.com/office/drawing/2014/main" id="{85088C04-8DA1-2F4A-8556-AFD006A52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2932113"/>
                <a:ext cx="258763" cy="234950"/>
              </a:xfrm>
              <a:custGeom>
                <a:avLst/>
                <a:gdLst>
                  <a:gd name="T0" fmla="*/ 3 w 69"/>
                  <a:gd name="T1" fmla="*/ 31 h 62"/>
                  <a:gd name="T2" fmla="*/ 40 w 69"/>
                  <a:gd name="T3" fmla="*/ 0 h 62"/>
                  <a:gd name="T4" fmla="*/ 66 w 69"/>
                  <a:gd name="T5" fmla="*/ 31 h 62"/>
                  <a:gd name="T6" fmla="*/ 29 w 69"/>
                  <a:gd name="T7" fmla="*/ 62 h 62"/>
                  <a:gd name="T8" fmla="*/ 3 w 69"/>
                  <a:gd name="T9" fmla="*/ 31 h 62"/>
                  <a:gd name="T10" fmla="*/ 17 w 69"/>
                  <a:gd name="T11" fmla="*/ 31 h 62"/>
                  <a:gd name="T12" fmla="*/ 31 w 69"/>
                  <a:gd name="T13" fmla="*/ 49 h 62"/>
                  <a:gd name="T14" fmla="*/ 52 w 69"/>
                  <a:gd name="T15" fmla="*/ 31 h 62"/>
                  <a:gd name="T16" fmla="*/ 38 w 69"/>
                  <a:gd name="T17" fmla="*/ 13 h 62"/>
                  <a:gd name="T18" fmla="*/ 17 w 69"/>
                  <a:gd name="T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2">
                    <a:moveTo>
                      <a:pt x="3" y="31"/>
                    </a:moveTo>
                    <a:cubicBezTo>
                      <a:pt x="6" y="16"/>
                      <a:pt x="20" y="0"/>
                      <a:pt x="40" y="0"/>
                    </a:cubicBezTo>
                    <a:cubicBezTo>
                      <a:pt x="61" y="0"/>
                      <a:pt x="69" y="16"/>
                      <a:pt x="66" y="31"/>
                    </a:cubicBezTo>
                    <a:cubicBezTo>
                      <a:pt x="63" y="47"/>
                      <a:pt x="49" y="62"/>
                      <a:pt x="29" y="62"/>
                    </a:cubicBezTo>
                    <a:cubicBezTo>
                      <a:pt x="8" y="62"/>
                      <a:pt x="0" y="47"/>
                      <a:pt x="3" y="31"/>
                    </a:cubicBezTo>
                    <a:close/>
                    <a:moveTo>
                      <a:pt x="17" y="31"/>
                    </a:moveTo>
                    <a:cubicBezTo>
                      <a:pt x="15" y="42"/>
                      <a:pt x="22" y="49"/>
                      <a:pt x="31" y="49"/>
                    </a:cubicBezTo>
                    <a:cubicBezTo>
                      <a:pt x="41" y="49"/>
                      <a:pt x="50" y="42"/>
                      <a:pt x="52" y="31"/>
                    </a:cubicBezTo>
                    <a:cubicBezTo>
                      <a:pt x="54" y="21"/>
                      <a:pt x="48" y="13"/>
                      <a:pt x="38" y="13"/>
                    </a:cubicBezTo>
                    <a:cubicBezTo>
                      <a:pt x="28" y="13"/>
                      <a:pt x="19" y="21"/>
                      <a:pt x="1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73396"/>
            <a:ext cx="10393680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2271860"/>
            <a:ext cx="10619923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612"/>
            <a:ext cx="4114800" cy="365125"/>
          </a:xfr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3254C5-9F5C-2146-8E59-C1CAC5D4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09A0E-31B9-1C4D-A494-5B974C4E7547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FDC10A5-D2C4-9C47-956E-FD8AD8583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6F074B2-B952-8F42-94B1-A442250D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F7FD87B-4698-8C46-A26E-BAFD2C7E2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A5B31-DD24-6F4F-861E-6302DC75C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5AC543-63F5-3C43-ABE7-8B72C9E6ECD1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1173395"/>
            <a:ext cx="6169059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88" y="2214710"/>
            <a:ext cx="6169057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CEEA0-AB4E-1E41-AF6A-20ED08B89F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C544F54-F6AA-DE4C-84AD-5C670137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7305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69C0A2-BCB9-104A-B5D0-25A86EE07CD5}"/>
              </a:ext>
            </a:extLst>
          </p:cNvPr>
          <p:cNvSpPr/>
          <p:nvPr/>
        </p:nvSpPr>
        <p:spPr>
          <a:xfrm>
            <a:off x="0" y="0"/>
            <a:ext cx="293624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E2DF47A-D431-2C41-B382-D818556703BB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1173396"/>
            <a:ext cx="9025379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3" y="2214710"/>
            <a:ext cx="9251621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21411" y="1301858"/>
            <a:ext cx="10794569" cy="4889715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spcBef>
                <a:spcPts val="300"/>
              </a:spcBef>
              <a:buSzTx/>
              <a:buFont typeface="Arial" pitchFamily="34" charset="0"/>
              <a:buChar char="•"/>
              <a:defRPr sz="2200"/>
            </a:lvl1pPr>
            <a:lvl2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2pPr>
            <a:lvl3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3pPr>
            <a:lvl4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4pPr>
            <a:lvl5pPr marL="285750" indent="-285750" algn="l">
              <a:spcBef>
                <a:spcPts val="0"/>
              </a:spcBef>
              <a:buSzTx/>
              <a:buFont typeface="Arial" pitchFamily="34" charset="0"/>
              <a:buChar char="•"/>
              <a:defRPr sz="2200"/>
            </a:lvl5pPr>
            <a:lvl6pPr>
              <a:spcBef>
                <a:spcPts val="300"/>
              </a:spcBef>
              <a:defRPr sz="2200"/>
            </a:lvl6pPr>
            <a:lvl7pPr>
              <a:spcBef>
                <a:spcPts val="300"/>
              </a:spcBef>
              <a:defRPr sz="2200"/>
            </a:lvl7pPr>
            <a:lvl8pPr>
              <a:spcBef>
                <a:spcPts val="300"/>
              </a:spcBef>
              <a:defRPr sz="2200"/>
            </a:lvl8pPr>
            <a:lvl9pPr>
              <a:spcBef>
                <a:spcPts val="300"/>
              </a:spcBef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xfrm>
            <a:off x="5961293" y="6598265"/>
            <a:ext cx="260486" cy="2567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Text"/>
          <p:cNvSpPr>
            <a:spLocks noGrp="1"/>
          </p:cNvSpPr>
          <p:nvPr>
            <p:ph type="title"/>
          </p:nvPr>
        </p:nvSpPr>
        <p:spPr>
          <a:xfrm>
            <a:off x="836909" y="312539"/>
            <a:ext cx="10732576" cy="764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97572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3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3F26-3E7D-64C2-B9D4-D4D167EE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24FC3-9E59-2414-3FA5-9CCEB36CC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83194-5CA1-5843-9245-76B76C48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C36F-F5DE-7A5C-5A51-2BCA153D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E8A7-1909-B615-4EF7-7A68BC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45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40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0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8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9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9BCAD9-4FD3-754E-85E5-DD49F170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5D5639A-6D55-0744-893E-595659B4A155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A3E56FF-6043-374E-A8D9-D53FD155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630CDBE-0FB7-714F-A4FB-220AC37D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7AFE29B-BC91-4C40-ACAF-454872048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422341"/>
            <a:ext cx="27432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341"/>
            <a:ext cx="4114800" cy="365125"/>
          </a:xfr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6273" y="4118616"/>
            <a:ext cx="5797548" cy="300082"/>
          </a:xfrm>
        </p:spPr>
        <p:txBody>
          <a:bodyPr>
            <a:sp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391" y="304801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EBC0D0-54A0-D64F-A4A9-89BD6B864D0D}"/>
              </a:ext>
            </a:extLst>
          </p:cNvPr>
          <p:cNvGrpSpPr/>
          <p:nvPr/>
        </p:nvGrpSpPr>
        <p:grpSpPr>
          <a:xfrm>
            <a:off x="476535" y="3187976"/>
            <a:ext cx="7626272" cy="609082"/>
            <a:chOff x="476534" y="3187976"/>
            <a:chExt cx="7626272" cy="60908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14E5FBD-C4A3-4C45-B4C7-EB3BA87DD699}"/>
                </a:ext>
              </a:extLst>
            </p:cNvPr>
            <p:cNvGrpSpPr/>
            <p:nvPr/>
          </p:nvGrpSpPr>
          <p:grpSpPr>
            <a:xfrm>
              <a:off x="476534" y="3187976"/>
              <a:ext cx="2822081" cy="609082"/>
              <a:chOff x="339725" y="371475"/>
              <a:chExt cx="2647951" cy="571500"/>
            </a:xfrm>
            <a:solidFill>
              <a:srgbClr val="7AB9FF"/>
            </a:solidFill>
          </p:grpSpPr>
          <p:sp>
            <p:nvSpPr>
              <p:cNvPr id="48" name="Freeform 55">
                <a:extLst>
                  <a:ext uri="{FF2B5EF4-FFF2-40B4-BE49-F238E27FC236}">
                    <a16:creationId xmlns:a16="http://schemas.microsoft.com/office/drawing/2014/main" id="{D633B776-1277-8847-8298-4856D5326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49" name="Freeform 56">
                <a:extLst>
                  <a:ext uri="{FF2B5EF4-FFF2-40B4-BE49-F238E27FC236}">
                    <a16:creationId xmlns:a16="http://schemas.microsoft.com/office/drawing/2014/main" id="{D1B18861-4DDB-3541-A567-76D04B86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67B7C130-ADAE-344B-8FC7-2F805460A9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1" name="Freeform 58">
                <a:extLst>
                  <a:ext uri="{FF2B5EF4-FFF2-40B4-BE49-F238E27FC236}">
                    <a16:creationId xmlns:a16="http://schemas.microsoft.com/office/drawing/2014/main" id="{E522747A-BEFE-0D41-A9CE-58AF5D87D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2" name="Freeform 59">
                <a:extLst>
                  <a:ext uri="{FF2B5EF4-FFF2-40B4-BE49-F238E27FC236}">
                    <a16:creationId xmlns:a16="http://schemas.microsoft.com/office/drawing/2014/main" id="{F665484C-EF97-6F46-B4FF-7F98F39A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3" name="Freeform 60">
                <a:extLst>
                  <a:ext uri="{FF2B5EF4-FFF2-40B4-BE49-F238E27FC236}">
                    <a16:creationId xmlns:a16="http://schemas.microsoft.com/office/drawing/2014/main" id="{E8AFE8BA-A315-2049-809D-36BC770C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4" name="Freeform 61">
                <a:extLst>
                  <a:ext uri="{FF2B5EF4-FFF2-40B4-BE49-F238E27FC236}">
                    <a16:creationId xmlns:a16="http://schemas.microsoft.com/office/drawing/2014/main" id="{39A69066-FC6C-204E-A88D-C84E4AC3E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FF8D7B-1834-CB4B-B8F9-A77C6EBA0FDF}"/>
                </a:ext>
              </a:extLst>
            </p:cNvPr>
            <p:cNvGrpSpPr/>
            <p:nvPr/>
          </p:nvGrpSpPr>
          <p:grpSpPr>
            <a:xfrm>
              <a:off x="3566225" y="3234889"/>
              <a:ext cx="4536581" cy="535006"/>
              <a:chOff x="3151188" y="2668588"/>
              <a:chExt cx="4267200" cy="503238"/>
            </a:xfrm>
            <a:solidFill>
              <a:schemeClr val="bg1"/>
            </a:solidFill>
          </p:grpSpPr>
          <p:sp>
            <p:nvSpPr>
              <p:cNvPr id="56" name="Freeform 107">
                <a:extLst>
                  <a:ext uri="{FF2B5EF4-FFF2-40B4-BE49-F238E27FC236}">
                    <a16:creationId xmlns:a16="http://schemas.microsoft.com/office/drawing/2014/main" id="{8124FDD1-1044-A04D-A916-1F4E81401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6526"/>
                <a:ext cx="504825" cy="487363"/>
              </a:xfrm>
              <a:custGeom>
                <a:avLst/>
                <a:gdLst>
                  <a:gd name="T0" fmla="*/ 0 w 318"/>
                  <a:gd name="T1" fmla="*/ 307 h 307"/>
                  <a:gd name="T2" fmla="*/ 0 w 318"/>
                  <a:gd name="T3" fmla="*/ 0 h 307"/>
                  <a:gd name="T4" fmla="*/ 47 w 318"/>
                  <a:gd name="T5" fmla="*/ 0 h 307"/>
                  <a:gd name="T6" fmla="*/ 158 w 318"/>
                  <a:gd name="T7" fmla="*/ 259 h 307"/>
                  <a:gd name="T8" fmla="*/ 268 w 318"/>
                  <a:gd name="T9" fmla="*/ 0 h 307"/>
                  <a:gd name="T10" fmla="*/ 318 w 318"/>
                  <a:gd name="T11" fmla="*/ 0 h 307"/>
                  <a:gd name="T12" fmla="*/ 318 w 318"/>
                  <a:gd name="T13" fmla="*/ 307 h 307"/>
                  <a:gd name="T14" fmla="*/ 285 w 318"/>
                  <a:gd name="T15" fmla="*/ 307 h 307"/>
                  <a:gd name="T16" fmla="*/ 285 w 318"/>
                  <a:gd name="T17" fmla="*/ 33 h 307"/>
                  <a:gd name="T18" fmla="*/ 169 w 318"/>
                  <a:gd name="T19" fmla="*/ 307 h 307"/>
                  <a:gd name="T20" fmla="*/ 148 w 318"/>
                  <a:gd name="T21" fmla="*/ 307 h 307"/>
                  <a:gd name="T22" fmla="*/ 30 w 318"/>
                  <a:gd name="T23" fmla="*/ 33 h 307"/>
                  <a:gd name="T24" fmla="*/ 30 w 318"/>
                  <a:gd name="T25" fmla="*/ 307 h 307"/>
                  <a:gd name="T26" fmla="*/ 0 w 318"/>
                  <a:gd name="T2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07">
                    <a:moveTo>
                      <a:pt x="0" y="307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158" y="259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18" y="307"/>
                    </a:lnTo>
                    <a:lnTo>
                      <a:pt x="285" y="307"/>
                    </a:lnTo>
                    <a:lnTo>
                      <a:pt x="285" y="33"/>
                    </a:lnTo>
                    <a:lnTo>
                      <a:pt x="169" y="307"/>
                    </a:lnTo>
                    <a:lnTo>
                      <a:pt x="148" y="307"/>
                    </a:lnTo>
                    <a:lnTo>
                      <a:pt x="30" y="33"/>
                    </a:lnTo>
                    <a:lnTo>
                      <a:pt x="30" y="307"/>
                    </a:lnTo>
                    <a:lnTo>
                      <a:pt x="0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7" name="Freeform 108">
                <a:extLst>
                  <a:ext uri="{FF2B5EF4-FFF2-40B4-BE49-F238E27FC236}">
                    <a16:creationId xmlns:a16="http://schemas.microsoft.com/office/drawing/2014/main" id="{443DFD0A-E08F-6D49-8CB7-052998524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" y="2668588"/>
                <a:ext cx="496888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1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8" name="Freeform 109">
                <a:extLst>
                  <a:ext uri="{FF2B5EF4-FFF2-40B4-BE49-F238E27FC236}">
                    <a16:creationId xmlns:a16="http://schemas.microsoft.com/office/drawing/2014/main" id="{AF1DDFC7-B575-2B4D-AF54-CA8E0D056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2668588"/>
                <a:ext cx="498475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0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9" name="Freeform 110">
                <a:extLst>
                  <a:ext uri="{FF2B5EF4-FFF2-40B4-BE49-F238E27FC236}">
                    <a16:creationId xmlns:a16="http://schemas.microsoft.com/office/drawing/2014/main" id="{72481BFF-C808-474B-B766-649A7AF9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3" y="2676526"/>
                <a:ext cx="385763" cy="487363"/>
              </a:xfrm>
              <a:custGeom>
                <a:avLst/>
                <a:gdLst>
                  <a:gd name="T0" fmla="*/ 210 w 243"/>
                  <a:gd name="T1" fmla="*/ 257 h 307"/>
                  <a:gd name="T2" fmla="*/ 210 w 243"/>
                  <a:gd name="T3" fmla="*/ 0 h 307"/>
                  <a:gd name="T4" fmla="*/ 243 w 243"/>
                  <a:gd name="T5" fmla="*/ 0 h 307"/>
                  <a:gd name="T6" fmla="*/ 243 w 243"/>
                  <a:gd name="T7" fmla="*/ 307 h 307"/>
                  <a:gd name="T8" fmla="*/ 210 w 243"/>
                  <a:gd name="T9" fmla="*/ 307 h 307"/>
                  <a:gd name="T10" fmla="*/ 31 w 243"/>
                  <a:gd name="T11" fmla="*/ 48 h 307"/>
                  <a:gd name="T12" fmla="*/ 33 w 243"/>
                  <a:gd name="T13" fmla="*/ 307 h 307"/>
                  <a:gd name="T14" fmla="*/ 0 w 243"/>
                  <a:gd name="T15" fmla="*/ 307 h 307"/>
                  <a:gd name="T16" fmla="*/ 0 w 243"/>
                  <a:gd name="T17" fmla="*/ 0 h 307"/>
                  <a:gd name="T18" fmla="*/ 33 w 243"/>
                  <a:gd name="T19" fmla="*/ 0 h 307"/>
                  <a:gd name="T20" fmla="*/ 210 w 243"/>
                  <a:gd name="T21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7">
                    <a:moveTo>
                      <a:pt x="210" y="257"/>
                    </a:moveTo>
                    <a:lnTo>
                      <a:pt x="210" y="0"/>
                    </a:lnTo>
                    <a:lnTo>
                      <a:pt x="243" y="0"/>
                    </a:lnTo>
                    <a:lnTo>
                      <a:pt x="243" y="307"/>
                    </a:lnTo>
                    <a:lnTo>
                      <a:pt x="210" y="307"/>
                    </a:lnTo>
                    <a:lnTo>
                      <a:pt x="31" y="48"/>
                    </a:lnTo>
                    <a:lnTo>
                      <a:pt x="33" y="307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10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0" name="Freeform 111">
                <a:extLst>
                  <a:ext uri="{FF2B5EF4-FFF2-40B4-BE49-F238E27FC236}">
                    <a16:creationId xmlns:a16="http://schemas.microsoft.com/office/drawing/2014/main" id="{7D5B7864-5908-8540-B176-E3ADB02A9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763" y="2676526"/>
                <a:ext cx="457200" cy="487363"/>
              </a:xfrm>
              <a:custGeom>
                <a:avLst/>
                <a:gdLst>
                  <a:gd name="T0" fmla="*/ 52 w 288"/>
                  <a:gd name="T1" fmla="*/ 307 h 307"/>
                  <a:gd name="T2" fmla="*/ 0 w 288"/>
                  <a:gd name="T3" fmla="*/ 307 h 307"/>
                  <a:gd name="T4" fmla="*/ 123 w 288"/>
                  <a:gd name="T5" fmla="*/ 0 h 307"/>
                  <a:gd name="T6" fmla="*/ 165 w 288"/>
                  <a:gd name="T7" fmla="*/ 0 h 307"/>
                  <a:gd name="T8" fmla="*/ 288 w 288"/>
                  <a:gd name="T9" fmla="*/ 307 h 307"/>
                  <a:gd name="T10" fmla="*/ 236 w 288"/>
                  <a:gd name="T11" fmla="*/ 307 h 307"/>
                  <a:gd name="T12" fmla="*/ 208 w 288"/>
                  <a:gd name="T13" fmla="*/ 235 h 307"/>
                  <a:gd name="T14" fmla="*/ 78 w 288"/>
                  <a:gd name="T15" fmla="*/ 235 h 307"/>
                  <a:gd name="T16" fmla="*/ 52 w 288"/>
                  <a:gd name="T17" fmla="*/ 307 h 307"/>
                  <a:gd name="T18" fmla="*/ 142 w 288"/>
                  <a:gd name="T19" fmla="*/ 57 h 307"/>
                  <a:gd name="T20" fmla="*/ 92 w 288"/>
                  <a:gd name="T21" fmla="*/ 194 h 307"/>
                  <a:gd name="T22" fmla="*/ 193 w 288"/>
                  <a:gd name="T23" fmla="*/ 194 h 307"/>
                  <a:gd name="T24" fmla="*/ 142 w 288"/>
                  <a:gd name="T25" fmla="*/ 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07">
                    <a:moveTo>
                      <a:pt x="52" y="307"/>
                    </a:moveTo>
                    <a:lnTo>
                      <a:pt x="0" y="307"/>
                    </a:lnTo>
                    <a:lnTo>
                      <a:pt x="123" y="0"/>
                    </a:lnTo>
                    <a:lnTo>
                      <a:pt x="165" y="0"/>
                    </a:lnTo>
                    <a:lnTo>
                      <a:pt x="288" y="307"/>
                    </a:lnTo>
                    <a:lnTo>
                      <a:pt x="236" y="307"/>
                    </a:lnTo>
                    <a:lnTo>
                      <a:pt x="208" y="235"/>
                    </a:lnTo>
                    <a:lnTo>
                      <a:pt x="78" y="235"/>
                    </a:lnTo>
                    <a:lnTo>
                      <a:pt x="52" y="307"/>
                    </a:lnTo>
                    <a:close/>
                    <a:moveTo>
                      <a:pt x="142" y="57"/>
                    </a:moveTo>
                    <a:lnTo>
                      <a:pt x="92" y="194"/>
                    </a:lnTo>
                    <a:lnTo>
                      <a:pt x="193" y="194"/>
                    </a:lnTo>
                    <a:lnTo>
                      <a:pt x="14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1" name="Freeform 112">
                <a:extLst>
                  <a:ext uri="{FF2B5EF4-FFF2-40B4-BE49-F238E27FC236}">
                    <a16:creationId xmlns:a16="http://schemas.microsoft.com/office/drawing/2014/main" id="{118FFEFE-ABE6-CD45-AB75-790CD4F4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2676526"/>
                <a:ext cx="338138" cy="487363"/>
              </a:xfrm>
              <a:custGeom>
                <a:avLst/>
                <a:gdLst>
                  <a:gd name="T0" fmla="*/ 0 w 90"/>
                  <a:gd name="T1" fmla="*/ 0 h 128"/>
                  <a:gd name="T2" fmla="*/ 36 w 90"/>
                  <a:gd name="T3" fmla="*/ 0 h 128"/>
                  <a:gd name="T4" fmla="*/ 73 w 90"/>
                  <a:gd name="T5" fmla="*/ 8 h 128"/>
                  <a:gd name="T6" fmla="*/ 90 w 90"/>
                  <a:gd name="T7" fmla="*/ 42 h 128"/>
                  <a:gd name="T8" fmla="*/ 83 w 90"/>
                  <a:gd name="T9" fmla="*/ 66 h 128"/>
                  <a:gd name="T10" fmla="*/ 58 w 90"/>
                  <a:gd name="T11" fmla="*/ 80 h 128"/>
                  <a:gd name="T12" fmla="*/ 88 w 90"/>
                  <a:gd name="T13" fmla="*/ 128 h 128"/>
                  <a:gd name="T14" fmla="*/ 67 w 90"/>
                  <a:gd name="T15" fmla="*/ 128 h 128"/>
                  <a:gd name="T16" fmla="*/ 32 w 90"/>
                  <a:gd name="T17" fmla="*/ 70 h 128"/>
                  <a:gd name="T18" fmla="*/ 36 w 90"/>
                  <a:gd name="T19" fmla="*/ 70 h 128"/>
                  <a:gd name="T20" fmla="*/ 62 w 90"/>
                  <a:gd name="T21" fmla="*/ 65 h 128"/>
                  <a:gd name="T22" fmla="*/ 70 w 90"/>
                  <a:gd name="T23" fmla="*/ 44 h 128"/>
                  <a:gd name="T24" fmla="*/ 59 w 90"/>
                  <a:gd name="T25" fmla="*/ 22 h 128"/>
                  <a:gd name="T26" fmla="*/ 38 w 90"/>
                  <a:gd name="T27" fmla="*/ 18 h 128"/>
                  <a:gd name="T28" fmla="*/ 20 w 90"/>
                  <a:gd name="T29" fmla="*/ 18 h 128"/>
                  <a:gd name="T30" fmla="*/ 20 w 90"/>
                  <a:gd name="T31" fmla="*/ 128 h 128"/>
                  <a:gd name="T32" fmla="*/ 0 w 90"/>
                  <a:gd name="T33" fmla="*/ 128 h 128"/>
                  <a:gd name="T34" fmla="*/ 0 w 90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66" y="3"/>
                      <a:pt x="73" y="8"/>
                    </a:cubicBezTo>
                    <a:cubicBezTo>
                      <a:pt x="84" y="14"/>
                      <a:pt x="90" y="28"/>
                      <a:pt x="90" y="42"/>
                    </a:cubicBezTo>
                    <a:cubicBezTo>
                      <a:pt x="90" y="51"/>
                      <a:pt x="88" y="60"/>
                      <a:pt x="83" y="66"/>
                    </a:cubicBezTo>
                    <a:cubicBezTo>
                      <a:pt x="76" y="76"/>
                      <a:pt x="68" y="79"/>
                      <a:pt x="58" y="80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5" y="70"/>
                      <a:pt x="56" y="70"/>
                      <a:pt x="62" y="65"/>
                    </a:cubicBezTo>
                    <a:cubicBezTo>
                      <a:pt x="67" y="59"/>
                      <a:pt x="70" y="52"/>
                      <a:pt x="70" y="44"/>
                    </a:cubicBezTo>
                    <a:cubicBezTo>
                      <a:pt x="70" y="35"/>
                      <a:pt x="66" y="27"/>
                      <a:pt x="59" y="22"/>
                    </a:cubicBezTo>
                    <a:cubicBezTo>
                      <a:pt x="54" y="19"/>
                      <a:pt x="47" y="18"/>
                      <a:pt x="38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2" name="Freeform 113">
                <a:extLst>
                  <a:ext uri="{FF2B5EF4-FFF2-40B4-BE49-F238E27FC236}">
                    <a16:creationId xmlns:a16="http://schemas.microsoft.com/office/drawing/2014/main" id="{070800CE-3F8D-C844-9FE6-09244A28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2668588"/>
                <a:ext cx="314325" cy="503238"/>
              </a:xfrm>
              <a:custGeom>
                <a:avLst/>
                <a:gdLst>
                  <a:gd name="T0" fmla="*/ 21 w 84"/>
                  <a:gd name="T1" fmla="*/ 92 h 132"/>
                  <a:gd name="T2" fmla="*/ 42 w 84"/>
                  <a:gd name="T3" fmla="*/ 115 h 132"/>
                  <a:gd name="T4" fmla="*/ 63 w 84"/>
                  <a:gd name="T5" fmla="*/ 94 h 132"/>
                  <a:gd name="T6" fmla="*/ 35 w 84"/>
                  <a:gd name="T7" fmla="*/ 71 h 132"/>
                  <a:gd name="T8" fmla="*/ 3 w 84"/>
                  <a:gd name="T9" fmla="*/ 36 h 132"/>
                  <a:gd name="T10" fmla="*/ 43 w 84"/>
                  <a:gd name="T11" fmla="*/ 0 h 132"/>
                  <a:gd name="T12" fmla="*/ 81 w 84"/>
                  <a:gd name="T13" fmla="*/ 35 h 132"/>
                  <a:gd name="T14" fmla="*/ 61 w 84"/>
                  <a:gd name="T15" fmla="*/ 35 h 132"/>
                  <a:gd name="T16" fmla="*/ 42 w 84"/>
                  <a:gd name="T17" fmla="*/ 17 h 132"/>
                  <a:gd name="T18" fmla="*/ 23 w 84"/>
                  <a:gd name="T19" fmla="*/ 35 h 132"/>
                  <a:gd name="T20" fmla="*/ 53 w 84"/>
                  <a:gd name="T21" fmla="*/ 58 h 132"/>
                  <a:gd name="T22" fmla="*/ 84 w 84"/>
                  <a:gd name="T23" fmla="*/ 93 h 132"/>
                  <a:gd name="T24" fmla="*/ 42 w 84"/>
                  <a:gd name="T25" fmla="*/ 132 h 132"/>
                  <a:gd name="T26" fmla="*/ 0 w 84"/>
                  <a:gd name="T27" fmla="*/ 92 h 132"/>
                  <a:gd name="T28" fmla="*/ 21 w 84"/>
                  <a:gd name="T29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32">
                    <a:moveTo>
                      <a:pt x="21" y="92"/>
                    </a:moveTo>
                    <a:cubicBezTo>
                      <a:pt x="22" y="111"/>
                      <a:pt x="36" y="115"/>
                      <a:pt x="42" y="115"/>
                    </a:cubicBezTo>
                    <a:cubicBezTo>
                      <a:pt x="54" y="115"/>
                      <a:pt x="63" y="106"/>
                      <a:pt x="63" y="94"/>
                    </a:cubicBezTo>
                    <a:cubicBezTo>
                      <a:pt x="63" y="80"/>
                      <a:pt x="51" y="77"/>
                      <a:pt x="35" y="71"/>
                    </a:cubicBezTo>
                    <a:cubicBezTo>
                      <a:pt x="25" y="68"/>
                      <a:pt x="3" y="60"/>
                      <a:pt x="3" y="36"/>
                    </a:cubicBezTo>
                    <a:cubicBezTo>
                      <a:pt x="2" y="13"/>
                      <a:pt x="23" y="0"/>
                      <a:pt x="43" y="0"/>
                    </a:cubicBezTo>
                    <a:cubicBezTo>
                      <a:pt x="59" y="0"/>
                      <a:pt x="80" y="8"/>
                      <a:pt x="8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28"/>
                      <a:pt x="57" y="17"/>
                      <a:pt x="42" y="17"/>
                    </a:cubicBezTo>
                    <a:cubicBezTo>
                      <a:pt x="32" y="17"/>
                      <a:pt x="23" y="24"/>
                      <a:pt x="23" y="35"/>
                    </a:cubicBezTo>
                    <a:cubicBezTo>
                      <a:pt x="23" y="47"/>
                      <a:pt x="32" y="50"/>
                      <a:pt x="53" y="58"/>
                    </a:cubicBezTo>
                    <a:cubicBezTo>
                      <a:pt x="69" y="65"/>
                      <a:pt x="84" y="73"/>
                      <a:pt x="84" y="93"/>
                    </a:cubicBezTo>
                    <a:cubicBezTo>
                      <a:pt x="84" y="114"/>
                      <a:pt x="70" y="132"/>
                      <a:pt x="42" y="132"/>
                    </a:cubicBezTo>
                    <a:cubicBezTo>
                      <a:pt x="17" y="132"/>
                      <a:pt x="1" y="117"/>
                      <a:pt x="0" y="92"/>
                    </a:cubicBezTo>
                    <a:lnTo>
                      <a:pt x="2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3" name="Freeform 114">
                <a:extLst>
                  <a:ext uri="{FF2B5EF4-FFF2-40B4-BE49-F238E27FC236}">
                    <a16:creationId xmlns:a16="http://schemas.microsoft.com/office/drawing/2014/main" id="{B43EAFDE-9A26-F94E-8A62-BDE581BF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2862263"/>
                <a:ext cx="134938" cy="301625"/>
              </a:xfrm>
              <a:custGeom>
                <a:avLst/>
                <a:gdLst>
                  <a:gd name="T0" fmla="*/ 23 w 85"/>
                  <a:gd name="T1" fmla="*/ 75 h 190"/>
                  <a:gd name="T2" fmla="*/ 0 w 85"/>
                  <a:gd name="T3" fmla="*/ 75 h 190"/>
                  <a:gd name="T4" fmla="*/ 4 w 85"/>
                  <a:gd name="T5" fmla="*/ 48 h 190"/>
                  <a:gd name="T6" fmla="*/ 28 w 85"/>
                  <a:gd name="T7" fmla="*/ 48 h 190"/>
                  <a:gd name="T8" fmla="*/ 37 w 85"/>
                  <a:gd name="T9" fmla="*/ 0 h 190"/>
                  <a:gd name="T10" fmla="*/ 70 w 85"/>
                  <a:gd name="T11" fmla="*/ 0 h 190"/>
                  <a:gd name="T12" fmla="*/ 61 w 85"/>
                  <a:gd name="T13" fmla="*/ 48 h 190"/>
                  <a:gd name="T14" fmla="*/ 85 w 85"/>
                  <a:gd name="T15" fmla="*/ 48 h 190"/>
                  <a:gd name="T16" fmla="*/ 80 w 85"/>
                  <a:gd name="T17" fmla="*/ 75 h 190"/>
                  <a:gd name="T18" fmla="*/ 56 w 85"/>
                  <a:gd name="T19" fmla="*/ 75 h 190"/>
                  <a:gd name="T20" fmla="*/ 35 w 85"/>
                  <a:gd name="T21" fmla="*/ 190 h 190"/>
                  <a:gd name="T22" fmla="*/ 2 w 85"/>
                  <a:gd name="T23" fmla="*/ 190 h 190"/>
                  <a:gd name="T24" fmla="*/ 23 w 85"/>
                  <a:gd name="T25" fmla="*/ 7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90">
                    <a:moveTo>
                      <a:pt x="23" y="75"/>
                    </a:moveTo>
                    <a:lnTo>
                      <a:pt x="0" y="75"/>
                    </a:lnTo>
                    <a:lnTo>
                      <a:pt x="4" y="48"/>
                    </a:lnTo>
                    <a:lnTo>
                      <a:pt x="28" y="48"/>
                    </a:lnTo>
                    <a:lnTo>
                      <a:pt x="37" y="0"/>
                    </a:lnTo>
                    <a:lnTo>
                      <a:pt x="70" y="0"/>
                    </a:lnTo>
                    <a:lnTo>
                      <a:pt x="61" y="48"/>
                    </a:lnTo>
                    <a:lnTo>
                      <a:pt x="85" y="48"/>
                    </a:lnTo>
                    <a:lnTo>
                      <a:pt x="80" y="75"/>
                    </a:lnTo>
                    <a:lnTo>
                      <a:pt x="56" y="75"/>
                    </a:lnTo>
                    <a:lnTo>
                      <a:pt x="35" y="190"/>
                    </a:lnTo>
                    <a:lnTo>
                      <a:pt x="2" y="190"/>
                    </a:lnTo>
                    <a:lnTo>
                      <a:pt x="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4" name="Freeform 115">
                <a:extLst>
                  <a:ext uri="{FF2B5EF4-FFF2-40B4-BE49-F238E27FC236}">
                    <a16:creationId xmlns:a16="http://schemas.microsoft.com/office/drawing/2014/main" id="{56A4140A-9957-2D4B-8BCC-98D24A24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676526"/>
                <a:ext cx="504825" cy="487363"/>
              </a:xfrm>
              <a:custGeom>
                <a:avLst/>
                <a:gdLst>
                  <a:gd name="T0" fmla="*/ 135 w 135"/>
                  <a:gd name="T1" fmla="*/ 128 h 128"/>
                  <a:gd name="T2" fmla="*/ 135 w 135"/>
                  <a:gd name="T3" fmla="*/ 0 h 128"/>
                  <a:gd name="T4" fmla="*/ 107 w 135"/>
                  <a:gd name="T5" fmla="*/ 0 h 128"/>
                  <a:gd name="T6" fmla="*/ 68 w 135"/>
                  <a:gd name="T7" fmla="*/ 99 h 128"/>
                  <a:gd name="T8" fmla="*/ 28 w 135"/>
                  <a:gd name="T9" fmla="*/ 1 h 128"/>
                  <a:gd name="T10" fmla="*/ 0 w 135"/>
                  <a:gd name="T11" fmla="*/ 1 h 128"/>
                  <a:gd name="T12" fmla="*/ 0 w 135"/>
                  <a:gd name="T13" fmla="*/ 66 h 128"/>
                  <a:gd name="T14" fmla="*/ 3 w 135"/>
                  <a:gd name="T15" fmla="*/ 70 h 128"/>
                  <a:gd name="T16" fmla="*/ 11 w 135"/>
                  <a:gd name="T17" fmla="*/ 100 h 128"/>
                  <a:gd name="T18" fmla="*/ 0 w 135"/>
                  <a:gd name="T19" fmla="*/ 122 h 128"/>
                  <a:gd name="T20" fmla="*/ 0 w 135"/>
                  <a:gd name="T21" fmla="*/ 128 h 128"/>
                  <a:gd name="T22" fmla="*/ 19 w 135"/>
                  <a:gd name="T23" fmla="*/ 128 h 128"/>
                  <a:gd name="T24" fmla="*/ 18 w 135"/>
                  <a:gd name="T25" fmla="*/ 21 h 128"/>
                  <a:gd name="T26" fmla="*/ 61 w 135"/>
                  <a:gd name="T27" fmla="*/ 128 h 128"/>
                  <a:gd name="T28" fmla="*/ 74 w 135"/>
                  <a:gd name="T29" fmla="*/ 128 h 128"/>
                  <a:gd name="T30" fmla="*/ 116 w 135"/>
                  <a:gd name="T31" fmla="*/ 20 h 128"/>
                  <a:gd name="T32" fmla="*/ 116 w 135"/>
                  <a:gd name="T33" fmla="*/ 128 h 128"/>
                  <a:gd name="T34" fmla="*/ 135 w 135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28">
                    <a:moveTo>
                      <a:pt x="135" y="128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8"/>
                      <a:pt x="2" y="69"/>
                      <a:pt x="3" y="70"/>
                    </a:cubicBezTo>
                    <a:cubicBezTo>
                      <a:pt x="10" y="78"/>
                      <a:pt x="13" y="89"/>
                      <a:pt x="11" y="100"/>
                    </a:cubicBezTo>
                    <a:cubicBezTo>
                      <a:pt x="9" y="108"/>
                      <a:pt x="6" y="115"/>
                      <a:pt x="0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128"/>
                      <a:pt x="116" y="128"/>
                      <a:pt x="116" y="128"/>
                    </a:cubicBezTo>
                    <a:lnTo>
                      <a:pt x="135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5" name="Freeform 116">
                <a:extLst>
                  <a:ext uri="{FF2B5EF4-FFF2-40B4-BE49-F238E27FC236}">
                    <a16:creationId xmlns:a16="http://schemas.microsoft.com/office/drawing/2014/main" id="{85088C04-8DA1-2F4A-8556-AFD006A52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2932113"/>
                <a:ext cx="258763" cy="234950"/>
              </a:xfrm>
              <a:custGeom>
                <a:avLst/>
                <a:gdLst>
                  <a:gd name="T0" fmla="*/ 3 w 69"/>
                  <a:gd name="T1" fmla="*/ 31 h 62"/>
                  <a:gd name="T2" fmla="*/ 40 w 69"/>
                  <a:gd name="T3" fmla="*/ 0 h 62"/>
                  <a:gd name="T4" fmla="*/ 66 w 69"/>
                  <a:gd name="T5" fmla="*/ 31 h 62"/>
                  <a:gd name="T6" fmla="*/ 29 w 69"/>
                  <a:gd name="T7" fmla="*/ 62 h 62"/>
                  <a:gd name="T8" fmla="*/ 3 w 69"/>
                  <a:gd name="T9" fmla="*/ 31 h 62"/>
                  <a:gd name="T10" fmla="*/ 17 w 69"/>
                  <a:gd name="T11" fmla="*/ 31 h 62"/>
                  <a:gd name="T12" fmla="*/ 31 w 69"/>
                  <a:gd name="T13" fmla="*/ 49 h 62"/>
                  <a:gd name="T14" fmla="*/ 52 w 69"/>
                  <a:gd name="T15" fmla="*/ 31 h 62"/>
                  <a:gd name="T16" fmla="*/ 38 w 69"/>
                  <a:gd name="T17" fmla="*/ 13 h 62"/>
                  <a:gd name="T18" fmla="*/ 17 w 69"/>
                  <a:gd name="T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2">
                    <a:moveTo>
                      <a:pt x="3" y="31"/>
                    </a:moveTo>
                    <a:cubicBezTo>
                      <a:pt x="6" y="16"/>
                      <a:pt x="20" y="0"/>
                      <a:pt x="40" y="0"/>
                    </a:cubicBezTo>
                    <a:cubicBezTo>
                      <a:pt x="61" y="0"/>
                      <a:pt x="69" y="16"/>
                      <a:pt x="66" y="31"/>
                    </a:cubicBezTo>
                    <a:cubicBezTo>
                      <a:pt x="63" y="47"/>
                      <a:pt x="49" y="62"/>
                      <a:pt x="29" y="62"/>
                    </a:cubicBezTo>
                    <a:cubicBezTo>
                      <a:pt x="8" y="62"/>
                      <a:pt x="0" y="47"/>
                      <a:pt x="3" y="31"/>
                    </a:cubicBezTo>
                    <a:close/>
                    <a:moveTo>
                      <a:pt x="17" y="31"/>
                    </a:moveTo>
                    <a:cubicBezTo>
                      <a:pt x="15" y="42"/>
                      <a:pt x="22" y="49"/>
                      <a:pt x="31" y="49"/>
                    </a:cubicBezTo>
                    <a:cubicBezTo>
                      <a:pt x="41" y="49"/>
                      <a:pt x="50" y="42"/>
                      <a:pt x="52" y="31"/>
                    </a:cubicBezTo>
                    <a:cubicBezTo>
                      <a:pt x="54" y="21"/>
                      <a:pt x="48" y="13"/>
                      <a:pt x="38" y="13"/>
                    </a:cubicBezTo>
                    <a:cubicBezTo>
                      <a:pt x="28" y="13"/>
                      <a:pt x="19" y="21"/>
                      <a:pt x="1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4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95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69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31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6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2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73396"/>
            <a:ext cx="10393680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2271860"/>
            <a:ext cx="10619923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612"/>
            <a:ext cx="4114800" cy="365125"/>
          </a:xfr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BEF5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3254C5-9F5C-2146-8E59-C1CAC5D4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5509A0E-31B9-1C4D-A494-5B974C4E7547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FDC10A5-D2C4-9C47-956E-FD8AD8583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6F074B2-B952-8F42-94B1-A442250D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F7FD87B-4698-8C46-A26E-BAFD2C7E2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A5B31-DD24-6F4F-861E-6302DC75C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5AC543-63F5-3C43-ABE7-8B72C9E6ECD1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1173395"/>
            <a:ext cx="6169059" cy="5078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88" y="2214710"/>
            <a:ext cx="6169057" cy="1253164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CC6FF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B7EC"/>
                </a:solidFill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43" y="1104144"/>
            <a:ext cx="11212269" cy="8407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443" y="2214710"/>
            <a:ext cx="11212269" cy="40754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42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41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95BE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36FBD5-8711-FF4C-80EC-9608CF61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8AE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8790580" y="791678"/>
            <a:ext cx="2938131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16556" y="494162"/>
            <a:ext cx="2713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28" name="Picture 14" descr="meatball_plaing_noshadow_white_edg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192006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C756ED-1B77-4C44-BF05-A9B6B2DBB1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209D2-9EFF-EE42-A861-044D61A65380}"/>
              </a:ext>
            </a:extLst>
          </p:cNvPr>
          <p:cNvGrpSpPr/>
          <p:nvPr/>
        </p:nvGrpSpPr>
        <p:grpSpPr>
          <a:xfrm>
            <a:off x="516442" y="-15373"/>
            <a:ext cx="4621247" cy="6873373"/>
            <a:chOff x="8077201" y="2376488"/>
            <a:chExt cx="2759074" cy="4103687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EF0320A-DE47-A940-998B-2BE39B4CA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98000">
                  <a:srgbClr val="7AB9FF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9CAAF0C-A2FA-DE48-A1AF-81D8D2D4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F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5F47514-360C-E942-A466-960371FB3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FD9FF"/>
                </a:gs>
                <a:gs pos="81000">
                  <a:srgbClr val="7AB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E94B-287E-6E40-AD4A-9C4FE1221F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1F8DF3-0369-8E4D-AEFC-8406A9BA40EC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43" y="1104144"/>
            <a:ext cx="11212269" cy="8407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443" y="2214710"/>
            <a:ext cx="11212269" cy="40754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424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5EEB9-2D44-4AB2-9770-08BB11DC5C96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41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95BE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36FBD5-8711-FF4C-80EC-9608CF61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5319" y="64223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8AE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08955B-5FC2-4795-BF0D-263B143B76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8790580" y="791678"/>
            <a:ext cx="2938131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716556" y="494162"/>
            <a:ext cx="2713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NASA White Sands Test Facility</a:t>
            </a:r>
            <a:endParaRPr lang="en-US" altLang="en-US" sz="1400" dirty="0"/>
          </a:p>
        </p:txBody>
      </p:sp>
      <p:pic>
        <p:nvPicPr>
          <p:cNvPr id="28" name="Picture 14" descr="meatball_plaing_noshadow_white_edg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192006"/>
            <a:ext cx="9144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59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A3EC-31C6-4770-9D96-E256E882ED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95C4-758A-45C0-9A92-112812DB95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A8E6-21EF-2CF5-8C05-3ECE1E915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665" y="2171471"/>
            <a:ext cx="10234670" cy="2387600"/>
          </a:xfrm>
        </p:spPr>
        <p:txBody>
          <a:bodyPr/>
          <a:lstStyle/>
          <a:p>
            <a:r>
              <a:rPr lang="en-US" sz="3600" dirty="0"/>
              <a:t>Evaluation of Test Criteria </a:t>
            </a:r>
            <a:br>
              <a:rPr lang="en-US" sz="3600" dirty="0"/>
            </a:br>
            <a:r>
              <a:rPr lang="en-US" sz="3600" dirty="0"/>
              <a:t>for the G124 Standard Test Method for Determining the Combustion Behavior of Metallic Materials in Oxygen-Enriched Atmospheres</a:t>
            </a:r>
            <a:br>
              <a:rPr lang="en-US" sz="3600" dirty="0"/>
            </a:br>
            <a:r>
              <a:rPr lang="en-US" sz="3600" dirty="0"/>
              <a:t>(Valid Ignition Criteria and Sample Holder Affected Zones)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2C3B9-3BB5-2E04-06FE-C8EA5284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014" y="5238478"/>
            <a:ext cx="9144000" cy="557463"/>
          </a:xfrm>
        </p:spPr>
        <p:txBody>
          <a:bodyPr/>
          <a:lstStyle/>
          <a:p>
            <a:r>
              <a:rPr lang="en-US" sz="2000" dirty="0"/>
              <a:t>Susana A. Harper, Alfredo Juarez, Ilse Reyes, Roberto Robles, Brenton Woods</a:t>
            </a:r>
          </a:p>
        </p:txBody>
      </p:sp>
    </p:spTree>
    <p:extLst>
      <p:ext uri="{BB962C8B-B14F-4D97-AF65-F5344CB8AC3E}">
        <p14:creationId xmlns:p14="http://schemas.microsoft.com/office/powerpoint/2010/main" val="159293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7" y="515615"/>
            <a:ext cx="11028500" cy="870430"/>
          </a:xfrm>
        </p:spPr>
        <p:txBody>
          <a:bodyPr/>
          <a:lstStyle/>
          <a:p>
            <a:r>
              <a:rPr lang="en-US" sz="3200" dirty="0"/>
              <a:t>G124-18 Recommended Clarifications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3260BC-9393-2053-2E2D-8D4832ADA8AD}"/>
              </a:ext>
            </a:extLst>
          </p:cNvPr>
          <p:cNvSpPr txBox="1">
            <a:spLocks/>
          </p:cNvSpPr>
          <p:nvPr/>
        </p:nvSpPr>
        <p:spPr>
          <a:xfrm>
            <a:off x="581746" y="1657900"/>
            <a:ext cx="11028499" cy="15919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231F20"/>
                </a:solidFill>
              </a:rPr>
              <a:t>Section 3.1.13 </a:t>
            </a:r>
            <a:r>
              <a:rPr lang="en-US" sz="2800" dirty="0"/>
              <a:t>defines: </a:t>
            </a:r>
            <a:r>
              <a:rPr lang="en-US" sz="2800" i="1" dirty="0"/>
              <a:t>valid test, n—a test in which the igniter and/or promoter combination has melted the bottom section of the test sample where the igniter and/or promoter is located.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231F2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95D7E4-DC05-7E03-FE0F-D952A440D282}"/>
              </a:ext>
            </a:extLst>
          </p:cNvPr>
          <p:cNvSpPr txBox="1">
            <a:spLocks/>
          </p:cNvSpPr>
          <p:nvPr/>
        </p:nvSpPr>
        <p:spPr>
          <a:xfrm>
            <a:off x="581749" y="3554195"/>
            <a:ext cx="11028499" cy="15919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231F20"/>
                </a:solidFill>
              </a:rPr>
              <a:t>Section 3.1.13 </a:t>
            </a:r>
            <a:r>
              <a:rPr lang="en-US" sz="2800" dirty="0"/>
              <a:t>defines: </a:t>
            </a:r>
            <a:r>
              <a:rPr lang="en-US" sz="2800" i="1" dirty="0"/>
              <a:t>valid test, n—a test in which the igniter and/or promoter combination has melted the bottom section of </a:t>
            </a:r>
            <a:r>
              <a:rPr lang="en-US" sz="2800" i="1" dirty="0">
                <a:solidFill>
                  <a:srgbClr val="FF0000"/>
                </a:solidFill>
              </a:rPr>
              <a:t>the full cross section </a:t>
            </a:r>
            <a:r>
              <a:rPr lang="en-US" sz="2800" i="1" dirty="0"/>
              <a:t>of the test  sample where the igniter and/or promoter is located, </a:t>
            </a:r>
            <a:r>
              <a:rPr lang="en-US" sz="2800" i="1" dirty="0">
                <a:solidFill>
                  <a:srgbClr val="FF0000"/>
                </a:solidFill>
              </a:rPr>
              <a:t>ideally sufficiently to induce melt and drip. (SLi- SLf ≥ PL, Sample Length Initial (SLi), Sample Length Final (SLf), Promoter Length(PL))</a:t>
            </a:r>
            <a:endParaRPr lang="en-US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231F2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51E87-FB8C-F4BA-C4D9-3A76BA45AE06}"/>
              </a:ext>
            </a:extLst>
          </p:cNvPr>
          <p:cNvSpPr txBox="1"/>
          <p:nvPr/>
        </p:nvSpPr>
        <p:spPr>
          <a:xfrm>
            <a:off x="5064031" y="1352110"/>
            <a:ext cx="2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Current: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CA28A-04DB-EFEC-B045-6CE0026D59C3}"/>
              </a:ext>
            </a:extLst>
          </p:cNvPr>
          <p:cNvSpPr txBox="1"/>
          <p:nvPr/>
        </p:nvSpPr>
        <p:spPr>
          <a:xfrm>
            <a:off x="4497972" y="3201981"/>
            <a:ext cx="319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Proposed Clarification: </a:t>
            </a:r>
          </a:p>
        </p:txBody>
      </p:sp>
    </p:spTree>
    <p:extLst>
      <p:ext uri="{BB962C8B-B14F-4D97-AF65-F5344CB8AC3E}">
        <p14:creationId xmlns:p14="http://schemas.microsoft.com/office/powerpoint/2010/main" val="12198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7" y="515615"/>
            <a:ext cx="11028500" cy="870430"/>
          </a:xfrm>
        </p:spPr>
        <p:txBody>
          <a:bodyPr/>
          <a:lstStyle/>
          <a:p>
            <a:r>
              <a:rPr lang="en-US" sz="3200" dirty="0"/>
              <a:t>G124-18 Recommended Clarifications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3260BC-9393-2053-2E2D-8D4832ADA8AD}"/>
              </a:ext>
            </a:extLst>
          </p:cNvPr>
          <p:cNvSpPr txBox="1">
            <a:spLocks/>
          </p:cNvSpPr>
          <p:nvPr/>
        </p:nvSpPr>
        <p:spPr>
          <a:xfrm>
            <a:off x="581746" y="1832823"/>
            <a:ext cx="11028499" cy="15919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u="none" strike="noStrike" baseline="0" dirty="0">
                <a:solidFill>
                  <a:srgbClr val="231F20"/>
                </a:solidFill>
              </a:rPr>
              <a:t>3.1.1 </a:t>
            </a:r>
            <a:r>
              <a:rPr lang="en-US" sz="2000" b="0" i="1" u="none" strike="noStrike" baseline="0" dirty="0">
                <a:solidFill>
                  <a:srgbClr val="231F20"/>
                </a:solidFill>
              </a:rPr>
              <a:t>burn length, n—</a:t>
            </a:r>
            <a:r>
              <a:rPr lang="en-US" sz="2000" b="0" i="0" u="none" strike="noStrike" baseline="0" dirty="0">
                <a:solidFill>
                  <a:srgbClr val="231F20"/>
                </a:solidFill>
              </a:rPr>
              <a:t>the burn length is the length of the sample that has been consumed by combustion.</a:t>
            </a:r>
          </a:p>
          <a:p>
            <a:pPr lvl="1"/>
            <a:r>
              <a:rPr lang="en-US" sz="2000" b="0" i="0" u="none" strike="noStrike" baseline="0" dirty="0">
                <a:solidFill>
                  <a:srgbClr val="231F20"/>
                </a:solidFill>
              </a:rPr>
              <a:t>3.1.1.1 </a:t>
            </a:r>
            <a:r>
              <a:rPr lang="en-US" sz="2000" b="0" i="1" u="none" strike="noStrike" baseline="0" dirty="0">
                <a:solidFill>
                  <a:srgbClr val="231F20"/>
                </a:solidFill>
              </a:rPr>
              <a:t>Discussion—</a:t>
            </a:r>
            <a:r>
              <a:rPr lang="en-US" sz="2000" b="0" i="0" u="none" strike="noStrike" baseline="0" dirty="0">
                <a:solidFill>
                  <a:srgbClr val="231F20"/>
                </a:solidFill>
              </a:rPr>
              <a:t>The burn length is determined by subtracting the post-test sample length from the pre-test sample length (which does not include the promoter length or region used by the test sample support). </a:t>
            </a:r>
            <a:endParaRPr lang="en-US" sz="1600" dirty="0">
              <a:solidFill>
                <a:srgbClr val="231F2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53B436-AFC8-EBB9-3C7D-9932579C9C46}"/>
              </a:ext>
            </a:extLst>
          </p:cNvPr>
          <p:cNvSpPr txBox="1">
            <a:spLocks/>
          </p:cNvSpPr>
          <p:nvPr/>
        </p:nvSpPr>
        <p:spPr>
          <a:xfrm>
            <a:off x="581745" y="4012376"/>
            <a:ext cx="11028499" cy="15919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u="none" strike="noStrike" baseline="0" dirty="0">
                <a:solidFill>
                  <a:srgbClr val="231F20"/>
                </a:solidFill>
              </a:rPr>
              <a:t>3.1.1 </a:t>
            </a:r>
            <a:r>
              <a:rPr lang="en-US" sz="2000" b="0" i="1" u="none" strike="noStrike" baseline="0" dirty="0">
                <a:solidFill>
                  <a:srgbClr val="231F20"/>
                </a:solidFill>
              </a:rPr>
              <a:t>burn length, n—</a:t>
            </a:r>
            <a:r>
              <a:rPr lang="en-US" sz="2000" b="0" i="0" u="none" strike="noStrike" baseline="0" dirty="0">
                <a:solidFill>
                  <a:srgbClr val="231F20"/>
                </a:solidFill>
              </a:rPr>
              <a:t>the burn length is the length of the sample that has been consumed by combustion.</a:t>
            </a:r>
          </a:p>
          <a:p>
            <a:pPr lvl="1"/>
            <a:r>
              <a:rPr lang="en-US" sz="2000" b="0" i="0" u="none" strike="noStrike" baseline="0" dirty="0">
                <a:solidFill>
                  <a:srgbClr val="231F20"/>
                </a:solidFill>
              </a:rPr>
              <a:t>3.1.1.1 </a:t>
            </a:r>
            <a:r>
              <a:rPr lang="en-US" sz="2000" b="0" i="1" u="none" strike="noStrike" baseline="0" dirty="0">
                <a:solidFill>
                  <a:srgbClr val="231F20"/>
                </a:solidFill>
              </a:rPr>
              <a:t>Discussion—</a:t>
            </a:r>
            <a:r>
              <a:rPr lang="en-US" sz="2000" b="0" i="0" u="none" strike="noStrike" baseline="0" dirty="0">
                <a:solidFill>
                  <a:srgbClr val="231F20"/>
                </a:solidFill>
              </a:rPr>
              <a:t>The burn length is determined by subtracting the post-test sample length from the pre-test sample length (which does not include the promoter length or region used by the test sample support).  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As sample melt fronts are often uneven, this measurement should be taken at the furthest </a:t>
            </a:r>
            <a:r>
              <a:rPr lang="en-US" sz="2000" dirty="0">
                <a:solidFill>
                  <a:srgbClr val="FF0000"/>
                </a:solidFill>
              </a:rPr>
              <a:t>point (undisturbed/un-melted point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) away from the test sample support.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F31CA-ADD7-A390-EDD2-8E8207821A86}"/>
              </a:ext>
            </a:extLst>
          </p:cNvPr>
          <p:cNvSpPr txBox="1"/>
          <p:nvPr/>
        </p:nvSpPr>
        <p:spPr>
          <a:xfrm>
            <a:off x="5064031" y="1432713"/>
            <a:ext cx="2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Current: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B57D7-D9EF-CF7F-97EF-B984FFBE23F6}"/>
              </a:ext>
            </a:extLst>
          </p:cNvPr>
          <p:cNvSpPr txBox="1"/>
          <p:nvPr/>
        </p:nvSpPr>
        <p:spPr>
          <a:xfrm>
            <a:off x="4497972" y="3612266"/>
            <a:ext cx="319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Proposed Clarification: </a:t>
            </a:r>
          </a:p>
        </p:txBody>
      </p:sp>
    </p:spTree>
    <p:extLst>
      <p:ext uri="{BB962C8B-B14F-4D97-AF65-F5344CB8AC3E}">
        <p14:creationId xmlns:p14="http://schemas.microsoft.com/office/powerpoint/2010/main" val="16629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CDDE-B91A-317D-6FB2-000F74BF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 panose="02020603050405020304" pitchFamily="18" charset="0"/>
              </a:rPr>
              <a:t>S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ample Holder Effects on Regression Rate Analysis</a:t>
            </a:r>
            <a:b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5" y="426852"/>
            <a:ext cx="11028500" cy="870430"/>
          </a:xfrm>
        </p:spPr>
        <p:txBody>
          <a:bodyPr/>
          <a:lstStyle/>
          <a:p>
            <a:r>
              <a:rPr lang="en-US" i="0" u="none" strike="noStrike" baseline="0" dirty="0">
                <a:solidFill>
                  <a:srgbClr val="231F20"/>
                </a:solidFill>
              </a:rPr>
              <a:t>G124-18</a:t>
            </a:r>
            <a:r>
              <a:rPr lang="en-US" dirty="0">
                <a:solidFill>
                  <a:srgbClr val="231F20"/>
                </a:solidFill>
              </a:rPr>
              <a:t>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0B58-C1F2-5DBD-AD7B-5FFF42AF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77" y="1614959"/>
            <a:ext cx="11479696" cy="16068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231F20"/>
                </a:solidFill>
              </a:rPr>
              <a:t>Section 1.1 states: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This test method covers test apparatus and techniques to determine the minimum test gas pressure and sample temperature </a:t>
            </a:r>
            <a:r>
              <a:rPr lang="en-US" sz="2400" i="1" u="none" strike="noStrike" baseline="0" dirty="0"/>
              <a:t>that supports self-sustained burning and </a:t>
            </a:r>
            <a:r>
              <a:rPr lang="en-US" sz="2400" b="1" i="1" u="none" strike="noStrike" baseline="0" dirty="0">
                <a:solidFill>
                  <a:srgbClr val="0000FF"/>
                </a:solidFill>
              </a:rPr>
              <a:t>the regression rate of the melting surface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of a standardized sample of a metallic material that has been ignited using a promoter</a:t>
            </a:r>
            <a:r>
              <a:rPr lang="en-US" sz="2400" b="0" i="0" u="none" strike="noStrike" baseline="0" dirty="0">
                <a:solidFill>
                  <a:srgbClr val="231F20"/>
                </a:solidFill>
              </a:rPr>
              <a:t>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ABAD1-42AF-74F5-CD9E-60048670F458}"/>
              </a:ext>
            </a:extLst>
          </p:cNvPr>
          <p:cNvSpPr txBox="1"/>
          <p:nvPr/>
        </p:nvSpPr>
        <p:spPr>
          <a:xfrm>
            <a:off x="1419497" y="3839188"/>
            <a:ext cx="96142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What is the minimum sample length required to accurately evaluate regression rate?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5" y="426852"/>
            <a:ext cx="11028500" cy="87043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</a:rPr>
              <a:t>Sample Holder Impacts on Regression Rate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142F1-AFCC-6EFF-4B20-EA95C797B6DE}"/>
              </a:ext>
            </a:extLst>
          </p:cNvPr>
          <p:cNvSpPr/>
          <p:nvPr/>
        </p:nvSpPr>
        <p:spPr>
          <a:xfrm>
            <a:off x="8576879" y="1952551"/>
            <a:ext cx="1026694" cy="4247952"/>
          </a:xfrm>
          <a:prstGeom prst="rect">
            <a:avLst/>
          </a:prstGeom>
          <a:gradFill flip="none" rotWithShape="1">
            <a:gsLst>
              <a:gs pos="82000">
                <a:schemeClr val="accent1"/>
              </a:gs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ABAD1-42AF-74F5-CD9E-60048670F458}"/>
              </a:ext>
            </a:extLst>
          </p:cNvPr>
          <p:cNvSpPr txBox="1"/>
          <p:nvPr/>
        </p:nvSpPr>
        <p:spPr>
          <a:xfrm>
            <a:off x="483777" y="1401602"/>
            <a:ext cx="63385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Igniter heat affected was previously evaluated and determined to be &lt;3 cm (1.2”).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Used to define current G124-18  failure criteria </a:t>
            </a:r>
          </a:p>
          <a:p>
            <a:pPr lvl="1"/>
            <a:r>
              <a:rPr lang="en-US" sz="20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WSTF performed characterization to evaluate if regression rate impacts would be observed from in-sample support heat sink area.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6061-T6 Aluminum 1/8” Rod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100% O</a:t>
            </a:r>
            <a:r>
              <a:rPr lang="en-US" sz="2000" baseline="-25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~50 psi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flammable but minimize burn rate for better accuracy.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Evaluated from post-drip to post-drip.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2A0958F-13F6-3AD2-DD75-9DAD7DCD9710}"/>
              </a:ext>
            </a:extLst>
          </p:cNvPr>
          <p:cNvSpPr/>
          <p:nvPr/>
        </p:nvSpPr>
        <p:spPr>
          <a:xfrm>
            <a:off x="9674154" y="2001496"/>
            <a:ext cx="211487" cy="878143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DBCD3-39E0-04CB-EC99-06A74A620C7F}"/>
              </a:ext>
            </a:extLst>
          </p:cNvPr>
          <p:cNvSpPr txBox="1"/>
          <p:nvPr/>
        </p:nvSpPr>
        <p:spPr>
          <a:xfrm>
            <a:off x="9933633" y="2154027"/>
            <a:ext cx="1452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Sample Holder Heat Sink</a:t>
            </a:r>
          </a:p>
          <a:p>
            <a:r>
              <a:rPr lang="en-US" sz="1400" b="1" dirty="0"/>
              <a:t>Affected Area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A70038B-C69B-EC6E-355D-0BE1016CFA8C}"/>
              </a:ext>
            </a:extLst>
          </p:cNvPr>
          <p:cNvSpPr/>
          <p:nvPr/>
        </p:nvSpPr>
        <p:spPr>
          <a:xfrm>
            <a:off x="9722145" y="5654075"/>
            <a:ext cx="211487" cy="523220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20465-2627-BDDB-876F-FBDF69335523}"/>
              </a:ext>
            </a:extLst>
          </p:cNvPr>
          <p:cNvSpPr/>
          <p:nvPr/>
        </p:nvSpPr>
        <p:spPr>
          <a:xfrm>
            <a:off x="7491540" y="1429331"/>
            <a:ext cx="332667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Sample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DA097-252C-9EEC-5965-7D03A9F3388D}"/>
              </a:ext>
            </a:extLst>
          </p:cNvPr>
          <p:cNvSpPr txBox="1"/>
          <p:nvPr/>
        </p:nvSpPr>
        <p:spPr>
          <a:xfrm>
            <a:off x="10049479" y="5587363"/>
            <a:ext cx="122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Igniter Heat Affected Area</a:t>
            </a:r>
          </a:p>
        </p:txBody>
      </p:sp>
    </p:spTree>
    <p:extLst>
      <p:ext uri="{BB962C8B-B14F-4D97-AF65-F5344CB8AC3E}">
        <p14:creationId xmlns:p14="http://schemas.microsoft.com/office/powerpoint/2010/main" val="35168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5" y="426852"/>
            <a:ext cx="11028500" cy="87043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</a:rPr>
              <a:t>Sample Holder Impacts on Regression Rate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142F1-AFCC-6EFF-4B20-EA95C797B6DE}"/>
              </a:ext>
            </a:extLst>
          </p:cNvPr>
          <p:cNvSpPr/>
          <p:nvPr/>
        </p:nvSpPr>
        <p:spPr>
          <a:xfrm>
            <a:off x="8576879" y="1952551"/>
            <a:ext cx="1026694" cy="4247952"/>
          </a:xfrm>
          <a:prstGeom prst="rect">
            <a:avLst/>
          </a:prstGeom>
          <a:gradFill flip="none" rotWithShape="1">
            <a:gsLst>
              <a:gs pos="82000">
                <a:schemeClr val="accent1"/>
              </a:gs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ABAD1-42AF-74F5-CD9E-60048670F458}"/>
              </a:ext>
            </a:extLst>
          </p:cNvPr>
          <p:cNvSpPr txBox="1"/>
          <p:nvPr/>
        </p:nvSpPr>
        <p:spPr>
          <a:xfrm>
            <a:off x="464575" y="1997580"/>
            <a:ext cx="6338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Evaluated 2 Ranges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Sample Holder Affected Area (&lt;4 cm from holder)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Center of Sample (4-8 cm from holder)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2A0958F-13F6-3AD2-DD75-9DAD7DCD9710}"/>
              </a:ext>
            </a:extLst>
          </p:cNvPr>
          <p:cNvSpPr/>
          <p:nvPr/>
        </p:nvSpPr>
        <p:spPr>
          <a:xfrm>
            <a:off x="9674154" y="2001496"/>
            <a:ext cx="211487" cy="878143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DBCD3-39E0-04CB-EC99-06A74A620C7F}"/>
              </a:ext>
            </a:extLst>
          </p:cNvPr>
          <p:cNvSpPr txBox="1"/>
          <p:nvPr/>
        </p:nvSpPr>
        <p:spPr>
          <a:xfrm>
            <a:off x="9933633" y="2154027"/>
            <a:ext cx="15594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Sample Holder Heat Sink</a:t>
            </a:r>
          </a:p>
          <a:p>
            <a:r>
              <a:rPr lang="en-US" sz="1400" b="1" dirty="0"/>
              <a:t>Affected Area</a:t>
            </a:r>
          </a:p>
          <a:p>
            <a:r>
              <a:rPr lang="en-US" sz="1400" dirty="0"/>
              <a:t>(&lt;4 cm from holder)</a:t>
            </a:r>
            <a:endParaRPr lang="en-US" sz="1400" b="1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A70038B-C69B-EC6E-355D-0BE1016CFA8C}"/>
              </a:ext>
            </a:extLst>
          </p:cNvPr>
          <p:cNvSpPr/>
          <p:nvPr/>
        </p:nvSpPr>
        <p:spPr>
          <a:xfrm>
            <a:off x="9722145" y="5654075"/>
            <a:ext cx="211487" cy="523220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20465-2627-BDDB-876F-FBDF69335523}"/>
              </a:ext>
            </a:extLst>
          </p:cNvPr>
          <p:cNvSpPr/>
          <p:nvPr/>
        </p:nvSpPr>
        <p:spPr>
          <a:xfrm>
            <a:off x="7491540" y="1429331"/>
            <a:ext cx="332667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Sample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DA097-252C-9EEC-5965-7D03A9F3388D}"/>
              </a:ext>
            </a:extLst>
          </p:cNvPr>
          <p:cNvSpPr txBox="1"/>
          <p:nvPr/>
        </p:nvSpPr>
        <p:spPr>
          <a:xfrm>
            <a:off x="10049479" y="5587363"/>
            <a:ext cx="122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Igniter Heat Affected Area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FFFADEF-47A9-DF8F-2847-7173D52DBD81}"/>
              </a:ext>
            </a:extLst>
          </p:cNvPr>
          <p:cNvSpPr/>
          <p:nvPr/>
        </p:nvSpPr>
        <p:spPr>
          <a:xfrm flipH="1">
            <a:off x="8246819" y="2996256"/>
            <a:ext cx="211488" cy="999095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5FD4F-B8B2-9FE7-63D8-0B8FCA7898AC}"/>
              </a:ext>
            </a:extLst>
          </p:cNvPr>
          <p:cNvSpPr txBox="1"/>
          <p:nvPr/>
        </p:nvSpPr>
        <p:spPr>
          <a:xfrm>
            <a:off x="7125730" y="3041244"/>
            <a:ext cx="1332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Center of Sample</a:t>
            </a:r>
          </a:p>
          <a:p>
            <a:r>
              <a:rPr lang="en-US" sz="1400" dirty="0"/>
              <a:t>(4-8 cm from holder)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7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35" y="699340"/>
            <a:ext cx="11028500" cy="870430"/>
          </a:xfrm>
        </p:spPr>
        <p:txBody>
          <a:bodyPr/>
          <a:lstStyle/>
          <a:p>
            <a:r>
              <a:rPr lang="en-US" dirty="0"/>
              <a:t>Sample Holder Affected Area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2BBBB-E02D-A731-2324-FDE072A0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08" y="2229195"/>
            <a:ext cx="8320216" cy="23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8C52-426E-929B-9281-9A755EDB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03" y="757499"/>
            <a:ext cx="11028500" cy="870430"/>
          </a:xfrm>
        </p:spPr>
        <p:txBody>
          <a:bodyPr/>
          <a:lstStyle/>
          <a:p>
            <a:r>
              <a:rPr lang="en-US" dirty="0"/>
              <a:t>Pressure Impacts on Sample Holder Affected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14BB-12AF-E277-BE1B-B66B1100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9" y="5411098"/>
            <a:ext cx="11028499" cy="870431"/>
          </a:xfrm>
        </p:spPr>
        <p:txBody>
          <a:bodyPr/>
          <a:lstStyle/>
          <a:p>
            <a:r>
              <a:rPr lang="en-US" dirty="0"/>
              <a:t>Pressure impact observed on burn rate</a:t>
            </a:r>
          </a:p>
          <a:p>
            <a:r>
              <a:rPr lang="en-US" dirty="0"/>
              <a:t>Focused on ~40-50 psi range for sample holder evaluation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C6C275-F065-156C-EA2A-3A5783AFB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057874"/>
              </p:ext>
            </p:extLst>
          </p:nvPr>
        </p:nvGraphicFramePr>
        <p:xfrm>
          <a:off x="3498850" y="1808956"/>
          <a:ext cx="5194300" cy="324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6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D466-4A8F-FEEC-C2BB-4444BC43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89" y="980419"/>
            <a:ext cx="11028500" cy="870430"/>
          </a:xfrm>
        </p:spPr>
        <p:txBody>
          <a:bodyPr/>
          <a:lstStyle/>
          <a:p>
            <a:r>
              <a:rPr lang="en-US" dirty="0"/>
              <a:t>Sample Holder Impact Burn Rate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94249-A9C3-9883-BA28-2B2DB59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9" y="5173362"/>
            <a:ext cx="11028499" cy="1108168"/>
          </a:xfrm>
        </p:spPr>
        <p:txBody>
          <a:bodyPr/>
          <a:lstStyle/>
          <a:p>
            <a:r>
              <a:rPr lang="en-US" dirty="0"/>
              <a:t>Burn rate was found to be ~33% higher in center of sample vs in area closest to sample holder.</a:t>
            </a:r>
          </a:p>
          <a:p>
            <a:r>
              <a:rPr lang="en-US" dirty="0"/>
              <a:t>This suggests that regression rate evaluations should be performed &gt;4 cm away from the sample holder.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ABDD1-9D6E-35CF-28F3-8EA3015A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7" y="2128855"/>
            <a:ext cx="6391960" cy="149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052DA-24F6-2EA1-C734-235D4640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76" y="2128855"/>
            <a:ext cx="4590686" cy="2767824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B21722C-A24E-AC08-FF1B-B5C70A3CC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32182"/>
              </p:ext>
            </p:extLst>
          </p:nvPr>
        </p:nvGraphicFramePr>
        <p:xfrm>
          <a:off x="1819446" y="3790456"/>
          <a:ext cx="3511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11612" imgH="1104769" progId="Excel.Sheet.12">
                  <p:embed/>
                </p:oleObj>
              </mc:Choice>
              <mc:Fallback>
                <p:oleObj name="Worksheet" r:id="rId4" imgW="3511612" imgH="1104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9446" y="3790456"/>
                        <a:ext cx="35115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8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F85A-29E0-FCA5-B577-1C6F6229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1" y="427822"/>
            <a:ext cx="11028500" cy="870430"/>
          </a:xfrm>
        </p:spPr>
        <p:txBody>
          <a:bodyPr/>
          <a:lstStyle/>
          <a:p>
            <a:r>
              <a:rPr lang="en-US" i="0" u="none" strike="noStrike" baseline="0" dirty="0">
                <a:solidFill>
                  <a:srgbClr val="231F20"/>
                </a:solidFill>
              </a:rPr>
              <a:t>G124-18 Minimum Sample Length Impacts:</a:t>
            </a:r>
            <a:br>
              <a:rPr lang="en-US" i="0" u="none" strike="noStrike" baseline="0" dirty="0">
                <a:solidFill>
                  <a:srgbClr val="231F20"/>
                </a:solidFill>
              </a:rPr>
            </a:br>
            <a:r>
              <a:rPr lang="en-US" i="0" u="none" strike="noStrike" baseline="0" dirty="0">
                <a:solidFill>
                  <a:srgbClr val="231F20"/>
                </a:solidFill>
              </a:rPr>
              <a:t>Recommended Clarifications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FEF1-914C-B2F3-5C57-E4408F73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13" y="1814444"/>
            <a:ext cx="7196618" cy="1633271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231F20"/>
                </a:solidFill>
              </a:rPr>
              <a:t>Data suggests that for regression rate analysis, minimum sample lengths may need to be longer than the 101 mm currently required.</a:t>
            </a:r>
          </a:p>
          <a:p>
            <a:pPr algn="l"/>
            <a:r>
              <a:rPr lang="en-US" dirty="0">
                <a:solidFill>
                  <a:srgbClr val="231F20"/>
                </a:solidFill>
              </a:rPr>
              <a:t>Additional margin (1 cm) added to recommend heat affected sample holder area compared to evaluated (4 cm).</a:t>
            </a:r>
            <a:endParaRPr lang="en-US" sz="1800" b="0" i="0" u="none" strike="noStrike" baseline="0" dirty="0">
              <a:solidFill>
                <a:srgbClr val="231F20"/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231F20"/>
              </a:solidFill>
              <a:latin typeface="Times-Roman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231F20"/>
                </a:solidFill>
                <a:latin typeface="Times-Roman"/>
              </a:rPr>
              <a:t>3.1.11 </a:t>
            </a:r>
            <a:r>
              <a:rPr lang="en-US" sz="1800" b="0" i="1" u="none" strike="noStrike" baseline="0" dirty="0">
                <a:solidFill>
                  <a:srgbClr val="231F20"/>
                </a:solidFill>
                <a:latin typeface="Times-Italic"/>
              </a:rPr>
              <a:t>standard rod test sample, n—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Times-Roman"/>
              </a:rPr>
              <a:t>a 3.2 mm (0.125 in.) diameter rod with a minimum length of 101.6 mm (4 in.).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CC2EF-1DF6-6C87-68A4-2D24BA0AE454}"/>
              </a:ext>
            </a:extLst>
          </p:cNvPr>
          <p:cNvSpPr/>
          <p:nvPr/>
        </p:nvSpPr>
        <p:spPr>
          <a:xfrm>
            <a:off x="9194718" y="1952551"/>
            <a:ext cx="1026694" cy="4247952"/>
          </a:xfrm>
          <a:prstGeom prst="rect">
            <a:avLst/>
          </a:prstGeom>
          <a:gradFill flip="none" rotWithShape="1">
            <a:gsLst>
              <a:gs pos="82000">
                <a:schemeClr val="accent1"/>
              </a:gs>
              <a:gs pos="0">
                <a:srgbClr val="FF0000"/>
              </a:gs>
              <a:gs pos="14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56E8C3D-EF59-D618-3A56-DFDD162D8907}"/>
              </a:ext>
            </a:extLst>
          </p:cNvPr>
          <p:cNvSpPr/>
          <p:nvPr/>
        </p:nvSpPr>
        <p:spPr>
          <a:xfrm>
            <a:off x="10291993" y="2001495"/>
            <a:ext cx="211487" cy="1169551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214EC-1B8C-3702-006C-BB1E56FC30C9}"/>
              </a:ext>
            </a:extLst>
          </p:cNvPr>
          <p:cNvSpPr txBox="1"/>
          <p:nvPr/>
        </p:nvSpPr>
        <p:spPr>
          <a:xfrm>
            <a:off x="10551471" y="2154027"/>
            <a:ext cx="1640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Sample Holder Heat Sink</a:t>
            </a:r>
          </a:p>
          <a:p>
            <a:r>
              <a:rPr lang="en-US" sz="1400" b="1" dirty="0"/>
              <a:t>Affected Area</a:t>
            </a:r>
          </a:p>
          <a:p>
            <a:r>
              <a:rPr lang="en-US" sz="1400" dirty="0"/>
              <a:t>(&lt;5 cm from holder)</a:t>
            </a:r>
            <a:endParaRPr lang="en-US" sz="1400" b="1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1BECB31-6E30-25C1-8107-8A05BADA8C09}"/>
              </a:ext>
            </a:extLst>
          </p:cNvPr>
          <p:cNvSpPr/>
          <p:nvPr/>
        </p:nvSpPr>
        <p:spPr>
          <a:xfrm>
            <a:off x="10339984" y="5654075"/>
            <a:ext cx="211487" cy="523220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8C9DC-7FDD-515D-CC23-173F654613AD}"/>
              </a:ext>
            </a:extLst>
          </p:cNvPr>
          <p:cNvSpPr/>
          <p:nvPr/>
        </p:nvSpPr>
        <p:spPr>
          <a:xfrm>
            <a:off x="8109379" y="1429331"/>
            <a:ext cx="3326673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Sample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B55A8-AD17-401D-079B-0AD1A035EE7C}"/>
              </a:ext>
            </a:extLst>
          </p:cNvPr>
          <p:cNvSpPr txBox="1"/>
          <p:nvPr/>
        </p:nvSpPr>
        <p:spPr>
          <a:xfrm>
            <a:off x="10667318" y="5587363"/>
            <a:ext cx="1220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Igniter Heat Affected Area</a:t>
            </a:r>
          </a:p>
          <a:p>
            <a:r>
              <a:rPr lang="en-US" sz="1400" b="1" dirty="0"/>
              <a:t>3 cm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7B46EE4-8700-AA38-0434-E1BD7DAEB190}"/>
              </a:ext>
            </a:extLst>
          </p:cNvPr>
          <p:cNvSpPr/>
          <p:nvPr/>
        </p:nvSpPr>
        <p:spPr>
          <a:xfrm flipH="1">
            <a:off x="8983230" y="3273283"/>
            <a:ext cx="211488" cy="1169551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CACE3-1E42-B05F-DCF7-0B832F229A3F}"/>
              </a:ext>
            </a:extLst>
          </p:cNvPr>
          <p:cNvSpPr txBox="1"/>
          <p:nvPr/>
        </p:nvSpPr>
        <p:spPr>
          <a:xfrm>
            <a:off x="7756397" y="3423624"/>
            <a:ext cx="1226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Center of Sample</a:t>
            </a:r>
          </a:p>
          <a:p>
            <a:r>
              <a:rPr lang="en-US" sz="1400" dirty="0"/>
              <a:t>(5-10 cm from holder)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EFC3B-63C3-9442-A442-6AA9A2F34EC0}"/>
              </a:ext>
            </a:extLst>
          </p:cNvPr>
          <p:cNvSpPr txBox="1"/>
          <p:nvPr/>
        </p:nvSpPr>
        <p:spPr>
          <a:xfrm>
            <a:off x="3040050" y="3141537"/>
            <a:ext cx="2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Current: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9AEAD-9380-B08D-2624-6CAC9C480223}"/>
              </a:ext>
            </a:extLst>
          </p:cNvPr>
          <p:cNvSpPr txBox="1"/>
          <p:nvPr/>
        </p:nvSpPr>
        <p:spPr>
          <a:xfrm>
            <a:off x="2673473" y="4386466"/>
            <a:ext cx="319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Proposed Clarification: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903EE-D941-31DB-1575-A1641DAAF92D}"/>
              </a:ext>
            </a:extLst>
          </p:cNvPr>
          <p:cNvSpPr txBox="1">
            <a:spLocks/>
          </p:cNvSpPr>
          <p:nvPr/>
        </p:nvSpPr>
        <p:spPr>
          <a:xfrm>
            <a:off x="376740" y="4795311"/>
            <a:ext cx="7379657" cy="11798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31F20"/>
                </a:solidFill>
                <a:latin typeface="Times-Roman"/>
              </a:rPr>
              <a:t>3.1.11 </a:t>
            </a:r>
            <a:r>
              <a:rPr lang="en-US" i="1" dirty="0">
                <a:solidFill>
                  <a:srgbClr val="231F20"/>
                </a:solidFill>
                <a:latin typeface="Times-Italic"/>
              </a:rPr>
              <a:t>standard rod test sample, n—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a 3.2 mm (0.125 in.) diameter rod with a minimum length of 101.6 mm (4 in.). 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For regression rate analysis, a minimum length of 130 mm (5 in.) is recommended to provide sufficient length to avoid performing regression rate analysis in &lt;5 cm range closest to sample support and in &lt;3 cm range closest to igniter/ promoter.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G124 - </a:t>
            </a:r>
            <a:r>
              <a:rPr lang="en-US" dirty="0">
                <a:ea typeface="Times New Roman" panose="02020603050405020304" pitchFamily="18" charset="0"/>
              </a:rPr>
              <a:t>Determining the Combustion Behavior of Metallic Materials in Oxygen-Enriched Atmospheres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0B58-C1F2-5DBD-AD7B-5FFF42AF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ea typeface="Times New Roman" panose="02020603050405020304" pitchFamily="18" charset="0"/>
              </a:rPr>
              <a:t>G124 is a key test method for materials evaluation and selection for both spacecraft and industry applications.  </a:t>
            </a:r>
          </a:p>
          <a:p>
            <a:r>
              <a:rPr lang="en-US" sz="2000" dirty="0">
                <a:effectLst/>
                <a:ea typeface="Times New Roman" panose="02020603050405020304" pitchFamily="18" charset="0"/>
              </a:rPr>
              <a:t>As spacecraft and industry designs push the boundaries of materials selection, it is important to clearly define test method criteria.</a:t>
            </a:r>
          </a:p>
          <a:p>
            <a:pPr lvl="1"/>
            <a:r>
              <a:rPr lang="en-US" sz="2000" b="1" dirty="0">
                <a:effectLst/>
                <a:ea typeface="Times New Roman" panose="02020603050405020304" pitchFamily="18" charset="0"/>
              </a:rPr>
              <a:t>Valid Test Criteria</a:t>
            </a:r>
          </a:p>
          <a:p>
            <a:pPr lvl="1"/>
            <a:r>
              <a:rPr lang="en-US" sz="2000" b="1" dirty="0">
                <a:ea typeface="Times New Roman" panose="02020603050405020304" pitchFamily="18" charset="0"/>
              </a:rPr>
              <a:t>S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ample holder affects on regression rate analysis</a:t>
            </a:r>
          </a:p>
          <a:p>
            <a:r>
              <a:rPr lang="en-US" sz="2000" dirty="0">
                <a:effectLst/>
                <a:ea typeface="Times New Roman" panose="02020603050405020304" pitchFamily="18" charset="0"/>
              </a:rPr>
              <a:t>Presenting data from WSTF test campaign. 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roposed refinements to the existing G124 standard.  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72" y="765940"/>
            <a:ext cx="11028500" cy="870430"/>
          </a:xfrm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0B58-C1F2-5DBD-AD7B-5FFF42AF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6" y="1636370"/>
            <a:ext cx="11532128" cy="4066820"/>
          </a:xfrm>
        </p:spPr>
        <p:txBody>
          <a:bodyPr/>
          <a:lstStyle/>
          <a:p>
            <a:r>
              <a:rPr lang="en-US" sz="2000" dirty="0"/>
              <a:t>Valid Ignition/ Sustained Propagation Criteria</a:t>
            </a:r>
          </a:p>
          <a:p>
            <a:pPr lvl="1"/>
            <a:r>
              <a:rPr lang="en-US" dirty="0"/>
              <a:t>Evaluations at WSTF suggest that ambiguity exists in how to apply G124-18 valid test and burn length criteria.</a:t>
            </a:r>
          </a:p>
          <a:p>
            <a:pPr lvl="1"/>
            <a:r>
              <a:rPr lang="en-US" dirty="0"/>
              <a:t>Recommendation to clarify “valid test” definition to include:</a:t>
            </a:r>
          </a:p>
          <a:p>
            <a:pPr lvl="2"/>
            <a:r>
              <a:rPr lang="en-US" dirty="0"/>
              <a:t>Full cross-section melt as part of criteria</a:t>
            </a:r>
          </a:p>
          <a:p>
            <a:pPr lvl="2"/>
            <a:r>
              <a:rPr lang="en-US" dirty="0"/>
              <a:t>Post-test burn length verification to ensure promoter length area was fully melted or consumed</a:t>
            </a:r>
          </a:p>
          <a:p>
            <a:pPr lvl="1"/>
            <a:r>
              <a:rPr lang="en-US" dirty="0"/>
              <a:t>Recommendation to clarify “Burn Length” definition:</a:t>
            </a:r>
          </a:p>
          <a:p>
            <a:pPr lvl="2"/>
            <a:r>
              <a:rPr lang="en-US" dirty="0"/>
              <a:t>To clarify the furthest point of undisturbed/un-melted material as the point to be used for post-test burn length evaluation</a:t>
            </a:r>
          </a:p>
          <a:p>
            <a:r>
              <a:rPr lang="en-US" sz="2000" dirty="0"/>
              <a:t>Sample Holder Heat Affected Area</a:t>
            </a:r>
          </a:p>
          <a:p>
            <a:pPr lvl="1"/>
            <a:r>
              <a:rPr lang="en-US" dirty="0"/>
              <a:t>Testing at WSTF showed that sample holder heat sink effects can impact regression rates in &lt;4 cm range.    </a:t>
            </a:r>
          </a:p>
          <a:p>
            <a:pPr lvl="1"/>
            <a:r>
              <a:rPr lang="en-US" dirty="0"/>
              <a:t>Recommendation provided to update G124 to increase minimum sample length to 130 mm (5 in.) when being used for regression rate analysis and for data &lt;5 cm of the sample holder to be avoided.  </a:t>
            </a:r>
          </a:p>
        </p:txBody>
      </p:sp>
    </p:spTree>
    <p:extLst>
      <p:ext uri="{BB962C8B-B14F-4D97-AF65-F5344CB8AC3E}">
        <p14:creationId xmlns:p14="http://schemas.microsoft.com/office/powerpoint/2010/main" val="13153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F111-981D-C955-38B5-636386AC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3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CDDE-B91A-317D-6FB2-000F74BF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ea typeface="Times New Roman" panose="02020603050405020304" pitchFamily="18" charset="0"/>
              </a:rPr>
              <a:t>Valid Test Criteria</a:t>
            </a:r>
            <a:b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5" y="426852"/>
            <a:ext cx="11028500" cy="870430"/>
          </a:xfrm>
        </p:spPr>
        <p:txBody>
          <a:bodyPr/>
          <a:lstStyle/>
          <a:p>
            <a:r>
              <a:rPr lang="en-US" i="0" u="none" strike="noStrike" baseline="0" dirty="0">
                <a:solidFill>
                  <a:srgbClr val="231F20"/>
                </a:solidFill>
              </a:rPr>
              <a:t>G124-18</a:t>
            </a:r>
            <a:r>
              <a:rPr lang="en-US" dirty="0">
                <a:solidFill>
                  <a:srgbClr val="231F20"/>
                </a:solidFill>
              </a:rPr>
              <a:t>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0B58-C1F2-5DBD-AD7B-5FFF42AF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77" y="1614959"/>
            <a:ext cx="11479696" cy="16068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i="0" u="none" strike="noStrike" baseline="0" dirty="0">
                <a:solidFill>
                  <a:srgbClr val="231F20"/>
                </a:solidFill>
              </a:rPr>
              <a:t>Section 1.1 states: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This test method covers test apparatus and techniques to determine the minimum test gas pressure and sample temperature that </a:t>
            </a:r>
            <a:r>
              <a:rPr lang="en-US" sz="2400" b="1" i="1" u="none" strike="noStrike" baseline="0" dirty="0">
                <a:solidFill>
                  <a:srgbClr val="0000FF"/>
                </a:solidFill>
              </a:rPr>
              <a:t>supports self-sustained burning</a:t>
            </a:r>
            <a:r>
              <a:rPr lang="en-US" sz="2400" b="1" i="1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and the regression rate of the melting surface of a standardized sample of a metallic material that has been ignited using a promoter</a:t>
            </a:r>
            <a:r>
              <a:rPr lang="en-US" sz="2400" b="0" i="0" u="none" strike="noStrike" baseline="0" dirty="0">
                <a:solidFill>
                  <a:srgbClr val="231F20"/>
                </a:solidFill>
              </a:rPr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9D184-8401-197D-13E4-215C11C458AB}"/>
              </a:ext>
            </a:extLst>
          </p:cNvPr>
          <p:cNvSpPr/>
          <p:nvPr/>
        </p:nvSpPr>
        <p:spPr>
          <a:xfrm>
            <a:off x="4124653" y="3470262"/>
            <a:ext cx="1026694" cy="2442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142F1-AFCC-6EFF-4B20-EA95C797B6DE}"/>
              </a:ext>
            </a:extLst>
          </p:cNvPr>
          <p:cNvSpPr/>
          <p:nvPr/>
        </p:nvSpPr>
        <p:spPr>
          <a:xfrm>
            <a:off x="6028958" y="3470262"/>
            <a:ext cx="1026694" cy="2001306"/>
          </a:xfrm>
          <a:prstGeom prst="rect">
            <a:avLst/>
          </a:prstGeom>
          <a:gradFill flip="none" rotWithShape="1">
            <a:gsLst>
              <a:gs pos="99000">
                <a:schemeClr val="accent1"/>
              </a:gs>
              <a:gs pos="0">
                <a:srgbClr val="FF0000"/>
              </a:gs>
              <a:gs pos="53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90295-6323-596D-F3A3-4BB41D81CB7C}"/>
              </a:ext>
            </a:extLst>
          </p:cNvPr>
          <p:cNvSpPr txBox="1"/>
          <p:nvPr/>
        </p:nvSpPr>
        <p:spPr>
          <a:xfrm>
            <a:off x="3682276" y="3617635"/>
            <a:ext cx="1831794" cy="36933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Ignition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69986-5AF3-7BDD-64CF-239F6371E548}"/>
              </a:ext>
            </a:extLst>
          </p:cNvPr>
          <p:cNvSpPr txBox="1"/>
          <p:nvPr/>
        </p:nvSpPr>
        <p:spPr>
          <a:xfrm>
            <a:off x="5638865" y="3602178"/>
            <a:ext cx="1806879" cy="1200329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Self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Sustained Burning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D047C-41E7-C2D7-C124-F3AD5772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4" b="90830" l="9605" r="90395">
                        <a14:foregroundMark x1="63842" y1="91703" x2="35593" y2="89083"/>
                        <a14:foregroundMark x1="90960" y1="54148" x2="89831" y2="66376"/>
                        <a14:foregroundMark x1="46328" y1="8734" x2="46328" y2="8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2261" y="4906796"/>
            <a:ext cx="1079086" cy="1396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9ABAD1-42AF-74F5-CD9E-60048670F458}"/>
              </a:ext>
            </a:extLst>
          </p:cNvPr>
          <p:cNvSpPr txBox="1"/>
          <p:nvPr/>
        </p:nvSpPr>
        <p:spPr>
          <a:xfrm>
            <a:off x="7456697" y="3505506"/>
            <a:ext cx="4036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“Overwhelming” ignition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ignition is confirmed &amp; you exit ignitor-affected area, now you can evaluate self-sustained burning.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How do you verify material was ignited sufficiently to achieve self-sustained burning?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D908E-65B1-86DB-BF8D-BB29047DBFAD}"/>
              </a:ext>
            </a:extLst>
          </p:cNvPr>
          <p:cNvSpPr txBox="1"/>
          <p:nvPr/>
        </p:nvSpPr>
        <p:spPr>
          <a:xfrm>
            <a:off x="749011" y="3456492"/>
            <a:ext cx="2720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Evaluates how much input energy is required to ignite a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G124 is </a:t>
            </a:r>
            <a:r>
              <a:rPr lang="en-US" u="sng" dirty="0"/>
              <a:t>NOT</a:t>
            </a:r>
            <a:r>
              <a:rPr lang="en-US" dirty="0"/>
              <a:t> an ignition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BEDF-956D-238A-E663-80E8FBCD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00" y="402811"/>
            <a:ext cx="11028500" cy="870430"/>
          </a:xfrm>
        </p:spPr>
        <p:txBody>
          <a:bodyPr/>
          <a:lstStyle/>
          <a:p>
            <a:r>
              <a:rPr lang="en-US" dirty="0"/>
              <a:t>G-124-18 Igniter and Promoter 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ABE9-10CF-D4C2-9698-0D12F6E36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50" y="1500607"/>
            <a:ext cx="11028499" cy="2267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231F20"/>
                </a:solidFill>
              </a:rPr>
              <a:t>3.1.5 igniter, n—a material used to ignite the promoter that can burn under an electrical influence, such as a small-diameter wire.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231F20"/>
                </a:solidFill>
              </a:rPr>
              <a:t>3.1.8 promoter, n—an optional material that can add supplemental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231F20"/>
                </a:solidFill>
              </a:rPr>
              <a:t>heat and increase the temperature to </a:t>
            </a:r>
            <a:r>
              <a:rPr lang="en-US" sz="2400" b="1" i="1" dirty="0">
                <a:solidFill>
                  <a:srgbClr val="0000FF"/>
                </a:solidFill>
              </a:rPr>
              <a:t>start burning of the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metallic material </a:t>
            </a:r>
            <a:r>
              <a:rPr lang="en-US" sz="2400" i="1" dirty="0">
                <a:solidFill>
                  <a:srgbClr val="231F20"/>
                </a:solidFill>
              </a:rPr>
              <a:t>being tested.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D3350-6A6A-86B5-EC5E-E9E4C9C3E4BE}"/>
              </a:ext>
            </a:extLst>
          </p:cNvPr>
          <p:cNvSpPr txBox="1"/>
          <p:nvPr/>
        </p:nvSpPr>
        <p:spPr>
          <a:xfrm>
            <a:off x="5608757" y="4259507"/>
            <a:ext cx="565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How do you verify material burning has started?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8008C-BF4B-D01F-581B-5F39FBEFB1DA}"/>
              </a:ext>
            </a:extLst>
          </p:cNvPr>
          <p:cNvSpPr/>
          <p:nvPr/>
        </p:nvSpPr>
        <p:spPr>
          <a:xfrm>
            <a:off x="4191971" y="3995811"/>
            <a:ext cx="1026694" cy="2001306"/>
          </a:xfrm>
          <a:prstGeom prst="rect">
            <a:avLst/>
          </a:prstGeom>
          <a:gradFill flip="none" rotWithShape="1">
            <a:gsLst>
              <a:gs pos="99000">
                <a:schemeClr val="accent1"/>
              </a:gs>
              <a:gs pos="0">
                <a:srgbClr val="FF0000"/>
              </a:gs>
              <a:gs pos="53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92BB0-272C-FB59-1C6E-79A8CA7C6CFD}"/>
              </a:ext>
            </a:extLst>
          </p:cNvPr>
          <p:cNvSpPr txBox="1"/>
          <p:nvPr/>
        </p:nvSpPr>
        <p:spPr>
          <a:xfrm>
            <a:off x="3801878" y="4127727"/>
            <a:ext cx="1806879" cy="1200329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Self-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Sustained Burning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995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9D5-55EB-2744-B294-3D07BF15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31F20"/>
                </a:solidFill>
              </a:rPr>
              <a:t>G124-18 </a:t>
            </a:r>
            <a:r>
              <a:rPr lang="en-US" dirty="0"/>
              <a:t>Valid Test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0B58-C1F2-5DBD-AD7B-5FFF42AF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9" y="2214710"/>
            <a:ext cx="11028499" cy="15919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i="0" u="none" strike="noStrike" baseline="0" dirty="0">
                <a:solidFill>
                  <a:srgbClr val="231F20"/>
                </a:solidFill>
              </a:rPr>
              <a:t>Section 3.1.13 defines: </a:t>
            </a:r>
            <a:r>
              <a:rPr lang="en-US" sz="2800" b="0" i="1" u="none" strike="noStrike" baseline="0" dirty="0">
                <a:solidFill>
                  <a:srgbClr val="231F20"/>
                </a:solidFill>
              </a:rPr>
              <a:t>valid test, n—a test in which the igniter and/or promoter combination </a:t>
            </a:r>
            <a:r>
              <a:rPr lang="en-US" sz="2800" b="1" i="1" u="sng" strike="noStrike" baseline="0" dirty="0">
                <a:solidFill>
                  <a:srgbClr val="0000FF"/>
                </a:solidFill>
              </a:rPr>
              <a:t>has melted </a:t>
            </a:r>
            <a:r>
              <a:rPr lang="en-US" sz="2800" b="0" i="1" u="none" strike="noStrike" baseline="0" dirty="0">
                <a:solidFill>
                  <a:srgbClr val="231F20"/>
                </a:solidFill>
              </a:rPr>
              <a:t>the </a:t>
            </a:r>
            <a:r>
              <a:rPr lang="en-US" sz="2800" b="1" i="1" u="sng" strike="noStrike" baseline="0" dirty="0">
                <a:solidFill>
                  <a:srgbClr val="0000FF"/>
                </a:solidFill>
              </a:rPr>
              <a:t>bottom section </a:t>
            </a:r>
            <a:r>
              <a:rPr lang="en-US" sz="2800" b="0" i="1" u="none" strike="noStrike" baseline="0" dirty="0">
                <a:solidFill>
                  <a:srgbClr val="231F20"/>
                </a:solidFill>
              </a:rPr>
              <a:t>of the test sample where the igniter and/or promoter is located.</a:t>
            </a:r>
          </a:p>
          <a:p>
            <a:pPr marL="0" indent="0" algn="l">
              <a:buNone/>
            </a:pPr>
            <a:endParaRPr lang="en-US" sz="2000" dirty="0">
              <a:solidFill>
                <a:srgbClr val="231F2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9FDCA-50FA-D472-9189-4F8EDC7A0F10}"/>
              </a:ext>
            </a:extLst>
          </p:cNvPr>
          <p:cNvSpPr txBox="1"/>
          <p:nvPr/>
        </p:nvSpPr>
        <p:spPr>
          <a:xfrm>
            <a:off x="5180011" y="4753888"/>
            <a:ext cx="43660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What constitutes melt?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What constitutes bottom section?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F52FF-AFCE-5E15-4820-39A3D7CFA279}"/>
              </a:ext>
            </a:extLst>
          </p:cNvPr>
          <p:cNvSpPr/>
          <p:nvPr/>
        </p:nvSpPr>
        <p:spPr>
          <a:xfrm>
            <a:off x="3731553" y="4021808"/>
            <a:ext cx="1026694" cy="2001306"/>
          </a:xfrm>
          <a:prstGeom prst="rect">
            <a:avLst/>
          </a:prstGeom>
          <a:gradFill flip="none" rotWithShape="1">
            <a:gsLst>
              <a:gs pos="99000">
                <a:schemeClr val="accent1"/>
              </a:gs>
              <a:gs pos="0">
                <a:srgbClr val="FF0000"/>
              </a:gs>
              <a:gs pos="53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1C872-825E-22D9-A279-D467066D8C5A}"/>
              </a:ext>
            </a:extLst>
          </p:cNvPr>
          <p:cNvSpPr txBox="1"/>
          <p:nvPr/>
        </p:nvSpPr>
        <p:spPr>
          <a:xfrm>
            <a:off x="3341460" y="4153724"/>
            <a:ext cx="1806879" cy="1200329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Self-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Sustained Burning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2534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8E0C-9134-30A3-6B75-C00A6ADA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88" y="503662"/>
            <a:ext cx="11028500" cy="870430"/>
          </a:xfrm>
        </p:spPr>
        <p:txBody>
          <a:bodyPr/>
          <a:lstStyle/>
          <a:p>
            <a:r>
              <a:rPr lang="en-US" dirty="0"/>
              <a:t>Melt and Drip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C31F-79A7-64B6-0743-A18E3700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74" y="1264675"/>
            <a:ext cx="11742451" cy="4982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“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valid test, n—a test in which the igniter and/or promoter combination </a:t>
            </a:r>
            <a:r>
              <a:rPr lang="en-US" sz="2400" b="1" i="1" u="sng" strike="noStrike" baseline="0" dirty="0">
                <a:solidFill>
                  <a:srgbClr val="0000FF"/>
                </a:solidFill>
              </a:rPr>
              <a:t>has melted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the </a:t>
            </a:r>
            <a:r>
              <a:rPr lang="en-US" sz="2400" b="1" i="1" u="sng" strike="noStrike" baseline="0" dirty="0">
                <a:solidFill>
                  <a:srgbClr val="0000FF"/>
                </a:solidFill>
              </a:rPr>
              <a:t>bottom section </a:t>
            </a:r>
            <a:r>
              <a:rPr lang="en-US" sz="2400" b="0" i="1" u="none" strike="noStrike" baseline="0" dirty="0">
                <a:solidFill>
                  <a:srgbClr val="231F20"/>
                </a:solidFill>
              </a:rPr>
              <a:t>of the test sample where the igniter and/or promoter is located.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” 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98EEB-6D1E-2B1A-102C-022DA171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75" y="2406648"/>
            <a:ext cx="2202904" cy="1818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841AD-5110-E758-8915-BF4413AB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72" y="2410711"/>
            <a:ext cx="2202904" cy="181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F67BE-FBD6-28B4-0A5A-D4846F7F6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7257"/>
            <a:ext cx="2388513" cy="2631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A5A90-FC63-9A8B-36D8-A140F7E34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013" y="4247257"/>
            <a:ext cx="2361679" cy="2620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3275B-E0DB-3C11-5EB4-4B8E270F1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600" y="4247257"/>
            <a:ext cx="2405064" cy="2625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48B3F-9CAA-49E7-E537-D5E2B1930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345" y="4253329"/>
            <a:ext cx="2552720" cy="2630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F394B8-AD02-1807-E055-EDD995F32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604" y="4248677"/>
            <a:ext cx="2450490" cy="263045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F5664B-622A-8CB0-9B3A-D498D9E61AFC}"/>
              </a:ext>
            </a:extLst>
          </p:cNvPr>
          <p:cNvSpPr txBox="1">
            <a:spLocks/>
          </p:cNvSpPr>
          <p:nvPr/>
        </p:nvSpPr>
        <p:spPr>
          <a:xfrm>
            <a:off x="353961" y="2953424"/>
            <a:ext cx="7111466" cy="11127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Melt </a:t>
            </a:r>
            <a:r>
              <a:rPr lang="en-US" sz="2400" b="1" u="sng" dirty="0"/>
              <a:t>and Drip</a:t>
            </a:r>
            <a:r>
              <a:rPr lang="en-US" sz="2400" b="1" dirty="0"/>
              <a:t> </a:t>
            </a:r>
            <a:r>
              <a:rPr lang="en-US" sz="2400" dirty="0"/>
              <a:t>is preferred way to confirm full melt of bottom section of material.</a:t>
            </a:r>
          </a:p>
        </p:txBody>
      </p:sp>
    </p:spTree>
    <p:extLst>
      <p:ext uri="{BB962C8B-B14F-4D97-AF65-F5344CB8AC3E}">
        <p14:creationId xmlns:p14="http://schemas.microsoft.com/office/powerpoint/2010/main" val="3982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B282-1B69-C704-86B9-126CF5CD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39" y="471442"/>
            <a:ext cx="11028500" cy="870430"/>
          </a:xfrm>
        </p:spPr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Ensuring Valid Test in Challenging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D352-2F2D-0173-AC66-3883026D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7" y="3137762"/>
            <a:ext cx="3006915" cy="2863538"/>
          </a:xfrm>
        </p:spPr>
        <p:txBody>
          <a:bodyPr/>
          <a:lstStyle/>
          <a:p>
            <a:r>
              <a:rPr lang="en-US" sz="2000" dirty="0"/>
              <a:t>Depending on material and conditions, achieving full drip can be challenging.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Clarification needed for “Bottom Section.”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</a:rPr>
              <a:t>Full Cross Section 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</a:rPr>
              <a:t>Full Promoter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CE55B-29C4-7D02-5722-0D9625AA8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4" y="3127716"/>
            <a:ext cx="8721623" cy="2863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1EA257-8487-D3C6-F215-73BD284930A6}"/>
              </a:ext>
            </a:extLst>
          </p:cNvPr>
          <p:cNvCxnSpPr>
            <a:cxnSpLocks/>
          </p:cNvCxnSpPr>
          <p:nvPr/>
        </p:nvCxnSpPr>
        <p:spPr>
          <a:xfrm>
            <a:off x="3420404" y="5330973"/>
            <a:ext cx="8721623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890D60-EEFA-9597-5A2B-3CD4C5851473}"/>
              </a:ext>
            </a:extLst>
          </p:cNvPr>
          <p:cNvCxnSpPr>
            <a:cxnSpLocks/>
          </p:cNvCxnSpPr>
          <p:nvPr/>
        </p:nvCxnSpPr>
        <p:spPr>
          <a:xfrm flipV="1">
            <a:off x="3420404" y="4955177"/>
            <a:ext cx="8745473" cy="1384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135913-5C1A-68A3-D54B-B98CEA1FF851}"/>
              </a:ext>
            </a:extLst>
          </p:cNvPr>
          <p:cNvSpPr txBox="1"/>
          <p:nvPr/>
        </p:nvSpPr>
        <p:spPr>
          <a:xfrm>
            <a:off x="5605983" y="3240489"/>
            <a:ext cx="1254070" cy="107721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Full Cross Section Melt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Valid Test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253833-E7CE-CCB3-94A2-7F1F12C5C2D5}"/>
              </a:ext>
            </a:extLst>
          </p:cNvPr>
          <p:cNvSpPr txBox="1">
            <a:spLocks/>
          </p:cNvSpPr>
          <p:nvPr/>
        </p:nvSpPr>
        <p:spPr>
          <a:xfrm>
            <a:off x="334943" y="1501669"/>
            <a:ext cx="11522114" cy="4982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14313" indent="-2143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30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8591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ea typeface="Times New Roman" panose="02020603050405020304" pitchFamily="18" charset="0"/>
              </a:rPr>
              <a:t>“</a:t>
            </a:r>
            <a:r>
              <a:rPr lang="en-US" sz="2400" i="1" dirty="0">
                <a:solidFill>
                  <a:srgbClr val="231F20"/>
                </a:solidFill>
              </a:rPr>
              <a:t>valid test, n—a test in which the igniter and/or promoter combination </a:t>
            </a:r>
            <a:r>
              <a:rPr lang="en-US" sz="2400" b="1" i="1" u="sng" dirty="0">
                <a:solidFill>
                  <a:srgbClr val="0000FF"/>
                </a:solidFill>
              </a:rPr>
              <a:t>has melted </a:t>
            </a:r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i="1" dirty="0">
                <a:solidFill>
                  <a:srgbClr val="231F20"/>
                </a:solidFill>
              </a:rPr>
              <a:t>he </a:t>
            </a:r>
            <a:r>
              <a:rPr lang="en-US" sz="2400" b="1" i="1" u="sng" dirty="0">
                <a:solidFill>
                  <a:srgbClr val="0000FF"/>
                </a:solidFill>
              </a:rPr>
              <a:t>bottom section </a:t>
            </a:r>
            <a:r>
              <a:rPr lang="en-US" sz="2400" i="1" dirty="0">
                <a:solidFill>
                  <a:srgbClr val="231F20"/>
                </a:solidFill>
              </a:rPr>
              <a:t>of the test sample where the igniter and/or promoter is located.</a:t>
            </a:r>
            <a:r>
              <a:rPr lang="en-US" sz="2400" dirty="0">
                <a:ea typeface="Times New Roman" panose="02020603050405020304" pitchFamily="18" charset="0"/>
              </a:rPr>
              <a:t>” 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B2917-DC05-5367-6C4F-59B08F43E74E}"/>
              </a:ext>
            </a:extLst>
          </p:cNvPr>
          <p:cNvSpPr txBox="1"/>
          <p:nvPr/>
        </p:nvSpPr>
        <p:spPr>
          <a:xfrm>
            <a:off x="4227878" y="5048554"/>
            <a:ext cx="1747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Initial Sample 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28543F-ECE7-5CC6-ED57-D7AB5D148BC4}"/>
              </a:ext>
            </a:extLst>
          </p:cNvPr>
          <p:cNvSpPr txBox="1"/>
          <p:nvPr/>
        </p:nvSpPr>
        <p:spPr>
          <a:xfrm>
            <a:off x="4227878" y="4672323"/>
            <a:ext cx="1598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Promoter Interface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86741F-98CC-1D4F-4B91-C7909703CAB3}"/>
              </a:ext>
            </a:extLst>
          </p:cNvPr>
          <p:cNvSpPr txBox="1"/>
          <p:nvPr/>
        </p:nvSpPr>
        <p:spPr>
          <a:xfrm>
            <a:off x="3526191" y="3236994"/>
            <a:ext cx="1187636" cy="83099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Partial Melt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Invalid Test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059AF-6F82-EBF0-D399-D328336AED6F}"/>
              </a:ext>
            </a:extLst>
          </p:cNvPr>
          <p:cNvSpPr txBox="1"/>
          <p:nvPr/>
        </p:nvSpPr>
        <p:spPr>
          <a:xfrm>
            <a:off x="7397472" y="3236993"/>
            <a:ext cx="1187636" cy="83099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Partial Melt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Invalid Test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6FA1F-8FA9-7A17-EFDC-613D4BF0C02B}"/>
              </a:ext>
            </a:extLst>
          </p:cNvPr>
          <p:cNvSpPr txBox="1"/>
          <p:nvPr/>
        </p:nvSpPr>
        <p:spPr>
          <a:xfrm>
            <a:off x="9175931" y="3247718"/>
            <a:ext cx="1187636" cy="83099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Melt &amp; Drip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Valid Test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BC05B6-1FA4-E473-26BA-FED4B4D226EC}"/>
              </a:ext>
            </a:extLst>
          </p:cNvPr>
          <p:cNvSpPr txBox="1"/>
          <p:nvPr/>
        </p:nvSpPr>
        <p:spPr>
          <a:xfrm>
            <a:off x="10900986" y="3236992"/>
            <a:ext cx="1187636" cy="83099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Partial Melt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Invalid Test</a:t>
            </a:r>
          </a:p>
        </p:txBody>
      </p:sp>
    </p:spTree>
    <p:extLst>
      <p:ext uri="{BB962C8B-B14F-4D97-AF65-F5344CB8AC3E}">
        <p14:creationId xmlns:p14="http://schemas.microsoft.com/office/powerpoint/2010/main" val="887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8C4A-34B8-8E08-1CB5-DB9F28A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83" y="347719"/>
            <a:ext cx="11028500" cy="870430"/>
          </a:xfrm>
        </p:spPr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Ensuring Valid Test in Challenging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A696-877B-4656-0F38-B17D2D0EB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6" y="1497875"/>
            <a:ext cx="5312804" cy="2821577"/>
          </a:xfrm>
        </p:spPr>
        <p:txBody>
          <a:bodyPr/>
          <a:lstStyle/>
          <a:p>
            <a:r>
              <a:rPr lang="en-US" sz="2000" dirty="0">
                <a:ea typeface="Times New Roman" panose="02020603050405020304" pitchFamily="18" charset="0"/>
              </a:rPr>
              <a:t>Clarification needed for “Bottom Section.”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</a:rPr>
              <a:t>Full Cross Section 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</a:rPr>
              <a:t>Full Promoter Area</a:t>
            </a:r>
          </a:p>
          <a:p>
            <a:r>
              <a:rPr lang="en-US" sz="2000" dirty="0"/>
              <a:t>Can be evaluated via pre- &amp; post-test measurements.</a:t>
            </a:r>
          </a:p>
          <a:p>
            <a:r>
              <a:rPr lang="en-US" sz="2000" dirty="0"/>
              <a:t>Evaluate post-test sample length at lowest point with no melt.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29607-B655-5E17-40D5-B51658D87786}"/>
              </a:ext>
            </a:extLst>
          </p:cNvPr>
          <p:cNvSpPr/>
          <p:nvPr/>
        </p:nvSpPr>
        <p:spPr>
          <a:xfrm flipH="1">
            <a:off x="8960432" y="1315891"/>
            <a:ext cx="1409811" cy="3270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220327-3028-129A-9EC5-D0180FAE1DEA}"/>
              </a:ext>
            </a:extLst>
          </p:cNvPr>
          <p:cNvSpPr/>
          <p:nvPr/>
        </p:nvSpPr>
        <p:spPr>
          <a:xfrm flipH="1">
            <a:off x="8478740" y="3450163"/>
            <a:ext cx="1959429" cy="2132928"/>
          </a:xfrm>
          <a:custGeom>
            <a:avLst/>
            <a:gdLst>
              <a:gd name="connsiteX0" fmla="*/ 45720 w 1892808"/>
              <a:gd name="connsiteY0" fmla="*/ 1133856 h 2066544"/>
              <a:gd name="connsiteX1" fmla="*/ 64008 w 1892808"/>
              <a:gd name="connsiteY1" fmla="*/ 1078992 h 2066544"/>
              <a:gd name="connsiteX2" fmla="*/ 118872 w 1892808"/>
              <a:gd name="connsiteY2" fmla="*/ 1069848 h 2066544"/>
              <a:gd name="connsiteX3" fmla="*/ 228600 w 1892808"/>
              <a:gd name="connsiteY3" fmla="*/ 1033272 h 2066544"/>
              <a:gd name="connsiteX4" fmla="*/ 283464 w 1892808"/>
              <a:gd name="connsiteY4" fmla="*/ 978408 h 2066544"/>
              <a:gd name="connsiteX5" fmla="*/ 310896 w 1892808"/>
              <a:gd name="connsiteY5" fmla="*/ 950976 h 2066544"/>
              <a:gd name="connsiteX6" fmla="*/ 329184 w 1892808"/>
              <a:gd name="connsiteY6" fmla="*/ 923544 h 2066544"/>
              <a:gd name="connsiteX7" fmla="*/ 411480 w 1892808"/>
              <a:gd name="connsiteY7" fmla="*/ 850392 h 2066544"/>
              <a:gd name="connsiteX8" fmla="*/ 457200 w 1892808"/>
              <a:gd name="connsiteY8" fmla="*/ 822960 h 2066544"/>
              <a:gd name="connsiteX9" fmla="*/ 484632 w 1892808"/>
              <a:gd name="connsiteY9" fmla="*/ 813816 h 2066544"/>
              <a:gd name="connsiteX10" fmla="*/ 566928 w 1892808"/>
              <a:gd name="connsiteY10" fmla="*/ 722376 h 2066544"/>
              <a:gd name="connsiteX11" fmla="*/ 640080 w 1892808"/>
              <a:gd name="connsiteY11" fmla="*/ 640080 h 2066544"/>
              <a:gd name="connsiteX12" fmla="*/ 649224 w 1892808"/>
              <a:gd name="connsiteY12" fmla="*/ 576072 h 2066544"/>
              <a:gd name="connsiteX13" fmla="*/ 877824 w 1892808"/>
              <a:gd name="connsiteY13" fmla="*/ 512064 h 2066544"/>
              <a:gd name="connsiteX14" fmla="*/ 941832 w 1892808"/>
              <a:gd name="connsiteY14" fmla="*/ 438912 h 2066544"/>
              <a:gd name="connsiteX15" fmla="*/ 969264 w 1892808"/>
              <a:gd name="connsiteY15" fmla="*/ 411480 h 2066544"/>
              <a:gd name="connsiteX16" fmla="*/ 1188720 w 1892808"/>
              <a:gd name="connsiteY16" fmla="*/ 402336 h 2066544"/>
              <a:gd name="connsiteX17" fmla="*/ 1307592 w 1892808"/>
              <a:gd name="connsiteY17" fmla="*/ 219456 h 2066544"/>
              <a:gd name="connsiteX18" fmla="*/ 1344168 w 1892808"/>
              <a:gd name="connsiteY18" fmla="*/ 173736 h 2066544"/>
              <a:gd name="connsiteX19" fmla="*/ 1353312 w 1892808"/>
              <a:gd name="connsiteY19" fmla="*/ 100584 h 2066544"/>
              <a:gd name="connsiteX20" fmla="*/ 1399032 w 1892808"/>
              <a:gd name="connsiteY20" fmla="*/ 91440 h 2066544"/>
              <a:gd name="connsiteX21" fmla="*/ 1408176 w 1892808"/>
              <a:gd name="connsiteY21" fmla="*/ 64008 h 2066544"/>
              <a:gd name="connsiteX22" fmla="*/ 1426464 w 1892808"/>
              <a:gd name="connsiteY22" fmla="*/ 36576 h 2066544"/>
              <a:gd name="connsiteX23" fmla="*/ 1435608 w 1892808"/>
              <a:gd name="connsiteY23" fmla="*/ 9144 h 2066544"/>
              <a:gd name="connsiteX24" fmla="*/ 1463040 w 1892808"/>
              <a:gd name="connsiteY24" fmla="*/ 0 h 2066544"/>
              <a:gd name="connsiteX25" fmla="*/ 1517904 w 1892808"/>
              <a:gd name="connsiteY25" fmla="*/ 45720 h 2066544"/>
              <a:gd name="connsiteX26" fmla="*/ 1591056 w 1892808"/>
              <a:gd name="connsiteY26" fmla="*/ 109728 h 2066544"/>
              <a:gd name="connsiteX27" fmla="*/ 1600200 w 1892808"/>
              <a:gd name="connsiteY27" fmla="*/ 137160 h 2066544"/>
              <a:gd name="connsiteX28" fmla="*/ 1664208 w 1892808"/>
              <a:gd name="connsiteY28" fmla="*/ 192024 h 2066544"/>
              <a:gd name="connsiteX29" fmla="*/ 1691640 w 1892808"/>
              <a:gd name="connsiteY29" fmla="*/ 246888 h 2066544"/>
              <a:gd name="connsiteX30" fmla="*/ 1719072 w 1892808"/>
              <a:gd name="connsiteY30" fmla="*/ 283464 h 2066544"/>
              <a:gd name="connsiteX31" fmla="*/ 1801368 w 1892808"/>
              <a:gd name="connsiteY31" fmla="*/ 429768 h 2066544"/>
              <a:gd name="connsiteX32" fmla="*/ 1865376 w 1892808"/>
              <a:gd name="connsiteY32" fmla="*/ 649224 h 2066544"/>
              <a:gd name="connsiteX33" fmla="*/ 1874520 w 1892808"/>
              <a:gd name="connsiteY33" fmla="*/ 822960 h 2066544"/>
              <a:gd name="connsiteX34" fmla="*/ 1892808 w 1892808"/>
              <a:gd name="connsiteY34" fmla="*/ 1051560 h 2066544"/>
              <a:gd name="connsiteX35" fmla="*/ 1856232 w 1892808"/>
              <a:gd name="connsiteY35" fmla="*/ 1728216 h 2066544"/>
              <a:gd name="connsiteX36" fmla="*/ 1837944 w 1892808"/>
              <a:gd name="connsiteY36" fmla="*/ 1792224 h 2066544"/>
              <a:gd name="connsiteX37" fmla="*/ 1773936 w 1892808"/>
              <a:gd name="connsiteY37" fmla="*/ 1874520 h 2066544"/>
              <a:gd name="connsiteX38" fmla="*/ 1508760 w 1892808"/>
              <a:gd name="connsiteY38" fmla="*/ 1984248 h 2066544"/>
              <a:gd name="connsiteX39" fmla="*/ 1271016 w 1892808"/>
              <a:gd name="connsiteY39" fmla="*/ 2039112 h 2066544"/>
              <a:gd name="connsiteX40" fmla="*/ 1170432 w 1892808"/>
              <a:gd name="connsiteY40" fmla="*/ 2066544 h 2066544"/>
              <a:gd name="connsiteX41" fmla="*/ 758952 w 1892808"/>
              <a:gd name="connsiteY41" fmla="*/ 2048256 h 2066544"/>
              <a:gd name="connsiteX42" fmla="*/ 713232 w 1892808"/>
              <a:gd name="connsiteY42" fmla="*/ 2039112 h 2066544"/>
              <a:gd name="connsiteX43" fmla="*/ 585216 w 1892808"/>
              <a:gd name="connsiteY43" fmla="*/ 2011680 h 2066544"/>
              <a:gd name="connsiteX44" fmla="*/ 466344 w 1892808"/>
              <a:gd name="connsiteY44" fmla="*/ 1965960 h 2066544"/>
              <a:gd name="connsiteX45" fmla="*/ 356616 w 1892808"/>
              <a:gd name="connsiteY45" fmla="*/ 1911096 h 2066544"/>
              <a:gd name="connsiteX46" fmla="*/ 201168 w 1892808"/>
              <a:gd name="connsiteY46" fmla="*/ 1773936 h 2066544"/>
              <a:gd name="connsiteX47" fmla="*/ 146304 w 1892808"/>
              <a:gd name="connsiteY47" fmla="*/ 1728216 h 2066544"/>
              <a:gd name="connsiteX48" fmla="*/ 45720 w 1892808"/>
              <a:gd name="connsiteY48" fmla="*/ 1627632 h 2066544"/>
              <a:gd name="connsiteX49" fmla="*/ 0 w 1892808"/>
              <a:gd name="connsiteY49" fmla="*/ 1527048 h 2066544"/>
              <a:gd name="connsiteX50" fmla="*/ 9144 w 1892808"/>
              <a:gd name="connsiteY50" fmla="*/ 1197864 h 2066544"/>
              <a:gd name="connsiteX51" fmla="*/ 27432 w 1892808"/>
              <a:gd name="connsiteY51" fmla="*/ 1161288 h 2066544"/>
              <a:gd name="connsiteX52" fmla="*/ 45720 w 1892808"/>
              <a:gd name="connsiteY52" fmla="*/ 1133856 h 206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92808" h="2066544">
                <a:moveTo>
                  <a:pt x="45720" y="1133856"/>
                </a:moveTo>
                <a:cubicBezTo>
                  <a:pt x="51816" y="1120140"/>
                  <a:pt x="49500" y="1091686"/>
                  <a:pt x="64008" y="1078992"/>
                </a:cubicBezTo>
                <a:cubicBezTo>
                  <a:pt x="77961" y="1066783"/>
                  <a:pt x="101152" y="1075300"/>
                  <a:pt x="118872" y="1069848"/>
                </a:cubicBezTo>
                <a:cubicBezTo>
                  <a:pt x="285045" y="1018718"/>
                  <a:pt x="101279" y="1058736"/>
                  <a:pt x="228600" y="1033272"/>
                </a:cubicBezTo>
                <a:cubicBezTo>
                  <a:pt x="276891" y="1001078"/>
                  <a:pt x="238096" y="1031337"/>
                  <a:pt x="283464" y="978408"/>
                </a:cubicBezTo>
                <a:cubicBezTo>
                  <a:pt x="291880" y="968590"/>
                  <a:pt x="302617" y="960910"/>
                  <a:pt x="310896" y="950976"/>
                </a:cubicBezTo>
                <a:cubicBezTo>
                  <a:pt x="317931" y="942533"/>
                  <a:pt x="321947" y="931815"/>
                  <a:pt x="329184" y="923544"/>
                </a:cubicBezTo>
                <a:cubicBezTo>
                  <a:pt x="355412" y="893569"/>
                  <a:pt x="379065" y="872002"/>
                  <a:pt x="411480" y="850392"/>
                </a:cubicBezTo>
                <a:cubicBezTo>
                  <a:pt x="426268" y="840533"/>
                  <a:pt x="441304" y="830908"/>
                  <a:pt x="457200" y="822960"/>
                </a:cubicBezTo>
                <a:cubicBezTo>
                  <a:pt x="465821" y="818649"/>
                  <a:pt x="475488" y="816864"/>
                  <a:pt x="484632" y="813816"/>
                </a:cubicBezTo>
                <a:cubicBezTo>
                  <a:pt x="558626" y="721323"/>
                  <a:pt x="480954" y="814963"/>
                  <a:pt x="566928" y="722376"/>
                </a:cubicBezTo>
                <a:cubicBezTo>
                  <a:pt x="591902" y="695480"/>
                  <a:pt x="615696" y="667512"/>
                  <a:pt x="640080" y="640080"/>
                </a:cubicBezTo>
                <a:cubicBezTo>
                  <a:pt x="643128" y="618744"/>
                  <a:pt x="636083" y="593155"/>
                  <a:pt x="649224" y="576072"/>
                </a:cubicBezTo>
                <a:cubicBezTo>
                  <a:pt x="709251" y="498036"/>
                  <a:pt x="791876" y="517436"/>
                  <a:pt x="877824" y="512064"/>
                </a:cubicBezTo>
                <a:cubicBezTo>
                  <a:pt x="943356" y="413766"/>
                  <a:pt x="884682" y="486537"/>
                  <a:pt x="941832" y="438912"/>
                </a:cubicBezTo>
                <a:cubicBezTo>
                  <a:pt x="951766" y="430633"/>
                  <a:pt x="956472" y="413375"/>
                  <a:pt x="969264" y="411480"/>
                </a:cubicBezTo>
                <a:cubicBezTo>
                  <a:pt x="1041689" y="400750"/>
                  <a:pt x="1115568" y="405384"/>
                  <a:pt x="1188720" y="402336"/>
                </a:cubicBezTo>
                <a:cubicBezTo>
                  <a:pt x="1227926" y="346328"/>
                  <a:pt x="1276756" y="281128"/>
                  <a:pt x="1307592" y="219456"/>
                </a:cubicBezTo>
                <a:cubicBezTo>
                  <a:pt x="1332852" y="168936"/>
                  <a:pt x="1294246" y="190377"/>
                  <a:pt x="1344168" y="173736"/>
                </a:cubicBezTo>
                <a:cubicBezTo>
                  <a:pt x="1347216" y="149352"/>
                  <a:pt x="1339681" y="121031"/>
                  <a:pt x="1353312" y="100584"/>
                </a:cubicBezTo>
                <a:cubicBezTo>
                  <a:pt x="1361933" y="87652"/>
                  <a:pt x="1386100" y="100061"/>
                  <a:pt x="1399032" y="91440"/>
                </a:cubicBezTo>
                <a:cubicBezTo>
                  <a:pt x="1407052" y="86093"/>
                  <a:pt x="1403865" y="72629"/>
                  <a:pt x="1408176" y="64008"/>
                </a:cubicBezTo>
                <a:cubicBezTo>
                  <a:pt x="1413091" y="54178"/>
                  <a:pt x="1421549" y="46406"/>
                  <a:pt x="1426464" y="36576"/>
                </a:cubicBezTo>
                <a:cubicBezTo>
                  <a:pt x="1430775" y="27955"/>
                  <a:pt x="1428792" y="15960"/>
                  <a:pt x="1435608" y="9144"/>
                </a:cubicBezTo>
                <a:cubicBezTo>
                  <a:pt x="1442424" y="2328"/>
                  <a:pt x="1453896" y="3048"/>
                  <a:pt x="1463040" y="0"/>
                </a:cubicBezTo>
                <a:cubicBezTo>
                  <a:pt x="1481328" y="15240"/>
                  <a:pt x="1501891" y="28105"/>
                  <a:pt x="1517904" y="45720"/>
                </a:cubicBezTo>
                <a:cubicBezTo>
                  <a:pt x="1581944" y="116164"/>
                  <a:pt x="1521440" y="92324"/>
                  <a:pt x="1591056" y="109728"/>
                </a:cubicBezTo>
                <a:cubicBezTo>
                  <a:pt x="1594104" y="118872"/>
                  <a:pt x="1594853" y="129140"/>
                  <a:pt x="1600200" y="137160"/>
                </a:cubicBezTo>
                <a:cubicBezTo>
                  <a:pt x="1612936" y="156264"/>
                  <a:pt x="1647306" y="179348"/>
                  <a:pt x="1664208" y="192024"/>
                </a:cubicBezTo>
                <a:cubicBezTo>
                  <a:pt x="1673352" y="210312"/>
                  <a:pt x="1681120" y="229355"/>
                  <a:pt x="1691640" y="246888"/>
                </a:cubicBezTo>
                <a:cubicBezTo>
                  <a:pt x="1699481" y="259956"/>
                  <a:pt x="1710332" y="270979"/>
                  <a:pt x="1719072" y="283464"/>
                </a:cubicBezTo>
                <a:cubicBezTo>
                  <a:pt x="1749229" y="326546"/>
                  <a:pt x="1785078" y="380898"/>
                  <a:pt x="1801368" y="429768"/>
                </a:cubicBezTo>
                <a:cubicBezTo>
                  <a:pt x="1843763" y="556953"/>
                  <a:pt x="1821349" y="484124"/>
                  <a:pt x="1865376" y="649224"/>
                </a:cubicBezTo>
                <a:cubicBezTo>
                  <a:pt x="1868424" y="707136"/>
                  <a:pt x="1870575" y="765102"/>
                  <a:pt x="1874520" y="822960"/>
                </a:cubicBezTo>
                <a:cubicBezTo>
                  <a:pt x="1879720" y="899226"/>
                  <a:pt x="1892808" y="1051560"/>
                  <a:pt x="1892808" y="1051560"/>
                </a:cubicBezTo>
                <a:cubicBezTo>
                  <a:pt x="1880616" y="1277112"/>
                  <a:pt x="1872918" y="1502952"/>
                  <a:pt x="1856232" y="1728216"/>
                </a:cubicBezTo>
                <a:cubicBezTo>
                  <a:pt x="1854593" y="1750345"/>
                  <a:pt x="1845527" y="1771370"/>
                  <a:pt x="1837944" y="1792224"/>
                </a:cubicBezTo>
                <a:cubicBezTo>
                  <a:pt x="1827107" y="1822027"/>
                  <a:pt x="1802274" y="1860351"/>
                  <a:pt x="1773936" y="1874520"/>
                </a:cubicBezTo>
                <a:cubicBezTo>
                  <a:pt x="1688375" y="1917301"/>
                  <a:pt x="1601050" y="1959078"/>
                  <a:pt x="1508760" y="1984248"/>
                </a:cubicBezTo>
                <a:cubicBezTo>
                  <a:pt x="1269596" y="2049475"/>
                  <a:pt x="1567828" y="1970617"/>
                  <a:pt x="1271016" y="2039112"/>
                </a:cubicBezTo>
                <a:cubicBezTo>
                  <a:pt x="1237153" y="2046926"/>
                  <a:pt x="1203960" y="2057400"/>
                  <a:pt x="1170432" y="2066544"/>
                </a:cubicBezTo>
                <a:lnTo>
                  <a:pt x="758952" y="2048256"/>
                </a:lnTo>
                <a:cubicBezTo>
                  <a:pt x="743438" y="2047325"/>
                  <a:pt x="728523" y="2041892"/>
                  <a:pt x="713232" y="2039112"/>
                </a:cubicBezTo>
                <a:cubicBezTo>
                  <a:pt x="645069" y="2026719"/>
                  <a:pt x="660774" y="2033268"/>
                  <a:pt x="585216" y="2011680"/>
                </a:cubicBezTo>
                <a:cubicBezTo>
                  <a:pt x="552325" y="2002283"/>
                  <a:pt x="495094" y="1981441"/>
                  <a:pt x="466344" y="1965960"/>
                </a:cubicBezTo>
                <a:cubicBezTo>
                  <a:pt x="351126" y="1903919"/>
                  <a:pt x="471198" y="1949290"/>
                  <a:pt x="356616" y="1911096"/>
                </a:cubicBezTo>
                <a:cubicBezTo>
                  <a:pt x="277230" y="1831710"/>
                  <a:pt x="327453" y="1879174"/>
                  <a:pt x="201168" y="1773936"/>
                </a:cubicBezTo>
                <a:cubicBezTo>
                  <a:pt x="182880" y="1758696"/>
                  <a:pt x="163137" y="1745049"/>
                  <a:pt x="146304" y="1728216"/>
                </a:cubicBezTo>
                <a:cubicBezTo>
                  <a:pt x="112776" y="1694688"/>
                  <a:pt x="66925" y="1670042"/>
                  <a:pt x="45720" y="1627632"/>
                </a:cubicBezTo>
                <a:cubicBezTo>
                  <a:pt x="4833" y="1545859"/>
                  <a:pt x="17765" y="1580343"/>
                  <a:pt x="0" y="1527048"/>
                </a:cubicBezTo>
                <a:cubicBezTo>
                  <a:pt x="3048" y="1417320"/>
                  <a:pt x="934" y="1307327"/>
                  <a:pt x="9144" y="1197864"/>
                </a:cubicBezTo>
                <a:cubicBezTo>
                  <a:pt x="10163" y="1184271"/>
                  <a:pt x="18706" y="1171760"/>
                  <a:pt x="27432" y="1161288"/>
                </a:cubicBezTo>
                <a:cubicBezTo>
                  <a:pt x="35314" y="1151830"/>
                  <a:pt x="39624" y="1147572"/>
                  <a:pt x="45720" y="1133856"/>
                </a:cubicBezTo>
                <a:close/>
              </a:path>
            </a:pathLst>
          </a:custGeom>
          <a:solidFill>
            <a:srgbClr val="FF8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91323-FC05-A8DD-A7E0-F3C43CD78706}"/>
              </a:ext>
            </a:extLst>
          </p:cNvPr>
          <p:cNvSpPr/>
          <p:nvPr/>
        </p:nvSpPr>
        <p:spPr>
          <a:xfrm flipH="1">
            <a:off x="8427440" y="3450163"/>
            <a:ext cx="2475789" cy="1136367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4E313-7CA7-64BD-DCAA-BE8354C87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t="250" r="39424" b="18198"/>
          <a:stretch/>
        </p:blipFill>
        <p:spPr bwMode="auto">
          <a:xfrm>
            <a:off x="6245061" y="1315891"/>
            <a:ext cx="2063932" cy="34511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B3E7AB-39AE-889F-DE47-658C850385EA}"/>
                  </a:ext>
                </a:extLst>
              </p:cNvPr>
              <p:cNvSpPr txBox="1"/>
              <p:nvPr/>
            </p:nvSpPr>
            <p:spPr>
              <a:xfrm>
                <a:off x="149061" y="4077896"/>
                <a:ext cx="6096000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𝑆𝐿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𝑃𝐿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B3E7AB-39AE-889F-DE47-658C85038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1" y="4077896"/>
                <a:ext cx="6096000" cy="689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F7022A9-A9F7-F24B-AC15-570901696EAE}"/>
              </a:ext>
            </a:extLst>
          </p:cNvPr>
          <p:cNvSpPr txBox="1"/>
          <p:nvPr/>
        </p:nvSpPr>
        <p:spPr>
          <a:xfrm>
            <a:off x="11155458" y="3734677"/>
            <a:ext cx="91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Promoter </a:t>
            </a:r>
          </a:p>
          <a:p>
            <a:r>
              <a:rPr lang="en-US" sz="1400" b="1" dirty="0"/>
              <a:t>Length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EB5F487-EF6B-E446-F473-569DDDBE5E9C}"/>
              </a:ext>
            </a:extLst>
          </p:cNvPr>
          <p:cNvSpPr/>
          <p:nvPr/>
        </p:nvSpPr>
        <p:spPr>
          <a:xfrm>
            <a:off x="10943970" y="3450162"/>
            <a:ext cx="211487" cy="1136367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A60EB08-BDEF-89C9-FF55-67E26AD6355D}"/>
              </a:ext>
            </a:extLst>
          </p:cNvPr>
          <p:cNvSpPr/>
          <p:nvPr/>
        </p:nvSpPr>
        <p:spPr>
          <a:xfrm>
            <a:off x="10459211" y="1068575"/>
            <a:ext cx="211487" cy="3451103"/>
          </a:xfrm>
          <a:prstGeom prst="rightBrace">
            <a:avLst>
              <a:gd name="adj1" fmla="val 20686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9D431-F972-6A0F-52B9-63B5F3347516}"/>
              </a:ext>
            </a:extLst>
          </p:cNvPr>
          <p:cNvSpPr/>
          <p:nvPr/>
        </p:nvSpPr>
        <p:spPr>
          <a:xfrm>
            <a:off x="10370243" y="984069"/>
            <a:ext cx="463220" cy="29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4F2E5-68E9-FC35-63A5-81585D01631A}"/>
              </a:ext>
            </a:extLst>
          </p:cNvPr>
          <p:cNvSpPr txBox="1"/>
          <p:nvPr/>
        </p:nvSpPr>
        <p:spPr>
          <a:xfrm>
            <a:off x="10691740" y="2122677"/>
            <a:ext cx="1500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Post-Test Sample Length (Final) Measured at Lowest </a:t>
            </a:r>
            <a:br>
              <a:rPr lang="en-US" sz="1400" b="1" dirty="0"/>
            </a:br>
            <a:r>
              <a:rPr lang="en-US" sz="1400" b="1" dirty="0"/>
              <a:t>Un-melted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A3EC58-436A-19F2-C269-C0F98F687C42}"/>
                  </a:ext>
                </a:extLst>
              </p:cNvPr>
              <p:cNvSpPr txBox="1"/>
              <p:nvPr/>
            </p:nvSpPr>
            <p:spPr>
              <a:xfrm>
                <a:off x="983540" y="4766996"/>
                <a:ext cx="416757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𝑝𝑟𝑒𝑡𝑒𝑠𝑡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A3EC58-436A-19F2-C269-C0F98F687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40" y="4766996"/>
                <a:ext cx="4167576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4D8B76-BD72-89EA-DA17-9F48D4750750}"/>
                  </a:ext>
                </a:extLst>
              </p:cNvPr>
              <p:cNvSpPr txBox="1"/>
              <p:nvPr/>
            </p:nvSpPr>
            <p:spPr>
              <a:xfrm>
                <a:off x="983539" y="5041723"/>
                <a:ext cx="4070171" cy="32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𝑆𝐿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𝑝𝑜𝑠𝑡𝑡𝑒𝑠𝑡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4D8B76-BD72-89EA-DA17-9F48D4750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39" y="5041723"/>
                <a:ext cx="4070171" cy="325025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054376-D1AE-4F36-2615-51869A3B86EE}"/>
                  </a:ext>
                </a:extLst>
              </p:cNvPr>
              <p:cNvSpPr txBox="1"/>
              <p:nvPr/>
            </p:nvSpPr>
            <p:spPr>
              <a:xfrm>
                <a:off x="983538" y="5317536"/>
                <a:ext cx="3640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𝑃𝑟𝑜𝑚𝑜𝑡𝑒𝑟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𝐿𝑒𝑛𝑔𝑡h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054376-D1AE-4F36-2615-51869A3B8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38" y="5317536"/>
                <a:ext cx="3640374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17CA5-F7D4-852E-3AFC-992C0E88BD25}"/>
                  </a:ext>
                </a:extLst>
              </p:cNvPr>
              <p:cNvSpPr txBox="1"/>
              <p:nvPr/>
            </p:nvSpPr>
            <p:spPr>
              <a:xfrm>
                <a:off x="3018624" y="5668021"/>
                <a:ext cx="62309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−13.5=0.5≤1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𝑰𝒏𝒗𝒂𝒍𝒊𝒅</m:t>
                      </m:r>
                      <m:r>
                        <a:rPr lang="en-US" sz="2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𝑻𝒆𝒔𝒕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17CA5-F7D4-852E-3AFC-992C0E88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24" y="5668021"/>
                <a:ext cx="623098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545BB6-7B03-9430-E63B-A4C5674E8F07}"/>
                  </a:ext>
                </a:extLst>
              </p:cNvPr>
              <p:cNvSpPr txBox="1"/>
              <p:nvPr/>
            </p:nvSpPr>
            <p:spPr>
              <a:xfrm>
                <a:off x="3009623" y="6013823"/>
                <a:ext cx="62309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−12.9=1.1≥1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𝑽𝒂𝒍𝒊𝒅</m:t>
                      </m:r>
                      <m:r>
                        <a:rPr lang="en-US" sz="20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𝑻𝒆𝒔𝒕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545BB6-7B03-9430-E63B-A4C5674E8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23" y="6013823"/>
                <a:ext cx="623098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3B07043-C868-E6BD-D865-3467315C3E71}"/>
              </a:ext>
            </a:extLst>
          </p:cNvPr>
          <p:cNvSpPr txBox="1"/>
          <p:nvPr/>
        </p:nvSpPr>
        <p:spPr>
          <a:xfrm>
            <a:off x="4914254" y="5349500"/>
            <a:ext cx="2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29E94-8B7E-B965-31E6-61AAD88B7C29}"/>
              </a:ext>
            </a:extLst>
          </p:cNvPr>
          <p:cNvSpPr txBox="1"/>
          <p:nvPr/>
        </p:nvSpPr>
        <p:spPr>
          <a:xfrm>
            <a:off x="7496080" y="2757039"/>
            <a:ext cx="914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Lowest Point, </a:t>
            </a:r>
          </a:p>
          <a:p>
            <a:r>
              <a:rPr lang="en-US" sz="1400" b="1" dirty="0"/>
              <a:t>No Melt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68B228-12E3-B149-6DE4-C95ED074C39D}"/>
              </a:ext>
            </a:extLst>
          </p:cNvPr>
          <p:cNvCxnSpPr>
            <a:cxnSpLocks/>
          </p:cNvCxnSpPr>
          <p:nvPr/>
        </p:nvCxnSpPr>
        <p:spPr>
          <a:xfrm flipH="1">
            <a:off x="7464328" y="3495703"/>
            <a:ext cx="347261" cy="851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557CD6-3A56-A53E-7295-E2C230E4D77F}"/>
              </a:ext>
            </a:extLst>
          </p:cNvPr>
          <p:cNvCxnSpPr>
            <a:cxnSpLocks/>
          </p:cNvCxnSpPr>
          <p:nvPr/>
        </p:nvCxnSpPr>
        <p:spPr>
          <a:xfrm>
            <a:off x="6245061" y="3952391"/>
            <a:ext cx="206393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21AD7C0-65AE-0830-EAD6-AF41161146D5}"/>
              </a:ext>
            </a:extLst>
          </p:cNvPr>
          <p:cNvSpPr txBox="1"/>
          <p:nvPr/>
        </p:nvSpPr>
        <p:spPr>
          <a:xfrm>
            <a:off x="6160497" y="3425377"/>
            <a:ext cx="90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Promoter Interface</a:t>
            </a:r>
          </a:p>
        </p:txBody>
      </p:sp>
    </p:spTree>
    <p:extLst>
      <p:ext uri="{BB962C8B-B14F-4D97-AF65-F5344CB8AC3E}">
        <p14:creationId xmlns:p14="http://schemas.microsoft.com/office/powerpoint/2010/main" val="1526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 2020 NA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0 NASA" id="{9DDE511E-E45E-4179-9DC8-4C039F980E80}" vid="{5DCAEDC6-5188-472C-95AD-9E427DC96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 2020 NA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0 NASA" id="{9DDE511E-E45E-4179-9DC8-4C039F980E80}" vid="{5DCAEDC6-5188-472C-95AD-9E427DC9666C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2020 NASA</Template>
  <TotalTime>3418</TotalTime>
  <Words>1573</Words>
  <Application>Microsoft Office PowerPoint</Application>
  <PresentationFormat>Widescreen</PresentationFormat>
  <Paragraphs>169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Times-Italic</vt:lpstr>
      <vt:lpstr>Times-Roman</vt:lpstr>
      <vt:lpstr>Theme1 2020 NASA</vt:lpstr>
      <vt:lpstr>Office Theme</vt:lpstr>
      <vt:lpstr>1_Theme1 2020 NASA</vt:lpstr>
      <vt:lpstr>1_Office Theme</vt:lpstr>
      <vt:lpstr>Worksheet</vt:lpstr>
      <vt:lpstr>Evaluation of Test Criteria  for the G124 Standard Test Method for Determining the Combustion Behavior of Metallic Materials in Oxygen-Enriched Atmospheres (Valid Ignition Criteria and Sample Holder Affected Zones)</vt:lpstr>
      <vt:lpstr>G124 - Determining the Combustion Behavior of Metallic Materials in Oxygen-Enriched Atmospheres</vt:lpstr>
      <vt:lpstr>Valid Test Criteria </vt:lpstr>
      <vt:lpstr>G124-18 Scope</vt:lpstr>
      <vt:lpstr>G-124-18 Igniter and Promoter Definitions </vt:lpstr>
      <vt:lpstr>G124-18 Valid Test Criteria</vt:lpstr>
      <vt:lpstr>Melt and Drip</vt:lpstr>
      <vt:lpstr>Ensuring Valid Test in Challenging Conditions</vt:lpstr>
      <vt:lpstr>Ensuring Valid Test in Challenging Conditions</vt:lpstr>
      <vt:lpstr>G124-18 Recommended Clarifications</vt:lpstr>
      <vt:lpstr>G124-18 Recommended Clarifications</vt:lpstr>
      <vt:lpstr>Sample Holder Effects on Regression Rate Analysis </vt:lpstr>
      <vt:lpstr>G124-18 Scope</vt:lpstr>
      <vt:lpstr>Sample Holder Impacts on Regression Rate</vt:lpstr>
      <vt:lpstr>Sample Holder Impacts on Regression Rate</vt:lpstr>
      <vt:lpstr>Sample Holder Affected Area Data</vt:lpstr>
      <vt:lpstr>Pressure Impacts on Sample Holder Affected Area</vt:lpstr>
      <vt:lpstr>Sample Holder Impact Burn Rate Comparisons</vt:lpstr>
      <vt:lpstr>G124-18 Minimum Sample Length Impacts: Recommended Clarifications</vt:lpstr>
      <vt:lpstr>Conclusions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Test Criteria for the G124 Standard Test Method for Determining the Combustion Behavior of Metallic Materials in Oxygen-Enriched Atmospheres,  Valid Ignition and Sample Holder Affected Zones</dc:title>
  <dc:creator>Harper, Susana A. (WSTF-RF111)</dc:creator>
  <cp:lastModifiedBy>Getkin, Kayleigh A. (WSTF-RH111)[SIERRA LOBO INC]</cp:lastModifiedBy>
  <cp:revision>136</cp:revision>
  <dcterms:created xsi:type="dcterms:W3CDTF">2024-10-02T01:40:42Z</dcterms:created>
  <dcterms:modified xsi:type="dcterms:W3CDTF">2024-10-11T20:10:58Z</dcterms:modified>
</cp:coreProperties>
</file>