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4"/>
  </p:sldMasterIdLst>
  <p:notesMasterIdLst>
    <p:notesMasterId r:id="rId20"/>
  </p:notesMasterIdLst>
  <p:sldIdLst>
    <p:sldId id="2072578728" r:id="rId5"/>
    <p:sldId id="2072578732" r:id="rId6"/>
    <p:sldId id="2072578734" r:id="rId7"/>
    <p:sldId id="2072578735" r:id="rId8"/>
    <p:sldId id="2072578717" r:id="rId9"/>
    <p:sldId id="256" r:id="rId10"/>
    <p:sldId id="2072578736" r:id="rId11"/>
    <p:sldId id="2072578730" r:id="rId12"/>
    <p:sldId id="2072578737" r:id="rId13"/>
    <p:sldId id="2072578738" r:id="rId14"/>
    <p:sldId id="2072578739" r:id="rId15"/>
    <p:sldId id="2072578740" r:id="rId16"/>
    <p:sldId id="2072578741" r:id="rId17"/>
    <p:sldId id="2072578629" r:id="rId18"/>
    <p:sldId id="207257874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4631C1-23DA-A5A7-2C45-C16758D36392}" name="James Govern" initials="JG" userId="SgknoFOfxG+jXd0W++UmSX3wEpkk/ARDiKY6a0+949I="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arclay, Catherine B. (GSFC-4400)" initials="BCB(" lastIdx="5" clrIdx="0">
    <p:extLst>
      <p:ext uri="{19B8F6BF-5375-455C-9EA6-DF929625EA0E}">
        <p15:presenceInfo xmlns:p15="http://schemas.microsoft.com/office/powerpoint/2012/main" userId="S-1-5-21-330711430-3775241029-4075259233-133070" providerId="AD"/>
      </p:ext>
    </p:extLst>
  </p:cmAuthor>
  <p:cmAuthor id="2" name="Rivera, Rachel B. (GSFC-5500)" initials="RRB(5" lastIdx="1" clrIdx="1">
    <p:extLst>
      <p:ext uri="{19B8F6BF-5375-455C-9EA6-DF929625EA0E}">
        <p15:presenceInfo xmlns:p15="http://schemas.microsoft.com/office/powerpoint/2012/main" userId="S::rbrivera@ndc.nasa.gov::8b66aae4-45fa-4e8a-a27e-a077bc2e559a" providerId="AD"/>
      </p:ext>
    </p:extLst>
  </p:cmAuthor>
  <p:cmAuthor id="3" name="Deere, Kay M. (GSFC-440.0)[ASRC FEDERAL SYSTEM SOLUTIONS]" initials="DKM(4FSS" lastIdx="2" clrIdx="2">
    <p:extLst>
      <p:ext uri="{19B8F6BF-5375-455C-9EA6-DF929625EA0E}">
        <p15:presenceInfo xmlns:p15="http://schemas.microsoft.com/office/powerpoint/2012/main" userId="S::kdeere@ndc.nasa.gov::6ed4badb-6605-4afa-9bb2-f261110064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3333FF"/>
    <a:srgbClr val="BABABA"/>
    <a:srgbClr val="333399"/>
    <a:srgbClr val="B30D9F"/>
    <a:srgbClr val="CC3300"/>
    <a:srgbClr val="0066FF"/>
    <a:srgbClr val="660033"/>
    <a:srgbClr val="481F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C6F08C-2D42-49B3-8AD2-6329A03DCC23}" v="33" dt="2024-10-11T12:39:04.776"/>
    <p1510:client id="{D9E51A64-7D03-4C0D-B91A-A47D61236D17}" v="2" dt="2024-10-11T12:24:55.8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6" autoAdjust="0"/>
    <p:restoredTop sz="94700"/>
  </p:normalViewPr>
  <p:slideViewPr>
    <p:cSldViewPr snapToGrid="0">
      <p:cViewPr varScale="1">
        <p:scale>
          <a:sx n="108" d="100"/>
          <a:sy n="108" d="100"/>
        </p:scale>
        <p:origin x="65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EC632E-680B-42E9-9892-C85677C527F2}" type="doc">
      <dgm:prSet loTypeId="urn:microsoft.com/office/officeart/2005/8/layout/hProcess11" loCatId="process" qsTypeId="urn:microsoft.com/office/officeart/2005/8/quickstyle/simple1" qsCatId="simple" csTypeId="urn:microsoft.com/office/officeart/2005/8/colors/accent0_1" csCatId="mainScheme" phldr="1"/>
      <dgm:spPr/>
    </dgm:pt>
    <dgm:pt modelId="{9D98B81C-F73D-40C9-B8B3-C46DC9038659}">
      <dgm:prSet phldrT="[Text]"/>
      <dgm:spPr/>
      <dgm:t>
        <a:bodyPr/>
        <a:lstStyle/>
        <a:p>
          <a:r>
            <a:rPr lang="en-US" dirty="0"/>
            <a:t>Sept</a:t>
          </a:r>
        </a:p>
      </dgm:t>
    </dgm:pt>
    <dgm:pt modelId="{B3EBA08D-8BDC-446F-AF76-2073857BE5F0}" type="parTrans" cxnId="{07EA3200-7DDA-47C9-BC7E-1615D15DE08B}">
      <dgm:prSet/>
      <dgm:spPr/>
      <dgm:t>
        <a:bodyPr/>
        <a:lstStyle/>
        <a:p>
          <a:endParaRPr lang="en-US"/>
        </a:p>
      </dgm:t>
    </dgm:pt>
    <dgm:pt modelId="{47720703-96B4-4000-8965-AB7206C832D0}" type="sibTrans" cxnId="{07EA3200-7DDA-47C9-BC7E-1615D15DE08B}">
      <dgm:prSet/>
      <dgm:spPr/>
      <dgm:t>
        <a:bodyPr/>
        <a:lstStyle/>
        <a:p>
          <a:endParaRPr lang="en-US"/>
        </a:p>
      </dgm:t>
    </dgm:pt>
    <dgm:pt modelId="{3AB583D3-552B-4F60-BF6E-F5427E97258E}">
      <dgm:prSet phldrT="[Text]"/>
      <dgm:spPr/>
      <dgm:t>
        <a:bodyPr/>
        <a:lstStyle/>
        <a:p>
          <a:r>
            <a:rPr lang="en-US" dirty="0"/>
            <a:t>Oct</a:t>
          </a:r>
        </a:p>
      </dgm:t>
    </dgm:pt>
    <dgm:pt modelId="{F0F4B741-4E16-4013-9A2A-84FB54B48809}" type="parTrans" cxnId="{BFE548B4-FCED-42E3-97DA-697AFCA624EA}">
      <dgm:prSet/>
      <dgm:spPr/>
      <dgm:t>
        <a:bodyPr/>
        <a:lstStyle/>
        <a:p>
          <a:endParaRPr lang="en-US"/>
        </a:p>
      </dgm:t>
    </dgm:pt>
    <dgm:pt modelId="{D85C8674-28F6-4503-8284-499AAEC41D77}" type="sibTrans" cxnId="{BFE548B4-FCED-42E3-97DA-697AFCA624EA}">
      <dgm:prSet/>
      <dgm:spPr/>
      <dgm:t>
        <a:bodyPr/>
        <a:lstStyle/>
        <a:p>
          <a:endParaRPr lang="en-US"/>
        </a:p>
      </dgm:t>
    </dgm:pt>
    <dgm:pt modelId="{17CD8FB5-FCE7-45D2-A8FD-2F92B5D8D2B8}">
      <dgm:prSet phldrT="[Text]"/>
      <dgm:spPr/>
      <dgm:t>
        <a:bodyPr/>
        <a:lstStyle/>
        <a:p>
          <a:r>
            <a:rPr lang="en-US" dirty="0"/>
            <a:t>Nov</a:t>
          </a:r>
        </a:p>
      </dgm:t>
    </dgm:pt>
    <dgm:pt modelId="{596906B2-8DC7-41E2-85BD-B6944AA9D71D}" type="parTrans" cxnId="{D96C2AC8-CEF2-476A-816B-607C840BDA68}">
      <dgm:prSet/>
      <dgm:spPr/>
      <dgm:t>
        <a:bodyPr/>
        <a:lstStyle/>
        <a:p>
          <a:endParaRPr lang="en-US"/>
        </a:p>
      </dgm:t>
    </dgm:pt>
    <dgm:pt modelId="{2E970F8D-CB0A-4B56-8C05-4C0BC0A24BC5}" type="sibTrans" cxnId="{D96C2AC8-CEF2-476A-816B-607C840BDA68}">
      <dgm:prSet/>
      <dgm:spPr/>
      <dgm:t>
        <a:bodyPr/>
        <a:lstStyle/>
        <a:p>
          <a:endParaRPr lang="en-US"/>
        </a:p>
      </dgm:t>
    </dgm:pt>
    <dgm:pt modelId="{F1975830-7E33-46FB-B957-23D0A00F9A10}">
      <dgm:prSet phldrT="[Text]"/>
      <dgm:spPr/>
      <dgm:t>
        <a:bodyPr/>
        <a:lstStyle/>
        <a:p>
          <a:r>
            <a:rPr lang="en-US" dirty="0"/>
            <a:t>Dec</a:t>
          </a:r>
        </a:p>
      </dgm:t>
    </dgm:pt>
    <dgm:pt modelId="{967B755A-CCA8-403F-87DC-FA91E9DE4F00}" type="parTrans" cxnId="{C59E093C-9A1E-4A4C-8034-22CDC0E1712C}">
      <dgm:prSet/>
      <dgm:spPr/>
      <dgm:t>
        <a:bodyPr/>
        <a:lstStyle/>
        <a:p>
          <a:endParaRPr lang="en-US"/>
        </a:p>
      </dgm:t>
    </dgm:pt>
    <dgm:pt modelId="{FD810F3A-43CE-47B4-8CED-246B839FEB73}" type="sibTrans" cxnId="{C59E093C-9A1E-4A4C-8034-22CDC0E1712C}">
      <dgm:prSet/>
      <dgm:spPr/>
      <dgm:t>
        <a:bodyPr/>
        <a:lstStyle/>
        <a:p>
          <a:endParaRPr lang="en-US"/>
        </a:p>
      </dgm:t>
    </dgm:pt>
    <dgm:pt modelId="{32C0956D-62EC-482F-BEB0-B611A0B6BA82}">
      <dgm:prSet phldrT="[Text]"/>
      <dgm:spPr/>
      <dgm:t>
        <a:bodyPr/>
        <a:lstStyle/>
        <a:p>
          <a:r>
            <a:rPr lang="en-US" dirty="0"/>
            <a:t>Jan</a:t>
          </a:r>
        </a:p>
      </dgm:t>
    </dgm:pt>
    <dgm:pt modelId="{A4F28BF7-C157-4AE7-9EFA-DE589E733BFB}" type="parTrans" cxnId="{57C52086-D983-46E6-BDA4-17B38964884E}">
      <dgm:prSet/>
      <dgm:spPr/>
      <dgm:t>
        <a:bodyPr/>
        <a:lstStyle/>
        <a:p>
          <a:endParaRPr lang="en-US"/>
        </a:p>
      </dgm:t>
    </dgm:pt>
    <dgm:pt modelId="{BE8EC5BE-4776-4022-88A8-2B601AB829FC}" type="sibTrans" cxnId="{57C52086-D983-46E6-BDA4-17B38964884E}">
      <dgm:prSet/>
      <dgm:spPr/>
      <dgm:t>
        <a:bodyPr/>
        <a:lstStyle/>
        <a:p>
          <a:endParaRPr lang="en-US"/>
        </a:p>
      </dgm:t>
    </dgm:pt>
    <dgm:pt modelId="{5FEE739A-E44A-428D-BEEC-ADE74F0C610D}">
      <dgm:prSet phldrT="[Text]"/>
      <dgm:spPr/>
      <dgm:t>
        <a:bodyPr/>
        <a:lstStyle/>
        <a:p>
          <a:r>
            <a:rPr lang="en-US" dirty="0"/>
            <a:t>Feb</a:t>
          </a:r>
        </a:p>
      </dgm:t>
    </dgm:pt>
    <dgm:pt modelId="{05815BA8-F716-417A-9BD7-1903C7EC7F12}" type="parTrans" cxnId="{3264E583-B315-4D11-B906-05F93CAFA39A}">
      <dgm:prSet/>
      <dgm:spPr/>
      <dgm:t>
        <a:bodyPr/>
        <a:lstStyle/>
        <a:p>
          <a:endParaRPr lang="en-US"/>
        </a:p>
      </dgm:t>
    </dgm:pt>
    <dgm:pt modelId="{A8416D45-F877-4F98-A9F8-907656A9A7E2}" type="sibTrans" cxnId="{3264E583-B315-4D11-B906-05F93CAFA39A}">
      <dgm:prSet/>
      <dgm:spPr/>
      <dgm:t>
        <a:bodyPr/>
        <a:lstStyle/>
        <a:p>
          <a:endParaRPr lang="en-US"/>
        </a:p>
      </dgm:t>
    </dgm:pt>
    <dgm:pt modelId="{8C838E67-1AB9-45D9-95C7-63AE6287BF65}">
      <dgm:prSet phldrT="[Text]"/>
      <dgm:spPr/>
      <dgm:t>
        <a:bodyPr/>
        <a:lstStyle/>
        <a:p>
          <a:r>
            <a:rPr lang="en-US" dirty="0"/>
            <a:t>Mar</a:t>
          </a:r>
        </a:p>
      </dgm:t>
    </dgm:pt>
    <dgm:pt modelId="{80599169-2159-433E-98A9-B7FFF3AB9466}" type="parTrans" cxnId="{AA43DA3D-9E55-4B4A-A391-DC8305C8EC72}">
      <dgm:prSet/>
      <dgm:spPr/>
      <dgm:t>
        <a:bodyPr/>
        <a:lstStyle/>
        <a:p>
          <a:endParaRPr lang="en-US"/>
        </a:p>
      </dgm:t>
    </dgm:pt>
    <dgm:pt modelId="{6F1BDD0B-EA69-4468-B05F-033B24089108}" type="sibTrans" cxnId="{AA43DA3D-9E55-4B4A-A391-DC8305C8EC72}">
      <dgm:prSet/>
      <dgm:spPr/>
      <dgm:t>
        <a:bodyPr/>
        <a:lstStyle/>
        <a:p>
          <a:endParaRPr lang="en-US"/>
        </a:p>
      </dgm:t>
    </dgm:pt>
    <dgm:pt modelId="{5711E618-5544-44A7-BF0D-257A9A599CCD}" type="pres">
      <dgm:prSet presAssocID="{AEEC632E-680B-42E9-9892-C85677C527F2}" presName="Name0" presStyleCnt="0">
        <dgm:presLayoutVars>
          <dgm:dir/>
          <dgm:resizeHandles val="exact"/>
        </dgm:presLayoutVars>
      </dgm:prSet>
      <dgm:spPr/>
    </dgm:pt>
    <dgm:pt modelId="{F7611292-E7C4-4EA8-93FA-9ACE70937C59}" type="pres">
      <dgm:prSet presAssocID="{AEEC632E-680B-42E9-9892-C85677C527F2}" presName="arrow" presStyleLbl="bgShp" presStyleIdx="0" presStyleCnt="1"/>
      <dgm:spPr/>
    </dgm:pt>
    <dgm:pt modelId="{50368A3D-E2DA-4773-876D-4B74E487C377}" type="pres">
      <dgm:prSet presAssocID="{AEEC632E-680B-42E9-9892-C85677C527F2}" presName="points" presStyleCnt="0"/>
      <dgm:spPr/>
    </dgm:pt>
    <dgm:pt modelId="{B7F97265-B77F-4AED-9C4A-765E9F26F6F2}" type="pres">
      <dgm:prSet presAssocID="{9D98B81C-F73D-40C9-B8B3-C46DC9038659}" presName="compositeA" presStyleCnt="0"/>
      <dgm:spPr/>
    </dgm:pt>
    <dgm:pt modelId="{224B2D44-2CD3-4B4E-B976-014219F3B2CD}" type="pres">
      <dgm:prSet presAssocID="{9D98B81C-F73D-40C9-B8B3-C46DC9038659}" presName="textA" presStyleLbl="revTx" presStyleIdx="0" presStyleCnt="7">
        <dgm:presLayoutVars>
          <dgm:bulletEnabled val="1"/>
        </dgm:presLayoutVars>
      </dgm:prSet>
      <dgm:spPr/>
    </dgm:pt>
    <dgm:pt modelId="{082F0A0B-0B3C-4A51-AC96-56ED11D12D50}" type="pres">
      <dgm:prSet presAssocID="{9D98B81C-F73D-40C9-B8B3-C46DC9038659}" presName="circleA" presStyleLbl="node1" presStyleIdx="0" presStyleCnt="7"/>
      <dgm:spPr/>
    </dgm:pt>
    <dgm:pt modelId="{D12BD4C5-8D9B-4BE1-A355-603717D82D48}" type="pres">
      <dgm:prSet presAssocID="{9D98B81C-F73D-40C9-B8B3-C46DC9038659}" presName="spaceA" presStyleCnt="0"/>
      <dgm:spPr/>
    </dgm:pt>
    <dgm:pt modelId="{E4D7CCEA-1EB9-40AB-BBAD-39A89B7D56F9}" type="pres">
      <dgm:prSet presAssocID="{47720703-96B4-4000-8965-AB7206C832D0}" presName="space" presStyleCnt="0"/>
      <dgm:spPr/>
    </dgm:pt>
    <dgm:pt modelId="{55317623-A995-4A52-8B03-685D84A9D79C}" type="pres">
      <dgm:prSet presAssocID="{3AB583D3-552B-4F60-BF6E-F5427E97258E}" presName="compositeB" presStyleCnt="0"/>
      <dgm:spPr/>
    </dgm:pt>
    <dgm:pt modelId="{6B3949A4-7745-4B4C-B8EB-6CA7568240E1}" type="pres">
      <dgm:prSet presAssocID="{3AB583D3-552B-4F60-BF6E-F5427E97258E}" presName="textB" presStyleLbl="revTx" presStyleIdx="1" presStyleCnt="7" custLinFactY="-41640" custLinFactNeighborY="-100000">
        <dgm:presLayoutVars>
          <dgm:bulletEnabled val="1"/>
        </dgm:presLayoutVars>
      </dgm:prSet>
      <dgm:spPr/>
    </dgm:pt>
    <dgm:pt modelId="{EF419919-ADAC-46CB-9A73-CD1EA7F663B8}" type="pres">
      <dgm:prSet presAssocID="{3AB583D3-552B-4F60-BF6E-F5427E97258E}" presName="circleB" presStyleLbl="node1" presStyleIdx="1" presStyleCnt="7"/>
      <dgm:spPr/>
    </dgm:pt>
    <dgm:pt modelId="{DBA5F4CC-2420-4866-BD48-0C3395FEAACA}" type="pres">
      <dgm:prSet presAssocID="{3AB583D3-552B-4F60-BF6E-F5427E97258E}" presName="spaceB" presStyleCnt="0"/>
      <dgm:spPr/>
    </dgm:pt>
    <dgm:pt modelId="{FC4E2DF2-5922-4B31-8AB3-4E4AFDA9BDAA}" type="pres">
      <dgm:prSet presAssocID="{D85C8674-28F6-4503-8284-499AAEC41D77}" presName="space" presStyleCnt="0"/>
      <dgm:spPr/>
    </dgm:pt>
    <dgm:pt modelId="{09F0A7FB-CC43-444B-9033-02C8BFC24DD4}" type="pres">
      <dgm:prSet presAssocID="{17CD8FB5-FCE7-45D2-A8FD-2F92B5D8D2B8}" presName="compositeA" presStyleCnt="0"/>
      <dgm:spPr/>
    </dgm:pt>
    <dgm:pt modelId="{A5BB46B1-9648-4518-8DB8-7DAF3918330D}" type="pres">
      <dgm:prSet presAssocID="{17CD8FB5-FCE7-45D2-A8FD-2F92B5D8D2B8}" presName="textA" presStyleLbl="revTx" presStyleIdx="2" presStyleCnt="7">
        <dgm:presLayoutVars>
          <dgm:bulletEnabled val="1"/>
        </dgm:presLayoutVars>
      </dgm:prSet>
      <dgm:spPr/>
    </dgm:pt>
    <dgm:pt modelId="{F5604CAE-D81E-47E5-9D07-AB74387306E8}" type="pres">
      <dgm:prSet presAssocID="{17CD8FB5-FCE7-45D2-A8FD-2F92B5D8D2B8}" presName="circleA" presStyleLbl="node1" presStyleIdx="2" presStyleCnt="7"/>
      <dgm:spPr/>
    </dgm:pt>
    <dgm:pt modelId="{22A3EBEC-4CC8-4E7D-B7DB-E3C9B25FBEB6}" type="pres">
      <dgm:prSet presAssocID="{17CD8FB5-FCE7-45D2-A8FD-2F92B5D8D2B8}" presName="spaceA" presStyleCnt="0"/>
      <dgm:spPr/>
    </dgm:pt>
    <dgm:pt modelId="{755D3217-6C76-4C0A-83D6-E2FD66469FE5}" type="pres">
      <dgm:prSet presAssocID="{2E970F8D-CB0A-4B56-8C05-4C0BC0A24BC5}" presName="space" presStyleCnt="0"/>
      <dgm:spPr/>
    </dgm:pt>
    <dgm:pt modelId="{20393767-DAED-4A3D-8F37-166C71722F27}" type="pres">
      <dgm:prSet presAssocID="{F1975830-7E33-46FB-B957-23D0A00F9A10}" presName="compositeB" presStyleCnt="0"/>
      <dgm:spPr/>
    </dgm:pt>
    <dgm:pt modelId="{B0179B01-1DB5-4AA4-AB1F-6711A251D485}" type="pres">
      <dgm:prSet presAssocID="{F1975830-7E33-46FB-B957-23D0A00F9A10}" presName="textB" presStyleLbl="revTx" presStyleIdx="3" presStyleCnt="7" custLinFactY="-43783" custLinFactNeighborY="-100000">
        <dgm:presLayoutVars>
          <dgm:bulletEnabled val="1"/>
        </dgm:presLayoutVars>
      </dgm:prSet>
      <dgm:spPr/>
    </dgm:pt>
    <dgm:pt modelId="{A17CC932-EE00-43AA-8711-D848427BF104}" type="pres">
      <dgm:prSet presAssocID="{F1975830-7E33-46FB-B957-23D0A00F9A10}" presName="circleB" presStyleLbl="node1" presStyleIdx="3" presStyleCnt="7"/>
      <dgm:spPr/>
    </dgm:pt>
    <dgm:pt modelId="{D3CB605B-0254-4B7B-B035-9FADC91E645D}" type="pres">
      <dgm:prSet presAssocID="{F1975830-7E33-46FB-B957-23D0A00F9A10}" presName="spaceB" presStyleCnt="0"/>
      <dgm:spPr/>
    </dgm:pt>
    <dgm:pt modelId="{7218153C-6D6D-4A9E-A605-62881D6638D8}" type="pres">
      <dgm:prSet presAssocID="{FD810F3A-43CE-47B4-8CED-246B839FEB73}" presName="space" presStyleCnt="0"/>
      <dgm:spPr/>
    </dgm:pt>
    <dgm:pt modelId="{5C2742D7-0874-4E39-823D-41EC13378948}" type="pres">
      <dgm:prSet presAssocID="{32C0956D-62EC-482F-BEB0-B611A0B6BA82}" presName="compositeA" presStyleCnt="0"/>
      <dgm:spPr/>
    </dgm:pt>
    <dgm:pt modelId="{78390150-9D73-4CBB-9C73-7C7D6789156C}" type="pres">
      <dgm:prSet presAssocID="{32C0956D-62EC-482F-BEB0-B611A0B6BA82}" presName="textA" presStyleLbl="revTx" presStyleIdx="4" presStyleCnt="7">
        <dgm:presLayoutVars>
          <dgm:bulletEnabled val="1"/>
        </dgm:presLayoutVars>
      </dgm:prSet>
      <dgm:spPr/>
    </dgm:pt>
    <dgm:pt modelId="{1B393FE4-50FE-487D-88FE-C4CBAD0CC0FA}" type="pres">
      <dgm:prSet presAssocID="{32C0956D-62EC-482F-BEB0-B611A0B6BA82}" presName="circleA" presStyleLbl="node1" presStyleIdx="4" presStyleCnt="7"/>
      <dgm:spPr/>
    </dgm:pt>
    <dgm:pt modelId="{BD809494-BC83-424E-8948-DF29AEECD013}" type="pres">
      <dgm:prSet presAssocID="{32C0956D-62EC-482F-BEB0-B611A0B6BA82}" presName="spaceA" presStyleCnt="0"/>
      <dgm:spPr/>
    </dgm:pt>
    <dgm:pt modelId="{E2F59CBC-B169-4743-824C-294A91655F8C}" type="pres">
      <dgm:prSet presAssocID="{BE8EC5BE-4776-4022-88A8-2B601AB829FC}" presName="space" presStyleCnt="0"/>
      <dgm:spPr/>
    </dgm:pt>
    <dgm:pt modelId="{1F575A09-726A-4371-B043-5D03EF34D964}" type="pres">
      <dgm:prSet presAssocID="{5FEE739A-E44A-428D-BEEC-ADE74F0C610D}" presName="compositeB" presStyleCnt="0"/>
      <dgm:spPr/>
    </dgm:pt>
    <dgm:pt modelId="{D8137479-D6E8-475E-85E5-6305CA9765BE}" type="pres">
      <dgm:prSet presAssocID="{5FEE739A-E44A-428D-BEEC-ADE74F0C610D}" presName="textB" presStyleLbl="revTx" presStyleIdx="5" presStyleCnt="7" custLinFactY="-45454" custLinFactNeighborY="-100000">
        <dgm:presLayoutVars>
          <dgm:bulletEnabled val="1"/>
        </dgm:presLayoutVars>
      </dgm:prSet>
      <dgm:spPr/>
    </dgm:pt>
    <dgm:pt modelId="{528C487B-ACBA-4CA3-BBBF-A6197942F968}" type="pres">
      <dgm:prSet presAssocID="{5FEE739A-E44A-428D-BEEC-ADE74F0C610D}" presName="circleB" presStyleLbl="node1" presStyleIdx="5" presStyleCnt="7"/>
      <dgm:spPr/>
    </dgm:pt>
    <dgm:pt modelId="{E4BE9D10-0393-4760-A514-84E8346B3A61}" type="pres">
      <dgm:prSet presAssocID="{5FEE739A-E44A-428D-BEEC-ADE74F0C610D}" presName="spaceB" presStyleCnt="0"/>
      <dgm:spPr/>
    </dgm:pt>
    <dgm:pt modelId="{A6FC00FB-4AFB-4019-B577-555D78DE3A5A}" type="pres">
      <dgm:prSet presAssocID="{A8416D45-F877-4F98-A9F8-907656A9A7E2}" presName="space" presStyleCnt="0"/>
      <dgm:spPr/>
    </dgm:pt>
    <dgm:pt modelId="{2D412DC7-F37D-4DEF-9710-85CD303D02EC}" type="pres">
      <dgm:prSet presAssocID="{8C838E67-1AB9-45D9-95C7-63AE6287BF65}" presName="compositeA" presStyleCnt="0"/>
      <dgm:spPr/>
    </dgm:pt>
    <dgm:pt modelId="{A0D5828F-F6C9-4944-A939-B98F2553198D}" type="pres">
      <dgm:prSet presAssocID="{8C838E67-1AB9-45D9-95C7-63AE6287BF65}" presName="textA" presStyleLbl="revTx" presStyleIdx="6" presStyleCnt="7">
        <dgm:presLayoutVars>
          <dgm:bulletEnabled val="1"/>
        </dgm:presLayoutVars>
      </dgm:prSet>
      <dgm:spPr/>
    </dgm:pt>
    <dgm:pt modelId="{F832CF0D-3C87-448E-B39B-7E2E70F0768E}" type="pres">
      <dgm:prSet presAssocID="{8C838E67-1AB9-45D9-95C7-63AE6287BF65}" presName="circleA" presStyleLbl="node1" presStyleIdx="6" presStyleCnt="7"/>
      <dgm:spPr/>
    </dgm:pt>
    <dgm:pt modelId="{1FD2D426-485D-45DF-8353-9B984FCA4609}" type="pres">
      <dgm:prSet presAssocID="{8C838E67-1AB9-45D9-95C7-63AE6287BF65}" presName="spaceA" presStyleCnt="0"/>
      <dgm:spPr/>
    </dgm:pt>
  </dgm:ptLst>
  <dgm:cxnLst>
    <dgm:cxn modelId="{07EA3200-7DDA-47C9-BC7E-1615D15DE08B}" srcId="{AEEC632E-680B-42E9-9892-C85677C527F2}" destId="{9D98B81C-F73D-40C9-B8B3-C46DC9038659}" srcOrd="0" destOrd="0" parTransId="{B3EBA08D-8BDC-446F-AF76-2073857BE5F0}" sibTransId="{47720703-96B4-4000-8965-AB7206C832D0}"/>
    <dgm:cxn modelId="{94A66D05-D489-4134-8696-A03E9724270E}" type="presOf" srcId="{5FEE739A-E44A-428D-BEEC-ADE74F0C610D}" destId="{D8137479-D6E8-475E-85E5-6305CA9765BE}" srcOrd="0" destOrd="0" presId="urn:microsoft.com/office/officeart/2005/8/layout/hProcess11"/>
    <dgm:cxn modelId="{55934727-FED3-4665-89CE-25DE4B67AC36}" type="presOf" srcId="{9D98B81C-F73D-40C9-B8B3-C46DC9038659}" destId="{224B2D44-2CD3-4B4E-B976-014219F3B2CD}" srcOrd="0" destOrd="0" presId="urn:microsoft.com/office/officeart/2005/8/layout/hProcess11"/>
    <dgm:cxn modelId="{DA237E35-3666-46C7-B1FC-AAC2F9B287AE}" type="presOf" srcId="{F1975830-7E33-46FB-B957-23D0A00F9A10}" destId="{B0179B01-1DB5-4AA4-AB1F-6711A251D485}" srcOrd="0" destOrd="0" presId="urn:microsoft.com/office/officeart/2005/8/layout/hProcess11"/>
    <dgm:cxn modelId="{C59E093C-9A1E-4A4C-8034-22CDC0E1712C}" srcId="{AEEC632E-680B-42E9-9892-C85677C527F2}" destId="{F1975830-7E33-46FB-B957-23D0A00F9A10}" srcOrd="3" destOrd="0" parTransId="{967B755A-CCA8-403F-87DC-FA91E9DE4F00}" sibTransId="{FD810F3A-43CE-47B4-8CED-246B839FEB73}"/>
    <dgm:cxn modelId="{AA43DA3D-9E55-4B4A-A391-DC8305C8EC72}" srcId="{AEEC632E-680B-42E9-9892-C85677C527F2}" destId="{8C838E67-1AB9-45D9-95C7-63AE6287BF65}" srcOrd="6" destOrd="0" parTransId="{80599169-2159-433E-98A9-B7FFF3AB9466}" sibTransId="{6F1BDD0B-EA69-4468-B05F-033B24089108}"/>
    <dgm:cxn modelId="{2BA58A57-050A-49B7-AC89-70D1A5440C40}" type="presOf" srcId="{3AB583D3-552B-4F60-BF6E-F5427E97258E}" destId="{6B3949A4-7745-4B4C-B8EB-6CA7568240E1}" srcOrd="0" destOrd="0" presId="urn:microsoft.com/office/officeart/2005/8/layout/hProcess11"/>
    <dgm:cxn modelId="{3264E583-B315-4D11-B906-05F93CAFA39A}" srcId="{AEEC632E-680B-42E9-9892-C85677C527F2}" destId="{5FEE739A-E44A-428D-BEEC-ADE74F0C610D}" srcOrd="5" destOrd="0" parTransId="{05815BA8-F716-417A-9BD7-1903C7EC7F12}" sibTransId="{A8416D45-F877-4F98-A9F8-907656A9A7E2}"/>
    <dgm:cxn modelId="{57C52086-D983-46E6-BDA4-17B38964884E}" srcId="{AEEC632E-680B-42E9-9892-C85677C527F2}" destId="{32C0956D-62EC-482F-BEB0-B611A0B6BA82}" srcOrd="4" destOrd="0" parTransId="{A4F28BF7-C157-4AE7-9EFA-DE589E733BFB}" sibTransId="{BE8EC5BE-4776-4022-88A8-2B601AB829FC}"/>
    <dgm:cxn modelId="{BFE548B4-FCED-42E3-97DA-697AFCA624EA}" srcId="{AEEC632E-680B-42E9-9892-C85677C527F2}" destId="{3AB583D3-552B-4F60-BF6E-F5427E97258E}" srcOrd="1" destOrd="0" parTransId="{F0F4B741-4E16-4013-9A2A-84FB54B48809}" sibTransId="{D85C8674-28F6-4503-8284-499AAEC41D77}"/>
    <dgm:cxn modelId="{B19836C2-0D55-4332-A872-21354F1273FC}" type="presOf" srcId="{17CD8FB5-FCE7-45D2-A8FD-2F92B5D8D2B8}" destId="{A5BB46B1-9648-4518-8DB8-7DAF3918330D}" srcOrd="0" destOrd="0" presId="urn:microsoft.com/office/officeart/2005/8/layout/hProcess11"/>
    <dgm:cxn modelId="{D96C2AC8-CEF2-476A-816B-607C840BDA68}" srcId="{AEEC632E-680B-42E9-9892-C85677C527F2}" destId="{17CD8FB5-FCE7-45D2-A8FD-2F92B5D8D2B8}" srcOrd="2" destOrd="0" parTransId="{596906B2-8DC7-41E2-85BD-B6944AA9D71D}" sibTransId="{2E970F8D-CB0A-4B56-8C05-4C0BC0A24BC5}"/>
    <dgm:cxn modelId="{204DA6E0-11A5-46F6-AEEB-F0A80210825B}" type="presOf" srcId="{32C0956D-62EC-482F-BEB0-B611A0B6BA82}" destId="{78390150-9D73-4CBB-9C73-7C7D6789156C}" srcOrd="0" destOrd="0" presId="urn:microsoft.com/office/officeart/2005/8/layout/hProcess11"/>
    <dgm:cxn modelId="{CD0235EB-76C6-46EB-AE42-7F08C105B785}" type="presOf" srcId="{AEEC632E-680B-42E9-9892-C85677C527F2}" destId="{5711E618-5544-44A7-BF0D-257A9A599CCD}" srcOrd="0" destOrd="0" presId="urn:microsoft.com/office/officeart/2005/8/layout/hProcess11"/>
    <dgm:cxn modelId="{BEA7C0F6-25EB-4D81-87CE-73250C6CB9BF}" type="presOf" srcId="{8C838E67-1AB9-45D9-95C7-63AE6287BF65}" destId="{A0D5828F-F6C9-4944-A939-B98F2553198D}" srcOrd="0" destOrd="0" presId="urn:microsoft.com/office/officeart/2005/8/layout/hProcess11"/>
    <dgm:cxn modelId="{2E51655F-32E5-4CD7-B3C4-9F354444C4E3}" type="presParOf" srcId="{5711E618-5544-44A7-BF0D-257A9A599CCD}" destId="{F7611292-E7C4-4EA8-93FA-9ACE70937C59}" srcOrd="0" destOrd="0" presId="urn:microsoft.com/office/officeart/2005/8/layout/hProcess11"/>
    <dgm:cxn modelId="{355FB7CD-0055-4E58-986B-C6CA3E686CA9}" type="presParOf" srcId="{5711E618-5544-44A7-BF0D-257A9A599CCD}" destId="{50368A3D-E2DA-4773-876D-4B74E487C377}" srcOrd="1" destOrd="0" presId="urn:microsoft.com/office/officeart/2005/8/layout/hProcess11"/>
    <dgm:cxn modelId="{48968F02-B90C-4B21-8491-2A08B2A49F6B}" type="presParOf" srcId="{50368A3D-E2DA-4773-876D-4B74E487C377}" destId="{B7F97265-B77F-4AED-9C4A-765E9F26F6F2}" srcOrd="0" destOrd="0" presId="urn:microsoft.com/office/officeart/2005/8/layout/hProcess11"/>
    <dgm:cxn modelId="{7F3F9B4E-4FED-4DEE-B218-EE0523A9FCC0}" type="presParOf" srcId="{B7F97265-B77F-4AED-9C4A-765E9F26F6F2}" destId="{224B2D44-2CD3-4B4E-B976-014219F3B2CD}" srcOrd="0" destOrd="0" presId="urn:microsoft.com/office/officeart/2005/8/layout/hProcess11"/>
    <dgm:cxn modelId="{B477553A-21F5-4436-95A1-3F9B4320429F}" type="presParOf" srcId="{B7F97265-B77F-4AED-9C4A-765E9F26F6F2}" destId="{082F0A0B-0B3C-4A51-AC96-56ED11D12D50}" srcOrd="1" destOrd="0" presId="urn:microsoft.com/office/officeart/2005/8/layout/hProcess11"/>
    <dgm:cxn modelId="{031FD601-687B-4E06-BA9D-34155D34390A}" type="presParOf" srcId="{B7F97265-B77F-4AED-9C4A-765E9F26F6F2}" destId="{D12BD4C5-8D9B-4BE1-A355-603717D82D48}" srcOrd="2" destOrd="0" presId="urn:microsoft.com/office/officeart/2005/8/layout/hProcess11"/>
    <dgm:cxn modelId="{D8522BF8-7663-4CFD-90D3-ABB07772F696}" type="presParOf" srcId="{50368A3D-E2DA-4773-876D-4B74E487C377}" destId="{E4D7CCEA-1EB9-40AB-BBAD-39A89B7D56F9}" srcOrd="1" destOrd="0" presId="urn:microsoft.com/office/officeart/2005/8/layout/hProcess11"/>
    <dgm:cxn modelId="{EFEDBA86-EB0F-4928-827D-FC439753F945}" type="presParOf" srcId="{50368A3D-E2DA-4773-876D-4B74E487C377}" destId="{55317623-A995-4A52-8B03-685D84A9D79C}" srcOrd="2" destOrd="0" presId="urn:microsoft.com/office/officeart/2005/8/layout/hProcess11"/>
    <dgm:cxn modelId="{F84EE485-DDED-4D51-B699-7D0C32D7BFA4}" type="presParOf" srcId="{55317623-A995-4A52-8B03-685D84A9D79C}" destId="{6B3949A4-7745-4B4C-B8EB-6CA7568240E1}" srcOrd="0" destOrd="0" presId="urn:microsoft.com/office/officeart/2005/8/layout/hProcess11"/>
    <dgm:cxn modelId="{50AA487F-F0B0-4FF1-A6DE-B240BADC6CF0}" type="presParOf" srcId="{55317623-A995-4A52-8B03-685D84A9D79C}" destId="{EF419919-ADAC-46CB-9A73-CD1EA7F663B8}" srcOrd="1" destOrd="0" presId="urn:microsoft.com/office/officeart/2005/8/layout/hProcess11"/>
    <dgm:cxn modelId="{6B5F61E4-B6D6-4EA0-AB37-7CF048D063B9}" type="presParOf" srcId="{55317623-A995-4A52-8B03-685D84A9D79C}" destId="{DBA5F4CC-2420-4866-BD48-0C3395FEAACA}" srcOrd="2" destOrd="0" presId="urn:microsoft.com/office/officeart/2005/8/layout/hProcess11"/>
    <dgm:cxn modelId="{2F33B840-1348-4580-A67C-F706B9935EFA}" type="presParOf" srcId="{50368A3D-E2DA-4773-876D-4B74E487C377}" destId="{FC4E2DF2-5922-4B31-8AB3-4E4AFDA9BDAA}" srcOrd="3" destOrd="0" presId="urn:microsoft.com/office/officeart/2005/8/layout/hProcess11"/>
    <dgm:cxn modelId="{7CF7FE06-FE37-495A-B823-D01705F1993F}" type="presParOf" srcId="{50368A3D-E2DA-4773-876D-4B74E487C377}" destId="{09F0A7FB-CC43-444B-9033-02C8BFC24DD4}" srcOrd="4" destOrd="0" presId="urn:microsoft.com/office/officeart/2005/8/layout/hProcess11"/>
    <dgm:cxn modelId="{BF4F6733-F96D-4E02-8167-97D6654C9D5F}" type="presParOf" srcId="{09F0A7FB-CC43-444B-9033-02C8BFC24DD4}" destId="{A5BB46B1-9648-4518-8DB8-7DAF3918330D}" srcOrd="0" destOrd="0" presId="urn:microsoft.com/office/officeart/2005/8/layout/hProcess11"/>
    <dgm:cxn modelId="{3E243606-7C86-41D4-8677-D38D4C44D60E}" type="presParOf" srcId="{09F0A7FB-CC43-444B-9033-02C8BFC24DD4}" destId="{F5604CAE-D81E-47E5-9D07-AB74387306E8}" srcOrd="1" destOrd="0" presId="urn:microsoft.com/office/officeart/2005/8/layout/hProcess11"/>
    <dgm:cxn modelId="{DC0750EC-BCCD-49C2-B90F-71F70C185C3A}" type="presParOf" srcId="{09F0A7FB-CC43-444B-9033-02C8BFC24DD4}" destId="{22A3EBEC-4CC8-4E7D-B7DB-E3C9B25FBEB6}" srcOrd="2" destOrd="0" presId="urn:microsoft.com/office/officeart/2005/8/layout/hProcess11"/>
    <dgm:cxn modelId="{9751A8FB-143A-49FF-9DD0-2824B1CAA79C}" type="presParOf" srcId="{50368A3D-E2DA-4773-876D-4B74E487C377}" destId="{755D3217-6C76-4C0A-83D6-E2FD66469FE5}" srcOrd="5" destOrd="0" presId="urn:microsoft.com/office/officeart/2005/8/layout/hProcess11"/>
    <dgm:cxn modelId="{7A474237-3B4F-4C62-A84C-7FAE07A77E61}" type="presParOf" srcId="{50368A3D-E2DA-4773-876D-4B74E487C377}" destId="{20393767-DAED-4A3D-8F37-166C71722F27}" srcOrd="6" destOrd="0" presId="urn:microsoft.com/office/officeart/2005/8/layout/hProcess11"/>
    <dgm:cxn modelId="{3FEC955E-76B9-4375-AFED-59FD7633FC0D}" type="presParOf" srcId="{20393767-DAED-4A3D-8F37-166C71722F27}" destId="{B0179B01-1DB5-4AA4-AB1F-6711A251D485}" srcOrd="0" destOrd="0" presId="urn:microsoft.com/office/officeart/2005/8/layout/hProcess11"/>
    <dgm:cxn modelId="{AB9B82B8-A527-4E20-8B14-FCC3B18E6596}" type="presParOf" srcId="{20393767-DAED-4A3D-8F37-166C71722F27}" destId="{A17CC932-EE00-43AA-8711-D848427BF104}" srcOrd="1" destOrd="0" presId="urn:microsoft.com/office/officeart/2005/8/layout/hProcess11"/>
    <dgm:cxn modelId="{F4B584E7-784A-4A3F-B871-AB38AECE69B6}" type="presParOf" srcId="{20393767-DAED-4A3D-8F37-166C71722F27}" destId="{D3CB605B-0254-4B7B-B035-9FADC91E645D}" srcOrd="2" destOrd="0" presId="urn:microsoft.com/office/officeart/2005/8/layout/hProcess11"/>
    <dgm:cxn modelId="{2DAA0FD5-DE7F-490E-83CC-502C7714A340}" type="presParOf" srcId="{50368A3D-E2DA-4773-876D-4B74E487C377}" destId="{7218153C-6D6D-4A9E-A605-62881D6638D8}" srcOrd="7" destOrd="0" presId="urn:microsoft.com/office/officeart/2005/8/layout/hProcess11"/>
    <dgm:cxn modelId="{3C6DBD0E-62DA-4F1A-AE53-AD04C9650009}" type="presParOf" srcId="{50368A3D-E2DA-4773-876D-4B74E487C377}" destId="{5C2742D7-0874-4E39-823D-41EC13378948}" srcOrd="8" destOrd="0" presId="urn:microsoft.com/office/officeart/2005/8/layout/hProcess11"/>
    <dgm:cxn modelId="{54564D20-F33B-4BCE-BC80-B5F0217B70E3}" type="presParOf" srcId="{5C2742D7-0874-4E39-823D-41EC13378948}" destId="{78390150-9D73-4CBB-9C73-7C7D6789156C}" srcOrd="0" destOrd="0" presId="urn:microsoft.com/office/officeart/2005/8/layout/hProcess11"/>
    <dgm:cxn modelId="{82D5BF92-41BC-4860-A10B-581760CAAF32}" type="presParOf" srcId="{5C2742D7-0874-4E39-823D-41EC13378948}" destId="{1B393FE4-50FE-487D-88FE-C4CBAD0CC0FA}" srcOrd="1" destOrd="0" presId="urn:microsoft.com/office/officeart/2005/8/layout/hProcess11"/>
    <dgm:cxn modelId="{EEFA2966-357C-4F40-A537-6307E6B89615}" type="presParOf" srcId="{5C2742D7-0874-4E39-823D-41EC13378948}" destId="{BD809494-BC83-424E-8948-DF29AEECD013}" srcOrd="2" destOrd="0" presId="urn:microsoft.com/office/officeart/2005/8/layout/hProcess11"/>
    <dgm:cxn modelId="{50BD71BC-D68A-479E-8284-E3F3B475F45D}" type="presParOf" srcId="{50368A3D-E2DA-4773-876D-4B74E487C377}" destId="{E2F59CBC-B169-4743-824C-294A91655F8C}" srcOrd="9" destOrd="0" presId="urn:microsoft.com/office/officeart/2005/8/layout/hProcess11"/>
    <dgm:cxn modelId="{C477870A-E361-497E-ACE0-1D0392C5E095}" type="presParOf" srcId="{50368A3D-E2DA-4773-876D-4B74E487C377}" destId="{1F575A09-726A-4371-B043-5D03EF34D964}" srcOrd="10" destOrd="0" presId="urn:microsoft.com/office/officeart/2005/8/layout/hProcess11"/>
    <dgm:cxn modelId="{1F29986A-D129-4894-84D0-05BC6FF9CF0D}" type="presParOf" srcId="{1F575A09-726A-4371-B043-5D03EF34D964}" destId="{D8137479-D6E8-475E-85E5-6305CA9765BE}" srcOrd="0" destOrd="0" presId="urn:microsoft.com/office/officeart/2005/8/layout/hProcess11"/>
    <dgm:cxn modelId="{97B8CEC0-43F1-4186-9672-440E99A599E1}" type="presParOf" srcId="{1F575A09-726A-4371-B043-5D03EF34D964}" destId="{528C487B-ACBA-4CA3-BBBF-A6197942F968}" srcOrd="1" destOrd="0" presId="urn:microsoft.com/office/officeart/2005/8/layout/hProcess11"/>
    <dgm:cxn modelId="{E9D7A646-DF0F-4D9A-A5CE-C36B300BB8DD}" type="presParOf" srcId="{1F575A09-726A-4371-B043-5D03EF34D964}" destId="{E4BE9D10-0393-4760-A514-84E8346B3A61}" srcOrd="2" destOrd="0" presId="urn:microsoft.com/office/officeart/2005/8/layout/hProcess11"/>
    <dgm:cxn modelId="{4DF7343F-4C49-4D86-8458-F662BC9E51AD}" type="presParOf" srcId="{50368A3D-E2DA-4773-876D-4B74E487C377}" destId="{A6FC00FB-4AFB-4019-B577-555D78DE3A5A}" srcOrd="11" destOrd="0" presId="urn:microsoft.com/office/officeart/2005/8/layout/hProcess11"/>
    <dgm:cxn modelId="{A6D59426-FC11-458B-91D5-71A51665C168}" type="presParOf" srcId="{50368A3D-E2DA-4773-876D-4B74E487C377}" destId="{2D412DC7-F37D-4DEF-9710-85CD303D02EC}" srcOrd="12" destOrd="0" presId="urn:microsoft.com/office/officeart/2005/8/layout/hProcess11"/>
    <dgm:cxn modelId="{88A46183-3EE2-4304-A8BB-7D3AA00AE075}" type="presParOf" srcId="{2D412DC7-F37D-4DEF-9710-85CD303D02EC}" destId="{A0D5828F-F6C9-4944-A939-B98F2553198D}" srcOrd="0" destOrd="0" presId="urn:microsoft.com/office/officeart/2005/8/layout/hProcess11"/>
    <dgm:cxn modelId="{1CCBAD1D-E053-490D-B860-9671643BDD4B}" type="presParOf" srcId="{2D412DC7-F37D-4DEF-9710-85CD303D02EC}" destId="{F832CF0D-3C87-448E-B39B-7E2E70F0768E}" srcOrd="1" destOrd="0" presId="urn:microsoft.com/office/officeart/2005/8/layout/hProcess11"/>
    <dgm:cxn modelId="{E89E0918-C0CF-4607-9DDA-DCD1E7D1EBA5}" type="presParOf" srcId="{2D412DC7-F37D-4DEF-9710-85CD303D02EC}" destId="{1FD2D426-485D-45DF-8353-9B984FCA4609}"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611292-E7C4-4EA8-93FA-9ACE70937C59}">
      <dsp:nvSpPr>
        <dsp:cNvPr id="0" name=""/>
        <dsp:cNvSpPr/>
      </dsp:nvSpPr>
      <dsp:spPr>
        <a:xfrm>
          <a:off x="0" y="394559"/>
          <a:ext cx="11525250" cy="526080"/>
        </a:xfrm>
        <a:prstGeom prst="notchedRightArrow">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4B2D44-2CD3-4B4E-B976-014219F3B2CD}">
      <dsp:nvSpPr>
        <dsp:cNvPr id="0" name=""/>
        <dsp:cNvSpPr/>
      </dsp:nvSpPr>
      <dsp:spPr>
        <a:xfrm>
          <a:off x="886" y="0"/>
          <a:ext cx="1420678" cy="526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kern="1200" dirty="0"/>
            <a:t>Sept</a:t>
          </a:r>
        </a:p>
      </dsp:txBody>
      <dsp:txXfrm>
        <a:off x="886" y="0"/>
        <a:ext cx="1420678" cy="526080"/>
      </dsp:txXfrm>
    </dsp:sp>
    <dsp:sp modelId="{082F0A0B-0B3C-4A51-AC96-56ED11D12D50}">
      <dsp:nvSpPr>
        <dsp:cNvPr id="0" name=""/>
        <dsp:cNvSpPr/>
      </dsp:nvSpPr>
      <dsp:spPr>
        <a:xfrm>
          <a:off x="645465" y="591839"/>
          <a:ext cx="131520" cy="131520"/>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3949A4-7745-4B4C-B8EB-6CA7568240E1}">
      <dsp:nvSpPr>
        <dsp:cNvPr id="0" name=""/>
        <dsp:cNvSpPr/>
      </dsp:nvSpPr>
      <dsp:spPr>
        <a:xfrm>
          <a:off x="1492598" y="43980"/>
          <a:ext cx="1420678" cy="526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kern="1200" dirty="0"/>
            <a:t>Oct</a:t>
          </a:r>
        </a:p>
      </dsp:txBody>
      <dsp:txXfrm>
        <a:off x="1492598" y="43980"/>
        <a:ext cx="1420678" cy="526080"/>
      </dsp:txXfrm>
    </dsp:sp>
    <dsp:sp modelId="{EF419919-ADAC-46CB-9A73-CD1EA7F663B8}">
      <dsp:nvSpPr>
        <dsp:cNvPr id="0" name=""/>
        <dsp:cNvSpPr/>
      </dsp:nvSpPr>
      <dsp:spPr>
        <a:xfrm>
          <a:off x="2137177" y="591839"/>
          <a:ext cx="131520" cy="131520"/>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BB46B1-9648-4518-8DB8-7DAF3918330D}">
      <dsp:nvSpPr>
        <dsp:cNvPr id="0" name=""/>
        <dsp:cNvSpPr/>
      </dsp:nvSpPr>
      <dsp:spPr>
        <a:xfrm>
          <a:off x="2984310" y="0"/>
          <a:ext cx="1420678" cy="526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kern="1200" dirty="0"/>
            <a:t>Nov</a:t>
          </a:r>
        </a:p>
      </dsp:txBody>
      <dsp:txXfrm>
        <a:off x="2984310" y="0"/>
        <a:ext cx="1420678" cy="526080"/>
      </dsp:txXfrm>
    </dsp:sp>
    <dsp:sp modelId="{F5604CAE-D81E-47E5-9D07-AB74387306E8}">
      <dsp:nvSpPr>
        <dsp:cNvPr id="0" name=""/>
        <dsp:cNvSpPr/>
      </dsp:nvSpPr>
      <dsp:spPr>
        <a:xfrm>
          <a:off x="3628890" y="591839"/>
          <a:ext cx="131520" cy="131520"/>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179B01-1DB5-4AA4-AB1F-6711A251D485}">
      <dsp:nvSpPr>
        <dsp:cNvPr id="0" name=""/>
        <dsp:cNvSpPr/>
      </dsp:nvSpPr>
      <dsp:spPr>
        <a:xfrm>
          <a:off x="4476023" y="32706"/>
          <a:ext cx="1420678" cy="526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kern="1200" dirty="0"/>
            <a:t>Dec</a:t>
          </a:r>
        </a:p>
      </dsp:txBody>
      <dsp:txXfrm>
        <a:off x="4476023" y="32706"/>
        <a:ext cx="1420678" cy="526080"/>
      </dsp:txXfrm>
    </dsp:sp>
    <dsp:sp modelId="{A17CC932-EE00-43AA-8711-D848427BF104}">
      <dsp:nvSpPr>
        <dsp:cNvPr id="0" name=""/>
        <dsp:cNvSpPr/>
      </dsp:nvSpPr>
      <dsp:spPr>
        <a:xfrm>
          <a:off x="5120602" y="591839"/>
          <a:ext cx="131520" cy="131520"/>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390150-9D73-4CBB-9C73-7C7D6789156C}">
      <dsp:nvSpPr>
        <dsp:cNvPr id="0" name=""/>
        <dsp:cNvSpPr/>
      </dsp:nvSpPr>
      <dsp:spPr>
        <a:xfrm>
          <a:off x="5967735" y="0"/>
          <a:ext cx="1420678" cy="526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kern="1200" dirty="0"/>
            <a:t>Jan</a:t>
          </a:r>
        </a:p>
      </dsp:txBody>
      <dsp:txXfrm>
        <a:off x="5967735" y="0"/>
        <a:ext cx="1420678" cy="526080"/>
      </dsp:txXfrm>
    </dsp:sp>
    <dsp:sp modelId="{1B393FE4-50FE-487D-88FE-C4CBAD0CC0FA}">
      <dsp:nvSpPr>
        <dsp:cNvPr id="0" name=""/>
        <dsp:cNvSpPr/>
      </dsp:nvSpPr>
      <dsp:spPr>
        <a:xfrm>
          <a:off x="6612314" y="591839"/>
          <a:ext cx="131520" cy="131520"/>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137479-D6E8-475E-85E5-6305CA9765BE}">
      <dsp:nvSpPr>
        <dsp:cNvPr id="0" name=""/>
        <dsp:cNvSpPr/>
      </dsp:nvSpPr>
      <dsp:spPr>
        <a:xfrm>
          <a:off x="7459447" y="23915"/>
          <a:ext cx="1420678" cy="526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kern="1200" dirty="0"/>
            <a:t>Feb</a:t>
          </a:r>
        </a:p>
      </dsp:txBody>
      <dsp:txXfrm>
        <a:off x="7459447" y="23915"/>
        <a:ext cx="1420678" cy="526080"/>
      </dsp:txXfrm>
    </dsp:sp>
    <dsp:sp modelId="{528C487B-ACBA-4CA3-BBBF-A6197942F968}">
      <dsp:nvSpPr>
        <dsp:cNvPr id="0" name=""/>
        <dsp:cNvSpPr/>
      </dsp:nvSpPr>
      <dsp:spPr>
        <a:xfrm>
          <a:off x="8104027" y="591839"/>
          <a:ext cx="131520" cy="131520"/>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D5828F-F6C9-4944-A939-B98F2553198D}">
      <dsp:nvSpPr>
        <dsp:cNvPr id="0" name=""/>
        <dsp:cNvSpPr/>
      </dsp:nvSpPr>
      <dsp:spPr>
        <a:xfrm>
          <a:off x="8951160" y="0"/>
          <a:ext cx="1420678" cy="526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kern="1200" dirty="0"/>
            <a:t>Mar</a:t>
          </a:r>
        </a:p>
      </dsp:txBody>
      <dsp:txXfrm>
        <a:off x="8951160" y="0"/>
        <a:ext cx="1420678" cy="526080"/>
      </dsp:txXfrm>
    </dsp:sp>
    <dsp:sp modelId="{F832CF0D-3C87-448E-B39B-7E2E70F0768E}">
      <dsp:nvSpPr>
        <dsp:cNvPr id="0" name=""/>
        <dsp:cNvSpPr/>
      </dsp:nvSpPr>
      <dsp:spPr>
        <a:xfrm>
          <a:off x="9595739" y="591839"/>
          <a:ext cx="131520" cy="131520"/>
        </a:xfrm>
        <a:prstGeom prst="ellipse">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6E7A3F-9FE3-4DA2-9E85-97112BD7EF9A}" type="datetimeFigureOut">
              <a:rPr lang="en-US" smtClean="0"/>
              <a:t>10/11/2024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C10269-1AB5-4B97-A9FA-A8AC2B7DF0E0}" type="slidenum">
              <a:rPr lang="en-US" smtClean="0"/>
              <a:t>‹#›</a:t>
            </a:fld>
            <a:endParaRPr lang="en-US"/>
          </a:p>
        </p:txBody>
      </p:sp>
    </p:spTree>
    <p:extLst>
      <p:ext uri="{BB962C8B-B14F-4D97-AF65-F5344CB8AC3E}">
        <p14:creationId xmlns:p14="http://schemas.microsoft.com/office/powerpoint/2010/main" val="3301259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1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1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345" name="Google Shape;345;p1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3</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C10269-1AB5-4B97-A9FA-A8AC2B7DF0E0}" type="slidenum">
              <a:rPr lang="en-US" smtClean="0"/>
              <a:t>7</a:t>
            </a:fld>
            <a:endParaRPr lang="en-US"/>
          </a:p>
        </p:txBody>
      </p:sp>
    </p:spTree>
    <p:extLst>
      <p:ext uri="{BB962C8B-B14F-4D97-AF65-F5344CB8AC3E}">
        <p14:creationId xmlns:p14="http://schemas.microsoft.com/office/powerpoint/2010/main" val="417151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C10269-1AB5-4B97-A9FA-A8AC2B7DF0E0}" type="slidenum">
              <a:rPr lang="en-US" smtClean="0"/>
              <a:t>8</a:t>
            </a:fld>
            <a:endParaRPr lang="en-US"/>
          </a:p>
        </p:txBody>
      </p:sp>
    </p:spTree>
    <p:extLst>
      <p:ext uri="{BB962C8B-B14F-4D97-AF65-F5344CB8AC3E}">
        <p14:creationId xmlns:p14="http://schemas.microsoft.com/office/powerpoint/2010/main" val="587550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C10269-1AB5-4B97-A9FA-A8AC2B7DF0E0}" type="slidenum">
              <a:rPr lang="en-US" smtClean="0"/>
              <a:t>10</a:t>
            </a:fld>
            <a:endParaRPr lang="en-US"/>
          </a:p>
        </p:txBody>
      </p:sp>
    </p:spTree>
    <p:extLst>
      <p:ext uri="{BB962C8B-B14F-4D97-AF65-F5344CB8AC3E}">
        <p14:creationId xmlns:p14="http://schemas.microsoft.com/office/powerpoint/2010/main" val="1192510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7016314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4178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345673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9551" y="1041400"/>
            <a:ext cx="5761567"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4317" y="1041400"/>
            <a:ext cx="5763683"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4931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6265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71318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1102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33957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43292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0418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06418" y="152400"/>
            <a:ext cx="2931583" cy="6375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09551" y="152400"/>
            <a:ext cx="8593667" cy="6375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3577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bg>
      <p:bgPr>
        <a:solidFill>
          <a:schemeClr val="dk1"/>
        </a:solidFill>
        <a:effectLst/>
      </p:bgPr>
    </p:bg>
    <p:spTree>
      <p:nvGrpSpPr>
        <p:cNvPr id="1" name="Shape 15"/>
        <p:cNvGrpSpPr/>
        <p:nvPr/>
      </p:nvGrpSpPr>
      <p:grpSpPr>
        <a:xfrm>
          <a:off x="0" y="0"/>
          <a:ext cx="0" cy="0"/>
          <a:chOff x="0" y="0"/>
          <a:chExt cx="0" cy="0"/>
        </a:xfrm>
      </p:grpSpPr>
      <p:pic>
        <p:nvPicPr>
          <p:cNvPr id="16" name="Google Shape;16;p70"/>
          <p:cNvPicPr preferRelativeResize="0"/>
          <p:nvPr userDrawn="1"/>
        </p:nvPicPr>
        <p:blipFill rotWithShape="1">
          <a:blip r:embed="rId2">
            <a:alphaModFix amt="70000"/>
          </a:blip>
          <a:srcRect b="9977"/>
          <a:stretch/>
        </p:blipFill>
        <p:spPr>
          <a:xfrm>
            <a:off x="1524" y="1"/>
            <a:ext cx="12188952" cy="6858000"/>
          </a:xfrm>
          <a:prstGeom prst="rect">
            <a:avLst/>
          </a:prstGeom>
          <a:noFill/>
          <a:ln>
            <a:noFill/>
          </a:ln>
        </p:spPr>
      </p:pic>
      <p:sp>
        <p:nvSpPr>
          <p:cNvPr id="17" name="Google Shape;17;p70"/>
          <p:cNvSpPr txBox="1">
            <a:spLocks noGrp="1"/>
          </p:cNvSpPr>
          <p:nvPr>
            <p:ph type="ctrTitle"/>
          </p:nvPr>
        </p:nvSpPr>
        <p:spPr>
          <a:xfrm>
            <a:off x="609600" y="949040"/>
            <a:ext cx="10972800" cy="1071032"/>
          </a:xfrm>
          <a:prstGeom prst="rect">
            <a:avLst/>
          </a:prstGeom>
          <a:noFill/>
          <a:ln>
            <a:noFill/>
          </a:ln>
        </p:spPr>
        <p:txBody>
          <a:bodyPr spcFirstLastPara="1" wrap="square" lIns="156725" tIns="91425" rIns="156725" bIns="91425" anchor="ctr" anchorCtr="0">
            <a:spAutoFit/>
          </a:bodyPr>
          <a:lstStyle>
            <a:lvl1pPr lvl="0" algn="l">
              <a:lnSpc>
                <a:spcPct val="120000"/>
              </a:lnSpc>
              <a:spcBef>
                <a:spcPts val="0"/>
              </a:spcBef>
              <a:spcAft>
                <a:spcPts val="0"/>
              </a:spcAft>
              <a:buClr>
                <a:schemeClr val="lt2"/>
              </a:buClr>
              <a:buSzPts val="5400"/>
              <a:buFont typeface="Avenir"/>
              <a:buNone/>
              <a:defRPr sz="4800" b="0" i="0">
                <a:solidFill>
                  <a:schemeClr val="bg1"/>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8" name="Google Shape;18;p70"/>
          <p:cNvSpPr txBox="1">
            <a:spLocks noGrp="1"/>
          </p:cNvSpPr>
          <p:nvPr>
            <p:ph type="subTitle" idx="1"/>
          </p:nvPr>
        </p:nvSpPr>
        <p:spPr>
          <a:xfrm>
            <a:off x="609600" y="2840981"/>
            <a:ext cx="10972800" cy="849433"/>
          </a:xfrm>
          <a:prstGeom prst="rect">
            <a:avLst/>
          </a:prstGeom>
          <a:noFill/>
          <a:ln>
            <a:noFill/>
          </a:ln>
        </p:spPr>
        <p:txBody>
          <a:bodyPr spcFirstLastPara="1" wrap="square" lIns="156725" tIns="91425" rIns="156725" bIns="91425" anchor="t" anchorCtr="0">
            <a:spAutoFit/>
          </a:bodyPr>
          <a:lstStyle>
            <a:lvl1pPr lvl="0" algn="l">
              <a:lnSpc>
                <a:spcPct val="120000"/>
              </a:lnSpc>
              <a:spcBef>
                <a:spcPts val="0"/>
              </a:spcBef>
              <a:spcAft>
                <a:spcPts val="0"/>
              </a:spcAft>
              <a:buClr>
                <a:schemeClr val="lt1"/>
              </a:buClr>
              <a:buSzPts val="3600"/>
              <a:buNone/>
              <a:defRPr sz="3600" b="0" i="0">
                <a:solidFill>
                  <a:schemeClr val="lt1"/>
                </a:solidFill>
                <a:latin typeface="Avenir"/>
                <a:ea typeface="Avenir"/>
                <a:cs typeface="Avenir"/>
                <a:sym typeface="Avenir"/>
              </a:defRPr>
            </a:lvl1pPr>
            <a:lvl2pPr lvl="1" algn="ctr">
              <a:lnSpc>
                <a:spcPct val="120000"/>
              </a:lnSpc>
              <a:spcBef>
                <a:spcPts val="600"/>
              </a:spcBef>
              <a:spcAft>
                <a:spcPts val="0"/>
              </a:spcAft>
              <a:buClr>
                <a:schemeClr val="lt1"/>
              </a:buClr>
              <a:buSzPts val="2400"/>
              <a:buNone/>
              <a:defRPr>
                <a:solidFill>
                  <a:schemeClr val="lt1"/>
                </a:solidFill>
              </a:defRPr>
            </a:lvl2pPr>
            <a:lvl3pPr lvl="2" algn="ctr">
              <a:lnSpc>
                <a:spcPct val="120000"/>
              </a:lnSpc>
              <a:spcBef>
                <a:spcPts val="600"/>
              </a:spcBef>
              <a:spcAft>
                <a:spcPts val="0"/>
              </a:spcAft>
              <a:buClr>
                <a:schemeClr val="lt1"/>
              </a:buClr>
              <a:buSzPts val="2400"/>
              <a:buNone/>
              <a:defRPr>
                <a:solidFill>
                  <a:schemeClr val="lt1"/>
                </a:solidFill>
              </a:defRPr>
            </a:lvl3pPr>
            <a:lvl4pPr lvl="3" algn="ctr">
              <a:lnSpc>
                <a:spcPct val="120000"/>
              </a:lnSpc>
              <a:spcBef>
                <a:spcPts val="600"/>
              </a:spcBef>
              <a:spcAft>
                <a:spcPts val="0"/>
              </a:spcAft>
              <a:buClr>
                <a:schemeClr val="lt1"/>
              </a:buClr>
              <a:buSzPts val="2000"/>
              <a:buNone/>
              <a:defRPr>
                <a:solidFill>
                  <a:schemeClr val="lt1"/>
                </a:solidFill>
              </a:defRPr>
            </a:lvl4pPr>
            <a:lvl5pPr lvl="4" algn="ctr">
              <a:lnSpc>
                <a:spcPct val="120000"/>
              </a:lnSpc>
              <a:spcBef>
                <a:spcPts val="600"/>
              </a:spcBef>
              <a:spcAft>
                <a:spcPts val="0"/>
              </a:spcAft>
              <a:buClr>
                <a:schemeClr val="lt1"/>
              </a:buClr>
              <a:buSzPts val="2000"/>
              <a:buNone/>
              <a:defRPr>
                <a:solidFill>
                  <a:schemeClr val="lt1"/>
                </a:solidFill>
              </a:defRPr>
            </a:lvl5pPr>
            <a:lvl6pPr lvl="5" algn="ctr">
              <a:spcBef>
                <a:spcPts val="324"/>
              </a:spcBef>
              <a:spcAft>
                <a:spcPts val="0"/>
              </a:spcAft>
              <a:buClr>
                <a:schemeClr val="lt1"/>
              </a:buClr>
              <a:buSzPts val="1619"/>
              <a:buNone/>
              <a:defRPr>
                <a:solidFill>
                  <a:schemeClr val="lt1"/>
                </a:solidFill>
              </a:defRPr>
            </a:lvl6pPr>
            <a:lvl7pPr lvl="6" algn="ctr">
              <a:spcBef>
                <a:spcPts val="324"/>
              </a:spcBef>
              <a:spcAft>
                <a:spcPts val="0"/>
              </a:spcAft>
              <a:buClr>
                <a:schemeClr val="lt1"/>
              </a:buClr>
              <a:buSzPts val="1619"/>
              <a:buNone/>
              <a:defRPr>
                <a:solidFill>
                  <a:schemeClr val="lt1"/>
                </a:solidFill>
              </a:defRPr>
            </a:lvl7pPr>
            <a:lvl8pPr lvl="7" algn="ctr">
              <a:spcBef>
                <a:spcPts val="324"/>
              </a:spcBef>
              <a:spcAft>
                <a:spcPts val="0"/>
              </a:spcAft>
              <a:buClr>
                <a:schemeClr val="lt1"/>
              </a:buClr>
              <a:buSzPts val="1619"/>
              <a:buNone/>
              <a:defRPr>
                <a:solidFill>
                  <a:schemeClr val="lt1"/>
                </a:solidFill>
              </a:defRPr>
            </a:lvl8pPr>
            <a:lvl9pPr lvl="8" algn="ctr">
              <a:spcBef>
                <a:spcPts val="324"/>
              </a:spcBef>
              <a:spcAft>
                <a:spcPts val="0"/>
              </a:spcAft>
              <a:buClr>
                <a:schemeClr val="lt1"/>
              </a:buClr>
              <a:buSzPts val="1619"/>
              <a:buNone/>
              <a:defRPr>
                <a:solidFill>
                  <a:schemeClr val="lt1"/>
                </a:solidFill>
              </a:defRPr>
            </a:lvl9pPr>
          </a:lstStyle>
          <a:p>
            <a:endParaRPr dirty="0"/>
          </a:p>
        </p:txBody>
      </p:sp>
      <p:pic>
        <p:nvPicPr>
          <p:cNvPr id="21" name="Google Shape;21;p70"/>
          <p:cNvPicPr preferRelativeResize="0"/>
          <p:nvPr/>
        </p:nvPicPr>
        <p:blipFill rotWithShape="1">
          <a:blip r:embed="rId3">
            <a:alphaModFix/>
          </a:blip>
          <a:srcRect/>
          <a:stretch/>
        </p:blipFill>
        <p:spPr>
          <a:xfrm>
            <a:off x="9144000" y="5486400"/>
            <a:ext cx="2743200" cy="1145639"/>
          </a:xfrm>
          <a:prstGeom prst="rect">
            <a:avLst/>
          </a:prstGeom>
          <a:noFill/>
          <a:ln>
            <a:noFill/>
          </a:ln>
        </p:spPr>
      </p:pic>
    </p:spTree>
    <p:extLst>
      <p:ext uri="{BB962C8B-B14F-4D97-AF65-F5344CB8AC3E}">
        <p14:creationId xmlns:p14="http://schemas.microsoft.com/office/powerpoint/2010/main" val="3352594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userDrawn="1">
  <p:cSld name="1_Two Content">
    <p:spTree>
      <p:nvGrpSpPr>
        <p:cNvPr id="1" name="Shape 37"/>
        <p:cNvGrpSpPr/>
        <p:nvPr/>
      </p:nvGrpSpPr>
      <p:grpSpPr>
        <a:xfrm>
          <a:off x="0" y="0"/>
          <a:ext cx="0" cy="0"/>
          <a:chOff x="0" y="0"/>
          <a:chExt cx="0" cy="0"/>
        </a:xfrm>
      </p:grpSpPr>
      <p:sp>
        <p:nvSpPr>
          <p:cNvPr id="38" name="Google Shape;38;p5"/>
          <p:cNvSpPr txBox="1">
            <a:spLocks noGrp="1"/>
          </p:cNvSpPr>
          <p:nvPr>
            <p:ph type="title"/>
          </p:nvPr>
        </p:nvSpPr>
        <p:spPr>
          <a:xfrm>
            <a:off x="609600" y="45720"/>
            <a:ext cx="10972800" cy="82296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0085C7"/>
              </a:buClr>
              <a:buSzPts val="2400"/>
              <a:buFont typeface="Source Sans Pro"/>
              <a:buNone/>
              <a:defRPr sz="2880" b="0" i="0" u="none" strike="noStrike" cap="none">
                <a:solidFill>
                  <a:srgbClr val="0085C7"/>
                </a:solidFill>
                <a:latin typeface="Source Sans Pro"/>
                <a:ea typeface="Source Sans Pro"/>
                <a:cs typeface="Source Sans Pro"/>
                <a:sym typeface="Source Sans Pro"/>
              </a:defRPr>
            </a:lvl1pPr>
            <a:lvl2pPr lvl="1">
              <a:spcBef>
                <a:spcPts val="0"/>
              </a:spcBef>
              <a:spcAft>
                <a:spcPts val="0"/>
              </a:spcAft>
              <a:buSzPts val="1400"/>
              <a:buNone/>
              <a:defRPr sz="2160"/>
            </a:lvl2pPr>
            <a:lvl3pPr lvl="2">
              <a:spcBef>
                <a:spcPts val="0"/>
              </a:spcBef>
              <a:spcAft>
                <a:spcPts val="0"/>
              </a:spcAft>
              <a:buSzPts val="1400"/>
              <a:buNone/>
              <a:defRPr sz="2160"/>
            </a:lvl3pPr>
            <a:lvl4pPr lvl="3">
              <a:spcBef>
                <a:spcPts val="0"/>
              </a:spcBef>
              <a:spcAft>
                <a:spcPts val="0"/>
              </a:spcAft>
              <a:buSzPts val="1400"/>
              <a:buNone/>
              <a:defRPr sz="2160"/>
            </a:lvl4pPr>
            <a:lvl5pPr lvl="4">
              <a:spcBef>
                <a:spcPts val="0"/>
              </a:spcBef>
              <a:spcAft>
                <a:spcPts val="0"/>
              </a:spcAft>
              <a:buSzPts val="1400"/>
              <a:buNone/>
              <a:defRPr sz="2160"/>
            </a:lvl5pPr>
            <a:lvl6pPr lvl="5">
              <a:spcBef>
                <a:spcPts val="0"/>
              </a:spcBef>
              <a:spcAft>
                <a:spcPts val="0"/>
              </a:spcAft>
              <a:buSzPts val="1400"/>
              <a:buNone/>
              <a:defRPr sz="2160"/>
            </a:lvl6pPr>
            <a:lvl7pPr lvl="6">
              <a:spcBef>
                <a:spcPts val="0"/>
              </a:spcBef>
              <a:spcAft>
                <a:spcPts val="0"/>
              </a:spcAft>
              <a:buSzPts val="1400"/>
              <a:buNone/>
              <a:defRPr sz="2160"/>
            </a:lvl7pPr>
            <a:lvl8pPr lvl="7">
              <a:spcBef>
                <a:spcPts val="0"/>
              </a:spcBef>
              <a:spcAft>
                <a:spcPts val="0"/>
              </a:spcAft>
              <a:buSzPts val="1400"/>
              <a:buNone/>
              <a:defRPr sz="2160"/>
            </a:lvl8pPr>
            <a:lvl9pPr lvl="8">
              <a:spcBef>
                <a:spcPts val="0"/>
              </a:spcBef>
              <a:spcAft>
                <a:spcPts val="0"/>
              </a:spcAft>
              <a:buSzPts val="1400"/>
              <a:buNone/>
              <a:defRPr sz="2160"/>
            </a:lvl9pPr>
          </a:lstStyle>
          <a:p>
            <a:r>
              <a:rPr lang="en-US"/>
              <a:t>Click to edit Master title style</a:t>
            </a:r>
            <a:endParaRPr/>
          </a:p>
        </p:txBody>
      </p:sp>
      <p:sp>
        <p:nvSpPr>
          <p:cNvPr id="41" name="Google Shape;41;p5"/>
          <p:cNvSpPr txBox="1">
            <a:spLocks noGrp="1"/>
          </p:cNvSpPr>
          <p:nvPr>
            <p:ph type="dt" idx="10"/>
          </p:nvPr>
        </p:nvSpPr>
        <p:spPr>
          <a:xfrm>
            <a:off x="609600" y="6494142"/>
            <a:ext cx="2844800" cy="36385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Source Sans Pro"/>
                <a:ea typeface="Source Sans Pro"/>
                <a:cs typeface="Source Sans Pro"/>
                <a:sym typeface="Source Sans Pro"/>
              </a:defRPr>
            </a:lvl1pPr>
            <a:lvl2pPr marR="0" lvl="1" algn="l" rtl="0">
              <a:spcBef>
                <a:spcPts val="0"/>
              </a:spcBef>
              <a:spcAft>
                <a:spcPts val="0"/>
              </a:spcAft>
              <a:buSzPts val="1400"/>
              <a:buNone/>
              <a:defRPr sz="216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216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216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216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216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216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216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2160" b="0" i="0" u="none" strike="noStrike" cap="none">
                <a:solidFill>
                  <a:schemeClr val="dk1"/>
                </a:solidFill>
                <a:latin typeface="Source Sans Pro"/>
                <a:ea typeface="Source Sans Pro"/>
                <a:cs typeface="Source Sans Pro"/>
                <a:sym typeface="Source Sans Pro"/>
              </a:defRPr>
            </a:lvl9pPr>
          </a:lstStyle>
          <a:p>
            <a:r>
              <a:rPr lang="en-US"/>
              <a:t>Heliospace</a:t>
            </a:r>
            <a:endParaRPr/>
          </a:p>
        </p:txBody>
      </p:sp>
      <p:sp>
        <p:nvSpPr>
          <p:cNvPr id="42" name="Google Shape;42;p5"/>
          <p:cNvSpPr txBox="1">
            <a:spLocks noGrp="1"/>
          </p:cNvSpPr>
          <p:nvPr>
            <p:ph type="ftr" idx="11"/>
          </p:nvPr>
        </p:nvSpPr>
        <p:spPr>
          <a:xfrm>
            <a:off x="4165600" y="6494142"/>
            <a:ext cx="3860800" cy="36385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Source Sans Pro"/>
                <a:ea typeface="Source Sans Pro"/>
                <a:cs typeface="Source Sans Pro"/>
                <a:sym typeface="Source Sans Pro"/>
              </a:defRPr>
            </a:lvl1pPr>
            <a:lvl2pPr marR="0" lvl="1" algn="l" rtl="0">
              <a:spcBef>
                <a:spcPts val="0"/>
              </a:spcBef>
              <a:spcAft>
                <a:spcPts val="0"/>
              </a:spcAft>
              <a:buSzPts val="1400"/>
              <a:buNone/>
              <a:defRPr sz="2160" b="0" i="0" u="none" strike="noStrike" cap="none">
                <a:solidFill>
                  <a:schemeClr val="dk1"/>
                </a:solidFill>
                <a:latin typeface="Source Sans Pro"/>
                <a:ea typeface="Source Sans Pro"/>
                <a:cs typeface="Source Sans Pro"/>
                <a:sym typeface="Source Sans Pro"/>
              </a:defRPr>
            </a:lvl2pPr>
            <a:lvl3pPr marR="0" lvl="2" algn="l" rtl="0">
              <a:spcBef>
                <a:spcPts val="0"/>
              </a:spcBef>
              <a:spcAft>
                <a:spcPts val="0"/>
              </a:spcAft>
              <a:buSzPts val="1400"/>
              <a:buNone/>
              <a:defRPr sz="2160" b="0" i="0" u="none" strike="noStrike" cap="none">
                <a:solidFill>
                  <a:schemeClr val="dk1"/>
                </a:solidFill>
                <a:latin typeface="Source Sans Pro"/>
                <a:ea typeface="Source Sans Pro"/>
                <a:cs typeface="Source Sans Pro"/>
                <a:sym typeface="Source Sans Pro"/>
              </a:defRPr>
            </a:lvl3pPr>
            <a:lvl4pPr marR="0" lvl="3" algn="l" rtl="0">
              <a:spcBef>
                <a:spcPts val="0"/>
              </a:spcBef>
              <a:spcAft>
                <a:spcPts val="0"/>
              </a:spcAft>
              <a:buSzPts val="1400"/>
              <a:buNone/>
              <a:defRPr sz="2160" b="0" i="0" u="none" strike="noStrike" cap="none">
                <a:solidFill>
                  <a:schemeClr val="dk1"/>
                </a:solidFill>
                <a:latin typeface="Source Sans Pro"/>
                <a:ea typeface="Source Sans Pro"/>
                <a:cs typeface="Source Sans Pro"/>
                <a:sym typeface="Source Sans Pro"/>
              </a:defRPr>
            </a:lvl4pPr>
            <a:lvl5pPr marR="0" lvl="4" algn="l" rtl="0">
              <a:spcBef>
                <a:spcPts val="0"/>
              </a:spcBef>
              <a:spcAft>
                <a:spcPts val="0"/>
              </a:spcAft>
              <a:buSzPts val="1400"/>
              <a:buNone/>
              <a:defRPr sz="2160" b="0" i="0" u="none" strike="noStrike" cap="none">
                <a:solidFill>
                  <a:schemeClr val="dk1"/>
                </a:solidFill>
                <a:latin typeface="Source Sans Pro"/>
                <a:ea typeface="Source Sans Pro"/>
                <a:cs typeface="Source Sans Pro"/>
                <a:sym typeface="Source Sans Pro"/>
              </a:defRPr>
            </a:lvl5pPr>
            <a:lvl6pPr marR="0" lvl="5" algn="l" rtl="0">
              <a:spcBef>
                <a:spcPts val="0"/>
              </a:spcBef>
              <a:spcAft>
                <a:spcPts val="0"/>
              </a:spcAft>
              <a:buSzPts val="1400"/>
              <a:buNone/>
              <a:defRPr sz="2160" b="0" i="0" u="none" strike="noStrike" cap="none">
                <a:solidFill>
                  <a:schemeClr val="dk1"/>
                </a:solidFill>
                <a:latin typeface="Source Sans Pro"/>
                <a:ea typeface="Source Sans Pro"/>
                <a:cs typeface="Source Sans Pro"/>
                <a:sym typeface="Source Sans Pro"/>
              </a:defRPr>
            </a:lvl6pPr>
            <a:lvl7pPr marR="0" lvl="6" algn="l" rtl="0">
              <a:spcBef>
                <a:spcPts val="0"/>
              </a:spcBef>
              <a:spcAft>
                <a:spcPts val="0"/>
              </a:spcAft>
              <a:buSzPts val="1400"/>
              <a:buNone/>
              <a:defRPr sz="2160" b="0" i="0" u="none" strike="noStrike" cap="none">
                <a:solidFill>
                  <a:schemeClr val="dk1"/>
                </a:solidFill>
                <a:latin typeface="Source Sans Pro"/>
                <a:ea typeface="Source Sans Pro"/>
                <a:cs typeface="Source Sans Pro"/>
                <a:sym typeface="Source Sans Pro"/>
              </a:defRPr>
            </a:lvl7pPr>
            <a:lvl8pPr marR="0" lvl="7" algn="l" rtl="0">
              <a:spcBef>
                <a:spcPts val="0"/>
              </a:spcBef>
              <a:spcAft>
                <a:spcPts val="0"/>
              </a:spcAft>
              <a:buSzPts val="1400"/>
              <a:buNone/>
              <a:defRPr sz="2160" b="0" i="0" u="none" strike="noStrike" cap="none">
                <a:solidFill>
                  <a:schemeClr val="dk1"/>
                </a:solidFill>
                <a:latin typeface="Source Sans Pro"/>
                <a:ea typeface="Source Sans Pro"/>
                <a:cs typeface="Source Sans Pro"/>
                <a:sym typeface="Source Sans Pro"/>
              </a:defRPr>
            </a:lvl8pPr>
            <a:lvl9pPr marR="0" lvl="8" algn="l" rtl="0">
              <a:spcBef>
                <a:spcPts val="0"/>
              </a:spcBef>
              <a:spcAft>
                <a:spcPts val="0"/>
              </a:spcAft>
              <a:buSzPts val="1400"/>
              <a:buNone/>
              <a:defRPr sz="2160" b="0" i="0" u="none" strike="noStrike" cap="none">
                <a:solidFill>
                  <a:schemeClr val="dk1"/>
                </a:solidFill>
                <a:latin typeface="Source Sans Pro"/>
                <a:ea typeface="Source Sans Pro"/>
                <a:cs typeface="Source Sans Pro"/>
                <a:sym typeface="Source Sans Pro"/>
              </a:defRPr>
            </a:lvl9pPr>
          </a:lstStyle>
          <a:p>
            <a:r>
              <a:rPr lang="en-US"/>
              <a:t>HWO Mechanical Update - Do Not Distribute</a:t>
            </a:r>
            <a:endParaRPr/>
          </a:p>
        </p:txBody>
      </p:sp>
      <p:sp>
        <p:nvSpPr>
          <p:cNvPr id="43" name="Google Shape;43;p5"/>
          <p:cNvSpPr txBox="1">
            <a:spLocks noGrp="1"/>
          </p:cNvSpPr>
          <p:nvPr>
            <p:ph type="sldNum" idx="12"/>
          </p:nvPr>
        </p:nvSpPr>
        <p:spPr>
          <a:xfrm>
            <a:off x="8737600" y="6494142"/>
            <a:ext cx="2844800" cy="36385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Source Sans Pro"/>
                <a:ea typeface="Source Sans Pro"/>
                <a:cs typeface="Source Sans Pro"/>
                <a:sym typeface="Source Sans Pro"/>
              </a:defRPr>
            </a:lvl1pPr>
            <a:lvl2pPr marL="0" marR="0" lvl="1" indent="0" algn="r" rtl="0">
              <a:spcBef>
                <a:spcPts val="0"/>
              </a:spcBef>
              <a:buNone/>
              <a:defRPr sz="1200" b="0" i="0" u="none" strike="noStrike" cap="none">
                <a:solidFill>
                  <a:srgbClr val="888888"/>
                </a:solidFill>
                <a:latin typeface="Source Sans Pro"/>
                <a:ea typeface="Source Sans Pro"/>
                <a:cs typeface="Source Sans Pro"/>
                <a:sym typeface="Source Sans Pro"/>
              </a:defRPr>
            </a:lvl2pPr>
            <a:lvl3pPr marL="0" marR="0" lvl="2" indent="0" algn="r" rtl="0">
              <a:spcBef>
                <a:spcPts val="0"/>
              </a:spcBef>
              <a:buNone/>
              <a:defRPr sz="1200" b="0" i="0" u="none" strike="noStrike" cap="none">
                <a:solidFill>
                  <a:srgbClr val="888888"/>
                </a:solidFill>
                <a:latin typeface="Source Sans Pro"/>
                <a:ea typeface="Source Sans Pro"/>
                <a:cs typeface="Source Sans Pro"/>
                <a:sym typeface="Source Sans Pro"/>
              </a:defRPr>
            </a:lvl3pPr>
            <a:lvl4pPr marL="0" marR="0" lvl="3" indent="0" algn="r" rtl="0">
              <a:spcBef>
                <a:spcPts val="0"/>
              </a:spcBef>
              <a:buNone/>
              <a:defRPr sz="1200" b="0" i="0" u="none" strike="noStrike" cap="none">
                <a:solidFill>
                  <a:srgbClr val="888888"/>
                </a:solidFill>
                <a:latin typeface="Source Sans Pro"/>
                <a:ea typeface="Source Sans Pro"/>
                <a:cs typeface="Source Sans Pro"/>
                <a:sym typeface="Source Sans Pro"/>
              </a:defRPr>
            </a:lvl4pPr>
            <a:lvl5pPr marL="0" marR="0" lvl="4" indent="0" algn="r" rtl="0">
              <a:spcBef>
                <a:spcPts val="0"/>
              </a:spcBef>
              <a:buNone/>
              <a:defRPr sz="1200" b="0" i="0" u="none" strike="noStrike" cap="none">
                <a:solidFill>
                  <a:srgbClr val="888888"/>
                </a:solidFill>
                <a:latin typeface="Source Sans Pro"/>
                <a:ea typeface="Source Sans Pro"/>
                <a:cs typeface="Source Sans Pro"/>
                <a:sym typeface="Source Sans Pro"/>
              </a:defRPr>
            </a:lvl5pPr>
            <a:lvl6pPr marL="0" marR="0" lvl="5" indent="0" algn="r" rtl="0">
              <a:spcBef>
                <a:spcPts val="0"/>
              </a:spcBef>
              <a:buNone/>
              <a:defRPr sz="1200" b="0" i="0" u="none" strike="noStrike" cap="none">
                <a:solidFill>
                  <a:srgbClr val="888888"/>
                </a:solidFill>
                <a:latin typeface="Source Sans Pro"/>
                <a:ea typeface="Source Sans Pro"/>
                <a:cs typeface="Source Sans Pro"/>
                <a:sym typeface="Source Sans Pro"/>
              </a:defRPr>
            </a:lvl6pPr>
            <a:lvl7pPr marL="0" marR="0" lvl="6" indent="0" algn="r" rtl="0">
              <a:spcBef>
                <a:spcPts val="0"/>
              </a:spcBef>
              <a:buNone/>
              <a:defRPr sz="1200" b="0" i="0" u="none" strike="noStrike" cap="none">
                <a:solidFill>
                  <a:srgbClr val="888888"/>
                </a:solidFill>
                <a:latin typeface="Source Sans Pro"/>
                <a:ea typeface="Source Sans Pro"/>
                <a:cs typeface="Source Sans Pro"/>
                <a:sym typeface="Source Sans Pro"/>
              </a:defRPr>
            </a:lvl7pPr>
            <a:lvl8pPr marL="0" marR="0" lvl="7" indent="0" algn="r" rtl="0">
              <a:spcBef>
                <a:spcPts val="0"/>
              </a:spcBef>
              <a:buNone/>
              <a:defRPr sz="1200" b="0" i="0" u="none" strike="noStrike" cap="none">
                <a:solidFill>
                  <a:srgbClr val="888888"/>
                </a:solidFill>
                <a:latin typeface="Source Sans Pro"/>
                <a:ea typeface="Source Sans Pro"/>
                <a:cs typeface="Source Sans Pro"/>
                <a:sym typeface="Source Sans Pro"/>
              </a:defRPr>
            </a:lvl8pPr>
            <a:lvl9pPr marL="0" marR="0" lvl="8" indent="0" algn="r" rtl="0">
              <a:spcBef>
                <a:spcPts val="0"/>
              </a:spcBef>
              <a:buNone/>
              <a:defRPr sz="1200" b="0" i="0" u="none" strike="noStrike" cap="none">
                <a:solidFill>
                  <a:srgbClr val="888888"/>
                </a:solidFill>
                <a:latin typeface="Source Sans Pro"/>
                <a:ea typeface="Source Sans Pro"/>
                <a:cs typeface="Source Sans Pro"/>
                <a:sym typeface="Source Sans Pro"/>
              </a:defRPr>
            </a:lvl9pPr>
          </a:lstStyle>
          <a:p>
            <a:fld id="{00000000-1234-1234-1234-123412341234}" type="slidenum">
              <a:rPr lang="en-US" smtClean="0"/>
              <a:pPr/>
              <a:t>‹#›</a:t>
            </a:fld>
            <a:endParaRPr lang="en-US"/>
          </a:p>
        </p:txBody>
      </p:sp>
      <p:sp>
        <p:nvSpPr>
          <p:cNvPr id="3" name="Content Placeholder 2">
            <a:extLst>
              <a:ext uri="{FF2B5EF4-FFF2-40B4-BE49-F238E27FC236}">
                <a16:creationId xmlns:a16="http://schemas.microsoft.com/office/drawing/2014/main" id="{D9868860-7CBC-38BD-99C5-0BB74B558E1D}"/>
              </a:ext>
            </a:extLst>
          </p:cNvPr>
          <p:cNvSpPr>
            <a:spLocks noGrp="1"/>
          </p:cNvSpPr>
          <p:nvPr>
            <p:ph sz="quarter" idx="13"/>
          </p:nvPr>
        </p:nvSpPr>
        <p:spPr>
          <a:xfrm>
            <a:off x="351851" y="1051560"/>
            <a:ext cx="5642552" cy="5212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2">
            <a:extLst>
              <a:ext uri="{FF2B5EF4-FFF2-40B4-BE49-F238E27FC236}">
                <a16:creationId xmlns:a16="http://schemas.microsoft.com/office/drawing/2014/main" id="{D8BA86FE-F322-C144-97F1-3CFC5779106F}"/>
              </a:ext>
            </a:extLst>
          </p:cNvPr>
          <p:cNvSpPr>
            <a:spLocks noGrp="1"/>
          </p:cNvSpPr>
          <p:nvPr>
            <p:ph sz="quarter" idx="14"/>
          </p:nvPr>
        </p:nvSpPr>
        <p:spPr>
          <a:xfrm>
            <a:off x="6197600" y="1051560"/>
            <a:ext cx="5642552" cy="5212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31692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9"/>
          <p:cNvSpPr>
            <a:spLocks noGrp="1" noChangeArrowheads="1"/>
          </p:cNvSpPr>
          <p:nvPr>
            <p:ph type="title"/>
          </p:nvPr>
        </p:nvSpPr>
        <p:spPr bwMode="auto">
          <a:xfrm>
            <a:off x="1219201" y="152399"/>
            <a:ext cx="10460882" cy="5140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35" name="Rectangle 11"/>
          <p:cNvSpPr>
            <a:spLocks noChangeArrowheads="1"/>
          </p:cNvSpPr>
          <p:nvPr userDrawn="1"/>
        </p:nvSpPr>
        <p:spPr bwMode="auto">
          <a:xfrm>
            <a:off x="11680083" y="6592889"/>
            <a:ext cx="372218" cy="258532"/>
          </a:xfrm>
          <a:prstGeom prst="rect">
            <a:avLst/>
          </a:prstGeom>
          <a:noFill/>
          <a:ln w="12700">
            <a:noFill/>
            <a:miter lim="800000"/>
            <a:headEnd/>
            <a:tailEnd/>
          </a:ln>
          <a:effectLst/>
        </p:spPr>
        <p:txBody>
          <a:bodyPr wrap="none">
            <a:spAutoFit/>
          </a:bodyPr>
          <a:lstStyle/>
          <a:p>
            <a:pPr algn="r">
              <a:lnSpc>
                <a:spcPct val="90000"/>
              </a:lnSpc>
            </a:pPr>
            <a:fld id="{A78509EA-5206-4BEE-9460-3C901424C67E}" type="slidenum">
              <a:rPr lang="en-US" sz="1200">
                <a:latin typeface="Helvetica" pitchFamily="34" charset="0"/>
              </a:rPr>
              <a:pPr algn="r">
                <a:lnSpc>
                  <a:spcPct val="90000"/>
                </a:lnSpc>
              </a:pPr>
              <a:t>‹#›</a:t>
            </a:fld>
            <a:endParaRPr lang="en-US" sz="1200">
              <a:latin typeface="Helvetica" pitchFamily="34" charset="0"/>
            </a:endParaRPr>
          </a:p>
        </p:txBody>
      </p:sp>
      <p:sp>
        <p:nvSpPr>
          <p:cNvPr id="1037" name="Line 13"/>
          <p:cNvSpPr>
            <a:spLocks noChangeShapeType="1"/>
          </p:cNvSpPr>
          <p:nvPr userDrawn="1"/>
        </p:nvSpPr>
        <p:spPr bwMode="auto">
          <a:xfrm flipV="1">
            <a:off x="1117601" y="781398"/>
            <a:ext cx="10562482" cy="0"/>
          </a:xfrm>
          <a:prstGeom prst="line">
            <a:avLst/>
          </a:prstGeom>
          <a:noFill/>
          <a:ln w="38100">
            <a:solidFill>
              <a:schemeClr val="tx1"/>
            </a:solidFill>
            <a:round/>
            <a:headEnd/>
            <a:tailEnd/>
          </a:ln>
          <a:effectLst/>
        </p:spPr>
        <p:txBody>
          <a:bodyPr wrap="none" anchor="ctr"/>
          <a:lstStyle/>
          <a:p>
            <a:endParaRPr lang="en-US" sz="1800" dirty="0"/>
          </a:p>
        </p:txBody>
      </p:sp>
      <p:sp>
        <p:nvSpPr>
          <p:cNvPr id="1039" name="Rectangle 15"/>
          <p:cNvSpPr>
            <a:spLocks noGrp="1" noChangeArrowheads="1"/>
          </p:cNvSpPr>
          <p:nvPr>
            <p:ph type="body" idx="1"/>
          </p:nvPr>
        </p:nvSpPr>
        <p:spPr bwMode="auto">
          <a:xfrm>
            <a:off x="209552" y="1041400"/>
            <a:ext cx="11728449" cy="5486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40" name="Picture 16"/>
          <p:cNvPicPr>
            <a:picLocks noChangeArrowheads="1"/>
          </p:cNvPicPr>
          <p:nvPr userDrawn="1"/>
        </p:nvPicPr>
        <p:blipFill>
          <a:blip r:embed="rId15" cstate="print"/>
          <a:srcRect/>
          <a:stretch>
            <a:fillRect/>
          </a:stretch>
        </p:blipFill>
        <p:spPr bwMode="auto">
          <a:xfrm>
            <a:off x="33867" y="25399"/>
            <a:ext cx="949359" cy="780739"/>
          </a:xfrm>
          <a:prstGeom prst="rect">
            <a:avLst/>
          </a:prstGeom>
          <a:noFill/>
          <a:ln w="12700">
            <a:noFill/>
            <a:miter lim="800000"/>
            <a:headEnd/>
            <a:tailEnd/>
          </a:ln>
          <a:effectLst/>
        </p:spPr>
      </p:pic>
      <p:sp>
        <p:nvSpPr>
          <p:cNvPr id="2" name="TextBox 1">
            <a:extLst>
              <a:ext uri="{FF2B5EF4-FFF2-40B4-BE49-F238E27FC236}">
                <a16:creationId xmlns:a16="http://schemas.microsoft.com/office/drawing/2014/main" id="{8D361D8C-6B54-806B-7808-162CCA1E0212}"/>
              </a:ext>
            </a:extLst>
          </p:cNvPr>
          <p:cNvSpPr txBox="1"/>
          <p:nvPr userDrawn="1"/>
        </p:nvSpPr>
        <p:spPr>
          <a:xfrm>
            <a:off x="58806" y="6577677"/>
            <a:ext cx="1093569" cy="261610"/>
          </a:xfrm>
          <a:prstGeom prst="rect">
            <a:avLst/>
          </a:prstGeom>
          <a:noFill/>
        </p:spPr>
        <p:txBody>
          <a:bodyPr wrap="none" rtlCol="0">
            <a:spAutoFit/>
          </a:bodyPr>
          <a:lstStyle/>
          <a:p>
            <a:r>
              <a:rPr lang="en-US" sz="1100" dirty="0"/>
              <a:t>10/22-24/2024</a:t>
            </a:r>
          </a:p>
        </p:txBody>
      </p:sp>
      <p:sp>
        <p:nvSpPr>
          <p:cNvPr id="3" name="TextBox 2">
            <a:extLst>
              <a:ext uri="{FF2B5EF4-FFF2-40B4-BE49-F238E27FC236}">
                <a16:creationId xmlns:a16="http://schemas.microsoft.com/office/drawing/2014/main" id="{68CA388E-720E-9D72-5CC2-1E055296E4ED}"/>
              </a:ext>
            </a:extLst>
          </p:cNvPr>
          <p:cNvSpPr txBox="1"/>
          <p:nvPr userDrawn="1"/>
        </p:nvSpPr>
        <p:spPr>
          <a:xfrm>
            <a:off x="1928867" y="6562288"/>
            <a:ext cx="7778090" cy="2616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dirty="0">
                <a:effectLst/>
                <a:latin typeface="+mj-lt"/>
                <a:ea typeface="Times New Roman" panose="02020603050405020304" pitchFamily="18" charset="0"/>
              </a:rPr>
              <a:t>Use or disclosure of data contained on this page is subject to the restriction(s) on the title page of this document.</a:t>
            </a:r>
            <a:endParaRPr lang="en-US" sz="1100" dirty="0">
              <a:effectLst/>
              <a:latin typeface="+mj-lt"/>
              <a:ea typeface="Times New Roman" panose="02020603050405020304" pitchFamily="18" charset="0"/>
            </a:endParaRPr>
          </a:p>
        </p:txBody>
      </p:sp>
    </p:spTree>
    <p:extLst>
      <p:ext uri="{BB962C8B-B14F-4D97-AF65-F5344CB8AC3E}">
        <p14:creationId xmlns:p14="http://schemas.microsoft.com/office/powerpoint/2010/main" val="152086843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Lst>
  <p:hf sldNum="0" hdr="0" dt="0"/>
  <p:txStyles>
    <p:titleStyle>
      <a:lvl1pPr algn="l" rtl="0" fontAlgn="base">
        <a:spcBef>
          <a:spcPct val="0"/>
        </a:spcBef>
        <a:spcAft>
          <a:spcPct val="0"/>
        </a:spcAft>
        <a:defRPr sz="2400" b="1">
          <a:solidFill>
            <a:schemeClr val="tx1"/>
          </a:solidFill>
          <a:latin typeface="+mj-lt"/>
          <a:ea typeface="+mj-ea"/>
          <a:cs typeface="+mj-cs"/>
        </a:defRPr>
      </a:lvl1pPr>
      <a:lvl2pPr algn="l" rtl="0" fontAlgn="base">
        <a:spcBef>
          <a:spcPct val="0"/>
        </a:spcBef>
        <a:spcAft>
          <a:spcPct val="0"/>
        </a:spcAft>
        <a:defRPr sz="2400" b="1">
          <a:solidFill>
            <a:schemeClr val="tx1"/>
          </a:solidFill>
          <a:latin typeface="Helvetica" pitchFamily="34" charset="0"/>
        </a:defRPr>
      </a:lvl2pPr>
      <a:lvl3pPr algn="l" rtl="0" fontAlgn="base">
        <a:spcBef>
          <a:spcPct val="0"/>
        </a:spcBef>
        <a:spcAft>
          <a:spcPct val="0"/>
        </a:spcAft>
        <a:defRPr sz="2400" b="1">
          <a:solidFill>
            <a:schemeClr val="tx1"/>
          </a:solidFill>
          <a:latin typeface="Helvetica" pitchFamily="34" charset="0"/>
        </a:defRPr>
      </a:lvl3pPr>
      <a:lvl4pPr algn="l" rtl="0" fontAlgn="base">
        <a:spcBef>
          <a:spcPct val="0"/>
        </a:spcBef>
        <a:spcAft>
          <a:spcPct val="0"/>
        </a:spcAft>
        <a:defRPr sz="2400" b="1">
          <a:solidFill>
            <a:schemeClr val="tx1"/>
          </a:solidFill>
          <a:latin typeface="Helvetica" pitchFamily="34" charset="0"/>
        </a:defRPr>
      </a:lvl4pPr>
      <a:lvl5pPr algn="l" rtl="0" fontAlgn="base">
        <a:spcBef>
          <a:spcPct val="0"/>
        </a:spcBef>
        <a:spcAft>
          <a:spcPct val="0"/>
        </a:spcAft>
        <a:defRPr sz="2400" b="1">
          <a:solidFill>
            <a:schemeClr val="tx1"/>
          </a:solidFill>
          <a:latin typeface="Helvetica" pitchFamily="34" charset="0"/>
        </a:defRPr>
      </a:lvl5pPr>
      <a:lvl6pPr marL="457200" algn="l" rtl="0" fontAlgn="base">
        <a:spcBef>
          <a:spcPct val="0"/>
        </a:spcBef>
        <a:spcAft>
          <a:spcPct val="0"/>
        </a:spcAft>
        <a:defRPr sz="2400" b="1">
          <a:solidFill>
            <a:schemeClr val="tx1"/>
          </a:solidFill>
          <a:latin typeface="Helvetica" pitchFamily="34" charset="0"/>
        </a:defRPr>
      </a:lvl6pPr>
      <a:lvl7pPr marL="914400" algn="l" rtl="0" fontAlgn="base">
        <a:spcBef>
          <a:spcPct val="0"/>
        </a:spcBef>
        <a:spcAft>
          <a:spcPct val="0"/>
        </a:spcAft>
        <a:defRPr sz="2400" b="1">
          <a:solidFill>
            <a:schemeClr val="tx1"/>
          </a:solidFill>
          <a:latin typeface="Helvetica" pitchFamily="34" charset="0"/>
        </a:defRPr>
      </a:lvl7pPr>
      <a:lvl8pPr marL="1371600" algn="l" rtl="0" fontAlgn="base">
        <a:spcBef>
          <a:spcPct val="0"/>
        </a:spcBef>
        <a:spcAft>
          <a:spcPct val="0"/>
        </a:spcAft>
        <a:defRPr sz="2400" b="1">
          <a:solidFill>
            <a:schemeClr val="tx1"/>
          </a:solidFill>
          <a:latin typeface="Helvetica" pitchFamily="34" charset="0"/>
        </a:defRPr>
      </a:lvl8pPr>
      <a:lvl9pPr marL="1828800" algn="l" rtl="0" fontAlgn="base">
        <a:spcBef>
          <a:spcPct val="0"/>
        </a:spcBef>
        <a:spcAft>
          <a:spcPct val="0"/>
        </a:spcAft>
        <a:defRPr sz="2400" b="1">
          <a:solidFill>
            <a:schemeClr val="tx1"/>
          </a:solidFill>
          <a:latin typeface="Helvetica" pitchFamily="34" charset="0"/>
        </a:defRPr>
      </a:lvl9pPr>
    </p:titleStyle>
    <p:bodyStyle>
      <a:lvl1pPr marL="342900" indent="-342900" algn="l" rtl="0" eaLnBrk="0" fontAlgn="base" hangingPunct="0">
        <a:spcBef>
          <a:spcPct val="20000"/>
        </a:spcBef>
        <a:spcAft>
          <a:spcPct val="40000"/>
        </a:spcAft>
        <a:buClr>
          <a:srgbClr val="BB0018"/>
        </a:buClr>
        <a:buFont typeface="Wingdings" pitchFamily="2" charset="2"/>
        <a:buChar char="l"/>
        <a:defRPr b="1">
          <a:solidFill>
            <a:schemeClr val="tx1"/>
          </a:solidFill>
          <a:latin typeface="+mn-lt"/>
          <a:ea typeface="+mn-ea"/>
          <a:cs typeface="+mn-cs"/>
        </a:defRPr>
      </a:lvl1pPr>
      <a:lvl2pPr marL="742950" indent="-285750" algn="l" rtl="0" eaLnBrk="0" fontAlgn="base" hangingPunct="0">
        <a:spcBef>
          <a:spcPct val="0"/>
        </a:spcBef>
        <a:spcAft>
          <a:spcPct val="35000"/>
        </a:spcAft>
        <a:buClr>
          <a:srgbClr val="BB0018"/>
        </a:buClr>
        <a:buSzPct val="75000"/>
        <a:buFont typeface="Wingdings" pitchFamily="2" charset="2"/>
        <a:buChar char="n"/>
        <a:defRPr>
          <a:solidFill>
            <a:schemeClr val="tx1"/>
          </a:solidFill>
          <a:latin typeface="+mn-lt"/>
        </a:defRPr>
      </a:lvl2pPr>
      <a:lvl3pPr marL="1143000" indent="-228600" algn="l" rtl="0" eaLnBrk="0" fontAlgn="base" hangingPunct="0">
        <a:spcBef>
          <a:spcPct val="0"/>
        </a:spcBef>
        <a:spcAft>
          <a:spcPct val="35000"/>
        </a:spcAft>
        <a:buClr>
          <a:srgbClr val="BB0018"/>
        </a:buClr>
        <a:buChar char="•"/>
        <a:defRPr sz="1600">
          <a:solidFill>
            <a:schemeClr val="tx1"/>
          </a:solidFill>
          <a:latin typeface="+mn-lt"/>
        </a:defRPr>
      </a:lvl3pPr>
      <a:lvl4pPr marL="1600200" indent="-228600" algn="l" rtl="0" eaLnBrk="0" fontAlgn="base" hangingPunct="0">
        <a:spcBef>
          <a:spcPct val="0"/>
        </a:spcBef>
        <a:spcAft>
          <a:spcPct val="35000"/>
        </a:spcAft>
        <a:buClr>
          <a:srgbClr val="BB0018"/>
        </a:buClr>
        <a:buChar char="–"/>
        <a:defRPr sz="1400">
          <a:solidFill>
            <a:schemeClr val="tx1"/>
          </a:solidFill>
          <a:latin typeface="+mn-lt"/>
        </a:defRPr>
      </a:lvl4pPr>
      <a:lvl5pPr marL="2057400" indent="-228600" algn="l" rtl="0" eaLnBrk="0" fontAlgn="base" hangingPunct="0">
        <a:spcBef>
          <a:spcPct val="0"/>
        </a:spcBef>
        <a:spcAft>
          <a:spcPct val="35000"/>
        </a:spcAft>
        <a:buClr>
          <a:srgbClr val="BB0018"/>
        </a:buClr>
        <a:buChar char="»"/>
        <a:defRPr sz="1400">
          <a:solidFill>
            <a:schemeClr val="tx1"/>
          </a:solidFill>
          <a:latin typeface="+mn-lt"/>
        </a:defRPr>
      </a:lvl5pPr>
      <a:lvl6pPr marL="2514600" indent="-228600" algn="l" rtl="0" eaLnBrk="0" fontAlgn="base" hangingPunct="0">
        <a:spcBef>
          <a:spcPct val="0"/>
        </a:spcBef>
        <a:spcAft>
          <a:spcPct val="35000"/>
        </a:spcAft>
        <a:buClr>
          <a:srgbClr val="BB0018"/>
        </a:buClr>
        <a:buChar char="»"/>
        <a:defRPr sz="1400">
          <a:solidFill>
            <a:schemeClr val="tx1"/>
          </a:solidFill>
          <a:latin typeface="+mn-lt"/>
        </a:defRPr>
      </a:lvl6pPr>
      <a:lvl7pPr marL="2971800" indent="-228600" algn="l" rtl="0" eaLnBrk="0" fontAlgn="base" hangingPunct="0">
        <a:spcBef>
          <a:spcPct val="0"/>
        </a:spcBef>
        <a:spcAft>
          <a:spcPct val="35000"/>
        </a:spcAft>
        <a:buClr>
          <a:srgbClr val="BB0018"/>
        </a:buClr>
        <a:buChar char="»"/>
        <a:defRPr sz="1400">
          <a:solidFill>
            <a:schemeClr val="tx1"/>
          </a:solidFill>
          <a:latin typeface="+mn-lt"/>
        </a:defRPr>
      </a:lvl7pPr>
      <a:lvl8pPr marL="3429000" indent="-228600" algn="l" rtl="0" eaLnBrk="0" fontAlgn="base" hangingPunct="0">
        <a:spcBef>
          <a:spcPct val="0"/>
        </a:spcBef>
        <a:spcAft>
          <a:spcPct val="35000"/>
        </a:spcAft>
        <a:buClr>
          <a:srgbClr val="BB0018"/>
        </a:buClr>
        <a:buChar char="»"/>
        <a:defRPr sz="1400">
          <a:solidFill>
            <a:schemeClr val="tx1"/>
          </a:solidFill>
          <a:latin typeface="+mn-lt"/>
        </a:defRPr>
      </a:lvl8pPr>
      <a:lvl9pPr marL="3886200" indent="-228600" algn="l" rtl="0" eaLnBrk="0" fontAlgn="base" hangingPunct="0">
        <a:spcBef>
          <a:spcPct val="0"/>
        </a:spcBef>
        <a:spcAft>
          <a:spcPct val="35000"/>
        </a:spcAft>
        <a:buClr>
          <a:srgbClr val="BB0018"/>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4.emf"/><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4.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A0A36-8E9D-BAE1-A4EE-A3FBE42C5A08}"/>
              </a:ext>
            </a:extLst>
          </p:cNvPr>
          <p:cNvSpPr>
            <a:spLocks noGrp="1"/>
          </p:cNvSpPr>
          <p:nvPr>
            <p:ph type="ctrTitle"/>
          </p:nvPr>
        </p:nvSpPr>
        <p:spPr/>
        <p:txBody>
          <a:bodyPr/>
          <a:lstStyle/>
          <a:p>
            <a:r>
              <a:rPr lang="en-US" sz="4800" b="0" i="0" u="none" strike="noStrike" cap="small" dirty="0">
                <a:latin typeface="Arial"/>
                <a:ea typeface="Arial"/>
                <a:cs typeface="Arial"/>
                <a:sym typeface="Arial"/>
              </a:rPr>
              <a:t>Exploratory Analytic Cases (EACs) </a:t>
            </a:r>
            <a:endParaRPr lang="en-US" dirty="0"/>
          </a:p>
        </p:txBody>
      </p:sp>
      <p:sp>
        <p:nvSpPr>
          <p:cNvPr id="3" name="Subtitle 2">
            <a:extLst>
              <a:ext uri="{FF2B5EF4-FFF2-40B4-BE49-F238E27FC236}">
                <a16:creationId xmlns:a16="http://schemas.microsoft.com/office/drawing/2014/main" id="{FDB26919-AB25-723C-2C98-CE25602B8D72}"/>
              </a:ext>
            </a:extLst>
          </p:cNvPr>
          <p:cNvSpPr>
            <a:spLocks noGrp="1"/>
          </p:cNvSpPr>
          <p:nvPr>
            <p:ph type="subTitle" idx="1"/>
          </p:nvPr>
        </p:nvSpPr>
        <p:spPr>
          <a:xfrm>
            <a:off x="609600" y="2840981"/>
            <a:ext cx="10972800" cy="3287023"/>
          </a:xfrm>
        </p:spPr>
        <p:txBody>
          <a:bodyPr/>
          <a:lstStyle/>
          <a:p>
            <a:r>
              <a:rPr lang="en-US" dirty="0"/>
              <a:t>EAC Report and Upcoming Analysis</a:t>
            </a:r>
          </a:p>
          <a:p>
            <a:endParaRPr lang="en-US" dirty="0"/>
          </a:p>
          <a:p>
            <a:r>
              <a:rPr lang="en-US" sz="2400" dirty="0"/>
              <a:t>Mike Menzel, MSE</a:t>
            </a:r>
          </a:p>
          <a:p>
            <a:r>
              <a:rPr lang="en-US" sz="2400" dirty="0"/>
              <a:t>Alice Liu, Deputy MSE</a:t>
            </a:r>
          </a:p>
          <a:p>
            <a:r>
              <a:rPr lang="en-US" sz="2400" dirty="0"/>
              <a:t>Marie Levine, Integrated Modeling</a:t>
            </a:r>
          </a:p>
          <a:p>
            <a:r>
              <a:rPr lang="en-US" sz="2400" dirty="0"/>
              <a:t>Charley Noecker, Starlight Suppression SE</a:t>
            </a:r>
          </a:p>
        </p:txBody>
      </p:sp>
    </p:spTree>
    <p:extLst>
      <p:ext uri="{BB962C8B-B14F-4D97-AF65-F5344CB8AC3E}">
        <p14:creationId xmlns:p14="http://schemas.microsoft.com/office/powerpoint/2010/main" val="2144147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5633FB-47DF-E5D6-8168-217CE6BB52BF}"/>
              </a:ext>
            </a:extLst>
          </p:cNvPr>
          <p:cNvSpPr>
            <a:spLocks noGrp="1"/>
          </p:cNvSpPr>
          <p:nvPr>
            <p:ph type="title"/>
          </p:nvPr>
        </p:nvSpPr>
        <p:spPr/>
        <p:txBody>
          <a:bodyPr/>
          <a:lstStyle/>
          <a:p>
            <a:r>
              <a:rPr lang="en-US" dirty="0"/>
              <a:t>EAC System Design and Modeling Team</a:t>
            </a:r>
          </a:p>
        </p:txBody>
      </p:sp>
      <p:sp>
        <p:nvSpPr>
          <p:cNvPr id="5" name="Content Placeholder 4">
            <a:extLst>
              <a:ext uri="{FF2B5EF4-FFF2-40B4-BE49-F238E27FC236}">
                <a16:creationId xmlns:a16="http://schemas.microsoft.com/office/drawing/2014/main" id="{4FB2827D-2A69-D9A4-2773-1ACC9779D16C}"/>
              </a:ext>
            </a:extLst>
          </p:cNvPr>
          <p:cNvSpPr>
            <a:spLocks noGrp="1"/>
          </p:cNvSpPr>
          <p:nvPr>
            <p:ph sz="half" idx="1"/>
          </p:nvPr>
        </p:nvSpPr>
        <p:spPr/>
        <p:txBody>
          <a:bodyPr>
            <a:normAutofit fontScale="62500" lnSpcReduction="20000"/>
          </a:bodyPr>
          <a:lstStyle/>
          <a:p>
            <a:r>
              <a:rPr lang="en-US" dirty="0"/>
              <a:t>Attitude and LOS Control</a:t>
            </a:r>
          </a:p>
          <a:p>
            <a:pPr lvl="1"/>
            <a:r>
              <a:rPr lang="en-US" dirty="0"/>
              <a:t>Design: Eric </a:t>
            </a:r>
            <a:r>
              <a:rPr lang="en-US" dirty="0" err="1"/>
              <a:t>Stoneking</a:t>
            </a:r>
            <a:r>
              <a:rPr lang="en-US" dirty="0"/>
              <a:t>, Oscar Alvarez-Salazar, Tupper Hyde</a:t>
            </a:r>
          </a:p>
          <a:p>
            <a:pPr lvl="1"/>
            <a:r>
              <a:rPr lang="en-US" dirty="0"/>
              <a:t>Modeling: Cameron Haag, Connor Mulrenin, Milan Mandic, Kong Ha</a:t>
            </a:r>
          </a:p>
          <a:p>
            <a:pPr lvl="1"/>
            <a:r>
              <a:rPr lang="en-US" dirty="0"/>
              <a:t>Jitter: Parker Lin, Sam Sirlin, Cory Smiley</a:t>
            </a:r>
          </a:p>
          <a:p>
            <a:r>
              <a:rPr lang="en-US" dirty="0"/>
              <a:t>Mechanical</a:t>
            </a:r>
          </a:p>
          <a:p>
            <a:pPr lvl="1"/>
            <a:r>
              <a:rPr lang="en-US" dirty="0"/>
              <a:t>Jon Lawrence (lead), Brian Childs (Co-lead, CI), Marcel Bluth, Chas Carlson, James Cooper, Joe Pitman, Drew Jones, Ben Mignosa, Alberto Rosanova, Jim Whipple </a:t>
            </a:r>
          </a:p>
          <a:p>
            <a:r>
              <a:rPr lang="en-US" dirty="0"/>
              <a:t>Optical</a:t>
            </a:r>
          </a:p>
          <a:p>
            <a:pPr lvl="1"/>
            <a:r>
              <a:rPr lang="en-US" dirty="0"/>
              <a:t>Joe Howard (co-lead), Mike Rodgers (co-lead), Brandon Dube, James Corsetti, Guangjun Gao, Qian Gong, Der-you Kao, Jonathan Papa</a:t>
            </a:r>
          </a:p>
          <a:p>
            <a:pPr lvl="1"/>
            <a:r>
              <a:rPr lang="en-US" dirty="0"/>
              <a:t>Coronagraph: John Krist, Scott Will</a:t>
            </a:r>
          </a:p>
          <a:p>
            <a:pPr lvl="1"/>
            <a:r>
              <a:rPr lang="en-US" dirty="0"/>
              <a:t>WFS&amp;C: Dave Redding (lead), Alden Jurling (co-lead), John Tesch, John Lou, Brandon Dube, Jeff Jewell </a:t>
            </a:r>
          </a:p>
        </p:txBody>
      </p:sp>
      <p:sp>
        <p:nvSpPr>
          <p:cNvPr id="6" name="Content Placeholder 5">
            <a:extLst>
              <a:ext uri="{FF2B5EF4-FFF2-40B4-BE49-F238E27FC236}">
                <a16:creationId xmlns:a16="http://schemas.microsoft.com/office/drawing/2014/main" id="{ED45E26E-E271-2B7E-1309-E0CC8CA7B51F}"/>
              </a:ext>
            </a:extLst>
          </p:cNvPr>
          <p:cNvSpPr>
            <a:spLocks noGrp="1"/>
          </p:cNvSpPr>
          <p:nvPr>
            <p:ph sz="half" idx="2"/>
          </p:nvPr>
        </p:nvSpPr>
        <p:spPr/>
        <p:txBody>
          <a:bodyPr>
            <a:normAutofit fontScale="62500" lnSpcReduction="20000"/>
          </a:bodyPr>
          <a:lstStyle/>
          <a:p>
            <a:r>
              <a:rPr lang="en-US" dirty="0"/>
              <a:t>Structures</a:t>
            </a:r>
          </a:p>
          <a:p>
            <a:pPr lvl="1"/>
            <a:r>
              <a:rPr lang="en-US" dirty="0"/>
              <a:t>Greg Walsh (lead), Brian Childs (Co-lead, CI), Michael Akkerman, Michael Behrend, Chas Carlson, Kevin Carpenter, Katie Cheng, KJ Dziak, Michael Eisenhower, Judy Hults, Brock Johnson, Will Krieger, Parker Lin, Cory Smiley, Alex Sprunt, Sheila Wall</a:t>
            </a:r>
          </a:p>
          <a:p>
            <a:r>
              <a:rPr lang="en-US" dirty="0"/>
              <a:t>Thermal</a:t>
            </a:r>
          </a:p>
          <a:p>
            <a:pPr lvl="1"/>
            <a:r>
              <a:rPr lang="en-US" dirty="0"/>
              <a:t>Shaun Thomson (lead), Jordan Effron (IM Co-Lead), Brad Moore (IM Co-Lead, CI), Hume Peabody, Carson McDonald, Sang Park, Emily Maheras, Jordan Thompson, Sharon Peabody</a:t>
            </a:r>
          </a:p>
          <a:p>
            <a:r>
              <a:rPr lang="en-US" dirty="0"/>
              <a:t>System Engineering</a:t>
            </a:r>
          </a:p>
          <a:p>
            <a:pPr lvl="1"/>
            <a:r>
              <a:rPr lang="en-US" dirty="0"/>
              <a:t>SEs: Josh Abel, Erik Bailey, Jason Derleth, James Govern, Tyler Groff, Brian Kern, Marie Levine, Bijan Nemati, Charley Noecker, Breann Sitarski, Stuart Shaklan, Julie Van Campen</a:t>
            </a:r>
          </a:p>
          <a:p>
            <a:pPr lvl="1"/>
            <a:r>
              <a:rPr lang="en-US" dirty="0"/>
              <a:t>SMEs: Dave Redding (WFS&amp;C), Phil Stahl (Mirrors), Patrick Morrissey (Detectors)</a:t>
            </a:r>
          </a:p>
          <a:p>
            <a:pPr lvl="1"/>
            <a:r>
              <a:rPr lang="en-US" dirty="0"/>
              <a:t>Integrated Modeling Lead Analysts: KJ Dziak and Gary Kuan  </a:t>
            </a:r>
          </a:p>
          <a:p>
            <a:pPr lvl="1"/>
            <a:endParaRPr lang="en-US" dirty="0"/>
          </a:p>
        </p:txBody>
      </p:sp>
    </p:spTree>
    <p:extLst>
      <p:ext uri="{BB962C8B-B14F-4D97-AF65-F5344CB8AC3E}">
        <p14:creationId xmlns:p14="http://schemas.microsoft.com/office/powerpoint/2010/main" val="664382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2" name="Rectangle 1">
            <a:extLst>
              <a:ext uri="{FF2B5EF4-FFF2-40B4-BE49-F238E27FC236}">
                <a16:creationId xmlns:a16="http://schemas.microsoft.com/office/drawing/2014/main" id="{5B7E8EC7-2E0D-0387-0D09-CCC51785C566}"/>
              </a:ext>
            </a:extLst>
          </p:cNvPr>
          <p:cNvSpPr/>
          <p:nvPr/>
        </p:nvSpPr>
        <p:spPr>
          <a:xfrm>
            <a:off x="0" y="-1051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7" name="Google Shape;347;p175"/>
          <p:cNvPicPr preferRelativeResize="0"/>
          <p:nvPr/>
        </p:nvPicPr>
        <p:blipFill rotWithShape="1">
          <a:blip r:embed="rId3">
            <a:alphaModFix/>
          </a:blip>
          <a:srcRect/>
          <a:stretch/>
        </p:blipFill>
        <p:spPr>
          <a:xfrm>
            <a:off x="8670832" y="730680"/>
            <a:ext cx="2554357" cy="2192530"/>
          </a:xfrm>
          <a:prstGeom prst="rect">
            <a:avLst/>
          </a:prstGeom>
          <a:noFill/>
          <a:ln>
            <a:noFill/>
          </a:ln>
        </p:spPr>
      </p:pic>
      <p:sp>
        <p:nvSpPr>
          <p:cNvPr id="348" name="Google Shape;348;p175"/>
          <p:cNvSpPr txBox="1"/>
          <p:nvPr/>
        </p:nvSpPr>
        <p:spPr>
          <a:xfrm>
            <a:off x="152400" y="1988"/>
            <a:ext cx="11887200" cy="914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small" dirty="0">
                <a:solidFill>
                  <a:schemeClr val="lt2"/>
                </a:solidFill>
                <a:latin typeface="Arial"/>
                <a:ea typeface="Arial"/>
                <a:cs typeface="Arial"/>
                <a:sym typeface="Arial"/>
              </a:rPr>
              <a:t>Exploratory Analytic Cases</a:t>
            </a:r>
            <a:endParaRPr sz="4000" b="0" i="0" u="none" strike="noStrike" cap="small" dirty="0">
              <a:solidFill>
                <a:schemeClr val="lt2"/>
              </a:solidFill>
              <a:latin typeface="Arial"/>
              <a:ea typeface="Arial"/>
              <a:cs typeface="Arial"/>
              <a:sym typeface="Arial"/>
            </a:endParaRPr>
          </a:p>
        </p:txBody>
      </p:sp>
      <p:sp>
        <p:nvSpPr>
          <p:cNvPr id="349" name="Google Shape;349;p175"/>
          <p:cNvSpPr txBox="1"/>
          <p:nvPr/>
        </p:nvSpPr>
        <p:spPr>
          <a:xfrm>
            <a:off x="-208722" y="2888237"/>
            <a:ext cx="4067601" cy="2532928"/>
          </a:xfrm>
          <a:prstGeom prst="rect">
            <a:avLst/>
          </a:prstGeom>
          <a:noFill/>
          <a:ln>
            <a:noFill/>
          </a:ln>
        </p:spPr>
        <p:txBody>
          <a:bodyPr spcFirstLastPara="1" wrap="square" lIns="91425" tIns="45700" rIns="91425" bIns="45700" anchor="t" anchorCtr="0">
            <a:noAutofit/>
          </a:bodyPr>
          <a:lstStyle/>
          <a:p>
            <a:pPr marL="716114" marR="0" lvl="1" indent="0" algn="l" rtl="0">
              <a:lnSpc>
                <a:spcPct val="100000"/>
              </a:lnSpc>
              <a:spcBef>
                <a:spcPts val="0"/>
              </a:spcBef>
              <a:spcAft>
                <a:spcPts val="0"/>
              </a:spcAft>
              <a:buClr>
                <a:srgbClr val="000000"/>
              </a:buClr>
              <a:buSzPts val="2800"/>
              <a:buFont typeface="Courier New"/>
              <a:buNone/>
            </a:pPr>
            <a:r>
              <a:rPr lang="en-US" sz="2800" b="0" i="0" u="none" strike="noStrike" cap="none" dirty="0">
                <a:solidFill>
                  <a:schemeClr val="lt1"/>
                </a:solidFill>
                <a:latin typeface="Calibri"/>
                <a:ea typeface="Calibri"/>
                <a:cs typeface="Calibri"/>
                <a:sym typeface="Calibri"/>
              </a:rPr>
              <a:t>EAC1: </a:t>
            </a:r>
            <a:endParaRPr sz="2800" b="0" i="0" u="none" strike="noStrike" cap="none" dirty="0">
              <a:solidFill>
                <a:schemeClr val="lt1"/>
              </a:solidFill>
              <a:latin typeface="Calibri"/>
              <a:ea typeface="Calibri"/>
              <a:cs typeface="Calibri"/>
              <a:sym typeface="Calibri"/>
            </a:endParaRPr>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6m ID/7.2m OD off-axis</a:t>
            </a:r>
            <a:endParaRPr dirty="0"/>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19 hex segments</a:t>
            </a:r>
            <a:endParaRPr dirty="0"/>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PM faces horizontal in rocket</a:t>
            </a:r>
            <a:endParaRPr dirty="0"/>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JWST like wing deployment</a:t>
            </a:r>
            <a:endParaRPr dirty="0"/>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Fits in New Glenn, Starship Standard</a:t>
            </a:r>
            <a:endParaRPr dirty="0"/>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Low Areal Density Mirrors</a:t>
            </a:r>
            <a:endParaRPr dirty="0"/>
          </a:p>
          <a:p>
            <a:pPr marL="716114" marR="0" lvl="1" indent="0" algn="l" rtl="0">
              <a:lnSpc>
                <a:spcPct val="100000"/>
              </a:lnSpc>
              <a:spcBef>
                <a:spcPts val="360"/>
              </a:spcBef>
              <a:spcAft>
                <a:spcPts val="0"/>
              </a:spcAft>
              <a:buClr>
                <a:srgbClr val="000000"/>
              </a:buClr>
              <a:buSzPts val="1800"/>
              <a:buFont typeface="Courier New"/>
              <a:buNone/>
            </a:pPr>
            <a:endParaRPr sz="1800" b="0" i="0" u="none" strike="noStrike" cap="none" dirty="0">
              <a:solidFill>
                <a:schemeClr val="lt1"/>
              </a:solidFill>
              <a:latin typeface="Calibri"/>
              <a:ea typeface="Calibri"/>
              <a:cs typeface="Calibri"/>
              <a:sym typeface="Calibri"/>
            </a:endParaRPr>
          </a:p>
          <a:p>
            <a:pPr marL="716114" marR="0" lvl="1" indent="0" algn="l" rtl="0">
              <a:lnSpc>
                <a:spcPct val="100000"/>
              </a:lnSpc>
              <a:spcBef>
                <a:spcPts val="360"/>
              </a:spcBef>
              <a:spcAft>
                <a:spcPts val="0"/>
              </a:spcAft>
              <a:buClr>
                <a:srgbClr val="000000"/>
              </a:buClr>
              <a:buSzPts val="1800"/>
              <a:buFont typeface="Courier New"/>
              <a:buNone/>
            </a:pPr>
            <a:endParaRPr sz="1800" b="1" i="0" u="none" strike="noStrike" cap="none" dirty="0">
              <a:solidFill>
                <a:schemeClr val="lt1"/>
              </a:solidFill>
              <a:latin typeface="Calibri"/>
              <a:ea typeface="Calibri"/>
              <a:cs typeface="Calibri"/>
              <a:sym typeface="Calibri"/>
            </a:endParaRPr>
          </a:p>
        </p:txBody>
      </p:sp>
      <p:sp>
        <p:nvSpPr>
          <p:cNvPr id="350" name="Google Shape;350;p175"/>
          <p:cNvSpPr txBox="1"/>
          <p:nvPr/>
        </p:nvSpPr>
        <p:spPr>
          <a:xfrm>
            <a:off x="3858879" y="2888237"/>
            <a:ext cx="4360782" cy="1360548"/>
          </a:xfrm>
          <a:prstGeom prst="rect">
            <a:avLst/>
          </a:prstGeom>
          <a:noFill/>
          <a:ln>
            <a:noFill/>
          </a:ln>
        </p:spPr>
        <p:txBody>
          <a:bodyPr spcFirstLastPara="1" wrap="square" lIns="91425" tIns="45700" rIns="91425" bIns="45700" anchor="t" anchorCtr="0">
            <a:noAutofit/>
          </a:bodyPr>
          <a:lstStyle/>
          <a:p>
            <a:pPr marL="716114" marR="0" lvl="1" indent="0" algn="l" rtl="0">
              <a:lnSpc>
                <a:spcPct val="100000"/>
              </a:lnSpc>
              <a:spcBef>
                <a:spcPts val="0"/>
              </a:spcBef>
              <a:spcAft>
                <a:spcPts val="0"/>
              </a:spcAft>
              <a:buClr>
                <a:srgbClr val="000000"/>
              </a:buClr>
              <a:buSzPts val="2800"/>
              <a:buFont typeface="Courier New"/>
              <a:buNone/>
            </a:pPr>
            <a:r>
              <a:rPr lang="en-US" sz="2800" b="0" i="0" u="none" strike="noStrike" cap="none" dirty="0">
                <a:solidFill>
                  <a:schemeClr val="lt1"/>
                </a:solidFill>
                <a:latin typeface="Calibri"/>
                <a:ea typeface="Calibri"/>
                <a:cs typeface="Calibri"/>
                <a:sym typeface="Calibri"/>
              </a:rPr>
              <a:t>EAC2:  </a:t>
            </a:r>
            <a:endParaRPr sz="2800" b="0" i="0" u="none" strike="noStrike" cap="none" dirty="0">
              <a:solidFill>
                <a:schemeClr val="lt1"/>
              </a:solidFill>
              <a:latin typeface="Calibri"/>
              <a:ea typeface="Calibri"/>
              <a:cs typeface="Calibri"/>
              <a:sym typeface="Calibri"/>
            </a:endParaRPr>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6m ID (round) off-axis</a:t>
            </a:r>
            <a:endParaRPr dirty="0"/>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Non-deployed Primary mirror</a:t>
            </a:r>
            <a:endParaRPr dirty="0"/>
          </a:p>
          <a:p>
            <a:pPr marL="716114" marR="0" lvl="1" algn="l" rtl="0">
              <a:lnSpc>
                <a:spcPct val="100000"/>
              </a:lnSpc>
              <a:spcBef>
                <a:spcPts val="360"/>
              </a:spcBef>
              <a:spcAft>
                <a:spcPts val="0"/>
              </a:spcAft>
              <a:buClr>
                <a:srgbClr val="000000"/>
              </a:buClr>
              <a:buSzPts val="1800"/>
            </a:pPr>
            <a:r>
              <a:rPr lang="en-US" sz="1800" b="0" i="0" u="none" strike="noStrike" cap="none" dirty="0">
                <a:solidFill>
                  <a:schemeClr val="lt1"/>
                </a:solidFill>
                <a:latin typeface="Calibri"/>
                <a:ea typeface="Calibri"/>
                <a:cs typeface="Calibri"/>
                <a:sym typeface="Calibri"/>
              </a:rPr>
              <a:t>	Central 3 m round mirror + 6 	keystone</a:t>
            </a:r>
            <a:endParaRPr dirty="0"/>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PM faces up in rocket</a:t>
            </a:r>
            <a:endParaRPr dirty="0"/>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Lower barrel is fixed, upper barrel and SM deploy</a:t>
            </a:r>
            <a:endParaRPr dirty="0"/>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Fits in Starship Standard</a:t>
            </a:r>
            <a:endParaRPr dirty="0"/>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Higher Areal Density Mirrors</a:t>
            </a:r>
            <a:endParaRPr sz="1800" b="1" i="0" u="none" strike="noStrike" cap="none" dirty="0">
              <a:solidFill>
                <a:schemeClr val="lt1"/>
              </a:solidFill>
              <a:latin typeface="Calibri"/>
              <a:ea typeface="Calibri"/>
              <a:cs typeface="Calibri"/>
              <a:sym typeface="Calibri"/>
            </a:endParaRPr>
          </a:p>
        </p:txBody>
      </p:sp>
      <p:sp>
        <p:nvSpPr>
          <p:cNvPr id="351" name="Google Shape;351;p175"/>
          <p:cNvSpPr txBox="1"/>
          <p:nvPr/>
        </p:nvSpPr>
        <p:spPr>
          <a:xfrm>
            <a:off x="7986498" y="2888237"/>
            <a:ext cx="3923023" cy="2245623"/>
          </a:xfrm>
          <a:prstGeom prst="rect">
            <a:avLst/>
          </a:prstGeom>
          <a:noFill/>
          <a:ln>
            <a:noFill/>
          </a:ln>
        </p:spPr>
        <p:txBody>
          <a:bodyPr spcFirstLastPara="1" wrap="square" lIns="91425" tIns="45700" rIns="91425" bIns="45700" anchor="t" anchorCtr="0">
            <a:noAutofit/>
          </a:bodyPr>
          <a:lstStyle/>
          <a:p>
            <a:pPr marL="716114" marR="0" lvl="1" indent="0" algn="l" rtl="0">
              <a:lnSpc>
                <a:spcPct val="100000"/>
              </a:lnSpc>
              <a:spcBef>
                <a:spcPts val="0"/>
              </a:spcBef>
              <a:spcAft>
                <a:spcPts val="0"/>
              </a:spcAft>
              <a:buClr>
                <a:srgbClr val="000000"/>
              </a:buClr>
              <a:buSzPts val="2800"/>
              <a:buFont typeface="Courier New"/>
              <a:buNone/>
            </a:pPr>
            <a:r>
              <a:rPr lang="en-US" sz="2800" b="0" i="0" u="none" strike="noStrike" cap="none" dirty="0">
                <a:solidFill>
                  <a:schemeClr val="lt1"/>
                </a:solidFill>
                <a:latin typeface="Calibri"/>
                <a:ea typeface="Calibri"/>
                <a:cs typeface="Calibri"/>
                <a:sym typeface="Calibri"/>
              </a:rPr>
              <a:t>EAC3:</a:t>
            </a:r>
            <a:r>
              <a:rPr lang="en-US" sz="1800" b="0" i="0" u="none" strike="noStrike" cap="none" dirty="0">
                <a:solidFill>
                  <a:schemeClr val="lt1"/>
                </a:solidFill>
                <a:latin typeface="Calibri"/>
                <a:ea typeface="Calibri"/>
                <a:cs typeface="Calibri"/>
                <a:sym typeface="Calibri"/>
              </a:rPr>
              <a:t> </a:t>
            </a:r>
            <a:endParaRPr sz="1800" b="0" i="0" u="none" strike="noStrike" cap="none" dirty="0">
              <a:solidFill>
                <a:schemeClr val="lt1"/>
              </a:solidFill>
              <a:latin typeface="Calibri"/>
              <a:ea typeface="Calibri"/>
              <a:cs typeface="Calibri"/>
              <a:sym typeface="Calibri"/>
            </a:endParaRPr>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8m ID (round) on-axis</a:t>
            </a:r>
            <a:endParaRPr dirty="0"/>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34 keystone segments</a:t>
            </a:r>
            <a:endParaRPr dirty="0"/>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PM Faces horizontal in rocket</a:t>
            </a:r>
            <a:endParaRPr dirty="0"/>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JWST like wing deployment</a:t>
            </a:r>
            <a:endParaRPr dirty="0"/>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Fits in Starship Standard</a:t>
            </a:r>
            <a:endParaRPr dirty="0"/>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Low Areal Density</a:t>
            </a:r>
            <a:endParaRPr dirty="0"/>
          </a:p>
          <a:p>
            <a:pPr marL="716114" marR="0" lvl="1" indent="0" algn="l" rtl="0">
              <a:lnSpc>
                <a:spcPct val="100000"/>
              </a:lnSpc>
              <a:spcBef>
                <a:spcPts val="360"/>
              </a:spcBef>
              <a:spcAft>
                <a:spcPts val="0"/>
              </a:spcAft>
              <a:buClr>
                <a:srgbClr val="000000"/>
              </a:buClr>
              <a:buSzPts val="1800"/>
              <a:buFont typeface="Courier New"/>
              <a:buNone/>
            </a:pPr>
            <a:r>
              <a:rPr lang="en-US" sz="1800" b="0" i="0" u="none" strike="noStrike" cap="none" dirty="0">
                <a:solidFill>
                  <a:schemeClr val="lt1"/>
                </a:solidFill>
                <a:latin typeface="Calibri"/>
                <a:ea typeface="Calibri"/>
                <a:cs typeface="Calibri"/>
                <a:sym typeface="Calibri"/>
              </a:rPr>
              <a:t>Large FOV guider/active wavefront sensing and control</a:t>
            </a:r>
            <a:endParaRPr dirty="0"/>
          </a:p>
          <a:p>
            <a:pPr marL="716114" marR="0" lvl="1" indent="0" algn="l" rtl="0">
              <a:lnSpc>
                <a:spcPct val="100000"/>
              </a:lnSpc>
              <a:spcBef>
                <a:spcPts val="360"/>
              </a:spcBef>
              <a:spcAft>
                <a:spcPts val="0"/>
              </a:spcAft>
              <a:buClr>
                <a:srgbClr val="000000"/>
              </a:buClr>
              <a:buSzPts val="1800"/>
              <a:buFont typeface="Courier New"/>
              <a:buNone/>
            </a:pPr>
            <a:endParaRPr sz="1800" b="0" i="0" u="none" strike="noStrike" cap="none" dirty="0">
              <a:solidFill>
                <a:schemeClr val="lt1"/>
              </a:solidFill>
              <a:latin typeface="Calibri"/>
              <a:ea typeface="Calibri"/>
              <a:cs typeface="Calibri"/>
              <a:sym typeface="Calibri"/>
            </a:endParaRPr>
          </a:p>
        </p:txBody>
      </p:sp>
      <p:pic>
        <p:nvPicPr>
          <p:cNvPr id="352" name="Google Shape;352;p175"/>
          <p:cNvPicPr preferRelativeResize="0"/>
          <p:nvPr/>
        </p:nvPicPr>
        <p:blipFill rotWithShape="1">
          <a:blip r:embed="rId4">
            <a:alphaModFix/>
          </a:blip>
          <a:srcRect/>
          <a:stretch/>
        </p:blipFill>
        <p:spPr>
          <a:xfrm>
            <a:off x="569376" y="776163"/>
            <a:ext cx="3160294" cy="2169661"/>
          </a:xfrm>
          <a:prstGeom prst="rect">
            <a:avLst/>
          </a:prstGeom>
          <a:noFill/>
          <a:ln>
            <a:noFill/>
          </a:ln>
        </p:spPr>
      </p:pic>
      <p:pic>
        <p:nvPicPr>
          <p:cNvPr id="353" name="Google Shape;353;p175" descr="image002"/>
          <p:cNvPicPr preferRelativeResize="0"/>
          <p:nvPr/>
        </p:nvPicPr>
        <p:blipFill rotWithShape="1">
          <a:blip r:embed="rId5">
            <a:alphaModFix/>
          </a:blip>
          <a:srcRect/>
          <a:stretch/>
        </p:blipFill>
        <p:spPr>
          <a:xfrm>
            <a:off x="4500275" y="776162"/>
            <a:ext cx="3719386" cy="2174923"/>
          </a:xfrm>
          <a:prstGeom prst="rect">
            <a:avLst/>
          </a:prstGeom>
          <a:noFill/>
          <a:ln>
            <a:noFill/>
          </a:ln>
        </p:spPr>
      </p:pic>
      <p:sp>
        <p:nvSpPr>
          <p:cNvPr id="354" name="Google Shape;354;p175"/>
          <p:cNvSpPr txBox="1"/>
          <p:nvPr/>
        </p:nvSpPr>
        <p:spPr>
          <a:xfrm>
            <a:off x="4500275" y="6400801"/>
            <a:ext cx="3339376"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All options use .1% gaps (starting point)</a:t>
            </a:r>
            <a:endParaRPr sz="14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E2F32-1DD0-3360-6BC8-EA7B0D2AC38A}"/>
              </a:ext>
            </a:extLst>
          </p:cNvPr>
          <p:cNvSpPr>
            <a:spLocks noGrp="1"/>
          </p:cNvSpPr>
          <p:nvPr>
            <p:ph type="title"/>
          </p:nvPr>
        </p:nvSpPr>
        <p:spPr/>
        <p:txBody>
          <a:bodyPr/>
          <a:lstStyle/>
          <a:p>
            <a:r>
              <a:rPr lang="en-US" dirty="0"/>
              <a:t>EAC-1 Design Evolution</a:t>
            </a:r>
          </a:p>
        </p:txBody>
      </p:sp>
      <p:pic>
        <p:nvPicPr>
          <p:cNvPr id="3" name="Content Placeholder 8">
            <a:extLst>
              <a:ext uri="{FF2B5EF4-FFF2-40B4-BE49-F238E27FC236}">
                <a16:creationId xmlns:a16="http://schemas.microsoft.com/office/drawing/2014/main" id="{3EA447E7-983D-EC23-C385-332FB068B546}"/>
              </a:ext>
            </a:extLst>
          </p:cNvPr>
          <p:cNvPicPr>
            <a:picLocks noChangeAspect="1"/>
          </p:cNvPicPr>
          <p:nvPr/>
        </p:nvPicPr>
        <p:blipFill>
          <a:blip r:embed="rId2"/>
          <a:stretch>
            <a:fillRect/>
          </a:stretch>
        </p:blipFill>
        <p:spPr>
          <a:xfrm>
            <a:off x="163187" y="1496398"/>
            <a:ext cx="3886200" cy="1971104"/>
          </a:xfrm>
          <a:prstGeom prst="rect">
            <a:avLst/>
          </a:prstGeom>
        </p:spPr>
      </p:pic>
      <p:pic>
        <p:nvPicPr>
          <p:cNvPr id="33" name="Content Placeholder 21">
            <a:extLst>
              <a:ext uri="{FF2B5EF4-FFF2-40B4-BE49-F238E27FC236}">
                <a16:creationId xmlns:a16="http://schemas.microsoft.com/office/drawing/2014/main" id="{3C63D021-DF5E-F759-6F7D-983393ED91C7}"/>
              </a:ext>
            </a:extLst>
          </p:cNvPr>
          <p:cNvPicPr>
            <a:picLocks noChangeAspect="1"/>
          </p:cNvPicPr>
          <p:nvPr/>
        </p:nvPicPr>
        <p:blipFill>
          <a:blip r:embed="rId3">
            <a:extLst>
              <a:ext uri="{28A0092B-C50C-407E-A947-70E740481C1C}">
                <a14:useLocalDpi xmlns:a14="http://schemas.microsoft.com/office/drawing/2010/main"/>
              </a:ext>
            </a:extLst>
          </a:blip>
          <a:srcRect/>
          <a:stretch/>
        </p:blipFill>
        <p:spPr bwMode="auto">
          <a:xfrm>
            <a:off x="7426912" y="1422251"/>
            <a:ext cx="4253171" cy="2045251"/>
          </a:xfrm>
          <a:prstGeom prst="rect">
            <a:avLst/>
          </a:prstGeom>
          <a:noFill/>
          <a:ln w="9525">
            <a:noFill/>
            <a:miter lim="800000"/>
            <a:headEnd/>
            <a:tailEnd/>
          </a:ln>
          <a:effectLst/>
        </p:spPr>
      </p:pic>
      <p:sp>
        <p:nvSpPr>
          <p:cNvPr id="83" name="Arrow: Right 82">
            <a:extLst>
              <a:ext uri="{FF2B5EF4-FFF2-40B4-BE49-F238E27FC236}">
                <a16:creationId xmlns:a16="http://schemas.microsoft.com/office/drawing/2014/main" id="{88B0DFE7-25E3-2191-203B-147D02D490E9}"/>
              </a:ext>
            </a:extLst>
          </p:cNvPr>
          <p:cNvSpPr/>
          <p:nvPr/>
        </p:nvSpPr>
        <p:spPr bwMode="auto">
          <a:xfrm>
            <a:off x="4413008" y="2061729"/>
            <a:ext cx="2597087" cy="840441"/>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Arial Narrow" pitchFamily="34" charset="0"/>
              <a:ea typeface="+mn-ea"/>
              <a:cs typeface="+mn-cs"/>
            </a:endParaRPr>
          </a:p>
        </p:txBody>
      </p:sp>
      <p:sp>
        <p:nvSpPr>
          <p:cNvPr id="4" name="TextBox 3">
            <a:extLst>
              <a:ext uri="{FF2B5EF4-FFF2-40B4-BE49-F238E27FC236}">
                <a16:creationId xmlns:a16="http://schemas.microsoft.com/office/drawing/2014/main" id="{9FAAC571-3282-696C-4714-96488F8D7092}"/>
              </a:ext>
            </a:extLst>
          </p:cNvPr>
          <p:cNvSpPr txBox="1"/>
          <p:nvPr/>
        </p:nvSpPr>
        <p:spPr>
          <a:xfrm>
            <a:off x="783633" y="3689197"/>
            <a:ext cx="8087649" cy="2800767"/>
          </a:xfrm>
          <a:prstGeom prst="rect">
            <a:avLst/>
          </a:prstGeom>
          <a:noFill/>
        </p:spPr>
        <p:txBody>
          <a:bodyPr wrap="square" lIns="91440" tIns="45720" rIns="91440" bIns="45720" rtlCol="0" anchor="t">
            <a:spAutoFit/>
          </a:bodyPr>
          <a:lstStyle/>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Science Instrument (SI) concepts were developed:</a:t>
            </a:r>
          </a:p>
          <a:p>
            <a:pPr marL="457200" marR="0" lvl="1" indent="-1682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Narrow"/>
              </a:rPr>
              <a:t>SI Field of View Allocations were defined </a:t>
            </a:r>
            <a:endParaRPr lang="en-US" sz="1400" b="0" i="0" u="none" strike="noStrike" kern="1200" cap="none" spc="0" normalizeH="0" baseline="0" noProof="0" dirty="0">
              <a:ln>
                <a:noFill/>
              </a:ln>
              <a:solidFill>
                <a:srgbClr val="000000"/>
              </a:solidFill>
              <a:effectLst/>
              <a:uLnTx/>
              <a:uFillTx/>
              <a:latin typeface="Arial Narrow"/>
            </a:endParaRPr>
          </a:p>
          <a:p>
            <a:pPr marL="457200" marR="0" lvl="1" indent="-1682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Narrow"/>
              </a:rPr>
              <a:t>Optical layouts required considerable SI volume, particularly for the Coronagraph Instrument (CI</a:t>
            </a:r>
            <a:r>
              <a:rPr lang="en-US" sz="1400" dirty="0">
                <a:solidFill>
                  <a:srgbClr val="000000"/>
                </a:solidFill>
                <a:latin typeface="Arial Narrow"/>
              </a:rPr>
              <a:t>)</a:t>
            </a:r>
            <a:endParaRPr lang="en-US" sz="1400" b="0" i="0" u="none" strike="noStrike" kern="1200" cap="none" spc="0" normalizeH="0" baseline="0" noProof="0" dirty="0">
              <a:ln>
                <a:noFill/>
              </a:ln>
              <a:solidFill>
                <a:srgbClr val="000000"/>
              </a:solidFill>
              <a:effectLst/>
              <a:uLnTx/>
              <a:uFillTx/>
              <a:latin typeface="Arial Narrow" panose="020B0606020202030204" pitchFamily="34" charset="0"/>
            </a:endParaRPr>
          </a:p>
          <a:p>
            <a:pPr lvl="1" indent="-168275" defTabSz="914400">
              <a:buFont typeface="Arial" panose="020B0604020202020204" pitchFamily="34" charset="0"/>
              <a:buChar char="•"/>
              <a:defRPr/>
            </a:pPr>
            <a:r>
              <a:rPr kumimoji="0" lang="en-US" sz="14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Number of CI NIR Cryogenic Detectors increased from 1 to 4</a:t>
            </a:r>
          </a:p>
          <a:p>
            <a:pPr marL="457200" marR="0" lvl="1" indent="-1682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SI dissipations were developed with significant values for temperatures less than room temperature</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endParaRP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Roll Range increased from </a:t>
            </a:r>
            <a:r>
              <a:rPr kumimoji="0" lang="en-US" sz="1600" b="1" i="0" u="sng" strike="noStrike" kern="1200" cap="none" spc="0" normalizeH="0" baseline="0" noProof="0" dirty="0">
                <a:ln>
                  <a:noFill/>
                </a:ln>
                <a:solidFill>
                  <a:srgbClr val="000000"/>
                </a:solidFill>
                <a:effectLst/>
                <a:uLnTx/>
                <a:uFillTx/>
                <a:latin typeface="Arial Narrow" panose="020B0606020202030204" pitchFamily="34" charset="0"/>
                <a:ea typeface="+mn-ea"/>
                <a:cs typeface="+mn-cs"/>
              </a:rPr>
              <a:t>+</a:t>
            </a:r>
            <a:r>
              <a:rPr kumimoji="0" lang="en-US" sz="16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15° to </a:t>
            </a:r>
            <a:r>
              <a:rPr kumimoji="0" lang="en-US" sz="1600" b="1" i="0" u="sng" strike="noStrike" kern="1200" cap="none" spc="0" normalizeH="0" baseline="0" noProof="0" dirty="0">
                <a:ln>
                  <a:noFill/>
                </a:ln>
                <a:solidFill>
                  <a:srgbClr val="000000"/>
                </a:solidFill>
                <a:effectLst/>
                <a:uLnTx/>
                <a:uFillTx/>
                <a:latin typeface="Arial Narrow" panose="020B0606020202030204" pitchFamily="34" charset="0"/>
                <a:ea typeface="+mn-ea"/>
                <a:cs typeface="+mn-cs"/>
              </a:rPr>
              <a:t>+</a:t>
            </a:r>
            <a:r>
              <a:rPr kumimoji="0" lang="en-US" sz="16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22.5°</a:t>
            </a:r>
          </a:p>
          <a:p>
            <a:pPr marL="457200" marR="0" lvl="1" indent="-1682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Thermal Shields added to minimize thermal back-loads</a:t>
            </a:r>
          </a:p>
          <a:p>
            <a:pPr marL="457200" marR="0" lvl="1" indent="-1682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Solar Canted to reduce thermal back-loads</a:t>
            </a: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endParaRPr>
          </a:p>
          <a:p>
            <a:pPr marL="112713" marR="0" lvl="0" indent="-1127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Desire to maximize Primary Mirror Backplane Assembly (PMBA) and Secondary Mirror Support Structure (SMSS) stiffness</a:t>
            </a:r>
          </a:p>
        </p:txBody>
      </p:sp>
      <p:sp>
        <p:nvSpPr>
          <p:cNvPr id="5" name="TextBox 4">
            <a:extLst>
              <a:ext uri="{FF2B5EF4-FFF2-40B4-BE49-F238E27FC236}">
                <a16:creationId xmlns:a16="http://schemas.microsoft.com/office/drawing/2014/main" id="{2740D96C-1A27-AFE9-B2B8-A3A2B13061A8}"/>
              </a:ext>
            </a:extLst>
          </p:cNvPr>
          <p:cNvSpPr txBox="1"/>
          <p:nvPr/>
        </p:nvSpPr>
        <p:spPr>
          <a:xfrm>
            <a:off x="1028700" y="1083697"/>
            <a:ext cx="18918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Initial EAC-1 Concept</a:t>
            </a:r>
          </a:p>
        </p:txBody>
      </p:sp>
      <p:sp>
        <p:nvSpPr>
          <p:cNvPr id="6" name="TextBox 5">
            <a:extLst>
              <a:ext uri="{FF2B5EF4-FFF2-40B4-BE49-F238E27FC236}">
                <a16:creationId xmlns:a16="http://schemas.microsoft.com/office/drawing/2014/main" id="{84EFAFEF-33A8-3285-EBDA-D7C3416742EA}"/>
              </a:ext>
            </a:extLst>
          </p:cNvPr>
          <p:cNvSpPr txBox="1"/>
          <p:nvPr/>
        </p:nvSpPr>
        <p:spPr>
          <a:xfrm>
            <a:off x="8231605" y="1083697"/>
            <a:ext cx="206178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Narrow" panose="020B0606020202030204" pitchFamily="34" charset="0"/>
                <a:ea typeface="+mn-ea"/>
                <a:cs typeface="+mn-cs"/>
              </a:rPr>
              <a:t>Current EAC-1 Concept</a:t>
            </a:r>
          </a:p>
        </p:txBody>
      </p:sp>
      <p:pic>
        <p:nvPicPr>
          <p:cNvPr id="7" name="Picture 6">
            <a:extLst>
              <a:ext uri="{FF2B5EF4-FFF2-40B4-BE49-F238E27FC236}">
                <a16:creationId xmlns:a16="http://schemas.microsoft.com/office/drawing/2014/main" id="{E0262FD5-6F81-95D5-C8EE-C9647E943D5A}"/>
              </a:ext>
            </a:extLst>
          </p:cNvPr>
          <p:cNvPicPr>
            <a:picLocks noChangeAspect="1"/>
          </p:cNvPicPr>
          <p:nvPr/>
        </p:nvPicPr>
        <p:blipFill>
          <a:blip r:embed="rId4"/>
          <a:stretch>
            <a:fillRect/>
          </a:stretch>
        </p:blipFill>
        <p:spPr>
          <a:xfrm>
            <a:off x="8871283" y="3305781"/>
            <a:ext cx="2808799" cy="3236863"/>
          </a:xfrm>
          <a:prstGeom prst="rect">
            <a:avLst/>
          </a:prstGeom>
        </p:spPr>
      </p:pic>
    </p:spTree>
    <p:extLst>
      <p:ext uri="{BB962C8B-B14F-4D97-AF65-F5344CB8AC3E}">
        <p14:creationId xmlns:p14="http://schemas.microsoft.com/office/powerpoint/2010/main" val="2657756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1D758-86F6-72E9-FAD3-6D2B450CB078}"/>
              </a:ext>
            </a:extLst>
          </p:cNvPr>
          <p:cNvSpPr>
            <a:spLocks noGrp="1"/>
          </p:cNvSpPr>
          <p:nvPr>
            <p:ph type="title"/>
          </p:nvPr>
        </p:nvSpPr>
        <p:spPr/>
        <p:txBody>
          <a:bodyPr/>
          <a:lstStyle/>
          <a:p>
            <a:r>
              <a:rPr lang="en-US" dirty="0"/>
              <a:t>EAC-1 Design Configuration</a:t>
            </a:r>
          </a:p>
        </p:txBody>
      </p:sp>
      <p:sp>
        <p:nvSpPr>
          <p:cNvPr id="3" name="Content Placeholder 2">
            <a:extLst>
              <a:ext uri="{FF2B5EF4-FFF2-40B4-BE49-F238E27FC236}">
                <a16:creationId xmlns:a16="http://schemas.microsoft.com/office/drawing/2014/main" id="{30A59297-BDB8-C9F0-8C31-A2F31C8F69E1}"/>
              </a:ext>
            </a:extLst>
          </p:cNvPr>
          <p:cNvSpPr>
            <a:spLocks noGrp="1"/>
          </p:cNvSpPr>
          <p:nvPr>
            <p:ph idx="1"/>
          </p:nvPr>
        </p:nvSpPr>
        <p:spPr>
          <a:xfrm>
            <a:off x="231775" y="896812"/>
            <a:ext cx="11728449" cy="913732"/>
          </a:xfrm>
        </p:spPr>
        <p:txBody>
          <a:bodyPr/>
          <a:lstStyle/>
          <a:p>
            <a:r>
              <a:rPr lang="en-US" dirty="0"/>
              <a:t>The HWO Systems Engineering Team presented the EAC-1 Design Concept on July 19, 2024.</a:t>
            </a:r>
          </a:p>
          <a:p>
            <a:pPr lvl="1"/>
            <a:r>
              <a:rPr lang="en-US" dirty="0"/>
              <a:t>The EAC-1 Concept is shown below in the deployed and stowed configurations.</a:t>
            </a:r>
          </a:p>
          <a:p>
            <a:pPr marL="0" indent="0">
              <a:buNone/>
            </a:pPr>
            <a:endParaRPr lang="en-US" dirty="0"/>
          </a:p>
          <a:p>
            <a:pPr marL="0" indent="0">
              <a:buNone/>
            </a:pPr>
            <a:endParaRPr lang="en-US" dirty="0"/>
          </a:p>
        </p:txBody>
      </p:sp>
      <p:grpSp>
        <p:nvGrpSpPr>
          <p:cNvPr id="6" name="Group 5">
            <a:extLst>
              <a:ext uri="{FF2B5EF4-FFF2-40B4-BE49-F238E27FC236}">
                <a16:creationId xmlns:a16="http://schemas.microsoft.com/office/drawing/2014/main" id="{B133B991-EED5-9486-3997-C114EEADF29A}"/>
              </a:ext>
            </a:extLst>
          </p:cNvPr>
          <p:cNvGrpSpPr/>
          <p:nvPr/>
        </p:nvGrpSpPr>
        <p:grpSpPr>
          <a:xfrm>
            <a:off x="2033337" y="1889404"/>
            <a:ext cx="6564868" cy="4541475"/>
            <a:chOff x="2033337" y="1889404"/>
            <a:chExt cx="6564868" cy="4541475"/>
          </a:xfrm>
        </p:grpSpPr>
        <p:pic>
          <p:nvPicPr>
            <p:cNvPr id="5" name="Picture 4">
              <a:extLst>
                <a:ext uri="{FF2B5EF4-FFF2-40B4-BE49-F238E27FC236}">
                  <a16:creationId xmlns:a16="http://schemas.microsoft.com/office/drawing/2014/main" id="{0607CA52-9722-2296-AFD4-D3121F5E593E}"/>
                </a:ext>
              </a:extLst>
            </p:cNvPr>
            <p:cNvPicPr>
              <a:picLocks noChangeAspect="1"/>
            </p:cNvPicPr>
            <p:nvPr/>
          </p:nvPicPr>
          <p:blipFill>
            <a:blip r:embed="rId2"/>
            <a:stretch>
              <a:fillRect/>
            </a:stretch>
          </p:blipFill>
          <p:spPr>
            <a:xfrm>
              <a:off x="2033337" y="1889404"/>
              <a:ext cx="6564868" cy="4541475"/>
            </a:xfrm>
            <a:prstGeom prst="rect">
              <a:avLst/>
            </a:prstGeom>
          </p:spPr>
        </p:pic>
        <p:sp>
          <p:nvSpPr>
            <p:cNvPr id="4" name="TextBox 3">
              <a:extLst>
                <a:ext uri="{FF2B5EF4-FFF2-40B4-BE49-F238E27FC236}">
                  <a16:creationId xmlns:a16="http://schemas.microsoft.com/office/drawing/2014/main" id="{9AA850F4-70A6-165B-4CA0-4E6BEE358305}"/>
                </a:ext>
              </a:extLst>
            </p:cNvPr>
            <p:cNvSpPr txBox="1"/>
            <p:nvPr/>
          </p:nvSpPr>
          <p:spPr>
            <a:xfrm>
              <a:off x="2271462" y="2257425"/>
              <a:ext cx="1494320" cy="215444"/>
            </a:xfrm>
            <a:prstGeom prst="rect">
              <a:avLst/>
            </a:prstGeom>
            <a:solidFill>
              <a:schemeClr val="bg1"/>
            </a:solidFill>
            <a:ln>
              <a:solidFill>
                <a:schemeClr val="tx1"/>
              </a:solidFill>
            </a:ln>
          </p:spPr>
          <p:txBody>
            <a:bodyPr wrap="none" rtlCol="0">
              <a:spAutoFit/>
            </a:bodyPr>
            <a:lstStyle/>
            <a:p>
              <a:r>
                <a:rPr lang="en-US" sz="800" dirty="0"/>
                <a:t>Main Baffle Assembly (MBA)</a:t>
              </a:r>
            </a:p>
          </p:txBody>
        </p:sp>
      </p:grpSp>
    </p:spTree>
    <p:extLst>
      <p:ext uri="{BB962C8B-B14F-4D97-AF65-F5344CB8AC3E}">
        <p14:creationId xmlns:p14="http://schemas.microsoft.com/office/powerpoint/2010/main" val="2492463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E15D57-5F8C-723C-AA2E-A242107D138A}"/>
              </a:ext>
            </a:extLst>
          </p:cNvPr>
          <p:cNvPicPr>
            <a:picLocks noChangeAspect="1"/>
          </p:cNvPicPr>
          <p:nvPr/>
        </p:nvPicPr>
        <p:blipFill>
          <a:blip r:embed="rId2"/>
          <a:stretch>
            <a:fillRect/>
          </a:stretch>
        </p:blipFill>
        <p:spPr>
          <a:xfrm>
            <a:off x="287707" y="1356669"/>
            <a:ext cx="3879128" cy="4745466"/>
          </a:xfrm>
          <a:prstGeom prst="rect">
            <a:avLst/>
          </a:prstGeom>
        </p:spPr>
      </p:pic>
      <p:pic>
        <p:nvPicPr>
          <p:cNvPr id="7" name="Picture 6">
            <a:extLst>
              <a:ext uri="{FF2B5EF4-FFF2-40B4-BE49-F238E27FC236}">
                <a16:creationId xmlns:a16="http://schemas.microsoft.com/office/drawing/2014/main" id="{269190BB-E07F-2FF9-E617-E900AD00FE25}"/>
              </a:ext>
            </a:extLst>
          </p:cNvPr>
          <p:cNvPicPr>
            <a:picLocks noChangeAspect="1"/>
          </p:cNvPicPr>
          <p:nvPr/>
        </p:nvPicPr>
        <p:blipFill rotWithShape="1">
          <a:blip r:embed="rId3"/>
          <a:srcRect r="45986"/>
          <a:stretch/>
        </p:blipFill>
        <p:spPr>
          <a:xfrm>
            <a:off x="4234697" y="1356669"/>
            <a:ext cx="3879128" cy="4310246"/>
          </a:xfrm>
          <a:prstGeom prst="rect">
            <a:avLst/>
          </a:prstGeom>
        </p:spPr>
      </p:pic>
      <p:sp>
        <p:nvSpPr>
          <p:cNvPr id="9" name="TextBox 8">
            <a:extLst>
              <a:ext uri="{FF2B5EF4-FFF2-40B4-BE49-F238E27FC236}">
                <a16:creationId xmlns:a16="http://schemas.microsoft.com/office/drawing/2014/main" id="{76EAB37C-50EB-F028-89BF-C0B02F290593}"/>
              </a:ext>
            </a:extLst>
          </p:cNvPr>
          <p:cNvSpPr txBox="1"/>
          <p:nvPr/>
        </p:nvSpPr>
        <p:spPr>
          <a:xfrm>
            <a:off x="912886" y="903447"/>
            <a:ext cx="246189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Helvetica"/>
                <a:ea typeface="+mn-ea"/>
                <a:cs typeface="+mn-cs"/>
              </a:rPr>
              <a:t>EAC-1 Summary Reports</a:t>
            </a:r>
          </a:p>
        </p:txBody>
      </p:sp>
      <p:sp>
        <p:nvSpPr>
          <p:cNvPr id="10" name="TextBox 9">
            <a:extLst>
              <a:ext uri="{FF2B5EF4-FFF2-40B4-BE49-F238E27FC236}">
                <a16:creationId xmlns:a16="http://schemas.microsoft.com/office/drawing/2014/main" id="{0290B41F-BBDB-8C71-8290-6BB0B67FD716}"/>
              </a:ext>
            </a:extLst>
          </p:cNvPr>
          <p:cNvSpPr txBox="1"/>
          <p:nvPr/>
        </p:nvSpPr>
        <p:spPr>
          <a:xfrm>
            <a:off x="4798491" y="903447"/>
            <a:ext cx="220374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Helvetica"/>
                <a:ea typeface="+mn-ea"/>
                <a:cs typeface="+mn-cs"/>
              </a:rPr>
              <a:t>EAC-1 Optical Models</a:t>
            </a:r>
          </a:p>
        </p:txBody>
      </p:sp>
      <p:pic>
        <p:nvPicPr>
          <p:cNvPr id="12" name="Picture 11">
            <a:extLst>
              <a:ext uri="{FF2B5EF4-FFF2-40B4-BE49-F238E27FC236}">
                <a16:creationId xmlns:a16="http://schemas.microsoft.com/office/drawing/2014/main" id="{FBF76049-CA4D-3100-8CBF-0F9465B6FC34}"/>
              </a:ext>
            </a:extLst>
          </p:cNvPr>
          <p:cNvPicPr>
            <a:picLocks noChangeAspect="1"/>
          </p:cNvPicPr>
          <p:nvPr/>
        </p:nvPicPr>
        <p:blipFill>
          <a:blip r:embed="rId4"/>
          <a:stretch>
            <a:fillRect/>
          </a:stretch>
        </p:blipFill>
        <p:spPr>
          <a:xfrm>
            <a:off x="8649687" y="1734437"/>
            <a:ext cx="3417116" cy="616905"/>
          </a:xfrm>
          <a:prstGeom prst="rect">
            <a:avLst/>
          </a:prstGeom>
        </p:spPr>
      </p:pic>
      <p:sp>
        <p:nvSpPr>
          <p:cNvPr id="13" name="TextBox 12">
            <a:extLst>
              <a:ext uri="{FF2B5EF4-FFF2-40B4-BE49-F238E27FC236}">
                <a16:creationId xmlns:a16="http://schemas.microsoft.com/office/drawing/2014/main" id="{47B3B2CB-76F5-3127-D50F-D7E7FC7C0B02}"/>
              </a:ext>
            </a:extLst>
          </p:cNvPr>
          <p:cNvSpPr txBox="1"/>
          <p:nvPr/>
        </p:nvSpPr>
        <p:spPr>
          <a:xfrm>
            <a:off x="9387947" y="915577"/>
            <a:ext cx="194059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Helvetica"/>
                <a:ea typeface="+mn-ea"/>
                <a:cs typeface="+mn-cs"/>
              </a:rPr>
              <a:t>EAC-1 CAD Models</a:t>
            </a:r>
          </a:p>
        </p:txBody>
      </p:sp>
      <p:pic>
        <p:nvPicPr>
          <p:cNvPr id="15" name="Picture 14">
            <a:extLst>
              <a:ext uri="{FF2B5EF4-FFF2-40B4-BE49-F238E27FC236}">
                <a16:creationId xmlns:a16="http://schemas.microsoft.com/office/drawing/2014/main" id="{11601232-E6FB-0BFE-6CAC-BB190C6726EC}"/>
              </a:ext>
            </a:extLst>
          </p:cNvPr>
          <p:cNvPicPr>
            <a:picLocks noChangeAspect="1"/>
          </p:cNvPicPr>
          <p:nvPr/>
        </p:nvPicPr>
        <p:blipFill>
          <a:blip r:embed="rId5"/>
          <a:stretch>
            <a:fillRect/>
          </a:stretch>
        </p:blipFill>
        <p:spPr>
          <a:xfrm>
            <a:off x="9031103" y="2711886"/>
            <a:ext cx="2654285" cy="725632"/>
          </a:xfrm>
          <a:prstGeom prst="rect">
            <a:avLst/>
          </a:prstGeom>
        </p:spPr>
      </p:pic>
      <p:pic>
        <p:nvPicPr>
          <p:cNvPr id="17" name="Picture 16">
            <a:extLst>
              <a:ext uri="{FF2B5EF4-FFF2-40B4-BE49-F238E27FC236}">
                <a16:creationId xmlns:a16="http://schemas.microsoft.com/office/drawing/2014/main" id="{2B64E44C-A68A-D286-DA1C-7F21BD699773}"/>
              </a:ext>
            </a:extLst>
          </p:cNvPr>
          <p:cNvPicPr>
            <a:picLocks noChangeAspect="1"/>
          </p:cNvPicPr>
          <p:nvPr/>
        </p:nvPicPr>
        <p:blipFill>
          <a:blip r:embed="rId6"/>
          <a:stretch>
            <a:fillRect/>
          </a:stretch>
        </p:blipFill>
        <p:spPr>
          <a:xfrm>
            <a:off x="8701900" y="3839203"/>
            <a:ext cx="3312690" cy="663653"/>
          </a:xfrm>
          <a:prstGeom prst="rect">
            <a:avLst/>
          </a:prstGeom>
        </p:spPr>
      </p:pic>
      <p:sp>
        <p:nvSpPr>
          <p:cNvPr id="18" name="TextBox 17">
            <a:extLst>
              <a:ext uri="{FF2B5EF4-FFF2-40B4-BE49-F238E27FC236}">
                <a16:creationId xmlns:a16="http://schemas.microsoft.com/office/drawing/2014/main" id="{1872701F-6B5A-1595-CDA4-2984CA4B5144}"/>
              </a:ext>
            </a:extLst>
          </p:cNvPr>
          <p:cNvSpPr txBox="1"/>
          <p:nvPr/>
        </p:nvSpPr>
        <p:spPr>
          <a:xfrm>
            <a:off x="9465437" y="1447402"/>
            <a:ext cx="178561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Helvetica"/>
                <a:ea typeface="+mn-ea"/>
                <a:cs typeface="+mn-cs"/>
              </a:rPr>
              <a:t>Deployed Operational</a:t>
            </a:r>
          </a:p>
        </p:txBody>
      </p:sp>
      <p:sp>
        <p:nvSpPr>
          <p:cNvPr id="19" name="TextBox 18">
            <a:extLst>
              <a:ext uri="{FF2B5EF4-FFF2-40B4-BE49-F238E27FC236}">
                <a16:creationId xmlns:a16="http://schemas.microsoft.com/office/drawing/2014/main" id="{BC435813-E83B-AD16-791F-AD4C25523A9E}"/>
              </a:ext>
            </a:extLst>
          </p:cNvPr>
          <p:cNvSpPr txBox="1"/>
          <p:nvPr/>
        </p:nvSpPr>
        <p:spPr>
          <a:xfrm>
            <a:off x="9640228" y="2442938"/>
            <a:ext cx="143603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Helvetica"/>
                <a:ea typeface="+mn-ea"/>
                <a:cs typeface="+mn-cs"/>
              </a:rPr>
              <a:t>Deployed Optical</a:t>
            </a:r>
          </a:p>
        </p:txBody>
      </p:sp>
      <p:sp>
        <p:nvSpPr>
          <p:cNvPr id="20" name="TextBox 19">
            <a:extLst>
              <a:ext uri="{FF2B5EF4-FFF2-40B4-BE49-F238E27FC236}">
                <a16:creationId xmlns:a16="http://schemas.microsoft.com/office/drawing/2014/main" id="{D5383E0B-F918-C089-6C14-0A4FBF508274}"/>
              </a:ext>
            </a:extLst>
          </p:cNvPr>
          <p:cNvSpPr txBox="1"/>
          <p:nvPr/>
        </p:nvSpPr>
        <p:spPr>
          <a:xfrm>
            <a:off x="9570946" y="3534341"/>
            <a:ext cx="157459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Helvetica"/>
                <a:ea typeface="+mn-ea"/>
                <a:cs typeface="+mn-cs"/>
              </a:rPr>
              <a:t>Deployed Servicing</a:t>
            </a:r>
          </a:p>
        </p:txBody>
      </p:sp>
      <p:sp>
        <p:nvSpPr>
          <p:cNvPr id="2" name="Title 1">
            <a:extLst>
              <a:ext uri="{FF2B5EF4-FFF2-40B4-BE49-F238E27FC236}">
                <a16:creationId xmlns:a16="http://schemas.microsoft.com/office/drawing/2014/main" id="{6B70DAE8-F33D-11A2-3928-83919D7A2938}"/>
              </a:ext>
            </a:extLst>
          </p:cNvPr>
          <p:cNvSpPr txBox="1">
            <a:spLocks/>
          </p:cNvSpPr>
          <p:nvPr/>
        </p:nvSpPr>
        <p:spPr>
          <a:xfrm>
            <a:off x="1219201" y="152399"/>
            <a:ext cx="10460882" cy="514023"/>
          </a:xfrm>
          <a:prstGeom prst="rect">
            <a:avLst/>
          </a:prstGeom>
        </p:spPr>
        <p:txBody>
          <a:bodyPr/>
          <a:lstStyle>
            <a:lvl1pPr algn="l" rtl="0" fontAlgn="base">
              <a:spcBef>
                <a:spcPct val="0"/>
              </a:spcBef>
              <a:spcAft>
                <a:spcPct val="0"/>
              </a:spcAft>
              <a:defRPr sz="2400" b="1">
                <a:solidFill>
                  <a:schemeClr val="tx1"/>
                </a:solidFill>
                <a:latin typeface="+mj-lt"/>
                <a:ea typeface="+mj-ea"/>
                <a:cs typeface="+mj-cs"/>
              </a:defRPr>
            </a:lvl1pPr>
            <a:lvl2pPr algn="l" rtl="0" fontAlgn="base">
              <a:spcBef>
                <a:spcPct val="0"/>
              </a:spcBef>
              <a:spcAft>
                <a:spcPct val="0"/>
              </a:spcAft>
              <a:defRPr sz="2400" b="1">
                <a:solidFill>
                  <a:schemeClr val="tx1"/>
                </a:solidFill>
                <a:latin typeface="Helvetica" pitchFamily="34" charset="0"/>
              </a:defRPr>
            </a:lvl2pPr>
            <a:lvl3pPr algn="l" rtl="0" fontAlgn="base">
              <a:spcBef>
                <a:spcPct val="0"/>
              </a:spcBef>
              <a:spcAft>
                <a:spcPct val="0"/>
              </a:spcAft>
              <a:defRPr sz="2400" b="1">
                <a:solidFill>
                  <a:schemeClr val="tx1"/>
                </a:solidFill>
                <a:latin typeface="Helvetica" pitchFamily="34" charset="0"/>
              </a:defRPr>
            </a:lvl3pPr>
            <a:lvl4pPr algn="l" rtl="0" fontAlgn="base">
              <a:spcBef>
                <a:spcPct val="0"/>
              </a:spcBef>
              <a:spcAft>
                <a:spcPct val="0"/>
              </a:spcAft>
              <a:defRPr sz="2400" b="1">
                <a:solidFill>
                  <a:schemeClr val="tx1"/>
                </a:solidFill>
                <a:latin typeface="Helvetica" pitchFamily="34" charset="0"/>
              </a:defRPr>
            </a:lvl4pPr>
            <a:lvl5pPr algn="l" rtl="0" fontAlgn="base">
              <a:spcBef>
                <a:spcPct val="0"/>
              </a:spcBef>
              <a:spcAft>
                <a:spcPct val="0"/>
              </a:spcAft>
              <a:defRPr sz="2400" b="1">
                <a:solidFill>
                  <a:schemeClr val="tx1"/>
                </a:solidFill>
                <a:latin typeface="Helvetica" pitchFamily="34" charset="0"/>
              </a:defRPr>
            </a:lvl5pPr>
            <a:lvl6pPr marL="457200" algn="l" rtl="0" fontAlgn="base">
              <a:spcBef>
                <a:spcPct val="0"/>
              </a:spcBef>
              <a:spcAft>
                <a:spcPct val="0"/>
              </a:spcAft>
              <a:defRPr sz="2400" b="1">
                <a:solidFill>
                  <a:schemeClr val="tx1"/>
                </a:solidFill>
                <a:latin typeface="Helvetica" pitchFamily="34" charset="0"/>
              </a:defRPr>
            </a:lvl6pPr>
            <a:lvl7pPr marL="914400" algn="l" rtl="0" fontAlgn="base">
              <a:spcBef>
                <a:spcPct val="0"/>
              </a:spcBef>
              <a:spcAft>
                <a:spcPct val="0"/>
              </a:spcAft>
              <a:defRPr sz="2400" b="1">
                <a:solidFill>
                  <a:schemeClr val="tx1"/>
                </a:solidFill>
                <a:latin typeface="Helvetica" pitchFamily="34" charset="0"/>
              </a:defRPr>
            </a:lvl7pPr>
            <a:lvl8pPr marL="1371600" algn="l" rtl="0" fontAlgn="base">
              <a:spcBef>
                <a:spcPct val="0"/>
              </a:spcBef>
              <a:spcAft>
                <a:spcPct val="0"/>
              </a:spcAft>
              <a:defRPr sz="2400" b="1">
                <a:solidFill>
                  <a:schemeClr val="tx1"/>
                </a:solidFill>
                <a:latin typeface="Helvetica" pitchFamily="34" charset="0"/>
              </a:defRPr>
            </a:lvl8pPr>
            <a:lvl9pPr marL="1828800" algn="l" rtl="0" fontAlgn="base">
              <a:spcBef>
                <a:spcPct val="0"/>
              </a:spcBef>
              <a:spcAft>
                <a:spcPct val="0"/>
              </a:spcAft>
              <a:defRPr sz="2400" b="1">
                <a:solidFill>
                  <a:schemeClr val="tx1"/>
                </a:solidFill>
                <a:latin typeface="Helvetic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Helvetica"/>
                <a:ea typeface="+mj-ea"/>
                <a:cs typeface="+mj-cs"/>
              </a:rPr>
              <a:t>EAC-1 Design Reports and Models</a:t>
            </a:r>
          </a:p>
        </p:txBody>
      </p:sp>
      <p:sp>
        <p:nvSpPr>
          <p:cNvPr id="8" name="Content Placeholder 2">
            <a:extLst>
              <a:ext uri="{FF2B5EF4-FFF2-40B4-BE49-F238E27FC236}">
                <a16:creationId xmlns:a16="http://schemas.microsoft.com/office/drawing/2014/main" id="{63355CEC-BA8C-0D17-3671-81FB5D8F6F98}"/>
              </a:ext>
            </a:extLst>
          </p:cNvPr>
          <p:cNvSpPr txBox="1">
            <a:spLocks/>
          </p:cNvSpPr>
          <p:nvPr/>
        </p:nvSpPr>
        <p:spPr>
          <a:xfrm>
            <a:off x="7922647" y="4666230"/>
            <a:ext cx="4091943" cy="1867736"/>
          </a:xfrm>
          <a:prstGeom prst="rect">
            <a:avLst/>
          </a:prstGeom>
        </p:spPr>
        <p:txBody>
          <a:bodyPr/>
          <a:lstStyle>
            <a:lvl1pPr marL="342900" indent="-342900" algn="l" rtl="0" eaLnBrk="0" fontAlgn="base" hangingPunct="0">
              <a:spcBef>
                <a:spcPct val="20000"/>
              </a:spcBef>
              <a:spcAft>
                <a:spcPct val="40000"/>
              </a:spcAft>
              <a:buClr>
                <a:srgbClr val="BB0018"/>
              </a:buClr>
              <a:buFont typeface="Wingdings" pitchFamily="2" charset="2"/>
              <a:buChar char="l"/>
              <a:defRPr b="1">
                <a:solidFill>
                  <a:schemeClr val="tx1"/>
                </a:solidFill>
                <a:latin typeface="+mn-lt"/>
                <a:ea typeface="+mn-ea"/>
                <a:cs typeface="+mn-cs"/>
              </a:defRPr>
            </a:lvl1pPr>
            <a:lvl2pPr marL="742950" indent="-285750" algn="l" rtl="0" eaLnBrk="0" fontAlgn="base" hangingPunct="0">
              <a:spcBef>
                <a:spcPct val="0"/>
              </a:spcBef>
              <a:spcAft>
                <a:spcPct val="35000"/>
              </a:spcAft>
              <a:buClr>
                <a:srgbClr val="BB0018"/>
              </a:buClr>
              <a:buSzPct val="75000"/>
              <a:buFont typeface="Wingdings" pitchFamily="2" charset="2"/>
              <a:buChar char="n"/>
              <a:defRPr>
                <a:solidFill>
                  <a:schemeClr val="tx1"/>
                </a:solidFill>
                <a:latin typeface="+mn-lt"/>
              </a:defRPr>
            </a:lvl2pPr>
            <a:lvl3pPr marL="1143000" indent="-228600" algn="l" rtl="0" eaLnBrk="0" fontAlgn="base" hangingPunct="0">
              <a:spcBef>
                <a:spcPct val="0"/>
              </a:spcBef>
              <a:spcAft>
                <a:spcPct val="35000"/>
              </a:spcAft>
              <a:buClr>
                <a:srgbClr val="BB0018"/>
              </a:buClr>
              <a:buChar char="•"/>
              <a:defRPr sz="1600">
                <a:solidFill>
                  <a:schemeClr val="tx1"/>
                </a:solidFill>
                <a:latin typeface="+mn-lt"/>
              </a:defRPr>
            </a:lvl3pPr>
            <a:lvl4pPr marL="1600200" indent="-228600" algn="l" rtl="0" eaLnBrk="0" fontAlgn="base" hangingPunct="0">
              <a:spcBef>
                <a:spcPct val="0"/>
              </a:spcBef>
              <a:spcAft>
                <a:spcPct val="35000"/>
              </a:spcAft>
              <a:buClr>
                <a:srgbClr val="BB0018"/>
              </a:buClr>
              <a:buChar char="–"/>
              <a:defRPr sz="1400">
                <a:solidFill>
                  <a:schemeClr val="tx1"/>
                </a:solidFill>
                <a:latin typeface="+mn-lt"/>
              </a:defRPr>
            </a:lvl4pPr>
            <a:lvl5pPr marL="2057400" indent="-228600" algn="l" rtl="0" eaLnBrk="0" fontAlgn="base" hangingPunct="0">
              <a:spcBef>
                <a:spcPct val="0"/>
              </a:spcBef>
              <a:spcAft>
                <a:spcPct val="35000"/>
              </a:spcAft>
              <a:buClr>
                <a:srgbClr val="BB0018"/>
              </a:buClr>
              <a:buChar char="»"/>
              <a:defRPr sz="1400">
                <a:solidFill>
                  <a:schemeClr val="tx1"/>
                </a:solidFill>
                <a:latin typeface="+mn-lt"/>
              </a:defRPr>
            </a:lvl5pPr>
            <a:lvl6pPr marL="2514600" indent="-228600" algn="l" rtl="0" eaLnBrk="0" fontAlgn="base" hangingPunct="0">
              <a:spcBef>
                <a:spcPct val="0"/>
              </a:spcBef>
              <a:spcAft>
                <a:spcPct val="35000"/>
              </a:spcAft>
              <a:buClr>
                <a:srgbClr val="BB0018"/>
              </a:buClr>
              <a:buChar char="»"/>
              <a:defRPr sz="1400">
                <a:solidFill>
                  <a:schemeClr val="tx1"/>
                </a:solidFill>
                <a:latin typeface="+mn-lt"/>
              </a:defRPr>
            </a:lvl6pPr>
            <a:lvl7pPr marL="2971800" indent="-228600" algn="l" rtl="0" eaLnBrk="0" fontAlgn="base" hangingPunct="0">
              <a:spcBef>
                <a:spcPct val="0"/>
              </a:spcBef>
              <a:spcAft>
                <a:spcPct val="35000"/>
              </a:spcAft>
              <a:buClr>
                <a:srgbClr val="BB0018"/>
              </a:buClr>
              <a:buChar char="»"/>
              <a:defRPr sz="1400">
                <a:solidFill>
                  <a:schemeClr val="tx1"/>
                </a:solidFill>
                <a:latin typeface="+mn-lt"/>
              </a:defRPr>
            </a:lvl7pPr>
            <a:lvl8pPr marL="3429000" indent="-228600" algn="l" rtl="0" eaLnBrk="0" fontAlgn="base" hangingPunct="0">
              <a:spcBef>
                <a:spcPct val="0"/>
              </a:spcBef>
              <a:spcAft>
                <a:spcPct val="35000"/>
              </a:spcAft>
              <a:buClr>
                <a:srgbClr val="BB0018"/>
              </a:buClr>
              <a:buChar char="»"/>
              <a:defRPr sz="1400">
                <a:solidFill>
                  <a:schemeClr val="tx1"/>
                </a:solidFill>
                <a:latin typeface="+mn-lt"/>
              </a:defRPr>
            </a:lvl8pPr>
            <a:lvl9pPr marL="3886200" indent="-228600" algn="l" rtl="0" eaLnBrk="0" fontAlgn="base" hangingPunct="0">
              <a:spcBef>
                <a:spcPct val="0"/>
              </a:spcBef>
              <a:spcAft>
                <a:spcPct val="35000"/>
              </a:spcAft>
              <a:buClr>
                <a:srgbClr val="BB0018"/>
              </a:buClr>
              <a:buChar char="»"/>
              <a:defRPr sz="1400">
                <a:solidFill>
                  <a:schemeClr val="tx1"/>
                </a:solidFill>
                <a:latin typeface="+mn-lt"/>
              </a:defRPr>
            </a:lvl9pPr>
          </a:lstStyle>
          <a:p>
            <a:pPr defTabSz="914400"/>
            <a:r>
              <a:rPr lang="en-US" sz="1200" kern="0" dirty="0"/>
              <a:t>Design configuration review completed in May 2024</a:t>
            </a:r>
          </a:p>
          <a:p>
            <a:pPr defTabSz="914400"/>
            <a:r>
              <a:rPr lang="en-US" sz="1200" kern="0" dirty="0"/>
              <a:t>EAC-1 CAD and optical models, along with design reports, delivered to D19 industry participants in July 2024</a:t>
            </a:r>
          </a:p>
          <a:p>
            <a:pPr defTabSz="914400"/>
            <a:r>
              <a:rPr lang="en-US" sz="1200" kern="0" dirty="0"/>
              <a:t>For access to these files, contact Alice Liu and Marie Levine (Note: CAD files are ITAR restricted)</a:t>
            </a:r>
          </a:p>
          <a:p>
            <a:pPr defTabSz="914400"/>
            <a:endParaRPr lang="en-US" sz="1200" kern="0" dirty="0"/>
          </a:p>
        </p:txBody>
      </p:sp>
    </p:spTree>
    <p:extLst>
      <p:ext uri="{BB962C8B-B14F-4D97-AF65-F5344CB8AC3E}">
        <p14:creationId xmlns:p14="http://schemas.microsoft.com/office/powerpoint/2010/main" val="1626596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ACA1FB8-E2CF-A58F-9159-A5F4E4BA4387}"/>
              </a:ext>
            </a:extLst>
          </p:cNvPr>
          <p:cNvSpPr>
            <a:spLocks noGrp="1"/>
          </p:cNvSpPr>
          <p:nvPr>
            <p:ph type="title"/>
          </p:nvPr>
        </p:nvSpPr>
        <p:spPr/>
        <p:txBody>
          <a:bodyPr/>
          <a:lstStyle/>
          <a:p>
            <a:r>
              <a:rPr lang="en-US" dirty="0"/>
              <a:t>EAC-1 Analysis Model Configuration </a:t>
            </a:r>
          </a:p>
        </p:txBody>
      </p:sp>
      <p:sp>
        <p:nvSpPr>
          <p:cNvPr id="6" name="Content Placeholder 5">
            <a:extLst>
              <a:ext uri="{FF2B5EF4-FFF2-40B4-BE49-F238E27FC236}">
                <a16:creationId xmlns:a16="http://schemas.microsoft.com/office/drawing/2014/main" id="{659AD201-DECF-7A79-5A54-8C84EB9F3B78}"/>
              </a:ext>
            </a:extLst>
          </p:cNvPr>
          <p:cNvSpPr>
            <a:spLocks noGrp="1"/>
          </p:cNvSpPr>
          <p:nvPr>
            <p:ph idx="1"/>
          </p:nvPr>
        </p:nvSpPr>
        <p:spPr>
          <a:xfrm>
            <a:off x="117676" y="868755"/>
            <a:ext cx="4743447" cy="5836845"/>
          </a:xfrm>
        </p:spPr>
        <p:txBody>
          <a:bodyPr/>
          <a:lstStyle/>
          <a:p>
            <a:r>
              <a:rPr lang="en-US" sz="1600" dirty="0"/>
              <a:t>System Modeling team successfully completed EAC-1 Model Configuration Review at the end of September</a:t>
            </a:r>
          </a:p>
          <a:p>
            <a:pPr lvl="1"/>
            <a:r>
              <a:rPr lang="en-US" sz="1400" dirty="0"/>
              <a:t>This milestone marks the delivery and readiness of the discipline models to begin the EAC-1 IM pipeline. </a:t>
            </a:r>
            <a:endParaRPr lang="en-US" sz="1400" dirty="0">
              <a:cs typeface="Helvetica"/>
            </a:endParaRPr>
          </a:p>
          <a:p>
            <a:pPr lvl="1"/>
            <a:r>
              <a:rPr lang="en-US" sz="1400" dirty="0"/>
              <a:t>The IM activities remain on schedule for a final EAC-1 analysis review in February 2025 to meet the Concept Maturity Level (CML) 3 Milestone.</a:t>
            </a:r>
            <a:endParaRPr lang="en-US" sz="1400" dirty="0">
              <a:cs typeface="Helvetica"/>
            </a:endParaRPr>
          </a:p>
          <a:p>
            <a:r>
              <a:rPr lang="en-US" sz="1600" dirty="0"/>
              <a:t>Purpose of the Modeling Configuration meeting was to finalize the EAC-1 analysis models and review the modeling assumptions before starting the analysis</a:t>
            </a:r>
          </a:p>
          <a:p>
            <a:pPr lvl="1"/>
            <a:r>
              <a:rPr lang="en-US" sz="1400" dirty="0"/>
              <a:t>Model descriptions and assumptions</a:t>
            </a:r>
          </a:p>
          <a:p>
            <a:pPr lvl="2"/>
            <a:r>
              <a:rPr lang="en-US" sz="1200" dirty="0"/>
              <a:t>Element and system models</a:t>
            </a:r>
          </a:p>
          <a:p>
            <a:pPr lvl="2"/>
            <a:r>
              <a:rPr lang="en-US" sz="1200" dirty="0"/>
              <a:t>Element interface models and assumptions </a:t>
            </a:r>
          </a:p>
          <a:p>
            <a:pPr lvl="2"/>
            <a:r>
              <a:rPr lang="en-US" sz="1200" dirty="0"/>
              <a:t>Mass properties</a:t>
            </a:r>
          </a:p>
          <a:p>
            <a:pPr lvl="2"/>
            <a:r>
              <a:rPr lang="en-US" sz="1200" dirty="0"/>
              <a:t>Material and optical and thermophysical properties</a:t>
            </a:r>
          </a:p>
          <a:p>
            <a:pPr lvl="1"/>
            <a:r>
              <a:rPr lang="en-US" sz="1400" dirty="0"/>
              <a:t>Model Verification Checks and Liens</a:t>
            </a:r>
          </a:p>
          <a:p>
            <a:pPr lvl="1"/>
            <a:r>
              <a:rPr lang="en-US" sz="1400" dirty="0"/>
              <a:t>D19 industry participants will receive LOM, FEM, and thermal model (expected no sooner than mid-November delivery).</a:t>
            </a:r>
          </a:p>
          <a:p>
            <a:pPr marL="0" indent="0">
              <a:buNone/>
            </a:pPr>
            <a:r>
              <a:rPr lang="en-US" dirty="0"/>
              <a:t>	</a:t>
            </a:r>
          </a:p>
          <a:p>
            <a:pPr marL="0" indent="0">
              <a:buNone/>
            </a:pPr>
            <a:endParaRPr lang="en-US" dirty="0"/>
          </a:p>
        </p:txBody>
      </p:sp>
      <p:pic>
        <p:nvPicPr>
          <p:cNvPr id="8" name="Picture 7">
            <a:extLst>
              <a:ext uri="{FF2B5EF4-FFF2-40B4-BE49-F238E27FC236}">
                <a16:creationId xmlns:a16="http://schemas.microsoft.com/office/drawing/2014/main" id="{EAA8A7D5-4398-1669-5C10-2C305CEA22F4}"/>
              </a:ext>
            </a:extLst>
          </p:cNvPr>
          <p:cNvPicPr>
            <a:picLocks noChangeAspect="1"/>
          </p:cNvPicPr>
          <p:nvPr/>
        </p:nvPicPr>
        <p:blipFill>
          <a:blip r:embed="rId3"/>
          <a:stretch>
            <a:fillRect/>
          </a:stretch>
        </p:blipFill>
        <p:spPr>
          <a:xfrm>
            <a:off x="6449642" y="1155700"/>
            <a:ext cx="4614586" cy="2076918"/>
          </a:xfrm>
          <a:prstGeom prst="rect">
            <a:avLst/>
          </a:prstGeom>
        </p:spPr>
      </p:pic>
      <p:sp>
        <p:nvSpPr>
          <p:cNvPr id="9" name="TextBox 8">
            <a:extLst>
              <a:ext uri="{FF2B5EF4-FFF2-40B4-BE49-F238E27FC236}">
                <a16:creationId xmlns:a16="http://schemas.microsoft.com/office/drawing/2014/main" id="{51324941-7072-9EAB-338D-C0E5DF11F4C8}"/>
              </a:ext>
            </a:extLst>
          </p:cNvPr>
          <p:cNvSpPr txBox="1"/>
          <p:nvPr/>
        </p:nvSpPr>
        <p:spPr>
          <a:xfrm>
            <a:off x="8242585" y="942738"/>
            <a:ext cx="2911374" cy="338554"/>
          </a:xfrm>
          <a:prstGeom prst="rect">
            <a:avLst/>
          </a:prstGeom>
          <a:noFill/>
        </p:spPr>
        <p:txBody>
          <a:bodyPr wrap="none" rtlCol="0">
            <a:spAutoFit/>
          </a:bodyPr>
          <a:lstStyle/>
          <a:p>
            <a:r>
              <a:rPr lang="en-US" sz="1600" dirty="0"/>
              <a:t>Linear Optical Models (LOMs)</a:t>
            </a:r>
          </a:p>
        </p:txBody>
      </p:sp>
      <p:pic>
        <p:nvPicPr>
          <p:cNvPr id="10" name="Picture 9">
            <a:extLst>
              <a:ext uri="{FF2B5EF4-FFF2-40B4-BE49-F238E27FC236}">
                <a16:creationId xmlns:a16="http://schemas.microsoft.com/office/drawing/2014/main" id="{CF7930F0-3DF7-9B5F-5C81-688D34201E44}"/>
              </a:ext>
            </a:extLst>
          </p:cNvPr>
          <p:cNvPicPr>
            <a:picLocks noChangeAspect="1"/>
          </p:cNvPicPr>
          <p:nvPr/>
        </p:nvPicPr>
        <p:blipFill>
          <a:blip r:embed="rId4"/>
          <a:stretch>
            <a:fillRect/>
          </a:stretch>
        </p:blipFill>
        <p:spPr>
          <a:xfrm>
            <a:off x="8458552" y="3554815"/>
            <a:ext cx="3733448" cy="2815590"/>
          </a:xfrm>
          <a:prstGeom prst="rect">
            <a:avLst/>
          </a:prstGeom>
        </p:spPr>
      </p:pic>
      <p:pic>
        <p:nvPicPr>
          <p:cNvPr id="11" name="Picture 1">
            <a:extLst>
              <a:ext uri="{FF2B5EF4-FFF2-40B4-BE49-F238E27FC236}">
                <a16:creationId xmlns:a16="http://schemas.microsoft.com/office/drawing/2014/main" id="{695E2746-9623-7E61-7D59-4DA2D351305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1123" y="3699434"/>
            <a:ext cx="3664104" cy="2655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618B95D1-8C3F-2CC0-144C-9FF9E29B56E4}"/>
              </a:ext>
            </a:extLst>
          </p:cNvPr>
          <p:cNvSpPr txBox="1"/>
          <p:nvPr/>
        </p:nvSpPr>
        <p:spPr>
          <a:xfrm>
            <a:off x="5457447" y="3353899"/>
            <a:ext cx="2738250" cy="338554"/>
          </a:xfrm>
          <a:prstGeom prst="rect">
            <a:avLst/>
          </a:prstGeom>
          <a:noFill/>
        </p:spPr>
        <p:txBody>
          <a:bodyPr wrap="none" rtlCol="0">
            <a:spAutoFit/>
          </a:bodyPr>
          <a:lstStyle/>
          <a:p>
            <a:r>
              <a:rPr lang="en-US" sz="1600" dirty="0"/>
              <a:t>Finite Element Model (FEM)</a:t>
            </a:r>
          </a:p>
        </p:txBody>
      </p:sp>
      <p:sp>
        <p:nvSpPr>
          <p:cNvPr id="13" name="TextBox 12">
            <a:extLst>
              <a:ext uri="{FF2B5EF4-FFF2-40B4-BE49-F238E27FC236}">
                <a16:creationId xmlns:a16="http://schemas.microsoft.com/office/drawing/2014/main" id="{3FFF95F9-185A-635E-1E93-703DA702656E}"/>
              </a:ext>
            </a:extLst>
          </p:cNvPr>
          <p:cNvSpPr txBox="1"/>
          <p:nvPr/>
        </p:nvSpPr>
        <p:spPr>
          <a:xfrm>
            <a:off x="9775055" y="3315096"/>
            <a:ext cx="1552028" cy="338554"/>
          </a:xfrm>
          <a:prstGeom prst="rect">
            <a:avLst/>
          </a:prstGeom>
          <a:noFill/>
        </p:spPr>
        <p:txBody>
          <a:bodyPr wrap="none" rtlCol="0">
            <a:spAutoFit/>
          </a:bodyPr>
          <a:lstStyle/>
          <a:p>
            <a:r>
              <a:rPr lang="en-US" sz="1600" dirty="0"/>
              <a:t>Thermal Model</a:t>
            </a:r>
          </a:p>
        </p:txBody>
      </p:sp>
    </p:spTree>
    <p:extLst>
      <p:ext uri="{BB962C8B-B14F-4D97-AF65-F5344CB8AC3E}">
        <p14:creationId xmlns:p14="http://schemas.microsoft.com/office/powerpoint/2010/main" val="2863501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A813D68-5C18-C1B1-F473-23727B64B23F}"/>
              </a:ext>
            </a:extLst>
          </p:cNvPr>
          <p:cNvSpPr/>
          <p:nvPr/>
        </p:nvSpPr>
        <p:spPr>
          <a:xfrm>
            <a:off x="1100818" y="4469687"/>
            <a:ext cx="6290582" cy="1880554"/>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dirty="0">
                <a:solidFill>
                  <a:schemeClr val="bg2"/>
                </a:solidFill>
              </a:rPr>
              <a:t>ACS/LOS/Jitter</a:t>
            </a:r>
          </a:p>
        </p:txBody>
      </p:sp>
      <p:sp>
        <p:nvSpPr>
          <p:cNvPr id="5" name="Title 4">
            <a:extLst>
              <a:ext uri="{FF2B5EF4-FFF2-40B4-BE49-F238E27FC236}">
                <a16:creationId xmlns:a16="http://schemas.microsoft.com/office/drawing/2014/main" id="{2F389FC6-EABC-BD9D-15EA-471F21864F1C}"/>
              </a:ext>
            </a:extLst>
          </p:cNvPr>
          <p:cNvSpPr>
            <a:spLocks noGrp="1"/>
          </p:cNvSpPr>
          <p:nvPr>
            <p:ph type="title"/>
          </p:nvPr>
        </p:nvSpPr>
        <p:spPr/>
        <p:txBody>
          <a:bodyPr/>
          <a:lstStyle/>
          <a:p>
            <a:r>
              <a:rPr lang="en-US" dirty="0"/>
              <a:t>Starlight Suppression Modeling Flow</a:t>
            </a:r>
          </a:p>
        </p:txBody>
      </p:sp>
      <p:sp>
        <p:nvSpPr>
          <p:cNvPr id="4" name="Slide Number Placeholder 3">
            <a:extLst>
              <a:ext uri="{FF2B5EF4-FFF2-40B4-BE49-F238E27FC236}">
                <a16:creationId xmlns:a16="http://schemas.microsoft.com/office/drawing/2014/main" id="{CA0A2DC1-9933-944D-3B43-18C220C98A60}"/>
              </a:ext>
            </a:extLst>
          </p:cNvPr>
          <p:cNvSpPr>
            <a:spLocks noGrp="1"/>
          </p:cNvSpPr>
          <p:nvPr>
            <p:ph type="sldNum" sz="quarter" idx="12"/>
          </p:nvPr>
        </p:nvSpPr>
        <p:spPr>
          <a:xfrm>
            <a:off x="9204073" y="6492240"/>
            <a:ext cx="2835527" cy="274320"/>
          </a:xfrm>
          <a:prstGeom prst="rect">
            <a:avLst/>
          </a:prstGeom>
        </p:spPr>
        <p:txBody>
          <a:bodyPr vert="horz" lIns="156746" tIns="78373" rIns="156746" bIns="78373" rtlCol="0" anchor="ctr"/>
          <a:lstStyle>
            <a:defPPr>
              <a:defRPr lang="en-US"/>
            </a:defPPr>
            <a:lvl1pPr marL="0" algn="r" defTabSz="914400" rtl="0" eaLnBrk="1" latinLnBrk="0" hangingPunct="1">
              <a:defRPr sz="1200" b="0" i="0" kern="1200">
                <a:solidFill>
                  <a:srgbClr val="A6B0BB"/>
                </a:solidFill>
                <a:latin typeface="Avenir Next Condensed Medium" panose="020B0506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D264C2-1847-8A4C-8B30-3B8FC675CC26}" type="slidenum">
              <a:rPr lang="en-US" smtClean="0"/>
              <a:pPr/>
              <a:t>8</a:t>
            </a:fld>
            <a:endParaRPr lang="en-US"/>
          </a:p>
        </p:txBody>
      </p:sp>
      <p:sp>
        <p:nvSpPr>
          <p:cNvPr id="95" name="Rectangle 94">
            <a:extLst>
              <a:ext uri="{FF2B5EF4-FFF2-40B4-BE49-F238E27FC236}">
                <a16:creationId xmlns:a16="http://schemas.microsoft.com/office/drawing/2014/main" id="{9B978C7A-28C9-0B26-3BFF-A87CFD123A1D}"/>
              </a:ext>
            </a:extLst>
          </p:cNvPr>
          <p:cNvSpPr/>
          <p:nvPr/>
        </p:nvSpPr>
        <p:spPr>
          <a:xfrm>
            <a:off x="1100817" y="908697"/>
            <a:ext cx="5143842" cy="264726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dirty="0">
                <a:solidFill>
                  <a:schemeClr val="bg2"/>
                </a:solidFill>
              </a:rPr>
              <a:t>STOP</a:t>
            </a:r>
          </a:p>
        </p:txBody>
      </p:sp>
      <p:sp>
        <p:nvSpPr>
          <p:cNvPr id="96" name="Rectangle 95">
            <a:extLst>
              <a:ext uri="{FF2B5EF4-FFF2-40B4-BE49-F238E27FC236}">
                <a16:creationId xmlns:a16="http://schemas.microsoft.com/office/drawing/2014/main" id="{715E9DAB-20F8-1951-A5FD-28E9E5F93EE3}"/>
              </a:ext>
            </a:extLst>
          </p:cNvPr>
          <p:cNvSpPr/>
          <p:nvPr/>
        </p:nvSpPr>
        <p:spPr>
          <a:xfrm>
            <a:off x="1201171" y="1313432"/>
            <a:ext cx="1100138" cy="66198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dirty="0">
                <a:solidFill>
                  <a:srgbClr val="0070C0"/>
                </a:solidFill>
              </a:rPr>
              <a:t>Thermal</a:t>
            </a:r>
          </a:p>
        </p:txBody>
      </p:sp>
      <p:sp>
        <p:nvSpPr>
          <p:cNvPr id="97" name="Rectangle 96">
            <a:extLst>
              <a:ext uri="{FF2B5EF4-FFF2-40B4-BE49-F238E27FC236}">
                <a16:creationId xmlns:a16="http://schemas.microsoft.com/office/drawing/2014/main" id="{6A22595A-C261-BF19-35E6-FD346BF64189}"/>
              </a:ext>
            </a:extLst>
          </p:cNvPr>
          <p:cNvSpPr/>
          <p:nvPr/>
        </p:nvSpPr>
        <p:spPr>
          <a:xfrm>
            <a:off x="2515621" y="1313432"/>
            <a:ext cx="960082" cy="66198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dirty="0">
                <a:solidFill>
                  <a:srgbClr val="0070C0"/>
                </a:solidFill>
              </a:rPr>
              <a:t>STOP FEM</a:t>
            </a:r>
          </a:p>
        </p:txBody>
      </p:sp>
      <p:sp>
        <p:nvSpPr>
          <p:cNvPr id="98" name="Rectangle 97">
            <a:extLst>
              <a:ext uri="{FF2B5EF4-FFF2-40B4-BE49-F238E27FC236}">
                <a16:creationId xmlns:a16="http://schemas.microsoft.com/office/drawing/2014/main" id="{594D302B-D481-F239-65A6-88F7BAAFA125}"/>
              </a:ext>
            </a:extLst>
          </p:cNvPr>
          <p:cNvSpPr/>
          <p:nvPr/>
        </p:nvSpPr>
        <p:spPr>
          <a:xfrm>
            <a:off x="3715771" y="1313432"/>
            <a:ext cx="1100138" cy="66198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dirty="0" err="1">
                <a:solidFill>
                  <a:srgbClr val="0070C0"/>
                </a:solidFill>
              </a:rPr>
              <a:t>SigFit</a:t>
            </a:r>
            <a:endParaRPr lang="en-US" sz="1600" dirty="0">
              <a:solidFill>
                <a:srgbClr val="0070C0"/>
              </a:solidFill>
            </a:endParaRPr>
          </a:p>
          <a:p>
            <a:pPr algn="ctr"/>
            <a:r>
              <a:rPr lang="en-US" sz="1200" dirty="0">
                <a:solidFill>
                  <a:srgbClr val="0070C0"/>
                </a:solidFill>
              </a:rPr>
              <a:t>(conversion)</a:t>
            </a:r>
            <a:endParaRPr lang="en-US" sz="1600" dirty="0">
              <a:solidFill>
                <a:srgbClr val="0070C0"/>
              </a:solidFill>
            </a:endParaRPr>
          </a:p>
        </p:txBody>
      </p:sp>
      <p:sp>
        <p:nvSpPr>
          <p:cNvPr id="99" name="Rectangle 98">
            <a:extLst>
              <a:ext uri="{FF2B5EF4-FFF2-40B4-BE49-F238E27FC236}">
                <a16:creationId xmlns:a16="http://schemas.microsoft.com/office/drawing/2014/main" id="{446C27F5-FAAE-8A0A-EC77-C6EAC727664B}"/>
              </a:ext>
            </a:extLst>
          </p:cNvPr>
          <p:cNvSpPr/>
          <p:nvPr/>
        </p:nvSpPr>
        <p:spPr>
          <a:xfrm>
            <a:off x="5020696" y="1313432"/>
            <a:ext cx="1100138" cy="66198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dirty="0" err="1">
                <a:solidFill>
                  <a:srgbClr val="0070C0"/>
                </a:solidFill>
              </a:rPr>
              <a:t>CodeV</a:t>
            </a:r>
            <a:endParaRPr lang="en-US" sz="1600" dirty="0">
              <a:solidFill>
                <a:srgbClr val="0070C0"/>
              </a:solidFill>
            </a:endParaRPr>
          </a:p>
          <a:p>
            <a:pPr algn="ctr"/>
            <a:r>
              <a:rPr lang="en-US" sz="1200" dirty="0">
                <a:solidFill>
                  <a:srgbClr val="0070C0"/>
                </a:solidFill>
              </a:rPr>
              <a:t>(optical)</a:t>
            </a:r>
            <a:endParaRPr lang="en-US" sz="1600" dirty="0">
              <a:solidFill>
                <a:srgbClr val="0070C0"/>
              </a:solidFill>
            </a:endParaRPr>
          </a:p>
        </p:txBody>
      </p:sp>
      <p:sp>
        <p:nvSpPr>
          <p:cNvPr id="100" name="Oval 99">
            <a:extLst>
              <a:ext uri="{FF2B5EF4-FFF2-40B4-BE49-F238E27FC236}">
                <a16:creationId xmlns:a16="http://schemas.microsoft.com/office/drawing/2014/main" id="{C9DEB133-CBC5-A11B-E5D0-551FB19CB971}"/>
              </a:ext>
            </a:extLst>
          </p:cNvPr>
          <p:cNvSpPr/>
          <p:nvPr/>
        </p:nvSpPr>
        <p:spPr>
          <a:xfrm>
            <a:off x="10655347" y="2323112"/>
            <a:ext cx="1295931" cy="703422"/>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200" dirty="0">
                <a:solidFill>
                  <a:srgbClr val="0070C0"/>
                </a:solidFill>
              </a:rPr>
              <a:t>Contrast Stability</a:t>
            </a:r>
          </a:p>
          <a:p>
            <a:pPr algn="ctr"/>
            <a:r>
              <a:rPr lang="en-US" sz="1200" dirty="0">
                <a:solidFill>
                  <a:srgbClr val="0070C0"/>
                </a:solidFill>
              </a:rPr>
              <a:t>(nonlinear)</a:t>
            </a:r>
          </a:p>
        </p:txBody>
      </p:sp>
      <p:sp>
        <p:nvSpPr>
          <p:cNvPr id="103" name="Rectangle 102">
            <a:extLst>
              <a:ext uri="{FF2B5EF4-FFF2-40B4-BE49-F238E27FC236}">
                <a16:creationId xmlns:a16="http://schemas.microsoft.com/office/drawing/2014/main" id="{F1E2D77C-F9F8-8433-F64F-E1056ADDBB71}"/>
              </a:ext>
            </a:extLst>
          </p:cNvPr>
          <p:cNvSpPr/>
          <p:nvPr/>
        </p:nvSpPr>
        <p:spPr>
          <a:xfrm>
            <a:off x="3582421" y="2516528"/>
            <a:ext cx="2414588" cy="70912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solidFill>
                  <a:srgbClr val="0070C0"/>
                </a:solidFill>
              </a:rPr>
              <a:t>LOM</a:t>
            </a:r>
          </a:p>
          <a:p>
            <a:pPr algn="ctr"/>
            <a:r>
              <a:rPr lang="en-US" sz="1200" dirty="0">
                <a:solidFill>
                  <a:srgbClr val="0070C0"/>
                </a:solidFill>
              </a:rPr>
              <a:t>(Linear Optical Model)</a:t>
            </a:r>
            <a:endParaRPr lang="en-US" dirty="0">
              <a:solidFill>
                <a:srgbClr val="0070C0"/>
              </a:solidFill>
            </a:endParaRPr>
          </a:p>
        </p:txBody>
      </p:sp>
      <p:sp>
        <p:nvSpPr>
          <p:cNvPr id="104" name="Rectangle 103">
            <a:extLst>
              <a:ext uri="{FF2B5EF4-FFF2-40B4-BE49-F238E27FC236}">
                <a16:creationId xmlns:a16="http://schemas.microsoft.com/office/drawing/2014/main" id="{0C35258C-6476-0537-9AB4-00F8576C56AC}"/>
              </a:ext>
            </a:extLst>
          </p:cNvPr>
          <p:cNvSpPr/>
          <p:nvPr/>
        </p:nvSpPr>
        <p:spPr>
          <a:xfrm>
            <a:off x="7963742" y="3387832"/>
            <a:ext cx="1972015" cy="70912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solidFill>
                  <a:srgbClr val="0070C0"/>
                </a:solidFill>
              </a:rPr>
              <a:t>LEM</a:t>
            </a:r>
          </a:p>
          <a:p>
            <a:pPr algn="ctr"/>
            <a:r>
              <a:rPr lang="en-US" sz="1200" dirty="0">
                <a:solidFill>
                  <a:srgbClr val="0070C0"/>
                </a:solidFill>
              </a:rPr>
              <a:t>(Linear E-Field Model)</a:t>
            </a:r>
          </a:p>
          <a:p>
            <a:pPr algn="ctr"/>
            <a:r>
              <a:rPr lang="en-US" sz="1200" dirty="0">
                <a:solidFill>
                  <a:srgbClr val="0070C0"/>
                </a:solidFill>
              </a:rPr>
              <a:t>Coronagraph sensitivities</a:t>
            </a:r>
            <a:endParaRPr lang="en-US" dirty="0">
              <a:solidFill>
                <a:srgbClr val="0070C0"/>
              </a:solidFill>
            </a:endParaRPr>
          </a:p>
        </p:txBody>
      </p:sp>
      <p:cxnSp>
        <p:nvCxnSpPr>
          <p:cNvPr id="105" name="Straight Connector 104">
            <a:extLst>
              <a:ext uri="{FF2B5EF4-FFF2-40B4-BE49-F238E27FC236}">
                <a16:creationId xmlns:a16="http://schemas.microsoft.com/office/drawing/2014/main" id="{BA91A705-C8A0-F387-E01B-32DDAF7D731B}"/>
              </a:ext>
            </a:extLst>
          </p:cNvPr>
          <p:cNvCxnSpPr>
            <a:cxnSpLocks/>
          </p:cNvCxnSpPr>
          <p:nvPr/>
        </p:nvCxnSpPr>
        <p:spPr>
          <a:xfrm>
            <a:off x="2301309" y="1644426"/>
            <a:ext cx="214312" cy="0"/>
          </a:xfrm>
          <a:prstGeom prst="line">
            <a:avLst/>
          </a:prstGeom>
          <a:ln>
            <a:headEnd type="none" w="med" len="med"/>
            <a:tailEnd type="arrow" w="med" len="med"/>
          </a:ln>
        </p:spPr>
        <p:style>
          <a:lnRef idx="1">
            <a:schemeClr val="accent6"/>
          </a:lnRef>
          <a:fillRef idx="2">
            <a:schemeClr val="accent6"/>
          </a:fillRef>
          <a:effectRef idx="1">
            <a:schemeClr val="accent6"/>
          </a:effectRef>
          <a:fontRef idx="minor">
            <a:schemeClr val="dk1"/>
          </a:fontRef>
        </p:style>
      </p:cxnSp>
      <p:cxnSp>
        <p:nvCxnSpPr>
          <p:cNvPr id="106" name="Straight Connector 105">
            <a:extLst>
              <a:ext uri="{FF2B5EF4-FFF2-40B4-BE49-F238E27FC236}">
                <a16:creationId xmlns:a16="http://schemas.microsoft.com/office/drawing/2014/main" id="{A905ED48-5882-1C61-8433-0A5CD82C6460}"/>
              </a:ext>
            </a:extLst>
          </p:cNvPr>
          <p:cNvCxnSpPr>
            <a:cxnSpLocks/>
            <a:stCxn id="97" idx="3"/>
            <a:endCxn id="98" idx="1"/>
          </p:cNvCxnSpPr>
          <p:nvPr/>
        </p:nvCxnSpPr>
        <p:spPr>
          <a:xfrm>
            <a:off x="3475703" y="1644426"/>
            <a:ext cx="240068" cy="0"/>
          </a:xfrm>
          <a:prstGeom prst="line">
            <a:avLst/>
          </a:prstGeom>
          <a:ln>
            <a:headEnd type="none" w="med" len="med"/>
            <a:tailEnd type="arrow" w="med" len="med"/>
          </a:ln>
        </p:spPr>
        <p:style>
          <a:lnRef idx="1">
            <a:schemeClr val="accent6"/>
          </a:lnRef>
          <a:fillRef idx="2">
            <a:schemeClr val="accent6"/>
          </a:fillRef>
          <a:effectRef idx="1">
            <a:schemeClr val="accent6"/>
          </a:effectRef>
          <a:fontRef idx="minor">
            <a:schemeClr val="dk1"/>
          </a:fontRef>
        </p:style>
      </p:cxnSp>
      <p:cxnSp>
        <p:nvCxnSpPr>
          <p:cNvPr id="107" name="Straight Connector 106">
            <a:extLst>
              <a:ext uri="{FF2B5EF4-FFF2-40B4-BE49-F238E27FC236}">
                <a16:creationId xmlns:a16="http://schemas.microsoft.com/office/drawing/2014/main" id="{F49FF8ED-490B-EE5F-7D26-572AC6B7990F}"/>
              </a:ext>
            </a:extLst>
          </p:cNvPr>
          <p:cNvCxnSpPr>
            <a:cxnSpLocks/>
            <a:stCxn id="98" idx="3"/>
            <a:endCxn id="99" idx="1"/>
          </p:cNvCxnSpPr>
          <p:nvPr/>
        </p:nvCxnSpPr>
        <p:spPr>
          <a:xfrm>
            <a:off x="4815909" y="1644426"/>
            <a:ext cx="204787" cy="0"/>
          </a:xfrm>
          <a:prstGeom prst="line">
            <a:avLst/>
          </a:prstGeom>
          <a:ln>
            <a:headEnd type="none" w="med" len="med"/>
            <a:tailEnd type="arrow" w="med" len="med"/>
          </a:ln>
        </p:spPr>
        <p:style>
          <a:lnRef idx="1">
            <a:schemeClr val="accent6"/>
          </a:lnRef>
          <a:fillRef idx="2">
            <a:schemeClr val="accent6"/>
          </a:fillRef>
          <a:effectRef idx="1">
            <a:schemeClr val="accent6"/>
          </a:effectRef>
          <a:fontRef idx="minor">
            <a:schemeClr val="dk1"/>
          </a:fontRef>
        </p:style>
      </p:cxnSp>
      <p:cxnSp>
        <p:nvCxnSpPr>
          <p:cNvPr id="108" name="Straight Connector 107">
            <a:extLst>
              <a:ext uri="{FF2B5EF4-FFF2-40B4-BE49-F238E27FC236}">
                <a16:creationId xmlns:a16="http://schemas.microsoft.com/office/drawing/2014/main" id="{90634C05-076E-BEE9-9C2F-AA48B62A7A0F}"/>
              </a:ext>
            </a:extLst>
          </p:cNvPr>
          <p:cNvCxnSpPr>
            <a:cxnSpLocks/>
            <a:stCxn id="99" idx="3"/>
            <a:endCxn id="80" idx="1"/>
          </p:cNvCxnSpPr>
          <p:nvPr/>
        </p:nvCxnSpPr>
        <p:spPr>
          <a:xfrm>
            <a:off x="6120834" y="1644426"/>
            <a:ext cx="363893" cy="4247"/>
          </a:xfrm>
          <a:prstGeom prst="line">
            <a:avLst/>
          </a:prstGeom>
          <a:ln>
            <a:headEnd type="none" w="med" len="med"/>
            <a:tailEnd type="arrow" w="med" len="med"/>
          </a:ln>
        </p:spPr>
        <p:style>
          <a:lnRef idx="1">
            <a:schemeClr val="accent6"/>
          </a:lnRef>
          <a:fillRef idx="2">
            <a:schemeClr val="accent6"/>
          </a:fillRef>
          <a:effectRef idx="1">
            <a:schemeClr val="accent6"/>
          </a:effectRef>
          <a:fontRef idx="minor">
            <a:schemeClr val="dk1"/>
          </a:fontRef>
        </p:style>
      </p:cxnSp>
      <p:cxnSp>
        <p:nvCxnSpPr>
          <p:cNvPr id="109" name="Straight Connector 108">
            <a:extLst>
              <a:ext uri="{FF2B5EF4-FFF2-40B4-BE49-F238E27FC236}">
                <a16:creationId xmlns:a16="http://schemas.microsoft.com/office/drawing/2014/main" id="{5A6BFFC3-19E8-97EF-4B79-E37142622BCE}"/>
              </a:ext>
            </a:extLst>
          </p:cNvPr>
          <p:cNvCxnSpPr>
            <a:cxnSpLocks/>
          </p:cNvCxnSpPr>
          <p:nvPr/>
        </p:nvCxnSpPr>
        <p:spPr>
          <a:xfrm>
            <a:off x="10187037" y="1664803"/>
            <a:ext cx="216692" cy="0"/>
          </a:xfrm>
          <a:prstGeom prst="line">
            <a:avLst/>
          </a:prstGeom>
          <a:ln>
            <a:headEnd type="none" w="med" len="med"/>
            <a:tailEnd type="arrow" w="med" len="med"/>
          </a:ln>
        </p:spPr>
        <p:style>
          <a:lnRef idx="1">
            <a:schemeClr val="accent6"/>
          </a:lnRef>
          <a:fillRef idx="2">
            <a:schemeClr val="accent6"/>
          </a:fillRef>
          <a:effectRef idx="1">
            <a:schemeClr val="accent6"/>
          </a:effectRef>
          <a:fontRef idx="minor">
            <a:schemeClr val="dk1"/>
          </a:fontRef>
        </p:style>
      </p:cxnSp>
      <p:cxnSp>
        <p:nvCxnSpPr>
          <p:cNvPr id="110" name="Elbow Connector 109">
            <a:extLst>
              <a:ext uri="{FF2B5EF4-FFF2-40B4-BE49-F238E27FC236}">
                <a16:creationId xmlns:a16="http://schemas.microsoft.com/office/drawing/2014/main" id="{79C72F83-205B-80A5-1CDD-FA775454F347}"/>
              </a:ext>
            </a:extLst>
          </p:cNvPr>
          <p:cNvCxnSpPr>
            <a:cxnSpLocks/>
            <a:stCxn id="97" idx="2"/>
            <a:endCxn id="103" idx="1"/>
          </p:cNvCxnSpPr>
          <p:nvPr/>
        </p:nvCxnSpPr>
        <p:spPr>
          <a:xfrm rot="16200000" flipH="1">
            <a:off x="2841206" y="2129875"/>
            <a:ext cx="895671" cy="586759"/>
          </a:xfrm>
          <a:prstGeom prst="bentConnector2">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nvGrpSpPr>
          <p:cNvPr id="113" name="Group 112">
            <a:extLst>
              <a:ext uri="{FF2B5EF4-FFF2-40B4-BE49-F238E27FC236}">
                <a16:creationId xmlns:a16="http://schemas.microsoft.com/office/drawing/2014/main" id="{A5B621BA-9245-8273-A977-E54284701783}"/>
              </a:ext>
            </a:extLst>
          </p:cNvPr>
          <p:cNvGrpSpPr/>
          <p:nvPr/>
        </p:nvGrpSpPr>
        <p:grpSpPr>
          <a:xfrm>
            <a:off x="7863033" y="1005580"/>
            <a:ext cx="2324004" cy="1320448"/>
            <a:chOff x="7080476" y="1413421"/>
            <a:chExt cx="2324004" cy="1320448"/>
          </a:xfrm>
        </p:grpSpPr>
        <p:sp>
          <p:nvSpPr>
            <p:cNvPr id="114" name="Rectangle 113">
              <a:extLst>
                <a:ext uri="{FF2B5EF4-FFF2-40B4-BE49-F238E27FC236}">
                  <a16:creationId xmlns:a16="http://schemas.microsoft.com/office/drawing/2014/main" id="{02F828B2-2463-89FB-4A83-97EDF3E34F7D}"/>
                </a:ext>
              </a:extLst>
            </p:cNvPr>
            <p:cNvSpPr/>
            <p:nvPr/>
          </p:nvSpPr>
          <p:spPr>
            <a:xfrm>
              <a:off x="7080476" y="1413421"/>
              <a:ext cx="2324004" cy="1320448"/>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pPr algn="ctr"/>
              <a:r>
                <a:rPr lang="en-US" sz="1600" dirty="0">
                  <a:solidFill>
                    <a:srgbClr val="0070C0"/>
                  </a:solidFill>
                </a:rPr>
                <a:t>PROPER</a:t>
              </a:r>
            </a:p>
            <a:p>
              <a:pPr algn="ctr"/>
              <a:r>
                <a:rPr lang="en-US" sz="1400" dirty="0">
                  <a:solidFill>
                    <a:srgbClr val="0070C0"/>
                  </a:solidFill>
                </a:rPr>
                <a:t>(compact model)</a:t>
              </a:r>
            </a:p>
            <a:p>
              <a:pPr algn="ctr"/>
              <a:endParaRPr lang="en-US" sz="1400" dirty="0">
                <a:solidFill>
                  <a:srgbClr val="0070C0"/>
                </a:solidFill>
              </a:endParaRPr>
            </a:p>
          </p:txBody>
        </p:sp>
        <p:sp>
          <p:nvSpPr>
            <p:cNvPr id="115" name="Rectangle 114">
              <a:extLst>
                <a:ext uri="{FF2B5EF4-FFF2-40B4-BE49-F238E27FC236}">
                  <a16:creationId xmlns:a16="http://schemas.microsoft.com/office/drawing/2014/main" id="{E1E2F223-9422-BD8F-CC78-5D740C9C7C21}"/>
                </a:ext>
              </a:extLst>
            </p:cNvPr>
            <p:cNvSpPr/>
            <p:nvPr/>
          </p:nvSpPr>
          <p:spPr>
            <a:xfrm>
              <a:off x="7114594" y="1959429"/>
              <a:ext cx="1173806" cy="50322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900" dirty="0">
                  <a:solidFill>
                    <a:srgbClr val="0070C0"/>
                  </a:solidFill>
                </a:rPr>
                <a:t>Telescope</a:t>
              </a:r>
            </a:p>
            <a:p>
              <a:pPr algn="ctr"/>
              <a:r>
                <a:rPr lang="en-US" sz="800" dirty="0"/>
                <a:t> </a:t>
              </a:r>
              <a:r>
                <a:rPr lang="en-US" sz="800" dirty="0">
                  <a:solidFill>
                    <a:srgbClr val="0070C0"/>
                  </a:solidFill>
                </a:rPr>
                <a:t>(PM to coronagraph entrance pupil)</a:t>
              </a:r>
            </a:p>
          </p:txBody>
        </p:sp>
        <p:sp>
          <p:nvSpPr>
            <p:cNvPr id="116" name="Rectangle 115">
              <a:extLst>
                <a:ext uri="{FF2B5EF4-FFF2-40B4-BE49-F238E27FC236}">
                  <a16:creationId xmlns:a16="http://schemas.microsoft.com/office/drawing/2014/main" id="{BD4DDAA2-202F-A8A9-C6C9-D0A7247EDE0E}"/>
                </a:ext>
              </a:extLst>
            </p:cNvPr>
            <p:cNvSpPr/>
            <p:nvPr/>
          </p:nvSpPr>
          <p:spPr>
            <a:xfrm>
              <a:off x="8288400" y="1959429"/>
              <a:ext cx="1091682" cy="50322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900" dirty="0">
                  <a:solidFill>
                    <a:srgbClr val="0070C0"/>
                  </a:solidFill>
                </a:rPr>
                <a:t>Simple Coronagraph</a:t>
              </a:r>
            </a:p>
            <a:p>
              <a:pPr algn="ctr"/>
              <a:r>
                <a:rPr lang="en-US" sz="800" dirty="0">
                  <a:solidFill>
                    <a:srgbClr val="0070C0"/>
                  </a:solidFill>
                </a:rPr>
                <a:t>(only DMs, masks, occulter, detector)</a:t>
              </a:r>
              <a:endParaRPr lang="en-US" sz="700" dirty="0">
                <a:solidFill>
                  <a:srgbClr val="0070C0"/>
                </a:solidFill>
              </a:endParaRPr>
            </a:p>
          </p:txBody>
        </p:sp>
      </p:grpSp>
      <p:sp>
        <p:nvSpPr>
          <p:cNvPr id="43" name="Rectangle 42">
            <a:extLst>
              <a:ext uri="{FF2B5EF4-FFF2-40B4-BE49-F238E27FC236}">
                <a16:creationId xmlns:a16="http://schemas.microsoft.com/office/drawing/2014/main" id="{DD9A460E-B653-3BD1-CBB2-76886B320489}"/>
              </a:ext>
            </a:extLst>
          </p:cNvPr>
          <p:cNvSpPr/>
          <p:nvPr/>
        </p:nvSpPr>
        <p:spPr>
          <a:xfrm>
            <a:off x="3186136" y="5200417"/>
            <a:ext cx="853485" cy="6619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70C0"/>
                </a:solidFill>
              </a:rPr>
              <a:t>Jitter </a:t>
            </a:r>
          </a:p>
          <a:p>
            <a:pPr algn="ctr"/>
            <a:r>
              <a:rPr lang="en-US" sz="1600" dirty="0">
                <a:solidFill>
                  <a:srgbClr val="0070C0"/>
                </a:solidFill>
              </a:rPr>
              <a:t>FEM</a:t>
            </a:r>
          </a:p>
        </p:txBody>
      </p:sp>
      <p:sp>
        <p:nvSpPr>
          <p:cNvPr id="45" name="Rectangle 44">
            <a:extLst>
              <a:ext uri="{FF2B5EF4-FFF2-40B4-BE49-F238E27FC236}">
                <a16:creationId xmlns:a16="http://schemas.microsoft.com/office/drawing/2014/main" id="{722A1717-DB9F-2CC5-5C68-6AC75AD738EF}"/>
              </a:ext>
            </a:extLst>
          </p:cNvPr>
          <p:cNvSpPr/>
          <p:nvPr/>
        </p:nvSpPr>
        <p:spPr>
          <a:xfrm>
            <a:off x="4323770" y="5074404"/>
            <a:ext cx="1375730" cy="92634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70C0"/>
                </a:solidFill>
              </a:rPr>
              <a:t>LOM</a:t>
            </a:r>
          </a:p>
          <a:p>
            <a:pPr algn="ctr"/>
            <a:r>
              <a:rPr lang="en-US" sz="1200" dirty="0">
                <a:solidFill>
                  <a:srgbClr val="0070C0"/>
                </a:solidFill>
              </a:rPr>
              <a:t>(Linear Optical Model)</a:t>
            </a:r>
            <a:endParaRPr lang="en-US" dirty="0">
              <a:solidFill>
                <a:srgbClr val="0070C0"/>
              </a:solidFill>
            </a:endParaRPr>
          </a:p>
        </p:txBody>
      </p:sp>
      <p:sp>
        <p:nvSpPr>
          <p:cNvPr id="46" name="Rectangle 45">
            <a:extLst>
              <a:ext uri="{FF2B5EF4-FFF2-40B4-BE49-F238E27FC236}">
                <a16:creationId xmlns:a16="http://schemas.microsoft.com/office/drawing/2014/main" id="{12C09205-750E-1812-093F-243C1DDF75A2}"/>
              </a:ext>
            </a:extLst>
          </p:cNvPr>
          <p:cNvSpPr/>
          <p:nvPr/>
        </p:nvSpPr>
        <p:spPr>
          <a:xfrm>
            <a:off x="5981699" y="5166985"/>
            <a:ext cx="1150224" cy="7474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70C0"/>
                </a:solidFill>
              </a:rPr>
              <a:t>ACS/LOS Control</a:t>
            </a:r>
          </a:p>
        </p:txBody>
      </p:sp>
      <p:sp>
        <p:nvSpPr>
          <p:cNvPr id="8" name="TextBox 7">
            <a:extLst>
              <a:ext uri="{FF2B5EF4-FFF2-40B4-BE49-F238E27FC236}">
                <a16:creationId xmlns:a16="http://schemas.microsoft.com/office/drawing/2014/main" id="{7D901D7B-BAEF-DB91-9473-4987D31B6296}"/>
              </a:ext>
            </a:extLst>
          </p:cNvPr>
          <p:cNvSpPr txBox="1"/>
          <p:nvPr/>
        </p:nvSpPr>
        <p:spPr>
          <a:xfrm>
            <a:off x="9906811" y="3853262"/>
            <a:ext cx="976587" cy="461665"/>
          </a:xfrm>
          <a:prstGeom prst="rect">
            <a:avLst/>
          </a:prstGeom>
          <a:noFill/>
        </p:spPr>
        <p:txBody>
          <a:bodyPr wrap="square" rtlCol="0">
            <a:spAutoFit/>
          </a:bodyPr>
          <a:lstStyle/>
          <a:p>
            <a:r>
              <a:rPr lang="en-US" sz="1200" dirty="0">
                <a:solidFill>
                  <a:srgbClr val="0070C0"/>
                </a:solidFill>
              </a:rPr>
              <a:t>(statistics of contrast)</a:t>
            </a:r>
            <a:endParaRPr lang="en-US" sz="1200" dirty="0"/>
          </a:p>
        </p:txBody>
      </p:sp>
      <p:sp>
        <p:nvSpPr>
          <p:cNvPr id="11" name="Rectangle 10">
            <a:extLst>
              <a:ext uri="{FF2B5EF4-FFF2-40B4-BE49-F238E27FC236}">
                <a16:creationId xmlns:a16="http://schemas.microsoft.com/office/drawing/2014/main" id="{0931786F-6A74-2200-25EA-B959A85948D1}"/>
              </a:ext>
            </a:extLst>
          </p:cNvPr>
          <p:cNvSpPr/>
          <p:nvPr/>
        </p:nvSpPr>
        <p:spPr>
          <a:xfrm>
            <a:off x="10395105" y="1393730"/>
            <a:ext cx="908208" cy="55378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a:solidFill>
                  <a:srgbClr val="0070C0"/>
                </a:solidFill>
              </a:rPr>
              <a:t>Post-processing</a:t>
            </a:r>
          </a:p>
          <a:p>
            <a:pPr algn="ctr"/>
            <a:r>
              <a:rPr lang="en-US" sz="1000" dirty="0">
                <a:solidFill>
                  <a:srgbClr val="0070C0"/>
                </a:solidFill>
              </a:rPr>
              <a:t>(differential)</a:t>
            </a:r>
          </a:p>
        </p:txBody>
      </p:sp>
      <p:sp>
        <p:nvSpPr>
          <p:cNvPr id="13" name="Oval 12">
            <a:extLst>
              <a:ext uri="{FF2B5EF4-FFF2-40B4-BE49-F238E27FC236}">
                <a16:creationId xmlns:a16="http://schemas.microsoft.com/office/drawing/2014/main" id="{664E46E8-815C-CE12-8558-944CCC6ED48D}"/>
              </a:ext>
            </a:extLst>
          </p:cNvPr>
          <p:cNvSpPr/>
          <p:nvPr/>
        </p:nvSpPr>
        <p:spPr>
          <a:xfrm>
            <a:off x="10655347" y="3381299"/>
            <a:ext cx="1295931" cy="703422"/>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200" dirty="0">
                <a:solidFill>
                  <a:srgbClr val="0070C0"/>
                </a:solidFill>
              </a:rPr>
              <a:t>Contrast Stability</a:t>
            </a:r>
          </a:p>
          <a:p>
            <a:pPr algn="ctr"/>
            <a:r>
              <a:rPr lang="en-US" sz="1200" dirty="0">
                <a:solidFill>
                  <a:srgbClr val="0070C0"/>
                </a:solidFill>
              </a:rPr>
              <a:t>(linear)</a:t>
            </a:r>
          </a:p>
        </p:txBody>
      </p:sp>
      <p:cxnSp>
        <p:nvCxnSpPr>
          <p:cNvPr id="15" name="Straight Arrow Connector 14">
            <a:extLst>
              <a:ext uri="{FF2B5EF4-FFF2-40B4-BE49-F238E27FC236}">
                <a16:creationId xmlns:a16="http://schemas.microsoft.com/office/drawing/2014/main" id="{FC333375-D00E-28CF-90E7-4C5D671BF022}"/>
              </a:ext>
            </a:extLst>
          </p:cNvPr>
          <p:cNvCxnSpPr>
            <a:cxnSpLocks/>
            <a:stCxn id="104" idx="3"/>
            <a:endCxn id="13" idx="2"/>
          </p:cNvCxnSpPr>
          <p:nvPr/>
        </p:nvCxnSpPr>
        <p:spPr>
          <a:xfrm flipV="1">
            <a:off x="9935757" y="3733010"/>
            <a:ext cx="719590" cy="938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A2D3A1E6-FCF6-EACA-C132-960F64396661}"/>
              </a:ext>
            </a:extLst>
          </p:cNvPr>
          <p:cNvSpPr txBox="1"/>
          <p:nvPr/>
        </p:nvSpPr>
        <p:spPr>
          <a:xfrm>
            <a:off x="8391022" y="2093353"/>
            <a:ext cx="1537600" cy="230832"/>
          </a:xfrm>
          <a:prstGeom prst="rect">
            <a:avLst/>
          </a:prstGeom>
          <a:noFill/>
        </p:spPr>
        <p:txBody>
          <a:bodyPr wrap="none" rtlCol="0">
            <a:spAutoFit/>
          </a:bodyPr>
          <a:lstStyle/>
          <a:p>
            <a:r>
              <a:rPr lang="en-US" sz="900" dirty="0">
                <a:solidFill>
                  <a:srgbClr val="0070C0"/>
                </a:solidFill>
              </a:rPr>
              <a:t>Speckle time series output</a:t>
            </a:r>
          </a:p>
        </p:txBody>
      </p:sp>
      <p:cxnSp>
        <p:nvCxnSpPr>
          <p:cNvPr id="20" name="Straight Arrow Connector 19">
            <a:extLst>
              <a:ext uri="{FF2B5EF4-FFF2-40B4-BE49-F238E27FC236}">
                <a16:creationId xmlns:a16="http://schemas.microsoft.com/office/drawing/2014/main" id="{784AD65E-CA20-ECA8-4531-AC493457B118}"/>
              </a:ext>
            </a:extLst>
          </p:cNvPr>
          <p:cNvCxnSpPr>
            <a:cxnSpLocks/>
            <a:stCxn id="18" idx="3"/>
          </p:cNvCxnSpPr>
          <p:nvPr/>
        </p:nvCxnSpPr>
        <p:spPr>
          <a:xfrm>
            <a:off x="9928622" y="2208769"/>
            <a:ext cx="214967"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 name="Rectangle 1">
            <a:extLst>
              <a:ext uri="{FF2B5EF4-FFF2-40B4-BE49-F238E27FC236}">
                <a16:creationId xmlns:a16="http://schemas.microsoft.com/office/drawing/2014/main" id="{AF3FCCD6-B354-59FC-AC46-988382FC0FB2}"/>
              </a:ext>
            </a:extLst>
          </p:cNvPr>
          <p:cNvSpPr/>
          <p:nvPr/>
        </p:nvSpPr>
        <p:spPr>
          <a:xfrm>
            <a:off x="1463198" y="5200417"/>
            <a:ext cx="1448314" cy="6619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rgbClr val="0070C0"/>
                </a:solidFill>
              </a:rPr>
              <a:t>Disturbances</a:t>
            </a:r>
          </a:p>
        </p:txBody>
      </p:sp>
      <p:cxnSp>
        <p:nvCxnSpPr>
          <p:cNvPr id="21" name="Straight Arrow Connector 20">
            <a:extLst>
              <a:ext uri="{FF2B5EF4-FFF2-40B4-BE49-F238E27FC236}">
                <a16:creationId xmlns:a16="http://schemas.microsoft.com/office/drawing/2014/main" id="{552A899D-469B-4FA6-D368-69F835F3AFB5}"/>
              </a:ext>
            </a:extLst>
          </p:cNvPr>
          <p:cNvCxnSpPr>
            <a:cxnSpLocks/>
            <a:stCxn id="2" idx="3"/>
            <a:endCxn id="43" idx="1"/>
          </p:cNvCxnSpPr>
          <p:nvPr/>
        </p:nvCxnSpPr>
        <p:spPr bwMode="auto">
          <a:xfrm>
            <a:off x="2911512" y="5531411"/>
            <a:ext cx="274624"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7B5CEB0B-C2F1-FAA9-486E-11B145982ACA}"/>
              </a:ext>
            </a:extLst>
          </p:cNvPr>
          <p:cNvCxnSpPr>
            <a:cxnSpLocks/>
            <a:stCxn id="43" idx="3"/>
            <a:endCxn id="45" idx="1"/>
          </p:cNvCxnSpPr>
          <p:nvPr/>
        </p:nvCxnSpPr>
        <p:spPr bwMode="auto">
          <a:xfrm>
            <a:off x="4039621" y="5531411"/>
            <a:ext cx="284149" cy="616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621CFCF2-CEB3-5E88-B03B-9E2DD0B031E6}"/>
              </a:ext>
            </a:extLst>
          </p:cNvPr>
          <p:cNvCxnSpPr>
            <a:cxnSpLocks/>
            <a:stCxn id="45" idx="3"/>
            <a:endCxn id="46" idx="1"/>
          </p:cNvCxnSpPr>
          <p:nvPr/>
        </p:nvCxnSpPr>
        <p:spPr bwMode="auto">
          <a:xfrm>
            <a:off x="5699500" y="5537577"/>
            <a:ext cx="282199" cy="314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57" name="Rectangle: Rounded Corners 56">
            <a:extLst>
              <a:ext uri="{FF2B5EF4-FFF2-40B4-BE49-F238E27FC236}">
                <a16:creationId xmlns:a16="http://schemas.microsoft.com/office/drawing/2014/main" id="{B0147BED-5AE8-DA27-2EDA-AA472EDF2579}"/>
              </a:ext>
            </a:extLst>
          </p:cNvPr>
          <p:cNvSpPr/>
          <p:nvPr/>
        </p:nvSpPr>
        <p:spPr bwMode="auto">
          <a:xfrm>
            <a:off x="8401164" y="4687930"/>
            <a:ext cx="3283407" cy="1312819"/>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200" dirty="0"/>
              <a:t>Integrated Modeling pipeline includes controls and post-processing assumptions. </a:t>
            </a:r>
          </a:p>
          <a:p>
            <a:pPr marL="0" marR="0" indent="0" algn="l" defTabSz="914400" rtl="0" eaLnBrk="0" fontAlgn="base" latinLnBrk="0" hangingPunct="0">
              <a:lnSpc>
                <a:spcPct val="100000"/>
              </a:lnSpc>
              <a:spcBef>
                <a:spcPct val="0"/>
              </a:spcBef>
              <a:spcAft>
                <a:spcPct val="0"/>
              </a:spcAft>
              <a:buClrTx/>
              <a:buSzTx/>
              <a:buFontTx/>
              <a:buNone/>
              <a:tabLst/>
            </a:pPr>
            <a:endParaRPr lang="en-US" sz="1200" dirty="0"/>
          </a:p>
          <a:p>
            <a:pPr marL="0" marR="0" indent="0" algn="l" defTabSz="914400" rtl="0" eaLnBrk="0" fontAlgn="base" latinLnBrk="0" hangingPunct="0">
              <a:lnSpc>
                <a:spcPct val="100000"/>
              </a:lnSpc>
              <a:spcBef>
                <a:spcPct val="0"/>
              </a:spcBef>
              <a:spcAft>
                <a:spcPct val="0"/>
              </a:spcAft>
              <a:buClrTx/>
              <a:buSzTx/>
              <a:buFontTx/>
              <a:buNone/>
              <a:tabLst/>
            </a:pPr>
            <a:r>
              <a:rPr lang="en-US" sz="1200" dirty="0"/>
              <a:t>Different levels of LOS and WFS&amp;C control can be exercised through pipeline. </a:t>
            </a:r>
            <a:endParaRPr kumimoji="0" lang="en-US" sz="1200" b="1" i="0" u="none" strike="noStrike" cap="none" normalizeH="0" baseline="0" dirty="0">
              <a:ln>
                <a:noFill/>
              </a:ln>
              <a:solidFill>
                <a:schemeClr val="tx1"/>
              </a:solidFill>
              <a:effectLst/>
              <a:latin typeface="Arial Narrow" pitchFamily="34" charset="0"/>
            </a:endParaRPr>
          </a:p>
        </p:txBody>
      </p:sp>
      <p:sp>
        <p:nvSpPr>
          <p:cNvPr id="64" name="Rectangle: Rounded Corners 63">
            <a:extLst>
              <a:ext uri="{FF2B5EF4-FFF2-40B4-BE49-F238E27FC236}">
                <a16:creationId xmlns:a16="http://schemas.microsoft.com/office/drawing/2014/main" id="{377BBF7A-5BFC-3EA0-655C-439BADC69B0D}"/>
              </a:ext>
            </a:extLst>
          </p:cNvPr>
          <p:cNvSpPr/>
          <p:nvPr/>
        </p:nvSpPr>
        <p:spPr bwMode="auto">
          <a:xfrm>
            <a:off x="178351" y="3601586"/>
            <a:ext cx="1071627" cy="704462"/>
          </a:xfrm>
          <a:prstGeom prst="roundRect">
            <a:avLst/>
          </a:prstGeom>
          <a:solidFill>
            <a:srgbClr val="00B0F0"/>
          </a:solidFill>
          <a:ln>
            <a:solidFill>
              <a:srgbClr val="BABABA"/>
            </a:solid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en-US" sz="1400" dirty="0">
                <a:solidFill>
                  <a:schemeClr val="bg1"/>
                </a:solidFill>
              </a:rPr>
              <a:t>Observing Scenario</a:t>
            </a:r>
          </a:p>
        </p:txBody>
      </p:sp>
      <p:cxnSp>
        <p:nvCxnSpPr>
          <p:cNvPr id="66" name="Connector: Elbow 65">
            <a:extLst>
              <a:ext uri="{FF2B5EF4-FFF2-40B4-BE49-F238E27FC236}">
                <a16:creationId xmlns:a16="http://schemas.microsoft.com/office/drawing/2014/main" id="{4EF8041E-89F3-7B1C-070F-F883BC3856AE}"/>
              </a:ext>
            </a:extLst>
          </p:cNvPr>
          <p:cNvCxnSpPr>
            <a:stCxn id="64" idx="0"/>
            <a:endCxn id="96" idx="1"/>
          </p:cNvCxnSpPr>
          <p:nvPr/>
        </p:nvCxnSpPr>
        <p:spPr bwMode="auto">
          <a:xfrm rot="5400000" flipH="1" flipV="1">
            <a:off x="-20912" y="2379503"/>
            <a:ext cx="1957160" cy="487006"/>
          </a:xfrm>
          <a:prstGeom prst="bentConnector2">
            <a:avLst/>
          </a:prstGeom>
          <a:solidFill>
            <a:schemeClr val="accent1"/>
          </a:solidFill>
          <a:ln w="9525" cap="flat" cmpd="sng" algn="ctr">
            <a:solidFill>
              <a:schemeClr val="tx1"/>
            </a:solidFill>
            <a:prstDash val="solid"/>
            <a:round/>
            <a:headEnd type="none" w="med" len="med"/>
            <a:tailEnd type="triangle"/>
          </a:ln>
          <a:effectLst/>
        </p:spPr>
      </p:cxnSp>
      <p:cxnSp>
        <p:nvCxnSpPr>
          <p:cNvPr id="68" name="Connector: Elbow 67">
            <a:extLst>
              <a:ext uri="{FF2B5EF4-FFF2-40B4-BE49-F238E27FC236}">
                <a16:creationId xmlns:a16="http://schemas.microsoft.com/office/drawing/2014/main" id="{8D4409CA-F8F2-AB9E-6501-F6D05012725D}"/>
              </a:ext>
            </a:extLst>
          </p:cNvPr>
          <p:cNvCxnSpPr>
            <a:cxnSpLocks/>
            <a:stCxn id="64" idx="2"/>
            <a:endCxn id="2" idx="1"/>
          </p:cNvCxnSpPr>
          <p:nvPr/>
        </p:nvCxnSpPr>
        <p:spPr bwMode="auto">
          <a:xfrm rot="16200000" flipH="1">
            <a:off x="476000" y="4544212"/>
            <a:ext cx="1225363" cy="749033"/>
          </a:xfrm>
          <a:prstGeom prst="bentConnector2">
            <a:avLst/>
          </a:prstGeom>
          <a:solidFill>
            <a:schemeClr val="accent1"/>
          </a:solidFill>
          <a:ln w="9525" cap="flat" cmpd="sng" algn="ctr">
            <a:solidFill>
              <a:schemeClr val="tx1"/>
            </a:solidFill>
            <a:prstDash val="solid"/>
            <a:round/>
            <a:headEnd type="none" w="med" len="med"/>
            <a:tailEnd type="triangle"/>
          </a:ln>
          <a:effectLst/>
        </p:spPr>
      </p:cxnSp>
      <p:sp>
        <p:nvSpPr>
          <p:cNvPr id="80" name="Rectangle 79">
            <a:extLst>
              <a:ext uri="{FF2B5EF4-FFF2-40B4-BE49-F238E27FC236}">
                <a16:creationId xmlns:a16="http://schemas.microsoft.com/office/drawing/2014/main" id="{95485F52-EA11-F1B2-7EF7-7CE0913BCDA2}"/>
              </a:ext>
            </a:extLst>
          </p:cNvPr>
          <p:cNvSpPr/>
          <p:nvPr/>
        </p:nvSpPr>
        <p:spPr>
          <a:xfrm>
            <a:off x="6484727" y="1317679"/>
            <a:ext cx="1100138" cy="66198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600" dirty="0">
                <a:solidFill>
                  <a:srgbClr val="0070C0"/>
                </a:solidFill>
              </a:rPr>
              <a:t>WFS&amp;C</a:t>
            </a:r>
          </a:p>
        </p:txBody>
      </p:sp>
      <p:cxnSp>
        <p:nvCxnSpPr>
          <p:cNvPr id="87" name="Straight Arrow Connector 86">
            <a:extLst>
              <a:ext uri="{FF2B5EF4-FFF2-40B4-BE49-F238E27FC236}">
                <a16:creationId xmlns:a16="http://schemas.microsoft.com/office/drawing/2014/main" id="{12638BDC-BB97-DDD5-5C20-54B373EE43DF}"/>
              </a:ext>
            </a:extLst>
          </p:cNvPr>
          <p:cNvCxnSpPr>
            <a:cxnSpLocks/>
            <a:endCxn id="114" idx="1"/>
          </p:cNvCxnSpPr>
          <p:nvPr/>
        </p:nvCxnSpPr>
        <p:spPr bwMode="auto">
          <a:xfrm>
            <a:off x="7584865" y="1664803"/>
            <a:ext cx="278168" cy="1001"/>
          </a:xfrm>
          <a:prstGeom prst="straightConnector1">
            <a:avLst/>
          </a:prstGeom>
          <a:ln>
            <a:headEnd type="none"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89" name="Connector: Elbow 88">
            <a:extLst>
              <a:ext uri="{FF2B5EF4-FFF2-40B4-BE49-F238E27FC236}">
                <a16:creationId xmlns:a16="http://schemas.microsoft.com/office/drawing/2014/main" id="{3102A870-37D0-44B1-3FE1-FAEDFA0D97F2}"/>
              </a:ext>
            </a:extLst>
          </p:cNvPr>
          <p:cNvCxnSpPr>
            <a:stCxn id="11" idx="2"/>
            <a:endCxn id="100" idx="0"/>
          </p:cNvCxnSpPr>
          <p:nvPr/>
        </p:nvCxnSpPr>
        <p:spPr bwMode="auto">
          <a:xfrm rot="16200000" flipH="1">
            <a:off x="10888463" y="1908261"/>
            <a:ext cx="375597" cy="454104"/>
          </a:xfrm>
          <a:prstGeom prst="bentConnector3">
            <a:avLst/>
          </a:prstGeom>
          <a:solidFill>
            <a:schemeClr val="accent1"/>
          </a:solidFill>
          <a:ln w="9525" cap="flat" cmpd="sng" algn="ctr">
            <a:solidFill>
              <a:schemeClr val="tx1"/>
            </a:solidFill>
            <a:prstDash val="solid"/>
            <a:round/>
            <a:headEnd type="none" w="med" len="med"/>
            <a:tailEnd type="arrow" w="med" len="med"/>
          </a:ln>
          <a:effectLst/>
        </p:spPr>
      </p:cxnSp>
      <p:sp>
        <p:nvSpPr>
          <p:cNvPr id="90" name="Rectangle 89">
            <a:extLst>
              <a:ext uri="{FF2B5EF4-FFF2-40B4-BE49-F238E27FC236}">
                <a16:creationId xmlns:a16="http://schemas.microsoft.com/office/drawing/2014/main" id="{63DEED2D-6FBD-4D7D-4BCB-93A21AA95C38}"/>
              </a:ext>
            </a:extLst>
          </p:cNvPr>
          <p:cNvSpPr/>
          <p:nvPr/>
        </p:nvSpPr>
        <p:spPr>
          <a:xfrm>
            <a:off x="6374735" y="2472600"/>
            <a:ext cx="1186953" cy="79576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solidFill>
                  <a:srgbClr val="0070C0"/>
                </a:solidFill>
              </a:rPr>
              <a:t>Equivalent WFSC Filters</a:t>
            </a:r>
          </a:p>
        </p:txBody>
      </p:sp>
      <p:cxnSp>
        <p:nvCxnSpPr>
          <p:cNvPr id="141" name="Straight Arrow Connector 140">
            <a:extLst>
              <a:ext uri="{FF2B5EF4-FFF2-40B4-BE49-F238E27FC236}">
                <a16:creationId xmlns:a16="http://schemas.microsoft.com/office/drawing/2014/main" id="{177B77AA-4D93-DAA5-7A72-5DE0B13991C7}"/>
              </a:ext>
            </a:extLst>
          </p:cNvPr>
          <p:cNvCxnSpPr>
            <a:cxnSpLocks/>
            <a:stCxn id="103" idx="3"/>
            <a:endCxn id="90" idx="1"/>
          </p:cNvCxnSpPr>
          <p:nvPr/>
        </p:nvCxnSpPr>
        <p:spPr bwMode="auto">
          <a:xfrm flipV="1">
            <a:off x="5997009" y="2870481"/>
            <a:ext cx="377726" cy="610"/>
          </a:xfrm>
          <a:prstGeom prst="straightConnector1">
            <a:avLst/>
          </a:prstGeom>
          <a:ln>
            <a:headEnd type="none" w="med" len="med"/>
            <a:tailEnd type="triangle"/>
          </a:ln>
        </p:spPr>
        <p:style>
          <a:lnRef idx="2">
            <a:schemeClr val="accent1"/>
          </a:lnRef>
          <a:fillRef idx="0">
            <a:schemeClr val="accent1"/>
          </a:fillRef>
          <a:effectRef idx="1">
            <a:schemeClr val="accent1"/>
          </a:effectRef>
          <a:fontRef idx="minor">
            <a:schemeClr val="tx1"/>
          </a:fontRef>
        </p:style>
      </p:cxnSp>
      <p:cxnSp>
        <p:nvCxnSpPr>
          <p:cNvPr id="143" name="Connector: Elbow 142">
            <a:extLst>
              <a:ext uri="{FF2B5EF4-FFF2-40B4-BE49-F238E27FC236}">
                <a16:creationId xmlns:a16="http://schemas.microsoft.com/office/drawing/2014/main" id="{93AF117A-F26D-EB25-262B-8BE9AF67C6F4}"/>
              </a:ext>
            </a:extLst>
          </p:cNvPr>
          <p:cNvCxnSpPr>
            <a:cxnSpLocks/>
            <a:stCxn id="90" idx="3"/>
            <a:endCxn id="104" idx="1"/>
          </p:cNvCxnSpPr>
          <p:nvPr/>
        </p:nvCxnSpPr>
        <p:spPr bwMode="auto">
          <a:xfrm>
            <a:off x="7561688" y="2870481"/>
            <a:ext cx="402054" cy="871914"/>
          </a:xfrm>
          <a:prstGeom prst="bentConnector3">
            <a:avLst/>
          </a:prstGeom>
          <a:ln>
            <a:headEnd type="none" w="med" len="med"/>
            <a:tailEnd type="triangle"/>
          </a:ln>
        </p:spPr>
        <p:style>
          <a:lnRef idx="2">
            <a:schemeClr val="accent1"/>
          </a:lnRef>
          <a:fillRef idx="0">
            <a:schemeClr val="accent1"/>
          </a:fillRef>
          <a:effectRef idx="1">
            <a:schemeClr val="accent1"/>
          </a:effectRef>
          <a:fontRef idx="minor">
            <a:schemeClr val="tx1"/>
          </a:fontRef>
        </p:style>
      </p:cxnSp>
      <p:cxnSp>
        <p:nvCxnSpPr>
          <p:cNvPr id="131" name="Connector: Elbow 130">
            <a:extLst>
              <a:ext uri="{FF2B5EF4-FFF2-40B4-BE49-F238E27FC236}">
                <a16:creationId xmlns:a16="http://schemas.microsoft.com/office/drawing/2014/main" id="{0EA6006A-21F0-0828-CB8F-0FB68D195907}"/>
              </a:ext>
            </a:extLst>
          </p:cNvPr>
          <p:cNvCxnSpPr>
            <a:cxnSpLocks/>
            <a:stCxn id="46" idx="3"/>
            <a:endCxn id="114" idx="1"/>
          </p:cNvCxnSpPr>
          <p:nvPr/>
        </p:nvCxnSpPr>
        <p:spPr bwMode="auto">
          <a:xfrm flipV="1">
            <a:off x="7131923" y="1665804"/>
            <a:ext cx="731110" cy="3874915"/>
          </a:xfrm>
          <a:prstGeom prst="bentConnector3">
            <a:avLst>
              <a:gd name="adj1" fmla="val 78662"/>
            </a:avLst>
          </a:prstGeom>
          <a:solidFill>
            <a:schemeClr val="accent1"/>
          </a:solidFill>
          <a:ln w="9525" cap="flat" cmpd="sng" algn="ctr">
            <a:solidFill>
              <a:schemeClr val="tx1"/>
            </a:solidFill>
            <a:prstDash val="solid"/>
            <a:round/>
            <a:headEnd type="none" w="med" len="med"/>
            <a:tailEnd type="triangle"/>
          </a:ln>
          <a:effectLst/>
        </p:spPr>
      </p:cxnSp>
      <p:sp>
        <p:nvSpPr>
          <p:cNvPr id="146" name="TextBox 145">
            <a:extLst>
              <a:ext uri="{FF2B5EF4-FFF2-40B4-BE49-F238E27FC236}">
                <a16:creationId xmlns:a16="http://schemas.microsoft.com/office/drawing/2014/main" id="{916F0443-B819-01BF-875D-971ADD6658BA}"/>
              </a:ext>
            </a:extLst>
          </p:cNvPr>
          <p:cNvSpPr txBox="1"/>
          <p:nvPr/>
        </p:nvSpPr>
        <p:spPr>
          <a:xfrm>
            <a:off x="3744346" y="3324141"/>
            <a:ext cx="2121093" cy="230832"/>
          </a:xfrm>
          <a:prstGeom prst="rect">
            <a:avLst/>
          </a:prstGeom>
          <a:noFill/>
        </p:spPr>
        <p:txBody>
          <a:bodyPr wrap="none" rtlCol="0">
            <a:spAutoFit/>
          </a:bodyPr>
          <a:lstStyle/>
          <a:p>
            <a:r>
              <a:rPr lang="en-US" sz="900" dirty="0">
                <a:solidFill>
                  <a:srgbClr val="0070C0"/>
                </a:solidFill>
              </a:rPr>
              <a:t>LOS, WFE, Beam walk, Pupil Stability</a:t>
            </a:r>
          </a:p>
        </p:txBody>
      </p:sp>
      <p:cxnSp>
        <p:nvCxnSpPr>
          <p:cNvPr id="147" name="Straight Arrow Connector 146">
            <a:extLst>
              <a:ext uri="{FF2B5EF4-FFF2-40B4-BE49-F238E27FC236}">
                <a16:creationId xmlns:a16="http://schemas.microsoft.com/office/drawing/2014/main" id="{01DA2F0B-A2C2-0A54-36B6-A9648142B99B}"/>
              </a:ext>
            </a:extLst>
          </p:cNvPr>
          <p:cNvCxnSpPr>
            <a:cxnSpLocks/>
            <a:stCxn id="146" idx="3"/>
          </p:cNvCxnSpPr>
          <p:nvPr/>
        </p:nvCxnSpPr>
        <p:spPr>
          <a:xfrm>
            <a:off x="5865439" y="3439557"/>
            <a:ext cx="28397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49" name="TextBox 148">
            <a:extLst>
              <a:ext uri="{FF2B5EF4-FFF2-40B4-BE49-F238E27FC236}">
                <a16:creationId xmlns:a16="http://schemas.microsoft.com/office/drawing/2014/main" id="{44D27C57-49B4-5505-BBEB-D020D438A037}"/>
              </a:ext>
            </a:extLst>
          </p:cNvPr>
          <p:cNvSpPr txBox="1"/>
          <p:nvPr/>
        </p:nvSpPr>
        <p:spPr>
          <a:xfrm>
            <a:off x="5570765" y="6114658"/>
            <a:ext cx="1364476" cy="230832"/>
          </a:xfrm>
          <a:prstGeom prst="rect">
            <a:avLst/>
          </a:prstGeom>
          <a:noFill/>
        </p:spPr>
        <p:txBody>
          <a:bodyPr wrap="none" rtlCol="0">
            <a:spAutoFit/>
          </a:bodyPr>
          <a:lstStyle/>
          <a:p>
            <a:r>
              <a:rPr lang="en-US" sz="900" dirty="0">
                <a:solidFill>
                  <a:srgbClr val="0070C0"/>
                </a:solidFill>
              </a:rPr>
              <a:t>LOS, WFE, Beam walk</a:t>
            </a:r>
          </a:p>
        </p:txBody>
      </p:sp>
      <p:cxnSp>
        <p:nvCxnSpPr>
          <p:cNvPr id="150" name="Straight Arrow Connector 149">
            <a:extLst>
              <a:ext uri="{FF2B5EF4-FFF2-40B4-BE49-F238E27FC236}">
                <a16:creationId xmlns:a16="http://schemas.microsoft.com/office/drawing/2014/main" id="{051334FE-A253-5A4B-C245-CD851592A3F3}"/>
              </a:ext>
            </a:extLst>
          </p:cNvPr>
          <p:cNvCxnSpPr>
            <a:cxnSpLocks/>
          </p:cNvCxnSpPr>
          <p:nvPr/>
        </p:nvCxnSpPr>
        <p:spPr>
          <a:xfrm>
            <a:off x="6915150" y="6220857"/>
            <a:ext cx="339159"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 name="Arrow: Curved Down 2">
            <a:extLst>
              <a:ext uri="{FF2B5EF4-FFF2-40B4-BE49-F238E27FC236}">
                <a16:creationId xmlns:a16="http://schemas.microsoft.com/office/drawing/2014/main" id="{FEA43C85-A921-C14B-6E9F-C609F61DE8DA}"/>
              </a:ext>
            </a:extLst>
          </p:cNvPr>
          <p:cNvSpPr/>
          <p:nvPr/>
        </p:nvSpPr>
        <p:spPr bwMode="auto">
          <a:xfrm>
            <a:off x="7517543" y="1075510"/>
            <a:ext cx="423197" cy="229612"/>
          </a:xfrm>
          <a:prstGeom prst="curved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7" name="Arrow: Curved Down 6">
            <a:extLst>
              <a:ext uri="{FF2B5EF4-FFF2-40B4-BE49-F238E27FC236}">
                <a16:creationId xmlns:a16="http://schemas.microsoft.com/office/drawing/2014/main" id="{339A33C9-40B7-D3B1-2EED-6E7B694B8983}"/>
              </a:ext>
            </a:extLst>
          </p:cNvPr>
          <p:cNvSpPr/>
          <p:nvPr/>
        </p:nvSpPr>
        <p:spPr bwMode="auto">
          <a:xfrm flipH="1" flipV="1">
            <a:off x="7508369" y="1361724"/>
            <a:ext cx="423197" cy="229612"/>
          </a:xfrm>
          <a:prstGeom prst="curved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26" name="Rectangle: Rounded Corners 25">
            <a:extLst>
              <a:ext uri="{FF2B5EF4-FFF2-40B4-BE49-F238E27FC236}">
                <a16:creationId xmlns:a16="http://schemas.microsoft.com/office/drawing/2014/main" id="{D4386DCA-F181-EEC4-C3B3-5AF70B938790}"/>
              </a:ext>
            </a:extLst>
          </p:cNvPr>
          <p:cNvSpPr/>
          <p:nvPr/>
        </p:nvSpPr>
        <p:spPr bwMode="auto">
          <a:xfrm>
            <a:off x="11106100" y="786993"/>
            <a:ext cx="978540" cy="514024"/>
          </a:xfrm>
          <a:prstGeom prst="roundRect">
            <a:avLst/>
          </a:prstGeom>
          <a:solidFill>
            <a:srgbClr val="00B0F0"/>
          </a:solidFill>
          <a:ln>
            <a:solidFill>
              <a:srgbClr val="BABABA"/>
            </a:solid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rtlCol="0" anchor="ctr" anchorCtr="0" compatLnSpc="1">
            <a:prstTxWarp prst="textNoShape">
              <a:avLst/>
            </a:prstTxWarp>
          </a:bodyPr>
          <a:lstStyle/>
          <a:p>
            <a:pPr algn="ctr" defTabSz="914400" eaLnBrk="0" fontAlgn="base" hangingPunct="0">
              <a:spcBef>
                <a:spcPct val="0"/>
              </a:spcBef>
              <a:spcAft>
                <a:spcPct val="0"/>
              </a:spcAft>
            </a:pPr>
            <a:r>
              <a:rPr lang="en-US" sz="1200" dirty="0">
                <a:solidFill>
                  <a:schemeClr val="bg1"/>
                </a:solidFill>
              </a:rPr>
              <a:t>Observing Scenario</a:t>
            </a:r>
          </a:p>
        </p:txBody>
      </p:sp>
      <p:cxnSp>
        <p:nvCxnSpPr>
          <p:cNvPr id="28" name="Connector: Elbow 27">
            <a:extLst>
              <a:ext uri="{FF2B5EF4-FFF2-40B4-BE49-F238E27FC236}">
                <a16:creationId xmlns:a16="http://schemas.microsoft.com/office/drawing/2014/main" id="{EB00D11F-A330-A965-C050-EC2BFE572B9D}"/>
              </a:ext>
            </a:extLst>
          </p:cNvPr>
          <p:cNvCxnSpPr>
            <a:stCxn id="11" idx="0"/>
            <a:endCxn id="26" idx="1"/>
          </p:cNvCxnSpPr>
          <p:nvPr/>
        </p:nvCxnSpPr>
        <p:spPr bwMode="auto">
          <a:xfrm rot="5400000" flipH="1" flipV="1">
            <a:off x="10802792" y="1090423"/>
            <a:ext cx="349725" cy="256891"/>
          </a:xfrm>
          <a:prstGeom prst="bentConnector2">
            <a:avLst/>
          </a:prstGeom>
          <a:ln w="9525"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2298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D46C474-ABC1-9DCA-3AC4-E14C4E1E2210}"/>
              </a:ext>
            </a:extLst>
          </p:cNvPr>
          <p:cNvPicPr>
            <a:picLocks noChangeAspect="1"/>
          </p:cNvPicPr>
          <p:nvPr/>
        </p:nvPicPr>
        <p:blipFill>
          <a:blip r:embed="rId2"/>
          <a:stretch>
            <a:fillRect/>
          </a:stretch>
        </p:blipFill>
        <p:spPr>
          <a:xfrm>
            <a:off x="6989515" y="1064599"/>
            <a:ext cx="4651168" cy="2364401"/>
          </a:xfrm>
          <a:prstGeom prst="rect">
            <a:avLst/>
          </a:prstGeom>
        </p:spPr>
      </p:pic>
      <p:sp>
        <p:nvSpPr>
          <p:cNvPr id="2" name="Title 1">
            <a:extLst>
              <a:ext uri="{FF2B5EF4-FFF2-40B4-BE49-F238E27FC236}">
                <a16:creationId xmlns:a16="http://schemas.microsoft.com/office/drawing/2014/main" id="{277E2F32-1DD0-3360-6BC8-EA7B0D2AC38A}"/>
              </a:ext>
            </a:extLst>
          </p:cNvPr>
          <p:cNvSpPr>
            <a:spLocks noGrp="1"/>
          </p:cNvSpPr>
          <p:nvPr>
            <p:ph type="title"/>
          </p:nvPr>
        </p:nvSpPr>
        <p:spPr/>
        <p:txBody>
          <a:bodyPr/>
          <a:lstStyle/>
          <a:p>
            <a:r>
              <a:rPr lang="en-US" dirty="0"/>
              <a:t>EAC-2 Design Status (1 of 4)</a:t>
            </a:r>
          </a:p>
        </p:txBody>
      </p:sp>
      <p:sp>
        <p:nvSpPr>
          <p:cNvPr id="4" name="TextBox 3">
            <a:extLst>
              <a:ext uri="{FF2B5EF4-FFF2-40B4-BE49-F238E27FC236}">
                <a16:creationId xmlns:a16="http://schemas.microsoft.com/office/drawing/2014/main" id="{9FAAC571-3282-696C-4714-96488F8D7092}"/>
              </a:ext>
            </a:extLst>
          </p:cNvPr>
          <p:cNvSpPr txBox="1"/>
          <p:nvPr/>
        </p:nvSpPr>
        <p:spPr>
          <a:xfrm>
            <a:off x="485775" y="3477855"/>
            <a:ext cx="6830170" cy="3108543"/>
          </a:xfrm>
          <a:prstGeom prst="rect">
            <a:avLst/>
          </a:prstGeom>
          <a:noFill/>
        </p:spPr>
        <p:txBody>
          <a:bodyPr wrap="square" rtlCol="0">
            <a:spAutoFit/>
          </a:bodyPr>
          <a:lstStyle/>
          <a:p>
            <a:pPr marL="112713" indent="-112713">
              <a:buFont typeface="Arial" panose="020B0604020202020204" pitchFamily="34" charset="0"/>
              <a:buChar char="•"/>
            </a:pPr>
            <a:r>
              <a:rPr lang="en-US" sz="1400" b="1" dirty="0">
                <a:latin typeface="Arial Narrow" panose="020B0606020202030204" pitchFamily="34" charset="0"/>
              </a:rPr>
              <a:t>EAC-2 Design is proceeding toward a completion in early November.  The concept for the observatory are shown on the right.</a:t>
            </a:r>
          </a:p>
          <a:p>
            <a:endParaRPr lang="en-US" sz="1400" b="1" dirty="0">
              <a:latin typeface="Arial Narrow" panose="020B0606020202030204" pitchFamily="34" charset="0"/>
            </a:endParaRPr>
          </a:p>
          <a:p>
            <a:pPr marL="112713" indent="-112713">
              <a:buFont typeface="Arial" panose="020B0604020202020204" pitchFamily="34" charset="0"/>
              <a:buChar char="•"/>
            </a:pPr>
            <a:r>
              <a:rPr lang="en-US" sz="1400" b="1" dirty="0">
                <a:latin typeface="Arial Narrow" panose="020B0606020202030204" pitchFamily="34" charset="0"/>
              </a:rPr>
              <a:t>Science Instrument volumes and locations have been finalized. </a:t>
            </a:r>
          </a:p>
          <a:p>
            <a:pPr marL="569913" lvl="1" indent="-112713">
              <a:buFont typeface="Arial" panose="020B0604020202020204" pitchFamily="34" charset="0"/>
              <a:buChar char="•"/>
            </a:pPr>
            <a:r>
              <a:rPr lang="en-US" sz="1400" b="1" dirty="0">
                <a:latin typeface="Arial Narrow" panose="020B0606020202030204" pitchFamily="34" charset="0"/>
              </a:rPr>
              <a:t>Positioning Coronagraph Instrument (CI) on the cold side of the observatory</a:t>
            </a:r>
            <a:r>
              <a:rPr lang="en-US" sz="1400" dirty="0">
                <a:latin typeface="Arial Narrow" panose="020B0606020202030204" pitchFamily="34" charset="0"/>
              </a:rPr>
              <a:t> enables most advantageous thermal/radiator views.</a:t>
            </a:r>
          </a:p>
          <a:p>
            <a:pPr marL="1941513" lvl="4" indent="-112713">
              <a:buFont typeface="Arial" panose="020B0604020202020204" pitchFamily="34" charset="0"/>
              <a:buChar char="•"/>
            </a:pPr>
            <a:endParaRPr lang="en-US" sz="1400" b="1" dirty="0">
              <a:latin typeface="Arial Narrow" panose="020B0606020202030204" pitchFamily="34" charset="0"/>
            </a:endParaRPr>
          </a:p>
          <a:p>
            <a:pPr marL="112713" indent="-112713">
              <a:buFont typeface="Arial" panose="020B0604020202020204" pitchFamily="34" charset="0"/>
              <a:buChar char="•"/>
            </a:pPr>
            <a:r>
              <a:rPr lang="en-US" sz="1400" b="1" dirty="0">
                <a:latin typeface="Arial Narrow" panose="020B0606020202030204" pitchFamily="34" charset="0"/>
              </a:rPr>
              <a:t>Optical design layouts have been completed for CI, UVI, HRI, and 2 guiders.</a:t>
            </a:r>
          </a:p>
          <a:p>
            <a:pPr marL="569913" lvl="1" indent="-112713">
              <a:buFont typeface="Arial" panose="020B0604020202020204" pitchFamily="34" charset="0"/>
              <a:buChar char="•"/>
            </a:pPr>
            <a:r>
              <a:rPr lang="en-US" sz="1400" dirty="0">
                <a:latin typeface="Arial Narrow" panose="020B0606020202030204" pitchFamily="34" charset="0"/>
              </a:rPr>
              <a:t>Integrated Field Spectrometers (IFS) were added to each CI channel.</a:t>
            </a:r>
          </a:p>
          <a:p>
            <a:pPr marL="569913" lvl="1" indent="-112713">
              <a:buFont typeface="Arial" panose="020B0604020202020204" pitchFamily="34" charset="0"/>
              <a:buChar char="•"/>
            </a:pPr>
            <a:r>
              <a:rPr lang="en-US" sz="1400" dirty="0">
                <a:latin typeface="Arial Narrow" panose="020B0606020202030204" pitchFamily="34" charset="0"/>
              </a:rPr>
              <a:t>In the CI design, the dichroic and polarization splitter elements were swapped, positioning the Near-Infrared (NIR) detectors closer to the volume edge and improving the interface with radiators.</a:t>
            </a:r>
          </a:p>
          <a:p>
            <a:pPr marL="569913" lvl="1" indent="-112713">
              <a:buFont typeface="Arial" panose="020B0604020202020204" pitchFamily="34" charset="0"/>
              <a:buChar char="•"/>
            </a:pPr>
            <a:r>
              <a:rPr lang="en-US" sz="1400" dirty="0">
                <a:latin typeface="Arial Narrow" panose="020B0606020202030204" pitchFamily="34" charset="0"/>
              </a:rPr>
              <a:t>Ultra-Violet Imager (UVI) volume was reduced to allow space sharing with a reserved instrument (XI), while maintaining the same specifications as EAC-1.</a:t>
            </a:r>
          </a:p>
        </p:txBody>
      </p:sp>
      <p:sp>
        <p:nvSpPr>
          <p:cNvPr id="5" name="TextBox 4">
            <a:extLst>
              <a:ext uri="{FF2B5EF4-FFF2-40B4-BE49-F238E27FC236}">
                <a16:creationId xmlns:a16="http://schemas.microsoft.com/office/drawing/2014/main" id="{2740D96C-1A27-AFE9-B2B8-A3A2B13061A8}"/>
              </a:ext>
            </a:extLst>
          </p:cNvPr>
          <p:cNvSpPr txBox="1"/>
          <p:nvPr/>
        </p:nvSpPr>
        <p:spPr>
          <a:xfrm>
            <a:off x="1028700" y="1083697"/>
            <a:ext cx="1891865" cy="338554"/>
          </a:xfrm>
          <a:prstGeom prst="rect">
            <a:avLst/>
          </a:prstGeom>
          <a:noFill/>
        </p:spPr>
        <p:txBody>
          <a:bodyPr wrap="none" rtlCol="0">
            <a:spAutoFit/>
          </a:bodyPr>
          <a:lstStyle/>
          <a:p>
            <a:r>
              <a:rPr lang="en-US" sz="1600" b="1" dirty="0">
                <a:latin typeface="Arial Narrow" panose="020B0606020202030204" pitchFamily="34" charset="0"/>
              </a:rPr>
              <a:t>Initial EAC-2 Concept</a:t>
            </a:r>
          </a:p>
        </p:txBody>
      </p:sp>
      <p:sp>
        <p:nvSpPr>
          <p:cNvPr id="6" name="TextBox 5">
            <a:extLst>
              <a:ext uri="{FF2B5EF4-FFF2-40B4-BE49-F238E27FC236}">
                <a16:creationId xmlns:a16="http://schemas.microsoft.com/office/drawing/2014/main" id="{84EFAFEF-33A8-3285-EBDA-D7C3416742EA}"/>
              </a:ext>
            </a:extLst>
          </p:cNvPr>
          <p:cNvSpPr txBox="1"/>
          <p:nvPr/>
        </p:nvSpPr>
        <p:spPr>
          <a:xfrm>
            <a:off x="8269705" y="914420"/>
            <a:ext cx="2061783" cy="338554"/>
          </a:xfrm>
          <a:prstGeom prst="rect">
            <a:avLst/>
          </a:prstGeom>
          <a:noFill/>
        </p:spPr>
        <p:txBody>
          <a:bodyPr wrap="none" rtlCol="0">
            <a:spAutoFit/>
          </a:bodyPr>
          <a:lstStyle/>
          <a:p>
            <a:r>
              <a:rPr lang="en-US" sz="1600" b="1" dirty="0">
                <a:latin typeface="Arial Narrow" panose="020B0606020202030204" pitchFamily="34" charset="0"/>
              </a:rPr>
              <a:t>Current EAC-2 Concept</a:t>
            </a:r>
          </a:p>
        </p:txBody>
      </p:sp>
      <p:pic>
        <p:nvPicPr>
          <p:cNvPr id="7" name="Content Placeholder 8">
            <a:extLst>
              <a:ext uri="{FF2B5EF4-FFF2-40B4-BE49-F238E27FC236}">
                <a16:creationId xmlns:a16="http://schemas.microsoft.com/office/drawing/2014/main" id="{66A235C1-13AA-5D3A-8DD5-1044A53DAC76}"/>
              </a:ext>
            </a:extLst>
          </p:cNvPr>
          <p:cNvPicPr>
            <a:picLocks noChangeAspect="1"/>
          </p:cNvPicPr>
          <p:nvPr/>
        </p:nvPicPr>
        <p:blipFill>
          <a:blip r:embed="rId3"/>
          <a:stretch>
            <a:fillRect/>
          </a:stretch>
        </p:blipFill>
        <p:spPr>
          <a:xfrm>
            <a:off x="485775" y="1467769"/>
            <a:ext cx="3600061" cy="2028359"/>
          </a:xfrm>
          <a:prstGeom prst="rect">
            <a:avLst/>
          </a:prstGeom>
        </p:spPr>
      </p:pic>
      <p:sp>
        <p:nvSpPr>
          <p:cNvPr id="83" name="Arrow: Right 82">
            <a:extLst>
              <a:ext uri="{FF2B5EF4-FFF2-40B4-BE49-F238E27FC236}">
                <a16:creationId xmlns:a16="http://schemas.microsoft.com/office/drawing/2014/main" id="{88B0DFE7-25E3-2191-203B-147D02D490E9}"/>
              </a:ext>
            </a:extLst>
          </p:cNvPr>
          <p:cNvSpPr/>
          <p:nvPr/>
        </p:nvSpPr>
        <p:spPr bwMode="auto">
          <a:xfrm>
            <a:off x="4805663" y="1938272"/>
            <a:ext cx="1490883" cy="840441"/>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grpSp>
        <p:nvGrpSpPr>
          <p:cNvPr id="11" name="Group 10">
            <a:extLst>
              <a:ext uri="{FF2B5EF4-FFF2-40B4-BE49-F238E27FC236}">
                <a16:creationId xmlns:a16="http://schemas.microsoft.com/office/drawing/2014/main" id="{B286D616-DA66-D10A-7674-D64FD58627CD}"/>
              </a:ext>
            </a:extLst>
          </p:cNvPr>
          <p:cNvGrpSpPr/>
          <p:nvPr/>
        </p:nvGrpSpPr>
        <p:grpSpPr>
          <a:xfrm>
            <a:off x="7856295" y="3371275"/>
            <a:ext cx="3614494" cy="3138987"/>
            <a:chOff x="7856295" y="3371275"/>
            <a:chExt cx="3614494" cy="3138987"/>
          </a:xfrm>
        </p:grpSpPr>
        <p:pic>
          <p:nvPicPr>
            <p:cNvPr id="8" name="Picture 7">
              <a:extLst>
                <a:ext uri="{FF2B5EF4-FFF2-40B4-BE49-F238E27FC236}">
                  <a16:creationId xmlns:a16="http://schemas.microsoft.com/office/drawing/2014/main" id="{BD133893-4FCE-B794-1DE6-9F1E778CD7F7}"/>
                </a:ext>
              </a:extLst>
            </p:cNvPr>
            <p:cNvPicPr>
              <a:picLocks noChangeAspect="1"/>
            </p:cNvPicPr>
            <p:nvPr/>
          </p:nvPicPr>
          <p:blipFill rotWithShape="1">
            <a:blip r:embed="rId4"/>
            <a:srcRect l="17407" t="25193" r="42741" b="17252"/>
            <a:stretch/>
          </p:blipFill>
          <p:spPr>
            <a:xfrm>
              <a:off x="7856295" y="3371275"/>
              <a:ext cx="3329569" cy="3138987"/>
            </a:xfrm>
            <a:prstGeom prst="rect">
              <a:avLst/>
            </a:prstGeom>
          </p:spPr>
        </p:pic>
        <p:sp>
          <p:nvSpPr>
            <p:cNvPr id="10" name="Rectangle 9">
              <a:extLst>
                <a:ext uri="{FF2B5EF4-FFF2-40B4-BE49-F238E27FC236}">
                  <a16:creationId xmlns:a16="http://schemas.microsoft.com/office/drawing/2014/main" id="{FE329D4C-B566-C241-F034-05FF2E832E53}"/>
                </a:ext>
              </a:extLst>
            </p:cNvPr>
            <p:cNvSpPr/>
            <p:nvPr/>
          </p:nvSpPr>
          <p:spPr bwMode="auto">
            <a:xfrm>
              <a:off x="10331488" y="3374314"/>
              <a:ext cx="1139301" cy="23468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Arial Narrow" pitchFamily="34" charset="0"/>
                </a:rPr>
                <a:t>EAC2, view along Z</a:t>
              </a:r>
            </a:p>
          </p:txBody>
        </p:sp>
      </p:grpSp>
    </p:spTree>
    <p:extLst>
      <p:ext uri="{BB962C8B-B14F-4D97-AF65-F5344CB8AC3E}">
        <p14:creationId xmlns:p14="http://schemas.microsoft.com/office/powerpoint/2010/main" val="2262433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7B306C-F484-69DC-D17E-778055A41135}"/>
              </a:ext>
            </a:extLst>
          </p:cNvPr>
          <p:cNvSpPr>
            <a:spLocks noGrp="1"/>
          </p:cNvSpPr>
          <p:nvPr>
            <p:ph idx="1"/>
          </p:nvPr>
        </p:nvSpPr>
        <p:spPr>
          <a:xfrm>
            <a:off x="369989" y="964016"/>
            <a:ext cx="6947869" cy="2489686"/>
          </a:xfrm>
        </p:spPr>
        <p:txBody>
          <a:bodyPr>
            <a:normAutofit/>
          </a:bodyPr>
          <a:lstStyle/>
          <a:p>
            <a:r>
              <a:rPr lang="en-US" sz="1600" b="0" dirty="0"/>
              <a:t>The mechanical team has developed their deployable barrel concept to fit within the Launcher Volumes.</a:t>
            </a:r>
          </a:p>
          <a:p>
            <a:pPr lvl="1"/>
            <a:r>
              <a:rPr lang="en-US" sz="1600" b="0" dirty="0"/>
              <a:t>The barrel consists of two concentric solid cylinders.  One cylinder deploys along the telescope boresight, with unfolding petals at the end to form a “scarf”.</a:t>
            </a:r>
          </a:p>
          <a:p>
            <a:pPr lvl="1"/>
            <a:r>
              <a:rPr lang="en-US" sz="1600" b="0" dirty="0"/>
              <a:t>Deployed configuration on the right</a:t>
            </a:r>
          </a:p>
          <a:p>
            <a:pPr lvl="1"/>
            <a:r>
              <a:rPr lang="en-US" sz="1600" b="0" dirty="0"/>
              <a:t>Stowed configuration on the lower left.</a:t>
            </a:r>
          </a:p>
          <a:p>
            <a:r>
              <a:rPr lang="en-US" sz="1600" b="0" dirty="0"/>
              <a:t>Working with the thermal and optical teams on selecting barrel material </a:t>
            </a:r>
          </a:p>
        </p:txBody>
      </p:sp>
      <p:sp>
        <p:nvSpPr>
          <p:cNvPr id="3" name="Title 2">
            <a:extLst>
              <a:ext uri="{FF2B5EF4-FFF2-40B4-BE49-F238E27FC236}">
                <a16:creationId xmlns:a16="http://schemas.microsoft.com/office/drawing/2014/main" id="{5E81E663-FC9E-160A-0C73-6E2070788110}"/>
              </a:ext>
            </a:extLst>
          </p:cNvPr>
          <p:cNvSpPr>
            <a:spLocks noGrp="1"/>
          </p:cNvSpPr>
          <p:nvPr>
            <p:ph type="title"/>
          </p:nvPr>
        </p:nvSpPr>
        <p:spPr/>
        <p:txBody>
          <a:bodyPr/>
          <a:lstStyle/>
          <a:p>
            <a:r>
              <a:rPr lang="en-US" dirty="0"/>
              <a:t>EAC-2 Design Status (2 of 4)</a:t>
            </a:r>
          </a:p>
        </p:txBody>
      </p:sp>
      <p:pic>
        <p:nvPicPr>
          <p:cNvPr id="4" name="Picture 3">
            <a:extLst>
              <a:ext uri="{FF2B5EF4-FFF2-40B4-BE49-F238E27FC236}">
                <a16:creationId xmlns:a16="http://schemas.microsoft.com/office/drawing/2014/main" id="{CDCE9616-DF4D-DC50-461A-AF7B88CF0C29}"/>
              </a:ext>
            </a:extLst>
          </p:cNvPr>
          <p:cNvPicPr>
            <a:picLocks noChangeAspect="1"/>
          </p:cNvPicPr>
          <p:nvPr/>
        </p:nvPicPr>
        <p:blipFill>
          <a:blip r:embed="rId3"/>
          <a:srcRect b="44016"/>
          <a:stretch/>
        </p:blipFill>
        <p:spPr>
          <a:xfrm rot="16200000">
            <a:off x="8038779" y="3346770"/>
            <a:ext cx="2766220" cy="3810496"/>
          </a:xfrm>
          <a:prstGeom prst="rect">
            <a:avLst/>
          </a:prstGeom>
        </p:spPr>
      </p:pic>
      <p:pic>
        <p:nvPicPr>
          <p:cNvPr id="5" name="Picture 4">
            <a:extLst>
              <a:ext uri="{FF2B5EF4-FFF2-40B4-BE49-F238E27FC236}">
                <a16:creationId xmlns:a16="http://schemas.microsoft.com/office/drawing/2014/main" id="{51F04D4F-E5DB-3E91-F417-4CD5C6490912}"/>
              </a:ext>
            </a:extLst>
          </p:cNvPr>
          <p:cNvPicPr>
            <a:picLocks noChangeAspect="1"/>
          </p:cNvPicPr>
          <p:nvPr/>
        </p:nvPicPr>
        <p:blipFill>
          <a:blip r:embed="rId4"/>
          <a:stretch>
            <a:fillRect/>
          </a:stretch>
        </p:blipFill>
        <p:spPr>
          <a:xfrm>
            <a:off x="7479468" y="1595553"/>
            <a:ext cx="4712532" cy="2180841"/>
          </a:xfrm>
          <a:prstGeom prst="rect">
            <a:avLst/>
          </a:prstGeom>
        </p:spPr>
      </p:pic>
      <p:pic>
        <p:nvPicPr>
          <p:cNvPr id="7" name="Picture 6">
            <a:extLst>
              <a:ext uri="{FF2B5EF4-FFF2-40B4-BE49-F238E27FC236}">
                <a16:creationId xmlns:a16="http://schemas.microsoft.com/office/drawing/2014/main" id="{1704A4A8-D4FB-AD7D-94DB-414D8A7D77B2}"/>
              </a:ext>
            </a:extLst>
          </p:cNvPr>
          <p:cNvPicPr>
            <a:picLocks noChangeAspect="1"/>
          </p:cNvPicPr>
          <p:nvPr/>
        </p:nvPicPr>
        <p:blipFill>
          <a:blip r:embed="rId5"/>
          <a:stretch>
            <a:fillRect/>
          </a:stretch>
        </p:blipFill>
        <p:spPr>
          <a:xfrm>
            <a:off x="1864693" y="4059074"/>
            <a:ext cx="4231307" cy="2315256"/>
          </a:xfrm>
          <a:prstGeom prst="rect">
            <a:avLst/>
          </a:prstGeom>
        </p:spPr>
      </p:pic>
      <p:sp>
        <p:nvSpPr>
          <p:cNvPr id="6" name="TextBox 5">
            <a:extLst>
              <a:ext uri="{FF2B5EF4-FFF2-40B4-BE49-F238E27FC236}">
                <a16:creationId xmlns:a16="http://schemas.microsoft.com/office/drawing/2014/main" id="{26E4B10E-678B-FB05-4BFC-5F1E88F3853D}"/>
              </a:ext>
            </a:extLst>
          </p:cNvPr>
          <p:cNvSpPr txBox="1"/>
          <p:nvPr/>
        </p:nvSpPr>
        <p:spPr>
          <a:xfrm>
            <a:off x="3213279" y="3751297"/>
            <a:ext cx="2042547"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Stowed Configuration</a:t>
            </a:r>
          </a:p>
        </p:txBody>
      </p:sp>
      <p:sp>
        <p:nvSpPr>
          <p:cNvPr id="8" name="TextBox 7">
            <a:extLst>
              <a:ext uri="{FF2B5EF4-FFF2-40B4-BE49-F238E27FC236}">
                <a16:creationId xmlns:a16="http://schemas.microsoft.com/office/drawing/2014/main" id="{60949C50-4E33-FC4C-B79A-38E7FF1FEF36}"/>
              </a:ext>
            </a:extLst>
          </p:cNvPr>
          <p:cNvSpPr txBox="1"/>
          <p:nvPr/>
        </p:nvSpPr>
        <p:spPr>
          <a:xfrm>
            <a:off x="8635190" y="1153138"/>
            <a:ext cx="2210862"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Deployed Configuration</a:t>
            </a:r>
          </a:p>
        </p:txBody>
      </p:sp>
    </p:spTree>
    <p:extLst>
      <p:ext uri="{BB962C8B-B14F-4D97-AF65-F5344CB8AC3E}">
        <p14:creationId xmlns:p14="http://schemas.microsoft.com/office/powerpoint/2010/main" val="3217288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81E663-FC9E-160A-0C73-6E2070788110}"/>
              </a:ext>
            </a:extLst>
          </p:cNvPr>
          <p:cNvSpPr>
            <a:spLocks noGrp="1"/>
          </p:cNvSpPr>
          <p:nvPr>
            <p:ph type="title"/>
          </p:nvPr>
        </p:nvSpPr>
        <p:spPr/>
        <p:txBody>
          <a:bodyPr/>
          <a:lstStyle/>
          <a:p>
            <a:r>
              <a:rPr lang="en-US" dirty="0"/>
              <a:t>EAC-2 Design Status (3 of 4)</a:t>
            </a:r>
          </a:p>
        </p:txBody>
      </p:sp>
      <p:sp>
        <p:nvSpPr>
          <p:cNvPr id="2" name="Content Placeholder 1">
            <a:extLst>
              <a:ext uri="{FF2B5EF4-FFF2-40B4-BE49-F238E27FC236}">
                <a16:creationId xmlns:a16="http://schemas.microsoft.com/office/drawing/2014/main" id="{5B7B306C-F484-69DC-D17E-778055A41135}"/>
              </a:ext>
            </a:extLst>
          </p:cNvPr>
          <p:cNvSpPr>
            <a:spLocks noGrp="1"/>
          </p:cNvSpPr>
          <p:nvPr>
            <p:ph idx="1"/>
          </p:nvPr>
        </p:nvSpPr>
        <p:spPr>
          <a:xfrm>
            <a:off x="546099" y="1041400"/>
            <a:ext cx="5514721" cy="5111315"/>
          </a:xfrm>
        </p:spPr>
        <p:txBody>
          <a:bodyPr>
            <a:noAutofit/>
          </a:bodyPr>
          <a:lstStyle/>
          <a:p>
            <a:r>
              <a:rPr lang="en-US" sz="1600" b="0" dirty="0"/>
              <a:t>A design lien was accepted in order to change the “scarf” angle to 38 degrees to provide micrometeor protection to the secondary mirror while avoiding interference between the upper forward petals and the launcher.  (See figure on the right)</a:t>
            </a:r>
          </a:p>
          <a:p>
            <a:pPr lvl="1"/>
            <a:r>
              <a:rPr lang="en-US" sz="1600" b="0" dirty="0"/>
              <a:t>This would decrease maximum pitch angle toward the sun from 45 degrees to 36 degree with the maximum 22.5 degree roll angle. </a:t>
            </a:r>
          </a:p>
          <a:p>
            <a:pPr lvl="1"/>
            <a:r>
              <a:rPr lang="en-US" sz="1600" b="0" dirty="0"/>
              <a:t>If this becomes a significant impact to science there are multiple ways to correct, but they would consume an inordinate amount of schedule.  </a:t>
            </a:r>
          </a:p>
          <a:p>
            <a:pPr lvl="1"/>
            <a:r>
              <a:rPr lang="en-US" sz="1600" b="0" dirty="0"/>
              <a:t>MSE decided that these investigations could be delayed to future EAC studies at this time.</a:t>
            </a:r>
          </a:p>
          <a:p>
            <a:pPr lvl="2"/>
            <a:r>
              <a:rPr lang="en-US" b="0" dirty="0"/>
              <a:t>Low level geometric investigations will be conducted to gain some insight into the sensitivities of some of these mitigations.</a:t>
            </a:r>
          </a:p>
        </p:txBody>
      </p:sp>
      <p:pic>
        <p:nvPicPr>
          <p:cNvPr id="6" name="Picture 5">
            <a:extLst>
              <a:ext uri="{FF2B5EF4-FFF2-40B4-BE49-F238E27FC236}">
                <a16:creationId xmlns:a16="http://schemas.microsoft.com/office/drawing/2014/main" id="{477AF456-5DB5-14C6-1075-F4896EB7B4F8}"/>
              </a:ext>
            </a:extLst>
          </p:cNvPr>
          <p:cNvPicPr>
            <a:picLocks noChangeAspect="1"/>
          </p:cNvPicPr>
          <p:nvPr/>
        </p:nvPicPr>
        <p:blipFill>
          <a:blip r:embed="rId2"/>
          <a:stretch>
            <a:fillRect/>
          </a:stretch>
        </p:blipFill>
        <p:spPr>
          <a:xfrm>
            <a:off x="6472300" y="2523318"/>
            <a:ext cx="5401579" cy="2275261"/>
          </a:xfrm>
          <a:prstGeom prst="rect">
            <a:avLst/>
          </a:prstGeom>
        </p:spPr>
      </p:pic>
      <p:sp>
        <p:nvSpPr>
          <p:cNvPr id="4" name="TextBox 3">
            <a:extLst>
              <a:ext uri="{FF2B5EF4-FFF2-40B4-BE49-F238E27FC236}">
                <a16:creationId xmlns:a16="http://schemas.microsoft.com/office/drawing/2014/main" id="{6F9F6D62-9201-F0B4-2C1E-8460D01D5709}"/>
              </a:ext>
            </a:extLst>
          </p:cNvPr>
          <p:cNvSpPr txBox="1"/>
          <p:nvPr/>
        </p:nvSpPr>
        <p:spPr>
          <a:xfrm>
            <a:off x="6959836" y="1397782"/>
            <a:ext cx="3712519" cy="646331"/>
          </a:xfrm>
          <a:prstGeom prst="rect">
            <a:avLst/>
          </a:prstGeom>
          <a:noFill/>
          <a:ln>
            <a:solidFill>
              <a:schemeClr val="tx1"/>
            </a:solidFill>
          </a:ln>
        </p:spPr>
        <p:txBody>
          <a:bodyPr wrap="square" rtlCol="0">
            <a:spAutoFit/>
          </a:bodyPr>
          <a:lstStyle/>
          <a:p>
            <a:r>
              <a:rPr lang="en-US" sz="1200" dirty="0">
                <a:latin typeface="Arial" panose="020B0604020202020204" pitchFamily="34" charset="0"/>
                <a:cs typeface="Arial" panose="020B0604020202020204" pitchFamily="34" charset="0"/>
              </a:rPr>
              <a:t>Initial petal sizing leaves a portion of secondary mirror exposed to the micrometeor environment as shown in yellow.</a:t>
            </a:r>
          </a:p>
        </p:txBody>
      </p:sp>
      <p:sp>
        <p:nvSpPr>
          <p:cNvPr id="5" name="Freeform: Shape 4">
            <a:extLst>
              <a:ext uri="{FF2B5EF4-FFF2-40B4-BE49-F238E27FC236}">
                <a16:creationId xmlns:a16="http://schemas.microsoft.com/office/drawing/2014/main" id="{AFD62FB0-9A48-0424-BD60-DB16621366CA}"/>
              </a:ext>
            </a:extLst>
          </p:cNvPr>
          <p:cNvSpPr/>
          <p:nvPr/>
        </p:nvSpPr>
        <p:spPr>
          <a:xfrm>
            <a:off x="7321731" y="2037806"/>
            <a:ext cx="803366" cy="796834"/>
          </a:xfrm>
          <a:custGeom>
            <a:avLst/>
            <a:gdLst>
              <a:gd name="connsiteX0" fmla="*/ 0 w 803366"/>
              <a:gd name="connsiteY0" fmla="*/ 0 h 796834"/>
              <a:gd name="connsiteX1" fmla="*/ 0 w 803366"/>
              <a:gd name="connsiteY1" fmla="*/ 411480 h 796834"/>
              <a:gd name="connsiteX2" fmla="*/ 803366 w 803366"/>
              <a:gd name="connsiteY2" fmla="*/ 796834 h 796834"/>
            </a:gdLst>
            <a:ahLst/>
            <a:cxnLst>
              <a:cxn ang="0">
                <a:pos x="connsiteX0" y="connsiteY0"/>
              </a:cxn>
              <a:cxn ang="0">
                <a:pos x="connsiteX1" y="connsiteY1"/>
              </a:cxn>
              <a:cxn ang="0">
                <a:pos x="connsiteX2" y="connsiteY2"/>
              </a:cxn>
            </a:cxnLst>
            <a:rect l="l" t="t" r="r" b="b"/>
            <a:pathLst>
              <a:path w="803366" h="796834">
                <a:moveTo>
                  <a:pt x="0" y="0"/>
                </a:moveTo>
                <a:lnTo>
                  <a:pt x="0" y="411480"/>
                </a:lnTo>
                <a:lnTo>
                  <a:pt x="803366" y="796834"/>
                </a:lnTo>
              </a:path>
            </a:pathLst>
          </a:custGeom>
          <a:noFill/>
          <a:ln>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7D832BD-158B-B486-0692-126C27573543}"/>
              </a:ext>
            </a:extLst>
          </p:cNvPr>
          <p:cNvSpPr txBox="1"/>
          <p:nvPr/>
        </p:nvSpPr>
        <p:spPr>
          <a:xfrm>
            <a:off x="8966904" y="2113057"/>
            <a:ext cx="2906975" cy="646331"/>
          </a:xfrm>
          <a:prstGeom prst="rect">
            <a:avLst/>
          </a:prstGeom>
          <a:noFill/>
          <a:ln>
            <a:solidFill>
              <a:schemeClr val="tx1"/>
            </a:solidFill>
          </a:ln>
        </p:spPr>
        <p:txBody>
          <a:bodyPr wrap="square" rtlCol="0">
            <a:spAutoFit/>
          </a:bodyPr>
          <a:lstStyle/>
          <a:p>
            <a:r>
              <a:rPr lang="en-US" sz="1200" dirty="0">
                <a:latin typeface="Arial" panose="020B0604020202020204" pitchFamily="34" charset="0"/>
                <a:cs typeface="Arial" panose="020B0604020202020204" pitchFamily="34" charset="0"/>
              </a:rPr>
              <a:t>This exposure can be eliminated by extending the upper deployed petal shown in green.</a:t>
            </a:r>
          </a:p>
        </p:txBody>
      </p:sp>
      <p:sp>
        <p:nvSpPr>
          <p:cNvPr id="8" name="TextBox 7">
            <a:extLst>
              <a:ext uri="{FF2B5EF4-FFF2-40B4-BE49-F238E27FC236}">
                <a16:creationId xmlns:a16="http://schemas.microsoft.com/office/drawing/2014/main" id="{94CBC41D-D68B-118F-20DF-76E6619E91F8}"/>
              </a:ext>
            </a:extLst>
          </p:cNvPr>
          <p:cNvSpPr txBox="1"/>
          <p:nvPr/>
        </p:nvSpPr>
        <p:spPr>
          <a:xfrm>
            <a:off x="8511881" y="5137052"/>
            <a:ext cx="2906975" cy="1015663"/>
          </a:xfrm>
          <a:prstGeom prst="rect">
            <a:avLst/>
          </a:prstGeom>
          <a:noFill/>
          <a:ln>
            <a:solidFill>
              <a:schemeClr val="tx1"/>
            </a:solidFill>
          </a:ln>
        </p:spPr>
        <p:txBody>
          <a:bodyPr wrap="square" rtlCol="0">
            <a:spAutoFit/>
          </a:bodyPr>
          <a:lstStyle/>
          <a:p>
            <a:r>
              <a:rPr lang="en-US" sz="1200" dirty="0">
                <a:latin typeface="Arial" panose="020B0604020202020204" pitchFamily="34" charset="0"/>
                <a:cs typeface="Arial" panose="020B0604020202020204" pitchFamily="34" charset="0"/>
              </a:rPr>
              <a:t>The lower petal cannot grow due to fairing volume constraints.  Therefore increasing the upper petal and keeping the lower constant will decrease the “scarf” angle.</a:t>
            </a:r>
          </a:p>
        </p:txBody>
      </p:sp>
      <p:sp>
        <p:nvSpPr>
          <p:cNvPr id="9" name="Freeform: Shape 8">
            <a:extLst>
              <a:ext uri="{FF2B5EF4-FFF2-40B4-BE49-F238E27FC236}">
                <a16:creationId xmlns:a16="http://schemas.microsoft.com/office/drawing/2014/main" id="{F096DCD0-0AC2-408F-62BC-290F6AD51662}"/>
              </a:ext>
            </a:extLst>
          </p:cNvPr>
          <p:cNvSpPr/>
          <p:nvPr/>
        </p:nvSpPr>
        <p:spPr>
          <a:xfrm>
            <a:off x="8536577" y="2403566"/>
            <a:ext cx="424543" cy="444137"/>
          </a:xfrm>
          <a:custGeom>
            <a:avLst/>
            <a:gdLst>
              <a:gd name="connsiteX0" fmla="*/ 424543 w 424543"/>
              <a:gd name="connsiteY0" fmla="*/ 6531 h 444137"/>
              <a:gd name="connsiteX1" fmla="*/ 182880 w 424543"/>
              <a:gd name="connsiteY1" fmla="*/ 0 h 444137"/>
              <a:gd name="connsiteX2" fmla="*/ 0 w 424543"/>
              <a:gd name="connsiteY2" fmla="*/ 444137 h 444137"/>
            </a:gdLst>
            <a:ahLst/>
            <a:cxnLst>
              <a:cxn ang="0">
                <a:pos x="connsiteX0" y="connsiteY0"/>
              </a:cxn>
              <a:cxn ang="0">
                <a:pos x="connsiteX1" y="connsiteY1"/>
              </a:cxn>
              <a:cxn ang="0">
                <a:pos x="connsiteX2" y="connsiteY2"/>
              </a:cxn>
            </a:cxnLst>
            <a:rect l="l" t="t" r="r" b="b"/>
            <a:pathLst>
              <a:path w="424543" h="444137">
                <a:moveTo>
                  <a:pt x="424543" y="6531"/>
                </a:moveTo>
                <a:lnTo>
                  <a:pt x="182880" y="0"/>
                </a:lnTo>
                <a:lnTo>
                  <a:pt x="0" y="444137"/>
                </a:lnTo>
              </a:path>
            </a:pathLst>
          </a:custGeom>
          <a:noFill/>
          <a:ln>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1796431B-4A7A-3D76-BAB1-03D9D68CB202}"/>
              </a:ext>
            </a:extLst>
          </p:cNvPr>
          <p:cNvSpPr/>
          <p:nvPr/>
        </p:nvSpPr>
        <p:spPr>
          <a:xfrm>
            <a:off x="7321731" y="4767943"/>
            <a:ext cx="1182189" cy="894806"/>
          </a:xfrm>
          <a:custGeom>
            <a:avLst/>
            <a:gdLst>
              <a:gd name="connsiteX0" fmla="*/ 1182189 w 1182189"/>
              <a:gd name="connsiteY0" fmla="*/ 894806 h 894806"/>
              <a:gd name="connsiteX1" fmla="*/ 822960 w 1182189"/>
              <a:gd name="connsiteY1" fmla="*/ 894806 h 894806"/>
              <a:gd name="connsiteX2" fmla="*/ 0 w 1182189"/>
              <a:gd name="connsiteY2" fmla="*/ 0 h 894806"/>
            </a:gdLst>
            <a:ahLst/>
            <a:cxnLst>
              <a:cxn ang="0">
                <a:pos x="connsiteX0" y="connsiteY0"/>
              </a:cxn>
              <a:cxn ang="0">
                <a:pos x="connsiteX1" y="connsiteY1"/>
              </a:cxn>
              <a:cxn ang="0">
                <a:pos x="connsiteX2" y="connsiteY2"/>
              </a:cxn>
            </a:cxnLst>
            <a:rect l="l" t="t" r="r" b="b"/>
            <a:pathLst>
              <a:path w="1182189" h="894806">
                <a:moveTo>
                  <a:pt x="1182189" y="894806"/>
                </a:moveTo>
                <a:lnTo>
                  <a:pt x="822960" y="894806"/>
                </a:lnTo>
                <a:lnTo>
                  <a:pt x="0" y="0"/>
                </a:lnTo>
              </a:path>
            </a:pathLst>
          </a:custGeom>
          <a:noFill/>
          <a:ln>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0151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E2F32-1DD0-3360-6BC8-EA7B0D2AC38A}"/>
              </a:ext>
            </a:extLst>
          </p:cNvPr>
          <p:cNvSpPr>
            <a:spLocks noGrp="1"/>
          </p:cNvSpPr>
          <p:nvPr>
            <p:ph type="title"/>
          </p:nvPr>
        </p:nvSpPr>
        <p:spPr/>
        <p:txBody>
          <a:bodyPr/>
          <a:lstStyle/>
          <a:p>
            <a:r>
              <a:rPr lang="en-US" dirty="0"/>
              <a:t>EAC-2 Design Status (4 of 4)</a:t>
            </a:r>
          </a:p>
        </p:txBody>
      </p:sp>
      <p:pic>
        <p:nvPicPr>
          <p:cNvPr id="3" name="Picture 2">
            <a:extLst>
              <a:ext uri="{FF2B5EF4-FFF2-40B4-BE49-F238E27FC236}">
                <a16:creationId xmlns:a16="http://schemas.microsoft.com/office/drawing/2014/main" id="{8969FA4C-3C0C-8553-223C-95984199EE08}"/>
              </a:ext>
            </a:extLst>
          </p:cNvPr>
          <p:cNvPicPr>
            <a:picLocks noChangeAspect="1"/>
          </p:cNvPicPr>
          <p:nvPr/>
        </p:nvPicPr>
        <p:blipFill>
          <a:blip r:embed="rId2"/>
          <a:stretch>
            <a:fillRect/>
          </a:stretch>
        </p:blipFill>
        <p:spPr>
          <a:xfrm>
            <a:off x="6834549" y="833570"/>
            <a:ext cx="4318640" cy="3050381"/>
          </a:xfrm>
          <a:prstGeom prst="rect">
            <a:avLst/>
          </a:prstGeom>
        </p:spPr>
      </p:pic>
      <p:sp>
        <p:nvSpPr>
          <p:cNvPr id="13" name="Content Placeholder 2">
            <a:extLst>
              <a:ext uri="{FF2B5EF4-FFF2-40B4-BE49-F238E27FC236}">
                <a16:creationId xmlns:a16="http://schemas.microsoft.com/office/drawing/2014/main" id="{FE8FD6CB-0C1B-B9CC-F0C4-9A961C5AA8EF}"/>
              </a:ext>
            </a:extLst>
          </p:cNvPr>
          <p:cNvSpPr txBox="1">
            <a:spLocks/>
          </p:cNvSpPr>
          <p:nvPr/>
        </p:nvSpPr>
        <p:spPr>
          <a:xfrm>
            <a:off x="209552" y="1041400"/>
            <a:ext cx="5826813" cy="5486400"/>
          </a:xfrm>
          <a:prstGeom prst="rect">
            <a:avLst/>
          </a:prstGeom>
        </p:spPr>
        <p:txBody>
          <a:bodyPr/>
          <a:lstStyle>
            <a:lvl1pPr marL="342900" indent="-342900" algn="l" rtl="0" eaLnBrk="0" fontAlgn="base" hangingPunct="0">
              <a:spcBef>
                <a:spcPct val="20000"/>
              </a:spcBef>
              <a:spcAft>
                <a:spcPct val="40000"/>
              </a:spcAft>
              <a:buClr>
                <a:srgbClr val="BB0018"/>
              </a:buClr>
              <a:buFont typeface="Wingdings" pitchFamily="2" charset="2"/>
              <a:buChar char="l"/>
              <a:defRPr b="1">
                <a:solidFill>
                  <a:schemeClr val="tx1"/>
                </a:solidFill>
                <a:latin typeface="+mn-lt"/>
                <a:ea typeface="+mn-ea"/>
                <a:cs typeface="+mn-cs"/>
              </a:defRPr>
            </a:lvl1pPr>
            <a:lvl2pPr marL="742950" indent="-285750" algn="l" rtl="0" eaLnBrk="0" fontAlgn="base" hangingPunct="0">
              <a:spcBef>
                <a:spcPct val="0"/>
              </a:spcBef>
              <a:spcAft>
                <a:spcPct val="35000"/>
              </a:spcAft>
              <a:buClr>
                <a:srgbClr val="BB0018"/>
              </a:buClr>
              <a:buSzPct val="75000"/>
              <a:buFont typeface="Wingdings" pitchFamily="2" charset="2"/>
              <a:buChar char="n"/>
              <a:defRPr>
                <a:solidFill>
                  <a:schemeClr val="tx1"/>
                </a:solidFill>
                <a:latin typeface="+mn-lt"/>
              </a:defRPr>
            </a:lvl2pPr>
            <a:lvl3pPr marL="1143000" indent="-228600" algn="l" rtl="0" eaLnBrk="0" fontAlgn="base" hangingPunct="0">
              <a:spcBef>
                <a:spcPct val="0"/>
              </a:spcBef>
              <a:spcAft>
                <a:spcPct val="35000"/>
              </a:spcAft>
              <a:buClr>
                <a:srgbClr val="BB0018"/>
              </a:buClr>
              <a:buChar char="•"/>
              <a:defRPr sz="1600">
                <a:solidFill>
                  <a:schemeClr val="tx1"/>
                </a:solidFill>
                <a:latin typeface="+mn-lt"/>
              </a:defRPr>
            </a:lvl3pPr>
            <a:lvl4pPr marL="1600200" indent="-228600" algn="l" rtl="0" eaLnBrk="0" fontAlgn="base" hangingPunct="0">
              <a:spcBef>
                <a:spcPct val="0"/>
              </a:spcBef>
              <a:spcAft>
                <a:spcPct val="35000"/>
              </a:spcAft>
              <a:buClr>
                <a:srgbClr val="BB0018"/>
              </a:buClr>
              <a:buChar char="–"/>
              <a:defRPr sz="1400">
                <a:solidFill>
                  <a:schemeClr val="tx1"/>
                </a:solidFill>
                <a:latin typeface="+mn-lt"/>
              </a:defRPr>
            </a:lvl4pPr>
            <a:lvl5pPr marL="2057400" indent="-228600" algn="l" rtl="0" eaLnBrk="0" fontAlgn="base" hangingPunct="0">
              <a:spcBef>
                <a:spcPct val="0"/>
              </a:spcBef>
              <a:spcAft>
                <a:spcPct val="35000"/>
              </a:spcAft>
              <a:buClr>
                <a:srgbClr val="BB0018"/>
              </a:buClr>
              <a:buChar char="»"/>
              <a:defRPr sz="1400">
                <a:solidFill>
                  <a:schemeClr val="tx1"/>
                </a:solidFill>
                <a:latin typeface="+mn-lt"/>
              </a:defRPr>
            </a:lvl5pPr>
            <a:lvl6pPr marL="2514600" indent="-228600" algn="l" rtl="0" eaLnBrk="0" fontAlgn="base" hangingPunct="0">
              <a:spcBef>
                <a:spcPct val="0"/>
              </a:spcBef>
              <a:spcAft>
                <a:spcPct val="35000"/>
              </a:spcAft>
              <a:buClr>
                <a:srgbClr val="BB0018"/>
              </a:buClr>
              <a:buChar char="»"/>
              <a:defRPr sz="1400">
                <a:solidFill>
                  <a:schemeClr val="tx1"/>
                </a:solidFill>
                <a:latin typeface="+mn-lt"/>
              </a:defRPr>
            </a:lvl6pPr>
            <a:lvl7pPr marL="2971800" indent="-228600" algn="l" rtl="0" eaLnBrk="0" fontAlgn="base" hangingPunct="0">
              <a:spcBef>
                <a:spcPct val="0"/>
              </a:spcBef>
              <a:spcAft>
                <a:spcPct val="35000"/>
              </a:spcAft>
              <a:buClr>
                <a:srgbClr val="BB0018"/>
              </a:buClr>
              <a:buChar char="»"/>
              <a:defRPr sz="1400">
                <a:solidFill>
                  <a:schemeClr val="tx1"/>
                </a:solidFill>
                <a:latin typeface="+mn-lt"/>
              </a:defRPr>
            </a:lvl7pPr>
            <a:lvl8pPr marL="3429000" indent="-228600" algn="l" rtl="0" eaLnBrk="0" fontAlgn="base" hangingPunct="0">
              <a:spcBef>
                <a:spcPct val="0"/>
              </a:spcBef>
              <a:spcAft>
                <a:spcPct val="35000"/>
              </a:spcAft>
              <a:buClr>
                <a:srgbClr val="BB0018"/>
              </a:buClr>
              <a:buChar char="»"/>
              <a:defRPr sz="1400">
                <a:solidFill>
                  <a:schemeClr val="tx1"/>
                </a:solidFill>
                <a:latin typeface="+mn-lt"/>
              </a:defRPr>
            </a:lvl8pPr>
            <a:lvl9pPr marL="3886200" indent="-228600" algn="l" rtl="0" eaLnBrk="0" fontAlgn="base" hangingPunct="0">
              <a:spcBef>
                <a:spcPct val="0"/>
              </a:spcBef>
              <a:spcAft>
                <a:spcPct val="35000"/>
              </a:spcAft>
              <a:buClr>
                <a:srgbClr val="BB0018"/>
              </a:buClr>
              <a:buChar char="»"/>
              <a:defRPr sz="1400">
                <a:solidFill>
                  <a:schemeClr val="tx1"/>
                </a:solidFill>
                <a:latin typeface="+mn-lt"/>
              </a:defRPr>
            </a:lvl9pPr>
          </a:lstStyle>
          <a:p>
            <a:pPr defTabSz="914400"/>
            <a:r>
              <a:rPr lang="en-US" sz="1600" kern="0" dirty="0"/>
              <a:t>Thermal model being built from supplied CAD</a:t>
            </a:r>
          </a:p>
          <a:p>
            <a:pPr lvl="1" defTabSz="914400"/>
            <a:r>
              <a:rPr lang="en-US" sz="1600" kern="0" dirty="0"/>
              <a:t>Model will inform sink temperatures for the instruments and update radiator calculations </a:t>
            </a:r>
          </a:p>
          <a:p>
            <a:pPr lvl="1" defTabSz="914400"/>
            <a:r>
              <a:rPr lang="en-US" sz="1600" kern="0" dirty="0"/>
              <a:t>Assume MBA interior is fully black for stray light consideration</a:t>
            </a:r>
          </a:p>
          <a:p>
            <a:pPr lvl="2" defTabSz="914400"/>
            <a:r>
              <a:rPr lang="en-US" sz="1400" kern="0" dirty="0"/>
              <a:t>Final coating choice will depend on MBA material and be made after working with stray light expert from Roman</a:t>
            </a:r>
          </a:p>
          <a:p>
            <a:pPr defTabSz="914400"/>
            <a:r>
              <a:rPr lang="en-US" sz="1600" kern="0" dirty="0"/>
              <a:t>Additional alterations being made:</a:t>
            </a:r>
          </a:p>
          <a:p>
            <a:pPr lvl="1" defTabSz="914400"/>
            <a:r>
              <a:rPr lang="en-US" sz="1600" kern="0" dirty="0"/>
              <a:t>Modifying MBA model to explore heating options</a:t>
            </a:r>
          </a:p>
          <a:p>
            <a:pPr lvl="1" defTabSz="914400"/>
            <a:r>
              <a:rPr lang="en-US" sz="1600" kern="0" dirty="0"/>
              <a:t>Adjusting model to ensure cold biasing of the primary mirror heaters</a:t>
            </a:r>
          </a:p>
          <a:p>
            <a:pPr lvl="1" defTabSz="914400"/>
            <a:r>
              <a:rPr lang="en-US" sz="1600" kern="0" dirty="0"/>
              <a:t>Required EAC2 area calculations are in-work</a:t>
            </a:r>
          </a:p>
          <a:p>
            <a:pPr defTabSz="914400"/>
            <a:r>
              <a:rPr lang="en-US" sz="1600" kern="0" dirty="0"/>
              <a:t>Initial trade space to be explored</a:t>
            </a:r>
          </a:p>
          <a:p>
            <a:pPr lvl="1" defTabSz="914400"/>
            <a:r>
              <a:rPr lang="en-US" sz="1600" kern="0" dirty="0"/>
              <a:t>Primary Mirror (PM) sink temps throughout the field of regard (FOR, fully passive)</a:t>
            </a:r>
          </a:p>
          <a:p>
            <a:pPr lvl="1" defTabSz="914400"/>
            <a:r>
              <a:rPr lang="en-US" sz="1600" kern="0" dirty="0"/>
              <a:t>PM sink temps through FOR (active heating)</a:t>
            </a:r>
          </a:p>
          <a:p>
            <a:pPr lvl="1" defTabSz="914400"/>
            <a:r>
              <a:rPr lang="en-US" sz="1600" kern="0" dirty="0"/>
              <a:t>Radiator sink temps (with revised bus)</a:t>
            </a:r>
          </a:p>
          <a:p>
            <a:pPr lvl="1" defTabSz="914400"/>
            <a:endParaRPr lang="en-US" sz="1600" kern="0" dirty="0"/>
          </a:p>
        </p:txBody>
      </p:sp>
      <p:grpSp>
        <p:nvGrpSpPr>
          <p:cNvPr id="14" name="Group 13">
            <a:extLst>
              <a:ext uri="{FF2B5EF4-FFF2-40B4-BE49-F238E27FC236}">
                <a16:creationId xmlns:a16="http://schemas.microsoft.com/office/drawing/2014/main" id="{A0873840-9831-5283-4527-5FF6C8242216}"/>
              </a:ext>
            </a:extLst>
          </p:cNvPr>
          <p:cNvGrpSpPr/>
          <p:nvPr/>
        </p:nvGrpSpPr>
        <p:grpSpPr>
          <a:xfrm>
            <a:off x="6815667" y="3759200"/>
            <a:ext cx="5047830" cy="2722893"/>
            <a:chOff x="267208" y="393497"/>
            <a:chExt cx="8582707" cy="5540615"/>
          </a:xfrm>
        </p:grpSpPr>
        <p:pic>
          <p:nvPicPr>
            <p:cNvPr id="15" name="Picture 14">
              <a:extLst>
                <a:ext uri="{FF2B5EF4-FFF2-40B4-BE49-F238E27FC236}">
                  <a16:creationId xmlns:a16="http://schemas.microsoft.com/office/drawing/2014/main" id="{6B294A38-820F-A527-40FF-8C28B2989091}"/>
                </a:ext>
              </a:extLst>
            </p:cNvPr>
            <p:cNvPicPr>
              <a:picLocks noChangeAspect="1"/>
            </p:cNvPicPr>
            <p:nvPr/>
          </p:nvPicPr>
          <p:blipFill>
            <a:blip r:embed="rId3"/>
            <a:stretch>
              <a:fillRect/>
            </a:stretch>
          </p:blipFill>
          <p:spPr>
            <a:xfrm>
              <a:off x="267208" y="401309"/>
              <a:ext cx="7048499" cy="4876800"/>
            </a:xfrm>
            <a:prstGeom prst="rect">
              <a:avLst/>
            </a:prstGeom>
          </p:spPr>
        </p:pic>
        <p:cxnSp>
          <p:nvCxnSpPr>
            <p:cNvPr id="16" name="Straight Arrow Connector 15">
              <a:extLst>
                <a:ext uri="{FF2B5EF4-FFF2-40B4-BE49-F238E27FC236}">
                  <a16:creationId xmlns:a16="http://schemas.microsoft.com/office/drawing/2014/main" id="{C1620BB6-F1E8-CC3A-4035-24A9691058A8}"/>
                </a:ext>
              </a:extLst>
            </p:cNvPr>
            <p:cNvCxnSpPr/>
            <p:nvPr/>
          </p:nvCxnSpPr>
          <p:spPr>
            <a:xfrm flipH="1">
              <a:off x="5626100" y="863600"/>
              <a:ext cx="457200" cy="5588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1FD4A32-DC8E-FBF4-AE62-BDB1EC7ECABE}"/>
                </a:ext>
              </a:extLst>
            </p:cNvPr>
            <p:cNvSpPr txBox="1"/>
            <p:nvPr/>
          </p:nvSpPr>
          <p:spPr>
            <a:xfrm>
              <a:off x="6110686" y="393497"/>
              <a:ext cx="1397000" cy="769212"/>
            </a:xfrm>
            <a:prstGeom prst="rect">
              <a:avLst/>
            </a:prstGeom>
            <a:noFill/>
          </p:spPr>
          <p:txBody>
            <a:bodyPr wrap="square" rtlCol="0">
              <a:spAutoFit/>
            </a:bodyPr>
            <a:lstStyle/>
            <a:p>
              <a:r>
                <a:rPr lang="en-US" sz="1200"/>
                <a:t>CI Radiator</a:t>
              </a:r>
            </a:p>
          </p:txBody>
        </p:sp>
        <p:cxnSp>
          <p:nvCxnSpPr>
            <p:cNvPr id="18" name="Straight Arrow Connector 17">
              <a:extLst>
                <a:ext uri="{FF2B5EF4-FFF2-40B4-BE49-F238E27FC236}">
                  <a16:creationId xmlns:a16="http://schemas.microsoft.com/office/drawing/2014/main" id="{7E1E7546-9944-5175-7600-6D44C2273F8D}"/>
                </a:ext>
              </a:extLst>
            </p:cNvPr>
            <p:cNvCxnSpPr/>
            <p:nvPr/>
          </p:nvCxnSpPr>
          <p:spPr>
            <a:xfrm flipH="1">
              <a:off x="6984999" y="1641182"/>
              <a:ext cx="457200" cy="5588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0901772-8401-8D76-0EFE-128C5BC79865}"/>
                </a:ext>
              </a:extLst>
            </p:cNvPr>
            <p:cNvSpPr txBox="1"/>
            <p:nvPr/>
          </p:nvSpPr>
          <p:spPr>
            <a:xfrm>
              <a:off x="7452915" y="1302628"/>
              <a:ext cx="1397000" cy="769212"/>
            </a:xfrm>
            <a:prstGeom prst="rect">
              <a:avLst/>
            </a:prstGeom>
            <a:noFill/>
          </p:spPr>
          <p:txBody>
            <a:bodyPr wrap="square" rtlCol="0">
              <a:spAutoFit/>
            </a:bodyPr>
            <a:lstStyle/>
            <a:p>
              <a:r>
                <a:rPr lang="en-US" sz="1200"/>
                <a:t>UVI Radiator</a:t>
              </a:r>
            </a:p>
          </p:txBody>
        </p:sp>
        <p:cxnSp>
          <p:nvCxnSpPr>
            <p:cNvPr id="20" name="Straight Arrow Connector 19">
              <a:extLst>
                <a:ext uri="{FF2B5EF4-FFF2-40B4-BE49-F238E27FC236}">
                  <a16:creationId xmlns:a16="http://schemas.microsoft.com/office/drawing/2014/main" id="{6729773B-2BDC-8344-65DD-A180B89E3393}"/>
                </a:ext>
              </a:extLst>
            </p:cNvPr>
            <p:cNvCxnSpPr/>
            <p:nvPr/>
          </p:nvCxnSpPr>
          <p:spPr>
            <a:xfrm flipV="1">
              <a:off x="3149600" y="4089400"/>
              <a:ext cx="558800" cy="4740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7DF8644-6BA1-7DAD-D057-486EE2EFC77D}"/>
                </a:ext>
              </a:extLst>
            </p:cNvPr>
            <p:cNvSpPr txBox="1"/>
            <p:nvPr/>
          </p:nvSpPr>
          <p:spPr>
            <a:xfrm>
              <a:off x="1754868" y="4233071"/>
              <a:ext cx="1397000" cy="762918"/>
            </a:xfrm>
            <a:prstGeom prst="rect">
              <a:avLst/>
            </a:prstGeom>
            <a:noFill/>
          </p:spPr>
          <p:txBody>
            <a:bodyPr wrap="square" rtlCol="0">
              <a:spAutoFit/>
            </a:bodyPr>
            <a:lstStyle/>
            <a:p>
              <a:pPr algn="r"/>
              <a:r>
                <a:rPr lang="en-US" sz="1200" dirty="0"/>
                <a:t>HRI Radiator</a:t>
              </a:r>
            </a:p>
          </p:txBody>
        </p:sp>
        <p:cxnSp>
          <p:nvCxnSpPr>
            <p:cNvPr id="22" name="Straight Arrow Connector 21">
              <a:extLst>
                <a:ext uri="{FF2B5EF4-FFF2-40B4-BE49-F238E27FC236}">
                  <a16:creationId xmlns:a16="http://schemas.microsoft.com/office/drawing/2014/main" id="{2795C94F-5E06-3087-E21A-ED3776CE3474}"/>
                </a:ext>
              </a:extLst>
            </p:cNvPr>
            <p:cNvCxnSpPr/>
            <p:nvPr/>
          </p:nvCxnSpPr>
          <p:spPr>
            <a:xfrm flipV="1">
              <a:off x="3708401" y="4995989"/>
              <a:ext cx="551668" cy="4947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815D2A1-D476-0041-6158-085295FEFA76}"/>
                </a:ext>
              </a:extLst>
            </p:cNvPr>
            <p:cNvSpPr txBox="1"/>
            <p:nvPr/>
          </p:nvSpPr>
          <p:spPr>
            <a:xfrm>
              <a:off x="2108201" y="5171194"/>
              <a:ext cx="1701800" cy="762918"/>
            </a:xfrm>
            <a:prstGeom prst="rect">
              <a:avLst/>
            </a:prstGeom>
            <a:noFill/>
          </p:spPr>
          <p:txBody>
            <a:bodyPr wrap="square" rtlCol="0">
              <a:spAutoFit/>
            </a:bodyPr>
            <a:lstStyle/>
            <a:p>
              <a:pPr algn="r"/>
              <a:r>
                <a:rPr lang="en-US" sz="1200"/>
                <a:t>Guider-A Radiator</a:t>
              </a:r>
            </a:p>
          </p:txBody>
        </p:sp>
        <p:cxnSp>
          <p:nvCxnSpPr>
            <p:cNvPr id="24" name="Straight Arrow Connector 23">
              <a:extLst>
                <a:ext uri="{FF2B5EF4-FFF2-40B4-BE49-F238E27FC236}">
                  <a16:creationId xmlns:a16="http://schemas.microsoft.com/office/drawing/2014/main" id="{E4FE8760-8310-04C7-C126-CE1054FA4947}"/>
                </a:ext>
              </a:extLst>
            </p:cNvPr>
            <p:cNvCxnSpPr/>
            <p:nvPr/>
          </p:nvCxnSpPr>
          <p:spPr>
            <a:xfrm flipH="1" flipV="1">
              <a:off x="6629400" y="4356268"/>
              <a:ext cx="355600" cy="3719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2D62446-6B75-3530-F43F-F266FCAFD4F6}"/>
                </a:ext>
              </a:extLst>
            </p:cNvPr>
            <p:cNvSpPr txBox="1"/>
            <p:nvPr/>
          </p:nvSpPr>
          <p:spPr>
            <a:xfrm>
              <a:off x="6629400" y="4678115"/>
              <a:ext cx="2025590" cy="762918"/>
            </a:xfrm>
            <a:prstGeom prst="rect">
              <a:avLst/>
            </a:prstGeom>
            <a:noFill/>
          </p:spPr>
          <p:txBody>
            <a:bodyPr wrap="square" rtlCol="0">
              <a:spAutoFit/>
            </a:bodyPr>
            <a:lstStyle/>
            <a:p>
              <a:r>
                <a:rPr lang="en-US" sz="1200"/>
                <a:t>Guider-B Radiator</a:t>
              </a:r>
            </a:p>
          </p:txBody>
        </p:sp>
      </p:grpSp>
      <p:sp>
        <p:nvSpPr>
          <p:cNvPr id="26" name="TextBox 25">
            <a:extLst>
              <a:ext uri="{FF2B5EF4-FFF2-40B4-BE49-F238E27FC236}">
                <a16:creationId xmlns:a16="http://schemas.microsoft.com/office/drawing/2014/main" id="{ABE9B4B0-7DDF-2BAA-EE01-4F38854A0FD1}"/>
              </a:ext>
            </a:extLst>
          </p:cNvPr>
          <p:cNvSpPr txBox="1"/>
          <p:nvPr/>
        </p:nvSpPr>
        <p:spPr>
          <a:xfrm>
            <a:off x="6449642" y="3595891"/>
            <a:ext cx="1725924" cy="523220"/>
          </a:xfrm>
          <a:prstGeom prst="rect">
            <a:avLst/>
          </a:prstGeom>
          <a:noFill/>
        </p:spPr>
        <p:txBody>
          <a:bodyPr wrap="square" rtlCol="0">
            <a:spAutoFit/>
          </a:bodyPr>
          <a:lstStyle/>
          <a:p>
            <a:r>
              <a:rPr lang="en-US" sz="1400" dirty="0"/>
              <a:t>Instrument Radiator Areas</a:t>
            </a:r>
          </a:p>
        </p:txBody>
      </p:sp>
      <p:sp>
        <p:nvSpPr>
          <p:cNvPr id="27" name="TextBox 26">
            <a:extLst>
              <a:ext uri="{FF2B5EF4-FFF2-40B4-BE49-F238E27FC236}">
                <a16:creationId xmlns:a16="http://schemas.microsoft.com/office/drawing/2014/main" id="{AD541F5D-C06F-8C0E-DBBC-2F30C7B60531}"/>
              </a:ext>
            </a:extLst>
          </p:cNvPr>
          <p:cNvSpPr txBox="1"/>
          <p:nvPr/>
        </p:nvSpPr>
        <p:spPr>
          <a:xfrm>
            <a:off x="6449642" y="964960"/>
            <a:ext cx="1725924" cy="307777"/>
          </a:xfrm>
          <a:prstGeom prst="rect">
            <a:avLst/>
          </a:prstGeom>
          <a:noFill/>
        </p:spPr>
        <p:txBody>
          <a:bodyPr wrap="square" rtlCol="0">
            <a:spAutoFit/>
          </a:bodyPr>
          <a:lstStyle/>
          <a:p>
            <a:r>
              <a:rPr lang="en-US" sz="1400" dirty="0"/>
              <a:t>Thermal Model</a:t>
            </a:r>
          </a:p>
        </p:txBody>
      </p:sp>
    </p:spTree>
    <p:extLst>
      <p:ext uri="{BB962C8B-B14F-4D97-AF65-F5344CB8AC3E}">
        <p14:creationId xmlns:p14="http://schemas.microsoft.com/office/powerpoint/2010/main" val="461069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B1BF76-58EB-E257-DDBB-68BE8C6EF83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41535" y="882826"/>
            <a:ext cx="1707262" cy="2876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a:extLst>
              <a:ext uri="{FF2B5EF4-FFF2-40B4-BE49-F238E27FC236}">
                <a16:creationId xmlns:a16="http://schemas.microsoft.com/office/drawing/2014/main" id="{17187D00-CBC8-8E4E-06A4-C51E029E04B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27775" y="3717861"/>
            <a:ext cx="3566832" cy="293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1">
            <a:extLst>
              <a:ext uri="{FF2B5EF4-FFF2-40B4-BE49-F238E27FC236}">
                <a16:creationId xmlns:a16="http://schemas.microsoft.com/office/drawing/2014/main" id="{F2FE6EFB-EADA-D8E7-F5F5-BC4BCB2E8FA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1215" y="1115332"/>
            <a:ext cx="4158390" cy="2411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277E2F32-1DD0-3360-6BC8-EA7B0D2AC38A}"/>
              </a:ext>
            </a:extLst>
          </p:cNvPr>
          <p:cNvSpPr>
            <a:spLocks noGrp="1"/>
          </p:cNvSpPr>
          <p:nvPr>
            <p:ph type="title"/>
          </p:nvPr>
        </p:nvSpPr>
        <p:spPr/>
        <p:txBody>
          <a:bodyPr/>
          <a:lstStyle/>
          <a:p>
            <a:r>
              <a:rPr lang="en-US" dirty="0"/>
              <a:t>EAC-3 Design Status</a:t>
            </a:r>
          </a:p>
        </p:txBody>
      </p:sp>
      <p:sp>
        <p:nvSpPr>
          <p:cNvPr id="83" name="Arrow: Right 82">
            <a:extLst>
              <a:ext uri="{FF2B5EF4-FFF2-40B4-BE49-F238E27FC236}">
                <a16:creationId xmlns:a16="http://schemas.microsoft.com/office/drawing/2014/main" id="{88B0DFE7-25E3-2191-203B-147D02D490E9}"/>
              </a:ext>
            </a:extLst>
          </p:cNvPr>
          <p:cNvSpPr/>
          <p:nvPr/>
        </p:nvSpPr>
        <p:spPr bwMode="auto">
          <a:xfrm>
            <a:off x="4094444" y="2029111"/>
            <a:ext cx="1476070" cy="840441"/>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4" name="TextBox 3">
            <a:extLst>
              <a:ext uri="{FF2B5EF4-FFF2-40B4-BE49-F238E27FC236}">
                <a16:creationId xmlns:a16="http://schemas.microsoft.com/office/drawing/2014/main" id="{9FAAC571-3282-696C-4714-96488F8D7092}"/>
              </a:ext>
            </a:extLst>
          </p:cNvPr>
          <p:cNvSpPr txBox="1"/>
          <p:nvPr/>
        </p:nvSpPr>
        <p:spPr>
          <a:xfrm>
            <a:off x="175292" y="3517055"/>
            <a:ext cx="6490921" cy="3539430"/>
          </a:xfrm>
          <a:prstGeom prst="rect">
            <a:avLst/>
          </a:prstGeom>
          <a:noFill/>
        </p:spPr>
        <p:txBody>
          <a:bodyPr wrap="square" rtlCol="0">
            <a:spAutoFit/>
          </a:bodyPr>
          <a:lstStyle/>
          <a:p>
            <a:pPr marL="112713" indent="-112713">
              <a:buFont typeface="Arial" panose="020B0604020202020204" pitchFamily="34" charset="0"/>
              <a:buChar char="•"/>
            </a:pPr>
            <a:r>
              <a:rPr lang="en-US" sz="1400" b="1" dirty="0">
                <a:latin typeface="Arial Narrow" panose="020B0606020202030204" pitchFamily="34" charset="0"/>
              </a:rPr>
              <a:t>EAC-3 design is being worked in parallel with the EAC-2 Concept proceeding toward a freeze date in early Feb 2025. </a:t>
            </a:r>
          </a:p>
          <a:p>
            <a:pPr marL="569913" lvl="1" indent="-112713">
              <a:buFont typeface="Arial" panose="020B0604020202020204" pitchFamily="34" charset="0"/>
              <a:buChar char="•"/>
            </a:pPr>
            <a:r>
              <a:rPr lang="en-US" sz="1400" dirty="0">
                <a:latin typeface="Arial Narrow" panose="020B0606020202030204" pitchFamily="34" charset="0"/>
              </a:rPr>
              <a:t>The concept for the observatory are shown on the right leverages many features from EAC-1</a:t>
            </a:r>
            <a:r>
              <a:rPr lang="en-US" sz="1400" b="1" dirty="0">
                <a:latin typeface="Arial Narrow" panose="020B0606020202030204" pitchFamily="34" charset="0"/>
              </a:rPr>
              <a:t>.</a:t>
            </a:r>
          </a:p>
          <a:p>
            <a:pPr marL="1027113" lvl="2" indent="-112713">
              <a:buFont typeface="Arial" panose="020B0604020202020204" pitchFamily="34" charset="0"/>
              <a:buChar char="•"/>
            </a:pPr>
            <a:endParaRPr lang="en-US" sz="1400" b="1" dirty="0">
              <a:latin typeface="Arial Narrow" panose="020B0606020202030204" pitchFamily="34" charset="0"/>
            </a:endParaRPr>
          </a:p>
          <a:p>
            <a:pPr marL="114300" indent="-114300">
              <a:buFont typeface="Arial" panose="020B0604020202020204" pitchFamily="34" charset="0"/>
              <a:buChar char="•"/>
            </a:pPr>
            <a:r>
              <a:rPr lang="en-US" sz="1400" b="1" dirty="0">
                <a:latin typeface="Arial Narrow" panose="020B0606020202030204" pitchFamily="34" charset="0"/>
              </a:rPr>
              <a:t>EAC3 packaging maturing (within SLS &amp; Starship fairings)</a:t>
            </a:r>
          </a:p>
          <a:p>
            <a:pPr marL="571500" lvl="1" indent="-114300">
              <a:buFont typeface="Arial" panose="020B0604020202020204" pitchFamily="34" charset="0"/>
              <a:buChar char="•"/>
            </a:pPr>
            <a:r>
              <a:rPr lang="en-US" sz="1400" dirty="0">
                <a:latin typeface="Arial Narrow" panose="020B0606020202030204" pitchFamily="34" charset="0"/>
              </a:rPr>
              <a:t>PM backplane CAD driven by equations for stiffness maturing.</a:t>
            </a:r>
          </a:p>
          <a:p>
            <a:pPr marL="571500" lvl="1" indent="-114300">
              <a:buFont typeface="Arial" panose="020B0604020202020204" pitchFamily="34" charset="0"/>
              <a:buChar char="•"/>
            </a:pPr>
            <a:r>
              <a:rPr lang="en-US" sz="1400" dirty="0">
                <a:latin typeface="Arial Narrow" panose="020B0606020202030204" pitchFamily="34" charset="0"/>
              </a:rPr>
              <a:t>Delta-frame interfaces to PMSA, BP starting to be conceptualized</a:t>
            </a:r>
          </a:p>
          <a:p>
            <a:pPr marL="571500" lvl="1" indent="-114300">
              <a:buFont typeface="Arial" panose="020B0604020202020204" pitchFamily="34" charset="0"/>
              <a:buChar char="•"/>
            </a:pPr>
            <a:r>
              <a:rPr lang="en-US" sz="1400" dirty="0">
                <a:latin typeface="Arial Narrow" panose="020B0606020202030204" pitchFamily="34" charset="0"/>
              </a:rPr>
              <a:t>SMSS strut width exceeds optical goal of &lt;= 80 mm. Working on frequency assessment and CI performance impacts</a:t>
            </a:r>
          </a:p>
          <a:p>
            <a:pPr marL="571500" lvl="1" indent="-114300">
              <a:buFont typeface="Arial" panose="020B0604020202020204" pitchFamily="34" charset="0"/>
              <a:buChar char="•"/>
            </a:pPr>
            <a:endParaRPr lang="en-US" sz="1400" dirty="0">
              <a:latin typeface="Arial Narrow" panose="020B0606020202030204" pitchFamily="34" charset="0"/>
            </a:endParaRPr>
          </a:p>
          <a:p>
            <a:pPr marL="114300" indent="-114300">
              <a:buFont typeface="Arial" panose="020B0604020202020204" pitchFamily="34" charset="0"/>
              <a:buChar char="•"/>
            </a:pPr>
            <a:r>
              <a:rPr lang="en-US" sz="1400" b="1" dirty="0">
                <a:latin typeface="Arial Narrow" panose="020B0606020202030204" pitchFamily="34" charset="0"/>
              </a:rPr>
              <a:t>EAC3 aft optics (in “snout”) will require ”collimator” to provide acceptable light path through ~90° bend </a:t>
            </a:r>
          </a:p>
          <a:p>
            <a:pPr marL="571500" lvl="2" indent="-114300">
              <a:buFont typeface="Arial" panose="020B0604020202020204" pitchFamily="34" charset="0"/>
              <a:buChar char="•"/>
            </a:pPr>
            <a:r>
              <a:rPr lang="en-US" sz="1400" dirty="0">
                <a:latin typeface="Arial Narrow" panose="020B0606020202030204" pitchFamily="34" charset="0"/>
              </a:rPr>
              <a:t>Will allow CI to be in high position to enable most advantageous thermal/radiator views</a:t>
            </a:r>
          </a:p>
          <a:p>
            <a:pPr marL="114300" indent="-114300">
              <a:buFont typeface="Arial" panose="020B0604020202020204" pitchFamily="34" charset="0"/>
              <a:buChar char="•"/>
            </a:pPr>
            <a:endParaRPr lang="en-US" sz="1400" b="1" dirty="0">
              <a:latin typeface="Arial Narrow" panose="020B0606020202030204" pitchFamily="34" charset="0"/>
            </a:endParaRPr>
          </a:p>
          <a:p>
            <a:pPr marL="112713" indent="-112713">
              <a:buFont typeface="Arial" panose="020B0604020202020204" pitchFamily="34" charset="0"/>
              <a:buChar char="•"/>
            </a:pPr>
            <a:endParaRPr lang="en-US" sz="1400" b="1" dirty="0">
              <a:latin typeface="Arial Narrow" panose="020B0606020202030204" pitchFamily="34" charset="0"/>
            </a:endParaRPr>
          </a:p>
        </p:txBody>
      </p:sp>
      <p:sp>
        <p:nvSpPr>
          <p:cNvPr id="5" name="TextBox 4">
            <a:extLst>
              <a:ext uri="{FF2B5EF4-FFF2-40B4-BE49-F238E27FC236}">
                <a16:creationId xmlns:a16="http://schemas.microsoft.com/office/drawing/2014/main" id="{2740D96C-1A27-AFE9-B2B8-A3A2B13061A8}"/>
              </a:ext>
            </a:extLst>
          </p:cNvPr>
          <p:cNvSpPr txBox="1"/>
          <p:nvPr/>
        </p:nvSpPr>
        <p:spPr>
          <a:xfrm>
            <a:off x="1028700" y="1083697"/>
            <a:ext cx="1891865" cy="338554"/>
          </a:xfrm>
          <a:prstGeom prst="rect">
            <a:avLst/>
          </a:prstGeom>
          <a:noFill/>
        </p:spPr>
        <p:txBody>
          <a:bodyPr wrap="none" rtlCol="0">
            <a:spAutoFit/>
          </a:bodyPr>
          <a:lstStyle/>
          <a:p>
            <a:r>
              <a:rPr lang="en-US" sz="1600" b="1" dirty="0">
                <a:latin typeface="Arial Narrow" panose="020B0606020202030204" pitchFamily="34" charset="0"/>
              </a:rPr>
              <a:t>Initial EAC-3 Concept</a:t>
            </a:r>
          </a:p>
        </p:txBody>
      </p:sp>
      <p:sp>
        <p:nvSpPr>
          <p:cNvPr id="6" name="TextBox 5">
            <a:extLst>
              <a:ext uri="{FF2B5EF4-FFF2-40B4-BE49-F238E27FC236}">
                <a16:creationId xmlns:a16="http://schemas.microsoft.com/office/drawing/2014/main" id="{84EFAFEF-33A8-3285-EBDA-D7C3416742EA}"/>
              </a:ext>
            </a:extLst>
          </p:cNvPr>
          <p:cNvSpPr txBox="1"/>
          <p:nvPr/>
        </p:nvSpPr>
        <p:spPr>
          <a:xfrm>
            <a:off x="7349518" y="1037229"/>
            <a:ext cx="2061783" cy="338554"/>
          </a:xfrm>
          <a:prstGeom prst="rect">
            <a:avLst/>
          </a:prstGeom>
          <a:noFill/>
        </p:spPr>
        <p:txBody>
          <a:bodyPr wrap="none" rtlCol="0">
            <a:spAutoFit/>
          </a:bodyPr>
          <a:lstStyle/>
          <a:p>
            <a:r>
              <a:rPr lang="en-US" sz="1600" b="1" dirty="0">
                <a:latin typeface="Arial Narrow" panose="020B0606020202030204" pitchFamily="34" charset="0"/>
              </a:rPr>
              <a:t>Current EAC-3 Concept</a:t>
            </a:r>
          </a:p>
        </p:txBody>
      </p:sp>
      <p:pic>
        <p:nvPicPr>
          <p:cNvPr id="7" name="Picture 6">
            <a:extLst>
              <a:ext uri="{FF2B5EF4-FFF2-40B4-BE49-F238E27FC236}">
                <a16:creationId xmlns:a16="http://schemas.microsoft.com/office/drawing/2014/main" id="{934F0F72-A3A3-5971-A9B7-D2733D37A465}"/>
              </a:ext>
            </a:extLst>
          </p:cNvPr>
          <p:cNvPicPr>
            <a:picLocks noChangeAspect="1"/>
          </p:cNvPicPr>
          <p:nvPr/>
        </p:nvPicPr>
        <p:blipFill>
          <a:blip r:embed="rId5"/>
          <a:stretch>
            <a:fillRect/>
          </a:stretch>
        </p:blipFill>
        <p:spPr>
          <a:xfrm>
            <a:off x="1028700" y="1375783"/>
            <a:ext cx="2392053" cy="2053217"/>
          </a:xfrm>
          <a:prstGeom prst="rect">
            <a:avLst/>
          </a:prstGeom>
        </p:spPr>
      </p:pic>
      <p:pic>
        <p:nvPicPr>
          <p:cNvPr id="1029" name="Picture 5">
            <a:extLst>
              <a:ext uri="{FF2B5EF4-FFF2-40B4-BE49-F238E27FC236}">
                <a16:creationId xmlns:a16="http://schemas.microsoft.com/office/drawing/2014/main" id="{F928696A-0F21-1A53-F855-5E617499B48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93388" y="3602866"/>
            <a:ext cx="1514081" cy="310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571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A39F5233-E007-EC70-8AFC-CA85DD5DA65A}"/>
              </a:ext>
            </a:extLst>
          </p:cNvPr>
          <p:cNvSpPr/>
          <p:nvPr/>
        </p:nvSpPr>
        <p:spPr bwMode="auto">
          <a:xfrm>
            <a:off x="161143" y="5234614"/>
            <a:ext cx="11602681" cy="1327178"/>
          </a:xfrm>
          <a:prstGeom prst="rect">
            <a:avLst/>
          </a:prstGeom>
          <a:solidFill>
            <a:srgbClr val="E7F9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36" name="Rectangle 35">
            <a:extLst>
              <a:ext uri="{FF2B5EF4-FFF2-40B4-BE49-F238E27FC236}">
                <a16:creationId xmlns:a16="http://schemas.microsoft.com/office/drawing/2014/main" id="{EDE623EF-7D80-44F1-7CE2-BFE5BCE8C071}"/>
              </a:ext>
            </a:extLst>
          </p:cNvPr>
          <p:cNvSpPr/>
          <p:nvPr/>
        </p:nvSpPr>
        <p:spPr bwMode="auto">
          <a:xfrm>
            <a:off x="182351" y="3604638"/>
            <a:ext cx="11602681" cy="1424322"/>
          </a:xfrm>
          <a:prstGeom prst="rect">
            <a:avLst/>
          </a:prstGeom>
          <a:solidFill>
            <a:srgbClr val="EAF5F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34" name="Rectangle 33">
            <a:extLst>
              <a:ext uri="{FF2B5EF4-FFF2-40B4-BE49-F238E27FC236}">
                <a16:creationId xmlns:a16="http://schemas.microsoft.com/office/drawing/2014/main" id="{769FB309-C6B9-7357-C610-43398EF4A1CC}"/>
              </a:ext>
            </a:extLst>
          </p:cNvPr>
          <p:cNvSpPr/>
          <p:nvPr/>
        </p:nvSpPr>
        <p:spPr bwMode="auto">
          <a:xfrm>
            <a:off x="182351" y="1948070"/>
            <a:ext cx="11602681" cy="1424322"/>
          </a:xfrm>
          <a:prstGeom prst="rect">
            <a:avLst/>
          </a:prstGeom>
          <a:solidFill>
            <a:srgbClr val="F3F3F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cxnSp>
        <p:nvCxnSpPr>
          <p:cNvPr id="31" name="Straight Connector 30">
            <a:extLst>
              <a:ext uri="{FF2B5EF4-FFF2-40B4-BE49-F238E27FC236}">
                <a16:creationId xmlns:a16="http://schemas.microsoft.com/office/drawing/2014/main" id="{0AC867EB-1728-89EE-12D5-085D459271EE}"/>
              </a:ext>
            </a:extLst>
          </p:cNvPr>
          <p:cNvCxnSpPr>
            <a:cxnSpLocks/>
          </p:cNvCxnSpPr>
          <p:nvPr/>
        </p:nvCxnSpPr>
        <p:spPr bwMode="auto">
          <a:xfrm>
            <a:off x="10270177" y="1702551"/>
            <a:ext cx="0" cy="3842840"/>
          </a:xfrm>
          <a:prstGeom prst="line">
            <a:avLst/>
          </a:prstGeom>
          <a:ln>
            <a:prstDash val="sysDot"/>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28" name="Straight Connector 27">
            <a:extLst>
              <a:ext uri="{FF2B5EF4-FFF2-40B4-BE49-F238E27FC236}">
                <a16:creationId xmlns:a16="http://schemas.microsoft.com/office/drawing/2014/main" id="{E8531AA9-8F7D-54CA-CE51-133ED8053516}"/>
              </a:ext>
            </a:extLst>
          </p:cNvPr>
          <p:cNvCxnSpPr>
            <a:cxnSpLocks/>
            <a:endCxn id="10" idx="0"/>
          </p:cNvCxnSpPr>
          <p:nvPr/>
        </p:nvCxnSpPr>
        <p:spPr bwMode="auto">
          <a:xfrm>
            <a:off x="8705229" y="1715824"/>
            <a:ext cx="0" cy="3829567"/>
          </a:xfrm>
          <a:prstGeom prst="line">
            <a:avLst/>
          </a:prstGeom>
          <a:ln>
            <a:prstDash val="sysDot"/>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19" name="Straight Connector 18">
            <a:extLst>
              <a:ext uri="{FF2B5EF4-FFF2-40B4-BE49-F238E27FC236}">
                <a16:creationId xmlns:a16="http://schemas.microsoft.com/office/drawing/2014/main" id="{D74D46E5-A90D-2674-EED9-319F5E9D824E}"/>
              </a:ext>
            </a:extLst>
          </p:cNvPr>
          <p:cNvCxnSpPr>
            <a:cxnSpLocks/>
          </p:cNvCxnSpPr>
          <p:nvPr/>
        </p:nvCxnSpPr>
        <p:spPr bwMode="auto">
          <a:xfrm>
            <a:off x="4351937" y="1704265"/>
            <a:ext cx="0" cy="2228027"/>
          </a:xfrm>
          <a:prstGeom prst="line">
            <a:avLst/>
          </a:prstGeom>
          <a:ln>
            <a:prstDash val="dash"/>
            <a:headEnd type="none" w="med" len="med"/>
            <a:tailEnd type="none" w="med" len="med"/>
          </a:ln>
        </p:spPr>
        <p:style>
          <a:lnRef idx="2">
            <a:schemeClr val="dk1"/>
          </a:lnRef>
          <a:fillRef idx="0">
            <a:schemeClr val="dk1"/>
          </a:fillRef>
          <a:effectRef idx="1">
            <a:schemeClr val="dk1"/>
          </a:effectRef>
          <a:fontRef idx="minor">
            <a:schemeClr val="tx1"/>
          </a:fontRef>
        </p:style>
      </p:cxnSp>
      <p:sp>
        <p:nvSpPr>
          <p:cNvPr id="7" name="TextBox 6">
            <a:extLst>
              <a:ext uri="{FF2B5EF4-FFF2-40B4-BE49-F238E27FC236}">
                <a16:creationId xmlns:a16="http://schemas.microsoft.com/office/drawing/2014/main" id="{64AA2834-B924-3005-D27F-3FE826130C4B}"/>
              </a:ext>
            </a:extLst>
          </p:cNvPr>
          <p:cNvSpPr txBox="1"/>
          <p:nvPr/>
        </p:nvSpPr>
        <p:spPr>
          <a:xfrm>
            <a:off x="3820431" y="2279378"/>
            <a:ext cx="1967369" cy="646331"/>
          </a:xfrm>
          <a:prstGeom prst="rect">
            <a:avLst/>
          </a:prstGeom>
          <a:gradFill flip="none"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tileRect/>
          </a:gradFill>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200" dirty="0"/>
              <a:t>Mid-November 2024</a:t>
            </a:r>
          </a:p>
          <a:p>
            <a:r>
              <a:rPr lang="en-US" sz="1200" dirty="0"/>
              <a:t>EAC-1 Model Delivery Meeting (with Industry)</a:t>
            </a:r>
          </a:p>
        </p:txBody>
      </p:sp>
      <p:sp>
        <p:nvSpPr>
          <p:cNvPr id="3" name="Title 2">
            <a:extLst>
              <a:ext uri="{FF2B5EF4-FFF2-40B4-BE49-F238E27FC236}">
                <a16:creationId xmlns:a16="http://schemas.microsoft.com/office/drawing/2014/main" id="{D0C5A60B-57D7-1ACC-271D-D880DBC50397}"/>
              </a:ext>
            </a:extLst>
          </p:cNvPr>
          <p:cNvSpPr>
            <a:spLocks noGrp="1"/>
          </p:cNvSpPr>
          <p:nvPr>
            <p:ph type="title"/>
          </p:nvPr>
        </p:nvSpPr>
        <p:spPr/>
        <p:txBody>
          <a:bodyPr/>
          <a:lstStyle/>
          <a:p>
            <a:r>
              <a:rPr lang="en-US" dirty="0"/>
              <a:t>EAC 1-3 Design and Modeling Milestone Dates</a:t>
            </a:r>
          </a:p>
        </p:txBody>
      </p:sp>
      <p:sp>
        <p:nvSpPr>
          <p:cNvPr id="6" name="TextBox 5">
            <a:extLst>
              <a:ext uri="{FF2B5EF4-FFF2-40B4-BE49-F238E27FC236}">
                <a16:creationId xmlns:a16="http://schemas.microsoft.com/office/drawing/2014/main" id="{DC144725-7EE4-71A3-B4AB-B16618924512}"/>
              </a:ext>
            </a:extLst>
          </p:cNvPr>
          <p:cNvSpPr txBox="1"/>
          <p:nvPr/>
        </p:nvSpPr>
        <p:spPr>
          <a:xfrm>
            <a:off x="1089235" y="2279378"/>
            <a:ext cx="1608485" cy="83099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200" dirty="0"/>
              <a:t>September 25, 2024</a:t>
            </a:r>
          </a:p>
          <a:p>
            <a:r>
              <a:rPr lang="en-US" sz="1200" dirty="0"/>
              <a:t>EAC-1 Model Configuration Meeting</a:t>
            </a:r>
          </a:p>
        </p:txBody>
      </p:sp>
      <p:sp>
        <p:nvSpPr>
          <p:cNvPr id="9" name="TextBox 8">
            <a:extLst>
              <a:ext uri="{FF2B5EF4-FFF2-40B4-BE49-F238E27FC236}">
                <a16:creationId xmlns:a16="http://schemas.microsoft.com/office/drawing/2014/main" id="{3BAB12AD-E5E8-B0F6-25E9-363EDB9D9CFC}"/>
              </a:ext>
            </a:extLst>
          </p:cNvPr>
          <p:cNvSpPr txBox="1"/>
          <p:nvPr/>
        </p:nvSpPr>
        <p:spPr>
          <a:xfrm>
            <a:off x="2925862" y="3943734"/>
            <a:ext cx="2101951" cy="646331"/>
          </a:xfrm>
          <a:prstGeom prst="rect">
            <a:avLst/>
          </a:prstGeom>
          <a:gradFill flip="none" rotWithShape="1">
            <a:gsLst>
              <a:gs pos="0">
                <a:schemeClr val="accent1">
                  <a:lumMod val="90000"/>
                  <a:tint val="66000"/>
                  <a:satMod val="160000"/>
                </a:schemeClr>
              </a:gs>
              <a:gs pos="50000">
                <a:schemeClr val="accent1">
                  <a:lumMod val="90000"/>
                  <a:tint val="44500"/>
                  <a:satMod val="160000"/>
                </a:schemeClr>
              </a:gs>
              <a:gs pos="100000">
                <a:schemeClr val="accent1">
                  <a:lumMod val="90000"/>
                  <a:tint val="23500"/>
                  <a:satMod val="160000"/>
                </a:schemeClr>
              </a:gs>
            </a:gsLst>
            <a:lin ang="16200000" scaled="1"/>
            <a:tileRect/>
          </a:gradFill>
          <a:ln>
            <a:solidFill>
              <a:schemeClr val="tx1"/>
            </a:solidFill>
          </a:ln>
        </p:spPr>
        <p:txBody>
          <a:bodyPr wrap="square" rtlCol="0">
            <a:spAutoFit/>
          </a:bodyPr>
          <a:lstStyle/>
          <a:p>
            <a:r>
              <a:rPr lang="en-US" sz="1200" dirty="0"/>
              <a:t>Early November 2024</a:t>
            </a:r>
          </a:p>
          <a:p>
            <a:r>
              <a:rPr lang="en-US" sz="1200" dirty="0"/>
              <a:t>EAC-2 Design Configuration Meeting</a:t>
            </a:r>
          </a:p>
        </p:txBody>
      </p:sp>
      <p:sp>
        <p:nvSpPr>
          <p:cNvPr id="10" name="TextBox 9">
            <a:extLst>
              <a:ext uri="{FF2B5EF4-FFF2-40B4-BE49-F238E27FC236}">
                <a16:creationId xmlns:a16="http://schemas.microsoft.com/office/drawing/2014/main" id="{46407E74-30AE-326A-52EC-C5E0444E3E61}"/>
              </a:ext>
            </a:extLst>
          </p:cNvPr>
          <p:cNvSpPr txBox="1"/>
          <p:nvPr/>
        </p:nvSpPr>
        <p:spPr>
          <a:xfrm>
            <a:off x="7625216" y="5545391"/>
            <a:ext cx="2160025" cy="646331"/>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a:solidFill>
              <a:schemeClr val="tx1"/>
            </a:solidFill>
          </a:ln>
        </p:spPr>
        <p:txBody>
          <a:bodyPr wrap="square" rtlCol="0">
            <a:spAutoFit/>
          </a:bodyPr>
          <a:lstStyle/>
          <a:p>
            <a:r>
              <a:rPr lang="en-US" sz="1200" dirty="0"/>
              <a:t>February. 2-3, 2025 (TBD)</a:t>
            </a:r>
          </a:p>
          <a:p>
            <a:r>
              <a:rPr lang="en-US" sz="1200" dirty="0"/>
              <a:t>EAC-3 Design Configuration Meeting</a:t>
            </a:r>
          </a:p>
        </p:txBody>
      </p:sp>
      <p:sp>
        <p:nvSpPr>
          <p:cNvPr id="11" name="TextBox 10">
            <a:extLst>
              <a:ext uri="{FF2B5EF4-FFF2-40B4-BE49-F238E27FC236}">
                <a16:creationId xmlns:a16="http://schemas.microsoft.com/office/drawing/2014/main" id="{8696AC28-C905-D2F7-1759-BAE059F111C5}"/>
              </a:ext>
            </a:extLst>
          </p:cNvPr>
          <p:cNvSpPr txBox="1"/>
          <p:nvPr/>
        </p:nvSpPr>
        <p:spPr>
          <a:xfrm>
            <a:off x="5291757" y="3943734"/>
            <a:ext cx="1987789" cy="461665"/>
          </a:xfrm>
          <a:prstGeom prst="rect">
            <a:avLst/>
          </a:prstGeom>
          <a:gradFill flip="none" rotWithShape="1">
            <a:gsLst>
              <a:gs pos="0">
                <a:schemeClr val="accent1">
                  <a:lumMod val="90000"/>
                  <a:tint val="66000"/>
                  <a:satMod val="160000"/>
                </a:schemeClr>
              </a:gs>
              <a:gs pos="50000">
                <a:schemeClr val="accent1">
                  <a:lumMod val="90000"/>
                  <a:tint val="44500"/>
                  <a:satMod val="160000"/>
                </a:schemeClr>
              </a:gs>
              <a:gs pos="100000">
                <a:schemeClr val="accent1">
                  <a:lumMod val="90000"/>
                  <a:tint val="23500"/>
                  <a:satMod val="160000"/>
                </a:schemeClr>
              </a:gs>
            </a:gsLst>
            <a:lin ang="16200000" scaled="1"/>
            <a:tileRect/>
          </a:gradFill>
          <a:ln>
            <a:solidFill>
              <a:schemeClr val="tx1"/>
            </a:solidFill>
          </a:ln>
        </p:spPr>
        <p:txBody>
          <a:bodyPr wrap="square" rtlCol="0">
            <a:spAutoFit/>
          </a:bodyPr>
          <a:lstStyle/>
          <a:p>
            <a:r>
              <a:rPr lang="en-US" sz="1200" dirty="0"/>
              <a:t>December 4, 2024 (TBD)</a:t>
            </a:r>
          </a:p>
          <a:p>
            <a:r>
              <a:rPr lang="en-US" sz="1200" dirty="0"/>
              <a:t>EAC-2 Design Reports</a:t>
            </a:r>
          </a:p>
        </p:txBody>
      </p:sp>
      <p:sp>
        <p:nvSpPr>
          <p:cNvPr id="12" name="TextBox 11">
            <a:extLst>
              <a:ext uri="{FF2B5EF4-FFF2-40B4-BE49-F238E27FC236}">
                <a16:creationId xmlns:a16="http://schemas.microsoft.com/office/drawing/2014/main" id="{81CC0DDF-92C7-20CC-59F9-43A739B778B0}"/>
              </a:ext>
            </a:extLst>
          </p:cNvPr>
          <p:cNvSpPr txBox="1"/>
          <p:nvPr/>
        </p:nvSpPr>
        <p:spPr>
          <a:xfrm>
            <a:off x="10130913" y="5545391"/>
            <a:ext cx="1608485" cy="830997"/>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a:solidFill>
              <a:schemeClr val="tx1"/>
            </a:solidFill>
          </a:ln>
        </p:spPr>
        <p:txBody>
          <a:bodyPr wrap="square" rtlCol="0">
            <a:spAutoFit/>
          </a:bodyPr>
          <a:lstStyle/>
          <a:p>
            <a:r>
              <a:rPr lang="en-US" sz="1200" dirty="0"/>
              <a:t>March 3, 2025 (TBD)</a:t>
            </a:r>
          </a:p>
          <a:p>
            <a:r>
              <a:rPr lang="en-US" sz="1200" dirty="0"/>
              <a:t>EAC-3 Design Reports</a:t>
            </a:r>
          </a:p>
          <a:p>
            <a:endParaRPr lang="en-US" sz="1200" dirty="0"/>
          </a:p>
        </p:txBody>
      </p:sp>
      <p:sp>
        <p:nvSpPr>
          <p:cNvPr id="13" name="TextBox 12">
            <a:extLst>
              <a:ext uri="{FF2B5EF4-FFF2-40B4-BE49-F238E27FC236}">
                <a16:creationId xmlns:a16="http://schemas.microsoft.com/office/drawing/2014/main" id="{D061EF09-6E70-C064-33EA-1DE6A4EA369D}"/>
              </a:ext>
            </a:extLst>
          </p:cNvPr>
          <p:cNvSpPr txBox="1"/>
          <p:nvPr/>
        </p:nvSpPr>
        <p:spPr>
          <a:xfrm>
            <a:off x="9003360" y="2279378"/>
            <a:ext cx="1967369" cy="646331"/>
          </a:xfrm>
          <a:prstGeom prst="rect">
            <a:avLst/>
          </a:prstGeom>
          <a:gradFill flip="none"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tileRect/>
          </a:gradFill>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200" dirty="0"/>
              <a:t>February 26, 2025 (TBD)</a:t>
            </a:r>
          </a:p>
          <a:p>
            <a:r>
              <a:rPr lang="en-US" sz="1200" dirty="0"/>
              <a:t>EAC-1 Analysis Results Meeting</a:t>
            </a:r>
          </a:p>
        </p:txBody>
      </p:sp>
      <p:sp>
        <p:nvSpPr>
          <p:cNvPr id="14" name="TextBox 13">
            <a:extLst>
              <a:ext uri="{FF2B5EF4-FFF2-40B4-BE49-F238E27FC236}">
                <a16:creationId xmlns:a16="http://schemas.microsoft.com/office/drawing/2014/main" id="{1326088A-F57A-9B98-3E8D-EE49C7FE4F3E}"/>
              </a:ext>
            </a:extLst>
          </p:cNvPr>
          <p:cNvSpPr txBox="1"/>
          <p:nvPr/>
        </p:nvSpPr>
        <p:spPr>
          <a:xfrm>
            <a:off x="7565924" y="3943734"/>
            <a:ext cx="1967369" cy="646331"/>
          </a:xfrm>
          <a:prstGeom prst="rect">
            <a:avLst/>
          </a:prstGeom>
          <a:gradFill flip="none" rotWithShape="1">
            <a:gsLst>
              <a:gs pos="0">
                <a:schemeClr val="accent1">
                  <a:lumMod val="90000"/>
                  <a:tint val="66000"/>
                  <a:satMod val="160000"/>
                </a:schemeClr>
              </a:gs>
              <a:gs pos="50000">
                <a:schemeClr val="accent1">
                  <a:lumMod val="90000"/>
                  <a:tint val="44500"/>
                  <a:satMod val="160000"/>
                </a:schemeClr>
              </a:gs>
              <a:gs pos="100000">
                <a:schemeClr val="accent1">
                  <a:lumMod val="90000"/>
                  <a:tint val="23500"/>
                  <a:satMod val="160000"/>
                </a:schemeClr>
              </a:gs>
            </a:gsLst>
            <a:lin ang="16200000" scaled="1"/>
            <a:tileRect/>
          </a:gradFill>
          <a:ln>
            <a:solidFill>
              <a:schemeClr val="tx1"/>
            </a:solidFill>
          </a:ln>
        </p:spPr>
        <p:txBody>
          <a:bodyPr wrap="square" rtlCol="0">
            <a:spAutoFit/>
          </a:bodyPr>
          <a:lstStyle/>
          <a:p>
            <a:r>
              <a:rPr lang="en-US" sz="1200" dirty="0"/>
              <a:t>February 5, 2025 (TBD)</a:t>
            </a:r>
          </a:p>
          <a:p>
            <a:r>
              <a:rPr lang="en-US" sz="1200" dirty="0"/>
              <a:t>EAC-2 Model Configuration Meeting</a:t>
            </a:r>
          </a:p>
        </p:txBody>
      </p:sp>
      <p:graphicFrame>
        <p:nvGraphicFramePr>
          <p:cNvPr id="15" name="Diagram 14">
            <a:extLst>
              <a:ext uri="{FF2B5EF4-FFF2-40B4-BE49-F238E27FC236}">
                <a16:creationId xmlns:a16="http://schemas.microsoft.com/office/drawing/2014/main" id="{3301D224-93ED-FFEF-2DF5-F1CA28A2191D}"/>
              </a:ext>
            </a:extLst>
          </p:cNvPr>
          <p:cNvGraphicFramePr/>
          <p:nvPr/>
        </p:nvGraphicFramePr>
        <p:xfrm>
          <a:off x="342900" y="931669"/>
          <a:ext cx="11525250" cy="131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7" name="Straight Connector 16">
            <a:extLst>
              <a:ext uri="{FF2B5EF4-FFF2-40B4-BE49-F238E27FC236}">
                <a16:creationId xmlns:a16="http://schemas.microsoft.com/office/drawing/2014/main" id="{443137DB-4B9B-7214-2B79-F458BD525C1E}"/>
              </a:ext>
            </a:extLst>
          </p:cNvPr>
          <p:cNvCxnSpPr>
            <a:cxnSpLocks/>
          </p:cNvCxnSpPr>
          <p:nvPr/>
        </p:nvCxnSpPr>
        <p:spPr bwMode="auto">
          <a:xfrm>
            <a:off x="2162175" y="1704265"/>
            <a:ext cx="0" cy="542604"/>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18" name="Straight Connector 17">
            <a:extLst>
              <a:ext uri="{FF2B5EF4-FFF2-40B4-BE49-F238E27FC236}">
                <a16:creationId xmlns:a16="http://schemas.microsoft.com/office/drawing/2014/main" id="{51D01969-3CFB-DDF7-6B59-E9457B611787}"/>
              </a:ext>
            </a:extLst>
          </p:cNvPr>
          <p:cNvCxnSpPr>
            <a:cxnSpLocks/>
          </p:cNvCxnSpPr>
          <p:nvPr/>
        </p:nvCxnSpPr>
        <p:spPr bwMode="auto">
          <a:xfrm>
            <a:off x="4612506" y="1704265"/>
            <a:ext cx="0" cy="575113"/>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24" name="Straight Connector 23">
            <a:extLst>
              <a:ext uri="{FF2B5EF4-FFF2-40B4-BE49-F238E27FC236}">
                <a16:creationId xmlns:a16="http://schemas.microsoft.com/office/drawing/2014/main" id="{5F8DD6FF-EB63-7868-6DB8-432D9B46DACF}"/>
              </a:ext>
            </a:extLst>
          </p:cNvPr>
          <p:cNvCxnSpPr>
            <a:cxnSpLocks/>
          </p:cNvCxnSpPr>
          <p:nvPr/>
        </p:nvCxnSpPr>
        <p:spPr bwMode="auto">
          <a:xfrm>
            <a:off x="5862025" y="1704265"/>
            <a:ext cx="8309" cy="2228027"/>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26" name="Straight Connector 25">
            <a:extLst>
              <a:ext uri="{FF2B5EF4-FFF2-40B4-BE49-F238E27FC236}">
                <a16:creationId xmlns:a16="http://schemas.microsoft.com/office/drawing/2014/main" id="{F098036B-58C6-B44F-253F-EDF74C7F2FEE}"/>
              </a:ext>
            </a:extLst>
          </p:cNvPr>
          <p:cNvCxnSpPr>
            <a:cxnSpLocks/>
          </p:cNvCxnSpPr>
          <p:nvPr/>
        </p:nvCxnSpPr>
        <p:spPr bwMode="auto">
          <a:xfrm>
            <a:off x="8897510" y="1733384"/>
            <a:ext cx="0" cy="2198908"/>
          </a:xfrm>
          <a:prstGeom prst="line">
            <a:avLst/>
          </a:prstGeom>
          <a:ln>
            <a:prstDash val="dash"/>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27" name="Straight Connector 26">
            <a:extLst>
              <a:ext uri="{FF2B5EF4-FFF2-40B4-BE49-F238E27FC236}">
                <a16:creationId xmlns:a16="http://schemas.microsoft.com/office/drawing/2014/main" id="{E5E8D23A-3FC5-42BF-09E1-41C442205FC2}"/>
              </a:ext>
            </a:extLst>
          </p:cNvPr>
          <p:cNvCxnSpPr>
            <a:cxnSpLocks/>
          </p:cNvCxnSpPr>
          <p:nvPr/>
        </p:nvCxnSpPr>
        <p:spPr bwMode="auto">
          <a:xfrm flipH="1">
            <a:off x="9785241" y="1702551"/>
            <a:ext cx="2073" cy="576827"/>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sp>
        <p:nvSpPr>
          <p:cNvPr id="35" name="TextBox 34">
            <a:extLst>
              <a:ext uri="{FF2B5EF4-FFF2-40B4-BE49-F238E27FC236}">
                <a16:creationId xmlns:a16="http://schemas.microsoft.com/office/drawing/2014/main" id="{E1F90B39-A5FA-49C4-8BC9-9A1EC96A44D9}"/>
              </a:ext>
            </a:extLst>
          </p:cNvPr>
          <p:cNvSpPr txBox="1"/>
          <p:nvPr/>
        </p:nvSpPr>
        <p:spPr>
          <a:xfrm>
            <a:off x="214331" y="1908315"/>
            <a:ext cx="913170" cy="338554"/>
          </a:xfrm>
          <a:prstGeom prst="rect">
            <a:avLst/>
          </a:prstGeom>
          <a:noFill/>
        </p:spPr>
        <p:txBody>
          <a:bodyPr wrap="square" rtlCol="0">
            <a:spAutoFit/>
          </a:bodyPr>
          <a:lstStyle/>
          <a:p>
            <a:r>
              <a:rPr lang="en-US" sz="1600" dirty="0"/>
              <a:t>EAC-1</a:t>
            </a:r>
          </a:p>
        </p:txBody>
      </p:sp>
      <p:sp>
        <p:nvSpPr>
          <p:cNvPr id="37" name="TextBox 36">
            <a:extLst>
              <a:ext uri="{FF2B5EF4-FFF2-40B4-BE49-F238E27FC236}">
                <a16:creationId xmlns:a16="http://schemas.microsoft.com/office/drawing/2014/main" id="{84E86F06-66C4-5E49-0660-CB7909331886}"/>
              </a:ext>
            </a:extLst>
          </p:cNvPr>
          <p:cNvSpPr txBox="1"/>
          <p:nvPr/>
        </p:nvSpPr>
        <p:spPr>
          <a:xfrm>
            <a:off x="207705" y="3643025"/>
            <a:ext cx="913170" cy="338554"/>
          </a:xfrm>
          <a:prstGeom prst="rect">
            <a:avLst/>
          </a:prstGeom>
          <a:noFill/>
        </p:spPr>
        <p:txBody>
          <a:bodyPr wrap="square" rtlCol="0">
            <a:spAutoFit/>
          </a:bodyPr>
          <a:lstStyle/>
          <a:p>
            <a:r>
              <a:rPr lang="en-US" sz="1600" dirty="0"/>
              <a:t>EAC-2</a:t>
            </a:r>
          </a:p>
        </p:txBody>
      </p:sp>
      <p:sp>
        <p:nvSpPr>
          <p:cNvPr id="39" name="TextBox 38">
            <a:extLst>
              <a:ext uri="{FF2B5EF4-FFF2-40B4-BE49-F238E27FC236}">
                <a16:creationId xmlns:a16="http://schemas.microsoft.com/office/drawing/2014/main" id="{00BA4D06-DF55-B1DE-CDC8-8EA86050B96C}"/>
              </a:ext>
            </a:extLst>
          </p:cNvPr>
          <p:cNvSpPr txBox="1"/>
          <p:nvPr/>
        </p:nvSpPr>
        <p:spPr>
          <a:xfrm>
            <a:off x="185178" y="5226659"/>
            <a:ext cx="913170" cy="338554"/>
          </a:xfrm>
          <a:prstGeom prst="rect">
            <a:avLst/>
          </a:prstGeom>
          <a:noFill/>
        </p:spPr>
        <p:txBody>
          <a:bodyPr wrap="square" rtlCol="0">
            <a:spAutoFit/>
          </a:bodyPr>
          <a:lstStyle/>
          <a:p>
            <a:r>
              <a:rPr lang="en-US" sz="1600" dirty="0"/>
              <a:t>EAC-3</a:t>
            </a:r>
          </a:p>
        </p:txBody>
      </p:sp>
      <p:sp>
        <p:nvSpPr>
          <p:cNvPr id="55" name="Star: 5 Points 54">
            <a:extLst>
              <a:ext uri="{FF2B5EF4-FFF2-40B4-BE49-F238E27FC236}">
                <a16:creationId xmlns:a16="http://schemas.microsoft.com/office/drawing/2014/main" id="{8072079F-94EA-7461-2E9A-FBD870BF9E2A}"/>
              </a:ext>
            </a:extLst>
          </p:cNvPr>
          <p:cNvSpPr/>
          <p:nvPr/>
        </p:nvSpPr>
        <p:spPr bwMode="auto">
          <a:xfrm>
            <a:off x="5185651" y="1456409"/>
            <a:ext cx="212211" cy="230300"/>
          </a:xfrm>
          <a:prstGeom prst="star5">
            <a:avLst>
              <a:gd name="adj" fmla="val 19098"/>
              <a:gd name="hf" fmla="val 105146"/>
              <a:gd name="vf" fmla="val 110557"/>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dirty="0">
              <a:ln>
                <a:noFill/>
              </a:ln>
              <a:solidFill>
                <a:schemeClr val="tx1"/>
              </a:solidFill>
              <a:effectLst/>
              <a:highlight>
                <a:srgbClr val="FFFF00"/>
              </a:highlight>
              <a:latin typeface="Arial Narrow" pitchFamily="34" charset="0"/>
            </a:endParaRPr>
          </a:p>
        </p:txBody>
      </p:sp>
      <p:sp>
        <p:nvSpPr>
          <p:cNvPr id="56" name="Star: 5 Points 55">
            <a:extLst>
              <a:ext uri="{FF2B5EF4-FFF2-40B4-BE49-F238E27FC236}">
                <a16:creationId xmlns:a16="http://schemas.microsoft.com/office/drawing/2014/main" id="{AE5C54C8-09C0-A043-4242-73B7433E0C97}"/>
              </a:ext>
            </a:extLst>
          </p:cNvPr>
          <p:cNvSpPr/>
          <p:nvPr/>
        </p:nvSpPr>
        <p:spPr bwMode="auto">
          <a:xfrm>
            <a:off x="8167311" y="1456409"/>
            <a:ext cx="212211" cy="230300"/>
          </a:xfrm>
          <a:prstGeom prst="star5">
            <a:avLst>
              <a:gd name="adj" fmla="val 19098"/>
              <a:gd name="hf" fmla="val 105146"/>
              <a:gd name="vf" fmla="val 110557"/>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dirty="0">
              <a:ln>
                <a:noFill/>
              </a:ln>
              <a:solidFill>
                <a:schemeClr val="tx1"/>
              </a:solidFill>
              <a:effectLst/>
              <a:highlight>
                <a:srgbClr val="FFFF00"/>
              </a:highlight>
              <a:latin typeface="Arial Narrow" pitchFamily="34" charset="0"/>
            </a:endParaRPr>
          </a:p>
        </p:txBody>
      </p:sp>
      <p:sp>
        <p:nvSpPr>
          <p:cNvPr id="57" name="TextBox 56">
            <a:extLst>
              <a:ext uri="{FF2B5EF4-FFF2-40B4-BE49-F238E27FC236}">
                <a16:creationId xmlns:a16="http://schemas.microsoft.com/office/drawing/2014/main" id="{3F557F41-5F9D-4FC5-C331-25CF423FF6E1}"/>
              </a:ext>
            </a:extLst>
          </p:cNvPr>
          <p:cNvSpPr txBox="1"/>
          <p:nvPr/>
        </p:nvSpPr>
        <p:spPr>
          <a:xfrm>
            <a:off x="4846193" y="1673095"/>
            <a:ext cx="955356" cy="492443"/>
          </a:xfrm>
          <a:prstGeom prst="rect">
            <a:avLst/>
          </a:prstGeom>
          <a:noFill/>
        </p:spPr>
        <p:txBody>
          <a:bodyPr wrap="square" rtlCol="0">
            <a:spAutoFit/>
          </a:bodyPr>
          <a:lstStyle/>
          <a:p>
            <a:r>
              <a:rPr lang="en-US" sz="1300" b="1" dirty="0"/>
              <a:t>PSDDs Check-in</a:t>
            </a:r>
          </a:p>
        </p:txBody>
      </p:sp>
      <p:sp>
        <p:nvSpPr>
          <p:cNvPr id="58" name="TextBox 57">
            <a:extLst>
              <a:ext uri="{FF2B5EF4-FFF2-40B4-BE49-F238E27FC236}">
                <a16:creationId xmlns:a16="http://schemas.microsoft.com/office/drawing/2014/main" id="{74B73FA0-6E2D-9314-0B33-2B2A4EFBE77C}"/>
              </a:ext>
            </a:extLst>
          </p:cNvPr>
          <p:cNvSpPr txBox="1"/>
          <p:nvPr/>
        </p:nvSpPr>
        <p:spPr>
          <a:xfrm>
            <a:off x="7680241" y="1659935"/>
            <a:ext cx="955356" cy="492443"/>
          </a:xfrm>
          <a:prstGeom prst="rect">
            <a:avLst/>
          </a:prstGeom>
          <a:noFill/>
        </p:spPr>
        <p:txBody>
          <a:bodyPr wrap="square" rtlCol="0">
            <a:spAutoFit/>
          </a:bodyPr>
          <a:lstStyle/>
          <a:p>
            <a:r>
              <a:rPr lang="en-US" sz="1300" b="1" dirty="0"/>
              <a:t>PSDDs Complete</a:t>
            </a:r>
          </a:p>
        </p:txBody>
      </p:sp>
    </p:spTree>
    <p:extLst>
      <p:ext uri="{BB962C8B-B14F-4D97-AF65-F5344CB8AC3E}">
        <p14:creationId xmlns:p14="http://schemas.microsoft.com/office/powerpoint/2010/main" val="525197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52880-8E4D-C464-53AC-365B35714E66}"/>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709C1609-EEDF-8BA9-477A-933D4366FE66}"/>
              </a:ext>
            </a:extLst>
          </p:cNvPr>
          <p:cNvSpPr>
            <a:spLocks noGrp="1"/>
          </p:cNvSpPr>
          <p:nvPr>
            <p:ph idx="1"/>
          </p:nvPr>
        </p:nvSpPr>
        <p:spPr/>
        <p:txBody>
          <a:bodyPr/>
          <a:lstStyle/>
          <a:p>
            <a:r>
              <a:rPr lang="en-US" sz="1800" dirty="0"/>
              <a:t>EAC designs and modeling have progressed rapidly across all cases</a:t>
            </a:r>
          </a:p>
          <a:p>
            <a:pPr lvl="1"/>
            <a:r>
              <a:rPr lang="en-US" dirty="0"/>
              <a:t>EAC-1 design was successfully completed in July, with a Model Configuration meeting held at the end of September.</a:t>
            </a:r>
          </a:p>
          <a:p>
            <a:pPr lvl="1"/>
            <a:r>
              <a:rPr lang="en-US" dirty="0"/>
              <a:t>For EAC-2, the team has completed the optical layout for instruments and guiders, and made significant progress on the MBA deployment concept. </a:t>
            </a:r>
          </a:p>
          <a:p>
            <a:pPr lvl="1"/>
            <a:r>
              <a:rPr lang="en-US" dirty="0"/>
              <a:t>EAC-3 design is currently focused on optical design and defining instrument volumes and layout.</a:t>
            </a:r>
          </a:p>
          <a:p>
            <a:pPr lvl="1"/>
            <a:r>
              <a:rPr lang="en-US" dirty="0"/>
              <a:t>Overall, these advancements demonstrate substantial progress in all EAC designs.</a:t>
            </a:r>
          </a:p>
          <a:p>
            <a:r>
              <a:rPr lang="en-US" dirty="0"/>
              <a:t>System design and modeling teams have collaborated effectively across government organizations to achieve EAC design objectives:</a:t>
            </a:r>
          </a:p>
          <a:p>
            <a:pPr lvl="1"/>
            <a:r>
              <a:rPr lang="en-US" dirty="0"/>
              <a:t>Sizing the observatory, conducting performance studies, performing design reconnaissance, and refining process through ‘pipe-cleaning’</a:t>
            </a:r>
          </a:p>
          <a:p>
            <a:r>
              <a:rPr lang="en-US" dirty="0"/>
              <a:t>Disciplinary models are now complete for EAC-1, allowing the start of integrated modeling analysis</a:t>
            </a:r>
          </a:p>
          <a:p>
            <a:pPr lvl="1"/>
            <a:r>
              <a:rPr lang="en-US" dirty="0"/>
              <a:t>Initial stability performance assessments for contrast, LOS, WFE, pupil, and beam walk</a:t>
            </a:r>
          </a:p>
          <a:p>
            <a:pPr lvl="1"/>
            <a:r>
              <a:rPr lang="en-US" dirty="0"/>
              <a:t>Define controller bandwidths and closed-loop performance for thermal control, WFS&amp;C for telescope and Coronagraph Instrument, ACS, and LOS control</a:t>
            </a:r>
          </a:p>
          <a:p>
            <a:pPr lvl="1"/>
            <a:endParaRPr lang="en-US" dirty="0"/>
          </a:p>
          <a:p>
            <a:pPr lvl="1"/>
            <a:endParaRPr lang="en-US" dirty="0"/>
          </a:p>
          <a:p>
            <a:pPr lvl="1"/>
            <a:endParaRPr lang="en-US" dirty="0"/>
          </a:p>
          <a:p>
            <a:endParaRPr lang="en-US" sz="1800" dirty="0"/>
          </a:p>
          <a:p>
            <a:endParaRPr lang="en-US" dirty="0"/>
          </a:p>
        </p:txBody>
      </p:sp>
    </p:spTree>
    <p:extLst>
      <p:ext uri="{BB962C8B-B14F-4D97-AF65-F5344CB8AC3E}">
        <p14:creationId xmlns:p14="http://schemas.microsoft.com/office/powerpoint/2010/main" val="3929320895"/>
      </p:ext>
    </p:extLst>
  </p:cSld>
  <p:clrMapOvr>
    <a:masterClrMapping/>
  </p:clrMapOvr>
</p:sld>
</file>

<file path=ppt/theme/theme1.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AF2BE36233740498648DEEB130915F5" ma:contentTypeVersion="14" ma:contentTypeDescription="Create a new document." ma:contentTypeScope="" ma:versionID="2f6007f8522a49c52e3099581865a827">
  <xsd:schema xmlns:xsd="http://www.w3.org/2001/XMLSchema" xmlns:xs="http://www.w3.org/2001/XMLSchema" xmlns:p="http://schemas.microsoft.com/office/2006/metadata/properties" xmlns:ns2="4fdc1510-e77c-4057-849f-7f881e9522c1" xmlns:ns3="5ab3c940-f3d0-4b79-aeed-31457e906351" targetNamespace="http://schemas.microsoft.com/office/2006/metadata/properties" ma:root="true" ma:fieldsID="59695948cec557526792ffa4a9b1d2c1" ns2:_="" ns3:_="">
    <xsd:import namespace="4fdc1510-e77c-4057-849f-7f881e9522c1"/>
    <xsd:import namespace="5ab3c940-f3d0-4b79-aeed-31457e90635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dc1510-e77c-4057-849f-7f881e9522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ab3c940-f3d0-4b79-aeed-31457e90635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955e2008-c5f0-4cb3-bcaf-56844ddaa4dd}" ma:internalName="TaxCatchAll" ma:showField="CatchAllData" ma:web="5ab3c940-f3d0-4b79-aeed-31457e90635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fdc1510-e77c-4057-849f-7f881e9522c1">
      <Terms xmlns="http://schemas.microsoft.com/office/infopath/2007/PartnerControls"/>
    </lcf76f155ced4ddcb4097134ff3c332f>
    <TaxCatchAll xmlns="5ab3c940-f3d0-4b79-aeed-31457e906351" xsi:nil="true"/>
  </documentManagement>
</p:properties>
</file>

<file path=customXml/itemProps1.xml><?xml version="1.0" encoding="utf-8"?>
<ds:datastoreItem xmlns:ds="http://schemas.openxmlformats.org/officeDocument/2006/customXml" ds:itemID="{91DCA558-DAC1-4B6C-9542-E40B5126F9E3}">
  <ds:schemaRefs>
    <ds:schemaRef ds:uri="http://schemas.microsoft.com/sharepoint/v3/contenttype/forms"/>
  </ds:schemaRefs>
</ds:datastoreItem>
</file>

<file path=customXml/itemProps2.xml><?xml version="1.0" encoding="utf-8"?>
<ds:datastoreItem xmlns:ds="http://schemas.openxmlformats.org/officeDocument/2006/customXml" ds:itemID="{F269C345-DEB7-45BD-8599-40471E205BB0}">
  <ds:schemaRefs>
    <ds:schemaRef ds:uri="4fdc1510-e77c-4057-849f-7f881e9522c1"/>
    <ds:schemaRef ds:uri="5ab3c940-f3d0-4b79-aeed-31457e90635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A9C6422-1993-420F-B85D-C396A9A82EFE}">
  <ds:schemaRefs>
    <ds:schemaRef ds:uri="http://schemas.microsoft.com/office/2006/documentManagement/types"/>
    <ds:schemaRef ds:uri="http://purl.org/dc/elements/1.1/"/>
    <ds:schemaRef ds:uri="http://purl.org/dc/dcmitype/"/>
    <ds:schemaRef ds:uri="http://schemas.microsoft.com/office/infopath/2007/PartnerControls"/>
    <ds:schemaRef ds:uri="http://schemas.microsoft.com/office/2006/metadata/properties"/>
    <ds:schemaRef ds:uri="http://schemas.openxmlformats.org/package/2006/metadata/core-properties"/>
    <ds:schemaRef ds:uri="5ab3c940-f3d0-4b79-aeed-31457e906351"/>
    <ds:schemaRef ds:uri="4fdc1510-e77c-4057-849f-7f881e9522c1"/>
    <ds:schemaRef ds:uri="http://www.w3.org/XML/1998/namespace"/>
    <ds:schemaRef ds:uri="http://purl.org/dc/te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6098</TotalTime>
  <Words>1953</Words>
  <Application>Microsoft Office PowerPoint</Application>
  <PresentationFormat>Widescreen</PresentationFormat>
  <Paragraphs>249</Paragraphs>
  <Slides>15</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Arial</vt:lpstr>
      <vt:lpstr>Arial Narrow</vt:lpstr>
      <vt:lpstr>Avenir</vt:lpstr>
      <vt:lpstr>Avenir Next Condensed Medium</vt:lpstr>
      <vt:lpstr>Calibri</vt:lpstr>
      <vt:lpstr>Courier New</vt:lpstr>
      <vt:lpstr>Helvetica</vt:lpstr>
      <vt:lpstr>Source Sans Pro</vt:lpstr>
      <vt:lpstr>Wingdings</vt:lpstr>
      <vt:lpstr>1_Blank Presentation</vt:lpstr>
      <vt:lpstr>Exploratory Analytic Cases (EACs) </vt:lpstr>
      <vt:lpstr>EAC System Design and Modeling Team</vt:lpstr>
      <vt:lpstr>PowerPoint Presentation</vt:lpstr>
      <vt:lpstr>EAC-1 Design Evolution</vt:lpstr>
      <vt:lpstr>EAC-1 Design Configuration</vt:lpstr>
      <vt:lpstr>PowerPoint Presentation</vt:lpstr>
      <vt:lpstr>EAC-1 Analysis Model Configuration </vt:lpstr>
      <vt:lpstr>Starlight Suppression Modeling Flow</vt:lpstr>
      <vt:lpstr>EAC-2 Design Status (1 of 4)</vt:lpstr>
      <vt:lpstr>EAC-2 Design Status (2 of 4)</vt:lpstr>
      <vt:lpstr>EAC-2 Design Status (3 of 4)</vt:lpstr>
      <vt:lpstr>EAC-2 Design Status (4 of 4)</vt:lpstr>
      <vt:lpstr>EAC-3 Design Status</vt:lpstr>
      <vt:lpstr>EAC 1-3 Design and Modeling Milestone Dates</vt:lpstr>
      <vt:lpstr>Summary</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Deere, Kay M. (GSFC-440.0)[ASRC FEDERAL SYSTEM SOLUTIONS]</dc:creator>
  <cp:lastModifiedBy>Liu, Alice (GSFC-5920)</cp:lastModifiedBy>
  <cp:revision>64</cp:revision>
  <cp:lastPrinted>2023-03-10T16:25:36Z</cp:lastPrinted>
  <dcterms:created xsi:type="dcterms:W3CDTF">2021-06-01T22:51:18Z</dcterms:created>
  <dcterms:modified xsi:type="dcterms:W3CDTF">2024-10-11T20:22:00Z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0x0101003AF2BE36233740498648DEEB130915F5</vt:lpwstr>
  </property>
  <property fmtid="{D5CDD505-2E9C-101B-9397-08002B2CF9AE}" pid="3" name="MediaServiceImageTags">
    <vt:lpwstr/>
  </property>
</Properties>
</file>