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5" r:id="rId5"/>
    <p:sldMasterId id="2147483687" r:id="rId6"/>
    <p:sldMasterId id="2147483731" r:id="rId7"/>
    <p:sldMasterId id="2147483760" r:id="rId8"/>
  </p:sldMasterIdLst>
  <p:notesMasterIdLst>
    <p:notesMasterId r:id="rId47"/>
  </p:notesMasterIdLst>
  <p:sldIdLst>
    <p:sldId id="256" r:id="rId9"/>
    <p:sldId id="275" r:id="rId10"/>
    <p:sldId id="2142534374" r:id="rId11"/>
    <p:sldId id="2142534377" r:id="rId12"/>
    <p:sldId id="350" r:id="rId13"/>
    <p:sldId id="257" r:id="rId14"/>
    <p:sldId id="284" r:id="rId15"/>
    <p:sldId id="299" r:id="rId16"/>
    <p:sldId id="283" r:id="rId17"/>
    <p:sldId id="2147483498" r:id="rId18"/>
    <p:sldId id="346" r:id="rId19"/>
    <p:sldId id="286" r:id="rId20"/>
    <p:sldId id="309" r:id="rId21"/>
    <p:sldId id="261" r:id="rId22"/>
    <p:sldId id="2142533428" r:id="rId23"/>
    <p:sldId id="2142533427" r:id="rId24"/>
    <p:sldId id="2142533591" r:id="rId25"/>
    <p:sldId id="267" r:id="rId26"/>
    <p:sldId id="2142533075" r:id="rId27"/>
    <p:sldId id="2147473642" r:id="rId28"/>
    <p:sldId id="349" r:id="rId29"/>
    <p:sldId id="268" r:id="rId30"/>
    <p:sldId id="2147308100" r:id="rId31"/>
    <p:sldId id="2147308139" r:id="rId32"/>
    <p:sldId id="2147473576" r:id="rId33"/>
    <p:sldId id="2147473577" r:id="rId34"/>
    <p:sldId id="2147478938" r:id="rId35"/>
    <p:sldId id="2147478930" r:id="rId36"/>
    <p:sldId id="2147483645" r:id="rId37"/>
    <p:sldId id="2147478926" r:id="rId38"/>
    <p:sldId id="264" r:id="rId39"/>
    <p:sldId id="258" r:id="rId40"/>
    <p:sldId id="2147483497" r:id="rId41"/>
    <p:sldId id="2147483580" r:id="rId42"/>
    <p:sldId id="290" r:id="rId43"/>
    <p:sldId id="344" r:id="rId44"/>
    <p:sldId id="292" r:id="rId45"/>
    <p:sldId id="26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D5A734-7B01-6241-9A91-4058CE8097E3}" v="201" dt="2024-10-15T17:55:00.214"/>
    <p1510:client id="{AB6DCA4C-1B3B-271A-F52B-4670AD641FAC}" v="9" dt="2024-10-16T13:07:03.2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p:restoredTop sz="94658"/>
  </p:normalViewPr>
  <p:slideViewPr>
    <p:cSldViewPr snapToGrid="0">
      <p:cViewPr varScale="1">
        <p:scale>
          <a:sx n="91" d="100"/>
          <a:sy n="91" d="100"/>
        </p:scale>
        <p:origin x="7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4495CA-63D7-40D9-96EF-F6626F4F8451}" type="doc">
      <dgm:prSet loTypeId="urn:microsoft.com/office/officeart/2005/8/layout/cycle8" loCatId="cycle" qsTypeId="urn:microsoft.com/office/officeart/2005/8/quickstyle/simple5" qsCatId="simple" csTypeId="urn:microsoft.com/office/officeart/2005/8/colors/colorful5" csCatId="colorful" phldr="1"/>
      <dgm:spPr/>
    </dgm:pt>
    <dgm:pt modelId="{4A933383-E429-482A-98B3-0F3601816BC8}">
      <dgm:prSet phldrT="[Text]"/>
      <dgm:spPr/>
      <dgm:t>
        <a:bodyPr/>
        <a:lstStyle/>
        <a:p>
          <a:r>
            <a:rPr lang="en-US" b="1"/>
            <a:t>Operational Excellence</a:t>
          </a:r>
        </a:p>
        <a:p>
          <a:endParaRPr lang="en-US" b="1"/>
        </a:p>
      </dgm:t>
    </dgm:pt>
    <dgm:pt modelId="{ABD42A41-7078-4042-9F9D-6E987ECB88F2}" type="parTrans" cxnId="{79FE5930-00CE-4173-85AB-CF52C35A5C5D}">
      <dgm:prSet/>
      <dgm:spPr/>
      <dgm:t>
        <a:bodyPr/>
        <a:lstStyle/>
        <a:p>
          <a:endParaRPr lang="en-US"/>
        </a:p>
      </dgm:t>
    </dgm:pt>
    <dgm:pt modelId="{6E098DA4-622C-4E5A-AA03-C68C63C565E3}" type="sibTrans" cxnId="{79FE5930-00CE-4173-85AB-CF52C35A5C5D}">
      <dgm:prSet/>
      <dgm:spPr/>
      <dgm:t>
        <a:bodyPr/>
        <a:lstStyle/>
        <a:p>
          <a:endParaRPr lang="en-US"/>
        </a:p>
      </dgm:t>
    </dgm:pt>
    <dgm:pt modelId="{2F51B047-68F3-45E4-9AA9-F8718CBD7EA5}">
      <dgm:prSet phldrT="[Text]"/>
      <dgm:spPr/>
      <dgm:t>
        <a:bodyPr/>
        <a:lstStyle/>
        <a:p>
          <a:r>
            <a:rPr lang="en-US" b="1"/>
            <a:t>Great Customer Experiences</a:t>
          </a:r>
        </a:p>
      </dgm:t>
    </dgm:pt>
    <dgm:pt modelId="{DAC97051-816B-4976-B9BD-3FA718D7AF85}" type="parTrans" cxnId="{B1BEF23D-BADC-49C9-A5AA-E94332C082E3}">
      <dgm:prSet/>
      <dgm:spPr/>
      <dgm:t>
        <a:bodyPr/>
        <a:lstStyle/>
        <a:p>
          <a:endParaRPr lang="en-US"/>
        </a:p>
      </dgm:t>
    </dgm:pt>
    <dgm:pt modelId="{94875933-9A16-4433-9FC0-60EF379F4309}" type="sibTrans" cxnId="{B1BEF23D-BADC-49C9-A5AA-E94332C082E3}">
      <dgm:prSet/>
      <dgm:spPr/>
      <dgm:t>
        <a:bodyPr/>
        <a:lstStyle/>
        <a:p>
          <a:endParaRPr lang="en-US"/>
        </a:p>
      </dgm:t>
    </dgm:pt>
    <dgm:pt modelId="{4367F838-3E14-4DBE-A0D7-0AC293A594EB}">
      <dgm:prSet phldrT="[Text]"/>
      <dgm:spPr/>
      <dgm:t>
        <a:bodyPr/>
        <a:lstStyle/>
        <a:p>
          <a:r>
            <a:rPr lang="en-US" b="1"/>
            <a:t>Mission Enabling Transformation</a:t>
          </a:r>
        </a:p>
        <a:p>
          <a:endParaRPr lang="en-US" b="1"/>
        </a:p>
      </dgm:t>
    </dgm:pt>
    <dgm:pt modelId="{44DD575F-66CA-4B89-B000-DD15E084A6A6}" type="parTrans" cxnId="{97F8AA43-B097-44FC-975C-4F064BDA71B8}">
      <dgm:prSet/>
      <dgm:spPr/>
      <dgm:t>
        <a:bodyPr/>
        <a:lstStyle/>
        <a:p>
          <a:endParaRPr lang="en-US"/>
        </a:p>
      </dgm:t>
    </dgm:pt>
    <dgm:pt modelId="{BE95C5B4-4B43-4D63-8997-AF24F753C10F}" type="sibTrans" cxnId="{97F8AA43-B097-44FC-975C-4F064BDA71B8}">
      <dgm:prSet/>
      <dgm:spPr/>
      <dgm:t>
        <a:bodyPr/>
        <a:lstStyle/>
        <a:p>
          <a:endParaRPr lang="en-US"/>
        </a:p>
      </dgm:t>
    </dgm:pt>
    <dgm:pt modelId="{5F1D01BA-15CB-4C11-BB94-E7BB374EBECD}" type="pres">
      <dgm:prSet presAssocID="{F74495CA-63D7-40D9-96EF-F6626F4F8451}" presName="compositeShape" presStyleCnt="0">
        <dgm:presLayoutVars>
          <dgm:chMax val="7"/>
          <dgm:dir/>
          <dgm:resizeHandles val="exact"/>
        </dgm:presLayoutVars>
      </dgm:prSet>
      <dgm:spPr/>
    </dgm:pt>
    <dgm:pt modelId="{3A5CBC43-8DDB-475D-A971-A07A22EF989A}" type="pres">
      <dgm:prSet presAssocID="{F74495CA-63D7-40D9-96EF-F6626F4F8451}" presName="wedge1" presStyleLbl="node1" presStyleIdx="0" presStyleCnt="3"/>
      <dgm:spPr/>
    </dgm:pt>
    <dgm:pt modelId="{6A4FCF66-09CD-4B19-AB1C-E61C763EC6C7}" type="pres">
      <dgm:prSet presAssocID="{F74495CA-63D7-40D9-96EF-F6626F4F8451}" presName="dummy1a" presStyleCnt="0"/>
      <dgm:spPr/>
    </dgm:pt>
    <dgm:pt modelId="{AEB7BB0D-9492-4850-8860-35ADCF2A4AAF}" type="pres">
      <dgm:prSet presAssocID="{F74495CA-63D7-40D9-96EF-F6626F4F8451}" presName="dummy1b" presStyleCnt="0"/>
      <dgm:spPr/>
    </dgm:pt>
    <dgm:pt modelId="{5B38EB0F-8E7F-4406-BDFA-BF2866B4D9E5}" type="pres">
      <dgm:prSet presAssocID="{F74495CA-63D7-40D9-96EF-F6626F4F8451}" presName="wedge1Tx" presStyleLbl="node1" presStyleIdx="0" presStyleCnt="3">
        <dgm:presLayoutVars>
          <dgm:chMax val="0"/>
          <dgm:chPref val="0"/>
          <dgm:bulletEnabled val="1"/>
        </dgm:presLayoutVars>
      </dgm:prSet>
      <dgm:spPr/>
    </dgm:pt>
    <dgm:pt modelId="{4523F0CD-1758-42DC-AA7B-ED5E2ACF5FD7}" type="pres">
      <dgm:prSet presAssocID="{F74495CA-63D7-40D9-96EF-F6626F4F8451}" presName="wedge2" presStyleLbl="node1" presStyleIdx="1" presStyleCnt="3"/>
      <dgm:spPr/>
    </dgm:pt>
    <dgm:pt modelId="{343083E0-5FA4-4783-9354-D2A4DE147332}" type="pres">
      <dgm:prSet presAssocID="{F74495CA-63D7-40D9-96EF-F6626F4F8451}" presName="dummy2a" presStyleCnt="0"/>
      <dgm:spPr/>
    </dgm:pt>
    <dgm:pt modelId="{42F22944-6BFD-4239-9457-A267FF8400FF}" type="pres">
      <dgm:prSet presAssocID="{F74495CA-63D7-40D9-96EF-F6626F4F8451}" presName="dummy2b" presStyleCnt="0"/>
      <dgm:spPr/>
    </dgm:pt>
    <dgm:pt modelId="{3B1C3B61-7BC7-4F58-AF18-4139FB47431B}" type="pres">
      <dgm:prSet presAssocID="{F74495CA-63D7-40D9-96EF-F6626F4F8451}" presName="wedge2Tx" presStyleLbl="node1" presStyleIdx="1" presStyleCnt="3">
        <dgm:presLayoutVars>
          <dgm:chMax val="0"/>
          <dgm:chPref val="0"/>
          <dgm:bulletEnabled val="1"/>
        </dgm:presLayoutVars>
      </dgm:prSet>
      <dgm:spPr/>
    </dgm:pt>
    <dgm:pt modelId="{458AB4B6-97F9-4BA2-ABD7-0E313CC36E92}" type="pres">
      <dgm:prSet presAssocID="{F74495CA-63D7-40D9-96EF-F6626F4F8451}" presName="wedge3" presStyleLbl="node1" presStyleIdx="2" presStyleCnt="3"/>
      <dgm:spPr/>
    </dgm:pt>
    <dgm:pt modelId="{A1BA963E-BE5B-401B-99C1-25424DAFF940}" type="pres">
      <dgm:prSet presAssocID="{F74495CA-63D7-40D9-96EF-F6626F4F8451}" presName="dummy3a" presStyleCnt="0"/>
      <dgm:spPr/>
    </dgm:pt>
    <dgm:pt modelId="{15622951-7118-4352-A18F-73DFE9333640}" type="pres">
      <dgm:prSet presAssocID="{F74495CA-63D7-40D9-96EF-F6626F4F8451}" presName="dummy3b" presStyleCnt="0"/>
      <dgm:spPr/>
    </dgm:pt>
    <dgm:pt modelId="{CCA1DE23-9092-4FCB-8E91-FC4B32E21108}" type="pres">
      <dgm:prSet presAssocID="{F74495CA-63D7-40D9-96EF-F6626F4F8451}" presName="wedge3Tx" presStyleLbl="node1" presStyleIdx="2" presStyleCnt="3">
        <dgm:presLayoutVars>
          <dgm:chMax val="0"/>
          <dgm:chPref val="0"/>
          <dgm:bulletEnabled val="1"/>
        </dgm:presLayoutVars>
      </dgm:prSet>
      <dgm:spPr/>
    </dgm:pt>
    <dgm:pt modelId="{4327AAF4-ACAD-44CF-A839-388386D170CA}" type="pres">
      <dgm:prSet presAssocID="{6E098DA4-622C-4E5A-AA03-C68C63C565E3}" presName="arrowWedge1" presStyleLbl="fgSibTrans2D1" presStyleIdx="0" presStyleCnt="3"/>
      <dgm:spPr/>
    </dgm:pt>
    <dgm:pt modelId="{36B33486-686F-49F1-9065-1906D139D7EE}" type="pres">
      <dgm:prSet presAssocID="{94875933-9A16-4433-9FC0-60EF379F4309}" presName="arrowWedge2" presStyleLbl="fgSibTrans2D1" presStyleIdx="1" presStyleCnt="3"/>
      <dgm:spPr/>
    </dgm:pt>
    <dgm:pt modelId="{7445D9BB-DF3A-44FA-9D81-44DAD81944C0}" type="pres">
      <dgm:prSet presAssocID="{BE95C5B4-4B43-4D63-8997-AF24F753C10F}" presName="arrowWedge3" presStyleLbl="fgSibTrans2D1" presStyleIdx="2" presStyleCnt="3"/>
      <dgm:spPr/>
    </dgm:pt>
  </dgm:ptLst>
  <dgm:cxnLst>
    <dgm:cxn modelId="{BC5B480C-05EB-48D9-9596-A7EB587246D1}" type="presOf" srcId="{2F51B047-68F3-45E4-9AA9-F8718CBD7EA5}" destId="{4523F0CD-1758-42DC-AA7B-ED5E2ACF5FD7}" srcOrd="0" destOrd="0" presId="urn:microsoft.com/office/officeart/2005/8/layout/cycle8"/>
    <dgm:cxn modelId="{784CA623-A233-4A8D-B8B4-547C33022115}" type="presOf" srcId="{4A933383-E429-482A-98B3-0F3601816BC8}" destId="{5B38EB0F-8E7F-4406-BDFA-BF2866B4D9E5}" srcOrd="1" destOrd="0" presId="urn:microsoft.com/office/officeart/2005/8/layout/cycle8"/>
    <dgm:cxn modelId="{79FE5930-00CE-4173-85AB-CF52C35A5C5D}" srcId="{F74495CA-63D7-40D9-96EF-F6626F4F8451}" destId="{4A933383-E429-482A-98B3-0F3601816BC8}" srcOrd="0" destOrd="0" parTransId="{ABD42A41-7078-4042-9F9D-6E987ECB88F2}" sibTransId="{6E098DA4-622C-4E5A-AA03-C68C63C565E3}"/>
    <dgm:cxn modelId="{B1BEF23D-BADC-49C9-A5AA-E94332C082E3}" srcId="{F74495CA-63D7-40D9-96EF-F6626F4F8451}" destId="{2F51B047-68F3-45E4-9AA9-F8718CBD7EA5}" srcOrd="1" destOrd="0" parTransId="{DAC97051-816B-4976-B9BD-3FA718D7AF85}" sibTransId="{94875933-9A16-4433-9FC0-60EF379F4309}"/>
    <dgm:cxn modelId="{97F8AA43-B097-44FC-975C-4F064BDA71B8}" srcId="{F74495CA-63D7-40D9-96EF-F6626F4F8451}" destId="{4367F838-3E14-4DBE-A0D7-0AC293A594EB}" srcOrd="2" destOrd="0" parTransId="{44DD575F-66CA-4B89-B000-DD15E084A6A6}" sibTransId="{BE95C5B4-4B43-4D63-8997-AF24F753C10F}"/>
    <dgm:cxn modelId="{55D1A04A-D8D7-4DFC-9F16-EC0561CD97EE}" type="presOf" srcId="{F74495CA-63D7-40D9-96EF-F6626F4F8451}" destId="{5F1D01BA-15CB-4C11-BB94-E7BB374EBECD}" srcOrd="0" destOrd="0" presId="urn:microsoft.com/office/officeart/2005/8/layout/cycle8"/>
    <dgm:cxn modelId="{59466171-7B4E-45F9-8A63-592297E2F29A}" type="presOf" srcId="{4A933383-E429-482A-98B3-0F3601816BC8}" destId="{3A5CBC43-8DDB-475D-A971-A07A22EF989A}" srcOrd="0" destOrd="0" presId="urn:microsoft.com/office/officeart/2005/8/layout/cycle8"/>
    <dgm:cxn modelId="{38EEB1A5-3957-436A-9E2D-20B11FAE0276}" type="presOf" srcId="{2F51B047-68F3-45E4-9AA9-F8718CBD7EA5}" destId="{3B1C3B61-7BC7-4F58-AF18-4139FB47431B}" srcOrd="1" destOrd="0" presId="urn:microsoft.com/office/officeart/2005/8/layout/cycle8"/>
    <dgm:cxn modelId="{26A755C7-B120-4610-A2AD-8F53CF87AF9A}" type="presOf" srcId="{4367F838-3E14-4DBE-A0D7-0AC293A594EB}" destId="{458AB4B6-97F9-4BA2-ABD7-0E313CC36E92}" srcOrd="0" destOrd="0" presId="urn:microsoft.com/office/officeart/2005/8/layout/cycle8"/>
    <dgm:cxn modelId="{E2BEA1EB-6440-42E1-88B2-BE541A533404}" type="presOf" srcId="{4367F838-3E14-4DBE-A0D7-0AC293A594EB}" destId="{CCA1DE23-9092-4FCB-8E91-FC4B32E21108}" srcOrd="1" destOrd="0" presId="urn:microsoft.com/office/officeart/2005/8/layout/cycle8"/>
    <dgm:cxn modelId="{58FCFE8D-220D-47BC-8844-082FAAE5A548}" type="presParOf" srcId="{5F1D01BA-15CB-4C11-BB94-E7BB374EBECD}" destId="{3A5CBC43-8DDB-475D-A971-A07A22EF989A}" srcOrd="0" destOrd="0" presId="urn:microsoft.com/office/officeart/2005/8/layout/cycle8"/>
    <dgm:cxn modelId="{24BC1943-23ED-474C-BA94-4500F35DD57C}" type="presParOf" srcId="{5F1D01BA-15CB-4C11-BB94-E7BB374EBECD}" destId="{6A4FCF66-09CD-4B19-AB1C-E61C763EC6C7}" srcOrd="1" destOrd="0" presId="urn:microsoft.com/office/officeart/2005/8/layout/cycle8"/>
    <dgm:cxn modelId="{81B66DAA-A077-4889-A1A6-B107319F1B12}" type="presParOf" srcId="{5F1D01BA-15CB-4C11-BB94-E7BB374EBECD}" destId="{AEB7BB0D-9492-4850-8860-35ADCF2A4AAF}" srcOrd="2" destOrd="0" presId="urn:microsoft.com/office/officeart/2005/8/layout/cycle8"/>
    <dgm:cxn modelId="{ED3D9E5E-B647-40B3-AE13-D96018616BE5}" type="presParOf" srcId="{5F1D01BA-15CB-4C11-BB94-E7BB374EBECD}" destId="{5B38EB0F-8E7F-4406-BDFA-BF2866B4D9E5}" srcOrd="3" destOrd="0" presId="urn:microsoft.com/office/officeart/2005/8/layout/cycle8"/>
    <dgm:cxn modelId="{13CA2246-C8E1-40A5-9E91-45BDE95D659B}" type="presParOf" srcId="{5F1D01BA-15CB-4C11-BB94-E7BB374EBECD}" destId="{4523F0CD-1758-42DC-AA7B-ED5E2ACF5FD7}" srcOrd="4" destOrd="0" presId="urn:microsoft.com/office/officeart/2005/8/layout/cycle8"/>
    <dgm:cxn modelId="{DD1F64AF-386D-417F-A317-AEB43298A20F}" type="presParOf" srcId="{5F1D01BA-15CB-4C11-BB94-E7BB374EBECD}" destId="{343083E0-5FA4-4783-9354-D2A4DE147332}" srcOrd="5" destOrd="0" presId="urn:microsoft.com/office/officeart/2005/8/layout/cycle8"/>
    <dgm:cxn modelId="{A700C0A7-6F82-4571-B234-76C633B11234}" type="presParOf" srcId="{5F1D01BA-15CB-4C11-BB94-E7BB374EBECD}" destId="{42F22944-6BFD-4239-9457-A267FF8400FF}" srcOrd="6" destOrd="0" presId="urn:microsoft.com/office/officeart/2005/8/layout/cycle8"/>
    <dgm:cxn modelId="{0ABD0AEF-62BA-4430-9845-B3138B682412}" type="presParOf" srcId="{5F1D01BA-15CB-4C11-BB94-E7BB374EBECD}" destId="{3B1C3B61-7BC7-4F58-AF18-4139FB47431B}" srcOrd="7" destOrd="0" presId="urn:microsoft.com/office/officeart/2005/8/layout/cycle8"/>
    <dgm:cxn modelId="{76B95340-2779-451E-9D7C-47CEB808400C}" type="presParOf" srcId="{5F1D01BA-15CB-4C11-BB94-E7BB374EBECD}" destId="{458AB4B6-97F9-4BA2-ABD7-0E313CC36E92}" srcOrd="8" destOrd="0" presId="urn:microsoft.com/office/officeart/2005/8/layout/cycle8"/>
    <dgm:cxn modelId="{49898F82-23A1-4CDA-9BE4-72C4D16F5C28}" type="presParOf" srcId="{5F1D01BA-15CB-4C11-BB94-E7BB374EBECD}" destId="{A1BA963E-BE5B-401B-99C1-25424DAFF940}" srcOrd="9" destOrd="0" presId="urn:microsoft.com/office/officeart/2005/8/layout/cycle8"/>
    <dgm:cxn modelId="{07E337D6-2864-4ACB-91D6-6B6D6162F756}" type="presParOf" srcId="{5F1D01BA-15CB-4C11-BB94-E7BB374EBECD}" destId="{15622951-7118-4352-A18F-73DFE9333640}" srcOrd="10" destOrd="0" presId="urn:microsoft.com/office/officeart/2005/8/layout/cycle8"/>
    <dgm:cxn modelId="{EAFB0DEA-95DE-468C-8BB3-282587775EEE}" type="presParOf" srcId="{5F1D01BA-15CB-4C11-BB94-E7BB374EBECD}" destId="{CCA1DE23-9092-4FCB-8E91-FC4B32E21108}" srcOrd="11" destOrd="0" presId="urn:microsoft.com/office/officeart/2005/8/layout/cycle8"/>
    <dgm:cxn modelId="{722663EC-801B-4D6A-84C0-F8B8C7BD4242}" type="presParOf" srcId="{5F1D01BA-15CB-4C11-BB94-E7BB374EBECD}" destId="{4327AAF4-ACAD-44CF-A839-388386D170CA}" srcOrd="12" destOrd="0" presId="urn:microsoft.com/office/officeart/2005/8/layout/cycle8"/>
    <dgm:cxn modelId="{847F1261-7DD2-4B48-9E5B-0CFF96024B17}" type="presParOf" srcId="{5F1D01BA-15CB-4C11-BB94-E7BB374EBECD}" destId="{36B33486-686F-49F1-9065-1906D139D7EE}" srcOrd="13" destOrd="0" presId="urn:microsoft.com/office/officeart/2005/8/layout/cycle8"/>
    <dgm:cxn modelId="{3349D939-FABB-4197-ADB7-4232151010C4}" type="presParOf" srcId="{5F1D01BA-15CB-4C11-BB94-E7BB374EBECD}" destId="{7445D9BB-DF3A-44FA-9D81-44DAD81944C0}"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5CBC43-8DDB-475D-A971-A07A22EF989A}">
      <dsp:nvSpPr>
        <dsp:cNvPr id="0" name=""/>
        <dsp:cNvSpPr/>
      </dsp:nvSpPr>
      <dsp:spPr>
        <a:xfrm>
          <a:off x="1560361" y="335463"/>
          <a:ext cx="4335223" cy="4335223"/>
        </a:xfrm>
        <a:prstGeom prst="pie">
          <a:avLst>
            <a:gd name="adj1" fmla="val 16200000"/>
            <a:gd name="adj2" fmla="val 1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Operational Excellence</a:t>
          </a:r>
        </a:p>
        <a:p>
          <a:pPr marL="0" lvl="0" indent="0" algn="ctr" defTabSz="800100">
            <a:lnSpc>
              <a:spcPct val="90000"/>
            </a:lnSpc>
            <a:spcBef>
              <a:spcPct val="0"/>
            </a:spcBef>
            <a:spcAft>
              <a:spcPct val="35000"/>
            </a:spcAft>
            <a:buNone/>
          </a:pPr>
          <a:endParaRPr lang="en-US" sz="1800" b="1" kern="1200"/>
        </a:p>
      </dsp:txBody>
      <dsp:txXfrm>
        <a:off x="3845127" y="1254118"/>
        <a:ext cx="1548294" cy="1290245"/>
      </dsp:txXfrm>
    </dsp:sp>
    <dsp:sp modelId="{4523F0CD-1758-42DC-AA7B-ED5E2ACF5FD7}">
      <dsp:nvSpPr>
        <dsp:cNvPr id="0" name=""/>
        <dsp:cNvSpPr/>
      </dsp:nvSpPr>
      <dsp:spPr>
        <a:xfrm>
          <a:off x="1471076" y="490293"/>
          <a:ext cx="4335223" cy="4335223"/>
        </a:xfrm>
        <a:prstGeom prst="pie">
          <a:avLst>
            <a:gd name="adj1" fmla="val 1800000"/>
            <a:gd name="adj2" fmla="val 900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Great Customer Experiences</a:t>
          </a:r>
        </a:p>
      </dsp:txBody>
      <dsp:txXfrm>
        <a:off x="2503272" y="3303027"/>
        <a:ext cx="2322440" cy="1135415"/>
      </dsp:txXfrm>
    </dsp:sp>
    <dsp:sp modelId="{458AB4B6-97F9-4BA2-ABD7-0E313CC36E92}">
      <dsp:nvSpPr>
        <dsp:cNvPr id="0" name=""/>
        <dsp:cNvSpPr/>
      </dsp:nvSpPr>
      <dsp:spPr>
        <a:xfrm>
          <a:off x="1381791" y="335463"/>
          <a:ext cx="4335223" cy="4335223"/>
        </a:xfrm>
        <a:prstGeom prst="pie">
          <a:avLst>
            <a:gd name="adj1" fmla="val 9000000"/>
            <a:gd name="adj2" fmla="val 1620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Mission Enabling Transformation</a:t>
          </a:r>
        </a:p>
        <a:p>
          <a:pPr marL="0" lvl="0" indent="0" algn="ctr" defTabSz="800100">
            <a:lnSpc>
              <a:spcPct val="90000"/>
            </a:lnSpc>
            <a:spcBef>
              <a:spcPct val="0"/>
            </a:spcBef>
            <a:spcAft>
              <a:spcPct val="35000"/>
            </a:spcAft>
            <a:buNone/>
          </a:pPr>
          <a:endParaRPr lang="en-US" sz="1800" b="1" kern="1200"/>
        </a:p>
      </dsp:txBody>
      <dsp:txXfrm>
        <a:off x="1883954" y="1254118"/>
        <a:ext cx="1548294" cy="1290245"/>
      </dsp:txXfrm>
    </dsp:sp>
    <dsp:sp modelId="{4327AAF4-ACAD-44CF-A839-388386D170CA}">
      <dsp:nvSpPr>
        <dsp:cNvPr id="0" name=""/>
        <dsp:cNvSpPr/>
      </dsp:nvSpPr>
      <dsp:spPr>
        <a:xfrm>
          <a:off x="1292348" y="67092"/>
          <a:ext cx="4871965" cy="4871965"/>
        </a:xfrm>
        <a:prstGeom prst="circularArrow">
          <a:avLst>
            <a:gd name="adj1" fmla="val 5085"/>
            <a:gd name="adj2" fmla="val 327528"/>
            <a:gd name="adj3" fmla="val 1472472"/>
            <a:gd name="adj4" fmla="val 16199432"/>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6B33486-686F-49F1-9065-1906D139D7EE}">
      <dsp:nvSpPr>
        <dsp:cNvPr id="0" name=""/>
        <dsp:cNvSpPr/>
      </dsp:nvSpPr>
      <dsp:spPr>
        <a:xfrm>
          <a:off x="1202705" y="221648"/>
          <a:ext cx="4871965" cy="4871965"/>
        </a:xfrm>
        <a:prstGeom prst="circularArrow">
          <a:avLst>
            <a:gd name="adj1" fmla="val 5085"/>
            <a:gd name="adj2" fmla="val 327528"/>
            <a:gd name="adj3" fmla="val 8671970"/>
            <a:gd name="adj4" fmla="val 1800502"/>
            <a:gd name="adj5" fmla="val 5932"/>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445D9BB-DF3A-44FA-9D81-44DAD81944C0}">
      <dsp:nvSpPr>
        <dsp:cNvPr id="0" name=""/>
        <dsp:cNvSpPr/>
      </dsp:nvSpPr>
      <dsp:spPr>
        <a:xfrm>
          <a:off x="1113062" y="67092"/>
          <a:ext cx="4871965" cy="4871965"/>
        </a:xfrm>
        <a:prstGeom prst="circularArrow">
          <a:avLst>
            <a:gd name="adj1" fmla="val 5085"/>
            <a:gd name="adj2" fmla="val 327528"/>
            <a:gd name="adj3" fmla="val 15873039"/>
            <a:gd name="adj4" fmla="val 9000000"/>
            <a:gd name="adj5" fmla="val 5932"/>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5611E-A3DC-4D8F-B82D-59DB0E39DB07}"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B32A4-8415-4923-9D43-2CC15DBCA0CF}" type="slidenum">
              <a:rPr lang="en-US" smtClean="0"/>
              <a:t>‹#›</a:t>
            </a:fld>
            <a:endParaRPr lang="en-US"/>
          </a:p>
        </p:txBody>
      </p:sp>
    </p:spTree>
    <p:extLst>
      <p:ext uri="{BB962C8B-B14F-4D97-AF65-F5344CB8AC3E}">
        <p14:creationId xmlns:p14="http://schemas.microsoft.com/office/powerpoint/2010/main" val="271521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0A2E0-DE27-4F00-AA96-8BAFF2DE69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414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AB1C8C-B4FF-493F-B117-0967E4CD69A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74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a:p>
            <a:endParaRPr lang="en-US"/>
          </a:p>
          <a:p>
            <a:r>
              <a:rPr lang="en-US"/>
              <a:t>28 countries have signed the Artemis Accords:    Argentina, Australia, Bahrain, Brazil, Canada, Colombia, Czech Republic, Ecuador, France, India, Israel, Italy, Japan, Luxembourg, Mexico, New Zealand, Nigeria, Poland, the Republic of Korea, Romania, Rwanda, Saudi Arabia, Singapore, Spain, Ukraine, the United Arab Emirates, the United Kingdom, and the United States. This mission is for everyone!</a:t>
            </a:r>
            <a:br>
              <a:rPr lang="en-US">
                <a:cs typeface="+mn-lt"/>
              </a:rPr>
            </a:b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AB1C8C-B4FF-493F-B117-0967E4CD69A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742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a:p>
            <a:endParaRPr lang="en-US"/>
          </a:p>
          <a:p>
            <a:pPr marL="171450" indent="-171450">
              <a:buFont typeface="Symbol"/>
              <a:buChar char="•"/>
            </a:pPr>
            <a:r>
              <a:rPr lang="en-US"/>
              <a:t>The James Webb Space Telescope is an international collaboration between NASA and its partners, ESA (European Space Agency) and the Canadian Space Agency. Thousands of engineers and hundreds of scientists worked to make Webb a reality, along with over 300 universities, organizations, and companies from 29 U.S. states and 14 countries.</a:t>
            </a:r>
          </a:p>
          <a:p>
            <a:pPr marL="171450" indent="-171450">
              <a:buFont typeface="Symbol"/>
              <a:buChar char="•"/>
            </a:pPr>
            <a:r>
              <a:rPr lang="en-US"/>
              <a:t>Webb’s revolutionary technology will study every phase of cosmic history—from within our solar system to the most distant observable galaxies in the early universe.  Webb’s infrared telescope will explore a wide range of science questions to help us understand the origins of the universe and our place in it.</a:t>
            </a:r>
          </a:p>
          <a:p>
            <a:pPr marL="171450" indent="-171450">
              <a:buFont typeface="Symbol"/>
              <a:buChar char="•"/>
            </a:pPr>
            <a:r>
              <a:rPr lang="en-US"/>
              <a:t>Webb is NASA’s largest and most powerful space science telescope ever constructed.</a:t>
            </a:r>
          </a:p>
          <a:p>
            <a:pPr marL="171450" indent="-171450">
              <a:buFont typeface="Symbol"/>
              <a:buChar char="•"/>
            </a:pPr>
            <a:r>
              <a:rPr lang="en-US"/>
              <a:t>Astronomers worldwide will then be able to conduct scientific observations to broaden our understanding of the universe.</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AB1C8C-B4FF-493F-B117-0967E4CD69A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181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882EA-FAD1-48A4-BAB2-C56CB208BD8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78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Updated as of 5/1/2024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882EA-FAD1-48A4-BAB2-C56CB208BD8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992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*WCS:  End User Core Services includes M365/G5 license costs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EE742C-A70A-D74B-B99A-B6BB61A83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199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3089E-E9C0-8389-52EC-0D439CF61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ECF1C-3F99-92DD-82C9-CA1E36DC5F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EF42C-1838-BA5D-59A3-11E10753971B}"/>
              </a:ext>
            </a:extLst>
          </p:cNvPr>
          <p:cNvSpPr>
            <a:spLocks noGrp="1"/>
          </p:cNvSpPr>
          <p:nvPr>
            <p:ph type="body" idx="1"/>
          </p:nvPr>
        </p:nvSpPr>
        <p:spPr/>
        <p:txBody>
          <a:bodyPr/>
          <a:lstStyle/>
          <a:p>
            <a:pPr marL="171450" indent="-171450">
              <a:buFont typeface="Arial" panose="020B0604020202020204" pitchFamily="34" charset="0"/>
              <a:buChar char="•"/>
            </a:pPr>
            <a:r>
              <a:rPr lang="en-US"/>
              <a:t>Operational Excellence: OCIO transformation/reorg is still work in progress… it doesn’t move fast enough for DT yet (still very waterfall vs agile) &amp; hasn’t yet figured out how to balance ops &amp; transformation</a:t>
            </a:r>
          </a:p>
          <a:p>
            <a:pPr marL="171450" indent="-171450">
              <a:buFont typeface="Arial" panose="020B0604020202020204" pitchFamily="34" charset="0"/>
              <a:buChar char="•"/>
            </a:pPr>
            <a:r>
              <a:rPr lang="en-US"/>
              <a:t>Great Customer Experiences: can be hard to lead bold transformation from an org that is perceived as having trouble delivering conference rooms; must “fix the basics” &amp; be customer centric in all things</a:t>
            </a:r>
          </a:p>
          <a:p>
            <a:pPr marL="171450" indent="-171450">
              <a:buFont typeface="Arial" panose="020B0604020202020204" pitchFamily="34" charset="0"/>
              <a:buChar char="•"/>
            </a:pPr>
            <a:r>
              <a:rPr lang="en-US"/>
              <a:t>Mission-Enabling Transformation: FY25 a tough budget year, so constant challenge to balance ops w/future investment. But there is appetite for solutions. If we can deliver in time (they wont wait)</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1F19D27D-45A8-B05F-9201-F43158D63914}"/>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462BF45E-F6FD-404F-A08A-F2DA5011BBB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210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What the pictures are:</a:t>
            </a:r>
          </a:p>
          <a:p>
            <a:pPr marL="171450" indent="-171450">
              <a:buFont typeface="Arial" panose="020B0604020202020204" pitchFamily="34" charset="0"/>
              <a:buChar char="•"/>
            </a:pPr>
            <a:r>
              <a:rPr lang="en-US"/>
              <a:t>Bell X-1 break sound barrier</a:t>
            </a:r>
          </a:p>
          <a:p>
            <a:pPr marL="171450" indent="-171450">
              <a:buFont typeface="Arial" panose="020B0604020202020204" pitchFamily="34" charset="0"/>
              <a:buChar char="•"/>
            </a:pPr>
            <a:r>
              <a:rPr lang="en-US"/>
              <a:t>Apollo landing on Moon</a:t>
            </a:r>
          </a:p>
          <a:p>
            <a:pPr marL="171450" indent="-171450">
              <a:buFont typeface="Arial" panose="020B0604020202020204" pitchFamily="34" charset="0"/>
              <a:buChar char="•"/>
            </a:pPr>
            <a:r>
              <a:rPr lang="en-US"/>
              <a:t>Ingenuity – first atmospheric flight off Earth (72 flights!)</a:t>
            </a:r>
          </a:p>
          <a:p>
            <a:pPr marL="171450" indent="-171450">
              <a:buFont typeface="Arial" panose="020B0604020202020204" pitchFamily="34" charset="0"/>
              <a:buChar char="•"/>
            </a:pPr>
            <a:r>
              <a:rPr lang="en-US"/>
              <a:t>Webb – origins of universe</a:t>
            </a:r>
          </a:p>
          <a:p>
            <a:pPr marL="171450" indent="-171450">
              <a:buFont typeface="Arial" panose="020B0604020202020204" pitchFamily="34" charset="0"/>
              <a:buChar char="•"/>
            </a:pPr>
            <a:r>
              <a:rPr lang="en-US"/>
              <a:t>Artemis – sustainable human presence on Moon as proving ground for Mars (34 countries on Artemis accords)</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618781-3C5D-4042-9197-A5F4489FD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028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a:t>Often helpful to level set how we define digital transformation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618781-3C5D-4042-9197-A5F4489FD2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603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827389-8FBE-48F3-8ECC-7045147AEC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806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9800" rtl="0" eaLnBrk="1" fontAlgn="auto" latinLnBrk="0" hangingPunct="1">
              <a:lnSpc>
                <a:spcPct val="100000"/>
              </a:lnSpc>
              <a:spcBef>
                <a:spcPts val="0"/>
              </a:spcBef>
              <a:spcAft>
                <a:spcPts val="0"/>
              </a:spcAft>
              <a:buClrTx/>
              <a:buSzTx/>
              <a:buFontTx/>
              <a:buNone/>
              <a:tabLst/>
              <a:defRPr/>
            </a:pPr>
            <a:fld id="{A8909BA5-8DDD-4713-8A9A-A4C750EBD3C0}"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398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0319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a:solidFill>
                  <a:srgbClr val="000000"/>
                </a:solidFill>
                <a:latin typeface="Arial"/>
                <a:cs typeface="Arial"/>
              </a:rPr>
              <a:t>NASA has been safely using AI for decades to support missions</a:t>
            </a:r>
            <a:endParaRPr lang="en-US" sz="1200"/>
          </a:p>
          <a:p>
            <a:pPr marL="285750" indent="-285750">
              <a:buFontTx/>
              <a:buChar char="-"/>
            </a:pPr>
            <a:r>
              <a:rPr lang="en-US" sz="1200">
                <a:solidFill>
                  <a:srgbClr val="000000"/>
                </a:solidFill>
                <a:latin typeface="Arial"/>
                <a:cs typeface="Arial"/>
              </a:rPr>
              <a:t>Mars Rovers</a:t>
            </a:r>
          </a:p>
          <a:p>
            <a:pPr marL="285750" indent="-285750">
              <a:buFontTx/>
              <a:buChar char="-"/>
            </a:pPr>
            <a:r>
              <a:rPr lang="en-US" sz="1200">
                <a:solidFill>
                  <a:srgbClr val="000000"/>
                </a:solidFill>
                <a:latin typeface="Arial"/>
                <a:cs typeface="Arial"/>
              </a:rPr>
              <a:t>Autopilots</a:t>
            </a:r>
          </a:p>
          <a:p>
            <a:pPr marL="285750" indent="-285750">
              <a:buFontTx/>
              <a:buChar char="-"/>
            </a:pPr>
            <a:r>
              <a:rPr lang="en-US" sz="1200">
                <a:solidFill>
                  <a:srgbClr val="000000"/>
                </a:solidFill>
                <a:latin typeface="Arial"/>
                <a:cs typeface="Arial"/>
              </a:rPr>
              <a:t>Climate Analysis</a:t>
            </a:r>
          </a:p>
        </p:txBody>
      </p:sp>
      <p:sp>
        <p:nvSpPr>
          <p:cNvPr id="4" name="Slide Number Placeholder 3"/>
          <p:cNvSpPr>
            <a:spLocks noGrp="1"/>
          </p:cNvSpPr>
          <p:nvPr>
            <p:ph type="sldNum" sz="quarter" idx="5"/>
          </p:nvPr>
        </p:nvSpPr>
        <p:spPr/>
        <p:txBody>
          <a:bodyPr/>
          <a:lstStyle/>
          <a:p>
            <a:pPr marL="0" marR="0" lvl="0" indent="0" algn="r" defTabSz="939800" rtl="0" eaLnBrk="1" fontAlgn="auto" latinLnBrk="0" hangingPunct="1">
              <a:lnSpc>
                <a:spcPct val="100000"/>
              </a:lnSpc>
              <a:spcBef>
                <a:spcPts val="0"/>
              </a:spcBef>
              <a:spcAft>
                <a:spcPts val="0"/>
              </a:spcAft>
              <a:buClrTx/>
              <a:buSzTx/>
              <a:buFontTx/>
              <a:buNone/>
              <a:tabLst/>
              <a:defRPr/>
            </a:pPr>
            <a:fld id="{A8909BA5-8DDD-4713-8A9A-A4C750EBD3C0}"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398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735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86D8E1-B417-4930-B4E9-792FA433FB3D}" type="slidenum">
              <a:rPr lang="en-US" smtClean="0"/>
              <a:t>31</a:t>
            </a:fld>
            <a:endParaRPr lang="en-US"/>
          </a:p>
        </p:txBody>
      </p:sp>
    </p:spTree>
    <p:extLst>
      <p:ext uri="{BB962C8B-B14F-4D97-AF65-F5344CB8AC3E}">
        <p14:creationId xmlns:p14="http://schemas.microsoft.com/office/powerpoint/2010/main" val="2752555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FDDE5-968B-8047-B63C-26FA1A0D8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6EEB9-6AD2-C44E-0E94-AC262D8B2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D4381-2A90-8ADE-B397-F852BBEFAC83}"/>
              </a:ext>
            </a:extLst>
          </p:cNvPr>
          <p:cNvSpPr>
            <a:spLocks noGrp="1"/>
          </p:cNvSpPr>
          <p:nvPr>
            <p:ph type="body" idx="1"/>
          </p:nvPr>
        </p:nvSpPr>
        <p:spPr/>
        <p:txBody>
          <a:bodyPr/>
          <a:lstStyle/>
          <a:p>
            <a:r>
              <a:rPr lang="en-US"/>
              <a:t>Updated as of 5/1/2024</a:t>
            </a:r>
          </a:p>
        </p:txBody>
      </p:sp>
      <p:sp>
        <p:nvSpPr>
          <p:cNvPr id="4" name="Slide Number Placeholder 3">
            <a:extLst>
              <a:ext uri="{FF2B5EF4-FFF2-40B4-BE49-F238E27FC236}">
                <a16:creationId xmlns:a16="http://schemas.microsoft.com/office/drawing/2014/main" id="{EFA08476-66DD-5EAD-B946-856B865E92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882EA-FAD1-48A4-BAB2-C56CB208BD8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730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93F26-0D24-B321-E304-8A0858063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4A38A-B66F-6061-4900-8AB6061E88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9E240-2D75-A108-98CD-63FE6E97825B}"/>
              </a:ext>
            </a:extLst>
          </p:cNvPr>
          <p:cNvSpPr>
            <a:spLocks noGrp="1"/>
          </p:cNvSpPr>
          <p:nvPr>
            <p:ph type="body" idx="1"/>
          </p:nvPr>
        </p:nvSpPr>
        <p:spPr/>
        <p:txBody>
          <a:bodyPr/>
          <a:lstStyle/>
          <a:p>
            <a:r>
              <a:rPr lang="en-US"/>
              <a:t>Updated as of 5/1/2024</a:t>
            </a:r>
          </a:p>
        </p:txBody>
      </p:sp>
      <p:sp>
        <p:nvSpPr>
          <p:cNvPr id="4" name="Slide Number Placeholder 3">
            <a:extLst>
              <a:ext uri="{FF2B5EF4-FFF2-40B4-BE49-F238E27FC236}">
                <a16:creationId xmlns:a16="http://schemas.microsoft.com/office/drawing/2014/main" id="{E2DF26C9-2AA5-8D17-99BD-EED196118B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882EA-FAD1-48A4-BAB2-C56CB208BD8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053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10051-FED7-F62E-1B92-AA5A1C1A1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E7389-E6C3-87A9-BBA8-DB001DFCB0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4FABE-562E-54AC-DBAE-E6502A7EDCDF}"/>
              </a:ext>
            </a:extLst>
          </p:cNvPr>
          <p:cNvSpPr>
            <a:spLocks noGrp="1"/>
          </p:cNvSpPr>
          <p:nvPr>
            <p:ph type="body" idx="1"/>
          </p:nvPr>
        </p:nvSpPr>
        <p:spPr/>
        <p:txBody>
          <a:bodyPr/>
          <a:lstStyle/>
          <a:p>
            <a:r>
              <a:rPr lang="en-US"/>
              <a:t>Updated as of 5/1/2024</a:t>
            </a:r>
          </a:p>
        </p:txBody>
      </p:sp>
      <p:sp>
        <p:nvSpPr>
          <p:cNvPr id="4" name="Slide Number Placeholder 3">
            <a:extLst>
              <a:ext uri="{FF2B5EF4-FFF2-40B4-BE49-F238E27FC236}">
                <a16:creationId xmlns:a16="http://schemas.microsoft.com/office/drawing/2014/main" id="{F1D81304-AC5F-6C3A-95C7-46384BEB52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882EA-FAD1-48A4-BAB2-C56CB208BD8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359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6AE2-EE91-5EEC-C8D8-72AB8EA3C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82B99-7CE4-D74E-F9CF-2C7E968C8D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56364-7417-9A85-1787-6A71FFD56F9C}"/>
              </a:ext>
            </a:extLst>
          </p:cNvPr>
          <p:cNvSpPr>
            <a:spLocks noGrp="1"/>
          </p:cNvSpPr>
          <p:nvPr>
            <p:ph type="body" idx="1"/>
          </p:nvPr>
        </p:nvSpPr>
        <p:spPr/>
        <p:txBody>
          <a:bodyPr/>
          <a:lstStyle/>
          <a:p>
            <a:r>
              <a:rPr lang="en-US"/>
              <a:t>Updated as of 5/1/2024</a:t>
            </a:r>
          </a:p>
          <a:p>
            <a:endParaRPr lang="en-US">
              <a:cs typeface="Calibri" panose="020F0502020204030204"/>
            </a:endParaRPr>
          </a:p>
          <a:p>
            <a:r>
              <a:rPr lang="en-US">
                <a:cs typeface="Calibri" panose="020F0502020204030204"/>
              </a:rPr>
              <a:t>The International Space Station</a:t>
            </a:r>
            <a:endParaRPr lang="en-US"/>
          </a:p>
          <a:p>
            <a:pPr marL="285750" indent="-285750">
              <a:buFont typeface="Symbol"/>
              <a:buChar char="•"/>
            </a:pPr>
            <a:r>
              <a:rPr lang="en-US"/>
              <a:t>An international partnership of five space agencies from 15 countries operates the International Space Station.</a:t>
            </a:r>
            <a:endParaRPr lang="en-US">
              <a:cs typeface="Calibri"/>
            </a:endParaRPr>
          </a:p>
          <a:p>
            <a:pPr marL="285750" indent="-285750">
              <a:buFont typeface="Symbol"/>
              <a:buChar char="•"/>
            </a:pPr>
            <a:r>
              <a:rPr lang="en-US"/>
              <a:t>The space station has been continuously crewed since November 2000.</a:t>
            </a:r>
          </a:p>
          <a:p>
            <a:pPr marL="285750" indent="-285750">
              <a:buFont typeface="Symbol"/>
              <a:buChar char="•"/>
            </a:pPr>
            <a:r>
              <a:rPr lang="en-US"/>
              <a:t>The 55-foot robotic Canadarm2 has seven different joints and two end-effectors, or hands, and is used to move entire modules, deploy science experiments and even transport spacewalking astronauts.</a:t>
            </a:r>
          </a:p>
          <a:p>
            <a:pPr marL="285750" indent="-285750">
              <a:buFont typeface="Symbol"/>
              <a:buChar char="•"/>
            </a:pPr>
            <a:r>
              <a:rPr lang="en-US"/>
              <a:t>There have been over 3,700 investigations from over 5,000 scientists from 116 countries on the ISS to date. </a:t>
            </a:r>
            <a:endParaRPr lang="en-US">
              <a:cs typeface="Calibri"/>
            </a:endParaRPr>
          </a:p>
          <a:p>
            <a:pPr marL="285750" indent="-285750">
              <a:buFont typeface="Symbol"/>
              <a:buChar char="•"/>
            </a:pPr>
            <a:endParaRPr lang="en-US"/>
          </a:p>
        </p:txBody>
      </p:sp>
      <p:sp>
        <p:nvSpPr>
          <p:cNvPr id="4" name="Slide Number Placeholder 3">
            <a:extLst>
              <a:ext uri="{FF2B5EF4-FFF2-40B4-BE49-F238E27FC236}">
                <a16:creationId xmlns:a16="http://schemas.microsoft.com/office/drawing/2014/main" id="{C7489CAA-682F-88F5-C985-F5FD12D7F6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AB1C8C-B4FF-493F-B117-0967E4CD69A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580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Master" Target="../slideMasters/slideMaster4.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764" y="-9427"/>
            <a:ext cx="12225528" cy="6876860"/>
          </a:xfrm>
          <a:prstGeom prst="rect">
            <a:avLst/>
          </a:prstGeom>
        </p:spPr>
      </p:pic>
    </p:spTree>
    <p:extLst>
      <p:ext uri="{BB962C8B-B14F-4D97-AF65-F5344CB8AC3E}">
        <p14:creationId xmlns:p14="http://schemas.microsoft.com/office/powerpoint/2010/main" val="399329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fld id="{D0598DE9-067B-DF44-A663-16FAF6240D80}" type="datetimeFigureOut">
              <a:rPr lang="en-US" smtClean="0"/>
              <a:t>10/16/2024</a:t>
            </a:fld>
            <a:endParaRPr lang="en-US"/>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9355318" y="6356350"/>
            <a:ext cx="2743200" cy="365125"/>
          </a:xfrm>
          <a:prstGeom prst="rect">
            <a:avLst/>
          </a:prstGeom>
        </p:spPr>
        <p:txBody>
          <a:bodyPr/>
          <a:lstStyle>
            <a:lvl1pPr algn="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817241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AE9-6598-7745-82E9-C8AFB6C5714E}"/>
              </a:ext>
            </a:extLst>
          </p:cNvPr>
          <p:cNvSpPr>
            <a:spLocks noGrp="1"/>
          </p:cNvSpPr>
          <p:nvPr>
            <p:ph type="title"/>
          </p:nvPr>
        </p:nvSpPr>
        <p:spPr>
          <a:xfrm>
            <a:off x="3581400" y="365125"/>
            <a:ext cx="7772400" cy="787019"/>
          </a:xfrm>
          <a:prstGeom prst="rect">
            <a:avLst/>
          </a:prstGeom>
        </p:spPr>
        <p:txBody>
          <a:bodyPr/>
          <a:lstStyle>
            <a:lvl1pPr algn="r">
              <a:defRPr>
                <a:solidFill>
                  <a:schemeClr val="bg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01148E4C-50B4-3296-2848-3EE5D5B6D61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Date Placeholder 3">
            <a:extLst>
              <a:ext uri="{FF2B5EF4-FFF2-40B4-BE49-F238E27FC236}">
                <a16:creationId xmlns:a16="http://schemas.microsoft.com/office/drawing/2014/main" id="{7AA0D047-2202-E627-1DFC-22045AD3394C}"/>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16" name="Footer Placeholder 4">
            <a:extLst>
              <a:ext uri="{FF2B5EF4-FFF2-40B4-BE49-F238E27FC236}">
                <a16:creationId xmlns:a16="http://schemas.microsoft.com/office/drawing/2014/main" id="{A81A417E-243A-0EB7-03B4-6E91C6E626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Slide Number Placeholder 5">
            <a:extLst>
              <a:ext uri="{FF2B5EF4-FFF2-40B4-BE49-F238E27FC236}">
                <a16:creationId xmlns:a16="http://schemas.microsoft.com/office/drawing/2014/main" id="{DD289285-6959-E9D8-5DE2-C028907C195B}"/>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19" name="Text Placeholder 2">
            <a:extLst>
              <a:ext uri="{FF2B5EF4-FFF2-40B4-BE49-F238E27FC236}">
                <a16:creationId xmlns:a16="http://schemas.microsoft.com/office/drawing/2014/main" id="{E4BDD36C-8E7D-D0E5-43AD-CDA6DC6659F1}"/>
              </a:ext>
            </a:extLst>
          </p:cNvPr>
          <p:cNvSpPr>
            <a:spLocks noGrp="1"/>
          </p:cNvSpPr>
          <p:nvPr>
            <p:ph type="body" idx="13"/>
          </p:nvPr>
        </p:nvSpPr>
        <p:spPr>
          <a:xfrm>
            <a:off x="838200" y="1418844"/>
            <a:ext cx="10515600" cy="3099890"/>
          </a:xfrm>
          <a:prstGeom prst="rect">
            <a:avLst/>
          </a:prstGeom>
        </p:spPr>
        <p:txBody>
          <a:bodyPr anchor="b" anchorCtr="0"/>
          <a:lstStyle>
            <a:lvl1pPr marL="0" indent="0">
              <a:buNone/>
              <a:defRPr sz="60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1289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AE9-6598-7745-82E9-C8AFB6C5714E}"/>
              </a:ext>
            </a:extLst>
          </p:cNvPr>
          <p:cNvSpPr>
            <a:spLocks noGrp="1"/>
          </p:cNvSpPr>
          <p:nvPr>
            <p:ph type="title"/>
          </p:nvPr>
        </p:nvSpPr>
        <p:spPr>
          <a:xfrm>
            <a:off x="3581400" y="365125"/>
            <a:ext cx="7772400" cy="787019"/>
          </a:xfrm>
          <a:prstGeom prst="rect">
            <a:avLst/>
          </a:prstGeom>
        </p:spPr>
        <p:txBody>
          <a:bodyPr/>
          <a:lstStyle>
            <a:lvl1pPr algn="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36F13DF-7B64-604C-BFD9-9CCCB52C72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69E95-A7E7-7146-9181-763454EB592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15BB0-C8A6-8E49-8E79-8D2DE1BD1442}"/>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B25F30E4-2303-D548-8C57-C99595A484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7A8FA2D-3342-2644-A89C-65D6E8ED0F7B}"/>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363959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1A31-54A8-564F-986E-028F7E828F2A}"/>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5155D75-0E46-0344-97A7-0E819B286A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9012-8AAC-C643-BFE6-33AF3FCC6BE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3CED74-48D8-7743-96F4-13DDD1AF7B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38BC7-9BA6-7F41-80DE-181B23C28E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1B807-8072-BD4A-91D6-2354372BA266}"/>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8" name="Footer Placeholder 7">
            <a:extLst>
              <a:ext uri="{FF2B5EF4-FFF2-40B4-BE49-F238E27FC236}">
                <a16:creationId xmlns:a16="http://schemas.microsoft.com/office/drawing/2014/main" id="{B8FA3324-960D-1742-B8B8-3E637B1D28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8E3FFD0-F643-3446-A3AA-DE01B747D830}"/>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636571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B2B-0537-A944-9FFC-106F0BEF1548}"/>
              </a:ext>
            </a:extLst>
          </p:cNvPr>
          <p:cNvSpPr>
            <a:spLocks noGrp="1"/>
          </p:cNvSpPr>
          <p:nvPr>
            <p:ph type="title"/>
          </p:nvPr>
        </p:nvSpPr>
        <p:spPr>
          <a:xfrm>
            <a:off x="3273552" y="365125"/>
            <a:ext cx="8080248" cy="768731"/>
          </a:xfrm>
          <a:prstGeom prst="rect">
            <a:avLst/>
          </a:prstGeom>
        </p:spPr>
        <p:txBody>
          <a:bodyPr/>
          <a:lstStyle>
            <a:lvl1pPr algn="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AA4AE14E-96E6-1F43-A3B8-17656B6A5F1A}"/>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4" name="Footer Placeholder 3">
            <a:extLst>
              <a:ext uri="{FF2B5EF4-FFF2-40B4-BE49-F238E27FC236}">
                <a16:creationId xmlns:a16="http://schemas.microsoft.com/office/drawing/2014/main" id="{B7F45655-A40B-D442-9CB9-357D7DE7AB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E70F339-1564-B649-81A7-AB4F83A0D91E}"/>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6" name="Text Placeholder 2">
            <a:extLst>
              <a:ext uri="{FF2B5EF4-FFF2-40B4-BE49-F238E27FC236}">
                <a16:creationId xmlns:a16="http://schemas.microsoft.com/office/drawing/2014/main" id="{1FDB3C70-FA25-4C44-A56E-DC91FB01DD06}"/>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827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21655-D0FB-FD48-8BC9-A97FCC685B9E}"/>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3" name="Footer Placeholder 2">
            <a:extLst>
              <a:ext uri="{FF2B5EF4-FFF2-40B4-BE49-F238E27FC236}">
                <a16:creationId xmlns:a16="http://schemas.microsoft.com/office/drawing/2014/main" id="{1862B929-2638-CC4F-96D5-862CF977373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74DE03D-1963-7043-80C6-7AA0E675C958}"/>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5" name="Text Placeholder 2">
            <a:extLst>
              <a:ext uri="{FF2B5EF4-FFF2-40B4-BE49-F238E27FC236}">
                <a16:creationId xmlns:a16="http://schemas.microsoft.com/office/drawing/2014/main" id="{AEE37C04-F563-E845-9896-6E22B73301B8}"/>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6D7A5A3-08FD-C04E-83A4-81AEEDA6929A}"/>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9021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2CDF-CF7A-F44A-8DC4-41ED9DC4A6B4}"/>
              </a:ext>
            </a:extLst>
          </p:cNvPr>
          <p:cNvSpPr>
            <a:spLocks noGrp="1"/>
          </p:cNvSpPr>
          <p:nvPr>
            <p:ph type="title"/>
          </p:nvPr>
        </p:nvSpPr>
        <p:spPr>
          <a:xfrm>
            <a:off x="839788" y="1335024"/>
            <a:ext cx="3932237" cy="89611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E87D-7E54-7945-8838-00C6DB841DA8}"/>
              </a:ext>
            </a:extLst>
          </p:cNvPr>
          <p:cNvSpPr>
            <a:spLocks noGrp="1"/>
          </p:cNvSpPr>
          <p:nvPr>
            <p:ph idx="1"/>
          </p:nvPr>
        </p:nvSpPr>
        <p:spPr>
          <a:xfrm>
            <a:off x="5183188" y="1335024"/>
            <a:ext cx="6172200" cy="46997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734EDC-C100-0248-B693-18ABD2038506}"/>
              </a:ext>
            </a:extLst>
          </p:cNvPr>
          <p:cNvSpPr>
            <a:spLocks noGrp="1"/>
          </p:cNvSpPr>
          <p:nvPr>
            <p:ph type="body" sz="half" idx="2"/>
          </p:nvPr>
        </p:nvSpPr>
        <p:spPr>
          <a:xfrm>
            <a:off x="839788" y="2231136"/>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284E5-1EB6-2944-8D4F-C256F78CAC11}"/>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B8BC1094-8708-634B-BDD1-FCC1E98E54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95E042-AFC8-A447-9A1B-CAFD8229213C}"/>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2A9E9CA5-723A-254B-8BE9-F21E744AF362}"/>
              </a:ext>
            </a:extLst>
          </p:cNvPr>
          <p:cNvSpPr txBox="1">
            <a:spLocks/>
          </p:cNvSpPr>
          <p:nvPr userDrawn="1"/>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r"/>
            <a:r>
              <a:rPr lang="en-US"/>
              <a:t>Click to edit Master title style</a:t>
            </a:r>
          </a:p>
        </p:txBody>
      </p:sp>
    </p:spTree>
    <p:extLst>
      <p:ext uri="{BB962C8B-B14F-4D97-AF65-F5344CB8AC3E}">
        <p14:creationId xmlns:p14="http://schemas.microsoft.com/office/powerpoint/2010/main" val="1665685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EBC6-84B1-4F47-A8E5-01915B44340F}"/>
              </a:ext>
            </a:extLst>
          </p:cNvPr>
          <p:cNvSpPr>
            <a:spLocks noGrp="1"/>
          </p:cNvSpPr>
          <p:nvPr>
            <p:ph type="title"/>
          </p:nvPr>
        </p:nvSpPr>
        <p:spPr>
          <a:xfrm>
            <a:off x="839788" y="1408176"/>
            <a:ext cx="3932237" cy="89611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B7D19E-3F95-5B48-B5BA-E4D22ACD4B1C}"/>
              </a:ext>
            </a:extLst>
          </p:cNvPr>
          <p:cNvSpPr>
            <a:spLocks noGrp="1"/>
          </p:cNvSpPr>
          <p:nvPr>
            <p:ph type="pic" idx="1"/>
          </p:nvPr>
        </p:nvSpPr>
        <p:spPr>
          <a:xfrm>
            <a:off x="5183188" y="1408176"/>
            <a:ext cx="6172200" cy="46997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04ECD6-E766-114D-8049-5FEDFF346E69}"/>
              </a:ext>
            </a:extLst>
          </p:cNvPr>
          <p:cNvSpPr>
            <a:spLocks noGrp="1"/>
          </p:cNvSpPr>
          <p:nvPr>
            <p:ph type="body" sz="half" idx="2"/>
          </p:nvPr>
        </p:nvSpPr>
        <p:spPr>
          <a:xfrm>
            <a:off x="839788" y="2304288"/>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9F006-E723-AC4A-9064-53B5D551A3B8}"/>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077B2082-259A-9F44-9B62-B6FBC51EB6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8A33364-C068-C34D-81B6-3DD61FCAF527}"/>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89D6BA8B-EC9B-4D42-9E0B-2A18B90B8C3D}"/>
              </a:ext>
            </a:extLst>
          </p:cNvPr>
          <p:cNvSpPr txBox="1">
            <a:spLocks/>
          </p:cNvSpPr>
          <p:nvPr userDrawn="1"/>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r"/>
            <a:r>
              <a:rPr lang="en-US"/>
              <a:t>Click to edit Master title style</a:t>
            </a:r>
          </a:p>
        </p:txBody>
      </p:sp>
    </p:spTree>
    <p:extLst>
      <p:ext uri="{BB962C8B-B14F-4D97-AF65-F5344CB8AC3E}">
        <p14:creationId xmlns:p14="http://schemas.microsoft.com/office/powerpoint/2010/main" val="222279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764" y="-9427"/>
            <a:ext cx="12225528" cy="6876860"/>
          </a:xfrm>
          <a:prstGeom prst="rect">
            <a:avLst/>
          </a:prstGeom>
        </p:spPr>
      </p:pic>
    </p:spTree>
    <p:extLst>
      <p:ext uri="{BB962C8B-B14F-4D97-AF65-F5344CB8AC3E}">
        <p14:creationId xmlns:p14="http://schemas.microsoft.com/office/powerpoint/2010/main" val="3020827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fld id="{D0598DE9-067B-DF44-A663-16FAF6240D80}" type="datetimeFigureOut">
              <a:rPr lang="en-US" smtClean="0"/>
              <a:t>10/16/2024</a:t>
            </a:fld>
            <a:endParaRPr lang="en-US"/>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9355318" y="6356350"/>
            <a:ext cx="2743200" cy="365125"/>
          </a:xfrm>
          <a:prstGeom prst="rect">
            <a:avLst/>
          </a:prstGeom>
        </p:spPr>
        <p:txBody>
          <a:bodyPr/>
          <a:lstStyle>
            <a:lvl1pPr algn="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798877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AE9-6598-7745-82E9-C8AFB6C5714E}"/>
              </a:ext>
            </a:extLst>
          </p:cNvPr>
          <p:cNvSpPr>
            <a:spLocks noGrp="1"/>
          </p:cNvSpPr>
          <p:nvPr>
            <p:ph type="title"/>
          </p:nvPr>
        </p:nvSpPr>
        <p:spPr>
          <a:xfrm>
            <a:off x="3581400" y="365125"/>
            <a:ext cx="7772400" cy="787019"/>
          </a:xfrm>
          <a:prstGeom prst="rect">
            <a:avLst/>
          </a:prstGeom>
        </p:spPr>
        <p:txBody>
          <a:bodyPr/>
          <a:lstStyle>
            <a:lvl1pPr algn="r">
              <a:defRPr>
                <a:solidFill>
                  <a:schemeClr val="bg1"/>
                </a:solidFill>
              </a:defRPr>
            </a:lvl1pPr>
          </a:lstStyle>
          <a:p>
            <a:r>
              <a:rPr lang="en-US"/>
              <a:t>Click to edit Master title style</a:t>
            </a:r>
          </a:p>
        </p:txBody>
      </p:sp>
      <p:sp>
        <p:nvSpPr>
          <p:cNvPr id="14" name="Text Placeholder 2">
            <a:extLst>
              <a:ext uri="{FF2B5EF4-FFF2-40B4-BE49-F238E27FC236}">
                <a16:creationId xmlns:a16="http://schemas.microsoft.com/office/drawing/2014/main" id="{01148E4C-50B4-3296-2848-3EE5D5B6D61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Date Placeholder 3">
            <a:extLst>
              <a:ext uri="{FF2B5EF4-FFF2-40B4-BE49-F238E27FC236}">
                <a16:creationId xmlns:a16="http://schemas.microsoft.com/office/drawing/2014/main" id="{7AA0D047-2202-E627-1DFC-22045AD3394C}"/>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16" name="Footer Placeholder 4">
            <a:extLst>
              <a:ext uri="{FF2B5EF4-FFF2-40B4-BE49-F238E27FC236}">
                <a16:creationId xmlns:a16="http://schemas.microsoft.com/office/drawing/2014/main" id="{A81A417E-243A-0EB7-03B4-6E91C6E626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7" name="Slide Number Placeholder 5">
            <a:extLst>
              <a:ext uri="{FF2B5EF4-FFF2-40B4-BE49-F238E27FC236}">
                <a16:creationId xmlns:a16="http://schemas.microsoft.com/office/drawing/2014/main" id="{DD289285-6959-E9D8-5DE2-C028907C195B}"/>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19" name="Text Placeholder 2">
            <a:extLst>
              <a:ext uri="{FF2B5EF4-FFF2-40B4-BE49-F238E27FC236}">
                <a16:creationId xmlns:a16="http://schemas.microsoft.com/office/drawing/2014/main" id="{E4BDD36C-8E7D-D0E5-43AD-CDA6DC6659F1}"/>
              </a:ext>
            </a:extLst>
          </p:cNvPr>
          <p:cNvSpPr>
            <a:spLocks noGrp="1"/>
          </p:cNvSpPr>
          <p:nvPr>
            <p:ph type="body" idx="13"/>
          </p:nvPr>
        </p:nvSpPr>
        <p:spPr>
          <a:xfrm>
            <a:off x="838200" y="1418844"/>
            <a:ext cx="10515600" cy="3099890"/>
          </a:xfrm>
          <a:prstGeom prst="rect">
            <a:avLst/>
          </a:prstGeom>
        </p:spPr>
        <p:txBody>
          <a:bodyPr anchor="b" anchorCtr="0"/>
          <a:lstStyle>
            <a:lvl1pPr marL="0" indent="0">
              <a:buNone/>
              <a:defRPr sz="60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30274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AE9-6598-7745-82E9-C8AFB6C5714E}"/>
              </a:ext>
            </a:extLst>
          </p:cNvPr>
          <p:cNvSpPr>
            <a:spLocks noGrp="1"/>
          </p:cNvSpPr>
          <p:nvPr>
            <p:ph type="title"/>
          </p:nvPr>
        </p:nvSpPr>
        <p:spPr>
          <a:xfrm>
            <a:off x="3581400" y="365125"/>
            <a:ext cx="7772400" cy="787019"/>
          </a:xfrm>
          <a:prstGeom prst="rect">
            <a:avLst/>
          </a:prstGeom>
        </p:spPr>
        <p:txBody>
          <a:bodyPr/>
          <a:lstStyle>
            <a:lvl1pPr algn="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36F13DF-7B64-604C-BFD9-9CCCB52C72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69E95-A7E7-7146-9181-763454EB592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15BB0-C8A6-8E49-8E79-8D2DE1BD1442}"/>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B25F30E4-2303-D548-8C57-C99595A484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7A8FA2D-3342-2644-A89C-65D6E8ED0F7B}"/>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3393260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1A31-54A8-564F-986E-028F7E828F2A}"/>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5155D75-0E46-0344-97A7-0E819B286A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9012-8AAC-C643-BFE6-33AF3FCC6BE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3CED74-48D8-7743-96F4-13DDD1AF7B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38BC7-9BA6-7F41-80DE-181B23C28E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1B807-8072-BD4A-91D6-2354372BA266}"/>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8" name="Footer Placeholder 7">
            <a:extLst>
              <a:ext uri="{FF2B5EF4-FFF2-40B4-BE49-F238E27FC236}">
                <a16:creationId xmlns:a16="http://schemas.microsoft.com/office/drawing/2014/main" id="{B8FA3324-960D-1742-B8B8-3E637B1D28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8E3FFD0-F643-3446-A3AA-DE01B747D830}"/>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267672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B2B-0537-A944-9FFC-106F0BEF1548}"/>
              </a:ext>
            </a:extLst>
          </p:cNvPr>
          <p:cNvSpPr>
            <a:spLocks noGrp="1"/>
          </p:cNvSpPr>
          <p:nvPr>
            <p:ph type="title"/>
          </p:nvPr>
        </p:nvSpPr>
        <p:spPr>
          <a:xfrm>
            <a:off x="3273552" y="365125"/>
            <a:ext cx="8080248" cy="768731"/>
          </a:xfrm>
          <a:prstGeom prst="rect">
            <a:avLst/>
          </a:prstGeom>
        </p:spPr>
        <p:txBody>
          <a:bodyPr/>
          <a:lstStyle>
            <a:lvl1pPr algn="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AA4AE14E-96E6-1F43-A3B8-17656B6A5F1A}"/>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4" name="Footer Placeholder 3">
            <a:extLst>
              <a:ext uri="{FF2B5EF4-FFF2-40B4-BE49-F238E27FC236}">
                <a16:creationId xmlns:a16="http://schemas.microsoft.com/office/drawing/2014/main" id="{B7F45655-A40B-D442-9CB9-357D7DE7AB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E70F339-1564-B649-81A7-AB4F83A0D91E}"/>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6" name="Text Placeholder 2">
            <a:extLst>
              <a:ext uri="{FF2B5EF4-FFF2-40B4-BE49-F238E27FC236}">
                <a16:creationId xmlns:a16="http://schemas.microsoft.com/office/drawing/2014/main" id="{1FDB3C70-FA25-4C44-A56E-DC91FB01DD06}"/>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2908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21655-D0FB-FD48-8BC9-A97FCC685B9E}"/>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3" name="Footer Placeholder 2">
            <a:extLst>
              <a:ext uri="{FF2B5EF4-FFF2-40B4-BE49-F238E27FC236}">
                <a16:creationId xmlns:a16="http://schemas.microsoft.com/office/drawing/2014/main" id="{1862B929-2638-CC4F-96D5-862CF977373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74DE03D-1963-7043-80C6-7AA0E675C958}"/>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5" name="Text Placeholder 2">
            <a:extLst>
              <a:ext uri="{FF2B5EF4-FFF2-40B4-BE49-F238E27FC236}">
                <a16:creationId xmlns:a16="http://schemas.microsoft.com/office/drawing/2014/main" id="{AEE37C04-F563-E845-9896-6E22B73301B8}"/>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6D7A5A3-08FD-C04E-83A4-81AEEDA6929A}"/>
              </a:ext>
            </a:extLst>
          </p:cNvPr>
          <p:cNvSpPr>
            <a:spLocks noGrp="1"/>
          </p:cNvSpPr>
          <p:nvPr>
            <p:ph type="title"/>
          </p:nvPr>
        </p:nvSpPr>
        <p:spPr>
          <a:xfrm>
            <a:off x="3300984" y="365125"/>
            <a:ext cx="8054404" cy="750443"/>
          </a:xfrm>
          <a:prstGeom prst="rect">
            <a:avLst/>
          </a:prstGeom>
        </p:spPr>
        <p:txBody>
          <a:bodyPr/>
          <a:lstStyle>
            <a:lvl1pPr algn="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01425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2CDF-CF7A-F44A-8DC4-41ED9DC4A6B4}"/>
              </a:ext>
            </a:extLst>
          </p:cNvPr>
          <p:cNvSpPr>
            <a:spLocks noGrp="1"/>
          </p:cNvSpPr>
          <p:nvPr>
            <p:ph type="title"/>
          </p:nvPr>
        </p:nvSpPr>
        <p:spPr>
          <a:xfrm>
            <a:off x="839788" y="1335024"/>
            <a:ext cx="3932237" cy="89611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E87D-7E54-7945-8838-00C6DB841DA8}"/>
              </a:ext>
            </a:extLst>
          </p:cNvPr>
          <p:cNvSpPr>
            <a:spLocks noGrp="1"/>
          </p:cNvSpPr>
          <p:nvPr>
            <p:ph idx="1"/>
          </p:nvPr>
        </p:nvSpPr>
        <p:spPr>
          <a:xfrm>
            <a:off x="5183188" y="1335024"/>
            <a:ext cx="6172200" cy="46997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734EDC-C100-0248-B693-18ABD2038506}"/>
              </a:ext>
            </a:extLst>
          </p:cNvPr>
          <p:cNvSpPr>
            <a:spLocks noGrp="1"/>
          </p:cNvSpPr>
          <p:nvPr>
            <p:ph type="body" sz="half" idx="2"/>
          </p:nvPr>
        </p:nvSpPr>
        <p:spPr>
          <a:xfrm>
            <a:off x="839788" y="2231136"/>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284E5-1EB6-2944-8D4F-C256F78CAC11}"/>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B8BC1094-8708-634B-BDD1-FCC1E98E54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95E042-AFC8-A447-9A1B-CAFD8229213C}"/>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2A9E9CA5-723A-254B-8BE9-F21E744AF362}"/>
              </a:ext>
            </a:extLst>
          </p:cNvPr>
          <p:cNvSpPr txBox="1">
            <a:spLocks/>
          </p:cNvSpPr>
          <p:nvPr userDrawn="1"/>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r"/>
            <a:r>
              <a:rPr lang="en-US"/>
              <a:t>Click to edit Master title style</a:t>
            </a:r>
          </a:p>
        </p:txBody>
      </p:sp>
    </p:spTree>
    <p:extLst>
      <p:ext uri="{BB962C8B-B14F-4D97-AF65-F5344CB8AC3E}">
        <p14:creationId xmlns:p14="http://schemas.microsoft.com/office/powerpoint/2010/main" val="188032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EBC6-84B1-4F47-A8E5-01915B44340F}"/>
              </a:ext>
            </a:extLst>
          </p:cNvPr>
          <p:cNvSpPr>
            <a:spLocks noGrp="1"/>
          </p:cNvSpPr>
          <p:nvPr>
            <p:ph type="title"/>
          </p:nvPr>
        </p:nvSpPr>
        <p:spPr>
          <a:xfrm>
            <a:off x="839788" y="1408176"/>
            <a:ext cx="3932237" cy="89611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B7D19E-3F95-5B48-B5BA-E4D22ACD4B1C}"/>
              </a:ext>
            </a:extLst>
          </p:cNvPr>
          <p:cNvSpPr>
            <a:spLocks noGrp="1"/>
          </p:cNvSpPr>
          <p:nvPr>
            <p:ph type="pic" idx="1"/>
          </p:nvPr>
        </p:nvSpPr>
        <p:spPr>
          <a:xfrm>
            <a:off x="5183188" y="1408176"/>
            <a:ext cx="6172200" cy="46997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04ECD6-E766-114D-8049-5FEDFF346E69}"/>
              </a:ext>
            </a:extLst>
          </p:cNvPr>
          <p:cNvSpPr>
            <a:spLocks noGrp="1"/>
          </p:cNvSpPr>
          <p:nvPr>
            <p:ph type="body" sz="half" idx="2"/>
          </p:nvPr>
        </p:nvSpPr>
        <p:spPr>
          <a:xfrm>
            <a:off x="839788" y="2304288"/>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9F006-E723-AC4A-9064-53B5D551A3B8}"/>
              </a:ext>
            </a:extLst>
          </p:cNvPr>
          <p:cNvSpPr>
            <a:spLocks noGrp="1"/>
          </p:cNvSpPr>
          <p:nvPr>
            <p:ph type="dt" sz="half" idx="10"/>
          </p:nvPr>
        </p:nvSpPr>
        <p:spPr>
          <a:xfrm>
            <a:off x="838200" y="6365777"/>
            <a:ext cx="2743200" cy="365125"/>
          </a:xfrm>
          <a:prstGeom prst="rect">
            <a:avLst/>
          </a:prstGeom>
        </p:spPr>
        <p:txBody>
          <a:bodyPr/>
          <a:lstStyle/>
          <a:p>
            <a:fld id="{D0598DE9-067B-DF44-A663-16FAF6240D80}" type="datetimeFigureOut">
              <a:rPr lang="en-US" smtClean="0"/>
              <a:t>10/16/2024</a:t>
            </a:fld>
            <a:endParaRPr lang="en-US"/>
          </a:p>
        </p:txBody>
      </p:sp>
      <p:sp>
        <p:nvSpPr>
          <p:cNvPr id="6" name="Footer Placeholder 5">
            <a:extLst>
              <a:ext uri="{FF2B5EF4-FFF2-40B4-BE49-F238E27FC236}">
                <a16:creationId xmlns:a16="http://schemas.microsoft.com/office/drawing/2014/main" id="{077B2082-259A-9F44-9B62-B6FBC51EB6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8A33364-C068-C34D-81B6-3DD61FCAF527}"/>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89D6BA8B-EC9B-4D42-9E0B-2A18B90B8C3D}"/>
              </a:ext>
            </a:extLst>
          </p:cNvPr>
          <p:cNvSpPr txBox="1">
            <a:spLocks/>
          </p:cNvSpPr>
          <p:nvPr userDrawn="1"/>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r"/>
            <a:r>
              <a:rPr lang="en-US"/>
              <a:t>Click to edit Master title style</a:t>
            </a:r>
          </a:p>
        </p:txBody>
      </p:sp>
    </p:spTree>
    <p:extLst>
      <p:ext uri="{BB962C8B-B14F-4D97-AF65-F5344CB8AC3E}">
        <p14:creationId xmlns:p14="http://schemas.microsoft.com/office/powerpoint/2010/main" val="2372996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CDF291-9E84-1646-8F25-96546288EB7B}"/>
              </a:ext>
            </a:extLst>
          </p:cNvPr>
          <p:cNvSpPr>
            <a:spLocks noGrp="1"/>
          </p:cNvSpPr>
          <p:nvPr>
            <p:ph type="title"/>
          </p:nvPr>
        </p:nvSpPr>
        <p:spPr>
          <a:xfrm>
            <a:off x="2294971" y="333914"/>
            <a:ext cx="9767047" cy="741861"/>
          </a:xfrm>
          <a:prstGeom prst="rect">
            <a:avLst/>
          </a:prstGeom>
        </p:spPr>
        <p:txBody>
          <a:bodyPr/>
          <a:lstStyle>
            <a:lvl1pPr>
              <a:defRPr b="1" i="0">
                <a:solidFill>
                  <a:schemeClr val="bg1"/>
                </a:solidFill>
                <a:latin typeface="Helvetica" pitchFamily="2" charset="0"/>
              </a:defRPr>
            </a:lvl1pPr>
          </a:lstStyle>
          <a:p>
            <a:r>
              <a:rPr lang="en-US"/>
              <a:t>Click to edit Master title style</a:t>
            </a:r>
          </a:p>
        </p:txBody>
      </p:sp>
      <p:sp>
        <p:nvSpPr>
          <p:cNvPr id="8" name="Content Placeholder 7">
            <a:extLst>
              <a:ext uri="{FF2B5EF4-FFF2-40B4-BE49-F238E27FC236}">
                <a16:creationId xmlns:a16="http://schemas.microsoft.com/office/drawing/2014/main" id="{101BAFC6-B385-E342-A952-15FBB6375C72}"/>
              </a:ext>
            </a:extLst>
          </p:cNvPr>
          <p:cNvSpPr>
            <a:spLocks noGrp="1"/>
          </p:cNvSpPr>
          <p:nvPr>
            <p:ph sz="quarter" idx="10"/>
          </p:nvPr>
        </p:nvSpPr>
        <p:spPr>
          <a:xfrm>
            <a:off x="358777" y="1487488"/>
            <a:ext cx="11474451" cy="46085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9AE6B4BE-31F0-4BE9-9F24-26DA50BF96A0}"/>
              </a:ext>
            </a:extLst>
          </p:cNvPr>
          <p:cNvSpPr txBox="1"/>
          <p:nvPr userDrawn="1"/>
        </p:nvSpPr>
        <p:spPr>
          <a:xfrm>
            <a:off x="9965642" y="6491464"/>
            <a:ext cx="1622425" cy="207749"/>
          </a:xfrm>
          <a:prstGeom prst="rect">
            <a:avLst/>
          </a:prstGeom>
          <a:noFill/>
        </p:spPr>
        <p:txBody>
          <a:bodyPr wrap="square" rtlCol="0">
            <a:spAutoFit/>
          </a:bodyPr>
          <a:lstStyle/>
          <a:p>
            <a:pPr algn="r"/>
            <a:fld id="{01B95891-BD78-5043-848C-65B8F7D55932}" type="slidenum">
              <a:rPr lang="en-US" sz="750" smtClean="0">
                <a:solidFill>
                  <a:prstClr val="black"/>
                </a:solidFill>
              </a:rPr>
              <a:pPr algn="r"/>
              <a:t>‹#›</a:t>
            </a:fld>
            <a:endParaRPr lang="en-US" sz="750">
              <a:solidFill>
                <a:prstClr val="black"/>
              </a:solidFill>
            </a:endParaRPr>
          </a:p>
        </p:txBody>
      </p:sp>
    </p:spTree>
    <p:extLst>
      <p:ext uri="{BB962C8B-B14F-4D97-AF65-F5344CB8AC3E}">
        <p14:creationId xmlns:p14="http://schemas.microsoft.com/office/powerpoint/2010/main" val="3702260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673" y="6426"/>
            <a:ext cx="11360727" cy="739942"/>
          </a:xfrm>
        </p:spPr>
        <p:txBody>
          <a:bodyPr/>
          <a:lstStyle>
            <a:lvl1pPr algn="l">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9/2/2018</a:t>
            </a:r>
          </a:p>
        </p:txBody>
      </p:sp>
      <p:sp>
        <p:nvSpPr>
          <p:cNvPr id="5" name="Footer Placeholder 4"/>
          <p:cNvSpPr>
            <a:spLocks noGrp="1"/>
          </p:cNvSpPr>
          <p:nvPr>
            <p:ph type="ftr" sz="quarter" idx="11"/>
          </p:nvPr>
        </p:nvSpPr>
        <p:spPr/>
        <p:txBody>
          <a:bodyPr/>
          <a:lstStyle>
            <a:lvl1pPr>
              <a:defRPr>
                <a:solidFill>
                  <a:srgbClr val="FF0000"/>
                </a:solidFill>
              </a:defRPr>
            </a:lvl1pPr>
          </a:lstStyle>
          <a:p>
            <a:endParaRPr lang="en-US"/>
          </a:p>
        </p:txBody>
      </p:sp>
      <p:sp>
        <p:nvSpPr>
          <p:cNvPr id="6" name="Slide Number Placeholder 5"/>
          <p:cNvSpPr>
            <a:spLocks noGrp="1"/>
          </p:cNvSpPr>
          <p:nvPr>
            <p:ph type="sldNum" sz="quarter" idx="12"/>
          </p:nvPr>
        </p:nvSpPr>
        <p:spPr/>
        <p:txBody>
          <a:bodyPr/>
          <a:lstStyle/>
          <a:p>
            <a:fld id="{C1648A5A-AD4A-4009-87F5-A24241EE7D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908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827E3-EC98-4F06-B4AF-8A565335342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3" name="bk object 16">
            <a:extLst>
              <a:ext uri="{FF2B5EF4-FFF2-40B4-BE49-F238E27FC236}">
                <a16:creationId xmlns:a16="http://schemas.microsoft.com/office/drawing/2014/main" id="{5779AC4F-767C-4B8B-A188-8D656B957BFC}"/>
              </a:ext>
            </a:extLst>
          </p:cNvPr>
          <p:cNvSpPr>
            <a:spLocks noChangeArrowheads="1"/>
          </p:cNvSpPr>
          <p:nvPr userDrawn="1"/>
        </p:nvSpPr>
        <p:spPr bwMode="auto">
          <a:xfrm>
            <a:off x="11407775" y="204788"/>
            <a:ext cx="655638" cy="544512"/>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defRPr/>
            </a:pPr>
            <a:endParaRPr lang="en-US" altLang="en-US"/>
          </a:p>
        </p:txBody>
      </p:sp>
      <p:sp>
        <p:nvSpPr>
          <p:cNvPr id="4" name="TextBox 12">
            <a:extLst>
              <a:ext uri="{FF2B5EF4-FFF2-40B4-BE49-F238E27FC236}">
                <a16:creationId xmlns:a16="http://schemas.microsoft.com/office/drawing/2014/main" id="{2CFE1B24-51C2-4CC2-A8AD-509EA69B18BB}"/>
              </a:ext>
            </a:extLst>
          </p:cNvPr>
          <p:cNvSpPr txBox="1">
            <a:spLocks noChangeArrowheads="1"/>
          </p:cNvSpPr>
          <p:nvPr userDrawn="1"/>
        </p:nvSpPr>
        <p:spPr bwMode="auto">
          <a:xfrm>
            <a:off x="9983788" y="307975"/>
            <a:ext cx="1244600" cy="338138"/>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lgn="r">
              <a:defRPr/>
            </a:pPr>
            <a:r>
              <a:rPr lang="en-US" altLang="en-US" sz="800"/>
              <a:t>National Aeronautics and Space Administration</a:t>
            </a:r>
          </a:p>
        </p:txBody>
      </p:sp>
      <p:cxnSp>
        <p:nvCxnSpPr>
          <p:cNvPr id="5" name="Straight Connector 4">
            <a:extLst>
              <a:ext uri="{FF2B5EF4-FFF2-40B4-BE49-F238E27FC236}">
                <a16:creationId xmlns:a16="http://schemas.microsoft.com/office/drawing/2014/main" id="{9C3A877B-C1D5-4BA5-B414-FD85A7497BDF}"/>
              </a:ext>
            </a:extLst>
          </p:cNvPr>
          <p:cNvCxnSpPr>
            <a:cxnSpLocks/>
          </p:cNvCxnSpPr>
          <p:nvPr userDrawn="1"/>
        </p:nvCxnSpPr>
        <p:spPr>
          <a:xfrm>
            <a:off x="11271250" y="204788"/>
            <a:ext cx="0" cy="544512"/>
          </a:xfrm>
          <a:prstGeom prst="line">
            <a:avLst/>
          </a:prstGeom>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37B93F-FA21-4711-90FA-8656B2197D88}"/>
              </a:ext>
            </a:extLst>
          </p:cNvPr>
          <p:cNvSpPr txBox="1"/>
          <p:nvPr userDrawn="1"/>
        </p:nvSpPr>
        <p:spPr>
          <a:xfrm>
            <a:off x="355600" y="4767263"/>
            <a:ext cx="2293938" cy="255587"/>
          </a:xfrm>
          <a:prstGeom prst="rect">
            <a:avLst/>
          </a:prstGeom>
          <a:noFill/>
        </p:spPr>
        <p:txBody>
          <a:bodyPr>
            <a:spAutoFit/>
          </a:bodyPr>
          <a:lstStyle/>
          <a:p>
            <a:pPr eaLnBrk="1" fontAlgn="auto" hangingPunct="1">
              <a:spcBef>
                <a:spcPts val="0"/>
              </a:spcBef>
              <a:spcAft>
                <a:spcPts val="0"/>
              </a:spcAft>
              <a:defRPr/>
            </a:pPr>
            <a:r>
              <a:rPr lang="en-US" sz="1600" b="1" spc="300" baseline="30000">
                <a:solidFill>
                  <a:schemeClr val="bg1"/>
                </a:solidFill>
                <a:latin typeface="Raleway bold" panose="020B0003030101060003" pitchFamily="34" charset="0"/>
              </a:rPr>
              <a:t>DATE</a:t>
            </a:r>
            <a:endParaRPr lang="id-ID" sz="1600" b="1" spc="300" baseline="30000">
              <a:solidFill>
                <a:schemeClr val="bg1"/>
              </a:solidFill>
              <a:latin typeface="Raleway bold" panose="020B0003030101060003" pitchFamily="34" charset="0"/>
            </a:endParaRPr>
          </a:p>
        </p:txBody>
      </p:sp>
      <p:sp>
        <p:nvSpPr>
          <p:cNvPr id="7" name="TextBox 6">
            <a:extLst>
              <a:ext uri="{FF2B5EF4-FFF2-40B4-BE49-F238E27FC236}">
                <a16:creationId xmlns:a16="http://schemas.microsoft.com/office/drawing/2014/main" id="{67D561A1-4782-4F47-B9D2-02675470F3E8}"/>
              </a:ext>
            </a:extLst>
          </p:cNvPr>
          <p:cNvSpPr txBox="1">
            <a:spLocks noChangeArrowheads="1"/>
          </p:cNvSpPr>
          <p:nvPr userDrawn="1"/>
        </p:nvSpPr>
        <p:spPr bwMode="auto">
          <a:xfrm>
            <a:off x="333375" y="1319213"/>
            <a:ext cx="3090863" cy="339725"/>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defRPr/>
            </a:pPr>
            <a:r>
              <a:rPr lang="en-US" altLang="en-US" sz="1600" b="1">
                <a:solidFill>
                  <a:schemeClr val="bg1"/>
                </a:solidFill>
                <a:latin typeface="Raleway bold" panose="020B0803030101060003" pitchFamily="34" charset="0"/>
              </a:rPr>
              <a:t>NASA STEM</a:t>
            </a:r>
            <a:endParaRPr lang="id-ID" altLang="en-US" sz="1600" b="1">
              <a:solidFill>
                <a:schemeClr val="bg1"/>
              </a:solidFill>
              <a:latin typeface="Raleway bold" panose="020B0803030101060003" pitchFamily="34" charset="0"/>
            </a:endParaRPr>
          </a:p>
        </p:txBody>
      </p:sp>
    </p:spTree>
    <p:extLst>
      <p:ext uri="{BB962C8B-B14F-4D97-AF65-F5344CB8AC3E}">
        <p14:creationId xmlns:p14="http://schemas.microsoft.com/office/powerpoint/2010/main" val="298066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igt Justified 4x6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705600"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971E4F1-C38A-44F3-9D7C-52304F882F77}"/>
              </a:ext>
            </a:extLst>
          </p:cNvPr>
          <p:cNvSpPr>
            <a:spLocks noGrp="1"/>
          </p:cNvSpPr>
          <p:nvPr>
            <p:ph type="body" sz="quarter" idx="11" hasCustomPrompt="1"/>
          </p:nvPr>
        </p:nvSpPr>
        <p:spPr>
          <a:xfrm>
            <a:off x="387249" y="1620838"/>
            <a:ext cx="5958471" cy="3657600"/>
          </a:xfrm>
          <a:prstGeom prst="rect">
            <a:avLst/>
          </a:prstGeom>
        </p:spPr>
        <p:txBody>
          <a:bodyPr/>
          <a:lstStyle>
            <a:lvl1pPr marL="0" indent="0">
              <a:buNone/>
              <a:defRPr sz="1800">
                <a:solidFill>
                  <a:srgbClr val="002060"/>
                </a:solidFill>
                <a:latin typeface="+mj-lt"/>
              </a:defRPr>
            </a:lvl1pPr>
            <a:lvl2pPr marL="0" indent="0">
              <a:buFont typeface="Arial" panose="020B0604020202020204" pitchFamily="34" charse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Box 5">
            <a:extLst>
              <a:ext uri="{FF2B5EF4-FFF2-40B4-BE49-F238E27FC236}">
                <a16:creationId xmlns:a16="http://schemas.microsoft.com/office/drawing/2014/main" id="{9F484A07-51FE-43AB-94D5-FFBFAA2FAE59}"/>
              </a:ext>
            </a:extLst>
          </p:cNvPr>
          <p:cNvSpPr txBox="1"/>
          <p:nvPr userDrawn="1"/>
        </p:nvSpPr>
        <p:spPr>
          <a:xfrm>
            <a:off x="569794" y="2981614"/>
            <a:ext cx="7772400" cy="369332"/>
          </a:xfrm>
          <a:prstGeom prst="rect">
            <a:avLst/>
          </a:prstGeom>
          <a:noFill/>
        </p:spPr>
        <p:txBody>
          <a:bodyPr wrap="square">
            <a:spAutoFit/>
          </a:bodyPr>
          <a:lstStyle/>
          <a:p>
            <a:r>
              <a:rPr lang="en-US"/>
              <a:t>edit</a:t>
            </a:r>
          </a:p>
        </p:txBody>
      </p:sp>
      <p:sp>
        <p:nvSpPr>
          <p:cNvPr id="10" name="Text Placeholder 9">
            <a:extLst>
              <a:ext uri="{FF2B5EF4-FFF2-40B4-BE49-F238E27FC236}">
                <a16:creationId xmlns:a16="http://schemas.microsoft.com/office/drawing/2014/main" id="{64E878FF-FA73-4AFD-A19E-B4BE3762E406}"/>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1513301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ft Justified 4x6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858"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6"/>
          <p:cNvSpPr>
            <a:spLocks noGrp="1"/>
          </p:cNvSpPr>
          <p:nvPr>
            <p:ph type="body" sz="quarter" idx="11" hasCustomPrompt="1"/>
          </p:nvPr>
        </p:nvSpPr>
        <p:spPr>
          <a:xfrm>
            <a:off x="5864771" y="1620838"/>
            <a:ext cx="595847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8" name="Text Placeholder 9">
            <a:extLst>
              <a:ext uri="{FF2B5EF4-FFF2-40B4-BE49-F238E27FC236}">
                <a16:creationId xmlns:a16="http://schemas.microsoft.com/office/drawing/2014/main" id="{178C6F35-650D-4A6D-B5CD-FD6620CC455F}"/>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929993948"/>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ight Justified 5x5 Photo">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7259996"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3C809E5-13C2-47CB-B5C4-3BB458A9CB32}"/>
              </a:ext>
            </a:extLst>
          </p:cNvPr>
          <p:cNvSpPr>
            <a:spLocks noGrp="1"/>
          </p:cNvSpPr>
          <p:nvPr>
            <p:ph type="body" sz="quarter" idx="13" hasCustomPrompt="1"/>
          </p:nvPr>
        </p:nvSpPr>
        <p:spPr>
          <a:xfrm>
            <a:off x="360004" y="1620838"/>
            <a:ext cx="6529068"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8" name="Text Placeholder 9">
            <a:extLst>
              <a:ext uri="{FF2B5EF4-FFF2-40B4-BE49-F238E27FC236}">
                <a16:creationId xmlns:a16="http://schemas.microsoft.com/office/drawing/2014/main" id="{F1F46C9D-4DD8-4B24-B310-FD84419C8BD7}"/>
              </a:ext>
            </a:extLst>
          </p:cNvPr>
          <p:cNvSpPr>
            <a:spLocks noGrp="1"/>
          </p:cNvSpPr>
          <p:nvPr>
            <p:ph type="body" sz="quarter" idx="14"/>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1770382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ft Justified 5x5 Photo">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281127"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7EE07A96-4324-435A-8926-5C749216ED95}"/>
              </a:ext>
            </a:extLst>
          </p:cNvPr>
          <p:cNvSpPr>
            <a:spLocks noGrp="1"/>
          </p:cNvSpPr>
          <p:nvPr>
            <p:ph type="body" sz="quarter" idx="13" hasCustomPrompt="1"/>
          </p:nvPr>
        </p:nvSpPr>
        <p:spPr>
          <a:xfrm>
            <a:off x="5228949" y="1620838"/>
            <a:ext cx="6594294"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8" name="Text Placeholder 9">
            <a:extLst>
              <a:ext uri="{FF2B5EF4-FFF2-40B4-BE49-F238E27FC236}">
                <a16:creationId xmlns:a16="http://schemas.microsoft.com/office/drawing/2014/main" id="{3D1619AD-6F46-412E-B2C0-A3C43416CF9B}"/>
              </a:ext>
            </a:extLst>
          </p:cNvPr>
          <p:cNvSpPr>
            <a:spLocks noGrp="1"/>
          </p:cNvSpPr>
          <p:nvPr>
            <p:ph type="body" sz="quarter" idx="14"/>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287346663"/>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ight Justified 4x8.25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8200" y="1626577"/>
            <a:ext cx="7543800" cy="3657600"/>
          </a:xfrm>
          <a:prstGeom prst="rect">
            <a:avLst/>
          </a:prstGeom>
          <a:pattFill prst="ltUpDiag">
            <a:fgClr>
              <a:schemeClr val="accent1"/>
            </a:fgClr>
            <a:bgClr>
              <a:schemeClr val="bg1"/>
            </a:bgClr>
          </a:pattFill>
        </p:spPr>
        <p:txBody>
          <a:bodyPr/>
          <a:lstStyle>
            <a:lvl1pPr marL="0" indent="0">
              <a:buFontTx/>
              <a:buNone/>
              <a:defRPr/>
            </a:lvl1pPr>
          </a:lstStyle>
          <a:p>
            <a:pPr lvl="0"/>
            <a:endParaRPr lang="id-ID" noProof="0"/>
          </a:p>
        </p:txBody>
      </p:sp>
      <p:sp>
        <p:nvSpPr>
          <p:cNvPr id="5" name="Text Placeholder 6">
            <a:extLst>
              <a:ext uri="{FF2B5EF4-FFF2-40B4-BE49-F238E27FC236}">
                <a16:creationId xmlns:a16="http://schemas.microsoft.com/office/drawing/2014/main" id="{A5B57FB4-79EC-45A5-B2A2-F79525E2134D}"/>
              </a:ext>
            </a:extLst>
          </p:cNvPr>
          <p:cNvSpPr>
            <a:spLocks noGrp="1"/>
          </p:cNvSpPr>
          <p:nvPr>
            <p:ph type="body" sz="quarter" idx="11" hasCustomPrompt="1"/>
          </p:nvPr>
        </p:nvSpPr>
        <p:spPr>
          <a:xfrm>
            <a:off x="316228" y="1620838"/>
            <a:ext cx="395393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25F020D2-4165-40A3-8F84-6A701A88638C}"/>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3116257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8200" y="935420"/>
            <a:ext cx="7543800" cy="498190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EF9AB8B1-AB56-495A-B451-7CDED2BD5F45}"/>
              </a:ext>
            </a:extLst>
          </p:cNvPr>
          <p:cNvSpPr>
            <a:spLocks noGrp="1"/>
          </p:cNvSpPr>
          <p:nvPr>
            <p:ph type="body" sz="quarter" idx="11" hasCustomPrompt="1"/>
          </p:nvPr>
        </p:nvSpPr>
        <p:spPr>
          <a:xfrm>
            <a:off x="325105" y="1620838"/>
            <a:ext cx="3971687"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body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9">
            <a:extLst>
              <a:ext uri="{FF2B5EF4-FFF2-40B4-BE49-F238E27FC236}">
                <a16:creationId xmlns:a16="http://schemas.microsoft.com/office/drawing/2014/main" id="{CF09F7BB-F3D8-4892-8FFF-C92044FDCF2D}"/>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386474069"/>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eft Justified 4x8.25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626577"/>
            <a:ext cx="75438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0B380EEF-5FA4-41B2-A46C-910B0DC83A62}"/>
              </a:ext>
            </a:extLst>
          </p:cNvPr>
          <p:cNvSpPr>
            <a:spLocks noGrp="1"/>
          </p:cNvSpPr>
          <p:nvPr>
            <p:ph type="body" sz="quarter" idx="11" hasCustomPrompt="1"/>
          </p:nvPr>
        </p:nvSpPr>
        <p:spPr>
          <a:xfrm>
            <a:off x="7856738" y="1620838"/>
            <a:ext cx="4010892"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 Placeholder 9">
            <a:extLst>
              <a:ext uri="{FF2B5EF4-FFF2-40B4-BE49-F238E27FC236}">
                <a16:creationId xmlns:a16="http://schemas.microsoft.com/office/drawing/2014/main" id="{F69070B2-0B6C-4648-987F-9F6F4AB449C3}"/>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1831520026"/>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file w/Headsho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573979" y="1028700"/>
            <a:ext cx="3657600" cy="4800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6" name="Text Placeholder 9">
            <a:extLst>
              <a:ext uri="{FF2B5EF4-FFF2-40B4-BE49-F238E27FC236}">
                <a16:creationId xmlns:a16="http://schemas.microsoft.com/office/drawing/2014/main" id="{80A79E35-A0BD-4EB5-8E1A-C6A0F72F31BA}"/>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327781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igh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795290"/>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5286F2BC-E51C-4A38-A489-472250858360}"/>
              </a:ext>
            </a:extLst>
          </p:cNvPr>
          <p:cNvSpPr>
            <a:spLocks noGrp="1"/>
          </p:cNvSpPr>
          <p:nvPr>
            <p:ph type="body" sz="quarter" idx="11" hasCustomPrompt="1"/>
          </p:nvPr>
        </p:nvSpPr>
        <p:spPr>
          <a:xfrm>
            <a:off x="369493" y="3755254"/>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 Placeholder 9">
            <a:extLst>
              <a:ext uri="{FF2B5EF4-FFF2-40B4-BE49-F238E27FC236}">
                <a16:creationId xmlns:a16="http://schemas.microsoft.com/office/drawing/2014/main" id="{B454D6F0-43F5-480A-AD58-C796ECC11704}"/>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3218125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ow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3343181"/>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21547457-6A39-44E2-8538-545BF89B4DC4}"/>
              </a:ext>
            </a:extLst>
          </p:cNvPr>
          <p:cNvSpPr>
            <a:spLocks noGrp="1"/>
          </p:cNvSpPr>
          <p:nvPr>
            <p:ph type="body" sz="quarter" idx="11" hasCustomPrompt="1"/>
          </p:nvPr>
        </p:nvSpPr>
        <p:spPr>
          <a:xfrm>
            <a:off x="369493" y="1047565"/>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 Placeholder 9">
            <a:extLst>
              <a:ext uri="{FF2B5EF4-FFF2-40B4-BE49-F238E27FC236}">
                <a16:creationId xmlns:a16="http://schemas.microsoft.com/office/drawing/2014/main" id="{1CF6DA36-B231-4BB8-AC58-DD782C27AD95}"/>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981104519"/>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enter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59543" y="1046185"/>
            <a:ext cx="10087428" cy="3151602"/>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92F2CC07-CC5C-4610-BC0B-13FE253B2946}"/>
              </a:ext>
            </a:extLst>
          </p:cNvPr>
          <p:cNvSpPr>
            <a:spLocks noGrp="1"/>
          </p:cNvSpPr>
          <p:nvPr>
            <p:ph type="body" sz="quarter" idx="12" hasCustomPrompt="1"/>
          </p:nvPr>
        </p:nvSpPr>
        <p:spPr>
          <a:xfrm>
            <a:off x="1045028" y="4394243"/>
            <a:ext cx="10101942" cy="1598185"/>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 Placeholder 9">
            <a:extLst>
              <a:ext uri="{FF2B5EF4-FFF2-40B4-BE49-F238E27FC236}">
                <a16:creationId xmlns:a16="http://schemas.microsoft.com/office/drawing/2014/main" id="{B1228210-F42D-417D-BF7F-020B96926F58}"/>
              </a:ext>
            </a:extLst>
          </p:cNvPr>
          <p:cNvSpPr>
            <a:spLocks noGrp="1"/>
          </p:cNvSpPr>
          <p:nvPr>
            <p:ph type="body" sz="quarter" idx="13"/>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3029774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Rigt Justified 4x6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254FF8B7-BCF1-4F75-8413-A932F3877D8A}"/>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slide title</a:t>
            </a:r>
          </a:p>
        </p:txBody>
      </p:sp>
      <p:sp>
        <p:nvSpPr>
          <p:cNvPr id="3" name="Picture Placeholder 2"/>
          <p:cNvSpPr>
            <a:spLocks noGrp="1"/>
          </p:cNvSpPr>
          <p:nvPr>
            <p:ph type="pic" sz="quarter" idx="10"/>
          </p:nvPr>
        </p:nvSpPr>
        <p:spPr>
          <a:xfrm>
            <a:off x="6705600"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971E4F1-C38A-44F3-9D7C-52304F882F77}"/>
              </a:ext>
            </a:extLst>
          </p:cNvPr>
          <p:cNvSpPr>
            <a:spLocks noGrp="1"/>
          </p:cNvSpPr>
          <p:nvPr>
            <p:ph type="body" sz="quarter" idx="11" hasCustomPrompt="1"/>
          </p:nvPr>
        </p:nvSpPr>
        <p:spPr>
          <a:xfrm>
            <a:off x="387249" y="1620838"/>
            <a:ext cx="5958471" cy="3657600"/>
          </a:xfrm>
          <a:prstGeom prst="rect">
            <a:avLst/>
          </a:prstGeom>
        </p:spPr>
        <p:txBody>
          <a:bodyPr/>
          <a:lstStyle>
            <a:lvl1pPr marL="0" indent="0">
              <a:buNone/>
              <a:defRPr sz="1800">
                <a:solidFill>
                  <a:srgbClr val="002060"/>
                </a:solidFill>
                <a:latin typeface="+mj-lt"/>
              </a:defRPr>
            </a:lvl1pPr>
            <a:lvl2pPr marL="0" indent="0">
              <a:buFont typeface="Arial" panose="020B0604020202020204" pitchFamily="34" charse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Box 5">
            <a:extLst>
              <a:ext uri="{FF2B5EF4-FFF2-40B4-BE49-F238E27FC236}">
                <a16:creationId xmlns:a16="http://schemas.microsoft.com/office/drawing/2014/main" id="{9F484A07-51FE-43AB-94D5-FFBFAA2FAE59}"/>
              </a:ext>
            </a:extLst>
          </p:cNvPr>
          <p:cNvSpPr txBox="1"/>
          <p:nvPr userDrawn="1"/>
        </p:nvSpPr>
        <p:spPr>
          <a:xfrm>
            <a:off x="569794" y="2981614"/>
            <a:ext cx="7772400" cy="369332"/>
          </a:xfrm>
          <a:prstGeom prst="rect">
            <a:avLst/>
          </a:prstGeom>
          <a:noFill/>
        </p:spPr>
        <p:txBody>
          <a:bodyPr wrap="square">
            <a:spAutoFit/>
          </a:bodyPr>
          <a:lstStyle/>
          <a:p>
            <a:r>
              <a:rPr lang="en-US"/>
              <a:t>edit</a:t>
            </a:r>
          </a:p>
        </p:txBody>
      </p:sp>
    </p:spTree>
    <p:extLst>
      <p:ext uri="{BB962C8B-B14F-4D97-AF65-F5344CB8AC3E}">
        <p14:creationId xmlns:p14="http://schemas.microsoft.com/office/powerpoint/2010/main" val="6164441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Left Justified 4x6 Photo">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E676915B-F258-4C7F-A4AC-9E6B4A22AA37}"/>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3858"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6"/>
          <p:cNvSpPr>
            <a:spLocks noGrp="1"/>
          </p:cNvSpPr>
          <p:nvPr>
            <p:ph type="body" sz="quarter" idx="11" hasCustomPrompt="1"/>
          </p:nvPr>
        </p:nvSpPr>
        <p:spPr>
          <a:xfrm>
            <a:off x="5864771" y="1620838"/>
            <a:ext cx="595847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1719620124"/>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Right Justified 5x5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45F7E847-E758-4DC0-A358-5B33F8F0C0AC}"/>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6" name="Picture Placeholder 3"/>
          <p:cNvSpPr>
            <a:spLocks noGrp="1"/>
          </p:cNvSpPr>
          <p:nvPr>
            <p:ph type="pic" sz="quarter" idx="12"/>
          </p:nvPr>
        </p:nvSpPr>
        <p:spPr>
          <a:xfrm>
            <a:off x="7259996"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3C809E5-13C2-47CB-B5C4-3BB458A9CB32}"/>
              </a:ext>
            </a:extLst>
          </p:cNvPr>
          <p:cNvSpPr>
            <a:spLocks noGrp="1"/>
          </p:cNvSpPr>
          <p:nvPr>
            <p:ph type="body" sz="quarter" idx="13" hasCustomPrompt="1"/>
          </p:nvPr>
        </p:nvSpPr>
        <p:spPr>
          <a:xfrm>
            <a:off x="360004" y="1620838"/>
            <a:ext cx="6529068"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40382582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Left Justified 5x5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800D2931-D6D2-47DD-8839-72D104363792}"/>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6" name="Picture Placeholder 3"/>
          <p:cNvSpPr>
            <a:spLocks noGrp="1"/>
          </p:cNvSpPr>
          <p:nvPr>
            <p:ph type="pic" sz="quarter" idx="12"/>
          </p:nvPr>
        </p:nvSpPr>
        <p:spPr>
          <a:xfrm>
            <a:off x="281127"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7EE07A96-4324-435A-8926-5C749216ED95}"/>
              </a:ext>
            </a:extLst>
          </p:cNvPr>
          <p:cNvSpPr>
            <a:spLocks noGrp="1"/>
          </p:cNvSpPr>
          <p:nvPr>
            <p:ph type="body" sz="quarter" idx="13" hasCustomPrompt="1"/>
          </p:nvPr>
        </p:nvSpPr>
        <p:spPr>
          <a:xfrm>
            <a:off x="5228949" y="1620838"/>
            <a:ext cx="6594294"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584487929"/>
      </p:ext>
    </p:extLst>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Right Justified 4x8.25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D79B281D-A4EA-44B5-867A-8AD0CB865F24}"/>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4648200" y="1626577"/>
            <a:ext cx="7543800" cy="3657600"/>
          </a:xfrm>
          <a:prstGeom prst="rect">
            <a:avLst/>
          </a:prstGeom>
          <a:pattFill prst="ltUpDiag">
            <a:fgClr>
              <a:schemeClr val="accent1"/>
            </a:fgClr>
            <a:bgClr>
              <a:schemeClr val="bg1"/>
            </a:bgClr>
          </a:pattFill>
        </p:spPr>
        <p:txBody>
          <a:bodyPr/>
          <a:lstStyle>
            <a:lvl1pPr marL="0" indent="0">
              <a:buFontTx/>
              <a:buNone/>
              <a:defRPr/>
            </a:lvl1pPr>
          </a:lstStyle>
          <a:p>
            <a:pPr lvl="0"/>
            <a:endParaRPr lang="id-ID" noProof="0"/>
          </a:p>
        </p:txBody>
      </p:sp>
      <p:sp>
        <p:nvSpPr>
          <p:cNvPr id="5" name="Text Placeholder 6">
            <a:extLst>
              <a:ext uri="{FF2B5EF4-FFF2-40B4-BE49-F238E27FC236}">
                <a16:creationId xmlns:a16="http://schemas.microsoft.com/office/drawing/2014/main" id="{A5B57FB4-79EC-45A5-B2A2-F79525E2134D}"/>
              </a:ext>
            </a:extLst>
          </p:cNvPr>
          <p:cNvSpPr>
            <a:spLocks noGrp="1"/>
          </p:cNvSpPr>
          <p:nvPr>
            <p:ph type="body" sz="quarter" idx="11" hasCustomPrompt="1"/>
          </p:nvPr>
        </p:nvSpPr>
        <p:spPr>
          <a:xfrm>
            <a:off x="316228" y="1620838"/>
            <a:ext cx="395393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907977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C509394E-8AF5-466F-931B-A506BDB115B8}"/>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4648200" y="935420"/>
            <a:ext cx="7543800" cy="498190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EF9AB8B1-AB56-495A-B451-7CDED2BD5F45}"/>
              </a:ext>
            </a:extLst>
          </p:cNvPr>
          <p:cNvSpPr>
            <a:spLocks noGrp="1"/>
          </p:cNvSpPr>
          <p:nvPr>
            <p:ph type="body" sz="quarter" idx="11" hasCustomPrompt="1"/>
          </p:nvPr>
        </p:nvSpPr>
        <p:spPr>
          <a:xfrm>
            <a:off x="325105" y="1620838"/>
            <a:ext cx="3971687"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body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6996930"/>
      </p:ext>
    </p:extLst>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Left Justified 4x8.25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D150207B-FFD1-4E5A-99C4-92080FACCDE1}"/>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0" y="1626577"/>
            <a:ext cx="75438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0B380EEF-5FA4-41B2-A46C-910B0DC83A62}"/>
              </a:ext>
            </a:extLst>
          </p:cNvPr>
          <p:cNvSpPr>
            <a:spLocks noGrp="1"/>
          </p:cNvSpPr>
          <p:nvPr>
            <p:ph type="body" sz="quarter" idx="11" hasCustomPrompt="1"/>
          </p:nvPr>
        </p:nvSpPr>
        <p:spPr>
          <a:xfrm>
            <a:off x="7856738" y="1620838"/>
            <a:ext cx="4010892"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4107911050"/>
      </p:ext>
    </p:extLst>
  </p:cSld>
  <p:clrMapOvr>
    <a:masterClrMapping/>
  </p:clrMapOvr>
  <p:transition spd="slow"/>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Profile w/Headshot">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3B21D9C3-82DB-42B5-9999-7AFBA468E623}"/>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5" name="Picture Placeholder 4"/>
          <p:cNvSpPr>
            <a:spLocks noGrp="1"/>
          </p:cNvSpPr>
          <p:nvPr>
            <p:ph type="pic" sz="quarter" idx="10"/>
          </p:nvPr>
        </p:nvSpPr>
        <p:spPr>
          <a:xfrm>
            <a:off x="7573979" y="1028700"/>
            <a:ext cx="3657600" cy="4800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31355000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High Rectangular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2502B7C8-B55B-405E-8C17-9746FCDDFADC}"/>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0" y="795290"/>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5286F2BC-E51C-4A38-A489-472250858360}"/>
              </a:ext>
            </a:extLst>
          </p:cNvPr>
          <p:cNvSpPr>
            <a:spLocks noGrp="1"/>
          </p:cNvSpPr>
          <p:nvPr>
            <p:ph type="body" sz="quarter" idx="11" hasCustomPrompt="1"/>
          </p:nvPr>
        </p:nvSpPr>
        <p:spPr>
          <a:xfrm>
            <a:off x="369493" y="3755254"/>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38179208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Low Rectangular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EEC3561E-BD16-4720-B3CB-A47A31092D9D}"/>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0" y="3343181"/>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21547457-6A39-44E2-8538-545BF89B4DC4}"/>
              </a:ext>
            </a:extLst>
          </p:cNvPr>
          <p:cNvSpPr>
            <a:spLocks noGrp="1"/>
          </p:cNvSpPr>
          <p:nvPr>
            <p:ph type="body" sz="quarter" idx="11" hasCustomPrompt="1"/>
          </p:nvPr>
        </p:nvSpPr>
        <p:spPr>
          <a:xfrm>
            <a:off x="369493" y="1047565"/>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2525851982"/>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enter Rectangular Photo">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79ADAB6-3619-4BD1-B74D-B1F9EF77A485}"/>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1059543" y="1046185"/>
            <a:ext cx="10087428" cy="3151602"/>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92F2CC07-CC5C-4610-BC0B-13FE253B2946}"/>
              </a:ext>
            </a:extLst>
          </p:cNvPr>
          <p:cNvSpPr>
            <a:spLocks noGrp="1"/>
          </p:cNvSpPr>
          <p:nvPr>
            <p:ph type="body" sz="quarter" idx="12" hasCustomPrompt="1"/>
          </p:nvPr>
        </p:nvSpPr>
        <p:spPr>
          <a:xfrm>
            <a:off x="1045028" y="4394243"/>
            <a:ext cx="10101942" cy="1598185"/>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37528182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 Photo w/Footer">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1" y="-1"/>
            <a:ext cx="12192001" cy="3429001"/>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6">
            <a:extLst>
              <a:ext uri="{FF2B5EF4-FFF2-40B4-BE49-F238E27FC236}">
                <a16:creationId xmlns:a16="http://schemas.microsoft.com/office/drawing/2014/main" id="{C7844D20-46D3-4DAB-BBB7-C2B3BC6DFEC2}"/>
              </a:ext>
            </a:extLst>
          </p:cNvPr>
          <p:cNvSpPr>
            <a:spLocks noGrp="1"/>
          </p:cNvSpPr>
          <p:nvPr>
            <p:ph type="body" sz="quarter" idx="11" hasCustomPrompt="1"/>
          </p:nvPr>
        </p:nvSpPr>
        <p:spPr>
          <a:xfrm>
            <a:off x="369493" y="3755254"/>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5309196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 Photo w/Header">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1" y="3428999"/>
            <a:ext cx="12192001" cy="3429001"/>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6" name="Text Placeholder 6">
            <a:extLst>
              <a:ext uri="{FF2B5EF4-FFF2-40B4-BE49-F238E27FC236}">
                <a16:creationId xmlns:a16="http://schemas.microsoft.com/office/drawing/2014/main" id="{A1319E5E-50F8-471C-894A-6CA61B7ACBFC}"/>
              </a:ext>
            </a:extLst>
          </p:cNvPr>
          <p:cNvSpPr>
            <a:spLocks noGrp="1"/>
          </p:cNvSpPr>
          <p:nvPr>
            <p:ph type="body" sz="quarter" idx="11" hasCustomPrompt="1"/>
          </p:nvPr>
        </p:nvSpPr>
        <p:spPr>
          <a:xfrm>
            <a:off x="369493" y="1091953"/>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5" name="Text Placeholder 9">
            <a:extLst>
              <a:ext uri="{FF2B5EF4-FFF2-40B4-BE49-F238E27FC236}">
                <a16:creationId xmlns:a16="http://schemas.microsoft.com/office/drawing/2014/main" id="{5A953DAB-6B5F-49B0-873B-5A130ED521C9}"/>
              </a:ext>
            </a:extLst>
          </p:cNvPr>
          <p:cNvSpPr>
            <a:spLocks noGrp="1"/>
          </p:cNvSpPr>
          <p:nvPr>
            <p:ph type="body" sz="quarter" idx="13"/>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545736739"/>
      </p:ext>
    </p:extLst>
  </p:cSld>
  <p:clrMapOvr>
    <a:masterClrMapping/>
  </p:clrMapOvr>
  <p:transition spd="slow"/>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1/2 Photo w/Header">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69FBF6A8-5905-406D-839D-794D7043EBAB}"/>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7" name="Picture Placeholder 2"/>
          <p:cNvSpPr>
            <a:spLocks noGrp="1"/>
          </p:cNvSpPr>
          <p:nvPr>
            <p:ph type="pic" sz="quarter" idx="12"/>
          </p:nvPr>
        </p:nvSpPr>
        <p:spPr>
          <a:xfrm>
            <a:off x="-1" y="3428999"/>
            <a:ext cx="12192001" cy="3429001"/>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6" name="Text Placeholder 6">
            <a:extLst>
              <a:ext uri="{FF2B5EF4-FFF2-40B4-BE49-F238E27FC236}">
                <a16:creationId xmlns:a16="http://schemas.microsoft.com/office/drawing/2014/main" id="{A1319E5E-50F8-471C-894A-6CA61B7ACBFC}"/>
              </a:ext>
            </a:extLst>
          </p:cNvPr>
          <p:cNvSpPr>
            <a:spLocks noGrp="1"/>
          </p:cNvSpPr>
          <p:nvPr>
            <p:ph type="body" sz="quarter" idx="11" hasCustomPrompt="1"/>
          </p:nvPr>
        </p:nvSpPr>
        <p:spPr>
          <a:xfrm>
            <a:off x="369493" y="1091953"/>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1223514405"/>
      </p:ext>
    </p:extLst>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ull Photo w/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6065135"/>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24545770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Photo w/Hea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792865"/>
            <a:ext cx="12192000" cy="6065135"/>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9">
            <a:extLst>
              <a:ext uri="{FF2B5EF4-FFF2-40B4-BE49-F238E27FC236}">
                <a16:creationId xmlns:a16="http://schemas.microsoft.com/office/drawing/2014/main" id="{CB675EF1-8C99-441B-B84C-B7AF3A7A3F57}"/>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2132778550"/>
      </p:ext>
    </p:extLst>
  </p:cSld>
  <p:clrMapOvr>
    <a:masterClrMapping/>
  </p:clrMapOvr>
  <p:transition spd="slow"/>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arge Photo w/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777765"/>
            <a:ext cx="12192000" cy="529721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9">
            <a:extLst>
              <a:ext uri="{FF2B5EF4-FFF2-40B4-BE49-F238E27FC236}">
                <a16:creationId xmlns:a16="http://schemas.microsoft.com/office/drawing/2014/main" id="{F48DB292-B851-4095-919F-57CB6C2AF526}"/>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16130415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Full Photo w/Header">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4E4A9C9F-7147-4D50-840C-DB34554E938F}"/>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0" y="792865"/>
            <a:ext cx="12192000" cy="6065135"/>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3487914824"/>
      </p:ext>
    </p:extLst>
  </p:cSld>
  <p:clrMapOvr>
    <a:masterClrMapping/>
  </p:clrMapOvr>
  <p:transition spd="slow"/>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Large Photo w/Header &amp; Footer">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A65E4275-DB1E-4EDA-9A2F-6B3D5838F1F3}"/>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
        <p:nvSpPr>
          <p:cNvPr id="3" name="Picture Placeholder 2"/>
          <p:cNvSpPr>
            <a:spLocks noGrp="1"/>
          </p:cNvSpPr>
          <p:nvPr>
            <p:ph type="pic" sz="quarter" idx="10"/>
          </p:nvPr>
        </p:nvSpPr>
        <p:spPr>
          <a:xfrm>
            <a:off x="1" y="777765"/>
            <a:ext cx="12192000" cy="529721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10183247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ull Pho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B8381E-B318-4F47-937B-871898B13B9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4" name="Picture Placeholder 3"/>
          <p:cNvSpPr>
            <a:spLocks noGrp="1"/>
          </p:cNvSpPr>
          <p:nvPr>
            <p:ph type="pic" sz="quarter" idx="10"/>
          </p:nvPr>
        </p:nvSpPr>
        <p:spPr>
          <a:xfrm>
            <a:off x="222019" y="230819"/>
            <a:ext cx="11727326" cy="6374167"/>
          </a:xfrm>
          <a:prstGeom prst="rect">
            <a:avLst/>
          </a:prstGeom>
          <a:pattFill prst="ltUpDiag">
            <a:fgClr>
              <a:schemeClr val="accent1"/>
            </a:fgClr>
            <a:bgClr>
              <a:schemeClr val="bg1"/>
            </a:bgClr>
          </a:pattFill>
        </p:spPr>
        <p:txBody>
          <a:bodyPr/>
          <a:lstStyle>
            <a:lvl1pPr marL="0" indent="0">
              <a:buNone/>
              <a:defRPr/>
            </a:lvl1pPr>
          </a:lstStyle>
          <a:p>
            <a:pPr lvl="0"/>
            <a:endParaRPr lang="en-US" noProof="0"/>
          </a:p>
        </p:txBody>
      </p:sp>
    </p:spTree>
    <p:extLst>
      <p:ext uri="{BB962C8B-B14F-4D97-AF65-F5344CB8AC3E}">
        <p14:creationId xmlns:p14="http://schemas.microsoft.com/office/powerpoint/2010/main" val="2543716766"/>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o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C717C3-E4AB-4283-B420-12649967FA5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pic>
        <p:nvPicPr>
          <p:cNvPr id="3" name="Picture 9" descr="A picture containing nature, crater&#10;&#10;Description automatically generated">
            <a:extLst>
              <a:ext uri="{FF2B5EF4-FFF2-40B4-BE49-F238E27FC236}">
                <a16:creationId xmlns:a16="http://schemas.microsoft.com/office/drawing/2014/main" id="{2723665D-8CF2-4EAE-9A73-AD40D6F4191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a:extLst>
              <a:ext uri="{FF2B5EF4-FFF2-40B4-BE49-F238E27FC236}">
                <a16:creationId xmlns:a16="http://schemas.microsoft.com/office/drawing/2014/main" id="{B933B4DC-AAA2-4EB9-81FF-FAC8DA29B44D}"/>
              </a:ext>
            </a:extLst>
          </p:cNvPr>
          <p:cNvSpPr>
            <a:spLocks noGrp="1"/>
          </p:cNvSpPr>
          <p:nvPr>
            <p:ph type="body" sz="quarter" idx="10"/>
          </p:nvPr>
        </p:nvSpPr>
        <p:spPr>
          <a:xfrm>
            <a:off x="6096000" y="4408488"/>
            <a:ext cx="5845175" cy="1992312"/>
          </a:xfrm>
          <a:prstGeom prst="rect">
            <a:avLst/>
          </a:prstGeom>
        </p:spPr>
        <p:txBody>
          <a:bodyPr/>
          <a:lstStyle>
            <a:lvl1pPr marL="0" indent="0">
              <a:buNone/>
              <a:defRPr>
                <a:solidFill>
                  <a:schemeClr val="bg1"/>
                </a:solidFill>
                <a:latin typeface="+mj-l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572889"/>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lain">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76C3FDE-A744-4D9E-BB3A-1566319F11F1}"/>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157601893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Plain">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0D823237-03C8-40B7-A3F0-BDCD0161EBFB}"/>
              </a:ext>
            </a:extLst>
          </p:cNvPr>
          <p:cNvSpPr txBox="1">
            <a:spLocks/>
          </p:cNvSpPr>
          <p:nvPr userDrawn="1"/>
        </p:nvSpPr>
        <p:spPr>
          <a:xfrm>
            <a:off x="187325" y="90488"/>
            <a:ext cx="11123613" cy="603250"/>
          </a:xfrm>
          <a:prstGeom prst="rect">
            <a:avLst/>
          </a:prstGeom>
        </p:spPr>
        <p:txBody>
          <a:bodyPr anchor="ctr"/>
          <a:lstStyle>
            <a:lvl1pPr marL="0" indent="0" algn="l" rtl="0" eaLnBrk="0" fontAlgn="base" hangingPunct="0">
              <a:lnSpc>
                <a:spcPct val="90000"/>
              </a:lnSpc>
              <a:spcBef>
                <a:spcPts val="1000"/>
              </a:spcBef>
              <a:spcAft>
                <a:spcPct val="0"/>
              </a:spcAft>
              <a:buFont typeface="Arial" panose="020B0604020202020204" pitchFamily="34" charset="0"/>
              <a:buNone/>
              <a:defRPr sz="2800" kern="1200">
                <a:solidFill>
                  <a:srgbClr val="00B0F0"/>
                </a:solidFill>
                <a:latin typeface="+mj-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srgbClr val="002060"/>
                </a:solidFill>
                <a:latin typeface="Raleway Light" panose="020B0403030101060003" pitchFamily="34" charset="0"/>
              </a:rPr>
              <a:t>Click</a:t>
            </a:r>
            <a:r>
              <a:rPr lang="en-US"/>
              <a:t> to edit slide title</a:t>
            </a:r>
          </a:p>
        </p:txBody>
      </p:sp>
    </p:spTree>
    <p:extLst>
      <p:ext uri="{BB962C8B-B14F-4D97-AF65-F5344CB8AC3E}">
        <p14:creationId xmlns:p14="http://schemas.microsoft.com/office/powerpoint/2010/main" val="89355707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0896CF-3490-4314-96F0-DC95BC9DA2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Tree>
    <p:extLst>
      <p:ext uri="{BB962C8B-B14F-4D97-AF65-F5344CB8AC3E}">
        <p14:creationId xmlns:p14="http://schemas.microsoft.com/office/powerpoint/2010/main" val="1760010226"/>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478E5D-EBBE-4E0F-8C92-7E212EE513C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pic>
        <p:nvPicPr>
          <p:cNvPr id="3" name="Picture 9" descr="Logo, icon&#10;&#10;Description automatically generated">
            <a:extLst>
              <a:ext uri="{FF2B5EF4-FFF2-40B4-BE49-F238E27FC236}">
                <a16:creationId xmlns:a16="http://schemas.microsoft.com/office/drawing/2014/main" id="{E50BCB29-9EAE-4CBA-9342-F022A22EFB9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86238" y="1846263"/>
            <a:ext cx="3819525"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85182"/>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827E3-EC98-4F06-B4AF-8A565335342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3" name="bk object 16">
            <a:extLst>
              <a:ext uri="{FF2B5EF4-FFF2-40B4-BE49-F238E27FC236}">
                <a16:creationId xmlns:a16="http://schemas.microsoft.com/office/drawing/2014/main" id="{5779AC4F-767C-4B8B-A188-8D656B957BFC}"/>
              </a:ext>
            </a:extLst>
          </p:cNvPr>
          <p:cNvSpPr>
            <a:spLocks noChangeArrowheads="1"/>
          </p:cNvSpPr>
          <p:nvPr userDrawn="1"/>
        </p:nvSpPr>
        <p:spPr bwMode="auto">
          <a:xfrm>
            <a:off x="11407775" y="204788"/>
            <a:ext cx="655638" cy="544512"/>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defRPr/>
            </a:pPr>
            <a:endParaRPr lang="en-US" altLang="en-US"/>
          </a:p>
        </p:txBody>
      </p:sp>
      <p:sp>
        <p:nvSpPr>
          <p:cNvPr id="4" name="TextBox 12">
            <a:extLst>
              <a:ext uri="{FF2B5EF4-FFF2-40B4-BE49-F238E27FC236}">
                <a16:creationId xmlns:a16="http://schemas.microsoft.com/office/drawing/2014/main" id="{2CFE1B24-51C2-4CC2-A8AD-509EA69B18BB}"/>
              </a:ext>
            </a:extLst>
          </p:cNvPr>
          <p:cNvSpPr txBox="1">
            <a:spLocks noChangeArrowheads="1"/>
          </p:cNvSpPr>
          <p:nvPr userDrawn="1"/>
        </p:nvSpPr>
        <p:spPr bwMode="auto">
          <a:xfrm>
            <a:off x="9983788" y="307975"/>
            <a:ext cx="1244600" cy="338138"/>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lgn="r">
              <a:defRPr/>
            </a:pPr>
            <a:r>
              <a:rPr lang="en-US" altLang="en-US" sz="800"/>
              <a:t>National Aeronautics and Space Administration</a:t>
            </a:r>
          </a:p>
        </p:txBody>
      </p:sp>
      <p:cxnSp>
        <p:nvCxnSpPr>
          <p:cNvPr id="5" name="Straight Connector 4">
            <a:extLst>
              <a:ext uri="{FF2B5EF4-FFF2-40B4-BE49-F238E27FC236}">
                <a16:creationId xmlns:a16="http://schemas.microsoft.com/office/drawing/2014/main" id="{9C3A877B-C1D5-4BA5-B414-FD85A7497BDF}"/>
              </a:ext>
            </a:extLst>
          </p:cNvPr>
          <p:cNvCxnSpPr>
            <a:cxnSpLocks/>
          </p:cNvCxnSpPr>
          <p:nvPr userDrawn="1"/>
        </p:nvCxnSpPr>
        <p:spPr>
          <a:xfrm>
            <a:off x="11271250" y="204788"/>
            <a:ext cx="0" cy="544512"/>
          </a:xfrm>
          <a:prstGeom prst="line">
            <a:avLst/>
          </a:prstGeom>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37B93F-FA21-4711-90FA-8656B2197D88}"/>
              </a:ext>
            </a:extLst>
          </p:cNvPr>
          <p:cNvSpPr txBox="1"/>
          <p:nvPr userDrawn="1"/>
        </p:nvSpPr>
        <p:spPr>
          <a:xfrm>
            <a:off x="355600" y="4767263"/>
            <a:ext cx="2293938" cy="255587"/>
          </a:xfrm>
          <a:prstGeom prst="rect">
            <a:avLst/>
          </a:prstGeom>
          <a:noFill/>
        </p:spPr>
        <p:txBody>
          <a:bodyPr>
            <a:spAutoFit/>
          </a:bodyPr>
          <a:lstStyle/>
          <a:p>
            <a:pPr eaLnBrk="1" fontAlgn="auto" hangingPunct="1">
              <a:spcBef>
                <a:spcPts val="0"/>
              </a:spcBef>
              <a:spcAft>
                <a:spcPts val="0"/>
              </a:spcAft>
              <a:defRPr/>
            </a:pPr>
            <a:r>
              <a:rPr lang="en-US" sz="1600" b="1" spc="300" baseline="30000">
                <a:solidFill>
                  <a:schemeClr val="bg1"/>
                </a:solidFill>
                <a:latin typeface="Raleway bold" panose="020B0003030101060003" pitchFamily="34" charset="0"/>
              </a:rPr>
              <a:t>DATE</a:t>
            </a:r>
            <a:endParaRPr lang="id-ID" sz="1600" b="1" spc="300" baseline="30000">
              <a:solidFill>
                <a:schemeClr val="bg1"/>
              </a:solidFill>
              <a:latin typeface="Raleway bold" panose="020B0003030101060003" pitchFamily="34" charset="0"/>
            </a:endParaRPr>
          </a:p>
        </p:txBody>
      </p:sp>
      <p:sp>
        <p:nvSpPr>
          <p:cNvPr id="7" name="TextBox 6">
            <a:extLst>
              <a:ext uri="{FF2B5EF4-FFF2-40B4-BE49-F238E27FC236}">
                <a16:creationId xmlns:a16="http://schemas.microsoft.com/office/drawing/2014/main" id="{67D561A1-4782-4F47-B9D2-02675470F3E8}"/>
              </a:ext>
            </a:extLst>
          </p:cNvPr>
          <p:cNvSpPr txBox="1">
            <a:spLocks noChangeArrowheads="1"/>
          </p:cNvSpPr>
          <p:nvPr userDrawn="1"/>
        </p:nvSpPr>
        <p:spPr bwMode="auto">
          <a:xfrm>
            <a:off x="333375" y="1319213"/>
            <a:ext cx="3090863" cy="339725"/>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defRPr/>
            </a:pPr>
            <a:r>
              <a:rPr lang="en-US" altLang="en-US" sz="1600" b="1">
                <a:solidFill>
                  <a:schemeClr val="bg1"/>
                </a:solidFill>
                <a:latin typeface="Raleway bold" panose="020B0803030101060003" pitchFamily="34" charset="0"/>
              </a:rPr>
              <a:t>NASA STEM</a:t>
            </a:r>
            <a:endParaRPr lang="id-ID" altLang="en-US" sz="1600" b="1">
              <a:solidFill>
                <a:schemeClr val="bg1"/>
              </a:solidFill>
              <a:latin typeface="Raleway bold" panose="020B0803030101060003" pitchFamily="34" charset="0"/>
            </a:endParaRPr>
          </a:p>
        </p:txBody>
      </p:sp>
      <p:sp>
        <p:nvSpPr>
          <p:cNvPr id="8" name="Picture Placeholder 2">
            <a:extLst>
              <a:ext uri="{FF2B5EF4-FFF2-40B4-BE49-F238E27FC236}">
                <a16:creationId xmlns:a16="http://schemas.microsoft.com/office/drawing/2014/main" id="{C4EBB6B2-3ACA-4DBA-B29F-F029AD32825E}"/>
              </a:ext>
            </a:extLst>
          </p:cNvPr>
          <p:cNvSpPr>
            <a:spLocks noGrp="1"/>
          </p:cNvSpPr>
          <p:nvPr>
            <p:ph type="pic" sz="quarter" idx="10"/>
          </p:nvPr>
        </p:nvSpPr>
        <p:spPr>
          <a:xfrm>
            <a:off x="0" y="1057275"/>
            <a:ext cx="12192000" cy="493473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358906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3429000"/>
          </a:xfrm>
          <a:prstGeom prst="rect">
            <a:avLst/>
          </a:prstGeom>
        </p:spPr>
        <p:txBody>
          <a:bodyPr/>
          <a:lstStyle/>
          <a:p>
            <a:pPr lvl="0"/>
            <a:endParaRPr lang="id-ID" noProof="0"/>
          </a:p>
        </p:txBody>
      </p:sp>
    </p:spTree>
    <p:extLst>
      <p:ext uri="{BB962C8B-B14F-4D97-AF65-F5344CB8AC3E}">
        <p14:creationId xmlns:p14="http://schemas.microsoft.com/office/powerpoint/2010/main" val="610681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8200" y="935420"/>
            <a:ext cx="7543800" cy="4981903"/>
          </a:xfrm>
          <a:prstGeom prst="rect">
            <a:avLst/>
          </a:prstGeom>
          <a:pattFill prst="ltUpDiag">
            <a:fgClr>
              <a:schemeClr val="accent1"/>
            </a:fgClr>
            <a:bgClr>
              <a:schemeClr val="bg1"/>
            </a:bgClr>
          </a:pattFill>
        </p:spPr>
        <p:txBody>
          <a:bodyPr/>
          <a:lstStyle>
            <a:lvl1pPr marL="0" indent="0">
              <a:buNone/>
              <a:defRPr/>
            </a:lvl1pPr>
          </a:lstStyle>
          <a:p>
            <a:pPr lvl="0"/>
            <a:r>
              <a:rPr lang="en-US" noProof="0"/>
              <a:t>Click icon to add picture</a:t>
            </a:r>
            <a:endParaRPr lang="id-ID" noProof="0"/>
          </a:p>
        </p:txBody>
      </p:sp>
      <p:sp>
        <p:nvSpPr>
          <p:cNvPr id="6" name="Text Placeholder 9">
            <a:extLst>
              <a:ext uri="{FF2B5EF4-FFF2-40B4-BE49-F238E27FC236}">
                <a16:creationId xmlns:a16="http://schemas.microsoft.com/office/drawing/2014/main" id="{41887235-A743-4B60-9067-46EBA2B33A12}"/>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370034604"/>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913054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74049"/>
      </p:ext>
    </p:extLst>
  </p:cSld>
  <p:clrMapOvr>
    <a:masterClrMapping/>
  </p:clrMapOvr>
  <p:transition advClick="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3827E3-EC98-4F06-B4AF-8A565335342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3" name="bk object 16">
            <a:extLst>
              <a:ext uri="{FF2B5EF4-FFF2-40B4-BE49-F238E27FC236}">
                <a16:creationId xmlns:a16="http://schemas.microsoft.com/office/drawing/2014/main" id="{5779AC4F-767C-4B8B-A188-8D656B957BFC}"/>
              </a:ext>
            </a:extLst>
          </p:cNvPr>
          <p:cNvSpPr>
            <a:spLocks noChangeArrowheads="1"/>
          </p:cNvSpPr>
          <p:nvPr userDrawn="1"/>
        </p:nvSpPr>
        <p:spPr bwMode="auto">
          <a:xfrm>
            <a:off x="11407775" y="204788"/>
            <a:ext cx="655638" cy="544512"/>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defRPr/>
            </a:pPr>
            <a:endParaRPr lang="en-US" altLang="en-US"/>
          </a:p>
        </p:txBody>
      </p:sp>
      <p:sp>
        <p:nvSpPr>
          <p:cNvPr id="4" name="TextBox 12">
            <a:extLst>
              <a:ext uri="{FF2B5EF4-FFF2-40B4-BE49-F238E27FC236}">
                <a16:creationId xmlns:a16="http://schemas.microsoft.com/office/drawing/2014/main" id="{2CFE1B24-51C2-4CC2-A8AD-509EA69B18BB}"/>
              </a:ext>
            </a:extLst>
          </p:cNvPr>
          <p:cNvSpPr txBox="1">
            <a:spLocks noChangeArrowheads="1"/>
          </p:cNvSpPr>
          <p:nvPr userDrawn="1"/>
        </p:nvSpPr>
        <p:spPr bwMode="auto">
          <a:xfrm>
            <a:off x="9983788" y="307975"/>
            <a:ext cx="1244600" cy="338138"/>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lgn="r">
              <a:defRPr/>
            </a:pPr>
            <a:r>
              <a:rPr lang="en-US" altLang="en-US" sz="800"/>
              <a:t>National Aeronautics and Space Administration</a:t>
            </a:r>
          </a:p>
        </p:txBody>
      </p:sp>
      <p:cxnSp>
        <p:nvCxnSpPr>
          <p:cNvPr id="5" name="Straight Connector 4">
            <a:extLst>
              <a:ext uri="{FF2B5EF4-FFF2-40B4-BE49-F238E27FC236}">
                <a16:creationId xmlns:a16="http://schemas.microsoft.com/office/drawing/2014/main" id="{9C3A877B-C1D5-4BA5-B414-FD85A7497BDF}"/>
              </a:ext>
            </a:extLst>
          </p:cNvPr>
          <p:cNvCxnSpPr>
            <a:cxnSpLocks/>
          </p:cNvCxnSpPr>
          <p:nvPr userDrawn="1"/>
        </p:nvCxnSpPr>
        <p:spPr>
          <a:xfrm>
            <a:off x="11271250" y="204788"/>
            <a:ext cx="0" cy="544512"/>
          </a:xfrm>
          <a:prstGeom prst="line">
            <a:avLst/>
          </a:prstGeom>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A37B93F-FA21-4711-90FA-8656B2197D88}"/>
              </a:ext>
            </a:extLst>
          </p:cNvPr>
          <p:cNvSpPr txBox="1"/>
          <p:nvPr userDrawn="1"/>
        </p:nvSpPr>
        <p:spPr>
          <a:xfrm>
            <a:off x="355600" y="4767263"/>
            <a:ext cx="2293938" cy="255587"/>
          </a:xfrm>
          <a:prstGeom prst="rect">
            <a:avLst/>
          </a:prstGeom>
          <a:noFill/>
        </p:spPr>
        <p:txBody>
          <a:bodyPr>
            <a:spAutoFit/>
          </a:bodyPr>
          <a:lstStyle/>
          <a:p>
            <a:pPr eaLnBrk="1" fontAlgn="auto" hangingPunct="1">
              <a:spcBef>
                <a:spcPts val="0"/>
              </a:spcBef>
              <a:spcAft>
                <a:spcPts val="0"/>
              </a:spcAft>
              <a:defRPr/>
            </a:pPr>
            <a:r>
              <a:rPr lang="en-US" sz="1600" b="1" spc="300" baseline="30000">
                <a:solidFill>
                  <a:schemeClr val="bg1"/>
                </a:solidFill>
                <a:latin typeface="Raleway bold" panose="020B0003030101060003" pitchFamily="34" charset="0"/>
              </a:rPr>
              <a:t>DATE</a:t>
            </a:r>
            <a:endParaRPr lang="id-ID" sz="1600" b="1" spc="300" baseline="30000">
              <a:solidFill>
                <a:schemeClr val="bg1"/>
              </a:solidFill>
              <a:latin typeface="Raleway bold" panose="020B0003030101060003" pitchFamily="34" charset="0"/>
            </a:endParaRPr>
          </a:p>
        </p:txBody>
      </p:sp>
      <p:sp>
        <p:nvSpPr>
          <p:cNvPr id="7" name="TextBox 6">
            <a:extLst>
              <a:ext uri="{FF2B5EF4-FFF2-40B4-BE49-F238E27FC236}">
                <a16:creationId xmlns:a16="http://schemas.microsoft.com/office/drawing/2014/main" id="{67D561A1-4782-4F47-B9D2-02675470F3E8}"/>
              </a:ext>
            </a:extLst>
          </p:cNvPr>
          <p:cNvSpPr txBox="1">
            <a:spLocks noChangeArrowheads="1"/>
          </p:cNvSpPr>
          <p:nvPr userDrawn="1"/>
        </p:nvSpPr>
        <p:spPr bwMode="auto">
          <a:xfrm>
            <a:off x="333375" y="1319213"/>
            <a:ext cx="3090863" cy="339725"/>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defRPr/>
            </a:pPr>
            <a:r>
              <a:rPr lang="en-US" altLang="en-US" sz="1600" b="1">
                <a:solidFill>
                  <a:schemeClr val="bg1"/>
                </a:solidFill>
                <a:latin typeface="Raleway bold" panose="020B0803030101060003" pitchFamily="34" charset="0"/>
              </a:rPr>
              <a:t>NASA STEM</a:t>
            </a:r>
            <a:endParaRPr lang="id-ID" altLang="en-US" sz="1600" b="1">
              <a:solidFill>
                <a:schemeClr val="bg1"/>
              </a:solidFill>
              <a:latin typeface="Raleway bold" panose="020B0803030101060003" pitchFamily="34" charset="0"/>
            </a:endParaRPr>
          </a:p>
        </p:txBody>
      </p:sp>
      <p:sp>
        <p:nvSpPr>
          <p:cNvPr id="8" name="Picture Placeholder 2">
            <a:extLst>
              <a:ext uri="{FF2B5EF4-FFF2-40B4-BE49-F238E27FC236}">
                <a16:creationId xmlns:a16="http://schemas.microsoft.com/office/drawing/2014/main" id="{C4EBB6B2-3ACA-4DBA-B29F-F029AD32825E}"/>
              </a:ext>
            </a:extLst>
          </p:cNvPr>
          <p:cNvSpPr>
            <a:spLocks noGrp="1"/>
          </p:cNvSpPr>
          <p:nvPr>
            <p:ph type="pic" sz="quarter" idx="10"/>
          </p:nvPr>
        </p:nvSpPr>
        <p:spPr>
          <a:xfrm>
            <a:off x="0" y="1057275"/>
            <a:ext cx="12192000" cy="493473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50431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8200" y="935420"/>
            <a:ext cx="7543800" cy="498190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6" name="Text Placeholder 9">
            <a:extLst>
              <a:ext uri="{FF2B5EF4-FFF2-40B4-BE49-F238E27FC236}">
                <a16:creationId xmlns:a16="http://schemas.microsoft.com/office/drawing/2014/main" id="{41887235-A743-4B60-9067-46EBA2B33A12}"/>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668298579"/>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igt Justified 4x6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705600"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971E4F1-C38A-44F3-9D7C-52304F882F77}"/>
              </a:ext>
            </a:extLst>
          </p:cNvPr>
          <p:cNvSpPr>
            <a:spLocks noGrp="1"/>
          </p:cNvSpPr>
          <p:nvPr>
            <p:ph type="body" sz="quarter" idx="11" hasCustomPrompt="1"/>
          </p:nvPr>
        </p:nvSpPr>
        <p:spPr>
          <a:xfrm>
            <a:off x="387249" y="1620838"/>
            <a:ext cx="5958471" cy="3657600"/>
          </a:xfrm>
          <a:prstGeom prst="rect">
            <a:avLst/>
          </a:prstGeom>
        </p:spPr>
        <p:txBody>
          <a:bodyPr/>
          <a:lstStyle>
            <a:lvl1pPr marL="0" indent="0">
              <a:buNone/>
              <a:defRPr sz="1800">
                <a:solidFill>
                  <a:srgbClr val="002060"/>
                </a:solidFill>
                <a:latin typeface="+mj-lt"/>
              </a:defRPr>
            </a:lvl1pPr>
            <a:lvl2pPr marL="0" indent="0">
              <a:buFont typeface="Arial" panose="020B0604020202020204" pitchFamily="34" charse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10" name="Text Placeholder 9">
            <a:extLst>
              <a:ext uri="{FF2B5EF4-FFF2-40B4-BE49-F238E27FC236}">
                <a16:creationId xmlns:a16="http://schemas.microsoft.com/office/drawing/2014/main" id="{64E878FF-FA73-4AFD-A19E-B4BE3762E406}"/>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9049603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ft Justified 4x6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858" y="1621302"/>
            <a:ext cx="54864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6"/>
          <p:cNvSpPr>
            <a:spLocks noGrp="1"/>
          </p:cNvSpPr>
          <p:nvPr>
            <p:ph type="body" sz="quarter" idx="11" hasCustomPrompt="1"/>
          </p:nvPr>
        </p:nvSpPr>
        <p:spPr>
          <a:xfrm>
            <a:off x="5864771" y="1620838"/>
            <a:ext cx="595847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5" name="Text Placeholder 9">
            <a:extLst>
              <a:ext uri="{FF2B5EF4-FFF2-40B4-BE49-F238E27FC236}">
                <a16:creationId xmlns:a16="http://schemas.microsoft.com/office/drawing/2014/main" id="{03EAAAC8-F6D6-4C16-B520-1A1ECDBE044A}"/>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415212094"/>
      </p:ext>
    </p:extLst>
  </p:cSld>
  <p:clrMapOvr>
    <a:masterClrMapping/>
  </p:clrMapOvr>
  <p:transition spd="slow"/>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ight Justified 5x5 Photo">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7259996"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33C809E5-13C2-47CB-B5C4-3BB458A9CB32}"/>
              </a:ext>
            </a:extLst>
          </p:cNvPr>
          <p:cNvSpPr>
            <a:spLocks noGrp="1"/>
          </p:cNvSpPr>
          <p:nvPr>
            <p:ph type="body" sz="quarter" idx="13" hasCustomPrompt="1"/>
          </p:nvPr>
        </p:nvSpPr>
        <p:spPr>
          <a:xfrm>
            <a:off x="360004" y="1620838"/>
            <a:ext cx="6529068"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5BCC287C-88FB-40CC-AE25-07CE3B2F337F}"/>
              </a:ext>
            </a:extLst>
          </p:cNvPr>
          <p:cNvSpPr>
            <a:spLocks noGrp="1"/>
          </p:cNvSpPr>
          <p:nvPr>
            <p:ph type="body" sz="quarter" idx="14"/>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7081757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eft Justified 5x5 Photo">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281127" y="1143000"/>
            <a:ext cx="4572000" cy="45720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7EE07A96-4324-435A-8926-5C749216ED95}"/>
              </a:ext>
            </a:extLst>
          </p:cNvPr>
          <p:cNvSpPr>
            <a:spLocks noGrp="1"/>
          </p:cNvSpPr>
          <p:nvPr>
            <p:ph type="body" sz="quarter" idx="13" hasCustomPrompt="1"/>
          </p:nvPr>
        </p:nvSpPr>
        <p:spPr>
          <a:xfrm>
            <a:off x="5228949" y="1620838"/>
            <a:ext cx="6594294"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06891777-08AE-40AF-A0C0-7538E585E596}"/>
              </a:ext>
            </a:extLst>
          </p:cNvPr>
          <p:cNvSpPr>
            <a:spLocks noGrp="1"/>
          </p:cNvSpPr>
          <p:nvPr>
            <p:ph type="body" sz="quarter" idx="14"/>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3230190047"/>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ight Justified 4x8.25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8200" y="1626577"/>
            <a:ext cx="7543800" cy="3657600"/>
          </a:xfrm>
          <a:prstGeom prst="rect">
            <a:avLst/>
          </a:prstGeom>
          <a:pattFill prst="ltUpDiag">
            <a:fgClr>
              <a:schemeClr val="accent1"/>
            </a:fgClr>
            <a:bgClr>
              <a:schemeClr val="bg1"/>
            </a:bgClr>
          </a:pattFill>
        </p:spPr>
        <p:txBody>
          <a:bodyPr/>
          <a:lstStyle>
            <a:lvl1pPr marL="0" indent="0">
              <a:buFontTx/>
              <a:buNone/>
              <a:defRPr/>
            </a:lvl1pPr>
          </a:lstStyle>
          <a:p>
            <a:pPr lvl="0"/>
            <a:endParaRPr lang="id-ID" noProof="0"/>
          </a:p>
        </p:txBody>
      </p:sp>
      <p:sp>
        <p:nvSpPr>
          <p:cNvPr id="5" name="Text Placeholder 6">
            <a:extLst>
              <a:ext uri="{FF2B5EF4-FFF2-40B4-BE49-F238E27FC236}">
                <a16:creationId xmlns:a16="http://schemas.microsoft.com/office/drawing/2014/main" id="{A5B57FB4-79EC-45A5-B2A2-F79525E2134D}"/>
              </a:ext>
            </a:extLst>
          </p:cNvPr>
          <p:cNvSpPr>
            <a:spLocks noGrp="1"/>
          </p:cNvSpPr>
          <p:nvPr>
            <p:ph type="body" sz="quarter" idx="11" hasCustomPrompt="1"/>
          </p:nvPr>
        </p:nvSpPr>
        <p:spPr>
          <a:xfrm>
            <a:off x="316228" y="1620838"/>
            <a:ext cx="3953931"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6" name="Text Placeholder 9">
            <a:extLst>
              <a:ext uri="{FF2B5EF4-FFF2-40B4-BE49-F238E27FC236}">
                <a16:creationId xmlns:a16="http://schemas.microsoft.com/office/drawing/2014/main" id="{505E8374-BD5A-4204-8542-D88C47902192}"/>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12411894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eft Justified 4x8.25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626577"/>
            <a:ext cx="7543800" cy="3657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0B380EEF-5FA4-41B2-A46C-910B0DC83A62}"/>
              </a:ext>
            </a:extLst>
          </p:cNvPr>
          <p:cNvSpPr>
            <a:spLocks noGrp="1"/>
          </p:cNvSpPr>
          <p:nvPr>
            <p:ph type="body" sz="quarter" idx="11" hasCustomPrompt="1"/>
          </p:nvPr>
        </p:nvSpPr>
        <p:spPr>
          <a:xfrm>
            <a:off x="7856738" y="1620838"/>
            <a:ext cx="4010892" cy="3657600"/>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22C287C2-227C-40B2-A396-0A649CB81B86}"/>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1343359797"/>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ofile w/Headsho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573979" y="1028700"/>
            <a:ext cx="3657600" cy="4800600"/>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9">
            <a:extLst>
              <a:ext uri="{FF2B5EF4-FFF2-40B4-BE49-F238E27FC236}">
                <a16:creationId xmlns:a16="http://schemas.microsoft.com/office/drawing/2014/main" id="{4EF54899-22CA-4006-BF86-B20398AD607B}"/>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33552360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igh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795290"/>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5286F2BC-E51C-4A38-A489-472250858360}"/>
              </a:ext>
            </a:extLst>
          </p:cNvPr>
          <p:cNvSpPr>
            <a:spLocks noGrp="1"/>
          </p:cNvSpPr>
          <p:nvPr>
            <p:ph type="body" sz="quarter" idx="11" hasCustomPrompt="1"/>
          </p:nvPr>
        </p:nvSpPr>
        <p:spPr>
          <a:xfrm>
            <a:off x="369493" y="3755254"/>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13A4174C-7041-4C22-8F3B-32509D634453}"/>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1756100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ow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3343181"/>
            <a:ext cx="12192000" cy="2714624"/>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21547457-6A39-44E2-8538-545BF89B4DC4}"/>
              </a:ext>
            </a:extLst>
          </p:cNvPr>
          <p:cNvSpPr>
            <a:spLocks noGrp="1"/>
          </p:cNvSpPr>
          <p:nvPr>
            <p:ph type="body" sz="quarter" idx="11" hasCustomPrompt="1"/>
          </p:nvPr>
        </p:nvSpPr>
        <p:spPr>
          <a:xfrm>
            <a:off x="369493" y="1047565"/>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EDE8FA19-593B-4D18-87DB-37799D70FC40}"/>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2974572491"/>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enter Rectangular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59543" y="1046185"/>
            <a:ext cx="10087428" cy="3151602"/>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5" name="Text Placeholder 6">
            <a:extLst>
              <a:ext uri="{FF2B5EF4-FFF2-40B4-BE49-F238E27FC236}">
                <a16:creationId xmlns:a16="http://schemas.microsoft.com/office/drawing/2014/main" id="{92F2CC07-CC5C-4610-BC0B-13FE253B2946}"/>
              </a:ext>
            </a:extLst>
          </p:cNvPr>
          <p:cNvSpPr>
            <a:spLocks noGrp="1"/>
          </p:cNvSpPr>
          <p:nvPr>
            <p:ph type="body" sz="quarter" idx="12" hasCustomPrompt="1"/>
          </p:nvPr>
        </p:nvSpPr>
        <p:spPr>
          <a:xfrm>
            <a:off x="1045028" y="4394243"/>
            <a:ext cx="10101942" cy="1598185"/>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7" name="Text Placeholder 9">
            <a:extLst>
              <a:ext uri="{FF2B5EF4-FFF2-40B4-BE49-F238E27FC236}">
                <a16:creationId xmlns:a16="http://schemas.microsoft.com/office/drawing/2014/main" id="{1212DABA-C157-4F99-805B-3BDA0916E7CE}"/>
              </a:ext>
            </a:extLst>
          </p:cNvPr>
          <p:cNvSpPr>
            <a:spLocks noGrp="1"/>
          </p:cNvSpPr>
          <p:nvPr>
            <p:ph type="body" sz="quarter" idx="13"/>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9221588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Photo w/Footer">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1" y="-1"/>
            <a:ext cx="12192001" cy="3429001"/>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6">
            <a:extLst>
              <a:ext uri="{FF2B5EF4-FFF2-40B4-BE49-F238E27FC236}">
                <a16:creationId xmlns:a16="http://schemas.microsoft.com/office/drawing/2014/main" id="{C7844D20-46D3-4DAB-BBB7-C2B3BC6DFEC2}"/>
              </a:ext>
            </a:extLst>
          </p:cNvPr>
          <p:cNvSpPr>
            <a:spLocks noGrp="1"/>
          </p:cNvSpPr>
          <p:nvPr>
            <p:ph type="body" sz="quarter" idx="11" hasCustomPrompt="1"/>
          </p:nvPr>
        </p:nvSpPr>
        <p:spPr>
          <a:xfrm>
            <a:off x="369493" y="3755254"/>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Tree>
    <p:extLst>
      <p:ext uri="{BB962C8B-B14F-4D97-AF65-F5344CB8AC3E}">
        <p14:creationId xmlns:p14="http://schemas.microsoft.com/office/powerpoint/2010/main" val="40593785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2 Photo w/Header">
    <p:spTree>
      <p:nvGrpSpPr>
        <p:cNvPr id="1" name=""/>
        <p:cNvGrpSpPr/>
        <p:nvPr/>
      </p:nvGrpSpPr>
      <p:grpSpPr>
        <a:xfrm>
          <a:off x="0" y="0"/>
          <a:ext cx="0" cy="0"/>
          <a:chOff x="0" y="0"/>
          <a:chExt cx="0" cy="0"/>
        </a:xfrm>
      </p:grpSpPr>
      <p:sp>
        <p:nvSpPr>
          <p:cNvPr id="7" name="Picture Placeholder 2"/>
          <p:cNvSpPr>
            <a:spLocks noGrp="1"/>
          </p:cNvSpPr>
          <p:nvPr>
            <p:ph type="pic" sz="quarter" idx="12"/>
          </p:nvPr>
        </p:nvSpPr>
        <p:spPr>
          <a:xfrm>
            <a:off x="-1" y="3428999"/>
            <a:ext cx="12192001" cy="3429001"/>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6" name="Text Placeholder 6">
            <a:extLst>
              <a:ext uri="{FF2B5EF4-FFF2-40B4-BE49-F238E27FC236}">
                <a16:creationId xmlns:a16="http://schemas.microsoft.com/office/drawing/2014/main" id="{A1319E5E-50F8-471C-894A-6CA61B7ACBFC}"/>
              </a:ext>
            </a:extLst>
          </p:cNvPr>
          <p:cNvSpPr>
            <a:spLocks noGrp="1"/>
          </p:cNvSpPr>
          <p:nvPr>
            <p:ph type="body" sz="quarter" idx="11" hasCustomPrompt="1"/>
          </p:nvPr>
        </p:nvSpPr>
        <p:spPr>
          <a:xfrm>
            <a:off x="369493" y="1091953"/>
            <a:ext cx="11473319" cy="2068497"/>
          </a:xfrm>
          <a:prstGeom prst="rect">
            <a:avLst/>
          </a:prstGeom>
        </p:spPr>
        <p:txBody>
          <a:bodyPr/>
          <a:lstStyle>
            <a:lvl1pPr marL="0" indent="0">
              <a:buNone/>
              <a:defRPr sz="1800">
                <a:solidFill>
                  <a:srgbClr val="002060"/>
                </a:solidFill>
                <a:latin typeface="+mj-lt"/>
              </a:defRPr>
            </a:lvl1pPr>
            <a:lvl2pPr marL="0" indent="0">
              <a:buNone/>
              <a:defRPr sz="1800">
                <a:solidFill>
                  <a:schemeClr val="tx1">
                    <a:lumMod val="50000"/>
                    <a:lumOff val="50000"/>
                  </a:schemeClr>
                </a:solidFill>
              </a:defRPr>
            </a:lvl2pPr>
            <a:lvl3pPr marL="457200">
              <a:defRPr sz="1800">
                <a:solidFill>
                  <a:schemeClr val="tx1">
                    <a:lumMod val="50000"/>
                    <a:lumOff val="50000"/>
                  </a:schemeClr>
                </a:solidFill>
              </a:defRPr>
            </a:lvl3pPr>
            <a:lvl4pPr marL="731520">
              <a:defRPr>
                <a:solidFill>
                  <a:schemeClr val="tx1">
                    <a:lumMod val="50000"/>
                    <a:lumOff val="50000"/>
                  </a:schemeClr>
                </a:solidFill>
              </a:defRPr>
            </a:lvl4pPr>
            <a:lvl5pPr marL="1005840">
              <a:defRPr>
                <a:solidFill>
                  <a:schemeClr val="tx1">
                    <a:lumMod val="50000"/>
                    <a:lumOff val="50000"/>
                  </a:schemeClr>
                </a:solidFill>
              </a:defRPr>
            </a:lvl5pPr>
          </a:lstStyle>
          <a:p>
            <a:pPr lvl="0"/>
            <a:r>
              <a:rPr lang="en-US"/>
              <a:t>Click to edit subtitle</a:t>
            </a:r>
          </a:p>
          <a:p>
            <a:pPr lvl="1"/>
            <a:r>
              <a:rPr lang="en-US"/>
              <a:t>Body copy</a:t>
            </a:r>
          </a:p>
          <a:p>
            <a:pPr lvl="2"/>
            <a:r>
              <a:rPr lang="en-US"/>
              <a:t>List 1</a:t>
            </a:r>
          </a:p>
          <a:p>
            <a:pPr lvl="3"/>
            <a:r>
              <a:rPr lang="en-US"/>
              <a:t>List 2</a:t>
            </a:r>
          </a:p>
          <a:p>
            <a:pPr lvl="4"/>
            <a:r>
              <a:rPr lang="en-US"/>
              <a:t>List 3</a:t>
            </a:r>
          </a:p>
        </p:txBody>
      </p:sp>
      <p:sp>
        <p:nvSpPr>
          <p:cNvPr id="8" name="Text Placeholder 9">
            <a:extLst>
              <a:ext uri="{FF2B5EF4-FFF2-40B4-BE49-F238E27FC236}">
                <a16:creationId xmlns:a16="http://schemas.microsoft.com/office/drawing/2014/main" id="{3A5B69AC-B8CA-427B-A457-43FD38C1C353}"/>
              </a:ext>
            </a:extLst>
          </p:cNvPr>
          <p:cNvSpPr>
            <a:spLocks noGrp="1"/>
          </p:cNvSpPr>
          <p:nvPr>
            <p:ph type="body" sz="quarter" idx="13"/>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191551332"/>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ull Photo w/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6065135"/>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Tree>
    <p:extLst>
      <p:ext uri="{BB962C8B-B14F-4D97-AF65-F5344CB8AC3E}">
        <p14:creationId xmlns:p14="http://schemas.microsoft.com/office/powerpoint/2010/main" val="227665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ull Photo w/Head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792865"/>
            <a:ext cx="12192000" cy="6065135"/>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9">
            <a:extLst>
              <a:ext uri="{FF2B5EF4-FFF2-40B4-BE49-F238E27FC236}">
                <a16:creationId xmlns:a16="http://schemas.microsoft.com/office/drawing/2014/main" id="{656E8C5A-126C-4257-8E7F-FDFDC25909CF}"/>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2972094160"/>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rge Photo w/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777765"/>
            <a:ext cx="12192000" cy="5297213"/>
          </a:xfrm>
          <a:prstGeom prst="rect">
            <a:avLst/>
          </a:prstGeom>
          <a:pattFill prst="ltUpDiag">
            <a:fgClr>
              <a:schemeClr val="accent1"/>
            </a:fgClr>
            <a:bgClr>
              <a:schemeClr val="bg1"/>
            </a:bgClr>
          </a:pattFill>
        </p:spPr>
        <p:txBody>
          <a:bodyPr/>
          <a:lstStyle>
            <a:lvl1pPr marL="0" indent="0">
              <a:buNone/>
              <a:defRPr/>
            </a:lvl1pPr>
          </a:lstStyle>
          <a:p>
            <a:pPr lvl="0"/>
            <a:endParaRPr lang="id-ID" noProof="0"/>
          </a:p>
        </p:txBody>
      </p:sp>
      <p:sp>
        <p:nvSpPr>
          <p:cNvPr id="4" name="Text Placeholder 9">
            <a:extLst>
              <a:ext uri="{FF2B5EF4-FFF2-40B4-BE49-F238E27FC236}">
                <a16:creationId xmlns:a16="http://schemas.microsoft.com/office/drawing/2014/main" id="{A6F17BEB-4E96-417B-83B7-81786DE20D60}"/>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13175000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ull Pho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B8381E-B318-4F47-937B-871898B13B9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4" name="Picture Placeholder 3"/>
          <p:cNvSpPr>
            <a:spLocks noGrp="1"/>
          </p:cNvSpPr>
          <p:nvPr>
            <p:ph type="pic" sz="quarter" idx="10"/>
          </p:nvPr>
        </p:nvSpPr>
        <p:spPr>
          <a:xfrm>
            <a:off x="222019" y="230819"/>
            <a:ext cx="11727326" cy="6374167"/>
          </a:xfrm>
          <a:prstGeom prst="rect">
            <a:avLst/>
          </a:prstGeom>
          <a:pattFill prst="ltUpDiag">
            <a:fgClr>
              <a:schemeClr val="accent1"/>
            </a:fgClr>
            <a:bgClr>
              <a:schemeClr val="bg1"/>
            </a:bgClr>
          </a:pattFill>
        </p:spPr>
        <p:txBody>
          <a:bodyPr/>
          <a:lstStyle>
            <a:lvl1pPr marL="0" indent="0">
              <a:buNone/>
              <a:defRPr/>
            </a:lvl1pPr>
          </a:lstStyle>
          <a:p>
            <a:pPr lvl="0"/>
            <a:endParaRPr lang="en-US" noProof="0"/>
          </a:p>
        </p:txBody>
      </p:sp>
    </p:spTree>
    <p:extLst>
      <p:ext uri="{BB962C8B-B14F-4D97-AF65-F5344CB8AC3E}">
        <p14:creationId xmlns:p14="http://schemas.microsoft.com/office/powerpoint/2010/main" val="4279858894"/>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C717C3-E4AB-4283-B420-12649967FA5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5" name="Picture Placeholder 4">
            <a:extLst>
              <a:ext uri="{FF2B5EF4-FFF2-40B4-BE49-F238E27FC236}">
                <a16:creationId xmlns:a16="http://schemas.microsoft.com/office/drawing/2014/main" id="{01C188DF-5466-4103-B646-EEE44AF5EFF9}"/>
              </a:ext>
            </a:extLst>
          </p:cNvPr>
          <p:cNvSpPr>
            <a:spLocks noGrp="1"/>
          </p:cNvSpPr>
          <p:nvPr>
            <p:ph type="pic" sz="quarter" idx="11"/>
          </p:nvPr>
        </p:nvSpPr>
        <p:spPr>
          <a:xfrm>
            <a:off x="0" y="0"/>
            <a:ext cx="12192000" cy="6858000"/>
          </a:xfrm>
          <a:prstGeom prst="rect">
            <a:avLst/>
          </a:prstGeom>
          <a:pattFill prst="ltUpDiag">
            <a:fgClr>
              <a:schemeClr val="accent1"/>
            </a:fgClr>
            <a:bgClr>
              <a:schemeClr val="bg1"/>
            </a:bgClr>
          </a:pattFill>
        </p:spPr>
        <p:txBody>
          <a:bodyPr/>
          <a:lstStyle/>
          <a:p>
            <a:endParaRPr lang="en-US"/>
          </a:p>
        </p:txBody>
      </p:sp>
      <p:sp>
        <p:nvSpPr>
          <p:cNvPr id="7" name="Text Placeholder 6">
            <a:extLst>
              <a:ext uri="{FF2B5EF4-FFF2-40B4-BE49-F238E27FC236}">
                <a16:creationId xmlns:a16="http://schemas.microsoft.com/office/drawing/2014/main" id="{B933B4DC-AAA2-4EB9-81FF-FAC8DA29B44D}"/>
              </a:ext>
            </a:extLst>
          </p:cNvPr>
          <p:cNvSpPr>
            <a:spLocks noGrp="1"/>
          </p:cNvSpPr>
          <p:nvPr>
            <p:ph type="body" sz="quarter" idx="10"/>
          </p:nvPr>
        </p:nvSpPr>
        <p:spPr>
          <a:xfrm>
            <a:off x="6096000" y="4408488"/>
            <a:ext cx="5845175" cy="1992312"/>
          </a:xfrm>
          <a:prstGeom prst="rect">
            <a:avLst/>
          </a:prstGeo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41136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lain">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99BCBFFD-EAB6-485E-A906-E3A8A1FA91A4}"/>
              </a:ext>
            </a:extLst>
          </p:cNvPr>
          <p:cNvSpPr>
            <a:spLocks noGrp="1"/>
          </p:cNvSpPr>
          <p:nvPr>
            <p:ph type="body" sz="quarter" idx="12"/>
          </p:nvPr>
        </p:nvSpPr>
        <p:spPr>
          <a:xfrm>
            <a:off x="387350" y="66675"/>
            <a:ext cx="10953750" cy="677863"/>
          </a:xfrm>
          <a:prstGeom prst="rect">
            <a:avLst/>
          </a:prstGeom>
        </p:spPr>
        <p:txBody>
          <a:bodyPr anchor="ctr" anchorCtr="0"/>
          <a:lstStyle>
            <a:lvl1pPr marL="0" indent="0">
              <a:buNone/>
              <a:defRPr b="1">
                <a:solidFill>
                  <a:srgbClr val="002060"/>
                </a:solidFill>
                <a:latin typeface="+mj-lt"/>
              </a:defRPr>
            </a:lvl1pPr>
          </a:lstStyle>
          <a:p>
            <a:pPr lvl="0"/>
            <a:r>
              <a:rPr lang="en-US"/>
              <a:t>Click to edit Master text styles</a:t>
            </a:r>
          </a:p>
        </p:txBody>
      </p:sp>
    </p:spTree>
    <p:extLst>
      <p:ext uri="{BB962C8B-B14F-4D97-AF65-F5344CB8AC3E}">
        <p14:creationId xmlns:p14="http://schemas.microsoft.com/office/powerpoint/2010/main" val="319250302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0896CF-3490-4314-96F0-DC95BC9DA2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Tree>
    <p:extLst>
      <p:ext uri="{BB962C8B-B14F-4D97-AF65-F5344CB8AC3E}">
        <p14:creationId xmlns:p14="http://schemas.microsoft.com/office/powerpoint/2010/main" val="171162199"/>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478E5D-EBBE-4E0F-8C92-7E212EE513C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pic>
        <p:nvPicPr>
          <p:cNvPr id="3" name="Picture 9" descr="Logo, icon&#10;&#10;Description automatically generated">
            <a:extLst>
              <a:ext uri="{FF2B5EF4-FFF2-40B4-BE49-F238E27FC236}">
                <a16:creationId xmlns:a16="http://schemas.microsoft.com/office/drawing/2014/main" id="{E50BCB29-9EAE-4CBA-9342-F022A22EFB9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86238" y="1846263"/>
            <a:ext cx="3819525"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656379"/>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hite Type Tremen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347045-B1A2-41D8-900A-6810A045A91E}"/>
              </a:ext>
            </a:extLst>
          </p:cNvPr>
          <p:cNvSpPr/>
          <p:nvPr userDrawn="1"/>
        </p:nvSpPr>
        <p:spPr>
          <a:xfrm>
            <a:off x="0" y="0"/>
            <a:ext cx="12192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8">
            <a:extLst>
              <a:ext uri="{FF2B5EF4-FFF2-40B4-BE49-F238E27FC236}">
                <a16:creationId xmlns:a16="http://schemas.microsoft.com/office/drawing/2014/main" id="{13030621-E1A6-42A1-9A02-04FEE6DB01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26936"/>
            <a:ext cx="12229973" cy="1690914"/>
          </a:xfrm>
          <a:prstGeom prst="rect">
            <a:avLst/>
          </a:prstGeom>
        </p:spPr>
      </p:pic>
      <p:pic>
        <p:nvPicPr>
          <p:cNvPr id="9" name="Graphic 8">
            <a:extLst>
              <a:ext uri="{FF2B5EF4-FFF2-40B4-BE49-F238E27FC236}">
                <a16:creationId xmlns:a16="http://schemas.microsoft.com/office/drawing/2014/main" id="{9150C016-329C-4A30-9258-2F1A15EF131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83067" y="2306378"/>
            <a:ext cx="8067675" cy="628650"/>
          </a:xfrm>
          <a:prstGeom prst="rect">
            <a:avLst/>
          </a:prstGeom>
        </p:spPr>
      </p:pic>
      <p:pic>
        <p:nvPicPr>
          <p:cNvPr id="11" name="Graphic 10">
            <a:extLst>
              <a:ext uri="{FF2B5EF4-FFF2-40B4-BE49-F238E27FC236}">
                <a16:creationId xmlns:a16="http://schemas.microsoft.com/office/drawing/2014/main" id="{FF28B599-8A3F-4383-853A-9A6A11D953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83067" y="3223556"/>
            <a:ext cx="5667375" cy="628650"/>
          </a:xfrm>
          <a:prstGeom prst="rect">
            <a:avLst/>
          </a:prstGeom>
        </p:spPr>
      </p:pic>
      <p:pic>
        <p:nvPicPr>
          <p:cNvPr id="13" name="Graphic 12">
            <a:extLst>
              <a:ext uri="{FF2B5EF4-FFF2-40B4-BE49-F238E27FC236}">
                <a16:creationId xmlns:a16="http://schemas.microsoft.com/office/drawing/2014/main" id="{C38A9D6F-7A5D-4F2D-B77D-E2CE24C81B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483067" y="5057912"/>
            <a:ext cx="5257800" cy="628650"/>
          </a:xfrm>
          <a:prstGeom prst="rect">
            <a:avLst/>
          </a:prstGeom>
        </p:spPr>
      </p:pic>
      <p:pic>
        <p:nvPicPr>
          <p:cNvPr id="15" name="Graphic 14">
            <a:extLst>
              <a:ext uri="{FF2B5EF4-FFF2-40B4-BE49-F238E27FC236}">
                <a16:creationId xmlns:a16="http://schemas.microsoft.com/office/drawing/2014/main" id="{DBF67915-9489-49E1-8EA9-D3B86D048183}"/>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83067" y="4140734"/>
            <a:ext cx="8648700" cy="628650"/>
          </a:xfrm>
          <a:prstGeom prst="rect">
            <a:avLst/>
          </a:prstGeom>
        </p:spPr>
      </p:pic>
    </p:spTree>
    <p:extLst>
      <p:ext uri="{BB962C8B-B14F-4D97-AF65-F5344CB8AC3E}">
        <p14:creationId xmlns:p14="http://schemas.microsoft.com/office/powerpoint/2010/main" val="12556247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White Type Tremen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347045-B1A2-41D8-900A-6810A045A91E}"/>
              </a:ext>
            </a:extLst>
          </p:cNvPr>
          <p:cNvSpPr/>
          <p:nvPr userDrawn="1"/>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&lt;?xml version="1.0" encoding="UTF-8"?&gt;&lt;</a:t>
            </a:r>
            <a:r>
              <a:rPr lang="en-US" err="1"/>
              <a:t>svg</a:t>
            </a:r>
            <a:r>
              <a:rPr lang="en-US"/>
              <a:t> id="Layer_1" </a:t>
            </a:r>
            <a:r>
              <a:rPr lang="en-US" err="1"/>
              <a:t>xmlns</a:t>
            </a:r>
            <a:r>
              <a:rPr lang="en-US"/>
              <a:t>="http://www.w3.org/2000/svg" </a:t>
            </a:r>
            <a:r>
              <a:rPr lang="en-US" err="1"/>
              <a:t>viewBox</a:t>
            </a:r>
            <a:r>
              <a:rPr lang="en-US"/>
              <a:t>="0 0 594.71 65.53"&gt;&lt;</a:t>
            </a:r>
            <a:r>
              <a:rPr lang="en-US" err="1"/>
              <a:t>defs</a:t>
            </a:r>
            <a:r>
              <a:rPr lang="en-US"/>
              <a:t>&gt;&lt;style&gt;.cls-1{fill:#212c56;}&lt;/style&gt;&lt;/</a:t>
            </a:r>
            <a:r>
              <a:rPr lang="en-US" err="1"/>
              <a:t>defs</a:t>
            </a:r>
            <a:r>
              <a:rPr lang="en-US"/>
              <a:t>&gt;&lt;g&gt;&lt;path class="cls-1" d="M1,63.44V2.05H13.06l25.12,41V2.05h11.52V63.44h-12.44L12.52,23.4V63.44H1Z"/&gt;&lt;path class="cls-1" d="M50.7,64.44h-13.99L13.52,26.92v37.51H0V1.05H13.62l23.56,38.45V1.05h13.52v63.39Zm-12.88-2h10.88V3.05h-9.52V46.59L12.5,3.05H2V62.44H11.52V19.88l26.31,42.55Z"/&gt;&lt;/g&gt;&lt;g&gt;&lt;path class="cls-1" d="M118.17,63.44h-13.48l-5.36-13.95h-24.54l-5.07,13.95h-13.15L80.48,2.05h13.11l24.58,61.39Zm-22.82-24.29l-8.46-22.78-8.29,22.78h16.75Z"/&gt;&lt;path class="cls-1" d="M119.65,64.44h-15.65l-5.36-13.95h-23.15l-5.07,13.95h-15.31L79.8,1.05h14.47l25.38,63.39Zm-14.27-2h11.32L92.91,3.05h-11.75l-23.13,59.39h10.99l5.07-13.95h25.93l5.36,13.95Zm-8.59-22.29h-19.62l9.71-26.68,9.91,26.68Zm-16.76-2h13.88l-7.01-18.88-6.87,18.88Z"/&gt;&lt;/g&gt;&lt;g&gt;&lt;path class="cls-1" d="M121.6,43.46l12.06-1.17c.73,4.05,2.2,7.02,4.42,8.92,2.22,1.9,5.21,2.85,8.98,2.85,3.99,0,7-.84,9.02-2.53,2.02-1.69,3.04-3.66,3.04-5.92,0-1.45-.43-2.69-1.28-3.71-.85-1.02-2.34-1.91-4.46-2.66-1.45-.5-4.76-1.4-9.92-2.68-6.64-1.65-11.31-3.67-13.99-6.07-3.77-3.38-5.65-7.5-5.65-12.35,0-3.13,.89-6.05,2.66-8.77,1.77-2.72,4.33-4.79,7.66-6.22,3.34-1.42,7.36-2.13,12.08-2.13,7.71,0,13.5,1.69,17.4,5.07,3.89,3.38,5.94,7.89,6.13,13.53l-12.4,.54c-.53-3.15-1.67-5.42-3.41-6.8-1.75-1.38-4.36-2.07-7.85-2.07s-6.42,.74-8.46,2.22c-1.31,.95-1.97,2.22-1.97,3.81,0,1.45,.61,2.69,1.84,3.73,1.56,1.31,5.36,2.68,11.39,4.1,6.03,1.42,10.49,2.9,13.38,4.42s5.15,3.6,6.78,6.24c1.63,2.64,2.45,5.9,2.45,9.78,0,3.52-.98,6.81-2.93,9.88s-4.72,5.35-8.29,6.85c-3.57,1.49-8.03,2.24-13.36,2.24-7.76,0-13.72-1.79-17.88-5.38-4.16-3.59-6.64-8.82-7.45-15.68Z"/&gt;&lt;path class="cls-1" d="M146.94,65.53c-7.97,0-14.21-1.89-18.53-5.62-4.34-3.74-6.96-9.23-7.79-16.32l-.12-1.01,13.99-1.36,.16,.91c.68,3.8,2.05,6.6,4.08,8.34,2.02,1.73,4.83,2.61,8.33,2.61,3.73,0,6.55-.77,8.38-2.3,1.8-1.5,2.68-3.19,2.68-5.16,0-1.22-.34-2.22-1.04-3.06-.73-.88-2.09-1.67-4.03-2.36-1.4-.48-4.71-1.38-9.83-2.65-6.87-1.7-11.58-3.76-14.41-6.3-3.97-3.56-5.99-7.97-5.99-13.1,0-3.31,.95-6.45,2.82-9.32,1.87-2.88,4.6-5.1,8.11-6.59,3.45-1.47,7.64-2.21,12.47-2.21,7.92,0,13.99,1.79,18.05,5.31,4.09,3.55,6.27,8.35,6.48,14.25l.03,.99-14.27,.63-.15-.87c-.49-2.89-1.51-4.97-3.05-6.19-1.56-1.23-3.99-1.86-7.23-1.86s-6.02,.68-7.87,2.03c-1.05,.76-1.56,1.74-1.56,3,0,1.15,.49,2.12,1.49,2.96,.99,.83,3.69,2.18,10.98,3.9,6.08,1.44,10.67,2.95,13.62,4.51,3.03,1.6,5.45,3.82,7.17,6.6,1.72,2.79,2.6,6.25,2.6,10.3,0,3.69-1.04,7.2-3.09,10.42-2.06,3.23-5,5.67-8.75,7.23-3.68,1.54-8.31,2.32-13.74,2.32Zm-24.21-21.17c.89,6.09,3.24,10.8,6.98,14.03,3.95,3.41,9.75,5.14,17.23,5.14,5.17,0,9.54-.73,12.97-2.16,3.36-1.41,6-3.58,7.83-6.46,1.84-2.89,2.78-6.04,2.78-9.35,0-3.67-.77-6.79-2.3-9.25-1.53-2.47-3.69-4.45-6.4-5.88-2.8-1.47-7.22-2.93-13.14-4.33-6.24-1.47-10.1-2.88-11.8-4.31-1.46-1.23-2.2-2.74-2.2-4.49,0-1.92,.8-3.48,2.38-4.62,2.2-1.6,5.24-2.41,9.04-2.41s6.55,.77,8.47,2.29c1.77,1.4,2.98,3.6,3.61,6.55l10.52-.46c-.37-4.92-2.26-8.8-5.74-11.82-3.69-3.2-9.32-4.82-16.74-4.82-4.56,0-8.49,.69-11.69,2.05-3.13,1.34-5.56,3.3-7.22,5.84-1.66,2.54-2.5,5.31-2.5,8.23,0,4.6,1.74,8.4,5.32,11.61,2.54,2.28,7.11,4.25,13.56,5.85,5.25,1.31,8.53,2.19,10.01,2.71,2.32,.83,3.92,1.79,4.9,2.96,1,1.2,1.51,2.66,1.51,4.35,0,2.56-1.14,4.81-3.4,6.69-2.2,1.84-5.45,2.77-9.66,2.77s-7.24-1.04-9.63-3.09c-2.22-1.9-3.75-4.79-4.57-8.6l-10.13,.99Z"/&gt;&lt;/g&gt;&lt;g&gt;&lt;path class="cls-1" d="M237.3,63.44h-13.48l-5.36-13.95h-24.54l-5.07,13.95h-13.15L199.62,2.05h13.11l24.58,61.39Zm-22.82-24.29l-8.46-22.78-8.29,22.78h16.75Z"/&gt;&lt;path class="cls-1" d="M238.78,64.44h-15.65l-5.36-13.95h-23.15l-5.07,13.95h-15.31L198.93,1.05h14.47l25.38,63.39Zm-14.27-2h11.32L212.05,3.05h-11.75l-23.13,59.39h10.99l5.07-13.95h25.93l5.36,13.95Zm-8.59-22.29h-19.62l9.71-26.68,9.91,26.68Zm-16.76-2h13.88l-7.01-18.88-6.87,18.88Z"/&gt;&lt;/g&gt;&lt;path class="cls-1" d="M299.44,64.44h-48.69V1.05h47.52V13.43h-33.12v11.61h30.82v12.34h-30.82v14.71h34.3v12.34Zm-46.69-2h44.69v-8.34h-34.3v-18.71h30.82v-8.34h-30.82V11.43h33.12V3.05h-43.52V62.44Z"/&gt;&lt;path class="cls-1" d="M322.34,64.44h-14.4V1.05h20.89c7.7,0,12.6,.31,15,.96,3.71,.97,6.87,3.11,9.37,6.37,2.5,3.25,3.77,7.48,3.77,12.57,0,3.92-.73,7.27-2.17,9.98-1.44,2.7-3.3,4.85-5.52,6.4-2.21,1.53-4.49,2.57-6.79,3.07-3.03,.6-7.42,.9-13.07,.9h-7.08v23.16Zm-12.4-2h10.4v-23.16h9.08c5.52,0,9.78-.29,12.66-.86,2.02-.44,4.06-1.37,6.05-2.75,1.97-1.37,3.61-3.29,4.9-5.7,1.28-2.41,1.93-5.45,1.93-9.04,0-4.64-1.13-8.46-3.35-11.35-2.22-2.89-5.02-4.79-8.3-5.65-2.2-.59-7.07-.89-14.49-.89h-18.89V62.44Zm18.18-31.58h-7.78V11.43h6.99c4.57,0,7.55,.14,9.1,.44,2.21,.4,4.08,1.42,5.54,3.03,1.48,1.63,2.23,3.72,2.23,6.2,0,2.01-.53,3.81-1.58,5.34-1.05,1.53-2.51,2.67-4.34,3.38-1.78,.69-5.1,1.03-10.16,1.03Zm-5.78-2h5.78c4.74,0,7.91-.3,9.44-.89,1.47-.57,2.58-1.44,3.41-2.65,.83-1.21,1.23-2.59,1.23-4.21,0-1.99-.56-3.58-1.71-4.86-1.17-1.29-2.62-2.08-4.42-2.41-1.42-.27-4.36-.4-8.74-.4h-4.99v15.42Z"/&gt;&lt;path class="cls-1" d="M388.34,65.53c-7.97,0-14.21-1.89-18.53-5.62-4.34-3.74-6.96-9.23-7.79-16.32l-.12-1.01,13.99-1.36,.16,.91c.68,3.8,2.05,6.6,4.08,8.34,2.02,1.73,4.83,2.61,8.33,2.61,3.73,0,6.55-.77,8.38-2.3,1.8-1.5,2.68-3.19,2.68-5.16,0-1.22-.34-2.22-1.04-3.06-.73-.88-2.09-1.67-4.03-2.36-1.4-.48-4.71-1.38-9.83-2.65-6.87-1.7-11.58-3.76-14.41-6.3-3.97-3.56-5.99-7.97-5.99-13.1,0-3.31,.95-6.45,2.82-9.32,1.87-2.88,4.6-5.1,8.11-6.59,3.45-1.47,7.64-2.21,12.47-2.21,7.92,0,13.99,1.79,18.05,5.31,4.09,3.55,6.27,8.35,6.48,14.25l.03,.99-14.27,.63-.15-.87c-.49-2.89-1.51-4.97-3.05-6.19-1.56-1.23-3.99-1.86-7.23-1.86s-6.02,.68-7.87,2.03c-1.05,.76-1.56,1.74-1.56,3,0,1.15,.49,2.12,1.49,2.96,.99,.83,3.69,2.18,10.98,3.9,6.08,1.44,10.67,2.95,13.62,4.51,3.03,1.6,5.45,3.82,7.17,6.6,1.72,2.79,2.6,6.25,2.6,10.3,0,3.69-1.04,7.2-3.09,10.42-2.06,3.23-5,5.67-8.75,7.23-3.68,1.54-8.31,2.32-13.74,2.32Zm-24.21-21.17c.89,6.09,3.24,10.8,6.98,14.03,3.95,3.41,9.75,5.14,17.23,5.14,5.17,0,9.54-.73,12.97-2.16,3.36-1.41,6-3.58,7.83-6.46,1.84-2.89,2.78-6.04,2.78-9.35,0-3.67-.77-6.79-2.3-9.25-1.53-2.47-3.69-4.45-6.4-5.88-2.8-1.47-7.22-2.93-13.14-4.33-6.24-1.47-10.1-2.88-11.8-4.31-1.46-1.23-2.2-2.74-2.2-4.49,0-1.92,.8-3.48,2.38-4.62,2.2-1.6,5.24-2.41,9.04-2.41s6.55,.77,8.47,2.29c1.77,1.4,2.98,3.6,3.61,6.55l10.52-.46c-.37-4.92-2.26-8.8-5.74-11.82-3.69-3.2-9.32-4.82-16.74-4.82-4.56,0-8.49,.69-11.69,2.05-3.13,1.34-5.56,3.3-7.22,5.84-1.66,2.54-2.5,5.31-2.5,8.23,0,4.6,1.74,8.4,5.32,11.61,2.54,2.28,7.11,4.25,13.56,5.85,5.25,1.31,8.53,2.19,10.01,2.71,2.32,.83,3.92,1.79,4.9,2.96,1,1.2,1.51,2.66,1.51,4.35,0,2.56-1.14,4.81-3.4,6.69-2.2,1.84-5.45,2.77-9.66,2.77s-7.24-1.04-9.63-3.09c-2.22-1.9-3.75-4.79-4.57-8.6l-10.13,.99Z"/&gt;&lt;path class="cls-1" d="M449.15,65.48c-8.4,0-15.41-2.92-20.83-8.67-5.4-5.73-8.15-13.65-8.15-23.53,0-10.43,2.75-18.67,8.18-24.49,5.45-5.84,12.7-8.8,21.54-8.8,7.74,0,14.13,2.33,18.99,6.93,2.91,2.74,5.12,6.69,6.56,11.76l.29,1-14.27,3.41-.23-.98c-.67-2.94-2.08-5.29-4.19-6.98-2.11-1.69-4.73-2.55-7.77-2.55-4.29,0-7.66,1.49-10.32,4.55-2.66,3.06-4.01,8.18-4.01,15.22,0,7.48,1.33,12.84,3.95,15.94,2.62,3.09,5.93,4.59,10.12,4.59,3.07,0,5.63-.95,7.84-2.89,2.2-1.94,3.81-5.09,4.8-9.36l.24-1.06,13.97,4.43-.25,.93c-1.89,6.89-5.11,12.09-9.55,15.46-4.44,3.37-10.13,5.08-16.92,5.08Zm.75-63.48c-8.27,0-15.03,2.75-20.08,8.16-5.07,5.44-7.65,13.22-7.65,23.12,0,9.35,2.56,16.81,7.6,22.16,5.03,5.33,11.55,8.04,19.37,8.04,6.33,0,11.62-1.57,15.71-4.68,3.89-2.95,6.77-7.48,8.57-13.47l-10.07-3.19c-1.1,4.16-2.83,7.3-5.16,9.36-2.55,2.25-5.63,3.39-9.16,3.39-4.75,0-8.67-1.78-11.65-5.29-2.94-3.46-4.42-9.26-4.42-17.23,0-7.53,1.51-13.09,4.49-16.53,3.02-3.48,7-5.24,11.83-5.24,3.51,0,6.55,1,9.02,2.98,2.23,1.78,3.79,4.17,4.64,7.12l10.29-2.46c-1.33-4.23-3.25-7.54-5.71-9.85-4.48-4.24-10.4-6.39-17.61-6.39Z"/&gt;&lt;path class="cls-1" d="M505.47,65.44c-4.21,0-8.29-.96-12.11-2.87-3.87-1.93-6.85-4.79-8.87-8.52-2-3.69-3.01-8.23-3.01-13.48,0-4.05,1.01-8.03,3-11.81,2.01-3.82,4.9-6.77,8.59-8.79,3.66-2,7.81-3.01,12.31-3.01,6.97,0,12.78,2.31,17.25,6.85,4.47,4.54,6.74,10.35,6.74,17.26s-2.29,12.83-6.8,17.43c-4.52,4.6-10.27,6.94-17.11,6.94Zm-.08-46.48c-4.16,0-7.98,.93-11.35,2.77-3.34,1.82-5.96,4.5-7.78,7.96-1.84,3.5-2.77,7.16-2.77,10.88,0,4.92,.93,9.13,2.77,12.53,1.82,3.36,4.51,5.94,8,7.68,3.54,1.76,7.32,2.66,11.22,2.66,6.28,0,11.55-2.13,15.68-6.34,4.13-4.21,6.23-9.61,6.23-16.03s-2.07-11.7-6.16-15.86c-4.08-4.15-9.41-6.25-15.83-6.25Zm.04,36.89c-3.35,0-6.21-1.3-8.49-3.85-2.25-2.52-3.39-6.16-3.39-10.8s1.14-8.28,3.39-10.8c2.28-2.56,5.14-3.85,8.49-3.85s6.21,1.3,8.47,3.85c2.24,2.52,3.37,6.13,3.37,10.71s-1.13,8.36-3.37,10.88c-2.27,2.56-5.12,3.85-8.47,3.85Zm0-27.3c-2.8,0-5.09,1.04-7,3.18-1.92,2.14-2.89,5.33-2.89,9.47s.97,7.32,2.89,9.47c1.91,2.14,4.2,3.18,7,3.18s5.08-1.04,6.98-3.18c1.9-2.15,2.87-5.36,2.87-9.55s-.96-7.24-2.87-9.39c-1.9-2.14-4.18-3.18-6.98-3.18Z"/&gt;&lt;path class="cls-1" d="M594.71,64.44h-17.16l-9.26-13.8c-3.14-4.71-5.3-7.7-6.43-8.89-1.06-1.12-2.18-1.89-3.33-2.3-1.2-.42-3.19-.63-5.91-.63h-1.51v25.63h-14.4V1.05h27.09c6.74,0,11.53,.56,14.65,1.72,3.17,1.18,5.74,3.29,7.64,6.29,1.88,2.97,2.83,6.41,2.83,10.21,0,4.84-1.45,8.9-4.32,12.08-2.41,2.67-5.83,4.52-10.19,5.52,1.81,1.23,3.37,2.56,4.68,3.95,1.78,1.92,4.2,5.32,7.17,10.12l8.45,13.5Zm-16.1-2h12.49l-6.54-10.45c-2.91-4.7-5.24-8-6.94-9.82-1.67-1.79-3.83-3.46-6.41-4.97l-2.47-1.44,2.83-.41c5.13-.74,9.01-2.54,11.55-5.35,2.52-2.8,3.8-6.41,3.8-10.74,0-3.42-.85-6.49-2.52-9.14-1.66-2.62-3.89-4.46-6.64-5.48-2.85-1.06-7.54-1.59-13.95-1.59h-25.09V62.44h10.4v-25.63h3.51c2.99,0,5.14,.24,6.57,.75,1.46,.51,2.85,1.46,4.12,2.81,1.22,1.3,3.39,4.29,6.64,9.16l8.66,12.91Zm-19.33-33.43h-10.17V11.43h10.67c5.11,0,8.12,.07,9.18,.22,2.26,.38,4.03,1.3,5.29,2.74,1.26,1.45,1.9,3.36,1.9,5.66,0,2.04-.48,3.78-1.43,5.17-.96,1.41-2.3,2.41-3.98,2.98-1.6,.54-5.35,.81-11.46,.81Zm-8.17-2h8.17c7.23,0,9.87-.38,10.82-.7,1.28-.43,2.25-1.16,2.97-2.21,.72-1.05,1.08-2.41,1.08-4.04,0-1.83-.46-3.26-1.41-4.35-.96-1.1-2.29-1.78-4.08-2.08-.63-.09-2.71-.2-8.88-.2h-8.67v13.58Z"/&gt;&lt;/</a:t>
            </a:r>
            <a:r>
              <a:rPr lang="en-US" err="1"/>
              <a:t>svg</a:t>
            </a:r>
            <a:r>
              <a:rPr lang="en-US"/>
              <a:t>&gt;</a:t>
            </a:r>
          </a:p>
        </p:txBody>
      </p:sp>
      <p:pic>
        <p:nvPicPr>
          <p:cNvPr id="17" name="Graphic 16">
            <a:extLst>
              <a:ext uri="{FF2B5EF4-FFF2-40B4-BE49-F238E27FC236}">
                <a16:creationId xmlns:a16="http://schemas.microsoft.com/office/drawing/2014/main" id="{E55F52D3-0E96-4B1B-AD38-4D6B5ECA64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8291" y="176949"/>
            <a:ext cx="11672347" cy="1587996"/>
          </a:xfrm>
          <a:prstGeom prst="rect">
            <a:avLst/>
          </a:prstGeom>
        </p:spPr>
      </p:pic>
      <p:pic>
        <p:nvPicPr>
          <p:cNvPr id="19" name="Graphic 18">
            <a:extLst>
              <a:ext uri="{FF2B5EF4-FFF2-40B4-BE49-F238E27FC236}">
                <a16:creationId xmlns:a16="http://schemas.microsoft.com/office/drawing/2014/main" id="{CEA02C12-AA8E-4CA5-A1E8-56BECABEB1D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58291" y="3783612"/>
            <a:ext cx="8067675" cy="628650"/>
          </a:xfrm>
          <a:prstGeom prst="rect">
            <a:avLst/>
          </a:prstGeom>
        </p:spPr>
      </p:pic>
      <p:pic>
        <p:nvPicPr>
          <p:cNvPr id="21" name="Graphic 20">
            <a:extLst>
              <a:ext uri="{FF2B5EF4-FFF2-40B4-BE49-F238E27FC236}">
                <a16:creationId xmlns:a16="http://schemas.microsoft.com/office/drawing/2014/main" id="{5C51B96C-A331-459B-905B-C23CE1A8A22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58291" y="2889315"/>
            <a:ext cx="5667375" cy="628650"/>
          </a:xfrm>
          <a:prstGeom prst="rect">
            <a:avLst/>
          </a:prstGeom>
        </p:spPr>
      </p:pic>
      <p:pic>
        <p:nvPicPr>
          <p:cNvPr id="23" name="Graphic 22">
            <a:extLst>
              <a:ext uri="{FF2B5EF4-FFF2-40B4-BE49-F238E27FC236}">
                <a16:creationId xmlns:a16="http://schemas.microsoft.com/office/drawing/2014/main" id="{5675DA1C-881E-4868-B92B-554110ED6FD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58291" y="4677909"/>
            <a:ext cx="8648700" cy="628650"/>
          </a:xfrm>
          <a:prstGeom prst="rect">
            <a:avLst/>
          </a:prstGeom>
        </p:spPr>
      </p:pic>
      <p:pic>
        <p:nvPicPr>
          <p:cNvPr id="25" name="Graphic 24">
            <a:extLst>
              <a:ext uri="{FF2B5EF4-FFF2-40B4-BE49-F238E27FC236}">
                <a16:creationId xmlns:a16="http://schemas.microsoft.com/office/drawing/2014/main" id="{B090325A-BD44-4061-8738-16C2B6C4311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58291" y="1991635"/>
            <a:ext cx="5257800" cy="628650"/>
          </a:xfrm>
          <a:prstGeom prst="rect">
            <a:avLst/>
          </a:prstGeom>
        </p:spPr>
      </p:pic>
    </p:spTree>
    <p:extLst>
      <p:ext uri="{BB962C8B-B14F-4D97-AF65-F5344CB8AC3E}">
        <p14:creationId xmlns:p14="http://schemas.microsoft.com/office/powerpoint/2010/main" val="1662206514"/>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ag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347045-B1A2-41D8-900A-6810A045A91E}"/>
              </a:ext>
            </a:extLst>
          </p:cNvPr>
          <p:cNvSpPr/>
          <p:nvPr userDrawn="1"/>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6F3EA84-FDE3-41BF-B042-DF655E3613DC}"/>
              </a:ext>
            </a:extLst>
          </p:cNvPr>
          <p:cNvSpPr txBox="1">
            <a:spLocks noChangeArrowheads="1"/>
          </p:cNvSpPr>
          <p:nvPr userDrawn="1"/>
        </p:nvSpPr>
        <p:spPr bwMode="auto">
          <a:xfrm>
            <a:off x="204788" y="169863"/>
            <a:ext cx="91916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Building a Diverse STEM Workforce</a:t>
            </a:r>
            <a:endParaRPr lang="id-ID" altLang="en-US" b="0">
              <a:solidFill>
                <a:srgbClr val="002060"/>
              </a:solidFill>
              <a:latin typeface="+mn-lt"/>
            </a:endParaRPr>
          </a:p>
        </p:txBody>
      </p:sp>
      <p:sp>
        <p:nvSpPr>
          <p:cNvPr id="10" name="TextBox 9">
            <a:extLst>
              <a:ext uri="{FF2B5EF4-FFF2-40B4-BE49-F238E27FC236}">
                <a16:creationId xmlns:a16="http://schemas.microsoft.com/office/drawing/2014/main" id="{2D90AD67-7312-4CF5-9A2D-BC2DDE179695}"/>
              </a:ext>
            </a:extLst>
          </p:cNvPr>
          <p:cNvSpPr txBox="1">
            <a:spLocks noChangeArrowheads="1"/>
          </p:cNvSpPr>
          <p:nvPr userDrawn="1"/>
        </p:nvSpPr>
        <p:spPr bwMode="auto">
          <a:xfrm>
            <a:off x="204788" y="925513"/>
            <a:ext cx="7754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Creating Unique Opportunities</a:t>
            </a:r>
            <a:endParaRPr lang="id-ID" altLang="en-US" b="0">
              <a:solidFill>
                <a:srgbClr val="002060"/>
              </a:solidFill>
              <a:latin typeface="+mn-lt"/>
            </a:endParaRPr>
          </a:p>
        </p:txBody>
      </p:sp>
      <p:sp>
        <p:nvSpPr>
          <p:cNvPr id="11" name="TextBox 10">
            <a:extLst>
              <a:ext uri="{FF2B5EF4-FFF2-40B4-BE49-F238E27FC236}">
                <a16:creationId xmlns:a16="http://schemas.microsoft.com/office/drawing/2014/main" id="{3A77663E-36E0-4CD6-B7E9-1711D46A6C8C}"/>
              </a:ext>
            </a:extLst>
          </p:cNvPr>
          <p:cNvSpPr txBox="1">
            <a:spLocks noChangeArrowheads="1"/>
          </p:cNvSpPr>
          <p:nvPr userDrawn="1"/>
        </p:nvSpPr>
        <p:spPr bwMode="auto">
          <a:xfrm>
            <a:off x="204788" y="1679576"/>
            <a:ext cx="10047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Attracting Diverse Groups of Students to STEM</a:t>
            </a:r>
            <a:endParaRPr lang="id-ID" altLang="en-US" b="0">
              <a:solidFill>
                <a:srgbClr val="002060"/>
              </a:solidFill>
              <a:latin typeface="+mn-lt"/>
            </a:endParaRPr>
          </a:p>
        </p:txBody>
      </p:sp>
      <p:sp>
        <p:nvSpPr>
          <p:cNvPr id="13" name="TextBox 12">
            <a:extLst>
              <a:ext uri="{FF2B5EF4-FFF2-40B4-BE49-F238E27FC236}">
                <a16:creationId xmlns:a16="http://schemas.microsoft.com/office/drawing/2014/main" id="{0A51D766-FFFB-4E0C-B08B-92F1FACBFFF4}"/>
              </a:ext>
            </a:extLst>
          </p:cNvPr>
          <p:cNvSpPr txBox="1">
            <a:spLocks noChangeArrowheads="1"/>
          </p:cNvSpPr>
          <p:nvPr userDrawn="1"/>
        </p:nvSpPr>
        <p:spPr bwMode="auto">
          <a:xfrm>
            <a:off x="204788" y="6241526"/>
            <a:ext cx="925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1">
                <a:solidFill>
                  <a:srgbClr val="002060"/>
                </a:solidFill>
                <a:latin typeface="+mn-lt"/>
              </a:rPr>
              <a:t>The Next Generation of Explorers</a:t>
            </a:r>
            <a:endParaRPr lang="id-ID" altLang="en-US" b="1">
              <a:solidFill>
                <a:srgbClr val="00B0F0"/>
              </a:solidFill>
              <a:latin typeface="+mn-lt"/>
            </a:endParaRPr>
          </a:p>
        </p:txBody>
      </p:sp>
      <p:sp>
        <p:nvSpPr>
          <p:cNvPr id="14" name="TextBox 13">
            <a:extLst>
              <a:ext uri="{FF2B5EF4-FFF2-40B4-BE49-F238E27FC236}">
                <a16:creationId xmlns:a16="http://schemas.microsoft.com/office/drawing/2014/main" id="{4A85F56E-D424-4E3B-93AE-F08A0C892DBE}"/>
              </a:ext>
            </a:extLst>
          </p:cNvPr>
          <p:cNvSpPr txBox="1">
            <a:spLocks noChangeArrowheads="1"/>
          </p:cNvSpPr>
          <p:nvPr userDrawn="1"/>
        </p:nvSpPr>
        <p:spPr bwMode="auto">
          <a:xfrm>
            <a:off x="204788" y="5857181"/>
            <a:ext cx="689525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1">
                <a:solidFill>
                  <a:srgbClr val="002060"/>
                </a:solidFill>
                <a:latin typeface="+mn-lt"/>
              </a:rPr>
              <a:t>INSPIRE - ENGAGE</a:t>
            </a:r>
            <a:r>
              <a:rPr lang="en-US" altLang="en-US" sz="3200" b="1" baseline="0">
                <a:solidFill>
                  <a:srgbClr val="002060"/>
                </a:solidFill>
                <a:latin typeface="+mn-lt"/>
              </a:rPr>
              <a:t> - EDUCATE - EMPLOY</a:t>
            </a:r>
            <a:endParaRPr lang="id-ID" altLang="en-US" b="1">
              <a:solidFill>
                <a:srgbClr val="00B0F0"/>
              </a:solidFill>
              <a:latin typeface="+mn-lt"/>
            </a:endParaRPr>
          </a:p>
        </p:txBody>
      </p:sp>
      <p:sp>
        <p:nvSpPr>
          <p:cNvPr id="18" name="TextBox 17">
            <a:extLst>
              <a:ext uri="{FF2B5EF4-FFF2-40B4-BE49-F238E27FC236}">
                <a16:creationId xmlns:a16="http://schemas.microsoft.com/office/drawing/2014/main" id="{059C517C-BCBB-4D7A-806B-88F46D0CA9A7}"/>
              </a:ext>
            </a:extLst>
          </p:cNvPr>
          <p:cNvSpPr txBox="1">
            <a:spLocks noChangeArrowheads="1"/>
          </p:cNvSpPr>
          <p:nvPr userDrawn="1"/>
        </p:nvSpPr>
        <p:spPr bwMode="auto">
          <a:xfrm>
            <a:off x="204788" y="2375992"/>
            <a:ext cx="9259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Broadening Student</a:t>
            </a:r>
            <a:r>
              <a:rPr lang="en-US" altLang="en-US" sz="3200" b="0" baseline="0">
                <a:solidFill>
                  <a:srgbClr val="002060"/>
                </a:solidFill>
                <a:latin typeface="+mn-lt"/>
              </a:rPr>
              <a:t> Participation</a:t>
            </a:r>
            <a:endParaRPr lang="id-ID" altLang="en-US" b="0">
              <a:solidFill>
                <a:srgbClr val="002060"/>
              </a:solidFill>
              <a:latin typeface="+mn-lt"/>
            </a:endParaRPr>
          </a:p>
        </p:txBody>
      </p:sp>
      <p:sp>
        <p:nvSpPr>
          <p:cNvPr id="21" name="TextBox 20">
            <a:extLst>
              <a:ext uri="{FF2B5EF4-FFF2-40B4-BE49-F238E27FC236}">
                <a16:creationId xmlns:a16="http://schemas.microsoft.com/office/drawing/2014/main" id="{A15E3CCC-0423-4C8A-9787-F699A446FDFD}"/>
              </a:ext>
            </a:extLst>
          </p:cNvPr>
          <p:cNvSpPr txBox="1">
            <a:spLocks noChangeArrowheads="1"/>
          </p:cNvSpPr>
          <p:nvPr userDrawn="1"/>
        </p:nvSpPr>
        <p:spPr bwMode="auto">
          <a:xfrm>
            <a:off x="204788" y="3087574"/>
            <a:ext cx="9259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Enhancing STEM Literacy</a:t>
            </a:r>
            <a:endParaRPr lang="id-ID" altLang="en-US" b="0">
              <a:solidFill>
                <a:srgbClr val="002060"/>
              </a:solidFill>
              <a:latin typeface="+mn-lt"/>
            </a:endParaRPr>
          </a:p>
        </p:txBody>
      </p:sp>
      <p:sp>
        <p:nvSpPr>
          <p:cNvPr id="22" name="TextBox 21">
            <a:extLst>
              <a:ext uri="{FF2B5EF4-FFF2-40B4-BE49-F238E27FC236}">
                <a16:creationId xmlns:a16="http://schemas.microsoft.com/office/drawing/2014/main" id="{9067F192-49AC-488C-A443-1C2D5CEB3CC7}"/>
              </a:ext>
            </a:extLst>
          </p:cNvPr>
          <p:cNvSpPr txBox="1">
            <a:spLocks noChangeArrowheads="1"/>
          </p:cNvSpPr>
          <p:nvPr userDrawn="1"/>
        </p:nvSpPr>
        <p:spPr bwMode="auto">
          <a:xfrm>
            <a:off x="204788" y="3784733"/>
            <a:ext cx="9259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Inspiring the Next Generation to Explore</a:t>
            </a:r>
            <a:endParaRPr lang="id-ID" altLang="en-US" b="0">
              <a:solidFill>
                <a:srgbClr val="002060"/>
              </a:solidFill>
              <a:latin typeface="+mn-lt"/>
            </a:endParaRPr>
          </a:p>
        </p:txBody>
      </p:sp>
      <p:sp>
        <p:nvSpPr>
          <p:cNvPr id="23" name="TextBox 22">
            <a:extLst>
              <a:ext uri="{FF2B5EF4-FFF2-40B4-BE49-F238E27FC236}">
                <a16:creationId xmlns:a16="http://schemas.microsoft.com/office/drawing/2014/main" id="{7E1ADF49-8922-4698-8775-BDBB57D50748}"/>
              </a:ext>
            </a:extLst>
          </p:cNvPr>
          <p:cNvSpPr txBox="1">
            <a:spLocks noChangeArrowheads="1"/>
          </p:cNvSpPr>
          <p:nvPr userDrawn="1"/>
        </p:nvSpPr>
        <p:spPr bwMode="auto">
          <a:xfrm>
            <a:off x="204788" y="4481892"/>
            <a:ext cx="9259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Engaging Students in NASA’s Mission</a:t>
            </a:r>
            <a:endParaRPr lang="id-ID" altLang="en-US" b="0">
              <a:solidFill>
                <a:srgbClr val="002060"/>
              </a:solidFill>
              <a:latin typeface="+mn-lt"/>
            </a:endParaRPr>
          </a:p>
        </p:txBody>
      </p:sp>
      <p:sp>
        <p:nvSpPr>
          <p:cNvPr id="24" name="TextBox 23">
            <a:extLst>
              <a:ext uri="{FF2B5EF4-FFF2-40B4-BE49-F238E27FC236}">
                <a16:creationId xmlns:a16="http://schemas.microsoft.com/office/drawing/2014/main" id="{A9BD9A8B-123B-42F7-9A71-978DA5BA0F0A}"/>
              </a:ext>
            </a:extLst>
          </p:cNvPr>
          <p:cNvSpPr txBox="1">
            <a:spLocks noChangeArrowheads="1"/>
          </p:cNvSpPr>
          <p:nvPr userDrawn="1"/>
        </p:nvSpPr>
        <p:spPr bwMode="auto">
          <a:xfrm>
            <a:off x="204788" y="5138262"/>
            <a:ext cx="9259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eaLnBrk="1" hangingPunct="1"/>
            <a:r>
              <a:rPr lang="en-US" altLang="en-US" sz="3200" b="0">
                <a:solidFill>
                  <a:srgbClr val="002060"/>
                </a:solidFill>
                <a:latin typeface="+mn-lt"/>
              </a:rPr>
              <a:t>Immersing Students In NASA’s Work</a:t>
            </a:r>
            <a:endParaRPr lang="id-ID" altLang="en-US" b="0">
              <a:solidFill>
                <a:srgbClr val="002060"/>
              </a:solidFill>
              <a:latin typeface="+mn-lt"/>
            </a:endParaRPr>
          </a:p>
        </p:txBody>
      </p:sp>
    </p:spTree>
    <p:extLst>
      <p:ext uri="{BB962C8B-B14F-4D97-AF65-F5344CB8AC3E}">
        <p14:creationId xmlns:p14="http://schemas.microsoft.com/office/powerpoint/2010/main" val="1754195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up)">
                                      <p:cBhvr>
                                        <p:cTn id="39" dur="500"/>
                                        <p:tgtEl>
                                          <p:spTgt spid="23"/>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utoUpdateAnimBg="0"/>
      <p:bldP spid="11" grpId="0" autoUpdateAnimBg="0"/>
      <p:bldP spid="13" grpId="0" autoUpdateAnimBg="0"/>
      <p:bldP spid="14" grpId="0" autoUpdateAnimBg="0"/>
      <p:bldP spid="18" grpId="0" autoUpdateAnimBg="0"/>
      <p:bldP spid="21" grpId="0" autoUpdateAnimBg="0"/>
      <p:bldP spid="22" grpId="0" autoUpdateAnimBg="0"/>
      <p:bldP spid="23" grpId="0" autoUpdateAnimBg="0"/>
      <p:bldP spid="24" grpId="0" autoUpdateAnimBg="0"/>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Mo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C717C3-E4AB-4283-B420-12649967FA5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pic>
        <p:nvPicPr>
          <p:cNvPr id="3" name="Picture 9" descr="A picture containing nature, crater&#10;&#10;Description automatically generated">
            <a:extLst>
              <a:ext uri="{FF2B5EF4-FFF2-40B4-BE49-F238E27FC236}">
                <a16:creationId xmlns:a16="http://schemas.microsoft.com/office/drawing/2014/main" id="{2723665D-8CF2-4EAE-9A73-AD40D6F4191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a:extLst>
              <a:ext uri="{FF2B5EF4-FFF2-40B4-BE49-F238E27FC236}">
                <a16:creationId xmlns:a16="http://schemas.microsoft.com/office/drawing/2014/main" id="{B933B4DC-AAA2-4EB9-81FF-FAC8DA29B44D}"/>
              </a:ext>
            </a:extLst>
          </p:cNvPr>
          <p:cNvSpPr>
            <a:spLocks noGrp="1"/>
          </p:cNvSpPr>
          <p:nvPr>
            <p:ph type="body" sz="quarter" idx="10"/>
          </p:nvPr>
        </p:nvSpPr>
        <p:spPr>
          <a:xfrm>
            <a:off x="6096000" y="4408488"/>
            <a:ext cx="5845175" cy="1992312"/>
          </a:xfrm>
          <a:prstGeom prst="rect">
            <a:avLst/>
          </a:prstGeom>
        </p:spPr>
        <p:txBody>
          <a:bodyPr/>
          <a:lstStyle>
            <a:lvl1pPr marL="0" indent="0">
              <a:buNone/>
              <a:defRPr>
                <a:solidFill>
                  <a:schemeClr val="bg1"/>
                </a:solidFill>
                <a:latin typeface="+mj-l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5318677"/>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5307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764" y="-9427"/>
            <a:ext cx="12225528" cy="6876860"/>
          </a:xfrm>
          <a:prstGeom prst="rect">
            <a:avLst/>
          </a:prstGeom>
        </p:spPr>
      </p:pic>
    </p:spTree>
    <p:extLst>
      <p:ext uri="{BB962C8B-B14F-4D97-AF65-F5344CB8AC3E}">
        <p14:creationId xmlns:p14="http://schemas.microsoft.com/office/powerpoint/2010/main" val="42233656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64" y="-9427"/>
            <a:ext cx="12225528" cy="6876860"/>
          </a:xfrm>
          <a:prstGeom prst="rect">
            <a:avLst/>
          </a:prstGeom>
        </p:spPr>
      </p:pic>
    </p:spTree>
    <p:extLst>
      <p:ext uri="{BB962C8B-B14F-4D97-AF65-F5344CB8AC3E}">
        <p14:creationId xmlns:p14="http://schemas.microsoft.com/office/powerpoint/2010/main" val="22902027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fld id="{8A73C51D-1D00-5649-AF29-21466F01F536}" type="datetime1">
              <a:rPr lang="en-US" smtClean="0"/>
              <a:t>10/16/2024</a:t>
            </a:fld>
            <a:endParaRPr lang="en-US"/>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9355318" y="6356350"/>
            <a:ext cx="2743200" cy="365125"/>
          </a:xfrm>
          <a:prstGeom prst="rect">
            <a:avLst/>
          </a:prstGeom>
        </p:spPr>
        <p:txBody>
          <a:bodyPr/>
          <a:lstStyle>
            <a:lvl1pPr algn="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3300984" y="365125"/>
            <a:ext cx="8054404" cy="750443"/>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6778350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2B2D-473E-774D-9EB7-14071CD3A3D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22026-57BF-7A46-BE17-8421692289C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E4CE20-55F5-8945-9090-170855091755}"/>
              </a:ext>
            </a:extLst>
          </p:cNvPr>
          <p:cNvSpPr>
            <a:spLocks noGrp="1"/>
          </p:cNvSpPr>
          <p:nvPr>
            <p:ph type="dt" sz="half" idx="10"/>
          </p:nvPr>
        </p:nvSpPr>
        <p:spPr>
          <a:xfrm>
            <a:off x="838200" y="6365777"/>
            <a:ext cx="2743200" cy="365125"/>
          </a:xfrm>
          <a:prstGeom prst="rect">
            <a:avLst/>
          </a:prstGeom>
        </p:spPr>
        <p:txBody>
          <a:bodyPr/>
          <a:lstStyle/>
          <a:p>
            <a:fld id="{7F849EBF-40C0-764E-AE7E-4D14E02F503C}" type="datetime1">
              <a:rPr lang="en-US" smtClean="0"/>
              <a:t>10/16/2024</a:t>
            </a:fld>
            <a:endParaRPr lang="en-US"/>
          </a:p>
        </p:txBody>
      </p:sp>
      <p:sp>
        <p:nvSpPr>
          <p:cNvPr id="5" name="Footer Placeholder 4">
            <a:extLst>
              <a:ext uri="{FF2B5EF4-FFF2-40B4-BE49-F238E27FC236}">
                <a16:creationId xmlns:a16="http://schemas.microsoft.com/office/drawing/2014/main" id="{7910F4DC-CFA1-8E4A-BF4B-BA6BCDF436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6275D7C-C84C-3447-8103-4FF78FB98EE3}"/>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7" name="Title 1">
            <a:extLst>
              <a:ext uri="{FF2B5EF4-FFF2-40B4-BE49-F238E27FC236}">
                <a16:creationId xmlns:a16="http://schemas.microsoft.com/office/drawing/2014/main" id="{0F4DA108-3820-1F46-A3BC-6D1CC8A0EFB7}"/>
              </a:ext>
            </a:extLst>
          </p:cNvPr>
          <p:cNvSpPr txBox="1">
            <a:spLocks/>
          </p:cNvSpPr>
          <p:nvPr/>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9471934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3AE9-6598-7745-82E9-C8AFB6C5714E}"/>
              </a:ext>
            </a:extLst>
          </p:cNvPr>
          <p:cNvSpPr>
            <a:spLocks noGrp="1"/>
          </p:cNvSpPr>
          <p:nvPr>
            <p:ph type="title"/>
          </p:nvPr>
        </p:nvSpPr>
        <p:spPr>
          <a:xfrm>
            <a:off x="3581400" y="365125"/>
            <a:ext cx="7772400" cy="787019"/>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36F13DF-7B64-604C-BFD9-9CCCB52C72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69E95-A7E7-7146-9181-763454EB592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15BB0-C8A6-8E49-8E79-8D2DE1BD1442}"/>
              </a:ext>
            </a:extLst>
          </p:cNvPr>
          <p:cNvSpPr>
            <a:spLocks noGrp="1"/>
          </p:cNvSpPr>
          <p:nvPr>
            <p:ph type="dt" sz="half" idx="10"/>
          </p:nvPr>
        </p:nvSpPr>
        <p:spPr>
          <a:xfrm>
            <a:off x="838200" y="6365777"/>
            <a:ext cx="2743200" cy="365125"/>
          </a:xfrm>
          <a:prstGeom prst="rect">
            <a:avLst/>
          </a:prstGeom>
        </p:spPr>
        <p:txBody>
          <a:bodyPr/>
          <a:lstStyle/>
          <a:p>
            <a:fld id="{0818A75C-1DF7-464C-ABFE-B314E25820CF}" type="datetime1">
              <a:rPr lang="en-US" smtClean="0"/>
              <a:t>10/16/2024</a:t>
            </a:fld>
            <a:endParaRPr lang="en-US"/>
          </a:p>
        </p:txBody>
      </p:sp>
      <p:sp>
        <p:nvSpPr>
          <p:cNvPr id="6" name="Footer Placeholder 5">
            <a:extLst>
              <a:ext uri="{FF2B5EF4-FFF2-40B4-BE49-F238E27FC236}">
                <a16:creationId xmlns:a16="http://schemas.microsoft.com/office/drawing/2014/main" id="{B25F30E4-2303-D548-8C57-C99595A484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7A8FA2D-3342-2644-A89C-65D6E8ED0F7B}"/>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2571760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1A31-54A8-564F-986E-028F7E828F2A}"/>
              </a:ext>
            </a:extLst>
          </p:cNvPr>
          <p:cNvSpPr>
            <a:spLocks noGrp="1"/>
          </p:cNvSpPr>
          <p:nvPr>
            <p:ph type="title"/>
          </p:nvPr>
        </p:nvSpPr>
        <p:spPr>
          <a:xfrm>
            <a:off x="3300984" y="365125"/>
            <a:ext cx="8054404" cy="750443"/>
          </a:xfrm>
          <a:prstGeom prst="rect">
            <a:avLst/>
          </a:prstGeo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5155D75-0E46-0344-97A7-0E819B286A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9012-8AAC-C643-BFE6-33AF3FCC6BE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3CED74-48D8-7743-96F4-13DDD1AF7B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38BC7-9BA6-7F41-80DE-181B23C28E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1B807-8072-BD4A-91D6-2354372BA266}"/>
              </a:ext>
            </a:extLst>
          </p:cNvPr>
          <p:cNvSpPr>
            <a:spLocks noGrp="1"/>
          </p:cNvSpPr>
          <p:nvPr>
            <p:ph type="dt" sz="half" idx="10"/>
          </p:nvPr>
        </p:nvSpPr>
        <p:spPr>
          <a:xfrm>
            <a:off x="838200" y="6365777"/>
            <a:ext cx="2743200" cy="365125"/>
          </a:xfrm>
          <a:prstGeom prst="rect">
            <a:avLst/>
          </a:prstGeom>
        </p:spPr>
        <p:txBody>
          <a:bodyPr/>
          <a:lstStyle/>
          <a:p>
            <a:fld id="{5F4627AD-8984-CF40-90B3-463E56445372}" type="datetime1">
              <a:rPr lang="en-US" smtClean="0"/>
              <a:t>10/16/2024</a:t>
            </a:fld>
            <a:endParaRPr lang="en-US"/>
          </a:p>
        </p:txBody>
      </p:sp>
      <p:sp>
        <p:nvSpPr>
          <p:cNvPr id="8" name="Footer Placeholder 7">
            <a:extLst>
              <a:ext uri="{FF2B5EF4-FFF2-40B4-BE49-F238E27FC236}">
                <a16:creationId xmlns:a16="http://schemas.microsoft.com/office/drawing/2014/main" id="{B8FA3324-960D-1742-B8B8-3E637B1D28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8E3FFD0-F643-3446-A3AA-DE01B747D830}"/>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Tree>
    <p:extLst>
      <p:ext uri="{BB962C8B-B14F-4D97-AF65-F5344CB8AC3E}">
        <p14:creationId xmlns:p14="http://schemas.microsoft.com/office/powerpoint/2010/main" val="5107321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B2B-0537-A944-9FFC-106F0BEF1548}"/>
              </a:ext>
            </a:extLst>
          </p:cNvPr>
          <p:cNvSpPr>
            <a:spLocks noGrp="1"/>
          </p:cNvSpPr>
          <p:nvPr>
            <p:ph type="title"/>
          </p:nvPr>
        </p:nvSpPr>
        <p:spPr>
          <a:xfrm>
            <a:off x="3273552" y="365125"/>
            <a:ext cx="8080248" cy="768731"/>
          </a:xfrm>
          <a:prstGeom prst="rect">
            <a:avLst/>
          </a:prstGeo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AA4AE14E-96E6-1F43-A3B8-17656B6A5F1A}"/>
              </a:ext>
            </a:extLst>
          </p:cNvPr>
          <p:cNvSpPr>
            <a:spLocks noGrp="1"/>
          </p:cNvSpPr>
          <p:nvPr>
            <p:ph type="dt" sz="half" idx="10"/>
          </p:nvPr>
        </p:nvSpPr>
        <p:spPr>
          <a:xfrm>
            <a:off x="838200" y="6365777"/>
            <a:ext cx="2743200" cy="365125"/>
          </a:xfrm>
          <a:prstGeom prst="rect">
            <a:avLst/>
          </a:prstGeom>
        </p:spPr>
        <p:txBody>
          <a:bodyPr/>
          <a:lstStyle/>
          <a:p>
            <a:fld id="{22A3F3A5-E1F2-B242-945E-79A83FF01DC0}" type="datetime1">
              <a:rPr lang="en-US" smtClean="0"/>
              <a:t>10/16/2024</a:t>
            </a:fld>
            <a:endParaRPr lang="en-US"/>
          </a:p>
        </p:txBody>
      </p:sp>
      <p:sp>
        <p:nvSpPr>
          <p:cNvPr id="4" name="Footer Placeholder 3">
            <a:extLst>
              <a:ext uri="{FF2B5EF4-FFF2-40B4-BE49-F238E27FC236}">
                <a16:creationId xmlns:a16="http://schemas.microsoft.com/office/drawing/2014/main" id="{B7F45655-A40B-D442-9CB9-357D7DE7AB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E70F339-1564-B649-81A7-AB4F83A0D91E}"/>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6" name="Text Placeholder 2">
            <a:extLst>
              <a:ext uri="{FF2B5EF4-FFF2-40B4-BE49-F238E27FC236}">
                <a16:creationId xmlns:a16="http://schemas.microsoft.com/office/drawing/2014/main" id="{1FDB3C70-FA25-4C44-A56E-DC91FB01DD06}"/>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88533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21655-D0FB-FD48-8BC9-A97FCC685B9E}"/>
              </a:ext>
            </a:extLst>
          </p:cNvPr>
          <p:cNvSpPr>
            <a:spLocks noGrp="1"/>
          </p:cNvSpPr>
          <p:nvPr>
            <p:ph type="dt" sz="half" idx="10"/>
          </p:nvPr>
        </p:nvSpPr>
        <p:spPr>
          <a:xfrm>
            <a:off x="838200" y="6365777"/>
            <a:ext cx="2743200" cy="365125"/>
          </a:xfrm>
          <a:prstGeom prst="rect">
            <a:avLst/>
          </a:prstGeom>
        </p:spPr>
        <p:txBody>
          <a:bodyPr/>
          <a:lstStyle/>
          <a:p>
            <a:fld id="{AD367E5B-F474-2F4D-8156-AF8F8CD81078}" type="datetime1">
              <a:rPr lang="en-US" smtClean="0"/>
              <a:t>10/16/2024</a:t>
            </a:fld>
            <a:endParaRPr lang="en-US"/>
          </a:p>
        </p:txBody>
      </p:sp>
      <p:sp>
        <p:nvSpPr>
          <p:cNvPr id="3" name="Footer Placeholder 2">
            <a:extLst>
              <a:ext uri="{FF2B5EF4-FFF2-40B4-BE49-F238E27FC236}">
                <a16:creationId xmlns:a16="http://schemas.microsoft.com/office/drawing/2014/main" id="{1862B929-2638-CC4F-96D5-862CF977373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74DE03D-1963-7043-80C6-7AA0E675C958}"/>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5" name="Text Placeholder 2">
            <a:extLst>
              <a:ext uri="{FF2B5EF4-FFF2-40B4-BE49-F238E27FC236}">
                <a16:creationId xmlns:a16="http://schemas.microsoft.com/office/drawing/2014/main" id="{AEE37C04-F563-E845-9896-6E22B73301B8}"/>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96D7A5A3-08FD-C04E-83A4-81AEEDA6929A}"/>
              </a:ext>
            </a:extLst>
          </p:cNvPr>
          <p:cNvSpPr>
            <a:spLocks noGrp="1"/>
          </p:cNvSpPr>
          <p:nvPr>
            <p:ph type="title"/>
          </p:nvPr>
        </p:nvSpPr>
        <p:spPr>
          <a:xfrm>
            <a:off x="3300984" y="365125"/>
            <a:ext cx="8054404" cy="750443"/>
          </a:xfrm>
          <a:prstGeom prst="rect">
            <a:avLst/>
          </a:prstGeo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2849435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2CDF-CF7A-F44A-8DC4-41ED9DC4A6B4}"/>
              </a:ext>
            </a:extLst>
          </p:cNvPr>
          <p:cNvSpPr>
            <a:spLocks noGrp="1"/>
          </p:cNvSpPr>
          <p:nvPr>
            <p:ph type="title"/>
          </p:nvPr>
        </p:nvSpPr>
        <p:spPr>
          <a:xfrm>
            <a:off x="839788" y="1335024"/>
            <a:ext cx="3932237" cy="89611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E87D-7E54-7945-8838-00C6DB841DA8}"/>
              </a:ext>
            </a:extLst>
          </p:cNvPr>
          <p:cNvSpPr>
            <a:spLocks noGrp="1"/>
          </p:cNvSpPr>
          <p:nvPr>
            <p:ph idx="1"/>
          </p:nvPr>
        </p:nvSpPr>
        <p:spPr>
          <a:xfrm>
            <a:off x="5183188" y="1335024"/>
            <a:ext cx="6172200" cy="46997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734EDC-C100-0248-B693-18ABD2038506}"/>
              </a:ext>
            </a:extLst>
          </p:cNvPr>
          <p:cNvSpPr>
            <a:spLocks noGrp="1"/>
          </p:cNvSpPr>
          <p:nvPr>
            <p:ph type="body" sz="half" idx="2"/>
          </p:nvPr>
        </p:nvSpPr>
        <p:spPr>
          <a:xfrm>
            <a:off x="839788" y="2231136"/>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284E5-1EB6-2944-8D4F-C256F78CAC11}"/>
              </a:ext>
            </a:extLst>
          </p:cNvPr>
          <p:cNvSpPr>
            <a:spLocks noGrp="1"/>
          </p:cNvSpPr>
          <p:nvPr>
            <p:ph type="dt" sz="half" idx="10"/>
          </p:nvPr>
        </p:nvSpPr>
        <p:spPr>
          <a:xfrm>
            <a:off x="838200" y="6365777"/>
            <a:ext cx="2743200" cy="365125"/>
          </a:xfrm>
          <a:prstGeom prst="rect">
            <a:avLst/>
          </a:prstGeom>
        </p:spPr>
        <p:txBody>
          <a:bodyPr/>
          <a:lstStyle/>
          <a:p>
            <a:fld id="{6DD2CAE5-CEA2-4140-AE48-A253E3489819}" type="datetime1">
              <a:rPr lang="en-US" smtClean="0"/>
              <a:t>10/16/2024</a:t>
            </a:fld>
            <a:endParaRPr lang="en-US"/>
          </a:p>
        </p:txBody>
      </p:sp>
      <p:sp>
        <p:nvSpPr>
          <p:cNvPr id="6" name="Footer Placeholder 5">
            <a:extLst>
              <a:ext uri="{FF2B5EF4-FFF2-40B4-BE49-F238E27FC236}">
                <a16:creationId xmlns:a16="http://schemas.microsoft.com/office/drawing/2014/main" id="{B8BC1094-8708-634B-BDD1-FCC1E98E54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95E042-AFC8-A447-9A1B-CAFD8229213C}"/>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2A9E9CA5-723A-254B-8BE9-F21E744AF362}"/>
              </a:ext>
            </a:extLst>
          </p:cNvPr>
          <p:cNvSpPr txBox="1">
            <a:spLocks/>
          </p:cNvSpPr>
          <p:nvPr/>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42077460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EBC6-84B1-4F47-A8E5-01915B44340F}"/>
              </a:ext>
            </a:extLst>
          </p:cNvPr>
          <p:cNvSpPr>
            <a:spLocks noGrp="1"/>
          </p:cNvSpPr>
          <p:nvPr>
            <p:ph type="title"/>
          </p:nvPr>
        </p:nvSpPr>
        <p:spPr>
          <a:xfrm>
            <a:off x="839788" y="1408176"/>
            <a:ext cx="3932237" cy="89611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B7D19E-3F95-5B48-B5BA-E4D22ACD4B1C}"/>
              </a:ext>
            </a:extLst>
          </p:cNvPr>
          <p:cNvSpPr>
            <a:spLocks noGrp="1"/>
          </p:cNvSpPr>
          <p:nvPr>
            <p:ph type="pic" idx="1"/>
          </p:nvPr>
        </p:nvSpPr>
        <p:spPr>
          <a:xfrm>
            <a:off x="5183188" y="1408176"/>
            <a:ext cx="6172200" cy="46997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604ECD6-E766-114D-8049-5FEDFF346E69}"/>
              </a:ext>
            </a:extLst>
          </p:cNvPr>
          <p:cNvSpPr>
            <a:spLocks noGrp="1"/>
          </p:cNvSpPr>
          <p:nvPr>
            <p:ph type="body" sz="half" idx="2"/>
          </p:nvPr>
        </p:nvSpPr>
        <p:spPr>
          <a:xfrm>
            <a:off x="839788" y="2304288"/>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9F006-E723-AC4A-9064-53B5D551A3B8}"/>
              </a:ext>
            </a:extLst>
          </p:cNvPr>
          <p:cNvSpPr>
            <a:spLocks noGrp="1"/>
          </p:cNvSpPr>
          <p:nvPr>
            <p:ph type="dt" sz="half" idx="10"/>
          </p:nvPr>
        </p:nvSpPr>
        <p:spPr>
          <a:xfrm>
            <a:off x="838200" y="6365777"/>
            <a:ext cx="2743200" cy="365125"/>
          </a:xfrm>
          <a:prstGeom prst="rect">
            <a:avLst/>
          </a:prstGeom>
        </p:spPr>
        <p:txBody>
          <a:bodyPr/>
          <a:lstStyle/>
          <a:p>
            <a:fld id="{CD1FD842-AF84-484A-9F8E-D517F806989A}" type="datetime1">
              <a:rPr lang="en-US" smtClean="0"/>
              <a:t>10/16/2024</a:t>
            </a:fld>
            <a:endParaRPr lang="en-US"/>
          </a:p>
        </p:txBody>
      </p:sp>
      <p:sp>
        <p:nvSpPr>
          <p:cNvPr id="6" name="Footer Placeholder 5">
            <a:extLst>
              <a:ext uri="{FF2B5EF4-FFF2-40B4-BE49-F238E27FC236}">
                <a16:creationId xmlns:a16="http://schemas.microsoft.com/office/drawing/2014/main" id="{077B2082-259A-9F44-9B62-B6FBC51EB6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8A33364-C068-C34D-81B6-3DD61FCAF527}"/>
              </a:ext>
            </a:extLst>
          </p:cNvPr>
          <p:cNvSpPr>
            <a:spLocks noGrp="1"/>
          </p:cNvSpPr>
          <p:nvPr>
            <p:ph type="sldNum" sz="quarter" idx="12"/>
          </p:nvPr>
        </p:nvSpPr>
        <p:spPr>
          <a:xfrm>
            <a:off x="8610600" y="6356350"/>
            <a:ext cx="2743200" cy="365125"/>
          </a:xfrm>
          <a:prstGeom prst="rect">
            <a:avLst/>
          </a:prstGeom>
        </p:spPr>
        <p:txBody>
          <a:bodyPr/>
          <a:lstStyle/>
          <a:p>
            <a:fld id="{A068E2F8-403F-1043-AF70-73888A744859}" type="slidenum">
              <a:rPr lang="en-US" smtClean="0"/>
              <a:t>‹#›</a:t>
            </a:fld>
            <a:endParaRPr lang="en-US"/>
          </a:p>
        </p:txBody>
      </p:sp>
      <p:sp>
        <p:nvSpPr>
          <p:cNvPr id="8" name="Title 1">
            <a:extLst>
              <a:ext uri="{FF2B5EF4-FFF2-40B4-BE49-F238E27FC236}">
                <a16:creationId xmlns:a16="http://schemas.microsoft.com/office/drawing/2014/main" id="{89D6BA8B-EC9B-4D42-9E0B-2A18B90B8C3D}"/>
              </a:ext>
            </a:extLst>
          </p:cNvPr>
          <p:cNvSpPr txBox="1">
            <a:spLocks/>
          </p:cNvSpPr>
          <p:nvPr/>
        </p:nvSpPr>
        <p:spPr>
          <a:xfrm>
            <a:off x="3300984" y="365125"/>
            <a:ext cx="8054404" cy="75044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469745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slideLayout" Target="../slideLayouts/slideLayout62.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image" Target="../media/image4.png"/><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4" Type="http://schemas.openxmlformats.org/officeDocument/2006/relationships/image" Target="../media/image3.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theme" Target="../theme/theme3.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image" Target="../media/image5.png"/><Relationship Id="rId20" Type="http://schemas.openxmlformats.org/officeDocument/2006/relationships/slideLayout" Target="../slideLayouts/slideLayout40.xml"/><Relationship Id="rId41"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theme" Target="../theme/theme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image" Target="../media/image5.png"/><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image" Target="../media/image4.pn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1.png"/><Relationship Id="rId5" Type="http://schemas.openxmlformats.org/officeDocument/2006/relationships/slideLayout" Target="../slideLayouts/slideLayout95.xml"/><Relationship Id="rId10" Type="http://schemas.openxmlformats.org/officeDocument/2006/relationships/theme" Target="../theme/theme5.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close up of a logo&#10;&#10;Description automatically generated with low confidence">
            <a:extLst>
              <a:ext uri="{FF2B5EF4-FFF2-40B4-BE49-F238E27FC236}">
                <a16:creationId xmlns:a16="http://schemas.microsoft.com/office/drawing/2014/main" id="{00F181D1-6B4E-7A43-A748-5B29E07C3842}"/>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9144" y="-9144"/>
            <a:ext cx="12207240" cy="1162740"/>
          </a:xfrm>
          <a:prstGeom prst="rect">
            <a:avLst/>
          </a:prstGeom>
        </p:spPr>
      </p:pic>
    </p:spTree>
    <p:extLst>
      <p:ext uri="{BB962C8B-B14F-4D97-AF65-F5344CB8AC3E}">
        <p14:creationId xmlns:p14="http://schemas.microsoft.com/office/powerpoint/2010/main" val="1948540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close up of a logo&#10;&#10;Description automatically generated with low confidence">
            <a:extLst>
              <a:ext uri="{FF2B5EF4-FFF2-40B4-BE49-F238E27FC236}">
                <a16:creationId xmlns:a16="http://schemas.microsoft.com/office/drawing/2014/main" id="{00F181D1-6B4E-7A43-A748-5B29E07C3842}"/>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9144" y="-9144"/>
            <a:ext cx="12207240" cy="1162740"/>
          </a:xfrm>
          <a:prstGeom prst="rect">
            <a:avLst/>
          </a:prstGeom>
        </p:spPr>
      </p:pic>
    </p:spTree>
    <p:extLst>
      <p:ext uri="{BB962C8B-B14F-4D97-AF65-F5344CB8AC3E}">
        <p14:creationId xmlns:p14="http://schemas.microsoft.com/office/powerpoint/2010/main" val="405699714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E9B199A-D5A7-4723-8A1A-A17B1527F23C}"/>
              </a:ext>
            </a:extLst>
          </p:cNvPr>
          <p:cNvCxnSpPr>
            <a:cxnSpLocks/>
          </p:cNvCxnSpPr>
          <p:nvPr userDrawn="1"/>
        </p:nvCxnSpPr>
        <p:spPr>
          <a:xfrm>
            <a:off x="107950" y="6064250"/>
            <a:ext cx="1197927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67BDEFF-7998-4B75-92AE-A46DD8FB7DC0}"/>
              </a:ext>
            </a:extLst>
          </p:cNvPr>
          <p:cNvSpPr txBox="1"/>
          <p:nvPr userDrawn="1"/>
        </p:nvSpPr>
        <p:spPr>
          <a:xfrm>
            <a:off x="895350" y="6221413"/>
            <a:ext cx="1887538" cy="261937"/>
          </a:xfrm>
          <a:prstGeom prst="rect">
            <a:avLst/>
          </a:prstGeom>
          <a:noFill/>
        </p:spPr>
        <p:txBody>
          <a:bodyPr>
            <a:spAutoFit/>
          </a:bodyPr>
          <a:lstStyle/>
          <a:p>
            <a:pPr algn="ctr" eaLnBrk="1" fontAlgn="auto" hangingPunct="1">
              <a:spcBef>
                <a:spcPts val="0"/>
              </a:spcBef>
              <a:spcAft>
                <a:spcPts val="0"/>
              </a:spcAft>
              <a:defRPr/>
            </a:pPr>
            <a:r>
              <a:rPr lang="id-ID" sz="1100" spc="300">
                <a:solidFill>
                  <a:schemeClr val="bg1"/>
                </a:solidFill>
                <a:latin typeface="+mj-lt"/>
              </a:rPr>
              <a:t>SPARROW</a:t>
            </a:r>
            <a:endParaRPr lang="id-ID" sz="800" b="1" spc="300">
              <a:solidFill>
                <a:schemeClr val="bg1"/>
              </a:solidFill>
              <a:latin typeface="+mj-lt"/>
            </a:endParaRPr>
          </a:p>
        </p:txBody>
      </p:sp>
      <p:sp>
        <p:nvSpPr>
          <p:cNvPr id="1031" name="TextBox 17">
            <a:extLst>
              <a:ext uri="{FF2B5EF4-FFF2-40B4-BE49-F238E27FC236}">
                <a16:creationId xmlns:a16="http://schemas.microsoft.com/office/drawing/2014/main" id="{401A009A-621D-4447-894A-9C03399D810D}"/>
              </a:ext>
            </a:extLst>
          </p:cNvPr>
          <p:cNvSpPr txBox="1">
            <a:spLocks noChangeArrowheads="1"/>
          </p:cNvSpPr>
          <p:nvPr userDrawn="1"/>
        </p:nvSpPr>
        <p:spPr bwMode="auto">
          <a:xfrm>
            <a:off x="10109200" y="6334125"/>
            <a:ext cx="1978025" cy="246063"/>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fontAlgn="base">
              <a:spcBef>
                <a:spcPct val="0"/>
              </a:spcBef>
              <a:spcAft>
                <a:spcPct val="0"/>
              </a:spcAft>
              <a:defRPr>
                <a:solidFill>
                  <a:schemeClr val="tx1"/>
                </a:solidFill>
                <a:latin typeface="Varela" pitchFamily="50" charset="0"/>
              </a:defRPr>
            </a:lvl6pPr>
            <a:lvl7pPr marL="2971800" indent="-228600" fontAlgn="base">
              <a:spcBef>
                <a:spcPct val="0"/>
              </a:spcBef>
              <a:spcAft>
                <a:spcPct val="0"/>
              </a:spcAft>
              <a:defRPr>
                <a:solidFill>
                  <a:schemeClr val="tx1"/>
                </a:solidFill>
                <a:latin typeface="Varela" pitchFamily="50" charset="0"/>
              </a:defRPr>
            </a:lvl7pPr>
            <a:lvl8pPr marL="3429000" indent="-228600" fontAlgn="base">
              <a:spcBef>
                <a:spcPct val="0"/>
              </a:spcBef>
              <a:spcAft>
                <a:spcPct val="0"/>
              </a:spcAft>
              <a:defRPr>
                <a:solidFill>
                  <a:schemeClr val="tx1"/>
                </a:solidFill>
                <a:latin typeface="Varela" pitchFamily="50" charset="0"/>
              </a:defRPr>
            </a:lvl8pPr>
            <a:lvl9pPr marL="3886200" indent="-228600" fontAlgn="base">
              <a:spcBef>
                <a:spcPct val="0"/>
              </a:spcBef>
              <a:spcAft>
                <a:spcPct val="0"/>
              </a:spcAft>
              <a:defRPr>
                <a:solidFill>
                  <a:schemeClr val="tx1"/>
                </a:solidFill>
                <a:latin typeface="Varela" pitchFamily="50" charset="0"/>
              </a:defRPr>
            </a:lvl9pPr>
          </a:lstStyle>
          <a:p>
            <a:pPr algn="r" eaLnBrk="1" hangingPunct="1">
              <a:defRPr/>
            </a:pPr>
            <a:r>
              <a:rPr lang="en-US" altLang="en-US" sz="1000">
                <a:solidFill>
                  <a:schemeClr val="tx2"/>
                </a:solidFill>
                <a:latin typeface="Arial" panose="020B0604020202020204" pitchFamily="34" charset="0"/>
                <a:cs typeface="Arial" panose="020B0604020202020204" pitchFamily="34" charset="0"/>
              </a:rPr>
              <a:t>www.stem.nasa.gov</a:t>
            </a:r>
            <a:endParaRPr lang="id-ID" altLang="en-US" sz="600">
              <a:solidFill>
                <a:schemeClr val="tx2"/>
              </a:solidFill>
              <a:latin typeface="Arial" panose="020B0604020202020204" pitchFamily="34" charset="0"/>
              <a:cs typeface="Arial" panose="020B0604020202020204" pitchFamily="34" charset="0"/>
            </a:endParaRPr>
          </a:p>
        </p:txBody>
      </p:sp>
      <p:pic>
        <p:nvPicPr>
          <p:cNvPr id="1029" name="Picture 7">
            <a:extLst>
              <a:ext uri="{FF2B5EF4-FFF2-40B4-BE49-F238E27FC236}">
                <a16:creationId xmlns:a16="http://schemas.microsoft.com/office/drawing/2014/main" id="{76978F14-DC8D-48A3-AC99-4DBC964C548C}"/>
              </a:ext>
            </a:extLst>
          </p:cNvPr>
          <p:cNvPicPr>
            <a:picLocks noChangeAspect="1" noChangeArrowheads="1"/>
          </p:cNvPicPr>
          <p:nvPr userDrawn="1"/>
        </p:nvPicPr>
        <p:blipFill>
          <a:blip r:embed="rId44" cstate="email">
            <a:extLst>
              <a:ext uri="{28A0092B-C50C-407E-A947-70E740481C1C}">
                <a14:useLocalDpi xmlns:a14="http://schemas.microsoft.com/office/drawing/2010/main"/>
              </a:ext>
            </a:extLst>
          </a:blip>
          <a:srcRect/>
          <a:stretch>
            <a:fillRect/>
          </a:stretch>
        </p:blipFill>
        <p:spPr bwMode="auto">
          <a:xfrm>
            <a:off x="174625" y="6157913"/>
            <a:ext cx="44719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bk object 16">
            <a:extLst>
              <a:ext uri="{FF2B5EF4-FFF2-40B4-BE49-F238E27FC236}">
                <a16:creationId xmlns:a16="http://schemas.microsoft.com/office/drawing/2014/main" id="{BA0EBCDB-8217-4865-B515-F03ECC9BEDC8}"/>
              </a:ext>
            </a:extLst>
          </p:cNvPr>
          <p:cNvSpPr>
            <a:spLocks noChangeArrowheads="1"/>
          </p:cNvSpPr>
          <p:nvPr userDrawn="1"/>
        </p:nvSpPr>
        <p:spPr bwMode="auto">
          <a:xfrm>
            <a:off x="11460163" y="120650"/>
            <a:ext cx="655637" cy="544513"/>
          </a:xfrm>
          <a:prstGeom prst="rect">
            <a:avLst/>
          </a:prstGeom>
          <a:blipFill dpi="0" rotWithShape="1">
            <a:blip r:embed="rId45"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defRPr/>
            </a:pPr>
            <a:endParaRPr lang="en-US" altLang="en-US"/>
          </a:p>
        </p:txBody>
      </p:sp>
      <p:cxnSp>
        <p:nvCxnSpPr>
          <p:cNvPr id="12" name="Straight Connector 11">
            <a:extLst>
              <a:ext uri="{FF2B5EF4-FFF2-40B4-BE49-F238E27FC236}">
                <a16:creationId xmlns:a16="http://schemas.microsoft.com/office/drawing/2014/main" id="{ADBF0A77-76CA-4406-A5EB-0CA4BF7FBA5E}"/>
              </a:ext>
            </a:extLst>
          </p:cNvPr>
          <p:cNvCxnSpPr>
            <a:cxnSpLocks/>
          </p:cNvCxnSpPr>
          <p:nvPr userDrawn="1"/>
        </p:nvCxnSpPr>
        <p:spPr>
          <a:xfrm>
            <a:off x="107950" y="787400"/>
            <a:ext cx="1197927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32" name="Picture 2">
            <a:extLst>
              <a:ext uri="{FF2B5EF4-FFF2-40B4-BE49-F238E27FC236}">
                <a16:creationId xmlns:a16="http://schemas.microsoft.com/office/drawing/2014/main" id="{AFB0F95B-C436-4A79-9FED-EE3039169EBE}"/>
              </a:ext>
            </a:extLst>
          </p:cNvPr>
          <p:cNvPicPr>
            <a:picLocks noChangeAspect="1" noChangeArrowheads="1"/>
          </p:cNvPicPr>
          <p:nvPr userDrawn="1"/>
        </p:nvPicPr>
        <p:blipFill>
          <a:blip r:embed="rId46" cstate="email">
            <a:extLst>
              <a:ext uri="{28A0092B-C50C-407E-A947-70E740481C1C}">
                <a14:useLocalDpi xmlns:a14="http://schemas.microsoft.com/office/drawing/2010/main"/>
              </a:ext>
            </a:extLst>
          </a:blip>
          <a:srcRect/>
          <a:stretch/>
        </p:blipFill>
        <p:spPr bwMode="auto">
          <a:xfrm>
            <a:off x="10133013" y="6149975"/>
            <a:ext cx="6381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EB0990F-E964-4DC2-83B6-2C7F0122C8BC}"/>
              </a:ext>
            </a:extLst>
          </p:cNvPr>
          <p:cNvSpPr txBox="1"/>
          <p:nvPr userDrawn="1"/>
        </p:nvSpPr>
        <p:spPr>
          <a:xfrm>
            <a:off x="-5565529" y="305316"/>
            <a:ext cx="5122184" cy="1046440"/>
          </a:xfrm>
          <a:prstGeom prst="rect">
            <a:avLst/>
          </a:prstGeom>
          <a:noFill/>
        </p:spPr>
        <p:txBody>
          <a:bodyPr wrap="square" rtlCol="0">
            <a:spAutoFit/>
          </a:bodyPr>
          <a:lstStyle/>
          <a:p>
            <a:r>
              <a:rPr lang="en-US" sz="2800" b="1">
                <a:solidFill>
                  <a:srgbClr val="002060"/>
                </a:solidFill>
                <a:latin typeface="+mj-lt"/>
              </a:rPr>
              <a:t>Arial Slide Title </a:t>
            </a:r>
            <a:r>
              <a:rPr lang="en-US" sz="2800">
                <a:solidFill>
                  <a:srgbClr val="002060"/>
                </a:solidFill>
                <a:latin typeface="+mj-lt"/>
              </a:rPr>
              <a:t>– 28 pt. Bold</a:t>
            </a:r>
          </a:p>
          <a:p>
            <a:r>
              <a:rPr lang="en-US" sz="1800">
                <a:solidFill>
                  <a:srgbClr val="002060"/>
                </a:solidFill>
                <a:latin typeface="+mj-lt"/>
              </a:rPr>
              <a:t>Arial Headline – 18 pt. </a:t>
            </a:r>
          </a:p>
          <a:p>
            <a:r>
              <a:rPr lang="en-US" sz="1600">
                <a:solidFill>
                  <a:schemeClr val="tx1">
                    <a:lumMod val="65000"/>
                    <a:lumOff val="35000"/>
                  </a:schemeClr>
                </a:solidFill>
                <a:latin typeface="+mn-lt"/>
              </a:rPr>
              <a:t>Arial Body Copy – 16 pt.</a:t>
            </a:r>
          </a:p>
        </p:txBody>
      </p:sp>
      <p:grpSp>
        <p:nvGrpSpPr>
          <p:cNvPr id="3" name="Group 2">
            <a:extLst>
              <a:ext uri="{FF2B5EF4-FFF2-40B4-BE49-F238E27FC236}">
                <a16:creationId xmlns:a16="http://schemas.microsoft.com/office/drawing/2014/main" id="{7782633A-A437-0724-6596-8CB6CCA8DFB8}"/>
              </a:ext>
            </a:extLst>
          </p:cNvPr>
          <p:cNvGrpSpPr/>
          <p:nvPr userDrawn="1"/>
        </p:nvGrpSpPr>
        <p:grpSpPr>
          <a:xfrm>
            <a:off x="-5453539" y="1818873"/>
            <a:ext cx="2462112" cy="3747762"/>
            <a:chOff x="-4531057" y="2350706"/>
            <a:chExt cx="2961564" cy="4508015"/>
          </a:xfrm>
        </p:grpSpPr>
        <p:sp>
          <p:nvSpPr>
            <p:cNvPr id="10" name="Rectangle 9">
              <a:extLst>
                <a:ext uri="{FF2B5EF4-FFF2-40B4-BE49-F238E27FC236}">
                  <a16:creationId xmlns:a16="http://schemas.microsoft.com/office/drawing/2014/main" id="{A356D40D-794F-484C-A3B8-1A655C018888}"/>
                </a:ext>
              </a:extLst>
            </p:cNvPr>
            <p:cNvSpPr/>
            <p:nvPr userDrawn="1"/>
          </p:nvSpPr>
          <p:spPr>
            <a:xfrm>
              <a:off x="-4531057" y="2350706"/>
              <a:ext cx="2961564" cy="73697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0-32-96</a:t>
              </a:r>
            </a:p>
          </p:txBody>
        </p:sp>
        <p:sp>
          <p:nvSpPr>
            <p:cNvPr id="11" name="Rectangle 10">
              <a:extLst>
                <a:ext uri="{FF2B5EF4-FFF2-40B4-BE49-F238E27FC236}">
                  <a16:creationId xmlns:a16="http://schemas.microsoft.com/office/drawing/2014/main" id="{41D9FD27-F759-45B9-9AD4-707D4064E404}"/>
                </a:ext>
              </a:extLst>
            </p:cNvPr>
            <p:cNvSpPr/>
            <p:nvPr userDrawn="1"/>
          </p:nvSpPr>
          <p:spPr>
            <a:xfrm>
              <a:off x="-4531057" y="4278452"/>
              <a:ext cx="2961564" cy="7369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0-176-240</a:t>
              </a:r>
            </a:p>
          </p:txBody>
        </p:sp>
        <p:sp>
          <p:nvSpPr>
            <p:cNvPr id="13" name="Rectangle 12">
              <a:extLst>
                <a:ext uri="{FF2B5EF4-FFF2-40B4-BE49-F238E27FC236}">
                  <a16:creationId xmlns:a16="http://schemas.microsoft.com/office/drawing/2014/main" id="{3A5B7692-9A2D-4CCD-A50A-02BC20B1F8FF}"/>
                </a:ext>
              </a:extLst>
            </p:cNvPr>
            <p:cNvSpPr/>
            <p:nvPr userDrawn="1"/>
          </p:nvSpPr>
          <p:spPr>
            <a:xfrm>
              <a:off x="-4531057" y="5200097"/>
              <a:ext cx="2961564" cy="7369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127-127-270</a:t>
              </a:r>
            </a:p>
          </p:txBody>
        </p:sp>
        <p:sp>
          <p:nvSpPr>
            <p:cNvPr id="16" name="Rectangle 15">
              <a:extLst>
                <a:ext uri="{FF2B5EF4-FFF2-40B4-BE49-F238E27FC236}">
                  <a16:creationId xmlns:a16="http://schemas.microsoft.com/office/drawing/2014/main" id="{876EACB2-1E1D-4990-916A-509B1CA34B91}"/>
                </a:ext>
              </a:extLst>
            </p:cNvPr>
            <p:cNvSpPr/>
            <p:nvPr userDrawn="1"/>
          </p:nvSpPr>
          <p:spPr>
            <a:xfrm>
              <a:off x="-4531057" y="3314579"/>
              <a:ext cx="2961564" cy="7369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0-112-192</a:t>
              </a:r>
            </a:p>
          </p:txBody>
        </p:sp>
        <p:sp>
          <p:nvSpPr>
            <p:cNvPr id="17" name="Rectangle 16">
              <a:extLst>
                <a:ext uri="{FF2B5EF4-FFF2-40B4-BE49-F238E27FC236}">
                  <a16:creationId xmlns:a16="http://schemas.microsoft.com/office/drawing/2014/main" id="{6B862C4B-D7D8-47A6-A74E-199276C78A37}"/>
                </a:ext>
              </a:extLst>
            </p:cNvPr>
            <p:cNvSpPr/>
            <p:nvPr userDrawn="1"/>
          </p:nvSpPr>
          <p:spPr>
            <a:xfrm>
              <a:off x="-4531057" y="6121742"/>
              <a:ext cx="2961564" cy="736979"/>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Transparency = 20%</a:t>
              </a:r>
            </a:p>
          </p:txBody>
        </p:sp>
      </p:grpSp>
      <p:sp>
        <p:nvSpPr>
          <p:cNvPr id="2" name="TextBox 1">
            <a:extLst>
              <a:ext uri="{FF2B5EF4-FFF2-40B4-BE49-F238E27FC236}">
                <a16:creationId xmlns:a16="http://schemas.microsoft.com/office/drawing/2014/main" id="{9BAEE21A-F29D-4772-8A31-FA69787DBFD0}"/>
              </a:ext>
            </a:extLst>
          </p:cNvPr>
          <p:cNvSpPr txBox="1"/>
          <p:nvPr userDrawn="1"/>
        </p:nvSpPr>
        <p:spPr>
          <a:xfrm>
            <a:off x="-5833384" y="1418398"/>
            <a:ext cx="2961564" cy="369332"/>
          </a:xfrm>
          <a:prstGeom prst="rect">
            <a:avLst/>
          </a:prstGeom>
          <a:noFill/>
        </p:spPr>
        <p:txBody>
          <a:bodyPr wrap="square" rtlCol="0">
            <a:spAutoFit/>
          </a:bodyPr>
          <a:lstStyle/>
          <a:p>
            <a:pPr algn="ctr"/>
            <a:r>
              <a:rPr lang="en-US" b="1"/>
              <a:t>RGB Colors</a:t>
            </a:r>
          </a:p>
        </p:txBody>
      </p:sp>
      <p:sp>
        <p:nvSpPr>
          <p:cNvPr id="18" name="TextBox 17">
            <a:extLst>
              <a:ext uri="{FF2B5EF4-FFF2-40B4-BE49-F238E27FC236}">
                <a16:creationId xmlns:a16="http://schemas.microsoft.com/office/drawing/2014/main" id="{88DB6F57-6F19-4B5D-B610-D0C38DCBA50A}"/>
              </a:ext>
            </a:extLst>
          </p:cNvPr>
          <p:cNvSpPr txBox="1"/>
          <p:nvPr userDrawn="1"/>
        </p:nvSpPr>
        <p:spPr>
          <a:xfrm>
            <a:off x="-5565529" y="-64016"/>
            <a:ext cx="2961564" cy="369332"/>
          </a:xfrm>
          <a:prstGeom prst="rect">
            <a:avLst/>
          </a:prstGeom>
          <a:noFill/>
        </p:spPr>
        <p:txBody>
          <a:bodyPr wrap="square" rtlCol="0">
            <a:spAutoFit/>
          </a:bodyPr>
          <a:lstStyle/>
          <a:p>
            <a:pPr algn="l"/>
            <a:r>
              <a:rPr lang="en-US" b="1"/>
              <a:t>Formatting Notes:</a:t>
            </a:r>
          </a:p>
        </p:txBody>
      </p:sp>
    </p:spTree>
    <p:extLst>
      <p:ext uri="{BB962C8B-B14F-4D97-AF65-F5344CB8AC3E}">
        <p14:creationId xmlns:p14="http://schemas.microsoft.com/office/powerpoint/2010/main" val="388320401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 id="2147483719" r:id="rId32"/>
    <p:sldLayoutId id="2147483720" r:id="rId33"/>
    <p:sldLayoutId id="2147483721" r:id="rId34"/>
    <p:sldLayoutId id="2147483722" r:id="rId35"/>
    <p:sldLayoutId id="2147483723" r:id="rId36"/>
    <p:sldLayoutId id="2147483724" r:id="rId37"/>
    <p:sldLayoutId id="2147483725" r:id="rId38"/>
    <p:sldLayoutId id="2147483726" r:id="rId39"/>
    <p:sldLayoutId id="2147483728" r:id="rId40"/>
    <p:sldLayoutId id="2147483729" r:id="rId41"/>
    <p:sldLayoutId id="2147483730" r:id="rId4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2pPr>
      <a:lvl3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3pPr>
      <a:lvl4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4pPr>
      <a:lvl5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5pPr>
      <a:lvl6pPr marL="457200" algn="l" rtl="0" fontAlgn="base">
        <a:lnSpc>
          <a:spcPct val="90000"/>
        </a:lnSpc>
        <a:spcBef>
          <a:spcPct val="0"/>
        </a:spcBef>
        <a:spcAft>
          <a:spcPct val="0"/>
        </a:spcAft>
        <a:defRPr sz="4400">
          <a:solidFill>
            <a:schemeClr val="tx1"/>
          </a:solidFill>
          <a:latin typeface="Raleway bold" panose="020B0803030101060003" pitchFamily="34" charset="0"/>
        </a:defRPr>
      </a:lvl6pPr>
      <a:lvl7pPr marL="914400" algn="l" rtl="0" fontAlgn="base">
        <a:lnSpc>
          <a:spcPct val="90000"/>
        </a:lnSpc>
        <a:spcBef>
          <a:spcPct val="0"/>
        </a:spcBef>
        <a:spcAft>
          <a:spcPct val="0"/>
        </a:spcAft>
        <a:defRPr sz="4400">
          <a:solidFill>
            <a:schemeClr val="tx1"/>
          </a:solidFill>
          <a:latin typeface="Raleway bold" panose="020B0803030101060003" pitchFamily="34" charset="0"/>
        </a:defRPr>
      </a:lvl7pPr>
      <a:lvl8pPr marL="1371600" algn="l" rtl="0" fontAlgn="base">
        <a:lnSpc>
          <a:spcPct val="90000"/>
        </a:lnSpc>
        <a:spcBef>
          <a:spcPct val="0"/>
        </a:spcBef>
        <a:spcAft>
          <a:spcPct val="0"/>
        </a:spcAft>
        <a:defRPr sz="4400">
          <a:solidFill>
            <a:schemeClr val="tx1"/>
          </a:solidFill>
          <a:latin typeface="Raleway bold" panose="020B0803030101060003" pitchFamily="34" charset="0"/>
        </a:defRPr>
      </a:lvl8pPr>
      <a:lvl9pPr marL="1828800" algn="l" rtl="0" fontAlgn="base">
        <a:lnSpc>
          <a:spcPct val="90000"/>
        </a:lnSpc>
        <a:spcBef>
          <a:spcPct val="0"/>
        </a:spcBef>
        <a:spcAft>
          <a:spcPct val="0"/>
        </a:spcAft>
        <a:defRPr sz="4400">
          <a:solidFill>
            <a:schemeClr val="tx1"/>
          </a:solidFill>
          <a:latin typeface="Raleway bold" panose="020B0803030101060003"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E9B199A-D5A7-4723-8A1A-A17B1527F23C}"/>
              </a:ext>
            </a:extLst>
          </p:cNvPr>
          <p:cNvCxnSpPr>
            <a:cxnSpLocks/>
          </p:cNvCxnSpPr>
          <p:nvPr userDrawn="1"/>
        </p:nvCxnSpPr>
        <p:spPr>
          <a:xfrm>
            <a:off x="107950" y="6064250"/>
            <a:ext cx="1197927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67BDEFF-7998-4B75-92AE-A46DD8FB7DC0}"/>
              </a:ext>
            </a:extLst>
          </p:cNvPr>
          <p:cNvSpPr txBox="1"/>
          <p:nvPr userDrawn="1"/>
        </p:nvSpPr>
        <p:spPr>
          <a:xfrm>
            <a:off x="895350" y="6221413"/>
            <a:ext cx="1887538" cy="261937"/>
          </a:xfrm>
          <a:prstGeom prst="rect">
            <a:avLst/>
          </a:prstGeom>
          <a:noFill/>
        </p:spPr>
        <p:txBody>
          <a:bodyPr>
            <a:spAutoFit/>
          </a:bodyPr>
          <a:lstStyle/>
          <a:p>
            <a:pPr algn="ctr" eaLnBrk="1" fontAlgn="auto" hangingPunct="1">
              <a:spcBef>
                <a:spcPts val="0"/>
              </a:spcBef>
              <a:spcAft>
                <a:spcPts val="0"/>
              </a:spcAft>
              <a:defRPr/>
            </a:pPr>
            <a:r>
              <a:rPr lang="id-ID" sz="1100" spc="300">
                <a:solidFill>
                  <a:schemeClr val="bg1"/>
                </a:solidFill>
                <a:latin typeface="+mj-lt"/>
              </a:rPr>
              <a:t>SPARROW</a:t>
            </a:r>
            <a:endParaRPr lang="id-ID" sz="800" b="1" spc="300">
              <a:solidFill>
                <a:schemeClr val="bg1"/>
              </a:solidFill>
              <a:latin typeface="+mj-lt"/>
            </a:endParaRPr>
          </a:p>
        </p:txBody>
      </p:sp>
      <p:sp>
        <p:nvSpPr>
          <p:cNvPr id="1031" name="TextBox 17">
            <a:extLst>
              <a:ext uri="{FF2B5EF4-FFF2-40B4-BE49-F238E27FC236}">
                <a16:creationId xmlns:a16="http://schemas.microsoft.com/office/drawing/2014/main" id="{401A009A-621D-4447-894A-9C03399D810D}"/>
              </a:ext>
            </a:extLst>
          </p:cNvPr>
          <p:cNvSpPr txBox="1">
            <a:spLocks noChangeArrowheads="1"/>
          </p:cNvSpPr>
          <p:nvPr userDrawn="1"/>
        </p:nvSpPr>
        <p:spPr bwMode="auto">
          <a:xfrm>
            <a:off x="10128054" y="6328568"/>
            <a:ext cx="1978025" cy="246063"/>
          </a:xfrm>
          <a:prstGeom prst="rect">
            <a:avLst/>
          </a:prstGeom>
          <a:noFill/>
          <a:ln>
            <a:noFill/>
          </a:ln>
        </p:spPr>
        <p:txBody>
          <a:bodyPr>
            <a:spAutoFit/>
          </a:bodyPr>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fontAlgn="base">
              <a:spcBef>
                <a:spcPct val="0"/>
              </a:spcBef>
              <a:spcAft>
                <a:spcPct val="0"/>
              </a:spcAft>
              <a:defRPr>
                <a:solidFill>
                  <a:schemeClr val="tx1"/>
                </a:solidFill>
                <a:latin typeface="Varela" pitchFamily="50" charset="0"/>
              </a:defRPr>
            </a:lvl6pPr>
            <a:lvl7pPr marL="2971800" indent="-228600" fontAlgn="base">
              <a:spcBef>
                <a:spcPct val="0"/>
              </a:spcBef>
              <a:spcAft>
                <a:spcPct val="0"/>
              </a:spcAft>
              <a:defRPr>
                <a:solidFill>
                  <a:schemeClr val="tx1"/>
                </a:solidFill>
                <a:latin typeface="Varela" pitchFamily="50" charset="0"/>
              </a:defRPr>
            </a:lvl7pPr>
            <a:lvl8pPr marL="3429000" indent="-228600" fontAlgn="base">
              <a:spcBef>
                <a:spcPct val="0"/>
              </a:spcBef>
              <a:spcAft>
                <a:spcPct val="0"/>
              </a:spcAft>
              <a:defRPr>
                <a:solidFill>
                  <a:schemeClr val="tx1"/>
                </a:solidFill>
                <a:latin typeface="Varela" pitchFamily="50" charset="0"/>
              </a:defRPr>
            </a:lvl8pPr>
            <a:lvl9pPr marL="3886200" indent="-228600" fontAlgn="base">
              <a:spcBef>
                <a:spcPct val="0"/>
              </a:spcBef>
              <a:spcAft>
                <a:spcPct val="0"/>
              </a:spcAft>
              <a:defRPr>
                <a:solidFill>
                  <a:schemeClr val="tx1"/>
                </a:solidFill>
                <a:latin typeface="Varela" pitchFamily="50" charset="0"/>
              </a:defRPr>
            </a:lvl9pPr>
          </a:lstStyle>
          <a:p>
            <a:pPr algn="r" eaLnBrk="1" hangingPunct="1">
              <a:defRPr/>
            </a:pPr>
            <a:r>
              <a:rPr lang="en-US" altLang="en-US" sz="1000" b="1">
                <a:solidFill>
                  <a:srgbClr val="002060"/>
                </a:solidFill>
                <a:latin typeface="Arial" panose="020B0604020202020204" pitchFamily="34" charset="0"/>
                <a:cs typeface="Arial" panose="020B0604020202020204" pitchFamily="34" charset="0"/>
              </a:rPr>
              <a:t>stem.nasa.gov</a:t>
            </a:r>
            <a:endParaRPr lang="id-ID" altLang="en-US" sz="600" b="1">
              <a:solidFill>
                <a:srgbClr val="002060"/>
              </a:solidFill>
              <a:latin typeface="Arial" panose="020B0604020202020204" pitchFamily="34" charset="0"/>
              <a:cs typeface="Arial" panose="020B0604020202020204" pitchFamily="34" charset="0"/>
            </a:endParaRPr>
          </a:p>
        </p:txBody>
      </p:sp>
      <p:pic>
        <p:nvPicPr>
          <p:cNvPr id="1029" name="Picture 7">
            <a:extLst>
              <a:ext uri="{FF2B5EF4-FFF2-40B4-BE49-F238E27FC236}">
                <a16:creationId xmlns:a16="http://schemas.microsoft.com/office/drawing/2014/main" id="{76978F14-DC8D-48A3-AC99-4DBC964C548C}"/>
              </a:ext>
            </a:extLst>
          </p:cNvPr>
          <p:cNvPicPr>
            <a:picLocks noChangeAspect="1" noChangeArrowheads="1"/>
          </p:cNvPicPr>
          <p:nvPr userDrawn="1"/>
        </p:nvPicPr>
        <p:blipFill>
          <a:blip r:embed="rId30" cstate="email">
            <a:extLst>
              <a:ext uri="{28A0092B-C50C-407E-A947-70E740481C1C}">
                <a14:useLocalDpi xmlns:a14="http://schemas.microsoft.com/office/drawing/2010/main"/>
              </a:ext>
            </a:extLst>
          </a:blip>
          <a:srcRect/>
          <a:stretch>
            <a:fillRect/>
          </a:stretch>
        </p:blipFill>
        <p:spPr bwMode="auto">
          <a:xfrm>
            <a:off x="174625" y="6157913"/>
            <a:ext cx="44719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bk object 16">
            <a:extLst>
              <a:ext uri="{FF2B5EF4-FFF2-40B4-BE49-F238E27FC236}">
                <a16:creationId xmlns:a16="http://schemas.microsoft.com/office/drawing/2014/main" id="{BA0EBCDB-8217-4865-B515-F03ECC9BEDC8}"/>
              </a:ext>
            </a:extLst>
          </p:cNvPr>
          <p:cNvSpPr>
            <a:spLocks noChangeArrowheads="1"/>
          </p:cNvSpPr>
          <p:nvPr userDrawn="1"/>
        </p:nvSpPr>
        <p:spPr bwMode="auto">
          <a:xfrm>
            <a:off x="11460163" y="120650"/>
            <a:ext cx="655637" cy="544513"/>
          </a:xfrm>
          <a:prstGeom prst="rect">
            <a:avLst/>
          </a:prstGeom>
          <a:blipFill dpi="0" rotWithShape="1">
            <a:blip r:embed="rId31"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Varela" pitchFamily="50" charset="0"/>
              </a:defRPr>
            </a:lvl1pPr>
            <a:lvl2pPr marL="742950" indent="-285750">
              <a:defRPr>
                <a:solidFill>
                  <a:schemeClr val="tx1"/>
                </a:solidFill>
                <a:latin typeface="Varela" pitchFamily="50" charset="0"/>
              </a:defRPr>
            </a:lvl2pPr>
            <a:lvl3pPr marL="1143000" indent="-228600">
              <a:defRPr>
                <a:solidFill>
                  <a:schemeClr val="tx1"/>
                </a:solidFill>
                <a:latin typeface="Varela" pitchFamily="50" charset="0"/>
              </a:defRPr>
            </a:lvl3pPr>
            <a:lvl4pPr marL="1600200" indent="-228600">
              <a:defRPr>
                <a:solidFill>
                  <a:schemeClr val="tx1"/>
                </a:solidFill>
                <a:latin typeface="Varela" pitchFamily="50" charset="0"/>
              </a:defRPr>
            </a:lvl4pPr>
            <a:lvl5pPr marL="2057400" indent="-228600">
              <a:defRPr>
                <a:solidFill>
                  <a:schemeClr val="tx1"/>
                </a:solidFill>
                <a:latin typeface="Varela" pitchFamily="50" charset="0"/>
              </a:defRPr>
            </a:lvl5pPr>
            <a:lvl6pPr marL="2514600" indent="-228600" eaLnBrk="0" fontAlgn="base" hangingPunct="0">
              <a:spcBef>
                <a:spcPct val="0"/>
              </a:spcBef>
              <a:spcAft>
                <a:spcPct val="0"/>
              </a:spcAft>
              <a:defRPr>
                <a:solidFill>
                  <a:schemeClr val="tx1"/>
                </a:solidFill>
                <a:latin typeface="Varela" pitchFamily="50" charset="0"/>
              </a:defRPr>
            </a:lvl6pPr>
            <a:lvl7pPr marL="2971800" indent="-228600" eaLnBrk="0" fontAlgn="base" hangingPunct="0">
              <a:spcBef>
                <a:spcPct val="0"/>
              </a:spcBef>
              <a:spcAft>
                <a:spcPct val="0"/>
              </a:spcAft>
              <a:defRPr>
                <a:solidFill>
                  <a:schemeClr val="tx1"/>
                </a:solidFill>
                <a:latin typeface="Varela" pitchFamily="50" charset="0"/>
              </a:defRPr>
            </a:lvl7pPr>
            <a:lvl8pPr marL="3429000" indent="-228600" eaLnBrk="0" fontAlgn="base" hangingPunct="0">
              <a:spcBef>
                <a:spcPct val="0"/>
              </a:spcBef>
              <a:spcAft>
                <a:spcPct val="0"/>
              </a:spcAft>
              <a:defRPr>
                <a:solidFill>
                  <a:schemeClr val="tx1"/>
                </a:solidFill>
                <a:latin typeface="Varela" pitchFamily="50" charset="0"/>
              </a:defRPr>
            </a:lvl8pPr>
            <a:lvl9pPr marL="3886200" indent="-228600" eaLnBrk="0" fontAlgn="base" hangingPunct="0">
              <a:spcBef>
                <a:spcPct val="0"/>
              </a:spcBef>
              <a:spcAft>
                <a:spcPct val="0"/>
              </a:spcAft>
              <a:defRPr>
                <a:solidFill>
                  <a:schemeClr val="tx1"/>
                </a:solidFill>
                <a:latin typeface="Varela" pitchFamily="50" charset="0"/>
              </a:defRPr>
            </a:lvl9pPr>
          </a:lstStyle>
          <a:p>
            <a:pPr>
              <a:defRPr/>
            </a:pPr>
            <a:endParaRPr lang="en-US" altLang="en-US"/>
          </a:p>
        </p:txBody>
      </p:sp>
      <p:cxnSp>
        <p:nvCxnSpPr>
          <p:cNvPr id="12" name="Straight Connector 11">
            <a:extLst>
              <a:ext uri="{FF2B5EF4-FFF2-40B4-BE49-F238E27FC236}">
                <a16:creationId xmlns:a16="http://schemas.microsoft.com/office/drawing/2014/main" id="{ADBF0A77-76CA-4406-A5EB-0CA4BF7FBA5E}"/>
              </a:ext>
            </a:extLst>
          </p:cNvPr>
          <p:cNvCxnSpPr>
            <a:cxnSpLocks/>
          </p:cNvCxnSpPr>
          <p:nvPr userDrawn="1"/>
        </p:nvCxnSpPr>
        <p:spPr>
          <a:xfrm>
            <a:off x="107950" y="787400"/>
            <a:ext cx="1197927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32" name="Picture 2">
            <a:extLst>
              <a:ext uri="{FF2B5EF4-FFF2-40B4-BE49-F238E27FC236}">
                <a16:creationId xmlns:a16="http://schemas.microsoft.com/office/drawing/2014/main" id="{AFB0F95B-C436-4A79-9FED-EE3039169EBE}"/>
              </a:ext>
            </a:extLst>
          </p:cNvPr>
          <p:cNvPicPr>
            <a:picLocks noChangeAspect="1" noChangeArrowheads="1"/>
          </p:cNvPicPr>
          <p:nvPr userDrawn="1"/>
        </p:nvPicPr>
        <p:blipFill>
          <a:blip r:embed="rId32" cstate="email">
            <a:extLst>
              <a:ext uri="{28A0092B-C50C-407E-A947-70E740481C1C}">
                <a14:useLocalDpi xmlns:a14="http://schemas.microsoft.com/office/drawing/2010/main"/>
              </a:ext>
            </a:extLst>
          </a:blip>
          <a:srcRect/>
          <a:stretch/>
        </p:blipFill>
        <p:spPr bwMode="auto">
          <a:xfrm>
            <a:off x="10432257" y="6149975"/>
            <a:ext cx="6381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5FA5A186-FA4E-47C7-97F2-772A4980914F}"/>
              </a:ext>
            </a:extLst>
          </p:cNvPr>
          <p:cNvCxnSpPr>
            <a:cxnSpLocks/>
          </p:cNvCxnSpPr>
          <p:nvPr userDrawn="1"/>
        </p:nvCxnSpPr>
        <p:spPr>
          <a:xfrm>
            <a:off x="-4531057" y="4930617"/>
            <a:ext cx="3569032"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E225F5A-1866-4ECB-8D28-59B807C35AB1}"/>
              </a:ext>
            </a:extLst>
          </p:cNvPr>
          <p:cNvSpPr txBox="1"/>
          <p:nvPr userDrawn="1"/>
        </p:nvSpPr>
        <p:spPr>
          <a:xfrm>
            <a:off x="-4531057" y="4994787"/>
            <a:ext cx="3569032" cy="276999"/>
          </a:xfrm>
          <a:prstGeom prst="rect">
            <a:avLst/>
          </a:prstGeom>
          <a:noFill/>
        </p:spPr>
        <p:txBody>
          <a:bodyPr wrap="square" rtlCol="0">
            <a:spAutoFit/>
          </a:bodyPr>
          <a:lstStyle/>
          <a:p>
            <a:pPr algn="ctr"/>
            <a:r>
              <a:rPr lang="en-US" sz="1200" b="0"/>
              <a:t>Line weight 1 pt. Color 217-217-217</a:t>
            </a:r>
          </a:p>
        </p:txBody>
      </p:sp>
      <p:sp>
        <p:nvSpPr>
          <p:cNvPr id="21" name="TextBox 20">
            <a:extLst>
              <a:ext uri="{FF2B5EF4-FFF2-40B4-BE49-F238E27FC236}">
                <a16:creationId xmlns:a16="http://schemas.microsoft.com/office/drawing/2014/main" id="{8DD7AB37-A933-4D24-AF0F-089241A7E7F6}"/>
              </a:ext>
            </a:extLst>
          </p:cNvPr>
          <p:cNvSpPr txBox="1"/>
          <p:nvPr userDrawn="1"/>
        </p:nvSpPr>
        <p:spPr>
          <a:xfrm>
            <a:off x="-4531057" y="307975"/>
            <a:ext cx="4394533" cy="1077218"/>
          </a:xfrm>
          <a:prstGeom prst="rect">
            <a:avLst/>
          </a:prstGeom>
          <a:noFill/>
        </p:spPr>
        <p:txBody>
          <a:bodyPr wrap="square" rtlCol="0">
            <a:spAutoFit/>
          </a:bodyPr>
          <a:lstStyle/>
          <a:p>
            <a:r>
              <a:rPr lang="en-US" sz="2800" b="1">
                <a:solidFill>
                  <a:srgbClr val="002060"/>
                </a:solidFill>
                <a:latin typeface="+mj-lt"/>
              </a:rPr>
              <a:t>Arial Slide Title </a:t>
            </a:r>
            <a:r>
              <a:rPr lang="en-US" sz="1800">
                <a:solidFill>
                  <a:srgbClr val="002060"/>
                </a:solidFill>
                <a:latin typeface="+mj-lt"/>
              </a:rPr>
              <a:t>– 28 pt. Bold</a:t>
            </a:r>
          </a:p>
          <a:p>
            <a:r>
              <a:rPr lang="en-US">
                <a:solidFill>
                  <a:srgbClr val="002060"/>
                </a:solidFill>
                <a:latin typeface="+mj-lt"/>
              </a:rPr>
              <a:t>Arial Headline – 18 pt. </a:t>
            </a:r>
          </a:p>
          <a:p>
            <a:r>
              <a:rPr lang="en-US">
                <a:solidFill>
                  <a:schemeClr val="tx1">
                    <a:lumMod val="65000"/>
                    <a:lumOff val="35000"/>
                  </a:schemeClr>
                </a:solidFill>
                <a:latin typeface="+mn-lt"/>
              </a:rPr>
              <a:t>Valera Body Copy – 18 pt.</a:t>
            </a:r>
          </a:p>
        </p:txBody>
      </p:sp>
      <p:sp>
        <p:nvSpPr>
          <p:cNvPr id="22" name="Rectangle 21">
            <a:extLst>
              <a:ext uri="{FF2B5EF4-FFF2-40B4-BE49-F238E27FC236}">
                <a16:creationId xmlns:a16="http://schemas.microsoft.com/office/drawing/2014/main" id="{7CAEE699-3BEB-4903-B068-7655E31E7CFE}"/>
              </a:ext>
            </a:extLst>
          </p:cNvPr>
          <p:cNvSpPr/>
          <p:nvPr userDrawn="1"/>
        </p:nvSpPr>
        <p:spPr>
          <a:xfrm>
            <a:off x="-4531057" y="1924724"/>
            <a:ext cx="1721182" cy="73697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0-32-96</a:t>
            </a:r>
          </a:p>
        </p:txBody>
      </p:sp>
      <p:sp>
        <p:nvSpPr>
          <p:cNvPr id="23" name="Rectangle 22">
            <a:extLst>
              <a:ext uri="{FF2B5EF4-FFF2-40B4-BE49-F238E27FC236}">
                <a16:creationId xmlns:a16="http://schemas.microsoft.com/office/drawing/2014/main" id="{0D1C99CC-7C26-49C3-9DBB-C83B836FD98C}"/>
              </a:ext>
            </a:extLst>
          </p:cNvPr>
          <p:cNvSpPr/>
          <p:nvPr userDrawn="1"/>
        </p:nvSpPr>
        <p:spPr>
          <a:xfrm>
            <a:off x="-2683207" y="2888597"/>
            <a:ext cx="1721182" cy="7369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0-176-240</a:t>
            </a:r>
          </a:p>
        </p:txBody>
      </p:sp>
      <p:sp>
        <p:nvSpPr>
          <p:cNvPr id="24" name="Rectangle 23">
            <a:extLst>
              <a:ext uri="{FF2B5EF4-FFF2-40B4-BE49-F238E27FC236}">
                <a16:creationId xmlns:a16="http://schemas.microsoft.com/office/drawing/2014/main" id="{AA9D3CDF-9EE2-4568-BAEA-D35E67E0AE52}"/>
              </a:ext>
            </a:extLst>
          </p:cNvPr>
          <p:cNvSpPr/>
          <p:nvPr userDrawn="1"/>
        </p:nvSpPr>
        <p:spPr>
          <a:xfrm>
            <a:off x="-4531057" y="3852470"/>
            <a:ext cx="1721182" cy="73697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217-217-217</a:t>
            </a:r>
          </a:p>
        </p:txBody>
      </p:sp>
      <p:sp>
        <p:nvSpPr>
          <p:cNvPr id="25" name="Rectangle 24">
            <a:extLst>
              <a:ext uri="{FF2B5EF4-FFF2-40B4-BE49-F238E27FC236}">
                <a16:creationId xmlns:a16="http://schemas.microsoft.com/office/drawing/2014/main" id="{1AF9DAC0-F712-48E3-AB7B-0C5CE48910C3}"/>
              </a:ext>
            </a:extLst>
          </p:cNvPr>
          <p:cNvSpPr/>
          <p:nvPr userDrawn="1"/>
        </p:nvSpPr>
        <p:spPr>
          <a:xfrm>
            <a:off x="-4531057" y="2888597"/>
            <a:ext cx="1721182" cy="7369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0-112-192</a:t>
            </a:r>
          </a:p>
        </p:txBody>
      </p:sp>
      <p:sp>
        <p:nvSpPr>
          <p:cNvPr id="26" name="Rectangle 25">
            <a:extLst>
              <a:ext uri="{FF2B5EF4-FFF2-40B4-BE49-F238E27FC236}">
                <a16:creationId xmlns:a16="http://schemas.microsoft.com/office/drawing/2014/main" id="{EC7E5FD4-8F65-45ED-98D7-9A3C96296EF7}"/>
              </a:ext>
            </a:extLst>
          </p:cNvPr>
          <p:cNvSpPr/>
          <p:nvPr userDrawn="1"/>
        </p:nvSpPr>
        <p:spPr>
          <a:xfrm>
            <a:off x="-2683207" y="3852470"/>
            <a:ext cx="1721182" cy="736979"/>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Transparency  20%</a:t>
            </a:r>
          </a:p>
        </p:txBody>
      </p:sp>
      <p:sp>
        <p:nvSpPr>
          <p:cNvPr id="27" name="TextBox 26">
            <a:extLst>
              <a:ext uri="{FF2B5EF4-FFF2-40B4-BE49-F238E27FC236}">
                <a16:creationId xmlns:a16="http://schemas.microsoft.com/office/drawing/2014/main" id="{708328BD-97F5-4ED0-96B3-A029ECA12ABC}"/>
              </a:ext>
            </a:extLst>
          </p:cNvPr>
          <p:cNvSpPr txBox="1"/>
          <p:nvPr userDrawn="1"/>
        </p:nvSpPr>
        <p:spPr>
          <a:xfrm>
            <a:off x="-4531057" y="1513164"/>
            <a:ext cx="2961564" cy="369332"/>
          </a:xfrm>
          <a:prstGeom prst="rect">
            <a:avLst/>
          </a:prstGeom>
          <a:noFill/>
        </p:spPr>
        <p:txBody>
          <a:bodyPr wrap="square" rtlCol="0">
            <a:spAutoFit/>
          </a:bodyPr>
          <a:lstStyle/>
          <a:p>
            <a:pPr algn="ctr"/>
            <a:r>
              <a:rPr lang="en-US" b="1"/>
              <a:t>RGB Colors</a:t>
            </a:r>
          </a:p>
        </p:txBody>
      </p:sp>
      <p:sp>
        <p:nvSpPr>
          <p:cNvPr id="28" name="TextBox 27">
            <a:extLst>
              <a:ext uri="{FF2B5EF4-FFF2-40B4-BE49-F238E27FC236}">
                <a16:creationId xmlns:a16="http://schemas.microsoft.com/office/drawing/2014/main" id="{5B3B0680-1C58-460D-BAB8-6252C862441A}"/>
              </a:ext>
            </a:extLst>
          </p:cNvPr>
          <p:cNvSpPr txBox="1"/>
          <p:nvPr userDrawn="1"/>
        </p:nvSpPr>
        <p:spPr>
          <a:xfrm>
            <a:off x="-4531057" y="-61357"/>
            <a:ext cx="2961564" cy="369332"/>
          </a:xfrm>
          <a:prstGeom prst="rect">
            <a:avLst/>
          </a:prstGeom>
          <a:noFill/>
        </p:spPr>
        <p:txBody>
          <a:bodyPr wrap="square" rtlCol="0">
            <a:spAutoFit/>
          </a:bodyPr>
          <a:lstStyle/>
          <a:p>
            <a:pPr algn="l"/>
            <a:r>
              <a:rPr lang="en-US" b="1"/>
              <a:t>Formatting Notes:</a:t>
            </a:r>
          </a:p>
        </p:txBody>
      </p:sp>
      <p:sp>
        <p:nvSpPr>
          <p:cNvPr id="29" name="Rectangle 28">
            <a:extLst>
              <a:ext uri="{FF2B5EF4-FFF2-40B4-BE49-F238E27FC236}">
                <a16:creationId xmlns:a16="http://schemas.microsoft.com/office/drawing/2014/main" id="{51EA4FAD-3AE0-4962-90FD-280D75EF8776}"/>
              </a:ext>
            </a:extLst>
          </p:cNvPr>
          <p:cNvSpPr/>
          <p:nvPr userDrawn="1"/>
        </p:nvSpPr>
        <p:spPr>
          <a:xfrm>
            <a:off x="-2683207" y="1924724"/>
            <a:ext cx="1721182" cy="73697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89-89-89</a:t>
            </a:r>
          </a:p>
        </p:txBody>
      </p:sp>
    </p:spTree>
    <p:extLst>
      <p:ext uri="{BB962C8B-B14F-4D97-AF65-F5344CB8AC3E}">
        <p14:creationId xmlns:p14="http://schemas.microsoft.com/office/powerpoint/2010/main" val="405144441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2pPr>
      <a:lvl3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3pPr>
      <a:lvl4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4pPr>
      <a:lvl5pPr algn="l" rtl="0" eaLnBrk="0" fontAlgn="base" hangingPunct="0">
        <a:lnSpc>
          <a:spcPct val="90000"/>
        </a:lnSpc>
        <a:spcBef>
          <a:spcPct val="0"/>
        </a:spcBef>
        <a:spcAft>
          <a:spcPct val="0"/>
        </a:spcAft>
        <a:defRPr sz="4400">
          <a:solidFill>
            <a:schemeClr val="tx1"/>
          </a:solidFill>
          <a:latin typeface="Raleway bold" panose="020B0803030101060003" pitchFamily="34" charset="0"/>
        </a:defRPr>
      </a:lvl5pPr>
      <a:lvl6pPr marL="457200" algn="l" rtl="0" fontAlgn="base">
        <a:lnSpc>
          <a:spcPct val="90000"/>
        </a:lnSpc>
        <a:spcBef>
          <a:spcPct val="0"/>
        </a:spcBef>
        <a:spcAft>
          <a:spcPct val="0"/>
        </a:spcAft>
        <a:defRPr sz="4400">
          <a:solidFill>
            <a:schemeClr val="tx1"/>
          </a:solidFill>
          <a:latin typeface="Raleway bold" panose="020B0803030101060003" pitchFamily="34" charset="0"/>
        </a:defRPr>
      </a:lvl6pPr>
      <a:lvl7pPr marL="914400" algn="l" rtl="0" fontAlgn="base">
        <a:lnSpc>
          <a:spcPct val="90000"/>
        </a:lnSpc>
        <a:spcBef>
          <a:spcPct val="0"/>
        </a:spcBef>
        <a:spcAft>
          <a:spcPct val="0"/>
        </a:spcAft>
        <a:defRPr sz="4400">
          <a:solidFill>
            <a:schemeClr val="tx1"/>
          </a:solidFill>
          <a:latin typeface="Raleway bold" panose="020B0803030101060003" pitchFamily="34" charset="0"/>
        </a:defRPr>
      </a:lvl7pPr>
      <a:lvl8pPr marL="1371600" algn="l" rtl="0" fontAlgn="base">
        <a:lnSpc>
          <a:spcPct val="90000"/>
        </a:lnSpc>
        <a:spcBef>
          <a:spcPct val="0"/>
        </a:spcBef>
        <a:spcAft>
          <a:spcPct val="0"/>
        </a:spcAft>
        <a:defRPr sz="4400">
          <a:solidFill>
            <a:schemeClr val="tx1"/>
          </a:solidFill>
          <a:latin typeface="Raleway bold" panose="020B0803030101060003" pitchFamily="34" charset="0"/>
        </a:defRPr>
      </a:lvl8pPr>
      <a:lvl9pPr marL="1828800" algn="l" rtl="0" fontAlgn="base">
        <a:lnSpc>
          <a:spcPct val="90000"/>
        </a:lnSpc>
        <a:spcBef>
          <a:spcPct val="0"/>
        </a:spcBef>
        <a:spcAft>
          <a:spcPct val="0"/>
        </a:spcAft>
        <a:defRPr sz="4400">
          <a:solidFill>
            <a:schemeClr val="tx1"/>
          </a:solidFill>
          <a:latin typeface="Raleway bold" panose="020B0803030101060003"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close up of a logo&#10;&#10;Description automatically generated with low confidence">
            <a:extLst>
              <a:ext uri="{FF2B5EF4-FFF2-40B4-BE49-F238E27FC236}">
                <a16:creationId xmlns:a16="http://schemas.microsoft.com/office/drawing/2014/main" id="{00F181D1-6B4E-7A43-A748-5B29E07C3842}"/>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9144" y="-9144"/>
            <a:ext cx="12207240" cy="1162740"/>
          </a:xfrm>
          <a:prstGeom prst="rect">
            <a:avLst/>
          </a:prstGeom>
        </p:spPr>
      </p:pic>
    </p:spTree>
    <p:extLst>
      <p:ext uri="{BB962C8B-B14F-4D97-AF65-F5344CB8AC3E}">
        <p14:creationId xmlns:p14="http://schemas.microsoft.com/office/powerpoint/2010/main" val="350686075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hyperlink" Target="http://www.nasa.gov/artemis-accord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hyperlink" Target="https://pace.gsfc.nasa.g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58.jpeg"/><Relationship Id="rId11" Type="http://schemas.openxmlformats.org/officeDocument/2006/relationships/image" Target="../media/image63.pn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png"/><Relationship Id="rId9" Type="http://schemas.openxmlformats.org/officeDocument/2006/relationships/image" Target="../media/image61.jpe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76.png"/><Relationship Id="rId18" Type="http://schemas.microsoft.com/office/2007/relationships/hdphoto" Target="../media/hdphoto8.wdp"/><Relationship Id="rId26" Type="http://schemas.openxmlformats.org/officeDocument/2006/relationships/image" Target="../media/image85.jpeg"/><Relationship Id="rId3" Type="http://schemas.openxmlformats.org/officeDocument/2006/relationships/image" Target="../media/image70.png"/><Relationship Id="rId21" Type="http://schemas.openxmlformats.org/officeDocument/2006/relationships/image" Target="../media/image80.jpeg"/><Relationship Id="rId7" Type="http://schemas.openxmlformats.org/officeDocument/2006/relationships/image" Target="../media/image73.png"/><Relationship Id="rId12" Type="http://schemas.microsoft.com/office/2007/relationships/hdphoto" Target="../media/hdphoto5.wdp"/><Relationship Id="rId17" Type="http://schemas.openxmlformats.org/officeDocument/2006/relationships/image" Target="../media/image78.png"/><Relationship Id="rId25" Type="http://schemas.openxmlformats.org/officeDocument/2006/relationships/image" Target="../media/image84.png"/><Relationship Id="rId2" Type="http://schemas.openxmlformats.org/officeDocument/2006/relationships/image" Target="../media/image69.png"/><Relationship Id="rId16" Type="http://schemas.microsoft.com/office/2007/relationships/hdphoto" Target="../media/hdphoto7.wdp"/><Relationship Id="rId20" Type="http://schemas.openxmlformats.org/officeDocument/2006/relationships/image" Target="../media/image79.jpeg"/><Relationship Id="rId29" Type="http://schemas.openxmlformats.org/officeDocument/2006/relationships/image" Target="../media/image88.png"/><Relationship Id="rId1" Type="http://schemas.openxmlformats.org/officeDocument/2006/relationships/slideLayout" Target="../slideLayouts/slideLayout11.xml"/><Relationship Id="rId6" Type="http://schemas.openxmlformats.org/officeDocument/2006/relationships/image" Target="../media/image72.jpeg"/><Relationship Id="rId11" Type="http://schemas.openxmlformats.org/officeDocument/2006/relationships/image" Target="../media/image75.png"/><Relationship Id="rId24" Type="http://schemas.openxmlformats.org/officeDocument/2006/relationships/image" Target="../media/image83.png"/><Relationship Id="rId5" Type="http://schemas.openxmlformats.org/officeDocument/2006/relationships/image" Target="../media/image71.jpeg"/><Relationship Id="rId15" Type="http://schemas.openxmlformats.org/officeDocument/2006/relationships/image" Target="../media/image77.png"/><Relationship Id="rId23" Type="http://schemas.openxmlformats.org/officeDocument/2006/relationships/image" Target="../media/image82.png"/><Relationship Id="rId28" Type="http://schemas.openxmlformats.org/officeDocument/2006/relationships/image" Target="../media/image87.jpeg"/><Relationship Id="rId10" Type="http://schemas.microsoft.com/office/2007/relationships/hdphoto" Target="../media/hdphoto4.wdp"/><Relationship Id="rId19" Type="http://schemas.openxmlformats.org/officeDocument/2006/relationships/hyperlink" Target="https://www.rawpixel.com/image/322567/three-dimensional-men-jigsaw-pieces-teamwork" TargetMode="External"/><Relationship Id="rId4" Type="http://schemas.microsoft.com/office/2007/relationships/hdphoto" Target="../media/hdphoto2.wdp"/><Relationship Id="rId9" Type="http://schemas.openxmlformats.org/officeDocument/2006/relationships/image" Target="../media/image74.png"/><Relationship Id="rId14" Type="http://schemas.microsoft.com/office/2007/relationships/hdphoto" Target="../media/hdphoto6.wdp"/><Relationship Id="rId22" Type="http://schemas.openxmlformats.org/officeDocument/2006/relationships/image" Target="../media/image81.jpeg"/><Relationship Id="rId27" Type="http://schemas.openxmlformats.org/officeDocument/2006/relationships/image" Target="../media/image86.jpeg"/><Relationship Id="rId30" Type="http://schemas.openxmlformats.org/officeDocument/2006/relationships/hyperlink" Target="https://ntrs.nasa.gov/api/citations/20220018538/downloads/2022-1206%20NASA%20TM%20-%20DT%20Strategic%20Framework%20%2B%20Implementation%20Plan%20(Marlowe%2C%20Haymes).pdf"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92.png"/><Relationship Id="rId4" Type="http://schemas.openxmlformats.org/officeDocument/2006/relationships/image" Target="../media/image91.png"/></Relationships>
</file>

<file path=ppt/slides/_rels/slide29.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image" Target="../media/image93.jpeg"/><Relationship Id="rId1" Type="http://schemas.openxmlformats.org/officeDocument/2006/relationships/slideLayout" Target="../slideLayouts/slideLayout1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eg"/><Relationship Id="rId9" Type="http://schemas.openxmlformats.org/officeDocument/2006/relationships/image" Target="../media/image100.png"/></Relationships>
</file>

<file path=ppt/slides/_rels/slide30.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microsoft.com/office/2007/relationships/hdphoto" Target="../media/hdphoto10.wdp"/><Relationship Id="rId5" Type="http://schemas.openxmlformats.org/officeDocument/2006/relationships/image" Target="../media/image102.png"/><Relationship Id="rId4" Type="http://schemas.microsoft.com/office/2007/relationships/hdphoto" Target="../media/hdphoto9.wdp"/></Relationships>
</file>

<file path=ppt/slides/_rels/slide3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6.xml"/><Relationship Id="rId5" Type="http://schemas.openxmlformats.org/officeDocument/2006/relationships/image" Target="../media/image111.jpeg"/><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jpeg"/><Relationship Id="rId7" Type="http://schemas.openxmlformats.org/officeDocument/2006/relationships/image" Target="../media/image116.jpeg"/><Relationship Id="rId12" Type="http://schemas.openxmlformats.org/officeDocument/2006/relationships/image" Target="../media/image121.png"/><Relationship Id="rId2" Type="http://schemas.openxmlformats.org/officeDocument/2006/relationships/notesSlide" Target="../notesSlides/notesSlide15.xml"/><Relationship Id="rId1" Type="http://schemas.openxmlformats.org/officeDocument/2006/relationships/slideLayout" Target="../slideLayouts/slideLayout83.xml"/><Relationship Id="rId6" Type="http://schemas.openxmlformats.org/officeDocument/2006/relationships/image" Target="../media/image115.jpeg"/><Relationship Id="rId11" Type="http://schemas.openxmlformats.org/officeDocument/2006/relationships/image" Target="../media/image120.jpeg"/><Relationship Id="rId5" Type="http://schemas.openxmlformats.org/officeDocument/2006/relationships/image" Target="../media/image114.jpeg"/><Relationship Id="rId10" Type="http://schemas.openxmlformats.org/officeDocument/2006/relationships/image" Target="../media/image119.tiff"/><Relationship Id="rId4" Type="http://schemas.openxmlformats.org/officeDocument/2006/relationships/image" Target="../media/image113.jpeg"/><Relationship Id="rId9" Type="http://schemas.openxmlformats.org/officeDocument/2006/relationships/image" Target="../media/image118.png"/></Relationships>
</file>

<file path=ppt/slides/_rels/slide35.xml.rels><?xml version="1.0" encoding="UTF-8" standalone="yes"?>
<Relationships xmlns="http://schemas.openxmlformats.org/package/2006/relationships"><Relationship Id="rId8" Type="http://schemas.openxmlformats.org/officeDocument/2006/relationships/hyperlink" Target="https://observer.globe.gov/get-the-app" TargetMode="External"/><Relationship Id="rId13" Type="http://schemas.openxmlformats.org/officeDocument/2006/relationships/image" Target="../media/image128.png"/><Relationship Id="rId3" Type="http://schemas.openxmlformats.org/officeDocument/2006/relationships/image" Target="../media/image122.png"/><Relationship Id="rId7" Type="http://schemas.openxmlformats.org/officeDocument/2006/relationships/hyperlink" Target="https://www.globe.gov/" TargetMode="External"/><Relationship Id="rId12" Type="http://schemas.openxmlformats.org/officeDocument/2006/relationships/image" Target="../media/image127.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hyperlink" Target="http://observer.globe.gov/get-data" TargetMode="External"/><Relationship Id="rId11" Type="http://schemas.openxmlformats.org/officeDocument/2006/relationships/image" Target="../media/image126.png"/><Relationship Id="rId5" Type="http://schemas.openxmlformats.org/officeDocument/2006/relationships/hyperlink" Target="https://www.globe.gov/globe-community/community-map" TargetMode="External"/><Relationship Id="rId10" Type="http://schemas.openxmlformats.org/officeDocument/2006/relationships/image" Target="../media/image125.jpeg"/><Relationship Id="rId4" Type="http://schemas.openxmlformats.org/officeDocument/2006/relationships/image" Target="../media/image123.jpeg"/><Relationship Id="rId9" Type="http://schemas.openxmlformats.org/officeDocument/2006/relationships/image" Target="../media/image124.png"/></Relationships>
</file>

<file path=ppt/slides/_rels/slide3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image" Target="../media/image131.png"/><Relationship Id="rId4" Type="http://schemas.openxmlformats.org/officeDocument/2006/relationships/image" Target="../media/image130.png"/></Relationships>
</file>

<file path=ppt/slides/_rels/slide37.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135.jpeg"/><Relationship Id="rId5" Type="http://schemas.openxmlformats.org/officeDocument/2006/relationships/image" Target="../media/image134.png"/><Relationship Id="rId4" Type="http://schemas.openxmlformats.org/officeDocument/2006/relationships/image" Target="../media/image13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F426-C905-5847-B933-765A751B0F17}"/>
              </a:ext>
            </a:extLst>
          </p:cNvPr>
          <p:cNvSpPr>
            <a:spLocks noGrp="1"/>
          </p:cNvSpPr>
          <p:nvPr>
            <p:ph type="ctrTitle" idx="4294967295"/>
          </p:nvPr>
        </p:nvSpPr>
        <p:spPr>
          <a:xfrm>
            <a:off x="1524000" y="1726058"/>
            <a:ext cx="9144000" cy="540734"/>
          </a:xfrm>
          <a:prstGeom prst="rect">
            <a:avLst/>
          </a:prstGeom>
        </p:spPr>
        <p:txBody>
          <a:bodyPr/>
          <a:lstStyle/>
          <a:p>
            <a:pPr algn="ctr"/>
            <a:r>
              <a:rPr lang="en-US" dirty="0">
                <a:solidFill>
                  <a:schemeClr val="bg1"/>
                </a:solidFill>
              </a:rPr>
              <a:t>NASA Information Technology</a:t>
            </a:r>
          </a:p>
        </p:txBody>
      </p:sp>
      <p:sp>
        <p:nvSpPr>
          <p:cNvPr id="3" name="Subtitle 2">
            <a:extLst>
              <a:ext uri="{FF2B5EF4-FFF2-40B4-BE49-F238E27FC236}">
                <a16:creationId xmlns:a16="http://schemas.microsoft.com/office/drawing/2014/main" id="{D294C6E9-B15B-5648-96BB-5A6388390D8C}"/>
              </a:ext>
            </a:extLst>
          </p:cNvPr>
          <p:cNvSpPr>
            <a:spLocks noGrp="1"/>
          </p:cNvSpPr>
          <p:nvPr>
            <p:ph type="subTitle" idx="4294967295"/>
          </p:nvPr>
        </p:nvSpPr>
        <p:spPr>
          <a:xfrm>
            <a:off x="1524000" y="2358868"/>
            <a:ext cx="9144000" cy="384335"/>
          </a:xfrm>
          <a:prstGeom prst="rect">
            <a:avLst/>
          </a:prstGeom>
        </p:spPr>
        <p:txBody>
          <a:bodyPr/>
          <a:lstStyle/>
          <a:p>
            <a:pPr marL="0" indent="0" algn="ctr">
              <a:buNone/>
            </a:pPr>
            <a:r>
              <a:rPr lang="en-US" sz="1800" dirty="0">
                <a:solidFill>
                  <a:schemeClr val="bg1"/>
                </a:solidFill>
                <a:effectLst/>
                <a:latin typeface="Calibri" panose="020F0502020204030204" pitchFamily="34" charset="0"/>
                <a:ea typeface="Calibri" panose="020F0502020204030204" pitchFamily="34" charset="0"/>
              </a:rPr>
              <a:t>Universidad </a:t>
            </a:r>
            <a:r>
              <a:rPr lang="en-US" sz="1800" dirty="0" err="1">
                <a:solidFill>
                  <a:schemeClr val="bg1"/>
                </a:solidFill>
                <a:effectLst/>
                <a:latin typeface="Calibri" panose="020F0502020204030204" pitchFamily="34" charset="0"/>
                <a:ea typeface="Calibri" panose="020F0502020204030204" pitchFamily="34" charset="0"/>
              </a:rPr>
              <a:t>Complutense</a:t>
            </a:r>
            <a:r>
              <a:rPr lang="en-US" sz="1800" dirty="0">
                <a:solidFill>
                  <a:schemeClr val="bg1"/>
                </a:solidFill>
                <a:effectLst/>
                <a:latin typeface="Calibri" panose="020F0502020204030204" pitchFamily="34" charset="0"/>
                <a:ea typeface="Calibri" panose="020F0502020204030204" pitchFamily="34" charset="0"/>
              </a:rPr>
              <a:t> de Madrid</a:t>
            </a:r>
          </a:p>
          <a:p>
            <a:pPr marL="0" indent="0" algn="ctr">
              <a:buNone/>
            </a:pPr>
            <a:r>
              <a:rPr lang="en-US" sz="1800" dirty="0">
                <a:solidFill>
                  <a:schemeClr val="bg1"/>
                </a:solidFill>
                <a:latin typeface="Calibri" panose="020F0502020204030204" pitchFamily="34" charset="0"/>
              </a:rPr>
              <a:t>October 22, 2024</a:t>
            </a:r>
            <a:endParaRPr lang="en-US" dirty="0">
              <a:solidFill>
                <a:schemeClr val="bg1"/>
              </a:solidFill>
            </a:endParaRPr>
          </a:p>
        </p:txBody>
      </p:sp>
      <p:sp>
        <p:nvSpPr>
          <p:cNvPr id="4" name="TextBox 3">
            <a:extLst>
              <a:ext uri="{FF2B5EF4-FFF2-40B4-BE49-F238E27FC236}">
                <a16:creationId xmlns:a16="http://schemas.microsoft.com/office/drawing/2014/main" id="{FA37B156-83EB-7FDD-4029-FD61FED3EE53}"/>
              </a:ext>
            </a:extLst>
          </p:cNvPr>
          <p:cNvSpPr txBox="1"/>
          <p:nvPr/>
        </p:nvSpPr>
        <p:spPr>
          <a:xfrm flipH="1">
            <a:off x="110836" y="5770419"/>
            <a:ext cx="3387437" cy="646331"/>
          </a:xfrm>
          <a:prstGeom prst="rect">
            <a:avLst/>
          </a:prstGeom>
          <a:noFill/>
        </p:spPr>
        <p:txBody>
          <a:bodyPr wrap="square" rtlCol="0">
            <a:spAutoFit/>
          </a:bodyPr>
          <a:lstStyle/>
          <a:p>
            <a:r>
              <a:rPr lang="en-US">
                <a:solidFill>
                  <a:schemeClr val="bg1"/>
                </a:solidFill>
              </a:rPr>
              <a:t>Jeff Seaton</a:t>
            </a:r>
          </a:p>
          <a:p>
            <a:r>
              <a:rPr lang="en-US">
                <a:solidFill>
                  <a:schemeClr val="bg1"/>
                </a:solidFill>
              </a:rPr>
              <a:t>NASA Chief Information officer</a:t>
            </a:r>
            <a:endParaRPr lang="en-US"/>
          </a:p>
        </p:txBody>
      </p:sp>
    </p:spTree>
    <p:extLst>
      <p:ext uri="{BB962C8B-B14F-4D97-AF65-F5344CB8AC3E}">
        <p14:creationId xmlns:p14="http://schemas.microsoft.com/office/powerpoint/2010/main" val="411505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0826966-E520-B59B-2F54-0D25A2C1FB3A}"/>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69"/>
          <a:stretch/>
        </p:blipFill>
        <p:spPr>
          <a:xfrm>
            <a:off x="2005" y="1172577"/>
            <a:ext cx="12189995" cy="5666257"/>
          </a:xfrm>
          <a:prstGeom prst="rect">
            <a:avLst/>
          </a:prstGeom>
        </p:spPr>
      </p:pic>
      <p:sp>
        <p:nvSpPr>
          <p:cNvPr id="6" name="Rectangle 5">
            <a:extLst>
              <a:ext uri="{FF2B5EF4-FFF2-40B4-BE49-F238E27FC236}">
                <a16:creationId xmlns:a16="http://schemas.microsoft.com/office/drawing/2014/main" id="{7515B765-24B3-0F91-F1DC-B44F7ACE5775}"/>
              </a:ext>
              <a:ext uri="{C183D7F6-B498-43B3-948B-1728B52AA6E4}">
                <adec:decorative xmlns:adec="http://schemas.microsoft.com/office/drawing/2017/decorative" val="1"/>
              </a:ext>
            </a:extLst>
          </p:cNvPr>
          <p:cNvSpPr/>
          <p:nvPr/>
        </p:nvSpPr>
        <p:spPr>
          <a:xfrm>
            <a:off x="1" y="1172576"/>
            <a:ext cx="12191999" cy="5666257"/>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Varela"/>
              <a:ea typeface="+mn-ea"/>
              <a:cs typeface="+mn-cs"/>
            </a:endParaRPr>
          </a:p>
        </p:txBody>
      </p:sp>
      <p:sp>
        <p:nvSpPr>
          <p:cNvPr id="8" name="Rectangle: Rounded Corners 7">
            <a:extLst>
              <a:ext uri="{FF2B5EF4-FFF2-40B4-BE49-F238E27FC236}">
                <a16:creationId xmlns:a16="http://schemas.microsoft.com/office/drawing/2014/main" id="{824C2161-3ED2-6F29-41F1-B8FAE9A45F47}"/>
              </a:ext>
            </a:extLst>
          </p:cNvPr>
          <p:cNvSpPr/>
          <p:nvPr/>
        </p:nvSpPr>
        <p:spPr>
          <a:xfrm>
            <a:off x="6519683" y="1418898"/>
            <a:ext cx="5096933" cy="4811810"/>
          </a:xfrm>
          <a:prstGeom prst="round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arela"/>
              <a:ea typeface="+mn-ea"/>
              <a:cs typeface="+mn-cs"/>
            </a:endParaRPr>
          </a:p>
        </p:txBody>
      </p:sp>
      <p:sp>
        <p:nvSpPr>
          <p:cNvPr id="2" name="Title 1"/>
          <p:cNvSpPr>
            <a:spLocks noGrp="1"/>
          </p:cNvSpPr>
          <p:nvPr>
            <p:ph type="title"/>
          </p:nvPr>
        </p:nvSpPr>
        <p:spPr/>
        <p:txBody>
          <a:bodyPr anchor="ctr" anchorCtr="0">
            <a:noAutofit/>
          </a:bodyPr>
          <a:lstStyle/>
          <a:p>
            <a:r>
              <a:rPr lang="en-US" sz="3600" dirty="0">
                <a:latin typeface="Calibri" panose="020F0502020204030204" pitchFamily="34" charset="0"/>
                <a:ea typeface="+mn-ea"/>
                <a:cs typeface="Calibri" panose="020F0502020204030204" pitchFamily="34" charset="0"/>
              </a:rPr>
              <a:t>About NASA</a:t>
            </a:r>
          </a:p>
        </p:txBody>
      </p:sp>
      <p:pic>
        <p:nvPicPr>
          <p:cNvPr id="4" name="Picture 3" descr="Map of where in the US NASA centers are located">
            <a:extLst>
              <a:ext uri="{FF2B5EF4-FFF2-40B4-BE49-F238E27FC236}">
                <a16:creationId xmlns:a16="http://schemas.microsoft.com/office/drawing/2014/main" id="{FA3CB39A-3564-463A-813A-33AEA1E503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4647" y="2166168"/>
            <a:ext cx="4709749" cy="3654449"/>
          </a:xfrm>
          <a:prstGeom prst="rect">
            <a:avLst/>
          </a:prstGeom>
        </p:spPr>
      </p:pic>
      <p:sp>
        <p:nvSpPr>
          <p:cNvPr id="36" name="TextBox 35">
            <a:extLst>
              <a:ext uri="{FF2B5EF4-FFF2-40B4-BE49-F238E27FC236}">
                <a16:creationId xmlns:a16="http://schemas.microsoft.com/office/drawing/2014/main" id="{9BD915DD-89F8-4A35-A479-7BA4ACE3B580}"/>
              </a:ext>
            </a:extLst>
          </p:cNvPr>
          <p:cNvSpPr txBox="1"/>
          <p:nvPr/>
        </p:nvSpPr>
        <p:spPr>
          <a:xfrm>
            <a:off x="136568" y="1172577"/>
            <a:ext cx="6017005" cy="5539978"/>
          </a:xfrm>
          <a:prstGeom prst="rect">
            <a:avLst/>
          </a:prstGeom>
          <a:noFill/>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
                <a:ea typeface="+mn-ea"/>
                <a:cs typeface="+mn-cs"/>
              </a:rPr>
              <a:t>We are America’s civil space program and the global leader in space exploration.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
                <a:ea typeface="+mn-ea"/>
                <a:cs typeface="+mn-cs"/>
              </a:rPr>
              <a:t>More than 19,000 civil servants with many more U.S. contractors, academia, and international and commercial partners to explore, discover, and expand knowledge for the benefit of humanity.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
                <a:ea typeface="+mn-ea"/>
                <a:cs typeface="+mn-cs"/>
              </a:rPr>
              <a:t>Science: </a:t>
            </a:r>
            <a:r>
              <a:rPr kumimoji="0" lang="en-US" sz="1600" b="0" i="0" u="none" strike="noStrike" kern="1200" cap="none" spc="0" normalizeH="0" baseline="0" noProof="0" dirty="0">
                <a:ln>
                  <a:noFill/>
                </a:ln>
                <a:solidFill>
                  <a:prstClr val="white"/>
                </a:solidFill>
                <a:effectLst/>
                <a:uLnTx/>
                <a:uFillTx/>
                <a:latin typeface="Arial "/>
                <a:ea typeface="+mn-ea"/>
                <a:cs typeface="+mn-cs"/>
              </a:rPr>
              <a:t>studies Earth, including its climate, our Sun, and our solar system and beyond.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
                <a:ea typeface="+mn-ea"/>
                <a:cs typeface="+mn-cs"/>
              </a:rPr>
              <a:t>Aeronautics: </a:t>
            </a:r>
            <a:r>
              <a:rPr kumimoji="0" lang="en-US" sz="1600" b="0" i="0" u="none" strike="noStrike" kern="1200" cap="none" spc="0" normalizeH="0" baseline="0" noProof="0" dirty="0">
                <a:ln>
                  <a:noFill/>
                </a:ln>
                <a:solidFill>
                  <a:prstClr val="white"/>
                </a:solidFill>
                <a:effectLst/>
                <a:uLnTx/>
                <a:uFillTx/>
                <a:latin typeface="Arial "/>
                <a:ea typeface="+mn-ea"/>
                <a:cs typeface="+mn-cs"/>
              </a:rPr>
              <a:t>We conduct research, testing, and development to advance aeronautics, including electric propulsion and supersonic flight.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
                <a:ea typeface="+mn-ea"/>
                <a:cs typeface="+mn-cs"/>
              </a:rPr>
              <a:t>Space Tech: </a:t>
            </a:r>
            <a:r>
              <a:rPr kumimoji="0" lang="en-US" sz="1600" b="0" i="0" u="none" strike="noStrike" kern="1200" cap="none" spc="0" normalizeH="0" baseline="0" noProof="0" dirty="0">
                <a:ln>
                  <a:noFill/>
                </a:ln>
                <a:solidFill>
                  <a:prstClr val="white"/>
                </a:solidFill>
                <a:effectLst/>
                <a:uLnTx/>
                <a:uFillTx/>
                <a:latin typeface="Arial "/>
                <a:ea typeface="+mn-ea"/>
                <a:cs typeface="+mn-cs"/>
              </a:rPr>
              <a:t>We develop and fund space technologies that will enable future exploration and benefit life on Earth.</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2060"/>
                </a:solidFill>
                <a:effectLst/>
                <a:uLnTx/>
                <a:uFillTx/>
                <a:latin typeface="Arial "/>
                <a:ea typeface="+mn-ea"/>
                <a:cs typeface="+mn-cs"/>
              </a:rPr>
              <a:t>Human Spaceflight: </a:t>
            </a:r>
            <a:r>
              <a:rPr kumimoji="0" lang="en-US" sz="1600" b="0" i="0" u="none" strike="noStrike" kern="1200" cap="none" spc="0" normalizeH="0" baseline="0" noProof="0" dirty="0">
                <a:ln>
                  <a:noFill/>
                </a:ln>
                <a:solidFill>
                  <a:prstClr val="white"/>
                </a:solidFill>
                <a:effectLst/>
                <a:uLnTx/>
                <a:uFillTx/>
                <a:latin typeface="Arial "/>
                <a:ea typeface="+mn-ea"/>
                <a:cs typeface="+mn-cs"/>
              </a:rPr>
              <a:t>NASA will land the first woman and first person of color on the Moon, using innovative technologies to explore more of the lunar surface than ever before. </a:t>
            </a:r>
          </a:p>
        </p:txBody>
      </p:sp>
      <p:sp>
        <p:nvSpPr>
          <p:cNvPr id="7" name="TextBox 6">
            <a:extLst>
              <a:ext uri="{FF2B5EF4-FFF2-40B4-BE49-F238E27FC236}">
                <a16:creationId xmlns:a16="http://schemas.microsoft.com/office/drawing/2014/main" id="{8C8E70D4-0B11-3F18-150F-89243F7F0679}"/>
              </a:ext>
            </a:extLst>
          </p:cNvPr>
          <p:cNvSpPr txBox="1"/>
          <p:nvPr/>
        </p:nvSpPr>
        <p:spPr>
          <a:xfrm>
            <a:off x="6783843" y="1580815"/>
            <a:ext cx="447717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Varela"/>
                <a:ea typeface="+mn-ea"/>
                <a:cs typeface="+mn-cs"/>
              </a:rPr>
              <a:t>NASA Locations</a:t>
            </a:r>
          </a:p>
        </p:txBody>
      </p:sp>
      <p:sp>
        <p:nvSpPr>
          <p:cNvPr id="9" name="Slide Number Placeholder 1">
            <a:extLst>
              <a:ext uri="{FF2B5EF4-FFF2-40B4-BE49-F238E27FC236}">
                <a16:creationId xmlns:a16="http://schemas.microsoft.com/office/drawing/2014/main" id="{19F0DAAE-CFDB-436A-899C-FD50CB6A3B0D}"/>
              </a:ext>
            </a:extLst>
          </p:cNvPr>
          <p:cNvSpPr txBox="1">
            <a:spLocks/>
          </p:cNvSpPr>
          <p:nvPr/>
        </p:nvSpPr>
        <p:spPr>
          <a:xfrm>
            <a:off x="11695051" y="6311015"/>
            <a:ext cx="394716" cy="269304"/>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marR="0" lvl="0" indent="0" algn="l" defTabSz="914400" rtl="0" eaLnBrk="1" fontAlgn="auto" latinLnBrk="0" hangingPunct="1">
              <a:lnSpc>
                <a:spcPct val="162015"/>
              </a:lnSpc>
              <a:spcBef>
                <a:spcPts val="0"/>
              </a:spcBef>
              <a:spcAft>
                <a:spcPts val="0"/>
              </a:spcAft>
              <a:buClrTx/>
              <a:buSzTx/>
              <a:buFontTx/>
              <a:buNone/>
              <a:tabLst/>
              <a:defRPr/>
            </a:pPr>
            <a:fld id="{81D60167-4931-47E6-BA6A-407CBD079E47}" type="slidenum">
              <a:rPr kumimoji="0" lang="en-US" sz="1000" b="0" i="0" u="none" strike="noStrike" kern="1200" cap="none" spc="-5" normalizeH="0" baseline="0" noProof="0" dirty="0" smtClean="0">
                <a:ln>
                  <a:noFill/>
                </a:ln>
                <a:solidFill>
                  <a:srgbClr val="000000"/>
                </a:solidFill>
                <a:effectLst/>
                <a:uLnTx/>
                <a:uFillTx/>
                <a:latin typeface="Varela"/>
                <a:ea typeface="+mn-ea"/>
                <a:cs typeface="+mn-cs"/>
              </a:rPr>
              <a:pPr marL="25400" marR="0" lvl="0" indent="0" algn="l" defTabSz="914400" rtl="0" eaLnBrk="1" fontAlgn="auto" latinLnBrk="0" hangingPunct="1">
                <a:lnSpc>
                  <a:spcPct val="162015"/>
                </a:lnSpc>
                <a:spcBef>
                  <a:spcPts val="0"/>
                </a:spcBef>
                <a:spcAft>
                  <a:spcPts val="0"/>
                </a:spcAft>
                <a:buClrTx/>
                <a:buSzTx/>
                <a:buFontTx/>
                <a:buNone/>
                <a:tabLst/>
                <a:defRPr/>
              </a:pPr>
              <a:t>2</a:t>
            </a:fld>
            <a:endParaRPr kumimoji="0" lang="en-US" sz="1000" b="0" i="0" u="none" strike="noStrike" kern="1200" cap="none" spc="-5" normalizeH="0" baseline="0" noProof="0">
              <a:ln>
                <a:noFill/>
              </a:ln>
              <a:solidFill>
                <a:srgbClr val="000000"/>
              </a:solidFill>
              <a:effectLst/>
              <a:uLnTx/>
              <a:uFillTx/>
              <a:latin typeface="Varela"/>
              <a:ea typeface="+mn-ea"/>
              <a:cs typeface="+mn-cs"/>
            </a:endParaRPr>
          </a:p>
        </p:txBody>
      </p:sp>
    </p:spTree>
    <p:extLst>
      <p:ext uri="{BB962C8B-B14F-4D97-AF65-F5344CB8AC3E}">
        <p14:creationId xmlns:p14="http://schemas.microsoft.com/office/powerpoint/2010/main" val="174216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6BEE4590-693B-471A-A475-2618764F7BF5}"/>
              </a:ext>
            </a:extLst>
          </p:cNvPr>
          <p:cNvSpPr txBox="1">
            <a:spLocks/>
          </p:cNvSpPr>
          <p:nvPr/>
        </p:nvSpPr>
        <p:spPr>
          <a:xfrm>
            <a:off x="11446877" y="6488980"/>
            <a:ext cx="681623" cy="281304"/>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marR="0" lvl="0" indent="0" algn="r" defTabSz="914400" rtl="0" eaLnBrk="1" fontAlgn="auto" latinLnBrk="0" hangingPunct="1">
              <a:lnSpc>
                <a:spcPct val="90008"/>
              </a:lnSpc>
              <a:spcBef>
                <a:spcPts val="0"/>
              </a:spcBef>
              <a:spcAft>
                <a:spcPts val="0"/>
              </a:spcAft>
              <a:buClrTx/>
              <a:buSzTx/>
              <a:buFontTx/>
              <a:buNone/>
              <a:tabLst/>
              <a:defRPr/>
            </a:pPr>
            <a:fld id="{81D60167-4931-47E6-BA6A-407CBD079E47}" type="slidenum">
              <a:rPr kumimoji="0" lang="en-US" sz="1800" b="0" i="0" u="none" strike="noStrike" kern="1200" cap="none" spc="-5" normalizeH="0" baseline="0" noProof="0" smtClean="0">
                <a:ln>
                  <a:noFill/>
                </a:ln>
                <a:solidFill>
                  <a:prstClr val="white"/>
                </a:solidFill>
                <a:effectLst/>
                <a:uLnTx/>
                <a:uFillTx/>
                <a:latin typeface="Calibri" panose="020F0502020204030204"/>
                <a:ea typeface="+mn-ea"/>
                <a:cs typeface="+mn-cs"/>
              </a:rPr>
              <a:pPr marL="25400" marR="0" lvl="0" indent="0" algn="r" defTabSz="914400" rtl="0" eaLnBrk="1" fontAlgn="auto" latinLnBrk="0" hangingPunct="1">
                <a:lnSpc>
                  <a:spcPct val="90008"/>
                </a:lnSpc>
                <a:spcBef>
                  <a:spcPts val="0"/>
                </a:spcBef>
                <a:spcAft>
                  <a:spcPts val="0"/>
                </a:spcAft>
                <a:buClrTx/>
                <a:buSzTx/>
                <a:buFontTx/>
                <a:buNone/>
                <a:tabLst/>
                <a:defRPr/>
              </a:pPr>
              <a:t>3</a:t>
            </a:fld>
            <a:endParaRPr kumimoji="0" lang="en-US" sz="1800" b="0" i="0" u="none" strike="noStrike" kern="1200" cap="none" spc="-5" normalizeH="0" baseline="0" noProof="0">
              <a:ln>
                <a:noFill/>
              </a:ln>
              <a:solidFill>
                <a:prstClr val="white"/>
              </a:solidFill>
              <a:effectLst/>
              <a:uLnTx/>
              <a:uFillTx/>
              <a:latin typeface="Calibri" panose="020F0502020204030204"/>
              <a:ea typeface="Calibri" panose="020F0502020204030204"/>
              <a:cs typeface="Calibri" panose="020F0502020204030204"/>
            </a:endParaRPr>
          </a:p>
        </p:txBody>
      </p:sp>
      <p:sp>
        <p:nvSpPr>
          <p:cNvPr id="4" name="Rectangle 3">
            <a:extLst>
              <a:ext uri="{FF2B5EF4-FFF2-40B4-BE49-F238E27FC236}">
                <a16:creationId xmlns:a16="http://schemas.microsoft.com/office/drawing/2014/main" id="{3B53FBA6-A934-9E26-C899-A09623ADDA5B}"/>
              </a:ext>
            </a:extLst>
          </p:cNvPr>
          <p:cNvSpPr/>
          <p:nvPr/>
        </p:nvSpPr>
        <p:spPr>
          <a:xfrm>
            <a:off x="4938749" y="4463796"/>
            <a:ext cx="2303506" cy="1323439"/>
          </a:xfrm>
          <a:prstGeom prst="rect">
            <a:avLst/>
          </a:prstGeom>
          <a:solidFill>
            <a:srgbClr val="00B0F0"/>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rial"/>
                <a:ea typeface="+mn-ea"/>
                <a:cs typeface="Arial"/>
              </a:rPr>
              <a:t>Pam Melroy</a:t>
            </a:r>
            <a:endParaRPr kumimoji="0" lang="en-US" sz="2000" b="0"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Arial"/>
              </a:rPr>
              <a:t>Deputy Administrator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Arial"/>
            </a:endParaRPr>
          </a:p>
        </p:txBody>
      </p:sp>
      <p:sp>
        <p:nvSpPr>
          <p:cNvPr id="5" name="Rectangle 4">
            <a:extLst>
              <a:ext uri="{FF2B5EF4-FFF2-40B4-BE49-F238E27FC236}">
                <a16:creationId xmlns:a16="http://schemas.microsoft.com/office/drawing/2014/main" id="{C74EF3B4-9BA1-E823-646E-FD113F6336DB}"/>
              </a:ext>
            </a:extLst>
          </p:cNvPr>
          <p:cNvSpPr/>
          <p:nvPr/>
        </p:nvSpPr>
        <p:spPr>
          <a:xfrm>
            <a:off x="8628040" y="4479296"/>
            <a:ext cx="2286245" cy="1323439"/>
          </a:xfrm>
          <a:prstGeom prst="rect">
            <a:avLst/>
          </a:prstGeom>
          <a:solidFill>
            <a:srgbClr val="00B0F0"/>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rial"/>
                <a:ea typeface="+mn-ea"/>
                <a:cs typeface="Arial"/>
              </a:rPr>
              <a:t>Jim Free</a:t>
            </a:r>
            <a:endParaRPr kumimoji="0" lang="en-US" sz="2000" b="0"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Arial"/>
              </a:rPr>
              <a:t>Associate Administrator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Arial"/>
            </a:endParaRPr>
          </a:p>
        </p:txBody>
      </p:sp>
      <p:sp>
        <p:nvSpPr>
          <p:cNvPr id="7" name="Rectangle 6">
            <a:extLst>
              <a:ext uri="{FF2B5EF4-FFF2-40B4-BE49-F238E27FC236}">
                <a16:creationId xmlns:a16="http://schemas.microsoft.com/office/drawing/2014/main" id="{A90C1729-937C-E422-89DF-ADD749A90376}"/>
              </a:ext>
            </a:extLst>
          </p:cNvPr>
          <p:cNvSpPr/>
          <p:nvPr/>
        </p:nvSpPr>
        <p:spPr>
          <a:xfrm>
            <a:off x="1218754" y="4468112"/>
            <a:ext cx="2290806" cy="1323439"/>
          </a:xfrm>
          <a:prstGeom prst="rect">
            <a:avLst/>
          </a:prstGeom>
          <a:solidFill>
            <a:srgbClr val="00B0F0"/>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a:ea typeface="+mn-lt"/>
              <a:cs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rial"/>
                <a:ea typeface="+mn-lt"/>
                <a:cs typeface="+mn-lt"/>
              </a:rPr>
              <a:t>Bill Nelson</a:t>
            </a:r>
            <a:endParaRPr kumimoji="0" lang="en-US" sz="2000" b="0" i="0" u="none" strike="noStrike" kern="1200" cap="none" spc="0" normalizeH="0" baseline="0" noProof="0">
              <a:ln>
                <a:noFill/>
              </a:ln>
              <a:solidFill>
                <a:prstClr val="white"/>
              </a:solidFill>
              <a:effectLst/>
              <a:uLnTx/>
              <a:uFillTx/>
              <a:latin typeface="Arial"/>
              <a:ea typeface="+mn-ea"/>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Calibri"/>
              </a:rPr>
              <a:t>Administrator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Varela"/>
              <a:ea typeface="+mn-ea"/>
              <a:cs typeface="Calibri"/>
            </a:endParaRPr>
          </a:p>
        </p:txBody>
      </p:sp>
      <p:pic>
        <p:nvPicPr>
          <p:cNvPr id="9" name="Picture 8" descr="Portrait of NASA Administrator Sen. Bill Nelson">
            <a:extLst>
              <a:ext uri="{FF2B5EF4-FFF2-40B4-BE49-F238E27FC236}">
                <a16:creationId xmlns:a16="http://schemas.microsoft.com/office/drawing/2014/main" id="{8BAB5895-7FAD-FC0C-5950-78BB35F8C5D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13682" y="1594736"/>
            <a:ext cx="2298700" cy="2873375"/>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51AF3DA7-B26A-ADF6-4907-0A18C92ECB04}"/>
              </a:ext>
            </a:extLst>
          </p:cNvPr>
          <p:cNvSpPr txBox="1">
            <a:spLocks/>
          </p:cNvSpPr>
          <p:nvPr/>
        </p:nvSpPr>
        <p:spPr>
          <a:xfrm>
            <a:off x="5610773" y="404061"/>
            <a:ext cx="5728008" cy="553998"/>
          </a:xfrm>
          <a:prstGeom prst="rect">
            <a:avLst/>
          </a:prstGeom>
        </p:spPr>
        <p:txBody>
          <a:bodyPr wrap="square" lIns="0" tIns="0" rIns="0" bIns="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NASA Leadership</a:t>
            </a:r>
          </a:p>
        </p:txBody>
      </p:sp>
      <p:pic>
        <p:nvPicPr>
          <p:cNvPr id="1026" name="Picture 2" descr="James Free, Associate Administrator of NASA">
            <a:extLst>
              <a:ext uri="{FF2B5EF4-FFF2-40B4-BE49-F238E27FC236}">
                <a16:creationId xmlns:a16="http://schemas.microsoft.com/office/drawing/2014/main" id="{EC900F35-7015-34D0-B3BE-9636114FB81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19180" y="1595256"/>
            <a:ext cx="2302807" cy="28751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am-Melroy, NASA Deputy Administrator">
            <a:extLst>
              <a:ext uri="{FF2B5EF4-FFF2-40B4-BE49-F238E27FC236}">
                <a16:creationId xmlns:a16="http://schemas.microsoft.com/office/drawing/2014/main" id="{1B5C14D3-0223-6082-3768-90D5DC6E042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67" b="-333"/>
          <a:stretch/>
        </p:blipFill>
        <p:spPr>
          <a:xfrm>
            <a:off x="4938749" y="1594736"/>
            <a:ext cx="2299100" cy="2878714"/>
          </a:xfrm>
          <a:prstGeom prst="rect">
            <a:avLst/>
          </a:prstGeom>
        </p:spPr>
      </p:pic>
    </p:spTree>
    <p:extLst>
      <p:ext uri="{BB962C8B-B14F-4D97-AF65-F5344CB8AC3E}">
        <p14:creationId xmlns:p14="http://schemas.microsoft.com/office/powerpoint/2010/main" val="364004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
            <a:extLst>
              <a:ext uri="{FF2B5EF4-FFF2-40B4-BE49-F238E27FC236}">
                <a16:creationId xmlns:a16="http://schemas.microsoft.com/office/drawing/2014/main" id="{F36EDAFB-44EC-5794-EA04-8700D5C758D8}"/>
              </a:ext>
            </a:extLst>
          </p:cNvPr>
          <p:cNvSpPr txBox="1">
            <a:spLocks/>
          </p:cNvSpPr>
          <p:nvPr/>
        </p:nvSpPr>
        <p:spPr>
          <a:xfrm>
            <a:off x="154623" y="6408738"/>
            <a:ext cx="347768" cy="281304"/>
          </a:xfrm>
          <a:prstGeom prst="rect">
            <a:avLst/>
          </a:prstGeom>
        </p:spPr>
        <p:txBody>
          <a:bodyPr lIns="0" tIns="0" rIns="0" bIns="0" anchor="t"/>
          <a:lstStyle>
            <a:defPPr>
              <a:defRPr lang="en-US"/>
            </a:defPPr>
            <a:lvl1pPr marL="0" algn="l" defTabSz="914400" rtl="0" eaLnBrk="1" latinLnBrk="0" hangingPunct="1">
              <a:defRPr sz="1800" b="0"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marR="0" lvl="0" indent="0" algn="r" defTabSz="914400" rtl="0" eaLnBrk="1" fontAlgn="auto" latinLnBrk="0" hangingPunct="1">
              <a:lnSpc>
                <a:spcPct val="90008"/>
              </a:lnSpc>
              <a:spcBef>
                <a:spcPts val="0"/>
              </a:spcBef>
              <a:spcAft>
                <a:spcPts val="0"/>
              </a:spcAft>
              <a:buClrTx/>
              <a:buSzTx/>
              <a:buFontTx/>
              <a:buNone/>
              <a:tabLst/>
              <a:defRPr/>
            </a:pPr>
            <a:fld id="{81D60167-4931-47E6-BA6A-407CBD079E47}" type="slidenum">
              <a:rPr kumimoji="0" lang="en-US" sz="1800" b="0" i="0" u="none" strike="noStrike" kern="1200" cap="none" spc="-5" normalizeH="0" baseline="0" noProof="0" smtClean="0">
                <a:ln>
                  <a:noFill/>
                </a:ln>
                <a:solidFill>
                  <a:srgbClr val="000000"/>
                </a:solidFill>
                <a:effectLst/>
                <a:uLnTx/>
                <a:uFillTx/>
                <a:latin typeface="Arial"/>
                <a:ea typeface="+mn-ea"/>
                <a:cs typeface="Arial"/>
              </a:rPr>
              <a:pPr marL="25400" marR="0" lvl="0" indent="0" algn="r" defTabSz="914400" rtl="0" eaLnBrk="1" fontAlgn="auto" latinLnBrk="0" hangingPunct="1">
                <a:lnSpc>
                  <a:spcPct val="90008"/>
                </a:lnSpc>
                <a:spcBef>
                  <a:spcPts val="0"/>
                </a:spcBef>
                <a:spcAft>
                  <a:spcPts val="0"/>
                </a:spcAft>
                <a:buClrTx/>
                <a:buSzTx/>
                <a:buFontTx/>
                <a:buNone/>
                <a:tabLst/>
                <a:defRPr/>
              </a:pPr>
              <a:t>4</a:t>
            </a:fld>
            <a:endParaRPr kumimoji="0" lang="en-US" sz="1800" b="0" i="0" u="none" strike="noStrike" kern="1200" cap="none" spc="-5" normalizeH="0" baseline="0" noProof="0">
              <a:ln>
                <a:noFill/>
              </a:ln>
              <a:solidFill>
                <a:srgbClr val="000000"/>
              </a:solidFill>
              <a:effectLst/>
              <a:uLnTx/>
              <a:uFillTx/>
              <a:latin typeface="Arial"/>
              <a:ea typeface="+mn-ea"/>
              <a:cs typeface="Arial"/>
            </a:endParaRPr>
          </a:p>
        </p:txBody>
      </p:sp>
      <p:sp>
        <p:nvSpPr>
          <p:cNvPr id="4" name="Slide Number Placeholder 1">
            <a:extLst>
              <a:ext uri="{FF2B5EF4-FFF2-40B4-BE49-F238E27FC236}">
                <a16:creationId xmlns:a16="http://schemas.microsoft.com/office/drawing/2014/main" id="{49C201EF-C0C5-9E0D-89DB-306BE0CC9F3A}"/>
              </a:ext>
            </a:extLst>
          </p:cNvPr>
          <p:cNvSpPr txBox="1">
            <a:spLocks/>
          </p:cNvSpPr>
          <p:nvPr/>
        </p:nvSpPr>
        <p:spPr>
          <a:xfrm>
            <a:off x="11341100" y="6522021"/>
            <a:ext cx="655395" cy="269304"/>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marR="0" lvl="0" indent="0" algn="r" defTabSz="914400" rtl="0" eaLnBrk="1" fontAlgn="auto" latinLnBrk="0" hangingPunct="1">
              <a:lnSpc>
                <a:spcPct val="90008"/>
              </a:lnSpc>
              <a:spcBef>
                <a:spcPts val="0"/>
              </a:spcBef>
              <a:spcAft>
                <a:spcPts val="0"/>
              </a:spcAft>
              <a:buClrTx/>
              <a:buSzTx/>
              <a:buFontTx/>
              <a:buNone/>
              <a:tabLst/>
              <a:defRPr/>
            </a:pPr>
            <a:fld id="{81D60167-4931-47E6-BA6A-407CBD079E47}" type="slidenum">
              <a:rPr kumimoji="0" lang="en-US" sz="1800" b="0" i="0" u="none" strike="noStrike" kern="1200" cap="none" spc="-5" normalizeH="0" baseline="0" noProof="0" smtClean="0">
                <a:ln>
                  <a:noFill/>
                </a:ln>
                <a:solidFill>
                  <a:prstClr val="white"/>
                </a:solidFill>
                <a:effectLst/>
                <a:uLnTx/>
                <a:uFillTx/>
                <a:latin typeface="Varela"/>
                <a:ea typeface="+mn-ea"/>
                <a:cs typeface="+mn-cs"/>
              </a:rPr>
              <a:pPr marL="25400" marR="0" lvl="0" indent="0" algn="r" defTabSz="914400" rtl="0" eaLnBrk="1" fontAlgn="auto" latinLnBrk="0" hangingPunct="1">
                <a:lnSpc>
                  <a:spcPct val="90008"/>
                </a:lnSpc>
                <a:spcBef>
                  <a:spcPts val="0"/>
                </a:spcBef>
                <a:spcAft>
                  <a:spcPts val="0"/>
                </a:spcAft>
                <a:buClrTx/>
                <a:buSzTx/>
                <a:buFontTx/>
                <a:buNone/>
                <a:tabLst/>
                <a:defRPr/>
              </a:pPr>
              <a:t>4</a:t>
            </a:fld>
            <a:endParaRPr kumimoji="0" lang="en-US" sz="1800" b="0" i="0" u="none" strike="noStrike" kern="1200" cap="none" spc="-5" normalizeH="0" baseline="0" noProof="0">
              <a:ln>
                <a:noFill/>
              </a:ln>
              <a:solidFill>
                <a:prstClr val="white"/>
              </a:solidFill>
              <a:effectLst/>
              <a:uLnTx/>
              <a:uFillTx/>
              <a:latin typeface="Varela"/>
              <a:ea typeface="+mn-ea"/>
              <a:cs typeface="+mn-cs"/>
            </a:endParaRPr>
          </a:p>
        </p:txBody>
      </p:sp>
      <p:pic>
        <p:nvPicPr>
          <p:cNvPr id="6" name="Picture 5" descr="NASA Org chart">
            <a:extLst>
              <a:ext uri="{FF2B5EF4-FFF2-40B4-BE49-F238E27FC236}">
                <a16:creationId xmlns:a16="http://schemas.microsoft.com/office/drawing/2014/main" id="{E1AAB625-3D30-DADA-08EE-68BD87BD26EB}"/>
              </a:ext>
            </a:extLst>
          </p:cNvPr>
          <p:cNvPicPr>
            <a:picLocks noChangeAspect="1"/>
          </p:cNvPicPr>
          <p:nvPr/>
        </p:nvPicPr>
        <p:blipFill>
          <a:blip r:embed="rId2"/>
          <a:stretch>
            <a:fillRect/>
          </a:stretch>
        </p:blipFill>
        <p:spPr>
          <a:xfrm>
            <a:off x="1635492" y="1187621"/>
            <a:ext cx="8921015" cy="5603704"/>
          </a:xfrm>
          <a:prstGeom prst="rect">
            <a:avLst/>
          </a:prstGeom>
        </p:spPr>
      </p:pic>
      <p:sp>
        <p:nvSpPr>
          <p:cNvPr id="3" name="Rectangle 2">
            <a:extLst>
              <a:ext uri="{FF2B5EF4-FFF2-40B4-BE49-F238E27FC236}">
                <a16:creationId xmlns:a16="http://schemas.microsoft.com/office/drawing/2014/main" id="{30D2F2CC-9541-C213-86CC-F14078CCCC31}"/>
              </a:ext>
            </a:extLst>
          </p:cNvPr>
          <p:cNvSpPr/>
          <p:nvPr/>
        </p:nvSpPr>
        <p:spPr>
          <a:xfrm>
            <a:off x="3097617" y="2980659"/>
            <a:ext cx="992373" cy="283535"/>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Varela"/>
              <a:ea typeface="+mn-ea"/>
              <a:cs typeface="+mn-cs"/>
            </a:endParaRPr>
          </a:p>
        </p:txBody>
      </p:sp>
      <p:sp>
        <p:nvSpPr>
          <p:cNvPr id="2" name="Donut 1">
            <a:extLst>
              <a:ext uri="{FF2B5EF4-FFF2-40B4-BE49-F238E27FC236}">
                <a16:creationId xmlns:a16="http://schemas.microsoft.com/office/drawing/2014/main" id="{AB62B43D-4F8E-4983-A9C4-4547A8293C56}"/>
              </a:ext>
            </a:extLst>
          </p:cNvPr>
          <p:cNvSpPr/>
          <p:nvPr/>
        </p:nvSpPr>
        <p:spPr>
          <a:xfrm>
            <a:off x="7834747" y="1537855"/>
            <a:ext cx="1652154" cy="665018"/>
          </a:xfrm>
          <a:prstGeom prst="donut">
            <a:avLst>
              <a:gd name="adj" fmla="val 1176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7378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A2446-2C92-EB65-32CF-470AF6A09D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3935B0-3A68-8E46-9BE8-651D5038B873}"/>
              </a:ext>
            </a:extLst>
          </p:cNvPr>
          <p:cNvSpPr>
            <a:spLocks noGrp="1"/>
          </p:cNvSpPr>
          <p:nvPr>
            <p:ph type="title"/>
          </p:nvPr>
        </p:nvSpPr>
        <p:spPr>
          <a:xfrm>
            <a:off x="6296891" y="131618"/>
            <a:ext cx="5555674" cy="630382"/>
          </a:xfrm>
        </p:spPr>
        <p:txBody>
          <a:bodyPr lIns="91440" tIns="45720" rIns="91440" bIns="45720" anchor="t">
            <a:noAutofit/>
          </a:bodyPr>
          <a:lstStyle/>
          <a:p>
            <a:r>
              <a:rPr lang="en-US" sz="3600" b="0" dirty="0">
                <a:latin typeface="Calibri"/>
                <a:cs typeface="Calibri Light"/>
              </a:rPr>
              <a:t>NASA OCIO Supports &amp;</a:t>
            </a:r>
            <a:br>
              <a:rPr lang="en-US" sz="3600" b="0" dirty="0">
                <a:latin typeface="Calibri"/>
                <a:cs typeface="Calibri Light" panose="020F0302020204030204" pitchFamily="34" charset="0"/>
              </a:rPr>
            </a:br>
            <a:r>
              <a:rPr lang="en-US" sz="3600" b="0" dirty="0">
                <a:latin typeface="Calibri"/>
                <a:cs typeface="Calibri Light"/>
              </a:rPr>
              <a:t>Partners with all of NASA</a:t>
            </a:r>
          </a:p>
        </p:txBody>
      </p:sp>
      <p:pic>
        <p:nvPicPr>
          <p:cNvPr id="9" name="Picture 8" descr="Image depicting each of NASA's five Mission Directorates: Aeronautics, Space Technology, Science, Exploration Systems, and Space Operations">
            <a:extLst>
              <a:ext uri="{FF2B5EF4-FFF2-40B4-BE49-F238E27FC236}">
                <a16:creationId xmlns:a16="http://schemas.microsoft.com/office/drawing/2014/main" id="{CBE61AEB-5BAE-9796-AB9C-C6CB93DD924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099751"/>
            <a:ext cx="12192000" cy="5758249"/>
          </a:xfrm>
          <a:prstGeom prst="rect">
            <a:avLst/>
          </a:prstGeom>
        </p:spPr>
      </p:pic>
      <p:sp>
        <p:nvSpPr>
          <p:cNvPr id="3" name="TextBox 2">
            <a:extLst>
              <a:ext uri="{FF2B5EF4-FFF2-40B4-BE49-F238E27FC236}">
                <a16:creationId xmlns:a16="http://schemas.microsoft.com/office/drawing/2014/main" id="{A0B494B6-BF53-2527-48F4-948D0F3F47A7}"/>
              </a:ext>
            </a:extLst>
          </p:cNvPr>
          <p:cNvSpPr txBox="1"/>
          <p:nvPr/>
        </p:nvSpPr>
        <p:spPr>
          <a:xfrm>
            <a:off x="2655987" y="1912882"/>
            <a:ext cx="68800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NASA’s work is primarily structured within these Mission Directorates:</a:t>
            </a:r>
          </a:p>
        </p:txBody>
      </p:sp>
    </p:spTree>
    <p:extLst>
      <p:ext uri="{BB962C8B-B14F-4D97-AF65-F5344CB8AC3E}">
        <p14:creationId xmlns:p14="http://schemas.microsoft.com/office/powerpoint/2010/main" val="277405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78EE2-F419-4E41-367F-7E3C3D7E70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B85E0-C566-BAFC-447F-E5C9E33843C1}"/>
              </a:ext>
            </a:extLst>
          </p:cNvPr>
          <p:cNvSpPr>
            <a:spLocks noGrp="1"/>
          </p:cNvSpPr>
          <p:nvPr>
            <p:ph type="ctrTitle" idx="4294967295"/>
          </p:nvPr>
        </p:nvSpPr>
        <p:spPr>
          <a:xfrm>
            <a:off x="1524000" y="2068958"/>
            <a:ext cx="9144000" cy="540734"/>
          </a:xfrm>
          <a:prstGeom prst="rect">
            <a:avLst/>
          </a:prstGeom>
        </p:spPr>
        <p:txBody>
          <a:bodyPr lIns="91440" tIns="45720" rIns="91440" bIns="45720" anchor="t"/>
          <a:lstStyle/>
          <a:p>
            <a:pPr algn="ctr"/>
            <a:r>
              <a:rPr lang="en-US" dirty="0">
                <a:solidFill>
                  <a:schemeClr val="bg1"/>
                </a:solidFill>
                <a:latin typeface="Calibri"/>
                <a:cs typeface="Calibri"/>
              </a:rPr>
              <a:t>A Few NASA Missions</a:t>
            </a:r>
          </a:p>
        </p:txBody>
      </p:sp>
    </p:spTree>
    <p:extLst>
      <p:ext uri="{BB962C8B-B14F-4D97-AF65-F5344CB8AC3E}">
        <p14:creationId xmlns:p14="http://schemas.microsoft.com/office/powerpoint/2010/main" val="155126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10042E-F6FC-79DD-5597-397F3854F34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1" y="792096"/>
            <a:ext cx="12201035" cy="5264426"/>
          </a:xfrm>
          <a:prstGeom prst="rect">
            <a:avLst/>
          </a:prstGeom>
        </p:spPr>
      </p:pic>
      <p:sp>
        <p:nvSpPr>
          <p:cNvPr id="4" name="Text Placeholder 3">
            <a:extLst>
              <a:ext uri="{FF2B5EF4-FFF2-40B4-BE49-F238E27FC236}">
                <a16:creationId xmlns:a16="http://schemas.microsoft.com/office/drawing/2014/main" id="{4F5B8A69-1947-56EC-1492-8561B003C56B}"/>
              </a:ext>
            </a:extLst>
          </p:cNvPr>
          <p:cNvSpPr>
            <a:spLocks noGrp="1"/>
          </p:cNvSpPr>
          <p:nvPr>
            <p:ph type="body" sz="quarter" idx="12"/>
          </p:nvPr>
        </p:nvSpPr>
        <p:spPr/>
        <p:txBody>
          <a:bodyPr lIns="91440" tIns="45720" rIns="91440" bIns="45720" anchor="ctr" anchorCtr="0"/>
          <a:lstStyle/>
          <a:p>
            <a:r>
              <a:rPr lang="en-US" dirty="0">
                <a:latin typeface="Arial "/>
                <a:cs typeface="Arial"/>
              </a:rPr>
              <a:t>Artemis </a:t>
            </a:r>
          </a:p>
        </p:txBody>
      </p:sp>
      <p:pic>
        <p:nvPicPr>
          <p:cNvPr id="2" name="Picture 1" descr="Artemis II flowchart">
            <a:extLst>
              <a:ext uri="{FF2B5EF4-FFF2-40B4-BE49-F238E27FC236}">
                <a16:creationId xmlns:a16="http://schemas.microsoft.com/office/drawing/2014/main" id="{EC6992E7-6C2F-88C5-2677-2A0CEF1AF7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00"/>
          <a:stretch/>
        </p:blipFill>
        <p:spPr>
          <a:xfrm>
            <a:off x="3044760" y="1002921"/>
            <a:ext cx="8588630" cy="4849192"/>
          </a:xfrm>
          <a:prstGeom prst="rect">
            <a:avLst/>
          </a:prstGeom>
          <a:ln>
            <a:noFill/>
          </a:ln>
          <a:effectLst>
            <a:outerShdw blurRad="190500" algn="tl" rotWithShape="0">
              <a:srgbClr val="000000">
                <a:alpha val="70000"/>
              </a:srgbClr>
            </a:outerShdw>
          </a:effectLst>
        </p:spPr>
      </p:pic>
      <p:pic>
        <p:nvPicPr>
          <p:cNvPr id="5" name="Picture 4" descr="Artemis logo">
            <a:extLst>
              <a:ext uri="{FF2B5EF4-FFF2-40B4-BE49-F238E27FC236}">
                <a16:creationId xmlns:a16="http://schemas.microsoft.com/office/drawing/2014/main" id="{D4856B6A-90B4-0DD9-CDBD-22AA06BA220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8661" y="982596"/>
            <a:ext cx="2854113" cy="2598540"/>
          </a:xfrm>
          <a:prstGeom prst="rect">
            <a:avLst/>
          </a:prstGeom>
          <a:ln>
            <a:noFill/>
          </a:ln>
          <a:effectLst>
            <a:outerShdw blurRad="190500" algn="tl" rotWithShape="0">
              <a:srgbClr val="000000">
                <a:alpha val="70000"/>
              </a:srgbClr>
            </a:outerShdw>
          </a:effectLst>
        </p:spPr>
      </p:pic>
      <p:pic>
        <p:nvPicPr>
          <p:cNvPr id="6" name="Picture 5" descr="Photo of 4 astronauts in orange flight suits">
            <a:extLst>
              <a:ext uri="{FF2B5EF4-FFF2-40B4-BE49-F238E27FC236}">
                <a16:creationId xmlns:a16="http://schemas.microsoft.com/office/drawing/2014/main" id="{34C57EEB-B6A0-A29C-CB46-F579291AE71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1231" y="3003274"/>
            <a:ext cx="2515428" cy="3137452"/>
          </a:xfrm>
          <a:prstGeom prst="rect">
            <a:avLst/>
          </a:prstGeom>
        </p:spPr>
      </p:pic>
    </p:spTree>
    <p:extLst>
      <p:ext uri="{BB962C8B-B14F-4D97-AF65-F5344CB8AC3E}">
        <p14:creationId xmlns:p14="http://schemas.microsoft.com/office/powerpoint/2010/main" val="378300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DB138E-7E1E-C8B4-7FBE-404179D5A2CE}"/>
              </a:ext>
            </a:extLst>
          </p:cNvPr>
          <p:cNvSpPr/>
          <p:nvPr/>
        </p:nvSpPr>
        <p:spPr>
          <a:xfrm>
            <a:off x="0" y="792377"/>
            <a:ext cx="12233189" cy="53237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4F5B8A69-1947-56EC-1492-8561B003C56B}"/>
              </a:ext>
            </a:extLst>
          </p:cNvPr>
          <p:cNvSpPr>
            <a:spLocks noGrp="1"/>
          </p:cNvSpPr>
          <p:nvPr>
            <p:ph type="body" sz="quarter" idx="12"/>
          </p:nvPr>
        </p:nvSpPr>
        <p:spPr/>
        <p:txBody>
          <a:bodyPr lIns="91440" tIns="45720" rIns="91440" bIns="45720" anchor="ctr" anchorCtr="0"/>
          <a:lstStyle/>
          <a:p>
            <a:r>
              <a:rPr lang="en-US">
                <a:latin typeface="Arial"/>
                <a:cs typeface="Arial"/>
              </a:rPr>
              <a:t>Artemis Accords</a:t>
            </a:r>
            <a:endParaRPr lang="en-US">
              <a:latin typeface="Arial"/>
            </a:endParaRPr>
          </a:p>
        </p:txBody>
      </p:sp>
      <p:pic>
        <p:nvPicPr>
          <p:cNvPr id="2" name="Picture 1" descr="Graphic showing the flags of the nations that have signed the Artemis Accords. On Oct. 13, 2024, Estonia became the 45th nation to sign the accords.">
            <a:extLst>
              <a:ext uri="{FF2B5EF4-FFF2-40B4-BE49-F238E27FC236}">
                <a16:creationId xmlns:a16="http://schemas.microsoft.com/office/drawing/2014/main" id="{F6E7A2C3-12DB-43C8-910F-07D2CC7A0AF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1643" y="792377"/>
            <a:ext cx="9168714" cy="5157401"/>
          </a:xfrm>
          <a:prstGeom prst="rect">
            <a:avLst/>
          </a:prstGeom>
        </p:spPr>
      </p:pic>
      <p:sp>
        <p:nvSpPr>
          <p:cNvPr id="5" name="TextBox 4">
            <a:extLst>
              <a:ext uri="{FF2B5EF4-FFF2-40B4-BE49-F238E27FC236}">
                <a16:creationId xmlns:a16="http://schemas.microsoft.com/office/drawing/2014/main" id="{734E977C-FED8-A26E-A648-3C2B5C732986}"/>
              </a:ext>
            </a:extLst>
          </p:cNvPr>
          <p:cNvSpPr txBox="1"/>
          <p:nvPr/>
        </p:nvSpPr>
        <p:spPr>
          <a:xfrm>
            <a:off x="-1" y="5686459"/>
            <a:ext cx="122331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hlinkClick r:id="rId4"/>
              </a:rPr>
              <a:t>www.nasa.gov/artemis-accords/</a:t>
            </a:r>
            <a:endParaRPr kumimoji="0" lang="en-US" sz="1800" b="1"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21430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F5B8A69-1947-56EC-1492-8561B003C56B}"/>
              </a:ext>
            </a:extLst>
          </p:cNvPr>
          <p:cNvSpPr>
            <a:spLocks noGrp="1"/>
          </p:cNvSpPr>
          <p:nvPr>
            <p:ph type="body" sz="quarter" idx="12"/>
          </p:nvPr>
        </p:nvSpPr>
        <p:spPr/>
        <p:txBody>
          <a:bodyPr lIns="91440" tIns="45720" rIns="91440" bIns="45720" anchor="ctr" anchorCtr="0"/>
          <a:lstStyle/>
          <a:p>
            <a:r>
              <a:rPr lang="en-US">
                <a:latin typeface="Arial"/>
                <a:cs typeface="Arial"/>
              </a:rPr>
              <a:t>James Webb Space Telescope</a:t>
            </a:r>
          </a:p>
        </p:txBody>
      </p:sp>
      <p:pic>
        <p:nvPicPr>
          <p:cNvPr id="6" name="Picture 5" descr="Photo of SMACS J0723.3–7327, commonly referred to as SMACS 0723, is a galaxy cluster about 4 billion light years from Earth, within the southern constellation of Volans.">
            <a:extLst>
              <a:ext uri="{FF2B5EF4-FFF2-40B4-BE49-F238E27FC236}">
                <a16:creationId xmlns:a16="http://schemas.microsoft.com/office/drawing/2014/main" id="{B8EFBA48-24B7-CA84-2632-25DE916754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7126" y="3260387"/>
            <a:ext cx="2743200" cy="2799072"/>
          </a:xfrm>
          <a:prstGeom prst="rect">
            <a:avLst/>
          </a:prstGeom>
        </p:spPr>
      </p:pic>
      <p:pic>
        <p:nvPicPr>
          <p:cNvPr id="2" name="Picture 1" descr="Photo of the Southern Ring Nebula">
            <a:extLst>
              <a:ext uri="{FF2B5EF4-FFF2-40B4-BE49-F238E27FC236}">
                <a16:creationId xmlns:a16="http://schemas.microsoft.com/office/drawing/2014/main" id="{1C7005C4-ADF5-D362-CECD-4C1956B097B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7125" y="786796"/>
            <a:ext cx="2743200" cy="2554605"/>
          </a:xfrm>
          <a:prstGeom prst="rect">
            <a:avLst/>
          </a:prstGeom>
        </p:spPr>
      </p:pic>
      <p:pic>
        <p:nvPicPr>
          <p:cNvPr id="3" name="Picture 2" descr="Photo of the Carina Nebula">
            <a:extLst>
              <a:ext uri="{FF2B5EF4-FFF2-40B4-BE49-F238E27FC236}">
                <a16:creationId xmlns:a16="http://schemas.microsoft.com/office/drawing/2014/main" id="{19E2093C-9BA5-7C1B-7152-3CD42E8484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5" y="787434"/>
            <a:ext cx="9525837" cy="5274760"/>
          </a:xfrm>
          <a:prstGeom prst="rect">
            <a:avLst/>
          </a:prstGeom>
        </p:spPr>
      </p:pic>
      <p:pic>
        <p:nvPicPr>
          <p:cNvPr id="7" name="Picture 6" descr="Photo of the James Webb Space Telescope">
            <a:extLst>
              <a:ext uri="{FF2B5EF4-FFF2-40B4-BE49-F238E27FC236}">
                <a16:creationId xmlns:a16="http://schemas.microsoft.com/office/drawing/2014/main" id="{49B5E6AF-8A5D-5859-12A2-BA53AB5593B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9364" y="4091792"/>
            <a:ext cx="2218267" cy="17355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29230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028A588-485F-C566-0916-CB8E0A0704B1}"/>
              </a:ext>
            </a:extLst>
          </p:cNvPr>
          <p:cNvSpPr>
            <a:spLocks noGrp="1"/>
          </p:cNvSpPr>
          <p:nvPr>
            <p:ph type="body" sz="quarter" idx="12"/>
          </p:nvPr>
        </p:nvSpPr>
        <p:spPr/>
        <p:txBody>
          <a:bodyPr lIns="91440" tIns="45720" rIns="91440" bIns="45720" anchor="ctr" anchorCtr="0"/>
          <a:lstStyle/>
          <a:p>
            <a:r>
              <a:rPr lang="en-US">
                <a:latin typeface="Raleway"/>
              </a:rPr>
              <a:t>Parker Solar Probe</a:t>
            </a:r>
            <a:endParaRPr lang="en-US"/>
          </a:p>
        </p:txBody>
      </p:sp>
      <p:pic>
        <p:nvPicPr>
          <p:cNvPr id="2" name="Picture 1" descr="Photo of the Parker Solar Probe">
            <a:extLst>
              <a:ext uri="{FF2B5EF4-FFF2-40B4-BE49-F238E27FC236}">
                <a16:creationId xmlns:a16="http://schemas.microsoft.com/office/drawing/2014/main" id="{D904FBCC-4401-DAB0-C6B6-234289EFCBB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2" r="-106"/>
          <a:stretch/>
        </p:blipFill>
        <p:spPr>
          <a:xfrm>
            <a:off x="668" y="753144"/>
            <a:ext cx="12201026" cy="5340382"/>
          </a:xfrm>
          <a:prstGeom prst="rect">
            <a:avLst/>
          </a:prstGeom>
        </p:spPr>
      </p:pic>
      <p:sp>
        <p:nvSpPr>
          <p:cNvPr id="3" name="TextBox 2">
            <a:extLst>
              <a:ext uri="{FF2B5EF4-FFF2-40B4-BE49-F238E27FC236}">
                <a16:creationId xmlns:a16="http://schemas.microsoft.com/office/drawing/2014/main" id="{35376483-CA3B-8DD2-74DB-9D1D708D618D}"/>
              </a:ext>
            </a:extLst>
          </p:cNvPr>
          <p:cNvSpPr txBox="1"/>
          <p:nvPr/>
        </p:nvSpPr>
        <p:spPr>
          <a:xfrm>
            <a:off x="202531" y="1004638"/>
            <a:ext cx="530993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Roboto"/>
                <a:cs typeface="Roboto"/>
              </a:rPr>
              <a:t>On December 24, 2024, NASA's Parker Solar Probe will make its closest approach yet.</a:t>
            </a:r>
            <a:endParaRPr kumimoji="0" lang="en-US" sz="2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20852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BD917D-63D7-33BC-F412-42E43CEDC4BF}"/>
              </a:ext>
            </a:extLst>
          </p:cNvPr>
          <p:cNvSpPr>
            <a:spLocks noGrp="1"/>
          </p:cNvSpPr>
          <p:nvPr>
            <p:ph type="body" sz="quarter" idx="12"/>
          </p:nvPr>
        </p:nvSpPr>
        <p:spPr>
          <a:xfrm>
            <a:off x="387350" y="60889"/>
            <a:ext cx="10953750" cy="677863"/>
          </a:xfrm>
        </p:spPr>
        <p:txBody>
          <a:bodyPr lIns="91440" tIns="45720" rIns="91440" bIns="45720" anchor="ctr" anchorCtr="0"/>
          <a:lstStyle/>
          <a:p>
            <a:r>
              <a:rPr lang="en-US">
                <a:latin typeface="Raleway"/>
              </a:rPr>
              <a:t>Europa Clipper</a:t>
            </a:r>
            <a:endParaRPr lang="en-US"/>
          </a:p>
        </p:txBody>
      </p:sp>
      <p:pic>
        <p:nvPicPr>
          <p:cNvPr id="5" name="Picture 4" descr="Photo of the Europa Clipper">
            <a:extLst>
              <a:ext uri="{FF2B5EF4-FFF2-40B4-BE49-F238E27FC236}">
                <a16:creationId xmlns:a16="http://schemas.microsoft.com/office/drawing/2014/main" id="{8406F049-5899-1D23-B429-FC64ED5E11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738752"/>
            <a:ext cx="12211462" cy="5330372"/>
          </a:xfrm>
          <a:prstGeom prst="rect">
            <a:avLst/>
          </a:prstGeom>
        </p:spPr>
      </p:pic>
      <p:pic>
        <p:nvPicPr>
          <p:cNvPr id="7" name="Picture 6">
            <a:extLst>
              <a:ext uri="{FF2B5EF4-FFF2-40B4-BE49-F238E27FC236}">
                <a16:creationId xmlns:a16="http://schemas.microsoft.com/office/drawing/2014/main" id="{974F8BD4-93E7-DE8B-8C16-33434F980D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3100" y="3823034"/>
            <a:ext cx="1959143" cy="1999247"/>
          </a:xfrm>
          <a:prstGeom prst="rect">
            <a:avLst/>
          </a:prstGeom>
        </p:spPr>
      </p:pic>
    </p:spTree>
    <p:extLst>
      <p:ext uri="{BB962C8B-B14F-4D97-AF65-F5344CB8AC3E}">
        <p14:creationId xmlns:p14="http://schemas.microsoft.com/office/powerpoint/2010/main" val="361146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6DDB35-A858-9041-A7D5-528C59B77398}"/>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5"/>
          <a:stretch/>
        </p:blipFill>
        <p:spPr>
          <a:xfrm>
            <a:off x="-1881" y="777722"/>
            <a:ext cx="12202696" cy="5295061"/>
          </a:xfrm>
          <a:prstGeom prst="rect">
            <a:avLst/>
          </a:prstGeom>
        </p:spPr>
      </p:pic>
      <p:sp>
        <p:nvSpPr>
          <p:cNvPr id="4" name="Text Placeholder 3">
            <a:extLst>
              <a:ext uri="{FF2B5EF4-FFF2-40B4-BE49-F238E27FC236}">
                <a16:creationId xmlns:a16="http://schemas.microsoft.com/office/drawing/2014/main" id="{496FE0E3-321F-B529-265B-C690EE542649}"/>
              </a:ext>
            </a:extLst>
          </p:cNvPr>
          <p:cNvSpPr>
            <a:spLocks noGrp="1"/>
          </p:cNvSpPr>
          <p:nvPr>
            <p:ph type="body" sz="quarter" idx="12"/>
          </p:nvPr>
        </p:nvSpPr>
        <p:spPr/>
        <p:txBody>
          <a:bodyPr lIns="91440" tIns="45720" rIns="91440" bIns="45720" anchor="ctr" anchorCtr="0"/>
          <a:lstStyle/>
          <a:p>
            <a:r>
              <a:rPr lang="en-US">
                <a:latin typeface="Arial"/>
                <a:cs typeface="Arial"/>
              </a:rPr>
              <a:t>OSIRIS-</a:t>
            </a:r>
            <a:r>
              <a:rPr lang="en-US" err="1">
                <a:latin typeface="Arial"/>
                <a:cs typeface="Arial"/>
              </a:rPr>
              <a:t>REx</a:t>
            </a:r>
            <a:endParaRPr lang="en-US" err="1">
              <a:latin typeface="Arial"/>
            </a:endParaRPr>
          </a:p>
        </p:txBody>
      </p:sp>
      <p:grpSp>
        <p:nvGrpSpPr>
          <p:cNvPr id="12" name="Group 11" descr="Photo of OSIRIS-REx">
            <a:extLst>
              <a:ext uri="{FF2B5EF4-FFF2-40B4-BE49-F238E27FC236}">
                <a16:creationId xmlns:a16="http://schemas.microsoft.com/office/drawing/2014/main" id="{CF8B0EDD-7ABD-75FD-CECA-A90089473BF0}"/>
              </a:ext>
            </a:extLst>
          </p:cNvPr>
          <p:cNvGrpSpPr/>
          <p:nvPr/>
        </p:nvGrpSpPr>
        <p:grpSpPr>
          <a:xfrm>
            <a:off x="587829" y="778793"/>
            <a:ext cx="5791199" cy="5288320"/>
            <a:chOff x="1228877" y="778793"/>
            <a:chExt cx="5791199" cy="5288320"/>
          </a:xfrm>
        </p:grpSpPr>
        <p:pic>
          <p:nvPicPr>
            <p:cNvPr id="7" name="Picture 6">
              <a:extLst>
                <a:ext uri="{FF2B5EF4-FFF2-40B4-BE49-F238E27FC236}">
                  <a16:creationId xmlns:a16="http://schemas.microsoft.com/office/drawing/2014/main" id="{96AA7EA4-CAA1-E611-DF50-BE75325542F7}"/>
                </a:ext>
              </a:extLst>
            </p:cNvPr>
            <p:cNvPicPr>
              <a:picLocks noChangeAspect="1"/>
            </p:cNvPicPr>
            <p:nvPr/>
          </p:nvPicPr>
          <p:blipFill>
            <a:blip r:embed="rId4"/>
            <a:stretch>
              <a:fillRect/>
            </a:stretch>
          </p:blipFill>
          <p:spPr>
            <a:xfrm>
              <a:off x="1228877" y="778793"/>
              <a:ext cx="5791199" cy="5288320"/>
            </a:xfrm>
            <a:prstGeom prst="rect">
              <a:avLst/>
            </a:prstGeom>
          </p:spPr>
        </p:pic>
        <p:sp>
          <p:nvSpPr>
            <p:cNvPr id="6" name="TextBox 5">
              <a:extLst>
                <a:ext uri="{FF2B5EF4-FFF2-40B4-BE49-F238E27FC236}">
                  <a16:creationId xmlns:a16="http://schemas.microsoft.com/office/drawing/2014/main" id="{986E0FE5-B9D0-FD01-4137-652D17A3CAA5}"/>
                </a:ext>
              </a:extLst>
            </p:cNvPr>
            <p:cNvSpPr txBox="1"/>
            <p:nvPr/>
          </p:nvSpPr>
          <p:spPr>
            <a:xfrm>
              <a:off x="1398210" y="3466496"/>
              <a:ext cx="311815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Public Sans Web"/>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inter"/>
                  <a:ea typeface="+mn-ea"/>
                  <a:cs typeface="+mn-cs"/>
                </a:rPr>
                <a:t>OSIRIS-</a:t>
              </a:r>
              <a:r>
                <a:rPr kumimoji="0" lang="en-US" sz="3200" b="1" i="0" u="none" strike="noStrike" kern="1200" cap="none" spc="0" normalizeH="0" baseline="0" noProof="0" err="1">
                  <a:ln>
                    <a:noFill/>
                  </a:ln>
                  <a:solidFill>
                    <a:srgbClr val="FFFFFF"/>
                  </a:solidFill>
                  <a:effectLst/>
                  <a:uLnTx/>
                  <a:uFillTx/>
                  <a:latin typeface="inter"/>
                  <a:ea typeface="+mn-ea"/>
                  <a:cs typeface="+mn-cs"/>
                </a:rPr>
                <a:t>REx</a:t>
              </a:r>
              <a:endParaRPr kumimoji="0" lang="en-US" sz="3200" b="1" i="0" u="none" strike="noStrike" kern="1200" cap="none" spc="0" normalizeH="0" baseline="0" noProof="0">
                <a:ln>
                  <a:noFill/>
                </a:ln>
                <a:solidFill>
                  <a:srgbClr val="FFFFFF"/>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ublic Sans Web"/>
                  <a:ea typeface="+mn-ea"/>
                  <a:cs typeface="+mn-cs"/>
                </a:rPr>
                <a:t>Origins, Spectral Interpretation, Resource Identification, and Security – Regolith Explorer</a:t>
              </a:r>
            </a:p>
          </p:txBody>
        </p:sp>
        <p:pic>
          <p:nvPicPr>
            <p:cNvPr id="5" name="Picture 4" descr="A white triangle with a blue inner border. In the middle is a round, grey lump, with a red swoosh wrapped around it. An object with wings hovers over the lump on its top left. Underneath this scene, is the mission name, and underneath that is a brief description of it.">
              <a:extLst>
                <a:ext uri="{FF2B5EF4-FFF2-40B4-BE49-F238E27FC236}">
                  <a16:creationId xmlns:a16="http://schemas.microsoft.com/office/drawing/2014/main" id="{992D5A8E-A17A-4EC7-D37A-84B5AC0E55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07066" y="2790852"/>
              <a:ext cx="1231296" cy="1058581"/>
            </a:xfrm>
            <a:prstGeom prst="rect">
              <a:avLst/>
            </a:prstGeom>
          </p:spPr>
        </p:pic>
      </p:grpSp>
      <p:pic>
        <p:nvPicPr>
          <p:cNvPr id="8" name="Picture 7" descr="Mari Montoya, left, and Curtis Calva, right, use tools to collect asteroid particles from the base of a canister on Sept. 27, 2023, at Johnson Space Center in Houston.">
            <a:extLst>
              <a:ext uri="{FF2B5EF4-FFF2-40B4-BE49-F238E27FC236}">
                <a16:creationId xmlns:a16="http://schemas.microsoft.com/office/drawing/2014/main" id="{16C4753B-0468-CBA6-8F04-D551CB011D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2495" y="3534486"/>
            <a:ext cx="3481010" cy="24016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descr="A space capsule from NASA’s Osiris-REx mission to the asteroid Bennu landed in Utah on Sunday. The sample of rocks and dust—the largest ever collected from an asteroid—could help scientists better understand our solar system.">
            <a:extLst>
              <a:ext uri="{FF2B5EF4-FFF2-40B4-BE49-F238E27FC236}">
                <a16:creationId xmlns:a16="http://schemas.microsoft.com/office/drawing/2014/main" id="{EF564CFE-5EC6-0DBA-7F14-644BC295095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4305" y="989217"/>
            <a:ext cx="3444723" cy="235166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1568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CC8585-C973-9163-6005-661E5C316BBA}"/>
              </a:ext>
            </a:extLst>
          </p:cNvPr>
          <p:cNvSpPr>
            <a:spLocks noGrp="1"/>
          </p:cNvSpPr>
          <p:nvPr>
            <p:ph type="body" sz="quarter" idx="12"/>
          </p:nvPr>
        </p:nvSpPr>
        <p:spPr/>
        <p:txBody>
          <a:bodyPr lIns="91440" tIns="45720" rIns="91440" bIns="45720" anchor="ctr" anchorCtr="0"/>
          <a:lstStyle/>
          <a:p>
            <a:r>
              <a:rPr lang="en-US">
                <a:latin typeface="Arial"/>
                <a:cs typeface="Arial"/>
              </a:rPr>
              <a:t>PACE Mission</a:t>
            </a:r>
          </a:p>
        </p:txBody>
      </p:sp>
      <p:pic>
        <p:nvPicPr>
          <p:cNvPr id="7" name="Picture 6" descr="PACE logo">
            <a:extLst>
              <a:ext uri="{FF2B5EF4-FFF2-40B4-BE49-F238E27FC236}">
                <a16:creationId xmlns:a16="http://schemas.microsoft.com/office/drawing/2014/main" id="{A7B67862-097B-250D-208C-5CEECD9E95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87" y="765629"/>
            <a:ext cx="12181113" cy="4564740"/>
          </a:xfrm>
          <a:prstGeom prst="rect">
            <a:avLst/>
          </a:prstGeom>
        </p:spPr>
      </p:pic>
      <p:sp>
        <p:nvSpPr>
          <p:cNvPr id="8" name="TextBox 7">
            <a:extLst>
              <a:ext uri="{FF2B5EF4-FFF2-40B4-BE49-F238E27FC236}">
                <a16:creationId xmlns:a16="http://schemas.microsoft.com/office/drawing/2014/main" id="{0C7F577E-8CD7-4A4C-1ED4-DF836870137A}"/>
              </a:ext>
            </a:extLst>
          </p:cNvPr>
          <p:cNvSpPr txBox="1"/>
          <p:nvPr/>
        </p:nvSpPr>
        <p:spPr>
          <a:xfrm>
            <a:off x="1273628" y="5519057"/>
            <a:ext cx="97808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Learn more at </a:t>
            </a:r>
            <a:r>
              <a:rPr kumimoji="0" lang="en-US" sz="1800" b="0" i="0" u="none" strike="noStrike" kern="1200" cap="none" spc="0" normalizeH="0" baseline="0" noProof="0">
                <a:ln>
                  <a:noFill/>
                </a:ln>
                <a:solidFill>
                  <a:srgbClr val="000000"/>
                </a:solidFill>
                <a:effectLst/>
                <a:uLnTx/>
                <a:uFillTx/>
                <a:latin typeface="Arial"/>
                <a:ea typeface="+mn-lt"/>
                <a:cs typeface="Arial" panose="020B0604020202020204"/>
                <a:hlinkClick r:id="rId4"/>
              </a:rPr>
              <a:t>https://pace.gsfc.nasa.gov/</a:t>
            </a:r>
            <a:r>
              <a:rPr kumimoji="0" lang="en-US" sz="1800" b="0" i="0" u="none" strike="noStrike" kern="1200" cap="none" spc="0" normalizeH="0" baseline="0" noProof="0">
                <a:ln>
                  <a:noFill/>
                </a:ln>
                <a:solidFill>
                  <a:srgbClr val="000000"/>
                </a:solidFill>
                <a:effectLst/>
                <a:uLnTx/>
                <a:uFillTx/>
                <a:latin typeface="Arial"/>
                <a:ea typeface="+mn-lt"/>
                <a:cs typeface="Arial" panose="020B0604020202020204"/>
              </a:rPr>
              <a:t> </a:t>
            </a:r>
            <a:endParaRPr kumimoji="0" lang="en-US" sz="18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29851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466ED-00BD-9889-57C5-50D0DE70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FBA54-5048-188C-F7A3-0AFCF0471984}"/>
              </a:ext>
            </a:extLst>
          </p:cNvPr>
          <p:cNvSpPr>
            <a:spLocks noGrp="1"/>
          </p:cNvSpPr>
          <p:nvPr>
            <p:ph type="ctrTitle" idx="4294967295"/>
          </p:nvPr>
        </p:nvSpPr>
        <p:spPr>
          <a:xfrm>
            <a:off x="1524000" y="1633579"/>
            <a:ext cx="9144000" cy="541337"/>
          </a:xfrm>
          <a:prstGeom prst="rect">
            <a:avLst/>
          </a:prstGeom>
        </p:spPr>
        <p:txBody>
          <a:bodyPr lIns="91440" tIns="45720" rIns="91440" bIns="45720" anchor="t"/>
          <a:lstStyle/>
          <a:p>
            <a:pPr algn="ctr"/>
            <a:r>
              <a:rPr lang="en-US" dirty="0">
                <a:solidFill>
                  <a:schemeClr val="bg1"/>
                </a:solidFill>
                <a:latin typeface="Calibri"/>
                <a:cs typeface="Arial"/>
              </a:rPr>
              <a:t>NASA Chief Information Officer</a:t>
            </a:r>
            <a:br>
              <a:rPr lang="en-US" b="1" dirty="0">
                <a:latin typeface="Calibri"/>
                <a:cs typeface="Arial" panose="020B0604020202020204" pitchFamily="34" charset="0"/>
              </a:rPr>
            </a:br>
            <a:r>
              <a:rPr lang="en-US" sz="2800" i="1" dirty="0">
                <a:solidFill>
                  <a:schemeClr val="bg1"/>
                </a:solidFill>
                <a:latin typeface="Calibri"/>
                <a:cs typeface="Arial"/>
              </a:rPr>
              <a:t>Organization, Services, Priorities</a:t>
            </a:r>
            <a:endParaRPr lang="en-US" i="1" dirty="0">
              <a:solidFill>
                <a:schemeClr val="bg1"/>
              </a:solidFill>
              <a:latin typeface="Calibri"/>
              <a:cs typeface="Arial"/>
            </a:endParaRPr>
          </a:p>
        </p:txBody>
      </p:sp>
    </p:spTree>
    <p:extLst>
      <p:ext uri="{BB962C8B-B14F-4D97-AF65-F5344CB8AC3E}">
        <p14:creationId xmlns:p14="http://schemas.microsoft.com/office/powerpoint/2010/main" val="124371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4557818-60A2-4E55-BBB4-6962B63863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8E2F8-403F-1043-AF70-73888A744859}"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C2C7365D-9FC5-4E88-A990-AF46E3F14A4D}"/>
              </a:ext>
              <a:ext uri="{C183D7F6-B498-43B3-948B-1728B52AA6E4}">
                <adec:decorative xmlns:adec="http://schemas.microsoft.com/office/drawing/2017/decorative" val="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62800" y="1907012"/>
            <a:ext cx="4583746" cy="338328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415581D6-F167-4A4E-B731-44BDDDEA653D}"/>
              </a:ext>
            </a:extLst>
          </p:cNvPr>
          <p:cNvSpPr>
            <a:spLocks noGrp="1"/>
          </p:cNvSpPr>
          <p:nvPr>
            <p:ph type="body" sz="quarter" idx="13"/>
          </p:nvPr>
        </p:nvSpPr>
        <p:spPr>
          <a:xfrm>
            <a:off x="620486" y="1534886"/>
            <a:ext cx="6291943" cy="5040085"/>
          </a:xfrm>
        </p:spPr>
        <p:txBody>
          <a:bodyPr/>
          <a:lstStyle/>
          <a:p>
            <a:pPr marL="0" indent="0">
              <a:buNone/>
            </a:pPr>
            <a:r>
              <a:rPr lang="en-US" b="1">
                <a:latin typeface="Calibri" panose="020F0502020204030204" pitchFamily="34" charset="0"/>
                <a:cs typeface="Calibri" panose="020F0502020204030204" pitchFamily="34" charset="0"/>
              </a:rPr>
              <a:t>The NASA Office of the Chief Information Officer is responsible for NASA IT policy and operations.</a:t>
            </a:r>
          </a:p>
          <a:p>
            <a:pPr lvl="1">
              <a:spcBef>
                <a:spcPts val="600"/>
              </a:spcBef>
              <a:spcAft>
                <a:spcPts val="600"/>
              </a:spcAft>
            </a:pPr>
            <a:r>
              <a:rPr lang="en-US" sz="2800">
                <a:latin typeface="Calibri" panose="020F0502020204030204" pitchFamily="34" charset="0"/>
                <a:cs typeface="Calibri" panose="020F0502020204030204" pitchFamily="34" charset="0"/>
              </a:rPr>
              <a:t>10 Centers</a:t>
            </a:r>
          </a:p>
          <a:p>
            <a:pPr lvl="1">
              <a:spcBef>
                <a:spcPts val="600"/>
              </a:spcBef>
              <a:spcAft>
                <a:spcPts val="600"/>
              </a:spcAft>
            </a:pPr>
            <a:r>
              <a:rPr lang="en-US" sz="2800">
                <a:latin typeface="Calibri" panose="020F0502020204030204" pitchFamily="34" charset="0"/>
                <a:cs typeface="Calibri" panose="020F0502020204030204" pitchFamily="34" charset="0"/>
              </a:rPr>
              <a:t>3 Divisions</a:t>
            </a:r>
          </a:p>
          <a:p>
            <a:pPr lvl="1">
              <a:spcBef>
                <a:spcPts val="600"/>
              </a:spcBef>
              <a:spcAft>
                <a:spcPts val="600"/>
              </a:spcAft>
            </a:pPr>
            <a:r>
              <a:rPr lang="en-US" sz="2800">
                <a:latin typeface="Calibri" panose="020F0502020204030204" pitchFamily="34" charset="0"/>
                <a:cs typeface="Calibri" panose="020F0502020204030204" pitchFamily="34" charset="0"/>
              </a:rPr>
              <a:t>8 Agency-level offices</a:t>
            </a:r>
          </a:p>
          <a:p>
            <a:pPr lvl="1">
              <a:spcBef>
                <a:spcPts val="600"/>
              </a:spcBef>
              <a:spcAft>
                <a:spcPts val="600"/>
              </a:spcAft>
            </a:pPr>
            <a:r>
              <a:rPr lang="en-US" sz="2800">
                <a:latin typeface="Calibri" panose="020F0502020204030204" pitchFamily="34" charset="0"/>
                <a:cs typeface="Calibri" panose="020F0502020204030204" pitchFamily="34" charset="0"/>
              </a:rPr>
              <a:t>6 Service lines</a:t>
            </a:r>
          </a:p>
          <a:p>
            <a:pPr lvl="1">
              <a:spcBef>
                <a:spcPts val="600"/>
              </a:spcBef>
              <a:spcAft>
                <a:spcPts val="600"/>
              </a:spcAft>
            </a:pPr>
            <a:r>
              <a:rPr lang="en-US" sz="2800">
                <a:latin typeface="Calibri" panose="020F0502020204030204" pitchFamily="34" charset="0"/>
                <a:cs typeface="Calibri" panose="020F0502020204030204" pitchFamily="34" charset="0"/>
              </a:rPr>
              <a:t>~750 civil servants and &gt; 2,000 contractors</a:t>
            </a:r>
          </a:p>
        </p:txBody>
      </p:sp>
      <p:sp>
        <p:nvSpPr>
          <p:cNvPr id="3" name="Title 2">
            <a:extLst>
              <a:ext uri="{FF2B5EF4-FFF2-40B4-BE49-F238E27FC236}">
                <a16:creationId xmlns:a16="http://schemas.microsoft.com/office/drawing/2014/main" id="{1B5D622F-7768-234B-A391-E5F345A164D6}"/>
              </a:ext>
            </a:extLst>
          </p:cNvPr>
          <p:cNvSpPr>
            <a:spLocks noGrp="1"/>
          </p:cNvSpPr>
          <p:nvPr>
            <p:ph type="title"/>
          </p:nvPr>
        </p:nvSpPr>
        <p:spPr>
          <a:xfrm>
            <a:off x="2257425" y="365125"/>
            <a:ext cx="9097963" cy="750443"/>
          </a:xfrm>
        </p:spPr>
        <p:txBody>
          <a:bodyPr/>
          <a:lstStyle/>
          <a:p>
            <a:pPr algn="r"/>
            <a:r>
              <a:rPr lang="en-US" sz="3600" dirty="0">
                <a:latin typeface="Calibri Light" panose="020F0302020204030204" pitchFamily="34" charset="0"/>
                <a:cs typeface="Calibri Light" panose="020F0302020204030204" pitchFamily="34" charset="0"/>
              </a:rPr>
              <a:t>About the NASA Office of the CIO</a:t>
            </a:r>
          </a:p>
        </p:txBody>
      </p:sp>
    </p:spTree>
    <p:extLst>
      <p:ext uri="{BB962C8B-B14F-4D97-AF65-F5344CB8AC3E}">
        <p14:creationId xmlns:p14="http://schemas.microsoft.com/office/powerpoint/2010/main" val="2036764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36CBEE-DA95-9CF4-BB45-E588B28917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8E2F8-403F-1043-AF70-73888A744859}"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F7D870E-2D69-F4CB-573D-78065AF07D0D}"/>
              </a:ext>
            </a:extLst>
          </p:cNvPr>
          <p:cNvSpPr>
            <a:spLocks noGrp="1"/>
          </p:cNvSpPr>
          <p:nvPr>
            <p:ph type="title"/>
          </p:nvPr>
        </p:nvSpPr>
        <p:spPr/>
        <p:txBody>
          <a:bodyPr lIns="91440" tIns="45720" rIns="91440" bIns="45720" anchor="t"/>
          <a:lstStyle/>
          <a:p>
            <a:r>
              <a:rPr lang="en-US" sz="3600" dirty="0">
                <a:latin typeface="Calibri"/>
                <a:cs typeface="Calibri Light"/>
              </a:rPr>
              <a:t>OCIO Organizational Structure</a:t>
            </a:r>
          </a:p>
        </p:txBody>
      </p:sp>
      <p:sp>
        <p:nvSpPr>
          <p:cNvPr id="3" name="AutoShape 2">
            <a:extLst>
              <a:ext uri="{FF2B5EF4-FFF2-40B4-BE49-F238E27FC236}">
                <a16:creationId xmlns:a16="http://schemas.microsoft.com/office/drawing/2014/main" id="{4412A114-47A5-2B5F-B8A6-CA3EDB5224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AutoShape 2">
            <a:extLst>
              <a:ext uri="{FF2B5EF4-FFF2-40B4-BE49-F238E27FC236}">
                <a16:creationId xmlns:a16="http://schemas.microsoft.com/office/drawing/2014/main" id="{0E6F8003-2C29-8CDA-BA45-27D0DC4EB05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AutoShape 4">
            <a:extLst>
              <a:ext uri="{FF2B5EF4-FFF2-40B4-BE49-F238E27FC236}">
                <a16:creationId xmlns:a16="http://schemas.microsoft.com/office/drawing/2014/main" id="{3557B253-FBAA-016F-64F3-A3AB0D3D2601}"/>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NASA OCIO organizational chart">
            <a:extLst>
              <a:ext uri="{FF2B5EF4-FFF2-40B4-BE49-F238E27FC236}">
                <a16:creationId xmlns:a16="http://schemas.microsoft.com/office/drawing/2014/main" id="{3704FAA4-A39E-0E38-3F9E-21515168909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7942" t="7317" r="7999" b="13519"/>
          <a:stretch/>
        </p:blipFill>
        <p:spPr bwMode="auto">
          <a:xfrm>
            <a:off x="1366787" y="1156071"/>
            <a:ext cx="9731141" cy="556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332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1A0406-2662-49D4-A280-B4BF83F8883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22CFD4-F5F2-174F-B843-27F166FF9815}"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71" name="Title 70">
            <a:extLst>
              <a:ext uri="{FF2B5EF4-FFF2-40B4-BE49-F238E27FC236}">
                <a16:creationId xmlns:a16="http://schemas.microsoft.com/office/drawing/2014/main" id="{7F3EFFF2-5A32-4F83-CEDF-EB6333A30E0C}"/>
              </a:ext>
            </a:extLst>
          </p:cNvPr>
          <p:cNvSpPr>
            <a:spLocks noGrp="1"/>
          </p:cNvSpPr>
          <p:nvPr>
            <p:ph type="title"/>
          </p:nvPr>
        </p:nvSpPr>
        <p:spPr>
          <a:xfrm>
            <a:off x="3645725" y="208450"/>
            <a:ext cx="8318357" cy="750443"/>
          </a:xfrm>
        </p:spPr>
        <p:txBody>
          <a:bodyPr/>
          <a:lstStyle/>
          <a:p>
            <a:pPr algn="r"/>
            <a:r>
              <a:rPr kumimoji="0" lang="en-US" sz="3600" i="0" u="none" strike="noStrike" kern="1200" cap="none" spc="0" normalizeH="0" baseline="0" noProof="0" dirty="0">
                <a:ln>
                  <a:noFill/>
                </a:ln>
                <a:effectLst/>
                <a:uLnTx/>
                <a:uFillTx/>
                <a:latin typeface="Calibri" panose="020F0502020204030204" pitchFamily="34" charset="0"/>
                <a:ea typeface="MS PGothic" pitchFamily="34" charset="-128"/>
                <a:cs typeface="Calibri" panose="020F0502020204030204" pitchFamily="34" charset="0"/>
              </a:rPr>
              <a:t>NASA OCIO Services &amp; Capabilities</a:t>
            </a:r>
            <a:br>
              <a:rPr lang="en-US" sz="4000" b="1" dirty="0"/>
            </a:br>
            <a:endParaRPr lang="en-US" dirty="0"/>
          </a:p>
        </p:txBody>
      </p:sp>
      <p:grpSp>
        <p:nvGrpSpPr>
          <p:cNvPr id="39" name="Group 38">
            <a:extLst>
              <a:ext uri="{FF2B5EF4-FFF2-40B4-BE49-F238E27FC236}">
                <a16:creationId xmlns:a16="http://schemas.microsoft.com/office/drawing/2014/main" id="{5C0454A9-EEF4-D56F-4BF5-E832FA981A18}"/>
              </a:ext>
            </a:extLst>
          </p:cNvPr>
          <p:cNvGrpSpPr/>
          <p:nvPr/>
        </p:nvGrpSpPr>
        <p:grpSpPr>
          <a:xfrm>
            <a:off x="255922" y="1248976"/>
            <a:ext cx="11558015" cy="3003312"/>
            <a:chOff x="91441" y="1060704"/>
            <a:chExt cx="11558015" cy="3003312"/>
          </a:xfrm>
        </p:grpSpPr>
        <p:grpSp>
          <p:nvGrpSpPr>
            <p:cNvPr id="115" name="Group 114">
              <a:extLst>
                <a:ext uri="{FF2B5EF4-FFF2-40B4-BE49-F238E27FC236}">
                  <a16:creationId xmlns:a16="http://schemas.microsoft.com/office/drawing/2014/main" id="{5370B83E-5626-B242-2709-E846C673DFE0}"/>
                </a:ext>
              </a:extLst>
            </p:cNvPr>
            <p:cNvGrpSpPr/>
            <p:nvPr/>
          </p:nvGrpSpPr>
          <p:grpSpPr>
            <a:xfrm>
              <a:off x="91441" y="1063743"/>
              <a:ext cx="1857594" cy="3000273"/>
              <a:chOff x="7298443" y="1216151"/>
              <a:chExt cx="1793408" cy="3000273"/>
            </a:xfrm>
          </p:grpSpPr>
          <p:sp>
            <p:nvSpPr>
              <p:cNvPr id="125" name="Rectangle 124">
                <a:extLst>
                  <a:ext uri="{FF2B5EF4-FFF2-40B4-BE49-F238E27FC236}">
                    <a16:creationId xmlns:a16="http://schemas.microsoft.com/office/drawing/2014/main" id="{565BB07A-57EE-24C2-A782-5D247634AA9A}"/>
                  </a:ext>
                </a:extLst>
              </p:cNvPr>
              <p:cNvSpPr/>
              <p:nvPr/>
            </p:nvSpPr>
            <p:spPr>
              <a:xfrm>
                <a:off x="7299759" y="1754590"/>
                <a:ext cx="1792092" cy="2461834"/>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Business Intelligence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Cybersecurity Applications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Flight Ops Support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Microsoft Power Apps Platform</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Robotic Process Automation</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Science &amp; Engineering Apps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ServiceNow Platform</a:t>
                </a:r>
                <a:endParaRPr kumimoji="0" lang="en-US" sz="500" b="0" i="0" u="none" strike="noStrike" kern="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200"/>
                  </a:spcAft>
                  <a:buClrTx/>
                  <a:buSzTx/>
                  <a:buFontTx/>
                  <a:buNone/>
                  <a:tabLst/>
                  <a:defRPr/>
                </a:pPr>
                <a:endParaRPr kumimoji="0" lang="en-US" sz="500" b="0" i="0" u="none" strike="noStrike" kern="0" cap="none" spc="0" normalizeH="0" baseline="0" noProof="0">
                  <a:ln>
                    <a:noFill/>
                  </a:ln>
                  <a:solidFill>
                    <a:prstClr val="black"/>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900" b="0" i="0" u="none" strike="noStrike" kern="0" cap="none" spc="0" normalizeH="0" baseline="0" noProof="0">
                    <a:ln>
                      <a:noFill/>
                    </a:ln>
                    <a:solidFill>
                      <a:prstClr val="black"/>
                    </a:solidFill>
                    <a:effectLst/>
                    <a:uLnTx/>
                    <a:uFillTx/>
                    <a:latin typeface="Arial"/>
                    <a:ea typeface="+mn-ea"/>
                    <a:cs typeface="Arial"/>
                  </a:rPr>
                  <a:t>Business Applications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900" b="0" i="0" u="none" strike="noStrike" kern="0" cap="none" spc="0" normalizeH="0" baseline="0" noProof="0">
                    <a:ln>
                      <a:noFill/>
                    </a:ln>
                    <a:solidFill>
                      <a:prstClr val="black"/>
                    </a:solidFill>
                    <a:effectLst/>
                    <a:uLnTx/>
                    <a:uFillTx/>
                    <a:latin typeface="Arial"/>
                    <a:ea typeface="+mn-ea"/>
                    <a:cs typeface="Arial"/>
                  </a:rPr>
                  <a:t>Integration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900" b="0" i="0" u="none" strike="noStrike" kern="0" cap="none" spc="0" normalizeH="0" baseline="0" noProof="0">
                    <a:ln>
                      <a:noFill/>
                    </a:ln>
                    <a:solidFill>
                      <a:prstClr val="black"/>
                    </a:solidFill>
                    <a:effectLst/>
                    <a:uLnTx/>
                    <a:uFillTx/>
                    <a:latin typeface="Arial"/>
                    <a:ea typeface="+mn-ea"/>
                    <a:cs typeface="Arial"/>
                  </a:rPr>
                  <a:t>IT Tool Applications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900" b="0" i="0" u="none" strike="noStrike" kern="0" cap="none" spc="0" normalizeH="0" baseline="0" noProof="0">
                    <a:ln>
                      <a:noFill/>
                    </a:ln>
                    <a:solidFill>
                      <a:prstClr val="black"/>
                    </a:solidFill>
                    <a:effectLst/>
                    <a:uLnTx/>
                    <a:uFillTx/>
                    <a:latin typeface="Arial"/>
                    <a:ea typeface="+mn-ea"/>
                    <a:cs typeface="Arial"/>
                  </a:rPr>
                  <a:t>IT Management</a:t>
                </a:r>
              </a:p>
            </p:txBody>
          </p:sp>
          <p:sp>
            <p:nvSpPr>
              <p:cNvPr id="122" name="Rectangle 121">
                <a:extLst>
                  <a:ext uri="{FF2B5EF4-FFF2-40B4-BE49-F238E27FC236}">
                    <a16:creationId xmlns:a16="http://schemas.microsoft.com/office/drawing/2014/main" id="{659CB4FE-02BB-2A61-85AE-1E5BB57E9B24}"/>
                  </a:ext>
                </a:extLst>
              </p:cNvPr>
              <p:cNvSpPr/>
              <p:nvPr/>
            </p:nvSpPr>
            <p:spPr>
              <a:xfrm>
                <a:off x="7298443" y="1216151"/>
                <a:ext cx="1792092" cy="532283"/>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panose="020B0A04020102020204" pitchFamily="34" charset="0"/>
                    <a:ea typeface="+mn-ea"/>
                    <a:cs typeface="+mn-cs"/>
                  </a:rPr>
                  <a:t>Applications &amp; Platforms</a:t>
                </a:r>
              </a:p>
            </p:txBody>
          </p:sp>
        </p:grpSp>
        <p:grpSp>
          <p:nvGrpSpPr>
            <p:cNvPr id="36" name="Group 35">
              <a:extLst>
                <a:ext uri="{FF2B5EF4-FFF2-40B4-BE49-F238E27FC236}">
                  <a16:creationId xmlns:a16="http://schemas.microsoft.com/office/drawing/2014/main" id="{2949CDD9-B825-EE7B-2B62-7C7B9D88B215}"/>
                </a:ext>
              </a:extLst>
            </p:cNvPr>
            <p:cNvGrpSpPr/>
            <p:nvPr/>
          </p:nvGrpSpPr>
          <p:grpSpPr>
            <a:xfrm>
              <a:off x="2022145" y="1060704"/>
              <a:ext cx="1858274" cy="2999232"/>
              <a:chOff x="2022145" y="1060704"/>
              <a:chExt cx="1858274" cy="2999232"/>
            </a:xfrm>
          </p:grpSpPr>
          <p:sp>
            <p:nvSpPr>
              <p:cNvPr id="130" name="Rectangle 129">
                <a:extLst>
                  <a:ext uri="{FF2B5EF4-FFF2-40B4-BE49-F238E27FC236}">
                    <a16:creationId xmlns:a16="http://schemas.microsoft.com/office/drawing/2014/main" id="{D783EF61-18BA-C7A8-EA35-18F2BF6EE523}"/>
                  </a:ext>
                </a:extLst>
              </p:cNvPr>
              <p:cNvSpPr/>
              <p:nvPr/>
            </p:nvSpPr>
            <p:spPr>
              <a:xfrm>
                <a:off x="2024188" y="1600200"/>
                <a:ext cx="1856231" cy="2459736"/>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Cloud Compliance Support</a:t>
                </a:r>
                <a:endPar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Could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Data Center Services</a:t>
                </a:r>
                <a:endParaRPr kumimoji="0" lang="en-US" sz="500" b="0" i="0" u="none" strike="noStrike" kern="0" cap="none" spc="0" normalizeH="0" baseline="0" noProof="0">
                  <a:ln>
                    <a:noFill/>
                  </a:ln>
                  <a:solidFill>
                    <a:prstClr val="black"/>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500" b="0" i="0" u="none" strike="noStrike" kern="0" cap="none" spc="0" normalizeH="0" baseline="0" noProof="0">
                  <a:ln>
                    <a:noFill/>
                  </a:ln>
                  <a:solidFill>
                    <a:prstClr val="black"/>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Business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IT Management</a:t>
                </a:r>
                <a:endParaRPr kumimoji="0" lang="en-US" sz="900" b="0" i="0" u="none" strike="noStrike" kern="0" cap="none" spc="0" normalizeH="0" baseline="0" noProof="0">
                  <a:ln>
                    <a:noFill/>
                  </a:ln>
                  <a:solidFill>
                    <a:prstClr val="black"/>
                  </a:solidFill>
                  <a:effectLst/>
                  <a:uLnTx/>
                  <a:uFillTx/>
                  <a:latin typeface="Arial"/>
                  <a:ea typeface="+mn-ea"/>
                  <a:cs typeface="Arial"/>
                </a:endParaRPr>
              </a:p>
            </p:txBody>
          </p:sp>
          <p:sp>
            <p:nvSpPr>
              <p:cNvPr id="127" name="Rectangle 126">
                <a:extLst>
                  <a:ext uri="{FF2B5EF4-FFF2-40B4-BE49-F238E27FC236}">
                    <a16:creationId xmlns:a16="http://schemas.microsoft.com/office/drawing/2014/main" id="{9C62A2E8-54BC-32CB-F45D-53A568FDCDCE}"/>
                  </a:ext>
                </a:extLst>
              </p:cNvPr>
              <p:cNvSpPr/>
              <p:nvPr/>
            </p:nvSpPr>
            <p:spPr>
              <a:xfrm>
                <a:off x="2022145" y="1060704"/>
                <a:ext cx="1856231" cy="530352"/>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Cloud &amp; Computing</a:t>
                </a:r>
                <a:br>
                  <a:rPr kumimoji="0" lang="en-US" sz="1100" b="0" i="0" u="none" strike="noStrike" kern="0" cap="none" spc="0" normalizeH="0" baseline="0" noProof="0">
                    <a:ln>
                      <a:noFill/>
                    </a:ln>
                    <a:solidFill>
                      <a:prstClr val="white"/>
                    </a:solidFill>
                    <a:effectLst/>
                    <a:uLnTx/>
                    <a:uFillTx/>
                    <a:latin typeface="Arial Black"/>
                    <a:ea typeface="+mn-ea"/>
                    <a:cs typeface="+mn-cs"/>
                  </a:rPr>
                </a:br>
                <a:endParaRPr kumimoji="0" lang="en-US" sz="1100" b="0" i="0" u="none" strike="noStrike" kern="0" cap="none" spc="0" normalizeH="0" baseline="0" noProof="0">
                  <a:ln>
                    <a:noFill/>
                  </a:ln>
                  <a:solidFill>
                    <a:prstClr val="white"/>
                  </a:solidFill>
                  <a:effectLst/>
                  <a:uLnTx/>
                  <a:uFillTx/>
                  <a:latin typeface="Arial Black"/>
                  <a:ea typeface="+mn-ea"/>
                  <a:cs typeface="+mn-cs"/>
                </a:endParaRPr>
              </a:p>
            </p:txBody>
          </p:sp>
        </p:grpSp>
        <p:grpSp>
          <p:nvGrpSpPr>
            <p:cNvPr id="116" name="Group 115">
              <a:extLst>
                <a:ext uri="{FF2B5EF4-FFF2-40B4-BE49-F238E27FC236}">
                  <a16:creationId xmlns:a16="http://schemas.microsoft.com/office/drawing/2014/main" id="{CF45DE2A-9380-9757-86E9-A84CF2D2BA24}"/>
                </a:ext>
              </a:extLst>
            </p:cNvPr>
            <p:cNvGrpSpPr/>
            <p:nvPr/>
          </p:nvGrpSpPr>
          <p:grpSpPr>
            <a:xfrm>
              <a:off x="3959354" y="1060704"/>
              <a:ext cx="1858131" cy="2999232"/>
              <a:chOff x="8721162" y="1213112"/>
              <a:chExt cx="1793927" cy="2999232"/>
            </a:xfrm>
          </p:grpSpPr>
          <p:sp>
            <p:nvSpPr>
              <p:cNvPr id="120" name="Rectangle 119">
                <a:extLst>
                  <a:ext uri="{FF2B5EF4-FFF2-40B4-BE49-F238E27FC236}">
                    <a16:creationId xmlns:a16="http://schemas.microsoft.com/office/drawing/2014/main" id="{332B47F2-4C47-D724-0F51-EA7A8C423A97}"/>
                  </a:ext>
                </a:extLst>
              </p:cNvPr>
              <p:cNvSpPr/>
              <p:nvPr/>
            </p:nvSpPr>
            <p:spPr>
              <a:xfrm>
                <a:off x="8722996" y="1752608"/>
                <a:ext cx="1792093" cy="2459736"/>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Data Platforms &amp; Engineering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Data Science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a:ln>
                    <a:noFill/>
                  </a:ln>
                  <a:solidFill>
                    <a:prstClr val="black"/>
                  </a:solidFill>
                  <a:effectLst/>
                  <a:uLnTx/>
                  <a:uFillTx/>
                  <a:latin typeface="Arial"/>
                  <a:ea typeface="+mn-lt"/>
                  <a:cs typeface="Calibri" panose="020F0502020204030204"/>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Data Stewardship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Information Collection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Records Management Service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STI Publishing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 Management</a:t>
                </a:r>
              </a:p>
            </p:txBody>
          </p:sp>
          <p:sp>
            <p:nvSpPr>
              <p:cNvPr id="117" name="Rectangle 116">
                <a:extLst>
                  <a:ext uri="{FF2B5EF4-FFF2-40B4-BE49-F238E27FC236}">
                    <a16:creationId xmlns:a16="http://schemas.microsoft.com/office/drawing/2014/main" id="{497A1EC7-7C83-0EFC-919A-5E241BA0FD05}"/>
                  </a:ext>
                </a:extLst>
              </p:cNvPr>
              <p:cNvSpPr/>
              <p:nvPr/>
            </p:nvSpPr>
            <p:spPr>
              <a:xfrm>
                <a:off x="8721162" y="1213112"/>
                <a:ext cx="1792093" cy="530352"/>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Information, Data &amp; Analytics</a:t>
                </a:r>
              </a:p>
            </p:txBody>
          </p:sp>
        </p:grpSp>
        <p:grpSp>
          <p:nvGrpSpPr>
            <p:cNvPr id="32" name="Group 31">
              <a:extLst>
                <a:ext uri="{FF2B5EF4-FFF2-40B4-BE49-F238E27FC236}">
                  <a16:creationId xmlns:a16="http://schemas.microsoft.com/office/drawing/2014/main" id="{5D8E30FF-62E3-CB7D-1E4C-93EADE6EABDC}"/>
                </a:ext>
              </a:extLst>
            </p:cNvPr>
            <p:cNvGrpSpPr/>
            <p:nvPr/>
          </p:nvGrpSpPr>
          <p:grpSpPr>
            <a:xfrm>
              <a:off x="5916168" y="1060704"/>
              <a:ext cx="3795482" cy="2999232"/>
              <a:chOff x="5916168" y="1060704"/>
              <a:chExt cx="3795482" cy="2999232"/>
            </a:xfrm>
          </p:grpSpPr>
          <p:sp>
            <p:nvSpPr>
              <p:cNvPr id="21" name="Rectangle 20">
                <a:extLst>
                  <a:ext uri="{FF2B5EF4-FFF2-40B4-BE49-F238E27FC236}">
                    <a16:creationId xmlns:a16="http://schemas.microsoft.com/office/drawing/2014/main" id="{709C72E3-6BEC-E7B2-DF22-35B5462590EF}"/>
                  </a:ext>
                </a:extLst>
              </p:cNvPr>
              <p:cNvSpPr/>
              <p:nvPr/>
            </p:nvSpPr>
            <p:spPr>
              <a:xfrm>
                <a:off x="7855419" y="1600200"/>
                <a:ext cx="1856231" cy="2459736"/>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Cable Plant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Circuits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Corporate Local Area Network</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Distributed Antenna Systems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Enterprise Systems Software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Security Infrastructure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Telephone/VOIP</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Wide Area Network</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 Management</a:t>
                </a:r>
              </a:p>
            </p:txBody>
          </p:sp>
          <p:grpSp>
            <p:nvGrpSpPr>
              <p:cNvPr id="113" name="Group 112">
                <a:extLst>
                  <a:ext uri="{FF2B5EF4-FFF2-40B4-BE49-F238E27FC236}">
                    <a16:creationId xmlns:a16="http://schemas.microsoft.com/office/drawing/2014/main" id="{08211E47-CECC-6EDF-2557-437DE539C8DA}"/>
                  </a:ext>
                </a:extLst>
              </p:cNvPr>
              <p:cNvGrpSpPr/>
              <p:nvPr/>
            </p:nvGrpSpPr>
            <p:grpSpPr>
              <a:xfrm>
                <a:off x="5916168" y="1060704"/>
                <a:ext cx="3793300" cy="2999232"/>
                <a:chOff x="-901544" y="1213112"/>
                <a:chExt cx="3662231" cy="2999232"/>
              </a:xfrm>
            </p:grpSpPr>
            <p:sp>
              <p:nvSpPr>
                <p:cNvPr id="135" name="Rectangle 134">
                  <a:extLst>
                    <a:ext uri="{FF2B5EF4-FFF2-40B4-BE49-F238E27FC236}">
                      <a16:creationId xmlns:a16="http://schemas.microsoft.com/office/drawing/2014/main" id="{2CF7288F-1594-5CDF-8BB7-1032FEC65C0C}"/>
                    </a:ext>
                  </a:extLst>
                </p:cNvPr>
                <p:cNvSpPr/>
                <p:nvPr/>
              </p:nvSpPr>
              <p:spPr>
                <a:xfrm>
                  <a:off x="-901544" y="1752608"/>
                  <a:ext cx="1792093" cy="2459736"/>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Data Center Network</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Land Mobile Radio</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Mission Ops &amp; Maintenance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Motion Picture &amp; Photo Conversion</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NASCOM Security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Operational Voice Intercom Systems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Paging &amp; Warning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Photography Operations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Recording, Storage &amp; Archival</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9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Video Operations</a:t>
                  </a:r>
                </a:p>
              </p:txBody>
            </p:sp>
            <p:sp>
              <p:nvSpPr>
                <p:cNvPr id="132" name="Rectangle 131">
                  <a:extLst>
                    <a:ext uri="{FF2B5EF4-FFF2-40B4-BE49-F238E27FC236}">
                      <a16:creationId xmlns:a16="http://schemas.microsoft.com/office/drawing/2014/main" id="{D27B5F1C-6A82-3FD4-F2CA-C43A6C210492}"/>
                    </a:ext>
                  </a:extLst>
                </p:cNvPr>
                <p:cNvSpPr/>
                <p:nvPr/>
              </p:nvSpPr>
              <p:spPr>
                <a:xfrm>
                  <a:off x="-901544" y="1213112"/>
                  <a:ext cx="3662231" cy="530352"/>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Network &amp; Telecommunications</a:t>
                  </a:r>
                </a:p>
              </p:txBody>
            </p:sp>
          </p:grpSp>
        </p:grpSp>
        <p:grpSp>
          <p:nvGrpSpPr>
            <p:cNvPr id="34" name="Group 33">
              <a:extLst>
                <a:ext uri="{FF2B5EF4-FFF2-40B4-BE49-F238E27FC236}">
                  <a16:creationId xmlns:a16="http://schemas.microsoft.com/office/drawing/2014/main" id="{FB6D16CC-5FF7-38E0-1650-107529C246D0}"/>
                </a:ext>
              </a:extLst>
            </p:cNvPr>
            <p:cNvGrpSpPr/>
            <p:nvPr/>
          </p:nvGrpSpPr>
          <p:grpSpPr>
            <a:xfrm>
              <a:off x="9793224" y="1060704"/>
              <a:ext cx="1856232" cy="2999232"/>
              <a:chOff x="9793224" y="1060704"/>
              <a:chExt cx="1856232" cy="2999232"/>
            </a:xfrm>
          </p:grpSpPr>
          <p:sp>
            <p:nvSpPr>
              <p:cNvPr id="140" name="Rectangle 139">
                <a:extLst>
                  <a:ext uri="{FF2B5EF4-FFF2-40B4-BE49-F238E27FC236}">
                    <a16:creationId xmlns:a16="http://schemas.microsoft.com/office/drawing/2014/main" id="{F3064ADE-F6E1-EE1E-2E12-C522B0C6E6E0}"/>
                  </a:ext>
                </a:extLst>
              </p:cNvPr>
              <p:cNvSpPr/>
              <p:nvPr/>
            </p:nvSpPr>
            <p:spPr>
              <a:xfrm>
                <a:off x="9793224" y="1600200"/>
                <a:ext cx="1856232" cy="2459736"/>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SEB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Conferencing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Desktops &amp; Laptops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End User Core Services*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Enterprise Content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Graphics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In-Plant Printing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MFD &amp; Network Printers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Peripherals</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Access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Credentialing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Email &amp; Instant Messaging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Identity Management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00" b="0" i="0" u="none" strike="noStrike" kern="0" cap="none" spc="0" normalizeH="0" baseline="0" noProof="0">
                    <a:ln>
                      <a:noFill/>
                    </a:ln>
                    <a:solidFill>
                      <a:prstClr val="black"/>
                    </a:solidFill>
                    <a:effectLst/>
                    <a:uLnTx/>
                    <a:uFillTx/>
                    <a:latin typeface="Arial"/>
                    <a:ea typeface="+mn-ea"/>
                    <a:cs typeface="Arial"/>
                  </a:rPr>
                  <a:t>IT Management </a:t>
                </a:r>
              </a:p>
              <a:p>
                <a:pPr marL="0" marR="0" lvl="0" indent="0" algn="l" defTabSz="914400" rtl="0" eaLnBrk="1" fontAlgn="auto" latinLnBrk="0" hangingPunct="1">
                  <a:lnSpc>
                    <a:spcPct val="100000"/>
                  </a:lnSpc>
                  <a:spcBef>
                    <a:spcPts val="0"/>
                  </a:spcBef>
                  <a:spcAft>
                    <a:spcPts val="200"/>
                  </a:spcAft>
                  <a:buClrTx/>
                  <a:buSzTx/>
                  <a:buFontTx/>
                  <a:buNone/>
                  <a:tabLst/>
                  <a:defRPr/>
                </a:pPr>
                <a:endParaRPr kumimoji="0" lang="en-US" sz="800" b="0" i="0" u="none" strike="noStrike" kern="0" cap="none" spc="0" normalizeH="0" baseline="0" noProof="0">
                  <a:ln>
                    <a:noFill/>
                  </a:ln>
                  <a:solidFill>
                    <a:prstClr val="black"/>
                  </a:solidFill>
                  <a:effectLst/>
                  <a:uLnTx/>
                  <a:uFillTx/>
                  <a:latin typeface="Arial"/>
                  <a:ea typeface="+mn-ea"/>
                  <a:cs typeface="Arial"/>
                </a:endParaRPr>
              </a:p>
            </p:txBody>
          </p:sp>
          <p:sp>
            <p:nvSpPr>
              <p:cNvPr id="137" name="Rectangle 136">
                <a:extLst>
                  <a:ext uri="{FF2B5EF4-FFF2-40B4-BE49-F238E27FC236}">
                    <a16:creationId xmlns:a16="http://schemas.microsoft.com/office/drawing/2014/main" id="{97F64DD8-2652-FE43-3B37-8608BC2E241D}"/>
                  </a:ext>
                </a:extLst>
              </p:cNvPr>
              <p:cNvSpPr/>
              <p:nvPr/>
            </p:nvSpPr>
            <p:spPr>
              <a:xfrm>
                <a:off x="9793224" y="1060704"/>
                <a:ext cx="1856232" cy="530352"/>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Workplace &amp; Collaboration</a:t>
                </a:r>
                <a:endParaRPr kumimoji="0" lang="en-US" sz="1100" b="0" i="0" u="none" strike="noStrike" kern="0" cap="none" spc="0" normalizeH="0" baseline="0" noProof="0">
                  <a:ln>
                    <a:noFill/>
                  </a:ln>
                  <a:solidFill>
                    <a:prstClr val="white"/>
                  </a:solidFill>
                  <a:effectLst/>
                  <a:uLnTx/>
                  <a:uFillTx/>
                  <a:latin typeface="Arial Black" panose="020B0A04020102020204" pitchFamily="34" charset="0"/>
                  <a:ea typeface="+mn-ea"/>
                  <a:cs typeface="+mn-cs"/>
                </a:endParaRPr>
              </a:p>
            </p:txBody>
          </p:sp>
        </p:grpSp>
      </p:grpSp>
      <p:grpSp>
        <p:nvGrpSpPr>
          <p:cNvPr id="53" name="Group 52">
            <a:extLst>
              <a:ext uri="{FF2B5EF4-FFF2-40B4-BE49-F238E27FC236}">
                <a16:creationId xmlns:a16="http://schemas.microsoft.com/office/drawing/2014/main" id="{1B81363E-36F3-224E-26D1-2B06C06B95EC}"/>
              </a:ext>
            </a:extLst>
          </p:cNvPr>
          <p:cNvGrpSpPr/>
          <p:nvPr/>
        </p:nvGrpSpPr>
        <p:grpSpPr>
          <a:xfrm>
            <a:off x="252554" y="4330744"/>
            <a:ext cx="11561383" cy="1196027"/>
            <a:chOff x="315309" y="4142472"/>
            <a:chExt cx="11561383" cy="1196027"/>
          </a:xfrm>
        </p:grpSpPr>
        <p:sp>
          <p:nvSpPr>
            <p:cNvPr id="48" name="Rectangle 47">
              <a:extLst>
                <a:ext uri="{FF2B5EF4-FFF2-40B4-BE49-F238E27FC236}">
                  <a16:creationId xmlns:a16="http://schemas.microsoft.com/office/drawing/2014/main" id="{3A9998C2-4182-2D7D-A3FE-82D83783DD47}"/>
                </a:ext>
              </a:extLst>
            </p:cNvPr>
            <p:cNvSpPr/>
            <p:nvPr/>
          </p:nvSpPr>
          <p:spPr>
            <a:xfrm>
              <a:off x="315309" y="4562856"/>
              <a:ext cx="11561382" cy="775643"/>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912C6ABA-EA6F-8B0A-9E81-84779AD73B20}"/>
                </a:ext>
              </a:extLst>
            </p:cNvPr>
            <p:cNvSpPr/>
            <p:nvPr/>
          </p:nvSpPr>
          <p:spPr>
            <a:xfrm>
              <a:off x="561519" y="4562856"/>
              <a:ext cx="11313171" cy="775643"/>
            </a:xfrm>
            <a:prstGeom prst="rect">
              <a:avLst/>
            </a:prstGeom>
            <a:noFill/>
            <a:ln w="12700" cap="flat" cmpd="sng" algn="ctr">
              <a:noFill/>
              <a:prstDash val="solid"/>
              <a:miter lim="800000"/>
            </a:ln>
            <a:effectLst>
              <a:outerShdw sx="1000" sy="1000" algn="tl" rotWithShape="0">
                <a:prstClr val="black">
                  <a:alpha val="0"/>
                </a:prstClr>
              </a:outerShdw>
            </a:effectLst>
          </p:spPr>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Continuous Diagnostics &amp; Mitigation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CSP Audit &amp; Policy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CSP Standards, Architecture, Engineering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Cybersecurity Posture Assessment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Enterprise Assessment Services</a:t>
              </a:r>
              <a:endPar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US" sz="8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7469B06D-329E-D668-A7C6-98E25C0EBD3F}"/>
                </a:ext>
              </a:extLst>
            </p:cNvPr>
            <p:cNvSpPr/>
            <p:nvPr/>
          </p:nvSpPr>
          <p:spPr>
            <a:xfrm>
              <a:off x="4849423" y="4616324"/>
              <a:ext cx="2386795" cy="575295"/>
            </a:xfrm>
            <a:prstGeom prst="rect">
              <a:avLst/>
            </a:prstGeom>
            <a:solidFill>
              <a:srgbClr val="C9C9C9"/>
            </a:solidFill>
            <a:ln w="12700" cap="flat" cmpd="sng" algn="ctr">
              <a:noFill/>
              <a:prstDash val="solid"/>
              <a:miter lim="800000"/>
            </a:ln>
            <a:effectLst>
              <a:outerShdw dist="38099" sx="1000" sy="1000" algn="tl" rotWithShape="0">
                <a:prstClr val="black">
                  <a:alpha val="0"/>
                </a:prstClr>
              </a:outerShdw>
            </a:effectLst>
          </p:spPr>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Data Analysis, Reporting &amp; Examination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ICT Supply Chain Risk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Information System Security Officers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Security &amp; Awareness Training Center</a:t>
              </a:r>
            </a:p>
          </p:txBody>
        </p:sp>
        <p:sp>
          <p:nvSpPr>
            <p:cNvPr id="52" name="Rectangle 51">
              <a:extLst>
                <a:ext uri="{FF2B5EF4-FFF2-40B4-BE49-F238E27FC236}">
                  <a16:creationId xmlns:a16="http://schemas.microsoft.com/office/drawing/2014/main" id="{D7191528-F0B9-EA20-CFA7-457C66E85EB4}"/>
                </a:ext>
              </a:extLst>
            </p:cNvPr>
            <p:cNvSpPr/>
            <p:nvPr/>
          </p:nvSpPr>
          <p:spPr>
            <a:xfrm>
              <a:off x="8827062" y="4616324"/>
              <a:ext cx="2386795" cy="575295"/>
            </a:xfrm>
            <a:prstGeom prst="rect">
              <a:avLst/>
            </a:prstGeom>
            <a:solidFill>
              <a:srgbClr val="C9C9C9"/>
            </a:solidFill>
            <a:ln w="12700" cap="flat" cmpd="sng" algn="ctr">
              <a:noFill/>
              <a:prstDash val="solid"/>
              <a:miter lim="800000"/>
            </a:ln>
            <a:effectLst>
              <a:outerShdw dist="38099" sx="1000" sy="1000" algn="tl" rotWithShape="0">
                <a:prstClr val="black">
                  <a:alpha val="0"/>
                </a:prstClr>
              </a:outerShdw>
            </a:effectLst>
          </p:spPr>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Risk Information Security Compliance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Security Operations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SOC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71B122C4-B285-0B95-2DCA-1E6E6AF7E3F7}"/>
                </a:ext>
              </a:extLst>
            </p:cNvPr>
            <p:cNvGrpSpPr/>
            <p:nvPr/>
          </p:nvGrpSpPr>
          <p:grpSpPr>
            <a:xfrm>
              <a:off x="315309" y="4142472"/>
              <a:ext cx="11561383" cy="433319"/>
              <a:chOff x="315309" y="4162644"/>
              <a:chExt cx="11561383" cy="433319"/>
            </a:xfrm>
          </p:grpSpPr>
          <p:sp>
            <p:nvSpPr>
              <p:cNvPr id="157" name="Rectangle 156">
                <a:extLst>
                  <a:ext uri="{FF2B5EF4-FFF2-40B4-BE49-F238E27FC236}">
                    <a16:creationId xmlns:a16="http://schemas.microsoft.com/office/drawing/2014/main" id="{1FDCB147-6124-F11F-7038-98514867C250}"/>
                  </a:ext>
                </a:extLst>
              </p:cNvPr>
              <p:cNvSpPr/>
              <p:nvPr/>
            </p:nvSpPr>
            <p:spPr>
              <a:xfrm>
                <a:off x="315309" y="4162644"/>
                <a:ext cx="11561383" cy="411480"/>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Cybersecurity &amp; Privacy</a:t>
                </a:r>
              </a:p>
            </p:txBody>
          </p:sp>
          <p:sp>
            <p:nvSpPr>
              <p:cNvPr id="3" name="TextBox 2">
                <a:extLst>
                  <a:ext uri="{FF2B5EF4-FFF2-40B4-BE49-F238E27FC236}">
                    <a16:creationId xmlns:a16="http://schemas.microsoft.com/office/drawing/2014/main" id="{4FC81676-3C12-1D55-4734-365E8673FC0C}"/>
                  </a:ext>
                </a:extLst>
              </p:cNvPr>
              <p:cNvSpPr txBox="1"/>
              <p:nvPr/>
            </p:nvSpPr>
            <p:spPr>
              <a:xfrm>
                <a:off x="5528492" y="4334353"/>
                <a:ext cx="122982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Calibri" panose="020F0502020204030204"/>
                    <a:ea typeface="+mn-ea"/>
                    <a:cs typeface="+mn-cs"/>
                  </a:rPr>
                  <a:t>$110.8M; 110 FTE</a:t>
                </a:r>
              </a:p>
            </p:txBody>
          </p:sp>
        </p:grpSp>
      </p:grpSp>
      <p:grpSp>
        <p:nvGrpSpPr>
          <p:cNvPr id="2" name="Group 1">
            <a:extLst>
              <a:ext uri="{FF2B5EF4-FFF2-40B4-BE49-F238E27FC236}">
                <a16:creationId xmlns:a16="http://schemas.microsoft.com/office/drawing/2014/main" id="{6618ACCD-F8C9-89FA-763B-ED4411519837}"/>
              </a:ext>
            </a:extLst>
          </p:cNvPr>
          <p:cNvGrpSpPr/>
          <p:nvPr/>
        </p:nvGrpSpPr>
        <p:grpSpPr>
          <a:xfrm>
            <a:off x="666023" y="5605985"/>
            <a:ext cx="10761507" cy="1203221"/>
            <a:chOff x="252554" y="5605985"/>
            <a:chExt cx="10761507" cy="1203221"/>
          </a:xfrm>
        </p:grpSpPr>
        <p:grpSp>
          <p:nvGrpSpPr>
            <p:cNvPr id="46" name="Group 45">
              <a:extLst>
                <a:ext uri="{FF2B5EF4-FFF2-40B4-BE49-F238E27FC236}">
                  <a16:creationId xmlns:a16="http://schemas.microsoft.com/office/drawing/2014/main" id="{E01A4BE0-0E2F-35FF-102B-820FD36CBF87}"/>
                </a:ext>
              </a:extLst>
            </p:cNvPr>
            <p:cNvGrpSpPr/>
            <p:nvPr/>
          </p:nvGrpSpPr>
          <p:grpSpPr>
            <a:xfrm>
              <a:off x="3726431" y="5611343"/>
              <a:ext cx="3402260" cy="1197863"/>
              <a:chOff x="3936741" y="5577840"/>
              <a:chExt cx="3402260" cy="1197863"/>
            </a:xfrm>
          </p:grpSpPr>
          <p:grpSp>
            <p:nvGrpSpPr>
              <p:cNvPr id="45" name="Group 44">
                <a:extLst>
                  <a:ext uri="{FF2B5EF4-FFF2-40B4-BE49-F238E27FC236}">
                    <a16:creationId xmlns:a16="http://schemas.microsoft.com/office/drawing/2014/main" id="{2EC574FD-9DF3-CCFD-F989-71BDBDB9B1BC}"/>
                  </a:ext>
                </a:extLst>
              </p:cNvPr>
              <p:cNvGrpSpPr/>
              <p:nvPr/>
            </p:nvGrpSpPr>
            <p:grpSpPr>
              <a:xfrm>
                <a:off x="3936741" y="5998463"/>
                <a:ext cx="3401568" cy="777240"/>
                <a:chOff x="3936741" y="6012284"/>
                <a:chExt cx="3401568" cy="777240"/>
              </a:xfrm>
            </p:grpSpPr>
            <p:sp>
              <p:nvSpPr>
                <p:cNvPr id="44" name="Rectangle 43">
                  <a:extLst>
                    <a:ext uri="{FF2B5EF4-FFF2-40B4-BE49-F238E27FC236}">
                      <a16:creationId xmlns:a16="http://schemas.microsoft.com/office/drawing/2014/main" id="{FA34FE60-50C9-A59B-29BE-DF775DE52AF1}"/>
                    </a:ext>
                  </a:extLst>
                </p:cNvPr>
                <p:cNvSpPr/>
                <p:nvPr/>
              </p:nvSpPr>
              <p:spPr>
                <a:xfrm>
                  <a:off x="3936741" y="6012284"/>
                  <a:ext cx="3401568" cy="777240"/>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E-Government Fees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a:t>
                  </a:r>
                  <a:r>
                    <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Enterprise Acquisitions</a:t>
                  </a:r>
                  <a:endPar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Service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Software License &amp; Asset </a:t>
                  </a:r>
                  <a:r>
                    <a:rPr kumimoji="0" lang="en-US" sz="850" b="0" i="0" u="none" strike="noStrike" kern="1200" cap="none" spc="0" normalizeH="0" baseline="0" noProof="0" err="1">
                      <a:ln>
                        <a:noFill/>
                      </a:ln>
                      <a:solidFill>
                        <a:srgbClr val="E7E6E6">
                          <a:lumMod val="10000"/>
                        </a:srgbClr>
                      </a:solidFill>
                      <a:effectLst/>
                      <a:uLnTx/>
                      <a:uFillTx/>
                      <a:latin typeface="Arial" panose="020B0604020202020204" pitchFamily="34" charset="0"/>
                      <a:ea typeface="+mn-ea"/>
                      <a:cs typeface="Arial" panose="020B0604020202020204" pitchFamily="34" charset="0"/>
                    </a:rPr>
                    <a:t>Mgmt</a:t>
                  </a:r>
                  <a:endPar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p:txBody>
            </p:sp>
            <p:sp>
              <p:nvSpPr>
                <p:cNvPr id="152" name="TextBox 151">
                  <a:extLst>
                    <a:ext uri="{FF2B5EF4-FFF2-40B4-BE49-F238E27FC236}">
                      <a16:creationId xmlns:a16="http://schemas.microsoft.com/office/drawing/2014/main" id="{CA8F18F6-3567-7541-3852-3B33CD85685C}"/>
                    </a:ext>
                  </a:extLst>
                </p:cNvPr>
                <p:cNvSpPr txBox="1"/>
                <p:nvPr/>
              </p:nvSpPr>
              <p:spPr>
                <a:xfrm>
                  <a:off x="5776906" y="6012284"/>
                  <a:ext cx="1477062" cy="569160"/>
                </a:xfrm>
                <a:prstGeom prst="rect">
                  <a:avLst/>
                </a:prstGeom>
                <a:noFill/>
              </p:spPr>
              <p:txBody>
                <a:bodyPr wrap="square" rtlCol="0">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Customer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Investment </a:t>
                  </a:r>
                  <a:r>
                    <a:rPr kumimoji="0" lang="en-US" sz="850" b="0" i="0" u="none" strike="noStrike" kern="0" cap="none" spc="0" normalizeH="0" baseline="0" noProof="0" err="1">
                      <a:ln>
                        <a:noFill/>
                      </a:ln>
                      <a:solidFill>
                        <a:srgbClr val="E7E6E6">
                          <a:lumMod val="10000"/>
                        </a:srgbClr>
                      </a:solidFill>
                      <a:effectLst/>
                      <a:uLnTx/>
                      <a:uFillTx/>
                      <a:latin typeface="Arial" panose="020B0604020202020204" pitchFamily="34" charset="0"/>
                      <a:ea typeface="+mn-ea"/>
                      <a:cs typeface="Arial" panose="020B0604020202020204" pitchFamily="34" charset="0"/>
                    </a:rPr>
                    <a:t>Mgmt</a:t>
                  </a:r>
                  <a:endPar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Strategy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Management</a:t>
                  </a:r>
                </a:p>
              </p:txBody>
            </p:sp>
          </p:grpSp>
          <p:sp>
            <p:nvSpPr>
              <p:cNvPr id="149" name="Rectangle 148">
                <a:extLst>
                  <a:ext uri="{FF2B5EF4-FFF2-40B4-BE49-F238E27FC236}">
                    <a16:creationId xmlns:a16="http://schemas.microsoft.com/office/drawing/2014/main" id="{96A052D1-0CE2-6669-E917-890A2F1B51F6}"/>
                  </a:ext>
                </a:extLst>
              </p:cNvPr>
              <p:cNvSpPr/>
              <p:nvPr/>
            </p:nvSpPr>
            <p:spPr>
              <a:xfrm>
                <a:off x="3937433" y="5577840"/>
                <a:ext cx="3401568" cy="411480"/>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Management and Operations </a:t>
                </a:r>
                <a:endParaRPr kumimoji="0" lang="en-US" sz="1100" b="0" i="0" u="none" strike="noStrike" kern="0" cap="none" spc="0" normalizeH="0" baseline="0" noProof="0">
                  <a:ln>
                    <a:noFill/>
                  </a:ln>
                  <a:solidFill>
                    <a:prstClr val="white"/>
                  </a:solidFill>
                  <a:effectLst/>
                  <a:uLnTx/>
                  <a:uFillTx/>
                  <a:latin typeface="Arial Black" panose="020B0A04020102020204" pitchFamily="34" charset="0"/>
                  <a:ea typeface="+mn-ea"/>
                  <a:cs typeface="+mn-cs"/>
                </a:endParaRPr>
              </a:p>
            </p:txBody>
          </p:sp>
        </p:grpSp>
        <p:grpSp>
          <p:nvGrpSpPr>
            <p:cNvPr id="42" name="Group 41">
              <a:extLst>
                <a:ext uri="{FF2B5EF4-FFF2-40B4-BE49-F238E27FC236}">
                  <a16:creationId xmlns:a16="http://schemas.microsoft.com/office/drawing/2014/main" id="{3F55A9F1-9213-F18E-8241-711EC078F2A3}"/>
                </a:ext>
              </a:extLst>
            </p:cNvPr>
            <p:cNvGrpSpPr/>
            <p:nvPr/>
          </p:nvGrpSpPr>
          <p:grpSpPr>
            <a:xfrm>
              <a:off x="9157828" y="5605985"/>
              <a:ext cx="1856233" cy="1194298"/>
              <a:chOff x="9667723" y="5577840"/>
              <a:chExt cx="1856233" cy="1194298"/>
            </a:xfrm>
          </p:grpSpPr>
          <p:sp>
            <p:nvSpPr>
              <p:cNvPr id="41" name="Rectangle 40">
                <a:extLst>
                  <a:ext uri="{FF2B5EF4-FFF2-40B4-BE49-F238E27FC236}">
                    <a16:creationId xmlns:a16="http://schemas.microsoft.com/office/drawing/2014/main" id="{1C1D071A-251A-3520-9F52-187F78FD731F}"/>
                  </a:ext>
                </a:extLst>
              </p:cNvPr>
              <p:cNvSpPr/>
              <p:nvPr/>
            </p:nvSpPr>
            <p:spPr>
              <a:xfrm>
                <a:off x="9667723" y="5996495"/>
                <a:ext cx="1856231" cy="775643"/>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Enable Core AI Capabilities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Inventory NASA data and AI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Operationalize Governance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Develop improved Architecture</a:t>
                </a:r>
              </a:p>
            </p:txBody>
          </p:sp>
          <p:sp>
            <p:nvSpPr>
              <p:cNvPr id="5" name="Rectangle 4">
                <a:extLst>
                  <a:ext uri="{FF2B5EF4-FFF2-40B4-BE49-F238E27FC236}">
                    <a16:creationId xmlns:a16="http://schemas.microsoft.com/office/drawing/2014/main" id="{2B42D406-B211-AA22-1406-4DB5A0CF8173}"/>
                  </a:ext>
                </a:extLst>
              </p:cNvPr>
              <p:cNvSpPr/>
              <p:nvPr/>
            </p:nvSpPr>
            <p:spPr>
              <a:xfrm>
                <a:off x="9667725" y="5577840"/>
                <a:ext cx="1856231" cy="411480"/>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Data &amp; AI</a:t>
                </a:r>
              </a:p>
            </p:txBody>
          </p:sp>
        </p:grpSp>
        <p:grpSp>
          <p:nvGrpSpPr>
            <p:cNvPr id="55" name="Group 54">
              <a:extLst>
                <a:ext uri="{FF2B5EF4-FFF2-40B4-BE49-F238E27FC236}">
                  <a16:creationId xmlns:a16="http://schemas.microsoft.com/office/drawing/2014/main" id="{AEEB0AD3-5CA4-0EE6-5B09-C73B7781AE92}"/>
                </a:ext>
              </a:extLst>
            </p:cNvPr>
            <p:cNvGrpSpPr/>
            <p:nvPr/>
          </p:nvGrpSpPr>
          <p:grpSpPr>
            <a:xfrm>
              <a:off x="7214669" y="5605985"/>
              <a:ext cx="1856233" cy="1194298"/>
              <a:chOff x="9667723" y="5577840"/>
              <a:chExt cx="1856233" cy="1194298"/>
            </a:xfrm>
          </p:grpSpPr>
          <p:sp>
            <p:nvSpPr>
              <p:cNvPr id="56" name="Rectangle 55">
                <a:extLst>
                  <a:ext uri="{FF2B5EF4-FFF2-40B4-BE49-F238E27FC236}">
                    <a16:creationId xmlns:a16="http://schemas.microsoft.com/office/drawing/2014/main" id="{00930E90-B381-4EAA-A72E-D5EBE5EDD9EB}"/>
                  </a:ext>
                </a:extLst>
              </p:cNvPr>
              <p:cNvSpPr/>
              <p:nvPr/>
            </p:nvSpPr>
            <p:spPr>
              <a:xfrm>
                <a:off x="9667723" y="5996495"/>
                <a:ext cx="1856231" cy="775643"/>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rtlCol="0" anchor="t"/>
              <a:lstStyle/>
              <a:p>
                <a:pPr marL="91440" marR="0" lvl="0" indent="-9144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IT Investment Fund</a:t>
                </a:r>
              </a:p>
              <a:p>
                <a:pPr marL="91440" marR="0" lvl="0" indent="-9144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Digital Transformation</a:t>
                </a:r>
              </a:p>
              <a:p>
                <a:pPr marL="91440" marR="0" lvl="0" indent="-9144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850" b="0"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Agency Business Solutions</a:t>
                </a:r>
              </a:p>
            </p:txBody>
          </p:sp>
          <p:sp>
            <p:nvSpPr>
              <p:cNvPr id="58" name="Rectangle 57">
                <a:extLst>
                  <a:ext uri="{FF2B5EF4-FFF2-40B4-BE49-F238E27FC236}">
                    <a16:creationId xmlns:a16="http://schemas.microsoft.com/office/drawing/2014/main" id="{937D5C27-44BF-24C5-8CB6-F5E46AFA0A66}"/>
                  </a:ext>
                </a:extLst>
              </p:cNvPr>
              <p:cNvSpPr/>
              <p:nvPr/>
            </p:nvSpPr>
            <p:spPr>
              <a:xfrm>
                <a:off x="9667725" y="5577840"/>
                <a:ext cx="1856231" cy="411480"/>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Modernization</a:t>
                </a:r>
              </a:p>
            </p:txBody>
          </p:sp>
        </p:grpSp>
        <p:grpSp>
          <p:nvGrpSpPr>
            <p:cNvPr id="69" name="Group 68">
              <a:extLst>
                <a:ext uri="{FF2B5EF4-FFF2-40B4-BE49-F238E27FC236}">
                  <a16:creationId xmlns:a16="http://schemas.microsoft.com/office/drawing/2014/main" id="{DFBB742A-28D8-59B1-8AA7-9FF04BEED00D}"/>
                </a:ext>
              </a:extLst>
            </p:cNvPr>
            <p:cNvGrpSpPr/>
            <p:nvPr/>
          </p:nvGrpSpPr>
          <p:grpSpPr>
            <a:xfrm>
              <a:off x="252554" y="5611343"/>
              <a:ext cx="3408312" cy="1190537"/>
              <a:chOff x="455743" y="5410115"/>
              <a:chExt cx="3408312" cy="1190537"/>
            </a:xfrm>
          </p:grpSpPr>
          <p:sp>
            <p:nvSpPr>
              <p:cNvPr id="66" name="Rectangle 65">
                <a:extLst>
                  <a:ext uri="{FF2B5EF4-FFF2-40B4-BE49-F238E27FC236}">
                    <a16:creationId xmlns:a16="http://schemas.microsoft.com/office/drawing/2014/main" id="{9037C8C9-80F7-8A5F-0DCE-DD18C38EAF05}"/>
                  </a:ext>
                </a:extLst>
              </p:cNvPr>
              <p:cNvSpPr/>
              <p:nvPr/>
            </p:nvSpPr>
            <p:spPr>
              <a:xfrm>
                <a:off x="455743" y="5823412"/>
                <a:ext cx="1662170" cy="777240"/>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Executes and manages approved Non-Enterprise/Center-unique services </a:t>
                </a:r>
              </a:p>
            </p:txBody>
          </p:sp>
          <p:sp>
            <p:nvSpPr>
              <p:cNvPr id="67" name="Rectangle 66">
                <a:extLst>
                  <a:ext uri="{FF2B5EF4-FFF2-40B4-BE49-F238E27FC236}">
                    <a16:creationId xmlns:a16="http://schemas.microsoft.com/office/drawing/2014/main" id="{1827E478-A197-6AFB-6134-465F0167E488}"/>
                  </a:ext>
                </a:extLst>
              </p:cNvPr>
              <p:cNvSpPr/>
              <p:nvPr/>
            </p:nvSpPr>
            <p:spPr>
              <a:xfrm>
                <a:off x="2201885" y="5821013"/>
                <a:ext cx="1662170" cy="777240"/>
              </a:xfrm>
              <a:prstGeom prst="rect">
                <a:avLst/>
              </a:prstGeom>
              <a:solidFill>
                <a:srgbClr val="C9C9C9"/>
              </a:solidFill>
              <a:ln w="12700" cap="flat" cmpd="sng" algn="ctr">
                <a:noFill/>
                <a:prstDash val="solid"/>
                <a:miter lim="800000"/>
              </a:ln>
              <a:effectLst>
                <a:outerShdw blurRad="50800" dist="38100" dir="2700000" algn="tl" rotWithShape="0">
                  <a:prstClr val="black">
                    <a:alpha val="40000"/>
                  </a:prstClr>
                </a:outerShdw>
              </a:effectLst>
            </p:spPr>
            <p:txBody>
              <a:bodyPr lIns="91440" tIns="45720" rIns="91440" bIns="45720" rtlCol="0" anchor="t"/>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0" cap="none" spc="0" normalizeH="0" baseline="0" noProof="0">
                    <a:ln>
                      <a:noFill/>
                    </a:ln>
                    <a:solidFill>
                      <a:prstClr val="black"/>
                    </a:solidFill>
                    <a:effectLst/>
                    <a:uLnTx/>
                    <a:uFillTx/>
                    <a:latin typeface="Arial"/>
                    <a:ea typeface="+mn-ea"/>
                    <a:cs typeface="Arial"/>
                  </a:rPr>
                  <a:t>Interface w/Enterprise, missions, stakeholders on strategies, services, and issue resolution</a:t>
                </a:r>
              </a:p>
            </p:txBody>
          </p:sp>
          <p:sp>
            <p:nvSpPr>
              <p:cNvPr id="62" name="Rectangle 61">
                <a:extLst>
                  <a:ext uri="{FF2B5EF4-FFF2-40B4-BE49-F238E27FC236}">
                    <a16:creationId xmlns:a16="http://schemas.microsoft.com/office/drawing/2014/main" id="{A136429B-5B8D-759C-B849-C29760E571E4}"/>
                  </a:ext>
                </a:extLst>
              </p:cNvPr>
              <p:cNvSpPr/>
              <p:nvPr/>
            </p:nvSpPr>
            <p:spPr>
              <a:xfrm>
                <a:off x="457126" y="5410115"/>
                <a:ext cx="3401568" cy="411480"/>
              </a:xfrm>
              <a:prstGeom prst="rect">
                <a:avLst/>
              </a:prstGeom>
              <a:solidFill>
                <a:srgbClr val="44546A"/>
              </a:solidFill>
              <a:ln w="28575" cap="flat" cmpd="sng" algn="ctr">
                <a:solidFill>
                  <a:srgbClr val="44546A">
                    <a:lumMod val="50000"/>
                  </a:srgbClr>
                </a:solidFill>
                <a:prstDash val="solid"/>
                <a:miter lim="800000"/>
              </a:ln>
              <a:effectLst>
                <a:outerShdw blurRad="50800" dist="38100" dir="2700000" algn="tl" rotWithShape="0">
                  <a:prstClr val="black">
                    <a:alpha val="40000"/>
                  </a:prstClr>
                </a:outerShdw>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white"/>
                    </a:solidFill>
                    <a:effectLst/>
                    <a:uLnTx/>
                    <a:uFillTx/>
                    <a:latin typeface="Arial Black"/>
                    <a:ea typeface="+mn-ea"/>
                    <a:cs typeface="+mn-cs"/>
                  </a:rPr>
                  <a:t>Center CIO Offices</a:t>
                </a:r>
                <a:endParaRPr kumimoji="0" lang="en-US" sz="1100" b="0" i="0" u="none" strike="noStrike" kern="0" cap="none" spc="0" normalizeH="0" baseline="0" noProof="0">
                  <a:ln>
                    <a:noFill/>
                  </a:ln>
                  <a:solidFill>
                    <a:prstClr val="white"/>
                  </a:solidFill>
                  <a:effectLst/>
                  <a:uLnTx/>
                  <a:uFillTx/>
                  <a:latin typeface="Arial Black" panose="020B0A04020102020204" pitchFamily="34" charset="0"/>
                  <a:ea typeface="+mn-ea"/>
                  <a:cs typeface="+mn-cs"/>
                </a:endParaRPr>
              </a:p>
            </p:txBody>
          </p:sp>
        </p:grpSp>
      </p:grpSp>
    </p:spTree>
    <p:extLst>
      <p:ext uri="{BB962C8B-B14F-4D97-AF65-F5344CB8AC3E}">
        <p14:creationId xmlns:p14="http://schemas.microsoft.com/office/powerpoint/2010/main" val="1674254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3A61E-486E-F600-A67A-20ED6B1A48C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98ADAF0-78C3-C206-AC26-C6C36C8BD69F}"/>
              </a:ext>
            </a:extLst>
          </p:cNvPr>
          <p:cNvSpPr txBox="1"/>
          <p:nvPr/>
        </p:nvSpPr>
        <p:spPr>
          <a:xfrm>
            <a:off x="3083065" y="1367554"/>
            <a:ext cx="5033244" cy="5227455"/>
          </a:xfrm>
          <a:prstGeom prst="rect">
            <a:avLst/>
          </a:prstGeom>
          <a:noFill/>
          <a:ln>
            <a:noFill/>
          </a:ln>
        </p:spPr>
        <p:txBody>
          <a:bodyPr wrap="none" rtlCol="0">
            <a:prstTxWarp prst="textButto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70AD47"/>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a:ln>
                <a:noFill/>
              </a:ln>
              <a:solidFill>
                <a:srgbClr val="70AD4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70AD47"/>
                </a:solidFill>
                <a:effectLst/>
                <a:uLnTx/>
                <a:uFillTx/>
                <a:latin typeface="Calibri" panose="020F0502020204030204"/>
                <a:ea typeface="+mn-ea"/>
                <a:cs typeface="+mn-cs"/>
              </a:rPr>
              <a:t>                                </a:t>
            </a:r>
            <a:r>
              <a:rPr kumimoji="0" lang="en-US" sz="2400" b="0" i="1" u="none" strike="noStrike" kern="1200" cap="none" spc="0" normalizeH="0" baseline="0" noProof="0">
                <a:ln>
                  <a:noFill/>
                </a:ln>
                <a:solidFill>
                  <a:srgbClr val="4ACB8F"/>
                </a:solidFill>
                <a:effectLst/>
                <a:uLnTx/>
                <a:uFillTx/>
                <a:latin typeface="Calibri" panose="020F0502020204030204"/>
                <a:ea typeface="+mn-ea"/>
                <a:cs typeface="+mn-cs"/>
              </a:rPr>
              <a:t>Deliver &amp; make them want more</a:t>
            </a:r>
          </a:p>
        </p:txBody>
      </p:sp>
      <p:graphicFrame>
        <p:nvGraphicFramePr>
          <p:cNvPr id="6" name="Content Placeholder 5">
            <a:extLst>
              <a:ext uri="{FF2B5EF4-FFF2-40B4-BE49-F238E27FC236}">
                <a16:creationId xmlns:a16="http://schemas.microsoft.com/office/drawing/2014/main" id="{9FBC4962-0E71-004B-02FE-CDCD7760F0BE}"/>
              </a:ext>
            </a:extLst>
          </p:cNvPr>
          <p:cNvGraphicFramePr>
            <a:graphicFrameLocks noGrp="1"/>
          </p:cNvGraphicFramePr>
          <p:nvPr>
            <p:ph sz="half" idx="1"/>
          </p:nvPr>
        </p:nvGraphicFramePr>
        <p:xfrm>
          <a:off x="1971717" y="1351370"/>
          <a:ext cx="7277376" cy="5160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A0A048C-34A9-5461-4F45-CEB4AE8734BF}"/>
              </a:ext>
            </a:extLst>
          </p:cNvPr>
          <p:cNvSpPr txBox="1"/>
          <p:nvPr/>
        </p:nvSpPr>
        <p:spPr>
          <a:xfrm rot="5400000">
            <a:off x="3024065" y="1318764"/>
            <a:ext cx="5160980" cy="5216482"/>
          </a:xfrm>
          <a:prstGeom prst="rect">
            <a:avLst/>
          </a:prstGeom>
          <a:noFill/>
        </p:spPr>
        <p:txBody>
          <a:bodyPr wrap="none" rtlCol="0">
            <a:prstTxWarp prst="textArchUp">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5B9BD5"/>
                </a:solidFill>
                <a:effectLst/>
                <a:uLnTx/>
                <a:uFillTx/>
                <a:latin typeface="Calibri" panose="020F0502020204030204"/>
                <a:ea typeface="+mn-ea"/>
                <a:cs typeface="+mn-cs"/>
              </a:rPr>
              <a:t>                 How we make it happen</a:t>
            </a:r>
          </a:p>
        </p:txBody>
      </p:sp>
      <p:sp>
        <p:nvSpPr>
          <p:cNvPr id="8" name="TextBox 7">
            <a:extLst>
              <a:ext uri="{FF2B5EF4-FFF2-40B4-BE49-F238E27FC236}">
                <a16:creationId xmlns:a16="http://schemas.microsoft.com/office/drawing/2014/main" id="{0B5E8D77-9D1A-18E9-B32F-A6A37026E08D}"/>
              </a:ext>
              <a:ext uri="{C183D7F6-B498-43B3-948B-1728B52AA6E4}">
                <adec:decorative xmlns:adec="http://schemas.microsoft.com/office/drawing/2017/decorative" val="1"/>
              </a:ext>
            </a:extLst>
          </p:cNvPr>
          <p:cNvSpPr txBox="1"/>
          <p:nvPr/>
        </p:nvSpPr>
        <p:spPr>
          <a:xfrm>
            <a:off x="3008796" y="1351370"/>
            <a:ext cx="5146068" cy="5160980"/>
          </a:xfrm>
          <a:prstGeom prst="rect">
            <a:avLst/>
          </a:prstGeom>
          <a:noFill/>
        </p:spPr>
        <p:txBody>
          <a:bodyPr wrap="none" rtlCol="0">
            <a:prstTxWarp prst="textArchUp">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70AD47"/>
                </a:solidFill>
                <a:effectLst/>
                <a:uLnTx/>
                <a:uFillTx/>
                <a:latin typeface="Calibri" panose="020F0502020204030204"/>
                <a:ea typeface="+mn-ea"/>
                <a:cs typeface="+mn-cs"/>
              </a:rPr>
              <a:t>     What we will do next</a:t>
            </a:r>
          </a:p>
        </p:txBody>
      </p:sp>
      <p:sp>
        <p:nvSpPr>
          <p:cNvPr id="2" name="Title 1">
            <a:extLst>
              <a:ext uri="{FF2B5EF4-FFF2-40B4-BE49-F238E27FC236}">
                <a16:creationId xmlns:a16="http://schemas.microsoft.com/office/drawing/2014/main" id="{7843738D-3D54-8892-77F2-A7521BF6C301}"/>
              </a:ext>
            </a:extLst>
          </p:cNvPr>
          <p:cNvSpPr>
            <a:spLocks noGrp="1"/>
          </p:cNvSpPr>
          <p:nvPr>
            <p:ph type="title"/>
          </p:nvPr>
        </p:nvSpPr>
        <p:spPr>
          <a:xfrm>
            <a:off x="3972791" y="196662"/>
            <a:ext cx="7772400" cy="787019"/>
          </a:xfrm>
        </p:spPr>
        <p:txBody>
          <a:bodyPr lIns="91440" tIns="45720" rIns="91440" bIns="45720" anchor="t"/>
          <a:lstStyle/>
          <a:p>
            <a:pPr algn="r"/>
            <a:r>
              <a:rPr lang="en-US" sz="3600" dirty="0">
                <a:latin typeface="Calibri" panose="020F0502020204030204" pitchFamily="34" charset="0"/>
                <a:cs typeface="Calibri" panose="020F0502020204030204" pitchFamily="34" charset="0"/>
              </a:rPr>
              <a:t>OCIO FY25 Priorities</a:t>
            </a:r>
            <a:endParaRPr lang="en-US" sz="3600" dirty="0">
              <a:latin typeface="Calibri" panose="020F0502020204030204" pitchFamily="34" charset="0"/>
              <a:ea typeface="Calibri Light"/>
              <a:cs typeface="Calibri" panose="020F0502020204030204" pitchFamily="34" charset="0"/>
            </a:endParaRPr>
          </a:p>
        </p:txBody>
      </p:sp>
      <p:sp>
        <p:nvSpPr>
          <p:cNvPr id="10" name="TextBox 9">
            <a:extLst>
              <a:ext uri="{FF2B5EF4-FFF2-40B4-BE49-F238E27FC236}">
                <a16:creationId xmlns:a16="http://schemas.microsoft.com/office/drawing/2014/main" id="{4DD5CEE3-1A4D-7A0B-280B-218A39EE1A68}"/>
              </a:ext>
            </a:extLst>
          </p:cNvPr>
          <p:cNvSpPr txBox="1"/>
          <p:nvPr/>
        </p:nvSpPr>
        <p:spPr>
          <a:xfrm>
            <a:off x="4179461" y="3721470"/>
            <a:ext cx="31535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glow rad="165100">
                    <a:prstClr val="white"/>
                  </a:glow>
                </a:effectLst>
                <a:uLnTx/>
                <a:uFillTx/>
                <a:latin typeface="Century Gothic" panose="020B0502020202020204" pitchFamily="34" charset="0"/>
                <a:ea typeface="+mn-ea"/>
                <a:cs typeface="+mn-cs"/>
              </a:rPr>
              <a:t>#oneOCIO</a:t>
            </a:r>
          </a:p>
        </p:txBody>
      </p:sp>
      <p:sp>
        <p:nvSpPr>
          <p:cNvPr id="12" name="TextBox 11">
            <a:extLst>
              <a:ext uri="{FF2B5EF4-FFF2-40B4-BE49-F238E27FC236}">
                <a16:creationId xmlns:a16="http://schemas.microsoft.com/office/drawing/2014/main" id="{2044165F-BF31-09F3-62B8-FAD0AEB3B374}"/>
              </a:ext>
            </a:extLst>
          </p:cNvPr>
          <p:cNvSpPr txBox="1"/>
          <p:nvPr/>
        </p:nvSpPr>
        <p:spPr>
          <a:xfrm>
            <a:off x="614886" y="1792813"/>
            <a:ext cx="2099855" cy="427809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Become  Enabling Business Partners to Missions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GenAI for 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Execute NASA Data Strategy &amp; Evolve EDP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Enterprise Capabilities for External Collaboration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Modernize Agency Business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Zero Trust as Mission Enabler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solidFill>
                <a:effectLst/>
                <a:uLnTx/>
                <a:uFillTx/>
                <a:latin typeface="Calibri" panose="020F0502020204030204"/>
                <a:ea typeface="+mn-ea"/>
                <a:cs typeface="+mn-cs"/>
              </a:rPr>
              <a:t>Accelerate Enterprise ICAM</a:t>
            </a:r>
          </a:p>
        </p:txBody>
      </p:sp>
      <p:sp>
        <p:nvSpPr>
          <p:cNvPr id="13" name="TextBox 12">
            <a:extLst>
              <a:ext uri="{FF2B5EF4-FFF2-40B4-BE49-F238E27FC236}">
                <a16:creationId xmlns:a16="http://schemas.microsoft.com/office/drawing/2014/main" id="{044F48F7-10E9-50B7-3F90-29ABAAFB86ED}"/>
              </a:ext>
            </a:extLst>
          </p:cNvPr>
          <p:cNvSpPr txBox="1"/>
          <p:nvPr/>
        </p:nvSpPr>
        <p:spPr>
          <a:xfrm>
            <a:off x="8593640" y="2077038"/>
            <a:ext cx="2887522" cy="156966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Streamline Governance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Publish Strategic Roadmaps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Evolve #oneOCIO Culture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Enterprise Contracts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Revise Business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B9BD5"/>
                </a:solidFill>
                <a:effectLst/>
                <a:uLnTx/>
                <a:uFillTx/>
                <a:latin typeface="Calibri" panose="020F0502020204030204"/>
                <a:ea typeface="+mn-ea"/>
                <a:cs typeface="+mn-cs"/>
              </a:rPr>
              <a:t>Strengthen  Communications</a:t>
            </a:r>
          </a:p>
        </p:txBody>
      </p:sp>
      <p:sp>
        <p:nvSpPr>
          <p:cNvPr id="14" name="TextBox 13">
            <a:extLst>
              <a:ext uri="{FF2B5EF4-FFF2-40B4-BE49-F238E27FC236}">
                <a16:creationId xmlns:a16="http://schemas.microsoft.com/office/drawing/2014/main" id="{0FF7004D-F8F7-A759-3C6A-ECD3BEC9A321}"/>
              </a:ext>
            </a:extLst>
          </p:cNvPr>
          <p:cNvSpPr txBox="1"/>
          <p:nvPr/>
        </p:nvSpPr>
        <p:spPr>
          <a:xfrm>
            <a:off x="8193418" y="4972636"/>
            <a:ext cx="3379002" cy="156966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Hybrid Conference Room Solutions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Seamless Refresh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Data Center Optimization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Classified Network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Demystify “What to use when”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ACB8F"/>
                </a:solidFill>
                <a:effectLst/>
                <a:uLnTx/>
                <a:uFillTx/>
                <a:latin typeface="Calibri" panose="020F0502020204030204"/>
                <a:ea typeface="+mn-ea"/>
                <a:cs typeface="+mn-cs"/>
              </a:rPr>
              <a:t>Facilitate Digital Upskilling at Scale</a:t>
            </a:r>
          </a:p>
        </p:txBody>
      </p:sp>
    </p:spTree>
    <p:extLst>
      <p:ext uri="{BB962C8B-B14F-4D97-AF65-F5344CB8AC3E}">
        <p14:creationId xmlns:p14="http://schemas.microsoft.com/office/powerpoint/2010/main" val="4017843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Right 20">
            <a:extLst>
              <a:ext uri="{FF2B5EF4-FFF2-40B4-BE49-F238E27FC236}">
                <a16:creationId xmlns:a16="http://schemas.microsoft.com/office/drawing/2014/main" id="{34B990C2-ACB7-C929-186C-C2EACDE8074A}"/>
              </a:ext>
              <a:ext uri="{C183D7F6-B498-43B3-948B-1728B52AA6E4}">
                <adec:decorative xmlns:adec="http://schemas.microsoft.com/office/drawing/2017/decorative" val="1"/>
              </a:ext>
            </a:extLst>
          </p:cNvPr>
          <p:cNvSpPr/>
          <p:nvPr/>
        </p:nvSpPr>
        <p:spPr>
          <a:xfrm>
            <a:off x="183355" y="4276397"/>
            <a:ext cx="11877266" cy="575441"/>
          </a:xfrm>
          <a:prstGeom prst="rightArrow">
            <a:avLst/>
          </a:prstGeom>
          <a:solidFill>
            <a:schemeClr val="bg1">
              <a:lumMod val="7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3912965E-E9BD-53EC-8EC9-47DA8E6473A0}"/>
              </a:ext>
            </a:extLst>
          </p:cNvPr>
          <p:cNvSpPr/>
          <p:nvPr/>
        </p:nvSpPr>
        <p:spPr>
          <a:xfrm>
            <a:off x="8279684" y="4796659"/>
            <a:ext cx="3816407" cy="1706402"/>
          </a:xfrm>
          <a:prstGeom prst="roundRect">
            <a:avLst>
              <a:gd name="adj" fmla="val 6504"/>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7C90FFB-7B81-4B51-95A3-0833AF3ABAF8}"/>
              </a:ext>
            </a:extLst>
          </p:cNvPr>
          <p:cNvSpPr>
            <a:spLocks noGrp="1"/>
          </p:cNvSpPr>
          <p:nvPr>
            <p:ph type="title"/>
          </p:nvPr>
        </p:nvSpPr>
        <p:spPr>
          <a:xfrm>
            <a:off x="3442775" y="31448"/>
            <a:ext cx="8466760" cy="1055743"/>
          </a:xfrm>
        </p:spPr>
        <p:txBody>
          <a:bodyPr/>
          <a:lstStyle/>
          <a:p>
            <a:pPr algn="r"/>
            <a:r>
              <a:rPr lang="en-US" sz="3600" dirty="0">
                <a:latin typeface="Calibri" panose="020F0502020204030204" pitchFamily="34" charset="0"/>
                <a:cs typeface="Calibri" panose="020F0502020204030204" pitchFamily="34" charset="0"/>
              </a:rPr>
              <a:t>External Collaboration Is Increasingly Important to NASA</a:t>
            </a:r>
          </a:p>
        </p:txBody>
      </p:sp>
      <p:sp>
        <p:nvSpPr>
          <p:cNvPr id="4" name="TextBox 3">
            <a:extLst>
              <a:ext uri="{FF2B5EF4-FFF2-40B4-BE49-F238E27FC236}">
                <a16:creationId xmlns:a16="http://schemas.microsoft.com/office/drawing/2014/main" id="{58230C48-ECF3-2BD2-C8E3-76267CC7627D}"/>
              </a:ext>
            </a:extLst>
          </p:cNvPr>
          <p:cNvSpPr txBox="1"/>
          <p:nvPr/>
        </p:nvSpPr>
        <p:spPr>
          <a:xfrm>
            <a:off x="183355" y="1305342"/>
            <a:ext cx="3659611" cy="1754326"/>
          </a:xfrm>
          <a:prstGeom prst="rect">
            <a:avLst/>
          </a:prstGeom>
          <a:noFill/>
        </p:spPr>
        <p:txBody>
          <a:bodyPr wrap="square" rtlCol="0">
            <a:spAutoFit/>
          </a:bodyPr>
          <a:lstStyle/>
          <a:p>
            <a:r>
              <a:rPr lang="en-US"/>
              <a:t>NASA’s Missions and Centers have always required the ability to share data and interact with non-NASA entities on all sorts of data ranging from publicly accessible to confidential and protected in nature.</a:t>
            </a:r>
          </a:p>
        </p:txBody>
      </p:sp>
      <p:sp>
        <p:nvSpPr>
          <p:cNvPr id="5" name="TextBox 4">
            <a:extLst>
              <a:ext uri="{FF2B5EF4-FFF2-40B4-BE49-F238E27FC236}">
                <a16:creationId xmlns:a16="http://schemas.microsoft.com/office/drawing/2014/main" id="{4135E155-D32F-EDDF-D8DD-5F5B71BB8DA2}"/>
              </a:ext>
            </a:extLst>
          </p:cNvPr>
          <p:cNvSpPr txBox="1"/>
          <p:nvPr/>
        </p:nvSpPr>
        <p:spPr>
          <a:xfrm>
            <a:off x="4228038" y="1275098"/>
            <a:ext cx="3659611" cy="1477328"/>
          </a:xfrm>
          <a:prstGeom prst="rect">
            <a:avLst/>
          </a:prstGeom>
          <a:noFill/>
        </p:spPr>
        <p:txBody>
          <a:bodyPr wrap="square" rtlCol="0">
            <a:spAutoFit/>
          </a:bodyPr>
          <a:lstStyle/>
          <a:p>
            <a:r>
              <a:rPr lang="en-US"/>
              <a:t>NASA’s strategic </a:t>
            </a:r>
            <a:r>
              <a:rPr lang="en-US" b="1"/>
              <a:t>pivot to commercialization</a:t>
            </a:r>
            <a:r>
              <a:rPr lang="en-US"/>
              <a:t> on multiple fronts has significantly increased the need to share, collaborate, and provide access to external partners.</a:t>
            </a:r>
          </a:p>
        </p:txBody>
      </p:sp>
      <p:sp>
        <p:nvSpPr>
          <p:cNvPr id="6" name="TextBox 5">
            <a:extLst>
              <a:ext uri="{FF2B5EF4-FFF2-40B4-BE49-F238E27FC236}">
                <a16:creationId xmlns:a16="http://schemas.microsoft.com/office/drawing/2014/main" id="{07065853-8C8C-643F-D698-54081CEC03E8}"/>
              </a:ext>
            </a:extLst>
          </p:cNvPr>
          <p:cNvSpPr txBox="1"/>
          <p:nvPr/>
        </p:nvSpPr>
        <p:spPr>
          <a:xfrm>
            <a:off x="8349034" y="1275098"/>
            <a:ext cx="3659611" cy="3046988"/>
          </a:xfrm>
          <a:prstGeom prst="rect">
            <a:avLst/>
          </a:prstGeom>
          <a:noFill/>
        </p:spPr>
        <p:txBody>
          <a:bodyPr wrap="square" rtlCol="0">
            <a:spAutoFit/>
          </a:bodyPr>
          <a:lstStyle/>
          <a:p>
            <a:r>
              <a:rPr lang="en-US"/>
              <a:t>International </a:t>
            </a:r>
            <a:r>
              <a:rPr lang="en-US" b="1"/>
              <a:t>Artemis Accords </a:t>
            </a:r>
            <a:r>
              <a:rPr lang="en-US"/>
              <a:t>expand on historic international partnerships and drive an increasing need for data pipelines and collaborative engineering and development.</a:t>
            </a:r>
          </a:p>
          <a:p>
            <a:pPr marL="285750" indent="-285750">
              <a:buFont typeface="Arial" panose="020B0604020202020204" pitchFamily="34" charset="0"/>
              <a:buChar char="•"/>
            </a:pPr>
            <a:r>
              <a:rPr lang="en-US" sz="1400"/>
              <a:t>Moon to Mars Architecture</a:t>
            </a:r>
          </a:p>
          <a:p>
            <a:pPr marL="285750" indent="-285750">
              <a:buFont typeface="Arial" panose="020B0604020202020204" pitchFamily="34" charset="0"/>
              <a:buChar char="•"/>
            </a:pPr>
            <a:r>
              <a:rPr lang="en-US" sz="1400"/>
              <a:t>Advanced Robotics on Gateway</a:t>
            </a:r>
          </a:p>
          <a:p>
            <a:pPr marL="285750" indent="-285750">
              <a:buFont typeface="Arial" panose="020B0604020202020204" pitchFamily="34" charset="0"/>
              <a:buChar char="•"/>
            </a:pPr>
            <a:r>
              <a:rPr lang="en-US" sz="1400"/>
              <a:t>Lunar Surface Exploration Technologies</a:t>
            </a:r>
          </a:p>
          <a:p>
            <a:pPr marL="285750" indent="-285750">
              <a:buFont typeface="Arial" panose="020B0604020202020204" pitchFamily="34" charset="0"/>
              <a:buChar char="•"/>
            </a:pPr>
            <a:r>
              <a:rPr lang="en-US" sz="1400"/>
              <a:t>Orion European Service Module</a:t>
            </a:r>
          </a:p>
          <a:p>
            <a:pPr marL="285750" indent="-285750">
              <a:buFont typeface="Arial" panose="020B0604020202020204" pitchFamily="34" charset="0"/>
              <a:buChar char="•"/>
            </a:pPr>
            <a:r>
              <a:rPr lang="en-US" sz="1400"/>
              <a:t>Lunar Surface Operations</a:t>
            </a:r>
          </a:p>
          <a:p>
            <a:pPr marL="285750" indent="-285750">
              <a:buFont typeface="Arial" panose="020B0604020202020204" pitchFamily="34" charset="0"/>
              <a:buChar char="•"/>
            </a:pPr>
            <a:r>
              <a:rPr lang="en-US" sz="1400"/>
              <a:t>Communications and Ground Stations</a:t>
            </a:r>
          </a:p>
        </p:txBody>
      </p:sp>
      <p:sp>
        <p:nvSpPr>
          <p:cNvPr id="8" name="TextBox 7">
            <a:extLst>
              <a:ext uri="{FF2B5EF4-FFF2-40B4-BE49-F238E27FC236}">
                <a16:creationId xmlns:a16="http://schemas.microsoft.com/office/drawing/2014/main" id="{E13BCA5D-C943-BDCD-3453-3F5CC57AA085}"/>
              </a:ext>
            </a:extLst>
          </p:cNvPr>
          <p:cNvSpPr txBox="1"/>
          <p:nvPr/>
        </p:nvSpPr>
        <p:spPr>
          <a:xfrm>
            <a:off x="253642" y="4748735"/>
            <a:ext cx="3387515" cy="1754326"/>
          </a:xfrm>
          <a:prstGeom prst="rect">
            <a:avLst/>
          </a:prstGeom>
          <a:noFill/>
        </p:spPr>
        <p:txBody>
          <a:bodyPr wrap="square" rtlCol="0">
            <a:spAutoFit/>
          </a:bodyPr>
          <a:lstStyle/>
          <a:p>
            <a:pPr marL="285750" indent="-285750">
              <a:buFont typeface="Arial" panose="020B0604020202020204" pitchFamily="34" charset="0"/>
              <a:buChar char="•"/>
            </a:pPr>
            <a:r>
              <a:rPr lang="en-US"/>
              <a:t>Websites</a:t>
            </a:r>
          </a:p>
          <a:p>
            <a:pPr marL="285750" indent="-285750">
              <a:buFont typeface="Arial" panose="020B0604020202020204" pitchFamily="34" charset="0"/>
              <a:buChar char="•"/>
            </a:pPr>
            <a:r>
              <a:rPr lang="en-US"/>
              <a:t>Email</a:t>
            </a:r>
          </a:p>
          <a:p>
            <a:pPr marL="285750" indent="-285750">
              <a:buFont typeface="Arial" panose="020B0604020202020204" pitchFamily="34" charset="0"/>
              <a:buChar char="•"/>
            </a:pPr>
            <a:r>
              <a:rPr lang="en-US"/>
              <a:t>FTP</a:t>
            </a:r>
          </a:p>
          <a:p>
            <a:pPr marL="285750" indent="-285750">
              <a:buFont typeface="Arial" panose="020B0604020202020204" pitchFamily="34" charset="0"/>
              <a:buChar char="•"/>
            </a:pPr>
            <a:r>
              <a:rPr lang="en-US"/>
              <a:t>Contractor Run Systems</a:t>
            </a:r>
          </a:p>
          <a:p>
            <a:pPr marL="285750" indent="-285750">
              <a:buFont typeface="Arial" panose="020B0604020202020204" pitchFamily="34" charset="0"/>
              <a:buChar char="•"/>
            </a:pPr>
            <a:r>
              <a:rPr lang="en-US"/>
              <a:t>Multiple Identities, accounts, and systems</a:t>
            </a:r>
          </a:p>
        </p:txBody>
      </p:sp>
      <p:sp>
        <p:nvSpPr>
          <p:cNvPr id="9" name="TextBox 8">
            <a:extLst>
              <a:ext uri="{FF2B5EF4-FFF2-40B4-BE49-F238E27FC236}">
                <a16:creationId xmlns:a16="http://schemas.microsoft.com/office/drawing/2014/main" id="{DB22B411-E1DA-B4E5-A9C3-C104D8E00954}"/>
              </a:ext>
            </a:extLst>
          </p:cNvPr>
          <p:cNvSpPr txBox="1"/>
          <p:nvPr/>
        </p:nvSpPr>
        <p:spPr>
          <a:xfrm>
            <a:off x="4254183" y="4748735"/>
            <a:ext cx="3678379" cy="1477328"/>
          </a:xfrm>
          <a:prstGeom prst="rect">
            <a:avLst/>
          </a:prstGeom>
          <a:noFill/>
        </p:spPr>
        <p:txBody>
          <a:bodyPr wrap="none" rtlCol="0">
            <a:spAutoFit/>
          </a:bodyPr>
          <a:lstStyle/>
          <a:p>
            <a:pPr marL="285750" indent="-285750">
              <a:buFont typeface="Arial" panose="020B0604020202020204" pitchFamily="34" charset="0"/>
              <a:buChar char="•"/>
            </a:pPr>
            <a:r>
              <a:rPr lang="en-US"/>
              <a:t>Data Use Agreements</a:t>
            </a:r>
          </a:p>
          <a:p>
            <a:pPr marL="285750" indent="-285750">
              <a:buFont typeface="Arial" panose="020B0604020202020204" pitchFamily="34" charset="0"/>
              <a:buChar char="•"/>
            </a:pPr>
            <a:r>
              <a:rPr lang="en-US"/>
              <a:t>Cloud Collaboration Tools</a:t>
            </a:r>
          </a:p>
          <a:p>
            <a:pPr marL="285750" indent="-285750">
              <a:buFont typeface="Arial" panose="020B0604020202020204" pitchFamily="34" charset="0"/>
              <a:buChar char="•"/>
            </a:pPr>
            <a:r>
              <a:rPr lang="en-US"/>
              <a:t>Network Segmentations</a:t>
            </a:r>
          </a:p>
          <a:p>
            <a:pPr marL="285750" indent="-285750">
              <a:buFont typeface="Arial" panose="020B0604020202020204" pitchFamily="34" charset="0"/>
              <a:buChar char="•"/>
            </a:pPr>
            <a:r>
              <a:rPr lang="en-US"/>
              <a:t>Early stage Zero Trust Architecture</a:t>
            </a:r>
          </a:p>
          <a:p>
            <a:pPr marL="285750" indent="-285750">
              <a:buFont typeface="Arial" panose="020B0604020202020204" pitchFamily="34" charset="0"/>
              <a:buChar char="•"/>
            </a:pPr>
            <a:r>
              <a:rPr lang="en-US"/>
              <a:t>Early Stage Identity Federations</a:t>
            </a:r>
          </a:p>
        </p:txBody>
      </p:sp>
      <p:sp>
        <p:nvSpPr>
          <p:cNvPr id="10" name="TextBox 9">
            <a:extLst>
              <a:ext uri="{FF2B5EF4-FFF2-40B4-BE49-F238E27FC236}">
                <a16:creationId xmlns:a16="http://schemas.microsoft.com/office/drawing/2014/main" id="{195C50A8-18EF-0E57-0E9E-6A93C34A3DF8}"/>
              </a:ext>
            </a:extLst>
          </p:cNvPr>
          <p:cNvSpPr txBox="1"/>
          <p:nvPr/>
        </p:nvSpPr>
        <p:spPr>
          <a:xfrm>
            <a:off x="8259979" y="4748735"/>
            <a:ext cx="3932872" cy="1754326"/>
          </a:xfrm>
          <a:prstGeom prst="rect">
            <a:avLst/>
          </a:prstGeom>
          <a:noFill/>
        </p:spPr>
        <p:txBody>
          <a:bodyPr wrap="none" rtlCol="0">
            <a:spAutoFit/>
          </a:bodyPr>
          <a:lstStyle/>
          <a:p>
            <a:pPr marL="285750" indent="-285750">
              <a:buFont typeface="Arial" panose="020B0604020202020204" pitchFamily="34" charset="0"/>
              <a:buChar char="•"/>
            </a:pPr>
            <a:r>
              <a:rPr lang="en-US"/>
              <a:t>Improved identity and MFA solutions</a:t>
            </a:r>
          </a:p>
          <a:p>
            <a:pPr marL="285750" indent="-285750">
              <a:buFont typeface="Arial" panose="020B0604020202020204" pitchFamily="34" charset="0"/>
              <a:buChar char="•"/>
            </a:pPr>
            <a:r>
              <a:rPr lang="en-US"/>
              <a:t>Select federations</a:t>
            </a:r>
          </a:p>
          <a:p>
            <a:pPr marL="285750" indent="-285750">
              <a:buFont typeface="Arial" panose="020B0604020202020204" pitchFamily="34" charset="0"/>
              <a:buChar char="•"/>
            </a:pPr>
            <a:r>
              <a:rPr lang="en-US"/>
              <a:t>Containerized cloud architectures</a:t>
            </a:r>
          </a:p>
          <a:p>
            <a:pPr marL="285750" indent="-285750">
              <a:buFont typeface="Arial" panose="020B0604020202020204" pitchFamily="34" charset="0"/>
              <a:buChar char="•"/>
            </a:pPr>
            <a:r>
              <a:rPr lang="en-US"/>
              <a:t>Cloud-based DevSecOps platform(s)</a:t>
            </a:r>
          </a:p>
          <a:p>
            <a:pPr marL="285750" indent="-285750">
              <a:buFont typeface="Arial" panose="020B0604020202020204" pitchFamily="34" charset="0"/>
              <a:buChar char="•"/>
            </a:pPr>
            <a:r>
              <a:rPr lang="en-US"/>
              <a:t>Robust Zero Trust Architectures</a:t>
            </a:r>
          </a:p>
          <a:p>
            <a:pPr marL="285750" indent="-285750">
              <a:buFont typeface="Arial" panose="020B0604020202020204" pitchFamily="34" charset="0"/>
              <a:buChar char="•"/>
            </a:pPr>
            <a:r>
              <a:rPr lang="en-US"/>
              <a:t>Improved Data Tagging</a:t>
            </a:r>
          </a:p>
        </p:txBody>
      </p:sp>
      <p:sp>
        <p:nvSpPr>
          <p:cNvPr id="11" name="Rectangle: Rounded Corners 10">
            <a:extLst>
              <a:ext uri="{FF2B5EF4-FFF2-40B4-BE49-F238E27FC236}">
                <a16:creationId xmlns:a16="http://schemas.microsoft.com/office/drawing/2014/main" id="{DCAF2F2E-E098-1838-D3C3-C3E6A1AF417A}"/>
              </a:ext>
            </a:extLst>
          </p:cNvPr>
          <p:cNvSpPr/>
          <p:nvPr/>
        </p:nvSpPr>
        <p:spPr>
          <a:xfrm>
            <a:off x="84083" y="1190294"/>
            <a:ext cx="3858156" cy="5377162"/>
          </a:xfrm>
          <a:prstGeom prst="roundRect">
            <a:avLst>
              <a:gd name="adj" fmla="val 3484"/>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02EE778-998F-0DB3-F8F8-97A7203B5756}"/>
              </a:ext>
            </a:extLst>
          </p:cNvPr>
          <p:cNvSpPr/>
          <p:nvPr/>
        </p:nvSpPr>
        <p:spPr>
          <a:xfrm>
            <a:off x="4172032" y="1190294"/>
            <a:ext cx="3858156" cy="5377162"/>
          </a:xfrm>
          <a:prstGeom prst="roundRect">
            <a:avLst>
              <a:gd name="adj" fmla="val 3484"/>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A58D5E2-94F9-F2A7-ABF9-67E43868D165}"/>
              </a:ext>
            </a:extLst>
          </p:cNvPr>
          <p:cNvSpPr/>
          <p:nvPr/>
        </p:nvSpPr>
        <p:spPr>
          <a:xfrm>
            <a:off x="8259980" y="1190294"/>
            <a:ext cx="3858156" cy="5377162"/>
          </a:xfrm>
          <a:prstGeom prst="roundRect">
            <a:avLst>
              <a:gd name="adj" fmla="val 3484"/>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11CFB64-BD67-1F9B-9E87-49623F49F269}"/>
              </a:ext>
            </a:extLst>
          </p:cNvPr>
          <p:cNvSpPr txBox="1"/>
          <p:nvPr/>
        </p:nvSpPr>
        <p:spPr>
          <a:xfrm>
            <a:off x="673698" y="4360086"/>
            <a:ext cx="2447978" cy="369332"/>
          </a:xfrm>
          <a:prstGeom prst="rect">
            <a:avLst/>
          </a:prstGeom>
          <a:noFill/>
        </p:spPr>
        <p:txBody>
          <a:bodyPr wrap="none" rtlCol="0">
            <a:spAutoFit/>
          </a:bodyPr>
          <a:lstStyle/>
          <a:p>
            <a:r>
              <a:rPr lang="en-US" b="1" u="sng"/>
              <a:t>“Yesterday’s” Solutions </a:t>
            </a:r>
          </a:p>
        </p:txBody>
      </p:sp>
      <p:sp>
        <p:nvSpPr>
          <p:cNvPr id="18" name="TextBox 17">
            <a:extLst>
              <a:ext uri="{FF2B5EF4-FFF2-40B4-BE49-F238E27FC236}">
                <a16:creationId xmlns:a16="http://schemas.microsoft.com/office/drawing/2014/main" id="{E7C91F2E-3485-4CAB-3586-59EB2356ADB5}"/>
              </a:ext>
            </a:extLst>
          </p:cNvPr>
          <p:cNvSpPr txBox="1"/>
          <p:nvPr/>
        </p:nvSpPr>
        <p:spPr>
          <a:xfrm>
            <a:off x="5195587" y="4379403"/>
            <a:ext cx="1756699" cy="369332"/>
          </a:xfrm>
          <a:prstGeom prst="rect">
            <a:avLst/>
          </a:prstGeom>
          <a:noFill/>
        </p:spPr>
        <p:txBody>
          <a:bodyPr wrap="none" rtlCol="0">
            <a:spAutoFit/>
          </a:bodyPr>
          <a:lstStyle/>
          <a:p>
            <a:r>
              <a:rPr lang="en-US" b="1" u="sng"/>
              <a:t>Today’s Enablers</a:t>
            </a:r>
          </a:p>
        </p:txBody>
      </p:sp>
      <p:sp>
        <p:nvSpPr>
          <p:cNvPr id="19" name="TextBox 18">
            <a:extLst>
              <a:ext uri="{FF2B5EF4-FFF2-40B4-BE49-F238E27FC236}">
                <a16:creationId xmlns:a16="http://schemas.microsoft.com/office/drawing/2014/main" id="{21898358-3ADC-39C1-E41E-85DEE17A57D8}"/>
              </a:ext>
            </a:extLst>
          </p:cNvPr>
          <p:cNvSpPr txBox="1"/>
          <p:nvPr/>
        </p:nvSpPr>
        <p:spPr>
          <a:xfrm>
            <a:off x="8612992" y="4379403"/>
            <a:ext cx="3296543" cy="369332"/>
          </a:xfrm>
          <a:prstGeom prst="rect">
            <a:avLst/>
          </a:prstGeom>
          <a:noFill/>
        </p:spPr>
        <p:txBody>
          <a:bodyPr wrap="none" rtlCol="0">
            <a:spAutoFit/>
          </a:bodyPr>
          <a:lstStyle/>
          <a:p>
            <a:r>
              <a:rPr lang="en-US" b="1" u="sng"/>
              <a:t>Planning, Investing, and Building</a:t>
            </a:r>
          </a:p>
        </p:txBody>
      </p:sp>
    </p:spTree>
    <p:extLst>
      <p:ext uri="{BB962C8B-B14F-4D97-AF65-F5344CB8AC3E}">
        <p14:creationId xmlns:p14="http://schemas.microsoft.com/office/powerpoint/2010/main" val="80297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5" grpId="0"/>
      <p:bldP spid="6" grpId="0"/>
      <p:bldP spid="9" grpId="0"/>
      <p:bldP spid="10" grpId="0"/>
      <p:bldP spid="12" grpId="0" animBg="1"/>
      <p:bldP spid="13"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D45C7C3D-D42D-440F-B999-342BB94CF431}"/>
              </a:ext>
            </a:extLst>
          </p:cNvPr>
          <p:cNvCxnSpPr/>
          <p:nvPr/>
        </p:nvCxnSpPr>
        <p:spPr>
          <a:xfrm>
            <a:off x="9108995" y="362642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6E601A2-1336-49F1-A27F-EB5ADA3FC49B}"/>
              </a:ext>
            </a:extLst>
          </p:cNvPr>
          <p:cNvCxnSpPr/>
          <p:nvPr/>
        </p:nvCxnSpPr>
        <p:spPr>
          <a:xfrm>
            <a:off x="6872922" y="362642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058CAC8-E9CE-4AB2-9081-D78CF1448E08}"/>
              </a:ext>
            </a:extLst>
          </p:cNvPr>
          <p:cNvCxnSpPr/>
          <p:nvPr/>
        </p:nvCxnSpPr>
        <p:spPr>
          <a:xfrm>
            <a:off x="4644053" y="362642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9EC3BD6-7C1D-49A1-89F4-8BCAF863D9EB}"/>
              </a:ext>
            </a:extLst>
          </p:cNvPr>
          <p:cNvCxnSpPr/>
          <p:nvPr/>
        </p:nvCxnSpPr>
        <p:spPr>
          <a:xfrm>
            <a:off x="2713978" y="362642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980DEF1-F399-45BB-A47B-75FCE4BB66B1}"/>
              </a:ext>
            </a:extLst>
          </p:cNvPr>
          <p:cNvCxnSpPr/>
          <p:nvPr/>
        </p:nvCxnSpPr>
        <p:spPr>
          <a:xfrm>
            <a:off x="898517" y="1906852"/>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A7DD806C-4C92-4E1B-A4E0-78E77DB68A0D}"/>
              </a:ext>
            </a:extLst>
          </p:cNvPr>
          <p:cNvGraphicFramePr>
            <a:graphicFrameLocks noGrp="1"/>
          </p:cNvGraphicFramePr>
          <p:nvPr/>
        </p:nvGraphicFramePr>
        <p:xfrm>
          <a:off x="5760188" y="3918342"/>
          <a:ext cx="2157540" cy="2394585"/>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2157540">
                  <a:extLst>
                    <a:ext uri="{9D8B030D-6E8A-4147-A177-3AD203B41FA5}">
                      <a16:colId xmlns:a16="http://schemas.microsoft.com/office/drawing/2014/main" val="3580221173"/>
                    </a:ext>
                  </a:extLst>
                </a:gridCol>
              </a:tblGrid>
              <a:tr h="35873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u="none" strike="noStrike" kern="1200">
                          <a:solidFill>
                            <a:schemeClr val="dk1"/>
                          </a:solidFill>
                          <a:effectLst/>
                          <a:latin typeface="+mn-lt"/>
                          <a:ea typeface="+mn-ea"/>
                          <a:cs typeface="+mn-cs"/>
                        </a:rPr>
                        <a:t>Space Operations Mission Directorate (SOMD) Cybersecurity Mission Integration</a:t>
                      </a: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8659416"/>
                  </a:ext>
                </a:extLst>
              </a:tr>
              <a:tr h="433417">
                <a:tc>
                  <a:txBody>
                    <a:bodyPr/>
                    <a:lstStyle/>
                    <a:p>
                      <a:pPr algn="ctr"/>
                      <a:r>
                        <a:rPr lang="en-US" sz="1100" u="none" strike="noStrike" kern="1200">
                          <a:solidFill>
                            <a:schemeClr val="dk1"/>
                          </a:solidFill>
                          <a:effectLst/>
                          <a:latin typeface="+mn-lt"/>
                          <a:ea typeface="+mn-ea"/>
                          <a:cs typeface="+mn-cs"/>
                        </a:rPr>
                        <a:t>Exploration Systems Development Mission Directorate (ESDMD) Cybersecurity Mission Integration</a:t>
                      </a: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341655213"/>
                  </a:ext>
                </a:extLst>
              </a:tr>
              <a:tr h="241380">
                <a:tc>
                  <a:txBody>
                    <a:bodyPr/>
                    <a:lstStyle/>
                    <a:p>
                      <a:pPr algn="ctr" rtl="0" fontAlgn="ctr"/>
                      <a:r>
                        <a:rPr lang="en-US" sz="1100" u="none" strike="noStrike">
                          <a:effectLst/>
                        </a:rPr>
                        <a:t>Science Mission Directorate (SMD) Cybersecurity Mission Integration</a:t>
                      </a:r>
                      <a:endParaRPr lang="en-US" sz="1100" b="0" i="0" u="none" strike="noStrike">
                        <a:solidFill>
                          <a:srgbClr val="000000"/>
                        </a:solidFill>
                        <a:effectLst/>
                        <a:latin typeface="Calibri" panose="020F0502020204030204" pitchFamily="34" charset="0"/>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2108445"/>
                  </a:ext>
                </a:extLst>
              </a:tr>
              <a:tr h="358736">
                <a:tc>
                  <a:txBody>
                    <a:bodyPr/>
                    <a:lstStyle/>
                    <a:p>
                      <a:pPr algn="ctr" rtl="0" fontAlgn="ctr"/>
                      <a:r>
                        <a:rPr lang="en-US" sz="1100" u="none" strike="noStrike">
                          <a:effectLst/>
                        </a:rPr>
                        <a:t>Aeronautics Research Mission Directorate (ARMD) Cybersecurity Mission Integration</a:t>
                      </a:r>
                      <a:endParaRPr lang="en-US" sz="1100" b="0" i="0" u="none" strike="noStrike">
                        <a:solidFill>
                          <a:srgbClr val="000000"/>
                        </a:solidFill>
                        <a:effectLst/>
                        <a:latin typeface="Calibri" panose="020F0502020204030204" pitchFamily="34" charset="0"/>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572897662"/>
                  </a:ext>
                </a:extLst>
              </a:tr>
              <a:tr h="358736">
                <a:tc>
                  <a:txBody>
                    <a:bodyPr/>
                    <a:lstStyle/>
                    <a:p>
                      <a:pPr algn="ctr" rtl="0" fontAlgn="ctr"/>
                      <a:r>
                        <a:rPr lang="en-US" sz="1100" u="none" strike="noStrike">
                          <a:effectLst/>
                        </a:rPr>
                        <a:t>Science &amp; Technology Mission Directorate (STMD) Cybersecurity Mission Integration</a:t>
                      </a:r>
                      <a:endParaRPr lang="en-US" sz="1100" b="0" i="0" u="none" strike="noStrike">
                        <a:solidFill>
                          <a:srgbClr val="000000"/>
                        </a:solidFill>
                        <a:effectLst/>
                        <a:latin typeface="Calibri" panose="020F0502020204030204" pitchFamily="34" charset="0"/>
                      </a:endParaRPr>
                    </a:p>
                  </a:txBody>
                  <a:tcPr marL="9525" marR="9525" marT="9525"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10340681"/>
                  </a:ext>
                </a:extLst>
              </a:tr>
            </a:tbl>
          </a:graphicData>
        </a:graphic>
      </p:graphicFrame>
      <p:graphicFrame>
        <p:nvGraphicFramePr>
          <p:cNvPr id="34" name="Table 33">
            <a:extLst>
              <a:ext uri="{FF2B5EF4-FFF2-40B4-BE49-F238E27FC236}">
                <a16:creationId xmlns:a16="http://schemas.microsoft.com/office/drawing/2014/main" id="{06524D51-4684-462E-961D-15ECAE2DB3C0}"/>
              </a:ext>
            </a:extLst>
          </p:cNvPr>
          <p:cNvGraphicFramePr>
            <a:graphicFrameLocks noGrp="1"/>
          </p:cNvGraphicFramePr>
          <p:nvPr/>
        </p:nvGraphicFramePr>
        <p:xfrm>
          <a:off x="3710886" y="3918342"/>
          <a:ext cx="1813654" cy="852001"/>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1813654">
                  <a:extLst>
                    <a:ext uri="{9D8B030D-6E8A-4147-A177-3AD203B41FA5}">
                      <a16:colId xmlns:a16="http://schemas.microsoft.com/office/drawing/2014/main" val="1004004934"/>
                    </a:ext>
                  </a:extLst>
                </a:gridCol>
              </a:tblGrid>
              <a:tr h="404757">
                <a:tc>
                  <a:txBody>
                    <a:bodyPr/>
                    <a:lstStyle/>
                    <a:p>
                      <a:pPr algn="ctr" rtl="0" fontAlgn="ctr"/>
                      <a:r>
                        <a:rPr lang="en-US" sz="1100" u="none" strike="noStrike">
                          <a:effectLst/>
                        </a:rPr>
                        <a:t>Cybersecurity Engineering/SERTs</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33458450"/>
                  </a:ext>
                </a:extLst>
              </a:tr>
              <a:tr h="223622">
                <a:tc>
                  <a:txBody>
                    <a:bodyPr/>
                    <a:lstStyle/>
                    <a:p>
                      <a:pPr algn="ctr" rtl="0" fontAlgn="ctr"/>
                      <a:r>
                        <a:rPr lang="en-US" sz="1100" u="none" strike="noStrike">
                          <a:effectLst/>
                        </a:rPr>
                        <a:t>Cybersecurity Standards</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700970"/>
                  </a:ext>
                </a:extLst>
              </a:tr>
              <a:tr h="223622">
                <a:tc>
                  <a:txBody>
                    <a:bodyPr/>
                    <a:lstStyle/>
                    <a:p>
                      <a:pPr algn="ctr" rtl="0" fontAlgn="ctr"/>
                      <a:r>
                        <a:rPr lang="en-US" sz="1100" u="none" strike="noStrike">
                          <a:effectLst/>
                        </a:rPr>
                        <a:t>Operational Technology (OT)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25370454"/>
                  </a:ext>
                </a:extLst>
              </a:tr>
            </a:tbl>
          </a:graphicData>
        </a:graphic>
      </p:graphicFrame>
      <p:sp>
        <p:nvSpPr>
          <p:cNvPr id="42" name="object 25">
            <a:extLst>
              <a:ext uri="{FF2B5EF4-FFF2-40B4-BE49-F238E27FC236}">
                <a16:creationId xmlns:a16="http://schemas.microsoft.com/office/drawing/2014/main" id="{4B8CCE5B-6AEA-485B-A967-46302F0B059E}"/>
              </a:ext>
            </a:extLst>
          </p:cNvPr>
          <p:cNvSpPr/>
          <p:nvPr/>
        </p:nvSpPr>
        <p:spPr>
          <a:xfrm>
            <a:off x="2608781" y="1797018"/>
            <a:ext cx="3520493" cy="883751"/>
          </a:xfrm>
          <a:custGeom>
            <a:avLst/>
            <a:gdLst/>
            <a:ahLst/>
            <a:cxnLst/>
            <a:rect l="l" t="t" r="r" b="b"/>
            <a:pathLst>
              <a:path w="3275965" h="853439">
                <a:moveTo>
                  <a:pt x="3275837" y="0"/>
                </a:moveTo>
                <a:lnTo>
                  <a:pt x="3275837" y="426592"/>
                </a:lnTo>
                <a:lnTo>
                  <a:pt x="0" y="426592"/>
                </a:lnTo>
                <a:lnTo>
                  <a:pt x="0" y="853186"/>
                </a:lnTo>
              </a:path>
            </a:pathLst>
          </a:custGeom>
          <a:ln w="19811">
            <a:solidFill>
              <a:schemeClr val="tx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9" name="object 26">
            <a:extLst>
              <a:ext uri="{FF2B5EF4-FFF2-40B4-BE49-F238E27FC236}">
                <a16:creationId xmlns:a16="http://schemas.microsoft.com/office/drawing/2014/main" id="{3BDC87C3-842B-4B0A-8F8B-E464DEF3F1C6}"/>
              </a:ext>
            </a:extLst>
          </p:cNvPr>
          <p:cNvSpPr/>
          <p:nvPr/>
        </p:nvSpPr>
        <p:spPr>
          <a:xfrm>
            <a:off x="6129275" y="1797018"/>
            <a:ext cx="2863492" cy="883751"/>
          </a:xfrm>
          <a:custGeom>
            <a:avLst/>
            <a:gdLst/>
            <a:ahLst/>
            <a:cxnLst/>
            <a:rect l="l" t="t" r="r" b="b"/>
            <a:pathLst>
              <a:path w="3220720" h="853439">
                <a:moveTo>
                  <a:pt x="0" y="0"/>
                </a:moveTo>
                <a:lnTo>
                  <a:pt x="0" y="426592"/>
                </a:lnTo>
                <a:lnTo>
                  <a:pt x="3220593" y="426592"/>
                </a:lnTo>
                <a:lnTo>
                  <a:pt x="3220593" y="853186"/>
                </a:lnTo>
              </a:path>
            </a:pathLst>
          </a:custGeom>
          <a:ln w="19812">
            <a:solidFill>
              <a:schemeClr val="tx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0" name="object 13">
            <a:extLst>
              <a:ext uri="{FF2B5EF4-FFF2-40B4-BE49-F238E27FC236}">
                <a16:creationId xmlns:a16="http://schemas.microsoft.com/office/drawing/2014/main" id="{2BEFCA1C-4F31-41A7-9140-648F4E95DFAA}"/>
              </a:ext>
            </a:extLst>
          </p:cNvPr>
          <p:cNvSpPr/>
          <p:nvPr/>
        </p:nvSpPr>
        <p:spPr>
          <a:xfrm>
            <a:off x="4759374" y="1223441"/>
            <a:ext cx="2673253" cy="695070"/>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12700" marR="0" lvl="0" indent="0" algn="ctr" defTabSz="914400" rtl="0" eaLnBrk="1" fontAlgn="auto" latinLnBrk="0" hangingPunct="1">
              <a:lnSpc>
                <a:spcPct val="100000"/>
              </a:lnSpc>
              <a:spcBef>
                <a:spcPts val="105"/>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Cybersecurity &amp; Privacy Division (CSPD)</a:t>
            </a:r>
          </a:p>
          <a:p>
            <a:pPr marL="12700" marR="0" lvl="0" indent="0" algn="ctr" defTabSz="914400" rtl="0" eaLnBrk="1" fontAlgn="auto" latinLnBrk="0" hangingPunct="1">
              <a:lnSpc>
                <a:spcPct val="100000"/>
              </a:lnSpc>
              <a:spcBef>
                <a:spcPts val="105"/>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1" name="object 17">
            <a:extLst>
              <a:ext uri="{FF2B5EF4-FFF2-40B4-BE49-F238E27FC236}">
                <a16:creationId xmlns:a16="http://schemas.microsoft.com/office/drawing/2014/main" id="{01A67D82-6100-4F82-B3E9-8B76E30FA825}"/>
              </a:ext>
            </a:extLst>
          </p:cNvPr>
          <p:cNvSpPr/>
          <p:nvPr/>
        </p:nvSpPr>
        <p:spPr>
          <a:xfrm>
            <a:off x="234036" y="1320767"/>
            <a:ext cx="1359358" cy="694944"/>
          </a:xfrm>
          <a:custGeom>
            <a:avLst/>
            <a:gdLst/>
            <a:ahLst/>
            <a:cxnLst/>
            <a:rect l="l" t="t" r="r" b="b"/>
            <a:pathLst>
              <a:path w="2839720" h="1207135">
                <a:moveTo>
                  <a:pt x="2638044" y="0"/>
                </a:moveTo>
                <a:lnTo>
                  <a:pt x="201168" y="0"/>
                </a:lnTo>
                <a:lnTo>
                  <a:pt x="155034" y="5311"/>
                </a:lnTo>
                <a:lnTo>
                  <a:pt x="112689" y="20442"/>
                </a:lnTo>
                <a:lnTo>
                  <a:pt x="75338" y="44187"/>
                </a:lnTo>
                <a:lnTo>
                  <a:pt x="44187" y="75338"/>
                </a:lnTo>
                <a:lnTo>
                  <a:pt x="20442" y="112689"/>
                </a:lnTo>
                <a:lnTo>
                  <a:pt x="5311" y="155034"/>
                </a:lnTo>
                <a:lnTo>
                  <a:pt x="0" y="201168"/>
                </a:lnTo>
                <a:lnTo>
                  <a:pt x="0" y="1005840"/>
                </a:lnTo>
                <a:lnTo>
                  <a:pt x="5311" y="1051973"/>
                </a:lnTo>
                <a:lnTo>
                  <a:pt x="20442" y="1094318"/>
                </a:lnTo>
                <a:lnTo>
                  <a:pt x="44187" y="1131669"/>
                </a:lnTo>
                <a:lnTo>
                  <a:pt x="75338" y="1162820"/>
                </a:lnTo>
                <a:lnTo>
                  <a:pt x="112689" y="1186565"/>
                </a:lnTo>
                <a:lnTo>
                  <a:pt x="155034" y="1201696"/>
                </a:lnTo>
                <a:lnTo>
                  <a:pt x="201168" y="1207008"/>
                </a:lnTo>
                <a:lnTo>
                  <a:pt x="2638044" y="1207008"/>
                </a:lnTo>
                <a:lnTo>
                  <a:pt x="2684177" y="1201696"/>
                </a:lnTo>
                <a:lnTo>
                  <a:pt x="2726522" y="1186565"/>
                </a:lnTo>
                <a:lnTo>
                  <a:pt x="2763873" y="1162820"/>
                </a:lnTo>
                <a:lnTo>
                  <a:pt x="2795024" y="1131669"/>
                </a:lnTo>
                <a:lnTo>
                  <a:pt x="2818769" y="1094318"/>
                </a:lnTo>
                <a:lnTo>
                  <a:pt x="2833900" y="1051973"/>
                </a:lnTo>
                <a:lnTo>
                  <a:pt x="2839212" y="1005840"/>
                </a:lnTo>
                <a:lnTo>
                  <a:pt x="2839212" y="201168"/>
                </a:lnTo>
                <a:lnTo>
                  <a:pt x="2833900" y="155034"/>
                </a:lnTo>
                <a:lnTo>
                  <a:pt x="2818769" y="112689"/>
                </a:lnTo>
                <a:lnTo>
                  <a:pt x="2795024" y="75338"/>
                </a:lnTo>
                <a:lnTo>
                  <a:pt x="2763873" y="44187"/>
                </a:lnTo>
                <a:lnTo>
                  <a:pt x="2726522" y="20442"/>
                </a:lnTo>
                <a:lnTo>
                  <a:pt x="2684177" y="5311"/>
                </a:lnTo>
                <a:lnTo>
                  <a:pt x="2638044" y="0"/>
                </a:lnTo>
                <a:close/>
              </a:path>
            </a:pathLst>
          </a:cu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Strategy &amp; Business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Management</a:t>
            </a:r>
          </a:p>
        </p:txBody>
      </p:sp>
      <p:cxnSp>
        <p:nvCxnSpPr>
          <p:cNvPr id="62" name="Straight Connector 61">
            <a:extLst>
              <a:ext uri="{FF2B5EF4-FFF2-40B4-BE49-F238E27FC236}">
                <a16:creationId xmlns:a16="http://schemas.microsoft.com/office/drawing/2014/main" id="{FFF0992C-991E-44DB-8724-D746ECD5A74C}"/>
              </a:ext>
            </a:extLst>
          </p:cNvPr>
          <p:cNvCxnSpPr>
            <a:cxnSpLocks/>
          </p:cNvCxnSpPr>
          <p:nvPr/>
        </p:nvCxnSpPr>
        <p:spPr>
          <a:xfrm>
            <a:off x="4538857" y="2238110"/>
            <a:ext cx="0" cy="887871"/>
          </a:xfrm>
          <a:prstGeom prst="line">
            <a:avLst/>
          </a:prstGeom>
          <a:noFill/>
          <a:ln w="19050" cap="flat" cmpd="sng" algn="ctr">
            <a:solidFill>
              <a:schemeClr val="tx2"/>
            </a:solidFill>
            <a:prstDash val="solid"/>
            <a:miter lim="800000"/>
          </a:ln>
          <a:effectLst/>
        </p:spPr>
      </p:cxnSp>
      <p:graphicFrame>
        <p:nvGraphicFramePr>
          <p:cNvPr id="64" name="Table 63">
            <a:extLst>
              <a:ext uri="{FF2B5EF4-FFF2-40B4-BE49-F238E27FC236}">
                <a16:creationId xmlns:a16="http://schemas.microsoft.com/office/drawing/2014/main" id="{EA2818A6-74A6-4F78-B8BE-2390566AE4F1}"/>
              </a:ext>
            </a:extLst>
          </p:cNvPr>
          <p:cNvGraphicFramePr>
            <a:graphicFrameLocks noGrp="1"/>
          </p:cNvGraphicFramePr>
          <p:nvPr/>
        </p:nvGraphicFramePr>
        <p:xfrm>
          <a:off x="167657" y="2239222"/>
          <a:ext cx="1545566" cy="1556385"/>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1545566">
                  <a:extLst>
                    <a:ext uri="{9D8B030D-6E8A-4147-A177-3AD203B41FA5}">
                      <a16:colId xmlns:a16="http://schemas.microsoft.com/office/drawing/2014/main" val="3867002006"/>
                    </a:ext>
                  </a:extLst>
                </a:gridCol>
              </a:tblGrid>
              <a:tr h="80517">
                <a:tc>
                  <a:txBody>
                    <a:bodyPr/>
                    <a:lstStyle/>
                    <a:p>
                      <a:pPr algn="ctr" rtl="0" fontAlgn="ctr"/>
                      <a:r>
                        <a:rPr lang="en-US" sz="1100" u="none" strike="noStrike">
                          <a:effectLst/>
                        </a:rPr>
                        <a:t>CSPD Resources and </a:t>
                      </a:r>
                      <a:br>
                        <a:rPr lang="en-US" sz="1100" u="none" strike="noStrike">
                          <a:effectLst/>
                        </a:rPr>
                      </a:br>
                      <a:r>
                        <a:rPr lang="en-US" sz="1100" u="none" strike="noStrike">
                          <a:effectLst/>
                        </a:rPr>
                        <a:t>Budget Management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2765597"/>
                  </a:ext>
                </a:extLst>
              </a:tr>
              <a:tr h="54177">
                <a:tc>
                  <a:txBody>
                    <a:bodyPr/>
                    <a:lstStyle/>
                    <a:p>
                      <a:pPr algn="ctr" rtl="0" fontAlgn="ctr"/>
                      <a:r>
                        <a:rPr lang="en-US" sz="1100" u="none" strike="noStrike">
                          <a:effectLst/>
                        </a:rPr>
                        <a:t>Strategic Planning and Road Mapping</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18874279"/>
                  </a:ext>
                </a:extLst>
              </a:tr>
              <a:tr h="0">
                <a:tc>
                  <a:txBody>
                    <a:bodyPr/>
                    <a:lstStyle/>
                    <a:p>
                      <a:pPr algn="ctr" rtl="0" fontAlgn="ctr"/>
                      <a:r>
                        <a:rPr lang="en-US" sz="1100" b="0" i="0" u="none" strike="noStrike">
                          <a:solidFill>
                            <a:srgbClr val="000000"/>
                          </a:solidFill>
                          <a:effectLst/>
                          <a:latin typeface="Calibri"/>
                        </a:rPr>
                        <a:t>CSPD Governance</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775914580"/>
                  </a:ext>
                </a:extLst>
              </a:tr>
              <a:tr h="0">
                <a:tc>
                  <a:txBody>
                    <a:bodyPr/>
                    <a:lstStyle/>
                    <a:p>
                      <a:pPr lvl="0" algn="ctr">
                        <a:buNone/>
                      </a:pPr>
                      <a:r>
                        <a:rPr lang="en-US" sz="1100" b="0" i="0" u="none" strike="noStrike">
                          <a:solidFill>
                            <a:srgbClr val="000000"/>
                          </a:solidFill>
                          <a:effectLst/>
                          <a:latin typeface="Calibri"/>
                        </a:rPr>
                        <a:t>Pathways Intern Coordination</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9745458"/>
                  </a:ext>
                </a:extLst>
              </a:tr>
              <a:tr h="0">
                <a:tc>
                  <a:txBody>
                    <a:bodyPr/>
                    <a:lstStyle/>
                    <a:p>
                      <a:pPr lvl="0" algn="ctr">
                        <a:buNone/>
                      </a:pPr>
                      <a:r>
                        <a:rPr lang="en-US" sz="1100" b="0" i="0" u="none" strike="noStrike">
                          <a:solidFill>
                            <a:srgbClr val="000000"/>
                          </a:solidFill>
                          <a:effectLst/>
                          <a:latin typeface="Calibri"/>
                        </a:rPr>
                        <a:t>OCIO Workforce Coordination</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66348806"/>
                  </a:ext>
                </a:extLst>
              </a:tr>
            </a:tbl>
          </a:graphicData>
        </a:graphic>
      </p:graphicFrame>
      <p:graphicFrame>
        <p:nvGraphicFramePr>
          <p:cNvPr id="65" name="Table 64">
            <a:extLst>
              <a:ext uri="{FF2B5EF4-FFF2-40B4-BE49-F238E27FC236}">
                <a16:creationId xmlns:a16="http://schemas.microsoft.com/office/drawing/2014/main" id="{0955EB66-95D1-44B7-95B9-6B017CF739DE}"/>
              </a:ext>
            </a:extLst>
          </p:cNvPr>
          <p:cNvGraphicFramePr>
            <a:graphicFrameLocks noGrp="1"/>
          </p:cNvGraphicFramePr>
          <p:nvPr/>
        </p:nvGraphicFramePr>
        <p:xfrm>
          <a:off x="1853542" y="3877246"/>
          <a:ext cx="1598893" cy="2499889"/>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1598893">
                  <a:extLst>
                    <a:ext uri="{9D8B030D-6E8A-4147-A177-3AD203B41FA5}">
                      <a16:colId xmlns:a16="http://schemas.microsoft.com/office/drawing/2014/main" val="4095961093"/>
                    </a:ext>
                  </a:extLst>
                </a:gridCol>
              </a:tblGrid>
              <a:tr h="440584">
                <a:tc>
                  <a:txBody>
                    <a:bodyPr/>
                    <a:lstStyle/>
                    <a:p>
                      <a:pPr algn="ctr" rtl="0" fontAlgn="ctr"/>
                      <a:r>
                        <a:rPr lang="en-US" sz="1100" u="none" strike="noStrike">
                          <a:effectLst/>
                        </a:rPr>
                        <a:t>Privacy/Controlled Unclassified Information (CUI)</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82112185"/>
                  </a:ext>
                </a:extLst>
              </a:tr>
              <a:tr h="440584">
                <a:tc>
                  <a:txBody>
                    <a:bodyPr/>
                    <a:lstStyle/>
                    <a:p>
                      <a:pPr algn="ctr" rtl="0" fontAlgn="ctr"/>
                      <a:r>
                        <a:rPr lang="en-US" sz="1100" u="none" strike="noStrike">
                          <a:effectLst/>
                        </a:rPr>
                        <a:t>A&amp;A and Cybersecurity Risk Management Oversight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76302622"/>
                  </a:ext>
                </a:extLst>
              </a:tr>
              <a:tr h="296452">
                <a:tc>
                  <a:txBody>
                    <a:bodyPr/>
                    <a:lstStyle/>
                    <a:p>
                      <a:pPr algn="ctr" rtl="0" fontAlgn="ctr"/>
                      <a:r>
                        <a:rPr lang="en-US" sz="1100" u="none" strike="noStrike">
                          <a:effectLst/>
                        </a:rPr>
                        <a:t>Congressional/Federal Reporting (HVA, FISMA)</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8574005"/>
                  </a:ext>
                </a:extLst>
              </a:tr>
              <a:tr h="296452">
                <a:tc>
                  <a:txBody>
                    <a:bodyPr/>
                    <a:lstStyle/>
                    <a:p>
                      <a:pPr algn="ctr" rtl="0" fontAlgn="ctr"/>
                      <a:r>
                        <a:rPr lang="en-US" sz="1100" u="none" strike="noStrike">
                          <a:effectLst/>
                        </a:rPr>
                        <a:t>Audit Management (OIG/GAO/SAR/RVA)</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862996978"/>
                  </a:ext>
                </a:extLst>
              </a:tr>
              <a:tr h="440584">
                <a:tc>
                  <a:txBody>
                    <a:bodyPr/>
                    <a:lstStyle/>
                    <a:p>
                      <a:pPr algn="ctr" rtl="0" fontAlgn="ctr"/>
                      <a:r>
                        <a:rPr lang="en-US" sz="1100" u="none" strike="noStrike">
                          <a:effectLst/>
                        </a:rPr>
                        <a:t>Vulnerability Management (C-CAR/ED/BOD/CyHy/ CyberStat/FAST)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31684067"/>
                  </a:ext>
                </a:extLst>
              </a:tr>
              <a:tr h="296452">
                <a:tc>
                  <a:txBody>
                    <a:bodyPr/>
                    <a:lstStyle/>
                    <a:p>
                      <a:pPr algn="ctr" rtl="0" fontAlgn="ctr"/>
                      <a:r>
                        <a:rPr lang="en-US" sz="1100" u="none" strike="noStrike">
                          <a:effectLst/>
                        </a:rPr>
                        <a:t>Cybersecurity &amp; Privacy Policy/Handbooks/SOPs</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177758537"/>
                  </a:ext>
                </a:extLst>
              </a:tr>
            </a:tbl>
          </a:graphicData>
        </a:graphic>
      </p:graphicFrame>
      <p:graphicFrame>
        <p:nvGraphicFramePr>
          <p:cNvPr id="66" name="Table 65">
            <a:extLst>
              <a:ext uri="{FF2B5EF4-FFF2-40B4-BE49-F238E27FC236}">
                <a16:creationId xmlns:a16="http://schemas.microsoft.com/office/drawing/2014/main" id="{EAA4E1BD-D4B5-4BC5-936B-2E85A1DE9A6C}"/>
              </a:ext>
            </a:extLst>
          </p:cNvPr>
          <p:cNvGraphicFramePr>
            <a:graphicFrameLocks noGrp="1"/>
          </p:cNvGraphicFramePr>
          <p:nvPr/>
        </p:nvGraphicFramePr>
        <p:xfrm>
          <a:off x="8143788" y="3918342"/>
          <a:ext cx="1867408" cy="200025"/>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1867408">
                  <a:extLst>
                    <a:ext uri="{9D8B030D-6E8A-4147-A177-3AD203B41FA5}">
                      <a16:colId xmlns:a16="http://schemas.microsoft.com/office/drawing/2014/main" val="1993551917"/>
                    </a:ext>
                  </a:extLst>
                </a:gridCol>
              </a:tblGrid>
              <a:tr h="200025">
                <a:tc>
                  <a:txBody>
                    <a:bodyPr/>
                    <a:lstStyle/>
                    <a:p>
                      <a:pPr algn="ctr" rtl="0" fontAlgn="ctr"/>
                      <a:r>
                        <a:rPr lang="en-US" sz="1100" i="1" u="none" strike="noStrike">
                          <a:effectLst/>
                        </a:rPr>
                        <a:t>Next Slide</a:t>
                      </a:r>
                      <a:endParaRPr lang="en-US" sz="1100" b="0" i="1"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5279165"/>
                  </a:ext>
                </a:extLst>
              </a:tr>
            </a:tbl>
          </a:graphicData>
        </a:graphic>
      </p:graphicFrame>
      <p:sp>
        <p:nvSpPr>
          <p:cNvPr id="67" name="object 17">
            <a:extLst>
              <a:ext uri="{FF2B5EF4-FFF2-40B4-BE49-F238E27FC236}">
                <a16:creationId xmlns:a16="http://schemas.microsoft.com/office/drawing/2014/main" id="{567A46D1-07D7-487E-B71E-2029A35FFD58}"/>
              </a:ext>
            </a:extLst>
          </p:cNvPr>
          <p:cNvSpPr/>
          <p:nvPr/>
        </p:nvSpPr>
        <p:spPr>
          <a:xfrm>
            <a:off x="3710886" y="3040665"/>
            <a:ext cx="1813653"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Cybersecurity Standards &amp; Engineering Office</a:t>
            </a:r>
          </a:p>
        </p:txBody>
      </p:sp>
      <p:graphicFrame>
        <p:nvGraphicFramePr>
          <p:cNvPr id="68" name="Table 67">
            <a:extLst>
              <a:ext uri="{FF2B5EF4-FFF2-40B4-BE49-F238E27FC236}">
                <a16:creationId xmlns:a16="http://schemas.microsoft.com/office/drawing/2014/main" id="{623AEA7C-8E03-49CF-947D-4BD468E13B7A}"/>
              </a:ext>
            </a:extLst>
          </p:cNvPr>
          <p:cNvGraphicFramePr>
            <a:graphicFrameLocks noGrp="1"/>
          </p:cNvGraphicFramePr>
          <p:nvPr/>
        </p:nvGraphicFramePr>
        <p:xfrm>
          <a:off x="10046959" y="2293902"/>
          <a:ext cx="1545566" cy="512445"/>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1545566">
                  <a:extLst>
                    <a:ext uri="{9D8B030D-6E8A-4147-A177-3AD203B41FA5}">
                      <a16:colId xmlns:a16="http://schemas.microsoft.com/office/drawing/2014/main" val="3867002006"/>
                    </a:ext>
                  </a:extLst>
                </a:gridCol>
              </a:tblGrid>
              <a:tr h="314325">
                <a:tc>
                  <a:txBody>
                    <a:bodyPr/>
                    <a:lstStyle/>
                    <a:p>
                      <a:pPr algn="ctr" rtl="0" fontAlgn="ctr"/>
                      <a:r>
                        <a:rPr lang="en-US" sz="1100" b="0" i="1" u="none" strike="noStrike">
                          <a:solidFill>
                            <a:srgbClr val="000000"/>
                          </a:solidFill>
                          <a:effectLst/>
                          <a:latin typeface="Calibri" panose="020F0502020204030204" pitchFamily="34" charset="0"/>
                        </a:rPr>
                        <a:t>NASA Center Coordination between CSPD and Center Authorities</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512765597"/>
                  </a:ext>
                </a:extLst>
              </a:tr>
            </a:tbl>
          </a:graphicData>
        </a:graphic>
      </p:graphicFrame>
      <p:cxnSp>
        <p:nvCxnSpPr>
          <p:cNvPr id="69" name="Straight Connector 68">
            <a:extLst>
              <a:ext uri="{FF2B5EF4-FFF2-40B4-BE49-F238E27FC236}">
                <a16:creationId xmlns:a16="http://schemas.microsoft.com/office/drawing/2014/main" id="{43D36D99-88BC-4BCC-8381-C3C3FD287248}"/>
              </a:ext>
            </a:extLst>
          </p:cNvPr>
          <p:cNvCxnSpPr/>
          <p:nvPr/>
        </p:nvCxnSpPr>
        <p:spPr>
          <a:xfrm>
            <a:off x="10783748" y="1889209"/>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object 17">
            <a:extLst>
              <a:ext uri="{FF2B5EF4-FFF2-40B4-BE49-F238E27FC236}">
                <a16:creationId xmlns:a16="http://schemas.microsoft.com/office/drawing/2014/main" id="{EB1627E9-B27A-4FBE-87BF-E2B77596B818}"/>
              </a:ext>
            </a:extLst>
          </p:cNvPr>
          <p:cNvSpPr/>
          <p:nvPr/>
        </p:nvSpPr>
        <p:spPr>
          <a:xfrm>
            <a:off x="10113338" y="1369319"/>
            <a:ext cx="1359358" cy="701071"/>
          </a:xfrm>
          <a:custGeom>
            <a:avLst/>
            <a:gdLst/>
            <a:ahLst/>
            <a:cxnLst/>
            <a:rect l="l" t="t" r="r" b="b"/>
            <a:pathLst>
              <a:path w="2839720" h="1207135">
                <a:moveTo>
                  <a:pt x="2638044" y="0"/>
                </a:moveTo>
                <a:lnTo>
                  <a:pt x="201168" y="0"/>
                </a:lnTo>
                <a:lnTo>
                  <a:pt x="155034" y="5311"/>
                </a:lnTo>
                <a:lnTo>
                  <a:pt x="112689" y="20442"/>
                </a:lnTo>
                <a:lnTo>
                  <a:pt x="75338" y="44187"/>
                </a:lnTo>
                <a:lnTo>
                  <a:pt x="44187" y="75338"/>
                </a:lnTo>
                <a:lnTo>
                  <a:pt x="20442" y="112689"/>
                </a:lnTo>
                <a:lnTo>
                  <a:pt x="5311" y="155034"/>
                </a:lnTo>
                <a:lnTo>
                  <a:pt x="0" y="201168"/>
                </a:lnTo>
                <a:lnTo>
                  <a:pt x="0" y="1005840"/>
                </a:lnTo>
                <a:lnTo>
                  <a:pt x="5311" y="1051973"/>
                </a:lnTo>
                <a:lnTo>
                  <a:pt x="20442" y="1094318"/>
                </a:lnTo>
                <a:lnTo>
                  <a:pt x="44187" y="1131669"/>
                </a:lnTo>
                <a:lnTo>
                  <a:pt x="75338" y="1162820"/>
                </a:lnTo>
                <a:lnTo>
                  <a:pt x="112689" y="1186565"/>
                </a:lnTo>
                <a:lnTo>
                  <a:pt x="155034" y="1201696"/>
                </a:lnTo>
                <a:lnTo>
                  <a:pt x="201168" y="1207008"/>
                </a:lnTo>
                <a:lnTo>
                  <a:pt x="2638044" y="1207008"/>
                </a:lnTo>
                <a:lnTo>
                  <a:pt x="2684177" y="1201696"/>
                </a:lnTo>
                <a:lnTo>
                  <a:pt x="2726522" y="1186565"/>
                </a:lnTo>
                <a:lnTo>
                  <a:pt x="2763873" y="1162820"/>
                </a:lnTo>
                <a:lnTo>
                  <a:pt x="2795024" y="1131669"/>
                </a:lnTo>
                <a:lnTo>
                  <a:pt x="2818769" y="1094318"/>
                </a:lnTo>
                <a:lnTo>
                  <a:pt x="2833900" y="1051973"/>
                </a:lnTo>
                <a:lnTo>
                  <a:pt x="2839212" y="1005840"/>
                </a:lnTo>
                <a:lnTo>
                  <a:pt x="2839212" y="201168"/>
                </a:lnTo>
                <a:lnTo>
                  <a:pt x="2833900" y="155034"/>
                </a:lnTo>
                <a:lnTo>
                  <a:pt x="2818769" y="112689"/>
                </a:lnTo>
                <a:lnTo>
                  <a:pt x="2795024" y="75338"/>
                </a:lnTo>
                <a:lnTo>
                  <a:pt x="2763873" y="44187"/>
                </a:lnTo>
                <a:lnTo>
                  <a:pt x="2726522" y="20442"/>
                </a:lnTo>
                <a:lnTo>
                  <a:pt x="2684177" y="5311"/>
                </a:lnTo>
                <a:lnTo>
                  <a:pt x="2638044" y="0"/>
                </a:lnTo>
                <a:close/>
              </a:path>
            </a:pathLst>
          </a:cu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Calibri"/>
              </a:rPr>
              <a:t>Center CISOs</a:t>
            </a:r>
            <a:endParaRPr kumimoji="0" lang="en-US" sz="12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cxnSp>
        <p:nvCxnSpPr>
          <p:cNvPr id="71" name="Straight Connector 70">
            <a:extLst>
              <a:ext uri="{FF2B5EF4-FFF2-40B4-BE49-F238E27FC236}">
                <a16:creationId xmlns:a16="http://schemas.microsoft.com/office/drawing/2014/main" id="{13F967FD-EC05-4D7F-A9F7-6AE725F2C335}"/>
              </a:ext>
            </a:extLst>
          </p:cNvPr>
          <p:cNvCxnSpPr>
            <a:cxnSpLocks/>
          </p:cNvCxnSpPr>
          <p:nvPr/>
        </p:nvCxnSpPr>
        <p:spPr>
          <a:xfrm>
            <a:off x="2608782" y="2225163"/>
            <a:ext cx="0" cy="887871"/>
          </a:xfrm>
          <a:prstGeom prst="line">
            <a:avLst/>
          </a:prstGeom>
          <a:noFill/>
          <a:ln w="19050" cap="flat" cmpd="sng" algn="ctr">
            <a:solidFill>
              <a:schemeClr val="tx2"/>
            </a:solidFill>
            <a:prstDash val="solid"/>
            <a:miter lim="800000"/>
          </a:ln>
          <a:effectLst/>
        </p:spPr>
      </p:cxnSp>
      <p:sp>
        <p:nvSpPr>
          <p:cNvPr id="72" name="object 17">
            <a:extLst>
              <a:ext uri="{FF2B5EF4-FFF2-40B4-BE49-F238E27FC236}">
                <a16:creationId xmlns:a16="http://schemas.microsoft.com/office/drawing/2014/main" id="{C2439BF4-D4D5-486F-A72A-B91CCD2B21DD}"/>
              </a:ext>
            </a:extLst>
          </p:cNvPr>
          <p:cNvSpPr/>
          <p:nvPr/>
        </p:nvSpPr>
        <p:spPr>
          <a:xfrm>
            <a:off x="1853542" y="3015032"/>
            <a:ext cx="1631283"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Calibri"/>
              </a:rPr>
              <a:t>Privacy &amp; Cybersecurity Risk Management Office</a:t>
            </a:r>
            <a:endParaRPr kumimoji="0" lang="en-US" sz="1200" b="0" i="0" u="none" strike="noStrike" kern="1200" cap="none" spc="0" normalizeH="0" baseline="0" noProof="0">
              <a:ln>
                <a:noFill/>
              </a:ln>
              <a:solidFill>
                <a:prstClr val="black"/>
              </a:solidFill>
              <a:effectLst/>
              <a:uLnTx/>
              <a:uFillTx/>
              <a:latin typeface="Calibri"/>
              <a:ea typeface="+mn-ea"/>
              <a:cs typeface="Calibri"/>
            </a:endParaRPr>
          </a:p>
        </p:txBody>
      </p:sp>
      <p:cxnSp>
        <p:nvCxnSpPr>
          <p:cNvPr id="73" name="Straight Connector 72">
            <a:extLst>
              <a:ext uri="{FF2B5EF4-FFF2-40B4-BE49-F238E27FC236}">
                <a16:creationId xmlns:a16="http://schemas.microsoft.com/office/drawing/2014/main" id="{D013D9DB-54F2-4EF7-9CF5-BB40D9B395DD}"/>
              </a:ext>
            </a:extLst>
          </p:cNvPr>
          <p:cNvCxnSpPr>
            <a:cxnSpLocks/>
          </p:cNvCxnSpPr>
          <p:nvPr/>
        </p:nvCxnSpPr>
        <p:spPr>
          <a:xfrm>
            <a:off x="6767726" y="2225163"/>
            <a:ext cx="0" cy="887871"/>
          </a:xfrm>
          <a:prstGeom prst="line">
            <a:avLst/>
          </a:prstGeom>
          <a:noFill/>
          <a:ln w="19050" cap="flat" cmpd="sng" algn="ctr">
            <a:solidFill>
              <a:schemeClr val="tx2"/>
            </a:solidFill>
            <a:prstDash val="solid"/>
            <a:miter lim="800000"/>
          </a:ln>
          <a:effectLst/>
        </p:spPr>
      </p:cxnSp>
      <p:sp>
        <p:nvSpPr>
          <p:cNvPr id="74" name="object 17">
            <a:extLst>
              <a:ext uri="{FF2B5EF4-FFF2-40B4-BE49-F238E27FC236}">
                <a16:creationId xmlns:a16="http://schemas.microsoft.com/office/drawing/2014/main" id="{343BAE66-DBAD-4B0A-A78E-90E512A884BB}"/>
              </a:ext>
            </a:extLst>
          </p:cNvPr>
          <p:cNvSpPr/>
          <p:nvPr/>
        </p:nvSpPr>
        <p:spPr>
          <a:xfrm>
            <a:off x="5750600" y="3044992"/>
            <a:ext cx="216712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Cybersecurity Mission Integration Office</a:t>
            </a:r>
          </a:p>
        </p:txBody>
      </p:sp>
      <p:cxnSp>
        <p:nvCxnSpPr>
          <p:cNvPr id="75" name="Straight Connector 74">
            <a:extLst>
              <a:ext uri="{FF2B5EF4-FFF2-40B4-BE49-F238E27FC236}">
                <a16:creationId xmlns:a16="http://schemas.microsoft.com/office/drawing/2014/main" id="{5F3394B6-8E3F-4BA9-95F7-A3D5483B6E4C}"/>
              </a:ext>
            </a:extLst>
          </p:cNvPr>
          <p:cNvCxnSpPr>
            <a:cxnSpLocks/>
          </p:cNvCxnSpPr>
          <p:nvPr/>
        </p:nvCxnSpPr>
        <p:spPr>
          <a:xfrm>
            <a:off x="8992766" y="2238110"/>
            <a:ext cx="0" cy="887871"/>
          </a:xfrm>
          <a:prstGeom prst="line">
            <a:avLst/>
          </a:prstGeom>
          <a:noFill/>
          <a:ln w="19050" cap="flat" cmpd="sng" algn="ctr">
            <a:solidFill>
              <a:schemeClr val="tx2"/>
            </a:solidFill>
            <a:prstDash val="solid"/>
            <a:miter lim="800000"/>
          </a:ln>
          <a:effectLst/>
        </p:spPr>
      </p:cxnSp>
      <p:sp>
        <p:nvSpPr>
          <p:cNvPr id="76" name="object 17">
            <a:extLst>
              <a:ext uri="{FF2B5EF4-FFF2-40B4-BE49-F238E27FC236}">
                <a16:creationId xmlns:a16="http://schemas.microsoft.com/office/drawing/2014/main" id="{BB78CE9C-2D28-4F35-B734-B1EEA61D117F}"/>
              </a:ext>
            </a:extLst>
          </p:cNvPr>
          <p:cNvSpPr/>
          <p:nvPr/>
        </p:nvSpPr>
        <p:spPr>
          <a:xfrm>
            <a:off x="8143788" y="3044992"/>
            <a:ext cx="186740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Cybersecurity Service Line</a:t>
            </a:r>
          </a:p>
        </p:txBody>
      </p:sp>
      <p:cxnSp>
        <p:nvCxnSpPr>
          <p:cNvPr id="77" name="Straight Connector 76">
            <a:extLst>
              <a:ext uri="{FF2B5EF4-FFF2-40B4-BE49-F238E27FC236}">
                <a16:creationId xmlns:a16="http://schemas.microsoft.com/office/drawing/2014/main" id="{6C0D4C25-2FA4-4FE4-A233-C88552D29B89}"/>
              </a:ext>
            </a:extLst>
          </p:cNvPr>
          <p:cNvCxnSpPr>
            <a:cxnSpLocks/>
          </p:cNvCxnSpPr>
          <p:nvPr/>
        </p:nvCxnSpPr>
        <p:spPr>
          <a:xfrm>
            <a:off x="1624216" y="1570976"/>
            <a:ext cx="3051268"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cxnSp>
        <p:nvCxnSpPr>
          <p:cNvPr id="78" name="Straight Connector 77">
            <a:extLst>
              <a:ext uri="{FF2B5EF4-FFF2-40B4-BE49-F238E27FC236}">
                <a16:creationId xmlns:a16="http://schemas.microsoft.com/office/drawing/2014/main" id="{4DE3942C-288E-4568-A99D-1F3BFBF4D4B4}"/>
              </a:ext>
            </a:extLst>
          </p:cNvPr>
          <p:cNvCxnSpPr>
            <a:cxnSpLocks/>
          </p:cNvCxnSpPr>
          <p:nvPr/>
        </p:nvCxnSpPr>
        <p:spPr>
          <a:xfrm>
            <a:off x="7432627" y="1572028"/>
            <a:ext cx="2680711"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Title 3">
            <a:extLst>
              <a:ext uri="{FF2B5EF4-FFF2-40B4-BE49-F238E27FC236}">
                <a16:creationId xmlns:a16="http://schemas.microsoft.com/office/drawing/2014/main" id="{C0175108-C70D-C347-3141-F1CDAB403FB4}"/>
              </a:ext>
            </a:extLst>
          </p:cNvPr>
          <p:cNvSpPr txBox="1">
            <a:spLocks/>
          </p:cNvSpPr>
          <p:nvPr/>
        </p:nvSpPr>
        <p:spPr>
          <a:xfrm>
            <a:off x="3710886" y="263200"/>
            <a:ext cx="8054404" cy="750443"/>
          </a:xfrm>
          <a:prstGeom prst="rect">
            <a:avLst/>
          </a:prstGeom>
        </p:spPr>
        <p:txBody>
          <a:bodyPr lIns="91440" tIns="45720" rIns="91440" bIns="45720" anchor="t"/>
          <a:lstStyle>
            <a:lvl1pPr algn="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600" dirty="0">
                <a:latin typeface="Calibri" panose="020F0502020204030204" pitchFamily="34" charset="0"/>
                <a:ea typeface="Calibri Light"/>
                <a:cs typeface="Calibri" panose="020F0502020204030204" pitchFamily="34" charset="0"/>
              </a:rPr>
              <a:t>Cybersecurity Functions</a:t>
            </a:r>
          </a:p>
        </p:txBody>
      </p:sp>
    </p:spTree>
    <p:extLst>
      <p:ext uri="{BB962C8B-B14F-4D97-AF65-F5344CB8AC3E}">
        <p14:creationId xmlns:p14="http://schemas.microsoft.com/office/powerpoint/2010/main" val="2409140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Rounded Corners 62">
            <a:extLst>
              <a:ext uri="{FF2B5EF4-FFF2-40B4-BE49-F238E27FC236}">
                <a16:creationId xmlns:a16="http://schemas.microsoft.com/office/drawing/2014/main" id="{5E8335DD-48A8-4518-8F8F-A4637A9FECF0}"/>
              </a:ext>
            </a:extLst>
          </p:cNvPr>
          <p:cNvSpPr/>
          <p:nvPr/>
        </p:nvSpPr>
        <p:spPr>
          <a:xfrm>
            <a:off x="3809800" y="6091899"/>
            <a:ext cx="4572401" cy="636239"/>
          </a:xfrm>
          <a:prstGeom prst="roundRect">
            <a:avLst/>
          </a:prstGeom>
          <a:solidFill>
            <a:schemeClr val="tx2"/>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w="0"/>
                <a:solidFill>
                  <a:prstClr val="white"/>
                </a:solidFill>
                <a:effectLst/>
                <a:uLnTx/>
                <a:uFillTx/>
                <a:latin typeface="Calibri" panose="020F0502020204030204"/>
                <a:ea typeface="+mn-ea"/>
                <a:cs typeface="+mn-cs"/>
              </a:rPr>
              <a:t>The functional view defines work areas within a work unit. Work may be geographically distributed.</a:t>
            </a:r>
          </a:p>
        </p:txBody>
      </p:sp>
      <p:cxnSp>
        <p:nvCxnSpPr>
          <p:cNvPr id="35" name="Straight Connector 34">
            <a:extLst>
              <a:ext uri="{FF2B5EF4-FFF2-40B4-BE49-F238E27FC236}">
                <a16:creationId xmlns:a16="http://schemas.microsoft.com/office/drawing/2014/main" id="{00D0333C-5BF3-4931-AACF-4AD3FF0442F7}"/>
              </a:ext>
            </a:extLst>
          </p:cNvPr>
          <p:cNvCxnSpPr/>
          <p:nvPr/>
        </p:nvCxnSpPr>
        <p:spPr>
          <a:xfrm>
            <a:off x="9653290" y="329951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571B7E0-B167-4D54-9F3A-C8735D5B7E1B}"/>
              </a:ext>
            </a:extLst>
          </p:cNvPr>
          <p:cNvCxnSpPr/>
          <p:nvPr/>
        </p:nvCxnSpPr>
        <p:spPr>
          <a:xfrm>
            <a:off x="7245381" y="329951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A1428E7-00FA-4693-AECA-A1F95C3B82CB}"/>
              </a:ext>
            </a:extLst>
          </p:cNvPr>
          <p:cNvCxnSpPr/>
          <p:nvPr/>
        </p:nvCxnSpPr>
        <p:spPr>
          <a:xfrm>
            <a:off x="4846709" y="329951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F4F68A7-6DD0-4705-AA62-1C50A063FB97}"/>
              </a:ext>
            </a:extLst>
          </p:cNvPr>
          <p:cNvCxnSpPr/>
          <p:nvPr/>
        </p:nvCxnSpPr>
        <p:spPr>
          <a:xfrm>
            <a:off x="2460354" y="3299511"/>
            <a:ext cx="0" cy="41000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16DEA419-D541-457B-BA4A-2D4364E137D6}"/>
              </a:ext>
            </a:extLst>
          </p:cNvPr>
          <p:cNvGraphicFramePr>
            <a:graphicFrameLocks noGrp="1"/>
          </p:cNvGraphicFramePr>
          <p:nvPr/>
        </p:nvGraphicFramePr>
        <p:xfrm>
          <a:off x="6123059" y="3632528"/>
          <a:ext cx="2167128" cy="1733550"/>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2167128">
                  <a:extLst>
                    <a:ext uri="{9D8B030D-6E8A-4147-A177-3AD203B41FA5}">
                      <a16:colId xmlns:a16="http://schemas.microsoft.com/office/drawing/2014/main" val="3580221173"/>
                    </a:ext>
                  </a:extLst>
                </a:gridCol>
              </a:tblGrid>
              <a:tr h="65861">
                <a:tc>
                  <a:txBody>
                    <a:bodyPr/>
                    <a:lstStyle/>
                    <a:p>
                      <a:pPr algn="ctr" rtl="0" fontAlgn="ctr"/>
                      <a:r>
                        <a:rPr lang="en-US" sz="1100" u="none" strike="noStrike">
                          <a:effectLst/>
                        </a:rPr>
                        <a:t>Security Data Analysis/Reporting</a:t>
                      </a:r>
                      <a:endParaRPr lang="en-US" sz="1100" b="0" i="0" u="none" strike="noStrike">
                        <a:solidFill>
                          <a:srgbClr val="000000"/>
                        </a:solidFill>
                        <a:effectLst/>
                        <a:latin typeface="Calibri" panose="020F0502020204030204" pitchFamily="34" charset="0"/>
                      </a:endParaRPr>
                    </a:p>
                    <a:p>
                      <a:pPr lvl="0" algn="ctr">
                        <a:buNone/>
                      </a:pPr>
                      <a:r>
                        <a:rPr lang="en-US" sz="1100" b="0" i="0" u="none" strike="noStrike">
                          <a:solidFill>
                            <a:srgbClr val="000000"/>
                          </a:solidFill>
                          <a:effectLst/>
                          <a:latin typeface="Calibri"/>
                        </a:rPr>
                        <a:t>Cybersecurity Scorecard</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8659416"/>
                  </a:ext>
                </a:extLst>
              </a:tr>
              <a:tr h="83794">
                <a:tc>
                  <a:txBody>
                    <a:bodyPr/>
                    <a:lstStyle/>
                    <a:p>
                      <a:pPr algn="ctr" rtl="0" fontAlgn="ctr"/>
                      <a:r>
                        <a:rPr lang="en-US" sz="1100" u="none" strike="noStrike">
                          <a:effectLst/>
                        </a:rPr>
                        <a:t>Cyber Training &amp; Awareness</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2108445"/>
                  </a:ext>
                </a:extLst>
              </a:tr>
              <a:tr h="65861">
                <a:tc>
                  <a:txBody>
                    <a:bodyPr/>
                    <a:lstStyle/>
                    <a:p>
                      <a:pPr algn="ctr" rtl="0" fontAlgn="ctr"/>
                      <a:r>
                        <a:rPr lang="en-US" sz="1100" b="0" i="0" u="none" strike="noStrike">
                          <a:solidFill>
                            <a:srgbClr val="000000"/>
                          </a:solidFill>
                          <a:effectLst/>
                          <a:latin typeface="Calibri"/>
                        </a:rPr>
                        <a:t>Enterprise Assessment Service (EAS)</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572897662"/>
                  </a:ext>
                </a:extLst>
              </a:tr>
              <a:tr h="82143">
                <a:tc>
                  <a:txBody>
                    <a:bodyPr/>
                    <a:lstStyle/>
                    <a:p>
                      <a:pPr algn="ctr" rtl="0" fontAlgn="ctr"/>
                      <a:r>
                        <a:rPr lang="en-US" sz="1100" b="0" i="0" u="none" strike="noStrike">
                          <a:solidFill>
                            <a:srgbClr val="000000"/>
                          </a:solidFill>
                          <a:effectLst/>
                          <a:latin typeface="Calibri"/>
                        </a:rPr>
                        <a:t>ISSO Services</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37135672"/>
                  </a:ext>
                </a:extLst>
              </a:tr>
              <a:tr h="82143">
                <a:tc>
                  <a:txBody>
                    <a:bodyPr/>
                    <a:lstStyle/>
                    <a:p>
                      <a:pPr algn="ctr" rtl="0" fontAlgn="ctr"/>
                      <a:r>
                        <a:rPr lang="en-US" sz="1100" u="none" strike="noStrike">
                          <a:effectLst/>
                        </a:rPr>
                        <a:t>Supply Chain Risk Management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47169749"/>
                  </a:ext>
                </a:extLst>
              </a:tr>
              <a:tr h="315142">
                <a:tc>
                  <a:txBody>
                    <a:bodyPr/>
                    <a:lstStyle/>
                    <a:p>
                      <a:pPr algn="ctr" rtl="0" fontAlgn="ctr"/>
                      <a:r>
                        <a:rPr lang="en-US" sz="1100" u="none" strike="noStrike">
                          <a:effectLst/>
                        </a:rPr>
                        <a:t>Cybersecurity and Posture Assessment (Red/Blue Penetration Testing, Anti-Phishing, Vulnerability Scanning, HVA, etc.)</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64993908"/>
                  </a:ext>
                </a:extLst>
              </a:tr>
            </a:tbl>
          </a:graphicData>
        </a:graphic>
      </p:graphicFrame>
      <p:graphicFrame>
        <p:nvGraphicFramePr>
          <p:cNvPr id="41" name="Table 40">
            <a:extLst>
              <a:ext uri="{FF2B5EF4-FFF2-40B4-BE49-F238E27FC236}">
                <a16:creationId xmlns:a16="http://schemas.microsoft.com/office/drawing/2014/main" id="{A4B88AE9-5F13-4ABB-B34D-30CA711FFFA8}"/>
              </a:ext>
            </a:extLst>
          </p:cNvPr>
          <p:cNvGraphicFramePr>
            <a:graphicFrameLocks noGrp="1"/>
          </p:cNvGraphicFramePr>
          <p:nvPr/>
        </p:nvGraphicFramePr>
        <p:xfrm>
          <a:off x="3729871" y="3632528"/>
          <a:ext cx="2167128" cy="1230630"/>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2167128">
                  <a:extLst>
                    <a:ext uri="{9D8B030D-6E8A-4147-A177-3AD203B41FA5}">
                      <a16:colId xmlns:a16="http://schemas.microsoft.com/office/drawing/2014/main" val="1004004934"/>
                    </a:ext>
                  </a:extLst>
                </a:gridCol>
              </a:tblGrid>
              <a:tr h="0">
                <a:tc>
                  <a:txBody>
                    <a:bodyPr/>
                    <a:lstStyle/>
                    <a:p>
                      <a:pPr algn="ctr" rtl="0" fontAlgn="ctr"/>
                      <a:r>
                        <a:rPr lang="en-US" sz="1100" u="none" strike="noStrike">
                          <a:effectLst/>
                        </a:rPr>
                        <a:t>Triage</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33458450"/>
                  </a:ext>
                </a:extLst>
              </a:tr>
              <a:tr h="0">
                <a:tc>
                  <a:txBody>
                    <a:bodyPr/>
                    <a:lstStyle/>
                    <a:p>
                      <a:pPr algn="ctr" rtl="0" fontAlgn="ctr"/>
                      <a:r>
                        <a:rPr lang="en-US" sz="1100" u="none" strike="noStrike">
                          <a:effectLst/>
                        </a:rPr>
                        <a:t>Monitoring and Detection</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700970"/>
                  </a:ext>
                </a:extLst>
              </a:tr>
              <a:tr h="0">
                <a:tc>
                  <a:txBody>
                    <a:bodyPr/>
                    <a:lstStyle/>
                    <a:p>
                      <a:pPr algn="ctr" rtl="0" fontAlgn="ctr"/>
                      <a:r>
                        <a:rPr lang="en-US" sz="1100" u="none" strike="noStrike">
                          <a:effectLst/>
                        </a:rPr>
                        <a:t>Cyber Forensics and Incident Analysis</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55414061"/>
                  </a:ext>
                </a:extLst>
              </a:tr>
              <a:tr h="0">
                <a:tc>
                  <a:txBody>
                    <a:bodyPr/>
                    <a:lstStyle/>
                    <a:p>
                      <a:pPr algn="ctr" rtl="0" fontAlgn="ctr"/>
                      <a:r>
                        <a:rPr lang="en-US" sz="1100" u="none" strike="noStrike">
                          <a:effectLst/>
                        </a:rPr>
                        <a:t>Cyber Threat Detection (Hunt)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25370454"/>
                  </a:ext>
                </a:extLst>
              </a:tr>
              <a:tr h="41207">
                <a:tc>
                  <a:txBody>
                    <a:bodyPr/>
                    <a:lstStyle/>
                    <a:p>
                      <a:pPr algn="ctr" rtl="0" fontAlgn="ctr"/>
                      <a:r>
                        <a:rPr lang="en-US" sz="1100" u="none" strike="noStrike">
                          <a:effectLst/>
                        </a:rPr>
                        <a:t>Cyber Threat Analysis and Intelligence</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87350063"/>
                  </a:ext>
                </a:extLst>
              </a:tr>
              <a:tr h="0">
                <a:tc>
                  <a:txBody>
                    <a:bodyPr/>
                    <a:lstStyle/>
                    <a:p>
                      <a:pPr algn="ctr" rtl="0" fontAlgn="ctr"/>
                      <a:r>
                        <a:rPr lang="en-US" sz="1100" b="0" i="0" u="none" strike="noStrike">
                          <a:solidFill>
                            <a:srgbClr val="000000"/>
                          </a:solidFill>
                          <a:effectLst/>
                          <a:latin typeface="Calibri" panose="020F0502020204030204" pitchFamily="34" charset="0"/>
                        </a:rPr>
                        <a:t>Cyber Incident Response</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49208096"/>
                  </a:ext>
                </a:extLst>
              </a:tr>
            </a:tbl>
          </a:graphicData>
        </a:graphic>
      </p:graphicFrame>
      <p:sp>
        <p:nvSpPr>
          <p:cNvPr id="44" name="object 26">
            <a:extLst>
              <a:ext uri="{FF2B5EF4-FFF2-40B4-BE49-F238E27FC236}">
                <a16:creationId xmlns:a16="http://schemas.microsoft.com/office/drawing/2014/main" id="{6BE8810A-EAB8-4A9E-8020-29C42CE0D2A9}"/>
              </a:ext>
            </a:extLst>
          </p:cNvPr>
          <p:cNvSpPr/>
          <p:nvPr/>
        </p:nvSpPr>
        <p:spPr>
          <a:xfrm>
            <a:off x="6068939" y="1908018"/>
            <a:ext cx="3584351" cy="883751"/>
          </a:xfrm>
          <a:custGeom>
            <a:avLst/>
            <a:gdLst/>
            <a:ahLst/>
            <a:cxnLst/>
            <a:rect l="l" t="t" r="r" b="b"/>
            <a:pathLst>
              <a:path w="3220720" h="853439">
                <a:moveTo>
                  <a:pt x="0" y="0"/>
                </a:moveTo>
                <a:lnTo>
                  <a:pt x="0" y="426592"/>
                </a:lnTo>
                <a:lnTo>
                  <a:pt x="3220593" y="426592"/>
                </a:lnTo>
                <a:lnTo>
                  <a:pt x="3220593" y="853186"/>
                </a:lnTo>
              </a:path>
            </a:pathLst>
          </a:custGeom>
          <a:ln w="19812">
            <a:solidFill>
              <a:schemeClr val="tx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 name="object 13">
            <a:extLst>
              <a:ext uri="{FF2B5EF4-FFF2-40B4-BE49-F238E27FC236}">
                <a16:creationId xmlns:a16="http://schemas.microsoft.com/office/drawing/2014/main" id="{5379913F-7DD3-4202-A88D-1B6DFE681993}"/>
              </a:ext>
            </a:extLst>
          </p:cNvPr>
          <p:cNvSpPr/>
          <p:nvPr/>
        </p:nvSpPr>
        <p:spPr>
          <a:xfrm>
            <a:off x="4759374" y="1212549"/>
            <a:ext cx="2673253" cy="695070"/>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Calibri"/>
              </a:rPr>
              <a:t>Cybersecurity Service Line</a:t>
            </a:r>
          </a:p>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Calibri"/>
              </a:rPr>
              <a:t>Technical Integration</a:t>
            </a:r>
          </a:p>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Calibri"/>
              </a:rPr>
              <a:t>Business and Resource Mgmt.</a:t>
            </a:r>
          </a:p>
        </p:txBody>
      </p:sp>
      <p:sp>
        <p:nvSpPr>
          <p:cNvPr id="47" name="object 26">
            <a:extLst>
              <a:ext uri="{FF2B5EF4-FFF2-40B4-BE49-F238E27FC236}">
                <a16:creationId xmlns:a16="http://schemas.microsoft.com/office/drawing/2014/main" id="{CDEEA620-245C-4F88-BDE7-CD0D74EDB887}"/>
              </a:ext>
            </a:extLst>
          </p:cNvPr>
          <p:cNvSpPr/>
          <p:nvPr/>
        </p:nvSpPr>
        <p:spPr>
          <a:xfrm>
            <a:off x="6068939" y="1909125"/>
            <a:ext cx="1187418" cy="883751"/>
          </a:xfrm>
          <a:custGeom>
            <a:avLst/>
            <a:gdLst/>
            <a:ahLst/>
            <a:cxnLst/>
            <a:rect l="l" t="t" r="r" b="b"/>
            <a:pathLst>
              <a:path w="3220720" h="853439">
                <a:moveTo>
                  <a:pt x="0" y="0"/>
                </a:moveTo>
                <a:lnTo>
                  <a:pt x="0" y="426592"/>
                </a:lnTo>
                <a:lnTo>
                  <a:pt x="3220593" y="426592"/>
                </a:lnTo>
                <a:lnTo>
                  <a:pt x="3220593" y="853186"/>
                </a:lnTo>
              </a:path>
            </a:pathLst>
          </a:custGeom>
          <a:ln w="19812">
            <a:solidFill>
              <a:schemeClr val="tx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8" name="object 25">
            <a:extLst>
              <a:ext uri="{FF2B5EF4-FFF2-40B4-BE49-F238E27FC236}">
                <a16:creationId xmlns:a16="http://schemas.microsoft.com/office/drawing/2014/main" id="{05F7CDDD-C924-4FE0-A599-E6D16B371614}"/>
              </a:ext>
            </a:extLst>
          </p:cNvPr>
          <p:cNvSpPr/>
          <p:nvPr/>
        </p:nvSpPr>
        <p:spPr>
          <a:xfrm>
            <a:off x="2460354" y="1908018"/>
            <a:ext cx="3608585" cy="883751"/>
          </a:xfrm>
          <a:custGeom>
            <a:avLst/>
            <a:gdLst/>
            <a:ahLst/>
            <a:cxnLst/>
            <a:rect l="l" t="t" r="r" b="b"/>
            <a:pathLst>
              <a:path w="3275965" h="853439">
                <a:moveTo>
                  <a:pt x="3275837" y="0"/>
                </a:moveTo>
                <a:lnTo>
                  <a:pt x="3275837" y="426592"/>
                </a:lnTo>
                <a:lnTo>
                  <a:pt x="0" y="426592"/>
                </a:lnTo>
                <a:lnTo>
                  <a:pt x="0" y="853186"/>
                </a:lnTo>
              </a:path>
            </a:pathLst>
          </a:custGeom>
          <a:ln w="19811">
            <a:solidFill>
              <a:schemeClr val="tx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49" name="Straight Connector 48">
            <a:extLst>
              <a:ext uri="{FF2B5EF4-FFF2-40B4-BE49-F238E27FC236}">
                <a16:creationId xmlns:a16="http://schemas.microsoft.com/office/drawing/2014/main" id="{E57151D7-2854-4F68-9262-E755D83B68C1}"/>
              </a:ext>
            </a:extLst>
          </p:cNvPr>
          <p:cNvCxnSpPr/>
          <p:nvPr/>
        </p:nvCxnSpPr>
        <p:spPr>
          <a:xfrm>
            <a:off x="4848872" y="2334887"/>
            <a:ext cx="0" cy="456882"/>
          </a:xfrm>
          <a:prstGeom prst="line">
            <a:avLst/>
          </a:prstGeom>
          <a:noFill/>
          <a:ln w="19050" cap="flat" cmpd="sng" algn="ctr">
            <a:solidFill>
              <a:schemeClr val="tx2"/>
            </a:solidFill>
            <a:prstDash val="solid"/>
            <a:miter lim="800000"/>
          </a:ln>
          <a:effectLst/>
        </p:spPr>
      </p:cxnSp>
      <p:graphicFrame>
        <p:nvGraphicFramePr>
          <p:cNvPr id="51" name="Table 50">
            <a:extLst>
              <a:ext uri="{FF2B5EF4-FFF2-40B4-BE49-F238E27FC236}">
                <a16:creationId xmlns:a16="http://schemas.microsoft.com/office/drawing/2014/main" id="{E8CC0472-08A8-46C6-AE31-E42A0BCD6461}"/>
              </a:ext>
            </a:extLst>
          </p:cNvPr>
          <p:cNvGraphicFramePr>
            <a:graphicFrameLocks noGrp="1"/>
          </p:cNvGraphicFramePr>
          <p:nvPr/>
        </p:nvGraphicFramePr>
        <p:xfrm>
          <a:off x="1336683" y="3632529"/>
          <a:ext cx="2167128" cy="3112770"/>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2167128">
                  <a:extLst>
                    <a:ext uri="{9D8B030D-6E8A-4147-A177-3AD203B41FA5}">
                      <a16:colId xmlns:a16="http://schemas.microsoft.com/office/drawing/2014/main" val="4095961093"/>
                    </a:ext>
                  </a:extLst>
                </a:gridCol>
              </a:tblGrid>
              <a:tr h="165262">
                <a:tc>
                  <a:txBody>
                    <a:bodyPr/>
                    <a:lstStyle/>
                    <a:p>
                      <a:pPr algn="ctr" rtl="0" fontAlgn="ctr"/>
                      <a:r>
                        <a:rPr lang="en-US" sz="1100" b="0" i="0" u="none" strike="noStrike">
                          <a:solidFill>
                            <a:srgbClr val="000000"/>
                          </a:solidFill>
                          <a:effectLst/>
                          <a:latin typeface="Calibri"/>
                        </a:rPr>
                        <a:t>CDM – Hardware Asset Mgmt (HWAM)</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82112185"/>
                  </a:ext>
                </a:extLst>
              </a:tr>
              <a:tr h="84913">
                <a:tc>
                  <a:txBody>
                    <a:bodyPr/>
                    <a:lstStyle/>
                    <a:p>
                      <a:pPr algn="ctr" rtl="0" fontAlgn="ctr"/>
                      <a:r>
                        <a:rPr lang="en-US" sz="1100" b="0" i="0" u="none" strike="noStrike">
                          <a:solidFill>
                            <a:srgbClr val="000000"/>
                          </a:solidFill>
                          <a:effectLst/>
                          <a:latin typeface="Calibri"/>
                        </a:rPr>
                        <a:t>CDM – Software Asset Mgmt (SWAM)</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76302622"/>
                  </a:ext>
                </a:extLst>
              </a:tr>
              <a:tr h="165262">
                <a:tc>
                  <a:txBody>
                    <a:bodyPr/>
                    <a:lstStyle/>
                    <a:p>
                      <a:pPr algn="ctr" rtl="0" fontAlgn="ctr"/>
                      <a:r>
                        <a:rPr lang="en-US" sz="1100" u="none" strike="noStrike">
                          <a:effectLst/>
                        </a:rPr>
                        <a:t>CDM – Configuration Setting Mgmt (CSM)</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8574005"/>
                  </a:ext>
                </a:extLst>
              </a:tr>
              <a:tr h="84913">
                <a:tc>
                  <a:txBody>
                    <a:bodyPr/>
                    <a:lstStyle/>
                    <a:p>
                      <a:pPr algn="ctr" rtl="0" fontAlgn="ctr"/>
                      <a:r>
                        <a:rPr lang="en-US" sz="1100" u="none" strike="noStrike">
                          <a:effectLst/>
                        </a:rPr>
                        <a:t>CDM – Vulnerability Mgmt (VUL)</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862996978"/>
                  </a:ext>
                </a:extLst>
              </a:tr>
              <a:tr h="84913">
                <a:tc>
                  <a:txBody>
                    <a:bodyPr/>
                    <a:lstStyle/>
                    <a:p>
                      <a:pPr marL="0" lvl="0" indent="0" algn="ctr">
                        <a:lnSpc>
                          <a:spcPct val="100000"/>
                        </a:lnSpc>
                        <a:spcBef>
                          <a:spcPts val="0"/>
                        </a:spcBef>
                        <a:spcAft>
                          <a:spcPts val="0"/>
                        </a:spcAft>
                        <a:buNone/>
                      </a:pPr>
                      <a:r>
                        <a:rPr lang="en-US" sz="1100" b="0" i="0" u="none" strike="noStrike" noProof="0">
                          <a:effectLst/>
                        </a:rPr>
                        <a:t>DHS </a:t>
                      </a:r>
                      <a:r>
                        <a:rPr lang="en-US" sz="1100" b="0" i="0" u="none" strike="noStrike" noProof="0">
                          <a:effectLst/>
                          <a:latin typeface="Calibri"/>
                        </a:rPr>
                        <a:t>Continuous Diagnostics and Mitigation (</a:t>
                      </a:r>
                      <a:r>
                        <a:rPr lang="en-US" sz="1100" b="0" i="0" u="none" strike="noStrike" noProof="0">
                          <a:effectLst/>
                        </a:rPr>
                        <a:t>CDM) Program Office Coordination</a:t>
                      </a:r>
                      <a:endParaRPr lang="en-US"/>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587022148"/>
                  </a:ext>
                </a:extLst>
              </a:tr>
              <a:tr h="8491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000000"/>
                          </a:solidFill>
                          <a:effectLst/>
                          <a:latin typeface="Calibri"/>
                        </a:rPr>
                        <a:t>Center Cybersecurity Infrastructure</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445075581"/>
                  </a:ext>
                </a:extLst>
              </a:tr>
              <a:tr h="165262">
                <a:tc>
                  <a:txBody>
                    <a:bodyPr/>
                    <a:lstStyle/>
                    <a:p>
                      <a:pPr algn="ctr" rtl="0" fontAlgn="ctr"/>
                      <a:r>
                        <a:rPr lang="en-US" sz="1100" b="0" i="0" u="none" strike="noStrike">
                          <a:solidFill>
                            <a:srgbClr val="000000"/>
                          </a:solidFill>
                          <a:effectLst/>
                          <a:latin typeface="Calibri"/>
                        </a:rPr>
                        <a:t>Enterprise Security Data Store (ITSEC-EDW)</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31684067"/>
                  </a:ext>
                </a:extLst>
              </a:tr>
              <a:tr h="84913">
                <a:tc>
                  <a:txBody>
                    <a:bodyPr/>
                    <a:lstStyle/>
                    <a:p>
                      <a:pPr algn="ctr" rtl="0" fontAlgn="ctr"/>
                      <a:r>
                        <a:rPr lang="en-US" sz="1100" b="0" i="0" u="none" strike="noStrike">
                          <a:solidFill>
                            <a:srgbClr val="000000"/>
                          </a:solidFill>
                          <a:effectLst/>
                          <a:latin typeface="Calibri"/>
                        </a:rPr>
                        <a:t>Enterprise Cyber Logging (ECL)</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177758537"/>
                  </a:ext>
                </a:extLst>
              </a:tr>
              <a:tr h="84913">
                <a:tc>
                  <a:txBody>
                    <a:bodyPr/>
                    <a:lstStyle/>
                    <a:p>
                      <a:pPr algn="ctr" rtl="0" fontAlgn="ctr"/>
                      <a:r>
                        <a:rPr lang="en-US" sz="1100" b="0" i="0" u="none" strike="noStrike">
                          <a:solidFill>
                            <a:srgbClr val="000000"/>
                          </a:solidFill>
                          <a:effectLst/>
                          <a:latin typeface="Calibri"/>
                        </a:rPr>
                        <a:t>SOC Systems and Svcs</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17188951"/>
                  </a:ext>
                </a:extLst>
              </a:tr>
              <a:tr h="325958">
                <a:tc>
                  <a:txBody>
                    <a:bodyPr/>
                    <a:lstStyle/>
                    <a:p>
                      <a:pPr algn="ctr" rtl="0" fontAlgn="ctr"/>
                      <a:r>
                        <a:rPr lang="en-US" sz="1100" b="0" i="0" u="none" strike="noStrike">
                          <a:solidFill>
                            <a:srgbClr val="000000"/>
                          </a:solidFill>
                          <a:effectLst/>
                          <a:latin typeface="Calibri"/>
                        </a:rPr>
                        <a:t>Specialized Security Platforms (Governance, Risk, and Compliance; Antivirus; Endpoint Detection &amp; Response; etc.)</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01483423"/>
                  </a:ext>
                </a:extLst>
              </a:tr>
            </a:tbl>
          </a:graphicData>
        </a:graphic>
      </p:graphicFrame>
      <p:graphicFrame>
        <p:nvGraphicFramePr>
          <p:cNvPr id="52" name="Table 51">
            <a:extLst>
              <a:ext uri="{FF2B5EF4-FFF2-40B4-BE49-F238E27FC236}">
                <a16:creationId xmlns:a16="http://schemas.microsoft.com/office/drawing/2014/main" id="{1034D1B6-5A59-4921-B93B-3351FB8B73F6}"/>
              </a:ext>
            </a:extLst>
          </p:cNvPr>
          <p:cNvGraphicFramePr>
            <a:graphicFrameLocks noGrp="1"/>
          </p:cNvGraphicFramePr>
          <p:nvPr/>
        </p:nvGraphicFramePr>
        <p:xfrm>
          <a:off x="8516247" y="3632529"/>
          <a:ext cx="2167128" cy="2125980"/>
        </p:xfrm>
        <a:graphic>
          <a:graphicData uri="http://schemas.openxmlformats.org/drawingml/2006/table">
            <a:tbl>
              <a:tblPr>
                <a:effectLst>
                  <a:outerShdw blurRad="50800" dist="38100" dir="2700000" algn="tl" rotWithShape="0">
                    <a:prstClr val="black">
                      <a:alpha val="40000"/>
                    </a:prstClr>
                  </a:outerShdw>
                </a:effectLst>
                <a:tableStyleId>{B301B821-A1FF-4177-AEE7-76D212191A09}</a:tableStyleId>
              </a:tblPr>
              <a:tblGrid>
                <a:gridCol w="2167128">
                  <a:extLst>
                    <a:ext uri="{9D8B030D-6E8A-4147-A177-3AD203B41FA5}">
                      <a16:colId xmlns:a16="http://schemas.microsoft.com/office/drawing/2014/main" val="1993551917"/>
                    </a:ext>
                  </a:extLst>
                </a:gridCol>
              </a:tblGrid>
              <a:tr h="67732">
                <a:tc>
                  <a:txBody>
                    <a:bodyPr/>
                    <a:lstStyle/>
                    <a:p>
                      <a:pPr algn="ctr" rtl="0" fontAlgn="ctr"/>
                      <a:r>
                        <a:rPr lang="en-US" sz="1100" u="none" strike="noStrike">
                          <a:effectLst/>
                        </a:rPr>
                        <a:t>Project Management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38533164"/>
                  </a:ext>
                </a:extLst>
              </a:tr>
              <a:tr h="67732">
                <a:tc>
                  <a:txBody>
                    <a:bodyPr/>
                    <a:lstStyle/>
                    <a:p>
                      <a:pPr algn="ctr" rtl="0" fontAlgn="ctr"/>
                      <a:r>
                        <a:rPr lang="en-US" sz="1100" u="none" strike="noStrike">
                          <a:effectLst/>
                        </a:rPr>
                        <a:t>Service Delivery</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5279165"/>
                  </a:ext>
                </a:extLst>
              </a:tr>
              <a:tr h="100459">
                <a:tc>
                  <a:txBody>
                    <a:bodyPr/>
                    <a:lstStyle/>
                    <a:p>
                      <a:pPr algn="ctr" rtl="0" fontAlgn="ctr"/>
                      <a:r>
                        <a:rPr lang="en-US" sz="1100" b="0" i="0" u="none" strike="noStrike">
                          <a:solidFill>
                            <a:srgbClr val="000000"/>
                          </a:solidFill>
                          <a:effectLst/>
                          <a:latin typeface="Calibri" panose="020F0502020204030204" pitchFamily="34" charset="0"/>
                        </a:rPr>
                        <a:t>Continuous Improvement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84711226"/>
                  </a:ext>
                </a:extLst>
              </a:tr>
              <a:tr h="100459">
                <a:tc>
                  <a:txBody>
                    <a:bodyPr/>
                    <a:lstStyle/>
                    <a:p>
                      <a:pPr algn="ctr" rtl="0" fontAlgn="ctr"/>
                      <a:r>
                        <a:rPr lang="en-US" sz="1100" b="0" i="0" u="none" strike="noStrike">
                          <a:solidFill>
                            <a:srgbClr val="000000"/>
                          </a:solidFill>
                          <a:effectLst/>
                          <a:latin typeface="Calibri" panose="020F0502020204030204" pitchFamily="34" charset="0"/>
                        </a:rPr>
                        <a:t>Service Integration</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530195701"/>
                  </a:ext>
                </a:extLst>
              </a:tr>
              <a:tr h="67732">
                <a:tc>
                  <a:txBody>
                    <a:bodyPr/>
                    <a:lstStyle/>
                    <a:p>
                      <a:pPr algn="ctr" rtl="0" fontAlgn="ctr"/>
                      <a:r>
                        <a:rPr lang="en-US" sz="1100" u="none" strike="noStrike">
                          <a:effectLst/>
                        </a:rPr>
                        <a:t>Strategy &amp; Design</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66754373"/>
                  </a:ext>
                </a:extLst>
              </a:tr>
              <a:tr h="67732">
                <a:tc>
                  <a:txBody>
                    <a:bodyPr/>
                    <a:lstStyle/>
                    <a:p>
                      <a:pPr algn="ctr" rtl="0" fontAlgn="ctr"/>
                      <a:r>
                        <a:rPr lang="en-US" sz="1100" u="none" strike="noStrike">
                          <a:effectLst/>
                        </a:rPr>
                        <a:t>Portfolio Management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63202713"/>
                  </a:ext>
                </a:extLst>
              </a:tr>
              <a:tr h="67732">
                <a:tc>
                  <a:txBody>
                    <a:bodyPr/>
                    <a:lstStyle/>
                    <a:p>
                      <a:pPr algn="ctr" rtl="0" fontAlgn="ctr"/>
                      <a:r>
                        <a:rPr lang="en-US" sz="1100" u="none" strike="noStrike">
                          <a:effectLst/>
                        </a:rPr>
                        <a:t>Service Level Management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79454457"/>
                  </a:ext>
                </a:extLst>
              </a:tr>
              <a:tr h="163779">
                <a:tc>
                  <a:txBody>
                    <a:bodyPr/>
                    <a:lstStyle/>
                    <a:p>
                      <a:pPr algn="ctr" rtl="0" fontAlgn="ctr"/>
                      <a:r>
                        <a:rPr lang="en-US" sz="1100" u="none" strike="noStrike">
                          <a:effectLst/>
                        </a:rPr>
                        <a:t>Change Mgmt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234093423"/>
                  </a:ext>
                </a:extLst>
              </a:tr>
              <a:tr h="163779">
                <a:tc>
                  <a:txBody>
                    <a:bodyPr/>
                    <a:lstStyle/>
                    <a:p>
                      <a:pPr algn="ctr" rtl="0" fontAlgn="ctr"/>
                      <a:r>
                        <a:rPr lang="en-US" sz="1100" u="none" strike="noStrike">
                          <a:effectLst/>
                        </a:rPr>
                        <a:t>Config Mgmt</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94010229"/>
                  </a:ext>
                </a:extLst>
              </a:tr>
              <a:tr h="131823">
                <a:tc>
                  <a:txBody>
                    <a:bodyPr/>
                    <a:lstStyle/>
                    <a:p>
                      <a:pPr algn="ctr" rtl="0" fontAlgn="ctr"/>
                      <a:r>
                        <a:rPr lang="en-US" sz="1100" u="none" strike="noStrike">
                          <a:effectLst/>
                        </a:rPr>
                        <a:t>Demand &amp; Transition</a:t>
                      </a: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72969843"/>
                  </a:ext>
                </a:extLst>
              </a:tr>
              <a:tr h="67732">
                <a:tc>
                  <a:txBody>
                    <a:bodyPr/>
                    <a:lstStyle/>
                    <a:p>
                      <a:pPr algn="ctr" rtl="0" fontAlgn="ctr"/>
                      <a:r>
                        <a:rPr lang="en-US" sz="1100" u="none" strike="noStrike">
                          <a:effectLst/>
                        </a:rPr>
                        <a:t>Incident &amp; Problem</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118867259"/>
                  </a:ext>
                </a:extLst>
              </a:tr>
              <a:tr h="67732">
                <a:tc>
                  <a:txBody>
                    <a:bodyPr/>
                    <a:lstStyle/>
                    <a:p>
                      <a:pPr algn="ctr" rtl="0" fontAlgn="ctr"/>
                      <a:r>
                        <a:rPr lang="en-US" sz="1100" u="none" strike="noStrike">
                          <a:effectLst/>
                        </a:rPr>
                        <a:t>Communications &amp; User Experience</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76971421"/>
                  </a:ext>
                </a:extLst>
              </a:tr>
            </a:tbl>
          </a:graphicData>
        </a:graphic>
      </p:graphicFrame>
      <p:sp>
        <p:nvSpPr>
          <p:cNvPr id="53" name="object 17">
            <a:extLst>
              <a:ext uri="{FF2B5EF4-FFF2-40B4-BE49-F238E27FC236}">
                <a16:creationId xmlns:a16="http://schemas.microsoft.com/office/drawing/2014/main" id="{C06D691E-65DD-4E14-8CF8-F399823A16AE}"/>
              </a:ext>
            </a:extLst>
          </p:cNvPr>
          <p:cNvSpPr/>
          <p:nvPr/>
        </p:nvSpPr>
        <p:spPr>
          <a:xfrm>
            <a:off x="8516247" y="2718082"/>
            <a:ext cx="216712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Service Management</a:t>
            </a:r>
          </a:p>
        </p:txBody>
      </p:sp>
      <p:sp>
        <p:nvSpPr>
          <p:cNvPr id="54" name="object 17">
            <a:extLst>
              <a:ext uri="{FF2B5EF4-FFF2-40B4-BE49-F238E27FC236}">
                <a16:creationId xmlns:a16="http://schemas.microsoft.com/office/drawing/2014/main" id="{1E79C8FF-1014-41E9-BC0F-C5E980F4D258}"/>
              </a:ext>
            </a:extLst>
          </p:cNvPr>
          <p:cNvSpPr/>
          <p:nvPr/>
        </p:nvSpPr>
        <p:spPr>
          <a:xfrm>
            <a:off x="6123059" y="2718082"/>
            <a:ext cx="216712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Calibri"/>
              </a:rPr>
              <a:t>Cyber Protection</a:t>
            </a:r>
          </a:p>
        </p:txBody>
      </p:sp>
      <p:sp>
        <p:nvSpPr>
          <p:cNvPr id="55" name="object 17">
            <a:extLst>
              <a:ext uri="{FF2B5EF4-FFF2-40B4-BE49-F238E27FC236}">
                <a16:creationId xmlns:a16="http://schemas.microsoft.com/office/drawing/2014/main" id="{33FDC514-4305-4ADB-B42A-60753DF8DA7F}"/>
              </a:ext>
            </a:extLst>
          </p:cNvPr>
          <p:cNvSpPr/>
          <p:nvPr/>
        </p:nvSpPr>
        <p:spPr>
          <a:xfrm>
            <a:off x="1336683" y="2718083"/>
            <a:ext cx="216712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Cybersecurity Infrastructure</a:t>
            </a: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object 17">
            <a:extLst>
              <a:ext uri="{FF2B5EF4-FFF2-40B4-BE49-F238E27FC236}">
                <a16:creationId xmlns:a16="http://schemas.microsoft.com/office/drawing/2014/main" id="{81CFF991-F707-49D8-B6F4-935752F00E2B}"/>
              </a:ext>
            </a:extLst>
          </p:cNvPr>
          <p:cNvSpPr/>
          <p:nvPr/>
        </p:nvSpPr>
        <p:spPr>
          <a:xfrm>
            <a:off x="3729871" y="2713755"/>
            <a:ext cx="2167128" cy="694944"/>
          </a:xfrm>
          <a:prstGeom prst="round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Security Operations</a:t>
            </a:r>
          </a:p>
        </p:txBody>
      </p:sp>
      <p:sp>
        <p:nvSpPr>
          <p:cNvPr id="6" name="Title 3">
            <a:extLst>
              <a:ext uri="{FF2B5EF4-FFF2-40B4-BE49-F238E27FC236}">
                <a16:creationId xmlns:a16="http://schemas.microsoft.com/office/drawing/2014/main" id="{2A145DA6-F168-89FD-E04C-966E30EC2302}"/>
              </a:ext>
            </a:extLst>
          </p:cNvPr>
          <p:cNvSpPr txBox="1">
            <a:spLocks/>
          </p:cNvSpPr>
          <p:nvPr/>
        </p:nvSpPr>
        <p:spPr>
          <a:xfrm>
            <a:off x="3405425" y="252981"/>
            <a:ext cx="8054404" cy="750443"/>
          </a:xfrm>
          <a:prstGeom prst="rect">
            <a:avLst/>
          </a:prstGeom>
        </p:spPr>
        <p:txBody>
          <a:bodyPr lIns="91440" tIns="45720" rIns="91440" bIns="45720" anchor="t"/>
          <a:lstStyle>
            <a:lvl1pPr algn="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600" dirty="0">
                <a:latin typeface="Calibri" panose="020F0502020204030204" pitchFamily="34" charset="0"/>
                <a:ea typeface="Calibri Light"/>
                <a:cs typeface="Calibri" panose="020F0502020204030204" pitchFamily="34" charset="0"/>
              </a:rPr>
              <a:t>Cybersecurity Functions</a:t>
            </a:r>
          </a:p>
        </p:txBody>
      </p:sp>
    </p:spTree>
    <p:extLst>
      <p:ext uri="{BB962C8B-B14F-4D97-AF65-F5344CB8AC3E}">
        <p14:creationId xmlns:p14="http://schemas.microsoft.com/office/powerpoint/2010/main" val="556464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BADE41-9788-410D-8ACA-63AD7BDD7FBB}"/>
              </a:ext>
            </a:extLst>
          </p:cNvPr>
          <p:cNvSpPr>
            <a:spLocks noGrp="1"/>
          </p:cNvSpPr>
          <p:nvPr>
            <p:ph type="title"/>
          </p:nvPr>
        </p:nvSpPr>
        <p:spPr>
          <a:xfrm>
            <a:off x="3044536" y="121725"/>
            <a:ext cx="8574264" cy="955455"/>
          </a:xfrm>
        </p:spPr>
        <p:txBody>
          <a:bodyPr lIns="91440" tIns="45720" rIns="91440" bIns="45720" anchor="t"/>
          <a:lstStyle/>
          <a:p>
            <a:r>
              <a:rPr lang="en-US" sz="3600" dirty="0">
                <a:latin typeface="Calibri" panose="020F0502020204030204" pitchFamily="34" charset="0"/>
                <a:cs typeface="Calibri" panose="020F0502020204030204" pitchFamily="34" charset="0"/>
              </a:rPr>
              <a:t>Changing Approach to IT at NASA </a:t>
            </a:r>
            <a:br>
              <a:rPr lang="en-US" sz="3600" b="1" dirty="0">
                <a:latin typeface="Calibri Light" panose="020F0302020204030204" pitchFamily="34" charset="0"/>
                <a:cs typeface="Calibri Light" panose="020F0302020204030204" pitchFamily="34" charset="0"/>
              </a:rPr>
            </a:br>
            <a:r>
              <a:rPr lang="en-US" sz="2800" i="1" dirty="0">
                <a:latin typeface="Calibri" panose="020F0502020204030204" pitchFamily="34" charset="0"/>
                <a:cs typeface="Calibri" panose="020F0502020204030204" pitchFamily="34" charset="0"/>
              </a:rPr>
              <a:t>(cybersecurity as an example)</a:t>
            </a:r>
            <a:endParaRPr lang="en-US" sz="3600" i="1" dirty="0">
              <a:latin typeface="Calibri" panose="020F0502020204030204" pitchFamily="34" charset="0"/>
              <a:ea typeface="Calibri Light"/>
              <a:cs typeface="Calibri" panose="020F0502020204030204" pitchFamily="34" charset="0"/>
            </a:endParaRPr>
          </a:p>
        </p:txBody>
      </p:sp>
      <p:pic>
        <p:nvPicPr>
          <p:cNvPr id="1026" name="Picture 2" descr="NASA Centers Supporting SCaN Activities | NASA">
            <a:extLst>
              <a:ext uri="{FF2B5EF4-FFF2-40B4-BE49-F238E27FC236}">
                <a16:creationId xmlns:a16="http://schemas.microsoft.com/office/drawing/2014/main" id="{C94E2F43-9611-4F79-B516-67AD61084A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22116" y="2233533"/>
            <a:ext cx="5547768" cy="34704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 name="Rectangle: Rounded Corners 40">
            <a:extLst>
              <a:ext uri="{FF2B5EF4-FFF2-40B4-BE49-F238E27FC236}">
                <a16:creationId xmlns:a16="http://schemas.microsoft.com/office/drawing/2014/main" id="{C358E66A-0BCE-4872-9D34-5EA281546997}"/>
              </a:ext>
            </a:extLst>
          </p:cNvPr>
          <p:cNvSpPr/>
          <p:nvPr/>
        </p:nvSpPr>
        <p:spPr>
          <a:xfrm>
            <a:off x="988909" y="2954980"/>
            <a:ext cx="1137664" cy="445705"/>
          </a:xfrm>
          <a:prstGeom prst="roundRect">
            <a:avLst/>
          </a:prstGeom>
          <a:solidFill>
            <a:schemeClr val="accent3">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Center CISO</a:t>
            </a:r>
          </a:p>
        </p:txBody>
      </p:sp>
      <p:sp>
        <p:nvSpPr>
          <p:cNvPr id="49" name="Rectangle: Rounded Corners 48">
            <a:extLst>
              <a:ext uri="{FF2B5EF4-FFF2-40B4-BE49-F238E27FC236}">
                <a16:creationId xmlns:a16="http://schemas.microsoft.com/office/drawing/2014/main" id="{0EA3AB76-BD5B-4605-A332-4D23DA2E7F20}"/>
              </a:ext>
            </a:extLst>
          </p:cNvPr>
          <p:cNvSpPr/>
          <p:nvPr/>
        </p:nvSpPr>
        <p:spPr>
          <a:xfrm>
            <a:off x="972934" y="3544211"/>
            <a:ext cx="1169843" cy="46939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Center Cybersecurity Team</a:t>
            </a: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3" name="Straight Connector 52">
            <a:extLst>
              <a:ext uri="{FF2B5EF4-FFF2-40B4-BE49-F238E27FC236}">
                <a16:creationId xmlns:a16="http://schemas.microsoft.com/office/drawing/2014/main" id="{980C6433-07E7-4E16-A8D9-AEFECE68EF25}"/>
              </a:ext>
            </a:extLst>
          </p:cNvPr>
          <p:cNvCxnSpPr>
            <a:cxnSpLocks/>
            <a:stCxn id="41" idx="2"/>
            <a:endCxn id="49" idx="0"/>
          </p:cNvCxnSpPr>
          <p:nvPr/>
        </p:nvCxnSpPr>
        <p:spPr>
          <a:xfrm>
            <a:off x="1557741" y="3400685"/>
            <a:ext cx="115" cy="143526"/>
          </a:xfrm>
          <a:prstGeom prst="line">
            <a:avLst/>
          </a:prstGeom>
        </p:spPr>
        <p:style>
          <a:lnRef idx="1">
            <a:schemeClr val="accent1"/>
          </a:lnRef>
          <a:fillRef idx="0">
            <a:schemeClr val="accent1"/>
          </a:fillRef>
          <a:effectRef idx="0">
            <a:schemeClr val="accent1"/>
          </a:effectRef>
          <a:fontRef idx="minor">
            <a:schemeClr val="tx1"/>
          </a:fontRef>
        </p:style>
      </p:cxnSp>
      <p:sp>
        <p:nvSpPr>
          <p:cNvPr id="56" name="Rectangle: Rounded Corners 55">
            <a:extLst>
              <a:ext uri="{FF2B5EF4-FFF2-40B4-BE49-F238E27FC236}">
                <a16:creationId xmlns:a16="http://schemas.microsoft.com/office/drawing/2014/main" id="{0E68C35D-B65B-4608-BA60-331277E93B1F}"/>
              </a:ext>
            </a:extLst>
          </p:cNvPr>
          <p:cNvSpPr/>
          <p:nvPr/>
        </p:nvSpPr>
        <p:spPr>
          <a:xfrm>
            <a:off x="980684" y="2369864"/>
            <a:ext cx="1153753" cy="445705"/>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Center CIO</a:t>
            </a:r>
          </a:p>
        </p:txBody>
      </p:sp>
      <p:cxnSp>
        <p:nvCxnSpPr>
          <p:cNvPr id="58" name="Straight Connector 57">
            <a:extLst>
              <a:ext uri="{FF2B5EF4-FFF2-40B4-BE49-F238E27FC236}">
                <a16:creationId xmlns:a16="http://schemas.microsoft.com/office/drawing/2014/main" id="{EE0235DF-102C-478B-AB33-4884B24A591B}"/>
              </a:ext>
            </a:extLst>
          </p:cNvPr>
          <p:cNvCxnSpPr>
            <a:cxnSpLocks/>
            <a:stCxn id="56" idx="2"/>
            <a:endCxn id="41" idx="0"/>
          </p:cNvCxnSpPr>
          <p:nvPr/>
        </p:nvCxnSpPr>
        <p:spPr>
          <a:xfrm>
            <a:off x="1557561" y="2815569"/>
            <a:ext cx="180" cy="139411"/>
          </a:xfrm>
          <a:prstGeom prst="line">
            <a:avLst/>
          </a:prstGeom>
        </p:spPr>
        <p:style>
          <a:lnRef idx="1">
            <a:schemeClr val="accent1"/>
          </a:lnRef>
          <a:fillRef idx="0">
            <a:schemeClr val="accent1"/>
          </a:fillRef>
          <a:effectRef idx="0">
            <a:schemeClr val="accent1"/>
          </a:effectRef>
          <a:fontRef idx="minor">
            <a:schemeClr val="tx1"/>
          </a:fontRef>
        </p:style>
      </p:cxnSp>
      <p:sp>
        <p:nvSpPr>
          <p:cNvPr id="59" name="Rectangle: Rounded Corners 58">
            <a:extLst>
              <a:ext uri="{FF2B5EF4-FFF2-40B4-BE49-F238E27FC236}">
                <a16:creationId xmlns:a16="http://schemas.microsoft.com/office/drawing/2014/main" id="{56CF3C1B-216A-4F61-9887-86C70CB564F8}"/>
              </a:ext>
            </a:extLst>
          </p:cNvPr>
          <p:cNvSpPr/>
          <p:nvPr/>
        </p:nvSpPr>
        <p:spPr>
          <a:xfrm>
            <a:off x="972934" y="1789136"/>
            <a:ext cx="1153753" cy="445705"/>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Center Director</a:t>
            </a:r>
          </a:p>
        </p:txBody>
      </p:sp>
      <p:cxnSp>
        <p:nvCxnSpPr>
          <p:cNvPr id="61" name="Straight Connector 60">
            <a:extLst>
              <a:ext uri="{FF2B5EF4-FFF2-40B4-BE49-F238E27FC236}">
                <a16:creationId xmlns:a16="http://schemas.microsoft.com/office/drawing/2014/main" id="{6BB6AA12-684C-4177-97D1-23D32A23F2A9}"/>
              </a:ext>
            </a:extLst>
          </p:cNvPr>
          <p:cNvCxnSpPr>
            <a:cxnSpLocks/>
            <a:stCxn id="59" idx="2"/>
            <a:endCxn id="56" idx="0"/>
          </p:cNvCxnSpPr>
          <p:nvPr/>
        </p:nvCxnSpPr>
        <p:spPr>
          <a:xfrm>
            <a:off x="1549811" y="2234841"/>
            <a:ext cx="0" cy="135023"/>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F0260C5-92E6-4681-96B6-7CFC7EFCCBC4}"/>
              </a:ext>
            </a:extLst>
          </p:cNvPr>
          <p:cNvSpPr txBox="1"/>
          <p:nvPr/>
        </p:nvSpPr>
        <p:spPr>
          <a:xfrm>
            <a:off x="2945564" y="1286941"/>
            <a:ext cx="224474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Yesterday:</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Federated Cybersecurity Teams</a:t>
            </a:r>
          </a:p>
        </p:txBody>
      </p:sp>
      <p:sp>
        <p:nvSpPr>
          <p:cNvPr id="62" name="TextBox 61">
            <a:extLst>
              <a:ext uri="{FF2B5EF4-FFF2-40B4-BE49-F238E27FC236}">
                <a16:creationId xmlns:a16="http://schemas.microsoft.com/office/drawing/2014/main" id="{EBB60AB9-6C7C-4543-9391-FD3CAD91BE79}"/>
              </a:ext>
            </a:extLst>
          </p:cNvPr>
          <p:cNvSpPr txBox="1"/>
          <p:nvPr/>
        </p:nvSpPr>
        <p:spPr>
          <a:xfrm>
            <a:off x="7086490" y="1286940"/>
            <a:ext cx="239714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a:solidFill>
                  <a:prstClr val="black"/>
                </a:solidFill>
                <a:latin typeface="Calibri" panose="020F0502020204030204"/>
              </a:rPr>
              <a:t>Today</a:t>
            </a: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Centralized Cybersecurity Team</a:t>
            </a:r>
          </a:p>
        </p:txBody>
      </p:sp>
      <p:cxnSp>
        <p:nvCxnSpPr>
          <p:cNvPr id="21" name="Straight Arrow Connector 20">
            <a:extLst>
              <a:ext uri="{FF2B5EF4-FFF2-40B4-BE49-F238E27FC236}">
                <a16:creationId xmlns:a16="http://schemas.microsoft.com/office/drawing/2014/main" id="{273BBF04-03BC-40E1-B555-8782D3A1D68C}"/>
              </a:ext>
            </a:extLst>
          </p:cNvPr>
          <p:cNvCxnSpPr/>
          <p:nvPr/>
        </p:nvCxnSpPr>
        <p:spPr>
          <a:xfrm>
            <a:off x="5529943" y="1602377"/>
            <a:ext cx="99277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68F4E637-60F1-4125-8F96-131978F2E87B}"/>
              </a:ext>
            </a:extLst>
          </p:cNvPr>
          <p:cNvSpPr/>
          <p:nvPr/>
        </p:nvSpPr>
        <p:spPr>
          <a:xfrm>
            <a:off x="10205163" y="2954980"/>
            <a:ext cx="1137664" cy="44570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Cybersecurity &amp; Privacy Division</a:t>
            </a:r>
          </a:p>
        </p:txBody>
      </p:sp>
      <p:sp>
        <p:nvSpPr>
          <p:cNvPr id="66" name="Rectangle: Rounded Corners 65">
            <a:extLst>
              <a:ext uri="{FF2B5EF4-FFF2-40B4-BE49-F238E27FC236}">
                <a16:creationId xmlns:a16="http://schemas.microsoft.com/office/drawing/2014/main" id="{908010F1-D540-47BA-BF9D-FCC70AC50F22}"/>
              </a:ext>
            </a:extLst>
          </p:cNvPr>
          <p:cNvSpPr/>
          <p:nvPr/>
        </p:nvSpPr>
        <p:spPr>
          <a:xfrm>
            <a:off x="10196938" y="2369864"/>
            <a:ext cx="1153753" cy="44570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NASA OCIO</a:t>
            </a:r>
          </a:p>
        </p:txBody>
      </p:sp>
      <p:cxnSp>
        <p:nvCxnSpPr>
          <p:cNvPr id="67" name="Straight Connector 66">
            <a:extLst>
              <a:ext uri="{FF2B5EF4-FFF2-40B4-BE49-F238E27FC236}">
                <a16:creationId xmlns:a16="http://schemas.microsoft.com/office/drawing/2014/main" id="{997EDB96-38D0-4E87-A820-9B36AA762925}"/>
              </a:ext>
            </a:extLst>
          </p:cNvPr>
          <p:cNvCxnSpPr>
            <a:cxnSpLocks/>
            <a:stCxn id="66" idx="2"/>
            <a:endCxn id="63" idx="0"/>
          </p:cNvCxnSpPr>
          <p:nvPr/>
        </p:nvCxnSpPr>
        <p:spPr>
          <a:xfrm>
            <a:off x="10773815" y="2815569"/>
            <a:ext cx="180" cy="139411"/>
          </a:xfrm>
          <a:prstGeom prst="line">
            <a:avLst/>
          </a:prstGeom>
          <a:ln/>
        </p:spPr>
        <p:style>
          <a:lnRef idx="1">
            <a:schemeClr val="accent5"/>
          </a:lnRef>
          <a:fillRef idx="2">
            <a:schemeClr val="accent5"/>
          </a:fillRef>
          <a:effectRef idx="1">
            <a:schemeClr val="accent5"/>
          </a:effectRef>
          <a:fontRef idx="minor">
            <a:schemeClr val="dk1"/>
          </a:fontRef>
        </p:style>
      </p:cxnSp>
      <p:sp>
        <p:nvSpPr>
          <p:cNvPr id="68" name="Rectangle: Rounded Corners 67">
            <a:extLst>
              <a:ext uri="{FF2B5EF4-FFF2-40B4-BE49-F238E27FC236}">
                <a16:creationId xmlns:a16="http://schemas.microsoft.com/office/drawing/2014/main" id="{215D444E-1FEE-44E4-AA03-3E831138BB51}"/>
              </a:ext>
            </a:extLst>
          </p:cNvPr>
          <p:cNvSpPr/>
          <p:nvPr/>
        </p:nvSpPr>
        <p:spPr>
          <a:xfrm>
            <a:off x="10189188" y="1789136"/>
            <a:ext cx="1153753" cy="44570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NASA Administrator</a:t>
            </a:r>
          </a:p>
        </p:txBody>
      </p:sp>
      <p:cxnSp>
        <p:nvCxnSpPr>
          <p:cNvPr id="69" name="Straight Connector 68">
            <a:extLst>
              <a:ext uri="{FF2B5EF4-FFF2-40B4-BE49-F238E27FC236}">
                <a16:creationId xmlns:a16="http://schemas.microsoft.com/office/drawing/2014/main" id="{B5F6D44B-BED9-45DD-8324-DB071354F1DD}"/>
              </a:ext>
            </a:extLst>
          </p:cNvPr>
          <p:cNvCxnSpPr>
            <a:cxnSpLocks/>
            <a:stCxn id="68" idx="2"/>
            <a:endCxn id="66" idx="0"/>
          </p:cNvCxnSpPr>
          <p:nvPr/>
        </p:nvCxnSpPr>
        <p:spPr>
          <a:xfrm>
            <a:off x="10766065" y="2234841"/>
            <a:ext cx="0" cy="135023"/>
          </a:xfrm>
          <a:prstGeom prst="line">
            <a:avLst/>
          </a:prstGeom>
          <a:ln/>
        </p:spPr>
        <p:style>
          <a:lnRef idx="1">
            <a:schemeClr val="accent5"/>
          </a:lnRef>
          <a:fillRef idx="2">
            <a:schemeClr val="accent5"/>
          </a:fillRef>
          <a:effectRef idx="1">
            <a:schemeClr val="accent5"/>
          </a:effectRef>
          <a:fontRef idx="minor">
            <a:schemeClr val="dk1"/>
          </a:fontRef>
        </p:style>
      </p:cxnSp>
      <p:sp>
        <p:nvSpPr>
          <p:cNvPr id="71" name="TextBox 70">
            <a:extLst>
              <a:ext uri="{FF2B5EF4-FFF2-40B4-BE49-F238E27FC236}">
                <a16:creationId xmlns:a16="http://schemas.microsoft.com/office/drawing/2014/main" id="{0F21E020-687E-4F70-B26B-A2728B27F38F}"/>
              </a:ext>
            </a:extLst>
          </p:cNvPr>
          <p:cNvSpPr txBox="1"/>
          <p:nvPr/>
        </p:nvSpPr>
        <p:spPr>
          <a:xfrm>
            <a:off x="1049384" y="1335050"/>
            <a:ext cx="10771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Yesterday</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TextBox 73">
            <a:extLst>
              <a:ext uri="{FF2B5EF4-FFF2-40B4-BE49-F238E27FC236}">
                <a16:creationId xmlns:a16="http://schemas.microsoft.com/office/drawing/2014/main" id="{10F6DE5E-56AC-4270-A84E-7834E3FE4C52}"/>
              </a:ext>
            </a:extLst>
          </p:cNvPr>
          <p:cNvSpPr txBox="1"/>
          <p:nvPr/>
        </p:nvSpPr>
        <p:spPr>
          <a:xfrm>
            <a:off x="10409230" y="1356868"/>
            <a:ext cx="1152346"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a:solidFill>
                  <a:prstClr val="black"/>
                </a:solidFill>
                <a:latin typeface="Calibri" panose="020F0502020204030204"/>
              </a:rPr>
              <a:t>Today</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ight Brace 21">
            <a:extLst>
              <a:ext uri="{FF2B5EF4-FFF2-40B4-BE49-F238E27FC236}">
                <a16:creationId xmlns:a16="http://schemas.microsoft.com/office/drawing/2014/main" id="{1BAB432D-3C15-49E9-A1BF-816A84097A0D}"/>
              </a:ext>
              <a:ext uri="{C183D7F6-B498-43B3-948B-1728B52AA6E4}">
                <adec:decorative xmlns:adec="http://schemas.microsoft.com/office/drawing/2017/decorative" val="1"/>
              </a:ext>
            </a:extLst>
          </p:cNvPr>
          <p:cNvSpPr/>
          <p:nvPr/>
        </p:nvSpPr>
        <p:spPr>
          <a:xfrm>
            <a:off x="2229394" y="2000815"/>
            <a:ext cx="515847" cy="17925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925F1E33-9E42-4503-8D71-BA44E03D4408}"/>
              </a:ext>
            </a:extLst>
          </p:cNvPr>
          <p:cNvSpPr txBox="1"/>
          <p:nvPr/>
        </p:nvSpPr>
        <p:spPr>
          <a:xfrm>
            <a:off x="2753284" y="2700608"/>
            <a:ext cx="5158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x9</a:t>
            </a:r>
          </a:p>
        </p:txBody>
      </p:sp>
      <p:sp>
        <p:nvSpPr>
          <p:cNvPr id="75" name="Right Brace 74">
            <a:extLst>
              <a:ext uri="{FF2B5EF4-FFF2-40B4-BE49-F238E27FC236}">
                <a16:creationId xmlns:a16="http://schemas.microsoft.com/office/drawing/2014/main" id="{83423E48-0B5C-4333-AA47-D2B1D87DB0AB}"/>
              </a:ext>
              <a:ext uri="{C183D7F6-B498-43B3-948B-1728B52AA6E4}">
                <adec:decorative xmlns:adec="http://schemas.microsoft.com/office/drawing/2017/decorative" val="1"/>
              </a:ext>
            </a:extLst>
          </p:cNvPr>
          <p:cNvSpPr/>
          <p:nvPr/>
        </p:nvSpPr>
        <p:spPr>
          <a:xfrm>
            <a:off x="11411721" y="1935960"/>
            <a:ext cx="414159" cy="13314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TextBox 79">
            <a:extLst>
              <a:ext uri="{FF2B5EF4-FFF2-40B4-BE49-F238E27FC236}">
                <a16:creationId xmlns:a16="http://schemas.microsoft.com/office/drawing/2014/main" id="{13538EC1-BAD0-45B3-A6C6-6AB768F363AB}"/>
              </a:ext>
            </a:extLst>
          </p:cNvPr>
          <p:cNvSpPr txBox="1"/>
          <p:nvPr/>
        </p:nvSpPr>
        <p:spPr>
          <a:xfrm>
            <a:off x="11825880" y="2415129"/>
            <a:ext cx="4141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x1</a:t>
            </a:r>
          </a:p>
        </p:txBody>
      </p:sp>
      <p:cxnSp>
        <p:nvCxnSpPr>
          <p:cNvPr id="25" name="Connector: Curved 24">
            <a:extLst>
              <a:ext uri="{FF2B5EF4-FFF2-40B4-BE49-F238E27FC236}">
                <a16:creationId xmlns:a16="http://schemas.microsoft.com/office/drawing/2014/main" id="{551FC369-DB06-4ED2-9FC6-CF474422F760}"/>
              </a:ext>
              <a:ext uri="{C183D7F6-B498-43B3-948B-1728B52AA6E4}">
                <adec:decorative xmlns:adec="http://schemas.microsoft.com/office/drawing/2017/decorative" val="1"/>
              </a:ext>
            </a:extLst>
          </p:cNvPr>
          <p:cNvCxnSpPr>
            <a:stCxn id="49" idx="2"/>
            <a:endCxn id="63" idx="2"/>
          </p:cNvCxnSpPr>
          <p:nvPr/>
        </p:nvCxnSpPr>
        <p:spPr>
          <a:xfrm rot="5400000" flipH="1" flipV="1">
            <a:off x="5859467" y="-900927"/>
            <a:ext cx="612916" cy="9216139"/>
          </a:xfrm>
          <a:prstGeom prst="curvedConnector3">
            <a:avLst>
              <a:gd name="adj1" fmla="val -426608"/>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51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par>
                                <p:cTn id="32" presetID="10" presetClass="entr" presetSubtype="0" fill="hold"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animBg="1"/>
      <p:bldP spid="66" grpId="0" animBg="1"/>
      <p:bldP spid="68" grpId="0" animBg="1"/>
      <p:bldP spid="74" grpId="0"/>
      <p:bldP spid="75" grpId="0" animBg="1"/>
      <p:bldP spid="8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0DE0CB0-234A-E93D-E860-32BDC8EE34EE}"/>
              </a:ext>
            </a:extLst>
          </p:cNvPr>
          <p:cNvSpPr/>
          <p:nvPr/>
        </p:nvSpPr>
        <p:spPr>
          <a:xfrm flipV="1">
            <a:off x="8220" y="3669021"/>
            <a:ext cx="12174259" cy="3182552"/>
          </a:xfrm>
          <a:prstGeom prst="rect">
            <a:avLst/>
          </a:prstGeom>
          <a:gradFill flip="none" rotWithShape="1">
            <a:gsLst>
              <a:gs pos="0">
                <a:schemeClr val="tx1"/>
              </a:gs>
              <a:gs pos="78000">
                <a:schemeClr val="tx1"/>
              </a:gs>
              <a:gs pos="100000">
                <a:schemeClr val="bg1">
                  <a:lumMod val="5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Slide Number Placeholder 3">
            <a:extLst>
              <a:ext uri="{FF2B5EF4-FFF2-40B4-BE49-F238E27FC236}">
                <a16:creationId xmlns:a16="http://schemas.microsoft.com/office/drawing/2014/main" id="{E21FA699-9D65-8A03-8C48-7D76E2B3C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48A5A-AD4A-4009-87F5-A24241EE7D5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 Placeholder 2">
            <a:extLst>
              <a:ext uri="{FF2B5EF4-FFF2-40B4-BE49-F238E27FC236}">
                <a16:creationId xmlns:a16="http://schemas.microsoft.com/office/drawing/2014/main" id="{B2DFC21B-2051-0E47-8214-E104774B41E7}"/>
              </a:ext>
            </a:extLst>
          </p:cNvPr>
          <p:cNvSpPr>
            <a:spLocks noGrp="1"/>
          </p:cNvSpPr>
          <p:nvPr>
            <p:ph type="body" sz="quarter" idx="13"/>
          </p:nvPr>
        </p:nvSpPr>
        <p:spPr/>
        <p:txBody>
          <a:bodyPr/>
          <a:lstStyle/>
          <a:p>
            <a:endParaRPr lang="en-US"/>
          </a:p>
        </p:txBody>
      </p:sp>
      <p:sp>
        <p:nvSpPr>
          <p:cNvPr id="2" name="Title 1">
            <a:extLst>
              <a:ext uri="{FF2B5EF4-FFF2-40B4-BE49-F238E27FC236}">
                <a16:creationId xmlns:a16="http://schemas.microsoft.com/office/drawing/2014/main" id="{B0553AC4-C622-7133-E304-C15751220BB1}"/>
              </a:ext>
            </a:extLst>
          </p:cNvPr>
          <p:cNvSpPr>
            <a:spLocks noGrp="1"/>
          </p:cNvSpPr>
          <p:nvPr>
            <p:ph type="title"/>
          </p:nvPr>
        </p:nvSpPr>
        <p:spPr/>
        <p:txBody>
          <a:bodyPr lIns="91440" tIns="45720" rIns="91440" bIns="45720" anchor="t"/>
          <a:lstStyle/>
          <a:p>
            <a:r>
              <a:rPr lang="en-US" sz="3600" dirty="0">
                <a:latin typeface="Calibri" panose="020F0502020204030204" pitchFamily="34" charset="0"/>
                <a:cs typeface="Calibri" panose="020F0502020204030204" pitchFamily="34" charset="0"/>
              </a:rPr>
              <a:t>Digital Transformation at NASA</a:t>
            </a:r>
            <a:endParaRPr lang="en-US" sz="3600" dirty="0">
              <a:latin typeface="Calibri" panose="020F0502020204030204" pitchFamily="34" charset="0"/>
              <a:ea typeface="Calibri Light"/>
              <a:cs typeface="Calibri" panose="020F0502020204030204" pitchFamily="34" charset="0"/>
            </a:endParaRPr>
          </a:p>
        </p:txBody>
      </p:sp>
      <p:pic>
        <p:nvPicPr>
          <p:cNvPr id="6" name="Picture 5" descr="Space images with the following text: Reach new heights, reveal the unknown, Benefit all mankind">
            <a:extLst>
              <a:ext uri="{FF2B5EF4-FFF2-40B4-BE49-F238E27FC236}">
                <a16:creationId xmlns:a16="http://schemas.microsoft.com/office/drawing/2014/main" id="{006EFB9A-3314-D3B2-6B2E-02A99AEF4F46}"/>
              </a:ext>
            </a:extLst>
          </p:cNvPr>
          <p:cNvPicPr>
            <a:picLocks noChangeAspect="1"/>
          </p:cNvPicPr>
          <p:nvPr/>
        </p:nvPicPr>
        <p:blipFill rotWithShape="1">
          <a:blip r:embed="rId3" cstate="email">
            <a:extLst>
              <a:ext uri="{28A0092B-C50C-407E-A947-70E740481C1C}">
                <a14:useLocalDpi xmlns:a14="http://schemas.microsoft.com/office/drawing/2010/main"/>
              </a:ext>
            </a:extLst>
          </a:blip>
          <a:stretch/>
        </p:blipFill>
        <p:spPr>
          <a:xfrm>
            <a:off x="5306998" y="1100845"/>
            <a:ext cx="6895070" cy="3468494"/>
          </a:xfrm>
          <a:prstGeom prst="rect">
            <a:avLst/>
          </a:prstGeom>
        </p:spPr>
      </p:pic>
      <p:sp>
        <p:nvSpPr>
          <p:cNvPr id="9" name="Rectangle 8">
            <a:extLst>
              <a:ext uri="{FF2B5EF4-FFF2-40B4-BE49-F238E27FC236}">
                <a16:creationId xmlns:a16="http://schemas.microsoft.com/office/drawing/2014/main" id="{0AE03D68-BE6B-1034-1575-916DCFAA9E16}"/>
              </a:ext>
            </a:extLst>
          </p:cNvPr>
          <p:cNvSpPr/>
          <p:nvPr/>
        </p:nvSpPr>
        <p:spPr>
          <a:xfrm rot="10800000" flipH="1">
            <a:off x="-15092" y="1124005"/>
            <a:ext cx="7287334" cy="5727568"/>
          </a:xfrm>
          <a:prstGeom prst="rect">
            <a:avLst/>
          </a:prstGeom>
          <a:gradFill flip="none" rotWithShape="1">
            <a:gsLst>
              <a:gs pos="0">
                <a:schemeClr val="tx1"/>
              </a:gs>
              <a:gs pos="76000">
                <a:schemeClr val="tx1"/>
              </a:gs>
              <a:gs pos="100000">
                <a:schemeClr val="tx1">
                  <a:lumMod val="65000"/>
                  <a:lumOff val="3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itle 1">
            <a:extLst>
              <a:ext uri="{FF2B5EF4-FFF2-40B4-BE49-F238E27FC236}">
                <a16:creationId xmlns:a16="http://schemas.microsoft.com/office/drawing/2014/main" id="{D69BEAA4-D4EE-A5BF-FC9E-F732FD3B4CF9}"/>
              </a:ext>
            </a:extLst>
          </p:cNvPr>
          <p:cNvSpPr txBox="1">
            <a:spLocks/>
          </p:cNvSpPr>
          <p:nvPr/>
        </p:nvSpPr>
        <p:spPr>
          <a:xfrm>
            <a:off x="2340864" y="2102372"/>
            <a:ext cx="4314065" cy="1200329"/>
          </a:xfrm>
          <a:prstGeom prst="rect">
            <a:avLst/>
          </a:prstGeom>
        </p:spPr>
        <p:txBody>
          <a:bodyPr vert="horz" wrap="square" lIns="91440" tIns="45720" rIns="91440" bIns="45720" rtlCol="0" anchor="b">
            <a:noAutofit/>
          </a:bodyPr>
          <a:lstStyle>
            <a:lvl1pPr algn="l" defTabSz="914400" rtl="0" eaLnBrk="1" latinLnBrk="0" hangingPunct="1">
              <a:spcBef>
                <a:spcPct val="0"/>
              </a:spcBef>
              <a:buNone/>
              <a:defRPr sz="4000" kern="1200">
                <a:solidFill>
                  <a:schemeClr val="bg1"/>
                </a:solidFill>
                <a:latin typeface="Helvetica"/>
                <a:ea typeface="+mj-ea"/>
                <a:cs typeface="Helvetica"/>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opperplate Gothic Bold" panose="020E0705020206020404" pitchFamily="34" charset="0"/>
                <a:ea typeface="+mj-ea"/>
                <a:cs typeface="Helvetica" panose="020B0604020202020204" pitchFamily="34" charset="0"/>
              </a:rPr>
              <a:t>Enduring </a:t>
            </a:r>
          </a:p>
          <a:p>
            <a:pPr marL="0" marR="0" lvl="0" indent="0" algn="l" defTabSz="914400" rtl="0" eaLnBrk="1" fontAlgn="auto" latinLnBrk="0" hangingPunct="1">
              <a:lnSpc>
                <a:spcPct val="90000"/>
              </a:lnSpc>
              <a:spcBef>
                <a:spcPts val="1200"/>
              </a:spcBef>
              <a:spcAft>
                <a:spcPts val="0"/>
              </a:spcAft>
              <a:buClrTx/>
              <a:buSzTx/>
              <a:buFontTx/>
              <a:buNone/>
              <a:tabLst/>
              <a:defRPr/>
            </a:pPr>
            <a:r>
              <a:rPr kumimoji="0" lang="en-US" sz="3600" b="0" i="0" u="none" strike="noStrike" kern="1200" cap="none" spc="0" normalizeH="0" baseline="0" noProof="0">
                <a:ln>
                  <a:noFill/>
                </a:ln>
                <a:solidFill>
                  <a:prstClr val="white"/>
                </a:solidFill>
                <a:effectLst>
                  <a:glow rad="228600">
                    <a:srgbClr val="C0504D">
                      <a:satMod val="175000"/>
                      <a:alpha val="40000"/>
                    </a:srgbClr>
                  </a:glow>
                </a:effectLst>
                <a:uLnTx/>
                <a:uFillTx/>
                <a:latin typeface="Copperplate Gothic Bold" panose="020E0705020206020404" pitchFamily="34" charset="0"/>
                <a:ea typeface="+mj-ea"/>
                <a:cs typeface="Helvetica" panose="020B0604020202020204" pitchFamily="34" charset="0"/>
              </a:rPr>
              <a:t>Bold </a:t>
            </a:r>
          </a:p>
          <a:p>
            <a:pPr marL="0" marR="0" lvl="0" indent="0" algn="l" defTabSz="914400" rtl="0" eaLnBrk="1" fontAlgn="auto" latinLnBrk="0" hangingPunct="1">
              <a:lnSpc>
                <a:spcPct val="90000"/>
              </a:lnSpc>
              <a:spcBef>
                <a:spcPts val="1200"/>
              </a:spcBef>
              <a:spcAft>
                <a:spcPts val="0"/>
              </a:spcAft>
              <a:buClrTx/>
              <a:buSzTx/>
              <a:buFontTx/>
              <a:buNone/>
              <a:tabLst/>
              <a:defRPr/>
            </a:pPr>
            <a:r>
              <a:rPr kumimoji="0" lang="en-US" sz="3600" b="0" i="0" u="none" strike="noStrike" kern="1200" cap="none" spc="0" normalizeH="0" baseline="0" noProof="0">
                <a:ln>
                  <a:noFill/>
                </a:ln>
                <a:solidFill>
                  <a:prstClr val="white"/>
                </a:solidFill>
                <a:effectLst>
                  <a:glow rad="228600">
                    <a:srgbClr val="C0504D">
                      <a:satMod val="175000"/>
                      <a:alpha val="40000"/>
                    </a:srgbClr>
                  </a:glow>
                </a:effectLst>
                <a:uLnTx/>
                <a:uFillTx/>
                <a:latin typeface="Copperplate Gothic Bold" panose="020E0705020206020404" pitchFamily="34" charset="0"/>
                <a:ea typeface="+mj-ea"/>
                <a:cs typeface="Helvetica" panose="020B0604020202020204" pitchFamily="34" charset="0"/>
              </a:rPr>
              <a:t>Mission</a:t>
            </a:r>
            <a:r>
              <a:rPr kumimoji="0" lang="en-US" sz="3600" b="0" i="0" u="none" strike="noStrike" kern="1200" cap="none" spc="0" normalizeH="0" baseline="0" noProof="0">
                <a:ln>
                  <a:noFill/>
                </a:ln>
                <a:solidFill>
                  <a:prstClr val="white"/>
                </a:solidFill>
                <a:effectLst/>
                <a:uLnTx/>
                <a:uFillTx/>
                <a:latin typeface="Copperplate Gothic Bold" panose="020E0705020206020404" pitchFamily="34" charset="0"/>
                <a:ea typeface="+mj-ea"/>
                <a:cs typeface="Helvetica" panose="020B0604020202020204" pitchFamily="34" charset="0"/>
              </a:rPr>
              <a:t>…</a:t>
            </a:r>
          </a:p>
        </p:txBody>
      </p:sp>
      <p:pic>
        <p:nvPicPr>
          <p:cNvPr id="21" name="Picture 20" descr="NASA logo">
            <a:extLst>
              <a:ext uri="{FF2B5EF4-FFF2-40B4-BE49-F238E27FC236}">
                <a16:creationId xmlns:a16="http://schemas.microsoft.com/office/drawing/2014/main" id="{D95210CE-B0B8-F74A-762D-0CCFC46D60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5911" y="1441795"/>
            <a:ext cx="1836671" cy="1860906"/>
          </a:xfrm>
          <a:prstGeom prst="rect">
            <a:avLst/>
          </a:prstGeom>
        </p:spPr>
      </p:pic>
      <p:pic>
        <p:nvPicPr>
          <p:cNvPr id="16" name="Picture 2" descr="Mars helicopter Ingenuity: Nasa about to try historic flight | Nasa | The  Guardian">
            <a:extLst>
              <a:ext uri="{FF2B5EF4-FFF2-40B4-BE49-F238E27FC236}">
                <a16:creationId xmlns:a16="http://schemas.microsoft.com/office/drawing/2014/main" id="{DA4D306A-2E25-5479-DEEF-7D444FF35155}"/>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358151" y="4047750"/>
            <a:ext cx="3272008" cy="2817909"/>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4" name="Picture 14" descr="NASA&amp;#39;s Artemis Program | Space">
            <a:extLst>
              <a:ext uri="{FF2B5EF4-FFF2-40B4-BE49-F238E27FC236}">
                <a16:creationId xmlns:a16="http://schemas.microsoft.com/office/drawing/2014/main" id="{B315D846-AA70-6818-3652-175B350E337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539048" y="4056189"/>
            <a:ext cx="2632392" cy="280947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5" name="Picture 2" descr="James Webb Space Telescope Archives — Colossal">
            <a:extLst>
              <a:ext uri="{FF2B5EF4-FFF2-40B4-BE49-F238E27FC236}">
                <a16:creationId xmlns:a16="http://schemas.microsoft.com/office/drawing/2014/main" id="{D1020E71-8191-4CE7-4477-18D5941778B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77847" y="4056187"/>
            <a:ext cx="3039216" cy="2801812"/>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6" name="Picture 2" descr="Apollo 16 Launches – April 16, 1972 | NASA">
            <a:extLst>
              <a:ext uri="{FF2B5EF4-FFF2-40B4-BE49-F238E27FC236}">
                <a16:creationId xmlns:a16="http://schemas.microsoft.com/office/drawing/2014/main" id="{93F468BC-B622-4FFF-3C4F-4F7B86ABC94A}"/>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184"/>
          <a:stretch/>
        </p:blipFill>
        <p:spPr bwMode="auto">
          <a:xfrm>
            <a:off x="8220" y="5381517"/>
            <a:ext cx="3362409" cy="1500861"/>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7" name="Picture 4" descr="NASA - Dryden History - Historic Aircraft - X-1 Background | NASA">
            <a:extLst>
              <a:ext uri="{FF2B5EF4-FFF2-40B4-BE49-F238E27FC236}">
                <a16:creationId xmlns:a16="http://schemas.microsoft.com/office/drawing/2014/main" id="{44A0D533-F132-F656-3AD6-32FC66423BD3}"/>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r="-338"/>
          <a:stretch/>
        </p:blipFill>
        <p:spPr bwMode="auto">
          <a:xfrm>
            <a:off x="0" y="4064469"/>
            <a:ext cx="3370629" cy="136784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E93D40E4-EBE2-B34C-EBE4-3BB1671C86E0}"/>
              </a:ext>
            </a:extLst>
          </p:cNvPr>
          <p:cNvGrpSpPr/>
          <p:nvPr/>
        </p:nvGrpSpPr>
        <p:grpSpPr>
          <a:xfrm>
            <a:off x="-8320" y="3555300"/>
            <a:ext cx="12357209" cy="3495709"/>
            <a:chOff x="12340" y="3599972"/>
            <a:chExt cx="12357209" cy="3404986"/>
          </a:xfrm>
        </p:grpSpPr>
        <p:pic>
          <p:nvPicPr>
            <p:cNvPr id="7" name="Picture 6">
              <a:extLst>
                <a:ext uri="{FF2B5EF4-FFF2-40B4-BE49-F238E27FC236}">
                  <a16:creationId xmlns:a16="http://schemas.microsoft.com/office/drawing/2014/main" id="{082280E8-3197-0215-CD68-2E4F5227E4F9}"/>
                </a:ext>
                <a:ext uri="{C183D7F6-B498-43B3-948B-1728B52AA6E4}">
                  <adec:decorative xmlns:adec="http://schemas.microsoft.com/office/drawing/2017/decorative" val="1"/>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flipH="1">
              <a:off x="12340" y="4049558"/>
              <a:ext cx="6866238" cy="281024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C1BD1A8-C5AB-3452-D53E-4559E40E57A4}"/>
                </a:ext>
              </a:extLst>
            </p:cNvPr>
            <p:cNvSpPr/>
            <p:nvPr/>
          </p:nvSpPr>
          <p:spPr>
            <a:xfrm flipH="1">
              <a:off x="1923436" y="4049558"/>
              <a:ext cx="10272690" cy="2810247"/>
            </a:xfrm>
            <a:prstGeom prst="rect">
              <a:avLst/>
            </a:prstGeom>
            <a:gradFill flip="none" rotWithShape="1">
              <a:gsLst>
                <a:gs pos="0">
                  <a:schemeClr val="tx1"/>
                </a:gs>
                <a:gs pos="59000">
                  <a:schemeClr val="tx1"/>
                </a:gs>
                <a:gs pos="100000">
                  <a:schemeClr val="bg1">
                    <a:lumMod val="5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itle 1">
              <a:extLst>
                <a:ext uri="{FF2B5EF4-FFF2-40B4-BE49-F238E27FC236}">
                  <a16:creationId xmlns:a16="http://schemas.microsoft.com/office/drawing/2014/main" id="{5D610076-34D9-73C8-3840-DC8CE45D42E8}"/>
                </a:ext>
              </a:extLst>
            </p:cNvPr>
            <p:cNvSpPr txBox="1">
              <a:spLocks/>
            </p:cNvSpPr>
            <p:nvPr/>
          </p:nvSpPr>
          <p:spPr>
            <a:xfrm>
              <a:off x="4652210" y="3599972"/>
              <a:ext cx="7717339" cy="1200329"/>
            </a:xfrm>
            <a:prstGeom prst="rect">
              <a:avLst/>
            </a:prstGeom>
          </p:spPr>
          <p:txBody>
            <a:bodyPr vert="horz" wrap="square" lIns="91440" tIns="45720" rIns="91440" bIns="45720" rtlCol="0" anchor="b">
              <a:normAutofit/>
            </a:bodyPr>
            <a:lstStyle>
              <a:lvl1pPr algn="l" defTabSz="914400" rtl="0" eaLnBrk="1" latinLnBrk="0" hangingPunct="1">
                <a:spcBef>
                  <a:spcPct val="0"/>
                </a:spcBef>
                <a:buNone/>
                <a:defRPr sz="4000" kern="1200">
                  <a:solidFill>
                    <a:schemeClr val="bg1"/>
                  </a:solidFill>
                  <a:latin typeface="Helvetica"/>
                  <a:ea typeface="+mj-ea"/>
                  <a:cs typeface="Helvetica"/>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opperplate Gothic Bold" panose="020E0705020206020404" pitchFamily="34" charset="0"/>
                  <a:ea typeface="+mj-ea"/>
                  <a:cs typeface="Helvetica" panose="020B0604020202020204" pitchFamily="34" charset="0"/>
                </a:rPr>
                <a:t>…now in a </a:t>
              </a:r>
              <a:r>
                <a:rPr kumimoji="0" lang="en-US" sz="3600" b="0" i="0" u="none" strike="noStrike" kern="1200" cap="none" spc="0" normalizeH="0" baseline="0" noProof="0">
                  <a:ln>
                    <a:noFill/>
                  </a:ln>
                  <a:solidFill>
                    <a:prstClr val="white"/>
                  </a:solidFill>
                  <a:effectLst>
                    <a:glow rad="228600">
                      <a:srgbClr val="4BACC6">
                        <a:satMod val="175000"/>
                        <a:alpha val="40000"/>
                      </a:srgbClr>
                    </a:glow>
                  </a:effectLst>
                  <a:uLnTx/>
                  <a:uFillTx/>
                  <a:latin typeface="Copperplate Gothic Bold" panose="020E0705020206020404" pitchFamily="34" charset="0"/>
                  <a:ea typeface="+mj-ea"/>
                  <a:cs typeface="Helvetica" panose="020B0604020202020204" pitchFamily="34" charset="0"/>
                </a:rPr>
                <a:t>Changing World</a:t>
              </a:r>
            </a:p>
          </p:txBody>
        </p:sp>
        <p:sp>
          <p:nvSpPr>
            <p:cNvPr id="10" name="Content Placeholder 2">
              <a:extLst>
                <a:ext uri="{FF2B5EF4-FFF2-40B4-BE49-F238E27FC236}">
                  <a16:creationId xmlns:a16="http://schemas.microsoft.com/office/drawing/2014/main" id="{C1E4B19B-C290-CB05-8820-7EA4A587605E}"/>
                </a:ext>
              </a:extLst>
            </p:cNvPr>
            <p:cNvSpPr txBox="1">
              <a:spLocks/>
            </p:cNvSpPr>
            <p:nvPr/>
          </p:nvSpPr>
          <p:spPr>
            <a:xfrm>
              <a:off x="5946988" y="4900287"/>
              <a:ext cx="3982331" cy="2104671"/>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Helvetica"/>
                  <a:ea typeface="+mn-ea"/>
                  <a:cs typeface="Helvetica"/>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Helvetica"/>
                  <a:ea typeface="+mn-ea"/>
                  <a:cs typeface="Helvetica"/>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Helvetica"/>
                  <a:ea typeface="+mn-ea"/>
                  <a:cs typeface="Helvetica"/>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Helvetica"/>
                  <a:ea typeface="+mn-ea"/>
                  <a:cs typeface="Helvetica"/>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Helvetica"/>
                  <a:ea typeface="+mn-ea"/>
                  <a:cs typeface="Helvetic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bold &amp; complex missions</a:t>
              </a:r>
            </a:p>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partnered</a:t>
              </a:r>
            </a:p>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fast</a:t>
              </a:r>
            </a:p>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affordable</a:t>
              </a:r>
            </a:p>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transparent </a:t>
              </a:r>
            </a:p>
            <a:p>
              <a:pPr marL="0" marR="0" lvl="0" indent="0" algn="r" defTabSz="914400" rtl="0" eaLnBrk="1" fontAlgn="auto" latinLnBrk="0" hangingPunct="1">
                <a:lnSpc>
                  <a:spcPct val="100000"/>
                </a:lnSpc>
                <a:spcBef>
                  <a:spcPts val="200"/>
                </a:spcBef>
                <a:spcAft>
                  <a:spcPts val="0"/>
                </a:spcAft>
                <a:buClrTx/>
                <a:buSzTx/>
                <a:buFont typeface="Arial" pitchFamily="34" charset="0"/>
                <a:buNone/>
                <a:tabLst/>
                <a:defRPr/>
              </a:pPr>
              <a:r>
                <a:rPr kumimoji="0" lang="en-US" sz="1600" b="0" i="0" u="none" strike="noStrike" kern="1200" cap="none" spc="0" normalizeH="0" baseline="0" noProof="0">
                  <a:ln>
                    <a:noFill/>
                  </a:ln>
                  <a:solidFill>
                    <a:prstClr val="white"/>
                  </a:solidFill>
                  <a:effectLst/>
                  <a:uLnTx/>
                  <a:uFillTx/>
                  <a:latin typeface="Helvetica"/>
                  <a:ea typeface="+mn-ea"/>
                  <a:cs typeface="Helvetica"/>
                </a:rPr>
                <a:t>Increasingly inclusive </a:t>
              </a:r>
            </a:p>
          </p:txBody>
        </p:sp>
        <p:grpSp>
          <p:nvGrpSpPr>
            <p:cNvPr id="17" name="Group 16">
              <a:extLst>
                <a:ext uri="{FF2B5EF4-FFF2-40B4-BE49-F238E27FC236}">
                  <a16:creationId xmlns:a16="http://schemas.microsoft.com/office/drawing/2014/main" id="{5347DE10-AEC4-1169-3B83-688B1AA4A98F}"/>
                </a:ext>
              </a:extLst>
            </p:cNvPr>
            <p:cNvGrpSpPr/>
            <p:nvPr/>
          </p:nvGrpSpPr>
          <p:grpSpPr>
            <a:xfrm>
              <a:off x="10267708" y="5083315"/>
              <a:ext cx="1371600" cy="1371600"/>
              <a:chOff x="-1224897" y="1293832"/>
              <a:chExt cx="7350713" cy="4895492"/>
            </a:xfrm>
            <a:effectLst>
              <a:outerShdw blurRad="50800" dist="38100" algn="l" rotWithShape="0">
                <a:prstClr val="black">
                  <a:alpha val="40000"/>
                </a:prstClr>
              </a:outerShdw>
            </a:effectLst>
          </p:grpSpPr>
          <p:sp>
            <p:nvSpPr>
              <p:cNvPr id="18" name="Rectangle 17">
                <a:extLst>
                  <a:ext uri="{FF2B5EF4-FFF2-40B4-BE49-F238E27FC236}">
                    <a16:creationId xmlns:a16="http://schemas.microsoft.com/office/drawing/2014/main" id="{95E91722-0B67-6D6E-34C5-64A44718E84F}"/>
                  </a:ext>
                </a:extLst>
              </p:cNvPr>
              <p:cNvSpPr/>
              <p:nvPr/>
            </p:nvSpPr>
            <p:spPr>
              <a:xfrm rot="19469447">
                <a:off x="-1224897" y="1293832"/>
                <a:ext cx="7350713" cy="4895492"/>
              </a:xfrm>
              <a:prstGeom prst="rect">
                <a:avLst/>
              </a:prstGeom>
            </p:spPr>
            <p:txBody>
              <a:bodyPr>
                <a:prstTxWarp prst="textButto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600" normalizeH="0" baseline="0" noProof="0">
                    <a:ln>
                      <a:noFill/>
                    </a:ln>
                    <a:solidFill>
                      <a:srgbClr val="0066B3"/>
                    </a:solidFill>
                    <a:effectLst/>
                    <a:uLnTx/>
                    <a:uFillTx/>
                    <a:latin typeface="Century Gothic" panose="020B0502020202020204" pitchFamily="34" charset="0"/>
                    <a:ea typeface="+mn-ea"/>
                    <a:cs typeface="+mn-cs"/>
                  </a:rPr>
                  <a:t>   </a:t>
                </a:r>
                <a:r>
                  <a:rPr kumimoji="0" lang="en-US" sz="2800" b="1" i="1" u="none" strike="noStrike" kern="1200" cap="none" spc="0" normalizeH="0" baseline="0" noProof="0">
                    <a:ln>
                      <a:noFill/>
                    </a:ln>
                    <a:solidFill>
                      <a:prstClr val="white"/>
                    </a:solidFill>
                    <a:effectLst/>
                    <a:uLnTx/>
                    <a:uFillTx/>
                    <a:latin typeface="Century Gothic" panose="020B0502020202020204" pitchFamily="34" charset="0"/>
                    <a:ea typeface="+mn-ea"/>
                    <a:cs typeface="+mn-cs"/>
                  </a:rPr>
                  <a:t>NASA </a:t>
                </a:r>
                <a:r>
                  <a:rPr kumimoji="0" lang="en-US" sz="2800" b="0" i="1" u="none" strike="noStrike" kern="1200" cap="none" spc="0" normalizeH="0" baseline="0" noProof="0">
                    <a:ln>
                      <a:noFill/>
                    </a:ln>
                    <a:solidFill>
                      <a:prstClr val="white"/>
                    </a:solidFill>
                    <a:effectLst/>
                    <a:uLnTx/>
                    <a:uFillTx/>
                    <a:latin typeface="Century Gothic" panose="020B0502020202020204" pitchFamily="34" charset="0"/>
                    <a:ea typeface="+mn-ea"/>
                    <a:cs typeface="+mn-cs"/>
                  </a:rPr>
                  <a:t>DIGITAL</a:t>
                </a:r>
                <a:r>
                  <a:rPr kumimoji="0" lang="en-US" sz="2800" b="1" i="1"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a:t>
                </a:r>
                <a:endParaRPr kumimoji="0" lang="en-US" sz="2000" b="1" i="1"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1" u="none" strike="noStrike" kern="1200" cap="none" spc="600" normalizeH="0" baseline="0" noProof="0">
                  <a:ln>
                    <a:noFill/>
                  </a:ln>
                  <a:solidFill>
                    <a:srgbClr val="0066B3"/>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600" normalizeH="0" baseline="0" noProof="0">
                    <a:ln>
                      <a:noFill/>
                    </a:ln>
                    <a:solidFill>
                      <a:prstClr val="white"/>
                    </a:solidFill>
                    <a:effectLst/>
                    <a:uLnTx/>
                    <a:uFillTx/>
                    <a:latin typeface="Century Gothic" panose="020B0502020202020204" pitchFamily="34" charset="0"/>
                    <a:ea typeface="+mn-ea"/>
                    <a:cs typeface="+mn-cs"/>
                  </a:rPr>
                  <a:t>TRANSF</a:t>
                </a:r>
                <a:r>
                  <a:rPr kumimoji="0" lang="en-US" sz="2800" b="1" i="1" u="none" strike="noStrike" kern="1200" cap="none" spc="600" normalizeH="0" baseline="0" noProof="0">
                    <a:ln>
                      <a:noFill/>
                    </a:ln>
                    <a:solidFill>
                      <a:srgbClr val="FF0000"/>
                    </a:solidFill>
                    <a:effectLst/>
                    <a:uLnTx/>
                    <a:uFillTx/>
                    <a:latin typeface="Century Gothic" panose="020B0502020202020204" pitchFamily="34" charset="0"/>
                    <a:ea typeface="+mn-ea"/>
                    <a:cs typeface="+mn-cs"/>
                  </a:rPr>
                  <a:t>O</a:t>
                </a:r>
                <a:r>
                  <a:rPr kumimoji="0" lang="en-US" sz="2800" b="1" i="1" u="none" strike="noStrike" kern="1200" cap="none" spc="600" normalizeH="0" baseline="0" noProof="0">
                    <a:ln>
                      <a:noFill/>
                    </a:ln>
                    <a:solidFill>
                      <a:prstClr val="white"/>
                    </a:solidFill>
                    <a:effectLst/>
                    <a:uLnTx/>
                    <a:uFillTx/>
                    <a:latin typeface="Century Gothic" panose="020B0502020202020204" pitchFamily="34" charset="0"/>
                    <a:ea typeface="+mn-ea"/>
                    <a:cs typeface="+mn-cs"/>
                  </a:rPr>
                  <a:t>RMATION</a:t>
                </a:r>
              </a:p>
            </p:txBody>
          </p:sp>
          <p:pic>
            <p:nvPicPr>
              <p:cNvPr id="19" name="Google Shape;261;p1" descr="NASA DT logo">
                <a:extLst>
                  <a:ext uri="{FF2B5EF4-FFF2-40B4-BE49-F238E27FC236}">
                    <a16:creationId xmlns:a16="http://schemas.microsoft.com/office/drawing/2014/main" id="{D4B68B10-E59D-43BB-0CDC-DE17487D2C8F}"/>
                  </a:ext>
                </a:extLst>
              </p:cNvPr>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209653" y="1375240"/>
                <a:ext cx="5320218" cy="4078771"/>
              </a:xfrm>
              <a:prstGeom prst="rect">
                <a:avLst/>
              </a:prstGeom>
              <a:noFill/>
              <a:ln>
                <a:noFill/>
              </a:ln>
              <a:effectLst/>
            </p:spPr>
          </p:pic>
          <p:sp>
            <p:nvSpPr>
              <p:cNvPr id="20" name="Rectangle 19">
                <a:extLst>
                  <a:ext uri="{FF2B5EF4-FFF2-40B4-BE49-F238E27FC236}">
                    <a16:creationId xmlns:a16="http://schemas.microsoft.com/office/drawing/2014/main" id="{91DE4CB9-95F5-929F-85B0-B3E2124CC2B2}"/>
                  </a:ext>
                </a:extLst>
              </p:cNvPr>
              <p:cNvSpPr/>
              <p:nvPr/>
            </p:nvSpPr>
            <p:spPr>
              <a:xfrm rot="20659001">
                <a:off x="3710033" y="5637720"/>
                <a:ext cx="94890" cy="255443"/>
              </a:xfrm>
              <a:prstGeom prst="rect">
                <a:avLst/>
              </a:prstGeom>
              <a:solidFill>
                <a:srgbClr val="FF0000"/>
              </a:solidFill>
              <a:ln w="6350">
                <a:solidFill>
                  <a:srgbClr val="EE31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grpSp>
      </p:grpSp>
    </p:spTree>
    <p:extLst>
      <p:ext uri="{BB962C8B-B14F-4D97-AF65-F5344CB8AC3E}">
        <p14:creationId xmlns:p14="http://schemas.microsoft.com/office/powerpoint/2010/main" val="240510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hoto of an airplane">
            <a:extLst>
              <a:ext uri="{FF2B5EF4-FFF2-40B4-BE49-F238E27FC236}">
                <a16:creationId xmlns:a16="http://schemas.microsoft.com/office/drawing/2014/main" id="{15E9098F-B7B5-4663-B40C-87E5EFFEF79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67"/>
          <a:stretch/>
        </p:blipFill>
        <p:spPr>
          <a:xfrm>
            <a:off x="5682343" y="-1"/>
            <a:ext cx="6509657" cy="6925733"/>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33" name="TextBox 10">
            <a:extLst>
              <a:ext uri="{FF2B5EF4-FFF2-40B4-BE49-F238E27FC236}">
                <a16:creationId xmlns:a16="http://schemas.microsoft.com/office/drawing/2014/main" id="{5E4452D9-C764-4F00-8002-02ECFFC861C2}"/>
              </a:ext>
            </a:extLst>
          </p:cNvPr>
          <p:cNvSpPr txBox="1">
            <a:spLocks noChangeArrowheads="1"/>
          </p:cNvSpPr>
          <p:nvPr/>
        </p:nvSpPr>
        <p:spPr bwMode="auto">
          <a:xfrm>
            <a:off x="253596" y="1274299"/>
            <a:ext cx="5403753" cy="1374735"/>
          </a:xfrm>
          <a:prstGeom prst="rect">
            <a:avLst/>
          </a:prstGeom>
          <a:noFill/>
          <a:ln>
            <a:noFill/>
          </a:ln>
        </p:spPr>
        <p:txBody>
          <a:bodyPr wrap="square" lIns="182880" tIns="91440" rIns="182880" bIns="9144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en-US"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dij</a:t>
            </a:r>
            <a:r>
              <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-i-tl  trans-fer-</a:t>
            </a:r>
            <a:r>
              <a:rPr kumimoji="0" lang="en-US"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mey</a:t>
            </a:r>
            <a:r>
              <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-sh</a:t>
            </a:r>
            <a:r>
              <a:rPr kumimoji="0" lang="en-US" sz="1800" b="0" i="1" u="none" strike="noStrike" kern="1200" cap="none" spc="0" normalizeH="0" baseline="0" noProof="0">
                <a:ln>
                  <a:noFill/>
                </a:ln>
                <a:solidFill>
                  <a:prstClr val="white"/>
                </a:solidFill>
                <a:effectLst/>
                <a:uLnTx/>
                <a:uFillTx/>
                <a:latin typeface="Century Gothic" panose="020B0502020202020204" pitchFamily="34" charset="0"/>
                <a:ea typeface="+mn-ea"/>
                <a:cs typeface="+mn-cs"/>
              </a:rPr>
              <a:t>uh</a:t>
            </a:r>
            <a:r>
              <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n] </a:t>
            </a:r>
            <a:r>
              <a:rPr kumimoji="0" lang="en-US" sz="1800" b="0" i="1" u="none" strike="noStrike" kern="1200" cap="none" spc="0" normalizeH="0" baseline="0" noProof="0">
                <a:ln>
                  <a:noFill/>
                </a:ln>
                <a:solidFill>
                  <a:prstClr val="white"/>
                </a:solidFill>
                <a:effectLst/>
                <a:uLnTx/>
                <a:uFillTx/>
                <a:latin typeface="Century Gothic" panose="020B0502020202020204" pitchFamily="34" charset="0"/>
                <a:ea typeface="+mn-ea"/>
                <a:cs typeface="+mn-cs"/>
              </a:rPr>
              <a:t>noun</a:t>
            </a:r>
            <a:r>
              <a:rPr kumimoji="0" lang="en-US"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altLang="en-US" sz="1700" b="0" i="0" u="none" strike="noStrike" kern="1200" cap="none" spc="0" normalizeH="0" baseline="0" noProof="0">
                <a:ln>
                  <a:noFill/>
                </a:ln>
                <a:solidFill>
                  <a:prstClr val="white"/>
                </a:solidFill>
                <a:effectLst/>
                <a:uLnTx/>
                <a:uFillTx/>
                <a:latin typeface="Georgia Pro" panose="02040502050405020303" pitchFamily="18" charset="0"/>
                <a:ea typeface="+mn-ea"/>
                <a:cs typeface="+mn-cs"/>
              </a:rPr>
              <a:t>Employing digital technologies to change a process, product, or capability so dramatically that it’s unrecognizable compared to its traditional form.</a:t>
            </a:r>
          </a:p>
        </p:txBody>
      </p:sp>
      <p:sp>
        <p:nvSpPr>
          <p:cNvPr id="39" name="TextBox 6">
            <a:extLst>
              <a:ext uri="{FF2B5EF4-FFF2-40B4-BE49-F238E27FC236}">
                <a16:creationId xmlns:a16="http://schemas.microsoft.com/office/drawing/2014/main" id="{0F0B33D8-000E-43F2-A60C-BAABEF494C82}"/>
              </a:ext>
            </a:extLst>
          </p:cNvPr>
          <p:cNvSpPr txBox="1">
            <a:spLocks noChangeArrowheads="1"/>
          </p:cNvSpPr>
          <p:nvPr/>
        </p:nvSpPr>
        <p:spPr bwMode="auto">
          <a:xfrm>
            <a:off x="2536881" y="3502109"/>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DIGITIZED</a:t>
            </a:r>
          </a:p>
        </p:txBody>
      </p:sp>
      <p:sp>
        <p:nvSpPr>
          <p:cNvPr id="40" name="TextBox 7">
            <a:extLst>
              <a:ext uri="{FF2B5EF4-FFF2-40B4-BE49-F238E27FC236}">
                <a16:creationId xmlns:a16="http://schemas.microsoft.com/office/drawing/2014/main" id="{6DD65C59-235F-41A6-B362-E73C5039F1EB}"/>
              </a:ext>
            </a:extLst>
          </p:cNvPr>
          <p:cNvSpPr txBox="1">
            <a:spLocks noChangeArrowheads="1"/>
          </p:cNvSpPr>
          <p:nvPr/>
        </p:nvSpPr>
        <p:spPr bwMode="auto">
          <a:xfrm>
            <a:off x="4205932" y="4071823"/>
            <a:ext cx="1677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TRANSFORMED</a:t>
            </a:r>
          </a:p>
        </p:txBody>
      </p:sp>
      <p:sp>
        <p:nvSpPr>
          <p:cNvPr id="41" name="TextBox 8">
            <a:extLst>
              <a:ext uri="{FF2B5EF4-FFF2-40B4-BE49-F238E27FC236}">
                <a16:creationId xmlns:a16="http://schemas.microsoft.com/office/drawing/2014/main" id="{CB960BA8-3877-4C09-AE94-785B0CFBAEC1}"/>
              </a:ext>
            </a:extLst>
          </p:cNvPr>
          <p:cNvSpPr txBox="1">
            <a:spLocks noChangeArrowheads="1"/>
          </p:cNvSpPr>
          <p:nvPr/>
        </p:nvSpPr>
        <p:spPr bwMode="auto">
          <a:xfrm>
            <a:off x="412074" y="2916833"/>
            <a:ext cx="1495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TRADITIONAL</a:t>
            </a:r>
          </a:p>
        </p:txBody>
      </p:sp>
      <p:sp>
        <p:nvSpPr>
          <p:cNvPr id="42" name="TextBox 41">
            <a:extLst>
              <a:ext uri="{FF2B5EF4-FFF2-40B4-BE49-F238E27FC236}">
                <a16:creationId xmlns:a16="http://schemas.microsoft.com/office/drawing/2014/main" id="{C5869DFB-0022-4289-ACAB-899939D2CCB2}"/>
              </a:ext>
            </a:extLst>
          </p:cNvPr>
          <p:cNvSpPr txBox="1"/>
          <p:nvPr/>
        </p:nvSpPr>
        <p:spPr>
          <a:xfrm>
            <a:off x="353755" y="5662623"/>
            <a:ext cx="541969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00" normalizeH="0" baseline="0" noProof="0">
                <a:ln>
                  <a:noFill/>
                </a:ln>
                <a:solidFill>
                  <a:prstClr val="white"/>
                </a:solidFill>
                <a:effectLst/>
                <a:uLnTx/>
                <a:uFillTx/>
                <a:latin typeface="Century Gothic" panose="020B0502020202020204" pitchFamily="34" charset="0"/>
                <a:ea typeface="+mn-ea"/>
                <a:cs typeface="+mn-cs"/>
              </a:rPr>
              <a:t>From Maps to Apps…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0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Digital Transformation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0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has </a:t>
            </a:r>
            <a:r>
              <a:rPr kumimoji="0" lang="en-US" sz="1800" b="0" i="0" u="sng" strike="noStrike" kern="1200" cap="none" spc="10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already</a:t>
            </a:r>
            <a:r>
              <a:rPr kumimoji="0" lang="en-US" sz="1800" b="0" i="0" u="none" strike="noStrike" kern="1200" cap="none" spc="10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 changed our world</a:t>
            </a:r>
          </a:p>
        </p:txBody>
      </p:sp>
      <p:cxnSp>
        <p:nvCxnSpPr>
          <p:cNvPr id="14" name="Straight Connector 13">
            <a:extLst>
              <a:ext uri="{FF2B5EF4-FFF2-40B4-BE49-F238E27FC236}">
                <a16:creationId xmlns:a16="http://schemas.microsoft.com/office/drawing/2014/main" id="{A5C45339-00A4-41FD-B753-EDBC265A92E9}"/>
              </a:ext>
              <a:ext uri="{C183D7F6-B498-43B3-948B-1728B52AA6E4}">
                <adec:decorative xmlns:adec="http://schemas.microsoft.com/office/drawing/2017/decorative" val="1"/>
              </a:ext>
            </a:extLst>
          </p:cNvPr>
          <p:cNvCxnSpPr>
            <a:cxnSpLocks/>
          </p:cNvCxnSpPr>
          <p:nvPr/>
        </p:nvCxnSpPr>
        <p:spPr>
          <a:xfrm>
            <a:off x="0" y="3400792"/>
            <a:ext cx="5961888" cy="2331825"/>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50" name="Isosceles Triangle 49">
            <a:extLst>
              <a:ext uri="{FF2B5EF4-FFF2-40B4-BE49-F238E27FC236}">
                <a16:creationId xmlns:a16="http://schemas.microsoft.com/office/drawing/2014/main" id="{27B6B8B5-1791-4947-9767-546A770F6D31}"/>
              </a:ext>
              <a:ext uri="{C183D7F6-B498-43B3-948B-1728B52AA6E4}">
                <adec:decorative xmlns:adec="http://schemas.microsoft.com/office/drawing/2017/decorative" val="1"/>
              </a:ext>
            </a:extLst>
          </p:cNvPr>
          <p:cNvSpPr/>
          <p:nvPr/>
        </p:nvSpPr>
        <p:spPr>
          <a:xfrm rot="6874397">
            <a:off x="3863081" y="4845137"/>
            <a:ext cx="260374" cy="270703"/>
          </a:xfrm>
          <a:prstGeom prst="triangle">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C3A349E3-4FCB-431F-8947-9B257247284D}"/>
              </a:ext>
              <a:ext uri="{C183D7F6-B498-43B3-948B-1728B52AA6E4}">
                <adec:decorative xmlns:adec="http://schemas.microsoft.com/office/drawing/2017/decorative" val="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30767" y="3156485"/>
            <a:ext cx="1780066" cy="1127273"/>
          </a:xfrm>
          <a:prstGeom prst="rect">
            <a:avLst/>
          </a:prstGeom>
          <a:effectLst>
            <a:outerShdw blurRad="50800" dist="38100" dir="2700000" algn="tl" rotWithShape="0">
              <a:prstClr val="black">
                <a:alpha val="40000"/>
              </a:prstClr>
            </a:outerShdw>
          </a:effectLst>
        </p:spPr>
      </p:pic>
      <p:pic>
        <p:nvPicPr>
          <p:cNvPr id="35" name="Picture 34">
            <a:extLst>
              <a:ext uri="{FF2B5EF4-FFF2-40B4-BE49-F238E27FC236}">
                <a16:creationId xmlns:a16="http://schemas.microsoft.com/office/drawing/2014/main" id="{D5190CE7-199E-4770-959E-00A73F3499C2}"/>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21308183">
            <a:off x="2392383" y="3919902"/>
            <a:ext cx="1446430" cy="1043617"/>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EF8165AC-CAB6-4FAB-A311-4EDA2158D5C0}"/>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70500" y="4515932"/>
            <a:ext cx="1453898" cy="1317205"/>
          </a:xfrm>
          <a:prstGeom prst="rect">
            <a:avLst/>
          </a:prstGeom>
          <a:effectLst>
            <a:outerShdw blurRad="50800" dist="38100" dir="2700000" algn="tl" rotWithShape="0">
              <a:prstClr val="black">
                <a:alpha val="40000"/>
              </a:prstClr>
            </a:outerShdw>
          </a:effectLst>
        </p:spPr>
      </p:pic>
      <p:sp>
        <p:nvSpPr>
          <p:cNvPr id="12" name="Isosceles Triangle 11">
            <a:extLst>
              <a:ext uri="{FF2B5EF4-FFF2-40B4-BE49-F238E27FC236}">
                <a16:creationId xmlns:a16="http://schemas.microsoft.com/office/drawing/2014/main" id="{BD5C31A3-8637-4AA9-A1BB-71E5F701281E}"/>
              </a:ext>
              <a:ext uri="{C183D7F6-B498-43B3-948B-1728B52AA6E4}">
                <adec:decorative xmlns:adec="http://schemas.microsoft.com/office/drawing/2017/decorative" val="1"/>
              </a:ext>
            </a:extLst>
          </p:cNvPr>
          <p:cNvSpPr/>
          <p:nvPr/>
        </p:nvSpPr>
        <p:spPr>
          <a:xfrm rot="6874397">
            <a:off x="2089751" y="4148406"/>
            <a:ext cx="260374" cy="270703"/>
          </a:xfrm>
          <a:prstGeom prst="triangle">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Speech Bubble: Rectangle with Corners Rounded 1">
            <a:extLst>
              <a:ext uri="{FF2B5EF4-FFF2-40B4-BE49-F238E27FC236}">
                <a16:creationId xmlns:a16="http://schemas.microsoft.com/office/drawing/2014/main" id="{6D2228C3-C443-1440-DB70-7E34A5E9B1C2}"/>
              </a:ext>
            </a:extLst>
          </p:cNvPr>
          <p:cNvSpPr/>
          <p:nvPr/>
        </p:nvSpPr>
        <p:spPr>
          <a:xfrm>
            <a:off x="4481616" y="875266"/>
            <a:ext cx="3244309" cy="1312770"/>
          </a:xfrm>
          <a:prstGeom prst="wedgeRoundRectCallout">
            <a:avLst>
              <a:gd name="adj1" fmla="val -72061"/>
              <a:gd name="adj2" fmla="val -959"/>
              <a:gd name="adj3" fmla="val 16667"/>
            </a:avLst>
          </a:prstGeom>
          <a:effectLst>
            <a:outerShdw blurRad="50800" dist="38100" dir="2700000" algn="tl"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DT ≠ 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DT = transformation focused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IT = technology focused</a:t>
            </a:r>
          </a:p>
        </p:txBody>
      </p:sp>
      <p:sp>
        <p:nvSpPr>
          <p:cNvPr id="6" name="Title 3">
            <a:extLst>
              <a:ext uri="{FF2B5EF4-FFF2-40B4-BE49-F238E27FC236}">
                <a16:creationId xmlns:a16="http://schemas.microsoft.com/office/drawing/2014/main" id="{7400E49E-7488-6E57-75D3-4EBF0A94213B}"/>
              </a:ext>
            </a:extLst>
          </p:cNvPr>
          <p:cNvSpPr>
            <a:spLocks noGrp="1"/>
          </p:cNvSpPr>
          <p:nvPr>
            <p:ph type="title"/>
          </p:nvPr>
        </p:nvSpPr>
        <p:spPr>
          <a:xfrm>
            <a:off x="1593866" y="1332857"/>
            <a:ext cx="3529476" cy="739942"/>
          </a:xfrm>
          <a:solidFill>
            <a:schemeClr val="tx1"/>
          </a:solidFill>
          <a:ln>
            <a:solidFill>
              <a:schemeClr val="tx1"/>
            </a:solidFill>
          </a:ln>
        </p:spPr>
        <p:txBody>
          <a:bodyPr>
            <a:noAutofit/>
          </a:bodyPr>
          <a:lstStyle/>
          <a:p>
            <a:r>
              <a:rPr kumimoji="0" lang="en-US" altLang="en-US" sz="2400" b="1" i="0" u="none" strike="noStrike" kern="1200" cap="none" spc="300" normalizeH="0" baseline="0" noProof="0">
                <a:ln>
                  <a:noFill/>
                </a:ln>
                <a:effectLst/>
                <a:uLnTx/>
                <a:uFillTx/>
                <a:latin typeface="Century Gothic" panose="020B0502020202020204" pitchFamily="34" charset="0"/>
                <a:ea typeface="+mn-ea"/>
                <a:cs typeface="Helvetica" panose="020B0604020202020204" pitchFamily="34" charset="0"/>
              </a:rPr>
              <a:t>Digital Transformation </a:t>
            </a:r>
            <a:endParaRPr lang="en-US" sz="2800" b="1">
              <a:latin typeface="Century Gothic" panose="020B0502020202020204" pitchFamily="34" charset="0"/>
              <a:cs typeface="Helvetica" panose="020B0604020202020204" pitchFamily="34" charset="0"/>
            </a:endParaRPr>
          </a:p>
        </p:txBody>
      </p:sp>
      <p:grpSp>
        <p:nvGrpSpPr>
          <p:cNvPr id="8" name="Group 7">
            <a:extLst>
              <a:ext uri="{FF2B5EF4-FFF2-40B4-BE49-F238E27FC236}">
                <a16:creationId xmlns:a16="http://schemas.microsoft.com/office/drawing/2014/main" id="{58C3F034-E771-CF62-36F0-870B1FB60217}"/>
              </a:ext>
            </a:extLst>
          </p:cNvPr>
          <p:cNvGrpSpPr/>
          <p:nvPr/>
        </p:nvGrpSpPr>
        <p:grpSpPr>
          <a:xfrm>
            <a:off x="7725925" y="4224544"/>
            <a:ext cx="4181133" cy="2392186"/>
            <a:chOff x="7844784" y="4283757"/>
            <a:chExt cx="4181133" cy="2392186"/>
          </a:xfrm>
        </p:grpSpPr>
        <p:sp>
          <p:nvSpPr>
            <p:cNvPr id="4" name="Rectangle: Rounded Corners 3">
              <a:extLst>
                <a:ext uri="{FF2B5EF4-FFF2-40B4-BE49-F238E27FC236}">
                  <a16:creationId xmlns:a16="http://schemas.microsoft.com/office/drawing/2014/main" id="{939B9793-1468-DBFA-48E4-9743C50F9107}"/>
                </a:ext>
              </a:extLst>
            </p:cNvPr>
            <p:cNvSpPr/>
            <p:nvPr/>
          </p:nvSpPr>
          <p:spPr>
            <a:xfrm>
              <a:off x="8301370" y="4283757"/>
              <a:ext cx="3724547" cy="2369712"/>
            </a:xfrm>
            <a:prstGeom prst="roundRect">
              <a:avLst>
                <a:gd name="adj" fmla="val 13373"/>
              </a:avLst>
            </a:prstGeom>
            <a:ln w="57150">
              <a:solidFill>
                <a:schemeClr val="accent3"/>
              </a:solid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n-ea"/>
                  <a:cs typeface="+mn-cs"/>
                </a:rPr>
                <a:t>“When digital transformation is done right, its’ like a caterpillar turning into a butterfly.              But when done wrong, all you have is a really fast caterpillar.”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all" spc="0" normalizeH="0" baseline="0" noProof="0">
                <a:ln>
                  <a:noFill/>
                </a:ln>
                <a:solidFill>
                  <a:prstClr val="white"/>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all" spc="0" normalizeH="0" baseline="0" noProof="0">
                  <a:ln>
                    <a:noFill/>
                  </a:ln>
                  <a:solidFill>
                    <a:prstClr val="white"/>
                  </a:solidFill>
                  <a:effectLst/>
                  <a:uLnTx/>
                  <a:uFillTx/>
                  <a:latin typeface="Calibri"/>
                  <a:ea typeface="+mn-ea"/>
                  <a:cs typeface="+mn-cs"/>
                </a:rPr>
                <a:t>- George Westerman, MIT Sloan Institute on the Digital Economy</a:t>
              </a:r>
            </a:p>
          </p:txBody>
        </p:sp>
        <p:pic>
          <p:nvPicPr>
            <p:cNvPr id="7" name="Picture 6">
              <a:extLst>
                <a:ext uri="{FF2B5EF4-FFF2-40B4-BE49-F238E27FC236}">
                  <a16:creationId xmlns:a16="http://schemas.microsoft.com/office/drawing/2014/main" id="{33268101-9DB4-B3C5-FCD2-BAA84878D79B}"/>
                </a:ext>
                <a:ext uri="{C183D7F6-B498-43B3-948B-1728B52AA6E4}">
                  <adec:decorative xmlns:adec="http://schemas.microsoft.com/office/drawing/2017/decorative" val="1"/>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9865" b="90135" l="9934" r="89735">
                          <a14:foregroundMark x1="11258" y1="14350" x2="12252" y2="30045"/>
                          <a14:foregroundMark x1="13245" y1="15247" x2="30464" y2="38565"/>
                          <a14:foregroundMark x1="19536" y1="28700" x2="20530" y2="38565"/>
                          <a14:foregroundMark x1="30795" y1="33184" x2="32119" y2="39462"/>
                          <a14:foregroundMark x1="30132" y1="34081" x2="36424" y2="44843"/>
                          <a14:foregroundMark x1="50662" y1="86996" x2="63576" y2="88341"/>
                          <a14:foregroundMark x1="63576" y1="88341" x2="69205" y2="71749"/>
                          <a14:foregroundMark x1="69205" y1="71749" x2="69536" y2="60090"/>
                          <a14:foregroundMark x1="63907" y1="63677" x2="63576" y2="73543"/>
                        </a14:backgroundRemoval>
                      </a14:imgEffect>
                    </a14:imgLayer>
                  </a14:imgProps>
                </a:ext>
                <a:ext uri="{28A0092B-C50C-407E-A947-70E740481C1C}">
                  <a14:useLocalDpi xmlns:a14="http://schemas.microsoft.com/office/drawing/2010/main"/>
                </a:ext>
              </a:extLst>
            </a:blip>
            <a:srcRect/>
            <a:stretch/>
          </p:blipFill>
          <p:spPr>
            <a:xfrm>
              <a:off x="7844784" y="5461776"/>
              <a:ext cx="1582627" cy="1214167"/>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82006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5386E5-6B58-2DC2-6CF7-52CAD9334BFC}"/>
              </a:ext>
            </a:extLst>
          </p:cNvPr>
          <p:cNvSpPr>
            <a:spLocks noGrp="1"/>
          </p:cNvSpPr>
          <p:nvPr>
            <p:ph type="title"/>
          </p:nvPr>
        </p:nvSpPr>
        <p:spPr>
          <a:xfrm>
            <a:off x="3804173" y="105664"/>
            <a:ext cx="8054404" cy="750443"/>
          </a:xfrm>
        </p:spPr>
        <p:txBody>
          <a:bodyPr lIns="91440" tIns="45720" rIns="91440" bIns="45720" anchor="t"/>
          <a:lstStyle/>
          <a:p>
            <a:r>
              <a:rPr lang="en-US" sz="3600" dirty="0">
                <a:latin typeface="Calibri" panose="020F0502020204030204" pitchFamily="34" charset="0"/>
                <a:cs typeface="Calibri" panose="020F0502020204030204" pitchFamily="34" charset="0"/>
              </a:rPr>
              <a:t>NASA’s DT Strategic Framework</a:t>
            </a:r>
            <a:br>
              <a:rPr lang="en-US" sz="3600" b="1" dirty="0"/>
            </a:br>
            <a:r>
              <a:rPr lang="en-US" sz="2400" i="1" dirty="0"/>
              <a:t>Synchronize DT Plans &amp; Catalyze DT Progress</a:t>
            </a:r>
            <a:endParaRPr lang="en-US" i="1" dirty="0"/>
          </a:p>
        </p:txBody>
      </p:sp>
      <p:pic>
        <p:nvPicPr>
          <p:cNvPr id="4" name="Picture 3" descr="Transform the way we work, transform the experience of our workforce, and transform the agility of our workplace ">
            <a:extLst>
              <a:ext uri="{FF2B5EF4-FFF2-40B4-BE49-F238E27FC236}">
                <a16:creationId xmlns:a16="http://schemas.microsoft.com/office/drawing/2014/main" id="{E7532749-F8B2-13E8-057A-0E3ABA1E65B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1675" y="2389606"/>
            <a:ext cx="1702850" cy="3909409"/>
          </a:xfrm>
          <a:prstGeom prst="rect">
            <a:avLst/>
          </a:prstGeom>
        </p:spPr>
      </p:pic>
      <p:sp>
        <p:nvSpPr>
          <p:cNvPr id="5" name="Rectangle 4">
            <a:extLst>
              <a:ext uri="{FF2B5EF4-FFF2-40B4-BE49-F238E27FC236}">
                <a16:creationId xmlns:a16="http://schemas.microsoft.com/office/drawing/2014/main" id="{32562773-12AA-E50A-1EBA-B2B7DC328DA1}"/>
              </a:ext>
            </a:extLst>
          </p:cNvPr>
          <p:cNvSpPr/>
          <p:nvPr/>
        </p:nvSpPr>
        <p:spPr>
          <a:xfrm>
            <a:off x="100210" y="935799"/>
            <a:ext cx="756938"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800" b="1" i="0" u="none" strike="noStrike" kern="0" cap="none" spc="0" normalizeH="0" baseline="0" noProof="0">
                <a:ln/>
                <a:solidFill>
                  <a:srgbClr val="9BBB59"/>
                </a:solidFill>
                <a:effectLst/>
                <a:uLnTx/>
                <a:uFillTx/>
              </a:rPr>
              <a:t>3</a:t>
            </a:r>
          </a:p>
        </p:txBody>
      </p:sp>
      <p:sp>
        <p:nvSpPr>
          <p:cNvPr id="6" name="TextBox 5">
            <a:extLst>
              <a:ext uri="{FF2B5EF4-FFF2-40B4-BE49-F238E27FC236}">
                <a16:creationId xmlns:a16="http://schemas.microsoft.com/office/drawing/2014/main" id="{E2915C5B-3C39-3AFA-9BDE-97FAFBDC6C8F}"/>
              </a:ext>
            </a:extLst>
          </p:cNvPr>
          <p:cNvSpPr txBox="1"/>
          <p:nvPr/>
        </p:nvSpPr>
        <p:spPr>
          <a:xfrm>
            <a:off x="719574" y="1473275"/>
            <a:ext cx="1309974" cy="677108"/>
          </a:xfrm>
          <a:prstGeom prst="rect">
            <a:avLst/>
          </a:prstGeom>
          <a:noFill/>
        </p:spPr>
        <p:txBody>
          <a:bodyPr wrap="none" rtlCol="0">
            <a:spAutoFit/>
          </a:bodyPr>
          <a:lstStyle/>
          <a:p>
            <a:pPr>
              <a:defRPr/>
            </a:pPr>
            <a:r>
              <a:rPr lang="en-US" sz="1400">
                <a:solidFill>
                  <a:prstClr val="black"/>
                </a:solidFill>
                <a:latin typeface="Century Gothic" panose="020B0502020202020204" pitchFamily="34" charset="0"/>
              </a:rPr>
              <a:t>FUTURE STATE</a:t>
            </a:r>
          </a:p>
          <a:p>
            <a:pPr>
              <a:defRPr/>
            </a:pPr>
            <a:r>
              <a:rPr lang="en-US" sz="2400">
                <a:solidFill>
                  <a:prstClr val="black"/>
                </a:solidFill>
                <a:latin typeface="Century Gothic" panose="020B0502020202020204" pitchFamily="34" charset="0"/>
              </a:rPr>
              <a:t>GOALS</a:t>
            </a:r>
          </a:p>
        </p:txBody>
      </p:sp>
      <p:sp>
        <p:nvSpPr>
          <p:cNvPr id="7" name="TextBox 6">
            <a:extLst>
              <a:ext uri="{FF2B5EF4-FFF2-40B4-BE49-F238E27FC236}">
                <a16:creationId xmlns:a16="http://schemas.microsoft.com/office/drawing/2014/main" id="{18739A26-EAD7-EB01-0737-74421E72E181}"/>
              </a:ext>
            </a:extLst>
          </p:cNvPr>
          <p:cNvSpPr txBox="1"/>
          <p:nvPr/>
        </p:nvSpPr>
        <p:spPr>
          <a:xfrm>
            <a:off x="2735659" y="1473275"/>
            <a:ext cx="1781257" cy="677108"/>
          </a:xfrm>
          <a:prstGeom prst="rect">
            <a:avLst/>
          </a:prstGeom>
          <a:noFill/>
        </p:spPr>
        <p:txBody>
          <a:bodyPr wrap="none" rtlCol="0">
            <a:spAutoFit/>
          </a:bodyPr>
          <a:lstStyle/>
          <a:p>
            <a:pPr>
              <a:defRPr/>
            </a:pPr>
            <a:r>
              <a:rPr lang="en-US" sz="1400">
                <a:solidFill>
                  <a:prstClr val="black"/>
                </a:solidFill>
                <a:latin typeface="Century Gothic" panose="020B0502020202020204" pitchFamily="34" charset="0"/>
              </a:rPr>
              <a:t>TRANSFORMATION</a:t>
            </a:r>
          </a:p>
          <a:p>
            <a:pPr>
              <a:defRPr/>
            </a:pPr>
            <a:r>
              <a:rPr lang="en-US" sz="2400">
                <a:solidFill>
                  <a:prstClr val="black"/>
                </a:solidFill>
                <a:latin typeface="Century Gothic" panose="020B0502020202020204" pitchFamily="34" charset="0"/>
              </a:rPr>
              <a:t>TARGETS</a:t>
            </a:r>
          </a:p>
        </p:txBody>
      </p:sp>
      <p:sp>
        <p:nvSpPr>
          <p:cNvPr id="8" name="TextBox 7">
            <a:extLst>
              <a:ext uri="{FF2B5EF4-FFF2-40B4-BE49-F238E27FC236}">
                <a16:creationId xmlns:a16="http://schemas.microsoft.com/office/drawing/2014/main" id="{40B6096E-074D-69D1-E2B5-A067614897C8}"/>
              </a:ext>
            </a:extLst>
          </p:cNvPr>
          <p:cNvSpPr txBox="1"/>
          <p:nvPr/>
        </p:nvSpPr>
        <p:spPr>
          <a:xfrm>
            <a:off x="5144378" y="1473275"/>
            <a:ext cx="1215397" cy="677108"/>
          </a:xfrm>
          <a:prstGeom prst="rect">
            <a:avLst/>
          </a:prstGeom>
          <a:noFill/>
        </p:spPr>
        <p:txBody>
          <a:bodyPr wrap="none" rtlCol="0">
            <a:spAutoFit/>
          </a:bodyPr>
          <a:lstStyle/>
          <a:p>
            <a:pPr>
              <a:defRPr/>
            </a:pPr>
            <a:r>
              <a:rPr lang="en-US" sz="1400">
                <a:solidFill>
                  <a:prstClr val="black"/>
                </a:solidFill>
                <a:latin typeface="Century Gothic" panose="020B0502020202020204" pitchFamily="34" charset="0"/>
              </a:rPr>
              <a:t>DIGITAL</a:t>
            </a:r>
          </a:p>
          <a:p>
            <a:pPr>
              <a:defRPr/>
            </a:pPr>
            <a:r>
              <a:rPr lang="en-US" sz="2400">
                <a:solidFill>
                  <a:prstClr val="black"/>
                </a:solidFill>
                <a:latin typeface="Century Gothic" panose="020B0502020202020204" pitchFamily="34" charset="0"/>
              </a:rPr>
              <a:t>LEVERS</a:t>
            </a:r>
          </a:p>
        </p:txBody>
      </p:sp>
      <p:grpSp>
        <p:nvGrpSpPr>
          <p:cNvPr id="9" name="Group 8">
            <a:extLst>
              <a:ext uri="{FF2B5EF4-FFF2-40B4-BE49-F238E27FC236}">
                <a16:creationId xmlns:a16="http://schemas.microsoft.com/office/drawing/2014/main" id="{5674781E-EEA1-66DA-BCCB-3588C80D2615}"/>
              </a:ext>
            </a:extLst>
          </p:cNvPr>
          <p:cNvGrpSpPr/>
          <p:nvPr/>
        </p:nvGrpSpPr>
        <p:grpSpPr>
          <a:xfrm>
            <a:off x="2007170" y="2746197"/>
            <a:ext cx="2472635" cy="2546937"/>
            <a:chOff x="2730418" y="2376705"/>
            <a:chExt cx="3554767" cy="3541423"/>
          </a:xfrm>
        </p:grpSpPr>
        <p:grpSp>
          <p:nvGrpSpPr>
            <p:cNvPr id="10" name="Group 9">
              <a:extLst>
                <a:ext uri="{FF2B5EF4-FFF2-40B4-BE49-F238E27FC236}">
                  <a16:creationId xmlns:a16="http://schemas.microsoft.com/office/drawing/2014/main" id="{8C724DCA-5F50-FAFF-BAF4-FC94BB51B6A6}"/>
                </a:ext>
              </a:extLst>
            </p:cNvPr>
            <p:cNvGrpSpPr/>
            <p:nvPr/>
          </p:nvGrpSpPr>
          <p:grpSpPr>
            <a:xfrm>
              <a:off x="3048848" y="2676479"/>
              <a:ext cx="2977841" cy="2889096"/>
              <a:chOff x="3816632" y="1356881"/>
              <a:chExt cx="4634502" cy="4634500"/>
            </a:xfrm>
          </p:grpSpPr>
          <p:sp>
            <p:nvSpPr>
              <p:cNvPr id="15" name="Freeform: Shape 14">
                <a:extLst>
                  <a:ext uri="{FF2B5EF4-FFF2-40B4-BE49-F238E27FC236}">
                    <a16:creationId xmlns:a16="http://schemas.microsoft.com/office/drawing/2014/main" id="{FB0274E9-5B36-C6CF-B0EB-67615BBB5CA5}"/>
                  </a:ext>
                  <a:ext uri="{C183D7F6-B498-43B3-948B-1728B52AA6E4}">
                    <adec:decorative xmlns:adec="http://schemas.microsoft.com/office/drawing/2017/decorative" val="1"/>
                  </a:ext>
                </a:extLst>
              </p:cNvPr>
              <p:cNvSpPr/>
              <p:nvPr/>
            </p:nvSpPr>
            <p:spPr>
              <a:xfrm>
                <a:off x="3816633" y="1356881"/>
                <a:ext cx="2264942" cy="2264942"/>
              </a:xfrm>
              <a:custGeom>
                <a:avLst/>
                <a:gdLst>
                  <a:gd name="connsiteX0" fmla="*/ 0 w 2264942"/>
                  <a:gd name="connsiteY0" fmla="*/ 2264942 h 2264942"/>
                  <a:gd name="connsiteX1" fmla="*/ 2264942 w 2264942"/>
                  <a:gd name="connsiteY1" fmla="*/ 0 h 2264942"/>
                  <a:gd name="connsiteX2" fmla="*/ 2264942 w 2264942"/>
                  <a:gd name="connsiteY2" fmla="*/ 2264942 h 2264942"/>
                  <a:gd name="connsiteX3" fmla="*/ 0 w 2264942"/>
                  <a:gd name="connsiteY3" fmla="*/ 2264942 h 2264942"/>
                </a:gdLst>
                <a:ahLst/>
                <a:cxnLst>
                  <a:cxn ang="0">
                    <a:pos x="connsiteX0" y="connsiteY0"/>
                  </a:cxn>
                  <a:cxn ang="0">
                    <a:pos x="connsiteX1" y="connsiteY1"/>
                  </a:cxn>
                  <a:cxn ang="0">
                    <a:pos x="connsiteX2" y="connsiteY2"/>
                  </a:cxn>
                  <a:cxn ang="0">
                    <a:pos x="connsiteX3" y="connsiteY3"/>
                  </a:cxn>
                </a:cxnLst>
                <a:rect l="l" t="t" r="r" b="b"/>
                <a:pathLst>
                  <a:path w="2264942" h="2264942">
                    <a:moveTo>
                      <a:pt x="0" y="2264942"/>
                    </a:moveTo>
                    <a:cubicBezTo>
                      <a:pt x="0" y="1014049"/>
                      <a:pt x="1014049" y="0"/>
                      <a:pt x="2264942" y="0"/>
                    </a:cubicBezTo>
                    <a:lnTo>
                      <a:pt x="2264942" y="2264942"/>
                    </a:lnTo>
                    <a:lnTo>
                      <a:pt x="0" y="2264942"/>
                    </a:lnTo>
                    <a:close/>
                  </a:path>
                </a:pathLst>
              </a:custGeom>
              <a:blipFill dpi="0" rotWithShape="1">
                <a:blip r:embed="rId3" cstate="email">
                  <a:duotone>
                    <a:srgbClr val="4F81BD">
                      <a:shade val="45000"/>
                      <a:satMod val="135000"/>
                    </a:srgb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a:blipFill>
              <a:ln w="57150" cap="flat" cmpd="sng" algn="ctr">
                <a:solidFill>
                  <a:srgbClr val="1F497D"/>
                </a:solidFill>
                <a:prstDash val="solid"/>
              </a:ln>
              <a:effectLst/>
            </p:spPr>
            <p:txBody>
              <a:bodyPr spcFirstLastPara="0" vert="horz" wrap="square" lIns="791402" tIns="791402" rIns="128016" bIns="128016"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endParaRPr kumimoji="0" lang="en-US" sz="1100" b="1" i="0" u="none" strike="noStrike" kern="0" cap="none" spc="0" normalizeH="0" baseline="0" noProof="0">
                  <a:ln>
                    <a:noFill/>
                  </a:ln>
                  <a:solidFill>
                    <a:prstClr val="white"/>
                  </a:solidFill>
                  <a:effectLst>
                    <a:glow rad="203200">
                      <a:srgbClr val="1F497D"/>
                    </a:glow>
                  </a:effectLst>
                  <a:uLnTx/>
                  <a:uFillTx/>
                  <a:latin typeface="Century Gothic" panose="020B0502020202020204" pitchFamily="34" charset="0"/>
                  <a:ea typeface="+mn-ea"/>
                  <a:cs typeface="Biome Light" panose="020B0502040204020203" pitchFamily="34" charset="0"/>
                </a:endParaRPr>
              </a:p>
            </p:txBody>
          </p:sp>
          <p:sp>
            <p:nvSpPr>
              <p:cNvPr id="16" name="Freeform: Shape 15">
                <a:extLst>
                  <a:ext uri="{FF2B5EF4-FFF2-40B4-BE49-F238E27FC236}">
                    <a16:creationId xmlns:a16="http://schemas.microsoft.com/office/drawing/2014/main" id="{EE7D3F5F-169F-5974-851B-085C4F085CA0}"/>
                  </a:ext>
                  <a:ext uri="{C183D7F6-B498-43B3-948B-1728B52AA6E4}">
                    <adec:decorative xmlns:adec="http://schemas.microsoft.com/office/drawing/2017/decorative" val="1"/>
                  </a:ext>
                </a:extLst>
              </p:cNvPr>
              <p:cNvSpPr/>
              <p:nvPr/>
            </p:nvSpPr>
            <p:spPr>
              <a:xfrm>
                <a:off x="6186191" y="1356881"/>
                <a:ext cx="2264943" cy="2264942"/>
              </a:xfrm>
              <a:custGeom>
                <a:avLst/>
                <a:gdLst>
                  <a:gd name="connsiteX0" fmla="*/ 0 w 2264942"/>
                  <a:gd name="connsiteY0" fmla="*/ 2264942 h 2264942"/>
                  <a:gd name="connsiteX1" fmla="*/ 2264942 w 2264942"/>
                  <a:gd name="connsiteY1" fmla="*/ 0 h 2264942"/>
                  <a:gd name="connsiteX2" fmla="*/ 2264942 w 2264942"/>
                  <a:gd name="connsiteY2" fmla="*/ 2264942 h 2264942"/>
                  <a:gd name="connsiteX3" fmla="*/ 0 w 2264942"/>
                  <a:gd name="connsiteY3" fmla="*/ 2264942 h 2264942"/>
                </a:gdLst>
                <a:ahLst/>
                <a:cxnLst>
                  <a:cxn ang="0">
                    <a:pos x="connsiteX0" y="connsiteY0"/>
                  </a:cxn>
                  <a:cxn ang="0">
                    <a:pos x="connsiteX1" y="connsiteY1"/>
                  </a:cxn>
                  <a:cxn ang="0">
                    <a:pos x="connsiteX2" y="connsiteY2"/>
                  </a:cxn>
                  <a:cxn ang="0">
                    <a:pos x="connsiteX3" y="connsiteY3"/>
                  </a:cxn>
                </a:cxnLst>
                <a:rect l="l" t="t" r="r" b="b"/>
                <a:pathLst>
                  <a:path w="2264942" h="2264942">
                    <a:moveTo>
                      <a:pt x="0" y="0"/>
                    </a:moveTo>
                    <a:cubicBezTo>
                      <a:pt x="1250893" y="0"/>
                      <a:pt x="2264942" y="1014049"/>
                      <a:pt x="2264942" y="2264942"/>
                    </a:cubicBezTo>
                    <a:lnTo>
                      <a:pt x="0" y="2264942"/>
                    </a:lnTo>
                    <a:lnTo>
                      <a:pt x="0" y="0"/>
                    </a:lnTo>
                    <a:close/>
                  </a:path>
                </a:pathLst>
              </a:custGeom>
              <a:blipFill>
                <a:blip r:embed="rId5" cstate="email">
                  <a:duotone>
                    <a:srgbClr val="4F81BD">
                      <a:shade val="45000"/>
                      <a:satMod val="135000"/>
                    </a:srgbClr>
                    <a:prstClr val="white"/>
                  </a:duotone>
                  <a:extLst>
                    <a:ext uri="{28A0092B-C50C-407E-A947-70E740481C1C}">
                      <a14:useLocalDpi xmlns:a14="http://schemas.microsoft.com/office/drawing/2010/main"/>
                    </a:ext>
                  </a:extLst>
                </a:blip>
                <a:stretch>
                  <a:fillRect/>
                </a:stretch>
              </a:blipFill>
              <a:ln w="57150" cap="flat" cmpd="sng" algn="ctr">
                <a:solidFill>
                  <a:srgbClr val="4F81BD"/>
                </a:solidFill>
                <a:prstDash val="solid"/>
              </a:ln>
              <a:effectLst/>
            </p:spPr>
            <p:txBody>
              <a:bodyPr spcFirstLastPara="0" vert="horz" wrap="square" lIns="128016" tIns="791402" rIns="791403" bIns="128016"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endParaRPr kumimoji="0" lang="en-US" sz="1100" b="1" i="0" u="none" strike="noStrike" kern="0" cap="none" spc="0" normalizeH="0" baseline="0" noProof="0">
                  <a:ln>
                    <a:noFill/>
                  </a:ln>
                  <a:solidFill>
                    <a:prstClr val="white"/>
                  </a:solidFill>
                  <a:effectLst>
                    <a:glow rad="203200">
                      <a:srgbClr val="4478B6"/>
                    </a:glow>
                  </a:effectLst>
                  <a:uLnTx/>
                  <a:uFillTx/>
                  <a:latin typeface="Century Gothic" panose="020B0502020202020204" pitchFamily="34" charset="0"/>
                  <a:ea typeface="+mn-ea"/>
                  <a:cs typeface="Biome Light" panose="020B0502040204020203" pitchFamily="34" charset="0"/>
                </a:endParaRPr>
              </a:p>
            </p:txBody>
          </p:sp>
          <p:sp>
            <p:nvSpPr>
              <p:cNvPr id="17" name="Freeform: Shape 16">
                <a:extLst>
                  <a:ext uri="{FF2B5EF4-FFF2-40B4-BE49-F238E27FC236}">
                    <a16:creationId xmlns:a16="http://schemas.microsoft.com/office/drawing/2014/main" id="{2F8CE567-1197-AA5E-9695-6BA3207BC2CF}"/>
                  </a:ext>
                  <a:ext uri="{C183D7F6-B498-43B3-948B-1728B52AA6E4}">
                    <adec:decorative xmlns:adec="http://schemas.microsoft.com/office/drawing/2017/decorative" val="1"/>
                  </a:ext>
                </a:extLst>
              </p:cNvPr>
              <p:cNvSpPr/>
              <p:nvPr/>
            </p:nvSpPr>
            <p:spPr>
              <a:xfrm>
                <a:off x="6186191" y="3726439"/>
                <a:ext cx="2264943" cy="2264942"/>
              </a:xfrm>
              <a:custGeom>
                <a:avLst/>
                <a:gdLst>
                  <a:gd name="connsiteX0" fmla="*/ 0 w 2264942"/>
                  <a:gd name="connsiteY0" fmla="*/ 2264942 h 2264942"/>
                  <a:gd name="connsiteX1" fmla="*/ 2264942 w 2264942"/>
                  <a:gd name="connsiteY1" fmla="*/ 0 h 2264942"/>
                  <a:gd name="connsiteX2" fmla="*/ 2264942 w 2264942"/>
                  <a:gd name="connsiteY2" fmla="*/ 2264942 h 2264942"/>
                  <a:gd name="connsiteX3" fmla="*/ 0 w 2264942"/>
                  <a:gd name="connsiteY3" fmla="*/ 2264942 h 2264942"/>
                </a:gdLst>
                <a:ahLst/>
                <a:cxnLst>
                  <a:cxn ang="0">
                    <a:pos x="connsiteX0" y="connsiteY0"/>
                  </a:cxn>
                  <a:cxn ang="0">
                    <a:pos x="connsiteX1" y="connsiteY1"/>
                  </a:cxn>
                  <a:cxn ang="0">
                    <a:pos x="connsiteX2" y="connsiteY2"/>
                  </a:cxn>
                  <a:cxn ang="0">
                    <a:pos x="connsiteX3" y="connsiteY3"/>
                  </a:cxn>
                </a:cxnLst>
                <a:rect l="l" t="t" r="r" b="b"/>
                <a:pathLst>
                  <a:path w="2264942" h="2264942">
                    <a:moveTo>
                      <a:pt x="2264942" y="0"/>
                    </a:moveTo>
                    <a:cubicBezTo>
                      <a:pt x="2264942" y="1250893"/>
                      <a:pt x="1250893" y="2264942"/>
                      <a:pt x="0" y="2264942"/>
                    </a:cubicBezTo>
                    <a:lnTo>
                      <a:pt x="0" y="0"/>
                    </a:lnTo>
                    <a:lnTo>
                      <a:pt x="2264942" y="0"/>
                    </a:lnTo>
                    <a:close/>
                  </a:path>
                </a:pathLst>
              </a:custGeom>
              <a:blipFill dpi="0" rotWithShape="1">
                <a:blip r:embed="rId6" cstate="email">
                  <a:duotone>
                    <a:srgbClr val="4F81BD">
                      <a:shade val="45000"/>
                      <a:satMod val="135000"/>
                    </a:srgbClr>
                    <a:prstClr val="white"/>
                  </a:duotone>
                  <a:extLst>
                    <a:ext uri="{28A0092B-C50C-407E-A947-70E740481C1C}">
                      <a14:useLocalDpi xmlns:a14="http://schemas.microsoft.com/office/drawing/2010/main"/>
                    </a:ext>
                  </a:extLst>
                </a:blip>
                <a:srcRect/>
                <a:stretch>
                  <a:fillRect/>
                </a:stretch>
              </a:blipFill>
              <a:ln w="57150" cap="flat" cmpd="sng" algn="ctr">
                <a:solidFill>
                  <a:srgbClr val="0B3B93"/>
                </a:solidFill>
                <a:prstDash val="solid"/>
              </a:ln>
              <a:effectLst/>
            </p:spPr>
            <p:txBody>
              <a:bodyPr spcFirstLastPara="0" vert="horz" wrap="square" lIns="128016" tIns="128016" rIns="791403" bIns="791402"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endParaRPr kumimoji="0" lang="en-US" sz="1100" b="1" i="0" u="none" strike="noStrike" kern="0" cap="none" spc="-50" normalizeH="0" baseline="0" noProof="0">
                  <a:ln>
                    <a:noFill/>
                  </a:ln>
                  <a:solidFill>
                    <a:prstClr val="white"/>
                  </a:solidFill>
                  <a:effectLst>
                    <a:glow rad="203200">
                      <a:srgbClr val="0B3B93"/>
                    </a:glow>
                  </a:effectLst>
                  <a:uLnTx/>
                  <a:uFillTx/>
                  <a:latin typeface="Century Gothic" panose="020B0502020202020204" pitchFamily="34" charset="0"/>
                  <a:ea typeface="+mn-ea"/>
                  <a:cs typeface="Biome Light" panose="020B0502040204020203" pitchFamily="34" charset="0"/>
                </a:endParaRPr>
              </a:p>
            </p:txBody>
          </p:sp>
          <p:sp>
            <p:nvSpPr>
              <p:cNvPr id="18" name="Freeform: Shape 17">
                <a:extLst>
                  <a:ext uri="{FF2B5EF4-FFF2-40B4-BE49-F238E27FC236}">
                    <a16:creationId xmlns:a16="http://schemas.microsoft.com/office/drawing/2014/main" id="{DC155805-3C03-2551-0918-4D009218604C}"/>
                  </a:ext>
                  <a:ext uri="{C183D7F6-B498-43B3-948B-1728B52AA6E4}">
                    <adec:decorative xmlns:adec="http://schemas.microsoft.com/office/drawing/2017/decorative" val="1"/>
                  </a:ext>
                </a:extLst>
              </p:cNvPr>
              <p:cNvSpPr/>
              <p:nvPr/>
            </p:nvSpPr>
            <p:spPr>
              <a:xfrm>
                <a:off x="3816632" y="3726439"/>
                <a:ext cx="2264943" cy="2264942"/>
              </a:xfrm>
              <a:custGeom>
                <a:avLst/>
                <a:gdLst>
                  <a:gd name="connsiteX0" fmla="*/ 0 w 2264942"/>
                  <a:gd name="connsiteY0" fmla="*/ 2264942 h 2264942"/>
                  <a:gd name="connsiteX1" fmla="*/ 2264942 w 2264942"/>
                  <a:gd name="connsiteY1" fmla="*/ 0 h 2264942"/>
                  <a:gd name="connsiteX2" fmla="*/ 2264942 w 2264942"/>
                  <a:gd name="connsiteY2" fmla="*/ 2264942 h 2264942"/>
                  <a:gd name="connsiteX3" fmla="*/ 0 w 2264942"/>
                  <a:gd name="connsiteY3" fmla="*/ 2264942 h 2264942"/>
                </a:gdLst>
                <a:ahLst/>
                <a:cxnLst>
                  <a:cxn ang="0">
                    <a:pos x="connsiteX0" y="connsiteY0"/>
                  </a:cxn>
                  <a:cxn ang="0">
                    <a:pos x="connsiteX1" y="connsiteY1"/>
                  </a:cxn>
                  <a:cxn ang="0">
                    <a:pos x="connsiteX2" y="connsiteY2"/>
                  </a:cxn>
                  <a:cxn ang="0">
                    <a:pos x="connsiteX3" y="connsiteY3"/>
                  </a:cxn>
                </a:cxnLst>
                <a:rect l="l" t="t" r="r" b="b"/>
                <a:pathLst>
                  <a:path w="2264942" h="2264942">
                    <a:moveTo>
                      <a:pt x="2264942" y="2264942"/>
                    </a:moveTo>
                    <a:cubicBezTo>
                      <a:pt x="1014049" y="2264942"/>
                      <a:pt x="0" y="1250893"/>
                      <a:pt x="0" y="0"/>
                    </a:cubicBezTo>
                    <a:lnTo>
                      <a:pt x="2264942" y="0"/>
                    </a:lnTo>
                    <a:lnTo>
                      <a:pt x="2264942" y="2264942"/>
                    </a:lnTo>
                    <a:close/>
                  </a:path>
                </a:pathLst>
              </a:custGeom>
              <a:blipFill dpi="0" rotWithShape="1">
                <a:blip r:embed="rId7" cstate="email">
                  <a:duotone>
                    <a:srgbClr val="4F81BD">
                      <a:shade val="45000"/>
                      <a:satMod val="135000"/>
                    </a:srgbClr>
                    <a:prstClr val="white"/>
                  </a:duotone>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a:fillRect/>
                </a:stretch>
              </a:blipFill>
              <a:ln w="57150" cap="flat" cmpd="sng" algn="ctr">
                <a:solidFill>
                  <a:srgbClr val="0070C0"/>
                </a:solidFill>
                <a:prstDash val="solid"/>
              </a:ln>
              <a:effectLst/>
            </p:spPr>
            <p:txBody>
              <a:bodyPr spcFirstLastPara="0" vert="horz" wrap="square" lIns="791403" tIns="128016" rIns="128016" bIns="791401"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endParaRPr kumimoji="0" lang="en-US" sz="1100" b="1" i="0" u="none" strike="noStrike" kern="0" cap="none" spc="0" normalizeH="0" baseline="0" noProof="0">
                  <a:ln>
                    <a:noFill/>
                  </a:ln>
                  <a:solidFill>
                    <a:prstClr val="white"/>
                  </a:solidFill>
                  <a:effectLst>
                    <a:glow rad="203200">
                      <a:srgbClr val="0070C0"/>
                    </a:glow>
                  </a:effectLst>
                  <a:uLnTx/>
                  <a:uFillTx/>
                  <a:latin typeface="Century Gothic" panose="020B0502020202020204" pitchFamily="34" charset="0"/>
                  <a:ea typeface="+mn-ea"/>
                  <a:cs typeface="Biome Light" panose="020B0502040204020203" pitchFamily="34" charset="0"/>
                </a:endParaRPr>
              </a:p>
            </p:txBody>
          </p:sp>
          <p:sp>
            <p:nvSpPr>
              <p:cNvPr id="19" name="Arrow: Circular 18">
                <a:extLst>
                  <a:ext uri="{FF2B5EF4-FFF2-40B4-BE49-F238E27FC236}">
                    <a16:creationId xmlns:a16="http://schemas.microsoft.com/office/drawing/2014/main" id="{9B39A274-8E6B-A56B-4D13-4F027467D495}"/>
                  </a:ext>
                  <a:ext uri="{C183D7F6-B498-43B3-948B-1728B52AA6E4}">
                    <adec:decorative xmlns:adec="http://schemas.microsoft.com/office/drawing/2017/decorative" val="1"/>
                  </a:ext>
                </a:extLst>
              </p:cNvPr>
              <p:cNvSpPr/>
              <p:nvPr/>
            </p:nvSpPr>
            <p:spPr>
              <a:xfrm>
                <a:off x="5742880" y="3203358"/>
                <a:ext cx="782006" cy="680005"/>
              </a:xfrm>
              <a:prstGeom prst="circularArrow">
                <a:avLst/>
              </a:prstGeom>
              <a:solidFill>
                <a:srgbClr val="4F81BD">
                  <a:lumMod val="75000"/>
                </a:srgbClr>
              </a:solidFill>
              <a:ln w="12700" cap="flat" cmpd="sng" algn="ctr">
                <a:solidFill>
                  <a:sysClr val="window" lastClr="FFFFFF">
                    <a:hueOff val="0"/>
                    <a:satOff val="0"/>
                    <a:lumOff val="0"/>
                    <a:alphaOff val="0"/>
                  </a:sys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20" name="Arrow: Circular 19">
                <a:extLst>
                  <a:ext uri="{FF2B5EF4-FFF2-40B4-BE49-F238E27FC236}">
                    <a16:creationId xmlns:a16="http://schemas.microsoft.com/office/drawing/2014/main" id="{34CDAF9A-94C9-D71B-892A-83F74C113266}"/>
                  </a:ext>
                  <a:ext uri="{C183D7F6-B498-43B3-948B-1728B52AA6E4}">
                    <adec:decorative xmlns:adec="http://schemas.microsoft.com/office/drawing/2017/decorative" val="1"/>
                  </a:ext>
                </a:extLst>
              </p:cNvPr>
              <p:cNvSpPr/>
              <p:nvPr/>
            </p:nvSpPr>
            <p:spPr>
              <a:xfrm rot="10800000">
                <a:off x="5742880" y="3464898"/>
                <a:ext cx="782006" cy="680005"/>
              </a:xfrm>
              <a:prstGeom prst="circularArrow">
                <a:avLst/>
              </a:prstGeom>
              <a:solidFill>
                <a:srgbClr val="4F81BD">
                  <a:lumMod val="75000"/>
                </a:srgbClr>
              </a:solidFill>
              <a:ln w="12700" cap="flat" cmpd="sng" algn="ctr">
                <a:solidFill>
                  <a:sysClr val="window" lastClr="FFFFFF">
                    <a:hueOff val="0"/>
                    <a:satOff val="0"/>
                    <a:lumOff val="0"/>
                    <a:alphaOff val="0"/>
                  </a:sys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grpSp>
        <p:sp>
          <p:nvSpPr>
            <p:cNvPr id="11" name="TextBox 10">
              <a:extLst>
                <a:ext uri="{FF2B5EF4-FFF2-40B4-BE49-F238E27FC236}">
                  <a16:creationId xmlns:a16="http://schemas.microsoft.com/office/drawing/2014/main" id="{46D05FD7-F4C6-6620-E962-1097554B8C37}"/>
                </a:ext>
              </a:extLst>
            </p:cNvPr>
            <p:cNvSpPr txBox="1"/>
            <p:nvPr/>
          </p:nvSpPr>
          <p:spPr>
            <a:xfrm>
              <a:off x="2730418" y="2892182"/>
              <a:ext cx="2294467" cy="667605"/>
            </a:xfrm>
            <a:prstGeom prst="rect">
              <a:avLst/>
            </a:prstGeom>
            <a:noFill/>
          </p:spPr>
          <p:txBody>
            <a:bodyPr wrap="square">
              <a:spAutoFit/>
            </a:bodyPr>
            <a:lstStyle/>
            <a:p>
              <a:pPr marL="0" marR="0" lvl="0" indent="0" defTabSz="8001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a:ln>
                    <a:noFill/>
                  </a:ln>
                  <a:solidFill>
                    <a:prstClr val="white"/>
                  </a:solidFill>
                  <a:effectLst>
                    <a:glow rad="203200">
                      <a:srgbClr val="1F497D"/>
                    </a:glow>
                  </a:effectLst>
                  <a:uLnTx/>
                  <a:uFillTx/>
                  <a:latin typeface="Century Gothic" panose="020B0502020202020204" pitchFamily="34" charset="0"/>
                  <a:cs typeface="Biome Light" panose="020B0502040204020203" pitchFamily="34" charset="0"/>
                </a:rPr>
                <a:t>Transform Engineering</a:t>
              </a:r>
            </a:p>
          </p:txBody>
        </p:sp>
        <p:sp>
          <p:nvSpPr>
            <p:cNvPr id="12" name="TextBox 11">
              <a:extLst>
                <a:ext uri="{FF2B5EF4-FFF2-40B4-BE49-F238E27FC236}">
                  <a16:creationId xmlns:a16="http://schemas.microsoft.com/office/drawing/2014/main" id="{BC2D8FD7-BB7B-20F7-161D-254A02433E69}"/>
                </a:ext>
              </a:extLst>
            </p:cNvPr>
            <p:cNvSpPr txBox="1"/>
            <p:nvPr/>
          </p:nvSpPr>
          <p:spPr>
            <a:xfrm>
              <a:off x="4311672" y="2376705"/>
              <a:ext cx="1888065" cy="667605"/>
            </a:xfrm>
            <a:prstGeom prst="rect">
              <a:avLst/>
            </a:prstGeom>
            <a:noFill/>
          </p:spPr>
          <p:txBody>
            <a:bodyPr wrap="square">
              <a:spAutoFit/>
            </a:bodyPr>
            <a:lstStyle/>
            <a:p>
              <a:pPr marL="0" marR="0" lvl="0" indent="0" algn="r" defTabSz="8001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a:ln>
                    <a:noFill/>
                  </a:ln>
                  <a:solidFill>
                    <a:prstClr val="white"/>
                  </a:solidFill>
                  <a:effectLst>
                    <a:glow rad="203200">
                      <a:srgbClr val="4478B6"/>
                    </a:glow>
                  </a:effectLst>
                  <a:uLnTx/>
                  <a:uFillTx/>
                  <a:latin typeface="Century Gothic" panose="020B0502020202020204" pitchFamily="34" charset="0"/>
                  <a:cs typeface="Biome Light" panose="020B0502040204020203" pitchFamily="34" charset="0"/>
                </a:rPr>
                <a:t>Transform Discovery </a:t>
              </a:r>
            </a:p>
          </p:txBody>
        </p:sp>
        <p:sp>
          <p:nvSpPr>
            <p:cNvPr id="13" name="TextBox 12">
              <a:extLst>
                <a:ext uri="{FF2B5EF4-FFF2-40B4-BE49-F238E27FC236}">
                  <a16:creationId xmlns:a16="http://schemas.microsoft.com/office/drawing/2014/main" id="{99572E3B-D7FA-E821-1F72-CAA60C4086E1}"/>
                </a:ext>
              </a:extLst>
            </p:cNvPr>
            <p:cNvSpPr txBox="1"/>
            <p:nvPr/>
          </p:nvSpPr>
          <p:spPr>
            <a:xfrm>
              <a:off x="2814851" y="5250523"/>
              <a:ext cx="1942253" cy="667605"/>
            </a:xfrm>
            <a:prstGeom prst="rect">
              <a:avLst/>
            </a:prstGeom>
            <a:noFill/>
          </p:spPr>
          <p:txBody>
            <a:bodyPr wrap="square">
              <a:spAutoFit/>
            </a:bodyPr>
            <a:lstStyle/>
            <a:p>
              <a:pPr marL="0" marR="0" lvl="0" indent="0" defTabSz="8001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a:ln>
                    <a:noFill/>
                  </a:ln>
                  <a:solidFill>
                    <a:prstClr val="white"/>
                  </a:solidFill>
                  <a:effectLst>
                    <a:glow rad="203200">
                      <a:srgbClr val="0070C0"/>
                    </a:glow>
                  </a:effectLst>
                  <a:uLnTx/>
                  <a:uFillTx/>
                  <a:latin typeface="Century Gothic" panose="020B0502020202020204" pitchFamily="34" charset="0"/>
                  <a:cs typeface="Biome Light" panose="020B0502040204020203" pitchFamily="34" charset="0"/>
                </a:rPr>
                <a:t>Transform Operations</a:t>
              </a:r>
            </a:p>
          </p:txBody>
        </p:sp>
        <p:sp>
          <p:nvSpPr>
            <p:cNvPr id="14" name="TextBox 13">
              <a:extLst>
                <a:ext uri="{FF2B5EF4-FFF2-40B4-BE49-F238E27FC236}">
                  <a16:creationId xmlns:a16="http://schemas.microsoft.com/office/drawing/2014/main" id="{627EDEB6-6B6D-B317-92D8-760B307E0ABC}"/>
                </a:ext>
              </a:extLst>
            </p:cNvPr>
            <p:cNvSpPr txBox="1"/>
            <p:nvPr/>
          </p:nvSpPr>
          <p:spPr>
            <a:xfrm>
              <a:off x="4119410" y="4614803"/>
              <a:ext cx="2165775" cy="937216"/>
            </a:xfrm>
            <a:prstGeom prst="rect">
              <a:avLst/>
            </a:prstGeom>
            <a:noFill/>
          </p:spPr>
          <p:txBody>
            <a:bodyPr wrap="square">
              <a:spAutoFit/>
            </a:bodyPr>
            <a:lstStyle/>
            <a:p>
              <a:pPr marL="0" marR="0" lvl="0" indent="0" algn="r" defTabSz="80010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a:ln>
                    <a:noFill/>
                  </a:ln>
                  <a:solidFill>
                    <a:prstClr val="white"/>
                  </a:solidFill>
                  <a:effectLst>
                    <a:glow rad="203200">
                      <a:srgbClr val="0B3B93"/>
                    </a:glow>
                  </a:effectLst>
                  <a:uLnTx/>
                  <a:uFillTx/>
                  <a:latin typeface="Century Gothic" panose="020B0502020202020204" pitchFamily="34" charset="0"/>
                  <a:cs typeface="Biome Light" panose="020B0502040204020203" pitchFamily="34" charset="0"/>
                </a:rPr>
                <a:t>Transform </a:t>
              </a:r>
              <a:r>
                <a:rPr kumimoji="0" lang="en-US" sz="1400" b="1" i="0" u="none" strike="noStrike" kern="0" cap="none" spc="-50" normalizeH="0" baseline="0" noProof="0">
                  <a:ln>
                    <a:noFill/>
                  </a:ln>
                  <a:solidFill>
                    <a:prstClr val="white"/>
                  </a:solidFill>
                  <a:effectLst>
                    <a:glow rad="203200">
                      <a:srgbClr val="0B3B93"/>
                    </a:glow>
                  </a:effectLst>
                  <a:uLnTx/>
                  <a:uFillTx/>
                  <a:latin typeface="Century Gothic" panose="020B0502020202020204" pitchFamily="34" charset="0"/>
                  <a:cs typeface="Biome Light" panose="020B0502040204020203" pitchFamily="34" charset="0"/>
                </a:rPr>
                <a:t>Decision Making</a:t>
              </a:r>
            </a:p>
          </p:txBody>
        </p:sp>
      </p:grpSp>
      <p:grpSp>
        <p:nvGrpSpPr>
          <p:cNvPr id="21" name="Group 20">
            <a:extLst>
              <a:ext uri="{FF2B5EF4-FFF2-40B4-BE49-F238E27FC236}">
                <a16:creationId xmlns:a16="http://schemas.microsoft.com/office/drawing/2014/main" id="{07F707E7-8C6A-4E6C-4902-B0F74E3E18DB}"/>
              </a:ext>
            </a:extLst>
          </p:cNvPr>
          <p:cNvGrpSpPr/>
          <p:nvPr/>
        </p:nvGrpSpPr>
        <p:grpSpPr>
          <a:xfrm>
            <a:off x="3505299" y="2580366"/>
            <a:ext cx="2968264" cy="4103984"/>
            <a:chOff x="4023706" y="2048715"/>
            <a:chExt cx="3231137" cy="4338257"/>
          </a:xfrm>
        </p:grpSpPr>
        <p:grpSp>
          <p:nvGrpSpPr>
            <p:cNvPr id="22" name="Group 21">
              <a:extLst>
                <a:ext uri="{FF2B5EF4-FFF2-40B4-BE49-F238E27FC236}">
                  <a16:creationId xmlns:a16="http://schemas.microsoft.com/office/drawing/2014/main" id="{756EA4D2-1E7A-FACA-2084-AA0B4264CBD5}"/>
                </a:ext>
              </a:extLst>
            </p:cNvPr>
            <p:cNvGrpSpPr/>
            <p:nvPr/>
          </p:nvGrpSpPr>
          <p:grpSpPr>
            <a:xfrm>
              <a:off x="4025643" y="3742988"/>
              <a:ext cx="2828698" cy="914022"/>
              <a:chOff x="200164" y="1854113"/>
              <a:chExt cx="2828698" cy="914022"/>
            </a:xfrm>
          </p:grpSpPr>
          <p:sp>
            <p:nvSpPr>
              <p:cNvPr id="35" name="Rectangle: Rounded Corners 34">
                <a:extLst>
                  <a:ext uri="{FF2B5EF4-FFF2-40B4-BE49-F238E27FC236}">
                    <a16:creationId xmlns:a16="http://schemas.microsoft.com/office/drawing/2014/main" id="{566708E2-EA39-DA04-62E4-CD7A7006155C}"/>
                  </a:ext>
                  <a:ext uri="{C183D7F6-B498-43B3-948B-1728B52AA6E4}">
                    <adec:decorative xmlns:adec="http://schemas.microsoft.com/office/drawing/2017/decorative" val="1"/>
                  </a:ext>
                </a:extLst>
              </p:cNvPr>
              <p:cNvSpPr/>
              <p:nvPr/>
            </p:nvSpPr>
            <p:spPr>
              <a:xfrm>
                <a:off x="1568276" y="1869265"/>
                <a:ext cx="1460586" cy="731217"/>
              </a:xfrm>
              <a:prstGeom prst="roundRect">
                <a:avLst>
                  <a:gd name="adj" fmla="val 10000"/>
                </a:avLst>
              </a:prstGeom>
              <a:blipFill>
                <a:blip r:embed="rId9" cstate="email">
                  <a:duotone>
                    <a:srgbClr val="F79646">
                      <a:shade val="45000"/>
                      <a:satMod val="135000"/>
                    </a:srgbClr>
                    <a:prstClr val="white"/>
                  </a:duotone>
                  <a:extLst>
                    <a:ext uri="{BEBA8EAE-BF5A-486C-A8C5-ECC9F3942E4B}">
                      <a14:imgProps xmlns:a14="http://schemas.microsoft.com/office/drawing/2010/main">
                        <a14:imgLayer r:embed="rId10">
                          <a14:imgEffect>
                            <a14:colorTemperature colorTemp="3846"/>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w="25400" cap="flat" cmpd="sng" algn="ctr">
                <a:solidFill>
                  <a:srgbClr val="F79646">
                    <a:lumMod val="5000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6" name="Freeform: Shape 35">
                <a:extLst>
                  <a:ext uri="{FF2B5EF4-FFF2-40B4-BE49-F238E27FC236}">
                    <a16:creationId xmlns:a16="http://schemas.microsoft.com/office/drawing/2014/main" id="{BC56C013-81AA-865A-9F13-33CFDA9C6C94}"/>
                  </a:ext>
                </a:extLst>
              </p:cNvPr>
              <p:cNvSpPr/>
              <p:nvPr/>
            </p:nvSpPr>
            <p:spPr>
              <a:xfrm>
                <a:off x="200164" y="1854113"/>
                <a:ext cx="2741444" cy="914022"/>
              </a:xfrm>
              <a:custGeom>
                <a:avLst/>
                <a:gdLst>
                  <a:gd name="connsiteX0" fmla="*/ 0 w 7302932"/>
                  <a:gd name="connsiteY0" fmla="*/ 91402 h 914022"/>
                  <a:gd name="connsiteX1" fmla="*/ 91402 w 7302932"/>
                  <a:gd name="connsiteY1" fmla="*/ 0 h 914022"/>
                  <a:gd name="connsiteX2" fmla="*/ 7211530 w 7302932"/>
                  <a:gd name="connsiteY2" fmla="*/ 0 h 914022"/>
                  <a:gd name="connsiteX3" fmla="*/ 7302932 w 7302932"/>
                  <a:gd name="connsiteY3" fmla="*/ 91402 h 914022"/>
                  <a:gd name="connsiteX4" fmla="*/ 7302932 w 7302932"/>
                  <a:gd name="connsiteY4" fmla="*/ 822620 h 914022"/>
                  <a:gd name="connsiteX5" fmla="*/ 7211530 w 7302932"/>
                  <a:gd name="connsiteY5" fmla="*/ 914022 h 914022"/>
                  <a:gd name="connsiteX6" fmla="*/ 91402 w 7302932"/>
                  <a:gd name="connsiteY6" fmla="*/ 914022 h 914022"/>
                  <a:gd name="connsiteX7" fmla="*/ 0 w 7302932"/>
                  <a:gd name="connsiteY7" fmla="*/ 822620 h 914022"/>
                  <a:gd name="connsiteX8" fmla="*/ 0 w 7302932"/>
                  <a:gd name="connsiteY8" fmla="*/ 91402 h 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932" h="914022">
                    <a:moveTo>
                      <a:pt x="0" y="91402"/>
                    </a:moveTo>
                    <a:cubicBezTo>
                      <a:pt x="0" y="40922"/>
                      <a:pt x="40922" y="0"/>
                      <a:pt x="91402" y="0"/>
                    </a:cubicBezTo>
                    <a:lnTo>
                      <a:pt x="7211530" y="0"/>
                    </a:lnTo>
                    <a:cubicBezTo>
                      <a:pt x="7262010" y="0"/>
                      <a:pt x="7302932" y="40922"/>
                      <a:pt x="7302932" y="91402"/>
                    </a:cubicBezTo>
                    <a:lnTo>
                      <a:pt x="7302932" y="822620"/>
                    </a:lnTo>
                    <a:cubicBezTo>
                      <a:pt x="7302932" y="873100"/>
                      <a:pt x="7262010" y="914022"/>
                      <a:pt x="7211530" y="914022"/>
                    </a:cubicBezTo>
                    <a:lnTo>
                      <a:pt x="91402" y="914022"/>
                    </a:lnTo>
                    <a:cubicBezTo>
                      <a:pt x="40922" y="914022"/>
                      <a:pt x="0" y="873100"/>
                      <a:pt x="0" y="822620"/>
                    </a:cubicBezTo>
                    <a:lnTo>
                      <a:pt x="0" y="91402"/>
                    </a:lnTo>
                    <a:close/>
                  </a:path>
                </a:pathLst>
              </a:custGeom>
              <a:noFill/>
              <a:ln w="25400" cap="flat" cmpd="sng" algn="ctr">
                <a:noFill/>
                <a:prstDash val="solid"/>
              </a:ln>
              <a:effectLst/>
            </p:spPr>
            <p:txBody>
              <a:bodyPr spcFirstLastPara="0" vert="horz" wrap="square" lIns="1612948" tIns="60960" rIns="60961" bIns="60960" numCol="1" spcCol="1270" anchor="t" anchorCtr="0">
                <a:noAutofit/>
              </a:bodyPr>
              <a:lstStyle/>
              <a:p>
                <a:pPr marL="0" marR="0" lvl="0" indent="0" defTabSz="7112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a:ln>
                      <a:noFill/>
                    </a:ln>
                    <a:solidFill>
                      <a:prstClr val="white"/>
                    </a:solidFill>
                    <a:effectLst>
                      <a:glow rad="101600">
                        <a:srgbClr val="F79646">
                          <a:lumMod val="50000"/>
                        </a:srgbClr>
                      </a:glow>
                      <a:outerShdw blurRad="38100" dist="38100" dir="2700000" algn="tl">
                        <a:srgbClr val="000000">
                          <a:alpha val="43137"/>
                        </a:srgbClr>
                      </a:outerShdw>
                    </a:effectLst>
                    <a:uLnTx/>
                    <a:uFillTx/>
                  </a:rPr>
                  <a:t>Maximize the Impact of our </a:t>
                </a:r>
                <a:r>
                  <a:rPr kumimoji="0" lang="en-US" sz="1400" b="1" i="1" u="none" strike="noStrike" kern="0" cap="none" spc="0" normalizeH="0" baseline="0" noProof="0">
                    <a:ln>
                      <a:noFill/>
                    </a:ln>
                    <a:solidFill>
                      <a:prstClr val="white"/>
                    </a:solidFill>
                    <a:effectLst>
                      <a:glow rad="101600">
                        <a:srgbClr val="F79646">
                          <a:lumMod val="50000"/>
                        </a:srgbClr>
                      </a:glow>
                      <a:outerShdw blurRad="38100" dist="38100" dir="2700000" algn="tl">
                        <a:srgbClr val="000000">
                          <a:alpha val="43137"/>
                        </a:srgbClr>
                      </a:outerShdw>
                    </a:effectLst>
                    <a:uLnTx/>
                    <a:uFillTx/>
                  </a:rPr>
                  <a:t>Data</a:t>
                </a:r>
                <a:endParaRPr kumimoji="0" lang="en-US" sz="900" b="0" i="0" u="none" strike="noStrike" kern="0" cap="none" spc="0" normalizeH="0" baseline="0" noProof="0">
                  <a:ln>
                    <a:noFill/>
                  </a:ln>
                  <a:solidFill>
                    <a:prstClr val="white"/>
                  </a:solidFill>
                  <a:effectLst>
                    <a:glow rad="101600">
                      <a:srgbClr val="F79646">
                        <a:lumMod val="50000"/>
                      </a:srgbClr>
                    </a:glow>
                    <a:outerShdw blurRad="38100" dist="38100" dir="2700000" algn="tl">
                      <a:srgbClr val="000000">
                        <a:alpha val="43137"/>
                      </a:srgbClr>
                    </a:outerShdw>
                  </a:effectLst>
                  <a:uLnTx/>
                  <a:uFillTx/>
                </a:endParaRPr>
              </a:p>
            </p:txBody>
          </p:sp>
        </p:grpSp>
        <p:grpSp>
          <p:nvGrpSpPr>
            <p:cNvPr id="23" name="Group 22">
              <a:extLst>
                <a:ext uri="{FF2B5EF4-FFF2-40B4-BE49-F238E27FC236}">
                  <a16:creationId xmlns:a16="http://schemas.microsoft.com/office/drawing/2014/main" id="{009F67FD-2C4F-2360-48A4-1A4C6B9BC5F6}"/>
                </a:ext>
              </a:extLst>
            </p:cNvPr>
            <p:cNvGrpSpPr/>
            <p:nvPr/>
          </p:nvGrpSpPr>
          <p:grpSpPr>
            <a:xfrm>
              <a:off x="4023706" y="2048715"/>
              <a:ext cx="3112379" cy="914022"/>
              <a:chOff x="200164" y="2853434"/>
              <a:chExt cx="3112379" cy="914022"/>
            </a:xfrm>
          </p:grpSpPr>
          <p:sp>
            <p:nvSpPr>
              <p:cNvPr id="33" name="Rectangle: Rounded Corners 32">
                <a:extLst>
                  <a:ext uri="{FF2B5EF4-FFF2-40B4-BE49-F238E27FC236}">
                    <a16:creationId xmlns:a16="http://schemas.microsoft.com/office/drawing/2014/main" id="{EE611008-8D95-3B5D-3DC5-19F1DB25B7B7}"/>
                  </a:ext>
                  <a:ext uri="{C183D7F6-B498-43B3-948B-1728B52AA6E4}">
                    <adec:decorative xmlns:adec="http://schemas.microsoft.com/office/drawing/2017/decorative" val="1"/>
                  </a:ext>
                </a:extLst>
              </p:cNvPr>
              <p:cNvSpPr/>
              <p:nvPr/>
            </p:nvSpPr>
            <p:spPr>
              <a:xfrm>
                <a:off x="1568276" y="2862741"/>
                <a:ext cx="1460586" cy="731217"/>
              </a:xfrm>
              <a:prstGeom prst="roundRect">
                <a:avLst>
                  <a:gd name="adj" fmla="val 10000"/>
                </a:avLst>
              </a:prstGeom>
              <a:blipFill>
                <a:blip r:embed="rId11" cstate="email">
                  <a:duotone>
                    <a:srgbClr val="8064A2">
                      <a:shade val="45000"/>
                      <a:satMod val="135000"/>
                    </a:srgbClr>
                    <a:prstClr val="white"/>
                  </a:duotone>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a:fillRect/>
                </a:stretch>
              </a:blipFill>
              <a:ln w="25400" cap="flat" cmpd="sng" algn="ctr">
                <a:solidFill>
                  <a:srgbClr val="8064A2">
                    <a:lumMod val="5000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4" name="Freeform: Shape 33">
                <a:extLst>
                  <a:ext uri="{FF2B5EF4-FFF2-40B4-BE49-F238E27FC236}">
                    <a16:creationId xmlns:a16="http://schemas.microsoft.com/office/drawing/2014/main" id="{079D404E-E4AA-463D-DF17-27C9EFA12FB4}"/>
                  </a:ext>
                </a:extLst>
              </p:cNvPr>
              <p:cNvSpPr/>
              <p:nvPr/>
            </p:nvSpPr>
            <p:spPr>
              <a:xfrm>
                <a:off x="200164" y="2853434"/>
                <a:ext cx="3112379" cy="914022"/>
              </a:xfrm>
              <a:custGeom>
                <a:avLst/>
                <a:gdLst>
                  <a:gd name="connsiteX0" fmla="*/ 0 w 7302932"/>
                  <a:gd name="connsiteY0" fmla="*/ 91402 h 914022"/>
                  <a:gd name="connsiteX1" fmla="*/ 91402 w 7302932"/>
                  <a:gd name="connsiteY1" fmla="*/ 0 h 914022"/>
                  <a:gd name="connsiteX2" fmla="*/ 7211530 w 7302932"/>
                  <a:gd name="connsiteY2" fmla="*/ 0 h 914022"/>
                  <a:gd name="connsiteX3" fmla="*/ 7302932 w 7302932"/>
                  <a:gd name="connsiteY3" fmla="*/ 91402 h 914022"/>
                  <a:gd name="connsiteX4" fmla="*/ 7302932 w 7302932"/>
                  <a:gd name="connsiteY4" fmla="*/ 822620 h 914022"/>
                  <a:gd name="connsiteX5" fmla="*/ 7211530 w 7302932"/>
                  <a:gd name="connsiteY5" fmla="*/ 914022 h 914022"/>
                  <a:gd name="connsiteX6" fmla="*/ 91402 w 7302932"/>
                  <a:gd name="connsiteY6" fmla="*/ 914022 h 914022"/>
                  <a:gd name="connsiteX7" fmla="*/ 0 w 7302932"/>
                  <a:gd name="connsiteY7" fmla="*/ 822620 h 914022"/>
                  <a:gd name="connsiteX8" fmla="*/ 0 w 7302932"/>
                  <a:gd name="connsiteY8" fmla="*/ 91402 h 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932" h="914022">
                    <a:moveTo>
                      <a:pt x="0" y="91402"/>
                    </a:moveTo>
                    <a:cubicBezTo>
                      <a:pt x="0" y="40922"/>
                      <a:pt x="40922" y="0"/>
                      <a:pt x="91402" y="0"/>
                    </a:cubicBezTo>
                    <a:lnTo>
                      <a:pt x="7211530" y="0"/>
                    </a:lnTo>
                    <a:cubicBezTo>
                      <a:pt x="7262010" y="0"/>
                      <a:pt x="7302932" y="40922"/>
                      <a:pt x="7302932" y="91402"/>
                    </a:cubicBezTo>
                    <a:lnTo>
                      <a:pt x="7302932" y="822620"/>
                    </a:lnTo>
                    <a:cubicBezTo>
                      <a:pt x="7302932" y="873100"/>
                      <a:pt x="7262010" y="914022"/>
                      <a:pt x="7211530" y="914022"/>
                    </a:cubicBezTo>
                    <a:lnTo>
                      <a:pt x="91402" y="914022"/>
                    </a:lnTo>
                    <a:cubicBezTo>
                      <a:pt x="40922" y="914022"/>
                      <a:pt x="0" y="873100"/>
                      <a:pt x="0" y="822620"/>
                    </a:cubicBezTo>
                    <a:lnTo>
                      <a:pt x="0" y="91402"/>
                    </a:lnTo>
                    <a:close/>
                  </a:path>
                </a:pathLst>
              </a:custGeom>
              <a:noFill/>
              <a:ln w="25400" cap="flat" cmpd="sng" algn="ctr">
                <a:noFill/>
                <a:prstDash val="solid"/>
              </a:ln>
              <a:effectLst/>
            </p:spPr>
            <p:txBody>
              <a:bodyPr spcFirstLastPara="0" vert="horz" wrap="square" lIns="1612948" tIns="60960" rIns="60961" bIns="60960" numCol="1" spcCol="1270" anchor="t" anchorCtr="0">
                <a:noAutofit/>
              </a:bodyPr>
              <a:lstStyle/>
              <a:p>
                <a:pPr marL="0" marR="0" lvl="0" indent="0" defTabSz="7112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a:ln>
                      <a:noFill/>
                    </a:ln>
                    <a:solidFill>
                      <a:prstClr val="white"/>
                    </a:solidFill>
                    <a:effectLst>
                      <a:glow rad="101600">
                        <a:srgbClr val="8064A2">
                          <a:lumMod val="50000"/>
                        </a:srgbClr>
                      </a:glow>
                      <a:outerShdw blurRad="38100" dist="38100" dir="2700000" algn="tl">
                        <a:srgbClr val="000000">
                          <a:alpha val="43137"/>
                        </a:srgbClr>
                      </a:outerShdw>
                    </a:effectLst>
                    <a:uLnTx/>
                    <a:uFillTx/>
                  </a:rPr>
                  <a:t>Establish Interoperable </a:t>
                </a:r>
                <a:r>
                  <a:rPr kumimoji="0" lang="en-US" sz="1400" b="1" i="1" u="none" strike="noStrike" kern="0" cap="none" spc="0" normalizeH="0" baseline="0" noProof="0">
                    <a:ln>
                      <a:noFill/>
                    </a:ln>
                    <a:solidFill>
                      <a:prstClr val="white"/>
                    </a:solidFill>
                    <a:effectLst>
                      <a:glow rad="101600">
                        <a:srgbClr val="8064A2">
                          <a:lumMod val="50000"/>
                        </a:srgbClr>
                      </a:glow>
                      <a:outerShdw blurRad="38100" dist="38100" dir="2700000" algn="tl">
                        <a:srgbClr val="000000">
                          <a:alpha val="43137"/>
                        </a:srgbClr>
                      </a:outerShdw>
                    </a:effectLst>
                    <a:uLnTx/>
                    <a:uFillTx/>
                  </a:rPr>
                  <a:t>Architectures</a:t>
                </a:r>
                <a:endParaRPr kumimoji="0" lang="en-US" sz="900" b="0" i="0" u="none" strike="noStrike" kern="0" cap="none" spc="0" normalizeH="0" baseline="0" noProof="0">
                  <a:ln>
                    <a:noFill/>
                  </a:ln>
                  <a:solidFill>
                    <a:prstClr val="white"/>
                  </a:solidFill>
                  <a:effectLst>
                    <a:glow rad="101600">
                      <a:srgbClr val="8064A2">
                        <a:lumMod val="50000"/>
                      </a:srgbClr>
                    </a:glow>
                    <a:outerShdw blurRad="38100" dist="38100" dir="2700000" algn="tl">
                      <a:srgbClr val="000000">
                        <a:alpha val="43137"/>
                      </a:srgbClr>
                    </a:outerShdw>
                  </a:effectLst>
                  <a:uLnTx/>
                  <a:uFillTx/>
                </a:endParaRPr>
              </a:p>
            </p:txBody>
          </p:sp>
        </p:grpSp>
        <p:grpSp>
          <p:nvGrpSpPr>
            <p:cNvPr id="24" name="Group 23">
              <a:extLst>
                <a:ext uri="{FF2B5EF4-FFF2-40B4-BE49-F238E27FC236}">
                  <a16:creationId xmlns:a16="http://schemas.microsoft.com/office/drawing/2014/main" id="{6995485F-F281-2BEC-BE51-4ED28389AA6D}"/>
                </a:ext>
              </a:extLst>
            </p:cNvPr>
            <p:cNvGrpSpPr/>
            <p:nvPr/>
          </p:nvGrpSpPr>
          <p:grpSpPr>
            <a:xfrm>
              <a:off x="4055602" y="2883321"/>
              <a:ext cx="2784401" cy="914022"/>
              <a:chOff x="232060" y="3839597"/>
              <a:chExt cx="2784401" cy="914022"/>
            </a:xfrm>
          </p:grpSpPr>
          <p:sp>
            <p:nvSpPr>
              <p:cNvPr id="31" name="Rectangle: Rounded Corners 30">
                <a:extLst>
                  <a:ext uri="{FF2B5EF4-FFF2-40B4-BE49-F238E27FC236}">
                    <a16:creationId xmlns:a16="http://schemas.microsoft.com/office/drawing/2014/main" id="{7D36600D-4A98-9A03-6F04-EBF904195EF5}"/>
                  </a:ext>
                  <a:ext uri="{C183D7F6-B498-43B3-948B-1728B52AA6E4}">
                    <adec:decorative xmlns:adec="http://schemas.microsoft.com/office/drawing/2017/decorative" val="1"/>
                  </a:ext>
                </a:extLst>
              </p:cNvPr>
              <p:cNvSpPr/>
              <p:nvPr/>
            </p:nvSpPr>
            <p:spPr>
              <a:xfrm>
                <a:off x="1555875" y="3853014"/>
                <a:ext cx="1460586" cy="731217"/>
              </a:xfrm>
              <a:prstGeom prst="roundRect">
                <a:avLst>
                  <a:gd name="adj" fmla="val 10000"/>
                </a:avLst>
              </a:prstGeom>
              <a:blipFill>
                <a:blip r:embed="rId13" cstate="email">
                  <a:duotone>
                    <a:srgbClr val="4BACC6">
                      <a:shade val="45000"/>
                      <a:satMod val="135000"/>
                    </a:srgbClr>
                    <a:prstClr val="white"/>
                  </a:duotone>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a:ext>
                  </a:extLst>
                </a:blip>
                <a:srcRect/>
                <a:stretch>
                  <a:fillRect/>
                </a:stretch>
              </a:blipFill>
              <a:ln w="25400" cap="flat" cmpd="sng" algn="ctr">
                <a:solidFill>
                  <a:srgbClr val="4BACC6">
                    <a:lumMod val="5000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2" name="Freeform: Shape 31">
                <a:extLst>
                  <a:ext uri="{FF2B5EF4-FFF2-40B4-BE49-F238E27FC236}">
                    <a16:creationId xmlns:a16="http://schemas.microsoft.com/office/drawing/2014/main" id="{954CE5B0-B8AA-8589-D49F-DA1D912B73E8}"/>
                  </a:ext>
                </a:extLst>
              </p:cNvPr>
              <p:cNvSpPr/>
              <p:nvPr/>
            </p:nvSpPr>
            <p:spPr>
              <a:xfrm>
                <a:off x="232060" y="3839597"/>
                <a:ext cx="2672432" cy="914022"/>
              </a:xfrm>
              <a:custGeom>
                <a:avLst/>
                <a:gdLst>
                  <a:gd name="connsiteX0" fmla="*/ 0 w 7302932"/>
                  <a:gd name="connsiteY0" fmla="*/ 91402 h 914022"/>
                  <a:gd name="connsiteX1" fmla="*/ 91402 w 7302932"/>
                  <a:gd name="connsiteY1" fmla="*/ 0 h 914022"/>
                  <a:gd name="connsiteX2" fmla="*/ 7211530 w 7302932"/>
                  <a:gd name="connsiteY2" fmla="*/ 0 h 914022"/>
                  <a:gd name="connsiteX3" fmla="*/ 7302932 w 7302932"/>
                  <a:gd name="connsiteY3" fmla="*/ 91402 h 914022"/>
                  <a:gd name="connsiteX4" fmla="*/ 7302932 w 7302932"/>
                  <a:gd name="connsiteY4" fmla="*/ 822620 h 914022"/>
                  <a:gd name="connsiteX5" fmla="*/ 7211530 w 7302932"/>
                  <a:gd name="connsiteY5" fmla="*/ 914022 h 914022"/>
                  <a:gd name="connsiteX6" fmla="*/ 91402 w 7302932"/>
                  <a:gd name="connsiteY6" fmla="*/ 914022 h 914022"/>
                  <a:gd name="connsiteX7" fmla="*/ 0 w 7302932"/>
                  <a:gd name="connsiteY7" fmla="*/ 822620 h 914022"/>
                  <a:gd name="connsiteX8" fmla="*/ 0 w 7302932"/>
                  <a:gd name="connsiteY8" fmla="*/ 91402 h 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932" h="914022">
                    <a:moveTo>
                      <a:pt x="0" y="91402"/>
                    </a:moveTo>
                    <a:cubicBezTo>
                      <a:pt x="0" y="40922"/>
                      <a:pt x="40922" y="0"/>
                      <a:pt x="91402" y="0"/>
                    </a:cubicBezTo>
                    <a:lnTo>
                      <a:pt x="7211530" y="0"/>
                    </a:lnTo>
                    <a:cubicBezTo>
                      <a:pt x="7262010" y="0"/>
                      <a:pt x="7302932" y="40922"/>
                      <a:pt x="7302932" y="91402"/>
                    </a:cubicBezTo>
                    <a:lnTo>
                      <a:pt x="7302932" y="822620"/>
                    </a:lnTo>
                    <a:cubicBezTo>
                      <a:pt x="7302932" y="873100"/>
                      <a:pt x="7262010" y="914022"/>
                      <a:pt x="7211530" y="914022"/>
                    </a:cubicBezTo>
                    <a:lnTo>
                      <a:pt x="91402" y="914022"/>
                    </a:lnTo>
                    <a:cubicBezTo>
                      <a:pt x="40922" y="914022"/>
                      <a:pt x="0" y="873100"/>
                      <a:pt x="0" y="822620"/>
                    </a:cubicBezTo>
                    <a:lnTo>
                      <a:pt x="0" y="91402"/>
                    </a:lnTo>
                    <a:close/>
                  </a:path>
                </a:pathLst>
              </a:custGeom>
              <a:noFill/>
              <a:ln w="25400" cap="flat" cmpd="sng" algn="ctr">
                <a:noFill/>
                <a:prstDash val="solid"/>
              </a:ln>
              <a:effectLst/>
            </p:spPr>
            <p:txBody>
              <a:bodyPr spcFirstLastPara="0" vert="horz" wrap="square" lIns="1612948" tIns="60960" rIns="60961" bIns="60960" numCol="1" spcCol="1270" anchor="t" anchorCtr="0">
                <a:noAutofit/>
              </a:bodyPr>
              <a:lstStyle/>
              <a:p>
                <a:pPr marL="0" marR="0" lvl="0" indent="0" defTabSz="7112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a:ln>
                      <a:noFill/>
                    </a:ln>
                    <a:solidFill>
                      <a:prstClr val="white"/>
                    </a:solidFill>
                    <a:effectLst>
                      <a:glow rad="101600">
                        <a:srgbClr val="4BACC6">
                          <a:lumMod val="50000"/>
                        </a:srgbClr>
                      </a:glow>
                      <a:outerShdw blurRad="38100" dist="38100" dir="2700000" algn="tl">
                        <a:srgbClr val="000000">
                          <a:alpha val="43137"/>
                        </a:srgbClr>
                      </a:outerShdw>
                    </a:effectLst>
                    <a:uLnTx/>
                    <a:uFillTx/>
                  </a:rPr>
                  <a:t>Transform Critical </a:t>
                </a:r>
                <a:r>
                  <a:rPr kumimoji="0" lang="en-US" sz="1400" b="1" i="1" u="none" strike="noStrike" kern="0" cap="none" spc="0" normalizeH="0" baseline="0" noProof="0">
                    <a:ln>
                      <a:noFill/>
                    </a:ln>
                    <a:solidFill>
                      <a:prstClr val="white"/>
                    </a:solidFill>
                    <a:effectLst>
                      <a:glow rad="101600">
                        <a:srgbClr val="4BACC6">
                          <a:lumMod val="50000"/>
                        </a:srgbClr>
                      </a:glow>
                      <a:outerShdw blurRad="38100" dist="38100" dir="2700000" algn="tl">
                        <a:srgbClr val="000000">
                          <a:alpha val="43137"/>
                        </a:srgbClr>
                      </a:outerShdw>
                    </a:effectLst>
                    <a:uLnTx/>
                    <a:uFillTx/>
                  </a:rPr>
                  <a:t>Processes</a:t>
                </a:r>
                <a:endParaRPr kumimoji="0" lang="en-US" sz="900" b="0" i="0" u="none" strike="noStrike" kern="0" cap="none" spc="0" normalizeH="0" baseline="0" noProof="0">
                  <a:ln>
                    <a:noFill/>
                  </a:ln>
                  <a:solidFill>
                    <a:prstClr val="white"/>
                  </a:solidFill>
                  <a:effectLst>
                    <a:glow rad="101600">
                      <a:srgbClr val="4BACC6">
                        <a:lumMod val="50000"/>
                      </a:srgbClr>
                    </a:glow>
                    <a:outerShdw blurRad="38100" dist="38100" dir="2700000" algn="tl">
                      <a:srgbClr val="000000">
                        <a:alpha val="43137"/>
                      </a:srgbClr>
                    </a:outerShdw>
                  </a:effectLst>
                  <a:uLnTx/>
                  <a:uFillTx/>
                </a:endParaRPr>
              </a:p>
            </p:txBody>
          </p:sp>
        </p:grpSp>
        <p:grpSp>
          <p:nvGrpSpPr>
            <p:cNvPr id="25" name="Group 24">
              <a:extLst>
                <a:ext uri="{FF2B5EF4-FFF2-40B4-BE49-F238E27FC236}">
                  <a16:creationId xmlns:a16="http://schemas.microsoft.com/office/drawing/2014/main" id="{D048AB26-3F6E-33C5-7BA4-0E922B2106C1}"/>
                </a:ext>
              </a:extLst>
            </p:cNvPr>
            <p:cNvGrpSpPr/>
            <p:nvPr/>
          </p:nvGrpSpPr>
          <p:grpSpPr>
            <a:xfrm>
              <a:off x="4071664" y="4596041"/>
              <a:ext cx="3016461" cy="914022"/>
              <a:chOff x="248122" y="4834926"/>
              <a:chExt cx="3016461" cy="914022"/>
            </a:xfrm>
          </p:grpSpPr>
          <p:sp>
            <p:nvSpPr>
              <p:cNvPr id="29" name="Rectangle: Rounded Corners 28">
                <a:extLst>
                  <a:ext uri="{FF2B5EF4-FFF2-40B4-BE49-F238E27FC236}">
                    <a16:creationId xmlns:a16="http://schemas.microsoft.com/office/drawing/2014/main" id="{0C8862F2-7E37-4A93-E496-07BE32A82A01}"/>
                  </a:ext>
                  <a:ext uri="{C183D7F6-B498-43B3-948B-1728B52AA6E4}">
                    <adec:decorative xmlns:adec="http://schemas.microsoft.com/office/drawing/2017/decorative" val="1"/>
                  </a:ext>
                </a:extLst>
              </p:cNvPr>
              <p:cNvSpPr/>
              <p:nvPr/>
            </p:nvSpPr>
            <p:spPr>
              <a:xfrm>
                <a:off x="1568276" y="4849693"/>
                <a:ext cx="1460586" cy="731217"/>
              </a:xfrm>
              <a:prstGeom prst="roundRect">
                <a:avLst>
                  <a:gd name="adj" fmla="val 10000"/>
                </a:avLst>
              </a:prstGeom>
              <a:blipFill>
                <a:blip r:embed="rId15" cstate="email">
                  <a:duotone>
                    <a:srgbClr val="9BBB59">
                      <a:shade val="45000"/>
                      <a:satMod val="135000"/>
                    </a:srgbClr>
                    <a:prstClr val="white"/>
                  </a:duotone>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a:stretch>
                  <a:fillRect/>
                </a:stretch>
              </a:blipFill>
              <a:ln w="25400" cap="flat" cmpd="sng" algn="ctr">
                <a:solidFill>
                  <a:srgbClr val="9BBB59">
                    <a:lumMod val="5000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30" name="Freeform: Shape 29">
                <a:extLst>
                  <a:ext uri="{FF2B5EF4-FFF2-40B4-BE49-F238E27FC236}">
                    <a16:creationId xmlns:a16="http://schemas.microsoft.com/office/drawing/2014/main" id="{474E7FA6-A6F8-D62E-1104-B048EBA95E39}"/>
                  </a:ext>
                </a:extLst>
              </p:cNvPr>
              <p:cNvSpPr/>
              <p:nvPr/>
            </p:nvSpPr>
            <p:spPr>
              <a:xfrm>
                <a:off x="248122" y="4834926"/>
                <a:ext cx="3016461" cy="914022"/>
              </a:xfrm>
              <a:custGeom>
                <a:avLst/>
                <a:gdLst>
                  <a:gd name="connsiteX0" fmla="*/ 0 w 7302932"/>
                  <a:gd name="connsiteY0" fmla="*/ 91402 h 914022"/>
                  <a:gd name="connsiteX1" fmla="*/ 91402 w 7302932"/>
                  <a:gd name="connsiteY1" fmla="*/ 0 h 914022"/>
                  <a:gd name="connsiteX2" fmla="*/ 7211530 w 7302932"/>
                  <a:gd name="connsiteY2" fmla="*/ 0 h 914022"/>
                  <a:gd name="connsiteX3" fmla="*/ 7302932 w 7302932"/>
                  <a:gd name="connsiteY3" fmla="*/ 91402 h 914022"/>
                  <a:gd name="connsiteX4" fmla="*/ 7302932 w 7302932"/>
                  <a:gd name="connsiteY4" fmla="*/ 822620 h 914022"/>
                  <a:gd name="connsiteX5" fmla="*/ 7211530 w 7302932"/>
                  <a:gd name="connsiteY5" fmla="*/ 914022 h 914022"/>
                  <a:gd name="connsiteX6" fmla="*/ 91402 w 7302932"/>
                  <a:gd name="connsiteY6" fmla="*/ 914022 h 914022"/>
                  <a:gd name="connsiteX7" fmla="*/ 0 w 7302932"/>
                  <a:gd name="connsiteY7" fmla="*/ 822620 h 914022"/>
                  <a:gd name="connsiteX8" fmla="*/ 0 w 7302932"/>
                  <a:gd name="connsiteY8" fmla="*/ 91402 h 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932" h="914022">
                    <a:moveTo>
                      <a:pt x="0" y="91402"/>
                    </a:moveTo>
                    <a:cubicBezTo>
                      <a:pt x="0" y="40922"/>
                      <a:pt x="40922" y="0"/>
                      <a:pt x="91402" y="0"/>
                    </a:cubicBezTo>
                    <a:lnTo>
                      <a:pt x="7211530" y="0"/>
                    </a:lnTo>
                    <a:cubicBezTo>
                      <a:pt x="7262010" y="0"/>
                      <a:pt x="7302932" y="40922"/>
                      <a:pt x="7302932" y="91402"/>
                    </a:cubicBezTo>
                    <a:lnTo>
                      <a:pt x="7302932" y="822620"/>
                    </a:lnTo>
                    <a:cubicBezTo>
                      <a:pt x="7302932" y="873100"/>
                      <a:pt x="7262010" y="914022"/>
                      <a:pt x="7211530" y="914022"/>
                    </a:cubicBezTo>
                    <a:lnTo>
                      <a:pt x="91402" y="914022"/>
                    </a:lnTo>
                    <a:cubicBezTo>
                      <a:pt x="40922" y="914022"/>
                      <a:pt x="0" y="873100"/>
                      <a:pt x="0" y="822620"/>
                    </a:cubicBezTo>
                    <a:lnTo>
                      <a:pt x="0" y="91402"/>
                    </a:lnTo>
                    <a:close/>
                  </a:path>
                </a:pathLst>
              </a:custGeom>
              <a:noFill/>
              <a:ln w="25400" cap="flat" cmpd="sng" algn="ctr">
                <a:noFill/>
                <a:prstDash val="solid"/>
              </a:ln>
              <a:effectLst/>
            </p:spPr>
            <p:txBody>
              <a:bodyPr spcFirstLastPara="0" vert="horz" wrap="square" lIns="1612948" tIns="60960" rIns="60961" bIns="60960" numCol="1" spcCol="1270" anchor="t" anchorCtr="0">
                <a:noAutofit/>
              </a:bodyPr>
              <a:lstStyle/>
              <a:p>
                <a:pPr marL="0" marR="0" lvl="0" indent="0" defTabSz="7112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a:ln>
                      <a:noFill/>
                    </a:ln>
                    <a:solidFill>
                      <a:prstClr val="white"/>
                    </a:solidFill>
                    <a:effectLst>
                      <a:glow rad="101600">
                        <a:srgbClr val="9BBB59">
                          <a:lumMod val="50000"/>
                        </a:srgbClr>
                      </a:glow>
                      <a:outerShdw blurRad="38100" dist="38100" dir="2700000" algn="tl">
                        <a:srgbClr val="000000">
                          <a:alpha val="43137"/>
                        </a:srgbClr>
                      </a:outerShdw>
                    </a:effectLst>
                    <a:uLnTx/>
                    <a:uFillTx/>
                  </a:rPr>
                  <a:t>Adopt Common    </a:t>
                </a:r>
                <a:r>
                  <a:rPr kumimoji="0" lang="en-US" sz="1400" b="1" i="1" u="none" strike="noStrike" kern="0" cap="none" spc="0" normalizeH="0" baseline="0" noProof="0">
                    <a:ln>
                      <a:noFill/>
                    </a:ln>
                    <a:solidFill>
                      <a:prstClr val="white"/>
                    </a:solidFill>
                    <a:effectLst>
                      <a:glow rad="101600">
                        <a:srgbClr val="9BBB59">
                          <a:lumMod val="50000"/>
                        </a:srgbClr>
                      </a:glow>
                      <a:outerShdw blurRad="38100" dist="38100" dir="2700000" algn="tl">
                        <a:srgbClr val="000000">
                          <a:alpha val="43137"/>
                        </a:srgbClr>
                      </a:outerShdw>
                    </a:effectLst>
                    <a:uLnTx/>
                    <a:uFillTx/>
                  </a:rPr>
                  <a:t>Tools</a:t>
                </a:r>
                <a:endParaRPr kumimoji="0" lang="en-US" sz="1400" b="0" i="0" u="none" strike="noStrike" kern="0" cap="none" spc="0" normalizeH="0" baseline="0" noProof="0">
                  <a:ln>
                    <a:noFill/>
                  </a:ln>
                  <a:solidFill>
                    <a:prstClr val="white"/>
                  </a:solidFill>
                  <a:effectLst>
                    <a:glow rad="101600">
                      <a:srgbClr val="9BBB59">
                        <a:lumMod val="50000"/>
                      </a:srgbClr>
                    </a:glow>
                    <a:outerShdw blurRad="38100" dist="38100" dir="2700000" algn="tl">
                      <a:srgbClr val="000000">
                        <a:alpha val="43137"/>
                      </a:srgbClr>
                    </a:outerShdw>
                  </a:effectLst>
                  <a:uLnTx/>
                  <a:uFillTx/>
                </a:endParaRPr>
              </a:p>
              <a:p>
                <a:pPr marL="0" marR="0" lvl="1" indent="0" defTabSz="444500" eaLnBrk="1" fontAlgn="auto" latinLnBrk="0" hangingPunct="1">
                  <a:lnSpc>
                    <a:spcPct val="90000"/>
                  </a:lnSpc>
                  <a:spcBef>
                    <a:spcPct val="0"/>
                  </a:spcBef>
                  <a:spcAft>
                    <a:spcPct val="15000"/>
                  </a:spcAft>
                  <a:buClrTx/>
                  <a:buSzTx/>
                  <a:buFontTx/>
                  <a:buNone/>
                  <a:tabLst/>
                  <a:defRPr/>
                </a:pPr>
                <a:endParaRPr kumimoji="0" lang="en-US" sz="900" b="0" i="0" u="none" strike="noStrike" kern="0" cap="none" spc="0" normalizeH="0" baseline="0" noProof="0">
                  <a:ln>
                    <a:noFill/>
                  </a:ln>
                  <a:solidFill>
                    <a:prstClr val="white"/>
                  </a:solidFill>
                  <a:effectLst>
                    <a:glow rad="101600">
                      <a:srgbClr val="9BBB59">
                        <a:lumMod val="50000"/>
                      </a:srgbClr>
                    </a:glow>
                    <a:outerShdw blurRad="38100" dist="38100" dir="2700000" algn="tl">
                      <a:srgbClr val="000000">
                        <a:alpha val="43137"/>
                      </a:srgbClr>
                    </a:outerShdw>
                  </a:effectLst>
                  <a:uLnTx/>
                  <a:uFillTx/>
                </a:endParaRPr>
              </a:p>
            </p:txBody>
          </p:sp>
        </p:grpSp>
        <p:grpSp>
          <p:nvGrpSpPr>
            <p:cNvPr id="26" name="Group 25">
              <a:extLst>
                <a:ext uri="{FF2B5EF4-FFF2-40B4-BE49-F238E27FC236}">
                  <a16:creationId xmlns:a16="http://schemas.microsoft.com/office/drawing/2014/main" id="{E4841EC5-60B6-E47B-D55C-0E7AFC535764}"/>
                </a:ext>
              </a:extLst>
            </p:cNvPr>
            <p:cNvGrpSpPr/>
            <p:nvPr/>
          </p:nvGrpSpPr>
          <p:grpSpPr>
            <a:xfrm>
              <a:off x="4071664" y="5472950"/>
              <a:ext cx="3183179" cy="914022"/>
              <a:chOff x="248122" y="5839190"/>
              <a:chExt cx="3183179" cy="914022"/>
            </a:xfrm>
          </p:grpSpPr>
          <p:sp>
            <p:nvSpPr>
              <p:cNvPr id="27" name="Rectangle: Rounded Corners 26">
                <a:extLst>
                  <a:ext uri="{FF2B5EF4-FFF2-40B4-BE49-F238E27FC236}">
                    <a16:creationId xmlns:a16="http://schemas.microsoft.com/office/drawing/2014/main" id="{EE09298C-7301-D29C-9F03-361D0658B1AB}"/>
                  </a:ext>
                  <a:ext uri="{C183D7F6-B498-43B3-948B-1728B52AA6E4}">
                    <adec:decorative xmlns:adec="http://schemas.microsoft.com/office/drawing/2017/decorative" val="1"/>
                  </a:ext>
                </a:extLst>
              </p:cNvPr>
              <p:cNvSpPr/>
              <p:nvPr/>
            </p:nvSpPr>
            <p:spPr>
              <a:xfrm>
                <a:off x="1568276" y="5843168"/>
                <a:ext cx="1460586" cy="731217"/>
              </a:xfrm>
              <a:prstGeom prst="roundRect">
                <a:avLst>
                  <a:gd name="adj" fmla="val 10000"/>
                </a:avLst>
              </a:prstGeom>
              <a:blipFill dpi="0" rotWithShape="1">
                <a:blip r:embed="rId17" cstate="email">
                  <a:duotone>
                    <a:srgbClr val="C0504D">
                      <a:shade val="45000"/>
                      <a:satMod val="135000"/>
                    </a:srgbClr>
                    <a:prstClr val="white"/>
                  </a:duotone>
                  <a:extLst>
                    <a:ext uri="{BEBA8EAE-BF5A-486C-A8C5-ECC9F3942E4B}">
                      <a14:imgProps xmlns:a14="http://schemas.microsoft.com/office/drawing/2010/main">
                        <a14:imgLayer r:embed="rId18">
                          <a14:imgEffect>
                            <a14:brightnessContrast bright="-20000" contrast="20000"/>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19"/>
                    </a:ext>
                  </a:extLst>
                </a:blip>
                <a:srcRect/>
                <a:stretch>
                  <a:fillRect/>
                </a:stretch>
              </a:blipFill>
              <a:ln w="25400" cap="flat" cmpd="sng" algn="ctr">
                <a:solidFill>
                  <a:srgbClr val="57201F"/>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8" name="Freeform: Shape 27">
                <a:extLst>
                  <a:ext uri="{FF2B5EF4-FFF2-40B4-BE49-F238E27FC236}">
                    <a16:creationId xmlns:a16="http://schemas.microsoft.com/office/drawing/2014/main" id="{87E416DC-7064-F869-5BC2-4187DA117E2B}"/>
                  </a:ext>
                </a:extLst>
              </p:cNvPr>
              <p:cNvSpPr/>
              <p:nvPr/>
            </p:nvSpPr>
            <p:spPr>
              <a:xfrm>
                <a:off x="248122" y="5839190"/>
                <a:ext cx="3183179" cy="914022"/>
              </a:xfrm>
              <a:custGeom>
                <a:avLst/>
                <a:gdLst>
                  <a:gd name="connsiteX0" fmla="*/ 0 w 7302932"/>
                  <a:gd name="connsiteY0" fmla="*/ 91402 h 914022"/>
                  <a:gd name="connsiteX1" fmla="*/ 91402 w 7302932"/>
                  <a:gd name="connsiteY1" fmla="*/ 0 h 914022"/>
                  <a:gd name="connsiteX2" fmla="*/ 7211530 w 7302932"/>
                  <a:gd name="connsiteY2" fmla="*/ 0 h 914022"/>
                  <a:gd name="connsiteX3" fmla="*/ 7302932 w 7302932"/>
                  <a:gd name="connsiteY3" fmla="*/ 91402 h 914022"/>
                  <a:gd name="connsiteX4" fmla="*/ 7302932 w 7302932"/>
                  <a:gd name="connsiteY4" fmla="*/ 822620 h 914022"/>
                  <a:gd name="connsiteX5" fmla="*/ 7211530 w 7302932"/>
                  <a:gd name="connsiteY5" fmla="*/ 914022 h 914022"/>
                  <a:gd name="connsiteX6" fmla="*/ 91402 w 7302932"/>
                  <a:gd name="connsiteY6" fmla="*/ 914022 h 914022"/>
                  <a:gd name="connsiteX7" fmla="*/ 0 w 7302932"/>
                  <a:gd name="connsiteY7" fmla="*/ 822620 h 914022"/>
                  <a:gd name="connsiteX8" fmla="*/ 0 w 7302932"/>
                  <a:gd name="connsiteY8" fmla="*/ 91402 h 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2932" h="914022">
                    <a:moveTo>
                      <a:pt x="0" y="91402"/>
                    </a:moveTo>
                    <a:cubicBezTo>
                      <a:pt x="0" y="40922"/>
                      <a:pt x="40922" y="0"/>
                      <a:pt x="91402" y="0"/>
                    </a:cubicBezTo>
                    <a:lnTo>
                      <a:pt x="7211530" y="0"/>
                    </a:lnTo>
                    <a:cubicBezTo>
                      <a:pt x="7262010" y="0"/>
                      <a:pt x="7302932" y="40922"/>
                      <a:pt x="7302932" y="91402"/>
                    </a:cubicBezTo>
                    <a:lnTo>
                      <a:pt x="7302932" y="822620"/>
                    </a:lnTo>
                    <a:cubicBezTo>
                      <a:pt x="7302932" y="873100"/>
                      <a:pt x="7262010" y="914022"/>
                      <a:pt x="7211530" y="914022"/>
                    </a:cubicBezTo>
                    <a:lnTo>
                      <a:pt x="91402" y="914022"/>
                    </a:lnTo>
                    <a:cubicBezTo>
                      <a:pt x="40922" y="914022"/>
                      <a:pt x="0" y="873100"/>
                      <a:pt x="0" y="822620"/>
                    </a:cubicBezTo>
                    <a:lnTo>
                      <a:pt x="0" y="91402"/>
                    </a:lnTo>
                    <a:close/>
                  </a:path>
                </a:pathLst>
              </a:custGeom>
              <a:noFill/>
              <a:ln w="25400" cap="flat" cmpd="sng" algn="ctr">
                <a:noFill/>
                <a:prstDash val="solid"/>
              </a:ln>
              <a:effectLst/>
            </p:spPr>
            <p:txBody>
              <a:bodyPr spcFirstLastPara="0" vert="horz" wrap="square" lIns="1612948" tIns="60960" rIns="60961" bIns="60960" numCol="1" spcCol="1270" anchor="t" anchorCtr="0">
                <a:noAutofit/>
              </a:bodyPr>
              <a:lstStyle/>
              <a:p>
                <a:pPr marL="0" marR="0" lvl="0" indent="0" defTabSz="71120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a:ln>
                      <a:noFill/>
                    </a:ln>
                    <a:solidFill>
                      <a:prstClr val="white"/>
                    </a:solidFill>
                    <a:effectLst>
                      <a:glow rad="101600">
                        <a:srgbClr val="57201F"/>
                      </a:glow>
                      <a:outerShdw blurRad="38100" dist="38100" dir="2700000" algn="tl">
                        <a:srgbClr val="000000">
                          <a:alpha val="43137"/>
                        </a:srgbClr>
                      </a:outerShdw>
                    </a:effectLst>
                    <a:uLnTx/>
                    <a:uFillTx/>
                  </a:rPr>
                  <a:t>Strengthen Inclusive</a:t>
                </a:r>
                <a:r>
                  <a:rPr kumimoji="0" lang="en-US" sz="1400" b="0" i="0" u="none" strike="noStrike" kern="0" cap="none" spc="0" normalizeH="0" baseline="30000" noProof="0">
                    <a:ln>
                      <a:noFill/>
                    </a:ln>
                    <a:solidFill>
                      <a:prstClr val="white"/>
                    </a:solidFill>
                    <a:effectLst>
                      <a:glow rad="101600">
                        <a:srgbClr val="57201F"/>
                      </a:glow>
                      <a:outerShdw blurRad="38100" dist="38100" dir="2700000" algn="tl">
                        <a:srgbClr val="000000">
                          <a:alpha val="43137"/>
                        </a:srgbClr>
                      </a:outerShdw>
                    </a:effectLst>
                    <a:uLnTx/>
                    <a:uFillTx/>
                  </a:rPr>
                  <a:t>3</a:t>
                </a:r>
                <a:r>
                  <a:rPr kumimoji="0" lang="en-US" sz="1400" b="0" i="0" u="none" strike="noStrike" kern="0" cap="none" spc="0" normalizeH="0" baseline="0" noProof="0">
                    <a:ln>
                      <a:noFill/>
                    </a:ln>
                    <a:solidFill>
                      <a:prstClr val="white"/>
                    </a:solidFill>
                    <a:effectLst>
                      <a:glow rad="101600">
                        <a:srgbClr val="57201F"/>
                      </a:glow>
                      <a:outerShdw blurRad="38100" dist="38100" dir="2700000" algn="tl">
                        <a:srgbClr val="000000">
                          <a:alpha val="43137"/>
                        </a:srgbClr>
                      </a:outerShdw>
                    </a:effectLst>
                    <a:uLnTx/>
                    <a:uFillTx/>
                  </a:rPr>
                  <a:t> </a:t>
                </a:r>
                <a:r>
                  <a:rPr kumimoji="0" lang="en-US" sz="1400" b="1" i="1" u="none" strike="noStrike" kern="0" cap="none" spc="0" normalizeH="0" baseline="0" noProof="0">
                    <a:ln>
                      <a:noFill/>
                    </a:ln>
                    <a:solidFill>
                      <a:prstClr val="white"/>
                    </a:solidFill>
                    <a:effectLst>
                      <a:glow rad="101600">
                        <a:srgbClr val="57201F"/>
                      </a:glow>
                      <a:outerShdw blurRad="38100" dist="38100" dir="2700000" algn="tl">
                        <a:srgbClr val="000000">
                          <a:alpha val="43137"/>
                        </a:srgbClr>
                      </a:outerShdw>
                    </a:effectLst>
                    <a:uLnTx/>
                    <a:uFillTx/>
                  </a:rPr>
                  <a:t>Teaming</a:t>
                </a:r>
                <a:endParaRPr kumimoji="0" lang="en-US" sz="900" b="0" i="0" u="none" strike="noStrike" kern="0" cap="none" spc="0" normalizeH="0" baseline="0" noProof="0">
                  <a:ln>
                    <a:noFill/>
                  </a:ln>
                  <a:solidFill>
                    <a:prstClr val="white"/>
                  </a:solidFill>
                  <a:effectLst>
                    <a:glow rad="101600">
                      <a:srgbClr val="57201F"/>
                    </a:glow>
                    <a:outerShdw blurRad="38100" dist="38100" dir="2700000" algn="tl">
                      <a:srgbClr val="000000">
                        <a:alpha val="43137"/>
                      </a:srgbClr>
                    </a:outerShdw>
                  </a:effectLst>
                  <a:uLnTx/>
                  <a:uFillTx/>
                </a:endParaRPr>
              </a:p>
            </p:txBody>
          </p:sp>
        </p:grpSp>
      </p:grpSp>
      <p:sp>
        <p:nvSpPr>
          <p:cNvPr id="37" name="TextBox 36">
            <a:extLst>
              <a:ext uri="{FF2B5EF4-FFF2-40B4-BE49-F238E27FC236}">
                <a16:creationId xmlns:a16="http://schemas.microsoft.com/office/drawing/2014/main" id="{E59B0943-2D6D-94A8-1D15-0C2A8335AB60}"/>
              </a:ext>
            </a:extLst>
          </p:cNvPr>
          <p:cNvSpPr txBox="1"/>
          <p:nvPr/>
        </p:nvSpPr>
        <p:spPr>
          <a:xfrm>
            <a:off x="9987172" y="1473275"/>
            <a:ext cx="1904689" cy="677108"/>
          </a:xfrm>
          <a:prstGeom prst="rect">
            <a:avLst/>
          </a:prstGeom>
          <a:noFill/>
        </p:spPr>
        <p:txBody>
          <a:bodyPr wrap="none" rtlCol="0">
            <a:spAutoFit/>
          </a:bodyPr>
          <a:lstStyle/>
          <a:p>
            <a:pPr>
              <a:defRPr/>
            </a:pPr>
            <a:r>
              <a:rPr lang="en-US" sz="1400">
                <a:solidFill>
                  <a:prstClr val="black"/>
                </a:solidFill>
                <a:latin typeface="Century Gothic" panose="020B0502020202020204" pitchFamily="34" charset="0"/>
              </a:rPr>
              <a:t>MISSION</a:t>
            </a:r>
          </a:p>
          <a:p>
            <a:pPr>
              <a:defRPr/>
            </a:pPr>
            <a:r>
              <a:rPr lang="en-US" sz="2400">
                <a:solidFill>
                  <a:prstClr val="black"/>
                </a:solidFill>
                <a:latin typeface="Century Gothic" panose="020B0502020202020204" pitchFamily="34" charset="0"/>
              </a:rPr>
              <a:t>OUTCOMES</a:t>
            </a:r>
          </a:p>
        </p:txBody>
      </p:sp>
      <p:grpSp>
        <p:nvGrpSpPr>
          <p:cNvPr id="38" name="Group 37">
            <a:extLst>
              <a:ext uri="{FF2B5EF4-FFF2-40B4-BE49-F238E27FC236}">
                <a16:creationId xmlns:a16="http://schemas.microsoft.com/office/drawing/2014/main" id="{D5FE8C36-AB7E-831B-AB4C-55D9AEBDD1DC}"/>
              </a:ext>
            </a:extLst>
          </p:cNvPr>
          <p:cNvGrpSpPr/>
          <p:nvPr/>
        </p:nvGrpSpPr>
        <p:grpSpPr>
          <a:xfrm>
            <a:off x="9274663" y="2241129"/>
            <a:ext cx="2821382" cy="4490064"/>
            <a:chOff x="9055833" y="2321858"/>
            <a:chExt cx="2821382" cy="4490064"/>
          </a:xfrm>
        </p:grpSpPr>
        <p:grpSp>
          <p:nvGrpSpPr>
            <p:cNvPr id="39" name="Group 38">
              <a:extLst>
                <a:ext uri="{FF2B5EF4-FFF2-40B4-BE49-F238E27FC236}">
                  <a16:creationId xmlns:a16="http://schemas.microsoft.com/office/drawing/2014/main" id="{8467C264-EFFB-D7D0-4E4B-2B1AA58A54FD}"/>
                </a:ext>
              </a:extLst>
            </p:cNvPr>
            <p:cNvGrpSpPr/>
            <p:nvPr/>
          </p:nvGrpSpPr>
          <p:grpSpPr>
            <a:xfrm>
              <a:off x="9055833" y="2321858"/>
              <a:ext cx="2812416" cy="4490064"/>
              <a:chOff x="8095133" y="1761363"/>
              <a:chExt cx="3826864" cy="5996873"/>
            </a:xfrm>
          </p:grpSpPr>
          <p:sp>
            <p:nvSpPr>
              <p:cNvPr id="42" name="Freeform: Shape 41">
                <a:extLst>
                  <a:ext uri="{FF2B5EF4-FFF2-40B4-BE49-F238E27FC236}">
                    <a16:creationId xmlns:a16="http://schemas.microsoft.com/office/drawing/2014/main" id="{B9C438D2-32A9-6EE3-F8F0-3F3CF4505720}"/>
                  </a:ext>
                  <a:ext uri="{C183D7F6-B498-43B3-948B-1728B52AA6E4}">
                    <adec:decorative xmlns:adec="http://schemas.microsoft.com/office/drawing/2017/decorative" val="1"/>
                  </a:ext>
                </a:extLst>
              </p:cNvPr>
              <p:cNvSpPr/>
              <p:nvPr/>
            </p:nvSpPr>
            <p:spPr>
              <a:xfrm>
                <a:off x="9517922" y="5927644"/>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43" name="Hexagon 42">
                <a:extLst>
                  <a:ext uri="{FF2B5EF4-FFF2-40B4-BE49-F238E27FC236}">
                    <a16:creationId xmlns:a16="http://schemas.microsoft.com/office/drawing/2014/main" id="{C70C3A22-CD77-B652-6F64-6627A0CAC533}"/>
                  </a:ext>
                  <a:ext uri="{C183D7F6-B498-43B3-948B-1728B52AA6E4}">
                    <adec:decorative xmlns:adec="http://schemas.microsoft.com/office/drawing/2017/decorative" val="1"/>
                  </a:ext>
                </a:extLst>
              </p:cNvPr>
              <p:cNvSpPr/>
              <p:nvPr/>
            </p:nvSpPr>
            <p:spPr>
              <a:xfrm>
                <a:off x="10573656" y="5333347"/>
                <a:ext cx="1282587" cy="1105814"/>
              </a:xfrm>
              <a:prstGeom prst="hexagon">
                <a:avLst>
                  <a:gd name="adj" fmla="val 25000"/>
                  <a:gd name="vf" fmla="val 115470"/>
                </a:avLst>
              </a:prstGeom>
              <a:blipFill>
                <a:blip r:embed="rId20" cstate="email">
                  <a:extLst>
                    <a:ext uri="{28A0092B-C50C-407E-A947-70E740481C1C}">
                      <a14:useLocalDpi xmlns:a14="http://schemas.microsoft.com/office/drawing/2010/main"/>
                    </a:ext>
                  </a:extLst>
                </a:blip>
                <a:stretch>
                  <a:fillRect/>
                </a:stretch>
              </a:blipFill>
              <a:ln w="25400" cap="flat" cmpd="sng" algn="ctr">
                <a:solidFill>
                  <a:srgbClr val="4F81BD">
                    <a:hueOff val="0"/>
                    <a:satOff val="0"/>
                    <a:lumOff val="0"/>
                    <a:alphaOff val="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44" name="Freeform: Shape 43">
                <a:extLst>
                  <a:ext uri="{FF2B5EF4-FFF2-40B4-BE49-F238E27FC236}">
                    <a16:creationId xmlns:a16="http://schemas.microsoft.com/office/drawing/2014/main" id="{9573E81B-CBDE-7D91-5D6F-C4E234A6F21A}"/>
                  </a:ext>
                  <a:ext uri="{C183D7F6-B498-43B3-948B-1728B52AA6E4}">
                    <adec:decorative xmlns:adec="http://schemas.microsoft.com/office/drawing/2017/decorative" val="1"/>
                  </a:ext>
                </a:extLst>
              </p:cNvPr>
              <p:cNvSpPr/>
              <p:nvPr/>
            </p:nvSpPr>
            <p:spPr>
              <a:xfrm>
                <a:off x="9493410" y="4753871"/>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45" name="Hexagon 44">
                <a:extLst>
                  <a:ext uri="{FF2B5EF4-FFF2-40B4-BE49-F238E27FC236}">
                    <a16:creationId xmlns:a16="http://schemas.microsoft.com/office/drawing/2014/main" id="{71BC7797-F68D-47C0-1C6A-54D47A688279}"/>
                  </a:ext>
                  <a:ext uri="{C183D7F6-B498-43B3-948B-1728B52AA6E4}">
                    <adec:decorative xmlns:adec="http://schemas.microsoft.com/office/drawing/2017/decorative" val="1"/>
                  </a:ext>
                </a:extLst>
              </p:cNvPr>
              <p:cNvSpPr/>
              <p:nvPr/>
            </p:nvSpPr>
            <p:spPr>
              <a:xfrm>
                <a:off x="8392669" y="4163378"/>
                <a:ext cx="1282587" cy="1105814"/>
              </a:xfrm>
              <a:prstGeom prst="hexagon">
                <a:avLst>
                  <a:gd name="adj" fmla="val 25000"/>
                  <a:gd name="vf" fmla="val 115470"/>
                </a:avLst>
              </a:prstGeom>
              <a:blipFill>
                <a:blip r:embed="rId21" cstate="email">
                  <a:extLst>
                    <a:ext uri="{28A0092B-C50C-407E-A947-70E740481C1C}">
                      <a14:useLocalDpi xmlns:a14="http://schemas.microsoft.com/office/drawing/2010/main"/>
                    </a:ext>
                  </a:extLst>
                </a:blip>
                <a:stretch>
                  <a:fillRect/>
                </a:stretch>
              </a:blipFill>
              <a:ln w="25400" cap="flat" cmpd="sng" algn="ctr">
                <a:solidFill>
                  <a:srgbClr val="4F81BD">
                    <a:hueOff val="0"/>
                    <a:satOff val="0"/>
                    <a:lumOff val="0"/>
                    <a:alphaOff val="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46" name="Freeform: Shape 45">
                <a:extLst>
                  <a:ext uri="{FF2B5EF4-FFF2-40B4-BE49-F238E27FC236}">
                    <a16:creationId xmlns:a16="http://schemas.microsoft.com/office/drawing/2014/main" id="{ED509163-BDA4-1F49-21E6-0504AFD93D5C}"/>
                  </a:ext>
                  <a:ext uri="{C183D7F6-B498-43B3-948B-1728B52AA6E4}">
                    <adec:decorative xmlns:adec="http://schemas.microsoft.com/office/drawing/2017/decorative" val="1"/>
                  </a:ext>
                </a:extLst>
              </p:cNvPr>
              <p:cNvSpPr/>
              <p:nvPr/>
            </p:nvSpPr>
            <p:spPr>
              <a:xfrm>
                <a:off x="9479121" y="2377614"/>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47" name="Hexagon 46">
                <a:extLst>
                  <a:ext uri="{FF2B5EF4-FFF2-40B4-BE49-F238E27FC236}">
                    <a16:creationId xmlns:a16="http://schemas.microsoft.com/office/drawing/2014/main" id="{84B68976-7F81-5236-6EA0-0B693BBB6ABD}"/>
                  </a:ext>
                  <a:ext uri="{C183D7F6-B498-43B3-948B-1728B52AA6E4}">
                    <adec:decorative xmlns:adec="http://schemas.microsoft.com/office/drawing/2017/decorative" val="1"/>
                  </a:ext>
                </a:extLst>
              </p:cNvPr>
              <p:cNvSpPr/>
              <p:nvPr/>
            </p:nvSpPr>
            <p:spPr>
              <a:xfrm>
                <a:off x="10562081" y="1761363"/>
                <a:ext cx="1282587" cy="1105814"/>
              </a:xfrm>
              <a:prstGeom prst="hexagon">
                <a:avLst>
                  <a:gd name="adj" fmla="val 25000"/>
                  <a:gd name="vf" fmla="val 115470"/>
                </a:avLst>
              </a:prstGeom>
              <a:blipFill>
                <a:blip r:embed="rId22" cstate="email">
                  <a:extLst>
                    <a:ext uri="{28A0092B-C50C-407E-A947-70E740481C1C}">
                      <a14:useLocalDpi xmlns:a14="http://schemas.microsoft.com/office/drawing/2010/main"/>
                    </a:ext>
                  </a:extLst>
                </a:blip>
                <a:stretch>
                  <a:fillRect/>
                </a:stretch>
              </a:blipFill>
              <a:ln w="25400" cap="flat" cmpd="sng" algn="ctr">
                <a:solidFill>
                  <a:srgbClr val="4F81BD">
                    <a:hueOff val="0"/>
                    <a:satOff val="0"/>
                    <a:lumOff val="0"/>
                    <a:alphaOff val="0"/>
                  </a:srgb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48" name="Freeform: Shape 47">
                <a:extLst>
                  <a:ext uri="{FF2B5EF4-FFF2-40B4-BE49-F238E27FC236}">
                    <a16:creationId xmlns:a16="http://schemas.microsoft.com/office/drawing/2014/main" id="{2B244F51-5948-1AA5-14D5-2F17305721B5}"/>
                  </a:ext>
                  <a:ext uri="{C183D7F6-B498-43B3-948B-1728B52AA6E4}">
                    <adec:decorative xmlns:adec="http://schemas.microsoft.com/office/drawing/2017/decorative" val="1"/>
                  </a:ext>
                </a:extLst>
              </p:cNvPr>
              <p:cNvSpPr/>
              <p:nvPr/>
            </p:nvSpPr>
            <p:spPr>
              <a:xfrm>
                <a:off x="8390961" y="2981516"/>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49" name="Freeform: Shape 48">
                <a:extLst>
                  <a:ext uri="{FF2B5EF4-FFF2-40B4-BE49-F238E27FC236}">
                    <a16:creationId xmlns:a16="http://schemas.microsoft.com/office/drawing/2014/main" id="{6A1BD10F-1A49-DC12-D58C-E1FC70410804}"/>
                  </a:ext>
                </a:extLst>
              </p:cNvPr>
              <p:cNvSpPr/>
              <p:nvPr/>
            </p:nvSpPr>
            <p:spPr>
              <a:xfrm>
                <a:off x="10553690" y="2961404"/>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50" name="Freeform: Shape 49">
                <a:extLst>
                  <a:ext uri="{FF2B5EF4-FFF2-40B4-BE49-F238E27FC236}">
                    <a16:creationId xmlns:a16="http://schemas.microsoft.com/office/drawing/2014/main" id="{AC6CD9E4-0858-02E2-93C2-848951B8B21F}"/>
                  </a:ext>
                  <a:ext uri="{C183D7F6-B498-43B3-948B-1728B52AA6E4}">
                    <adec:decorative xmlns:adec="http://schemas.microsoft.com/office/drawing/2017/decorative" val="1"/>
                  </a:ext>
                </a:extLst>
              </p:cNvPr>
              <p:cNvSpPr/>
              <p:nvPr/>
            </p:nvSpPr>
            <p:spPr>
              <a:xfrm>
                <a:off x="9493410" y="3582269"/>
                <a:ext cx="1282587" cy="1105814"/>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28BC042D-0D52-C038-917F-3F50B52EAD54}"/>
                  </a:ext>
                </a:extLst>
              </p:cNvPr>
              <p:cNvSpPr txBox="1"/>
              <p:nvPr/>
            </p:nvSpPr>
            <p:spPr>
              <a:xfrm>
                <a:off x="9397008" y="2429982"/>
                <a:ext cx="1460587" cy="954228"/>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Bolder,   More Complex Missions</a:t>
                </a:r>
              </a:p>
            </p:txBody>
          </p:sp>
          <p:sp>
            <p:nvSpPr>
              <p:cNvPr id="52" name="TextBox 51">
                <a:extLst>
                  <a:ext uri="{FF2B5EF4-FFF2-40B4-BE49-F238E27FC236}">
                    <a16:creationId xmlns:a16="http://schemas.microsoft.com/office/drawing/2014/main" id="{50F3A4B5-6631-4E6A-8577-A89300CFBEFC}"/>
                  </a:ext>
                </a:extLst>
              </p:cNvPr>
              <p:cNvSpPr txBox="1"/>
              <p:nvPr/>
            </p:nvSpPr>
            <p:spPr>
              <a:xfrm>
                <a:off x="9431190" y="6072556"/>
                <a:ext cx="1460587" cy="744764"/>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Modern Future          of Work</a:t>
                </a:r>
              </a:p>
            </p:txBody>
          </p:sp>
          <p:sp>
            <p:nvSpPr>
              <p:cNvPr id="53" name="TextBox 52">
                <a:extLst>
                  <a:ext uri="{FF2B5EF4-FFF2-40B4-BE49-F238E27FC236}">
                    <a16:creationId xmlns:a16="http://schemas.microsoft.com/office/drawing/2014/main" id="{BEB56913-A286-5ED6-51DE-2F20C9964B23}"/>
                  </a:ext>
                </a:extLst>
              </p:cNvPr>
              <p:cNvSpPr txBox="1"/>
              <p:nvPr/>
            </p:nvSpPr>
            <p:spPr>
              <a:xfrm>
                <a:off x="9397008" y="3777761"/>
                <a:ext cx="1460587" cy="744764"/>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Inspire &amp; Engage Citizens</a:t>
                </a:r>
              </a:p>
            </p:txBody>
          </p:sp>
          <p:sp>
            <p:nvSpPr>
              <p:cNvPr id="54" name="TextBox 53">
                <a:extLst>
                  <a:ext uri="{FF2B5EF4-FFF2-40B4-BE49-F238E27FC236}">
                    <a16:creationId xmlns:a16="http://schemas.microsoft.com/office/drawing/2014/main" id="{862C7F88-AA53-F49B-E803-9773226217F3}"/>
                  </a:ext>
                </a:extLst>
              </p:cNvPr>
              <p:cNvSpPr txBox="1"/>
              <p:nvPr/>
            </p:nvSpPr>
            <p:spPr>
              <a:xfrm>
                <a:off x="9385501" y="4888407"/>
                <a:ext cx="1460587" cy="744764"/>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Attract          &amp; Retain Workforce</a:t>
                </a:r>
              </a:p>
            </p:txBody>
          </p:sp>
          <p:sp>
            <p:nvSpPr>
              <p:cNvPr id="55" name="TextBox 54">
                <a:extLst>
                  <a:ext uri="{FF2B5EF4-FFF2-40B4-BE49-F238E27FC236}">
                    <a16:creationId xmlns:a16="http://schemas.microsoft.com/office/drawing/2014/main" id="{FD8B4080-D1CA-88B1-9FC0-62F1800FB2A5}"/>
                  </a:ext>
                  <a:ext uri="{C183D7F6-B498-43B3-948B-1728B52AA6E4}">
                    <adec:decorative xmlns:adec="http://schemas.microsoft.com/office/drawing/2017/decorative" val="1"/>
                  </a:ext>
                </a:extLst>
              </p:cNvPr>
              <p:cNvSpPr txBox="1"/>
              <p:nvPr/>
            </p:nvSpPr>
            <p:spPr>
              <a:xfrm>
                <a:off x="10461410" y="2968888"/>
                <a:ext cx="1460587" cy="1011213"/>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Faster, More   Agile      Processes</a:t>
                </a:r>
              </a:p>
            </p:txBody>
          </p:sp>
          <p:sp>
            <p:nvSpPr>
              <p:cNvPr id="56" name="TextBox 55">
                <a:extLst>
                  <a:ext uri="{FF2B5EF4-FFF2-40B4-BE49-F238E27FC236}">
                    <a16:creationId xmlns:a16="http://schemas.microsoft.com/office/drawing/2014/main" id="{076620C1-3206-09B9-4CD6-ECE1BE7FA22E}"/>
                  </a:ext>
                </a:extLst>
              </p:cNvPr>
              <p:cNvSpPr txBox="1"/>
              <p:nvPr/>
            </p:nvSpPr>
            <p:spPr>
              <a:xfrm>
                <a:off x="8308855" y="3142428"/>
                <a:ext cx="1460587" cy="744764"/>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Seamless   Partner Teaming</a:t>
                </a:r>
              </a:p>
            </p:txBody>
          </p:sp>
          <p:sp>
            <p:nvSpPr>
              <p:cNvPr id="57" name="TextBox 56">
                <a:extLst>
                  <a:ext uri="{FF2B5EF4-FFF2-40B4-BE49-F238E27FC236}">
                    <a16:creationId xmlns:a16="http://schemas.microsoft.com/office/drawing/2014/main" id="{EBBFF788-5CDD-254A-CEE2-4D8BE51DCD8B}"/>
                  </a:ext>
                </a:extLst>
              </p:cNvPr>
              <p:cNvSpPr txBox="1"/>
              <p:nvPr/>
            </p:nvSpPr>
            <p:spPr>
              <a:xfrm>
                <a:off x="8095133" y="6648367"/>
                <a:ext cx="2926303" cy="11098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Century Gothic" panose="020B0502020202020204" pitchFamily="34" charset="0"/>
                  </a:rPr>
                  <a:t>One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Century Gothic" panose="020B0502020202020204" pitchFamily="34" charset="0"/>
                  </a:rPr>
                  <a:t>Future NASA</a:t>
                </a:r>
              </a:p>
            </p:txBody>
          </p:sp>
        </p:grpSp>
        <p:sp>
          <p:nvSpPr>
            <p:cNvPr id="40" name="Freeform: Shape 39">
              <a:extLst>
                <a:ext uri="{FF2B5EF4-FFF2-40B4-BE49-F238E27FC236}">
                  <a16:creationId xmlns:a16="http://schemas.microsoft.com/office/drawing/2014/main" id="{6401CB7A-9F70-2103-3F94-5CEA63AE027E}"/>
                </a:ext>
                <a:ext uri="{C183D7F6-B498-43B3-948B-1728B52AA6E4}">
                  <adec:decorative xmlns:adec="http://schemas.microsoft.com/office/drawing/2017/decorative" val="1"/>
                </a:ext>
              </a:extLst>
            </p:cNvPr>
            <p:cNvSpPr/>
            <p:nvPr/>
          </p:nvSpPr>
          <p:spPr>
            <a:xfrm>
              <a:off x="10869217" y="4111710"/>
              <a:ext cx="942591" cy="827961"/>
            </a:xfrm>
            <a:custGeom>
              <a:avLst/>
              <a:gdLst>
                <a:gd name="connsiteX0" fmla="*/ 0 w 1282587"/>
                <a:gd name="connsiteY0" fmla="*/ 552907 h 1105814"/>
                <a:gd name="connsiteX1" fmla="*/ 276454 w 1282587"/>
                <a:gd name="connsiteY1" fmla="*/ 0 h 1105814"/>
                <a:gd name="connsiteX2" fmla="*/ 1006134 w 1282587"/>
                <a:gd name="connsiteY2" fmla="*/ 0 h 1105814"/>
                <a:gd name="connsiteX3" fmla="*/ 1282587 w 1282587"/>
                <a:gd name="connsiteY3" fmla="*/ 552907 h 1105814"/>
                <a:gd name="connsiteX4" fmla="*/ 1006134 w 1282587"/>
                <a:gd name="connsiteY4" fmla="*/ 1105814 h 1105814"/>
                <a:gd name="connsiteX5" fmla="*/ 276454 w 1282587"/>
                <a:gd name="connsiteY5" fmla="*/ 1105814 h 1105814"/>
                <a:gd name="connsiteX6" fmla="*/ 0 w 1282587"/>
                <a:gd name="connsiteY6" fmla="*/ 552907 h 110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2587" h="1105814">
                  <a:moveTo>
                    <a:pt x="0" y="552907"/>
                  </a:moveTo>
                  <a:lnTo>
                    <a:pt x="276454" y="0"/>
                  </a:lnTo>
                  <a:lnTo>
                    <a:pt x="1006134" y="0"/>
                  </a:lnTo>
                  <a:lnTo>
                    <a:pt x="1282587" y="552907"/>
                  </a:lnTo>
                  <a:lnTo>
                    <a:pt x="1006134" y="1105814"/>
                  </a:lnTo>
                  <a:lnTo>
                    <a:pt x="276454" y="1105814"/>
                  </a:lnTo>
                  <a:lnTo>
                    <a:pt x="0" y="552907"/>
                  </a:lnTo>
                  <a:close/>
                </a:path>
              </a:pathLst>
            </a:custGeom>
            <a:solidFill>
              <a:srgbClr val="1F497D"/>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99033" tIns="209702" rIns="199033" bIns="209702" numCol="1" spcCol="1270" anchor="ctr" anchorCtr="0">
              <a:noAutofit/>
            </a:bodyPr>
            <a:lstStyle/>
            <a:p>
              <a:pPr marL="0" marR="0" lvl="0" indent="0" algn="ctr" defTabSz="13335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732DF558-D270-10D7-81A1-78ED32605CF1}"/>
                </a:ext>
              </a:extLst>
            </p:cNvPr>
            <p:cNvSpPr txBox="1"/>
            <p:nvPr/>
          </p:nvSpPr>
          <p:spPr>
            <a:xfrm>
              <a:off x="10803809" y="4246041"/>
              <a:ext cx="1073406" cy="590931"/>
            </a:xfrm>
            <a:prstGeom prst="rect">
              <a:avLst/>
            </a:prstGeom>
            <a:noFill/>
          </p:spPr>
          <p:txBody>
            <a:bodyPr wrap="square">
              <a:sp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a:ln>
                    <a:noFill/>
                  </a:ln>
                  <a:solidFill>
                    <a:prstClr val="white"/>
                  </a:solidFill>
                  <a:effectLst>
                    <a:glow rad="101600">
                      <a:prstClr val="black">
                        <a:alpha val="60000"/>
                      </a:prstClr>
                    </a:glow>
                  </a:effectLst>
                  <a:uLnTx/>
                  <a:uFillTx/>
                  <a:latin typeface="Century Gothic" panose="020B0502020202020204" pitchFamily="34" charset="0"/>
                  <a:cs typeface="Biome Light" panose="020B0502040204020203" pitchFamily="34" charset="0"/>
                </a:rPr>
                <a:t>Affordable Sustainable Operations</a:t>
              </a:r>
            </a:p>
          </p:txBody>
        </p:sp>
      </p:grpSp>
      <p:sp>
        <p:nvSpPr>
          <p:cNvPr id="58" name="TextBox 57">
            <a:extLst>
              <a:ext uri="{FF2B5EF4-FFF2-40B4-BE49-F238E27FC236}">
                <a16:creationId xmlns:a16="http://schemas.microsoft.com/office/drawing/2014/main" id="{4C69F3F6-3A79-55A5-B580-79FBDF793AD9}"/>
              </a:ext>
            </a:extLst>
          </p:cNvPr>
          <p:cNvSpPr txBox="1"/>
          <p:nvPr/>
        </p:nvSpPr>
        <p:spPr>
          <a:xfrm>
            <a:off x="7104394" y="1473275"/>
            <a:ext cx="2337499" cy="677108"/>
          </a:xfrm>
          <a:prstGeom prst="rect">
            <a:avLst/>
          </a:prstGeom>
          <a:noFill/>
        </p:spPr>
        <p:txBody>
          <a:bodyPr wrap="none" rtlCol="0">
            <a:spAutoFit/>
          </a:bodyPr>
          <a:lstStyle/>
          <a:p>
            <a:pPr>
              <a:defRPr/>
            </a:pPr>
            <a:r>
              <a:rPr lang="en-US" sz="1400">
                <a:solidFill>
                  <a:prstClr val="black"/>
                </a:solidFill>
                <a:latin typeface="Century Gothic" panose="020B0502020202020204" pitchFamily="34" charset="0"/>
              </a:rPr>
              <a:t>TECHNOLOGY</a:t>
            </a:r>
          </a:p>
          <a:p>
            <a:pPr>
              <a:defRPr/>
            </a:pPr>
            <a:r>
              <a:rPr lang="en-US" sz="2400">
                <a:solidFill>
                  <a:prstClr val="black"/>
                </a:solidFill>
                <a:latin typeface="Century Gothic" panose="020B0502020202020204" pitchFamily="34" charset="0"/>
              </a:rPr>
              <a:t>FOUNDATIONS</a:t>
            </a:r>
          </a:p>
        </p:txBody>
      </p:sp>
      <p:grpSp>
        <p:nvGrpSpPr>
          <p:cNvPr id="59" name="Group 58">
            <a:extLst>
              <a:ext uri="{FF2B5EF4-FFF2-40B4-BE49-F238E27FC236}">
                <a16:creationId xmlns:a16="http://schemas.microsoft.com/office/drawing/2014/main" id="{0281D2C5-E0EC-2082-6F71-EBF759D26DE7}"/>
              </a:ext>
            </a:extLst>
          </p:cNvPr>
          <p:cNvGrpSpPr/>
          <p:nvPr/>
        </p:nvGrpSpPr>
        <p:grpSpPr>
          <a:xfrm>
            <a:off x="6394657" y="2627834"/>
            <a:ext cx="3213643" cy="3278146"/>
            <a:chOff x="6394657" y="2484172"/>
            <a:chExt cx="3213643" cy="3278146"/>
          </a:xfrm>
        </p:grpSpPr>
        <p:grpSp>
          <p:nvGrpSpPr>
            <p:cNvPr id="60" name="Group 59">
              <a:extLst>
                <a:ext uri="{FF2B5EF4-FFF2-40B4-BE49-F238E27FC236}">
                  <a16:creationId xmlns:a16="http://schemas.microsoft.com/office/drawing/2014/main" id="{8BA42DDF-B199-791B-44F3-CD2CA50084E7}"/>
                </a:ext>
              </a:extLst>
            </p:cNvPr>
            <p:cNvGrpSpPr/>
            <p:nvPr/>
          </p:nvGrpSpPr>
          <p:grpSpPr>
            <a:xfrm>
              <a:off x="6686574" y="2859254"/>
              <a:ext cx="2364188" cy="2131184"/>
              <a:chOff x="2977282" y="946050"/>
              <a:chExt cx="6634411" cy="4939931"/>
            </a:xfrm>
          </p:grpSpPr>
          <p:sp>
            <p:nvSpPr>
              <p:cNvPr id="67" name="Isosceles Triangle 66">
                <a:extLst>
                  <a:ext uri="{FF2B5EF4-FFF2-40B4-BE49-F238E27FC236}">
                    <a16:creationId xmlns:a16="http://schemas.microsoft.com/office/drawing/2014/main" id="{4570FDC7-74C6-28AA-4138-F1651AD9A9B7}"/>
                  </a:ext>
                  <a:ext uri="{C183D7F6-B498-43B3-948B-1728B52AA6E4}">
                    <adec:decorative xmlns:adec="http://schemas.microsoft.com/office/drawing/2017/decorative" val="1"/>
                  </a:ext>
                </a:extLst>
              </p:cNvPr>
              <p:cNvSpPr/>
              <p:nvPr/>
            </p:nvSpPr>
            <p:spPr>
              <a:xfrm>
                <a:off x="2977282" y="946050"/>
                <a:ext cx="6634411" cy="4939931"/>
              </a:xfrm>
              <a:prstGeom prst="triangle">
                <a:avLst/>
              </a:prstGeom>
              <a:solidFill>
                <a:srgbClr val="F9F9F9"/>
              </a:solidFill>
              <a:ln w="76200" cap="flat" cmpd="sng" algn="ctr">
                <a:solidFill>
                  <a:srgbClr val="4F81B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endParaRPr>
              </a:p>
            </p:txBody>
          </p:sp>
          <p:cxnSp>
            <p:nvCxnSpPr>
              <p:cNvPr id="68" name="Straight Connector 67">
                <a:extLst>
                  <a:ext uri="{FF2B5EF4-FFF2-40B4-BE49-F238E27FC236}">
                    <a16:creationId xmlns:a16="http://schemas.microsoft.com/office/drawing/2014/main" id="{58320104-0A1F-7268-7CCB-CA9CF8FB81E4}"/>
                  </a:ext>
                  <a:ext uri="{C183D7F6-B498-43B3-948B-1728B52AA6E4}">
                    <adec:decorative xmlns:adec="http://schemas.microsoft.com/office/drawing/2017/decorative" val="1"/>
                  </a:ext>
                </a:extLst>
              </p:cNvPr>
              <p:cNvCxnSpPr/>
              <p:nvPr/>
            </p:nvCxnSpPr>
            <p:spPr>
              <a:xfrm>
                <a:off x="5001892" y="2989902"/>
                <a:ext cx="2661266" cy="0"/>
              </a:xfrm>
              <a:prstGeom prst="line">
                <a:avLst/>
              </a:prstGeom>
              <a:noFill/>
              <a:ln w="38100" cap="flat" cmpd="sng" algn="ctr">
                <a:solidFill>
                  <a:sysClr val="window" lastClr="FFFFFF">
                    <a:lumMod val="85000"/>
                  </a:sysClr>
                </a:solidFill>
                <a:prstDash val="lgDash"/>
              </a:ln>
              <a:effectLst/>
            </p:spPr>
          </p:cxnSp>
          <p:cxnSp>
            <p:nvCxnSpPr>
              <p:cNvPr id="69" name="Straight Connector 68">
                <a:extLst>
                  <a:ext uri="{FF2B5EF4-FFF2-40B4-BE49-F238E27FC236}">
                    <a16:creationId xmlns:a16="http://schemas.microsoft.com/office/drawing/2014/main" id="{A911A11D-28CA-7EBE-2243-9EC7F23C7C96}"/>
                  </a:ext>
                  <a:ext uri="{C183D7F6-B498-43B3-948B-1728B52AA6E4}">
                    <adec:decorative xmlns:adec="http://schemas.microsoft.com/office/drawing/2017/decorative" val="1"/>
                  </a:ext>
                </a:extLst>
              </p:cNvPr>
              <p:cNvCxnSpPr/>
              <p:nvPr/>
            </p:nvCxnSpPr>
            <p:spPr>
              <a:xfrm>
                <a:off x="4013650" y="4433150"/>
                <a:ext cx="4605863" cy="0"/>
              </a:xfrm>
              <a:prstGeom prst="line">
                <a:avLst/>
              </a:prstGeom>
              <a:noFill/>
              <a:ln w="38100" cap="flat" cmpd="sng" algn="ctr">
                <a:solidFill>
                  <a:sysClr val="window" lastClr="FFFFFF">
                    <a:lumMod val="75000"/>
                  </a:sysClr>
                </a:solidFill>
                <a:prstDash val="lgDash"/>
              </a:ln>
              <a:effectLst/>
            </p:spPr>
          </p:cxnSp>
          <p:pic>
            <p:nvPicPr>
              <p:cNvPr id="70" name="Picture 69">
                <a:extLst>
                  <a:ext uri="{FF2B5EF4-FFF2-40B4-BE49-F238E27FC236}">
                    <a16:creationId xmlns:a16="http://schemas.microsoft.com/office/drawing/2014/main" id="{5154CF2C-35EB-F4F5-173A-804FBDFDEAF2}"/>
                  </a:ext>
                  <a:ext uri="{C183D7F6-B498-43B3-948B-1728B52AA6E4}">
                    <adec:decorative xmlns:adec="http://schemas.microsoft.com/office/drawing/2017/decorative" val="1"/>
                  </a:ext>
                </a:extLst>
              </p:cNvPr>
              <p:cNvPicPr>
                <a:picLocks noChangeAspect="1"/>
              </p:cNvPicPr>
              <p:nvPr/>
            </p:nvPicPr>
            <p:blipFill>
              <a:blip r:embed="rId23" cstate="email">
                <a:clrChange>
                  <a:clrFrom>
                    <a:srgbClr val="F8FAFB"/>
                  </a:clrFrom>
                  <a:clrTo>
                    <a:srgbClr val="F8FAFB">
                      <a:alpha val="0"/>
                    </a:srgbClr>
                  </a:clrTo>
                </a:clrChange>
                <a:extLst>
                  <a:ext uri="{28A0092B-C50C-407E-A947-70E740481C1C}">
                    <a14:useLocalDpi xmlns:a14="http://schemas.microsoft.com/office/drawing/2010/main"/>
                  </a:ext>
                </a:extLst>
              </a:blip>
              <a:stretch>
                <a:fillRect/>
              </a:stretch>
            </p:blipFill>
            <p:spPr>
              <a:xfrm>
                <a:off x="4853001" y="3220484"/>
                <a:ext cx="1041545" cy="1004330"/>
              </a:xfrm>
              <a:prstGeom prst="rect">
                <a:avLst/>
              </a:prstGeom>
              <a:effectLst>
                <a:glow rad="38100">
                  <a:srgbClr val="49899B">
                    <a:alpha val="51000"/>
                  </a:srgbClr>
                </a:glow>
              </a:effectLst>
            </p:spPr>
          </p:pic>
          <p:pic>
            <p:nvPicPr>
              <p:cNvPr id="71" name="Picture 70">
                <a:extLst>
                  <a:ext uri="{FF2B5EF4-FFF2-40B4-BE49-F238E27FC236}">
                    <a16:creationId xmlns:a16="http://schemas.microsoft.com/office/drawing/2014/main" id="{CA781F4C-95C9-9DB6-9AEF-4766308E08B3}"/>
                  </a:ext>
                  <a:ext uri="{C183D7F6-B498-43B3-948B-1728B52AA6E4}">
                    <adec:decorative xmlns:adec="http://schemas.microsoft.com/office/drawing/2017/decorative" val="1"/>
                  </a:ext>
                </a:extLst>
              </p:cNvPr>
              <p:cNvPicPr>
                <a:picLocks noChangeAspect="1"/>
              </p:cNvPicPr>
              <p:nvPr/>
            </p:nvPicPr>
            <p:blipFill>
              <a:blip r:embed="rId24" cstate="email">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6381963" y="3226335"/>
                <a:ext cx="1157318" cy="947479"/>
              </a:xfrm>
              <a:prstGeom prst="rect">
                <a:avLst/>
              </a:prstGeom>
              <a:effectLst>
                <a:glow rad="38100">
                  <a:srgbClr val="49899B">
                    <a:alpha val="40000"/>
                  </a:srgbClr>
                </a:glow>
              </a:effectLst>
            </p:spPr>
          </p:pic>
          <p:pic>
            <p:nvPicPr>
              <p:cNvPr id="72" name="Picture 71">
                <a:extLst>
                  <a:ext uri="{FF2B5EF4-FFF2-40B4-BE49-F238E27FC236}">
                    <a16:creationId xmlns:a16="http://schemas.microsoft.com/office/drawing/2014/main" id="{4F37DD8F-7109-9ACE-F42F-F797D9DA024F}"/>
                  </a:ext>
                  <a:ext uri="{C183D7F6-B498-43B3-948B-1728B52AA6E4}">
                    <adec:decorative xmlns:adec="http://schemas.microsoft.com/office/drawing/2017/decorative" val="1"/>
                  </a:ext>
                </a:extLst>
              </p:cNvPr>
              <p:cNvPicPr>
                <a:picLocks noChangeAspect="1"/>
              </p:cNvPicPr>
              <p:nvPr/>
            </p:nvPicPr>
            <p:blipFill>
              <a:blip r:embed="rId25" cstate="email">
                <a:clrChange>
                  <a:clrFrom>
                    <a:srgbClr val="FFFFFF"/>
                  </a:clrFrom>
                  <a:clrTo>
                    <a:srgbClr val="FFFFFF">
                      <a:alpha val="0"/>
                    </a:srgbClr>
                  </a:clrTo>
                </a:clrChange>
                <a:biLevel thresh="75000"/>
                <a:extLst>
                  <a:ext uri="{28A0092B-C50C-407E-A947-70E740481C1C}">
                    <a14:useLocalDpi xmlns:a14="http://schemas.microsoft.com/office/drawing/2010/main"/>
                  </a:ext>
                </a:extLst>
              </a:blip>
              <a:stretch>
                <a:fillRect/>
              </a:stretch>
            </p:blipFill>
            <p:spPr>
              <a:xfrm>
                <a:off x="5776683" y="1879646"/>
                <a:ext cx="983470" cy="932632"/>
              </a:xfrm>
              <a:prstGeom prst="rect">
                <a:avLst/>
              </a:prstGeom>
              <a:effectLst>
                <a:glow rad="38100">
                  <a:srgbClr val="4F81BD">
                    <a:alpha val="54000"/>
                  </a:srgbClr>
                </a:glow>
              </a:effectLst>
            </p:spPr>
          </p:pic>
        </p:grpSp>
        <p:sp>
          <p:nvSpPr>
            <p:cNvPr id="61" name="TextBox 60">
              <a:extLst>
                <a:ext uri="{FF2B5EF4-FFF2-40B4-BE49-F238E27FC236}">
                  <a16:creationId xmlns:a16="http://schemas.microsoft.com/office/drawing/2014/main" id="{52C021FF-811A-08AF-B552-187222C833A4}"/>
                </a:ext>
              </a:extLst>
            </p:cNvPr>
            <p:cNvSpPr txBox="1"/>
            <p:nvPr/>
          </p:nvSpPr>
          <p:spPr>
            <a:xfrm>
              <a:off x="6394657" y="5115987"/>
              <a:ext cx="122416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A1B3E9"/>
                    </a:glow>
                  </a:effectLst>
                  <a:uLnTx/>
                  <a:uFillTx/>
                  <a:latin typeface="Century Gothic" panose="020B0502020202020204" pitchFamily="34" charset="0"/>
                </a:rPr>
                <a:t>Zero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A1B3E9"/>
                    </a:glow>
                  </a:effectLst>
                  <a:uLnTx/>
                  <a:uFillTx/>
                  <a:latin typeface="Century Gothic" panose="020B0502020202020204" pitchFamily="34" charset="0"/>
                </a:rPr>
                <a:t>Trust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A1B3E9"/>
                    </a:glow>
                  </a:effectLst>
                  <a:uLnTx/>
                  <a:uFillTx/>
                  <a:latin typeface="Century Gothic" panose="020B0502020202020204" pitchFamily="34" charset="0"/>
                </a:rPr>
                <a:t>Architecture</a:t>
              </a:r>
            </a:p>
          </p:txBody>
        </p:sp>
        <p:sp>
          <p:nvSpPr>
            <p:cNvPr id="62" name="TextBox 61">
              <a:extLst>
                <a:ext uri="{FF2B5EF4-FFF2-40B4-BE49-F238E27FC236}">
                  <a16:creationId xmlns:a16="http://schemas.microsoft.com/office/drawing/2014/main" id="{00C8244D-72F8-E7A9-82F9-6A56B80C0514}"/>
                </a:ext>
              </a:extLst>
            </p:cNvPr>
            <p:cNvSpPr txBox="1"/>
            <p:nvPr/>
          </p:nvSpPr>
          <p:spPr>
            <a:xfrm>
              <a:off x="7217172" y="5120787"/>
              <a:ext cx="1320563" cy="42473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A1B3E9"/>
                    </a:glow>
                  </a:effectLst>
                  <a:uLnTx/>
                  <a:uFillTx/>
                  <a:latin typeface="Century Gothic" panose="020B0502020202020204" pitchFamily="34" charset="0"/>
                </a:rPr>
                <a:t>Internet of Things</a:t>
              </a:r>
            </a:p>
          </p:txBody>
        </p:sp>
        <p:sp>
          <p:nvSpPr>
            <p:cNvPr id="63" name="TextBox 62">
              <a:extLst>
                <a:ext uri="{FF2B5EF4-FFF2-40B4-BE49-F238E27FC236}">
                  <a16:creationId xmlns:a16="http://schemas.microsoft.com/office/drawing/2014/main" id="{975D511A-F183-C8EA-CFB7-F0CE79202F43}"/>
                </a:ext>
              </a:extLst>
            </p:cNvPr>
            <p:cNvSpPr txBox="1"/>
            <p:nvPr/>
          </p:nvSpPr>
          <p:spPr>
            <a:xfrm>
              <a:off x="8463151" y="5102321"/>
              <a:ext cx="942591" cy="461665"/>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A1B3E9"/>
                    </a:glow>
                  </a:effectLst>
                  <a:uLnTx/>
                  <a:uFillTx/>
                  <a:latin typeface="Century Gothic" panose="020B0502020202020204" pitchFamily="34" charset="0"/>
                </a:rPr>
                <a:t>Extended Reality</a:t>
              </a:r>
            </a:p>
          </p:txBody>
        </p:sp>
        <p:sp>
          <p:nvSpPr>
            <p:cNvPr id="64" name="TextBox 63">
              <a:extLst>
                <a:ext uri="{FF2B5EF4-FFF2-40B4-BE49-F238E27FC236}">
                  <a16:creationId xmlns:a16="http://schemas.microsoft.com/office/drawing/2014/main" id="{58342EDE-EAC5-92D1-C4B4-7F81EBA67142}"/>
                </a:ext>
              </a:extLst>
            </p:cNvPr>
            <p:cNvSpPr txBox="1"/>
            <p:nvPr/>
          </p:nvSpPr>
          <p:spPr>
            <a:xfrm>
              <a:off x="8463548" y="3356889"/>
              <a:ext cx="1144752"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9FC0C9"/>
                    </a:glow>
                  </a:effectLst>
                  <a:uLnTx/>
                  <a:uFillTx/>
                  <a:latin typeface="Century Gothic" panose="020B0502020202020204" pitchFamily="34" charset="0"/>
                </a:rPr>
                <a:t>Model-Based Anything</a:t>
              </a:r>
            </a:p>
          </p:txBody>
        </p:sp>
        <p:sp>
          <p:nvSpPr>
            <p:cNvPr id="65" name="TextBox 64">
              <a:extLst>
                <a:ext uri="{FF2B5EF4-FFF2-40B4-BE49-F238E27FC236}">
                  <a16:creationId xmlns:a16="http://schemas.microsoft.com/office/drawing/2014/main" id="{51E11518-E040-2F57-F570-FF530F498108}"/>
                </a:ext>
              </a:extLst>
            </p:cNvPr>
            <p:cNvSpPr txBox="1"/>
            <p:nvPr/>
          </p:nvSpPr>
          <p:spPr>
            <a:xfrm>
              <a:off x="6400442" y="3179938"/>
              <a:ext cx="1144752"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9FC0C9"/>
                    </a:glow>
                  </a:effectLst>
                  <a:uLnTx/>
                  <a:uFillTx/>
                  <a:latin typeface="Century Gothic" panose="020B0502020202020204" pitchFamily="34" charset="0"/>
                </a:rPr>
                <a:t>Artificial Intelligence/ Machine Learning</a:t>
              </a:r>
            </a:p>
          </p:txBody>
        </p:sp>
        <p:sp>
          <p:nvSpPr>
            <p:cNvPr id="66" name="TextBox 65">
              <a:extLst>
                <a:ext uri="{FF2B5EF4-FFF2-40B4-BE49-F238E27FC236}">
                  <a16:creationId xmlns:a16="http://schemas.microsoft.com/office/drawing/2014/main" id="{261ACB57-3E60-37A2-6917-6A07BAD57BED}"/>
                </a:ext>
              </a:extLst>
            </p:cNvPr>
            <p:cNvSpPr txBox="1"/>
            <p:nvPr/>
          </p:nvSpPr>
          <p:spPr>
            <a:xfrm>
              <a:off x="7913745" y="2484172"/>
              <a:ext cx="140443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glow rad="63500">
                      <a:srgbClr val="9DB8D8"/>
                    </a:glow>
                  </a:effectLst>
                  <a:uLnTx/>
                  <a:uFillTx/>
                  <a:latin typeface="Century Gothic" panose="020B0502020202020204" pitchFamily="34" charset="0"/>
                </a:rPr>
                <a:t>Intelligent Automation</a:t>
              </a:r>
            </a:p>
          </p:txBody>
        </p:sp>
      </p:grpSp>
      <p:grpSp>
        <p:nvGrpSpPr>
          <p:cNvPr id="73" name="Group 72">
            <a:extLst>
              <a:ext uri="{FF2B5EF4-FFF2-40B4-BE49-F238E27FC236}">
                <a16:creationId xmlns:a16="http://schemas.microsoft.com/office/drawing/2014/main" id="{26451D17-1A79-E1B0-4E85-DE48A991ADEA}"/>
              </a:ext>
            </a:extLst>
          </p:cNvPr>
          <p:cNvGrpSpPr/>
          <p:nvPr/>
        </p:nvGrpSpPr>
        <p:grpSpPr>
          <a:xfrm>
            <a:off x="6956764" y="4543165"/>
            <a:ext cx="1794186" cy="542155"/>
            <a:chOff x="3752149" y="4406449"/>
            <a:chExt cx="5095346" cy="1410597"/>
          </a:xfrm>
        </p:grpSpPr>
        <p:pic>
          <p:nvPicPr>
            <p:cNvPr id="74" name="Picture 2">
              <a:extLst>
                <a:ext uri="{FF2B5EF4-FFF2-40B4-BE49-F238E27FC236}">
                  <a16:creationId xmlns:a16="http://schemas.microsoft.com/office/drawing/2014/main" id="{BCDAAAFE-2906-21C1-29D2-96FB24C388BE}"/>
                </a:ext>
                <a:ext uri="{C183D7F6-B498-43B3-948B-1728B52AA6E4}">
                  <adec:decorative xmlns:adec="http://schemas.microsoft.com/office/drawing/2017/decorative" val="1"/>
                </a:ext>
              </a:extLst>
            </p:cNvPr>
            <p:cNvPicPr>
              <a:picLocks noChangeAspect="1" noChangeArrowheads="1"/>
            </p:cNvPicPr>
            <p:nvPr/>
          </p:nvPicPr>
          <p:blipFill rotWithShape="1">
            <a:blip r:embed="rId26" cstate="email">
              <a:clrChange>
                <a:clrFrom>
                  <a:srgbClr val="F2F2F2"/>
                </a:clrFrom>
                <a:clrTo>
                  <a:srgbClr val="F2F2F2">
                    <a:alpha val="0"/>
                  </a:srgbClr>
                </a:clrTo>
              </a:clrChange>
              <a:extLst>
                <a:ext uri="{28A0092B-C50C-407E-A947-70E740481C1C}">
                  <a14:useLocalDpi xmlns:a14="http://schemas.microsoft.com/office/drawing/2010/main"/>
                </a:ext>
              </a:extLst>
            </a:blip>
            <a:srcRect/>
            <a:stretch/>
          </p:blipFill>
          <p:spPr bwMode="auto">
            <a:xfrm>
              <a:off x="7453884" y="4406449"/>
              <a:ext cx="1393611" cy="1410597"/>
            </a:xfrm>
            <a:prstGeom prst="rect">
              <a:avLst/>
            </a:prstGeom>
            <a:noFill/>
            <a:effectLst>
              <a:glow rad="38100">
                <a:srgbClr val="9EB1E8"/>
              </a:glow>
            </a:effectLst>
            <a:extLst>
              <a:ext uri="{909E8E84-426E-40DD-AFC4-6F175D3DCCD1}">
                <a14:hiddenFill xmlns:a14="http://schemas.microsoft.com/office/drawing/2010/main">
                  <a:solidFill>
                    <a:srgbClr val="FFFFFF"/>
                  </a:solidFill>
                </a14:hiddenFill>
              </a:ext>
            </a:extLst>
          </p:spPr>
        </p:pic>
        <p:pic>
          <p:nvPicPr>
            <p:cNvPr id="75" name="Picture 4">
              <a:extLst>
                <a:ext uri="{FF2B5EF4-FFF2-40B4-BE49-F238E27FC236}">
                  <a16:creationId xmlns:a16="http://schemas.microsoft.com/office/drawing/2014/main" id="{68051B40-501A-418C-E926-EF4914D944E1}"/>
                </a:ext>
                <a:ext uri="{C183D7F6-B498-43B3-948B-1728B52AA6E4}">
                  <adec:decorative xmlns:adec="http://schemas.microsoft.com/office/drawing/2017/decorative" val="1"/>
                </a:ext>
              </a:extLst>
            </p:cNvPr>
            <p:cNvPicPr>
              <a:picLocks noChangeAspect="1" noChangeArrowheads="1"/>
            </p:cNvPicPr>
            <p:nvPr/>
          </p:nvPicPr>
          <p:blipFill rotWithShape="1">
            <a:blip r:embed="rId2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483177" y="4458714"/>
              <a:ext cx="1591785" cy="1358332"/>
            </a:xfrm>
            <a:prstGeom prst="rect">
              <a:avLst/>
            </a:prstGeom>
            <a:noFill/>
            <a:effectLst>
              <a:glow rad="38100">
                <a:srgbClr val="9EB1E8"/>
              </a:glow>
            </a:effectLst>
            <a:extLst>
              <a:ext uri="{909E8E84-426E-40DD-AFC4-6F175D3DCCD1}">
                <a14:hiddenFill xmlns:a14="http://schemas.microsoft.com/office/drawing/2010/main">
                  <a:solidFill>
                    <a:srgbClr val="FFFFFF"/>
                  </a:solidFill>
                </a14:hiddenFill>
              </a:ext>
            </a:extLst>
          </p:spPr>
        </p:pic>
        <p:pic>
          <p:nvPicPr>
            <p:cNvPr id="76" name="Picture 6">
              <a:extLst>
                <a:ext uri="{FF2B5EF4-FFF2-40B4-BE49-F238E27FC236}">
                  <a16:creationId xmlns:a16="http://schemas.microsoft.com/office/drawing/2014/main" id="{B4B4394C-CF48-76F4-E7D6-D7C08CDF9CCA}"/>
                </a:ext>
                <a:ext uri="{C183D7F6-B498-43B3-948B-1728B52AA6E4}">
                  <adec:decorative xmlns:adec="http://schemas.microsoft.com/office/drawing/2017/decorative" val="1"/>
                </a:ext>
              </a:extLst>
            </p:cNvPr>
            <p:cNvPicPr>
              <a:picLocks noChangeAspect="1" noChangeArrowheads="1"/>
            </p:cNvPicPr>
            <p:nvPr/>
          </p:nvPicPr>
          <p:blipFill rotWithShape="1">
            <a:blip r:embed="rId2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752149" y="4510197"/>
              <a:ext cx="1258819" cy="1203099"/>
            </a:xfrm>
            <a:prstGeom prst="rect">
              <a:avLst/>
            </a:prstGeom>
            <a:noFill/>
            <a:effectLst>
              <a:glow rad="38100">
                <a:srgbClr val="9EB1E8"/>
              </a:glow>
            </a:effectLst>
            <a:extLst>
              <a:ext uri="{909E8E84-426E-40DD-AFC4-6F175D3DCCD1}">
                <a14:hiddenFill xmlns:a14="http://schemas.microsoft.com/office/drawing/2010/main">
                  <a:solidFill>
                    <a:srgbClr val="FFFFFF"/>
                  </a:solidFill>
                </a14:hiddenFill>
              </a:ext>
            </a:extLst>
          </p:spPr>
        </p:pic>
      </p:grpSp>
      <p:pic>
        <p:nvPicPr>
          <p:cNvPr id="77" name="Picture 2" descr="NASA logo">
            <a:extLst>
              <a:ext uri="{FF2B5EF4-FFF2-40B4-BE49-F238E27FC236}">
                <a16:creationId xmlns:a16="http://schemas.microsoft.com/office/drawing/2014/main" id="{847A9F2F-FA89-CDBB-B687-0319100B8822}"/>
              </a:ext>
            </a:extLst>
          </p:cNvPr>
          <p:cNvPicPr>
            <a:picLocks noChangeAspect="1"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7881116" y="5820008"/>
            <a:ext cx="2013163" cy="1009839"/>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535553BE-8D0B-5E09-E2A2-3A6978556856}"/>
              </a:ext>
            </a:extLst>
          </p:cNvPr>
          <p:cNvSpPr txBox="1"/>
          <p:nvPr/>
        </p:nvSpPr>
        <p:spPr>
          <a:xfrm>
            <a:off x="216076" y="6460183"/>
            <a:ext cx="2188017" cy="307777"/>
          </a:xfrm>
          <a:prstGeom prst="rect">
            <a:avLst/>
          </a:prstGeom>
          <a:noFill/>
        </p:spPr>
        <p:txBody>
          <a:bodyPr wrap="square">
            <a:spAutoFit/>
          </a:bodyPr>
          <a:lstStyle/>
          <a:p>
            <a:pPr>
              <a:buSzPts val="1800"/>
              <a:defRPr/>
            </a:pPr>
            <a:r>
              <a:rPr lang="en-US" sz="1400" i="1">
                <a:solidFill>
                  <a:prstClr val="black"/>
                </a:solidFill>
                <a:latin typeface="Century Gothic" panose="020B0502020202020204" pitchFamily="34" charset="0"/>
                <a:hlinkClick r:id="rId30"/>
              </a:rPr>
              <a:t>NASA TM 20220018538</a:t>
            </a:r>
            <a:endParaRPr lang="en-US" sz="1400" i="1">
              <a:solidFill>
                <a:prstClr val="black"/>
              </a:solidFill>
              <a:latin typeface="Century Gothic" panose="020B0502020202020204" pitchFamily="34" charset="0"/>
            </a:endParaRPr>
          </a:p>
        </p:txBody>
      </p:sp>
      <p:sp>
        <p:nvSpPr>
          <p:cNvPr id="79" name="Rectangle 78">
            <a:extLst>
              <a:ext uri="{FF2B5EF4-FFF2-40B4-BE49-F238E27FC236}">
                <a16:creationId xmlns:a16="http://schemas.microsoft.com/office/drawing/2014/main" id="{13607089-2EE8-3253-9C42-8E83E35E8E3E}"/>
              </a:ext>
            </a:extLst>
          </p:cNvPr>
          <p:cNvSpPr/>
          <p:nvPr/>
        </p:nvSpPr>
        <p:spPr>
          <a:xfrm>
            <a:off x="2097853" y="935799"/>
            <a:ext cx="756938"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800" b="1" i="0" u="none" strike="noStrike" kern="0" cap="none" spc="0" normalizeH="0" baseline="0" noProof="0">
                <a:ln/>
                <a:solidFill>
                  <a:srgbClr val="9BBB59"/>
                </a:solidFill>
                <a:effectLst/>
                <a:uLnTx/>
                <a:uFillTx/>
              </a:rPr>
              <a:t>4</a:t>
            </a:r>
          </a:p>
        </p:txBody>
      </p:sp>
      <p:sp>
        <p:nvSpPr>
          <p:cNvPr id="80" name="Rectangle 79">
            <a:extLst>
              <a:ext uri="{FF2B5EF4-FFF2-40B4-BE49-F238E27FC236}">
                <a16:creationId xmlns:a16="http://schemas.microsoft.com/office/drawing/2014/main" id="{965999AD-21E0-2D83-5DBB-2C072BF709C1}"/>
              </a:ext>
            </a:extLst>
          </p:cNvPr>
          <p:cNvSpPr/>
          <p:nvPr/>
        </p:nvSpPr>
        <p:spPr>
          <a:xfrm>
            <a:off x="4506392" y="935799"/>
            <a:ext cx="756938"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800" b="1" i="0" u="none" strike="noStrike" kern="0" cap="none" spc="0" normalizeH="0" baseline="0" noProof="0">
                <a:ln/>
                <a:solidFill>
                  <a:srgbClr val="9BBB59"/>
                </a:solidFill>
                <a:effectLst/>
                <a:uLnTx/>
                <a:uFillTx/>
              </a:rPr>
              <a:t>5</a:t>
            </a:r>
          </a:p>
        </p:txBody>
      </p:sp>
      <p:sp>
        <p:nvSpPr>
          <p:cNvPr id="81" name="Rectangle 80">
            <a:extLst>
              <a:ext uri="{FF2B5EF4-FFF2-40B4-BE49-F238E27FC236}">
                <a16:creationId xmlns:a16="http://schemas.microsoft.com/office/drawing/2014/main" id="{1E4EE3E9-A538-F296-EC7C-54B46F593C32}"/>
              </a:ext>
            </a:extLst>
          </p:cNvPr>
          <p:cNvSpPr/>
          <p:nvPr/>
        </p:nvSpPr>
        <p:spPr>
          <a:xfrm>
            <a:off x="9397709" y="935799"/>
            <a:ext cx="756938"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800" b="1" i="0" u="none" strike="noStrike" kern="0" cap="none" spc="0" normalizeH="0" baseline="0" noProof="0">
                <a:ln/>
                <a:solidFill>
                  <a:srgbClr val="9BBB59"/>
                </a:solidFill>
                <a:effectLst/>
                <a:uLnTx/>
                <a:uFillTx/>
              </a:rPr>
              <a:t>7</a:t>
            </a:r>
            <a:endParaRPr kumimoji="0" lang="en-US" sz="8800" b="1" i="0" u="none" strike="noStrike" kern="0" cap="none" spc="0" normalizeH="0" baseline="30000" noProof="0">
              <a:ln/>
              <a:solidFill>
                <a:srgbClr val="9BBB59"/>
              </a:solidFill>
              <a:effectLst/>
              <a:uLnTx/>
              <a:uFillTx/>
            </a:endParaRPr>
          </a:p>
        </p:txBody>
      </p:sp>
      <p:sp>
        <p:nvSpPr>
          <p:cNvPr id="82" name="Rectangle 81">
            <a:extLst>
              <a:ext uri="{FF2B5EF4-FFF2-40B4-BE49-F238E27FC236}">
                <a16:creationId xmlns:a16="http://schemas.microsoft.com/office/drawing/2014/main" id="{CD66AD3D-83E9-B8E4-C011-737CC480E733}"/>
              </a:ext>
            </a:extLst>
          </p:cNvPr>
          <p:cNvSpPr/>
          <p:nvPr/>
        </p:nvSpPr>
        <p:spPr>
          <a:xfrm>
            <a:off x="9940890" y="1048766"/>
            <a:ext cx="413896"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a:solidFill>
                  <a:srgbClr val="9BBB59"/>
                </a:solidFill>
                <a:effectLst/>
                <a:uLnTx/>
                <a:uFillTx/>
              </a:rPr>
              <a:t>+</a:t>
            </a:r>
            <a:endParaRPr kumimoji="0" lang="en-US" sz="3600" b="1" i="0" u="none" strike="noStrike" kern="0" cap="none" spc="0" normalizeH="0" baseline="30000" noProof="0">
              <a:ln/>
              <a:solidFill>
                <a:srgbClr val="9BBB59"/>
              </a:solidFill>
              <a:effectLst/>
              <a:uLnTx/>
              <a:uFillTx/>
            </a:endParaRPr>
          </a:p>
        </p:txBody>
      </p:sp>
      <p:sp>
        <p:nvSpPr>
          <p:cNvPr id="83" name="Rectangle 82">
            <a:extLst>
              <a:ext uri="{FF2B5EF4-FFF2-40B4-BE49-F238E27FC236}">
                <a16:creationId xmlns:a16="http://schemas.microsoft.com/office/drawing/2014/main" id="{844975A8-4C87-BD5A-E539-5EAD32136727}"/>
              </a:ext>
            </a:extLst>
          </p:cNvPr>
          <p:cNvSpPr/>
          <p:nvPr/>
        </p:nvSpPr>
        <p:spPr>
          <a:xfrm>
            <a:off x="6466408" y="935799"/>
            <a:ext cx="756938" cy="144655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800" b="1" i="0" u="none" strike="noStrike" kern="0" cap="none" spc="0" normalizeH="0" baseline="0" noProof="0">
                <a:ln/>
                <a:solidFill>
                  <a:srgbClr val="9BBB59"/>
                </a:solidFill>
                <a:effectLst/>
                <a:uLnTx/>
                <a:uFillTx/>
              </a:rPr>
              <a:t>6</a:t>
            </a:r>
          </a:p>
        </p:txBody>
      </p:sp>
    </p:spTree>
    <p:extLst>
      <p:ext uri="{BB962C8B-B14F-4D97-AF65-F5344CB8AC3E}">
        <p14:creationId xmlns:p14="http://schemas.microsoft.com/office/powerpoint/2010/main" val="400698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7" grpId="0"/>
      <p:bldP spid="58" grpId="0"/>
      <p:bldP spid="79" grpId="0"/>
      <p:bldP spid="80" grpId="0"/>
      <p:bldP spid="81" grpId="0"/>
      <p:bldP spid="82" grpId="0"/>
      <p:bldP spid="8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D3D0413C-8D8F-59C2-72CF-2C9567873651}"/>
              </a:ext>
              <a:ext uri="{C183D7F6-B498-43B3-948B-1728B52AA6E4}">
                <adec:decorative xmlns:adec="http://schemas.microsoft.com/office/drawing/2017/decorative" val="1"/>
              </a:ext>
            </a:extLst>
          </p:cNvPr>
          <p:cNvGrpSpPr/>
          <p:nvPr/>
        </p:nvGrpSpPr>
        <p:grpSpPr>
          <a:xfrm>
            <a:off x="0" y="-3717125"/>
            <a:ext cx="10786922" cy="9069086"/>
            <a:chOff x="-226290" y="-6354730"/>
            <a:chExt cx="10786922" cy="9069086"/>
          </a:xfrm>
        </p:grpSpPr>
        <p:sp>
          <p:nvSpPr>
            <p:cNvPr id="35" name="Arc 34">
              <a:extLst>
                <a:ext uri="{FF2B5EF4-FFF2-40B4-BE49-F238E27FC236}">
                  <a16:creationId xmlns:a16="http://schemas.microsoft.com/office/drawing/2014/main" id="{FCF3150F-41A3-3F0B-7565-4046D9D3B702}"/>
                </a:ext>
              </a:extLst>
            </p:cNvPr>
            <p:cNvSpPr/>
            <p:nvPr/>
          </p:nvSpPr>
          <p:spPr>
            <a:xfrm rot="5400000">
              <a:off x="890362" y="-6961949"/>
              <a:ext cx="9063052" cy="10277489"/>
            </a:xfrm>
            <a:prstGeom prst="arc">
              <a:avLst>
                <a:gd name="adj1" fmla="val 16574353"/>
                <a:gd name="adj2" fmla="val 56165"/>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6" name="Straight Connector 35">
              <a:extLst>
                <a:ext uri="{FF2B5EF4-FFF2-40B4-BE49-F238E27FC236}">
                  <a16:creationId xmlns:a16="http://schemas.microsoft.com/office/drawing/2014/main" id="{B40B6D3F-1769-DECA-7727-6FB7D482B07D}"/>
                </a:ext>
              </a:extLst>
            </p:cNvPr>
            <p:cNvCxnSpPr>
              <a:cxnSpLocks/>
            </p:cNvCxnSpPr>
            <p:nvPr/>
          </p:nvCxnSpPr>
          <p:spPr>
            <a:xfrm>
              <a:off x="-226290" y="2711705"/>
              <a:ext cx="5591018" cy="265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grpSp>
      <p:sp>
        <p:nvSpPr>
          <p:cNvPr id="3" name="Title 2">
            <a:extLst>
              <a:ext uri="{FF2B5EF4-FFF2-40B4-BE49-F238E27FC236}">
                <a16:creationId xmlns:a16="http://schemas.microsoft.com/office/drawing/2014/main" id="{50486F44-D55C-804D-A697-612B61462BB3}"/>
              </a:ext>
            </a:extLst>
          </p:cNvPr>
          <p:cNvSpPr>
            <a:spLocks noGrp="1"/>
          </p:cNvSpPr>
          <p:nvPr>
            <p:ph type="title"/>
          </p:nvPr>
        </p:nvSpPr>
        <p:spPr/>
        <p:txBody>
          <a:bodyPr lIns="91440" tIns="45720" rIns="91440" bIns="45720" anchor="t"/>
          <a:lstStyle/>
          <a:p>
            <a:r>
              <a:rPr lang="en-US" sz="3600" dirty="0">
                <a:latin typeface="Calibri" panose="020F0502020204030204" pitchFamily="34" charset="0"/>
                <a:cs typeface="Calibri" panose="020F0502020204030204" pitchFamily="34" charset="0"/>
              </a:rPr>
              <a:t>Evolution of DT Initiative</a:t>
            </a:r>
            <a:endParaRPr lang="en-US" sz="3600" dirty="0">
              <a:latin typeface="Calibri" panose="020F0502020204030204" pitchFamily="34" charset="0"/>
              <a:ea typeface="Calibri Light"/>
              <a:cs typeface="Calibri" panose="020F0502020204030204" pitchFamily="34" charset="0"/>
            </a:endParaRPr>
          </a:p>
        </p:txBody>
      </p:sp>
      <p:sp>
        <p:nvSpPr>
          <p:cNvPr id="5" name="Freeform: Shape 4">
            <a:extLst>
              <a:ext uri="{FF2B5EF4-FFF2-40B4-BE49-F238E27FC236}">
                <a16:creationId xmlns:a16="http://schemas.microsoft.com/office/drawing/2014/main" id="{2A0CD811-BE65-A3FF-7838-643D04C0C564}"/>
              </a:ext>
            </a:extLst>
          </p:cNvPr>
          <p:cNvSpPr/>
          <p:nvPr/>
        </p:nvSpPr>
        <p:spPr>
          <a:xfrm rot="18517211" flipV="1">
            <a:off x="2509991" y="3046965"/>
            <a:ext cx="1732846" cy="1468120"/>
          </a:xfrm>
          <a:custGeom>
            <a:avLst/>
            <a:gdLst>
              <a:gd name="connsiteX0" fmla="*/ 0 w 1893824"/>
              <a:gd name="connsiteY0" fmla="*/ 0 h 1468120"/>
              <a:gd name="connsiteX1" fmla="*/ 1893824 w 1893824"/>
              <a:gd name="connsiteY1" fmla="*/ 0 h 1468120"/>
              <a:gd name="connsiteX2" fmla="*/ 1893824 w 1893824"/>
              <a:gd name="connsiteY2" fmla="*/ 1468120 h 1468120"/>
              <a:gd name="connsiteX3" fmla="*/ 0 w 1893824"/>
              <a:gd name="connsiteY3" fmla="*/ 1468120 h 1468120"/>
              <a:gd name="connsiteX4" fmla="*/ 0 w 1893824"/>
              <a:gd name="connsiteY4" fmla="*/ 0 h 1468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824" h="1468120">
                <a:moveTo>
                  <a:pt x="0" y="0"/>
                </a:moveTo>
                <a:lnTo>
                  <a:pt x="1893824" y="0"/>
                </a:lnTo>
                <a:lnTo>
                  <a:pt x="1893824" y="1468120"/>
                </a:lnTo>
                <a:lnTo>
                  <a:pt x="0" y="1468120"/>
                </a:lnTo>
                <a:lnTo>
                  <a:pt x="0" y="0"/>
                </a:lnTo>
                <a:close/>
              </a:path>
            </a:pathLst>
          </a:custGeom>
          <a:noFill/>
          <a:ln>
            <a:noFill/>
          </a:ln>
          <a:effectLst/>
        </p:spPr>
        <p:txBody>
          <a:bodyPr spcFirstLastPara="0" vert="horz" wrap="square" lIns="111978" tIns="0" rIns="0" bIns="0" numCol="1" spcCol="1270" anchor="t" anchorCtr="0">
            <a:noAutofit/>
          </a:bodyPr>
          <a:lstStyle/>
          <a:p>
            <a:pPr marL="0" marR="0" lvl="0" indent="0" defTabSz="2711450" eaLnBrk="1" fontAlgn="auto" latinLnBrk="0" hangingPunct="1">
              <a:lnSpc>
                <a:spcPct val="90000"/>
              </a:lnSpc>
              <a:spcBef>
                <a:spcPct val="0"/>
              </a:spcBef>
              <a:spcAft>
                <a:spcPct val="35000"/>
              </a:spcAft>
              <a:buClrTx/>
              <a:buSzTx/>
              <a:buFontTx/>
              <a:buNone/>
              <a:tabLst/>
              <a:defRPr/>
            </a:pPr>
            <a:endParaRPr kumimoji="0" lang="en-US" sz="6100" b="0" i="0" u="none" strike="noStrike" kern="0" cap="none" spc="0" normalizeH="0" baseline="0" noProof="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FA0AB5E-999E-34C7-CE6D-44B1B35C23BC}"/>
              </a:ext>
            </a:extLst>
          </p:cNvPr>
          <p:cNvSpPr txBox="1"/>
          <p:nvPr/>
        </p:nvSpPr>
        <p:spPr>
          <a:xfrm>
            <a:off x="3100409" y="5933317"/>
            <a:ext cx="1922829" cy="246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300" normalizeH="0" baseline="0" noProof="0">
                <a:ln>
                  <a:noFill/>
                </a:ln>
                <a:solidFill>
                  <a:srgbClr val="4F81BD">
                    <a:lumMod val="75000"/>
                  </a:srgbClr>
                </a:solidFill>
                <a:effectLst/>
                <a:uLnTx/>
                <a:uFillTx/>
                <a:latin typeface="Helvetica" pitchFamily="2" charset="0"/>
              </a:rPr>
              <a:t>JOINING FORCES</a:t>
            </a:r>
            <a:endParaRPr kumimoji="0" lang="en-US" sz="1000" b="0" i="0" u="none" strike="noStrike" kern="0" cap="none" spc="300" normalizeH="0" baseline="0" noProof="0">
              <a:ln>
                <a:noFill/>
              </a:ln>
              <a:solidFill>
                <a:srgbClr val="4F81BD">
                  <a:lumMod val="75000"/>
                </a:srgbClr>
              </a:solidFill>
              <a:effectLst/>
              <a:uLnTx/>
              <a:uFillTx/>
            </a:endParaRPr>
          </a:p>
        </p:txBody>
      </p:sp>
      <p:cxnSp>
        <p:nvCxnSpPr>
          <p:cNvPr id="7" name="Straight Arrow Connector 6">
            <a:extLst>
              <a:ext uri="{FF2B5EF4-FFF2-40B4-BE49-F238E27FC236}">
                <a16:creationId xmlns:a16="http://schemas.microsoft.com/office/drawing/2014/main" id="{D75D891E-6D69-87F3-1749-F417C8A97150}"/>
              </a:ext>
              <a:ext uri="{C183D7F6-B498-43B3-948B-1728B52AA6E4}">
                <adec:decorative xmlns:adec="http://schemas.microsoft.com/office/drawing/2017/decorative" val="1"/>
              </a:ext>
            </a:extLst>
          </p:cNvPr>
          <p:cNvCxnSpPr>
            <a:cxnSpLocks/>
          </p:cNvCxnSpPr>
          <p:nvPr/>
        </p:nvCxnSpPr>
        <p:spPr>
          <a:xfrm>
            <a:off x="2232899" y="6056427"/>
            <a:ext cx="796820" cy="0"/>
          </a:xfrm>
          <a:prstGeom prst="straightConnector1">
            <a:avLst/>
          </a:prstGeom>
          <a:solidFill>
            <a:srgbClr val="C0504D"/>
          </a:solidFill>
          <a:ln w="28575" cap="flat" cmpd="sng" algn="ctr">
            <a:solidFill>
              <a:srgbClr val="C0504D"/>
            </a:solidFill>
            <a:prstDash val="solid"/>
            <a:tailEnd type="triangle"/>
          </a:ln>
          <a:effectLst/>
        </p:spPr>
      </p:cxnSp>
      <p:sp>
        <p:nvSpPr>
          <p:cNvPr id="8" name="Rectangle 7">
            <a:extLst>
              <a:ext uri="{FF2B5EF4-FFF2-40B4-BE49-F238E27FC236}">
                <a16:creationId xmlns:a16="http://schemas.microsoft.com/office/drawing/2014/main" id="{294194DA-F3FA-F496-4889-85A01022D888}"/>
              </a:ext>
            </a:extLst>
          </p:cNvPr>
          <p:cNvSpPr/>
          <p:nvPr/>
        </p:nvSpPr>
        <p:spPr>
          <a:xfrm>
            <a:off x="286519" y="6199133"/>
            <a:ext cx="2743200" cy="499927"/>
          </a:xfrm>
          <a:prstGeom prst="rect">
            <a:avLst/>
          </a:prstGeom>
          <a:solidFill>
            <a:srgbClr val="C0504D"/>
          </a:solidFill>
          <a:ln w="25400" cap="flat" cmpd="sng" algn="ctr">
            <a:noFill/>
            <a:prstDash val="solid"/>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Where We Seeded Early Wins       and Sparked Change</a:t>
            </a:r>
          </a:p>
        </p:txBody>
      </p:sp>
      <p:sp>
        <p:nvSpPr>
          <p:cNvPr id="9" name="TextBox 8">
            <a:extLst>
              <a:ext uri="{FF2B5EF4-FFF2-40B4-BE49-F238E27FC236}">
                <a16:creationId xmlns:a16="http://schemas.microsoft.com/office/drawing/2014/main" id="{5632ABD0-6946-7687-C500-B5418D0F63C0}"/>
              </a:ext>
            </a:extLst>
          </p:cNvPr>
          <p:cNvSpPr txBox="1"/>
          <p:nvPr/>
        </p:nvSpPr>
        <p:spPr>
          <a:xfrm>
            <a:off x="282576" y="5928157"/>
            <a:ext cx="1978543" cy="24622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300" normalizeH="0" baseline="0" noProof="0">
                <a:ln>
                  <a:noFill/>
                </a:ln>
                <a:solidFill>
                  <a:srgbClr val="C0504D"/>
                </a:solidFill>
                <a:effectLst/>
                <a:uLnTx/>
                <a:uFillTx/>
                <a:latin typeface="Helvetica" pitchFamily="2" charset="0"/>
              </a:rPr>
              <a:t>GETTING STARTED</a:t>
            </a:r>
            <a:endParaRPr kumimoji="0" lang="en-US" sz="1000" b="0" i="0" u="none" strike="noStrike" kern="0" cap="none" spc="300" normalizeH="0" baseline="0" noProof="0">
              <a:ln>
                <a:noFill/>
              </a:ln>
              <a:solidFill>
                <a:srgbClr val="C0504D"/>
              </a:solidFill>
              <a:effectLst/>
              <a:uLnTx/>
              <a:uFillTx/>
            </a:endParaRPr>
          </a:p>
        </p:txBody>
      </p:sp>
      <p:sp>
        <p:nvSpPr>
          <p:cNvPr id="10" name="Rectangle 9">
            <a:extLst>
              <a:ext uri="{FF2B5EF4-FFF2-40B4-BE49-F238E27FC236}">
                <a16:creationId xmlns:a16="http://schemas.microsoft.com/office/drawing/2014/main" id="{A4EF1C16-AD64-2B39-11F9-D63650F3596F}"/>
              </a:ext>
            </a:extLst>
          </p:cNvPr>
          <p:cNvSpPr/>
          <p:nvPr/>
        </p:nvSpPr>
        <p:spPr>
          <a:xfrm>
            <a:off x="3114748" y="6199133"/>
            <a:ext cx="2743200" cy="499927"/>
          </a:xfrm>
          <a:prstGeom prst="rect">
            <a:avLst/>
          </a:prstGeom>
          <a:solidFill>
            <a:srgbClr val="4F81BD"/>
          </a:solidFill>
          <a:ln w="25400" cap="flat" cmpd="sng" algn="ctr">
            <a:noFill/>
            <a:prstDash val="solid"/>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Where we built coalitions to    attack select challenges</a:t>
            </a:r>
          </a:p>
        </p:txBody>
      </p:sp>
      <p:sp>
        <p:nvSpPr>
          <p:cNvPr id="11" name="Rectangle 10">
            <a:extLst>
              <a:ext uri="{FF2B5EF4-FFF2-40B4-BE49-F238E27FC236}">
                <a16:creationId xmlns:a16="http://schemas.microsoft.com/office/drawing/2014/main" id="{3DB16020-4C92-F168-FB00-7D7818F091E6}"/>
              </a:ext>
            </a:extLst>
          </p:cNvPr>
          <p:cNvSpPr/>
          <p:nvPr/>
        </p:nvSpPr>
        <p:spPr>
          <a:xfrm>
            <a:off x="5942977" y="6199133"/>
            <a:ext cx="2743200" cy="499927"/>
          </a:xfrm>
          <a:prstGeom prst="rect">
            <a:avLst/>
          </a:prstGeom>
          <a:solidFill>
            <a:srgbClr val="8064A2"/>
          </a:solidFill>
          <a:ln w="25400" cap="flat" cmpd="sng" algn="ctr">
            <a:noFill/>
            <a:prstDash val="solid"/>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Where began to intentionally work together for key results </a:t>
            </a:r>
          </a:p>
        </p:txBody>
      </p:sp>
      <p:sp>
        <p:nvSpPr>
          <p:cNvPr id="12" name="Rectangle 11">
            <a:extLst>
              <a:ext uri="{FF2B5EF4-FFF2-40B4-BE49-F238E27FC236}">
                <a16:creationId xmlns:a16="http://schemas.microsoft.com/office/drawing/2014/main" id="{4651831F-0F48-0067-8E24-7B2A239EE9B3}"/>
              </a:ext>
            </a:extLst>
          </p:cNvPr>
          <p:cNvSpPr/>
          <p:nvPr/>
        </p:nvSpPr>
        <p:spPr>
          <a:xfrm>
            <a:off x="8771205" y="6199132"/>
            <a:ext cx="3063953" cy="499927"/>
          </a:xfrm>
          <a:prstGeom prst="rect">
            <a:avLst/>
          </a:prstGeom>
          <a:solidFill>
            <a:srgbClr val="9BBB59">
              <a:lumMod val="75000"/>
            </a:srgbClr>
          </a:solidFill>
          <a:ln w="25400" cap="flat" cmpd="sng" algn="ctr">
            <a:noFill/>
            <a:prstDash val="solid"/>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Where we invested strategically across the agency </a:t>
            </a:r>
          </a:p>
        </p:txBody>
      </p:sp>
      <p:cxnSp>
        <p:nvCxnSpPr>
          <p:cNvPr id="13" name="Straight Arrow Connector 12">
            <a:extLst>
              <a:ext uri="{FF2B5EF4-FFF2-40B4-BE49-F238E27FC236}">
                <a16:creationId xmlns:a16="http://schemas.microsoft.com/office/drawing/2014/main" id="{1016248D-A01A-38E6-69B4-4B55AD1AE4FB}"/>
              </a:ext>
              <a:ext uri="{C183D7F6-B498-43B3-948B-1728B52AA6E4}">
                <adec:decorative xmlns:adec="http://schemas.microsoft.com/office/drawing/2017/decorative" val="1"/>
              </a:ext>
            </a:extLst>
          </p:cNvPr>
          <p:cNvCxnSpPr>
            <a:cxnSpLocks/>
          </p:cNvCxnSpPr>
          <p:nvPr/>
        </p:nvCxnSpPr>
        <p:spPr>
          <a:xfrm>
            <a:off x="5016440" y="6056427"/>
            <a:ext cx="796820" cy="0"/>
          </a:xfrm>
          <a:prstGeom prst="straightConnector1">
            <a:avLst/>
          </a:prstGeom>
          <a:solidFill>
            <a:srgbClr val="C0504D"/>
          </a:solidFill>
          <a:ln w="28575" cap="flat" cmpd="sng" algn="ctr">
            <a:solidFill>
              <a:srgbClr val="4F81BD"/>
            </a:solidFill>
            <a:prstDash val="solid"/>
            <a:tailEnd type="triangle"/>
          </a:ln>
          <a:effectLst/>
        </p:spPr>
      </p:cxnSp>
      <p:sp>
        <p:nvSpPr>
          <p:cNvPr id="14" name="TextBox 13">
            <a:extLst>
              <a:ext uri="{FF2B5EF4-FFF2-40B4-BE49-F238E27FC236}">
                <a16:creationId xmlns:a16="http://schemas.microsoft.com/office/drawing/2014/main" id="{43EAAB6B-B63A-1B10-4008-48F69EA1F3FB}"/>
              </a:ext>
            </a:extLst>
          </p:cNvPr>
          <p:cNvSpPr txBox="1"/>
          <p:nvPr/>
        </p:nvSpPr>
        <p:spPr>
          <a:xfrm>
            <a:off x="5897398" y="5933317"/>
            <a:ext cx="2365113"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300" normalizeH="0" baseline="0" noProof="0">
                <a:ln>
                  <a:noFill/>
                </a:ln>
                <a:solidFill>
                  <a:srgbClr val="8064A2"/>
                </a:solidFill>
                <a:effectLst/>
                <a:uLnTx/>
                <a:uFillTx/>
                <a:latin typeface="Helvetica" pitchFamily="2" charset="0"/>
              </a:rPr>
              <a:t>BUILDING MOMENTUM</a:t>
            </a:r>
            <a:endParaRPr kumimoji="0" lang="en-US" sz="1000" b="0" i="0" u="none" strike="noStrike" kern="0" cap="none" spc="300" normalizeH="0" baseline="0" noProof="0">
              <a:ln>
                <a:noFill/>
              </a:ln>
              <a:solidFill>
                <a:srgbClr val="8064A2"/>
              </a:solidFill>
              <a:effectLst/>
              <a:uLnTx/>
              <a:uFillTx/>
            </a:endParaRPr>
          </a:p>
        </p:txBody>
      </p:sp>
      <p:cxnSp>
        <p:nvCxnSpPr>
          <p:cNvPr id="15" name="Straight Arrow Connector 14">
            <a:extLst>
              <a:ext uri="{FF2B5EF4-FFF2-40B4-BE49-F238E27FC236}">
                <a16:creationId xmlns:a16="http://schemas.microsoft.com/office/drawing/2014/main" id="{8BD3FCE4-0883-F89A-D3A3-A4E2F4D39276}"/>
              </a:ext>
              <a:ext uri="{C183D7F6-B498-43B3-948B-1728B52AA6E4}">
                <adec:decorative xmlns:adec="http://schemas.microsoft.com/office/drawing/2017/decorative" val="1"/>
              </a:ext>
            </a:extLst>
          </p:cNvPr>
          <p:cNvCxnSpPr>
            <a:cxnSpLocks/>
            <a:stCxn id="14" idx="3"/>
          </p:cNvCxnSpPr>
          <p:nvPr/>
        </p:nvCxnSpPr>
        <p:spPr>
          <a:xfrm flipV="1">
            <a:off x="8262511" y="6056427"/>
            <a:ext cx="347738" cy="1"/>
          </a:xfrm>
          <a:prstGeom prst="straightConnector1">
            <a:avLst/>
          </a:prstGeom>
          <a:solidFill>
            <a:srgbClr val="C0504D"/>
          </a:solidFill>
          <a:ln w="28575" cap="flat" cmpd="sng" algn="ctr">
            <a:solidFill>
              <a:srgbClr val="8064A2"/>
            </a:solidFill>
            <a:prstDash val="solid"/>
            <a:tailEnd type="triangle"/>
          </a:ln>
          <a:effectLst/>
        </p:spPr>
      </p:cxnSp>
      <p:sp>
        <p:nvSpPr>
          <p:cNvPr id="16" name="TextBox 15">
            <a:extLst>
              <a:ext uri="{FF2B5EF4-FFF2-40B4-BE49-F238E27FC236}">
                <a16:creationId xmlns:a16="http://schemas.microsoft.com/office/drawing/2014/main" id="{06BCD647-17DA-DB31-C058-4242BE406E03}"/>
              </a:ext>
            </a:extLst>
          </p:cNvPr>
          <p:cNvSpPr txBox="1"/>
          <p:nvPr/>
        </p:nvSpPr>
        <p:spPr>
          <a:xfrm>
            <a:off x="8748175" y="5933317"/>
            <a:ext cx="2766231" cy="24622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300" normalizeH="0" baseline="0" noProof="0">
                <a:ln>
                  <a:noFill/>
                </a:ln>
                <a:solidFill>
                  <a:srgbClr val="9BBB59">
                    <a:lumMod val="50000"/>
                  </a:srgbClr>
                </a:solidFill>
                <a:effectLst/>
                <a:uLnTx/>
                <a:uFillTx/>
                <a:latin typeface="Helvetica" pitchFamily="2" charset="0"/>
              </a:rPr>
              <a:t>SCALING SOLUTIONS</a:t>
            </a:r>
            <a:endParaRPr kumimoji="0" lang="en-US" sz="1000" b="0" i="0" u="none" strike="noStrike" kern="0" cap="none" spc="300" normalizeH="0" baseline="0" noProof="0">
              <a:ln>
                <a:noFill/>
              </a:ln>
              <a:solidFill>
                <a:srgbClr val="9BBB59">
                  <a:lumMod val="50000"/>
                </a:srgbClr>
              </a:solidFill>
              <a:effectLst/>
              <a:uLnTx/>
              <a:uFillTx/>
            </a:endParaRPr>
          </a:p>
        </p:txBody>
      </p:sp>
      <p:cxnSp>
        <p:nvCxnSpPr>
          <p:cNvPr id="17" name="Straight Arrow Connector 16">
            <a:extLst>
              <a:ext uri="{FF2B5EF4-FFF2-40B4-BE49-F238E27FC236}">
                <a16:creationId xmlns:a16="http://schemas.microsoft.com/office/drawing/2014/main" id="{8E5CD412-4024-C646-B7C3-961303AA6FAA}"/>
              </a:ext>
              <a:ext uri="{C183D7F6-B498-43B3-948B-1728B52AA6E4}">
                <adec:decorative xmlns:adec="http://schemas.microsoft.com/office/drawing/2017/decorative" val="1"/>
              </a:ext>
            </a:extLst>
          </p:cNvPr>
          <p:cNvCxnSpPr>
            <a:cxnSpLocks/>
          </p:cNvCxnSpPr>
          <p:nvPr/>
        </p:nvCxnSpPr>
        <p:spPr>
          <a:xfrm>
            <a:off x="10862284" y="6056427"/>
            <a:ext cx="972875" cy="0"/>
          </a:xfrm>
          <a:prstGeom prst="straightConnector1">
            <a:avLst/>
          </a:prstGeom>
          <a:solidFill>
            <a:srgbClr val="C0504D"/>
          </a:solidFill>
          <a:ln w="28575" cap="flat" cmpd="sng" algn="ctr">
            <a:solidFill>
              <a:srgbClr val="9BBB59"/>
            </a:solidFill>
            <a:prstDash val="solid"/>
            <a:tailEnd type="triangle"/>
          </a:ln>
          <a:effectLst/>
        </p:spPr>
      </p:cxnSp>
      <p:sp>
        <p:nvSpPr>
          <p:cNvPr id="18" name="TextBox 17">
            <a:extLst>
              <a:ext uri="{FF2B5EF4-FFF2-40B4-BE49-F238E27FC236}">
                <a16:creationId xmlns:a16="http://schemas.microsoft.com/office/drawing/2014/main" id="{2B6F4FD8-F1EC-03AE-65A8-89F540B7F9AE}"/>
              </a:ext>
            </a:extLst>
          </p:cNvPr>
          <p:cNvSpPr txBox="1"/>
          <p:nvPr/>
        </p:nvSpPr>
        <p:spPr>
          <a:xfrm>
            <a:off x="341620" y="1968887"/>
            <a:ext cx="4583135" cy="830997"/>
          </a:xfrm>
          <a:prstGeom prst="rect">
            <a:avLst/>
          </a:prstGeom>
          <a:noFill/>
        </p:spPr>
        <p:txBody>
          <a:bodyPr wrap="square" lIns="91440" tIns="45720" rIns="91440" bIns="45720" anchor="t">
            <a:spAutoFit/>
          </a:bodyPr>
          <a:lstStyle/>
          <a:p>
            <a:pPr>
              <a:spcBef>
                <a:spcPts val="400"/>
              </a:spcBef>
              <a:defRPr/>
            </a:pPr>
            <a:r>
              <a:rPr lang="en-US" sz="1600">
                <a:solidFill>
                  <a:prstClr val="black"/>
                </a:solidFill>
                <a:latin typeface="Arial"/>
                <a:ea typeface="MS PGothic"/>
                <a:cs typeface="Arial"/>
              </a:rPr>
              <a:t>DT’s role evolved from </a:t>
            </a:r>
            <a:r>
              <a:rPr lang="en-US" sz="1600" b="1">
                <a:solidFill>
                  <a:srgbClr val="C0504D">
                    <a:lumMod val="75000"/>
                  </a:srgbClr>
                </a:solidFill>
                <a:latin typeface="Arial"/>
                <a:ea typeface="MS PGothic"/>
                <a:cs typeface="Arial"/>
              </a:rPr>
              <a:t>Igniter</a:t>
            </a:r>
            <a:r>
              <a:rPr lang="en-US" sz="1600">
                <a:solidFill>
                  <a:prstClr val="black"/>
                </a:solidFill>
                <a:latin typeface="Arial"/>
                <a:ea typeface="MS PGothic"/>
                <a:cs typeface="Arial"/>
              </a:rPr>
              <a:t> to </a:t>
            </a:r>
            <a:r>
              <a:rPr lang="en-US" sz="1600" b="1">
                <a:solidFill>
                  <a:srgbClr val="4F81BD">
                    <a:lumMod val="75000"/>
                  </a:srgbClr>
                </a:solidFill>
                <a:latin typeface="Arial"/>
                <a:ea typeface="MS PGothic"/>
                <a:cs typeface="Arial"/>
              </a:rPr>
              <a:t>Connecter</a:t>
            </a:r>
            <a:r>
              <a:rPr lang="en-US" sz="1600">
                <a:solidFill>
                  <a:srgbClr val="4F81BD">
                    <a:lumMod val="75000"/>
                  </a:srgbClr>
                </a:solidFill>
                <a:latin typeface="Arial"/>
                <a:ea typeface="MS PGothic"/>
                <a:cs typeface="Arial"/>
              </a:rPr>
              <a:t>,</a:t>
            </a:r>
            <a:r>
              <a:rPr lang="en-US" sz="1600">
                <a:solidFill>
                  <a:prstClr val="black"/>
                </a:solidFill>
                <a:latin typeface="Arial"/>
                <a:ea typeface="MS PGothic"/>
                <a:cs typeface="Arial"/>
              </a:rPr>
              <a:t> and now to </a:t>
            </a:r>
            <a:r>
              <a:rPr lang="en-US" sz="1600" b="1">
                <a:solidFill>
                  <a:srgbClr val="8064A2"/>
                </a:solidFill>
                <a:latin typeface="Arial"/>
                <a:ea typeface="MS PGothic"/>
                <a:cs typeface="Arial"/>
              </a:rPr>
              <a:t>Integrator</a:t>
            </a:r>
            <a:r>
              <a:rPr lang="en-US" sz="1600">
                <a:solidFill>
                  <a:prstClr val="black"/>
                </a:solidFill>
                <a:latin typeface="Arial"/>
                <a:ea typeface="MS PGothic"/>
                <a:cs typeface="Arial"/>
              </a:rPr>
              <a:t> and </a:t>
            </a:r>
            <a:r>
              <a:rPr lang="en-US" sz="1600" b="1">
                <a:solidFill>
                  <a:srgbClr val="77933C"/>
                </a:solidFill>
                <a:latin typeface="Arial"/>
                <a:ea typeface="MS PGothic"/>
                <a:cs typeface="Arial"/>
              </a:rPr>
              <a:t>Facilitator</a:t>
            </a:r>
            <a:r>
              <a:rPr lang="en-US" sz="1600">
                <a:solidFill>
                  <a:prstClr val="black"/>
                </a:solidFill>
                <a:latin typeface="Arial"/>
                <a:ea typeface="MS PGothic"/>
                <a:cs typeface="Arial"/>
              </a:rPr>
              <a:t> to enable NASA’s Transformation Journey.</a:t>
            </a:r>
          </a:p>
        </p:txBody>
      </p:sp>
      <p:sp>
        <p:nvSpPr>
          <p:cNvPr id="19" name="TextBox 18">
            <a:extLst>
              <a:ext uri="{FF2B5EF4-FFF2-40B4-BE49-F238E27FC236}">
                <a16:creationId xmlns:a16="http://schemas.microsoft.com/office/drawing/2014/main" id="{AAC9E06A-1306-098B-E673-A9D558D9A556}"/>
              </a:ext>
            </a:extLst>
          </p:cNvPr>
          <p:cNvSpPr txBox="1"/>
          <p:nvPr/>
        </p:nvSpPr>
        <p:spPr>
          <a:xfrm>
            <a:off x="341620" y="1485561"/>
            <a:ext cx="9328150" cy="369332"/>
          </a:xfrm>
          <a:prstGeom prst="rect">
            <a:avLst/>
          </a:prstGeom>
          <a:noFill/>
        </p:spPr>
        <p:txBody>
          <a:bodyPr wrap="square" lIns="91440" tIns="45720" rIns="91440" bIns="45720" anchor="t">
            <a:spAutoFit/>
          </a:bodyPr>
          <a:lstStyle/>
          <a:p>
            <a:r>
              <a:rPr lang="en-US" b="1">
                <a:solidFill>
                  <a:prstClr val="black"/>
                </a:solidFill>
                <a:latin typeface="Arial"/>
                <a:cs typeface="Arial"/>
              </a:rPr>
              <a:t>The DT Initiative’s focus has evolved as NASA’s DT journey has progressed</a:t>
            </a:r>
            <a:endParaRPr lang="en-US">
              <a:solidFill>
                <a:prstClr val="black"/>
              </a:solidFill>
              <a:latin typeface="Arial"/>
              <a:cs typeface="Arial"/>
            </a:endParaRPr>
          </a:p>
        </p:txBody>
      </p:sp>
      <p:sp>
        <p:nvSpPr>
          <p:cNvPr id="20" name="TextBox 19">
            <a:extLst>
              <a:ext uri="{FF2B5EF4-FFF2-40B4-BE49-F238E27FC236}">
                <a16:creationId xmlns:a16="http://schemas.microsoft.com/office/drawing/2014/main" id="{57B906CC-B536-3B51-EBAD-EDEE146B7480}"/>
              </a:ext>
            </a:extLst>
          </p:cNvPr>
          <p:cNvSpPr txBox="1"/>
          <p:nvPr/>
        </p:nvSpPr>
        <p:spPr>
          <a:xfrm>
            <a:off x="1302687" y="3458311"/>
            <a:ext cx="18473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1" name="TextBox 20">
            <a:extLst>
              <a:ext uri="{FF2B5EF4-FFF2-40B4-BE49-F238E27FC236}">
                <a16:creationId xmlns:a16="http://schemas.microsoft.com/office/drawing/2014/main" id="{ABA2CFAA-4454-7620-D4EF-7A33A4858E03}"/>
              </a:ext>
            </a:extLst>
          </p:cNvPr>
          <p:cNvSpPr txBox="1"/>
          <p:nvPr/>
        </p:nvSpPr>
        <p:spPr>
          <a:xfrm>
            <a:off x="221673" y="3480978"/>
            <a:ext cx="2114244" cy="954107"/>
          </a:xfrm>
          <a:prstGeom prst="rect">
            <a:avLst/>
          </a:prstGeom>
          <a:noFill/>
        </p:spPr>
        <p:txBody>
          <a:bodyPr wrap="square" rtlCol="0">
            <a:spAutoFit/>
          </a:bodyPr>
          <a:lstStyle/>
          <a:p>
            <a:pPr algn="ctr"/>
            <a:r>
              <a:rPr lang="en-US" sz="1400">
                <a:solidFill>
                  <a:srgbClr val="C0504D">
                    <a:lumMod val="75000"/>
                  </a:srgbClr>
                </a:solidFill>
                <a:latin typeface="Arial" panose="020B0604020202020204" pitchFamily="34" charset="0"/>
                <a:cs typeface="Arial" panose="020B0604020202020204" pitchFamily="34" charset="0"/>
              </a:rPr>
              <a:t>Mostly </a:t>
            </a:r>
            <a:r>
              <a:rPr lang="en-US" sz="1400" b="1">
                <a:solidFill>
                  <a:srgbClr val="C0504D">
                    <a:lumMod val="75000"/>
                  </a:srgbClr>
                </a:solidFill>
                <a:latin typeface="Arial" panose="020B0604020202020204" pitchFamily="34" charset="0"/>
                <a:cs typeface="Arial" panose="020B0604020202020204" pitchFamily="34" charset="0"/>
              </a:rPr>
              <a:t>smaller</a:t>
            </a:r>
            <a:r>
              <a:rPr lang="en-US" sz="1400">
                <a:solidFill>
                  <a:srgbClr val="C0504D">
                    <a:lumMod val="75000"/>
                  </a:srgbClr>
                </a:solidFill>
                <a:latin typeface="Arial" panose="020B0604020202020204" pitchFamily="34" charset="0"/>
                <a:cs typeface="Arial" panose="020B0604020202020204" pitchFamily="34" charset="0"/>
              </a:rPr>
              <a:t> </a:t>
            </a:r>
            <a:r>
              <a:rPr lang="en-US" sz="1400" b="1">
                <a:solidFill>
                  <a:srgbClr val="C0504D">
                    <a:lumMod val="75000"/>
                  </a:srgbClr>
                </a:solidFill>
                <a:latin typeface="Arial" panose="020B0604020202020204" pitchFamily="34" charset="0"/>
                <a:cs typeface="Arial" panose="020B0604020202020204" pitchFamily="34" charset="0"/>
              </a:rPr>
              <a:t>“early win” prototype projects </a:t>
            </a:r>
            <a:r>
              <a:rPr lang="en-US" sz="1400">
                <a:solidFill>
                  <a:srgbClr val="C0504D">
                    <a:lumMod val="75000"/>
                  </a:srgbClr>
                </a:solidFill>
                <a:latin typeface="Arial" panose="020B0604020202020204" pitchFamily="34" charset="0"/>
                <a:cs typeface="Arial" panose="020B0604020202020204" pitchFamily="34" charset="0"/>
              </a:rPr>
              <a:t>by single organizations</a:t>
            </a:r>
          </a:p>
        </p:txBody>
      </p:sp>
      <p:sp>
        <p:nvSpPr>
          <p:cNvPr id="22" name="TextBox 21">
            <a:extLst>
              <a:ext uri="{FF2B5EF4-FFF2-40B4-BE49-F238E27FC236}">
                <a16:creationId xmlns:a16="http://schemas.microsoft.com/office/drawing/2014/main" id="{B83F6726-ABB8-7750-A279-0CD60FA6C1A7}"/>
              </a:ext>
            </a:extLst>
          </p:cNvPr>
          <p:cNvSpPr txBox="1"/>
          <p:nvPr/>
        </p:nvSpPr>
        <p:spPr>
          <a:xfrm>
            <a:off x="3328947" y="3380953"/>
            <a:ext cx="2417379" cy="954107"/>
          </a:xfrm>
          <a:prstGeom prst="rect">
            <a:avLst/>
          </a:prstGeom>
          <a:noFill/>
        </p:spPr>
        <p:txBody>
          <a:bodyPr wrap="square" rtlCol="0">
            <a:spAutoFit/>
          </a:bodyPr>
          <a:lstStyle/>
          <a:p>
            <a:pPr algn="ctr"/>
            <a:r>
              <a:rPr lang="en-US" sz="1400">
                <a:solidFill>
                  <a:srgbClr val="4F81BD">
                    <a:lumMod val="75000"/>
                  </a:srgbClr>
                </a:solidFill>
                <a:latin typeface="Arial" panose="020B0604020202020204" pitchFamily="34" charset="0"/>
                <a:cs typeface="Arial" panose="020B0604020202020204" pitchFamily="34" charset="0"/>
              </a:rPr>
              <a:t>Launched </a:t>
            </a:r>
            <a:r>
              <a:rPr lang="en-US" sz="1400" b="1">
                <a:solidFill>
                  <a:srgbClr val="4F81BD">
                    <a:lumMod val="75000"/>
                  </a:srgbClr>
                </a:solidFill>
                <a:latin typeface="Arial" panose="020B0604020202020204" pitchFamily="34" charset="0"/>
                <a:cs typeface="Arial" panose="020B0604020202020204" pitchFamily="34" charset="0"/>
              </a:rPr>
              <a:t>larger</a:t>
            </a:r>
            <a:r>
              <a:rPr lang="en-US" sz="1400">
                <a:solidFill>
                  <a:srgbClr val="4F81BD">
                    <a:lumMod val="75000"/>
                  </a:srgbClr>
                </a:solidFill>
                <a:latin typeface="Arial" panose="020B0604020202020204" pitchFamily="34" charset="0"/>
                <a:cs typeface="Arial" panose="020B0604020202020204" pitchFamily="34" charset="0"/>
              </a:rPr>
              <a:t> </a:t>
            </a:r>
            <a:r>
              <a:rPr lang="en-US" sz="1400" b="1">
                <a:solidFill>
                  <a:srgbClr val="4F81BD">
                    <a:lumMod val="75000"/>
                  </a:srgbClr>
                </a:solidFill>
                <a:latin typeface="Arial" panose="020B0604020202020204" pitchFamily="34" charset="0"/>
                <a:cs typeface="Arial" panose="020B0604020202020204" pitchFamily="34" charset="0"/>
              </a:rPr>
              <a:t>multi-org “catalyst projects” </a:t>
            </a:r>
            <a:r>
              <a:rPr lang="en-US" sz="1400">
                <a:solidFill>
                  <a:srgbClr val="4F81BD">
                    <a:lumMod val="75000"/>
                  </a:srgbClr>
                </a:solidFill>
                <a:latin typeface="Arial" panose="020B0604020202020204" pitchFamily="34" charset="0"/>
                <a:cs typeface="Arial" panose="020B0604020202020204" pitchFamily="34" charset="0"/>
              </a:rPr>
              <a:t>where we were </a:t>
            </a:r>
            <a:r>
              <a:rPr lang="en-US" sz="1400" i="1">
                <a:solidFill>
                  <a:srgbClr val="4F81BD">
                    <a:lumMod val="75000"/>
                  </a:srgbClr>
                </a:solidFill>
                <a:latin typeface="Arial" panose="020B0604020202020204" pitchFamily="34" charset="0"/>
                <a:cs typeface="Arial" panose="020B0604020202020204" pitchFamily="34" charset="0"/>
              </a:rPr>
              <a:t>willing</a:t>
            </a:r>
            <a:r>
              <a:rPr lang="en-US" sz="1400">
                <a:solidFill>
                  <a:srgbClr val="4F81BD">
                    <a:lumMod val="75000"/>
                  </a:srgbClr>
                </a:solidFill>
                <a:latin typeface="Arial" panose="020B0604020202020204" pitchFamily="34" charset="0"/>
                <a:cs typeface="Arial" panose="020B0604020202020204" pitchFamily="34" charset="0"/>
              </a:rPr>
              <a:t> to team on common challenges</a:t>
            </a:r>
          </a:p>
        </p:txBody>
      </p:sp>
      <p:sp>
        <p:nvSpPr>
          <p:cNvPr id="23" name="TextBox 22">
            <a:extLst>
              <a:ext uri="{FF2B5EF4-FFF2-40B4-BE49-F238E27FC236}">
                <a16:creationId xmlns:a16="http://schemas.microsoft.com/office/drawing/2014/main" id="{98E0F453-5F5B-DC12-6496-DD54163370BB}"/>
              </a:ext>
            </a:extLst>
          </p:cNvPr>
          <p:cNvSpPr txBox="1"/>
          <p:nvPr/>
        </p:nvSpPr>
        <p:spPr>
          <a:xfrm>
            <a:off x="6208335" y="2623340"/>
            <a:ext cx="2832668" cy="1169551"/>
          </a:xfrm>
          <a:prstGeom prst="rect">
            <a:avLst/>
          </a:prstGeom>
          <a:noFill/>
        </p:spPr>
        <p:txBody>
          <a:bodyPr wrap="square" rtlCol="0">
            <a:spAutoFit/>
          </a:bodyPr>
          <a:lstStyle/>
          <a:p>
            <a:pPr algn="ctr"/>
            <a:r>
              <a:rPr lang="en-US" sz="1400">
                <a:solidFill>
                  <a:srgbClr val="8064A2">
                    <a:lumMod val="75000"/>
                  </a:srgbClr>
                </a:solidFill>
                <a:latin typeface="Arial" panose="020B0604020202020204" pitchFamily="34" charset="0"/>
                <a:cs typeface="Arial" panose="020B0604020202020204" pitchFamily="34" charset="0"/>
              </a:rPr>
              <a:t>Derived shared future state vision &amp; roadmaps for “transformation targets” </a:t>
            </a:r>
            <a:r>
              <a:rPr lang="en-US" sz="1400">
                <a:solidFill>
                  <a:srgbClr val="8064A2">
                    <a:lumMod val="75000"/>
                  </a:srgbClr>
                </a:solidFill>
                <a:latin typeface="Arial" panose="020B0604020202020204" pitchFamily="34" charset="0"/>
                <a:cs typeface="Arial" panose="020B0604020202020204" pitchFamily="34" charset="0"/>
                <a:sym typeface="Wingdings" panose="05000000000000000000" pitchFamily="2" charset="2"/>
              </a:rPr>
              <a:t>to </a:t>
            </a:r>
            <a:r>
              <a:rPr lang="en-US" sz="1400" b="1">
                <a:solidFill>
                  <a:srgbClr val="8064A2">
                    <a:lumMod val="75000"/>
                  </a:srgbClr>
                </a:solidFill>
                <a:latin typeface="Arial" panose="020B0604020202020204" pitchFamily="34" charset="0"/>
                <a:cs typeface="Arial" panose="020B0604020202020204" pitchFamily="34" charset="0"/>
                <a:sym typeface="Wingdings" panose="05000000000000000000" pitchFamily="2" charset="2"/>
              </a:rPr>
              <a:t>align/integrate</a:t>
            </a:r>
            <a:r>
              <a:rPr lang="en-US" sz="1400" b="1">
                <a:solidFill>
                  <a:srgbClr val="8064A2">
                    <a:lumMod val="75000"/>
                  </a:srgbClr>
                </a:solidFill>
                <a:latin typeface="Arial" panose="020B0604020202020204" pitchFamily="34" charset="0"/>
                <a:cs typeface="Arial" panose="020B0604020202020204" pitchFamily="34" charset="0"/>
              </a:rPr>
              <a:t> org DT plans via “Agency Roadmap Manager” (ARM)</a:t>
            </a:r>
          </a:p>
        </p:txBody>
      </p:sp>
      <p:sp>
        <p:nvSpPr>
          <p:cNvPr id="24" name="TextBox 23">
            <a:extLst>
              <a:ext uri="{FF2B5EF4-FFF2-40B4-BE49-F238E27FC236}">
                <a16:creationId xmlns:a16="http://schemas.microsoft.com/office/drawing/2014/main" id="{D9A77E50-EAAA-7F24-4A08-F89091DAF034}"/>
              </a:ext>
            </a:extLst>
          </p:cNvPr>
          <p:cNvSpPr txBox="1"/>
          <p:nvPr/>
        </p:nvSpPr>
        <p:spPr>
          <a:xfrm>
            <a:off x="9735715" y="3515127"/>
            <a:ext cx="1952663" cy="1815882"/>
          </a:xfrm>
          <a:prstGeom prst="rect">
            <a:avLst/>
          </a:prstGeom>
          <a:noFill/>
        </p:spPr>
        <p:txBody>
          <a:bodyPr wrap="square" rtlCol="0">
            <a:spAutoFit/>
          </a:bodyPr>
          <a:lstStyle/>
          <a:p>
            <a:pPr algn="ctr"/>
            <a:r>
              <a:rPr lang="en-US" sz="1400">
                <a:solidFill>
                  <a:srgbClr val="77933C"/>
                </a:solidFill>
                <a:latin typeface="Arial" panose="020B0604020202020204" pitchFamily="34" charset="0"/>
                <a:cs typeface="Arial" panose="020B0604020202020204" pitchFamily="34" charset="0"/>
              </a:rPr>
              <a:t>Identified duplication &amp; unfunded needs  across org DT plans &amp; facilitated </a:t>
            </a:r>
            <a:r>
              <a:rPr lang="en-US" sz="1400" b="1">
                <a:solidFill>
                  <a:srgbClr val="77933C"/>
                </a:solidFill>
                <a:latin typeface="Arial" panose="020B0604020202020204" pitchFamily="34" charset="0"/>
                <a:cs typeface="Arial" panose="020B0604020202020204" pitchFamily="34" charset="0"/>
              </a:rPr>
              <a:t>strategic investment in “IT modernization for transformation” (ITMX)</a:t>
            </a:r>
          </a:p>
        </p:txBody>
      </p:sp>
      <p:sp>
        <p:nvSpPr>
          <p:cNvPr id="25" name="Triangle 192">
            <a:extLst>
              <a:ext uri="{FF2B5EF4-FFF2-40B4-BE49-F238E27FC236}">
                <a16:creationId xmlns:a16="http://schemas.microsoft.com/office/drawing/2014/main" id="{1A7B5F42-F12D-3D1D-04BB-74B3524AFF8E}"/>
              </a:ext>
            </a:extLst>
          </p:cNvPr>
          <p:cNvSpPr/>
          <p:nvPr/>
        </p:nvSpPr>
        <p:spPr>
          <a:xfrm rot="184682">
            <a:off x="10663014" y="1289466"/>
            <a:ext cx="176545" cy="163110"/>
          </a:xfrm>
          <a:prstGeom prst="triangle">
            <a:avLst/>
          </a:prstGeom>
          <a:solidFill>
            <a:sysClr val="windowText" lastClr="0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Oval 25">
            <a:extLst>
              <a:ext uri="{FF2B5EF4-FFF2-40B4-BE49-F238E27FC236}">
                <a16:creationId xmlns:a16="http://schemas.microsoft.com/office/drawing/2014/main" id="{E214AF40-FF3C-8C39-6205-E071683D3D51}"/>
              </a:ext>
              <a:ext uri="{C183D7F6-B498-43B3-948B-1728B52AA6E4}">
                <adec:decorative xmlns:adec="http://schemas.microsoft.com/office/drawing/2017/decorative" val="1"/>
              </a:ext>
            </a:extLst>
          </p:cNvPr>
          <p:cNvSpPr/>
          <p:nvPr/>
        </p:nvSpPr>
        <p:spPr>
          <a:xfrm>
            <a:off x="568548" y="4588521"/>
            <a:ext cx="1281800" cy="1281800"/>
          </a:xfrm>
          <a:prstGeom prst="ellipse">
            <a:avLst/>
          </a:prstGeom>
          <a:solidFill>
            <a:srgbClr val="C0504D">
              <a:lumMod val="20000"/>
              <a:lumOff val="80000"/>
            </a:srgbClr>
          </a:solidFill>
          <a:ln w="25400" cap="flat" cmpd="sng" algn="ctr">
            <a:noFill/>
            <a:prstDash val="solid"/>
          </a:ln>
          <a:effectLst/>
        </p:spPr>
        <p:txBody>
          <a:bodyPr lIns="91440" tIns="91440" rIns="91440" b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FY21</a:t>
            </a:r>
            <a:r>
              <a:rPr kumimoji="0" lang="en-US" sz="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7" name="Oval 26">
            <a:extLst>
              <a:ext uri="{FF2B5EF4-FFF2-40B4-BE49-F238E27FC236}">
                <a16:creationId xmlns:a16="http://schemas.microsoft.com/office/drawing/2014/main" id="{1F24FE67-4BA0-838D-0C0A-87B463256050}"/>
              </a:ext>
              <a:ext uri="{C183D7F6-B498-43B3-948B-1728B52AA6E4}">
                <adec:decorative xmlns:adec="http://schemas.microsoft.com/office/drawing/2017/decorative" val="1"/>
              </a:ext>
            </a:extLst>
          </p:cNvPr>
          <p:cNvSpPr/>
          <p:nvPr/>
        </p:nvSpPr>
        <p:spPr>
          <a:xfrm>
            <a:off x="3896737" y="4445325"/>
            <a:ext cx="1281800" cy="1281800"/>
          </a:xfrm>
          <a:prstGeom prst="ellipse">
            <a:avLst/>
          </a:prstGeom>
          <a:solidFill>
            <a:srgbClr val="1F497D">
              <a:lumMod val="10000"/>
              <a:lumOff val="90000"/>
            </a:srgbClr>
          </a:solidFill>
          <a:ln w="25400" cap="flat" cmpd="sng" algn="ctr">
            <a:noFill/>
            <a:prstDash val="solid"/>
          </a:ln>
          <a:effectLst/>
        </p:spPr>
        <p:txBody>
          <a:bodyPr lIns="91440" tIns="91440" rIns="91440" b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FY22</a:t>
            </a:r>
            <a:r>
              <a:rPr kumimoji="0" lang="en-US" sz="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8" name="Oval 27">
            <a:extLst>
              <a:ext uri="{FF2B5EF4-FFF2-40B4-BE49-F238E27FC236}">
                <a16:creationId xmlns:a16="http://schemas.microsoft.com/office/drawing/2014/main" id="{8F41AB23-14C4-0A6D-4A89-039702FC8DD8}"/>
              </a:ext>
              <a:ext uri="{C183D7F6-B498-43B3-948B-1728B52AA6E4}">
                <adec:decorative xmlns:adec="http://schemas.microsoft.com/office/drawing/2017/decorative" val="1"/>
              </a:ext>
            </a:extLst>
          </p:cNvPr>
          <p:cNvSpPr/>
          <p:nvPr/>
        </p:nvSpPr>
        <p:spPr>
          <a:xfrm>
            <a:off x="6944502" y="3992606"/>
            <a:ext cx="1281800" cy="1281800"/>
          </a:xfrm>
          <a:prstGeom prst="ellipse">
            <a:avLst/>
          </a:prstGeom>
          <a:solidFill>
            <a:srgbClr val="8064A2">
              <a:lumMod val="20000"/>
              <a:lumOff val="80000"/>
            </a:srgbClr>
          </a:solidFill>
          <a:ln w="25400" cap="flat" cmpd="sng" algn="ctr">
            <a:noFill/>
            <a:prstDash val="solid"/>
          </a:ln>
          <a:effectLst/>
        </p:spPr>
        <p:txBody>
          <a:bodyPr lIns="91440" tIns="91440" rIns="91440" b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FY23</a:t>
            </a:r>
            <a:endParaRPr kumimoji="0" lang="en-US" sz="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48508F39-3A6E-E7E1-F08E-9F64982BA6F7}"/>
              </a:ext>
              <a:ext uri="{C183D7F6-B498-43B3-948B-1728B52AA6E4}">
                <adec:decorative xmlns:adec="http://schemas.microsoft.com/office/drawing/2017/decorative" val="1"/>
              </a:ext>
            </a:extLst>
          </p:cNvPr>
          <p:cNvSpPr/>
          <p:nvPr/>
        </p:nvSpPr>
        <p:spPr>
          <a:xfrm>
            <a:off x="9735715" y="2070620"/>
            <a:ext cx="1281800" cy="1281800"/>
          </a:xfrm>
          <a:prstGeom prst="ellipse">
            <a:avLst/>
          </a:prstGeom>
          <a:solidFill>
            <a:srgbClr val="9BBB59">
              <a:lumMod val="20000"/>
              <a:lumOff val="80000"/>
            </a:srgbClr>
          </a:solidFill>
          <a:ln w="25400" cap="flat" cmpd="sng" algn="ctr">
            <a:noFill/>
            <a:prstDash val="solid"/>
          </a:ln>
          <a:effectLst/>
        </p:spPr>
        <p:txBody>
          <a:bodyPr lIns="91440" tIns="91440" rIns="91440" b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FY24+</a:t>
            </a:r>
            <a:endParaRPr kumimoji="0" lang="en-US" sz="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6680447A-9765-18A7-16A9-8F2940C48B18}"/>
              </a:ext>
            </a:extLst>
          </p:cNvPr>
          <p:cNvSpPr txBox="1"/>
          <p:nvPr/>
        </p:nvSpPr>
        <p:spPr>
          <a:xfrm>
            <a:off x="661668" y="5000064"/>
            <a:ext cx="1095560"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200" normalizeH="0" baseline="0" noProof="0">
                <a:ln>
                  <a:noFill/>
                </a:ln>
                <a:solidFill>
                  <a:prstClr val="black"/>
                </a:solidFill>
                <a:effectLst/>
                <a:uLnTx/>
                <a:uFillTx/>
                <a:latin typeface="Helvetica" pitchFamily="2" charset="0"/>
              </a:rPr>
              <a:t>IGNITER</a:t>
            </a:r>
            <a:endParaRPr kumimoji="0" lang="en-US" sz="1000" b="0" i="0" u="none" strike="noStrike" kern="0" cap="none" spc="200" normalizeH="0" baseline="0" noProof="0">
              <a:ln>
                <a:noFill/>
              </a:ln>
              <a:solidFill>
                <a:prstClr val="black"/>
              </a:solidFill>
              <a:effectLst/>
              <a:uLnTx/>
              <a:uFillTx/>
            </a:endParaRPr>
          </a:p>
        </p:txBody>
      </p:sp>
      <p:sp>
        <p:nvSpPr>
          <p:cNvPr id="31" name="TextBox 30">
            <a:extLst>
              <a:ext uri="{FF2B5EF4-FFF2-40B4-BE49-F238E27FC236}">
                <a16:creationId xmlns:a16="http://schemas.microsoft.com/office/drawing/2014/main" id="{EEDC3695-B17C-11F2-1E1D-D24E0BA1BBC3}"/>
              </a:ext>
            </a:extLst>
          </p:cNvPr>
          <p:cNvSpPr txBox="1"/>
          <p:nvPr/>
        </p:nvSpPr>
        <p:spPr>
          <a:xfrm>
            <a:off x="3816679" y="4853539"/>
            <a:ext cx="1467527"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200" normalizeH="0" baseline="0" noProof="0">
                <a:ln>
                  <a:noFill/>
                </a:ln>
                <a:solidFill>
                  <a:prstClr val="black"/>
                </a:solidFill>
                <a:effectLst/>
                <a:uLnTx/>
                <a:uFillTx/>
                <a:latin typeface="Helvetica" pitchFamily="2" charset="0"/>
              </a:rPr>
              <a:t>CONNECTOR</a:t>
            </a:r>
            <a:endParaRPr kumimoji="0" lang="en-US" sz="1000" b="0" i="0" u="none" strike="noStrike" kern="0" cap="none" spc="200" normalizeH="0" baseline="0" noProof="0">
              <a:ln>
                <a:noFill/>
              </a:ln>
              <a:solidFill>
                <a:prstClr val="black"/>
              </a:solidFill>
              <a:effectLst/>
              <a:uLnTx/>
              <a:uFillTx/>
            </a:endParaRPr>
          </a:p>
        </p:txBody>
      </p:sp>
      <p:sp>
        <p:nvSpPr>
          <p:cNvPr id="32" name="TextBox 31">
            <a:extLst>
              <a:ext uri="{FF2B5EF4-FFF2-40B4-BE49-F238E27FC236}">
                <a16:creationId xmlns:a16="http://schemas.microsoft.com/office/drawing/2014/main" id="{D281C9A8-BA06-5A9C-E25F-0D873DC00611}"/>
              </a:ext>
            </a:extLst>
          </p:cNvPr>
          <p:cNvSpPr txBox="1"/>
          <p:nvPr/>
        </p:nvSpPr>
        <p:spPr>
          <a:xfrm>
            <a:off x="6851638" y="4407145"/>
            <a:ext cx="1467527"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200" normalizeH="0" baseline="0" noProof="0">
                <a:ln>
                  <a:noFill/>
                </a:ln>
                <a:solidFill>
                  <a:prstClr val="black"/>
                </a:solidFill>
                <a:effectLst/>
                <a:uLnTx/>
                <a:uFillTx/>
                <a:latin typeface="Helvetica" pitchFamily="2" charset="0"/>
              </a:rPr>
              <a:t>INTEGRATOR</a:t>
            </a:r>
            <a:endParaRPr kumimoji="0" lang="en-US" sz="1000" b="0" i="0" u="none" strike="noStrike" kern="0" cap="none" spc="200" normalizeH="0" baseline="0" noProof="0">
              <a:ln>
                <a:noFill/>
              </a:ln>
              <a:solidFill>
                <a:prstClr val="black"/>
              </a:solidFill>
              <a:effectLst/>
              <a:uLnTx/>
              <a:uFillTx/>
            </a:endParaRPr>
          </a:p>
        </p:txBody>
      </p:sp>
      <p:sp>
        <p:nvSpPr>
          <p:cNvPr id="33" name="TextBox 32">
            <a:extLst>
              <a:ext uri="{FF2B5EF4-FFF2-40B4-BE49-F238E27FC236}">
                <a16:creationId xmlns:a16="http://schemas.microsoft.com/office/drawing/2014/main" id="{D0956CC2-1A30-0F95-0100-E9FD7EE8BCDA}"/>
              </a:ext>
            </a:extLst>
          </p:cNvPr>
          <p:cNvSpPr txBox="1"/>
          <p:nvPr/>
        </p:nvSpPr>
        <p:spPr>
          <a:xfrm>
            <a:off x="9676913" y="2483298"/>
            <a:ext cx="1467527"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200" normalizeH="0" baseline="0" noProof="0">
                <a:ln>
                  <a:noFill/>
                </a:ln>
                <a:solidFill>
                  <a:prstClr val="black"/>
                </a:solidFill>
                <a:effectLst/>
                <a:uLnTx/>
                <a:uFillTx/>
                <a:latin typeface="Helvetica" pitchFamily="2" charset="0"/>
              </a:rPr>
              <a:t>FACILITATOR</a:t>
            </a:r>
            <a:endParaRPr kumimoji="0" lang="en-US" sz="1000" b="0" i="0" u="none" strike="noStrike" kern="0" cap="none" spc="200" normalizeH="0" baseline="0" noProof="0">
              <a:ln>
                <a:noFill/>
              </a:ln>
              <a:solidFill>
                <a:prstClr val="black"/>
              </a:solidFill>
              <a:effectLst/>
              <a:uLnTx/>
              <a:uFillTx/>
            </a:endParaRPr>
          </a:p>
        </p:txBody>
      </p:sp>
    </p:spTree>
    <p:extLst>
      <p:ext uri="{BB962C8B-B14F-4D97-AF65-F5344CB8AC3E}">
        <p14:creationId xmlns:p14="http://schemas.microsoft.com/office/powerpoint/2010/main" val="207701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nodePh="1">
                                  <p:stCondLst>
                                    <p:cond delay="0"/>
                                  </p:stCondLst>
                                  <p:endCondLst>
                                    <p:cond evt="begin" delay="0">
                                      <p:tn val="11"/>
                                    </p:cond>
                                  </p:end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p:bldP spid="10" grpId="0" animBg="1"/>
      <p:bldP spid="11" grpId="0" animBg="1"/>
      <p:bldP spid="12" grpId="0" animBg="1"/>
      <p:bldP spid="14" grpId="0"/>
      <p:bldP spid="16" grpId="0"/>
      <p:bldP spid="20" grpId="0"/>
      <p:bldP spid="21" grpId="0"/>
      <p:bldP spid="22" grpId="0"/>
      <p:bldP spid="23" grpId="0"/>
      <p:bldP spid="24" grpId="0"/>
      <p:bldP spid="26" grpId="0" animBg="1"/>
      <p:bldP spid="27" grpId="0" animBg="1"/>
      <p:bldP spid="28" grpId="0" animBg="1"/>
      <p:bldP spid="29" grpId="0" animBg="1"/>
      <p:bldP spid="30"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064366-019A-56A2-26DB-4C3A39A9F6AA}"/>
              </a:ext>
            </a:extLst>
          </p:cNvPr>
          <p:cNvSpPr txBox="1"/>
          <p:nvPr/>
        </p:nvSpPr>
        <p:spPr>
          <a:xfrm>
            <a:off x="291068" y="2462515"/>
            <a:ext cx="3476044" cy="2169825"/>
          </a:xfrm>
          <a:prstGeom prst="rect">
            <a:avLst/>
          </a:prstGeom>
          <a:noFill/>
        </p:spPr>
        <p:txBody>
          <a:bodyPr wrap="square" lIns="121920" tIns="60960" rIns="121920" bIns="60960" rtlCol="0" anchor="t">
            <a:spAutoFit/>
          </a:bodyPr>
          <a:lstStyle/>
          <a:p>
            <a:pPr defTabSz="1219170">
              <a:spcAft>
                <a:spcPts val="600"/>
              </a:spcAft>
              <a:buClr>
                <a:srgbClr val="000000"/>
              </a:buClr>
            </a:pPr>
            <a:r>
              <a:rPr lang="en-US" sz="1400" b="1" kern="0">
                <a:solidFill>
                  <a:srgbClr val="3375AA"/>
                </a:solidFill>
                <a:latin typeface="Arial"/>
                <a:cs typeface="Arial"/>
                <a:sym typeface="Arial"/>
              </a:rPr>
              <a:t>ARTIFICIAL INTELLIGENCE</a:t>
            </a:r>
          </a:p>
          <a:p>
            <a:pPr defTabSz="1219170">
              <a:buClr>
                <a:srgbClr val="000000"/>
              </a:buClr>
            </a:pPr>
            <a:r>
              <a:rPr lang="en-US" sz="1600" kern="0">
                <a:solidFill>
                  <a:srgbClr val="000000"/>
                </a:solidFill>
                <a:latin typeface="Arial"/>
                <a:cs typeface="Arial"/>
                <a:sym typeface="Arial"/>
              </a:rPr>
              <a:t>Computer systems that can perform tasks normally done by humans – reasoning, decision making, creating, etc.</a:t>
            </a:r>
          </a:p>
          <a:p>
            <a:pPr defTabSz="1219170">
              <a:buClr>
                <a:srgbClr val="000000"/>
              </a:buClr>
            </a:pPr>
            <a:r>
              <a:rPr lang="en-US" sz="1200" i="1" kern="0">
                <a:solidFill>
                  <a:prstClr val="white">
                    <a:lumMod val="50000"/>
                  </a:prstClr>
                </a:solidFill>
                <a:latin typeface="Arial"/>
                <a:cs typeface="Arial"/>
                <a:sym typeface="Arial"/>
              </a:rPr>
              <a:t>For official purposes, NASA uses the definition from the 2019 National Defense Authorization Act, a de facto government standard</a:t>
            </a:r>
          </a:p>
          <a:p>
            <a:pPr defTabSz="1219170">
              <a:buClr>
                <a:srgbClr val="000000"/>
              </a:buClr>
            </a:pPr>
            <a:endParaRPr lang="en-US" sz="1400" kern="0">
              <a:solidFill>
                <a:srgbClr val="000000"/>
              </a:solidFill>
              <a:latin typeface="Arial" panose="020B0604020202020204" pitchFamily="34" charset="0"/>
              <a:cs typeface="Arial" panose="020B0604020202020204" pitchFamily="34" charset="0"/>
              <a:sym typeface="Arial"/>
            </a:endParaRPr>
          </a:p>
        </p:txBody>
      </p:sp>
      <p:sp>
        <p:nvSpPr>
          <p:cNvPr id="6" name="TextBox 5">
            <a:extLst>
              <a:ext uri="{FF2B5EF4-FFF2-40B4-BE49-F238E27FC236}">
                <a16:creationId xmlns:a16="http://schemas.microsoft.com/office/drawing/2014/main" id="{ABEB9174-B0C9-DF98-30AA-DC9529096302}"/>
              </a:ext>
            </a:extLst>
          </p:cNvPr>
          <p:cNvSpPr txBox="1"/>
          <p:nvPr/>
        </p:nvSpPr>
        <p:spPr>
          <a:xfrm>
            <a:off x="8682186" y="3646089"/>
            <a:ext cx="3282176" cy="1400383"/>
          </a:xfrm>
          <a:prstGeom prst="rect">
            <a:avLst/>
          </a:prstGeom>
          <a:noFill/>
        </p:spPr>
        <p:txBody>
          <a:bodyPr wrap="square" lIns="121920" tIns="60960" rIns="121920" bIns="60960" rtlCol="0" anchor="t">
            <a:spAutoFit/>
          </a:bodyPr>
          <a:lstStyle/>
          <a:p>
            <a:pPr defTabSz="1219170">
              <a:spcAft>
                <a:spcPts val="600"/>
              </a:spcAft>
              <a:buClr>
                <a:srgbClr val="000000"/>
              </a:buClr>
            </a:pPr>
            <a:r>
              <a:rPr lang="en-US" sz="1400" b="1" kern="0">
                <a:solidFill>
                  <a:srgbClr val="3375AA"/>
                </a:solidFill>
                <a:latin typeface="Arial"/>
                <a:cs typeface="Arial"/>
                <a:sym typeface="Arial"/>
              </a:rPr>
              <a:t>MACHINE LEARNING</a:t>
            </a:r>
          </a:p>
          <a:p>
            <a:pPr defTabSz="1219170">
              <a:buClr>
                <a:srgbClr val="000000"/>
              </a:buClr>
            </a:pPr>
            <a:r>
              <a:rPr lang="en-US" sz="1600" kern="0">
                <a:solidFill>
                  <a:srgbClr val="000000"/>
                </a:solidFill>
                <a:latin typeface="Arial"/>
                <a:cs typeface="Arial"/>
                <a:sym typeface="Arial"/>
              </a:rPr>
              <a:t>Subset of AI that uses statistical methods to enable machines to improve with experience using datasets vs. programming</a:t>
            </a:r>
          </a:p>
        </p:txBody>
      </p:sp>
      <p:sp>
        <p:nvSpPr>
          <p:cNvPr id="7" name="TextBox 6">
            <a:extLst>
              <a:ext uri="{FF2B5EF4-FFF2-40B4-BE49-F238E27FC236}">
                <a16:creationId xmlns:a16="http://schemas.microsoft.com/office/drawing/2014/main" id="{BEDBF09D-0E80-24BE-3005-7B27E05CE3C6}"/>
              </a:ext>
            </a:extLst>
          </p:cNvPr>
          <p:cNvSpPr txBox="1"/>
          <p:nvPr/>
        </p:nvSpPr>
        <p:spPr>
          <a:xfrm>
            <a:off x="365267" y="5020101"/>
            <a:ext cx="3408755" cy="1154162"/>
          </a:xfrm>
          <a:prstGeom prst="rect">
            <a:avLst/>
          </a:prstGeom>
          <a:noFill/>
        </p:spPr>
        <p:txBody>
          <a:bodyPr wrap="square" lIns="121920" tIns="60960" rIns="121920" bIns="60960" rtlCol="0" anchor="t">
            <a:spAutoFit/>
          </a:bodyPr>
          <a:lstStyle/>
          <a:p>
            <a:pPr defTabSz="1219170">
              <a:spcAft>
                <a:spcPts val="600"/>
              </a:spcAft>
              <a:buClr>
                <a:srgbClr val="000000"/>
              </a:buClr>
            </a:pPr>
            <a:r>
              <a:rPr lang="en-US" sz="1400" b="1" kern="0">
                <a:solidFill>
                  <a:srgbClr val="537ABA"/>
                </a:solidFill>
                <a:latin typeface="Arial" panose="020B0604020202020204" pitchFamily="34" charset="0"/>
                <a:cs typeface="Arial" panose="020B0604020202020204" pitchFamily="34" charset="0"/>
                <a:sym typeface="Arial"/>
              </a:rPr>
              <a:t>DEEP LEARNING</a:t>
            </a:r>
          </a:p>
          <a:p>
            <a:pPr defTabSz="1219170">
              <a:buClr>
                <a:srgbClr val="000000"/>
              </a:buClr>
            </a:pPr>
            <a:r>
              <a:rPr lang="en-US" sz="1600" kern="0">
                <a:solidFill>
                  <a:srgbClr val="000000"/>
                </a:solidFill>
                <a:latin typeface="Arial"/>
                <a:cs typeface="Arial"/>
                <a:sym typeface="Arial"/>
              </a:rPr>
              <a:t>Subset of ML that uses neural networks (processing that imitates brain neurons)</a:t>
            </a:r>
          </a:p>
        </p:txBody>
      </p:sp>
      <p:pic>
        <p:nvPicPr>
          <p:cNvPr id="8" name="Picture 7" descr="Venn diagram with Artificial Intelligence in the biggest circle, Machine learning in the next smallest cirlcle, and deep learning in the smallest circle.">
            <a:extLst>
              <a:ext uri="{FF2B5EF4-FFF2-40B4-BE49-F238E27FC236}">
                <a16:creationId xmlns:a16="http://schemas.microsoft.com/office/drawing/2014/main" id="{6723ACC3-A351-DD72-3340-297D541CC7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74022" y="1966050"/>
            <a:ext cx="4714296" cy="4714296"/>
          </a:xfrm>
          <a:prstGeom prst="rect">
            <a:avLst/>
          </a:prstGeom>
        </p:spPr>
      </p:pic>
      <p:cxnSp>
        <p:nvCxnSpPr>
          <p:cNvPr id="9" name="Straight Connector 8">
            <a:extLst>
              <a:ext uri="{FF2B5EF4-FFF2-40B4-BE49-F238E27FC236}">
                <a16:creationId xmlns:a16="http://schemas.microsoft.com/office/drawing/2014/main" id="{EA619BDF-E211-3485-A658-BD826D917CE9}"/>
              </a:ext>
              <a:ext uri="{C183D7F6-B498-43B3-948B-1728B52AA6E4}">
                <adec:decorative xmlns:adec="http://schemas.microsoft.com/office/drawing/2017/decorative" val="1"/>
              </a:ext>
            </a:extLst>
          </p:cNvPr>
          <p:cNvCxnSpPr/>
          <p:nvPr/>
        </p:nvCxnSpPr>
        <p:spPr>
          <a:xfrm>
            <a:off x="3458595" y="2637811"/>
            <a:ext cx="1427356"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58CDD5E-0D19-0FE0-3AB1-DB72F19F91E9}"/>
              </a:ext>
              <a:ext uri="{C183D7F6-B498-43B3-948B-1728B52AA6E4}">
                <adec:decorative xmlns:adec="http://schemas.microsoft.com/office/drawing/2017/decorative" val="1"/>
              </a:ext>
            </a:extLst>
          </p:cNvPr>
          <p:cNvCxnSpPr>
            <a:cxnSpLocks/>
          </p:cNvCxnSpPr>
          <p:nvPr/>
        </p:nvCxnSpPr>
        <p:spPr>
          <a:xfrm>
            <a:off x="6971230" y="3832617"/>
            <a:ext cx="1710957"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1CB84F-D766-7C2D-8215-9AE200CBD97C}"/>
              </a:ext>
              <a:ext uri="{C183D7F6-B498-43B3-948B-1728B52AA6E4}">
                <adec:decorative xmlns:adec="http://schemas.microsoft.com/office/drawing/2017/decorative" val="1"/>
              </a:ext>
            </a:extLst>
          </p:cNvPr>
          <p:cNvCxnSpPr>
            <a:cxnSpLocks/>
          </p:cNvCxnSpPr>
          <p:nvPr/>
        </p:nvCxnSpPr>
        <p:spPr>
          <a:xfrm>
            <a:off x="2432683" y="5215367"/>
            <a:ext cx="3144644"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64503D7F-F516-DC71-DEBE-FF3C9DC5F70A}"/>
              </a:ext>
            </a:extLst>
          </p:cNvPr>
          <p:cNvSpPr>
            <a:spLocks noGrp="1"/>
          </p:cNvSpPr>
          <p:nvPr>
            <p:ph type="title"/>
          </p:nvPr>
        </p:nvSpPr>
        <p:spPr>
          <a:xfrm>
            <a:off x="3390515" y="-9691"/>
            <a:ext cx="8419683" cy="750443"/>
          </a:xfrm>
        </p:spPr>
        <p:txBody>
          <a:bodyPr/>
          <a:lstStyle/>
          <a:p>
            <a:pPr marL="0" marR="0" lvl="0" indent="0" defTabSz="914400" rtl="0" eaLnBrk="1" fontAlgn="auto" latinLnBrk="0" hangingPunct="1">
              <a:lnSpc>
                <a:spcPct val="100000"/>
              </a:lnSpc>
              <a:spcBef>
                <a:spcPts val="0"/>
              </a:spcBef>
              <a:spcAft>
                <a:spcPts val="0"/>
              </a:spcAft>
              <a:tabLst/>
              <a:defRPr/>
            </a:pPr>
            <a:r>
              <a:rPr kumimoji="0" lang="en-US" sz="3600" i="0" u="none" strike="noStrike" kern="1200" cap="none" spc="300" normalizeH="0" baseline="0" noProof="0" dirty="0">
                <a:ln>
                  <a:noFill/>
                </a:ln>
                <a:effectLst/>
                <a:uLnTx/>
                <a:uFillTx/>
                <a:latin typeface="Calibri" panose="020F0502020204030204" pitchFamily="34" charset="0"/>
                <a:ea typeface="+mn-ea"/>
                <a:cs typeface="Calibri" panose="020F0502020204030204" pitchFamily="34" charset="0"/>
              </a:rPr>
              <a:t>Digital Transformation:  </a:t>
            </a:r>
            <a:br>
              <a:rPr kumimoji="0" lang="en-US" sz="3600" i="0" u="none" strike="noStrike" kern="1200" cap="none" spc="300" normalizeH="0" baseline="0" noProof="0" dirty="0">
                <a:ln>
                  <a:noFill/>
                </a:ln>
                <a:effectLst/>
                <a:uLnTx/>
                <a:uFillTx/>
                <a:latin typeface="Calibri" panose="020F0502020204030204" pitchFamily="34" charset="0"/>
                <a:ea typeface="+mn-ea"/>
                <a:cs typeface="Calibri" panose="020F0502020204030204" pitchFamily="34" charset="0"/>
              </a:rPr>
            </a:br>
            <a:r>
              <a:rPr kumimoji="0" lang="en-US" sz="3600" i="0" u="none" strike="noStrike" kern="1200" cap="none" spc="300" normalizeH="0" baseline="0" noProof="0" dirty="0">
                <a:ln>
                  <a:noFill/>
                </a:ln>
                <a:effectLst/>
                <a:uLnTx/>
                <a:uFillTx/>
                <a:latin typeface="Calibri" panose="020F0502020204030204" pitchFamily="34" charset="0"/>
                <a:ea typeface="+mn-ea"/>
                <a:cs typeface="Calibri" panose="020F0502020204030204" pitchFamily="34" charset="0"/>
              </a:rPr>
              <a:t>Artificial Intelligence</a:t>
            </a:r>
            <a:endParaRPr lang="en-US" sz="3600"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67E5903-737F-1A54-870B-EF4830A98A49}"/>
              </a:ext>
            </a:extLst>
          </p:cNvPr>
          <p:cNvSpPr txBox="1"/>
          <p:nvPr/>
        </p:nvSpPr>
        <p:spPr>
          <a:xfrm>
            <a:off x="317142" y="1290783"/>
            <a:ext cx="11493056" cy="923330"/>
          </a:xfrm>
          <a:prstGeom prst="rect">
            <a:avLst/>
          </a:prstGeom>
          <a:noFill/>
        </p:spPr>
        <p:txBody>
          <a:bodyPr wrap="square">
            <a:spAutoFit/>
          </a:bodyPr>
          <a:lstStyle/>
          <a:p>
            <a:r>
              <a:rPr kumimoji="0" lang="en-US" sz="1800" b="0" i="0" u="none" strike="noStrike" kern="1200" cap="none" spc="100" normalizeH="0" baseline="0" noProof="0">
                <a:ln>
                  <a:noFill/>
                </a:ln>
                <a:effectLst/>
                <a:uLnTx/>
                <a:uFillTx/>
                <a:latin typeface="+mn-lt"/>
                <a:ea typeface="+mn-ea"/>
                <a:cs typeface="Arial"/>
              </a:rPr>
              <a:t>ARTIFICIAL INTELLIGENCE REFERS TO COMPUTER SYSTEMS THAT CAN PERFORM COMPLEX TASKS NORMALLY DONE BY HUMAN-REASONING, DECISION MAKING, CREATING, ETC. </a:t>
            </a:r>
            <a:br>
              <a:rPr kumimoji="0" lang="en-US" sz="1800" b="0" i="0" u="none" strike="noStrike" kern="1200" cap="none" spc="100" normalizeH="0" baseline="0" noProof="0">
                <a:ln>
                  <a:noFill/>
                </a:ln>
                <a:effectLst/>
                <a:uLnTx/>
                <a:uFillTx/>
                <a:latin typeface="+mn-lt"/>
                <a:ea typeface="+mn-ea"/>
                <a:cs typeface="Arial"/>
              </a:rPr>
            </a:br>
            <a:endParaRPr lang="en-US"/>
          </a:p>
        </p:txBody>
      </p:sp>
      <p:sp>
        <p:nvSpPr>
          <p:cNvPr id="15" name="Slide Number Placeholder 8">
            <a:extLst>
              <a:ext uri="{FF2B5EF4-FFF2-40B4-BE49-F238E27FC236}">
                <a16:creationId xmlns:a16="http://schemas.microsoft.com/office/drawing/2014/main" id="{1BA4CAA1-883B-D796-B0B9-6B5054EE6161}"/>
              </a:ext>
            </a:extLst>
          </p:cNvPr>
          <p:cNvSpPr>
            <a:spLocks noGrp="1"/>
          </p:cNvSpPr>
          <p:nvPr>
            <p:ph type="sldNum" sz="quarter" idx="12"/>
          </p:nvPr>
        </p:nvSpPr>
        <p:spPr>
          <a:xfrm>
            <a:off x="9201998" y="6346946"/>
            <a:ext cx="2743200" cy="365125"/>
          </a:xfrm>
        </p:spPr>
        <p:txBody>
          <a:bodyPr/>
          <a:lstStyle/>
          <a:p>
            <a:fld id="{B3EE031D-0B81-4140-BD2F-EEAEFF131BDC}" type="slidenum">
              <a:rPr lang="en-US" smtClean="0"/>
              <a:pPr/>
              <a:t>27</a:t>
            </a:fld>
            <a:endParaRPr lang="en-US"/>
          </a:p>
        </p:txBody>
      </p:sp>
    </p:spTree>
    <p:extLst>
      <p:ext uri="{BB962C8B-B14F-4D97-AF65-F5344CB8AC3E}">
        <p14:creationId xmlns:p14="http://schemas.microsoft.com/office/powerpoint/2010/main" val="338329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if the shape of a map of the USA formed by a crowd of people">
            <a:extLst>
              <a:ext uri="{FF2B5EF4-FFF2-40B4-BE49-F238E27FC236}">
                <a16:creationId xmlns:a16="http://schemas.microsoft.com/office/drawing/2014/main" id="{5CAE0D76-3BEE-1790-3C1F-608FF6B3AB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30204" y="1690097"/>
            <a:ext cx="4521555" cy="26843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a:extLst>
              <a:ext uri="{FF2B5EF4-FFF2-40B4-BE49-F238E27FC236}">
                <a16:creationId xmlns:a16="http://schemas.microsoft.com/office/drawing/2014/main" id="{68982F48-2136-3311-0B46-FA148A4797BE}"/>
              </a:ext>
            </a:extLst>
          </p:cNvPr>
          <p:cNvGraphicFramePr>
            <a:graphicFrameLocks noGrp="1"/>
          </p:cNvGraphicFramePr>
          <p:nvPr>
            <p:extLst>
              <p:ext uri="{D42A27DB-BD31-4B8C-83A1-F6EECF244321}">
                <p14:modId xmlns:p14="http://schemas.microsoft.com/office/powerpoint/2010/main" val="371274633"/>
              </p:ext>
            </p:extLst>
          </p:nvPr>
        </p:nvGraphicFramePr>
        <p:xfrm>
          <a:off x="-100360" y="4158744"/>
          <a:ext cx="12403874" cy="1940560"/>
        </p:xfrm>
        <a:graphic>
          <a:graphicData uri="http://schemas.openxmlformats.org/drawingml/2006/table">
            <a:tbl>
              <a:tblPr firstRow="1" bandRow="1">
                <a:tableStyleId>{5C22544A-7EE6-4342-B048-85BDC9FD1C3A}</a:tableStyleId>
              </a:tblPr>
              <a:tblGrid>
                <a:gridCol w="4219725">
                  <a:extLst>
                    <a:ext uri="{9D8B030D-6E8A-4147-A177-3AD203B41FA5}">
                      <a16:colId xmlns:a16="http://schemas.microsoft.com/office/drawing/2014/main" val="3188390816"/>
                    </a:ext>
                  </a:extLst>
                </a:gridCol>
                <a:gridCol w="1969201">
                  <a:extLst>
                    <a:ext uri="{9D8B030D-6E8A-4147-A177-3AD203B41FA5}">
                      <a16:colId xmlns:a16="http://schemas.microsoft.com/office/drawing/2014/main" val="3447388311"/>
                    </a:ext>
                  </a:extLst>
                </a:gridCol>
                <a:gridCol w="6214948">
                  <a:extLst>
                    <a:ext uri="{9D8B030D-6E8A-4147-A177-3AD203B41FA5}">
                      <a16:colId xmlns:a16="http://schemas.microsoft.com/office/drawing/2014/main" val="745328333"/>
                    </a:ext>
                  </a:extLst>
                </a:gridCol>
              </a:tblGrid>
              <a:tr h="457200">
                <a:tc>
                  <a:txBody>
                    <a:bodyPr/>
                    <a:lstStyle/>
                    <a:p>
                      <a:pPr algn="r"/>
                      <a:r>
                        <a:rPr lang="en-US" sz="2400" spc="0">
                          <a:solidFill>
                            <a:srgbClr val="3375AA"/>
                          </a:solidFill>
                          <a:latin typeface="Arial"/>
                          <a:cs typeface="Arial"/>
                        </a:rPr>
                        <a:t>THEN: AI for Gurus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1300" spc="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US" sz="2400" spc="0">
                          <a:solidFill>
                            <a:srgbClr val="3375AA"/>
                          </a:solidFill>
                          <a:latin typeface="Arial"/>
                          <a:cs typeface="Arial"/>
                        </a:rPr>
                        <a:t>NOW / SOON: AI for All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68992556"/>
                  </a:ext>
                </a:extLst>
              </a:tr>
              <a:tr h="370840">
                <a:tc>
                  <a:txBody>
                    <a:bodyPr/>
                    <a:lstStyle/>
                    <a:p>
                      <a:pPr algn="r"/>
                      <a:r>
                        <a:rPr lang="en-US" sz="1300" b="1">
                          <a:latin typeface="Arial"/>
                          <a:cs typeface="Arial"/>
                        </a:rPr>
                        <a:t>AI experts </a:t>
                      </a:r>
                      <a:r>
                        <a:rPr lang="en-US" sz="1300">
                          <a:latin typeface="Arial"/>
                          <a:cs typeface="Arial"/>
                        </a:rPr>
                        <a:t>at NASA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30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US" sz="1300" b="1">
                          <a:latin typeface="Arial"/>
                          <a:cs typeface="Arial"/>
                        </a:rPr>
                        <a:t>Every worker </a:t>
                      </a:r>
                      <a:r>
                        <a:rPr lang="en-US" sz="1300">
                          <a:latin typeface="Arial"/>
                          <a:cs typeface="Arial"/>
                        </a:rPr>
                        <a:t>at NASA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98339260"/>
                  </a:ext>
                </a:extLst>
              </a:tr>
              <a:tr h="370840">
                <a:tc>
                  <a:txBody>
                    <a:bodyPr/>
                    <a:lstStyle/>
                    <a:p>
                      <a:pPr algn="r"/>
                      <a:r>
                        <a:rPr lang="en-US" sz="1300">
                          <a:latin typeface="Arial"/>
                          <a:cs typeface="Arial"/>
                        </a:rPr>
                        <a:t>created </a:t>
                      </a:r>
                      <a:r>
                        <a:rPr lang="en-US" sz="1300" b="1">
                          <a:latin typeface="Arial"/>
                          <a:cs typeface="Arial"/>
                        </a:rPr>
                        <a:t>custom</a:t>
                      </a:r>
                      <a:r>
                        <a:rPr lang="en-US" sz="1300">
                          <a:latin typeface="Arial"/>
                          <a:cs typeface="Arial"/>
                        </a:rPr>
                        <a:t> AI tools</a:t>
                      </a:r>
                      <a:endParaRPr lang="en-US" sz="130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30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300">
                          <a:latin typeface="Arial"/>
                          <a:cs typeface="Arial"/>
                        </a:rPr>
                        <a:t>uses </a:t>
                      </a:r>
                      <a:r>
                        <a:rPr lang="en-US" sz="1300" b="1">
                          <a:latin typeface="Arial"/>
                          <a:cs typeface="Arial"/>
                        </a:rPr>
                        <a:t>powerful, plentiful, secure </a:t>
                      </a:r>
                      <a:r>
                        <a:rPr lang="en-US" sz="1300">
                          <a:latin typeface="Arial"/>
                          <a:cs typeface="Arial"/>
                        </a:rPr>
                        <a:t>AI tools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24912234"/>
                  </a:ext>
                </a:extLst>
              </a:tr>
              <a:tr h="370840">
                <a:tc>
                  <a:txBody>
                    <a:bodyPr/>
                    <a:lstStyle/>
                    <a:p>
                      <a:pPr algn="r"/>
                      <a:r>
                        <a:rPr lang="en-US" sz="1300">
                          <a:latin typeface="Arial"/>
                          <a:cs typeface="Arial"/>
                        </a:rPr>
                        <a:t>to perform </a:t>
                      </a:r>
                      <a:r>
                        <a:rPr lang="en-US" sz="1300" b="1">
                          <a:latin typeface="Arial"/>
                          <a:cs typeface="Arial"/>
                        </a:rPr>
                        <a:t>critical work </a:t>
                      </a:r>
                      <a:r>
                        <a:rPr lang="en-US" sz="1300" b="0">
                          <a:latin typeface="Arial"/>
                          <a:cs typeface="Arial"/>
                        </a:rPr>
                        <a:t>at</a:t>
                      </a:r>
                      <a:r>
                        <a:rPr lang="en-US" sz="1300">
                          <a:latin typeface="Arial"/>
                          <a:cs typeface="Arial"/>
                        </a:rPr>
                        <a:t> NASA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30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300">
                          <a:latin typeface="Arial"/>
                          <a:cs typeface="Arial"/>
                        </a:rPr>
                        <a:t>to augment all work across NASA Missions and Support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5541490"/>
                  </a:ext>
                </a:extLst>
              </a:tr>
              <a:tr h="370840">
                <a:tc>
                  <a:txBody>
                    <a:bodyPr/>
                    <a:lstStyle/>
                    <a:p>
                      <a:pPr algn="r"/>
                      <a:r>
                        <a:rPr lang="en-US" sz="1300">
                          <a:latin typeface="Arial"/>
                          <a:cs typeface="Arial"/>
                        </a:rPr>
                        <a:t>with </a:t>
                      </a:r>
                      <a:r>
                        <a:rPr lang="en-US" sz="1300" b="1">
                          <a:latin typeface="Arial"/>
                          <a:cs typeface="Arial"/>
                        </a:rPr>
                        <a:t>individual investments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30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300">
                          <a:latin typeface="Arial"/>
                          <a:cs typeface="Arial"/>
                        </a:rPr>
                        <a:t>with largely </a:t>
                      </a:r>
                      <a:r>
                        <a:rPr lang="en-US" sz="1300" b="1">
                          <a:latin typeface="Arial"/>
                          <a:cs typeface="Arial"/>
                        </a:rPr>
                        <a:t>shared investments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605941"/>
                  </a:ext>
                </a:extLst>
              </a:tr>
            </a:tbl>
          </a:graphicData>
        </a:graphic>
      </p:graphicFrame>
      <p:sp>
        <p:nvSpPr>
          <p:cNvPr id="5" name="Slide Number Placeholder 4">
            <a:extLst>
              <a:ext uri="{FF2B5EF4-FFF2-40B4-BE49-F238E27FC236}">
                <a16:creationId xmlns:a16="http://schemas.microsoft.com/office/drawing/2014/main" id="{D16805EB-5FA0-E550-ED4D-CECC92D230AB}"/>
              </a:ext>
            </a:extLst>
          </p:cNvPr>
          <p:cNvSpPr>
            <a:spLocks noGrp="1"/>
          </p:cNvSpPr>
          <p:nvPr>
            <p:ph type="sldNum" sz="quarter" idx="12"/>
          </p:nvPr>
        </p:nvSpPr>
        <p:spPr/>
        <p:txBody>
          <a:bodyPr/>
          <a:lstStyle/>
          <a:p>
            <a:fld id="{B3EE031D-0B81-4140-BD2F-EEAEFF131BDC}" type="slidenum">
              <a:rPr lang="en-US" smtClean="0"/>
              <a:pPr/>
              <a:t>28</a:t>
            </a:fld>
            <a:endParaRPr lang="en-US"/>
          </a:p>
        </p:txBody>
      </p:sp>
      <p:sp>
        <p:nvSpPr>
          <p:cNvPr id="2" name="Title 1">
            <a:extLst>
              <a:ext uri="{FF2B5EF4-FFF2-40B4-BE49-F238E27FC236}">
                <a16:creationId xmlns:a16="http://schemas.microsoft.com/office/drawing/2014/main" id="{687927BD-8A6B-A4EA-CF26-F497CCA88624}"/>
              </a:ext>
            </a:extLst>
          </p:cNvPr>
          <p:cNvSpPr>
            <a:spLocks noGrp="1"/>
          </p:cNvSpPr>
          <p:nvPr>
            <p:ph type="title"/>
          </p:nvPr>
        </p:nvSpPr>
        <p:spPr>
          <a:xfrm>
            <a:off x="3830374" y="262792"/>
            <a:ext cx="8054404" cy="750443"/>
          </a:xfrm>
        </p:spPr>
        <p:txBody>
          <a:bodyPr>
            <a:noAutofit/>
          </a:bodyPr>
          <a:lstStyle/>
          <a:p>
            <a:r>
              <a:rPr lang="en-US" sz="3600" dirty="0">
                <a:latin typeface="Calibri" panose="020F0502020204030204" pitchFamily="34" charset="0"/>
                <a:cs typeface="Calibri" panose="020F0502020204030204" pitchFamily="34" charset="0"/>
              </a:rPr>
              <a:t>What is Different About AI Today?</a:t>
            </a:r>
          </a:p>
        </p:txBody>
      </p:sp>
      <p:pic>
        <p:nvPicPr>
          <p:cNvPr id="1026" name="Picture 2" descr="Illustration of a team of scientists">
            <a:extLst>
              <a:ext uri="{FF2B5EF4-FFF2-40B4-BE49-F238E27FC236}">
                <a16:creationId xmlns:a16="http://schemas.microsoft.com/office/drawing/2014/main" id="{A3068A6E-5544-6E4F-115D-1078CC39FFE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9077" y="2121736"/>
            <a:ext cx="1937107" cy="166160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Illustration of a team of scientists">
            <a:extLst>
              <a:ext uri="{FF2B5EF4-FFF2-40B4-BE49-F238E27FC236}">
                <a16:creationId xmlns:a16="http://schemas.microsoft.com/office/drawing/2014/main" id="{9EB0166D-D44C-9508-E510-85CE7AD6DBE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876748" y="3363581"/>
            <a:ext cx="927005" cy="795164"/>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Right 14">
            <a:extLst>
              <a:ext uri="{FF2B5EF4-FFF2-40B4-BE49-F238E27FC236}">
                <a16:creationId xmlns:a16="http://schemas.microsoft.com/office/drawing/2014/main" id="{5AB5DBA9-906D-BE7C-B1BA-6AFC986075E1}"/>
              </a:ext>
              <a:ext uri="{C183D7F6-B498-43B3-948B-1728B52AA6E4}">
                <adec:decorative xmlns:adec="http://schemas.microsoft.com/office/drawing/2017/decorative" val="1"/>
              </a:ext>
            </a:extLst>
          </p:cNvPr>
          <p:cNvSpPr/>
          <p:nvPr/>
        </p:nvSpPr>
        <p:spPr>
          <a:xfrm>
            <a:off x="4332809" y="4652736"/>
            <a:ext cx="1651135" cy="1200857"/>
          </a:xfrm>
          <a:prstGeom prst="rightArrow">
            <a:avLst>
              <a:gd name="adj1" fmla="val 56155"/>
              <a:gd name="adj2" fmla="val 36553"/>
            </a:avLst>
          </a:prstGeom>
          <a:solidFill>
            <a:srgbClr val="9ABFB7"/>
          </a:solidFill>
          <a:ln>
            <a:noFill/>
          </a:ln>
          <a:effectLst/>
        </p:spPr>
        <p:style>
          <a:lnRef idx="0">
            <a:schemeClr val="accent6"/>
          </a:lnRef>
          <a:fillRef idx="3">
            <a:schemeClr val="accent6"/>
          </a:fillRef>
          <a:effectRef idx="3">
            <a:schemeClr val="accent6"/>
          </a:effectRef>
          <a:fontRef idx="minor">
            <a:schemeClr val="lt1"/>
          </a:fontRef>
        </p:style>
        <p:txBody>
          <a:bodyPr rtlCol="0" anchor="ctr"/>
          <a:lstStyle/>
          <a:p>
            <a:pPr algn="ctr" defTabSz="403423"/>
            <a:endParaRPr lang="en-US" sz="1600" b="1">
              <a:solidFill>
                <a:schemeClr val="tx1"/>
              </a:solidFill>
              <a:latin typeface="Calibri" panose="020F0502020204030204"/>
            </a:endParaRPr>
          </a:p>
        </p:txBody>
      </p:sp>
      <p:sp>
        <p:nvSpPr>
          <p:cNvPr id="11" name="TextBox 10">
            <a:extLst>
              <a:ext uri="{FF2B5EF4-FFF2-40B4-BE49-F238E27FC236}">
                <a16:creationId xmlns:a16="http://schemas.microsoft.com/office/drawing/2014/main" id="{48365AB3-2CD0-12CA-5BA2-A1E06AF38C19}"/>
              </a:ext>
            </a:extLst>
          </p:cNvPr>
          <p:cNvSpPr txBox="1"/>
          <p:nvPr/>
        </p:nvSpPr>
        <p:spPr>
          <a:xfrm>
            <a:off x="4332807" y="5083888"/>
            <a:ext cx="1651135" cy="338554"/>
          </a:xfrm>
          <a:prstGeom prst="rect">
            <a:avLst/>
          </a:prstGeom>
          <a:noFill/>
        </p:spPr>
        <p:txBody>
          <a:bodyPr wrap="square" rtlCol="0">
            <a:spAutoFit/>
          </a:bodyPr>
          <a:lstStyle/>
          <a:p>
            <a:r>
              <a:rPr lang="en-US" sz="1600" b="1">
                <a:solidFill>
                  <a:schemeClr val="bg1"/>
                </a:solidFill>
                <a:latin typeface="Arial" panose="020B0604020202020204" pitchFamily="34" charset="0"/>
                <a:cs typeface="Arial" panose="020B0604020202020204" pitchFamily="34" charset="0"/>
              </a:rPr>
              <a:t>Generative AI</a:t>
            </a:r>
          </a:p>
        </p:txBody>
      </p:sp>
    </p:spTree>
    <p:extLst>
      <p:ext uri="{BB962C8B-B14F-4D97-AF65-F5344CB8AC3E}">
        <p14:creationId xmlns:p14="http://schemas.microsoft.com/office/powerpoint/2010/main" val="1068319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25">
            <a:extLst>
              <a:ext uri="{FF2B5EF4-FFF2-40B4-BE49-F238E27FC236}">
                <a16:creationId xmlns:a16="http://schemas.microsoft.com/office/drawing/2014/main" id="{8B7779A5-FA68-CD88-90EA-69A5B8389F9A}"/>
              </a:ext>
            </a:extLst>
          </p:cNvPr>
          <p:cNvSpPr>
            <a:spLocks noGrp="1"/>
          </p:cNvSpPr>
          <p:nvPr>
            <p:ph type="sldNum" sz="quarter" idx="12"/>
          </p:nvPr>
        </p:nvSpPr>
        <p:spPr>
          <a:xfrm>
            <a:off x="9355318" y="6500731"/>
            <a:ext cx="2743200" cy="365125"/>
          </a:xfrm>
        </p:spPr>
        <p:txBody>
          <a:bodyPr/>
          <a:lstStyle/>
          <a:p>
            <a:fld id="{B3EE031D-0B81-4140-BD2F-EEAEFF131BDC}" type="slidenum">
              <a:rPr lang="en-US" smtClean="0"/>
              <a:pPr/>
              <a:t>29</a:t>
            </a:fld>
            <a:endParaRPr lang="en-US"/>
          </a:p>
        </p:txBody>
      </p:sp>
      <p:sp>
        <p:nvSpPr>
          <p:cNvPr id="2" name="Title 1">
            <a:extLst>
              <a:ext uri="{FF2B5EF4-FFF2-40B4-BE49-F238E27FC236}">
                <a16:creationId xmlns:a16="http://schemas.microsoft.com/office/drawing/2014/main" id="{E24A70FC-DB5D-3AB1-B5DB-E6D2CCDA4C75}"/>
              </a:ext>
            </a:extLst>
          </p:cNvPr>
          <p:cNvSpPr>
            <a:spLocks noGrp="1"/>
          </p:cNvSpPr>
          <p:nvPr>
            <p:ph type="title"/>
          </p:nvPr>
        </p:nvSpPr>
        <p:spPr/>
        <p:txBody>
          <a:bodyPr>
            <a:normAutofit/>
          </a:bodyPr>
          <a:lstStyle/>
          <a:p>
            <a:r>
              <a:rPr lang="en-US" dirty="0">
                <a:latin typeface="Calibri" panose="020F0502020204030204" pitchFamily="34" charset="0"/>
                <a:cs typeface="Calibri" panose="020F0502020204030204" pitchFamily="34" charset="0"/>
              </a:rPr>
              <a:t>Artificial Intelligence at NASA</a:t>
            </a:r>
          </a:p>
        </p:txBody>
      </p:sp>
      <p:cxnSp>
        <p:nvCxnSpPr>
          <p:cNvPr id="16" name="Straight Connector 15">
            <a:extLst>
              <a:ext uri="{FF2B5EF4-FFF2-40B4-BE49-F238E27FC236}">
                <a16:creationId xmlns:a16="http://schemas.microsoft.com/office/drawing/2014/main" id="{597E7461-1A30-72B3-DF46-7CBAE17D84A4}"/>
              </a:ext>
            </a:extLst>
          </p:cNvPr>
          <p:cNvCxnSpPr>
            <a:cxnSpLocks/>
          </p:cNvCxnSpPr>
          <p:nvPr/>
        </p:nvCxnSpPr>
        <p:spPr>
          <a:xfrm>
            <a:off x="6095924" y="2507992"/>
            <a:ext cx="0" cy="342617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pic>
        <p:nvPicPr>
          <p:cNvPr id="2050" name="Picture 2">
            <a:extLst>
              <a:ext uri="{FF2B5EF4-FFF2-40B4-BE49-F238E27FC236}">
                <a16:creationId xmlns:a16="http://schemas.microsoft.com/office/drawing/2014/main" id="{28853903-AAC8-018A-69AB-6B91F1583B20}"/>
              </a:ext>
              <a:ext uri="{C183D7F6-B498-43B3-948B-1728B52AA6E4}">
                <adec:decorative xmlns:adec="http://schemas.microsoft.com/office/drawing/2017/decorative" val="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01707" y="3386037"/>
            <a:ext cx="1559801" cy="10411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AADAD5C-E83E-BB7A-BBC8-2AA0FBACDB03}"/>
              </a:ext>
              <a:ext uri="{C183D7F6-B498-43B3-948B-1728B52AA6E4}">
                <adec:decorative xmlns:adec="http://schemas.microsoft.com/office/drawing/2017/decorative" val="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9650" y="4794045"/>
            <a:ext cx="1177553" cy="14557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F093EE07-CE8A-AAD7-FEDD-65839D360B3D}"/>
              </a:ext>
              <a:ext uri="{C183D7F6-B498-43B3-948B-1728B52AA6E4}">
                <adec:decorative xmlns:adec="http://schemas.microsoft.com/office/drawing/2017/decorative" val="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898002" y="4816220"/>
            <a:ext cx="1640327" cy="14114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icrosoft 365 CoPilot logo">
            <a:extLst>
              <a:ext uri="{FF2B5EF4-FFF2-40B4-BE49-F238E27FC236}">
                <a16:creationId xmlns:a16="http://schemas.microsoft.com/office/drawing/2014/main" id="{6EF3A1BF-AF0A-A780-353B-46128BB2033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598728" y="4699473"/>
            <a:ext cx="2257794" cy="102129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D4520A9-9B73-497D-224B-DC384D57549E}"/>
              </a:ext>
            </a:extLst>
          </p:cNvPr>
          <p:cNvSpPr txBox="1"/>
          <p:nvPr/>
        </p:nvSpPr>
        <p:spPr>
          <a:xfrm>
            <a:off x="679509" y="1363514"/>
            <a:ext cx="10515593" cy="618631"/>
          </a:xfrm>
          <a:prstGeom prst="rect">
            <a:avLst/>
          </a:prstGeom>
          <a:noFill/>
        </p:spPr>
        <p:txBody>
          <a:bodyPr wrap="square">
            <a:spAutoFit/>
          </a:bodyPr>
          <a:lstStyle/>
          <a:p>
            <a:pPr>
              <a:lnSpc>
                <a:spcPct val="95000"/>
              </a:lnSpc>
              <a:spcBef>
                <a:spcPts val="0"/>
              </a:spcBef>
              <a:spcAft>
                <a:spcPts val="800"/>
              </a:spcAft>
              <a:buClr>
                <a:schemeClr val="tx1"/>
              </a:buClr>
              <a:buSzPts val="1500"/>
            </a:pPr>
            <a:r>
              <a:rPr lang="en-US" sz="1800" b="1">
                <a:solidFill>
                  <a:srgbClr val="3375AA"/>
                </a:solidFill>
                <a:latin typeface="Arial"/>
                <a:cs typeface="Arial"/>
              </a:rPr>
              <a:t>AI (Artificial Intelligence):</a:t>
            </a:r>
            <a:r>
              <a:rPr lang="en-US" sz="1800">
                <a:solidFill>
                  <a:srgbClr val="3375AA"/>
                </a:solidFill>
                <a:latin typeface="Arial"/>
                <a:cs typeface="Arial"/>
              </a:rPr>
              <a:t> </a:t>
            </a:r>
            <a:r>
              <a:rPr lang="en-US" sz="1800">
                <a:latin typeface="Arial"/>
                <a:cs typeface="Arial"/>
              </a:rPr>
              <a:t>The broad field of creating machines or software that can perform tasks usually requiring human intelligence, such as learning, reasoning, and problem-solving.</a:t>
            </a:r>
          </a:p>
        </p:txBody>
      </p:sp>
      <p:pic>
        <p:nvPicPr>
          <p:cNvPr id="2062" name="Picture 14" descr="ChatGPT Logo">
            <a:extLst>
              <a:ext uri="{FF2B5EF4-FFF2-40B4-BE49-F238E27FC236}">
                <a16:creationId xmlns:a16="http://schemas.microsoft.com/office/drawing/2014/main" id="{CB274680-30D4-6C35-CFA2-36CDF83B0D5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80134" y="3337381"/>
            <a:ext cx="3473658" cy="1021291"/>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Rounded Corners 20">
            <a:extLst>
              <a:ext uri="{FF2B5EF4-FFF2-40B4-BE49-F238E27FC236}">
                <a16:creationId xmlns:a16="http://schemas.microsoft.com/office/drawing/2014/main" id="{E5F488E9-7311-EE96-620F-C5208B57F18A}"/>
              </a:ext>
            </a:extLst>
          </p:cNvPr>
          <p:cNvSpPr/>
          <p:nvPr/>
        </p:nvSpPr>
        <p:spPr>
          <a:xfrm>
            <a:off x="6985001" y="2221875"/>
            <a:ext cx="4210101" cy="725723"/>
          </a:xfrm>
          <a:prstGeom prst="roundRect">
            <a:avLst/>
          </a:prstGeom>
          <a:solidFill>
            <a:srgbClr val="3375A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rPr>
              <a:t>Generative AI</a:t>
            </a:r>
          </a:p>
        </p:txBody>
      </p:sp>
      <p:sp>
        <p:nvSpPr>
          <p:cNvPr id="22" name="Rectangle: Rounded Corners 21">
            <a:extLst>
              <a:ext uri="{FF2B5EF4-FFF2-40B4-BE49-F238E27FC236}">
                <a16:creationId xmlns:a16="http://schemas.microsoft.com/office/drawing/2014/main" id="{FE5475E8-3D79-9109-078C-B29F494D7ADD}"/>
              </a:ext>
            </a:extLst>
          </p:cNvPr>
          <p:cNvSpPr/>
          <p:nvPr/>
        </p:nvSpPr>
        <p:spPr>
          <a:xfrm>
            <a:off x="1022401" y="2221875"/>
            <a:ext cx="4248094" cy="725723"/>
          </a:xfrm>
          <a:prstGeom prst="roundRect">
            <a:avLst/>
          </a:prstGeom>
          <a:solidFill>
            <a:srgbClr val="3375A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rPr>
              <a:t>Everyday AI</a:t>
            </a:r>
          </a:p>
        </p:txBody>
      </p:sp>
      <p:sp>
        <p:nvSpPr>
          <p:cNvPr id="23" name="TextBox 22">
            <a:extLst>
              <a:ext uri="{FF2B5EF4-FFF2-40B4-BE49-F238E27FC236}">
                <a16:creationId xmlns:a16="http://schemas.microsoft.com/office/drawing/2014/main" id="{EF51380B-EE9A-F49F-3983-FA75584365D8}"/>
              </a:ext>
            </a:extLst>
          </p:cNvPr>
          <p:cNvSpPr txBox="1"/>
          <p:nvPr/>
        </p:nvSpPr>
        <p:spPr>
          <a:xfrm>
            <a:off x="3346567" y="4461261"/>
            <a:ext cx="2743197" cy="369332"/>
          </a:xfrm>
          <a:prstGeom prst="rect">
            <a:avLst/>
          </a:prstGeom>
          <a:noFill/>
        </p:spPr>
        <p:txBody>
          <a:bodyPr wrap="square" rtlCol="0">
            <a:spAutoFit/>
          </a:bodyPr>
          <a:lstStyle/>
          <a:p>
            <a:pPr algn="ctr"/>
            <a:r>
              <a:rPr lang="en-US" b="1">
                <a:solidFill>
                  <a:srgbClr val="4782B1"/>
                </a:solidFill>
              </a:rPr>
              <a:t>Intelligent Navigation</a:t>
            </a:r>
          </a:p>
        </p:txBody>
      </p:sp>
      <p:sp>
        <p:nvSpPr>
          <p:cNvPr id="24" name="TextBox 23">
            <a:extLst>
              <a:ext uri="{FF2B5EF4-FFF2-40B4-BE49-F238E27FC236}">
                <a16:creationId xmlns:a16="http://schemas.microsoft.com/office/drawing/2014/main" id="{FAFECF97-44A1-7905-6916-751594958BFE}"/>
              </a:ext>
            </a:extLst>
          </p:cNvPr>
          <p:cNvSpPr txBox="1"/>
          <p:nvPr/>
        </p:nvSpPr>
        <p:spPr>
          <a:xfrm>
            <a:off x="1127839" y="4461261"/>
            <a:ext cx="2218729" cy="369332"/>
          </a:xfrm>
          <a:prstGeom prst="rect">
            <a:avLst/>
          </a:prstGeom>
          <a:noFill/>
        </p:spPr>
        <p:txBody>
          <a:bodyPr wrap="square" rtlCol="0">
            <a:spAutoFit/>
          </a:bodyPr>
          <a:lstStyle/>
          <a:p>
            <a:pPr algn="ctr"/>
            <a:r>
              <a:rPr lang="en-US" b="1">
                <a:solidFill>
                  <a:srgbClr val="4782B1"/>
                </a:solidFill>
              </a:rPr>
              <a:t>Facial Recognition</a:t>
            </a:r>
          </a:p>
        </p:txBody>
      </p:sp>
      <p:sp>
        <p:nvSpPr>
          <p:cNvPr id="25" name="TextBox 24">
            <a:extLst>
              <a:ext uri="{FF2B5EF4-FFF2-40B4-BE49-F238E27FC236}">
                <a16:creationId xmlns:a16="http://schemas.microsoft.com/office/drawing/2014/main" id="{D9A901C5-6E60-2F44-666B-1082A9B2D0BF}"/>
              </a:ext>
            </a:extLst>
          </p:cNvPr>
          <p:cNvSpPr txBox="1"/>
          <p:nvPr/>
        </p:nvSpPr>
        <p:spPr>
          <a:xfrm>
            <a:off x="1484059" y="2992328"/>
            <a:ext cx="3324777" cy="369332"/>
          </a:xfrm>
          <a:prstGeom prst="rect">
            <a:avLst/>
          </a:prstGeom>
          <a:noFill/>
        </p:spPr>
        <p:txBody>
          <a:bodyPr wrap="square" rtlCol="0">
            <a:spAutoFit/>
          </a:bodyPr>
          <a:lstStyle/>
          <a:p>
            <a:pPr algn="ctr"/>
            <a:r>
              <a:rPr lang="en-US" b="1">
                <a:solidFill>
                  <a:srgbClr val="4782B1"/>
                </a:solidFill>
              </a:rPr>
              <a:t>Voice-Controlled Assistant</a:t>
            </a:r>
          </a:p>
        </p:txBody>
      </p:sp>
      <p:pic>
        <p:nvPicPr>
          <p:cNvPr id="2064" name="Picture 16">
            <a:extLst>
              <a:ext uri="{FF2B5EF4-FFF2-40B4-BE49-F238E27FC236}">
                <a16:creationId xmlns:a16="http://schemas.microsoft.com/office/drawing/2014/main" id="{84AF6923-0CE4-2507-3153-537B878E6EE4}"/>
              </a:ext>
              <a:ext uri="{C183D7F6-B498-43B3-948B-1728B52AA6E4}">
                <adec:decorative xmlns:adec="http://schemas.microsoft.com/office/drawing/2017/decorative" val="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158949" y="3387323"/>
            <a:ext cx="1559801" cy="1039867"/>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A7B3A119-F727-1547-8125-EE12366ECDB1}"/>
              </a:ext>
              <a:ext uri="{C183D7F6-B498-43B3-948B-1728B52AA6E4}">
                <adec:decorative xmlns:adec="http://schemas.microsoft.com/office/drawing/2017/decorative" val="1"/>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2238928" y="4847331"/>
            <a:ext cx="1220322" cy="1405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Bard / Gemini logos">
            <a:extLst>
              <a:ext uri="{FF2B5EF4-FFF2-40B4-BE49-F238E27FC236}">
                <a16:creationId xmlns:a16="http://schemas.microsoft.com/office/drawing/2014/main" id="{10765683-62DF-D9D6-6A32-5341F06EF6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493666" y="4461261"/>
            <a:ext cx="2995433" cy="1497717"/>
          </a:xfrm>
          <a:prstGeom prst="rect">
            <a:avLst/>
          </a:prstGeom>
          <a:ln>
            <a:solidFill>
              <a:schemeClr val="accent1"/>
            </a:solidFill>
          </a:ln>
        </p:spPr>
      </p:pic>
    </p:spTree>
    <p:extLst>
      <p:ext uri="{BB962C8B-B14F-4D97-AF65-F5344CB8AC3E}">
        <p14:creationId xmlns:p14="http://schemas.microsoft.com/office/powerpoint/2010/main" val="1968931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885ADF94-1164-946D-B791-5056DFFFC7ED}"/>
              </a:ext>
              <a:ext uri="{C183D7F6-B498-43B3-948B-1728B52AA6E4}">
                <adec:decorative xmlns:adec="http://schemas.microsoft.com/office/drawing/2017/decorative" val="1"/>
              </a:ext>
            </a:extLst>
          </p:cNvPr>
          <p:cNvSpPr/>
          <p:nvPr/>
        </p:nvSpPr>
        <p:spPr>
          <a:xfrm>
            <a:off x="2" y="2810402"/>
            <a:ext cx="12191999" cy="1810971"/>
          </a:xfrm>
          <a:prstGeom prst="rect">
            <a:avLst/>
          </a:prstGeom>
          <a:solidFill>
            <a:schemeClr val="accent6">
              <a:lumMod val="20000"/>
              <a:lumOff val="80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Rectangle 27">
            <a:extLst>
              <a:ext uri="{FF2B5EF4-FFF2-40B4-BE49-F238E27FC236}">
                <a16:creationId xmlns:a16="http://schemas.microsoft.com/office/drawing/2014/main" id="{D93596F1-B210-F86F-4C42-72947A507429}"/>
              </a:ext>
              <a:ext uri="{C183D7F6-B498-43B3-948B-1728B52AA6E4}">
                <adec:decorative xmlns:adec="http://schemas.microsoft.com/office/drawing/2017/decorative" val="1"/>
              </a:ext>
            </a:extLst>
          </p:cNvPr>
          <p:cNvSpPr/>
          <p:nvPr/>
        </p:nvSpPr>
        <p:spPr>
          <a:xfrm>
            <a:off x="0" y="4625583"/>
            <a:ext cx="12192000" cy="1810971"/>
          </a:xfrm>
          <a:prstGeom prst="rect">
            <a:avLst/>
          </a:prstGeom>
          <a:solidFill>
            <a:srgbClr val="F6EA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Rectangle 7">
            <a:extLst>
              <a:ext uri="{FF2B5EF4-FFF2-40B4-BE49-F238E27FC236}">
                <a16:creationId xmlns:a16="http://schemas.microsoft.com/office/drawing/2014/main" id="{64A17C14-1DBB-2CD8-0757-39DBD6F7A68B}"/>
              </a:ext>
              <a:ext uri="{C183D7F6-B498-43B3-948B-1728B52AA6E4}">
                <adec:decorative xmlns:adec="http://schemas.microsoft.com/office/drawing/2017/decorative" val="1"/>
              </a:ext>
            </a:extLst>
          </p:cNvPr>
          <p:cNvSpPr/>
          <p:nvPr/>
        </p:nvSpPr>
        <p:spPr>
          <a:xfrm>
            <a:off x="0" y="1005352"/>
            <a:ext cx="12192000" cy="1810971"/>
          </a:xfrm>
          <a:prstGeom prst="rect">
            <a:avLst/>
          </a:prstGeom>
          <a:solidFill>
            <a:srgbClr val="ECF3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Slide Number Placeholder 1">
            <a:extLst>
              <a:ext uri="{FF2B5EF4-FFF2-40B4-BE49-F238E27FC236}">
                <a16:creationId xmlns:a16="http://schemas.microsoft.com/office/drawing/2014/main" id="{E91B0133-A511-2AEB-4C5E-732D24F4C5F7}"/>
              </a:ext>
            </a:extLst>
          </p:cNvPr>
          <p:cNvSpPr>
            <a:spLocks noGrp="1"/>
          </p:cNvSpPr>
          <p:nvPr>
            <p:ph type="sldNum" sz="quarter" idx="12"/>
          </p:nvPr>
        </p:nvSpPr>
        <p:spPr/>
        <p:txBody>
          <a:bodyPr/>
          <a:lstStyle/>
          <a:p>
            <a:fld id="{B3EE031D-0B81-4140-BD2F-EEAEFF131BDC}" type="slidenum">
              <a:rPr lang="en-US" smtClean="0"/>
              <a:pPr/>
              <a:t>30</a:t>
            </a:fld>
            <a:endParaRPr lang="en-US"/>
          </a:p>
        </p:txBody>
      </p:sp>
      <p:sp>
        <p:nvSpPr>
          <p:cNvPr id="3" name="Title 2">
            <a:extLst>
              <a:ext uri="{FF2B5EF4-FFF2-40B4-BE49-F238E27FC236}">
                <a16:creationId xmlns:a16="http://schemas.microsoft.com/office/drawing/2014/main" id="{8007A9FE-337C-B166-1DFD-D698B088DC08}"/>
              </a:ext>
            </a:extLst>
          </p:cNvPr>
          <p:cNvSpPr>
            <a:spLocks noGrp="1"/>
          </p:cNvSpPr>
          <p:nvPr>
            <p:ph type="title"/>
          </p:nvPr>
        </p:nvSpPr>
        <p:spPr>
          <a:xfrm>
            <a:off x="3707200" y="193239"/>
            <a:ext cx="8054404" cy="750443"/>
          </a:xfrm>
        </p:spPr>
        <p:txBody>
          <a:bodyPr>
            <a:noAutofit/>
          </a:bodyPr>
          <a:lstStyle/>
          <a:p>
            <a:r>
              <a:rPr lang="en-US" sz="3600" dirty="0">
                <a:latin typeface="Calibri" panose="020F0502020204030204" pitchFamily="34" charset="0"/>
                <a:cs typeface="Calibri" panose="020F0502020204030204" pitchFamily="34" charset="0"/>
              </a:rPr>
              <a:t>Mission Value from AI @ NASA</a:t>
            </a:r>
          </a:p>
        </p:txBody>
      </p:sp>
      <p:sp>
        <p:nvSpPr>
          <p:cNvPr id="4" name="Rectangle: Rounded Corners 3">
            <a:extLst>
              <a:ext uri="{FF2B5EF4-FFF2-40B4-BE49-F238E27FC236}">
                <a16:creationId xmlns:a16="http://schemas.microsoft.com/office/drawing/2014/main" id="{39302D63-2A1B-8D3D-7B7B-5A4F1701DB9C}"/>
              </a:ext>
            </a:extLst>
          </p:cNvPr>
          <p:cNvSpPr/>
          <p:nvPr/>
        </p:nvSpPr>
        <p:spPr bwMode="auto">
          <a:xfrm>
            <a:off x="609087" y="1277543"/>
            <a:ext cx="2209800" cy="1143000"/>
          </a:xfrm>
          <a:prstGeom prst="roundRect">
            <a:avLst/>
          </a:prstGeom>
          <a:noFill/>
          <a:ln w="9525" cap="flat" cmpd="sng" algn="ctr">
            <a:noFill/>
            <a:prstDash val="solid"/>
            <a:round/>
            <a:headEnd type="none" w="med" len="med"/>
            <a:tailEnd type="none" w="med" len="med"/>
          </a:ln>
          <a:effectLst>
            <a:outerShdw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a:solidFill>
                <a:prstClr val="white"/>
              </a:solidFill>
              <a:latin typeface="Helvetica Neue Black Condensed" pitchFamily="96" charset="0"/>
              <a:ea typeface="ＭＳ Ｐゴシック" pitchFamily="96" charset="-128"/>
            </a:endParaRPr>
          </a:p>
        </p:txBody>
      </p:sp>
      <p:pic>
        <p:nvPicPr>
          <p:cNvPr id="9" name="Picture 4">
            <a:extLst>
              <a:ext uri="{FF2B5EF4-FFF2-40B4-BE49-F238E27FC236}">
                <a16:creationId xmlns:a16="http://schemas.microsoft.com/office/drawing/2014/main" id="{1A389758-6342-7C00-DF17-114ABCFDC7FA}"/>
              </a:ext>
              <a:ext uri="{C183D7F6-B498-43B3-948B-1728B52AA6E4}">
                <adec:decorative xmlns:adec="http://schemas.microsoft.com/office/drawing/2017/decorative" val="1"/>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a:ext>
            </a:extLst>
          </a:blip>
          <a:srcRect/>
          <a:stretch/>
        </p:blipFill>
        <p:spPr bwMode="auto">
          <a:xfrm>
            <a:off x="3099745" y="1023512"/>
            <a:ext cx="2278899" cy="1789459"/>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2A954E6A-C3D2-A196-D27F-24DB6B77E39D}"/>
              </a:ext>
            </a:extLst>
          </p:cNvPr>
          <p:cNvSpPr/>
          <p:nvPr/>
        </p:nvSpPr>
        <p:spPr bwMode="auto">
          <a:xfrm>
            <a:off x="5522731" y="1401812"/>
            <a:ext cx="2209800" cy="495300"/>
          </a:xfrm>
          <a:prstGeom prst="roundRect">
            <a:avLst/>
          </a:prstGeom>
          <a:noFill/>
          <a:ln>
            <a:solidFill>
              <a:srgbClr val="3375AA"/>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 Image Analysis for Space Inspection (e.g., Glove)</a:t>
            </a:r>
          </a:p>
        </p:txBody>
      </p:sp>
      <p:sp>
        <p:nvSpPr>
          <p:cNvPr id="11" name="Rectangle: Rounded Corners 10">
            <a:extLst>
              <a:ext uri="{FF2B5EF4-FFF2-40B4-BE49-F238E27FC236}">
                <a16:creationId xmlns:a16="http://schemas.microsoft.com/office/drawing/2014/main" id="{A842D5E4-EDB3-7CFD-5F4D-B3D35EB7719D}"/>
              </a:ext>
            </a:extLst>
          </p:cNvPr>
          <p:cNvSpPr/>
          <p:nvPr/>
        </p:nvSpPr>
        <p:spPr bwMode="auto">
          <a:xfrm>
            <a:off x="7875404" y="1401812"/>
            <a:ext cx="1828800" cy="495300"/>
          </a:xfrm>
          <a:prstGeom prst="roundRect">
            <a:avLst/>
          </a:prstGeom>
          <a:noFill/>
          <a:ln>
            <a:solidFill>
              <a:srgbClr val="3375AA"/>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Enable Scaled Air Traffic Control</a:t>
            </a:r>
          </a:p>
        </p:txBody>
      </p:sp>
      <p:sp>
        <p:nvSpPr>
          <p:cNvPr id="12" name="Rectangle: Rounded Corners 11">
            <a:extLst>
              <a:ext uri="{FF2B5EF4-FFF2-40B4-BE49-F238E27FC236}">
                <a16:creationId xmlns:a16="http://schemas.microsoft.com/office/drawing/2014/main" id="{E523A2E4-7762-5085-5B58-8DBA9B3B390B}"/>
              </a:ext>
            </a:extLst>
          </p:cNvPr>
          <p:cNvSpPr/>
          <p:nvPr/>
        </p:nvSpPr>
        <p:spPr bwMode="auto">
          <a:xfrm>
            <a:off x="9932804" y="1405406"/>
            <a:ext cx="1828800" cy="495300"/>
          </a:xfrm>
          <a:prstGeom prst="roundRect">
            <a:avLst/>
          </a:prstGeom>
          <a:noFill/>
          <a:ln>
            <a:solidFill>
              <a:srgbClr val="3375AA"/>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Detect and Recover from Emergencies</a:t>
            </a:r>
          </a:p>
        </p:txBody>
      </p:sp>
      <p:pic>
        <p:nvPicPr>
          <p:cNvPr id="13" name="Picture 8">
            <a:extLst>
              <a:ext uri="{FF2B5EF4-FFF2-40B4-BE49-F238E27FC236}">
                <a16:creationId xmlns:a16="http://schemas.microsoft.com/office/drawing/2014/main" id="{8BD92F2C-FAF6-C281-AEBE-FE8AC2E91470}"/>
              </a:ext>
              <a:ext uri="{C183D7F6-B498-43B3-948B-1728B52AA6E4}">
                <adec:decorative xmlns:adec="http://schemas.microsoft.com/office/drawing/2017/decorative" val="1"/>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rightnessContrast bright="8000"/>
                    </a14:imgEffect>
                  </a14:imgLayer>
                </a14:imgProps>
              </a:ext>
              <a:ext uri="{28A0092B-C50C-407E-A947-70E740481C1C}">
                <a14:useLocalDpi xmlns:a14="http://schemas.microsoft.com/office/drawing/2010/main"/>
              </a:ext>
            </a:extLst>
          </a:blip>
          <a:srcRect/>
          <a:stretch/>
        </p:blipFill>
        <p:spPr bwMode="auto">
          <a:xfrm>
            <a:off x="3099077" y="2812970"/>
            <a:ext cx="2279567" cy="1812612"/>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19DAA57F-2C79-FC10-A09F-3C83A3B051D0}"/>
              </a:ext>
            </a:extLst>
          </p:cNvPr>
          <p:cNvSpPr/>
          <p:nvPr/>
        </p:nvSpPr>
        <p:spPr bwMode="auto">
          <a:xfrm>
            <a:off x="5665604" y="3043760"/>
            <a:ext cx="1981200" cy="495300"/>
          </a:xfrm>
          <a:prstGeom prst="roundRect">
            <a:avLst/>
          </a:prstGeom>
          <a:noFill/>
          <a:ln>
            <a:solidFill>
              <a:srgbClr val="00B050"/>
            </a:solidFill>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AI-Assisted Vehicle Design / Engineering</a:t>
            </a:r>
          </a:p>
        </p:txBody>
      </p:sp>
      <p:sp>
        <p:nvSpPr>
          <p:cNvPr id="15" name="Rectangle: Rounded Corners 14">
            <a:extLst>
              <a:ext uri="{FF2B5EF4-FFF2-40B4-BE49-F238E27FC236}">
                <a16:creationId xmlns:a16="http://schemas.microsoft.com/office/drawing/2014/main" id="{8E046006-BFD0-9C24-3700-562E077730A7}"/>
              </a:ext>
            </a:extLst>
          </p:cNvPr>
          <p:cNvSpPr/>
          <p:nvPr/>
        </p:nvSpPr>
        <p:spPr bwMode="auto">
          <a:xfrm>
            <a:off x="7875404" y="3043760"/>
            <a:ext cx="1828800" cy="495300"/>
          </a:xfrm>
          <a:prstGeom prst="roundRect">
            <a:avLst/>
          </a:prstGeom>
          <a:noFill/>
          <a:ln>
            <a:solidFill>
              <a:srgbClr val="00B050"/>
            </a:solidFill>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AI-Enabled Project Management</a:t>
            </a:r>
          </a:p>
        </p:txBody>
      </p:sp>
      <p:sp>
        <p:nvSpPr>
          <p:cNvPr id="16" name="Rectangle: Rounded Corners 15">
            <a:extLst>
              <a:ext uri="{FF2B5EF4-FFF2-40B4-BE49-F238E27FC236}">
                <a16:creationId xmlns:a16="http://schemas.microsoft.com/office/drawing/2014/main" id="{DA0489D9-4241-8615-6FD8-AB7BA74BCEE7}"/>
              </a:ext>
            </a:extLst>
          </p:cNvPr>
          <p:cNvSpPr/>
          <p:nvPr/>
        </p:nvSpPr>
        <p:spPr bwMode="auto">
          <a:xfrm>
            <a:off x="9932804" y="3047354"/>
            <a:ext cx="1828800" cy="495300"/>
          </a:xfrm>
          <a:prstGeom prst="roundRect">
            <a:avLst/>
          </a:prstGeom>
          <a:noFill/>
          <a:ln>
            <a:solidFill>
              <a:srgbClr val="00B050"/>
            </a:solidFill>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AI-Augmented PSR Images for Lunar Plans</a:t>
            </a:r>
          </a:p>
        </p:txBody>
      </p:sp>
      <p:sp>
        <p:nvSpPr>
          <p:cNvPr id="17" name="Rectangle: Rounded Corners 16">
            <a:extLst>
              <a:ext uri="{FF2B5EF4-FFF2-40B4-BE49-F238E27FC236}">
                <a16:creationId xmlns:a16="http://schemas.microsoft.com/office/drawing/2014/main" id="{119D1729-12C3-3051-5855-D8844FEDAFA4}"/>
              </a:ext>
            </a:extLst>
          </p:cNvPr>
          <p:cNvSpPr/>
          <p:nvPr/>
        </p:nvSpPr>
        <p:spPr bwMode="auto">
          <a:xfrm>
            <a:off x="5693824" y="4935144"/>
            <a:ext cx="1981200" cy="495300"/>
          </a:xfrm>
          <a:prstGeom prst="roundRect">
            <a:avLst/>
          </a:prstGeom>
          <a:noFill/>
          <a:ln>
            <a:solidFill>
              <a:srgbClr val="C00000"/>
            </a:solidFill>
          </a:ln>
          <a:effec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Automate Repetitive Processes</a:t>
            </a:r>
          </a:p>
        </p:txBody>
      </p:sp>
      <p:sp>
        <p:nvSpPr>
          <p:cNvPr id="18" name="Rectangle: Rounded Corners 17">
            <a:extLst>
              <a:ext uri="{FF2B5EF4-FFF2-40B4-BE49-F238E27FC236}">
                <a16:creationId xmlns:a16="http://schemas.microsoft.com/office/drawing/2014/main" id="{B244E4E5-F0F0-D8BC-3428-AD96C64374E5}"/>
              </a:ext>
            </a:extLst>
          </p:cNvPr>
          <p:cNvSpPr/>
          <p:nvPr/>
        </p:nvSpPr>
        <p:spPr bwMode="auto">
          <a:xfrm>
            <a:off x="7903624" y="4935144"/>
            <a:ext cx="1828800" cy="495300"/>
          </a:xfrm>
          <a:prstGeom prst="roundRect">
            <a:avLst/>
          </a:prstGeom>
          <a:noFill/>
          <a:ln>
            <a:solidFill>
              <a:srgbClr val="C00000"/>
            </a:solidFill>
          </a:ln>
          <a:effec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Condition Based Facilities Maintenance</a:t>
            </a:r>
          </a:p>
        </p:txBody>
      </p:sp>
      <p:sp>
        <p:nvSpPr>
          <p:cNvPr id="19" name="Rectangle: Rounded Corners 18">
            <a:extLst>
              <a:ext uri="{FF2B5EF4-FFF2-40B4-BE49-F238E27FC236}">
                <a16:creationId xmlns:a16="http://schemas.microsoft.com/office/drawing/2014/main" id="{68B8AC9A-0170-68C5-8CE2-98E04F8C02FB}"/>
              </a:ext>
            </a:extLst>
          </p:cNvPr>
          <p:cNvSpPr/>
          <p:nvPr/>
        </p:nvSpPr>
        <p:spPr bwMode="auto">
          <a:xfrm>
            <a:off x="9981687" y="4938738"/>
            <a:ext cx="1828800" cy="495300"/>
          </a:xfrm>
          <a:prstGeom prst="roundRect">
            <a:avLst/>
          </a:prstGeom>
          <a:noFill/>
          <a:ln>
            <a:solidFill>
              <a:srgbClr val="C00000"/>
            </a:solidFill>
          </a:ln>
          <a:effec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AI-Fueled IT Security</a:t>
            </a:r>
          </a:p>
        </p:txBody>
      </p:sp>
      <p:sp>
        <p:nvSpPr>
          <p:cNvPr id="20" name="Rectangle: Rounded Corners 19">
            <a:extLst>
              <a:ext uri="{FF2B5EF4-FFF2-40B4-BE49-F238E27FC236}">
                <a16:creationId xmlns:a16="http://schemas.microsoft.com/office/drawing/2014/main" id="{D77CCFCE-49BF-834A-2104-39DC6641A27F}"/>
              </a:ext>
            </a:extLst>
          </p:cNvPr>
          <p:cNvSpPr/>
          <p:nvPr/>
        </p:nvSpPr>
        <p:spPr bwMode="auto">
          <a:xfrm>
            <a:off x="6732404" y="1997850"/>
            <a:ext cx="1828800" cy="495300"/>
          </a:xfrm>
          <a:prstGeom prst="roundRect">
            <a:avLst/>
          </a:prstGeom>
          <a:noFill/>
          <a:ln>
            <a:solidFill>
              <a:srgbClr val="3375AA"/>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Early Warning of Severe Storms</a:t>
            </a:r>
          </a:p>
        </p:txBody>
      </p:sp>
      <p:sp>
        <p:nvSpPr>
          <p:cNvPr id="21" name="Rectangle: Rounded Corners 20">
            <a:extLst>
              <a:ext uri="{FF2B5EF4-FFF2-40B4-BE49-F238E27FC236}">
                <a16:creationId xmlns:a16="http://schemas.microsoft.com/office/drawing/2014/main" id="{332461D0-19CB-B455-2726-3121EEC5272E}"/>
              </a:ext>
            </a:extLst>
          </p:cNvPr>
          <p:cNvSpPr/>
          <p:nvPr/>
        </p:nvSpPr>
        <p:spPr bwMode="auto">
          <a:xfrm>
            <a:off x="8789804" y="2001444"/>
            <a:ext cx="1828800" cy="495300"/>
          </a:xfrm>
          <a:prstGeom prst="roundRect">
            <a:avLst/>
          </a:prstGeom>
          <a:noFill/>
          <a:ln>
            <a:solidFill>
              <a:srgbClr val="3375AA"/>
            </a:solidFill>
            <a:headEnd type="none" w="med" len="med"/>
            <a:tailEnd type="none" w="med" len="med"/>
          </a:ln>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Discover Exoplanets and Multi-Star Systems</a:t>
            </a:r>
          </a:p>
        </p:txBody>
      </p:sp>
      <p:sp>
        <p:nvSpPr>
          <p:cNvPr id="22" name="Rectangle: Rounded Corners 21">
            <a:extLst>
              <a:ext uri="{FF2B5EF4-FFF2-40B4-BE49-F238E27FC236}">
                <a16:creationId xmlns:a16="http://schemas.microsoft.com/office/drawing/2014/main" id="{67BCAEE7-2D22-270B-5A12-5EC87F4E47A0}"/>
              </a:ext>
            </a:extLst>
          </p:cNvPr>
          <p:cNvSpPr/>
          <p:nvPr/>
        </p:nvSpPr>
        <p:spPr bwMode="auto">
          <a:xfrm>
            <a:off x="6732404" y="3660754"/>
            <a:ext cx="1828800" cy="495300"/>
          </a:xfrm>
          <a:prstGeom prst="roundRect">
            <a:avLst/>
          </a:prstGeom>
          <a:noFill/>
          <a:ln>
            <a:solidFill>
              <a:srgbClr val="00B050"/>
            </a:solidFill>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AI-Augmented System Engineering</a:t>
            </a:r>
          </a:p>
        </p:txBody>
      </p:sp>
      <p:sp>
        <p:nvSpPr>
          <p:cNvPr id="23" name="Rectangle: Rounded Corners 22">
            <a:extLst>
              <a:ext uri="{FF2B5EF4-FFF2-40B4-BE49-F238E27FC236}">
                <a16:creationId xmlns:a16="http://schemas.microsoft.com/office/drawing/2014/main" id="{B0FB6525-377A-A0BE-39D5-47D6D55403C5}"/>
              </a:ext>
            </a:extLst>
          </p:cNvPr>
          <p:cNvSpPr/>
          <p:nvPr/>
        </p:nvSpPr>
        <p:spPr bwMode="auto">
          <a:xfrm>
            <a:off x="8789805" y="3664349"/>
            <a:ext cx="1968132" cy="495300"/>
          </a:xfrm>
          <a:prstGeom prst="roundRect">
            <a:avLst/>
          </a:prstGeom>
          <a:noFill/>
          <a:ln>
            <a:solidFill>
              <a:srgbClr val="00B050"/>
            </a:solidFill>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a:ea typeface="ＭＳ Ｐゴシック"/>
                <a:cs typeface="Arial"/>
              </a:rPr>
              <a:t>Predictive Modeling – </a:t>
            </a:r>
            <a:endParaRPr lang="en-US" sz="2400">
              <a:solidFill>
                <a:schemeClr val="tx1"/>
              </a:solidFill>
              <a:latin typeface="Arial"/>
              <a:ea typeface="ＭＳ Ｐゴシック"/>
              <a:cs typeface="Arial"/>
            </a:endParaRPr>
          </a:p>
          <a:p>
            <a:pPr algn="ctr">
              <a:spcBef>
                <a:spcPct val="20000"/>
              </a:spcBef>
              <a:spcAft>
                <a:spcPct val="0"/>
              </a:spcAft>
            </a:pPr>
            <a:r>
              <a:rPr lang="en-US" sz="1200">
                <a:solidFill>
                  <a:schemeClr val="tx1"/>
                </a:solidFill>
                <a:latin typeface="Arial"/>
                <a:ea typeface="ＭＳ Ｐゴシック"/>
                <a:cs typeface="Arial"/>
              </a:rPr>
              <a:t>AI-Enhanced Digital Twin</a:t>
            </a:r>
            <a:endParaRPr lang="en-US" sz="2400">
              <a:solidFill>
                <a:schemeClr val="tx1"/>
              </a:solidFill>
              <a:latin typeface="Arial"/>
              <a:ea typeface="ＭＳ Ｐゴシック"/>
              <a:cs typeface="Arial"/>
            </a:endParaRPr>
          </a:p>
        </p:txBody>
      </p:sp>
      <p:sp>
        <p:nvSpPr>
          <p:cNvPr id="24" name="Rectangle: Rounded Corners 23">
            <a:extLst>
              <a:ext uri="{FF2B5EF4-FFF2-40B4-BE49-F238E27FC236}">
                <a16:creationId xmlns:a16="http://schemas.microsoft.com/office/drawing/2014/main" id="{8D79D09D-FB68-8F0D-066C-9DA84C4B0B95}"/>
              </a:ext>
            </a:extLst>
          </p:cNvPr>
          <p:cNvSpPr/>
          <p:nvPr/>
        </p:nvSpPr>
        <p:spPr bwMode="auto">
          <a:xfrm>
            <a:off x="6851073" y="5547410"/>
            <a:ext cx="1828800" cy="495300"/>
          </a:xfrm>
          <a:prstGeom prst="roundRect">
            <a:avLst/>
          </a:prstGeom>
          <a:noFill/>
          <a:ln>
            <a:solidFill>
              <a:srgbClr val="C00000"/>
            </a:solidFill>
          </a:ln>
          <a:effec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HR – Resume Reviews; Performance</a:t>
            </a:r>
          </a:p>
        </p:txBody>
      </p:sp>
      <p:sp>
        <p:nvSpPr>
          <p:cNvPr id="25" name="Rectangle: Rounded Corners 24">
            <a:extLst>
              <a:ext uri="{FF2B5EF4-FFF2-40B4-BE49-F238E27FC236}">
                <a16:creationId xmlns:a16="http://schemas.microsoft.com/office/drawing/2014/main" id="{F08E6B44-4687-9589-828F-FA98FD96B8A7}"/>
              </a:ext>
            </a:extLst>
          </p:cNvPr>
          <p:cNvSpPr/>
          <p:nvPr/>
        </p:nvSpPr>
        <p:spPr bwMode="auto">
          <a:xfrm>
            <a:off x="8929136" y="5551004"/>
            <a:ext cx="1828800" cy="495300"/>
          </a:xfrm>
          <a:prstGeom prst="roundRect">
            <a:avLst/>
          </a:prstGeom>
          <a:noFill/>
          <a:ln>
            <a:solidFill>
              <a:srgbClr val="C00000"/>
            </a:solidFill>
          </a:ln>
          <a:effec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20000"/>
              </a:spcBef>
              <a:spcAft>
                <a:spcPct val="0"/>
              </a:spcAft>
            </a:pPr>
            <a:r>
              <a:rPr lang="en-US" sz="1200">
                <a:solidFill>
                  <a:schemeClr val="tx1"/>
                </a:solidFill>
                <a:latin typeface="Arial" panose="020B0604020202020204" pitchFamily="34" charset="0"/>
                <a:ea typeface="ＭＳ Ｐゴシック" pitchFamily="96" charset="-128"/>
                <a:cs typeface="Arial" panose="020B0604020202020204" pitchFamily="34" charset="0"/>
              </a:rPr>
              <a:t>AI-Enabled Financial Analysis &amp; Fraud Det.</a:t>
            </a:r>
          </a:p>
        </p:txBody>
      </p:sp>
      <p:pic>
        <p:nvPicPr>
          <p:cNvPr id="26" name="Picture 2">
            <a:extLst>
              <a:ext uri="{FF2B5EF4-FFF2-40B4-BE49-F238E27FC236}">
                <a16:creationId xmlns:a16="http://schemas.microsoft.com/office/drawing/2014/main" id="{0FD35646-E75C-DA3F-A895-99B329509341}"/>
              </a:ext>
              <a:ext uri="{C183D7F6-B498-43B3-948B-1728B52AA6E4}">
                <adec:decorative xmlns:adec="http://schemas.microsoft.com/office/drawing/2017/decorative" val="1"/>
              </a:ext>
            </a:extLst>
          </p:cNvPr>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brightnessContrast bright="51000"/>
                    </a14:imgEffect>
                  </a14:imgLayer>
                </a14:imgProps>
              </a:ext>
              <a:ext uri="{28A0092B-C50C-407E-A947-70E740481C1C}">
                <a14:useLocalDpi xmlns:a14="http://schemas.microsoft.com/office/drawing/2010/main"/>
              </a:ext>
            </a:extLst>
          </a:blip>
          <a:srcRect/>
          <a:stretch/>
        </p:blipFill>
        <p:spPr bwMode="auto">
          <a:xfrm>
            <a:off x="3099077" y="4628315"/>
            <a:ext cx="2279567" cy="1808239"/>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63A1669C-0214-D1C9-7D8C-A5ED5CD9336D}"/>
              </a:ext>
            </a:extLst>
          </p:cNvPr>
          <p:cNvSpPr/>
          <p:nvPr/>
        </p:nvSpPr>
        <p:spPr bwMode="auto">
          <a:xfrm>
            <a:off x="1171380" y="6374788"/>
            <a:ext cx="12176804" cy="660561"/>
          </a:xfrm>
          <a:prstGeom prst="rect">
            <a:avLst/>
          </a:prstGeom>
          <a:noFill/>
          <a:ln>
            <a:noFill/>
            <a:headEnd type="none" w="med" len="med"/>
            <a:tailEnd type="none" w="med" len="med"/>
          </a:ln>
          <a:effectLst/>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fontAlgn="base">
              <a:spcBef>
                <a:spcPct val="20000"/>
              </a:spcBef>
              <a:spcAft>
                <a:spcPct val="0"/>
              </a:spcAft>
            </a:pPr>
            <a:r>
              <a:rPr lang="en-US" sz="1200" b="1">
                <a:solidFill>
                  <a:srgbClr val="3375AA"/>
                </a:solidFill>
                <a:latin typeface="Arial" panose="020B0604020202020204" pitchFamily="34" charset="0"/>
                <a:ea typeface="ＭＳ Ｐゴシック" pitchFamily="96" charset="-128"/>
                <a:cs typeface="Arial" panose="020B0604020202020204" pitchFamily="34" charset="0"/>
              </a:rPr>
              <a:t>NASA AI Objective Function: Maximize Mission Benefit from AI while Managing AI Risks</a:t>
            </a:r>
          </a:p>
        </p:txBody>
      </p:sp>
      <p:sp>
        <p:nvSpPr>
          <p:cNvPr id="29" name="TextBox 28">
            <a:extLst>
              <a:ext uri="{FF2B5EF4-FFF2-40B4-BE49-F238E27FC236}">
                <a16:creationId xmlns:a16="http://schemas.microsoft.com/office/drawing/2014/main" id="{3B4BFDF6-92B7-C7E9-079A-1E32FFA86F24}"/>
              </a:ext>
            </a:extLst>
          </p:cNvPr>
          <p:cNvSpPr txBox="1"/>
          <p:nvPr/>
        </p:nvSpPr>
        <p:spPr>
          <a:xfrm>
            <a:off x="52220" y="1215568"/>
            <a:ext cx="2949261" cy="400110"/>
          </a:xfrm>
          <a:prstGeom prst="rect">
            <a:avLst/>
          </a:prstGeom>
          <a:noFill/>
        </p:spPr>
        <p:txBody>
          <a:bodyPr wrap="square">
            <a:spAutoFit/>
          </a:bodyPr>
          <a:lstStyle/>
          <a:p>
            <a:pPr algn="r"/>
            <a:r>
              <a:rPr lang="en-US" sz="2000" b="1">
                <a:solidFill>
                  <a:srgbClr val="3375AA"/>
                </a:solidFill>
                <a:latin typeface="Arial" panose="020B0604020202020204" pitchFamily="34" charset="0"/>
                <a:cs typeface="Arial" panose="020B0604020202020204" pitchFamily="34" charset="0"/>
              </a:rPr>
              <a:t>Enable the Impossible</a:t>
            </a:r>
          </a:p>
        </p:txBody>
      </p:sp>
      <p:sp>
        <p:nvSpPr>
          <p:cNvPr id="30" name="TextBox 29">
            <a:extLst>
              <a:ext uri="{FF2B5EF4-FFF2-40B4-BE49-F238E27FC236}">
                <a16:creationId xmlns:a16="http://schemas.microsoft.com/office/drawing/2014/main" id="{01C30E4F-25CF-3C3E-0ADE-45D2C0DC414D}"/>
              </a:ext>
            </a:extLst>
          </p:cNvPr>
          <p:cNvSpPr txBox="1"/>
          <p:nvPr/>
        </p:nvSpPr>
        <p:spPr>
          <a:xfrm>
            <a:off x="540610" y="1671018"/>
            <a:ext cx="2376359" cy="1083374"/>
          </a:xfrm>
          <a:prstGeom prst="rect">
            <a:avLst/>
          </a:prstGeom>
          <a:noFill/>
        </p:spPr>
        <p:txBody>
          <a:bodyPr wrap="square" rtlCol="0">
            <a:spAutoFit/>
          </a:bodyPr>
          <a:lstStyle/>
          <a:p>
            <a:pPr algn="r" fontAlgn="base">
              <a:spcBef>
                <a:spcPct val="20000"/>
              </a:spcBef>
              <a:spcAft>
                <a:spcPct val="0"/>
              </a:spcAft>
            </a:pPr>
            <a:r>
              <a:rPr lang="en-US" sz="1400" b="1">
                <a:latin typeface="Arial" panose="020B0604020202020204" pitchFamily="34" charset="0"/>
                <a:ea typeface="ＭＳ Ｐゴシック" pitchFamily="96" charset="-128"/>
                <a:cs typeface="Arial" panose="020B0604020202020204" pitchFamily="34" charset="0"/>
              </a:rPr>
              <a:t>Mission-Embedded AI:</a:t>
            </a:r>
            <a:endParaRPr lang="en-US" sz="1400">
              <a:latin typeface="Arial" panose="020B0604020202020204" pitchFamily="34" charset="0"/>
              <a:ea typeface="ＭＳ Ｐゴシック" pitchFamily="96" charset="-128"/>
              <a:cs typeface="Arial" panose="020B0604020202020204" pitchFamily="34" charset="0"/>
            </a:endParaRPr>
          </a:p>
          <a:p>
            <a:pPr algn="r" fontAlgn="base">
              <a:spcBef>
                <a:spcPct val="20000"/>
              </a:spcBef>
              <a:spcAft>
                <a:spcPct val="0"/>
              </a:spcAft>
            </a:pPr>
            <a:r>
              <a:rPr lang="en-US" sz="1200">
                <a:latin typeface="Arial" panose="020B0604020202020204" pitchFamily="34" charset="0"/>
                <a:ea typeface="ＭＳ Ｐゴシック" pitchFamily="96" charset="-128"/>
                <a:cs typeface="Arial" panose="020B0604020202020204" pitchFamily="34" charset="0"/>
              </a:rPr>
              <a:t>Rovers, Satellites, Spacecraft, Aircraft, UAS, Habitats, Coordination &amp; Control…</a:t>
            </a:r>
          </a:p>
          <a:p>
            <a:endParaRPr lang="en-US" sz="12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0EB4D72A-3AFB-4054-A6D2-6FD70569CC4D}"/>
              </a:ext>
            </a:extLst>
          </p:cNvPr>
          <p:cNvSpPr txBox="1"/>
          <p:nvPr/>
        </p:nvSpPr>
        <p:spPr>
          <a:xfrm>
            <a:off x="239372" y="3411508"/>
            <a:ext cx="2679259" cy="1120307"/>
          </a:xfrm>
          <a:prstGeom prst="rect">
            <a:avLst/>
          </a:prstGeom>
          <a:noFill/>
        </p:spPr>
        <p:txBody>
          <a:bodyPr wrap="square" rtlCol="0">
            <a:spAutoFit/>
          </a:bodyPr>
          <a:lstStyle/>
          <a:p>
            <a:pPr algn="r" fontAlgn="base">
              <a:spcBef>
                <a:spcPct val="20000"/>
              </a:spcBef>
              <a:spcAft>
                <a:spcPct val="0"/>
              </a:spcAft>
            </a:pPr>
            <a:r>
              <a:rPr lang="en-US" sz="1400" b="1">
                <a:latin typeface="Arial" panose="020B0604020202020204" pitchFamily="34" charset="0"/>
                <a:ea typeface="ＭＳ Ｐゴシック" pitchFamily="96" charset="-128"/>
                <a:cs typeface="Arial" panose="020B0604020202020204" pitchFamily="34" charset="0"/>
              </a:rPr>
              <a:t>Mission-Enabling AI:</a:t>
            </a:r>
            <a:endParaRPr lang="en-US" sz="1400">
              <a:latin typeface="Arial" panose="020B0604020202020204" pitchFamily="34" charset="0"/>
              <a:ea typeface="ＭＳ Ｐゴシック" pitchFamily="96" charset="-128"/>
              <a:cs typeface="Arial" panose="020B0604020202020204" pitchFamily="34" charset="0"/>
            </a:endParaRPr>
          </a:p>
          <a:p>
            <a:pPr algn="r" fontAlgn="base">
              <a:spcBef>
                <a:spcPct val="20000"/>
              </a:spcBef>
              <a:spcAft>
                <a:spcPct val="0"/>
              </a:spcAft>
            </a:pPr>
            <a:r>
              <a:rPr lang="en-US" sz="1200">
                <a:latin typeface="Arial" panose="020B0604020202020204" pitchFamily="34" charset="0"/>
                <a:ea typeface="ＭＳ Ｐゴシック" pitchFamily="96" charset="-128"/>
                <a:cs typeface="Arial" panose="020B0604020202020204" pitchFamily="34" charset="0"/>
              </a:rPr>
              <a:t>Research, Engineering, Science;</a:t>
            </a:r>
          </a:p>
          <a:p>
            <a:pPr algn="r" fontAlgn="base">
              <a:spcBef>
                <a:spcPct val="20000"/>
              </a:spcBef>
              <a:spcAft>
                <a:spcPct val="0"/>
              </a:spcAft>
            </a:pPr>
            <a:r>
              <a:rPr lang="en-US" sz="1200">
                <a:latin typeface="Arial" panose="020B0604020202020204" pitchFamily="34" charset="0"/>
                <a:ea typeface="ＭＳ Ｐゴシック" pitchFamily="96" charset="-128"/>
                <a:cs typeface="Arial" panose="020B0604020202020204" pitchFamily="34" charset="0"/>
              </a:rPr>
              <a:t>Labs, Experiments, Tests, Requirements, Plans, Analysis…</a:t>
            </a:r>
          </a:p>
          <a:p>
            <a:pPr algn="r"/>
            <a:endParaRPr lang="en-US" sz="120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6C090C26-A076-B155-2CD5-5DF43BDAD85D}"/>
              </a:ext>
            </a:extLst>
          </p:cNvPr>
          <p:cNvSpPr txBox="1"/>
          <p:nvPr/>
        </p:nvSpPr>
        <p:spPr>
          <a:xfrm>
            <a:off x="-191025" y="2988320"/>
            <a:ext cx="3192505" cy="400110"/>
          </a:xfrm>
          <a:prstGeom prst="rect">
            <a:avLst/>
          </a:prstGeom>
          <a:noFill/>
        </p:spPr>
        <p:txBody>
          <a:bodyPr wrap="square">
            <a:spAutoFit/>
          </a:bodyPr>
          <a:lstStyle/>
          <a:p>
            <a:pPr algn="r"/>
            <a:r>
              <a:rPr lang="en-US" sz="2000" b="1">
                <a:solidFill>
                  <a:schemeClr val="accent6">
                    <a:lumMod val="75000"/>
                  </a:schemeClr>
                </a:solidFill>
                <a:latin typeface="Arial" panose="020B0604020202020204" pitchFamily="34" charset="0"/>
                <a:cs typeface="Arial" panose="020B0604020202020204" pitchFamily="34" charset="0"/>
              </a:rPr>
              <a:t>Fuel Technical Work</a:t>
            </a:r>
          </a:p>
        </p:txBody>
      </p:sp>
      <p:sp>
        <p:nvSpPr>
          <p:cNvPr id="36" name="TextBox 35">
            <a:extLst>
              <a:ext uri="{FF2B5EF4-FFF2-40B4-BE49-F238E27FC236}">
                <a16:creationId xmlns:a16="http://schemas.microsoft.com/office/drawing/2014/main" id="{F4326F16-CE59-2FF1-F1CA-503B2CA293FA}"/>
              </a:ext>
            </a:extLst>
          </p:cNvPr>
          <p:cNvSpPr txBox="1"/>
          <p:nvPr/>
        </p:nvSpPr>
        <p:spPr>
          <a:xfrm>
            <a:off x="237709" y="5272997"/>
            <a:ext cx="2679259" cy="1083374"/>
          </a:xfrm>
          <a:prstGeom prst="rect">
            <a:avLst/>
          </a:prstGeom>
          <a:noFill/>
        </p:spPr>
        <p:txBody>
          <a:bodyPr wrap="square" rtlCol="0">
            <a:spAutoFit/>
          </a:bodyPr>
          <a:lstStyle/>
          <a:p>
            <a:pPr algn="r" fontAlgn="base">
              <a:spcBef>
                <a:spcPct val="20000"/>
              </a:spcBef>
              <a:spcAft>
                <a:spcPct val="0"/>
              </a:spcAft>
            </a:pPr>
            <a:r>
              <a:rPr lang="en-US" sz="1400" b="1">
                <a:latin typeface="Arial" panose="020B0604020202020204" pitchFamily="34" charset="0"/>
                <a:ea typeface="ＭＳ Ｐゴシック" pitchFamily="96" charset="-128"/>
                <a:cs typeface="Arial" panose="020B0604020202020204" pitchFamily="34" charset="0"/>
              </a:rPr>
              <a:t>AI in Mission Support:</a:t>
            </a:r>
            <a:endParaRPr lang="en-US" sz="1400">
              <a:latin typeface="Arial" panose="020B0604020202020204" pitchFamily="34" charset="0"/>
              <a:ea typeface="ＭＳ Ｐゴシック" pitchFamily="96" charset="-128"/>
              <a:cs typeface="Arial" panose="020B0604020202020204" pitchFamily="34" charset="0"/>
            </a:endParaRPr>
          </a:p>
          <a:p>
            <a:pPr algn="r" fontAlgn="base">
              <a:spcBef>
                <a:spcPct val="20000"/>
              </a:spcBef>
              <a:spcAft>
                <a:spcPct val="0"/>
              </a:spcAft>
            </a:pPr>
            <a:r>
              <a:rPr lang="en-US" sz="1200">
                <a:latin typeface="Arial" panose="020B0604020202020204" pitchFamily="34" charset="0"/>
                <a:ea typeface="ＭＳ Ｐゴシック" pitchFamily="96" charset="-128"/>
                <a:cs typeface="Arial" panose="020B0604020202020204" pitchFamily="34" charset="0"/>
              </a:rPr>
              <a:t>Finance, Procurement, Information Technology, Security, Facilities, Human Resources…</a:t>
            </a:r>
          </a:p>
          <a:p>
            <a:pPr algn="r"/>
            <a:endParaRPr lang="en-US" sz="120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08D55054-9328-7747-28AF-96CC6D41CE65}"/>
              </a:ext>
            </a:extLst>
          </p:cNvPr>
          <p:cNvSpPr txBox="1"/>
          <p:nvPr/>
        </p:nvSpPr>
        <p:spPr>
          <a:xfrm>
            <a:off x="-71857" y="4838852"/>
            <a:ext cx="2949261" cy="400110"/>
          </a:xfrm>
          <a:prstGeom prst="rect">
            <a:avLst/>
          </a:prstGeom>
          <a:noFill/>
        </p:spPr>
        <p:txBody>
          <a:bodyPr wrap="square">
            <a:spAutoFit/>
          </a:bodyPr>
          <a:lstStyle/>
          <a:p>
            <a:pPr algn="r"/>
            <a:r>
              <a:rPr lang="en-US" sz="2000" b="1">
                <a:solidFill>
                  <a:schemeClr val="accent2">
                    <a:lumMod val="50000"/>
                  </a:schemeClr>
                </a:solidFill>
                <a:latin typeface="Arial" panose="020B0604020202020204" pitchFamily="34" charset="0"/>
                <a:cs typeface="Arial" panose="020B0604020202020204" pitchFamily="34" charset="0"/>
              </a:rPr>
              <a:t>Bolster Effectiveness</a:t>
            </a:r>
          </a:p>
        </p:txBody>
      </p:sp>
    </p:spTree>
    <p:extLst>
      <p:ext uri="{BB962C8B-B14F-4D97-AF65-F5344CB8AC3E}">
        <p14:creationId xmlns:p14="http://schemas.microsoft.com/office/powerpoint/2010/main" val="256982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E4C911-5B55-B1F3-661D-9849005DC95D}"/>
              </a:ext>
            </a:extLst>
          </p:cNvPr>
          <p:cNvSpPr>
            <a:spLocks noGrp="1"/>
          </p:cNvSpPr>
          <p:nvPr>
            <p:ph type="sldNum" sz="quarter" idx="12"/>
          </p:nvPr>
        </p:nvSpPr>
        <p:spPr/>
        <p:txBody>
          <a:bodyPr/>
          <a:lstStyle/>
          <a:p>
            <a:fld id="{B3EE031D-0B81-4140-BD2F-EEAEFF131BDC}" type="slidenum">
              <a:rPr lang="en-US" smtClean="0"/>
              <a:pPr/>
              <a:t>31</a:t>
            </a:fld>
            <a:endParaRPr lang="en-US"/>
          </a:p>
        </p:txBody>
      </p:sp>
      <p:sp>
        <p:nvSpPr>
          <p:cNvPr id="3" name="Content Placeholder 2">
            <a:extLst>
              <a:ext uri="{FF2B5EF4-FFF2-40B4-BE49-F238E27FC236}">
                <a16:creationId xmlns:a16="http://schemas.microsoft.com/office/drawing/2014/main" id="{1772599F-B5D5-ED88-AFF2-DACD86582532}"/>
              </a:ext>
            </a:extLst>
          </p:cNvPr>
          <p:cNvSpPr>
            <a:spLocks noGrp="1"/>
          </p:cNvSpPr>
          <p:nvPr>
            <p:ph type="body" sz="quarter" idx="13"/>
          </p:nvPr>
        </p:nvSpPr>
        <p:spPr>
          <a:xfrm>
            <a:off x="290694" y="1436114"/>
            <a:ext cx="6957130" cy="4655928"/>
          </a:xfrm>
        </p:spPr>
        <p:txBody>
          <a:bodyPr numCol="2" spcCol="182880">
            <a:noAutofit/>
          </a:bodyPr>
          <a:lstStyle/>
          <a:p>
            <a:pPr marL="0" indent="0">
              <a:buNone/>
            </a:pPr>
            <a:r>
              <a:rPr lang="en-US" sz="1800" b="1">
                <a:solidFill>
                  <a:srgbClr val="3375AA"/>
                </a:solidFill>
              </a:rPr>
              <a:t>Text: </a:t>
            </a:r>
            <a:r>
              <a:rPr lang="en-US" sz="1800" b="1">
                <a:solidFill>
                  <a:srgbClr val="000000"/>
                </a:solidFill>
              </a:rPr>
              <a:t>Written paragraphs, summaries, outlines, blog posts, poetry, songs, more</a:t>
            </a:r>
          </a:p>
          <a:p>
            <a:r>
              <a:rPr lang="en-US" sz="1800"/>
              <a:t>Engineering Digital Assistant</a:t>
            </a:r>
          </a:p>
          <a:p>
            <a:r>
              <a:rPr lang="en-US" sz="1800"/>
              <a:t>Literature Reviews </a:t>
            </a:r>
          </a:p>
          <a:p>
            <a:r>
              <a:rPr lang="en-US" sz="1800"/>
              <a:t>Digital Assistant for State-of-the-Art Instrumentation</a:t>
            </a:r>
          </a:p>
          <a:p>
            <a:r>
              <a:rPr lang="en-US" sz="1800"/>
              <a:t>NASA Document Writing </a:t>
            </a:r>
            <a:br>
              <a:rPr lang="en-US" sz="1800"/>
            </a:br>
            <a:r>
              <a:rPr lang="en-US" sz="1800"/>
              <a:t>Co-Pilot</a:t>
            </a:r>
          </a:p>
          <a:p>
            <a:r>
              <a:rPr lang="en-US" sz="1800"/>
              <a:t>NASA Materials Advisor</a:t>
            </a:r>
          </a:p>
          <a:p>
            <a:r>
              <a:rPr lang="en-US" sz="1800"/>
              <a:t>NASA Process Navigator</a:t>
            </a:r>
          </a:p>
          <a:p>
            <a:r>
              <a:rPr lang="en-US" sz="1800"/>
              <a:t>NASA Project Co-Pilot</a:t>
            </a:r>
          </a:p>
          <a:p>
            <a:r>
              <a:rPr lang="en-US" sz="1800"/>
              <a:t>Procurement Requirements Advisor</a:t>
            </a:r>
          </a:p>
          <a:p>
            <a:pPr marL="0" indent="0">
              <a:buNone/>
            </a:pPr>
            <a:r>
              <a:rPr lang="en-US" sz="1800" b="1">
                <a:solidFill>
                  <a:srgbClr val="3375AA"/>
                </a:solidFill>
              </a:rPr>
              <a:t>Code: </a:t>
            </a:r>
            <a:r>
              <a:rPr lang="en-US" sz="1800" b="1">
                <a:solidFill>
                  <a:srgbClr val="000000"/>
                </a:solidFill>
              </a:rPr>
              <a:t>Create, document, explain, debug; translate between coding languages</a:t>
            </a:r>
          </a:p>
          <a:p>
            <a:r>
              <a:rPr lang="en-US" sz="1800">
                <a:solidFill>
                  <a:srgbClr val="000000"/>
                </a:solidFill>
              </a:rPr>
              <a:t>Application modernization</a:t>
            </a:r>
          </a:p>
          <a:p>
            <a:r>
              <a:rPr lang="en-US" sz="1800">
                <a:solidFill>
                  <a:srgbClr val="000000"/>
                </a:solidFill>
              </a:rPr>
              <a:t>Augmented Reality/Virtual Reality (AR/VR)</a:t>
            </a:r>
          </a:p>
          <a:p>
            <a:pPr marL="0" indent="0">
              <a:buNone/>
            </a:pPr>
            <a:endParaRPr lang="en-US" sz="1800">
              <a:solidFill>
                <a:srgbClr val="000000"/>
              </a:solidFill>
            </a:endParaRPr>
          </a:p>
        </p:txBody>
      </p:sp>
      <p:sp>
        <p:nvSpPr>
          <p:cNvPr id="2" name="Title 1">
            <a:extLst>
              <a:ext uri="{FF2B5EF4-FFF2-40B4-BE49-F238E27FC236}">
                <a16:creationId xmlns:a16="http://schemas.microsoft.com/office/drawing/2014/main" id="{CE07CF0D-4E77-719A-312B-06DA7AED20D2}"/>
              </a:ext>
            </a:extLst>
          </p:cNvPr>
          <p:cNvSpPr>
            <a:spLocks noGrp="1"/>
          </p:cNvSpPr>
          <p:nvPr>
            <p:ph type="title"/>
          </p:nvPr>
        </p:nvSpPr>
        <p:spPr/>
        <p:txBody>
          <a:bodyPr>
            <a:normAutofit/>
          </a:bodyPr>
          <a:lstStyle/>
          <a:p>
            <a:r>
              <a:rPr lang="en-US" sz="3600" dirty="0" err="1">
                <a:latin typeface="Calibri" panose="020F0502020204030204" pitchFamily="34" charset="0"/>
                <a:cs typeface="Calibri" panose="020F0502020204030204" pitchFamily="34" charset="0"/>
              </a:rPr>
              <a:t>GenAI</a:t>
            </a:r>
            <a:r>
              <a:rPr lang="en-US" sz="3600" dirty="0">
                <a:latin typeface="Calibri" panose="020F0502020204030204" pitchFamily="34" charset="0"/>
                <a:cs typeface="Calibri" panose="020F0502020204030204" pitchFamily="34" charset="0"/>
              </a:rPr>
              <a:t> Opportunities at NASA</a:t>
            </a:r>
          </a:p>
        </p:txBody>
      </p:sp>
      <p:pic>
        <p:nvPicPr>
          <p:cNvPr id="6146" name="Picture 2">
            <a:extLst>
              <a:ext uri="{FF2B5EF4-FFF2-40B4-BE49-F238E27FC236}">
                <a16:creationId xmlns:a16="http://schemas.microsoft.com/office/drawing/2014/main" id="{02805328-C693-5073-69E2-69C74768390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38548" y="2653395"/>
            <a:ext cx="2669517" cy="2669517"/>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2E463FF-A153-3F62-B0A3-04B7AEAE37E2}"/>
              </a:ext>
            </a:extLst>
          </p:cNvPr>
          <p:cNvSpPr txBox="1"/>
          <p:nvPr/>
        </p:nvSpPr>
        <p:spPr>
          <a:xfrm>
            <a:off x="9074445" y="5417824"/>
            <a:ext cx="2790276" cy="830997"/>
          </a:xfrm>
          <a:prstGeom prst="rect">
            <a:avLst/>
          </a:prstGeom>
          <a:noFill/>
        </p:spPr>
        <p:txBody>
          <a:bodyPr wrap="square">
            <a:spAutoFit/>
          </a:bodyPr>
          <a:lstStyle/>
          <a:p>
            <a:r>
              <a:rPr lang="en-US" sz="1200" b="1" i="1"/>
              <a:t>Prompt: </a:t>
            </a:r>
            <a:r>
              <a:rPr lang="en-US" sz="1200" i="1"/>
              <a:t>“Create a realistic image of astronauts exploring mars with habitats and scientific instruments based on NASA's Artemis mission concept”</a:t>
            </a:r>
          </a:p>
        </p:txBody>
      </p:sp>
      <p:pic>
        <p:nvPicPr>
          <p:cNvPr id="6" name="Picture 5" descr="A white text on a black background&#10;&#10;Description automatically generated">
            <a:extLst>
              <a:ext uri="{FF2B5EF4-FFF2-40B4-BE49-F238E27FC236}">
                <a16:creationId xmlns:a16="http://schemas.microsoft.com/office/drawing/2014/main" id="{0F3DE093-003B-4402-55AF-513B0A4B09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16651" y="1712908"/>
            <a:ext cx="1371600" cy="1371600"/>
          </a:xfrm>
          <a:prstGeom prst="rect">
            <a:avLst/>
          </a:prstGeom>
        </p:spPr>
      </p:pic>
      <p:pic>
        <p:nvPicPr>
          <p:cNvPr id="7" name="Picture 6">
            <a:extLst>
              <a:ext uri="{FF2B5EF4-FFF2-40B4-BE49-F238E27FC236}">
                <a16:creationId xmlns:a16="http://schemas.microsoft.com/office/drawing/2014/main" id="{8F6CBEB9-CE89-D2A3-71A8-386F411D5BCF}"/>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4644" y="4659377"/>
            <a:ext cx="3028657" cy="2020090"/>
          </a:xfrm>
          <a:prstGeom prst="rect">
            <a:avLst/>
          </a:prstGeom>
        </p:spPr>
      </p:pic>
      <p:pic>
        <p:nvPicPr>
          <p:cNvPr id="10" name="Picture 9">
            <a:extLst>
              <a:ext uri="{FF2B5EF4-FFF2-40B4-BE49-F238E27FC236}">
                <a16:creationId xmlns:a16="http://schemas.microsoft.com/office/drawing/2014/main" id="{C876290B-A333-5614-0685-F9782D1DCBF3}"/>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97235" y="3717758"/>
            <a:ext cx="2407732" cy="1605154"/>
          </a:xfrm>
          <a:prstGeom prst="rect">
            <a:avLst/>
          </a:prstGeom>
        </p:spPr>
      </p:pic>
      <p:sp>
        <p:nvSpPr>
          <p:cNvPr id="12" name="TextBox 11">
            <a:extLst>
              <a:ext uri="{FF2B5EF4-FFF2-40B4-BE49-F238E27FC236}">
                <a16:creationId xmlns:a16="http://schemas.microsoft.com/office/drawing/2014/main" id="{303A2799-811C-D2E3-282B-D15B9F4B7D87}"/>
              </a:ext>
            </a:extLst>
          </p:cNvPr>
          <p:cNvSpPr txBox="1"/>
          <p:nvPr/>
        </p:nvSpPr>
        <p:spPr>
          <a:xfrm>
            <a:off x="8263271" y="1357885"/>
            <a:ext cx="3028657" cy="1477328"/>
          </a:xfrm>
          <a:prstGeom prst="rect">
            <a:avLst/>
          </a:prstGeom>
          <a:noFill/>
        </p:spPr>
        <p:txBody>
          <a:bodyPr wrap="square" rtlCol="0">
            <a:spAutoFit/>
          </a:bodyPr>
          <a:lstStyle/>
          <a:p>
            <a:pPr marL="0" indent="0">
              <a:buNone/>
            </a:pPr>
            <a:r>
              <a:rPr lang="en-US" sz="1800" b="1">
                <a:solidFill>
                  <a:srgbClr val="3375AA"/>
                </a:solidFill>
              </a:rPr>
              <a:t>Images: </a:t>
            </a:r>
            <a:r>
              <a:rPr lang="en-US" sz="1800" b="1">
                <a:solidFill>
                  <a:srgbClr val="000000"/>
                </a:solidFill>
              </a:rPr>
              <a:t>Rapidly create art, including photo-realistic</a:t>
            </a:r>
          </a:p>
          <a:p>
            <a:r>
              <a:rPr lang="en-US" sz="1800">
                <a:solidFill>
                  <a:srgbClr val="000000"/>
                </a:solidFill>
              </a:rPr>
              <a:t>Mission concepts</a:t>
            </a:r>
          </a:p>
          <a:p>
            <a:r>
              <a:rPr lang="en-US" sz="1800">
                <a:solidFill>
                  <a:srgbClr val="000000"/>
                </a:solidFill>
              </a:rPr>
              <a:t>Citizen inspiration</a:t>
            </a:r>
          </a:p>
          <a:p>
            <a:endParaRPr lang="en-US"/>
          </a:p>
        </p:txBody>
      </p:sp>
    </p:spTree>
    <p:extLst>
      <p:ext uri="{BB962C8B-B14F-4D97-AF65-F5344CB8AC3E}">
        <p14:creationId xmlns:p14="http://schemas.microsoft.com/office/powerpoint/2010/main" val="2569594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2816B-38C7-0CF6-8985-0C2D59E25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F9E6A-95E7-34E5-AAA7-141E22410594}"/>
              </a:ext>
            </a:extLst>
          </p:cNvPr>
          <p:cNvSpPr>
            <a:spLocks noGrp="1"/>
          </p:cNvSpPr>
          <p:nvPr>
            <p:ph type="ctrTitle" idx="4294967295"/>
          </p:nvPr>
        </p:nvSpPr>
        <p:spPr>
          <a:xfrm>
            <a:off x="1524000" y="1538577"/>
            <a:ext cx="9144000" cy="541337"/>
          </a:xfrm>
          <a:prstGeom prst="rect">
            <a:avLst/>
          </a:prstGeom>
        </p:spPr>
        <p:txBody>
          <a:bodyPr/>
          <a:lstStyle/>
          <a:p>
            <a:pPr algn="ctr"/>
            <a:r>
              <a:rPr lang="en-US" dirty="0">
                <a:solidFill>
                  <a:schemeClr val="bg1"/>
                </a:solidFill>
                <a:latin typeface="Calibri" panose="020F0502020204030204" pitchFamily="34" charset="0"/>
                <a:cs typeface="Calibri" panose="020F0502020204030204" pitchFamily="34" charset="0"/>
              </a:rPr>
              <a:t>How Can You Get Involved With NASA?</a:t>
            </a:r>
          </a:p>
        </p:txBody>
      </p:sp>
    </p:spTree>
    <p:extLst>
      <p:ext uri="{BB962C8B-B14F-4D97-AF65-F5344CB8AC3E}">
        <p14:creationId xmlns:p14="http://schemas.microsoft.com/office/powerpoint/2010/main" val="585658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BBB18-A421-CC49-CE3B-9F30B35CB7F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05C6DC7-67D3-0349-7AF8-1BB15EB2B48F}"/>
              </a:ext>
            </a:extLst>
          </p:cNvPr>
          <p:cNvSpPr>
            <a:spLocks noGrp="1"/>
          </p:cNvSpPr>
          <p:nvPr>
            <p:ph type="body" sz="quarter" idx="12"/>
          </p:nvPr>
        </p:nvSpPr>
        <p:spPr/>
        <p:txBody>
          <a:bodyPr lIns="91440" tIns="45720" rIns="91440" bIns="45720" anchor="ctr" anchorCtr="0"/>
          <a:lstStyle/>
          <a:p>
            <a:r>
              <a:rPr lang="en-US">
                <a:latin typeface="Raleway"/>
              </a:rPr>
              <a:t>NASA+</a:t>
            </a:r>
            <a:endParaRPr lang="en-US"/>
          </a:p>
        </p:txBody>
      </p:sp>
      <p:pic>
        <p:nvPicPr>
          <p:cNvPr id="14" name="Picture 13">
            <a:extLst>
              <a:ext uri="{FF2B5EF4-FFF2-40B4-BE49-F238E27FC236}">
                <a16:creationId xmlns:a16="http://schemas.microsoft.com/office/drawing/2014/main" id="{12EAC01F-62E6-CF26-92E6-5A38815D3AAA}"/>
              </a:ext>
            </a:extLst>
          </p:cNvPr>
          <p:cNvPicPr>
            <a:picLocks noChangeAspect="1"/>
          </p:cNvPicPr>
          <p:nvPr/>
        </p:nvPicPr>
        <p:blipFill>
          <a:blip r:embed="rId2"/>
          <a:stretch>
            <a:fillRect/>
          </a:stretch>
        </p:blipFill>
        <p:spPr>
          <a:xfrm>
            <a:off x="-2831" y="2551567"/>
            <a:ext cx="644095" cy="3526307"/>
          </a:xfrm>
          <a:prstGeom prst="rect">
            <a:avLst/>
          </a:prstGeom>
        </p:spPr>
      </p:pic>
      <p:pic>
        <p:nvPicPr>
          <p:cNvPr id="13" name="Picture 12">
            <a:extLst>
              <a:ext uri="{FF2B5EF4-FFF2-40B4-BE49-F238E27FC236}">
                <a16:creationId xmlns:a16="http://schemas.microsoft.com/office/drawing/2014/main" id="{ED903316-1AF0-9C4C-3BF6-CA5E3FB80FA4}"/>
              </a:ext>
            </a:extLst>
          </p:cNvPr>
          <p:cNvPicPr>
            <a:picLocks noChangeAspect="1"/>
          </p:cNvPicPr>
          <p:nvPr/>
        </p:nvPicPr>
        <p:blipFill>
          <a:blip r:embed="rId2"/>
          <a:stretch>
            <a:fillRect/>
          </a:stretch>
        </p:blipFill>
        <p:spPr>
          <a:xfrm>
            <a:off x="5969601" y="3369971"/>
            <a:ext cx="530825" cy="2702525"/>
          </a:xfrm>
          <a:prstGeom prst="rect">
            <a:avLst/>
          </a:prstGeom>
        </p:spPr>
      </p:pic>
      <p:pic>
        <p:nvPicPr>
          <p:cNvPr id="5" name="Picture 4" descr="Image of various devices displaying NASA Plus.">
            <a:extLst>
              <a:ext uri="{FF2B5EF4-FFF2-40B4-BE49-F238E27FC236}">
                <a16:creationId xmlns:a16="http://schemas.microsoft.com/office/drawing/2014/main" id="{C26348BB-5DBE-4DFD-5D8D-FDD5D95A76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09" b="-1208"/>
          <a:stretch/>
        </p:blipFill>
        <p:spPr>
          <a:xfrm>
            <a:off x="619793" y="3548446"/>
            <a:ext cx="5472004" cy="2542412"/>
          </a:xfrm>
          <a:prstGeom prst="rect">
            <a:avLst/>
          </a:prstGeom>
        </p:spPr>
      </p:pic>
      <p:sp>
        <p:nvSpPr>
          <p:cNvPr id="8" name="Rectangle 7">
            <a:extLst>
              <a:ext uri="{FF2B5EF4-FFF2-40B4-BE49-F238E27FC236}">
                <a16:creationId xmlns:a16="http://schemas.microsoft.com/office/drawing/2014/main" id="{510A327A-14D9-001D-52B0-C83943A1654B}"/>
              </a:ext>
            </a:extLst>
          </p:cNvPr>
          <p:cNvSpPr/>
          <p:nvPr/>
        </p:nvSpPr>
        <p:spPr>
          <a:xfrm>
            <a:off x="-8193" y="707044"/>
            <a:ext cx="12196287" cy="647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9A9A8064-33CF-AD20-C929-CB73D2005489}"/>
              </a:ext>
            </a:extLst>
          </p:cNvPr>
          <p:cNvSpPr txBox="1"/>
          <p:nvPr/>
        </p:nvSpPr>
        <p:spPr>
          <a:xfrm>
            <a:off x="232012" y="823415"/>
            <a:ext cx="665555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Calibri"/>
              </a:rPr>
              <a:t>NASA+: Video on Demand &amp; Live Coverage</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0" name="Picture 9" descr="Screenshot of list of some videos available on NASA Plus for Junior Explorers.">
            <a:extLst>
              <a:ext uri="{FF2B5EF4-FFF2-40B4-BE49-F238E27FC236}">
                <a16:creationId xmlns:a16="http://schemas.microsoft.com/office/drawing/2014/main" id="{45C68A9E-6FED-AD3B-07A2-57D046818D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2259" y="1333216"/>
            <a:ext cx="5710168" cy="4737481"/>
          </a:xfrm>
          <a:prstGeom prst="rect">
            <a:avLst/>
          </a:prstGeom>
        </p:spPr>
      </p:pic>
      <p:pic>
        <p:nvPicPr>
          <p:cNvPr id="15" name="Picture 14" descr="NASA Plus logo">
            <a:extLst>
              <a:ext uri="{FF2B5EF4-FFF2-40B4-BE49-F238E27FC236}">
                <a16:creationId xmlns:a16="http://schemas.microsoft.com/office/drawing/2014/main" id="{3A72E042-AA1D-3082-18EE-1FEF1BF878E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900" y="1332881"/>
            <a:ext cx="6497042" cy="2212303"/>
          </a:xfrm>
          <a:prstGeom prst="rect">
            <a:avLst/>
          </a:prstGeom>
        </p:spPr>
      </p:pic>
    </p:spTree>
    <p:extLst>
      <p:ext uri="{BB962C8B-B14F-4D97-AF65-F5344CB8AC3E}">
        <p14:creationId xmlns:p14="http://schemas.microsoft.com/office/powerpoint/2010/main" val="2142026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D5345-E299-5685-E918-B20D0C123A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B35962-7B6A-D292-9C5F-039A2A685D9D}"/>
              </a:ext>
            </a:extLst>
          </p:cNvPr>
          <p:cNvSpPr/>
          <p:nvPr/>
        </p:nvSpPr>
        <p:spPr>
          <a:xfrm>
            <a:off x="0" y="1020"/>
            <a:ext cx="2242912" cy="6857131"/>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Varela"/>
              <a:ea typeface="+mn-ea"/>
              <a:cs typeface="+mn-cs"/>
            </a:endParaRPr>
          </a:p>
        </p:txBody>
      </p:sp>
      <p:sp>
        <p:nvSpPr>
          <p:cNvPr id="4" name="Rounded Rectangle 10">
            <a:extLst>
              <a:ext uri="{FF2B5EF4-FFF2-40B4-BE49-F238E27FC236}">
                <a16:creationId xmlns:a16="http://schemas.microsoft.com/office/drawing/2014/main" id="{147BDAC6-A3B2-6890-1BE0-C863675D81B3}"/>
              </a:ext>
            </a:extLst>
          </p:cNvPr>
          <p:cNvSpPr/>
          <p:nvPr/>
        </p:nvSpPr>
        <p:spPr>
          <a:xfrm>
            <a:off x="426723" y="0"/>
            <a:ext cx="3246548" cy="6857999"/>
          </a:xfrm>
          <a:prstGeom prst="round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arela"/>
              <a:ea typeface="+mn-ea"/>
              <a:cs typeface="+mn-cs"/>
            </a:endParaRPr>
          </a:p>
        </p:txBody>
      </p:sp>
      <p:pic>
        <p:nvPicPr>
          <p:cNvPr id="7" name="Picture 6" descr="Student Launch photo">
            <a:extLst>
              <a:ext uri="{FF2B5EF4-FFF2-40B4-BE49-F238E27FC236}">
                <a16:creationId xmlns:a16="http://schemas.microsoft.com/office/drawing/2014/main" id="{BD7721B2-4E8D-8254-C595-9B997B2EBB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68843" y="335531"/>
            <a:ext cx="1625600" cy="939801"/>
          </a:xfrm>
          <a:prstGeom prst="rect">
            <a:avLst/>
          </a:prstGeom>
          <a:effectLst>
            <a:outerShdw blurRad="50800" dist="38100" dir="5400000" algn="t" rotWithShape="0">
              <a:prstClr val="black">
                <a:alpha val="40000"/>
              </a:prstClr>
            </a:outerShdw>
          </a:effectLst>
        </p:spPr>
      </p:pic>
      <p:pic>
        <p:nvPicPr>
          <p:cNvPr id="8" name="Picture 7" descr="Neutral Buoyancy Experiment Design Teams (Micro-g NExT)">
            <a:extLst>
              <a:ext uri="{FF2B5EF4-FFF2-40B4-BE49-F238E27FC236}">
                <a16:creationId xmlns:a16="http://schemas.microsoft.com/office/drawing/2014/main" id="{A3BF3D54-09FA-D5D0-996E-E4EFD8D3AC9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96558" y="335532"/>
            <a:ext cx="1716402" cy="923280"/>
          </a:xfrm>
          <a:prstGeom prst="rect">
            <a:avLst/>
          </a:prstGeom>
          <a:effectLst>
            <a:outerShdw blurRad="50800" dist="38100" dir="5400000" algn="t" rotWithShape="0">
              <a:prstClr val="black">
                <a:alpha val="40000"/>
              </a:prstClr>
            </a:outerShdw>
          </a:effectLst>
        </p:spPr>
      </p:pic>
      <p:pic>
        <p:nvPicPr>
          <p:cNvPr id="9" name="Picture 8" descr="First Nations Launch">
            <a:extLst>
              <a:ext uri="{FF2B5EF4-FFF2-40B4-BE49-F238E27FC236}">
                <a16:creationId xmlns:a16="http://schemas.microsoft.com/office/drawing/2014/main" id="{D695C0F7-E5DE-A27C-1705-4400244AF79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55147" y="335531"/>
            <a:ext cx="1581475" cy="939801"/>
          </a:xfrm>
          <a:prstGeom prst="rect">
            <a:avLst/>
          </a:prstGeom>
          <a:effectLst>
            <a:outerShdw blurRad="50800" dist="38100" dir="5400000" algn="t" rotWithShape="0">
              <a:prstClr val="black">
                <a:alpha val="40000"/>
              </a:prstClr>
            </a:outerShdw>
          </a:effectLst>
        </p:spPr>
      </p:pic>
      <p:pic>
        <p:nvPicPr>
          <p:cNvPr id="10" name="Picture 9" descr="Spacesuit User Interface Technologies for Students (SUITS)">
            <a:extLst>
              <a:ext uri="{FF2B5EF4-FFF2-40B4-BE49-F238E27FC236}">
                <a16:creationId xmlns:a16="http://schemas.microsoft.com/office/drawing/2014/main" id="{04BCE886-152A-7037-0C11-4D03ABC1D84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048522" y="3072386"/>
            <a:ext cx="1625600" cy="927101"/>
          </a:xfrm>
          <a:prstGeom prst="rect">
            <a:avLst/>
          </a:prstGeom>
          <a:effectLst>
            <a:outerShdw blurRad="50800" dist="38100" dir="5400000" algn="t" rotWithShape="0">
              <a:prstClr val="black">
                <a:alpha val="40000"/>
              </a:prstClr>
            </a:outerShdw>
          </a:effectLst>
        </p:spPr>
      </p:pic>
      <p:pic>
        <p:nvPicPr>
          <p:cNvPr id="11" name="Picture 10" descr="Lunabotics">
            <a:extLst>
              <a:ext uri="{FF2B5EF4-FFF2-40B4-BE49-F238E27FC236}">
                <a16:creationId xmlns:a16="http://schemas.microsoft.com/office/drawing/2014/main" id="{A00001FC-CB45-7BDE-A159-8BB19270AA3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118034" y="3072387"/>
            <a:ext cx="1625600" cy="916936"/>
          </a:xfrm>
          <a:prstGeom prst="rect">
            <a:avLst/>
          </a:prstGeom>
          <a:effectLst>
            <a:outerShdw blurRad="50800" dist="38100" dir="5400000" algn="t" rotWithShape="0">
              <a:prstClr val="black">
                <a:alpha val="40000"/>
              </a:prstClr>
            </a:outerShdw>
          </a:effectLst>
        </p:spPr>
      </p:pic>
      <p:pic>
        <p:nvPicPr>
          <p:cNvPr id="12" name="Picture 11" descr="Human Exploration Rover Challenge">
            <a:extLst>
              <a:ext uri="{FF2B5EF4-FFF2-40B4-BE49-F238E27FC236}">
                <a16:creationId xmlns:a16="http://schemas.microsoft.com/office/drawing/2014/main" id="{F873FE76-D0F6-936D-59EC-E69F6082CBD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p:blipFill>
        <p:spPr>
          <a:xfrm>
            <a:off x="6140592" y="335531"/>
            <a:ext cx="1645921" cy="939802"/>
          </a:xfrm>
          <a:prstGeom prst="rect">
            <a:avLst/>
          </a:prstGeom>
          <a:effectLst>
            <a:outerShdw blurRad="50800" dist="38100" dir="5400000" algn="t" rotWithShape="0">
              <a:prstClr val="black">
                <a:alpha val="40000"/>
              </a:prstClr>
            </a:outerShdw>
          </a:effectLst>
        </p:spPr>
      </p:pic>
      <p:sp>
        <p:nvSpPr>
          <p:cNvPr id="13" name="TextBox 12">
            <a:extLst>
              <a:ext uri="{FF2B5EF4-FFF2-40B4-BE49-F238E27FC236}">
                <a16:creationId xmlns:a16="http://schemas.microsoft.com/office/drawing/2014/main" id="{2DB9FD27-A5B1-5668-D6C5-79B492C065F5}"/>
              </a:ext>
            </a:extLst>
          </p:cNvPr>
          <p:cNvSpPr txBox="1"/>
          <p:nvPr/>
        </p:nvSpPr>
        <p:spPr>
          <a:xfrm>
            <a:off x="6060985" y="1275332"/>
            <a:ext cx="2022676" cy="172354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ea"/>
                <a:cs typeface="+mn-cs"/>
              </a:rPr>
              <a:t>Human Exploration Rover Challenge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High school and college students worldwide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create a vehicle designed to traverse the simulated surface of another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4" name="TextBox 13">
            <a:extLst>
              <a:ext uri="{FF2B5EF4-FFF2-40B4-BE49-F238E27FC236}">
                <a16:creationId xmlns:a16="http://schemas.microsoft.com/office/drawing/2014/main" id="{5F87F260-ACED-B43C-0375-7C86AC101632}"/>
              </a:ext>
            </a:extLst>
          </p:cNvPr>
          <p:cNvSpPr txBox="1"/>
          <p:nvPr/>
        </p:nvSpPr>
        <p:spPr>
          <a:xfrm>
            <a:off x="7977627" y="1267050"/>
            <a:ext cx="2168548" cy="147732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lt"/>
                <a:cs typeface="+mn-lt"/>
              </a:rPr>
              <a:t>Neutral Buoyancy Experiment Design Teams (Micro-g </a:t>
            </a:r>
            <a:r>
              <a:rPr kumimoji="0" lang="en-US" sz="1400" b="1" i="0" u="none" strike="noStrike" kern="1200" cap="none" spc="0" normalizeH="0" baseline="0" noProof="0" dirty="0" err="1">
                <a:ln>
                  <a:noFill/>
                </a:ln>
                <a:solidFill>
                  <a:srgbClr val="002060"/>
                </a:solidFill>
                <a:effectLst/>
                <a:uLnTx/>
                <a:uFillTx/>
                <a:latin typeface="Varela"/>
                <a:ea typeface="+mn-lt"/>
                <a:cs typeface="+mn-lt"/>
              </a:rPr>
              <a:t>NExT</a:t>
            </a:r>
            <a:r>
              <a:rPr kumimoji="0" lang="en-US" sz="1400" b="1" i="0" u="none" strike="noStrike" kern="1200" cap="none" spc="0" normalizeH="0" baseline="0" noProof="0" dirty="0">
                <a:ln>
                  <a:noFill/>
                </a:ln>
                <a:solidFill>
                  <a:srgbClr val="002060"/>
                </a:solidFill>
                <a:effectLst/>
                <a:uLnTx/>
                <a:uFillTx/>
                <a:latin typeface="Varela"/>
                <a:ea typeface="+mn-lt"/>
                <a:cs typeface="+mn-lt"/>
              </a:rPr>
              <a:t>) </a:t>
            </a: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Undergraduate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Design, build, and test Addresses an authentic, space exploration challenge.</a:t>
            </a: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5" name="TextBox 14">
            <a:extLst>
              <a:ext uri="{FF2B5EF4-FFF2-40B4-BE49-F238E27FC236}">
                <a16:creationId xmlns:a16="http://schemas.microsoft.com/office/drawing/2014/main" id="{4A3A374F-D0B9-BE9A-7216-772BBB6B1566}"/>
              </a:ext>
            </a:extLst>
          </p:cNvPr>
          <p:cNvSpPr txBox="1"/>
          <p:nvPr/>
        </p:nvSpPr>
        <p:spPr>
          <a:xfrm>
            <a:off x="10075803" y="1271960"/>
            <a:ext cx="2006281" cy="18940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ea"/>
                <a:cs typeface="+mn-cs"/>
              </a:rPr>
              <a:t>First Nations Launch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Native American college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 Build and launch class K high-powered rockets.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workshops teach concepts necessary for a successful launch.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6" name="TextBox 15">
            <a:extLst>
              <a:ext uri="{FF2B5EF4-FFF2-40B4-BE49-F238E27FC236}">
                <a16:creationId xmlns:a16="http://schemas.microsoft.com/office/drawing/2014/main" id="{189B0F7A-40C0-5A18-7259-E7EFBCDBE223}"/>
              </a:ext>
            </a:extLst>
          </p:cNvPr>
          <p:cNvSpPr txBox="1"/>
          <p:nvPr/>
        </p:nvSpPr>
        <p:spPr>
          <a:xfrm>
            <a:off x="3974666" y="4064353"/>
            <a:ext cx="2022676" cy="252376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ea"/>
                <a:cs typeface="+mn-cs"/>
              </a:rPr>
              <a:t>Spacesuit</a:t>
            </a:r>
            <a:br>
              <a:rPr kumimoji="0" lang="en-US" sz="1400" b="1" i="0" u="none" strike="noStrike" kern="1200" cap="none" spc="0" normalizeH="0" baseline="0" noProof="0" dirty="0">
                <a:ln>
                  <a:noFill/>
                </a:ln>
                <a:solidFill>
                  <a:srgbClr val="000000"/>
                </a:solidFill>
                <a:effectLst/>
                <a:uLnTx/>
                <a:uFillTx/>
                <a:latin typeface="Varela"/>
                <a:ea typeface="+mn-ea"/>
                <a:cs typeface="+mn-cs"/>
              </a:rPr>
            </a:br>
            <a:r>
              <a:rPr kumimoji="0" lang="en-US" sz="1400" b="1" i="0" u="none" strike="noStrike" kern="1200" cap="none" spc="0" normalizeH="0" baseline="0" noProof="0" dirty="0">
                <a:ln>
                  <a:noFill/>
                </a:ln>
                <a:solidFill>
                  <a:srgbClr val="002060"/>
                </a:solidFill>
                <a:effectLst/>
                <a:uLnTx/>
                <a:uFillTx/>
                <a:latin typeface="Varela"/>
                <a:ea typeface="+mn-ea"/>
                <a:cs typeface="+mn-cs"/>
              </a:rPr>
              <a:t>User Interface Technologies</a:t>
            </a:r>
            <a:br>
              <a:rPr kumimoji="0" lang="en-US" sz="1400" b="1" i="0" u="none" strike="noStrike" kern="1200" cap="none" spc="0" normalizeH="0" baseline="0" noProof="0" dirty="0">
                <a:ln>
                  <a:noFill/>
                </a:ln>
                <a:solidFill>
                  <a:srgbClr val="000000"/>
                </a:solidFill>
                <a:effectLst/>
                <a:uLnTx/>
                <a:uFillTx/>
                <a:latin typeface="Varela"/>
                <a:ea typeface="+mn-ea"/>
                <a:cs typeface="+mn-cs"/>
              </a:rPr>
            </a:br>
            <a:r>
              <a:rPr kumimoji="0" lang="en-US" sz="1400" b="1" i="0" u="none" strike="noStrike" kern="1200" cap="none" spc="0" normalizeH="0" baseline="0" noProof="0" dirty="0">
                <a:ln>
                  <a:noFill/>
                </a:ln>
                <a:solidFill>
                  <a:srgbClr val="002060"/>
                </a:solidFill>
                <a:effectLst/>
                <a:uLnTx/>
                <a:uFillTx/>
                <a:latin typeface="Varela"/>
                <a:ea typeface="+mn-ea"/>
                <a:cs typeface="+mn-cs"/>
              </a:rPr>
              <a:t>for Students (</a:t>
            </a:r>
            <a:r>
              <a:rPr kumimoji="0" lang="en-US" sz="1400" b="1" i="0" u="none" strike="noStrike" kern="1200" cap="none" spc="0" normalizeH="0" baseline="0" noProof="0" dirty="0">
                <a:ln>
                  <a:noFill/>
                </a:ln>
                <a:solidFill>
                  <a:srgbClr val="002060"/>
                </a:solidFill>
                <a:effectLst/>
                <a:uLnTx/>
                <a:uFillTx/>
                <a:latin typeface="Varela"/>
                <a:ea typeface="+mn-lt"/>
                <a:cs typeface="+mn-lt"/>
              </a:rPr>
              <a:t>SUITS)</a:t>
            </a:r>
            <a:endParaRPr kumimoji="0" lang="en-US" sz="1400" b="1" i="0" u="none" strike="noStrike" kern="1200" cap="none" spc="0" normalizeH="0" baseline="0" noProof="0" dirty="0">
              <a:ln>
                <a:noFill/>
              </a:ln>
              <a:solidFill>
                <a:srgbClr val="002060"/>
              </a:solidFill>
              <a:effectLst/>
              <a:uLnTx/>
              <a:uFillTx/>
              <a:latin typeface="Varel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Undergraduate and graduate teams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 Design and create spacesuit information displays within an augmented reality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7" name="TextBox 16">
            <a:extLst>
              <a:ext uri="{FF2B5EF4-FFF2-40B4-BE49-F238E27FC236}">
                <a16:creationId xmlns:a16="http://schemas.microsoft.com/office/drawing/2014/main" id="{952DC465-2324-DF64-6D05-8169B7AC6D94}"/>
              </a:ext>
            </a:extLst>
          </p:cNvPr>
          <p:cNvSpPr txBox="1"/>
          <p:nvPr/>
        </p:nvSpPr>
        <p:spPr>
          <a:xfrm>
            <a:off x="6058233" y="4088049"/>
            <a:ext cx="2038325" cy="187743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2060"/>
                </a:solidFill>
                <a:effectLst/>
                <a:uLnTx/>
                <a:uFillTx/>
                <a:latin typeface="Varela"/>
                <a:ea typeface="+mn-ea"/>
                <a:cs typeface="+mn-cs"/>
              </a:rPr>
              <a:t>Lunabotics</a:t>
            </a:r>
            <a:r>
              <a:rPr kumimoji="0" lang="en-US" sz="1400" b="1" i="0" u="none" strike="noStrike" kern="1200" cap="none" spc="0" normalizeH="0" baseline="0" noProof="0" dirty="0">
                <a:ln>
                  <a:noFill/>
                </a:ln>
                <a:solidFill>
                  <a:srgbClr val="002060"/>
                </a:solidFill>
                <a:effectLst/>
                <a:uLnTx/>
                <a:uFillTx/>
                <a:latin typeface="Varela"/>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University-level teams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Design, build, and run autonomously operated robot, traverse the simulated off-world terrain, and excavate the simulated lunar regolith.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8" name="TextBox 17">
            <a:extLst>
              <a:ext uri="{FF2B5EF4-FFF2-40B4-BE49-F238E27FC236}">
                <a16:creationId xmlns:a16="http://schemas.microsoft.com/office/drawing/2014/main" id="{A689EC5B-4719-6011-53AC-A5BFB1B021DB}"/>
              </a:ext>
            </a:extLst>
          </p:cNvPr>
          <p:cNvSpPr txBox="1"/>
          <p:nvPr/>
        </p:nvSpPr>
        <p:spPr>
          <a:xfrm>
            <a:off x="8005288" y="4064353"/>
            <a:ext cx="1991193" cy="196977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ea"/>
                <a:cs typeface="+mn-cs"/>
              </a:rPr>
              <a:t>Big Idea Challenge</a:t>
            </a:r>
            <a:r>
              <a:rPr kumimoji="0" lang="en-US" sz="1400" b="0" i="0" u="none" strike="noStrike" kern="1200" cap="none" spc="0" normalizeH="0" baseline="0" noProof="0" dirty="0">
                <a:ln>
                  <a:noFill/>
                </a:ln>
                <a:solidFill>
                  <a:srgbClr val="002060"/>
                </a:solidFill>
                <a:effectLst/>
                <a:uLnTx/>
                <a:uFillTx/>
                <a:latin typeface="Varela"/>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Student teams at Space Grant-affiliated colleges and universities.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 Support the Space Technology Mission Directorate’s work maturing high-impact technologies for a broad array of NASA missions.</a:t>
            </a:r>
            <a:endParaRPr kumimoji="0" lang="en-US" sz="1800" b="0" i="0" u="none" strike="noStrike" kern="1200" cap="none" spc="0" normalizeH="0" baseline="0" noProof="0" dirty="0">
              <a:ln>
                <a:noFill/>
              </a:ln>
              <a:solidFill>
                <a:srgbClr val="000000"/>
              </a:solidFill>
              <a:effectLst/>
              <a:uLnTx/>
              <a:uFillTx/>
              <a:latin typeface="Varela"/>
              <a:ea typeface="+mn-ea"/>
              <a:cs typeface="+mn-cs"/>
            </a:endParaRPr>
          </a:p>
        </p:txBody>
      </p:sp>
      <p:sp>
        <p:nvSpPr>
          <p:cNvPr id="19" name="Rectangle 18">
            <a:extLst>
              <a:ext uri="{FF2B5EF4-FFF2-40B4-BE49-F238E27FC236}">
                <a16:creationId xmlns:a16="http://schemas.microsoft.com/office/drawing/2014/main" id="{2A8AF6A2-DB8E-0C8A-93D6-FE10FB301A87}"/>
              </a:ext>
            </a:extLst>
          </p:cNvPr>
          <p:cNvSpPr/>
          <p:nvPr/>
        </p:nvSpPr>
        <p:spPr>
          <a:xfrm>
            <a:off x="3773736" y="6412021"/>
            <a:ext cx="841826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2F52"/>
                </a:solidFill>
                <a:effectLst/>
                <a:uLnTx/>
                <a:uFillTx/>
                <a:latin typeface="Helvetica Neue" panose="02000503000000020004" pitchFamily="2" charset="0"/>
                <a:ea typeface="+mn-ea"/>
                <a:cs typeface="+mn-cs"/>
              </a:rPr>
              <a:t>To learn more about the Artemis Student Challenges visit </a:t>
            </a:r>
            <a:r>
              <a:rPr kumimoji="0" lang="en-US" sz="1600" b="1" i="0" u="none" strike="noStrike" kern="1200" cap="none" spc="0" normalizeH="0" baseline="0" noProof="0">
                <a:ln>
                  <a:noFill/>
                </a:ln>
                <a:solidFill>
                  <a:srgbClr val="24B2E0"/>
                </a:solidFill>
                <a:effectLst/>
                <a:uLnTx/>
                <a:uFillTx/>
                <a:latin typeface="Helvetica Neue" panose="02000503000000020004" pitchFamily="2" charset="0"/>
                <a:ea typeface="+mn-ea"/>
                <a:cs typeface="+mn-cs"/>
              </a:rPr>
              <a:t>stem.nasa.gov/</a:t>
            </a:r>
            <a:r>
              <a:rPr kumimoji="0" lang="en-US" sz="1600" b="1" i="0" u="none" strike="noStrike" kern="1200" cap="none" spc="0" normalizeH="0" baseline="0" noProof="0" err="1">
                <a:ln>
                  <a:noFill/>
                </a:ln>
                <a:solidFill>
                  <a:srgbClr val="24B2E0"/>
                </a:solidFill>
                <a:effectLst/>
                <a:uLnTx/>
                <a:uFillTx/>
                <a:latin typeface="Helvetica Neue" panose="02000503000000020004" pitchFamily="2" charset="0"/>
                <a:ea typeface="+mn-ea"/>
                <a:cs typeface="+mn-cs"/>
              </a:rPr>
              <a:t>artemis</a:t>
            </a:r>
            <a:endParaRPr kumimoji="0" lang="en-US" sz="1600" b="0" i="0" u="none" strike="noStrike" kern="1200" cap="none" spc="0" normalizeH="0" baseline="0" noProof="0">
              <a:ln>
                <a:noFill/>
              </a:ln>
              <a:solidFill>
                <a:srgbClr val="FFFFFF"/>
              </a:solidFill>
              <a:effectLst/>
              <a:uLnTx/>
              <a:uFillTx/>
              <a:latin typeface="Helvetica Neue" panose="02000503000000020004" pitchFamily="2" charset="0"/>
              <a:ea typeface="+mn-ea"/>
              <a:cs typeface="+mn-cs"/>
            </a:endParaRPr>
          </a:p>
        </p:txBody>
      </p:sp>
      <p:pic>
        <p:nvPicPr>
          <p:cNvPr id="20" name="Picture 19" descr="Artemis logo">
            <a:extLst>
              <a:ext uri="{FF2B5EF4-FFF2-40B4-BE49-F238E27FC236}">
                <a16:creationId xmlns:a16="http://schemas.microsoft.com/office/drawing/2014/main" id="{6211C91B-7659-7AFA-5742-344DFB2297E7}"/>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1098204" y="0"/>
            <a:ext cx="1728510" cy="1610864"/>
          </a:xfrm>
          <a:prstGeom prst="rect">
            <a:avLst/>
          </a:prstGeom>
        </p:spPr>
      </p:pic>
      <p:pic>
        <p:nvPicPr>
          <p:cNvPr id="21" name="Picture 20" descr="Big Idea Challenge">
            <a:extLst>
              <a:ext uri="{FF2B5EF4-FFF2-40B4-BE49-F238E27FC236}">
                <a16:creationId xmlns:a16="http://schemas.microsoft.com/office/drawing/2014/main" id="{534A90E6-03B6-7E85-8789-836459BBC29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097664" y="3072387"/>
            <a:ext cx="1600200" cy="914848"/>
          </a:xfrm>
          <a:prstGeom prst="rect">
            <a:avLst/>
          </a:prstGeom>
          <a:effectLst>
            <a:outerShdw blurRad="50800" dist="38100" dir="5400000" algn="t" rotWithShape="0">
              <a:prstClr val="black">
                <a:alpha val="40000"/>
              </a:prstClr>
            </a:outerShdw>
          </a:effectLst>
        </p:spPr>
      </p:pic>
      <p:sp>
        <p:nvSpPr>
          <p:cNvPr id="22" name="TextBox 21">
            <a:extLst>
              <a:ext uri="{FF2B5EF4-FFF2-40B4-BE49-F238E27FC236}">
                <a16:creationId xmlns:a16="http://schemas.microsoft.com/office/drawing/2014/main" id="{E139C2B9-4B80-4D35-7EE0-CD7FAC86CEFD}"/>
              </a:ext>
            </a:extLst>
          </p:cNvPr>
          <p:cNvSpPr txBox="1"/>
          <p:nvPr/>
        </p:nvSpPr>
        <p:spPr>
          <a:xfrm>
            <a:off x="604647" y="2410785"/>
            <a:ext cx="2910148"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Varela"/>
                <a:ea typeface="+mn-ea"/>
                <a:cs typeface="+mn-cs"/>
              </a:rPr>
              <a:t>NASA is committed to landing the first woman and first person of color on the Moon using innovative technologies to explore more of the lunar surface than ever before! Discover the Artemis Student Challenges and explore how you can take part in one of NASA’s mission-related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arela"/>
              <a:ea typeface="+mn-ea"/>
              <a:cs typeface="+mn-cs"/>
            </a:endParaRPr>
          </a:p>
        </p:txBody>
      </p:sp>
      <p:sp>
        <p:nvSpPr>
          <p:cNvPr id="23" name="TextBox 22">
            <a:extLst>
              <a:ext uri="{FF2B5EF4-FFF2-40B4-BE49-F238E27FC236}">
                <a16:creationId xmlns:a16="http://schemas.microsoft.com/office/drawing/2014/main" id="{796869C9-AB08-93C4-E145-BE1D2FE71520}"/>
              </a:ext>
            </a:extLst>
          </p:cNvPr>
          <p:cNvSpPr txBox="1"/>
          <p:nvPr/>
        </p:nvSpPr>
        <p:spPr>
          <a:xfrm>
            <a:off x="3982584" y="1275332"/>
            <a:ext cx="2046415" cy="160043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060"/>
                </a:solidFill>
                <a:effectLst/>
                <a:uLnTx/>
                <a:uFillTx/>
                <a:latin typeface="Varela"/>
                <a:ea typeface="+mn-ea"/>
                <a:cs typeface="+mn-cs"/>
              </a:rPr>
              <a:t>Student Launch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Varela"/>
                <a:ea typeface="+mn-ea"/>
                <a:cs typeface="+mn-cs"/>
              </a:rPr>
              <a:t>Colleges, universities, </a:t>
            </a:r>
            <a:br>
              <a:rPr kumimoji="0" lang="en-US" sz="1200" b="0" i="0" u="none" strike="noStrike" kern="1200" cap="none" spc="0" normalizeH="0" baseline="0" noProof="0">
                <a:ln>
                  <a:noFill/>
                </a:ln>
                <a:solidFill>
                  <a:srgbClr val="000000"/>
                </a:solidFill>
                <a:effectLst/>
                <a:uLnTx/>
                <a:uFillTx/>
                <a:latin typeface="Varela"/>
                <a:ea typeface="+mn-ea"/>
                <a:cs typeface="+mn-cs"/>
              </a:rPr>
            </a:br>
            <a:r>
              <a:rPr kumimoji="0" lang="en-US" sz="1200" b="0" i="0" u="none" strike="noStrike" kern="1200" cap="none" spc="0" normalizeH="0" baseline="0" noProof="0">
                <a:ln>
                  <a:noFill/>
                </a:ln>
                <a:solidFill>
                  <a:srgbClr val="000000"/>
                </a:solidFill>
                <a:effectLst/>
                <a:uLnTx/>
                <a:uFillTx/>
                <a:latin typeface="Varela"/>
                <a:ea typeface="+mn-ea"/>
                <a:cs typeface="+mn-cs"/>
              </a:rPr>
              <a:t>high schools, and </a:t>
            </a:r>
            <a:br>
              <a:rPr kumimoji="0" lang="en-US" sz="1200" b="0" i="0" u="none" strike="noStrike" kern="1200" cap="none" spc="0" normalizeH="0" baseline="0" noProof="0">
                <a:ln>
                  <a:noFill/>
                </a:ln>
                <a:solidFill>
                  <a:srgbClr val="000000"/>
                </a:solidFill>
                <a:effectLst/>
                <a:uLnTx/>
                <a:uFillTx/>
                <a:latin typeface="Varela"/>
                <a:ea typeface="+mn-ea"/>
                <a:cs typeface="+mn-cs"/>
              </a:rPr>
            </a:br>
            <a:r>
              <a:rPr kumimoji="0" lang="en-US" sz="1200" b="0" i="0" u="none" strike="noStrike" kern="1200" cap="none" spc="0" normalizeH="0" baseline="0" noProof="0">
                <a:ln>
                  <a:noFill/>
                </a:ln>
                <a:solidFill>
                  <a:srgbClr val="000000"/>
                </a:solidFill>
                <a:effectLst/>
                <a:uLnTx/>
                <a:uFillTx/>
                <a:latin typeface="Varela"/>
                <a:ea typeface="+mn-ea"/>
                <a:cs typeface="+mn-cs"/>
              </a:rPr>
              <a:t>middle schools.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Varela"/>
                <a:ea typeface="+mn-ea"/>
                <a:cs typeface="+mn-cs"/>
              </a:rPr>
              <a:t>Research-based,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Varela"/>
                <a:ea typeface="+mn-ea"/>
                <a:cs typeface="+mn-cs"/>
              </a:rPr>
              <a:t>Provides research and development of rocket propulsion systems.</a:t>
            </a:r>
          </a:p>
        </p:txBody>
      </p:sp>
      <p:sp>
        <p:nvSpPr>
          <p:cNvPr id="25" name="TextBox 24">
            <a:extLst>
              <a:ext uri="{FF2B5EF4-FFF2-40B4-BE49-F238E27FC236}">
                <a16:creationId xmlns:a16="http://schemas.microsoft.com/office/drawing/2014/main" id="{BE0E2207-E36E-37D8-6B2B-FFE152A70533}"/>
              </a:ext>
            </a:extLst>
          </p:cNvPr>
          <p:cNvSpPr txBox="1"/>
          <p:nvPr/>
        </p:nvSpPr>
        <p:spPr>
          <a:xfrm>
            <a:off x="10033498" y="3857216"/>
            <a:ext cx="1991193" cy="200054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Varel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Varela"/>
                <a:ea typeface="+mn-ea"/>
                <a:cs typeface="+mn-cs"/>
              </a:rPr>
              <a:t>App Development Challenge</a:t>
            </a:r>
            <a:endParaRPr kumimoji="0" lang="en-US" sz="1400" b="0" i="0" u="none" strike="noStrike" kern="1200" cap="none" spc="0" normalizeH="0" baseline="0" noProof="0" dirty="0">
              <a:ln>
                <a:noFill/>
              </a:ln>
              <a:solidFill>
                <a:srgbClr val="002060"/>
              </a:solidFill>
              <a:effectLst/>
              <a:uLnTx/>
              <a:uFillTx/>
              <a:latin typeface="Varel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Middle and high school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arela"/>
                <a:ea typeface="+mn-ea"/>
                <a:cs typeface="+mn-cs"/>
              </a:rPr>
              <a:t>Coding-based challenge to solve technical problems provided by NASA as they relate to deep space exploration missions.</a:t>
            </a:r>
          </a:p>
        </p:txBody>
      </p:sp>
      <p:pic>
        <p:nvPicPr>
          <p:cNvPr id="29" name="Picture 28" descr="App Development Challenge">
            <a:extLst>
              <a:ext uri="{FF2B5EF4-FFF2-40B4-BE49-F238E27FC236}">
                <a16:creationId xmlns:a16="http://schemas.microsoft.com/office/drawing/2014/main" id="{0CC4A775-2B87-BDA5-4C12-6F8DD6422D71}"/>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103151" y="3072387"/>
            <a:ext cx="1600200" cy="916935"/>
          </a:xfrm>
          <a:prstGeom prst="rect">
            <a:avLst/>
          </a:prstGeom>
          <a:effectLst>
            <a:outerShdw blurRad="50800" dist="38100" dir="5400000" algn="t" rotWithShape="0">
              <a:prstClr val="black">
                <a:alpha val="40000"/>
              </a:prstClr>
            </a:outerShdw>
          </a:effectLst>
        </p:spPr>
      </p:pic>
      <p:sp>
        <p:nvSpPr>
          <p:cNvPr id="32" name="TextBox 31">
            <a:extLst>
              <a:ext uri="{FF2B5EF4-FFF2-40B4-BE49-F238E27FC236}">
                <a16:creationId xmlns:a16="http://schemas.microsoft.com/office/drawing/2014/main" id="{A2731D5F-0DD1-F4D4-0130-2B5A2474CFBB}"/>
              </a:ext>
            </a:extLst>
          </p:cNvPr>
          <p:cNvSpPr txBox="1"/>
          <p:nvPr/>
        </p:nvSpPr>
        <p:spPr>
          <a:xfrm>
            <a:off x="426723" y="1567261"/>
            <a:ext cx="324654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Varela"/>
                <a:ea typeface="+mn-ea"/>
                <a:cs typeface="+mn-cs"/>
              </a:rPr>
              <a:t>ARTEMIS STUDENT CHALLENGES</a:t>
            </a:r>
          </a:p>
        </p:txBody>
      </p:sp>
      <p:pic>
        <p:nvPicPr>
          <p:cNvPr id="34" name="Picture 33" descr="Student challenges QR code">
            <a:extLst>
              <a:ext uri="{FF2B5EF4-FFF2-40B4-BE49-F238E27FC236}">
                <a16:creationId xmlns:a16="http://schemas.microsoft.com/office/drawing/2014/main" id="{30796F02-F2F6-8F34-AF68-4BBA8B2FC9B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546718" y="5827105"/>
            <a:ext cx="830865" cy="830865"/>
          </a:xfrm>
          <a:prstGeom prst="rect">
            <a:avLst/>
          </a:prstGeom>
        </p:spPr>
      </p:pic>
      <p:cxnSp>
        <p:nvCxnSpPr>
          <p:cNvPr id="35" name="Straight Connector 34">
            <a:extLst>
              <a:ext uri="{FF2B5EF4-FFF2-40B4-BE49-F238E27FC236}">
                <a16:creationId xmlns:a16="http://schemas.microsoft.com/office/drawing/2014/main" id="{578547A4-68E2-B1AB-D114-D6A5A0C809B4}"/>
              </a:ext>
            </a:extLst>
          </p:cNvPr>
          <p:cNvCxnSpPr>
            <a:cxnSpLocks/>
          </p:cNvCxnSpPr>
          <p:nvPr/>
        </p:nvCxnSpPr>
        <p:spPr>
          <a:xfrm>
            <a:off x="3773736" y="6334902"/>
            <a:ext cx="822306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58139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A2C7-5888-0AE2-2019-D41A514D968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098972-C22E-5098-F372-2805670355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93405" y="2311012"/>
            <a:ext cx="9195351" cy="3759977"/>
          </a:xfrm>
          <a:prstGeom prst="rect">
            <a:avLst/>
          </a:prstGeom>
        </p:spPr>
      </p:pic>
      <p:pic>
        <p:nvPicPr>
          <p:cNvPr id="6" name="Picture 5">
            <a:extLst>
              <a:ext uri="{FF2B5EF4-FFF2-40B4-BE49-F238E27FC236}">
                <a16:creationId xmlns:a16="http://schemas.microsoft.com/office/drawing/2014/main" id="{9CFEFD88-4FCA-5771-2774-8CC5ADCA93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35" y="790335"/>
            <a:ext cx="12185373" cy="1483894"/>
          </a:xfrm>
          <a:prstGeom prst="rect">
            <a:avLst/>
          </a:prstGeom>
        </p:spPr>
      </p:pic>
      <p:sp>
        <p:nvSpPr>
          <p:cNvPr id="3" name="Text Placeholder 2">
            <a:extLst>
              <a:ext uri="{FF2B5EF4-FFF2-40B4-BE49-F238E27FC236}">
                <a16:creationId xmlns:a16="http://schemas.microsoft.com/office/drawing/2014/main" id="{0CA0B3FE-8CE9-AC22-E680-A76A2F963441}"/>
              </a:ext>
            </a:extLst>
          </p:cNvPr>
          <p:cNvSpPr>
            <a:spLocks noGrp="1"/>
          </p:cNvSpPr>
          <p:nvPr>
            <p:ph type="body" sz="quarter" idx="12"/>
          </p:nvPr>
        </p:nvSpPr>
        <p:spPr/>
        <p:txBody>
          <a:bodyPr lIns="91440" tIns="45720" rIns="91440" bIns="45720" anchor="ctr" anchorCtr="0"/>
          <a:lstStyle/>
          <a:p>
            <a:r>
              <a:rPr lang="en-US">
                <a:latin typeface="Arial"/>
                <a:cs typeface="Arial"/>
              </a:rPr>
              <a:t>Citizen Science with GLOBE </a:t>
            </a:r>
          </a:p>
        </p:txBody>
      </p:sp>
      <p:sp>
        <p:nvSpPr>
          <p:cNvPr id="2" name="TextBox 1">
            <a:extLst>
              <a:ext uri="{FF2B5EF4-FFF2-40B4-BE49-F238E27FC236}">
                <a16:creationId xmlns:a16="http://schemas.microsoft.com/office/drawing/2014/main" id="{958C442C-D79F-033D-9ECB-4AA811E292F1}"/>
              </a:ext>
            </a:extLst>
          </p:cNvPr>
          <p:cNvSpPr txBox="1"/>
          <p:nvPr/>
        </p:nvSpPr>
        <p:spPr>
          <a:xfrm>
            <a:off x="4558749" y="2686878"/>
            <a:ext cx="736489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B0F0"/>
                </a:solidFill>
                <a:effectLst/>
                <a:uLnTx/>
                <a:uFillTx/>
                <a:latin typeface="Arial"/>
                <a:ea typeface="+mn-ea"/>
                <a:cs typeface="Arial"/>
              </a:rPr>
              <a:t>What is GLOBE Observer?</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333333"/>
                </a:solidFill>
                <a:effectLst/>
                <a:uLnTx/>
                <a:uFillTx/>
                <a:latin typeface="Arial"/>
                <a:ea typeface="+mn-ea"/>
                <a:cs typeface="Arial"/>
              </a:rPr>
              <a:t>A citizen science app allowing volunteers in </a:t>
            </a:r>
            <a:r>
              <a:rPr kumimoji="0" lang="en-US" sz="1600" b="0" i="0" u="none" strike="noStrike" kern="1200" cap="none" spc="0" normalizeH="0" baseline="0" noProof="0">
                <a:ln>
                  <a:noFill/>
                </a:ln>
                <a:solidFill>
                  <a:srgbClr val="0063AE"/>
                </a:solidFill>
                <a:effectLst/>
                <a:uLnTx/>
                <a:uFillTx/>
                <a:latin typeface="Arial"/>
                <a:ea typeface="+mn-ea"/>
                <a:cs typeface="Arial"/>
                <a:hlinkClick r:id="rId5"/>
              </a:rPr>
              <a:t>GLOBE countries</a:t>
            </a:r>
            <a:r>
              <a:rPr kumimoji="0" lang="en-US" sz="1600" b="0" i="0" u="none" strike="noStrike" kern="1200" cap="none" spc="0" normalizeH="0" baseline="0" noProof="0">
                <a:ln>
                  <a:noFill/>
                </a:ln>
                <a:solidFill>
                  <a:srgbClr val="333333"/>
                </a:solidFill>
                <a:effectLst/>
                <a:uLnTx/>
                <a:uFillTx/>
                <a:latin typeface="Arial"/>
                <a:ea typeface="+mn-ea"/>
                <a:cs typeface="Arial"/>
              </a:rPr>
              <a:t> to take observations and contribute to the Global Learning and Observations to Benefit the Environment (GLOBE) community</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333333"/>
                </a:solidFill>
                <a:effectLst/>
                <a:uLnTx/>
                <a:uFillTx/>
                <a:latin typeface="Arial"/>
                <a:ea typeface="+mn-ea"/>
                <a:cs typeface="Arial"/>
              </a:rPr>
              <a:t>A way to collect data to track changes in the environment in support of Earth system science research, and interpret NASA and other satellite data</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333333"/>
                </a:solidFill>
                <a:effectLst/>
                <a:uLnTx/>
                <a:uFillTx/>
                <a:latin typeface="Arial"/>
                <a:ea typeface="+mn-ea"/>
                <a:cs typeface="Arial"/>
              </a:rPr>
              <a:t>An </a:t>
            </a:r>
            <a:r>
              <a:rPr kumimoji="0" lang="en-US" sz="1600" b="0" i="0" u="none" strike="noStrike" kern="1200" cap="none" spc="0" normalizeH="0" baseline="0" noProof="0">
                <a:ln>
                  <a:noFill/>
                </a:ln>
                <a:solidFill>
                  <a:srgbClr val="0063AE"/>
                </a:solidFill>
                <a:effectLst/>
                <a:uLnTx/>
                <a:uFillTx/>
                <a:latin typeface="Arial"/>
                <a:ea typeface="+mn-ea"/>
                <a:cs typeface="Arial"/>
                <a:hlinkClick r:id="rId6"/>
              </a:rPr>
              <a:t>open data set</a:t>
            </a:r>
            <a:r>
              <a:rPr kumimoji="0" lang="en-US" sz="1600" b="0" i="0" u="none" strike="noStrike" kern="1200" cap="none" spc="0" normalizeH="0" baseline="0" noProof="0">
                <a:ln>
                  <a:noFill/>
                </a:ln>
                <a:solidFill>
                  <a:srgbClr val="333333"/>
                </a:solidFill>
                <a:effectLst/>
                <a:uLnTx/>
                <a:uFillTx/>
                <a:latin typeface="Arial"/>
                <a:ea typeface="+mn-ea"/>
                <a:cs typeface="Arial"/>
              </a:rPr>
              <a:t> available to scientists, and supporting students of all ages in doing real scientific research through the </a:t>
            </a:r>
            <a:r>
              <a:rPr kumimoji="0" lang="en-US" sz="1600" b="0" i="0" u="none" strike="noStrike" kern="1200" cap="none" spc="0" normalizeH="0" baseline="0" noProof="0">
                <a:ln>
                  <a:noFill/>
                </a:ln>
                <a:solidFill>
                  <a:srgbClr val="0063AE"/>
                </a:solidFill>
                <a:effectLst/>
                <a:uLnTx/>
                <a:uFillTx/>
                <a:latin typeface="Arial"/>
                <a:ea typeface="+mn-ea"/>
                <a:cs typeface="Arial"/>
                <a:hlinkClick r:id="rId7" tooltip="https://www.globe.gov/"/>
              </a:rPr>
              <a:t>GLOBE Program</a:t>
            </a:r>
            <a:endParaRPr kumimoji="0" lang="en-US" sz="1600" b="0" i="0" u="none" strike="noStrike" kern="1200" cap="none" spc="0" normalizeH="0" baseline="0" noProof="0">
              <a:ln>
                <a:noFill/>
              </a:ln>
              <a:solidFill>
                <a:srgbClr val="0063AE"/>
              </a:solidFill>
              <a:effectLst/>
              <a:uLnTx/>
              <a:uFillTx/>
              <a:latin typeface="Arial"/>
              <a:ea typeface="+mn-ea"/>
              <a:cs typeface="Arial"/>
              <a:hlinkClick r:id="rId7"/>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0063AE"/>
                </a:solidFill>
                <a:effectLst/>
                <a:uLnTx/>
                <a:uFillTx/>
                <a:latin typeface="Arial"/>
                <a:ea typeface="+mn-ea"/>
                <a:cs typeface="Arial"/>
                <a:hlinkClick r:id="rId8"/>
              </a:rPr>
              <a:t>Download the app</a:t>
            </a:r>
            <a:r>
              <a:rPr kumimoji="0" lang="en-US" sz="1600" b="0" i="0" u="none" strike="noStrike" kern="1200" cap="none" spc="0" normalizeH="0" baseline="0" noProof="0">
                <a:ln>
                  <a:noFill/>
                </a:ln>
                <a:solidFill>
                  <a:srgbClr val="333333"/>
                </a:solidFill>
                <a:effectLst/>
                <a:uLnTx/>
                <a:uFillTx/>
                <a:latin typeface="Arial"/>
                <a:ea typeface="+mn-ea"/>
                <a:cs typeface="Arial"/>
              </a:rPr>
              <a:t> and follow the instructions to get started. Always follow guidelines from your local officials, and only participate in GLOBE activities or use the GLOBE Observer app if it is safe to do so.</a:t>
            </a:r>
          </a:p>
        </p:txBody>
      </p:sp>
      <p:pic>
        <p:nvPicPr>
          <p:cNvPr id="5" name="Picture 4" descr="Globe Observer logo">
            <a:extLst>
              <a:ext uri="{FF2B5EF4-FFF2-40B4-BE49-F238E27FC236}">
                <a16:creationId xmlns:a16="http://schemas.microsoft.com/office/drawing/2014/main" id="{0CFF7679-E5D1-978F-2D18-C59D462A69F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4118" y="870889"/>
            <a:ext cx="2743200" cy="1124005"/>
          </a:xfrm>
          <a:prstGeom prst="rect">
            <a:avLst/>
          </a:prstGeom>
        </p:spPr>
      </p:pic>
      <p:sp>
        <p:nvSpPr>
          <p:cNvPr id="8" name="TextBox 7">
            <a:extLst>
              <a:ext uri="{FF2B5EF4-FFF2-40B4-BE49-F238E27FC236}">
                <a16:creationId xmlns:a16="http://schemas.microsoft.com/office/drawing/2014/main" id="{DA774BF2-4A0F-04E2-8C6F-A78FA74D1E76}"/>
              </a:ext>
            </a:extLst>
          </p:cNvPr>
          <p:cNvSpPr txBox="1"/>
          <p:nvPr/>
        </p:nvSpPr>
        <p:spPr>
          <a:xfrm>
            <a:off x="3490291" y="1038639"/>
            <a:ext cx="652835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lt"/>
                <a:cs typeface="Arial"/>
              </a:rPr>
              <a:t>When you download the GLOBE Observer app, you join the community of The GLOBE Program – citizen scientists, students, and teachers in 120+ countries around the world contributing to Earth system science research.</a:t>
            </a:r>
            <a:endParaRPr kumimoji="0" lang="en-US" sz="1600" b="0" i="0" u="none" strike="noStrike" kern="1200" cap="none" spc="0" normalizeH="0" baseline="0" noProof="0">
              <a:ln>
                <a:noFill/>
              </a:ln>
              <a:solidFill>
                <a:prstClr val="white"/>
              </a:solidFill>
              <a:effectLst/>
              <a:uLnTx/>
              <a:uFillTx/>
              <a:latin typeface="Arial"/>
              <a:ea typeface="+mn-ea"/>
              <a:cs typeface="Arial"/>
            </a:endParaRPr>
          </a:p>
        </p:txBody>
      </p:sp>
      <p:pic>
        <p:nvPicPr>
          <p:cNvPr id="10" name="Picture 9">
            <a:extLst>
              <a:ext uri="{FF2B5EF4-FFF2-40B4-BE49-F238E27FC236}">
                <a16:creationId xmlns:a16="http://schemas.microsoft.com/office/drawing/2014/main" id="{DCBD0B9B-E814-CF31-1112-357AFCE4F99C}"/>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10379" y="4625009"/>
            <a:ext cx="2743200" cy="121920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0C2F972D-160F-1BE7-13EA-F4A2C07F30F3}"/>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0378" y="2562639"/>
            <a:ext cx="2743200" cy="1219200"/>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718C6BD7-DF50-DA41-D68E-109411E5C06A}"/>
              </a:ex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676400" y="3417336"/>
            <a:ext cx="2635527" cy="1476256"/>
          </a:xfrm>
          <a:prstGeom prst="rect">
            <a:avLst/>
          </a:prstGeom>
          <a:ln>
            <a:noFill/>
          </a:ln>
          <a:effectLst>
            <a:outerShdw blurRad="292100" dist="139700" dir="2700000" algn="tl" rotWithShape="0">
              <a:srgbClr val="333333">
                <a:alpha val="65000"/>
              </a:srgbClr>
            </a:outerShdw>
          </a:effectLst>
        </p:spPr>
      </p:pic>
      <p:pic>
        <p:nvPicPr>
          <p:cNvPr id="4" name="Picture 3" descr="Globe Observer QR code">
            <a:extLst>
              <a:ext uri="{FF2B5EF4-FFF2-40B4-BE49-F238E27FC236}">
                <a16:creationId xmlns:a16="http://schemas.microsoft.com/office/drawing/2014/main" id="{2B7D6971-1D6E-CA4D-23C6-AF34D2D1205B}"/>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598552" y="851704"/>
            <a:ext cx="1325303" cy="1334948"/>
          </a:xfrm>
          <a:prstGeom prst="rect">
            <a:avLst/>
          </a:prstGeom>
        </p:spPr>
      </p:pic>
    </p:spTree>
    <p:extLst>
      <p:ext uri="{BB962C8B-B14F-4D97-AF65-F5344CB8AC3E}">
        <p14:creationId xmlns:p14="http://schemas.microsoft.com/office/powerpoint/2010/main" val="1169881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1BC28-F8E4-5F32-E29C-560449E24D8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8494602-CDD1-1C7C-358C-39D9901A1293}"/>
              </a:ext>
            </a:extLst>
          </p:cNvPr>
          <p:cNvSpPr/>
          <p:nvPr/>
        </p:nvSpPr>
        <p:spPr>
          <a:xfrm>
            <a:off x="1" y="781658"/>
            <a:ext cx="12192000" cy="1598546"/>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EEA68A7D-5B95-0502-3976-0E69D0DD3501}"/>
              </a:ext>
            </a:extLst>
          </p:cNvPr>
          <p:cNvSpPr>
            <a:spLocks noGrp="1"/>
          </p:cNvSpPr>
          <p:nvPr>
            <p:ph type="body" sz="quarter" idx="12"/>
          </p:nvPr>
        </p:nvSpPr>
        <p:spPr/>
        <p:txBody>
          <a:bodyPr lIns="91440" tIns="45720" rIns="91440" bIns="45720" anchor="ctr" anchorCtr="0"/>
          <a:lstStyle/>
          <a:p>
            <a:r>
              <a:rPr lang="en-US">
                <a:latin typeface="Arial"/>
                <a:cs typeface="Arial"/>
              </a:rPr>
              <a:t>Space Apps Challenge</a:t>
            </a:r>
          </a:p>
        </p:txBody>
      </p:sp>
      <p:pic>
        <p:nvPicPr>
          <p:cNvPr id="8" name="Picture 7" descr="International Space Apps Challenge logo">
            <a:extLst>
              <a:ext uri="{FF2B5EF4-FFF2-40B4-BE49-F238E27FC236}">
                <a16:creationId xmlns:a16="http://schemas.microsoft.com/office/drawing/2014/main" id="{090E6072-C21B-51CB-D565-DAE92D69DF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059" y="997808"/>
            <a:ext cx="2743200" cy="1084811"/>
          </a:xfrm>
          <a:prstGeom prst="rect">
            <a:avLst/>
          </a:prstGeom>
        </p:spPr>
      </p:pic>
      <p:pic>
        <p:nvPicPr>
          <p:cNvPr id="12" name="Picture 11">
            <a:extLst>
              <a:ext uri="{FF2B5EF4-FFF2-40B4-BE49-F238E27FC236}">
                <a16:creationId xmlns:a16="http://schemas.microsoft.com/office/drawing/2014/main" id="{B7A248C2-13E1-D9BC-9EC1-E27ACEB07227}"/>
              </a:ext>
              <a:ext uri="{C183D7F6-B498-43B3-948B-1728B52AA6E4}">
                <adec:decorative xmlns:adec="http://schemas.microsoft.com/office/drawing/2017/decorative" val="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0"/>
          <a:stretch/>
        </p:blipFill>
        <p:spPr>
          <a:xfrm>
            <a:off x="-6081" y="2390008"/>
            <a:ext cx="12201514" cy="3660497"/>
          </a:xfrm>
          <a:prstGeom prst="rect">
            <a:avLst/>
          </a:prstGeom>
        </p:spPr>
      </p:pic>
      <p:sp>
        <p:nvSpPr>
          <p:cNvPr id="13" name="Rectangle: Rounded Corners 12">
            <a:extLst>
              <a:ext uri="{FF2B5EF4-FFF2-40B4-BE49-F238E27FC236}">
                <a16:creationId xmlns:a16="http://schemas.microsoft.com/office/drawing/2014/main" id="{4A021D21-58BE-E20A-868D-ABEFB87DE8DA}"/>
              </a:ext>
            </a:extLst>
          </p:cNvPr>
          <p:cNvSpPr/>
          <p:nvPr/>
        </p:nvSpPr>
        <p:spPr>
          <a:xfrm>
            <a:off x="799828" y="4453569"/>
            <a:ext cx="3250660" cy="1053136"/>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2D32E444-ED62-A6C9-957A-B7B8C7BF6309}"/>
              </a:ext>
            </a:extLst>
          </p:cNvPr>
          <p:cNvSpPr txBox="1"/>
          <p:nvPr/>
        </p:nvSpPr>
        <p:spPr>
          <a:xfrm>
            <a:off x="935089" y="4670975"/>
            <a:ext cx="29831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Arial"/>
              </a:rPr>
              <a:t>Scan the QR code to learn more!</a:t>
            </a:r>
          </a:p>
        </p:txBody>
      </p:sp>
      <p:sp>
        <p:nvSpPr>
          <p:cNvPr id="17" name="TextBox 16">
            <a:extLst>
              <a:ext uri="{FF2B5EF4-FFF2-40B4-BE49-F238E27FC236}">
                <a16:creationId xmlns:a16="http://schemas.microsoft.com/office/drawing/2014/main" id="{8CBF7B86-5F59-D2D1-61A0-8B98A88FE3BD}"/>
              </a:ext>
            </a:extLst>
          </p:cNvPr>
          <p:cNvSpPr txBox="1"/>
          <p:nvPr/>
        </p:nvSpPr>
        <p:spPr>
          <a:xfrm>
            <a:off x="3638145" y="1035996"/>
            <a:ext cx="7866434"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all" spc="0" normalizeH="0" baseline="0" noProof="0">
                <a:ln>
                  <a:noFill/>
                </a:ln>
                <a:solidFill>
                  <a:srgbClr val="002060"/>
                </a:solidFill>
                <a:effectLst/>
                <a:uLnTx/>
                <a:uFillTx/>
                <a:latin typeface="Arial"/>
                <a:ea typeface="+mn-ea"/>
                <a:cs typeface="Arial"/>
              </a:rPr>
              <a:t>SOLVE REAL-WORLD CHALLENGES ON EARTH &amp; IN SPACE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Arial"/>
                <a:ea typeface="+mn-ea"/>
                <a:cs typeface="Arial"/>
              </a:rPr>
              <a:t>The NASA International Space Apps Challenge is a hackathon for coders, scientists, designers, storytellers, makers, technologists, and innovators around the world to come together and use open data from NASA and its Space Agency Partners to create solutions to challenges we face on Earth and in space.</a:t>
            </a:r>
          </a:p>
        </p:txBody>
      </p:sp>
      <p:pic>
        <p:nvPicPr>
          <p:cNvPr id="2" name="Picture 1" descr="International Space Apps Challenge QR Code">
            <a:extLst>
              <a:ext uri="{FF2B5EF4-FFF2-40B4-BE49-F238E27FC236}">
                <a16:creationId xmlns:a16="http://schemas.microsoft.com/office/drawing/2014/main" id="{733A49D7-A397-1A98-3DCD-61967383AB6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72577" y="3562109"/>
            <a:ext cx="2193403" cy="2183758"/>
          </a:xfrm>
          <a:prstGeom prst="rect">
            <a:avLst/>
          </a:prstGeom>
        </p:spPr>
      </p:pic>
      <p:sp>
        <p:nvSpPr>
          <p:cNvPr id="3" name="Speech Bubble: Rectangle 2">
            <a:extLst>
              <a:ext uri="{FF2B5EF4-FFF2-40B4-BE49-F238E27FC236}">
                <a16:creationId xmlns:a16="http://schemas.microsoft.com/office/drawing/2014/main" id="{3006A1A9-49D3-D8E0-68F1-B10E37964A43}"/>
              </a:ext>
            </a:extLst>
          </p:cNvPr>
          <p:cNvSpPr/>
          <p:nvPr/>
        </p:nvSpPr>
        <p:spPr>
          <a:xfrm>
            <a:off x="9635923" y="3005800"/>
            <a:ext cx="2160607" cy="424405"/>
          </a:xfrm>
          <a:prstGeom prst="wedgeRectCallou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Calibri"/>
              </a:rPr>
              <a:t>SCAN ME!</a:t>
            </a:r>
          </a:p>
        </p:txBody>
      </p:sp>
    </p:spTree>
    <p:extLst>
      <p:ext uri="{BB962C8B-B14F-4D97-AF65-F5344CB8AC3E}">
        <p14:creationId xmlns:p14="http://schemas.microsoft.com/office/powerpoint/2010/main" val="10379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A984-DC5A-F93A-9803-6E505BBB05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EF2A35-F91D-E418-F9EA-E04C3B4700A8}"/>
              </a:ext>
            </a:extLst>
          </p:cNvPr>
          <p:cNvPicPr>
            <a:picLocks noChangeAspect="1"/>
          </p:cNvPicPr>
          <p:nvPr/>
        </p:nvPicPr>
        <p:blipFill>
          <a:blip r:embed="rId3"/>
          <a:stretch>
            <a:fillRect/>
          </a:stretch>
        </p:blipFill>
        <p:spPr>
          <a:xfrm>
            <a:off x="-29029" y="801726"/>
            <a:ext cx="12279365" cy="5240956"/>
          </a:xfrm>
          <a:prstGeom prst="rect">
            <a:avLst/>
          </a:prstGeom>
        </p:spPr>
      </p:pic>
      <p:sp>
        <p:nvSpPr>
          <p:cNvPr id="8" name="Rectangle 7">
            <a:extLst>
              <a:ext uri="{FF2B5EF4-FFF2-40B4-BE49-F238E27FC236}">
                <a16:creationId xmlns:a16="http://schemas.microsoft.com/office/drawing/2014/main" id="{8C0F693A-687F-9152-387C-FB5276F0856E}"/>
              </a:ext>
              <a:ext uri="{C183D7F6-B498-43B3-948B-1728B52AA6E4}">
                <adec:decorative xmlns:adec="http://schemas.microsoft.com/office/drawing/2017/decorative" val="1"/>
              </a:ext>
            </a:extLst>
          </p:cNvPr>
          <p:cNvSpPr/>
          <p:nvPr/>
        </p:nvSpPr>
        <p:spPr>
          <a:xfrm>
            <a:off x="-31728" y="799270"/>
            <a:ext cx="12285134" cy="5267051"/>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26BCC2BB-11D8-51E9-C482-485B8A4A91EC}"/>
              </a:ext>
            </a:extLst>
          </p:cNvPr>
          <p:cNvSpPr>
            <a:spLocks noGrp="1"/>
          </p:cNvSpPr>
          <p:nvPr>
            <p:ph type="body" sz="quarter" idx="12"/>
          </p:nvPr>
        </p:nvSpPr>
        <p:spPr/>
        <p:txBody>
          <a:bodyPr lIns="91440" tIns="45720" rIns="91440" bIns="45720" anchor="ctr" anchorCtr="0"/>
          <a:lstStyle/>
          <a:p>
            <a:r>
              <a:rPr lang="en-US" dirty="0">
                <a:latin typeface="Arial"/>
                <a:cs typeface="Arial"/>
              </a:rPr>
              <a:t>International Space Station and Crew 7</a:t>
            </a:r>
            <a:endParaRPr lang="en-US" dirty="0">
              <a:latin typeface="Arial"/>
            </a:endParaRPr>
          </a:p>
        </p:txBody>
      </p:sp>
      <p:pic>
        <p:nvPicPr>
          <p:cNvPr id="2" name="Picture 1">
            <a:extLst>
              <a:ext uri="{FF2B5EF4-FFF2-40B4-BE49-F238E27FC236}">
                <a16:creationId xmlns:a16="http://schemas.microsoft.com/office/drawing/2014/main" id="{7977BABB-D90E-1299-15E7-E49558B4EF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4400" y="1987261"/>
            <a:ext cx="2743200" cy="2883477"/>
          </a:xfrm>
          <a:prstGeom prst="rect">
            <a:avLst/>
          </a:prstGeom>
        </p:spPr>
      </p:pic>
      <p:pic>
        <p:nvPicPr>
          <p:cNvPr id="9" name="Picture 8" descr="Spot the Station logo">
            <a:extLst>
              <a:ext uri="{FF2B5EF4-FFF2-40B4-BE49-F238E27FC236}">
                <a16:creationId xmlns:a16="http://schemas.microsoft.com/office/drawing/2014/main" id="{A5E10C67-0814-700B-4B37-606107C9AC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809" y="784565"/>
            <a:ext cx="12423112" cy="2316233"/>
          </a:xfrm>
          <a:prstGeom prst="rect">
            <a:avLst/>
          </a:prstGeom>
        </p:spPr>
      </p:pic>
      <p:pic>
        <p:nvPicPr>
          <p:cNvPr id="6" name="Picture 5" descr="Photo of 4 astronauts on the ISS">
            <a:extLst>
              <a:ext uri="{FF2B5EF4-FFF2-40B4-BE49-F238E27FC236}">
                <a16:creationId xmlns:a16="http://schemas.microsoft.com/office/drawing/2014/main" id="{B96599B4-8C91-33DF-6DBC-D3F266313F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9390" y="2558269"/>
            <a:ext cx="4761245" cy="3176509"/>
          </a:xfrm>
          <a:prstGeom prst="rect">
            <a:avLst/>
          </a:prstGeom>
        </p:spPr>
      </p:pic>
      <p:pic>
        <p:nvPicPr>
          <p:cNvPr id="7" name="Picture 6" descr="Photo of two astronauts on the ISS">
            <a:extLst>
              <a:ext uri="{FF2B5EF4-FFF2-40B4-BE49-F238E27FC236}">
                <a16:creationId xmlns:a16="http://schemas.microsoft.com/office/drawing/2014/main" id="{23227189-C05C-661A-AA69-9A24C4B5641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10070" y="1909006"/>
            <a:ext cx="3639178" cy="3843855"/>
          </a:xfrm>
          <a:prstGeom prst="rect">
            <a:avLst/>
          </a:prstGeom>
        </p:spPr>
      </p:pic>
      <p:sp>
        <p:nvSpPr>
          <p:cNvPr id="5" name="Rectangle: Rounded Corners 4">
            <a:extLst>
              <a:ext uri="{FF2B5EF4-FFF2-40B4-BE49-F238E27FC236}">
                <a16:creationId xmlns:a16="http://schemas.microsoft.com/office/drawing/2014/main" id="{5B351526-5215-FA3A-CBF5-848B8ED1C3EC}"/>
              </a:ext>
            </a:extLst>
          </p:cNvPr>
          <p:cNvSpPr/>
          <p:nvPr/>
        </p:nvSpPr>
        <p:spPr>
          <a:xfrm>
            <a:off x="9093758" y="1117879"/>
            <a:ext cx="2989384" cy="4823208"/>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5C588BE5-B941-9816-5B63-77F3388ACA74}"/>
              </a:ext>
            </a:extLst>
          </p:cNvPr>
          <p:cNvSpPr txBox="1"/>
          <p:nvPr/>
        </p:nvSpPr>
        <p:spPr>
          <a:xfrm>
            <a:off x="9229411" y="1364291"/>
            <a:ext cx="280181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Lato"/>
                <a:cs typeface="Lato"/>
              </a:rPr>
              <a:t>Watch the International Space Station pass overhead! It is the third brightest object in the sky and easy to spot if you know when to look up. NASA’s Spot the Station mobile application and website make knowing when to see it easy.</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11" name="Picture 10" descr="International Space Station and Crew 7 QR Code">
            <a:extLst>
              <a:ext uri="{FF2B5EF4-FFF2-40B4-BE49-F238E27FC236}">
                <a16:creationId xmlns:a16="http://schemas.microsoft.com/office/drawing/2014/main" id="{DD49B7FE-3BF8-8474-D5C9-D41F15BBB19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932795" y="4318279"/>
            <a:ext cx="1353179" cy="1353179"/>
          </a:xfrm>
          <a:prstGeom prst="rect">
            <a:avLst/>
          </a:prstGeom>
        </p:spPr>
      </p:pic>
    </p:spTree>
    <p:extLst>
      <p:ext uri="{BB962C8B-B14F-4D97-AF65-F5344CB8AC3E}">
        <p14:creationId xmlns:p14="http://schemas.microsoft.com/office/powerpoint/2010/main" val="556898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108-418D-3EA1-2820-EB7ED7245F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6486A8-3A1C-6B7C-CF8F-FA6D1D560248}"/>
              </a:ext>
            </a:extLst>
          </p:cNvPr>
          <p:cNvSpPr>
            <a:spLocks noGrp="1"/>
          </p:cNvSpPr>
          <p:nvPr>
            <p:ph type="ctrTitle" idx="4294967295"/>
          </p:nvPr>
        </p:nvSpPr>
        <p:spPr>
          <a:xfrm>
            <a:off x="1524000" y="2025465"/>
            <a:ext cx="9144000" cy="541337"/>
          </a:xfrm>
          <a:prstGeom prst="rect">
            <a:avLst/>
          </a:prstGeom>
        </p:spPr>
        <p:txBody>
          <a:bodyPr/>
          <a:lstStyle/>
          <a:p>
            <a:pPr algn="ctr"/>
            <a:r>
              <a:rPr lang="en-US" dirty="0">
                <a:solidFill>
                  <a:schemeClr val="bg1"/>
                </a:solidFill>
                <a:latin typeface="Calibri" panose="020F0502020204030204" pitchFamily="34" charset="0"/>
                <a:cs typeface="Calibri" panose="020F0502020204030204" pitchFamily="34" charset="0"/>
              </a:rPr>
              <a:t>Questions &amp; Answers</a:t>
            </a:r>
          </a:p>
        </p:txBody>
      </p:sp>
    </p:spTree>
    <p:extLst>
      <p:ext uri="{BB962C8B-B14F-4D97-AF65-F5344CB8AC3E}">
        <p14:creationId xmlns:p14="http://schemas.microsoft.com/office/powerpoint/2010/main" val="3799863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STEM Blues">
      <a:dk1>
        <a:srgbClr val="000000"/>
      </a:dk1>
      <a:lt1>
        <a:sysClr val="window" lastClr="FFFFFF"/>
      </a:lt1>
      <a:dk2>
        <a:srgbClr val="55595D"/>
      </a:dk2>
      <a:lt2>
        <a:srgbClr val="CCDDEA"/>
      </a:lt2>
      <a:accent1>
        <a:srgbClr val="00B0F0"/>
      </a:accent1>
      <a:accent2>
        <a:srgbClr val="002060"/>
      </a:accent2>
      <a:accent3>
        <a:srgbClr val="1773B1"/>
      </a:accent3>
      <a:accent4>
        <a:srgbClr val="7EC1EE"/>
      </a:accent4>
      <a:accent5>
        <a:srgbClr val="A9D5F3"/>
      </a:accent5>
      <a:accent6>
        <a:srgbClr val="D4EAF9"/>
      </a:accent6>
      <a:hlink>
        <a:srgbClr val="2998E3"/>
      </a:hlink>
      <a:folHlink>
        <a:srgbClr val="8C8C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OSTEM PPT Template" id="{7584A3FC-EE05-49B8-BE14-32A3B85AEC38}" vid="{40B76A15-8E62-4A36-B89D-5696BF13E820}"/>
    </a:ext>
  </a:extLst>
</a:theme>
</file>

<file path=ppt/theme/theme4.xml><?xml version="1.0" encoding="utf-8"?>
<a:theme xmlns:a="http://schemas.openxmlformats.org/drawingml/2006/main" name="3_Office Theme">
  <a:themeElements>
    <a:clrScheme name="OSTEM Blues">
      <a:dk1>
        <a:srgbClr val="000000"/>
      </a:dk1>
      <a:lt1>
        <a:sysClr val="window" lastClr="FFFFFF"/>
      </a:lt1>
      <a:dk2>
        <a:srgbClr val="55595D"/>
      </a:dk2>
      <a:lt2>
        <a:srgbClr val="CCDDEA"/>
      </a:lt2>
      <a:accent1>
        <a:srgbClr val="00B0F0"/>
      </a:accent1>
      <a:accent2>
        <a:srgbClr val="002060"/>
      </a:accent2>
      <a:accent3>
        <a:srgbClr val="1773B1"/>
      </a:accent3>
      <a:accent4>
        <a:srgbClr val="7EC1EE"/>
      </a:accent4>
      <a:accent5>
        <a:srgbClr val="A9D5F3"/>
      </a:accent5>
      <a:accent6>
        <a:srgbClr val="D4EAF9"/>
      </a:accent6>
      <a:hlink>
        <a:srgbClr val="2998E3"/>
      </a:hlink>
      <a:folHlink>
        <a:srgbClr val="8C8C8C"/>
      </a:folHlink>
    </a:clrScheme>
    <a:fontScheme name="Custom 2">
      <a:majorFont>
        <a:latin typeface="Arial"/>
        <a:ea typeface=""/>
        <a:cs typeface=""/>
      </a:majorFont>
      <a:minorFont>
        <a:latin typeface="Varel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ASC Slide" id="{16261D06-416E-4DDD-B127-37C266E6A2A5}" vid="{F7CDE52D-9FDC-4FEF-A340-602DA47D4481}"/>
    </a:ext>
  </a:extLst>
</a:theme>
</file>

<file path=ppt/theme/theme5.xml><?xml version="1.0" encoding="utf-8"?>
<a:theme xmlns:a="http://schemas.openxmlformats.org/drawingml/2006/main" name="2021-Widescreen-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Widescreen-Template" id="{8D313A34-D643-564E-B054-A43DCE2BDFC3}" vid="{21DD4F97-C4C8-124B-9920-FC627957AEB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fdc9763d-fd3b-4877-8c97-01f096f3ce0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036D95C4DEA4348A567B73E124108C4" ma:contentTypeVersion="10" ma:contentTypeDescription="Create a new document." ma:contentTypeScope="" ma:versionID="625e4f4280ca2a87e908da0d61cc81f7">
  <xsd:schema xmlns:xsd="http://www.w3.org/2001/XMLSchema" xmlns:xs="http://www.w3.org/2001/XMLSchema" xmlns:p="http://schemas.microsoft.com/office/2006/metadata/properties" xmlns:ns2="fdc9763d-fd3b-4877-8c97-01f096f3ce04" xmlns:ns3="d900e117-17a0-4b24-9e47-511ef1d02c43" targetNamespace="http://schemas.microsoft.com/office/2006/metadata/properties" ma:root="true" ma:fieldsID="d44f53c9bd6d17ca2d3dedacfe51e2fd" ns2:_="" ns3:_="">
    <xsd:import namespace="fdc9763d-fd3b-4877-8c97-01f096f3ce04"/>
    <xsd:import namespace="d900e117-17a0-4b24-9e47-511ef1d02c43"/>
    <xsd:element name="properties">
      <xsd:complexType>
        <xsd:sequence>
          <xsd:element name="documentManagement">
            <xsd:complexType>
              <xsd:all>
                <xsd:element ref="ns2:MediaServiceOCR"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c9763d-fd3b-4877-8c97-01f096f3ce04" elementFormDefault="qualified">
    <xsd:import namespace="http://schemas.microsoft.com/office/2006/documentManagement/types"/>
    <xsd:import namespace="http://schemas.microsoft.com/office/infopath/2007/PartnerControls"/>
    <xsd:element name="MediaServiceOCR" ma:index="8" nillable="true" ma:displayName="Extracted Text" ma:internalName="MediaServiceOCR" ma:readOnly="true">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75352fd-e42f-4ec3-a508-6814029cc074}" ma:internalName="TaxCatchAll" ma:showField="CatchAllData" ma:web="d12795d1-c35f-4486-93e5-5782fe07d5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399672-2BD2-496D-8E06-EEAA7F3391BA}">
  <ds:schemaRefs>
    <ds:schemaRef ds:uri="http://schemas.microsoft.com/sharepoint/v3/contenttype/forms"/>
  </ds:schemaRefs>
</ds:datastoreItem>
</file>

<file path=customXml/itemProps2.xml><?xml version="1.0" encoding="utf-8"?>
<ds:datastoreItem xmlns:ds="http://schemas.openxmlformats.org/officeDocument/2006/customXml" ds:itemID="{8EE627EE-CC1C-4A61-BC91-94DD9B0CECB3}">
  <ds:schemaRefs>
    <ds:schemaRef ds:uri="d900e117-17a0-4b24-9e47-511ef1d02c43"/>
    <ds:schemaRef ds:uri="fdc9763d-fd3b-4877-8c97-01f096f3ce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98C3E21-B7E0-44A7-8C13-474A463BBF6E}">
  <ds:schemaRefs>
    <ds:schemaRef ds:uri="d900e117-17a0-4b24-9e47-511ef1d02c43"/>
    <ds:schemaRef ds:uri="fdc9763d-fd3b-4877-8c97-01f096f3ce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14</TotalTime>
  <Words>3431</Words>
  <Application>Microsoft Office PowerPoint</Application>
  <PresentationFormat>Widescreen</PresentationFormat>
  <Paragraphs>592</Paragraphs>
  <Slides>38</Slides>
  <Notes>18</Notes>
  <HiddenSlides>0</HiddenSlides>
  <MMClips>0</MMClips>
  <ScaleCrop>false</ScaleCrop>
  <HeadingPairs>
    <vt:vector size="6" baseType="variant">
      <vt:variant>
        <vt:lpstr>Fonts Used</vt:lpstr>
      </vt:variant>
      <vt:variant>
        <vt:i4>20</vt:i4>
      </vt:variant>
      <vt:variant>
        <vt:lpstr>Theme</vt:lpstr>
      </vt:variant>
      <vt:variant>
        <vt:i4>5</vt:i4>
      </vt:variant>
      <vt:variant>
        <vt:lpstr>Slide Titles</vt:lpstr>
      </vt:variant>
      <vt:variant>
        <vt:i4>38</vt:i4>
      </vt:variant>
    </vt:vector>
  </HeadingPairs>
  <TitlesOfParts>
    <vt:vector size="63" baseType="lpstr">
      <vt:lpstr>Arial</vt:lpstr>
      <vt:lpstr>Arial </vt:lpstr>
      <vt:lpstr>Arial Black</vt:lpstr>
      <vt:lpstr>Calibri</vt:lpstr>
      <vt:lpstr>Calibri Light</vt:lpstr>
      <vt:lpstr>Century Gothic</vt:lpstr>
      <vt:lpstr>Copperplate Gothic Bold</vt:lpstr>
      <vt:lpstr>Georgia Pro</vt:lpstr>
      <vt:lpstr>Helvetica</vt:lpstr>
      <vt:lpstr>Helvetica Neue</vt:lpstr>
      <vt:lpstr>Helvetica Neue Black Condensed</vt:lpstr>
      <vt:lpstr>inter</vt:lpstr>
      <vt:lpstr>Public Sans Web</vt:lpstr>
      <vt:lpstr>Raleway</vt:lpstr>
      <vt:lpstr>Raleway bold</vt:lpstr>
      <vt:lpstr>Raleway Light</vt:lpstr>
      <vt:lpstr>Roboto</vt:lpstr>
      <vt:lpstr>Symbol</vt:lpstr>
      <vt:lpstr>Varela</vt:lpstr>
      <vt:lpstr>Wingdings</vt:lpstr>
      <vt:lpstr>Office Theme</vt:lpstr>
      <vt:lpstr>2_Office Theme</vt:lpstr>
      <vt:lpstr>1_Office Theme</vt:lpstr>
      <vt:lpstr>3_Office Theme</vt:lpstr>
      <vt:lpstr>2021-Widescreen-Template</vt:lpstr>
      <vt:lpstr>NASA Information Technology</vt:lpstr>
      <vt:lpstr>About NASA</vt:lpstr>
      <vt:lpstr>PowerPoint Presentation</vt:lpstr>
      <vt:lpstr>PowerPoint Presentation</vt:lpstr>
      <vt:lpstr>NASA OCIO Supports &amp; Partners with all of NASA</vt:lpstr>
      <vt:lpstr>A Few NASA 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NASA Chief Information Officer Organization, Services, Priorities</vt:lpstr>
      <vt:lpstr>About the NASA Office of the CIO</vt:lpstr>
      <vt:lpstr>OCIO Organizational Structure</vt:lpstr>
      <vt:lpstr>NASA OCIO Services &amp; Capabilities </vt:lpstr>
      <vt:lpstr>OCIO FY25 Priorities</vt:lpstr>
      <vt:lpstr>External Collaboration Is Increasingly Important to NASA</vt:lpstr>
      <vt:lpstr>PowerPoint Presentation</vt:lpstr>
      <vt:lpstr>PowerPoint Presentation</vt:lpstr>
      <vt:lpstr>Changing Approach to IT at NASA  (cybersecurity as an example)</vt:lpstr>
      <vt:lpstr>Digital Transformation at NASA</vt:lpstr>
      <vt:lpstr>Digital Transformation </vt:lpstr>
      <vt:lpstr>NASA’s DT Strategic Framework Synchronize DT Plans &amp; Catalyze DT Progress</vt:lpstr>
      <vt:lpstr>Evolution of DT Initiative</vt:lpstr>
      <vt:lpstr>Digital Transformation:   Artificial Intelligence</vt:lpstr>
      <vt:lpstr>What is Different About AI Today?</vt:lpstr>
      <vt:lpstr>Artificial Intelligence at NASA</vt:lpstr>
      <vt:lpstr>Mission Value from AI @ NASA</vt:lpstr>
      <vt:lpstr>GenAI Opportunities at NASA</vt:lpstr>
      <vt:lpstr>How Can You Get Involved With NASA?</vt:lpstr>
      <vt:lpstr>PowerPoint Presentation</vt:lpstr>
      <vt:lpstr>PowerPoint Presentation</vt:lpstr>
      <vt:lpstr>PowerPoint Presentation</vt:lpstr>
      <vt:lpstr>PowerPoint Presentation</vt:lpstr>
      <vt:lpstr>PowerPoint Presentation</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Porterfield, Michael (HQ-JA000)[Venesco &amp; SaiTech Joint Venture LLC]</dc:creator>
  <cp:lastModifiedBy>Valentine, Eldora (HQ-JA000)</cp:lastModifiedBy>
  <cp:revision>24</cp:revision>
  <dcterms:created xsi:type="dcterms:W3CDTF">2021-06-11T18:47:22Z</dcterms:created>
  <dcterms:modified xsi:type="dcterms:W3CDTF">2024-10-16T13:22:33Z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0x0101001036D95C4DEA4348A567B73E124108C4</vt:lpwstr>
  </property>
  <property fmtid="{D5CDD505-2E9C-101B-9397-08002B2CF9AE}" pid="3" name="MediaServiceImageTags">
    <vt:lpwstr/>
  </property>
</Properties>
</file>