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1642" r:id="rId2"/>
    <p:sldId id="1647" r:id="rId3"/>
    <p:sldId id="1626" r:id="rId4"/>
    <p:sldId id="336" r:id="rId5"/>
    <p:sldId id="15931" r:id="rId6"/>
    <p:sldId id="15935" r:id="rId7"/>
    <p:sldId id="15919" r:id="rId8"/>
    <p:sldId id="15898" r:id="rId9"/>
    <p:sldId id="15936" r:id="rId10"/>
    <p:sldId id="15937" r:id="rId11"/>
    <p:sldId id="263" r:id="rId12"/>
    <p:sldId id="15918" r:id="rId13"/>
    <p:sldId id="15933" r:id="rId14"/>
    <p:sldId id="262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6751"/>
  </p:normalViewPr>
  <p:slideViewPr>
    <p:cSldViewPr snapToGrid="0" snapToObjects="1">
      <p:cViewPr varScale="1">
        <p:scale>
          <a:sx n="128" d="100"/>
          <a:sy n="128" d="100"/>
        </p:scale>
        <p:origin x="59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CA3F0-1650-634E-8A52-D7977BACF26D}" type="datetimeFigureOut">
              <a:rPr lang="en-US" smtClean="0"/>
              <a:t>10/11/24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1C10-683E-824A-9930-4C5E4BCC2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3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1E772-547C-4693-8BBA-F6E793E7CD2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F0E1D-C3F4-0248-BC3A-4CBFB776D2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8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4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94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06313"/>
            <a:ext cx="5384800" cy="54416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06313"/>
            <a:ext cx="5384800" cy="54416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9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449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84680"/>
            <a:ext cx="5386917" cy="4791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449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84680"/>
            <a:ext cx="5389033" cy="4791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34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09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699C"/>
                </a:solidFill>
              </a:defRPr>
            </a:lvl1pPr>
          </a:lstStyle>
          <a:p>
            <a:fld id="{92D39D2F-A102-4F56-AD00-5C36B1143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2336"/>
            <a:ext cx="10421009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982133"/>
            <a:ext cx="11672711" cy="5503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1" y="38102"/>
            <a:ext cx="863600" cy="721106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 userDrawn="1"/>
        </p:nvCxnSpPr>
        <p:spPr>
          <a:xfrm>
            <a:off x="304801" y="893233"/>
            <a:ext cx="11672711" cy="2540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04799" y="6548969"/>
            <a:ext cx="11672711" cy="25400"/>
          </a:xfrm>
          <a:prstGeom prst="line">
            <a:avLst/>
          </a:prstGeom>
          <a:ln w="76200" cmpd="sng">
            <a:solidFill>
              <a:srgbClr val="470F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16700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  <a:latin typeface="Calibri"/>
              </a:rPr>
              <a:t>10/20/2024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829557" y="6616700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823AB45-C47B-AD49-9BC3-DC8FE4E664CE}" type="slidenum">
              <a:rPr lang="en-US" sz="900" i="1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9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278308" y="6616700"/>
            <a:ext cx="1635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  <a:latin typeface="Calibri"/>
              </a:rPr>
              <a:t>http://space-geodesy.nasa.gov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1AA225E-F4BC-99C9-8B8C-C7D6F004382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733" y="87312"/>
            <a:ext cx="607517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470F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70F14"/>
        </a:buClr>
        <a:buSzPct val="70000"/>
        <a:buFont typeface="Wingdings" charset="2"/>
        <a:buChar char="u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Tx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70F14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Tx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70F14"/>
        </a:buClr>
        <a:buSzPct val="7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8148" y="1121702"/>
            <a:ext cx="11655704" cy="1607480"/>
          </a:xfrm>
        </p:spPr>
        <p:txBody>
          <a:bodyPr>
            <a:normAutofit/>
          </a:bodyPr>
          <a:lstStyle/>
          <a:p>
            <a:r>
              <a:rPr lang="en-US" sz="3200" dirty="0"/>
              <a:t>Geodetic Reference Instrument Transponder for Small Satellites (GRITSS)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8148" y="2893671"/>
            <a:ext cx="11655705" cy="34577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70F14"/>
                </a:solidFill>
              </a:rPr>
              <a:t>S. M. Merkowitz, M. </a:t>
            </a:r>
            <a:r>
              <a:rPr lang="en-US" dirty="0" err="1">
                <a:solidFill>
                  <a:srgbClr val="470F14"/>
                </a:solidFill>
              </a:rPr>
              <a:t>Hassouneh</a:t>
            </a:r>
            <a:r>
              <a:rPr lang="en-US" dirty="0">
                <a:solidFill>
                  <a:srgbClr val="470F14"/>
                </a:solidFill>
              </a:rPr>
              <a:t>, W.-C. Huang, H. C. Livingston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70F14"/>
                </a:solidFill>
              </a:rPr>
              <a:t>NASA Goddard Space Flight Center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470F14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70F14"/>
                </a:solidFill>
              </a:rPr>
              <a:t>C. Beaudoin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70F14"/>
                </a:solidFill>
              </a:rPr>
              <a:t>University of Massachusetts Lowell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470F14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70F14"/>
                </a:solidFill>
              </a:rPr>
              <a:t>23rd International Workshop on Laser Ranging, Kunming, China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70F14"/>
                </a:solidFill>
              </a:rPr>
              <a:t>October 20-26, 2024</a:t>
            </a:r>
          </a:p>
        </p:txBody>
      </p:sp>
    </p:spTree>
    <p:extLst>
      <p:ext uri="{BB962C8B-B14F-4D97-AF65-F5344CB8AC3E}">
        <p14:creationId xmlns:p14="http://schemas.microsoft.com/office/powerpoint/2010/main" val="70949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B498-86F3-C1F6-AEFD-6B13C06D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Retroreflector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626FD-3D53-ED05-AACA-DC3C6EC5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2133"/>
            <a:ext cx="6175514" cy="5503333"/>
          </a:xfrm>
        </p:spPr>
        <p:txBody>
          <a:bodyPr/>
          <a:lstStyle/>
          <a:p>
            <a:r>
              <a:rPr lang="en-US" dirty="0"/>
              <a:t>Single 1.6 inch diameter cube corner with measured dihedral angles offsets of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1.7, 1.4, and 1.5 arcsec designed and built by KBR.</a:t>
            </a:r>
            <a:endParaRPr lang="en-US" dirty="0"/>
          </a:p>
          <a:p>
            <a:r>
              <a:rPr lang="en-US" dirty="0"/>
              <a:t> Mounted to the nadir deck that will be kept nadir pointing for the majority of time.</a:t>
            </a:r>
          </a:p>
          <a:p>
            <a:r>
              <a:rPr lang="en-US" dirty="0"/>
              <a:t>ILRS tracking is a critical component to the success of the GRITSS demonstration.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603B3-06B3-806A-BB9E-3983566728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75" y="2042555"/>
            <a:ext cx="4063425" cy="29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6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9C81-1B55-DCE7-21D3-5FA64A2C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GRITSS Instrument Fits Within 6U Volume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5221C-9AA4-32D0-051F-F412ACFA1E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736" y="1825408"/>
            <a:ext cx="5597408" cy="3743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A9967-34D6-4043-A9D9-EE887570DBBB}"/>
              </a:ext>
            </a:extLst>
          </p:cNvPr>
          <p:cNvSpPr txBox="1"/>
          <p:nvPr/>
        </p:nvSpPr>
        <p:spPr>
          <a:xfrm>
            <a:off x="9007937" y="2212209"/>
            <a:ext cx="299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GPS Receiver Assembly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NavCube3-mini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Low-Noise Amplifier (LNA)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FF100-D7F4-785F-C275-7B9729FC61F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942667" y="2673874"/>
            <a:ext cx="2065270" cy="6163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E02D9C-BA85-C507-759D-D8155F426EF4}"/>
              </a:ext>
            </a:extLst>
          </p:cNvPr>
          <p:cNvCxnSpPr>
            <a:cxnSpLocks/>
          </p:cNvCxnSpPr>
          <p:nvPr/>
        </p:nvCxnSpPr>
        <p:spPr>
          <a:xfrm flipH="1">
            <a:off x="6321778" y="3006602"/>
            <a:ext cx="2686159" cy="14863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5D96ED-033A-5586-13ED-A5A1CB3FF8D5}"/>
              </a:ext>
            </a:extLst>
          </p:cNvPr>
          <p:cNvSpPr txBox="1"/>
          <p:nvPr/>
        </p:nvSpPr>
        <p:spPr>
          <a:xfrm>
            <a:off x="342672" y="4614176"/>
            <a:ext cx="110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S-band Tx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B89826-3C6E-E693-563B-48CEF1F8022C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444978" y="3943754"/>
            <a:ext cx="1960991" cy="8550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B6D009-D4B9-E05F-B3A0-EF8185D09749}"/>
              </a:ext>
            </a:extLst>
          </p:cNvPr>
          <p:cNvSpPr txBox="1"/>
          <p:nvPr/>
        </p:nvSpPr>
        <p:spPr>
          <a:xfrm>
            <a:off x="1030028" y="1842877"/>
            <a:ext cx="62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ED0E86-07F1-60D0-84EB-CED320CF9F0F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343275" y="2212209"/>
            <a:ext cx="2393838" cy="5722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E94DE2-FA5D-CE1E-10E6-BA6A01F67D1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272994" y="1604549"/>
            <a:ext cx="1963426" cy="94160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D8F8FE-C00A-FEA3-8196-4AD289CD4CFF}"/>
              </a:ext>
            </a:extLst>
          </p:cNvPr>
          <p:cNvSpPr txBox="1"/>
          <p:nvPr/>
        </p:nvSpPr>
        <p:spPr>
          <a:xfrm>
            <a:off x="9007937" y="4371298"/>
            <a:ext cx="268615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Instrument Size:</a:t>
            </a:r>
          </a:p>
          <a:p>
            <a:pPr algn="ctr"/>
            <a:r>
              <a:rPr lang="en-US" dirty="0"/>
              <a:t>20 cm × 11 cm × 34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33592-E2C5-A282-9CC2-F8788CBF1216}"/>
              </a:ext>
            </a:extLst>
          </p:cNvPr>
          <p:cNvSpPr txBox="1"/>
          <p:nvPr/>
        </p:nvSpPr>
        <p:spPr>
          <a:xfrm>
            <a:off x="1444978" y="1235217"/>
            <a:ext cx="165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X-TTSN Module </a:t>
            </a:r>
          </a:p>
        </p:txBody>
      </p:sp>
    </p:spTree>
    <p:extLst>
      <p:ext uri="{BB962C8B-B14F-4D97-AF65-F5344CB8AC3E}">
        <p14:creationId xmlns:p14="http://schemas.microsoft.com/office/powerpoint/2010/main" val="397296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5459-EC89-0FE7-D4F1-07CD6358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Operations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0D256-9B72-1B11-E70A-BAB135D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6/13/2023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171F8-4168-305F-C6DA-C65AFED3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GRITSS Instrument SRR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E79F4-3636-0CE0-2992-6B29D7E6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B927A-796B-ED44-B18F-5BC7EF363C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picture containing text, screenshot, website, online advertising&#10;&#10;Description automatically generated">
            <a:extLst>
              <a:ext uri="{FF2B5EF4-FFF2-40B4-BE49-F238E27FC236}">
                <a16:creationId xmlns:a16="http://schemas.microsoft.com/office/drawing/2014/main" id="{EF199792-9EDC-8532-A7E3-179446A54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1034052"/>
            <a:ext cx="10160000" cy="51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5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BEE3-CA46-D06B-A032-DEDFEB01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336"/>
            <a:ext cx="10421009" cy="765175"/>
          </a:xfrm>
        </p:spPr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EC825-74FC-2115-4FFD-8F7AAC74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82133"/>
            <a:ext cx="11672711" cy="5503333"/>
          </a:xfrm>
        </p:spPr>
        <p:txBody>
          <a:bodyPr/>
          <a:lstStyle/>
          <a:p>
            <a:pPr>
              <a:buFont typeface="System Font Regular"/>
              <a:buChar char="✓"/>
            </a:pPr>
            <a:r>
              <a:rPr lang="en-US" dirty="0"/>
              <a:t>2022 - Demonstrated Technology Readiness Level 5</a:t>
            </a:r>
          </a:p>
          <a:p>
            <a:pPr>
              <a:buFont typeface="System Font Regular"/>
              <a:buChar char="✓"/>
            </a:pPr>
            <a:r>
              <a:rPr lang="en-US" dirty="0"/>
              <a:t>July 2023 - Payload Preliminary Design Review</a:t>
            </a:r>
          </a:p>
          <a:p>
            <a:pPr>
              <a:buFont typeface="System Font Regular"/>
              <a:buChar char="✓"/>
            </a:pPr>
            <a:r>
              <a:rPr lang="en-US" dirty="0"/>
              <a:t>Feb 2024 - Spacecraft Design Review</a:t>
            </a:r>
          </a:p>
          <a:p>
            <a:pPr>
              <a:buFont typeface="System Font Regular"/>
              <a:buChar char="✓"/>
            </a:pPr>
            <a:r>
              <a:rPr lang="en-US" dirty="0"/>
              <a:t>Apr 2024 - Payload Final Design Review</a:t>
            </a:r>
          </a:p>
          <a:p>
            <a:r>
              <a:rPr lang="en-US" dirty="0"/>
              <a:t>Oct 2024 - Spacecraft Final Design Review</a:t>
            </a:r>
          </a:p>
          <a:p>
            <a:r>
              <a:rPr lang="en-US" dirty="0"/>
              <a:t>May 2025 - Instrument-Spacecraft Integration and Test</a:t>
            </a:r>
          </a:p>
          <a:p>
            <a:pPr>
              <a:buFont typeface="System Font Regular"/>
              <a:buChar char="🚀"/>
            </a:pPr>
            <a:r>
              <a:rPr lang="en-US" dirty="0"/>
              <a:t>Oct 2025 - Launch</a:t>
            </a:r>
          </a:p>
        </p:txBody>
      </p:sp>
    </p:spTree>
    <p:extLst>
      <p:ext uri="{BB962C8B-B14F-4D97-AF65-F5344CB8AC3E}">
        <p14:creationId xmlns:p14="http://schemas.microsoft.com/office/powerpoint/2010/main" val="40819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C59F-4E95-D84C-B519-6C2723F6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336"/>
            <a:ext cx="10421009" cy="76517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D11F-798D-1C4C-B2E7-8AC08A53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82133"/>
            <a:ext cx="11672711" cy="5503333"/>
          </a:xfrm>
        </p:spPr>
        <p:txBody>
          <a:bodyPr>
            <a:normAutofit/>
          </a:bodyPr>
          <a:lstStyle/>
          <a:p>
            <a:r>
              <a:rPr lang="en-US" dirty="0"/>
              <a:t>GRITSS will demonstrate a space-tie using the novel approach of </a:t>
            </a:r>
            <a:r>
              <a:rPr lang="en-US" dirty="0" err="1"/>
              <a:t>transponding</a:t>
            </a:r>
            <a:r>
              <a:rPr lang="en-US" dirty="0"/>
              <a:t> the GPS signals to a VGOS antenna.</a:t>
            </a:r>
          </a:p>
          <a:p>
            <a:r>
              <a:rPr lang="en-US" dirty="0"/>
              <a:t>GRITSS is on a fast-track for launch and operations in 2025.</a:t>
            </a:r>
          </a:p>
          <a:p>
            <a:r>
              <a:rPr lang="en-US" dirty="0"/>
              <a:t>We look forward to working with the ILRS!</a:t>
            </a:r>
          </a:p>
        </p:txBody>
      </p:sp>
    </p:spTree>
    <p:extLst>
      <p:ext uri="{BB962C8B-B14F-4D97-AF65-F5344CB8AC3E}">
        <p14:creationId xmlns:p14="http://schemas.microsoft.com/office/powerpoint/2010/main" val="208583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Geodetic Measurement System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65470" y="3027765"/>
            <a:ext cx="6455508" cy="2334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5470" y="1095256"/>
            <a:ext cx="6455508" cy="19325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6442" y="1156558"/>
            <a:ext cx="4389191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VLBI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Orientation of ITRF with respect to ICRF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ITRF Scale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6442" y="1990039"/>
            <a:ext cx="4389191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 of ITRF (Earth’s CM)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ITRF Scale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 spacecraft in ITRF (“Orbits”)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442" y="3059025"/>
            <a:ext cx="4389191" cy="11695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GNSS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Precise monitoring of Polar Motion and Rotation Rate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 spacecraft in ITRF (“Orbits”)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 instruments on Land and Sea (Tide Gauges and Buoys, Geodetic Instruments)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6441" y="4347508"/>
            <a:ext cx="438919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DORIS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 spacecraft in ITRF (“Orbits”)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Enhances global distribution of ITRF Station positions and velocities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3254" y="5947044"/>
            <a:ext cx="248260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Origin, Scale, Orientation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36300" y="5301614"/>
            <a:ext cx="396510" cy="6454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843" y="5444763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Fully Define ITRF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39404" y="1525890"/>
            <a:ext cx="8092" cy="2117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1"/>
          </p:cNvCxnSpPr>
          <p:nvPr/>
        </p:nvCxnSpPr>
        <p:spPr>
          <a:xfrm>
            <a:off x="3839405" y="1525890"/>
            <a:ext cx="267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1"/>
          </p:cNvCxnSpPr>
          <p:nvPr/>
        </p:nvCxnSpPr>
        <p:spPr>
          <a:xfrm>
            <a:off x="3839405" y="2467092"/>
            <a:ext cx="26703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0" idx="1"/>
          </p:cNvCxnSpPr>
          <p:nvPr/>
        </p:nvCxnSpPr>
        <p:spPr>
          <a:xfrm rot="16200000" flipH="1">
            <a:off x="3301186" y="4187992"/>
            <a:ext cx="1956971" cy="86434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7216923" y="3075196"/>
            <a:ext cx="41450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Technique Connectivity (Station Co-Location)</a:t>
            </a:r>
          </a:p>
        </p:txBody>
      </p:sp>
      <p:cxnSp>
        <p:nvCxnSpPr>
          <p:cNvPr id="27" name="Straight Connector 26"/>
          <p:cNvCxnSpPr>
            <a:stCxn id="4" idx="3"/>
          </p:cNvCxnSpPr>
          <p:nvPr/>
        </p:nvCxnSpPr>
        <p:spPr>
          <a:xfrm>
            <a:off x="8495632" y="1525890"/>
            <a:ext cx="639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3"/>
          </p:cNvCxnSpPr>
          <p:nvPr/>
        </p:nvCxnSpPr>
        <p:spPr>
          <a:xfrm>
            <a:off x="8495632" y="2467092"/>
            <a:ext cx="639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3"/>
          </p:cNvCxnSpPr>
          <p:nvPr/>
        </p:nvCxnSpPr>
        <p:spPr>
          <a:xfrm flipV="1">
            <a:off x="8495632" y="3641680"/>
            <a:ext cx="639930" cy="2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3"/>
          </p:cNvCxnSpPr>
          <p:nvPr/>
        </p:nvCxnSpPr>
        <p:spPr>
          <a:xfrm>
            <a:off x="8495632" y="4824561"/>
            <a:ext cx="6399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5" idx="1"/>
            <a:endCxn id="8" idx="3"/>
          </p:cNvCxnSpPr>
          <p:nvPr/>
        </p:nvCxnSpPr>
        <p:spPr>
          <a:xfrm rot="5400000">
            <a:off x="8082993" y="4894473"/>
            <a:ext cx="799320" cy="161359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32335" y="5362267"/>
            <a:ext cx="1262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VTS: ITRF Performance Improvement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173" y="4319961"/>
            <a:ext cx="518432" cy="100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189" y="3144532"/>
            <a:ext cx="914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292" y="2031026"/>
            <a:ext cx="1176197" cy="8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>
            <a:stCxn id="6" idx="1"/>
          </p:cNvCxnSpPr>
          <p:nvPr/>
        </p:nvCxnSpPr>
        <p:spPr>
          <a:xfrm flipH="1" flipV="1">
            <a:off x="3847497" y="3641680"/>
            <a:ext cx="258944" cy="21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847497" y="4824562"/>
            <a:ext cx="258944" cy="21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56999" y="5661173"/>
            <a:ext cx="1576115" cy="348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Low-Density Global Distribution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71383" y="6080625"/>
            <a:ext cx="1576115" cy="3483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High-Density Global Distribution</a:t>
            </a:r>
          </a:p>
        </p:txBody>
      </p:sp>
      <p:pic>
        <p:nvPicPr>
          <p:cNvPr id="38" name="Picture 37" descr="IMG_0393_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55" y="2600186"/>
            <a:ext cx="810822" cy="810822"/>
          </a:xfrm>
          <a:prstGeom prst="rect">
            <a:avLst/>
          </a:prstGeom>
        </p:spPr>
      </p:pic>
      <p:pic>
        <p:nvPicPr>
          <p:cNvPr id="41" name="Picture 40" descr="12-m-2_noGuy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749" y="1163866"/>
            <a:ext cx="10972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336"/>
            <a:ext cx="10421009" cy="765175"/>
          </a:xfrm>
        </p:spPr>
        <p:txBody>
          <a:bodyPr/>
          <a:lstStyle/>
          <a:p>
            <a:r>
              <a:rPr lang="en-US" dirty="0"/>
              <a:t>Traditional Local Tie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82663"/>
            <a:ext cx="7905214" cy="24857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Survey of site ground control network, site reference, optical access points, and supplemental targets to estimate the measurement points of space geodesy instruments.</a:t>
            </a:r>
          </a:p>
          <a:p>
            <a:r>
              <a:rPr lang="en-US" dirty="0"/>
              <a:t>The actual instrument measurement point is often not accessible to survey techniques and must be estimated, introducing errors in the local tie.</a:t>
            </a:r>
          </a:p>
          <a:p>
            <a:r>
              <a:rPr lang="en-US" dirty="0"/>
              <a:t>Surveys are only performed periodically further introducing the possibility of errors.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4328" y="3788562"/>
            <a:ext cx="4602850" cy="2485724"/>
            <a:chOff x="1550193" y="3815033"/>
            <a:chExt cx="5757862" cy="2083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193" y="3815033"/>
              <a:ext cx="5757862" cy="208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3050381" y="4957763"/>
              <a:ext cx="1235869" cy="4071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286250" y="4786313"/>
              <a:ext cx="585788" cy="171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286250" y="4957763"/>
              <a:ext cx="1778794" cy="4071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164681" y="4672013"/>
              <a:ext cx="1121569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782" y="3788563"/>
            <a:ext cx="3341233" cy="25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21E0A5-4F88-9E75-AEB3-3F7648F7B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091" y="1083319"/>
            <a:ext cx="3565581" cy="3727893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42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Geodetic Colocation In Space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9A75E4-2700-334B-A87A-8FAC604C7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44" y="2260563"/>
            <a:ext cx="4710909" cy="2933072"/>
          </a:xfrm>
          <a:ln cap="rnd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>
            <a:normAutofit/>
          </a:bodyPr>
          <a:lstStyle/>
          <a:p>
            <a:pPr marL="0" indent="0" algn="ctr">
              <a:buNone/>
            </a:pPr>
            <a:r>
              <a:rPr lang="en-US" dirty="0"/>
              <a:t>Observations of a common space-based reference has the potential for reducing the uncertainty in the local-ties to the mm level thus improving the ITRF combination.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7710" y="1761074"/>
            <a:ext cx="1467015" cy="15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94888" y="1425248"/>
            <a:ext cx="171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GRITSS/GENESIS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194" y="1043718"/>
            <a:ext cx="1434826" cy="949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65201" y="183249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GNSS/GPS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151" y="1072330"/>
            <a:ext cx="1434826" cy="949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30262" y="2016026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GNSS/GPS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8159" y="573556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VLBI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925" y="4114363"/>
            <a:ext cx="1311399" cy="1601634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96199" y="4084095"/>
            <a:ext cx="802067" cy="10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61416" y="519363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GNSS</a:t>
            </a:r>
          </a:p>
        </p:txBody>
      </p:sp>
      <p:pic>
        <p:nvPicPr>
          <p:cNvPr id="16" name="Picture 15" descr="nighttime_laser_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408" y="4667472"/>
            <a:ext cx="1232166" cy="110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30262" y="571599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SLR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839354" y="1912238"/>
            <a:ext cx="2108177" cy="251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7953069" y="1781328"/>
            <a:ext cx="1672641" cy="359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8014255" y="3143674"/>
            <a:ext cx="2264446" cy="1518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6025867" y="3168676"/>
            <a:ext cx="1990416" cy="17935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97232" y="1781326"/>
            <a:ext cx="939894" cy="2484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788564" y="1874733"/>
            <a:ext cx="2903130" cy="2396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72626" y="4591788"/>
            <a:ext cx="1021365" cy="1530853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/>
          </p:cNvCxnSpPr>
          <p:nvPr/>
        </p:nvCxnSpPr>
        <p:spPr>
          <a:xfrm flipH="1" flipV="1">
            <a:off x="6021705" y="4998656"/>
            <a:ext cx="1535074" cy="1629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V="1">
            <a:off x="7571333" y="4266033"/>
            <a:ext cx="1120360" cy="894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flipV="1">
            <a:off x="7591597" y="4648313"/>
            <a:ext cx="2790894" cy="521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76759" y="6166036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Survey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8691694" y="4266033"/>
            <a:ext cx="1690797" cy="3961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4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A390-1CAF-EBEE-52A9-C289BB67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336"/>
            <a:ext cx="10421009" cy="765175"/>
          </a:xfrm>
        </p:spPr>
        <p:txBody>
          <a:bodyPr/>
          <a:lstStyle/>
          <a:p>
            <a:r>
              <a:rPr lang="en-US" dirty="0"/>
              <a:t>The GRITSS Dog-Leg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5BD4-6AF8-DED1-DFAF-0708002A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18" y="2612100"/>
            <a:ext cx="5100577" cy="163379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GRITSS upconverts and </a:t>
            </a:r>
            <a:r>
              <a:rPr lang="en-US" dirty="0" err="1"/>
              <a:t>transponds</a:t>
            </a:r>
            <a:r>
              <a:rPr lang="en-US" dirty="0"/>
              <a:t> GPS signals to individual VGOS ground stations. 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2599C-C9A7-3849-F6A5-361F3D1EE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0632" y="2141120"/>
            <a:ext cx="1467015" cy="15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69CD8-8095-6D22-CECE-37C1BB6A1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623" y="982663"/>
            <a:ext cx="1434826" cy="949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43510B-A27D-9ED6-83D7-A8758E146E73}"/>
              </a:ext>
            </a:extLst>
          </p:cNvPr>
          <p:cNvSpPr/>
          <p:nvPr/>
        </p:nvSpPr>
        <p:spPr>
          <a:xfrm>
            <a:off x="9752080" y="1961861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287CD-6257-232F-71E8-0E2BA8375FD9}"/>
              </a:ext>
            </a:extLst>
          </p:cNvPr>
          <p:cNvSpPr txBox="1"/>
          <p:nvPr/>
        </p:nvSpPr>
        <p:spPr>
          <a:xfrm>
            <a:off x="9731081" y="6115606"/>
            <a:ext cx="71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VGOS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EB21A-B787-E7EF-2277-07608CDB8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847" y="4494409"/>
            <a:ext cx="1311399" cy="160163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3EA4F1-2E8E-E138-0182-555CF7089D13}"/>
              </a:ext>
            </a:extLst>
          </p:cNvPr>
          <p:cNvCxnSpPr>
            <a:cxnSpLocks/>
          </p:cNvCxnSpPr>
          <p:nvPr/>
        </p:nvCxnSpPr>
        <p:spPr>
          <a:xfrm flipH="1">
            <a:off x="7165991" y="1749882"/>
            <a:ext cx="2695639" cy="770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6469A1-0B45-A651-422B-4D734C6DE0E7}"/>
              </a:ext>
            </a:extLst>
          </p:cNvPr>
          <p:cNvCxnSpPr>
            <a:cxnSpLocks/>
          </p:cNvCxnSpPr>
          <p:nvPr/>
        </p:nvCxnSpPr>
        <p:spPr>
          <a:xfrm flipH="1" flipV="1">
            <a:off x="7227177" y="3523720"/>
            <a:ext cx="2264446" cy="1518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C0E63F-3B16-D6DA-2DC6-7A4F9DA47D84}"/>
              </a:ext>
            </a:extLst>
          </p:cNvPr>
          <p:cNvSpPr txBox="1"/>
          <p:nvPr/>
        </p:nvSpPr>
        <p:spPr>
          <a:xfrm>
            <a:off x="7914271" y="174712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L-band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38194-9453-552E-022B-EFF293BA9E17}"/>
              </a:ext>
            </a:extLst>
          </p:cNvPr>
          <p:cNvSpPr txBox="1"/>
          <p:nvPr/>
        </p:nvSpPr>
        <p:spPr>
          <a:xfrm>
            <a:off x="8184786" y="3846358"/>
            <a:ext cx="12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&amp; X-band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CE2055-B94C-7159-CA88-9E87926520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496" y="2374153"/>
            <a:ext cx="153035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5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GRITSS Observables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5068" y="1881338"/>
            <a:ext cx="1467015" cy="15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49691" y="1640080"/>
            <a:ext cx="83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GRITSS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552" y="1163982"/>
            <a:ext cx="1434826" cy="949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77004" y="1040947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509" y="1192594"/>
            <a:ext cx="1434826" cy="949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83422" y="108373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6011" y="576833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VLBI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283" y="4234627"/>
            <a:ext cx="1311399" cy="1601634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13557" y="4204359"/>
            <a:ext cx="802067" cy="10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96445" y="519638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GNSS</a:t>
            </a:r>
          </a:p>
        </p:txBody>
      </p:sp>
      <p:pic>
        <p:nvPicPr>
          <p:cNvPr id="16" name="Picture 15" descr="nighttime_laser_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766" y="4787736"/>
            <a:ext cx="1232166" cy="110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25100" y="583012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SLR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119995" y="1899552"/>
            <a:ext cx="2344894" cy="384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8470427" y="1901592"/>
            <a:ext cx="1672641" cy="359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8531613" y="3263938"/>
            <a:ext cx="2628345" cy="1615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6543225" y="3288940"/>
            <a:ext cx="1990416" cy="17935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214590" y="1901590"/>
            <a:ext cx="939894" cy="2484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119995" y="1899552"/>
            <a:ext cx="3089057" cy="2491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50386" y="6202305"/>
            <a:ext cx="23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Ground Clock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60DEC15-DC67-CD24-583B-403B2CE22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82133"/>
            <a:ext cx="5158168" cy="5503333"/>
          </a:xfrm>
        </p:spPr>
        <p:txBody>
          <a:bodyPr/>
          <a:lstStyle/>
          <a:p>
            <a:r>
              <a:rPr lang="en-US" altLang="en-US" sz="2800" dirty="0" err="1">
                <a:latin typeface="Symbol" panose="05050102010706020507" pitchFamily="18" charset="2"/>
              </a:rPr>
              <a:t>t</a:t>
            </a:r>
            <a:r>
              <a:rPr lang="en-US" altLang="en-US" sz="2800" baseline="-25000" dirty="0" err="1">
                <a:latin typeface="Cambria" panose="02040503050406030204" pitchFamily="18" charset="0"/>
              </a:rPr>
              <a:t>sv</a:t>
            </a:r>
            <a:r>
              <a:rPr lang="en-US" altLang="en-US" sz="2800" dirty="0">
                <a:latin typeface="Cambria" panose="02040503050406030204" pitchFamily="18" charset="0"/>
              </a:rPr>
              <a:t> </a:t>
            </a:r>
            <a:r>
              <a:rPr lang="en-US" altLang="en-US" dirty="0"/>
              <a:t>observable is a clock bias term that is obtained through differencing of space/VLBI GPS clock biases</a:t>
            </a:r>
          </a:p>
          <a:p>
            <a:r>
              <a:rPr lang="en-US" dirty="0"/>
              <a:t>Differencing allows direct suppression of common clock terms. </a:t>
            </a:r>
            <a:endParaRPr lang="en-US" altLang="en-US" dirty="0"/>
          </a:p>
          <a:p>
            <a:r>
              <a:rPr lang="en-US" altLang="en-US" dirty="0"/>
              <a:t>Fitting </a:t>
            </a:r>
            <a:r>
              <a:rPr lang="en-US" altLang="en-US" sz="2800" dirty="0" err="1">
                <a:latin typeface="Symbol" panose="05050102010706020507" pitchFamily="18" charset="2"/>
              </a:rPr>
              <a:t>t</a:t>
            </a:r>
            <a:r>
              <a:rPr lang="en-US" altLang="en-US" sz="2800" baseline="-25000" dirty="0" err="1">
                <a:latin typeface="Cambria" panose="02040503050406030204" pitchFamily="18" charset="0"/>
              </a:rPr>
              <a:t>sv</a:t>
            </a:r>
            <a:r>
              <a:rPr lang="en-US" altLang="en-US" dirty="0"/>
              <a:t> to model given CubeSat Precision Orbit Determination yields VLBI position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DA9AF66D-3691-F368-B185-123B8CC3D2D7}"/>
              </a:ext>
            </a:extLst>
          </p:cNvPr>
          <p:cNvCxnSpPr>
            <a:cxnSpLocks/>
            <a:stCxn id="53" idx="1"/>
            <a:endCxn id="16" idx="2"/>
          </p:cNvCxnSpPr>
          <p:nvPr/>
        </p:nvCxnSpPr>
        <p:spPr>
          <a:xfrm rot="10800000">
            <a:off x="6525850" y="5892941"/>
            <a:ext cx="1524537" cy="49403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97F800FC-6159-A58E-1F22-D0EF493D8014}"/>
              </a:ext>
            </a:extLst>
          </p:cNvPr>
          <p:cNvCxnSpPr>
            <a:cxnSpLocks/>
            <a:stCxn id="53" idx="3"/>
            <a:endCxn id="13" idx="2"/>
          </p:cNvCxnSpPr>
          <p:nvPr/>
        </p:nvCxnSpPr>
        <p:spPr>
          <a:xfrm flipV="1">
            <a:off x="10408211" y="5836261"/>
            <a:ext cx="848772" cy="5507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7CE22F2A-A2F0-53F7-F9E4-B6EF166B16C9}"/>
              </a:ext>
            </a:extLst>
          </p:cNvPr>
          <p:cNvCxnSpPr>
            <a:cxnSpLocks/>
            <a:stCxn id="53" idx="0"/>
            <a:endCxn id="14" idx="2"/>
          </p:cNvCxnSpPr>
          <p:nvPr/>
        </p:nvCxnSpPr>
        <p:spPr>
          <a:xfrm rot="16200000" flipV="1">
            <a:off x="8757684" y="5730690"/>
            <a:ext cx="928523" cy="147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D814C86-7795-7B09-E219-75DD6E7A8F18}"/>
              </a:ext>
            </a:extLst>
          </p:cNvPr>
          <p:cNvSpPr txBox="1"/>
          <p:nvPr/>
        </p:nvSpPr>
        <p:spPr>
          <a:xfrm>
            <a:off x="9113517" y="1899552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>
                <a:latin typeface="Symbol" panose="05050102010706020507" pitchFamily="18" charset="2"/>
              </a:rPr>
              <a:t>t</a:t>
            </a:r>
            <a:r>
              <a:rPr lang="en-US" altLang="en-US" sz="1800" baseline="-25000" dirty="0">
                <a:latin typeface="Cambria" panose="02040503050406030204" pitchFamily="18" charset="0"/>
              </a:rPr>
              <a:t>2</a:t>
            </a:r>
            <a:r>
              <a:rPr lang="en-US" altLang="en-US" baseline="-25000" dirty="0">
                <a:latin typeface="Cambria" panose="02040503050406030204" pitchFamily="18" charset="0"/>
              </a:rPr>
              <a:t>S</a:t>
            </a:r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732BA87-1E2A-540B-ABD0-012D074AE098}"/>
              </a:ext>
            </a:extLst>
          </p:cNvPr>
          <p:cNvCxnSpPr/>
          <p:nvPr/>
        </p:nvCxnSpPr>
        <p:spPr>
          <a:xfrm flipV="1">
            <a:off x="6543225" y="4386296"/>
            <a:ext cx="2665827" cy="69615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B00F337-42EB-2361-3E84-556497B49C00}"/>
              </a:ext>
            </a:extLst>
          </p:cNvPr>
          <p:cNvCxnSpPr>
            <a:cxnSpLocks/>
          </p:cNvCxnSpPr>
          <p:nvPr/>
        </p:nvCxnSpPr>
        <p:spPr>
          <a:xfrm>
            <a:off x="9209052" y="4396422"/>
            <a:ext cx="1950906" cy="4831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95753A2-19A3-726C-FCCF-0463BB497BA3}"/>
              </a:ext>
            </a:extLst>
          </p:cNvPr>
          <p:cNvSpPr txBox="1"/>
          <p:nvPr/>
        </p:nvSpPr>
        <p:spPr>
          <a:xfrm>
            <a:off x="7277259" y="1961323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>
                <a:latin typeface="Symbol" panose="05050102010706020507" pitchFamily="18" charset="2"/>
              </a:rPr>
              <a:t>t</a:t>
            </a:r>
            <a:r>
              <a:rPr lang="en-US" altLang="en-US" baseline="-25000" dirty="0">
                <a:latin typeface="Cambria" panose="02040503050406030204" pitchFamily="18" charset="0"/>
              </a:rPr>
              <a:t>1S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CD1AEB-2056-E5EC-8C0E-E5F5E6FFCADD}"/>
              </a:ext>
            </a:extLst>
          </p:cNvPr>
          <p:cNvSpPr txBox="1"/>
          <p:nvPr/>
        </p:nvSpPr>
        <p:spPr>
          <a:xfrm>
            <a:off x="7327995" y="2771812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>
                <a:latin typeface="Symbol" panose="05050102010706020507" pitchFamily="18" charset="2"/>
              </a:rPr>
              <a:t>t</a:t>
            </a:r>
            <a:r>
              <a:rPr lang="en-US" altLang="en-US" baseline="-25000" dirty="0">
                <a:latin typeface="Cambria" panose="02040503050406030204" pitchFamily="18" charset="0"/>
              </a:rPr>
              <a:t>1G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1C2EBD-B302-8231-5BAF-DB93A196DB6F}"/>
              </a:ext>
            </a:extLst>
          </p:cNvPr>
          <p:cNvSpPr txBox="1"/>
          <p:nvPr/>
        </p:nvSpPr>
        <p:spPr>
          <a:xfrm>
            <a:off x="9640716" y="2720171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>
                <a:latin typeface="Symbol" panose="05050102010706020507" pitchFamily="18" charset="2"/>
              </a:rPr>
              <a:t>t</a:t>
            </a:r>
            <a:r>
              <a:rPr lang="en-US" altLang="en-US" sz="1800" baseline="-25000" dirty="0">
                <a:latin typeface="Cambria" panose="02040503050406030204" pitchFamily="18" charset="0"/>
              </a:rPr>
              <a:t>2</a:t>
            </a:r>
            <a:r>
              <a:rPr lang="en-US" altLang="en-US" baseline="-25000" dirty="0">
                <a:latin typeface="Cambria" panose="02040503050406030204" pitchFamily="18" charset="0"/>
              </a:rPr>
              <a:t>G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E9DD6E-F962-DC78-72F0-F2DBF026A3F5}"/>
              </a:ext>
            </a:extLst>
          </p:cNvPr>
          <p:cNvSpPr txBox="1"/>
          <p:nvPr/>
        </p:nvSpPr>
        <p:spPr>
          <a:xfrm>
            <a:off x="9566624" y="3796543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 err="1">
                <a:latin typeface="Symbol" panose="05050102010706020507" pitchFamily="18" charset="2"/>
              </a:rPr>
              <a:t>t</a:t>
            </a:r>
            <a:r>
              <a:rPr lang="en-US" altLang="en-US" sz="1800" baseline="-25000" dirty="0" err="1">
                <a:latin typeface="Cambria" panose="02040503050406030204" pitchFamily="18" charset="0"/>
              </a:rPr>
              <a:t>SV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9E2F3A-78CB-4376-24ED-E15FC4CF8300}"/>
              </a:ext>
            </a:extLst>
          </p:cNvPr>
          <p:cNvSpPr txBox="1"/>
          <p:nvPr/>
        </p:nvSpPr>
        <p:spPr>
          <a:xfrm>
            <a:off x="7447080" y="3965656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 err="1">
                <a:latin typeface="Symbol" panose="05050102010706020507" pitchFamily="18" charset="2"/>
              </a:rPr>
              <a:t>t</a:t>
            </a:r>
            <a:r>
              <a:rPr lang="en-US" altLang="en-US" sz="1800" baseline="-25000" dirty="0" err="1">
                <a:latin typeface="Cambria" panose="02040503050406030204" pitchFamily="18" charset="0"/>
              </a:rPr>
              <a:t>SL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A8624C-2394-12B4-B5ED-F8183EB6AE81}"/>
              </a:ext>
            </a:extLst>
          </p:cNvPr>
          <p:cNvSpPr txBox="1"/>
          <p:nvPr/>
        </p:nvSpPr>
        <p:spPr>
          <a:xfrm>
            <a:off x="7824299" y="4579975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/>
              <a:t>SG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A7A6BD-471D-B2B5-F1D5-14E1FFA6B6D1}"/>
              </a:ext>
            </a:extLst>
          </p:cNvPr>
          <p:cNvSpPr txBox="1"/>
          <p:nvPr/>
        </p:nvSpPr>
        <p:spPr>
          <a:xfrm>
            <a:off x="9842511" y="4436583"/>
            <a:ext cx="290329" cy="27699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en-US" sz="1800" dirty="0"/>
              <a:t>VG</a:t>
            </a:r>
            <a:endParaRPr lang="en-US" dirty="0"/>
          </a:p>
        </p:txBody>
      </p:sp>
      <p:pic>
        <p:nvPicPr>
          <p:cNvPr id="2" name="Picture 1" descr="A black and white clock&#10;&#10;Description automatically generated">
            <a:extLst>
              <a:ext uri="{FF2B5EF4-FFF2-40B4-BE49-F238E27FC236}">
                <a16:creationId xmlns:a16="http://schemas.microsoft.com/office/drawing/2014/main" id="{3A7DFEC7-99F0-FB50-CAA0-67696A1B9B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906" y="5639826"/>
            <a:ext cx="611560" cy="6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914400" y="42336"/>
            <a:ext cx="10421009" cy="765175"/>
          </a:xfrm>
        </p:spPr>
        <p:txBody>
          <a:bodyPr/>
          <a:lstStyle/>
          <a:p>
            <a:r>
              <a:rPr lang="en-US" altLang="en-US" dirty="0"/>
              <a:t>The GRITSS Demonstration Mission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96F4B-5D19-7693-D53B-3A5E4183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2663"/>
            <a:ext cx="6265333" cy="5502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NASA Earth Science and Technology Office sub-class D technology demonstration mission</a:t>
            </a:r>
          </a:p>
          <a:p>
            <a:r>
              <a:rPr lang="en-US" dirty="0"/>
              <a:t>Jointly developed by the University of Massachusetts, Lowell and NASA GSFC</a:t>
            </a:r>
          </a:p>
          <a:p>
            <a:r>
              <a:rPr lang="en-US" dirty="0"/>
              <a:t>12UXL CubeSat, launch, and operations services provided by </a:t>
            </a:r>
            <a:r>
              <a:rPr lang="en-US" dirty="0" err="1"/>
              <a:t>ISISpace</a:t>
            </a:r>
            <a:r>
              <a:rPr lang="en-US" dirty="0"/>
              <a:t> in the Netherlands.</a:t>
            </a:r>
          </a:p>
          <a:p>
            <a:r>
              <a:rPr lang="en-US" dirty="0"/>
              <a:t>Nominal operations: 1 year (extendable)</a:t>
            </a:r>
          </a:p>
          <a:p>
            <a:r>
              <a:rPr lang="en-US" dirty="0"/>
              <a:t>Orbit: ~550km sun synchronous, </a:t>
            </a:r>
            <a:r>
              <a:rPr lang="en-US" noProof="0" dirty="0"/>
              <a:t>Nadir pointing</a:t>
            </a:r>
          </a:p>
          <a:p>
            <a:r>
              <a:rPr lang="en-US" dirty="0"/>
              <a:t>Only broadcasts GRITSS signals over VGOS stations as spacecraft power permits</a:t>
            </a:r>
          </a:p>
          <a:p>
            <a:r>
              <a:rPr lang="en-US" dirty="0"/>
              <a:t>Spacecraft kept nadir pointing throughout orbit to enable global SLR tracking.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D12AA-8DC2-C01B-8F87-6D1E109D69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6/13/2023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CC37B-112F-AAD9-52D7-1B8F449D54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GRITSS Instrument SRR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FA968-DD14-1C31-3C1C-5F901EC4C7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1B927A-796B-ED44-B18F-5BC7EF363CB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B45EA1-1098-C6DB-01D6-ABBD56BD6F88}"/>
              </a:ext>
            </a:extLst>
          </p:cNvPr>
          <p:cNvGrpSpPr/>
          <p:nvPr/>
        </p:nvGrpSpPr>
        <p:grpSpPr>
          <a:xfrm>
            <a:off x="6570133" y="1823528"/>
            <a:ext cx="5331498" cy="2759761"/>
            <a:chOff x="4182586" y="1722789"/>
            <a:chExt cx="6582063" cy="34124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1D8DEA-FE37-28AD-CB2A-3B7B238D5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2586" y="1722789"/>
              <a:ext cx="6582063" cy="3412422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AFCD80-4B31-CB27-52DE-DEDCC1F9D406}"/>
                </a:ext>
              </a:extLst>
            </p:cNvPr>
            <p:cNvSpPr/>
            <p:nvPr/>
          </p:nvSpPr>
          <p:spPr>
            <a:xfrm>
              <a:off x="4609807" y="2901235"/>
              <a:ext cx="171420" cy="1984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0971CD4-690D-A605-C961-1B3F26F3F3DF}"/>
                </a:ext>
              </a:extLst>
            </p:cNvPr>
            <p:cNvSpPr/>
            <p:nvPr/>
          </p:nvSpPr>
          <p:spPr>
            <a:xfrm>
              <a:off x="6096000" y="2516830"/>
              <a:ext cx="171420" cy="1984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41AE1F-177A-6987-5A96-8C09182B074D}"/>
                </a:ext>
              </a:extLst>
            </p:cNvPr>
            <p:cNvSpPr/>
            <p:nvPr/>
          </p:nvSpPr>
          <p:spPr>
            <a:xfrm>
              <a:off x="5603890" y="2632598"/>
              <a:ext cx="171420" cy="1984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A181D9-9542-0B74-28AC-FEFB8446ED78}"/>
              </a:ext>
            </a:extLst>
          </p:cNvPr>
          <p:cNvSpPr txBox="1"/>
          <p:nvPr/>
        </p:nvSpPr>
        <p:spPr>
          <a:xfrm>
            <a:off x="6570133" y="4857423"/>
            <a:ext cx="5331498" cy="1015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noProof="0" dirty="0"/>
              <a:t>Initially targeting US NASA VOGS stations and will invite other VGOS stations to participate after successful first phase</a:t>
            </a:r>
          </a:p>
        </p:txBody>
      </p:sp>
    </p:spTree>
    <p:extLst>
      <p:ext uri="{BB962C8B-B14F-4D97-AF65-F5344CB8AC3E}">
        <p14:creationId xmlns:p14="http://schemas.microsoft.com/office/powerpoint/2010/main" val="183816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5459-EC89-0FE7-D4F1-07CD6358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336"/>
            <a:ext cx="10421009" cy="765175"/>
          </a:xfrm>
        </p:spPr>
        <p:txBody>
          <a:bodyPr/>
          <a:lstStyle/>
          <a:p>
            <a:r>
              <a:rPr lang="en-US" dirty="0"/>
              <a:t>GRITSS Instrument Subsystems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9636-8A82-C5B9-08CD-8D1E5A16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2664"/>
            <a:ext cx="11672888" cy="23404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GPS Receiver Assembly</a:t>
            </a:r>
          </a:p>
          <a:p>
            <a:r>
              <a:rPr lang="en-US" dirty="0"/>
              <a:t>Ultra-Stable Oscillator (USO)</a:t>
            </a:r>
          </a:p>
          <a:p>
            <a:r>
              <a:rPr lang="en-US" dirty="0"/>
              <a:t>X-band Transmitter and Timing </a:t>
            </a:r>
            <a:r>
              <a:rPr lang="en-US" dirty="0" err="1"/>
              <a:t>extenSionN</a:t>
            </a:r>
            <a:r>
              <a:rPr lang="en-US" dirty="0"/>
              <a:t> (X-TTSN) Module - 10.2 GHz</a:t>
            </a:r>
          </a:p>
          <a:p>
            <a:r>
              <a:rPr lang="en-US" dirty="0"/>
              <a:t>S-band Transmitter - 3.2 GHz</a:t>
            </a:r>
          </a:p>
          <a:p>
            <a:r>
              <a:rPr lang="en-US" dirty="0"/>
              <a:t>Antennas (L1/L2 GPS, X-band, and S-band)</a:t>
            </a:r>
          </a:p>
          <a:p>
            <a:r>
              <a:rPr lang="en-US" dirty="0"/>
              <a:t>Laser Retroreflector</a:t>
            </a:r>
          </a:p>
          <a:p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6151D1C4-BA05-47AB-D303-76117A03C484}"/>
              </a:ext>
            </a:extLst>
          </p:cNvPr>
          <p:cNvSpPr/>
          <p:nvPr/>
        </p:nvSpPr>
        <p:spPr>
          <a:xfrm>
            <a:off x="891822" y="5099050"/>
            <a:ext cx="1663700" cy="838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L1/L2 GPS Signal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AE4EC-908A-F2A4-374F-1ADCC4D3B340}"/>
              </a:ext>
            </a:extLst>
          </p:cNvPr>
          <p:cNvSpPr/>
          <p:nvPr/>
        </p:nvSpPr>
        <p:spPr>
          <a:xfrm>
            <a:off x="2555522" y="4845050"/>
            <a:ext cx="2108200" cy="15113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GPS Receiver Assembly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B3227D-5C62-4B17-5514-63936C7302C4}"/>
              </a:ext>
            </a:extLst>
          </p:cNvPr>
          <p:cNvSpPr/>
          <p:nvPr/>
        </p:nvSpPr>
        <p:spPr>
          <a:xfrm>
            <a:off x="5930546" y="4845049"/>
            <a:ext cx="2108200" cy="15113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S-band 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0E21D1-0B14-49FD-D8E4-3889FBC29371}"/>
              </a:ext>
            </a:extLst>
          </p:cNvPr>
          <p:cNvSpPr/>
          <p:nvPr/>
        </p:nvSpPr>
        <p:spPr>
          <a:xfrm>
            <a:off x="9305570" y="4845049"/>
            <a:ext cx="2108200" cy="15113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X-TTSN Module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4EA7A4-3D61-D572-28DE-86ABFBEE0392}"/>
              </a:ext>
            </a:extLst>
          </p:cNvPr>
          <p:cNvCxnSpPr>
            <a:stCxn id="24" idx="0"/>
          </p:cNvCxnSpPr>
          <p:nvPr/>
        </p:nvCxnSpPr>
        <p:spPr>
          <a:xfrm flipV="1">
            <a:off x="3609622" y="408305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8B6C60-A935-EECB-F6D5-36C10DAA94A0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4663722" y="5600699"/>
            <a:ext cx="12668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225963-1ADF-8444-E42D-DA45160FCCD8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8038746" y="5600699"/>
            <a:ext cx="12668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06DD2A-3D04-1D7A-6355-C36C1A12F4B5}"/>
              </a:ext>
            </a:extLst>
          </p:cNvPr>
          <p:cNvCxnSpPr/>
          <p:nvPr/>
        </p:nvCxnSpPr>
        <p:spPr>
          <a:xfrm flipV="1">
            <a:off x="6984646" y="408305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A97414-C988-25A3-FD58-A6086E8F7D02}"/>
              </a:ext>
            </a:extLst>
          </p:cNvPr>
          <p:cNvCxnSpPr/>
          <p:nvPr/>
        </p:nvCxnSpPr>
        <p:spPr>
          <a:xfrm flipV="1">
            <a:off x="10359669" y="4071646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49EB6DA-EC80-6182-7CD9-8775E0433D60}"/>
              </a:ext>
            </a:extLst>
          </p:cNvPr>
          <p:cNvSpPr txBox="1"/>
          <p:nvPr/>
        </p:nvSpPr>
        <p:spPr>
          <a:xfrm>
            <a:off x="2359026" y="3429000"/>
            <a:ext cx="250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Payload CMD/TLM to s/c bus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BD4805-4B91-B246-C76D-9D151FADE878}"/>
              </a:ext>
            </a:extLst>
          </p:cNvPr>
          <p:cNvSpPr txBox="1"/>
          <p:nvPr/>
        </p:nvSpPr>
        <p:spPr>
          <a:xfrm>
            <a:off x="4573234" y="564790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GPS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0A23A3-DB60-9796-18EA-047986EDA29E}"/>
              </a:ext>
            </a:extLst>
          </p:cNvPr>
          <p:cNvSpPr txBox="1"/>
          <p:nvPr/>
        </p:nvSpPr>
        <p:spPr>
          <a:xfrm>
            <a:off x="7948258" y="568788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S-band IF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3A693A-8CB1-836F-378F-38811E30D4ED}"/>
              </a:ext>
            </a:extLst>
          </p:cNvPr>
          <p:cNvSpPr txBox="1"/>
          <p:nvPr/>
        </p:nvSpPr>
        <p:spPr>
          <a:xfrm>
            <a:off x="6260745" y="3239945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S-band data to S-band Antenna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D9F28F-9961-BB04-9898-169A93A35FCC}"/>
              </a:ext>
            </a:extLst>
          </p:cNvPr>
          <p:cNvSpPr txBox="1"/>
          <p:nvPr/>
        </p:nvSpPr>
        <p:spPr>
          <a:xfrm>
            <a:off x="9635768" y="3239945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X-band data to X-band Antenna</a:t>
            </a:r>
          </a:p>
        </p:txBody>
      </p:sp>
    </p:spTree>
    <p:extLst>
      <p:ext uri="{BB962C8B-B14F-4D97-AF65-F5344CB8AC3E}">
        <p14:creationId xmlns:p14="http://schemas.microsoft.com/office/powerpoint/2010/main" val="39519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563F-68A7-BD96-40F6-66EF673C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Technology Readiness Level 5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9924A-1DB6-0A67-5517-22C9C0A318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69" y="1141175"/>
            <a:ext cx="3318834" cy="4340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C74548-A032-F659-64DC-FC13251F8C04}"/>
              </a:ext>
            </a:extLst>
          </p:cNvPr>
          <p:cNvSpPr txBox="1"/>
          <p:nvPr/>
        </p:nvSpPr>
        <p:spPr>
          <a:xfrm>
            <a:off x="8453377" y="5532159"/>
            <a:ext cx="2385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GPS Receiver Assembly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53A55-861F-21C1-043C-5C86126479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18" y="1209539"/>
            <a:ext cx="3215427" cy="2219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B9F03-5BEF-9F89-EDDA-26061A8C8F5E}"/>
              </a:ext>
            </a:extLst>
          </p:cNvPr>
          <p:cNvSpPr txBox="1"/>
          <p:nvPr/>
        </p:nvSpPr>
        <p:spPr>
          <a:xfrm>
            <a:off x="1011514" y="3461696"/>
            <a:ext cx="1996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S-band Transmitter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46229-C959-4BAE-FEC9-459AF76C6A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220159" y="1209538"/>
            <a:ext cx="2737591" cy="2219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95890C-5AC7-529D-D57C-C4197B9847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168" y="4067537"/>
            <a:ext cx="1889669" cy="18339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C0B41C-0ABB-6CF5-B708-A89A36E9EAF1}"/>
              </a:ext>
            </a:extLst>
          </p:cNvPr>
          <p:cNvSpPr txBox="1"/>
          <p:nvPr/>
        </p:nvSpPr>
        <p:spPr>
          <a:xfrm>
            <a:off x="3405687" y="5911468"/>
            <a:ext cx="132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Wenzel USO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CD0523-3852-DD55-F592-0C663F19F6A2}"/>
              </a:ext>
            </a:extLst>
          </p:cNvPr>
          <p:cNvSpPr txBox="1"/>
          <p:nvPr/>
        </p:nvSpPr>
        <p:spPr>
          <a:xfrm>
            <a:off x="4564942" y="3461696"/>
            <a:ext cx="1996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X-band Transmitter </a:t>
            </a:r>
          </a:p>
        </p:txBody>
      </p:sp>
    </p:spTree>
    <p:extLst>
      <p:ext uri="{BB962C8B-B14F-4D97-AF65-F5344CB8AC3E}">
        <p14:creationId xmlns:p14="http://schemas.microsoft.com/office/powerpoint/2010/main" val="18574901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GP_Program_Template" id="{D5D775C4-80CE-6345-B77F-21A24D3F8D1D}" vid="{54E0B4FE-700A-884A-8A56-9EB9816E6B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642</TotalTime>
  <Words>739</Words>
  <Application>Microsoft Macintosh PowerPoint</Application>
  <PresentationFormat>Widescreen</PresentationFormat>
  <Paragraphs>134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Cambria</vt:lpstr>
      <vt:lpstr>Symbol</vt:lpstr>
      <vt:lpstr>System Font Regular</vt:lpstr>
      <vt:lpstr>Wingdings</vt:lpstr>
      <vt:lpstr>1_Office Theme</vt:lpstr>
      <vt:lpstr>Geodetic Reference Instrument Transponder for Small Satellites (GRITSS)</vt:lpstr>
      <vt:lpstr>The Geodetic Measurement System</vt:lpstr>
      <vt:lpstr>Traditional Local Tie Surveys</vt:lpstr>
      <vt:lpstr>Geodetic Colocation In Space</vt:lpstr>
      <vt:lpstr>The GRITSS Dog-Leg</vt:lpstr>
      <vt:lpstr>The GRITSS Observables</vt:lpstr>
      <vt:lpstr>The GRITSS Demonstration Mission</vt:lpstr>
      <vt:lpstr>GRITSS Instrument Subsystems </vt:lpstr>
      <vt:lpstr>Completed Technology Readiness Level 5 Development</vt:lpstr>
      <vt:lpstr>Laser Retroreflector</vt:lpstr>
      <vt:lpstr>GRITSS Instrument Fits Within 6U Volume</vt:lpstr>
      <vt:lpstr>Concept of Operations</vt:lpstr>
      <vt:lpstr>Project Status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Geodetic Measurement System</dc:title>
  <dc:creator>Merkowitz, Stephen M. (GSFC-61A0)</dc:creator>
  <cp:lastModifiedBy>Merkowitz, Stephen M. (GSFC-61A0)</cp:lastModifiedBy>
  <cp:revision>72</cp:revision>
  <dcterms:created xsi:type="dcterms:W3CDTF">2023-03-31T15:07:28Z</dcterms:created>
  <dcterms:modified xsi:type="dcterms:W3CDTF">2024-10-11T16:42:09Z</dcterms:modified>
</cp:coreProperties>
</file>