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9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15"/>
    <p:restoredTop sz="94710"/>
  </p:normalViewPr>
  <p:slideViewPr>
    <p:cSldViewPr snapToGrid="0">
      <p:cViewPr varScale="1">
        <p:scale>
          <a:sx n="146" d="100"/>
          <a:sy n="146" d="100"/>
        </p:scale>
        <p:origin x="2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20B83-C36D-4135-B3BB-31E8FCDDEAE8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EFC8E-51B7-4133-9B32-6241830A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68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BA2FEF-D731-4A40-807C-D316E9787537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13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EFC8E-51B7-4133-9B32-6241830A36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9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2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2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3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63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0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1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54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71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3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2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3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1C29-06D0-486E-94FD-D4DB910C7CB9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CC0DC-8D3C-40FD-9635-BBC2B002B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6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dalal@nasa.gov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github.com/nasa/ow_simula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65127" y="430530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Times" pitchFamily="-84" charset="0"/>
            </a:endParaRPr>
          </a:p>
        </p:txBody>
      </p:sp>
      <p:sp>
        <p:nvSpPr>
          <p:cNvPr id="2052" name="Line 3"/>
          <p:cNvSpPr>
            <a:spLocks noChangeShapeType="1"/>
          </p:cNvSpPr>
          <p:nvPr/>
        </p:nvSpPr>
        <p:spPr bwMode="auto">
          <a:xfrm>
            <a:off x="4051300" y="949325"/>
            <a:ext cx="0" cy="51958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Line 7"/>
          <p:cNvSpPr>
            <a:spLocks noChangeShapeType="1"/>
          </p:cNvSpPr>
          <p:nvPr/>
        </p:nvSpPr>
        <p:spPr bwMode="auto">
          <a:xfrm>
            <a:off x="268554" y="6134741"/>
            <a:ext cx="8545775" cy="2876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Line 8"/>
          <p:cNvSpPr>
            <a:spLocks noChangeShapeType="1"/>
          </p:cNvSpPr>
          <p:nvPr/>
        </p:nvSpPr>
        <p:spPr bwMode="auto">
          <a:xfrm>
            <a:off x="268554" y="6196396"/>
            <a:ext cx="8551863" cy="301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Line 71"/>
          <p:cNvSpPr>
            <a:spLocks noChangeShapeType="1"/>
          </p:cNvSpPr>
          <p:nvPr/>
        </p:nvSpPr>
        <p:spPr bwMode="auto">
          <a:xfrm>
            <a:off x="320968" y="827748"/>
            <a:ext cx="8301039" cy="0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9" name="Rectangle 75"/>
          <p:cNvSpPr>
            <a:spLocks noGrp="1" noChangeArrowheads="1"/>
          </p:cNvSpPr>
          <p:nvPr>
            <p:ph type="title"/>
          </p:nvPr>
        </p:nvSpPr>
        <p:spPr>
          <a:xfrm>
            <a:off x="785813" y="121123"/>
            <a:ext cx="7572375" cy="381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altLang="en-US" sz="1600" b="1" dirty="0">
                <a:latin typeface="Helvetica" pitchFamily="2" charset="0"/>
              </a:rPr>
              <a:t>Ocean Worlds Autonomy Testbed for Exploration Research and Simulation </a:t>
            </a:r>
            <a:br>
              <a:rPr lang="en-US" altLang="en-US" sz="1600" b="1" dirty="0">
                <a:latin typeface="Helvetica" pitchFamily="2" charset="0"/>
              </a:rPr>
            </a:br>
            <a:r>
              <a:rPr lang="en-US" altLang="en-US" sz="1600" b="1" dirty="0">
                <a:latin typeface="Helvetica" pitchFamily="2" charset="0"/>
              </a:rPr>
              <a:t>(OceanWATERS)</a:t>
            </a:r>
          </a:p>
        </p:txBody>
      </p:sp>
      <p:sp>
        <p:nvSpPr>
          <p:cNvPr id="2060" name="Text Box 76"/>
          <p:cNvSpPr txBox="1">
            <a:spLocks noChangeArrowheads="1"/>
          </p:cNvSpPr>
          <p:nvPr/>
        </p:nvSpPr>
        <p:spPr bwMode="auto">
          <a:xfrm>
            <a:off x="228603" y="418782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Comic Sans MS" pitchFamily="66" charset="0"/>
            </a:endParaRPr>
          </a:p>
        </p:txBody>
      </p:sp>
      <p:sp>
        <p:nvSpPr>
          <p:cNvPr id="2061" name="Text Box 77"/>
          <p:cNvSpPr txBox="1">
            <a:spLocks noChangeArrowheads="1"/>
          </p:cNvSpPr>
          <p:nvPr/>
        </p:nvSpPr>
        <p:spPr bwMode="auto">
          <a:xfrm>
            <a:off x="1615603" y="458005"/>
            <a:ext cx="5448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Helvetica" pitchFamily="2" charset="0"/>
                <a:cs typeface="Times New Roman" pitchFamily="18" charset="0"/>
              </a:rPr>
              <a:t>K. Michael Dalal, KBR Inc. at NASA Ames Research Center </a:t>
            </a:r>
          </a:p>
        </p:txBody>
      </p:sp>
      <p:sp>
        <p:nvSpPr>
          <p:cNvPr id="2062" name="Text Box 78"/>
          <p:cNvSpPr txBox="1">
            <a:spLocks noChangeArrowheads="1"/>
          </p:cNvSpPr>
          <p:nvPr/>
        </p:nvSpPr>
        <p:spPr bwMode="auto">
          <a:xfrm>
            <a:off x="249907" y="5441131"/>
            <a:ext cx="379167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defTabSz="3397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33972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339725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33972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33972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339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339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339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339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 err="1">
                <a:latin typeface="Helvetica" pitchFamily="2" charset="0"/>
              </a:rPr>
              <a:t>CoIlaborators</a:t>
            </a:r>
            <a:r>
              <a:rPr lang="en-US" altLang="en-US" sz="1400" b="1" dirty="0">
                <a:latin typeface="Helvetica" pitchFamily="2" charset="0"/>
              </a:rPr>
              <a:t>:  </a:t>
            </a:r>
            <a:r>
              <a:rPr lang="en-US" altLang="en-US" sz="1200" dirty="0">
                <a:latin typeface="Helvetica" pitchFamily="2" charset="0"/>
              </a:rPr>
              <a:t>Thomas Stucky (KBR), Chetan Kulkarni (KBR), Terence Welsh (</a:t>
            </a:r>
            <a:r>
              <a:rPr lang="en-US" altLang="en-US" sz="1200" dirty="0" err="1">
                <a:latin typeface="Helvetica" pitchFamily="2" charset="0"/>
              </a:rPr>
              <a:t>Logyx</a:t>
            </a:r>
            <a:r>
              <a:rPr lang="en-US" altLang="en-US" sz="1200" dirty="0">
                <a:latin typeface="Helvetica" pitchFamily="2" charset="0"/>
              </a:rPr>
              <a:t>), numerous alumni (NASA Ames Research Center, KBR).</a:t>
            </a:r>
            <a:endParaRPr lang="en-US" altLang="en-US" sz="1200" b="1" dirty="0">
              <a:latin typeface="Helvetica" pitchFamily="2" charset="0"/>
            </a:endParaRPr>
          </a:p>
        </p:txBody>
      </p:sp>
      <p:sp>
        <p:nvSpPr>
          <p:cNvPr id="2063" name="Text Box 79"/>
          <p:cNvSpPr txBox="1">
            <a:spLocks noChangeArrowheads="1"/>
          </p:cNvSpPr>
          <p:nvPr/>
        </p:nvSpPr>
        <p:spPr bwMode="auto">
          <a:xfrm>
            <a:off x="249240" y="350202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 u="sng">
              <a:latin typeface="Comic Sans MS" pitchFamily="66" charset="0"/>
            </a:endParaRPr>
          </a:p>
        </p:txBody>
      </p:sp>
      <p:sp>
        <p:nvSpPr>
          <p:cNvPr id="2066" name="Rectangle 83"/>
          <p:cNvSpPr>
            <a:spLocks noChangeArrowheads="1"/>
          </p:cNvSpPr>
          <p:nvPr/>
        </p:nvSpPr>
        <p:spPr bwMode="auto">
          <a:xfrm>
            <a:off x="6778627" y="4570418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200"/>
          </a:p>
        </p:txBody>
      </p:sp>
      <p:sp>
        <p:nvSpPr>
          <p:cNvPr id="2067" name="Text Box 87"/>
          <p:cNvSpPr txBox="1">
            <a:spLocks noChangeArrowheads="1"/>
          </p:cNvSpPr>
          <p:nvPr/>
        </p:nvSpPr>
        <p:spPr bwMode="auto">
          <a:xfrm>
            <a:off x="6574049" y="5547750"/>
            <a:ext cx="21891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Helvetica" pitchFamily="2" charset="0"/>
              </a:rPr>
              <a:t>TRL: </a:t>
            </a:r>
            <a:r>
              <a:rPr lang="en-US" altLang="en-US" sz="1400" dirty="0">
                <a:latin typeface="Helvetica" pitchFamily="2" charset="0"/>
              </a:rPr>
              <a:t>2 to 4</a:t>
            </a:r>
            <a:endParaRPr lang="en-US" altLang="en-US" sz="1400" b="1" dirty="0">
              <a:latin typeface="Helvetica" pitchFamily="2" charset="0"/>
            </a:endParaRPr>
          </a:p>
        </p:txBody>
      </p:sp>
      <p:sp>
        <p:nvSpPr>
          <p:cNvPr id="2068" name="Rectangle 88"/>
          <p:cNvSpPr>
            <a:spLocks noChangeArrowheads="1"/>
          </p:cNvSpPr>
          <p:nvPr/>
        </p:nvSpPr>
        <p:spPr bwMode="auto">
          <a:xfrm>
            <a:off x="3186113" y="7051675"/>
            <a:ext cx="46720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2069" name="TextBox 64"/>
          <p:cNvSpPr txBox="1">
            <a:spLocks noChangeArrowheads="1"/>
          </p:cNvSpPr>
          <p:nvPr/>
        </p:nvSpPr>
        <p:spPr bwMode="auto">
          <a:xfrm>
            <a:off x="249240" y="6345030"/>
            <a:ext cx="85550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400" b="1" dirty="0">
                <a:solidFill>
                  <a:srgbClr val="004070"/>
                </a:solidFill>
                <a:latin typeface="Helvetica"/>
                <a:ea typeface="MS PGothic"/>
                <a:cs typeface="Helvetica"/>
              </a:rPr>
              <a:t>AISR:ARROW &amp; </a:t>
            </a:r>
            <a:r>
              <a:rPr lang="en-US" altLang="en-US" sz="1400" b="1" dirty="0" err="1">
                <a:solidFill>
                  <a:srgbClr val="004070"/>
                </a:solidFill>
                <a:latin typeface="Helvetica"/>
                <a:ea typeface="MS PGothic"/>
                <a:cs typeface="Helvetica"/>
              </a:rPr>
              <a:t>COLDTech:Autonomy</a:t>
            </a:r>
            <a:endParaRPr lang="en-US" altLang="en-US" sz="1400" b="1" dirty="0">
              <a:solidFill>
                <a:srgbClr val="004070"/>
              </a:solidFill>
              <a:latin typeface="Helvetica"/>
              <a:ea typeface="MS PGothic"/>
              <a:cs typeface="Helvetica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sz="800" dirty="0">
                <a:effectLst/>
                <a:latin typeface="Calibri" panose="020F0502020204030204" pitchFamily="34" charset="0"/>
              </a:rPr>
              <a:t>© 2024 KBR. Government sponsorship acknowledged </a:t>
            </a:r>
            <a:endParaRPr lang="en-US" sz="800" dirty="0">
              <a:effectLst/>
            </a:endParaRPr>
          </a:p>
          <a:p>
            <a:pPr algn="ctr">
              <a:spcBef>
                <a:spcPct val="0"/>
              </a:spcBef>
              <a:buNone/>
            </a:pPr>
            <a:endParaRPr lang="en-US" dirty="0">
              <a:ea typeface="MS PGothic"/>
              <a:cs typeface="Times New Roman"/>
            </a:endParaRPr>
          </a:p>
        </p:txBody>
      </p:sp>
      <p:sp>
        <p:nvSpPr>
          <p:cNvPr id="2070" name="TextBox 22"/>
          <p:cNvSpPr txBox="1">
            <a:spLocks noChangeArrowheads="1"/>
          </p:cNvSpPr>
          <p:nvPr/>
        </p:nvSpPr>
        <p:spPr bwMode="auto">
          <a:xfrm>
            <a:off x="259237" y="1473215"/>
            <a:ext cx="382905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Helvetica" pitchFamily="2" charset="0"/>
              </a:rPr>
              <a:t>Science:</a:t>
            </a:r>
            <a:endParaRPr lang="en-US" altLang="en-US" sz="1400" dirty="0">
              <a:latin typeface="Helvetica" pitchFamily="2" charset="0"/>
            </a:endParaRPr>
          </a:p>
          <a:p>
            <a:pPr marL="174625" indent="-174625" eaLnBrk="1" hangingPunct="1">
              <a:spcBef>
                <a:spcPct val="0"/>
              </a:spcBef>
            </a:pPr>
            <a:r>
              <a:rPr lang="en-US" altLang="en-US" sz="1200" dirty="0">
                <a:latin typeface="Helvetica" pitchFamily="2" charset="0"/>
              </a:rPr>
              <a:t>Geology: characterize terrain, subsurface features, regolith composition, and external phenomena.</a:t>
            </a:r>
          </a:p>
          <a:p>
            <a:pPr marL="174625" indent="-174625" eaLnBrk="1" hangingPunct="1">
              <a:spcBef>
                <a:spcPct val="0"/>
              </a:spcBef>
            </a:pPr>
            <a:r>
              <a:rPr lang="en-US" altLang="en-US" sz="1200" dirty="0">
                <a:latin typeface="Helvetica" pitchFamily="2" charset="0"/>
              </a:rPr>
              <a:t>Biology: detect life signs (extinct, extant).</a:t>
            </a:r>
          </a:p>
          <a:p>
            <a:pPr marL="174625" indent="-174625" eaLnBrk="1" hangingPunct="1">
              <a:spcBef>
                <a:spcPct val="0"/>
              </a:spcBef>
            </a:pPr>
            <a:r>
              <a:rPr lang="en-US" altLang="en-US" sz="1200" dirty="0">
                <a:latin typeface="Helvetica" pitchFamily="2" charset="0"/>
              </a:rPr>
              <a:t>These are enabled via lander-proximity visual and terra-mechanical inspection and multiple, varied onboard analyses of regolith samples.</a:t>
            </a:r>
          </a:p>
          <a:p>
            <a:pPr marL="174625" indent="-174625" eaLnBrk="1" hangingPunct="1">
              <a:spcBef>
                <a:spcPct val="0"/>
              </a:spcBef>
            </a:pPr>
            <a:endParaRPr lang="en-US" altLang="en-US" sz="1200" dirty="0">
              <a:latin typeface="Helvetica" pitchFamily="2" charset="0"/>
            </a:endParaRP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235516" y="2877707"/>
            <a:ext cx="3829051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Helvetica" pitchFamily="2" charset="0"/>
              </a:rPr>
              <a:t>Objectives:</a:t>
            </a:r>
            <a:endParaRPr lang="en-US" altLang="en-US" sz="1400" dirty="0">
              <a:latin typeface="Helvetica" pitchFamily="2" charset="0"/>
            </a:endParaRPr>
          </a:p>
          <a:p>
            <a:pPr marL="174625" indent="-174625" eaLnBrk="1" hangingPunct="1">
              <a:spcBef>
                <a:spcPct val="0"/>
              </a:spcBef>
            </a:pPr>
            <a:r>
              <a:rPr lang="en-US" altLang="en-US" sz="1200" dirty="0">
                <a:latin typeface="Helvetica" pitchFamily="2" charset="0"/>
              </a:rPr>
              <a:t>Develop a virtual lander autonomy testbed for use by SMD AISR:ARROW and </a:t>
            </a:r>
            <a:r>
              <a:rPr lang="en-US" altLang="en-US" sz="1200" dirty="0" err="1">
                <a:latin typeface="Helvetica" pitchFamily="2" charset="0"/>
              </a:rPr>
              <a:t>COLDTech:Autonomy</a:t>
            </a:r>
            <a:r>
              <a:rPr lang="en-US" altLang="en-US" sz="1200" dirty="0">
                <a:latin typeface="Helvetica" pitchFamily="2" charset="0"/>
              </a:rPr>
              <a:t> solicitation winners to demonstrate and evaluate autonomy technologies.</a:t>
            </a:r>
          </a:p>
          <a:p>
            <a:pPr marL="174625" indent="-174625" eaLnBrk="1" hangingPunct="1">
              <a:spcBef>
                <a:spcPct val="0"/>
              </a:spcBef>
            </a:pPr>
            <a:r>
              <a:rPr lang="en-US" altLang="en-US" sz="1200" dirty="0">
                <a:latin typeface="Helvetica" pitchFamily="2" charset="0"/>
              </a:rPr>
              <a:t>Virtually simulate representative capabilities of a lander mission on an Ocean World.</a:t>
            </a:r>
          </a:p>
        </p:txBody>
      </p:sp>
      <p:sp>
        <p:nvSpPr>
          <p:cNvPr id="28" name="TextBox 22"/>
          <p:cNvSpPr txBox="1">
            <a:spLocks noChangeArrowheads="1"/>
          </p:cNvSpPr>
          <p:nvPr/>
        </p:nvSpPr>
        <p:spPr bwMode="auto">
          <a:xfrm>
            <a:off x="249240" y="4316819"/>
            <a:ext cx="3829051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Helvetica" pitchFamily="2" charset="0"/>
              </a:rPr>
              <a:t>Key Milestones:</a:t>
            </a:r>
            <a:endParaRPr lang="en-US" altLang="en-US" sz="1400" dirty="0">
              <a:latin typeface="Helvetica" pitchFamily="2" charset="0"/>
            </a:endParaRPr>
          </a:p>
          <a:p>
            <a:pPr marL="174625" indent="-174625" eaLnBrk="1" hangingPunct="1">
              <a:spcBef>
                <a:spcPts val="600"/>
              </a:spcBef>
            </a:pPr>
            <a:r>
              <a:rPr lang="en-US" altLang="en-US" sz="1200" dirty="0">
                <a:latin typeface="Helvetica" pitchFamily="2" charset="0"/>
              </a:rPr>
              <a:t>Release as open-source software to facilitate research and collaboration.</a:t>
            </a:r>
          </a:p>
          <a:p>
            <a:pPr marL="174625" indent="-174625" eaLnBrk="1" hangingPunct="1">
              <a:spcBef>
                <a:spcPts val="0"/>
              </a:spcBef>
            </a:pPr>
            <a:r>
              <a:rPr lang="en-US" altLang="en-US" sz="1200" dirty="0">
                <a:latin typeface="Helvetica" pitchFamily="2" charset="0"/>
              </a:rPr>
              <a:t>Work with two ARROW and four </a:t>
            </a:r>
            <a:r>
              <a:rPr lang="en-US" altLang="en-US" sz="1200" dirty="0" err="1">
                <a:latin typeface="Helvetica" pitchFamily="2" charset="0"/>
              </a:rPr>
              <a:t>COLDtech</a:t>
            </a:r>
            <a:r>
              <a:rPr lang="en-US" altLang="en-US" sz="1200" dirty="0">
                <a:latin typeface="Helvetica" pitchFamily="2" charset="0"/>
              </a:rPr>
              <a:t> teams to demonstrate their autonomy capabilities.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1600" b="1" u="sng" dirty="0">
              <a:latin typeface="Helvetica" pitchFamily="2" charset="0"/>
            </a:endParaRPr>
          </a:p>
        </p:txBody>
      </p:sp>
      <p:sp>
        <p:nvSpPr>
          <p:cNvPr id="24" name="TextBox 22"/>
          <p:cNvSpPr txBox="1">
            <a:spLocks noChangeArrowheads="1"/>
          </p:cNvSpPr>
          <p:nvPr/>
        </p:nvSpPr>
        <p:spPr bwMode="auto">
          <a:xfrm>
            <a:off x="274640" y="950529"/>
            <a:ext cx="382905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Helvetica" pitchFamily="2" charset="0"/>
              </a:rPr>
              <a:t>Target:</a:t>
            </a:r>
            <a:r>
              <a:rPr lang="en-US" altLang="en-US" sz="1200" dirty="0">
                <a:latin typeface="Helvetica" pitchFamily="2" charset="0"/>
              </a:rPr>
              <a:t>  Icy Worlds (with focus on Europa)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1200" dirty="0">
                <a:latin typeface="Helvetica" pitchFamily="2" charset="0"/>
              </a:rPr>
              <a:t>Adaptable for other planetary bodies</a:t>
            </a:r>
            <a:endParaRPr lang="en-US" altLang="en-US" sz="1600" dirty="0">
              <a:latin typeface="Helvetica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3AC60E-3F05-4650-942D-A3A25ACE9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4178" y="4174498"/>
            <a:ext cx="3829051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u="sng" dirty="0">
                <a:latin typeface="Helvetica" pitchFamily="2" charset="0"/>
              </a:rPr>
              <a:t>Technology Accomplishments:</a:t>
            </a:r>
            <a:endParaRPr lang="en-US" altLang="en-US" sz="1400" dirty="0">
              <a:latin typeface="Helvetica" pitchFamily="2" charset="0"/>
            </a:endParaRPr>
          </a:p>
          <a:p>
            <a:pPr marL="174625" indent="-174625" eaLnBrk="1" hangingPunct="1">
              <a:spcBef>
                <a:spcPts val="600"/>
              </a:spcBef>
            </a:pPr>
            <a:r>
              <a:rPr lang="en-US" altLang="en-US" sz="1200" dirty="0">
                <a:latin typeface="Helvetica" pitchFamily="2" charset="0"/>
              </a:rPr>
              <a:t>Developed a virtual lander autonomy testbed used by SMD Autonomy solicitation winners.</a:t>
            </a:r>
          </a:p>
          <a:p>
            <a:pPr marL="174625" indent="-174625" eaLnBrk="1" hangingPunct="1">
              <a:spcBef>
                <a:spcPts val="600"/>
              </a:spcBef>
            </a:pPr>
            <a:r>
              <a:rPr lang="en-US" altLang="en-US" sz="1200" dirty="0">
                <a:latin typeface="Helvetica" pitchFamily="2" charset="0"/>
              </a:rPr>
              <a:t>Worked with two ARROW and four </a:t>
            </a:r>
            <a:r>
              <a:rPr lang="en-US" altLang="en-US" sz="1200" dirty="0" err="1">
                <a:latin typeface="Helvetica" pitchFamily="2" charset="0"/>
              </a:rPr>
              <a:t>COLDtech</a:t>
            </a:r>
            <a:r>
              <a:rPr lang="en-US" altLang="en-US" sz="1200" dirty="0">
                <a:latin typeface="Helvetica" pitchFamily="2" charset="0"/>
              </a:rPr>
              <a:t> teams to demonstrate their autonomy capabilities.</a:t>
            </a:r>
          </a:p>
          <a:p>
            <a:pPr marL="174625" indent="-174625" eaLnBrk="1" hangingPunct="1">
              <a:spcBef>
                <a:spcPts val="600"/>
              </a:spcBef>
            </a:pPr>
            <a:endParaRPr lang="en-US" altLang="en-US" sz="1200" dirty="0">
              <a:latin typeface="Helvetica" pitchFamily="2" charset="0"/>
            </a:endParaRPr>
          </a:p>
          <a:p>
            <a:pPr marL="174625" indent="-174625" eaLnBrk="1" hangingPunct="1">
              <a:spcBef>
                <a:spcPts val="600"/>
              </a:spcBef>
            </a:pPr>
            <a:endParaRPr lang="en-US" altLang="en-US" sz="1200" dirty="0">
              <a:latin typeface="Helvetica" pitchFamily="2" charset="0"/>
            </a:endParaRPr>
          </a:p>
          <a:p>
            <a:pPr marL="174625" indent="-174625" eaLnBrk="1" hangingPunct="1">
              <a:spcBef>
                <a:spcPts val="600"/>
              </a:spcBef>
            </a:pPr>
            <a:endParaRPr lang="en-US" altLang="en-US" sz="1600" b="1" u="sng" dirty="0">
              <a:latin typeface="Helvetica" pitchFamily="2" charset="0"/>
            </a:endParaRPr>
          </a:p>
        </p:txBody>
      </p:sp>
      <p:sp>
        <p:nvSpPr>
          <p:cNvPr id="2" name="Text Box 87">
            <a:extLst>
              <a:ext uri="{FF2B5EF4-FFF2-40B4-BE49-F238E27FC236}">
                <a16:creationId xmlns:a16="http://schemas.microsoft.com/office/drawing/2014/main" id="{598CE261-3267-5C42-AF37-55ED75F69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291" y="5553097"/>
            <a:ext cx="30460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Helvetica" pitchFamily="2" charset="0"/>
              </a:rPr>
              <a:t>Project start date: </a:t>
            </a:r>
            <a:r>
              <a:rPr lang="en-US" altLang="en-US" sz="1400" dirty="0">
                <a:latin typeface="Helvetica" pitchFamily="2" charset="0"/>
              </a:rPr>
              <a:t>October 2018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Helvetica" pitchFamily="2" charset="0"/>
              </a:rPr>
              <a:t>Project end date:  </a:t>
            </a:r>
            <a:r>
              <a:rPr lang="en-US" altLang="en-US" sz="1400" dirty="0">
                <a:latin typeface="Helvetica" pitchFamily="2" charset="0"/>
              </a:rPr>
              <a:t>May 2024</a:t>
            </a:r>
          </a:p>
        </p:txBody>
      </p:sp>
      <p:pic>
        <p:nvPicPr>
          <p:cNvPr id="5" name="Picture 67" descr="NASA-logo1">
            <a:extLst>
              <a:ext uri="{FF2B5EF4-FFF2-40B4-BE49-F238E27FC236}">
                <a16:creationId xmlns:a16="http://schemas.microsoft.com/office/drawing/2014/main" id="{E66AB503-1156-C63B-9010-AF13EB909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691" y="143727"/>
            <a:ext cx="791079" cy="65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9C8CBE-7C59-1FE1-2F20-C94CBB33E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190" y="6257578"/>
            <a:ext cx="870136" cy="456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86391C-EBDD-4A5B-4635-837955868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783" y="982661"/>
            <a:ext cx="4869977" cy="27550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47D446-6337-9EE1-6960-1BCCB4E87A9E}"/>
              </a:ext>
            </a:extLst>
          </p:cNvPr>
          <p:cNvSpPr txBox="1"/>
          <p:nvPr/>
        </p:nvSpPr>
        <p:spPr>
          <a:xfrm>
            <a:off x="4051300" y="3714402"/>
            <a:ext cx="493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Screenshot of OceanWATERS: Gazebo simulator with lander on Europa-like terrain, ROS path-planning and image viewers, fault injection GUI, autonomy plan selector, and plan executive monitor.</a:t>
            </a:r>
          </a:p>
        </p:txBody>
      </p:sp>
    </p:spTree>
    <p:extLst>
      <p:ext uri="{BB962C8B-B14F-4D97-AF65-F5344CB8AC3E}">
        <p14:creationId xmlns:p14="http://schemas.microsoft.com/office/powerpoint/2010/main" val="1045703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9A2249-1483-1FCF-EF01-B9AE67C9DE5D}"/>
              </a:ext>
            </a:extLst>
          </p:cNvPr>
          <p:cNvSpPr txBox="1"/>
          <p:nvPr/>
        </p:nvSpPr>
        <p:spPr>
          <a:xfrm>
            <a:off x="1773035" y="143727"/>
            <a:ext cx="54429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PSD Technology Development Specification Sheet (Software)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57250B-9BC9-609C-4B1F-9D445C93B70B}"/>
              </a:ext>
            </a:extLst>
          </p:cNvPr>
          <p:cNvSpPr txBox="1"/>
          <p:nvPr/>
        </p:nvSpPr>
        <p:spPr>
          <a:xfrm>
            <a:off x="191870" y="821197"/>
            <a:ext cx="8605289" cy="624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Technology Name: Ocean Worlds Autonomy Testbed for </a:t>
            </a:r>
          </a:p>
          <a:p>
            <a:r>
              <a:rPr lang="en-US" sz="1350" dirty="0"/>
              <a:t>                                   Exploration Research and Simulation </a:t>
            </a:r>
          </a:p>
          <a:p>
            <a:r>
              <a:rPr lang="en-US" sz="1350" dirty="0"/>
              <a:t>                                   (OceanWATERS)</a:t>
            </a:r>
          </a:p>
          <a:p>
            <a:r>
              <a:rPr lang="en-US" sz="1350" dirty="0"/>
              <a:t>Technology Type: Software testbed</a:t>
            </a:r>
          </a:p>
          <a:p>
            <a:r>
              <a:rPr lang="en-US" sz="1350" dirty="0"/>
              <a:t>PI, email, and Institution: K. Michael Dalal</a:t>
            </a:r>
          </a:p>
          <a:p>
            <a:r>
              <a:rPr lang="en-US" sz="1350" dirty="0"/>
              <a:t>                                               </a:t>
            </a:r>
            <a:r>
              <a:rPr lang="en-US" sz="1350" dirty="0">
                <a:hlinkClick r:id="rId3"/>
              </a:rPr>
              <a:t>michael.dalal@nasa.gov</a:t>
            </a:r>
            <a:endParaRPr lang="en-US" sz="1350" dirty="0"/>
          </a:p>
          <a:p>
            <a:r>
              <a:rPr lang="en-US" sz="1350" dirty="0"/>
              <a:t>                                               KBR Inc. at NASA Ames</a:t>
            </a:r>
          </a:p>
          <a:p>
            <a:r>
              <a:rPr lang="en-US" sz="1350" dirty="0"/>
              <a:t>Program:  AISR:ARROW (2020-2022)</a:t>
            </a:r>
          </a:p>
          <a:p>
            <a:r>
              <a:rPr lang="en-US" sz="1350" dirty="0"/>
              <a:t>                   </a:t>
            </a:r>
            <a:r>
              <a:rPr lang="en-US" sz="1350" dirty="0" err="1"/>
              <a:t>COLDTech:Autonomy</a:t>
            </a:r>
            <a:r>
              <a:rPr lang="en-US" sz="1350" dirty="0"/>
              <a:t> (2021-2024)</a:t>
            </a:r>
          </a:p>
          <a:p>
            <a:r>
              <a:rPr lang="en-US" sz="1350" dirty="0"/>
              <a:t>TRL: Start= 2  End= 4</a:t>
            </a:r>
          </a:p>
          <a:p>
            <a:r>
              <a:rPr lang="en-US" sz="1350" dirty="0"/>
              <a:t>Deployment: ground testbed</a:t>
            </a:r>
          </a:p>
          <a:p>
            <a:r>
              <a:rPr lang="en-US" sz="1350" dirty="0"/>
              <a:t>Intended target: Icy worlds, e.g. Europa, Enceladus, Titan</a:t>
            </a:r>
          </a:p>
          <a:p>
            <a:endParaRPr lang="en-US" sz="1350" dirty="0"/>
          </a:p>
          <a:p>
            <a:r>
              <a:rPr lang="en-US" sz="1350" dirty="0"/>
              <a:t>Detailed specifications: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Simulation software package that provides a visual and physical simulation of a lander on Europa.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The simulated lander has a pan/tilt antenna, stereo cameras, and a 7-joint arm with interchangeable end effectors.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Terrain models include a digital model of a portion of the Atacama Desert (Earth analog for ocean worlds).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A fault injection and detection framework simulates hardware degradation and failure.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Built using the open-source Robot Operating System (ROS), Gazebo simulator, and related tools.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Base layer of autonomy provided by the PLEXIL plan language/executive (open-source software by NASA Ames).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Lander’s battery power system modeled by the GSAP prognostics engine (open-source software by NASA Ames).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Ephemeris models provided by JPL’s SPICE toolkit (freely available).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Operating requirements: Linux (Ubuntu 20) computer with at least a 2 </a:t>
            </a:r>
            <a:r>
              <a:rPr lang="en-US" sz="1350" dirty="0" err="1">
                <a:solidFill>
                  <a:srgbClr val="000000"/>
                </a:solidFill>
                <a:latin typeface="Calibri" panose="020F0502020204030204" pitchFamily="34" charset="0"/>
              </a:rPr>
              <a:t>Ghz</a:t>
            </a: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 4-core x86-64 CPU, 16GB RAM, and a mid-range Nvidia GPU. ROS Noetic, Gazebo 11.12+ and related tools; C++14, Python 3; PLEXIL and GSAP (open-source).</a:t>
            </a:r>
          </a:p>
          <a:p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Computational burden: Not available.</a:t>
            </a:r>
          </a:p>
          <a:p>
            <a:r>
              <a:rPr lang="en-US" sz="1350" dirty="0"/>
              <a:t>Validation status: Used by 2 ARROW and 4 COLDTech teams as a testbed for their autonomy technologies.</a:t>
            </a:r>
          </a:p>
          <a:p>
            <a:r>
              <a:rPr lang="en-US" sz="1350" dirty="0"/>
              <a:t>Availability: Open-source at </a:t>
            </a:r>
            <a:r>
              <a:rPr lang="en-US" sz="1350" dirty="0">
                <a:hlinkClick r:id="rId4"/>
              </a:rPr>
              <a:t>http://github.com/nasa/ow_simulator</a:t>
            </a:r>
            <a:r>
              <a:rPr lang="en-US" sz="1350" dirty="0"/>
              <a:t> (licensed </a:t>
            </a:r>
            <a:r>
              <a:rPr lang="en-US" sz="1350"/>
              <a:t>under NOSA </a:t>
            </a:r>
            <a:r>
              <a:rPr lang="en-US" sz="1350" dirty="0"/>
              <a:t>v1.3).</a:t>
            </a:r>
          </a:p>
          <a:p>
            <a:pPr algn="ctr"/>
            <a:r>
              <a:rPr lang="en-US" sz="800" dirty="0">
                <a:effectLst/>
                <a:latin typeface="Calibri" panose="020F0502020204030204" pitchFamily="34" charset="0"/>
              </a:rPr>
              <a:t>© 2024 KBR. Government sponsorship acknowledged </a:t>
            </a:r>
            <a:endParaRPr lang="en-US" sz="800" dirty="0">
              <a:effectLst/>
            </a:endParaRPr>
          </a:p>
          <a:p>
            <a:endParaRPr lang="en-US" sz="1350" dirty="0"/>
          </a:p>
        </p:txBody>
      </p:sp>
      <p:pic>
        <p:nvPicPr>
          <p:cNvPr id="3" name="Picture 67" descr="NASA-logo1">
            <a:extLst>
              <a:ext uri="{FF2B5EF4-FFF2-40B4-BE49-F238E27FC236}">
                <a16:creationId xmlns:a16="http://schemas.microsoft.com/office/drawing/2014/main" id="{7F4E259A-EA62-BFC8-1B56-58B1AA538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691" y="143727"/>
            <a:ext cx="791079" cy="65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852D09-D18A-BCD1-5DF1-311C1B5314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4190" y="6257578"/>
            <a:ext cx="870136" cy="456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04F700-6233-43D1-70A4-F0E487D73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82" y="658302"/>
            <a:ext cx="3960020" cy="31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44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3724</TotalTime>
  <Words>615</Words>
  <Application>Microsoft Macintosh PowerPoint</Application>
  <PresentationFormat>On-screen Show (4:3)</PresentationFormat>
  <Paragraphs>57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MS PGothic</vt:lpstr>
      <vt:lpstr>Aptos</vt:lpstr>
      <vt:lpstr>Arial</vt:lpstr>
      <vt:lpstr>Calibri</vt:lpstr>
      <vt:lpstr>Calibri Light</vt:lpstr>
      <vt:lpstr>Comic Sans MS</vt:lpstr>
      <vt:lpstr>Helvetica</vt:lpstr>
      <vt:lpstr>Times</vt:lpstr>
      <vt:lpstr>Office Theme</vt:lpstr>
      <vt:lpstr>Ocean Worlds Autonomy Testbed for Exploration Research and Simulation  (OceanWATERS)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Dalal, Michael (ARC-TI)[KBR Wyle Services, LLC]</cp:lastModifiedBy>
  <cp:revision>8</cp:revision>
  <dcterms:modified xsi:type="dcterms:W3CDTF">2024-10-14T07:18:44Z</dcterms:modified>
</cp:coreProperties>
</file>