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8" r:id="rId1"/>
    <p:sldMasterId id="2147483851" r:id="rId2"/>
    <p:sldMasterId id="2147483867" r:id="rId3"/>
  </p:sldMasterIdLst>
  <p:notesMasterIdLst>
    <p:notesMasterId r:id="rId25"/>
  </p:notesMasterIdLst>
  <p:sldIdLst>
    <p:sldId id="256" r:id="rId4"/>
    <p:sldId id="637" r:id="rId5"/>
    <p:sldId id="652" r:id="rId6"/>
    <p:sldId id="642" r:id="rId7"/>
    <p:sldId id="633" r:id="rId8"/>
    <p:sldId id="641" r:id="rId9"/>
    <p:sldId id="649" r:id="rId10"/>
    <p:sldId id="638" r:id="rId11"/>
    <p:sldId id="609" r:id="rId12"/>
    <p:sldId id="645" r:id="rId13"/>
    <p:sldId id="646" r:id="rId14"/>
    <p:sldId id="650" r:id="rId15"/>
    <p:sldId id="651" r:id="rId16"/>
    <p:sldId id="615" r:id="rId17"/>
    <p:sldId id="647" r:id="rId18"/>
    <p:sldId id="632" r:id="rId19"/>
    <p:sldId id="653" r:id="rId20"/>
    <p:sldId id="636" r:id="rId21"/>
    <p:sldId id="648" r:id="rId22"/>
    <p:sldId id="603" r:id="rId23"/>
    <p:sldId id="44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6CC4B4-F434-E550-FE89-8A1C37A32F89}" name="Scarino, Benjamin R. (LARC-E302)[Science Systems &amp; Applications, Inc.]" initials="SBR(ES&amp;AI" userId="S::bscarino@ndc.nasa.gov::b6087014-97a9-465b-87d5-9a9bde37ffa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ED8FF"/>
    <a:srgbClr val="0432FF"/>
    <a:srgbClr val="63FF6F"/>
    <a:srgbClr val="FF00EA"/>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501"/>
    <p:restoredTop sz="97284"/>
  </p:normalViewPr>
  <p:slideViewPr>
    <p:cSldViewPr snapToGrid="0" snapToObjects="1">
      <p:cViewPr varScale="1">
        <p:scale>
          <a:sx n="127" d="100"/>
          <a:sy n="127" d="100"/>
        </p:scale>
        <p:origin x="83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7D227D-47F5-8249-85FD-FC5EB2CDBEE7}" type="datetimeFigureOut">
              <a:rPr lang="en-US" smtClean="0"/>
              <a:t>10/18/24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11AA86-C631-2F42-92EB-E69ABEDFD759}" type="slidenum">
              <a:rPr lang="en-US" smtClean="0"/>
              <a:t>‹#›</a:t>
            </a:fld>
            <a:endParaRPr lang="en-US"/>
          </a:p>
        </p:txBody>
      </p:sp>
    </p:spTree>
    <p:extLst>
      <p:ext uri="{BB962C8B-B14F-4D97-AF65-F5344CB8AC3E}">
        <p14:creationId xmlns:p14="http://schemas.microsoft.com/office/powerpoint/2010/main" val="456612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711BC-6920-2E4E-9CF6-121F4743C8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214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42705-73C9-1FC9-2484-9312C4EAFB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C68E99-064F-E726-8CAA-7A42D99518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7E2C9B-7F88-9D1A-DA33-13D873E870FD}"/>
              </a:ext>
            </a:extLst>
          </p:cNvPr>
          <p:cNvSpPr>
            <a:spLocks noGrp="1"/>
          </p:cNvSpPr>
          <p:nvPr>
            <p:ph type="body" idx="1"/>
          </p:nvPr>
        </p:nvSpPr>
        <p:spPr/>
        <p:txBody>
          <a:bodyPr/>
          <a:lstStyle/>
          <a:p>
            <a:pPr marL="0" indent="0" algn="ctr">
              <a:buNone/>
            </a:pPr>
            <a:endParaRPr lang="en-US" sz="1200" dirty="0"/>
          </a:p>
        </p:txBody>
      </p:sp>
      <p:sp>
        <p:nvSpPr>
          <p:cNvPr id="4" name="Slide Number Placeholder 3">
            <a:extLst>
              <a:ext uri="{FF2B5EF4-FFF2-40B4-BE49-F238E27FC236}">
                <a16:creationId xmlns:a16="http://schemas.microsoft.com/office/drawing/2014/main" id="{C12DB0C0-98C8-D8CF-3BD0-71648C782410}"/>
              </a:ext>
            </a:extLst>
          </p:cNvPr>
          <p:cNvSpPr>
            <a:spLocks noGrp="1"/>
          </p:cNvSpPr>
          <p:nvPr>
            <p:ph type="sldNum" sz="quarter" idx="5"/>
          </p:nvPr>
        </p:nvSpPr>
        <p:spPr/>
        <p:txBody>
          <a:bodyPr/>
          <a:lstStyle/>
          <a:p>
            <a:fld id="{434711BC-6920-2E4E-9CF6-121F4743C858}" type="slidenum">
              <a:rPr lang="en-US" smtClean="0"/>
              <a:t>11</a:t>
            </a:fld>
            <a:endParaRPr lang="en-US"/>
          </a:p>
        </p:txBody>
      </p:sp>
    </p:spTree>
    <p:extLst>
      <p:ext uri="{BB962C8B-B14F-4D97-AF65-F5344CB8AC3E}">
        <p14:creationId xmlns:p14="http://schemas.microsoft.com/office/powerpoint/2010/main" val="2309728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31D58-E619-659E-BA78-E58B3E90B5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911129-223B-DCD9-C5F9-420440BB65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DDC33C-233C-BBF8-CE52-48E95966C1A9}"/>
              </a:ext>
            </a:extLst>
          </p:cNvPr>
          <p:cNvSpPr>
            <a:spLocks noGrp="1"/>
          </p:cNvSpPr>
          <p:nvPr>
            <p:ph type="body" idx="1"/>
          </p:nvPr>
        </p:nvSpPr>
        <p:spPr/>
        <p:txBody>
          <a:bodyPr/>
          <a:lstStyle/>
          <a:p>
            <a:pPr marL="0" indent="0" algn="ctr">
              <a:buNone/>
            </a:pPr>
            <a:endParaRPr lang="en-US" sz="1200" dirty="0"/>
          </a:p>
        </p:txBody>
      </p:sp>
      <p:sp>
        <p:nvSpPr>
          <p:cNvPr id="4" name="Slide Number Placeholder 3">
            <a:extLst>
              <a:ext uri="{FF2B5EF4-FFF2-40B4-BE49-F238E27FC236}">
                <a16:creationId xmlns:a16="http://schemas.microsoft.com/office/drawing/2014/main" id="{DCD4E460-A685-9BB4-8A06-DFF7F7C798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711BC-6920-2E4E-9CF6-121F4743C8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51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24926-BE4F-DAAC-C2A2-69410D0E98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DDFE5E-ABCC-436B-79AC-DA725C09EF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161D8C-6C56-85B2-CD44-ADD73794C9EB}"/>
              </a:ext>
            </a:extLst>
          </p:cNvPr>
          <p:cNvSpPr>
            <a:spLocks noGrp="1"/>
          </p:cNvSpPr>
          <p:nvPr>
            <p:ph type="body" idx="1"/>
          </p:nvPr>
        </p:nvSpPr>
        <p:spPr/>
        <p:txBody>
          <a:bodyPr/>
          <a:lstStyle/>
          <a:p>
            <a:pPr marL="0" indent="0" algn="ctr">
              <a:buNone/>
            </a:pPr>
            <a:endParaRPr lang="en-US" sz="1200" dirty="0"/>
          </a:p>
        </p:txBody>
      </p:sp>
      <p:sp>
        <p:nvSpPr>
          <p:cNvPr id="4" name="Slide Number Placeholder 3">
            <a:extLst>
              <a:ext uri="{FF2B5EF4-FFF2-40B4-BE49-F238E27FC236}">
                <a16:creationId xmlns:a16="http://schemas.microsoft.com/office/drawing/2014/main" id="{8AF1C9A7-483B-B020-0340-A74C6603C9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711BC-6920-2E4E-9CF6-121F4743C8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022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1AA86-C631-2F42-92EB-E69ABEDFD7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14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30D8B-06AE-A5C0-36B4-42935D36E0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66881-472A-5626-8155-47F37D2411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A514E8-C23F-B237-51E4-284466FE35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55BDAE-C88C-875F-657E-5594353C1E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1AA86-C631-2F42-92EB-E69ABEDFD7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7685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711BC-6920-2E4E-9CF6-121F4743C8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070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711BC-6920-2E4E-9CF6-121F4743C8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728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F99B0-7414-AC52-6343-DC1DD01D3E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652C61-49E9-604A-6071-16812069C8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F2FDEF-B328-62C9-5DFD-7140EA98EC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3FAFA8-3805-EF9C-A117-770F7808D0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711BC-6920-2E4E-9CF6-121F4743C8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522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60C0F-D44F-6EBF-B651-F88995F4C4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E13FD7-81E1-623A-80EC-8485FD7604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E3B25A-0696-0244-344A-F18336F15C36}"/>
              </a:ext>
            </a:extLst>
          </p:cNvPr>
          <p:cNvSpPr>
            <a:spLocks noGrp="1"/>
          </p:cNvSpPr>
          <p:nvPr>
            <p:ph type="body" idx="1"/>
          </p:nvPr>
        </p:nvSpPr>
        <p:spPr/>
        <p:txBody>
          <a:bodyPr/>
          <a:lstStyle/>
          <a:p>
            <a:pPr marL="0" indent="0" algn="ctr">
              <a:buNone/>
            </a:pPr>
            <a:endParaRPr lang="en-US" sz="1200" dirty="0"/>
          </a:p>
        </p:txBody>
      </p:sp>
      <p:sp>
        <p:nvSpPr>
          <p:cNvPr id="4" name="Slide Number Placeholder 3">
            <a:extLst>
              <a:ext uri="{FF2B5EF4-FFF2-40B4-BE49-F238E27FC236}">
                <a16:creationId xmlns:a16="http://schemas.microsoft.com/office/drawing/2014/main" id="{EA3A498F-E0C2-12DA-6551-E7AD670936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711BC-6920-2E4E-9CF6-121F4743C8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960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17FE0-3C5E-1F69-7A65-2C57294C6E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BCD2C1-C033-6F64-7B86-EA2EA90E2A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F9508A-1300-BBCE-9244-F44D114714C6}"/>
              </a:ext>
            </a:extLst>
          </p:cNvPr>
          <p:cNvSpPr>
            <a:spLocks noGrp="1"/>
          </p:cNvSpPr>
          <p:nvPr>
            <p:ph type="body" idx="1"/>
          </p:nvPr>
        </p:nvSpPr>
        <p:spPr/>
        <p:txBody>
          <a:bodyPr/>
          <a:lstStyle/>
          <a:p>
            <a:pPr marL="0" indent="0" algn="ctr">
              <a:buNone/>
            </a:pPr>
            <a:endParaRPr lang="en-US" sz="1200" dirty="0"/>
          </a:p>
        </p:txBody>
      </p:sp>
      <p:sp>
        <p:nvSpPr>
          <p:cNvPr id="4" name="Slide Number Placeholder 3">
            <a:extLst>
              <a:ext uri="{FF2B5EF4-FFF2-40B4-BE49-F238E27FC236}">
                <a16:creationId xmlns:a16="http://schemas.microsoft.com/office/drawing/2014/main" id="{8F29D16C-CF75-1600-AB10-8430427E9D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711BC-6920-2E4E-9CF6-121F4743C8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831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711BC-6920-2E4E-9CF6-121F4743C8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098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711BC-6920-2E4E-9CF6-121F4743C8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824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31FD8-60B3-A989-10AB-C63B9DACE0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9E927-080C-6AC5-3B7E-244E8C957D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F7B34D-B4AB-48F3-E218-305AB933315B}"/>
              </a:ext>
            </a:extLst>
          </p:cNvPr>
          <p:cNvSpPr>
            <a:spLocks noGrp="1"/>
          </p:cNvSpPr>
          <p:nvPr>
            <p:ph type="body" idx="1"/>
          </p:nvPr>
        </p:nvSpPr>
        <p:spPr/>
        <p:txBody>
          <a:bodyPr/>
          <a:lstStyle/>
          <a:p>
            <a:pPr marL="0" indent="0" algn="ctr">
              <a:buNone/>
            </a:pPr>
            <a:endParaRPr lang="en-US" sz="1200" dirty="0"/>
          </a:p>
        </p:txBody>
      </p:sp>
      <p:sp>
        <p:nvSpPr>
          <p:cNvPr id="4" name="Slide Number Placeholder 3">
            <a:extLst>
              <a:ext uri="{FF2B5EF4-FFF2-40B4-BE49-F238E27FC236}">
                <a16:creationId xmlns:a16="http://schemas.microsoft.com/office/drawing/2014/main" id="{6AC85ABA-88FB-5FE9-EA1F-A9CAFD2BC7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711BC-6920-2E4E-9CF6-121F4743C8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9601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711BC-6920-2E4E-9CF6-121F4743C8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022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endParaRPr lang="en-US" sz="1200" dirty="0"/>
          </a:p>
        </p:txBody>
      </p:sp>
      <p:sp>
        <p:nvSpPr>
          <p:cNvPr id="4" name="Slide Number Placeholder 3"/>
          <p:cNvSpPr>
            <a:spLocks noGrp="1"/>
          </p:cNvSpPr>
          <p:nvPr>
            <p:ph type="sldNum" sz="quarter" idx="5"/>
          </p:nvPr>
        </p:nvSpPr>
        <p:spPr/>
        <p:txBody>
          <a:bodyPr/>
          <a:lstStyle/>
          <a:p>
            <a:fld id="{434711BC-6920-2E4E-9CF6-121F4743C858}" type="slidenum">
              <a:rPr lang="en-US" smtClean="0"/>
              <a:t>9</a:t>
            </a:fld>
            <a:endParaRPr lang="en-US"/>
          </a:p>
        </p:txBody>
      </p:sp>
    </p:spTree>
    <p:extLst>
      <p:ext uri="{BB962C8B-B14F-4D97-AF65-F5344CB8AC3E}">
        <p14:creationId xmlns:p14="http://schemas.microsoft.com/office/powerpoint/2010/main" val="525274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1B8A9-9A6B-E1D8-866B-1880FDA7D9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687914-C1CB-DD13-E835-E69C2618E5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89072D-23C7-018B-DABC-2F735663061D}"/>
              </a:ext>
            </a:extLst>
          </p:cNvPr>
          <p:cNvSpPr>
            <a:spLocks noGrp="1"/>
          </p:cNvSpPr>
          <p:nvPr>
            <p:ph type="body" idx="1"/>
          </p:nvPr>
        </p:nvSpPr>
        <p:spPr/>
        <p:txBody>
          <a:bodyPr/>
          <a:lstStyle/>
          <a:p>
            <a:pPr marL="0" indent="0" algn="ctr">
              <a:buNone/>
            </a:pPr>
            <a:endParaRPr lang="en-US" sz="1200" dirty="0"/>
          </a:p>
        </p:txBody>
      </p:sp>
      <p:sp>
        <p:nvSpPr>
          <p:cNvPr id="4" name="Slide Number Placeholder 3">
            <a:extLst>
              <a:ext uri="{FF2B5EF4-FFF2-40B4-BE49-F238E27FC236}">
                <a16:creationId xmlns:a16="http://schemas.microsoft.com/office/drawing/2014/main" id="{3F6602D8-98D2-2CD2-D26D-17439249C777}"/>
              </a:ext>
            </a:extLst>
          </p:cNvPr>
          <p:cNvSpPr>
            <a:spLocks noGrp="1"/>
          </p:cNvSpPr>
          <p:nvPr>
            <p:ph type="sldNum" sz="quarter" idx="5"/>
          </p:nvPr>
        </p:nvSpPr>
        <p:spPr/>
        <p:txBody>
          <a:bodyPr/>
          <a:lstStyle/>
          <a:p>
            <a:fld id="{434711BC-6920-2E4E-9CF6-121F4743C858}" type="slidenum">
              <a:rPr lang="en-US" smtClean="0"/>
              <a:t>10</a:t>
            </a:fld>
            <a:endParaRPr lang="en-US"/>
          </a:p>
        </p:txBody>
      </p:sp>
    </p:spTree>
    <p:extLst>
      <p:ext uri="{BB962C8B-B14F-4D97-AF65-F5344CB8AC3E}">
        <p14:creationId xmlns:p14="http://schemas.microsoft.com/office/powerpoint/2010/main" val="588532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DB651-2A42-2B21-55C2-953416FAC2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E69E35-E55F-B442-A96E-AFBE39A9DC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035A00-5D91-82DA-4DE1-D59EC27E5C29}"/>
              </a:ext>
            </a:extLst>
          </p:cNvPr>
          <p:cNvSpPr>
            <a:spLocks noGrp="1"/>
          </p:cNvSpPr>
          <p:nvPr>
            <p:ph type="dt" sz="half" idx="10"/>
          </p:nvPr>
        </p:nvSpPr>
        <p:spPr/>
        <p:txBody>
          <a:bodyPr/>
          <a:lstStyle/>
          <a:p>
            <a:fld id="{FFDEEBE4-95DD-914A-97A3-E411429546EB}" type="datetimeFigureOut">
              <a:rPr lang="en-US" smtClean="0"/>
              <a:t>10/18/24</a:t>
            </a:fld>
            <a:endParaRPr lang="en-US"/>
          </a:p>
        </p:txBody>
      </p:sp>
      <p:sp>
        <p:nvSpPr>
          <p:cNvPr id="5" name="Footer Placeholder 4">
            <a:extLst>
              <a:ext uri="{FF2B5EF4-FFF2-40B4-BE49-F238E27FC236}">
                <a16:creationId xmlns:a16="http://schemas.microsoft.com/office/drawing/2014/main" id="{3025E0FB-532E-EE49-D7A4-71EE5D0B36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0103E-692B-F242-9B3C-D21FC3D431C0}"/>
              </a:ext>
            </a:extLst>
          </p:cNvPr>
          <p:cNvSpPr>
            <a:spLocks noGrp="1"/>
          </p:cNvSpPr>
          <p:nvPr>
            <p:ph type="sldNum" sz="quarter" idx="12"/>
          </p:nvPr>
        </p:nvSpPr>
        <p:spPr/>
        <p:txBody>
          <a:bodyPr/>
          <a:lstStyle/>
          <a:p>
            <a:fld id="{A94D5C93-6E3F-2942-875C-349F41DE1211}" type="slidenum">
              <a:rPr lang="en-US" smtClean="0"/>
              <a:t>‹#›</a:t>
            </a:fld>
            <a:endParaRPr lang="en-US"/>
          </a:p>
        </p:txBody>
      </p:sp>
    </p:spTree>
    <p:extLst>
      <p:ext uri="{BB962C8B-B14F-4D97-AF65-F5344CB8AC3E}">
        <p14:creationId xmlns:p14="http://schemas.microsoft.com/office/powerpoint/2010/main" val="3091272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6C5F6-F446-44E2-08B5-3BC0754285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6CD3A5-43BB-6A57-781B-D154DE82AE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DFDFD2-5FD6-0C3D-730B-6C8B6F17DA99}"/>
              </a:ext>
            </a:extLst>
          </p:cNvPr>
          <p:cNvSpPr>
            <a:spLocks noGrp="1"/>
          </p:cNvSpPr>
          <p:nvPr>
            <p:ph type="dt" sz="half" idx="10"/>
          </p:nvPr>
        </p:nvSpPr>
        <p:spPr/>
        <p:txBody>
          <a:bodyPr/>
          <a:lstStyle/>
          <a:p>
            <a:fld id="{FFDEEBE4-95DD-914A-97A3-E411429546EB}" type="datetimeFigureOut">
              <a:rPr lang="en-US" smtClean="0"/>
              <a:t>10/18/24</a:t>
            </a:fld>
            <a:endParaRPr lang="en-US"/>
          </a:p>
        </p:txBody>
      </p:sp>
      <p:sp>
        <p:nvSpPr>
          <p:cNvPr id="5" name="Footer Placeholder 4">
            <a:extLst>
              <a:ext uri="{FF2B5EF4-FFF2-40B4-BE49-F238E27FC236}">
                <a16:creationId xmlns:a16="http://schemas.microsoft.com/office/drawing/2014/main" id="{5752C5FF-DDB7-02AB-368B-5F3D80142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950252-A7D2-6F40-CFC0-742A0366996C}"/>
              </a:ext>
            </a:extLst>
          </p:cNvPr>
          <p:cNvSpPr>
            <a:spLocks noGrp="1"/>
          </p:cNvSpPr>
          <p:nvPr>
            <p:ph type="sldNum" sz="quarter" idx="12"/>
          </p:nvPr>
        </p:nvSpPr>
        <p:spPr/>
        <p:txBody>
          <a:bodyPr/>
          <a:lstStyle/>
          <a:p>
            <a:fld id="{A94D5C93-6E3F-2942-875C-349F41DE1211}" type="slidenum">
              <a:rPr lang="en-US" smtClean="0"/>
              <a:t>‹#›</a:t>
            </a:fld>
            <a:endParaRPr lang="en-US"/>
          </a:p>
        </p:txBody>
      </p:sp>
    </p:spTree>
    <p:extLst>
      <p:ext uri="{BB962C8B-B14F-4D97-AF65-F5344CB8AC3E}">
        <p14:creationId xmlns:p14="http://schemas.microsoft.com/office/powerpoint/2010/main" val="2180660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2FDB67-7F8D-D10B-24E3-DFC3B64D3B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24717F-1467-B96E-F77D-A3EC298EC8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96840-0EA4-B670-57C6-2CE919F8BBAC}"/>
              </a:ext>
            </a:extLst>
          </p:cNvPr>
          <p:cNvSpPr>
            <a:spLocks noGrp="1"/>
          </p:cNvSpPr>
          <p:nvPr>
            <p:ph type="dt" sz="half" idx="10"/>
          </p:nvPr>
        </p:nvSpPr>
        <p:spPr/>
        <p:txBody>
          <a:bodyPr/>
          <a:lstStyle/>
          <a:p>
            <a:fld id="{FFDEEBE4-95DD-914A-97A3-E411429546EB}" type="datetimeFigureOut">
              <a:rPr lang="en-US" smtClean="0"/>
              <a:t>10/18/24</a:t>
            </a:fld>
            <a:endParaRPr lang="en-US"/>
          </a:p>
        </p:txBody>
      </p:sp>
      <p:sp>
        <p:nvSpPr>
          <p:cNvPr id="5" name="Footer Placeholder 4">
            <a:extLst>
              <a:ext uri="{FF2B5EF4-FFF2-40B4-BE49-F238E27FC236}">
                <a16:creationId xmlns:a16="http://schemas.microsoft.com/office/drawing/2014/main" id="{07F5687D-AD4D-B34B-4165-38B3D19C1D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3CDAF-B051-65E3-0136-CB2EB8E5C67C}"/>
              </a:ext>
            </a:extLst>
          </p:cNvPr>
          <p:cNvSpPr>
            <a:spLocks noGrp="1"/>
          </p:cNvSpPr>
          <p:nvPr>
            <p:ph type="sldNum" sz="quarter" idx="12"/>
          </p:nvPr>
        </p:nvSpPr>
        <p:spPr/>
        <p:txBody>
          <a:bodyPr/>
          <a:lstStyle/>
          <a:p>
            <a:fld id="{A94D5C93-6E3F-2942-875C-349F41DE1211}" type="slidenum">
              <a:rPr lang="en-US" smtClean="0"/>
              <a:t>‹#›</a:t>
            </a:fld>
            <a:endParaRPr lang="en-US"/>
          </a:p>
        </p:txBody>
      </p:sp>
    </p:spTree>
    <p:extLst>
      <p:ext uri="{BB962C8B-B14F-4D97-AF65-F5344CB8AC3E}">
        <p14:creationId xmlns:p14="http://schemas.microsoft.com/office/powerpoint/2010/main" val="4073257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47700"/>
            <a:ext cx="10515600" cy="646331"/>
          </a:xfrm>
        </p:spPr>
        <p:txBody>
          <a:bodyPr anchor="t" anchorCtr="0">
            <a:spAutoFit/>
          </a:bodyPr>
          <a:lstStyle>
            <a:lvl1pPr>
              <a:defRPr sz="4000"/>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9067800" y="6356350"/>
            <a:ext cx="2743200" cy="365125"/>
          </a:xfrm>
          <a:prstGeom prst="rect">
            <a:avLst/>
          </a:prstGeom>
        </p:spPr>
        <p:txBody>
          <a:bodyPr/>
          <a:lstStyle>
            <a:lvl1pPr algn="r">
              <a:defRPr sz="1200">
                <a:solidFill>
                  <a:srgbClr val="39699C"/>
                </a:solidFill>
              </a:defRPr>
            </a:lvl1pPr>
          </a:lstStyle>
          <a:p>
            <a:fld id="{170862A5-B9BF-49AD-B48A-0A94CACC0B01}" type="slidenum">
              <a:rPr lang="en-US" smtClean="0"/>
              <a:t>‹#›</a:t>
            </a:fld>
            <a:endParaRPr lang="en-US" dirty="0"/>
          </a:p>
        </p:txBody>
      </p:sp>
      <p:sp>
        <p:nvSpPr>
          <p:cNvPr id="4" name="Content Placeholder 2"/>
          <p:cNvSpPr>
            <a:spLocks noGrp="1"/>
          </p:cNvSpPr>
          <p:nvPr>
            <p:ph idx="1"/>
          </p:nvPr>
        </p:nvSpPr>
        <p:spPr>
          <a:xfrm>
            <a:off x="838200" y="1825625"/>
            <a:ext cx="10515600" cy="4351338"/>
          </a:xfrm>
        </p:spPr>
        <p:txBody>
          <a:bodyPr/>
          <a:lstStyle>
            <a:lvl1pPr>
              <a:defRPr>
                <a:solidFill>
                  <a:srgbClr val="244D60"/>
                </a:solidFill>
              </a:defRPr>
            </a:lvl1pPr>
            <a:lvl2pPr>
              <a:defRPr>
                <a:solidFill>
                  <a:srgbClr val="244D60"/>
                </a:solidFill>
              </a:defRPr>
            </a:lvl2pPr>
            <a:lvl3pPr>
              <a:defRPr>
                <a:solidFill>
                  <a:srgbClr val="244D60"/>
                </a:solidFill>
              </a:defRPr>
            </a:lvl3pPr>
            <a:lvl4pPr>
              <a:defRPr b="0">
                <a:solidFill>
                  <a:srgbClr val="244D60"/>
                </a:solidFill>
              </a:defRPr>
            </a:lvl4pPr>
            <a:lvl5pPr>
              <a:defRPr b="0">
                <a:solidFill>
                  <a:srgbClr val="244D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16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2_Title Slide">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609600" y="4953000"/>
            <a:ext cx="6880654" cy="978729"/>
          </a:xfrm>
        </p:spPr>
        <p:txBody>
          <a:bodyPr wrap="square" anchor="t">
            <a:spAutoFit/>
          </a:bodyPr>
          <a:lstStyle>
            <a:lvl1pPr>
              <a:defRPr sz="3200" baseline="0">
                <a:solidFill>
                  <a:schemeClr val="bg1"/>
                </a:solidFill>
              </a:defRPr>
            </a:lvl1pPr>
          </a:lstStyle>
          <a:p>
            <a:r>
              <a:rPr lang="en-US" dirty="0"/>
              <a:t>The New Earth Science</a:t>
            </a:r>
            <a:br>
              <a:rPr lang="en-US" dirty="0"/>
            </a:br>
            <a:r>
              <a:rPr lang="en-US" dirty="0"/>
              <a:t>Division Template</a:t>
            </a:r>
          </a:p>
        </p:txBody>
      </p:sp>
      <p:sp>
        <p:nvSpPr>
          <p:cNvPr id="6" name="Rectangle 5"/>
          <p:cNvSpPr/>
          <p:nvPr/>
        </p:nvSpPr>
        <p:spPr>
          <a:xfrm>
            <a:off x="0" y="2429310"/>
            <a:ext cx="2990088" cy="1960606"/>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Rectangle 6"/>
          <p:cNvSpPr/>
          <p:nvPr/>
        </p:nvSpPr>
        <p:spPr>
          <a:xfrm>
            <a:off x="3067304" y="2429310"/>
            <a:ext cx="2990088" cy="1960606"/>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p:cNvSpPr/>
          <p:nvPr/>
        </p:nvSpPr>
        <p:spPr>
          <a:xfrm>
            <a:off x="6134608" y="2429310"/>
            <a:ext cx="2990088" cy="1960606"/>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Rectangle 11"/>
          <p:cNvSpPr/>
          <p:nvPr/>
        </p:nvSpPr>
        <p:spPr>
          <a:xfrm>
            <a:off x="9201912" y="2429310"/>
            <a:ext cx="2990088" cy="1960606"/>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Text Placeholder 4"/>
          <p:cNvSpPr>
            <a:spLocks noGrp="1"/>
          </p:cNvSpPr>
          <p:nvPr>
            <p:ph type="body" sz="quarter" idx="10" hasCustomPrompt="1"/>
          </p:nvPr>
        </p:nvSpPr>
        <p:spPr>
          <a:xfrm>
            <a:off x="7668832" y="4928616"/>
            <a:ext cx="4048125" cy="313944"/>
          </a:xfrm>
        </p:spPr>
        <p:txBody>
          <a:bodyPr>
            <a:normAutofit/>
          </a:bodyPr>
          <a:lstStyle>
            <a:lvl1pPr marL="0" indent="0" algn="r">
              <a:buNone/>
              <a:defRPr sz="1800" b="1" baseline="0">
                <a:solidFill>
                  <a:schemeClr val="accent1">
                    <a:lumMod val="50000"/>
                  </a:schemeClr>
                </a:solidFill>
              </a:defRPr>
            </a:lvl1pPr>
            <a:lvl2pPr algn="r">
              <a:defRPr/>
            </a:lvl2pPr>
            <a:lvl3pPr algn="r">
              <a:defRPr/>
            </a:lvl3pPr>
            <a:lvl4pPr algn="r">
              <a:defRPr/>
            </a:lvl4pPr>
            <a:lvl5pPr algn="r">
              <a:defRPr/>
            </a:lvl5pPr>
          </a:lstStyle>
          <a:p>
            <a:pPr marL="228600" marR="0" lvl="0" indent="-228600" algn="r" defTabSz="914400" rtl="0" eaLnBrk="1" fontAlgn="auto" latinLnBrk="0" hangingPunct="1">
              <a:lnSpc>
                <a:spcPct val="90000"/>
              </a:lnSpc>
              <a:spcBef>
                <a:spcPts val="1000"/>
              </a:spcBef>
              <a:spcAft>
                <a:spcPts val="0"/>
              </a:spcAft>
              <a:buClrTx/>
              <a:buSzTx/>
              <a:tabLst/>
              <a:defRPr/>
            </a:pPr>
            <a:r>
              <a:rPr lang="en-US" dirty="0"/>
              <a:t>Presenter Name</a:t>
            </a:r>
          </a:p>
        </p:txBody>
      </p:sp>
      <p:sp>
        <p:nvSpPr>
          <p:cNvPr id="14" name="Text Placeholder 3"/>
          <p:cNvSpPr>
            <a:spLocks noGrp="1"/>
          </p:cNvSpPr>
          <p:nvPr>
            <p:ph type="body" sz="quarter" idx="11" hasCustomPrompt="1"/>
          </p:nvPr>
        </p:nvSpPr>
        <p:spPr>
          <a:xfrm>
            <a:off x="7644765" y="5254435"/>
            <a:ext cx="4071938" cy="1012825"/>
          </a:xfrm>
        </p:spPr>
        <p:txBody>
          <a:bodyPr>
            <a:noAutofit/>
          </a:bodyPr>
          <a:lstStyle>
            <a:lvl1pPr marL="0" indent="0" algn="r">
              <a:spcBef>
                <a:spcPts val="400"/>
              </a:spcBef>
              <a:buFont typeface="Arial" charset="0"/>
              <a:buNone/>
              <a:defRPr sz="1800" baseline="0">
                <a:solidFill>
                  <a:schemeClr val="accent1">
                    <a:lumMod val="50000"/>
                  </a:schemeClr>
                </a:solidFill>
              </a:defRPr>
            </a:lvl1pPr>
            <a:lvl2pPr marL="457200" indent="0" algn="r">
              <a:buFont typeface="Arial" charset="0"/>
              <a:buNone/>
              <a:defRPr sz="1800">
                <a:solidFill>
                  <a:srgbClr val="244D60"/>
                </a:solidFill>
              </a:defRPr>
            </a:lvl2pPr>
            <a:lvl3pPr marL="914400" indent="0" algn="r">
              <a:buFont typeface="Arial" charset="0"/>
              <a:buNone/>
              <a:defRPr sz="1800">
                <a:solidFill>
                  <a:srgbClr val="244D60"/>
                </a:solidFill>
              </a:defRPr>
            </a:lvl3pPr>
            <a:lvl4pPr marL="1371600" indent="0" algn="r">
              <a:buFont typeface="Arial" charset="0"/>
              <a:buNone/>
              <a:defRPr sz="1800">
                <a:solidFill>
                  <a:srgbClr val="244D60"/>
                </a:solidFill>
              </a:defRPr>
            </a:lvl4pPr>
            <a:lvl5pPr marL="1828800" indent="0" algn="r">
              <a:buFont typeface="Arial" charset="0"/>
              <a:buNone/>
              <a:defRPr sz="1800">
                <a:solidFill>
                  <a:srgbClr val="244D60"/>
                </a:solidFill>
              </a:defRPr>
            </a:lvl5pPr>
          </a:lstStyle>
          <a:p>
            <a:pPr lvl="0"/>
            <a:r>
              <a:rPr lang="en-US" dirty="0"/>
              <a:t>Title</a:t>
            </a:r>
          </a:p>
          <a:p>
            <a:pPr lvl="0"/>
            <a:r>
              <a:rPr lang="en-US" dirty="0"/>
              <a:t>Organization</a:t>
            </a:r>
          </a:p>
          <a:p>
            <a:pPr lvl="0"/>
            <a:r>
              <a:rPr lang="en-US" dirty="0"/>
              <a:t>Contact</a:t>
            </a:r>
          </a:p>
        </p:txBody>
      </p:sp>
      <p:sp>
        <p:nvSpPr>
          <p:cNvPr id="16" name="Text Placeholder 3"/>
          <p:cNvSpPr>
            <a:spLocks noGrp="1"/>
          </p:cNvSpPr>
          <p:nvPr>
            <p:ph type="body" sz="quarter" idx="12" hasCustomPrompt="1"/>
          </p:nvPr>
        </p:nvSpPr>
        <p:spPr>
          <a:xfrm>
            <a:off x="7644765" y="6339395"/>
            <a:ext cx="4071938" cy="317437"/>
          </a:xfrm>
        </p:spPr>
        <p:txBody>
          <a:bodyPr>
            <a:noAutofit/>
          </a:bodyPr>
          <a:lstStyle>
            <a:lvl1pPr marL="0" indent="0" algn="r">
              <a:spcBef>
                <a:spcPts val="400"/>
              </a:spcBef>
              <a:buFont typeface="Arial" charset="0"/>
              <a:buNone/>
              <a:defRPr sz="1400" baseline="0">
                <a:solidFill>
                  <a:schemeClr val="accent1">
                    <a:lumMod val="50000"/>
                  </a:schemeClr>
                </a:solidFill>
              </a:defRPr>
            </a:lvl1pPr>
            <a:lvl2pPr marL="457200" indent="0" algn="r">
              <a:buFont typeface="Arial" charset="0"/>
              <a:buNone/>
              <a:defRPr sz="1800">
                <a:solidFill>
                  <a:srgbClr val="244D60"/>
                </a:solidFill>
              </a:defRPr>
            </a:lvl2pPr>
            <a:lvl3pPr marL="914400" indent="0" algn="r">
              <a:buFont typeface="Arial" charset="0"/>
              <a:buNone/>
              <a:defRPr sz="1800">
                <a:solidFill>
                  <a:srgbClr val="244D60"/>
                </a:solidFill>
              </a:defRPr>
            </a:lvl3pPr>
            <a:lvl4pPr marL="1371600" indent="0" algn="r">
              <a:buFont typeface="Arial" charset="0"/>
              <a:buNone/>
              <a:defRPr sz="1800">
                <a:solidFill>
                  <a:srgbClr val="244D60"/>
                </a:solidFill>
              </a:defRPr>
            </a:lvl4pPr>
            <a:lvl5pPr marL="1828800" indent="0" algn="r">
              <a:buFont typeface="Arial" charset="0"/>
              <a:buNone/>
              <a:defRPr sz="1800">
                <a:solidFill>
                  <a:srgbClr val="244D60"/>
                </a:solidFill>
              </a:defRPr>
            </a:lvl5pPr>
          </a:lstStyle>
          <a:p>
            <a:pPr lvl="0"/>
            <a:r>
              <a:rPr lang="en-US" dirty="0"/>
              <a:t>MONTH YEAR</a:t>
            </a:r>
          </a:p>
        </p:txBody>
      </p:sp>
    </p:spTree>
    <p:extLst>
      <p:ext uri="{BB962C8B-B14F-4D97-AF65-F5344CB8AC3E}">
        <p14:creationId xmlns:p14="http://schemas.microsoft.com/office/powerpoint/2010/main" val="34072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120">
          <p15:clr>
            <a:srgbClr val="FBAE40"/>
          </p15:clr>
        </p15:guide>
        <p15:guide id="2" pos="3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47700"/>
            <a:ext cx="10515600" cy="646331"/>
          </a:xfrm>
        </p:spPr>
        <p:txBody>
          <a:bodyPr anchor="t" anchorCtr="0">
            <a:spAutoFit/>
          </a:bodyPr>
          <a:lstStyle>
            <a:lvl1pPr>
              <a:defRPr sz="4000"/>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9067800" y="6356350"/>
            <a:ext cx="2743200" cy="365125"/>
          </a:xfrm>
          <a:prstGeom prst="rect">
            <a:avLst/>
          </a:prstGeom>
        </p:spPr>
        <p:txBody>
          <a:bodyPr/>
          <a:lstStyle>
            <a:lvl1pPr algn="r">
              <a:defRPr sz="1200">
                <a:solidFill>
                  <a:srgbClr val="39699C"/>
                </a:solidFill>
              </a:defRPr>
            </a:lvl1pPr>
          </a:lstStyle>
          <a:p>
            <a:fld id="{170862A5-B9BF-49AD-B48A-0A94CACC0B01}" type="slidenum">
              <a:rPr lang="en-US" smtClean="0"/>
              <a:t>‹#›</a:t>
            </a:fld>
            <a:endParaRPr lang="en-US" dirty="0"/>
          </a:p>
        </p:txBody>
      </p:sp>
      <p:sp>
        <p:nvSpPr>
          <p:cNvPr id="4" name="Content Placeholder 2"/>
          <p:cNvSpPr>
            <a:spLocks noGrp="1"/>
          </p:cNvSpPr>
          <p:nvPr>
            <p:ph idx="1"/>
          </p:nvPr>
        </p:nvSpPr>
        <p:spPr>
          <a:xfrm>
            <a:off x="838200" y="1825625"/>
            <a:ext cx="10515600" cy="4351338"/>
          </a:xfrm>
        </p:spPr>
        <p:txBody>
          <a:bodyPr/>
          <a:lstStyle>
            <a:lvl1pPr>
              <a:defRPr>
                <a:solidFill>
                  <a:srgbClr val="244D60"/>
                </a:solidFill>
              </a:defRPr>
            </a:lvl1pPr>
            <a:lvl2pPr>
              <a:defRPr>
                <a:solidFill>
                  <a:srgbClr val="244D60"/>
                </a:solidFill>
              </a:defRPr>
            </a:lvl2pPr>
            <a:lvl3pPr>
              <a:defRPr>
                <a:solidFill>
                  <a:srgbClr val="244D60"/>
                </a:solidFill>
              </a:defRPr>
            </a:lvl3pPr>
            <a:lvl4pPr>
              <a:defRPr b="0">
                <a:solidFill>
                  <a:srgbClr val="244D60"/>
                </a:solidFill>
              </a:defRPr>
            </a:lvl4pPr>
            <a:lvl5pPr>
              <a:defRPr b="0">
                <a:solidFill>
                  <a:srgbClr val="244D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06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52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
            <a:ext cx="12317691" cy="6928701"/>
          </a:xfrm>
          <a:prstGeom prst="rect">
            <a:avLst/>
          </a:prstGeom>
        </p:spPr>
      </p:pic>
      <p:sp>
        <p:nvSpPr>
          <p:cNvPr id="2" name="Title 1"/>
          <p:cNvSpPr>
            <a:spLocks noGrp="1"/>
          </p:cNvSpPr>
          <p:nvPr>
            <p:ph type="title"/>
          </p:nvPr>
        </p:nvSpPr>
        <p:spPr>
          <a:xfrm>
            <a:off x="5189220" y="685800"/>
            <a:ext cx="6172200" cy="646331"/>
          </a:xfrm>
        </p:spPr>
        <p:txBody>
          <a:bodyPr wrap="square" anchor="t" anchorCtr="0">
            <a:spAutoFit/>
          </a:bodyPr>
          <a:lstStyle>
            <a:lvl1pPr>
              <a:defRPr sz="4000"/>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9067800" y="6356350"/>
            <a:ext cx="2743200" cy="365125"/>
          </a:xfrm>
          <a:prstGeom prst="rect">
            <a:avLst/>
          </a:prstGeom>
        </p:spPr>
        <p:txBody>
          <a:bodyPr/>
          <a:lstStyle/>
          <a:p>
            <a:fld id="{170862A5-B9BF-49AD-B48A-0A94CACC0B01}" type="slidenum">
              <a:rPr lang="en-US" smtClean="0"/>
              <a:t>‹#›</a:t>
            </a:fld>
            <a:endParaRPr lang="en-US" dirty="0"/>
          </a:p>
        </p:txBody>
      </p:sp>
      <p:sp>
        <p:nvSpPr>
          <p:cNvPr id="7" name="Content Placeholder 2"/>
          <p:cNvSpPr>
            <a:spLocks noGrp="1"/>
          </p:cNvSpPr>
          <p:nvPr>
            <p:ph idx="1"/>
          </p:nvPr>
        </p:nvSpPr>
        <p:spPr>
          <a:xfrm>
            <a:off x="5189220" y="1825625"/>
            <a:ext cx="6164580" cy="4351338"/>
          </a:xfrm>
        </p:spPr>
        <p:txBody>
          <a:bodyPr/>
          <a:lstStyle>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280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2">
          <p15:clr>
            <a:srgbClr val="FBAE40"/>
          </p15:clr>
        </p15:guide>
        <p15:guide id="2" pos="326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7_Title and Content">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5189220" y="1825625"/>
            <a:ext cx="6164580" cy="4351338"/>
          </a:xfrm>
        </p:spPr>
        <p:txBody>
          <a:bodyPr/>
          <a:lstStyle>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1"/>
          <p:cNvSpPr>
            <a:spLocks noGrp="1"/>
          </p:cNvSpPr>
          <p:nvPr>
            <p:ph type="title"/>
          </p:nvPr>
        </p:nvSpPr>
        <p:spPr>
          <a:xfrm>
            <a:off x="5181600" y="685800"/>
            <a:ext cx="6195060" cy="646331"/>
          </a:xfrm>
          <a:prstGeom prst="rect">
            <a:avLst/>
          </a:prstGeom>
        </p:spPr>
        <p:txBody>
          <a:bodyPr vert="horz" lIns="91440" tIns="45720" rIns="91440" bIns="45720" rtlCol="0" anchor="ctr">
            <a:spAutoFit/>
          </a:bodyPr>
          <a:lstStyle/>
          <a:p>
            <a:r>
              <a:rPr lang="en-US"/>
              <a:t>Click to edit Master title style</a:t>
            </a:r>
            <a:endParaRPr lang="en-US" dirty="0"/>
          </a:p>
        </p:txBody>
      </p:sp>
      <p:sp>
        <p:nvSpPr>
          <p:cNvPr id="7" name="Slide Number Placeholder 5"/>
          <p:cNvSpPr>
            <a:spLocks noGrp="1"/>
          </p:cNvSpPr>
          <p:nvPr>
            <p:ph type="sldNum" sz="quarter" idx="12"/>
          </p:nvPr>
        </p:nvSpPr>
        <p:spPr>
          <a:xfrm>
            <a:off x="9067800" y="6356350"/>
            <a:ext cx="2743200" cy="365125"/>
          </a:xfrm>
          <a:prstGeom prst="rect">
            <a:avLst/>
          </a:prstGeom>
        </p:spPr>
        <p:txBody>
          <a:bodyPr/>
          <a:lstStyle/>
          <a:p>
            <a:fld id="{A36E883B-401C-AD48-8B89-0D3369158643}" type="slidenum">
              <a:rPr lang="en-US" smtClean="0"/>
              <a:t>‹#›</a:t>
            </a:fld>
            <a:endParaRPr lang="en-US" dirty="0"/>
          </a:p>
        </p:txBody>
      </p:sp>
    </p:spTree>
    <p:extLst>
      <p:ext uri="{BB962C8B-B14F-4D97-AF65-F5344CB8AC3E}">
        <p14:creationId xmlns:p14="http://schemas.microsoft.com/office/powerpoint/2010/main" val="734590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2">
          <p15:clr>
            <a:srgbClr val="FBAE40"/>
          </p15:clr>
        </p15:guide>
        <p15:guide id="2" pos="326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16131" y="685800"/>
            <a:ext cx="10515600" cy="646331"/>
          </a:xfrm>
        </p:spPr>
        <p:txBody>
          <a:bodyPr anchor="t" anchorCtr="0">
            <a:spAutoFit/>
          </a:bodyPr>
          <a:lstStyle>
            <a:lvl1pPr>
              <a:defRPr sz="4000">
                <a:solidFill>
                  <a:schemeClr val="bg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a:xfrm>
            <a:off x="9077960" y="6356350"/>
            <a:ext cx="2743200" cy="365125"/>
          </a:xfrm>
          <a:prstGeom prst="rect">
            <a:avLst/>
          </a:prstGeom>
        </p:spPr>
        <p:txBody>
          <a:bodyPr/>
          <a:lstStyle>
            <a:lvl1pPr>
              <a:defRPr b="0" cap="none" spc="0">
                <a:ln w="0"/>
                <a:solidFill>
                  <a:schemeClr val="accent1">
                    <a:lumMod val="50000"/>
                  </a:schemeClr>
                </a:solidFill>
                <a:effectLst>
                  <a:outerShdw blurRad="38100" dist="25400" dir="5400000" algn="ctr" rotWithShape="0">
                    <a:srgbClr val="6E747A">
                      <a:alpha val="43000"/>
                    </a:srgbClr>
                  </a:outerShdw>
                </a:effectLst>
              </a:defRPr>
            </a:lvl1pPr>
          </a:lstStyle>
          <a:p>
            <a:fld id="{170862A5-B9BF-49AD-B48A-0A94CACC0B01}" type="slidenum">
              <a:rPr lang="en-US" smtClean="0"/>
              <a:t>‹#›</a:t>
            </a:fld>
            <a:endParaRPr lang="en-US" dirty="0"/>
          </a:p>
        </p:txBody>
      </p:sp>
    </p:spTree>
    <p:extLst>
      <p:ext uri="{BB962C8B-B14F-4D97-AF65-F5344CB8AC3E}">
        <p14:creationId xmlns:p14="http://schemas.microsoft.com/office/powerpoint/2010/main" val="331858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2">
          <p15:clr>
            <a:srgbClr val="FBAE40"/>
          </p15:clr>
        </p15:guide>
        <p15:guide id="2" pos="38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1_Custom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15045" y="685800"/>
            <a:ext cx="10515600" cy="646331"/>
          </a:xfrm>
        </p:spPr>
        <p:txBody>
          <a:bodyPr anchor="t" anchorCtr="0">
            <a:spAutoFit/>
          </a:bodyPr>
          <a:lstStyle>
            <a:lvl1pPr>
              <a:defRPr sz="4000">
                <a:solidFill>
                  <a:schemeClr val="bg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a:xfrm>
            <a:off x="9067800" y="6356350"/>
            <a:ext cx="2743200" cy="365125"/>
          </a:xfrm>
          <a:prstGeom prst="rect">
            <a:avLst/>
          </a:prstGeom>
        </p:spPr>
        <p:txBody>
          <a:bodyPr/>
          <a:lstStyle>
            <a:lvl1pPr>
              <a:defRPr>
                <a:solidFill>
                  <a:schemeClr val="accent1">
                    <a:lumMod val="50000"/>
                  </a:schemeClr>
                </a:solidFill>
              </a:defRPr>
            </a:lvl1pPr>
          </a:lstStyle>
          <a:p>
            <a:fld id="{170862A5-B9BF-49AD-B48A-0A94CACC0B01}" type="slidenum">
              <a:rPr lang="en-US" smtClean="0"/>
              <a:t>‹#›</a:t>
            </a:fld>
            <a:endParaRPr lang="en-US" dirty="0"/>
          </a:p>
        </p:txBody>
      </p:sp>
    </p:spTree>
    <p:extLst>
      <p:ext uri="{BB962C8B-B14F-4D97-AF65-F5344CB8AC3E}">
        <p14:creationId xmlns:p14="http://schemas.microsoft.com/office/powerpoint/2010/main" val="330097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2">
          <p15:clr>
            <a:srgbClr val="FBAE40"/>
          </p15:clr>
        </p15:guide>
        <p15:guide id="2" pos="38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2_Custom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a:xfrm>
            <a:off x="9067800" y="6356350"/>
            <a:ext cx="2743200" cy="365125"/>
          </a:xfrm>
          <a:prstGeom prst="rect">
            <a:avLst/>
          </a:prstGeom>
        </p:spPr>
        <p:txBody>
          <a:bodyPr/>
          <a:lstStyle>
            <a:lvl1pPr>
              <a:defRPr>
                <a:solidFill>
                  <a:schemeClr val="accent1">
                    <a:lumMod val="50000"/>
                  </a:schemeClr>
                </a:solidFill>
              </a:defRPr>
            </a:lvl1pPr>
          </a:lstStyle>
          <a:p>
            <a:fld id="{170862A5-B9BF-49AD-B48A-0A94CACC0B01}" type="slidenum">
              <a:rPr lang="en-US" smtClean="0"/>
              <a:t>‹#›</a:t>
            </a:fld>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289092"/>
            <a:ext cx="12192097" cy="3533742"/>
          </a:xfrm>
          <a:prstGeom prst="rect">
            <a:avLst/>
          </a:prstGeom>
        </p:spPr>
      </p:pic>
      <p:sp>
        <p:nvSpPr>
          <p:cNvPr id="8" name="Rectangle 7"/>
          <p:cNvSpPr/>
          <p:nvPr/>
        </p:nvSpPr>
        <p:spPr>
          <a:xfrm>
            <a:off x="0" y="1960536"/>
            <a:ext cx="12460637" cy="2138766"/>
          </a:xfrm>
          <a:prstGeom prst="rect">
            <a:avLst/>
          </a:prstGeom>
          <a:solidFill>
            <a:schemeClr val="bg1">
              <a:alpha val="50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title" hasCustomPrompt="1"/>
          </p:nvPr>
        </p:nvSpPr>
        <p:spPr>
          <a:xfrm>
            <a:off x="838200" y="2311849"/>
            <a:ext cx="10515600" cy="1338828"/>
          </a:xfrm>
        </p:spPr>
        <p:txBody>
          <a:bodyPr>
            <a:spAutoFit/>
          </a:bodyPr>
          <a:lstStyle>
            <a:lvl1pPr algn="ctr">
              <a:defRPr sz="5000" b="1" baseline="0"/>
            </a:lvl1pPr>
          </a:lstStyle>
          <a:p>
            <a:r>
              <a:rPr lang="en-US" dirty="0"/>
              <a:t>NASA SCIENCE</a:t>
            </a:r>
            <a:br>
              <a:rPr lang="en-US" dirty="0"/>
            </a:br>
            <a:r>
              <a:rPr lang="en-US" sz="4000" b="0" dirty="0"/>
              <a:t>Subtitle Goes Here</a:t>
            </a:r>
            <a:endParaRPr lang="en-US" dirty="0"/>
          </a:p>
        </p:txBody>
      </p:sp>
    </p:spTree>
    <p:extLst>
      <p:ext uri="{BB962C8B-B14F-4D97-AF65-F5344CB8AC3E}">
        <p14:creationId xmlns:p14="http://schemas.microsoft.com/office/powerpoint/2010/main" val="285971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3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908B4-0605-6751-F73A-BA66FBD029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AAE8DB-E133-84C4-CA58-D5F643BC5A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A7D122-57E3-57AE-055D-E8800D0324A3}"/>
              </a:ext>
            </a:extLst>
          </p:cNvPr>
          <p:cNvSpPr>
            <a:spLocks noGrp="1"/>
          </p:cNvSpPr>
          <p:nvPr>
            <p:ph type="dt" sz="half" idx="10"/>
          </p:nvPr>
        </p:nvSpPr>
        <p:spPr/>
        <p:txBody>
          <a:bodyPr/>
          <a:lstStyle/>
          <a:p>
            <a:fld id="{FFDEEBE4-95DD-914A-97A3-E411429546EB}" type="datetimeFigureOut">
              <a:rPr lang="en-US" smtClean="0"/>
              <a:t>10/18/24</a:t>
            </a:fld>
            <a:endParaRPr lang="en-US"/>
          </a:p>
        </p:txBody>
      </p:sp>
      <p:sp>
        <p:nvSpPr>
          <p:cNvPr id="5" name="Footer Placeholder 4">
            <a:extLst>
              <a:ext uri="{FF2B5EF4-FFF2-40B4-BE49-F238E27FC236}">
                <a16:creationId xmlns:a16="http://schemas.microsoft.com/office/drawing/2014/main" id="{BA53CF19-1670-71D6-9795-BC58E8DBBD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25E342-0085-F230-33D7-B03FF275870C}"/>
              </a:ext>
            </a:extLst>
          </p:cNvPr>
          <p:cNvSpPr>
            <a:spLocks noGrp="1"/>
          </p:cNvSpPr>
          <p:nvPr>
            <p:ph type="sldNum" sz="quarter" idx="12"/>
          </p:nvPr>
        </p:nvSpPr>
        <p:spPr/>
        <p:txBody>
          <a:bodyPr/>
          <a:lstStyle/>
          <a:p>
            <a:fld id="{A94D5C93-6E3F-2942-875C-349F41DE1211}" type="slidenum">
              <a:rPr lang="en-US" smtClean="0"/>
              <a:t>‹#›</a:t>
            </a:fld>
            <a:endParaRPr lang="en-US"/>
          </a:p>
        </p:txBody>
      </p:sp>
    </p:spTree>
    <p:extLst>
      <p:ext uri="{BB962C8B-B14F-4D97-AF65-F5344CB8AC3E}">
        <p14:creationId xmlns:p14="http://schemas.microsoft.com/office/powerpoint/2010/main" val="3428475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09600" y="4953000"/>
            <a:ext cx="6902196" cy="978729"/>
          </a:xfrm>
        </p:spPr>
        <p:txBody>
          <a:bodyPr wrap="square" anchor="t" anchorCtr="0">
            <a:spAutoFit/>
          </a:bodyPr>
          <a:lstStyle>
            <a:lvl1pPr algn="l">
              <a:defRPr sz="3200" b="1" i="0" baseline="0">
                <a:solidFill>
                  <a:schemeClr val="bg1"/>
                </a:solidFill>
                <a:latin typeface="Arial Narrow" charset="0"/>
                <a:ea typeface="Arial Narrow" charset="0"/>
                <a:cs typeface="Arial Narrow" charset="0"/>
              </a:defRPr>
            </a:lvl1pPr>
          </a:lstStyle>
          <a:p>
            <a:r>
              <a:rPr lang="en-US" dirty="0"/>
              <a:t>The New Animated Earth</a:t>
            </a:r>
            <a:br>
              <a:rPr lang="en-US" dirty="0"/>
            </a:br>
            <a:r>
              <a:rPr lang="en-US" dirty="0"/>
              <a:t>Science Division Template</a:t>
            </a:r>
          </a:p>
        </p:txBody>
      </p:sp>
      <p:sp>
        <p:nvSpPr>
          <p:cNvPr id="12" name="Text Placeholder 4"/>
          <p:cNvSpPr>
            <a:spLocks noGrp="1"/>
          </p:cNvSpPr>
          <p:nvPr>
            <p:ph type="body" sz="quarter" idx="10" hasCustomPrompt="1"/>
          </p:nvPr>
        </p:nvSpPr>
        <p:spPr>
          <a:xfrm>
            <a:off x="7668832" y="4928616"/>
            <a:ext cx="4048125" cy="313944"/>
          </a:xfrm>
        </p:spPr>
        <p:txBody>
          <a:bodyPr>
            <a:normAutofit/>
          </a:bodyPr>
          <a:lstStyle>
            <a:lvl1pPr marL="0" indent="0" algn="r">
              <a:buNone/>
              <a:defRPr sz="1800" b="1" baseline="0">
                <a:solidFill>
                  <a:srgbClr val="244D60"/>
                </a:solidFill>
              </a:defRPr>
            </a:lvl1pPr>
            <a:lvl2pPr algn="r">
              <a:defRPr/>
            </a:lvl2pPr>
            <a:lvl3pPr algn="r">
              <a:defRPr/>
            </a:lvl3pPr>
            <a:lvl4pPr algn="r">
              <a:defRPr/>
            </a:lvl4pPr>
            <a:lvl5pPr algn="r">
              <a:defRPr/>
            </a:lvl5pPr>
          </a:lstStyle>
          <a:p>
            <a:pPr marL="228600" marR="0" lvl="0" indent="-228600" algn="r" defTabSz="914400" rtl="0" eaLnBrk="1" fontAlgn="auto" latinLnBrk="0" hangingPunct="1">
              <a:lnSpc>
                <a:spcPct val="90000"/>
              </a:lnSpc>
              <a:spcBef>
                <a:spcPts val="1000"/>
              </a:spcBef>
              <a:spcAft>
                <a:spcPts val="0"/>
              </a:spcAft>
              <a:buClrTx/>
              <a:buSzTx/>
              <a:tabLst/>
              <a:defRPr/>
            </a:pPr>
            <a:r>
              <a:rPr lang="en-US" dirty="0"/>
              <a:t>Presenter Name</a:t>
            </a:r>
          </a:p>
        </p:txBody>
      </p:sp>
      <p:sp>
        <p:nvSpPr>
          <p:cNvPr id="13" name="Text Placeholder 3"/>
          <p:cNvSpPr>
            <a:spLocks noGrp="1"/>
          </p:cNvSpPr>
          <p:nvPr>
            <p:ph type="body" sz="quarter" idx="11" hasCustomPrompt="1"/>
          </p:nvPr>
        </p:nvSpPr>
        <p:spPr>
          <a:xfrm>
            <a:off x="7644765" y="5254435"/>
            <a:ext cx="4071938" cy="1012825"/>
          </a:xfrm>
        </p:spPr>
        <p:txBody>
          <a:bodyPr>
            <a:noAutofit/>
          </a:bodyPr>
          <a:lstStyle>
            <a:lvl1pPr marL="0" indent="0" algn="r">
              <a:spcBef>
                <a:spcPts val="400"/>
              </a:spcBef>
              <a:buFont typeface="Arial" charset="0"/>
              <a:buNone/>
              <a:defRPr sz="1800" baseline="0">
                <a:solidFill>
                  <a:srgbClr val="244D60"/>
                </a:solidFill>
              </a:defRPr>
            </a:lvl1pPr>
            <a:lvl2pPr marL="457200" indent="0" algn="r">
              <a:buFont typeface="Arial" charset="0"/>
              <a:buNone/>
              <a:defRPr sz="1800">
                <a:solidFill>
                  <a:srgbClr val="244D60"/>
                </a:solidFill>
              </a:defRPr>
            </a:lvl2pPr>
            <a:lvl3pPr marL="914400" indent="0" algn="r">
              <a:buFont typeface="Arial" charset="0"/>
              <a:buNone/>
              <a:defRPr sz="1800">
                <a:solidFill>
                  <a:srgbClr val="244D60"/>
                </a:solidFill>
              </a:defRPr>
            </a:lvl3pPr>
            <a:lvl4pPr marL="1371600" indent="0" algn="r">
              <a:buFont typeface="Arial" charset="0"/>
              <a:buNone/>
              <a:defRPr sz="1800">
                <a:solidFill>
                  <a:srgbClr val="244D60"/>
                </a:solidFill>
              </a:defRPr>
            </a:lvl4pPr>
            <a:lvl5pPr marL="1828800" indent="0" algn="r">
              <a:buFont typeface="Arial" charset="0"/>
              <a:buNone/>
              <a:defRPr sz="1800">
                <a:solidFill>
                  <a:srgbClr val="244D60"/>
                </a:solidFill>
              </a:defRPr>
            </a:lvl5pPr>
          </a:lstStyle>
          <a:p>
            <a:pPr lvl="0"/>
            <a:r>
              <a:rPr lang="en-US" dirty="0"/>
              <a:t>Title</a:t>
            </a:r>
          </a:p>
          <a:p>
            <a:pPr lvl="0"/>
            <a:r>
              <a:rPr lang="en-US" dirty="0"/>
              <a:t>Organization</a:t>
            </a:r>
          </a:p>
          <a:p>
            <a:pPr lvl="0"/>
            <a:r>
              <a:rPr lang="en-US" dirty="0"/>
              <a:t>Contact</a:t>
            </a:r>
          </a:p>
        </p:txBody>
      </p:sp>
      <p:sp>
        <p:nvSpPr>
          <p:cNvPr id="14" name="Text Placeholder 3"/>
          <p:cNvSpPr>
            <a:spLocks noGrp="1"/>
          </p:cNvSpPr>
          <p:nvPr>
            <p:ph type="body" sz="quarter" idx="12" hasCustomPrompt="1"/>
          </p:nvPr>
        </p:nvSpPr>
        <p:spPr>
          <a:xfrm>
            <a:off x="7644765" y="6339395"/>
            <a:ext cx="4071938" cy="317437"/>
          </a:xfrm>
        </p:spPr>
        <p:txBody>
          <a:bodyPr>
            <a:noAutofit/>
          </a:bodyPr>
          <a:lstStyle>
            <a:lvl1pPr marL="0" indent="0" algn="r">
              <a:spcBef>
                <a:spcPts val="400"/>
              </a:spcBef>
              <a:buFont typeface="Arial" charset="0"/>
              <a:buNone/>
              <a:defRPr sz="1400" baseline="0">
                <a:solidFill>
                  <a:srgbClr val="244D60"/>
                </a:solidFill>
              </a:defRPr>
            </a:lvl1pPr>
            <a:lvl2pPr marL="457200" indent="0" algn="r">
              <a:buFont typeface="Arial" charset="0"/>
              <a:buNone/>
              <a:defRPr sz="1800">
                <a:solidFill>
                  <a:srgbClr val="244D60"/>
                </a:solidFill>
              </a:defRPr>
            </a:lvl2pPr>
            <a:lvl3pPr marL="914400" indent="0" algn="r">
              <a:buFont typeface="Arial" charset="0"/>
              <a:buNone/>
              <a:defRPr sz="1800">
                <a:solidFill>
                  <a:srgbClr val="244D60"/>
                </a:solidFill>
              </a:defRPr>
            </a:lvl3pPr>
            <a:lvl4pPr marL="1371600" indent="0" algn="r">
              <a:buFont typeface="Arial" charset="0"/>
              <a:buNone/>
              <a:defRPr sz="1800">
                <a:solidFill>
                  <a:srgbClr val="244D60"/>
                </a:solidFill>
              </a:defRPr>
            </a:lvl4pPr>
            <a:lvl5pPr marL="1828800" indent="0" algn="r">
              <a:buFont typeface="Arial" charset="0"/>
              <a:buNone/>
              <a:defRPr sz="1800">
                <a:solidFill>
                  <a:srgbClr val="244D60"/>
                </a:solidFill>
              </a:defRPr>
            </a:lvl5pPr>
          </a:lstStyle>
          <a:p>
            <a:pPr lvl="0"/>
            <a:r>
              <a:rPr lang="en-US" dirty="0"/>
              <a:t>MONTH YEAR</a:t>
            </a:r>
          </a:p>
        </p:txBody>
      </p:sp>
    </p:spTree>
    <p:extLst>
      <p:ext uri="{BB962C8B-B14F-4D97-AF65-F5344CB8AC3E}">
        <p14:creationId xmlns:p14="http://schemas.microsoft.com/office/powerpoint/2010/main" val="336655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120">
          <p15:clr>
            <a:srgbClr val="FBAE40"/>
          </p15:clr>
        </p15:guide>
        <p15:guide id="2" pos="38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xfrm>
            <a:off x="8610600" y="6356350"/>
            <a:ext cx="2743200" cy="365125"/>
          </a:xfrm>
          <a:prstGeom prst="rect">
            <a:avLst/>
          </a:prstGeom>
          <a:ln/>
        </p:spPr>
        <p:txBody>
          <a:bodyPr/>
          <a:lstStyle>
            <a:lvl1pPr>
              <a:defRPr/>
            </a:lvl1pPr>
          </a:lstStyle>
          <a:p>
            <a:fld id="{170862A5-B9BF-49AD-B48A-0A94CACC0B01}" type="slidenum">
              <a:rPr lang="en-US" smtClean="0"/>
              <a:t>‹#›</a:t>
            </a:fld>
            <a:endParaRPr lang="en-US" dirty="0"/>
          </a:p>
        </p:txBody>
      </p:sp>
    </p:spTree>
    <p:extLst>
      <p:ext uri="{BB962C8B-B14F-4D97-AF65-F5344CB8AC3E}">
        <p14:creationId xmlns:p14="http://schemas.microsoft.com/office/powerpoint/2010/main" val="324514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amp; Subtitle">
    <p:bg>
      <p:bgPr>
        <a:solidFill>
          <a:srgbClr val="A6AAA8"/>
        </a:solidFill>
        <a:effectLst/>
      </p:bgPr>
    </p:bg>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a:xfrm>
            <a:off x="9067800" y="6356350"/>
            <a:ext cx="2743200" cy="365125"/>
          </a:xfrm>
          <a:prstGeom prst="rect">
            <a:avLst/>
          </a:prstGeom>
        </p:spPr>
        <p:txBody>
          <a:bodyPr/>
          <a:lstStyle>
            <a:lvl1pPr algn="r">
              <a:defRPr sz="1200">
                <a:solidFill>
                  <a:srgbClr val="39699C"/>
                </a:solidFill>
              </a:defRPr>
            </a:lvl1pPr>
          </a:lstStyle>
          <a:p>
            <a:fld id="{170862A5-B9BF-49AD-B48A-0A94CACC0B01}" type="slidenum">
              <a:rPr lang="en-US" smtClean="0"/>
              <a:t>‹#›</a:t>
            </a:fld>
            <a:endParaRPr lang="en-US" dirty="0"/>
          </a:p>
        </p:txBody>
      </p:sp>
    </p:spTree>
    <p:extLst>
      <p:ext uri="{BB962C8B-B14F-4D97-AF65-F5344CB8AC3E}">
        <p14:creationId xmlns:p14="http://schemas.microsoft.com/office/powerpoint/2010/main" val="180120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3_Title Slide">
    <p:spTree>
      <p:nvGrpSpPr>
        <p:cNvPr id="1" name=""/>
        <p:cNvGrpSpPr/>
        <p:nvPr/>
      </p:nvGrpSpPr>
      <p:grpSpPr>
        <a:xfrm>
          <a:off x="0" y="0"/>
          <a:ext cx="0" cy="0"/>
          <a:chOff x="0" y="0"/>
          <a:chExt cx="0" cy="0"/>
        </a:xfrm>
      </p:grpSpPr>
      <p:sp>
        <p:nvSpPr>
          <p:cNvPr id="4" name="Rectangle 4"/>
          <p:cNvSpPr>
            <a:spLocks noGrp="1" noChangeArrowheads="1"/>
          </p:cNvSpPr>
          <p:nvPr/>
        </p:nvSpPr>
        <p:spPr bwMode="auto">
          <a:xfrm>
            <a:off x="10566400" y="6618288"/>
            <a:ext cx="16256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400" b="0" dirty="0"/>
          </a:p>
        </p:txBody>
      </p:sp>
      <p:sp>
        <p:nvSpPr>
          <p:cNvPr id="7" name="Slide Number Placeholder 4"/>
          <p:cNvSpPr>
            <a:spLocks noGrp="1"/>
          </p:cNvSpPr>
          <p:nvPr>
            <p:ph type="sldNum" sz="quarter" idx="12"/>
          </p:nvPr>
        </p:nvSpPr>
        <p:spPr>
          <a:xfrm>
            <a:off x="9067800" y="6356350"/>
            <a:ext cx="2743200" cy="365125"/>
          </a:xfrm>
          <a:prstGeom prst="rect">
            <a:avLst/>
          </a:prstGeom>
        </p:spPr>
        <p:txBody>
          <a:bodyPr/>
          <a:lstStyle>
            <a:lvl1pPr algn="r">
              <a:defRPr sz="1200">
                <a:solidFill>
                  <a:srgbClr val="39699C"/>
                </a:solidFill>
              </a:defRPr>
            </a:lvl1pPr>
          </a:lstStyle>
          <a:p>
            <a:fld id="{170862A5-B9BF-49AD-B48A-0A94CACC0B01}" type="slidenum">
              <a:rPr lang="en-US" smtClean="0"/>
              <a:t>‹#›</a:t>
            </a:fld>
            <a:endParaRPr lang="en-US" dirty="0"/>
          </a:p>
        </p:txBody>
      </p:sp>
    </p:spTree>
    <p:extLst>
      <p:ext uri="{BB962C8B-B14F-4D97-AF65-F5344CB8AC3E}">
        <p14:creationId xmlns:p14="http://schemas.microsoft.com/office/powerpoint/2010/main" val="330894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9067800" y="6356350"/>
            <a:ext cx="2743200" cy="365125"/>
          </a:xfrm>
          <a:prstGeom prst="rect">
            <a:avLst/>
          </a:prstGeom>
        </p:spPr>
        <p:txBody>
          <a:bodyPr/>
          <a:lstStyle>
            <a:lvl1pPr algn="r">
              <a:defRPr sz="1200">
                <a:solidFill>
                  <a:srgbClr val="39699C"/>
                </a:solidFill>
              </a:defRPr>
            </a:lvl1pPr>
          </a:lstStyle>
          <a:p>
            <a:fld id="{170862A5-B9BF-49AD-B48A-0A94CACC0B01}" type="slidenum">
              <a:rPr lang="en-US" smtClean="0"/>
              <a:t>‹#›</a:t>
            </a:fld>
            <a:endParaRPr lang="en-US" dirty="0"/>
          </a:p>
        </p:txBody>
      </p:sp>
    </p:spTree>
    <p:extLst>
      <p:ext uri="{BB962C8B-B14F-4D97-AF65-F5344CB8AC3E}">
        <p14:creationId xmlns:p14="http://schemas.microsoft.com/office/powerpoint/2010/main" val="118993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12"/>
          </p:nvPr>
        </p:nvSpPr>
        <p:spPr>
          <a:xfrm>
            <a:off x="9067800" y="6356350"/>
            <a:ext cx="2743200" cy="365125"/>
          </a:xfrm>
          <a:prstGeom prst="rect">
            <a:avLst/>
          </a:prstGeom>
        </p:spPr>
        <p:txBody>
          <a:bodyPr/>
          <a:lstStyle>
            <a:lvl1pPr algn="r">
              <a:defRPr sz="1200">
                <a:solidFill>
                  <a:srgbClr val="39699C"/>
                </a:solidFill>
              </a:defRPr>
            </a:lvl1pPr>
          </a:lstStyle>
          <a:p>
            <a:fld id="{170862A5-B9BF-49AD-B48A-0A94CACC0B01}" type="slidenum">
              <a:rPr lang="en-US" smtClean="0"/>
              <a:t>‹#›</a:t>
            </a:fld>
            <a:endParaRPr lang="en-US" dirty="0"/>
          </a:p>
        </p:txBody>
      </p:sp>
    </p:spTree>
    <p:extLst>
      <p:ext uri="{BB962C8B-B14F-4D97-AF65-F5344CB8AC3E}">
        <p14:creationId xmlns:p14="http://schemas.microsoft.com/office/powerpoint/2010/main" val="329558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4867" y="74614"/>
            <a:ext cx="10219267" cy="854075"/>
          </a:xfrm>
        </p:spPr>
        <p:txBody>
          <a:bodyPr/>
          <a:lstStyle/>
          <a:p>
            <a:r>
              <a:rPr lang="en-US"/>
              <a:t>Click to edit Master title style</a:t>
            </a:r>
          </a:p>
        </p:txBody>
      </p:sp>
      <p:sp>
        <p:nvSpPr>
          <p:cNvPr id="3" name="Text Placeholder 2"/>
          <p:cNvSpPr>
            <a:spLocks noGrp="1"/>
          </p:cNvSpPr>
          <p:nvPr>
            <p:ph type="body" sz="half" idx="1"/>
          </p:nvPr>
        </p:nvSpPr>
        <p:spPr>
          <a:xfrm>
            <a:off x="1284817" y="1290638"/>
            <a:ext cx="5128683" cy="5137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701" y="1290638"/>
            <a:ext cx="5128684" cy="5137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p:cNvSpPr>
            <a:spLocks noGrp="1"/>
          </p:cNvSpPr>
          <p:nvPr>
            <p:ph type="sldNum" sz="quarter" idx="12"/>
          </p:nvPr>
        </p:nvSpPr>
        <p:spPr>
          <a:xfrm>
            <a:off x="9067800" y="6356350"/>
            <a:ext cx="2743200" cy="365125"/>
          </a:xfrm>
          <a:prstGeom prst="rect">
            <a:avLst/>
          </a:prstGeom>
        </p:spPr>
        <p:txBody>
          <a:bodyPr/>
          <a:lstStyle>
            <a:lvl1pPr algn="r">
              <a:defRPr sz="1200">
                <a:solidFill>
                  <a:srgbClr val="39699C"/>
                </a:solidFill>
              </a:defRPr>
            </a:lvl1pPr>
          </a:lstStyle>
          <a:p>
            <a:fld id="{170862A5-B9BF-49AD-B48A-0A94CACC0B01}" type="slidenum">
              <a:rPr lang="en-US" smtClean="0"/>
              <a:t>‹#›</a:t>
            </a:fld>
            <a:endParaRPr lang="en-US" dirty="0"/>
          </a:p>
        </p:txBody>
      </p:sp>
    </p:spTree>
    <p:extLst>
      <p:ext uri="{BB962C8B-B14F-4D97-AF65-F5344CB8AC3E}">
        <p14:creationId xmlns:p14="http://schemas.microsoft.com/office/powerpoint/2010/main" val="396816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0"/>
            <a:ext cx="10515600" cy="646331"/>
          </a:xfrm>
        </p:spPr>
        <p:txBody>
          <a:bodyPr anchor="t" anchorCtr="0">
            <a:spAutoFit/>
          </a:bodyPr>
          <a:lstStyle>
            <a:lvl1pPr>
              <a:defRPr sz="4000"/>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9067800" y="6356350"/>
            <a:ext cx="2743200" cy="365125"/>
          </a:xfrm>
        </p:spPr>
        <p:txBody>
          <a:bodyPr/>
          <a:lstStyle/>
          <a:p>
            <a:fld id="{786A64DB-DBB3-CA48-993E-0DE1651AF3A6}" type="slidenum">
              <a:rPr lang="en-US" smtClean="0"/>
              <a:t>‹#›</a:t>
            </a:fld>
            <a:endParaRPr lang="en-US" dirty="0"/>
          </a:p>
        </p:txBody>
      </p:sp>
      <p:sp>
        <p:nvSpPr>
          <p:cNvPr id="4" name="Content Placeholder 2"/>
          <p:cNvSpPr>
            <a:spLocks noGrp="1"/>
          </p:cNvSpPr>
          <p:nvPr>
            <p:ph idx="1"/>
          </p:nvPr>
        </p:nvSpPr>
        <p:spPr>
          <a:xfrm>
            <a:off x="838200" y="1825625"/>
            <a:ext cx="10515600" cy="4351338"/>
          </a:xfrm>
        </p:spPr>
        <p:txBody>
          <a:bodyPr/>
          <a:lstStyle>
            <a:lvl1pPr>
              <a:defRPr>
                <a:solidFill>
                  <a:srgbClr val="363A6B"/>
                </a:solidFill>
              </a:defRPr>
            </a:lvl1pPr>
            <a:lvl2pPr marL="685800" indent="-228600">
              <a:buClr>
                <a:srgbClr val="363A6B"/>
              </a:buClr>
              <a:buFont typeface=".AppleSystemUIFont" charset="-120"/>
              <a:buChar char="-"/>
              <a:defRPr>
                <a:solidFill>
                  <a:srgbClr val="363A6B"/>
                </a:solidFill>
              </a:defRPr>
            </a:lvl2pPr>
            <a:lvl3pPr marL="1143000" indent="-228600">
              <a:buClr>
                <a:srgbClr val="363A6B"/>
              </a:buClr>
              <a:buFont typeface=".AppleSystemUIFont" charset="-120"/>
              <a:buChar char="-"/>
              <a:defRPr>
                <a:solidFill>
                  <a:srgbClr val="363A6B"/>
                </a:solidFill>
              </a:defRPr>
            </a:lvl3pPr>
            <a:lvl4pPr marL="1600200" indent="-228600">
              <a:buClr>
                <a:srgbClr val="363A6B"/>
              </a:buClr>
              <a:buFont typeface=".AppleSystemUIFont" charset="-120"/>
              <a:buChar char="-"/>
              <a:defRPr b="0">
                <a:solidFill>
                  <a:srgbClr val="363A6B"/>
                </a:solidFill>
              </a:defRPr>
            </a:lvl4pPr>
            <a:lvl5pPr marL="2057400" indent="-228600">
              <a:buClr>
                <a:srgbClr val="363A6B"/>
              </a:buClr>
              <a:buFont typeface=".AppleSystemUIFont" charset="-120"/>
              <a:buChar char="-"/>
              <a:defRPr b="0">
                <a:solidFill>
                  <a:srgbClr val="363A6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3F0314C1-0A43-3A4D-857D-AC6DDEF46E36}"/>
              </a:ext>
            </a:extLst>
          </p:cNvPr>
          <p:cNvPicPr>
            <a:picLocks noChangeAspect="1"/>
          </p:cNvPicPr>
          <p:nvPr userDrawn="1"/>
        </p:nvPicPr>
        <p:blipFill>
          <a:blip r:embed="rId2"/>
          <a:stretch>
            <a:fillRect/>
          </a:stretch>
        </p:blipFill>
        <p:spPr>
          <a:xfrm>
            <a:off x="11422380" y="14237"/>
            <a:ext cx="777240" cy="645541"/>
          </a:xfrm>
          <a:prstGeom prst="rect">
            <a:avLst/>
          </a:prstGeom>
        </p:spPr>
      </p:pic>
    </p:spTree>
    <p:extLst>
      <p:ext uri="{BB962C8B-B14F-4D97-AF65-F5344CB8AC3E}">
        <p14:creationId xmlns:p14="http://schemas.microsoft.com/office/powerpoint/2010/main" val="221340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2">
          <p15:clr>
            <a:srgbClr val="FBAE40"/>
          </p15:clr>
        </p15:guide>
        <p15:guide id="2" pos="52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2_Title Slide">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609600" y="4953000"/>
            <a:ext cx="6880654" cy="978729"/>
          </a:xfrm>
        </p:spPr>
        <p:txBody>
          <a:bodyPr wrap="square" anchor="t">
            <a:spAutoFit/>
          </a:bodyPr>
          <a:lstStyle>
            <a:lvl1pPr>
              <a:defRPr sz="3200" baseline="0">
                <a:solidFill>
                  <a:schemeClr val="bg1"/>
                </a:solidFill>
              </a:defRPr>
            </a:lvl1pPr>
          </a:lstStyle>
          <a:p>
            <a:r>
              <a:rPr lang="en-US" dirty="0"/>
              <a:t>The New Earth Science</a:t>
            </a:r>
            <a:br>
              <a:rPr lang="en-US" dirty="0"/>
            </a:br>
            <a:r>
              <a:rPr lang="en-US" dirty="0"/>
              <a:t>Division Template</a:t>
            </a:r>
          </a:p>
        </p:txBody>
      </p:sp>
      <p:sp>
        <p:nvSpPr>
          <p:cNvPr id="6" name="Rectangle 5"/>
          <p:cNvSpPr/>
          <p:nvPr/>
        </p:nvSpPr>
        <p:spPr>
          <a:xfrm>
            <a:off x="0" y="2429310"/>
            <a:ext cx="2990088" cy="1960606"/>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Rectangle 6"/>
          <p:cNvSpPr/>
          <p:nvPr/>
        </p:nvSpPr>
        <p:spPr>
          <a:xfrm>
            <a:off x="3067304" y="2429310"/>
            <a:ext cx="2990088" cy="1960606"/>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p:cNvSpPr/>
          <p:nvPr/>
        </p:nvSpPr>
        <p:spPr>
          <a:xfrm>
            <a:off x="6134608" y="2429310"/>
            <a:ext cx="2990088" cy="1960606"/>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Rectangle 11"/>
          <p:cNvSpPr/>
          <p:nvPr/>
        </p:nvSpPr>
        <p:spPr>
          <a:xfrm>
            <a:off x="9201912" y="2429310"/>
            <a:ext cx="2990088" cy="1960606"/>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Text Placeholder 4"/>
          <p:cNvSpPr>
            <a:spLocks noGrp="1"/>
          </p:cNvSpPr>
          <p:nvPr>
            <p:ph type="body" sz="quarter" idx="10" hasCustomPrompt="1"/>
          </p:nvPr>
        </p:nvSpPr>
        <p:spPr>
          <a:xfrm>
            <a:off x="7668832" y="4928616"/>
            <a:ext cx="4048125" cy="313944"/>
          </a:xfrm>
        </p:spPr>
        <p:txBody>
          <a:bodyPr>
            <a:normAutofit/>
          </a:bodyPr>
          <a:lstStyle>
            <a:lvl1pPr marL="0" indent="0" algn="r">
              <a:buNone/>
              <a:defRPr sz="1800" b="1" baseline="0">
                <a:solidFill>
                  <a:schemeClr val="accent1">
                    <a:lumMod val="50000"/>
                  </a:schemeClr>
                </a:solidFill>
              </a:defRPr>
            </a:lvl1pPr>
            <a:lvl2pPr algn="r">
              <a:defRPr/>
            </a:lvl2pPr>
            <a:lvl3pPr algn="r">
              <a:defRPr/>
            </a:lvl3pPr>
            <a:lvl4pPr algn="r">
              <a:defRPr/>
            </a:lvl4pPr>
            <a:lvl5pPr algn="r">
              <a:defRPr/>
            </a:lvl5pPr>
          </a:lstStyle>
          <a:p>
            <a:pPr marL="228600" marR="0" lvl="0" indent="-228600" algn="r" defTabSz="914400" rtl="0" eaLnBrk="1" fontAlgn="auto" latinLnBrk="0" hangingPunct="1">
              <a:lnSpc>
                <a:spcPct val="90000"/>
              </a:lnSpc>
              <a:spcBef>
                <a:spcPts val="1000"/>
              </a:spcBef>
              <a:spcAft>
                <a:spcPts val="0"/>
              </a:spcAft>
              <a:buClrTx/>
              <a:buSzTx/>
              <a:tabLst/>
              <a:defRPr/>
            </a:pPr>
            <a:r>
              <a:rPr lang="en-US" dirty="0"/>
              <a:t>Presenter Name</a:t>
            </a:r>
          </a:p>
        </p:txBody>
      </p:sp>
      <p:sp>
        <p:nvSpPr>
          <p:cNvPr id="14" name="Text Placeholder 3"/>
          <p:cNvSpPr>
            <a:spLocks noGrp="1"/>
          </p:cNvSpPr>
          <p:nvPr>
            <p:ph type="body" sz="quarter" idx="11" hasCustomPrompt="1"/>
          </p:nvPr>
        </p:nvSpPr>
        <p:spPr>
          <a:xfrm>
            <a:off x="7644765" y="5254435"/>
            <a:ext cx="4071938" cy="1012825"/>
          </a:xfrm>
        </p:spPr>
        <p:txBody>
          <a:bodyPr>
            <a:noAutofit/>
          </a:bodyPr>
          <a:lstStyle>
            <a:lvl1pPr marL="0" indent="0" algn="r">
              <a:spcBef>
                <a:spcPts val="400"/>
              </a:spcBef>
              <a:buFont typeface="Arial" charset="0"/>
              <a:buNone/>
              <a:defRPr sz="1800" baseline="0">
                <a:solidFill>
                  <a:schemeClr val="accent1">
                    <a:lumMod val="50000"/>
                  </a:schemeClr>
                </a:solidFill>
              </a:defRPr>
            </a:lvl1pPr>
            <a:lvl2pPr marL="457200" indent="0" algn="r">
              <a:buFont typeface="Arial" charset="0"/>
              <a:buNone/>
              <a:defRPr sz="1800">
                <a:solidFill>
                  <a:srgbClr val="244D60"/>
                </a:solidFill>
              </a:defRPr>
            </a:lvl2pPr>
            <a:lvl3pPr marL="914400" indent="0" algn="r">
              <a:buFont typeface="Arial" charset="0"/>
              <a:buNone/>
              <a:defRPr sz="1800">
                <a:solidFill>
                  <a:srgbClr val="244D60"/>
                </a:solidFill>
              </a:defRPr>
            </a:lvl3pPr>
            <a:lvl4pPr marL="1371600" indent="0" algn="r">
              <a:buFont typeface="Arial" charset="0"/>
              <a:buNone/>
              <a:defRPr sz="1800">
                <a:solidFill>
                  <a:srgbClr val="244D60"/>
                </a:solidFill>
              </a:defRPr>
            </a:lvl4pPr>
            <a:lvl5pPr marL="1828800" indent="0" algn="r">
              <a:buFont typeface="Arial" charset="0"/>
              <a:buNone/>
              <a:defRPr sz="1800">
                <a:solidFill>
                  <a:srgbClr val="244D60"/>
                </a:solidFill>
              </a:defRPr>
            </a:lvl5pPr>
          </a:lstStyle>
          <a:p>
            <a:pPr lvl="0"/>
            <a:r>
              <a:rPr lang="en-US" dirty="0"/>
              <a:t>Title</a:t>
            </a:r>
          </a:p>
          <a:p>
            <a:pPr lvl="0"/>
            <a:r>
              <a:rPr lang="en-US" dirty="0"/>
              <a:t>Organization</a:t>
            </a:r>
          </a:p>
          <a:p>
            <a:pPr lvl="0"/>
            <a:r>
              <a:rPr lang="en-US" dirty="0"/>
              <a:t>Contact</a:t>
            </a:r>
          </a:p>
        </p:txBody>
      </p:sp>
      <p:sp>
        <p:nvSpPr>
          <p:cNvPr id="16" name="Text Placeholder 3"/>
          <p:cNvSpPr>
            <a:spLocks noGrp="1"/>
          </p:cNvSpPr>
          <p:nvPr>
            <p:ph type="body" sz="quarter" idx="12" hasCustomPrompt="1"/>
          </p:nvPr>
        </p:nvSpPr>
        <p:spPr>
          <a:xfrm>
            <a:off x="7644765" y="6339395"/>
            <a:ext cx="4071938" cy="317437"/>
          </a:xfrm>
        </p:spPr>
        <p:txBody>
          <a:bodyPr>
            <a:noAutofit/>
          </a:bodyPr>
          <a:lstStyle>
            <a:lvl1pPr marL="0" indent="0" algn="r">
              <a:spcBef>
                <a:spcPts val="400"/>
              </a:spcBef>
              <a:buFont typeface="Arial" charset="0"/>
              <a:buNone/>
              <a:defRPr sz="1400" baseline="0">
                <a:solidFill>
                  <a:schemeClr val="accent1">
                    <a:lumMod val="50000"/>
                  </a:schemeClr>
                </a:solidFill>
              </a:defRPr>
            </a:lvl1pPr>
            <a:lvl2pPr marL="457200" indent="0" algn="r">
              <a:buFont typeface="Arial" charset="0"/>
              <a:buNone/>
              <a:defRPr sz="1800">
                <a:solidFill>
                  <a:srgbClr val="244D60"/>
                </a:solidFill>
              </a:defRPr>
            </a:lvl2pPr>
            <a:lvl3pPr marL="914400" indent="0" algn="r">
              <a:buFont typeface="Arial" charset="0"/>
              <a:buNone/>
              <a:defRPr sz="1800">
                <a:solidFill>
                  <a:srgbClr val="244D60"/>
                </a:solidFill>
              </a:defRPr>
            </a:lvl3pPr>
            <a:lvl4pPr marL="1371600" indent="0" algn="r">
              <a:buFont typeface="Arial" charset="0"/>
              <a:buNone/>
              <a:defRPr sz="1800">
                <a:solidFill>
                  <a:srgbClr val="244D60"/>
                </a:solidFill>
              </a:defRPr>
            </a:lvl4pPr>
            <a:lvl5pPr marL="1828800" indent="0" algn="r">
              <a:buFont typeface="Arial" charset="0"/>
              <a:buNone/>
              <a:defRPr sz="1800">
                <a:solidFill>
                  <a:srgbClr val="244D60"/>
                </a:solidFill>
              </a:defRPr>
            </a:lvl5pPr>
          </a:lstStyle>
          <a:p>
            <a:pPr lvl="0"/>
            <a:r>
              <a:rPr lang="en-US" dirty="0"/>
              <a:t>MONTH YEAR</a:t>
            </a:r>
          </a:p>
        </p:txBody>
      </p:sp>
    </p:spTree>
    <p:extLst>
      <p:ext uri="{BB962C8B-B14F-4D97-AF65-F5344CB8AC3E}">
        <p14:creationId xmlns:p14="http://schemas.microsoft.com/office/powerpoint/2010/main" val="420638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120">
          <p15:clr>
            <a:srgbClr val="FBAE40"/>
          </p15:clr>
        </p15:guide>
        <p15:guide id="2" pos="38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47700"/>
            <a:ext cx="10515600" cy="646331"/>
          </a:xfrm>
        </p:spPr>
        <p:txBody>
          <a:bodyPr anchor="t" anchorCtr="0">
            <a:spAutoFit/>
          </a:bodyPr>
          <a:lstStyle>
            <a:lvl1pPr>
              <a:defRPr sz="4000"/>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9067800" y="6356350"/>
            <a:ext cx="2743200" cy="365125"/>
          </a:xfrm>
          <a:prstGeom prst="rect">
            <a:avLst/>
          </a:prstGeom>
        </p:spPr>
        <p:txBody>
          <a:bodyPr/>
          <a:lstStyle>
            <a:lvl1pPr algn="r">
              <a:defRPr sz="1200">
                <a:solidFill>
                  <a:srgbClr val="39699C"/>
                </a:solidFill>
              </a:defRPr>
            </a:lvl1pPr>
          </a:lstStyle>
          <a:p>
            <a:fld id="{170862A5-B9BF-49AD-B48A-0A94CACC0B01}" type="slidenum">
              <a:rPr lang="en-US" smtClean="0"/>
              <a:t>‹#›</a:t>
            </a:fld>
            <a:endParaRPr lang="en-US" dirty="0"/>
          </a:p>
        </p:txBody>
      </p:sp>
      <p:sp>
        <p:nvSpPr>
          <p:cNvPr id="4" name="Content Placeholder 2"/>
          <p:cNvSpPr>
            <a:spLocks noGrp="1"/>
          </p:cNvSpPr>
          <p:nvPr>
            <p:ph idx="1"/>
          </p:nvPr>
        </p:nvSpPr>
        <p:spPr>
          <a:xfrm>
            <a:off x="838200" y="1825625"/>
            <a:ext cx="10515600" cy="4351338"/>
          </a:xfrm>
        </p:spPr>
        <p:txBody>
          <a:bodyPr/>
          <a:lstStyle>
            <a:lvl1pPr>
              <a:defRPr>
                <a:solidFill>
                  <a:srgbClr val="244D60"/>
                </a:solidFill>
              </a:defRPr>
            </a:lvl1pPr>
            <a:lvl2pPr>
              <a:defRPr>
                <a:solidFill>
                  <a:srgbClr val="244D60"/>
                </a:solidFill>
              </a:defRPr>
            </a:lvl2pPr>
            <a:lvl3pPr>
              <a:defRPr>
                <a:solidFill>
                  <a:srgbClr val="244D60"/>
                </a:solidFill>
              </a:defRPr>
            </a:lvl3pPr>
            <a:lvl4pPr>
              <a:defRPr b="0">
                <a:solidFill>
                  <a:srgbClr val="244D60"/>
                </a:solidFill>
              </a:defRPr>
            </a:lvl4pPr>
            <a:lvl5pPr>
              <a:defRPr b="0">
                <a:solidFill>
                  <a:srgbClr val="244D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801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52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04382-F032-2C01-BF6C-E80247910D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26BB6F-E34D-3374-8BA9-15614530BA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5C9080-9772-AE15-DFF2-BB6EA48AB639}"/>
              </a:ext>
            </a:extLst>
          </p:cNvPr>
          <p:cNvSpPr>
            <a:spLocks noGrp="1"/>
          </p:cNvSpPr>
          <p:nvPr>
            <p:ph type="dt" sz="half" idx="10"/>
          </p:nvPr>
        </p:nvSpPr>
        <p:spPr/>
        <p:txBody>
          <a:bodyPr/>
          <a:lstStyle/>
          <a:p>
            <a:fld id="{FFDEEBE4-95DD-914A-97A3-E411429546EB}" type="datetimeFigureOut">
              <a:rPr lang="en-US" smtClean="0"/>
              <a:t>10/18/24</a:t>
            </a:fld>
            <a:endParaRPr lang="en-US"/>
          </a:p>
        </p:txBody>
      </p:sp>
      <p:sp>
        <p:nvSpPr>
          <p:cNvPr id="5" name="Footer Placeholder 4">
            <a:extLst>
              <a:ext uri="{FF2B5EF4-FFF2-40B4-BE49-F238E27FC236}">
                <a16:creationId xmlns:a16="http://schemas.microsoft.com/office/drawing/2014/main" id="{B2C76AA9-9AFC-C87F-932F-ECAE5361DC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853FCE-9024-97EE-A09D-889C7C3FD8BB}"/>
              </a:ext>
            </a:extLst>
          </p:cNvPr>
          <p:cNvSpPr>
            <a:spLocks noGrp="1"/>
          </p:cNvSpPr>
          <p:nvPr>
            <p:ph type="sldNum" sz="quarter" idx="12"/>
          </p:nvPr>
        </p:nvSpPr>
        <p:spPr/>
        <p:txBody>
          <a:bodyPr/>
          <a:lstStyle/>
          <a:p>
            <a:fld id="{A94D5C93-6E3F-2942-875C-349F41DE1211}" type="slidenum">
              <a:rPr lang="en-US" smtClean="0"/>
              <a:t>‹#›</a:t>
            </a:fld>
            <a:endParaRPr lang="en-US"/>
          </a:p>
        </p:txBody>
      </p:sp>
    </p:spTree>
    <p:extLst>
      <p:ext uri="{BB962C8B-B14F-4D97-AF65-F5344CB8AC3E}">
        <p14:creationId xmlns:p14="http://schemas.microsoft.com/office/powerpoint/2010/main" val="32383620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
            <a:ext cx="12317691" cy="6928701"/>
          </a:xfrm>
          <a:prstGeom prst="rect">
            <a:avLst/>
          </a:prstGeom>
        </p:spPr>
      </p:pic>
      <p:sp>
        <p:nvSpPr>
          <p:cNvPr id="2" name="Title 1"/>
          <p:cNvSpPr>
            <a:spLocks noGrp="1"/>
          </p:cNvSpPr>
          <p:nvPr>
            <p:ph type="title"/>
          </p:nvPr>
        </p:nvSpPr>
        <p:spPr>
          <a:xfrm>
            <a:off x="5189220" y="685800"/>
            <a:ext cx="6172200" cy="646331"/>
          </a:xfrm>
        </p:spPr>
        <p:txBody>
          <a:bodyPr wrap="square" anchor="t" anchorCtr="0">
            <a:spAutoFit/>
          </a:bodyPr>
          <a:lstStyle>
            <a:lvl1pPr>
              <a:defRPr sz="4000"/>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9067800" y="6356350"/>
            <a:ext cx="2743200" cy="365125"/>
          </a:xfrm>
          <a:prstGeom prst="rect">
            <a:avLst/>
          </a:prstGeom>
        </p:spPr>
        <p:txBody>
          <a:bodyPr/>
          <a:lstStyle/>
          <a:p>
            <a:fld id="{170862A5-B9BF-49AD-B48A-0A94CACC0B01}" type="slidenum">
              <a:rPr lang="en-US" smtClean="0"/>
              <a:t>‹#›</a:t>
            </a:fld>
            <a:endParaRPr lang="en-US" dirty="0"/>
          </a:p>
        </p:txBody>
      </p:sp>
      <p:sp>
        <p:nvSpPr>
          <p:cNvPr id="7" name="Content Placeholder 2"/>
          <p:cNvSpPr>
            <a:spLocks noGrp="1"/>
          </p:cNvSpPr>
          <p:nvPr>
            <p:ph idx="1"/>
          </p:nvPr>
        </p:nvSpPr>
        <p:spPr>
          <a:xfrm>
            <a:off x="5189220" y="1825625"/>
            <a:ext cx="6164580" cy="4351338"/>
          </a:xfrm>
        </p:spPr>
        <p:txBody>
          <a:bodyPr/>
          <a:lstStyle>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230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2">
          <p15:clr>
            <a:srgbClr val="FBAE40"/>
          </p15:clr>
        </p15:guide>
        <p15:guide id="2" pos="326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7_Title and Content">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5189220" y="1825625"/>
            <a:ext cx="6164580" cy="4351338"/>
          </a:xfrm>
        </p:spPr>
        <p:txBody>
          <a:bodyPr/>
          <a:lstStyle>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1"/>
          <p:cNvSpPr>
            <a:spLocks noGrp="1"/>
          </p:cNvSpPr>
          <p:nvPr>
            <p:ph type="title"/>
          </p:nvPr>
        </p:nvSpPr>
        <p:spPr>
          <a:xfrm>
            <a:off x="5181600" y="685800"/>
            <a:ext cx="6195060" cy="646331"/>
          </a:xfrm>
          <a:prstGeom prst="rect">
            <a:avLst/>
          </a:prstGeom>
        </p:spPr>
        <p:txBody>
          <a:bodyPr vert="horz" lIns="91440" tIns="45720" rIns="91440" bIns="45720" rtlCol="0" anchor="ctr">
            <a:spAutoFit/>
          </a:bodyPr>
          <a:lstStyle/>
          <a:p>
            <a:r>
              <a:rPr lang="en-US"/>
              <a:t>Click to edit Master title style</a:t>
            </a:r>
            <a:endParaRPr lang="en-US" dirty="0"/>
          </a:p>
        </p:txBody>
      </p:sp>
      <p:sp>
        <p:nvSpPr>
          <p:cNvPr id="7" name="Slide Number Placeholder 5"/>
          <p:cNvSpPr>
            <a:spLocks noGrp="1"/>
          </p:cNvSpPr>
          <p:nvPr>
            <p:ph type="sldNum" sz="quarter" idx="12"/>
          </p:nvPr>
        </p:nvSpPr>
        <p:spPr>
          <a:xfrm>
            <a:off x="9067800" y="6356350"/>
            <a:ext cx="2743200" cy="365125"/>
          </a:xfrm>
          <a:prstGeom prst="rect">
            <a:avLst/>
          </a:prstGeom>
        </p:spPr>
        <p:txBody>
          <a:bodyPr/>
          <a:lstStyle/>
          <a:p>
            <a:fld id="{A36E883B-401C-AD48-8B89-0D3369158643}" type="slidenum">
              <a:rPr lang="en-US" smtClean="0"/>
              <a:t>‹#›</a:t>
            </a:fld>
            <a:endParaRPr lang="en-US" dirty="0"/>
          </a:p>
        </p:txBody>
      </p:sp>
    </p:spTree>
    <p:extLst>
      <p:ext uri="{BB962C8B-B14F-4D97-AF65-F5344CB8AC3E}">
        <p14:creationId xmlns:p14="http://schemas.microsoft.com/office/powerpoint/2010/main" val="63934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2">
          <p15:clr>
            <a:srgbClr val="FBAE40"/>
          </p15:clr>
        </p15:guide>
        <p15:guide id="2" pos="326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16131" y="685800"/>
            <a:ext cx="10515600" cy="646331"/>
          </a:xfrm>
        </p:spPr>
        <p:txBody>
          <a:bodyPr anchor="t" anchorCtr="0">
            <a:spAutoFit/>
          </a:bodyPr>
          <a:lstStyle>
            <a:lvl1pPr>
              <a:defRPr sz="4000">
                <a:solidFill>
                  <a:schemeClr val="bg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a:xfrm>
            <a:off x="9077960" y="6356350"/>
            <a:ext cx="2743200" cy="365125"/>
          </a:xfrm>
          <a:prstGeom prst="rect">
            <a:avLst/>
          </a:prstGeom>
        </p:spPr>
        <p:txBody>
          <a:bodyPr/>
          <a:lstStyle>
            <a:lvl1pPr>
              <a:defRPr b="0" cap="none" spc="0">
                <a:ln w="0"/>
                <a:solidFill>
                  <a:schemeClr val="accent1">
                    <a:lumMod val="50000"/>
                  </a:schemeClr>
                </a:solidFill>
                <a:effectLst>
                  <a:outerShdw blurRad="38100" dist="25400" dir="5400000" algn="ctr" rotWithShape="0">
                    <a:srgbClr val="6E747A">
                      <a:alpha val="43000"/>
                    </a:srgbClr>
                  </a:outerShdw>
                </a:effectLst>
              </a:defRPr>
            </a:lvl1pPr>
          </a:lstStyle>
          <a:p>
            <a:fld id="{170862A5-B9BF-49AD-B48A-0A94CACC0B01}" type="slidenum">
              <a:rPr lang="en-US" smtClean="0"/>
              <a:t>‹#›</a:t>
            </a:fld>
            <a:endParaRPr lang="en-US" dirty="0"/>
          </a:p>
        </p:txBody>
      </p:sp>
    </p:spTree>
    <p:extLst>
      <p:ext uri="{BB962C8B-B14F-4D97-AF65-F5344CB8AC3E}">
        <p14:creationId xmlns:p14="http://schemas.microsoft.com/office/powerpoint/2010/main" val="51082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2">
          <p15:clr>
            <a:srgbClr val="FBAE40"/>
          </p15:clr>
        </p15:guide>
        <p15:guide id="2" pos="38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1_Custom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15045" y="685800"/>
            <a:ext cx="10515600" cy="646331"/>
          </a:xfrm>
        </p:spPr>
        <p:txBody>
          <a:bodyPr anchor="t" anchorCtr="0">
            <a:spAutoFit/>
          </a:bodyPr>
          <a:lstStyle>
            <a:lvl1pPr>
              <a:defRPr sz="4000">
                <a:solidFill>
                  <a:schemeClr val="bg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a:xfrm>
            <a:off x="9067800" y="6356350"/>
            <a:ext cx="2743200" cy="365125"/>
          </a:xfrm>
          <a:prstGeom prst="rect">
            <a:avLst/>
          </a:prstGeom>
        </p:spPr>
        <p:txBody>
          <a:bodyPr/>
          <a:lstStyle>
            <a:lvl1pPr>
              <a:defRPr>
                <a:solidFill>
                  <a:schemeClr val="accent1">
                    <a:lumMod val="50000"/>
                  </a:schemeClr>
                </a:solidFill>
              </a:defRPr>
            </a:lvl1pPr>
          </a:lstStyle>
          <a:p>
            <a:fld id="{170862A5-B9BF-49AD-B48A-0A94CACC0B01}" type="slidenum">
              <a:rPr lang="en-US" smtClean="0"/>
              <a:t>‹#›</a:t>
            </a:fld>
            <a:endParaRPr lang="en-US" dirty="0"/>
          </a:p>
        </p:txBody>
      </p:sp>
    </p:spTree>
    <p:extLst>
      <p:ext uri="{BB962C8B-B14F-4D97-AF65-F5344CB8AC3E}">
        <p14:creationId xmlns:p14="http://schemas.microsoft.com/office/powerpoint/2010/main" val="175101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2">
          <p15:clr>
            <a:srgbClr val="FBAE40"/>
          </p15:clr>
        </p15:guide>
        <p15:guide id="2" pos="38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2_Custom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a:xfrm>
            <a:off x="9067800" y="6356350"/>
            <a:ext cx="2743200" cy="365125"/>
          </a:xfrm>
          <a:prstGeom prst="rect">
            <a:avLst/>
          </a:prstGeom>
        </p:spPr>
        <p:txBody>
          <a:bodyPr/>
          <a:lstStyle>
            <a:lvl1pPr>
              <a:defRPr>
                <a:solidFill>
                  <a:schemeClr val="accent1">
                    <a:lumMod val="50000"/>
                  </a:schemeClr>
                </a:solidFill>
              </a:defRPr>
            </a:lvl1pPr>
          </a:lstStyle>
          <a:p>
            <a:fld id="{170862A5-B9BF-49AD-B48A-0A94CACC0B01}" type="slidenum">
              <a:rPr lang="en-US" smtClean="0"/>
              <a:t>‹#›</a:t>
            </a:fld>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289092"/>
            <a:ext cx="12192097" cy="3533742"/>
          </a:xfrm>
          <a:prstGeom prst="rect">
            <a:avLst/>
          </a:prstGeom>
        </p:spPr>
      </p:pic>
      <p:sp>
        <p:nvSpPr>
          <p:cNvPr id="8" name="Rectangle 7"/>
          <p:cNvSpPr/>
          <p:nvPr/>
        </p:nvSpPr>
        <p:spPr>
          <a:xfrm>
            <a:off x="0" y="1960536"/>
            <a:ext cx="12460637" cy="2138766"/>
          </a:xfrm>
          <a:prstGeom prst="rect">
            <a:avLst/>
          </a:prstGeom>
          <a:solidFill>
            <a:schemeClr val="bg1">
              <a:alpha val="50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title" hasCustomPrompt="1"/>
          </p:nvPr>
        </p:nvSpPr>
        <p:spPr>
          <a:xfrm>
            <a:off x="838200" y="2311849"/>
            <a:ext cx="10515600" cy="1338828"/>
          </a:xfrm>
        </p:spPr>
        <p:txBody>
          <a:bodyPr>
            <a:spAutoFit/>
          </a:bodyPr>
          <a:lstStyle>
            <a:lvl1pPr algn="ctr">
              <a:defRPr sz="5000" b="1" baseline="0"/>
            </a:lvl1pPr>
          </a:lstStyle>
          <a:p>
            <a:r>
              <a:rPr lang="en-US" dirty="0"/>
              <a:t>NASA SCIENCE</a:t>
            </a:r>
            <a:br>
              <a:rPr lang="en-US" dirty="0"/>
            </a:br>
            <a:r>
              <a:rPr lang="en-US" sz="4000" b="0" dirty="0"/>
              <a:t>Subtitle Goes Here</a:t>
            </a:r>
            <a:endParaRPr lang="en-US" dirty="0"/>
          </a:p>
        </p:txBody>
      </p:sp>
    </p:spTree>
    <p:extLst>
      <p:ext uri="{BB962C8B-B14F-4D97-AF65-F5344CB8AC3E}">
        <p14:creationId xmlns:p14="http://schemas.microsoft.com/office/powerpoint/2010/main" val="348291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38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09600" y="4953000"/>
            <a:ext cx="6902196" cy="978729"/>
          </a:xfrm>
        </p:spPr>
        <p:txBody>
          <a:bodyPr wrap="square" anchor="t" anchorCtr="0">
            <a:spAutoFit/>
          </a:bodyPr>
          <a:lstStyle>
            <a:lvl1pPr algn="l">
              <a:defRPr sz="3200" b="1" i="0" baseline="0">
                <a:solidFill>
                  <a:schemeClr val="bg1"/>
                </a:solidFill>
                <a:latin typeface="Arial Narrow" charset="0"/>
                <a:ea typeface="Arial Narrow" charset="0"/>
                <a:cs typeface="Arial Narrow" charset="0"/>
              </a:defRPr>
            </a:lvl1pPr>
          </a:lstStyle>
          <a:p>
            <a:r>
              <a:rPr lang="en-US" dirty="0"/>
              <a:t>The New Animated Earth</a:t>
            </a:r>
            <a:br>
              <a:rPr lang="en-US" dirty="0"/>
            </a:br>
            <a:r>
              <a:rPr lang="en-US" dirty="0"/>
              <a:t>Science Division Template</a:t>
            </a:r>
          </a:p>
        </p:txBody>
      </p:sp>
      <p:sp>
        <p:nvSpPr>
          <p:cNvPr id="12" name="Text Placeholder 4"/>
          <p:cNvSpPr>
            <a:spLocks noGrp="1"/>
          </p:cNvSpPr>
          <p:nvPr>
            <p:ph type="body" sz="quarter" idx="10" hasCustomPrompt="1"/>
          </p:nvPr>
        </p:nvSpPr>
        <p:spPr>
          <a:xfrm>
            <a:off x="7668832" y="4928616"/>
            <a:ext cx="4048125" cy="313944"/>
          </a:xfrm>
        </p:spPr>
        <p:txBody>
          <a:bodyPr>
            <a:normAutofit/>
          </a:bodyPr>
          <a:lstStyle>
            <a:lvl1pPr marL="0" indent="0" algn="r">
              <a:buNone/>
              <a:defRPr sz="1800" b="1" baseline="0">
                <a:solidFill>
                  <a:srgbClr val="244D60"/>
                </a:solidFill>
              </a:defRPr>
            </a:lvl1pPr>
            <a:lvl2pPr algn="r">
              <a:defRPr/>
            </a:lvl2pPr>
            <a:lvl3pPr algn="r">
              <a:defRPr/>
            </a:lvl3pPr>
            <a:lvl4pPr algn="r">
              <a:defRPr/>
            </a:lvl4pPr>
            <a:lvl5pPr algn="r">
              <a:defRPr/>
            </a:lvl5pPr>
          </a:lstStyle>
          <a:p>
            <a:pPr marL="228600" marR="0" lvl="0" indent="-228600" algn="r" defTabSz="914400" rtl="0" eaLnBrk="1" fontAlgn="auto" latinLnBrk="0" hangingPunct="1">
              <a:lnSpc>
                <a:spcPct val="90000"/>
              </a:lnSpc>
              <a:spcBef>
                <a:spcPts val="1000"/>
              </a:spcBef>
              <a:spcAft>
                <a:spcPts val="0"/>
              </a:spcAft>
              <a:buClrTx/>
              <a:buSzTx/>
              <a:tabLst/>
              <a:defRPr/>
            </a:pPr>
            <a:r>
              <a:rPr lang="en-US" dirty="0"/>
              <a:t>Presenter Name</a:t>
            </a:r>
          </a:p>
        </p:txBody>
      </p:sp>
      <p:sp>
        <p:nvSpPr>
          <p:cNvPr id="13" name="Text Placeholder 3"/>
          <p:cNvSpPr>
            <a:spLocks noGrp="1"/>
          </p:cNvSpPr>
          <p:nvPr>
            <p:ph type="body" sz="quarter" idx="11" hasCustomPrompt="1"/>
          </p:nvPr>
        </p:nvSpPr>
        <p:spPr>
          <a:xfrm>
            <a:off x="7644765" y="5254435"/>
            <a:ext cx="4071938" cy="1012825"/>
          </a:xfrm>
        </p:spPr>
        <p:txBody>
          <a:bodyPr>
            <a:noAutofit/>
          </a:bodyPr>
          <a:lstStyle>
            <a:lvl1pPr marL="0" indent="0" algn="r">
              <a:spcBef>
                <a:spcPts val="400"/>
              </a:spcBef>
              <a:buFont typeface="Arial" charset="0"/>
              <a:buNone/>
              <a:defRPr sz="1800" baseline="0">
                <a:solidFill>
                  <a:srgbClr val="244D60"/>
                </a:solidFill>
              </a:defRPr>
            </a:lvl1pPr>
            <a:lvl2pPr marL="457200" indent="0" algn="r">
              <a:buFont typeface="Arial" charset="0"/>
              <a:buNone/>
              <a:defRPr sz="1800">
                <a:solidFill>
                  <a:srgbClr val="244D60"/>
                </a:solidFill>
              </a:defRPr>
            </a:lvl2pPr>
            <a:lvl3pPr marL="914400" indent="0" algn="r">
              <a:buFont typeface="Arial" charset="0"/>
              <a:buNone/>
              <a:defRPr sz="1800">
                <a:solidFill>
                  <a:srgbClr val="244D60"/>
                </a:solidFill>
              </a:defRPr>
            </a:lvl3pPr>
            <a:lvl4pPr marL="1371600" indent="0" algn="r">
              <a:buFont typeface="Arial" charset="0"/>
              <a:buNone/>
              <a:defRPr sz="1800">
                <a:solidFill>
                  <a:srgbClr val="244D60"/>
                </a:solidFill>
              </a:defRPr>
            </a:lvl4pPr>
            <a:lvl5pPr marL="1828800" indent="0" algn="r">
              <a:buFont typeface="Arial" charset="0"/>
              <a:buNone/>
              <a:defRPr sz="1800">
                <a:solidFill>
                  <a:srgbClr val="244D60"/>
                </a:solidFill>
              </a:defRPr>
            </a:lvl5pPr>
          </a:lstStyle>
          <a:p>
            <a:pPr lvl="0"/>
            <a:r>
              <a:rPr lang="en-US" dirty="0"/>
              <a:t>Title</a:t>
            </a:r>
          </a:p>
          <a:p>
            <a:pPr lvl="0"/>
            <a:r>
              <a:rPr lang="en-US" dirty="0"/>
              <a:t>Organization</a:t>
            </a:r>
          </a:p>
          <a:p>
            <a:pPr lvl="0"/>
            <a:r>
              <a:rPr lang="en-US" dirty="0"/>
              <a:t>Contact</a:t>
            </a:r>
          </a:p>
        </p:txBody>
      </p:sp>
      <p:sp>
        <p:nvSpPr>
          <p:cNvPr id="14" name="Text Placeholder 3"/>
          <p:cNvSpPr>
            <a:spLocks noGrp="1"/>
          </p:cNvSpPr>
          <p:nvPr>
            <p:ph type="body" sz="quarter" idx="12" hasCustomPrompt="1"/>
          </p:nvPr>
        </p:nvSpPr>
        <p:spPr>
          <a:xfrm>
            <a:off x="7644765" y="6339395"/>
            <a:ext cx="4071938" cy="317437"/>
          </a:xfrm>
        </p:spPr>
        <p:txBody>
          <a:bodyPr>
            <a:noAutofit/>
          </a:bodyPr>
          <a:lstStyle>
            <a:lvl1pPr marL="0" indent="0" algn="r">
              <a:spcBef>
                <a:spcPts val="400"/>
              </a:spcBef>
              <a:buFont typeface="Arial" charset="0"/>
              <a:buNone/>
              <a:defRPr sz="1400" baseline="0">
                <a:solidFill>
                  <a:srgbClr val="244D60"/>
                </a:solidFill>
              </a:defRPr>
            </a:lvl1pPr>
            <a:lvl2pPr marL="457200" indent="0" algn="r">
              <a:buFont typeface="Arial" charset="0"/>
              <a:buNone/>
              <a:defRPr sz="1800">
                <a:solidFill>
                  <a:srgbClr val="244D60"/>
                </a:solidFill>
              </a:defRPr>
            </a:lvl2pPr>
            <a:lvl3pPr marL="914400" indent="0" algn="r">
              <a:buFont typeface="Arial" charset="0"/>
              <a:buNone/>
              <a:defRPr sz="1800">
                <a:solidFill>
                  <a:srgbClr val="244D60"/>
                </a:solidFill>
              </a:defRPr>
            </a:lvl3pPr>
            <a:lvl4pPr marL="1371600" indent="0" algn="r">
              <a:buFont typeface="Arial" charset="0"/>
              <a:buNone/>
              <a:defRPr sz="1800">
                <a:solidFill>
                  <a:srgbClr val="244D60"/>
                </a:solidFill>
              </a:defRPr>
            </a:lvl4pPr>
            <a:lvl5pPr marL="1828800" indent="0" algn="r">
              <a:buFont typeface="Arial" charset="0"/>
              <a:buNone/>
              <a:defRPr sz="1800">
                <a:solidFill>
                  <a:srgbClr val="244D60"/>
                </a:solidFill>
              </a:defRPr>
            </a:lvl5pPr>
          </a:lstStyle>
          <a:p>
            <a:pPr lvl="0"/>
            <a:r>
              <a:rPr lang="en-US" dirty="0"/>
              <a:t>MONTH YEAR</a:t>
            </a:r>
          </a:p>
        </p:txBody>
      </p:sp>
    </p:spTree>
    <p:extLst>
      <p:ext uri="{BB962C8B-B14F-4D97-AF65-F5344CB8AC3E}">
        <p14:creationId xmlns:p14="http://schemas.microsoft.com/office/powerpoint/2010/main" val="126249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120">
          <p15:clr>
            <a:srgbClr val="FBAE40"/>
          </p15:clr>
        </p15:guide>
        <p15:guide id="2" pos="38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xfrm>
            <a:off x="8610600" y="6356350"/>
            <a:ext cx="2743200" cy="365125"/>
          </a:xfrm>
          <a:prstGeom prst="rect">
            <a:avLst/>
          </a:prstGeom>
          <a:ln/>
        </p:spPr>
        <p:txBody>
          <a:bodyPr/>
          <a:lstStyle>
            <a:lvl1pPr>
              <a:defRPr/>
            </a:lvl1pPr>
          </a:lstStyle>
          <a:p>
            <a:fld id="{170862A5-B9BF-49AD-B48A-0A94CACC0B01}" type="slidenum">
              <a:rPr lang="en-US" smtClean="0"/>
              <a:t>‹#›</a:t>
            </a:fld>
            <a:endParaRPr lang="en-US" dirty="0"/>
          </a:p>
        </p:txBody>
      </p:sp>
    </p:spTree>
    <p:extLst>
      <p:ext uri="{BB962C8B-B14F-4D97-AF65-F5344CB8AC3E}">
        <p14:creationId xmlns:p14="http://schemas.microsoft.com/office/powerpoint/2010/main" val="314064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itle &amp; Subtitle">
    <p:bg>
      <p:bgPr>
        <a:solidFill>
          <a:srgbClr val="A6AAA8"/>
        </a:solidFill>
        <a:effectLst/>
      </p:bgPr>
    </p:bg>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a:xfrm>
            <a:off x="9067800" y="6356350"/>
            <a:ext cx="2743200" cy="365125"/>
          </a:xfrm>
          <a:prstGeom prst="rect">
            <a:avLst/>
          </a:prstGeom>
        </p:spPr>
        <p:txBody>
          <a:bodyPr/>
          <a:lstStyle>
            <a:lvl1pPr algn="r">
              <a:defRPr sz="1200">
                <a:solidFill>
                  <a:srgbClr val="39699C"/>
                </a:solidFill>
              </a:defRPr>
            </a:lvl1pPr>
          </a:lstStyle>
          <a:p>
            <a:fld id="{170862A5-B9BF-49AD-B48A-0A94CACC0B01}" type="slidenum">
              <a:rPr lang="en-US" smtClean="0"/>
              <a:t>‹#›</a:t>
            </a:fld>
            <a:endParaRPr lang="en-US" dirty="0"/>
          </a:p>
        </p:txBody>
      </p:sp>
    </p:spTree>
    <p:extLst>
      <p:ext uri="{BB962C8B-B14F-4D97-AF65-F5344CB8AC3E}">
        <p14:creationId xmlns:p14="http://schemas.microsoft.com/office/powerpoint/2010/main" val="177710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cSld name="3_Title Slide">
    <p:spTree>
      <p:nvGrpSpPr>
        <p:cNvPr id="1" name=""/>
        <p:cNvGrpSpPr/>
        <p:nvPr/>
      </p:nvGrpSpPr>
      <p:grpSpPr>
        <a:xfrm>
          <a:off x="0" y="0"/>
          <a:ext cx="0" cy="0"/>
          <a:chOff x="0" y="0"/>
          <a:chExt cx="0" cy="0"/>
        </a:xfrm>
      </p:grpSpPr>
      <p:sp>
        <p:nvSpPr>
          <p:cNvPr id="4" name="Rectangle 4"/>
          <p:cNvSpPr>
            <a:spLocks noGrp="1" noChangeArrowheads="1"/>
          </p:cNvSpPr>
          <p:nvPr/>
        </p:nvSpPr>
        <p:spPr bwMode="auto">
          <a:xfrm>
            <a:off x="10566400" y="6618288"/>
            <a:ext cx="16256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400" b="0" dirty="0"/>
          </a:p>
        </p:txBody>
      </p:sp>
      <p:sp>
        <p:nvSpPr>
          <p:cNvPr id="7" name="Slide Number Placeholder 4"/>
          <p:cNvSpPr>
            <a:spLocks noGrp="1"/>
          </p:cNvSpPr>
          <p:nvPr>
            <p:ph type="sldNum" sz="quarter" idx="12"/>
          </p:nvPr>
        </p:nvSpPr>
        <p:spPr>
          <a:xfrm>
            <a:off x="9067800" y="6356350"/>
            <a:ext cx="2743200" cy="365125"/>
          </a:xfrm>
          <a:prstGeom prst="rect">
            <a:avLst/>
          </a:prstGeom>
        </p:spPr>
        <p:txBody>
          <a:bodyPr/>
          <a:lstStyle>
            <a:lvl1pPr algn="r">
              <a:defRPr sz="1200">
                <a:solidFill>
                  <a:srgbClr val="39699C"/>
                </a:solidFill>
              </a:defRPr>
            </a:lvl1pPr>
          </a:lstStyle>
          <a:p>
            <a:fld id="{170862A5-B9BF-49AD-B48A-0A94CACC0B01}" type="slidenum">
              <a:rPr lang="en-US" smtClean="0"/>
              <a:t>‹#›</a:t>
            </a:fld>
            <a:endParaRPr lang="en-US" dirty="0"/>
          </a:p>
        </p:txBody>
      </p:sp>
    </p:spTree>
    <p:extLst>
      <p:ext uri="{BB962C8B-B14F-4D97-AF65-F5344CB8AC3E}">
        <p14:creationId xmlns:p14="http://schemas.microsoft.com/office/powerpoint/2010/main" val="4053882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9067800" y="6356350"/>
            <a:ext cx="2743200" cy="365125"/>
          </a:xfrm>
          <a:prstGeom prst="rect">
            <a:avLst/>
          </a:prstGeom>
        </p:spPr>
        <p:txBody>
          <a:bodyPr/>
          <a:lstStyle>
            <a:lvl1pPr algn="r">
              <a:defRPr sz="1200">
                <a:solidFill>
                  <a:srgbClr val="39699C"/>
                </a:solidFill>
              </a:defRPr>
            </a:lvl1pPr>
          </a:lstStyle>
          <a:p>
            <a:fld id="{170862A5-B9BF-49AD-B48A-0A94CACC0B01}" type="slidenum">
              <a:rPr lang="en-US" smtClean="0"/>
              <a:t>‹#›</a:t>
            </a:fld>
            <a:endParaRPr lang="en-US" dirty="0"/>
          </a:p>
        </p:txBody>
      </p:sp>
    </p:spTree>
    <p:extLst>
      <p:ext uri="{BB962C8B-B14F-4D97-AF65-F5344CB8AC3E}">
        <p14:creationId xmlns:p14="http://schemas.microsoft.com/office/powerpoint/2010/main" val="218600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F645D-CBF3-BBAC-E9D3-781847EC86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BA6AF-237A-3BC1-71A1-E4EE082A75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69307B-025C-B8F1-2B38-0F404AB26A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48C51C-A32A-444B-00C4-07AFF3C5E2E6}"/>
              </a:ext>
            </a:extLst>
          </p:cNvPr>
          <p:cNvSpPr>
            <a:spLocks noGrp="1"/>
          </p:cNvSpPr>
          <p:nvPr>
            <p:ph type="dt" sz="half" idx="10"/>
          </p:nvPr>
        </p:nvSpPr>
        <p:spPr/>
        <p:txBody>
          <a:bodyPr/>
          <a:lstStyle/>
          <a:p>
            <a:fld id="{FFDEEBE4-95DD-914A-97A3-E411429546EB}" type="datetimeFigureOut">
              <a:rPr lang="en-US" smtClean="0"/>
              <a:t>10/18/24</a:t>
            </a:fld>
            <a:endParaRPr lang="en-US"/>
          </a:p>
        </p:txBody>
      </p:sp>
      <p:sp>
        <p:nvSpPr>
          <p:cNvPr id="6" name="Footer Placeholder 5">
            <a:extLst>
              <a:ext uri="{FF2B5EF4-FFF2-40B4-BE49-F238E27FC236}">
                <a16:creationId xmlns:a16="http://schemas.microsoft.com/office/drawing/2014/main" id="{7A53E861-76C4-E15F-B447-098A483920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E99124-0F8A-AC29-E5AC-A8DB7B3E185F}"/>
              </a:ext>
            </a:extLst>
          </p:cNvPr>
          <p:cNvSpPr>
            <a:spLocks noGrp="1"/>
          </p:cNvSpPr>
          <p:nvPr>
            <p:ph type="sldNum" sz="quarter" idx="12"/>
          </p:nvPr>
        </p:nvSpPr>
        <p:spPr/>
        <p:txBody>
          <a:bodyPr/>
          <a:lstStyle/>
          <a:p>
            <a:fld id="{A94D5C93-6E3F-2942-875C-349F41DE1211}" type="slidenum">
              <a:rPr lang="en-US" smtClean="0"/>
              <a:t>‹#›</a:t>
            </a:fld>
            <a:endParaRPr lang="en-US"/>
          </a:p>
        </p:txBody>
      </p:sp>
    </p:spTree>
    <p:extLst>
      <p:ext uri="{BB962C8B-B14F-4D97-AF65-F5344CB8AC3E}">
        <p14:creationId xmlns:p14="http://schemas.microsoft.com/office/powerpoint/2010/main" val="39577458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12"/>
          </p:nvPr>
        </p:nvSpPr>
        <p:spPr>
          <a:xfrm>
            <a:off x="9067800" y="6356350"/>
            <a:ext cx="2743200" cy="365125"/>
          </a:xfrm>
          <a:prstGeom prst="rect">
            <a:avLst/>
          </a:prstGeom>
        </p:spPr>
        <p:txBody>
          <a:bodyPr/>
          <a:lstStyle>
            <a:lvl1pPr algn="r">
              <a:defRPr sz="1200">
                <a:solidFill>
                  <a:srgbClr val="39699C"/>
                </a:solidFill>
              </a:defRPr>
            </a:lvl1pPr>
          </a:lstStyle>
          <a:p>
            <a:fld id="{170862A5-B9BF-49AD-B48A-0A94CACC0B01}" type="slidenum">
              <a:rPr lang="en-US" smtClean="0"/>
              <a:t>‹#›</a:t>
            </a:fld>
            <a:endParaRPr lang="en-US" dirty="0"/>
          </a:p>
        </p:txBody>
      </p:sp>
    </p:spTree>
    <p:extLst>
      <p:ext uri="{BB962C8B-B14F-4D97-AF65-F5344CB8AC3E}">
        <p14:creationId xmlns:p14="http://schemas.microsoft.com/office/powerpoint/2010/main" val="221771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4867" y="74614"/>
            <a:ext cx="10219267" cy="854075"/>
          </a:xfrm>
        </p:spPr>
        <p:txBody>
          <a:bodyPr/>
          <a:lstStyle/>
          <a:p>
            <a:r>
              <a:rPr lang="en-US"/>
              <a:t>Click to edit Master title style</a:t>
            </a:r>
          </a:p>
        </p:txBody>
      </p:sp>
      <p:sp>
        <p:nvSpPr>
          <p:cNvPr id="3" name="Text Placeholder 2"/>
          <p:cNvSpPr>
            <a:spLocks noGrp="1"/>
          </p:cNvSpPr>
          <p:nvPr>
            <p:ph type="body" sz="half" idx="1"/>
          </p:nvPr>
        </p:nvSpPr>
        <p:spPr>
          <a:xfrm>
            <a:off x="1284817" y="1290638"/>
            <a:ext cx="5128683" cy="5137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701" y="1290638"/>
            <a:ext cx="5128684" cy="5137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p:cNvSpPr>
            <a:spLocks noGrp="1"/>
          </p:cNvSpPr>
          <p:nvPr>
            <p:ph type="sldNum" sz="quarter" idx="12"/>
          </p:nvPr>
        </p:nvSpPr>
        <p:spPr>
          <a:xfrm>
            <a:off x="9067800" y="6356350"/>
            <a:ext cx="2743200" cy="365125"/>
          </a:xfrm>
          <a:prstGeom prst="rect">
            <a:avLst/>
          </a:prstGeom>
        </p:spPr>
        <p:txBody>
          <a:bodyPr/>
          <a:lstStyle>
            <a:lvl1pPr algn="r">
              <a:defRPr sz="1200">
                <a:solidFill>
                  <a:srgbClr val="39699C"/>
                </a:solidFill>
              </a:defRPr>
            </a:lvl1pPr>
          </a:lstStyle>
          <a:p>
            <a:fld id="{170862A5-B9BF-49AD-B48A-0A94CACC0B01}" type="slidenum">
              <a:rPr lang="en-US" smtClean="0"/>
              <a:t>‹#›</a:t>
            </a:fld>
            <a:endParaRPr lang="en-US" dirty="0"/>
          </a:p>
        </p:txBody>
      </p:sp>
    </p:spTree>
    <p:extLst>
      <p:ext uri="{BB962C8B-B14F-4D97-AF65-F5344CB8AC3E}">
        <p14:creationId xmlns:p14="http://schemas.microsoft.com/office/powerpoint/2010/main" val="399974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0"/>
            <a:ext cx="10515600" cy="646331"/>
          </a:xfrm>
        </p:spPr>
        <p:txBody>
          <a:bodyPr anchor="t" anchorCtr="0">
            <a:spAutoFit/>
          </a:bodyPr>
          <a:lstStyle>
            <a:lvl1pPr>
              <a:defRPr sz="4000"/>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9067800" y="6356350"/>
            <a:ext cx="2743200" cy="365125"/>
          </a:xfrm>
        </p:spPr>
        <p:txBody>
          <a:bodyPr/>
          <a:lstStyle/>
          <a:p>
            <a:fld id="{786A64DB-DBB3-CA48-993E-0DE1651AF3A6}" type="slidenum">
              <a:rPr lang="en-US" smtClean="0"/>
              <a:t>‹#›</a:t>
            </a:fld>
            <a:endParaRPr lang="en-US" dirty="0"/>
          </a:p>
        </p:txBody>
      </p:sp>
      <p:sp>
        <p:nvSpPr>
          <p:cNvPr id="4" name="Content Placeholder 2"/>
          <p:cNvSpPr>
            <a:spLocks noGrp="1"/>
          </p:cNvSpPr>
          <p:nvPr>
            <p:ph idx="1"/>
          </p:nvPr>
        </p:nvSpPr>
        <p:spPr>
          <a:xfrm>
            <a:off x="838200" y="1825625"/>
            <a:ext cx="10515600" cy="4351338"/>
          </a:xfrm>
        </p:spPr>
        <p:txBody>
          <a:bodyPr/>
          <a:lstStyle>
            <a:lvl1pPr>
              <a:defRPr>
                <a:solidFill>
                  <a:srgbClr val="363A6B"/>
                </a:solidFill>
              </a:defRPr>
            </a:lvl1pPr>
            <a:lvl2pPr marL="685800" indent="-228600">
              <a:buClr>
                <a:srgbClr val="363A6B"/>
              </a:buClr>
              <a:buFont typeface=".AppleSystemUIFont" charset="-120"/>
              <a:buChar char="-"/>
              <a:defRPr>
                <a:solidFill>
                  <a:srgbClr val="363A6B"/>
                </a:solidFill>
              </a:defRPr>
            </a:lvl2pPr>
            <a:lvl3pPr marL="1143000" indent="-228600">
              <a:buClr>
                <a:srgbClr val="363A6B"/>
              </a:buClr>
              <a:buFont typeface=".AppleSystemUIFont" charset="-120"/>
              <a:buChar char="-"/>
              <a:defRPr>
                <a:solidFill>
                  <a:srgbClr val="363A6B"/>
                </a:solidFill>
              </a:defRPr>
            </a:lvl3pPr>
            <a:lvl4pPr marL="1600200" indent="-228600">
              <a:buClr>
                <a:srgbClr val="363A6B"/>
              </a:buClr>
              <a:buFont typeface=".AppleSystemUIFont" charset="-120"/>
              <a:buChar char="-"/>
              <a:defRPr b="0">
                <a:solidFill>
                  <a:srgbClr val="363A6B"/>
                </a:solidFill>
              </a:defRPr>
            </a:lvl4pPr>
            <a:lvl5pPr marL="2057400" indent="-228600">
              <a:buClr>
                <a:srgbClr val="363A6B"/>
              </a:buClr>
              <a:buFont typeface=".AppleSystemUIFont" charset="-120"/>
              <a:buChar char="-"/>
              <a:defRPr b="0">
                <a:solidFill>
                  <a:srgbClr val="363A6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3F0314C1-0A43-3A4D-857D-AC6DDEF46E36}"/>
              </a:ext>
            </a:extLst>
          </p:cNvPr>
          <p:cNvPicPr>
            <a:picLocks noChangeAspect="1"/>
          </p:cNvPicPr>
          <p:nvPr userDrawn="1"/>
        </p:nvPicPr>
        <p:blipFill>
          <a:blip r:embed="rId2"/>
          <a:stretch>
            <a:fillRect/>
          </a:stretch>
        </p:blipFill>
        <p:spPr>
          <a:xfrm>
            <a:off x="11422380" y="14237"/>
            <a:ext cx="777240" cy="645541"/>
          </a:xfrm>
          <a:prstGeom prst="rect">
            <a:avLst/>
          </a:prstGeom>
        </p:spPr>
      </p:pic>
    </p:spTree>
    <p:extLst>
      <p:ext uri="{BB962C8B-B14F-4D97-AF65-F5344CB8AC3E}">
        <p14:creationId xmlns:p14="http://schemas.microsoft.com/office/powerpoint/2010/main" val="386665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2">
          <p15:clr>
            <a:srgbClr val="FBAE40"/>
          </p15:clr>
        </p15:guide>
        <p15:guide id="2" pos="52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59E9F-3EFC-1244-86C7-0B5F0246C6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7D9751-0894-4D40-8862-732B6659BF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829B65-5A82-8141-8354-1AB20CF87015}"/>
              </a:ext>
            </a:extLst>
          </p:cNvPr>
          <p:cNvSpPr>
            <a:spLocks noGrp="1"/>
          </p:cNvSpPr>
          <p:nvPr>
            <p:ph type="dt" sz="half" idx="10"/>
          </p:nvPr>
        </p:nvSpPr>
        <p:spPr/>
        <p:txBody>
          <a:bodyPr/>
          <a:lstStyle/>
          <a:p>
            <a:fld id="{8B6A64D8-3169-D946-9F7D-461C22AB481C}" type="datetimeFigureOut">
              <a:rPr lang="en-US" smtClean="0"/>
              <a:t>10/18/24</a:t>
            </a:fld>
            <a:endParaRPr lang="en-US"/>
          </a:p>
        </p:txBody>
      </p:sp>
      <p:sp>
        <p:nvSpPr>
          <p:cNvPr id="5" name="Footer Placeholder 4">
            <a:extLst>
              <a:ext uri="{FF2B5EF4-FFF2-40B4-BE49-F238E27FC236}">
                <a16:creationId xmlns:a16="http://schemas.microsoft.com/office/drawing/2014/main" id="{6101D5E7-BB72-6245-B4CE-F973582FD9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CE20E-26C0-A94B-A910-232E3186FE5E}"/>
              </a:ext>
            </a:extLst>
          </p:cNvPr>
          <p:cNvSpPr>
            <a:spLocks noGrp="1"/>
          </p:cNvSpPr>
          <p:nvPr>
            <p:ph type="sldNum" sz="quarter" idx="12"/>
          </p:nvPr>
        </p:nvSpPr>
        <p:spPr/>
        <p:txBody>
          <a:bodyPr/>
          <a:lstStyle/>
          <a:p>
            <a:fld id="{F150556A-5734-2C4E-9AA7-E9EB373722AF}" type="slidenum">
              <a:rPr lang="en-US" smtClean="0"/>
              <a:t>‹#›</a:t>
            </a:fld>
            <a:endParaRPr lang="en-US"/>
          </a:p>
        </p:txBody>
      </p:sp>
      <p:pic>
        <p:nvPicPr>
          <p:cNvPr id="8" name="Picture 7">
            <a:extLst>
              <a:ext uri="{FF2B5EF4-FFF2-40B4-BE49-F238E27FC236}">
                <a16:creationId xmlns:a16="http://schemas.microsoft.com/office/drawing/2014/main" id="{C30F4FC0-DD6B-0041-A667-252C4EB1CA40}"/>
              </a:ext>
            </a:extLst>
          </p:cNvPr>
          <p:cNvPicPr>
            <a:picLocks noChangeAspect="1"/>
          </p:cNvPicPr>
          <p:nvPr userDrawn="1"/>
        </p:nvPicPr>
        <p:blipFill>
          <a:blip r:embed="rId2"/>
          <a:stretch>
            <a:fillRect/>
          </a:stretch>
        </p:blipFill>
        <p:spPr>
          <a:xfrm>
            <a:off x="11414760" y="0"/>
            <a:ext cx="777240" cy="645541"/>
          </a:xfrm>
          <a:prstGeom prst="rect">
            <a:avLst/>
          </a:prstGeom>
        </p:spPr>
      </p:pic>
      <p:pic>
        <p:nvPicPr>
          <p:cNvPr id="10" name="Google Shape;74;p12">
            <a:extLst>
              <a:ext uri="{FF2B5EF4-FFF2-40B4-BE49-F238E27FC236}">
                <a16:creationId xmlns:a16="http://schemas.microsoft.com/office/drawing/2014/main" id="{378C095A-B28F-C942-86D8-F11A67EB62A7}"/>
              </a:ext>
            </a:extLst>
          </p:cNvPr>
          <p:cNvPicPr preferRelativeResize="0">
            <a:picLocks noChangeAspect="1"/>
          </p:cNvPicPr>
          <p:nvPr userDrawn="1"/>
        </p:nvPicPr>
        <p:blipFill rotWithShape="1">
          <a:blip r:embed="rId3">
            <a:alphaModFix/>
          </a:blip>
          <a:srcRect/>
          <a:stretch/>
        </p:blipFill>
        <p:spPr>
          <a:xfrm>
            <a:off x="0" y="0"/>
            <a:ext cx="1818640" cy="1093487"/>
          </a:xfrm>
          <a:prstGeom prst="rect">
            <a:avLst/>
          </a:prstGeom>
          <a:noFill/>
          <a:ln>
            <a:noFill/>
          </a:ln>
        </p:spPr>
      </p:pic>
    </p:spTree>
    <p:extLst>
      <p:ext uri="{BB962C8B-B14F-4D97-AF65-F5344CB8AC3E}">
        <p14:creationId xmlns:p14="http://schemas.microsoft.com/office/powerpoint/2010/main" val="2575319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A4A98-39F6-58A6-3414-56B6C9B99A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D7A7AE-71D0-9407-6318-492679029F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E02FBF-0B62-A686-88B0-8C33FA97E6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A1509D-D674-0C4B-A371-DCF71C2C6A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F3AC57-F79C-4809-FB1E-E6B6739432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DE28E3-F56B-6DCD-A141-DC64631D4539}"/>
              </a:ext>
            </a:extLst>
          </p:cNvPr>
          <p:cNvSpPr>
            <a:spLocks noGrp="1"/>
          </p:cNvSpPr>
          <p:nvPr>
            <p:ph type="dt" sz="half" idx="10"/>
          </p:nvPr>
        </p:nvSpPr>
        <p:spPr/>
        <p:txBody>
          <a:bodyPr/>
          <a:lstStyle/>
          <a:p>
            <a:fld id="{FFDEEBE4-95DD-914A-97A3-E411429546EB}" type="datetimeFigureOut">
              <a:rPr lang="en-US" smtClean="0"/>
              <a:t>10/18/24</a:t>
            </a:fld>
            <a:endParaRPr lang="en-US"/>
          </a:p>
        </p:txBody>
      </p:sp>
      <p:sp>
        <p:nvSpPr>
          <p:cNvPr id="8" name="Footer Placeholder 7">
            <a:extLst>
              <a:ext uri="{FF2B5EF4-FFF2-40B4-BE49-F238E27FC236}">
                <a16:creationId xmlns:a16="http://schemas.microsoft.com/office/drawing/2014/main" id="{CA253291-C0D0-2A01-0286-BD1578517C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EA732C-D3F3-F775-9546-51A069A990F3}"/>
              </a:ext>
            </a:extLst>
          </p:cNvPr>
          <p:cNvSpPr>
            <a:spLocks noGrp="1"/>
          </p:cNvSpPr>
          <p:nvPr>
            <p:ph type="sldNum" sz="quarter" idx="12"/>
          </p:nvPr>
        </p:nvSpPr>
        <p:spPr/>
        <p:txBody>
          <a:bodyPr/>
          <a:lstStyle/>
          <a:p>
            <a:fld id="{A94D5C93-6E3F-2942-875C-349F41DE1211}" type="slidenum">
              <a:rPr lang="en-US" smtClean="0"/>
              <a:t>‹#›</a:t>
            </a:fld>
            <a:endParaRPr lang="en-US"/>
          </a:p>
        </p:txBody>
      </p:sp>
    </p:spTree>
    <p:extLst>
      <p:ext uri="{BB962C8B-B14F-4D97-AF65-F5344CB8AC3E}">
        <p14:creationId xmlns:p14="http://schemas.microsoft.com/office/powerpoint/2010/main" val="3499683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69176-C77F-D0C8-489C-B8B6AA615F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87DE62-8954-80FB-3C07-76C6BEF4DC42}"/>
              </a:ext>
            </a:extLst>
          </p:cNvPr>
          <p:cNvSpPr>
            <a:spLocks noGrp="1"/>
          </p:cNvSpPr>
          <p:nvPr>
            <p:ph type="dt" sz="half" idx="10"/>
          </p:nvPr>
        </p:nvSpPr>
        <p:spPr/>
        <p:txBody>
          <a:bodyPr/>
          <a:lstStyle/>
          <a:p>
            <a:fld id="{FFDEEBE4-95DD-914A-97A3-E411429546EB}" type="datetimeFigureOut">
              <a:rPr lang="en-US" smtClean="0"/>
              <a:t>10/18/24</a:t>
            </a:fld>
            <a:endParaRPr lang="en-US"/>
          </a:p>
        </p:txBody>
      </p:sp>
      <p:sp>
        <p:nvSpPr>
          <p:cNvPr id="4" name="Footer Placeholder 3">
            <a:extLst>
              <a:ext uri="{FF2B5EF4-FFF2-40B4-BE49-F238E27FC236}">
                <a16:creationId xmlns:a16="http://schemas.microsoft.com/office/drawing/2014/main" id="{2D274EAE-9721-1A74-9C05-A366869970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8D27BE-C2A1-B84C-7A49-2F41C3B17985}"/>
              </a:ext>
            </a:extLst>
          </p:cNvPr>
          <p:cNvSpPr>
            <a:spLocks noGrp="1"/>
          </p:cNvSpPr>
          <p:nvPr>
            <p:ph type="sldNum" sz="quarter" idx="12"/>
          </p:nvPr>
        </p:nvSpPr>
        <p:spPr/>
        <p:txBody>
          <a:bodyPr/>
          <a:lstStyle/>
          <a:p>
            <a:fld id="{A94D5C93-6E3F-2942-875C-349F41DE1211}" type="slidenum">
              <a:rPr lang="en-US" smtClean="0"/>
              <a:t>‹#›</a:t>
            </a:fld>
            <a:endParaRPr lang="en-US"/>
          </a:p>
        </p:txBody>
      </p:sp>
    </p:spTree>
    <p:extLst>
      <p:ext uri="{BB962C8B-B14F-4D97-AF65-F5344CB8AC3E}">
        <p14:creationId xmlns:p14="http://schemas.microsoft.com/office/powerpoint/2010/main" val="2426579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273268-255A-6646-8583-7653E4C3DA1D}"/>
              </a:ext>
            </a:extLst>
          </p:cNvPr>
          <p:cNvSpPr>
            <a:spLocks noGrp="1"/>
          </p:cNvSpPr>
          <p:nvPr>
            <p:ph type="dt" sz="half" idx="10"/>
          </p:nvPr>
        </p:nvSpPr>
        <p:spPr/>
        <p:txBody>
          <a:bodyPr/>
          <a:lstStyle/>
          <a:p>
            <a:fld id="{FFDEEBE4-95DD-914A-97A3-E411429546EB}" type="datetimeFigureOut">
              <a:rPr lang="en-US" smtClean="0"/>
              <a:t>10/18/24</a:t>
            </a:fld>
            <a:endParaRPr lang="en-US"/>
          </a:p>
        </p:txBody>
      </p:sp>
      <p:sp>
        <p:nvSpPr>
          <p:cNvPr id="3" name="Footer Placeholder 2">
            <a:extLst>
              <a:ext uri="{FF2B5EF4-FFF2-40B4-BE49-F238E27FC236}">
                <a16:creationId xmlns:a16="http://schemas.microsoft.com/office/drawing/2014/main" id="{5442ACB1-8516-C6DD-3FD9-24009D0F51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3DB1B7-3723-DD1D-6DE7-010AA45BB4A7}"/>
              </a:ext>
            </a:extLst>
          </p:cNvPr>
          <p:cNvSpPr>
            <a:spLocks noGrp="1"/>
          </p:cNvSpPr>
          <p:nvPr>
            <p:ph type="sldNum" sz="quarter" idx="12"/>
          </p:nvPr>
        </p:nvSpPr>
        <p:spPr/>
        <p:txBody>
          <a:bodyPr/>
          <a:lstStyle/>
          <a:p>
            <a:fld id="{A94D5C93-6E3F-2942-875C-349F41DE1211}" type="slidenum">
              <a:rPr lang="en-US" smtClean="0"/>
              <a:t>‹#›</a:t>
            </a:fld>
            <a:endParaRPr lang="en-US"/>
          </a:p>
        </p:txBody>
      </p:sp>
    </p:spTree>
    <p:extLst>
      <p:ext uri="{BB962C8B-B14F-4D97-AF65-F5344CB8AC3E}">
        <p14:creationId xmlns:p14="http://schemas.microsoft.com/office/powerpoint/2010/main" val="772269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53671-DC19-88A2-C2C6-9D51D1A034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C7E1E0-ED10-E1FA-4109-7CF9ABCD88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5551DF-C085-DA9C-66EE-2081429D2F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3E713-16D0-3DCA-3C40-7FD6B1C3CD39}"/>
              </a:ext>
            </a:extLst>
          </p:cNvPr>
          <p:cNvSpPr>
            <a:spLocks noGrp="1"/>
          </p:cNvSpPr>
          <p:nvPr>
            <p:ph type="dt" sz="half" idx="10"/>
          </p:nvPr>
        </p:nvSpPr>
        <p:spPr/>
        <p:txBody>
          <a:bodyPr/>
          <a:lstStyle/>
          <a:p>
            <a:fld id="{FFDEEBE4-95DD-914A-97A3-E411429546EB}" type="datetimeFigureOut">
              <a:rPr lang="en-US" smtClean="0"/>
              <a:t>10/18/24</a:t>
            </a:fld>
            <a:endParaRPr lang="en-US"/>
          </a:p>
        </p:txBody>
      </p:sp>
      <p:sp>
        <p:nvSpPr>
          <p:cNvPr id="6" name="Footer Placeholder 5">
            <a:extLst>
              <a:ext uri="{FF2B5EF4-FFF2-40B4-BE49-F238E27FC236}">
                <a16:creationId xmlns:a16="http://schemas.microsoft.com/office/drawing/2014/main" id="{DCAC84D8-A3F9-426F-EB73-B1833FE6E1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0D00B6-FFDD-957D-5BBC-F477AFD04ADC}"/>
              </a:ext>
            </a:extLst>
          </p:cNvPr>
          <p:cNvSpPr>
            <a:spLocks noGrp="1"/>
          </p:cNvSpPr>
          <p:nvPr>
            <p:ph type="sldNum" sz="quarter" idx="12"/>
          </p:nvPr>
        </p:nvSpPr>
        <p:spPr/>
        <p:txBody>
          <a:bodyPr/>
          <a:lstStyle/>
          <a:p>
            <a:fld id="{A94D5C93-6E3F-2942-875C-349F41DE1211}" type="slidenum">
              <a:rPr lang="en-US" smtClean="0"/>
              <a:t>‹#›</a:t>
            </a:fld>
            <a:endParaRPr lang="en-US"/>
          </a:p>
        </p:txBody>
      </p:sp>
    </p:spTree>
    <p:extLst>
      <p:ext uri="{BB962C8B-B14F-4D97-AF65-F5344CB8AC3E}">
        <p14:creationId xmlns:p14="http://schemas.microsoft.com/office/powerpoint/2010/main" val="2994031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80F32-11BF-BB89-A822-9D111D1ADF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35977B-D711-C7D9-F837-D7D499D1A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B3E17F-2D78-7D66-C0A2-DCD7067CA7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E558AC-10DE-D3CC-C4BE-E8CFCEEE2CD5}"/>
              </a:ext>
            </a:extLst>
          </p:cNvPr>
          <p:cNvSpPr>
            <a:spLocks noGrp="1"/>
          </p:cNvSpPr>
          <p:nvPr>
            <p:ph type="dt" sz="half" idx="10"/>
          </p:nvPr>
        </p:nvSpPr>
        <p:spPr/>
        <p:txBody>
          <a:bodyPr/>
          <a:lstStyle/>
          <a:p>
            <a:fld id="{FFDEEBE4-95DD-914A-97A3-E411429546EB}" type="datetimeFigureOut">
              <a:rPr lang="en-US" smtClean="0"/>
              <a:t>10/18/24</a:t>
            </a:fld>
            <a:endParaRPr lang="en-US"/>
          </a:p>
        </p:txBody>
      </p:sp>
      <p:sp>
        <p:nvSpPr>
          <p:cNvPr id="6" name="Footer Placeholder 5">
            <a:extLst>
              <a:ext uri="{FF2B5EF4-FFF2-40B4-BE49-F238E27FC236}">
                <a16:creationId xmlns:a16="http://schemas.microsoft.com/office/drawing/2014/main" id="{C59CF66D-0EEB-7795-F768-69D2FAB5AF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47B4AD-66F5-0071-9AB4-1CB12690F3B1}"/>
              </a:ext>
            </a:extLst>
          </p:cNvPr>
          <p:cNvSpPr>
            <a:spLocks noGrp="1"/>
          </p:cNvSpPr>
          <p:nvPr>
            <p:ph type="sldNum" sz="quarter" idx="12"/>
          </p:nvPr>
        </p:nvSpPr>
        <p:spPr/>
        <p:txBody>
          <a:bodyPr/>
          <a:lstStyle/>
          <a:p>
            <a:fld id="{A94D5C93-6E3F-2942-875C-349F41DE1211}" type="slidenum">
              <a:rPr lang="en-US" smtClean="0"/>
              <a:t>‹#›</a:t>
            </a:fld>
            <a:endParaRPr lang="en-US"/>
          </a:p>
        </p:txBody>
      </p:sp>
    </p:spTree>
    <p:extLst>
      <p:ext uri="{BB962C8B-B14F-4D97-AF65-F5344CB8AC3E}">
        <p14:creationId xmlns:p14="http://schemas.microsoft.com/office/powerpoint/2010/main" val="1037460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jp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1.jp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A4E7D6-C580-2FE0-0BD6-9AF8924B24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F0E721-9618-1C15-9785-E2F005897B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4DE717-6C2E-B861-AC34-3F1C23A52A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DEEBE4-95DD-914A-97A3-E411429546EB}" type="datetimeFigureOut">
              <a:rPr lang="en-US" smtClean="0"/>
              <a:t>10/18/24</a:t>
            </a:fld>
            <a:endParaRPr lang="en-US"/>
          </a:p>
        </p:txBody>
      </p:sp>
      <p:sp>
        <p:nvSpPr>
          <p:cNvPr id="5" name="Footer Placeholder 4">
            <a:extLst>
              <a:ext uri="{FF2B5EF4-FFF2-40B4-BE49-F238E27FC236}">
                <a16:creationId xmlns:a16="http://schemas.microsoft.com/office/drawing/2014/main" id="{7B26759E-E953-AC23-9BAD-422D7EE59B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7EF0FB-5548-EBFF-98DA-76AB3E8CDC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D5C93-6E3F-2942-875C-349F41DE1211}" type="slidenum">
              <a:rPr lang="en-US" smtClean="0"/>
              <a:t>‹#›</a:t>
            </a:fld>
            <a:endParaRPr lang="en-US"/>
          </a:p>
        </p:txBody>
      </p:sp>
    </p:spTree>
    <p:extLst>
      <p:ext uri="{BB962C8B-B14F-4D97-AF65-F5344CB8AC3E}">
        <p14:creationId xmlns:p14="http://schemas.microsoft.com/office/powerpoint/2010/main" val="3884087224"/>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4"/>
          <p:cNvSpPr>
            <a:spLocks noGrp="1"/>
          </p:cNvSpPr>
          <p:nvPr>
            <p:ph type="sldNum" sz="quarter" idx="4"/>
          </p:nvPr>
        </p:nvSpPr>
        <p:spPr>
          <a:xfrm>
            <a:off x="9067800" y="6356350"/>
            <a:ext cx="2743200" cy="365125"/>
          </a:xfrm>
          <a:prstGeom prst="rect">
            <a:avLst/>
          </a:prstGeom>
        </p:spPr>
        <p:txBody>
          <a:bodyPr/>
          <a:lstStyle>
            <a:lvl1pPr algn="r">
              <a:defRPr sz="1200">
                <a:solidFill>
                  <a:srgbClr val="39699C"/>
                </a:solidFill>
              </a:defRPr>
            </a:lvl1pPr>
          </a:lstStyle>
          <a:p>
            <a:fld id="{170862A5-B9BF-49AD-B48A-0A94CACC0B01}" type="slidenum">
              <a:rPr lang="en-US" smtClean="0"/>
              <a:t>‹#›</a:t>
            </a:fld>
            <a:endParaRPr lang="en-US" dirty="0"/>
          </a:p>
        </p:txBody>
      </p:sp>
    </p:spTree>
    <p:extLst>
      <p:ext uri="{BB962C8B-B14F-4D97-AF65-F5344CB8AC3E}">
        <p14:creationId xmlns:p14="http://schemas.microsoft.com/office/powerpoint/2010/main" val="154923490"/>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i="0" kern="1200">
          <a:solidFill>
            <a:schemeClr val="accent1">
              <a:lumMod val="50000"/>
            </a:schemeClr>
          </a:solidFill>
          <a:latin typeface="Arial Narrow" charset="0"/>
          <a:ea typeface="Arial Narrow" charset="0"/>
          <a:cs typeface="Arial Narrow"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accent1">
              <a:lumMod val="50000"/>
            </a:schemeClr>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Arial Narrow" charset="0"/>
          <a:ea typeface="Arial Narrow" charset="0"/>
          <a:cs typeface="Arial Narrow" charset="0"/>
        </a:defRPr>
      </a:lvl2pPr>
      <a:lvl3pPr marL="1143000" indent="-228600" algn="l" defTabSz="914400" rtl="0" eaLnBrk="1" latinLnBrk="0" hangingPunct="1">
        <a:lnSpc>
          <a:spcPct val="90000"/>
        </a:lnSpc>
        <a:spcBef>
          <a:spcPts val="500"/>
        </a:spcBef>
        <a:buFont typeface="Arial"/>
        <a:buChar char="•"/>
        <a:defRPr sz="2000" kern="1200">
          <a:solidFill>
            <a:schemeClr val="accent1">
              <a:lumMod val="50000"/>
            </a:schemeClr>
          </a:solidFill>
          <a:latin typeface="Arial Narrow" charset="0"/>
          <a:ea typeface="Arial Narrow"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Arial Narrow" charset="0"/>
          <a:ea typeface="Arial Narrow"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Arial Narrow" charset="0"/>
          <a:ea typeface="Arial Narrow"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4"/>
          <p:cNvSpPr>
            <a:spLocks noGrp="1"/>
          </p:cNvSpPr>
          <p:nvPr>
            <p:ph type="sldNum" sz="quarter" idx="4"/>
          </p:nvPr>
        </p:nvSpPr>
        <p:spPr>
          <a:xfrm>
            <a:off x="9067800" y="6356350"/>
            <a:ext cx="2743200" cy="365125"/>
          </a:xfrm>
          <a:prstGeom prst="rect">
            <a:avLst/>
          </a:prstGeom>
        </p:spPr>
        <p:txBody>
          <a:bodyPr/>
          <a:lstStyle>
            <a:lvl1pPr algn="r">
              <a:defRPr sz="1200">
                <a:solidFill>
                  <a:srgbClr val="39699C"/>
                </a:solidFill>
              </a:defRPr>
            </a:lvl1pPr>
          </a:lstStyle>
          <a:p>
            <a:fld id="{170862A5-B9BF-49AD-B48A-0A94CACC0B01}" type="slidenum">
              <a:rPr lang="en-US" smtClean="0"/>
              <a:t>‹#›</a:t>
            </a:fld>
            <a:endParaRPr lang="en-US" dirty="0"/>
          </a:p>
        </p:txBody>
      </p:sp>
    </p:spTree>
    <p:extLst>
      <p:ext uri="{BB962C8B-B14F-4D97-AF65-F5344CB8AC3E}">
        <p14:creationId xmlns:p14="http://schemas.microsoft.com/office/powerpoint/2010/main" val="3049919147"/>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i="0" kern="1200">
          <a:solidFill>
            <a:schemeClr val="accent1">
              <a:lumMod val="50000"/>
            </a:schemeClr>
          </a:solidFill>
          <a:latin typeface="Arial Narrow" charset="0"/>
          <a:ea typeface="Arial Narrow" charset="0"/>
          <a:cs typeface="Arial Narrow"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accent1">
              <a:lumMod val="50000"/>
            </a:schemeClr>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Arial Narrow" charset="0"/>
          <a:ea typeface="Arial Narrow" charset="0"/>
          <a:cs typeface="Arial Narrow" charset="0"/>
        </a:defRPr>
      </a:lvl2pPr>
      <a:lvl3pPr marL="1143000" indent="-228600" algn="l" defTabSz="914400" rtl="0" eaLnBrk="1" latinLnBrk="0" hangingPunct="1">
        <a:lnSpc>
          <a:spcPct val="90000"/>
        </a:lnSpc>
        <a:spcBef>
          <a:spcPts val="500"/>
        </a:spcBef>
        <a:buFont typeface="Arial"/>
        <a:buChar char="•"/>
        <a:defRPr sz="2000" kern="1200">
          <a:solidFill>
            <a:schemeClr val="accent1">
              <a:lumMod val="50000"/>
            </a:schemeClr>
          </a:solidFill>
          <a:latin typeface="Arial Narrow" charset="0"/>
          <a:ea typeface="Arial Narrow"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Arial Narrow" charset="0"/>
          <a:ea typeface="Arial Narrow"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Arial Narrow" charset="0"/>
          <a:ea typeface="Arial Narrow"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23.gi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4.gif"/><Relationship Id="rId4" Type="http://schemas.openxmlformats.org/officeDocument/2006/relationships/image" Target="../media/image23.gif"/></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7.emf"/><Relationship Id="rId5" Type="http://schemas.openxmlformats.org/officeDocument/2006/relationships/image" Target="../media/image24.gif"/><Relationship Id="rId4" Type="http://schemas.openxmlformats.org/officeDocument/2006/relationships/image" Target="../media/image23.gif"/></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png"/><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1.gif"/><Relationship Id="rId4" Type="http://schemas.openxmlformats.org/officeDocument/2006/relationships/image" Target="../media/image30.gif"/></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8.emf"/><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hyperlink" Target="https://satcorps.larc.nasa.gov/smash/" TargetMode="Externa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43.xml"/><Relationship Id="rId6" Type="http://schemas.openxmlformats.org/officeDocument/2006/relationships/image" Target="../media/image43.wmf"/><Relationship Id="rId5" Type="http://schemas.openxmlformats.org/officeDocument/2006/relationships/image" Target="../media/image42.png"/><Relationship Id="rId10" Type="http://schemas.openxmlformats.org/officeDocument/2006/relationships/image" Target="../media/image47.tiff"/><Relationship Id="rId4" Type="http://schemas.openxmlformats.org/officeDocument/2006/relationships/image" Target="../media/image41.png"/><Relationship Id="rId9" Type="http://schemas.openxmlformats.org/officeDocument/2006/relationships/image" Target="../media/image46.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2.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cimss.ssec.wisc.edu/satellite-blog/archives/13001" TargetMode="External"/><Relationship Id="rId5" Type="http://schemas.openxmlformats.org/officeDocument/2006/relationships/image" Target="../media/image15.gif"/><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23.gi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6000"/>
                <a:shade val="100000"/>
                <a:hueMod val="270000"/>
                <a:satMod val="200000"/>
                <a:lumMod val="128000"/>
              </a:schemeClr>
            </a:gs>
            <a:gs pos="59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6D25A4-E75E-5409-A323-C4E86F9AA4B2}"/>
              </a:ext>
            </a:extLst>
          </p:cNvPr>
          <p:cNvPicPr>
            <a:picLocks noChangeAspect="1"/>
          </p:cNvPicPr>
          <p:nvPr/>
        </p:nvPicPr>
        <p:blipFill>
          <a:blip r:embed="rId2">
            <a:alphaModFix amt="27000"/>
          </a:blip>
          <a:srcRect t="22497" b="11754"/>
          <a:stretch/>
        </p:blipFill>
        <p:spPr>
          <a:xfrm>
            <a:off x="12192" y="0"/>
            <a:ext cx="12179808" cy="6858000"/>
          </a:xfrm>
          <a:prstGeom prst="rect">
            <a:avLst/>
          </a:prstGeom>
        </p:spPr>
      </p:pic>
      <p:sp>
        <p:nvSpPr>
          <p:cNvPr id="2" name="Title 1">
            <a:extLst>
              <a:ext uri="{FF2B5EF4-FFF2-40B4-BE49-F238E27FC236}">
                <a16:creationId xmlns:a16="http://schemas.microsoft.com/office/drawing/2014/main" id="{4112098D-4AA4-3341-BB4A-948AA984E14B}"/>
              </a:ext>
            </a:extLst>
          </p:cNvPr>
          <p:cNvSpPr>
            <a:spLocks noGrp="1"/>
          </p:cNvSpPr>
          <p:nvPr>
            <p:ph type="ctrTitle"/>
          </p:nvPr>
        </p:nvSpPr>
        <p:spPr>
          <a:xfrm>
            <a:off x="230300" y="2832687"/>
            <a:ext cx="11731400" cy="2387600"/>
          </a:xfrm>
        </p:spPr>
        <p:txBody>
          <a:bodyPr>
            <a:noAutofit/>
          </a:bodyPr>
          <a:lstStyle/>
          <a:p>
            <a:br>
              <a:rPr lang="en-US" sz="3200" b="1" dirty="0">
                <a:latin typeface="Calibri" panose="020F0502020204030204" pitchFamily="34" charset="0"/>
                <a:cs typeface="Calibri" panose="020F0502020204030204" pitchFamily="34" charset="0"/>
              </a:rPr>
            </a:br>
            <a:r>
              <a:rPr lang="en-US" sz="3200" b="1" i="1" dirty="0">
                <a:solidFill>
                  <a:srgbClr val="0432FF"/>
                </a:solidFill>
                <a:latin typeface="Calibri" panose="020F0502020204030204" pitchFamily="34" charset="0"/>
                <a:cs typeface="Calibri" panose="020F0502020204030204" pitchFamily="34" charset="0"/>
              </a:rPr>
              <a:t>A Long-Term GOES Satellite Overshooting Cloud Top and </a:t>
            </a:r>
            <a:br>
              <a:rPr lang="en-US" sz="3200" b="1" i="1" dirty="0">
                <a:solidFill>
                  <a:srgbClr val="0432FF"/>
                </a:solidFill>
                <a:latin typeface="Calibri" panose="020F0502020204030204" pitchFamily="34" charset="0"/>
                <a:cs typeface="Calibri" panose="020F0502020204030204" pitchFamily="34" charset="0"/>
              </a:rPr>
            </a:br>
            <a:r>
              <a:rPr lang="en-US" sz="3200" b="1" i="1" dirty="0">
                <a:solidFill>
                  <a:srgbClr val="0432FF"/>
                </a:solidFill>
                <a:latin typeface="Calibri" panose="020F0502020204030204" pitchFamily="34" charset="0"/>
                <a:cs typeface="Calibri" panose="020F0502020204030204" pitchFamily="34" charset="0"/>
              </a:rPr>
              <a:t>Anvil Cloud Climatology Over South America</a:t>
            </a:r>
            <a:br>
              <a:rPr lang="en-US" sz="3200" b="1" dirty="0">
                <a:latin typeface="Calibri" panose="020F0502020204030204" pitchFamily="34" charset="0"/>
                <a:cs typeface="Calibri" panose="020F0502020204030204" pitchFamily="34" charset="0"/>
              </a:rPr>
            </a:br>
            <a:br>
              <a:rPr lang="en-US" sz="3200" b="1" dirty="0">
                <a:latin typeface="Calibri" panose="020F0502020204030204" pitchFamily="34" charset="0"/>
                <a:cs typeface="Calibri" panose="020F0502020204030204" pitchFamily="34" charset="0"/>
              </a:rPr>
            </a:br>
            <a:r>
              <a:rPr lang="en-US" sz="2800" b="1" dirty="0">
                <a:latin typeface="Calibri" panose="020F0502020204030204" pitchFamily="34" charset="0"/>
                <a:cs typeface="Calibri" panose="020F0502020204030204" pitchFamily="34" charset="0"/>
              </a:rPr>
              <a:t>Kristopher Bedka</a:t>
            </a:r>
            <a:r>
              <a:rPr lang="en-US" sz="2800" b="1" baseline="30000" dirty="0">
                <a:latin typeface="Calibri" panose="020F0502020204030204" pitchFamily="34" charset="0"/>
                <a:cs typeface="Calibri" panose="020F0502020204030204" pitchFamily="34" charset="0"/>
              </a:rPr>
              <a:t>1</a:t>
            </a:r>
            <a:r>
              <a:rPr lang="en-US" sz="2800" b="1" dirty="0">
                <a:latin typeface="Calibri" panose="020F0502020204030204" pitchFamily="34" charset="0"/>
                <a:cs typeface="Calibri" panose="020F0502020204030204" pitchFamily="34" charset="0"/>
              </a:rPr>
              <a:t>, Kyle Itterly</a:t>
            </a:r>
            <a:r>
              <a:rPr lang="en-US" sz="2800" b="1" baseline="30000" dirty="0">
                <a:latin typeface="Calibri" panose="020F0502020204030204" pitchFamily="34" charset="0"/>
                <a:cs typeface="Calibri" panose="020F0502020204030204" pitchFamily="34" charset="0"/>
              </a:rPr>
              <a:t>2</a:t>
            </a:r>
            <a:r>
              <a:rPr lang="en-US" sz="2800" b="1" dirty="0">
                <a:latin typeface="Calibri" panose="020F0502020204030204" pitchFamily="34" charset="0"/>
                <a:cs typeface="Calibri" panose="020F0502020204030204" pitchFamily="34" charset="0"/>
              </a:rPr>
              <a:t>, Benjamin Scarino</a:t>
            </a:r>
            <a:r>
              <a:rPr lang="en-US" sz="2800" b="1" baseline="30000" dirty="0">
                <a:latin typeface="Calibri" panose="020F0502020204030204" pitchFamily="34" charset="0"/>
                <a:cs typeface="Calibri" panose="020F0502020204030204" pitchFamily="34" charset="0"/>
              </a:rPr>
              <a:t>1</a:t>
            </a:r>
            <a:r>
              <a:rPr lang="en-US" sz="2800" b="1" dirty="0">
                <a:latin typeface="Calibri" panose="020F0502020204030204" pitchFamily="34" charset="0"/>
                <a:cs typeface="Calibri" panose="020F0502020204030204" pitchFamily="34" charset="0"/>
              </a:rPr>
              <a:t>, </a:t>
            </a:r>
            <a:br>
              <a:rPr lang="en-US" sz="2800" b="1" dirty="0">
                <a:latin typeface="Calibri" panose="020F0502020204030204" pitchFamily="34" charset="0"/>
                <a:cs typeface="Calibri" panose="020F0502020204030204" pitchFamily="34" charset="0"/>
              </a:rPr>
            </a:br>
            <a:r>
              <a:rPr lang="en-US" sz="2800" b="1" dirty="0">
                <a:latin typeface="Calibri" panose="020F0502020204030204" pitchFamily="34" charset="0"/>
                <a:cs typeface="Calibri" panose="020F0502020204030204" pitchFamily="34" charset="0"/>
              </a:rPr>
              <a:t>Konstantin Khlopenkov</a:t>
            </a:r>
            <a:r>
              <a:rPr lang="en-US" sz="2800" b="1" baseline="30000" dirty="0">
                <a:latin typeface="Calibri" panose="020F0502020204030204" pitchFamily="34" charset="0"/>
                <a:cs typeface="Calibri" panose="020F0502020204030204" pitchFamily="34" charset="0"/>
              </a:rPr>
              <a:t>2</a:t>
            </a:r>
            <a:r>
              <a:rPr lang="en-US" sz="2800" b="1" dirty="0">
                <a:latin typeface="Calibri" panose="020F0502020204030204" pitchFamily="34" charset="0"/>
                <a:cs typeface="Calibri" panose="020F0502020204030204" pitchFamily="34" charset="0"/>
              </a:rPr>
              <a:t> and Douglas Spangenberg</a:t>
            </a:r>
            <a:r>
              <a:rPr lang="en-US" sz="2800" b="1" baseline="30000" dirty="0">
                <a:latin typeface="Calibri" panose="020F0502020204030204" pitchFamily="34" charset="0"/>
                <a:cs typeface="Calibri" panose="020F0502020204030204" pitchFamily="34" charset="0"/>
              </a:rPr>
              <a:t>2</a:t>
            </a:r>
            <a:br>
              <a:rPr lang="en-US" sz="2800" b="1" dirty="0">
                <a:latin typeface="Calibri" panose="020F0502020204030204" pitchFamily="34" charset="0"/>
                <a:cs typeface="Calibri" panose="020F0502020204030204" pitchFamily="34" charset="0"/>
              </a:rPr>
            </a:br>
            <a:br>
              <a:rPr lang="en-US" sz="2800" b="1" dirty="0">
                <a:latin typeface="Calibri" panose="020F0502020204030204" pitchFamily="34" charset="0"/>
                <a:cs typeface="Calibri" panose="020F0502020204030204" pitchFamily="34" charset="0"/>
              </a:rPr>
            </a:br>
            <a:br>
              <a:rPr lang="en-US" sz="2800" b="1" dirty="0">
                <a:latin typeface="Calibri" panose="020F0502020204030204" pitchFamily="34" charset="0"/>
                <a:cs typeface="Calibri" panose="020F0502020204030204" pitchFamily="34" charset="0"/>
              </a:rPr>
            </a:br>
            <a:r>
              <a:rPr lang="en-US" sz="2400" b="1" baseline="30000" dirty="0">
                <a:latin typeface="Calibri" panose="020F0502020204030204" pitchFamily="34" charset="0"/>
                <a:cs typeface="Calibri" panose="020F0502020204030204" pitchFamily="34" charset="0"/>
              </a:rPr>
              <a:t>1 </a:t>
            </a:r>
            <a:r>
              <a:rPr lang="en-US" sz="2400" b="1" dirty="0">
                <a:latin typeface="Calibri" panose="020F0502020204030204" pitchFamily="34" charset="0"/>
                <a:cs typeface="Calibri" panose="020F0502020204030204" pitchFamily="34" charset="0"/>
              </a:rPr>
              <a:t>Science Directorate, NASA Langley Research Center (</a:t>
            </a:r>
            <a:r>
              <a:rPr lang="en-US" sz="2400" b="1" dirty="0" err="1">
                <a:latin typeface="Calibri" panose="020F0502020204030204" pitchFamily="34" charset="0"/>
                <a:cs typeface="Calibri" panose="020F0502020204030204" pitchFamily="34" charset="0"/>
              </a:rPr>
              <a:t>LaRC</a:t>
            </a:r>
            <a:r>
              <a:rPr lang="en-US" sz="2400" b="1" dirty="0">
                <a:latin typeface="Calibri" panose="020F0502020204030204" pitchFamily="34" charset="0"/>
                <a:cs typeface="Calibri" panose="020F0502020204030204" pitchFamily="34" charset="0"/>
              </a:rPr>
              <a:t>), Hampton, VA</a:t>
            </a:r>
            <a:br>
              <a:rPr lang="en-US" sz="2800" b="1" dirty="0">
                <a:latin typeface="Calibri" panose="020F0502020204030204" pitchFamily="34" charset="0"/>
                <a:cs typeface="Calibri" panose="020F0502020204030204" pitchFamily="34" charset="0"/>
              </a:rPr>
            </a:br>
            <a:r>
              <a:rPr lang="en-US" sz="2400" b="1" baseline="30000" dirty="0">
                <a:latin typeface="Calibri" panose="020F0502020204030204" pitchFamily="34" charset="0"/>
                <a:cs typeface="Calibri" panose="020F0502020204030204" pitchFamily="34" charset="0"/>
              </a:rPr>
              <a:t>2</a:t>
            </a:r>
            <a:r>
              <a:rPr lang="en-US" sz="2400" b="1" dirty="0">
                <a:latin typeface="Calibri" panose="020F0502020204030204" pitchFamily="34" charset="0"/>
                <a:cs typeface="Calibri" panose="020F0502020204030204" pitchFamily="34" charset="0"/>
              </a:rPr>
              <a:t> Analytical Mechanics Associates, Hampton, VA</a:t>
            </a:r>
          </a:p>
        </p:txBody>
      </p:sp>
      <p:pic>
        <p:nvPicPr>
          <p:cNvPr id="5" name="Google Shape;74;p12">
            <a:extLst>
              <a:ext uri="{FF2B5EF4-FFF2-40B4-BE49-F238E27FC236}">
                <a16:creationId xmlns:a16="http://schemas.microsoft.com/office/drawing/2014/main" id="{7D1A1125-14D1-1274-A109-79CF8183E0F7}"/>
              </a:ext>
            </a:extLst>
          </p:cNvPr>
          <p:cNvPicPr preferRelativeResize="0">
            <a:picLocks noChangeAspect="1"/>
          </p:cNvPicPr>
          <p:nvPr/>
        </p:nvPicPr>
        <p:blipFill rotWithShape="1">
          <a:blip r:embed="rId3">
            <a:alphaModFix/>
          </a:blip>
          <a:srcRect/>
          <a:stretch/>
        </p:blipFill>
        <p:spPr>
          <a:xfrm>
            <a:off x="-1" y="2"/>
            <a:ext cx="1227035" cy="737774"/>
          </a:xfrm>
          <a:prstGeom prst="rect">
            <a:avLst/>
          </a:prstGeom>
          <a:noFill/>
          <a:ln>
            <a:noFill/>
          </a:ln>
        </p:spPr>
      </p:pic>
      <p:sp>
        <p:nvSpPr>
          <p:cNvPr id="6" name="TextBox 5">
            <a:extLst>
              <a:ext uri="{FF2B5EF4-FFF2-40B4-BE49-F238E27FC236}">
                <a16:creationId xmlns:a16="http://schemas.microsoft.com/office/drawing/2014/main" id="{63428B15-71E7-23F6-FA28-0CA142BDEB09}"/>
              </a:ext>
            </a:extLst>
          </p:cNvPr>
          <p:cNvSpPr txBox="1"/>
          <p:nvPr/>
        </p:nvSpPr>
        <p:spPr>
          <a:xfrm>
            <a:off x="3068184" y="6119627"/>
            <a:ext cx="6055632" cy="523220"/>
          </a:xfrm>
          <a:prstGeom prst="rect">
            <a:avLst/>
          </a:prstGeom>
          <a:noFill/>
        </p:spPr>
        <p:txBody>
          <a:bodyPr wrap="none" rtlCol="0">
            <a:spAutoFit/>
          </a:bodyPr>
          <a:lstStyle/>
          <a:p>
            <a:pPr algn="ctr"/>
            <a:r>
              <a:rPr lang="en-US" sz="2800" b="1" dirty="0"/>
              <a:t>Contact: </a:t>
            </a:r>
            <a:r>
              <a:rPr lang="en-US" sz="2800" b="1" dirty="0" err="1"/>
              <a:t>kristopher.m.bedka@nasa.gov</a:t>
            </a:r>
            <a:endParaRPr lang="en-US" sz="2800" b="1" dirty="0"/>
          </a:p>
        </p:txBody>
      </p:sp>
    </p:spTree>
    <p:extLst>
      <p:ext uri="{BB962C8B-B14F-4D97-AF65-F5344CB8AC3E}">
        <p14:creationId xmlns:p14="http://schemas.microsoft.com/office/powerpoint/2010/main" val="3711446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191D2-75E9-5955-7B2F-EE2CAC96F19E}"/>
            </a:ext>
          </a:extLst>
        </p:cNvPr>
        <p:cNvGrpSpPr/>
        <p:nvPr/>
      </p:nvGrpSpPr>
      <p:grpSpPr>
        <a:xfrm>
          <a:off x="0" y="0"/>
          <a:ext cx="0" cy="0"/>
          <a:chOff x="0" y="0"/>
          <a:chExt cx="0" cy="0"/>
        </a:xfrm>
      </p:grpSpPr>
      <p:pic>
        <p:nvPicPr>
          <p:cNvPr id="5" name="Google Shape;74;p12">
            <a:extLst>
              <a:ext uri="{FF2B5EF4-FFF2-40B4-BE49-F238E27FC236}">
                <a16:creationId xmlns:a16="http://schemas.microsoft.com/office/drawing/2014/main" id="{BB167A55-A526-5F9A-8165-EC9E63860C7B}"/>
              </a:ext>
            </a:extLst>
          </p:cNvPr>
          <p:cNvPicPr preferRelativeResize="0">
            <a:picLocks noChangeAspect="1"/>
          </p:cNvPicPr>
          <p:nvPr/>
        </p:nvPicPr>
        <p:blipFill rotWithShape="1">
          <a:blip r:embed="rId3">
            <a:alphaModFix/>
          </a:blip>
          <a:srcRect/>
          <a:stretch/>
        </p:blipFill>
        <p:spPr>
          <a:xfrm>
            <a:off x="-1" y="1"/>
            <a:ext cx="1227035" cy="737774"/>
          </a:xfrm>
          <a:prstGeom prst="rect">
            <a:avLst/>
          </a:prstGeom>
          <a:noFill/>
          <a:ln>
            <a:noFill/>
          </a:ln>
        </p:spPr>
      </p:pic>
      <p:sp>
        <p:nvSpPr>
          <p:cNvPr id="7" name="Title 1">
            <a:extLst>
              <a:ext uri="{FF2B5EF4-FFF2-40B4-BE49-F238E27FC236}">
                <a16:creationId xmlns:a16="http://schemas.microsoft.com/office/drawing/2014/main" id="{7F1C10DF-52E8-A9F0-F698-7966BB100423}"/>
              </a:ext>
            </a:extLst>
          </p:cNvPr>
          <p:cNvSpPr txBox="1">
            <a:spLocks/>
          </p:cNvSpPr>
          <p:nvPr/>
        </p:nvSpPr>
        <p:spPr>
          <a:xfrm>
            <a:off x="1227035" y="1"/>
            <a:ext cx="10964965" cy="737774"/>
          </a:xfrm>
          <a:prstGeom prst="rect">
            <a:avLst/>
          </a:prstGeom>
        </p:spPr>
        <p:txBody>
          <a:bodyPr anchor="ctr"/>
          <a:lstStyle/>
          <a:p>
            <a:pPr marL="0" marR="0" lvl="0" indent="0" algn="l" defTabSz="914400" rtl="0" eaLnBrk="0" fontAlgn="auto" latinLnBrk="0" hangingPunct="0">
              <a:lnSpc>
                <a:spcPct val="85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rPr>
              <a:t>    GOES South America Convection Climatology: 1995-2021</a:t>
            </a:r>
          </a:p>
        </p:txBody>
      </p:sp>
      <p:pic>
        <p:nvPicPr>
          <p:cNvPr id="15" name="Google Shape;74;p12">
            <a:extLst>
              <a:ext uri="{FF2B5EF4-FFF2-40B4-BE49-F238E27FC236}">
                <a16:creationId xmlns:a16="http://schemas.microsoft.com/office/drawing/2014/main" id="{6E49A676-7627-03FB-F8F5-FA4B5EAB58EF}"/>
              </a:ext>
            </a:extLst>
          </p:cNvPr>
          <p:cNvPicPr preferRelativeResize="0">
            <a:picLocks noChangeAspect="1"/>
          </p:cNvPicPr>
          <p:nvPr/>
        </p:nvPicPr>
        <p:blipFill rotWithShape="1">
          <a:blip r:embed="rId3">
            <a:alphaModFix/>
          </a:blip>
          <a:srcRect/>
          <a:stretch/>
        </p:blipFill>
        <p:spPr>
          <a:xfrm>
            <a:off x="0" y="0"/>
            <a:ext cx="1227035" cy="737774"/>
          </a:xfrm>
          <a:prstGeom prst="rect">
            <a:avLst/>
          </a:prstGeom>
          <a:noFill/>
          <a:ln>
            <a:noFill/>
          </a:ln>
        </p:spPr>
      </p:pic>
      <p:pic>
        <p:nvPicPr>
          <p:cNvPr id="21" name="Picture 20" descr="Map&#10;&#10;Description automatically generated">
            <a:extLst>
              <a:ext uri="{FF2B5EF4-FFF2-40B4-BE49-F238E27FC236}">
                <a16:creationId xmlns:a16="http://schemas.microsoft.com/office/drawing/2014/main" id="{91EE4796-2836-21BD-5BA3-793EC6ABB17C}"/>
              </a:ext>
            </a:extLst>
          </p:cNvPr>
          <p:cNvPicPr>
            <a:picLocks noChangeAspect="1"/>
          </p:cNvPicPr>
          <p:nvPr/>
        </p:nvPicPr>
        <p:blipFill>
          <a:blip r:embed="rId4"/>
          <a:stretch>
            <a:fillRect/>
          </a:stretch>
        </p:blipFill>
        <p:spPr>
          <a:xfrm>
            <a:off x="5760" y="653617"/>
            <a:ext cx="4069080" cy="4069080"/>
          </a:xfrm>
          <a:prstGeom prst="rect">
            <a:avLst/>
          </a:prstGeom>
        </p:spPr>
      </p:pic>
      <p:pic>
        <p:nvPicPr>
          <p:cNvPr id="23" name="Picture 22" descr="Map&#10;&#10;Description automatically generated">
            <a:extLst>
              <a:ext uri="{FF2B5EF4-FFF2-40B4-BE49-F238E27FC236}">
                <a16:creationId xmlns:a16="http://schemas.microsoft.com/office/drawing/2014/main" id="{B594581A-CE45-9571-E5A5-BE4AD112426E}"/>
              </a:ext>
            </a:extLst>
          </p:cNvPr>
          <p:cNvPicPr>
            <a:picLocks noChangeAspect="1"/>
          </p:cNvPicPr>
          <p:nvPr/>
        </p:nvPicPr>
        <p:blipFill>
          <a:blip r:embed="rId5"/>
          <a:stretch>
            <a:fillRect/>
          </a:stretch>
        </p:blipFill>
        <p:spPr>
          <a:xfrm>
            <a:off x="4165762" y="653617"/>
            <a:ext cx="4069080" cy="4069080"/>
          </a:xfrm>
          <a:prstGeom prst="rect">
            <a:avLst/>
          </a:prstGeom>
        </p:spPr>
      </p:pic>
      <p:pic>
        <p:nvPicPr>
          <p:cNvPr id="27" name="Picture 26">
            <a:extLst>
              <a:ext uri="{FF2B5EF4-FFF2-40B4-BE49-F238E27FC236}">
                <a16:creationId xmlns:a16="http://schemas.microsoft.com/office/drawing/2014/main" id="{90993B1F-A471-F90E-D100-CE9C4DEC3787}"/>
              </a:ext>
            </a:extLst>
          </p:cNvPr>
          <p:cNvPicPr>
            <a:picLocks noChangeAspect="1"/>
          </p:cNvPicPr>
          <p:nvPr/>
        </p:nvPicPr>
        <p:blipFill>
          <a:blip r:embed="rId6"/>
          <a:stretch>
            <a:fillRect/>
          </a:stretch>
        </p:blipFill>
        <p:spPr>
          <a:xfrm>
            <a:off x="8162331" y="693028"/>
            <a:ext cx="4029669" cy="4029669"/>
          </a:xfrm>
          <a:prstGeom prst="rect">
            <a:avLst/>
          </a:prstGeom>
        </p:spPr>
      </p:pic>
      <p:sp>
        <p:nvSpPr>
          <p:cNvPr id="3" name="TextBox 2">
            <a:extLst>
              <a:ext uri="{FF2B5EF4-FFF2-40B4-BE49-F238E27FC236}">
                <a16:creationId xmlns:a16="http://schemas.microsoft.com/office/drawing/2014/main" id="{E5E60E09-DAAF-E03F-5821-24BE38716484}"/>
              </a:ext>
            </a:extLst>
          </p:cNvPr>
          <p:cNvSpPr txBox="1"/>
          <p:nvPr/>
        </p:nvSpPr>
        <p:spPr>
          <a:xfrm>
            <a:off x="2301764" y="3256399"/>
            <a:ext cx="1576552" cy="584775"/>
          </a:xfrm>
          <a:prstGeom prst="rect">
            <a:avLst/>
          </a:prstGeom>
          <a:noFill/>
        </p:spPr>
        <p:txBody>
          <a:bodyPr wrap="square" rtlCol="0">
            <a:spAutoFit/>
          </a:bodyPr>
          <a:lstStyle/>
          <a:p>
            <a:pPr algn="r"/>
            <a:r>
              <a:rPr lang="en-US" sz="1600" b="1" dirty="0">
                <a:solidFill>
                  <a:schemeClr val="bg1"/>
                </a:solidFill>
              </a:rPr>
              <a:t>Where Do Storms Occur?</a:t>
            </a:r>
          </a:p>
        </p:txBody>
      </p:sp>
      <p:sp>
        <p:nvSpPr>
          <p:cNvPr id="4" name="TextBox 3">
            <a:extLst>
              <a:ext uri="{FF2B5EF4-FFF2-40B4-BE49-F238E27FC236}">
                <a16:creationId xmlns:a16="http://schemas.microsoft.com/office/drawing/2014/main" id="{D6994381-5F12-A539-F9E8-F6D0CF51C460}"/>
              </a:ext>
            </a:extLst>
          </p:cNvPr>
          <p:cNvSpPr txBox="1"/>
          <p:nvPr/>
        </p:nvSpPr>
        <p:spPr>
          <a:xfrm>
            <a:off x="10455164" y="3256399"/>
            <a:ext cx="1576552" cy="584775"/>
          </a:xfrm>
          <a:prstGeom prst="rect">
            <a:avLst/>
          </a:prstGeom>
          <a:noFill/>
        </p:spPr>
        <p:txBody>
          <a:bodyPr wrap="square" rtlCol="0">
            <a:spAutoFit/>
          </a:bodyPr>
          <a:lstStyle/>
          <a:p>
            <a:pPr algn="r"/>
            <a:r>
              <a:rPr lang="en-US" sz="1600" b="1" dirty="0"/>
              <a:t>How High Do They Reach?</a:t>
            </a:r>
          </a:p>
        </p:txBody>
      </p:sp>
      <p:sp>
        <p:nvSpPr>
          <p:cNvPr id="6" name="TextBox 5">
            <a:extLst>
              <a:ext uri="{FF2B5EF4-FFF2-40B4-BE49-F238E27FC236}">
                <a16:creationId xmlns:a16="http://schemas.microsoft.com/office/drawing/2014/main" id="{C69FA2BF-162F-885E-5329-658662F36E22}"/>
              </a:ext>
            </a:extLst>
          </p:cNvPr>
          <p:cNvSpPr txBox="1"/>
          <p:nvPr/>
        </p:nvSpPr>
        <p:spPr>
          <a:xfrm>
            <a:off x="6023356" y="3316446"/>
            <a:ext cx="1987768" cy="523220"/>
          </a:xfrm>
          <a:prstGeom prst="rect">
            <a:avLst/>
          </a:prstGeom>
          <a:noFill/>
        </p:spPr>
        <p:txBody>
          <a:bodyPr wrap="square" rtlCol="0">
            <a:spAutoFit/>
          </a:bodyPr>
          <a:lstStyle/>
          <a:p>
            <a:pPr algn="r"/>
            <a:r>
              <a:rPr lang="en-US" sz="1400" b="1" dirty="0">
                <a:solidFill>
                  <a:schemeClr val="bg1"/>
                </a:solidFill>
              </a:rPr>
              <a:t>Where Are The </a:t>
            </a:r>
          </a:p>
          <a:p>
            <a:pPr algn="r"/>
            <a:r>
              <a:rPr lang="en-US" sz="1400" b="1" dirty="0">
                <a:solidFill>
                  <a:schemeClr val="bg1"/>
                </a:solidFill>
              </a:rPr>
              <a:t>Most Intense Storms?</a:t>
            </a:r>
          </a:p>
        </p:txBody>
      </p:sp>
      <p:pic>
        <p:nvPicPr>
          <p:cNvPr id="10" name="Picture 9" descr="Map&#10;&#10;Description automatically generated">
            <a:extLst>
              <a:ext uri="{FF2B5EF4-FFF2-40B4-BE49-F238E27FC236}">
                <a16:creationId xmlns:a16="http://schemas.microsoft.com/office/drawing/2014/main" id="{BE6D13E2-C77D-2136-5C82-5495381D779C}"/>
              </a:ext>
            </a:extLst>
          </p:cNvPr>
          <p:cNvPicPr>
            <a:picLocks noChangeAspect="1"/>
          </p:cNvPicPr>
          <p:nvPr/>
        </p:nvPicPr>
        <p:blipFill>
          <a:blip r:embed="rId4"/>
          <a:srcRect l="27920" t="16624" r="33336" b="54606"/>
          <a:stretch/>
        </p:blipFill>
        <p:spPr>
          <a:xfrm>
            <a:off x="6930" y="653617"/>
            <a:ext cx="3495228" cy="2595472"/>
          </a:xfrm>
          <a:prstGeom prst="rect">
            <a:avLst/>
          </a:prstGeom>
        </p:spPr>
      </p:pic>
      <p:pic>
        <p:nvPicPr>
          <p:cNvPr id="11" name="Picture 10" descr="Map&#10;&#10;Description automatically generated">
            <a:extLst>
              <a:ext uri="{FF2B5EF4-FFF2-40B4-BE49-F238E27FC236}">
                <a16:creationId xmlns:a16="http://schemas.microsoft.com/office/drawing/2014/main" id="{E878CE8F-B05F-7C5F-B471-528BDCAF1666}"/>
              </a:ext>
            </a:extLst>
          </p:cNvPr>
          <p:cNvPicPr>
            <a:picLocks noChangeAspect="1"/>
          </p:cNvPicPr>
          <p:nvPr/>
        </p:nvPicPr>
        <p:blipFill>
          <a:blip r:embed="rId5"/>
          <a:srcRect l="27007" t="16622" r="35540" b="55117"/>
          <a:stretch/>
        </p:blipFill>
        <p:spPr>
          <a:xfrm>
            <a:off x="4165762" y="632697"/>
            <a:ext cx="3495228" cy="2637312"/>
          </a:xfrm>
          <a:prstGeom prst="rect">
            <a:avLst/>
          </a:prstGeom>
        </p:spPr>
      </p:pic>
      <p:sp>
        <p:nvSpPr>
          <p:cNvPr id="2" name="TextBox 1">
            <a:extLst>
              <a:ext uri="{FF2B5EF4-FFF2-40B4-BE49-F238E27FC236}">
                <a16:creationId xmlns:a16="http://schemas.microsoft.com/office/drawing/2014/main" id="{868E783D-8ECE-68DE-04D8-A630271952B3}"/>
              </a:ext>
            </a:extLst>
          </p:cNvPr>
          <p:cNvSpPr txBox="1"/>
          <p:nvPr/>
        </p:nvSpPr>
        <p:spPr>
          <a:xfrm>
            <a:off x="6930" y="5073440"/>
            <a:ext cx="12185070" cy="1785104"/>
          </a:xfrm>
          <a:prstGeom prst="rect">
            <a:avLst/>
          </a:prstGeom>
          <a:solidFill>
            <a:schemeClr val="accent1">
              <a:lumMod val="40000"/>
              <a:lumOff val="60000"/>
            </a:schemeClr>
          </a:solidFill>
          <a:ln w="28575">
            <a:solidFill>
              <a:schemeClr val="tx1"/>
            </a:solidFill>
          </a:ln>
        </p:spPr>
        <p:txBody>
          <a:bodyPr wrap="square">
            <a:spAutoFit/>
          </a:bodyPr>
          <a:lstStyle/>
          <a:p>
            <a:pPr marL="285750" indent="-285750">
              <a:buFont typeface="Arial" panose="020B0604020202020204" pitchFamily="34" charset="0"/>
              <a:buChar char="•"/>
            </a:pPr>
            <a:r>
              <a:rPr lang="en-US" sz="1700" b="1" dirty="0"/>
              <a:t>Anvil clouds are most frequent over the Amazon basin, northern Colombia, and northwest Venezuela.  The Amazon river and its tributaries modulate regional convection frequency </a:t>
            </a:r>
          </a:p>
          <a:p>
            <a:pPr marL="285750" indent="-285750">
              <a:buFont typeface="Arial" panose="020B0604020202020204" pitchFamily="34" charset="0"/>
              <a:buChar char="•"/>
            </a:pPr>
            <a:endParaRPr lang="en-US" sz="400" b="1" dirty="0"/>
          </a:p>
          <a:p>
            <a:pPr marL="285750" indent="-285750">
              <a:buFont typeface="Arial" panose="020B0604020202020204" pitchFamily="34" charset="0"/>
              <a:buChar char="•"/>
            </a:pPr>
            <a:r>
              <a:rPr lang="en-US" sz="1700" b="1" dirty="0"/>
              <a:t>Overshooting occurs more often over northern Argentina, Paraguay, Uruguay, and far southeastern Brazil, as well as Colombia and Venezuela. These patterns agree with detections of potential hailstorms from NASA GPM and TRMM microwave imager data</a:t>
            </a:r>
          </a:p>
          <a:p>
            <a:pPr marL="285750" indent="-285750">
              <a:buFont typeface="Arial" panose="020B0604020202020204" pitchFamily="34" charset="0"/>
              <a:buChar char="•"/>
            </a:pPr>
            <a:endParaRPr lang="en-US" sz="400" b="1" dirty="0"/>
          </a:p>
          <a:p>
            <a:pPr marL="285750" indent="-285750">
              <a:buFont typeface="Arial" panose="020B0604020202020204" pitchFamily="34" charset="0"/>
              <a:buChar char="•"/>
            </a:pPr>
            <a:r>
              <a:rPr lang="en-US" sz="1700" b="1" dirty="0"/>
              <a:t>The deepest convection with maximum heights exceeding 18 km is primarily confined to N. Argentina, Paraguay, small regions in Bolivia and Peru, NW S. America and its offshore waters</a:t>
            </a:r>
          </a:p>
        </p:txBody>
      </p:sp>
    </p:spTree>
    <p:extLst>
      <p:ext uri="{BB962C8B-B14F-4D97-AF65-F5344CB8AC3E}">
        <p14:creationId xmlns:p14="http://schemas.microsoft.com/office/powerpoint/2010/main" val="2052035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DC8F9-A957-6318-4B88-965492AFEBDA}"/>
            </a:ext>
          </a:extLst>
        </p:cNvPr>
        <p:cNvGrpSpPr/>
        <p:nvPr/>
      </p:nvGrpSpPr>
      <p:grpSpPr>
        <a:xfrm>
          <a:off x="0" y="0"/>
          <a:ext cx="0" cy="0"/>
          <a:chOff x="0" y="0"/>
          <a:chExt cx="0" cy="0"/>
        </a:xfrm>
      </p:grpSpPr>
      <p:pic>
        <p:nvPicPr>
          <p:cNvPr id="5" name="Google Shape;74;p12">
            <a:extLst>
              <a:ext uri="{FF2B5EF4-FFF2-40B4-BE49-F238E27FC236}">
                <a16:creationId xmlns:a16="http://schemas.microsoft.com/office/drawing/2014/main" id="{69C10CB7-0BD1-BF15-48AB-A5116A0A364E}"/>
              </a:ext>
            </a:extLst>
          </p:cNvPr>
          <p:cNvPicPr preferRelativeResize="0">
            <a:picLocks noChangeAspect="1"/>
          </p:cNvPicPr>
          <p:nvPr/>
        </p:nvPicPr>
        <p:blipFill rotWithShape="1">
          <a:blip r:embed="rId3">
            <a:alphaModFix/>
          </a:blip>
          <a:srcRect/>
          <a:stretch/>
        </p:blipFill>
        <p:spPr>
          <a:xfrm>
            <a:off x="-1" y="1"/>
            <a:ext cx="1227035" cy="737774"/>
          </a:xfrm>
          <a:prstGeom prst="rect">
            <a:avLst/>
          </a:prstGeom>
          <a:noFill/>
          <a:ln>
            <a:noFill/>
          </a:ln>
        </p:spPr>
      </p:pic>
      <p:sp>
        <p:nvSpPr>
          <p:cNvPr id="7" name="Title 1">
            <a:extLst>
              <a:ext uri="{FF2B5EF4-FFF2-40B4-BE49-F238E27FC236}">
                <a16:creationId xmlns:a16="http://schemas.microsoft.com/office/drawing/2014/main" id="{2A89DD72-B101-A2F0-CB6C-83E62A99FEF2}"/>
              </a:ext>
            </a:extLst>
          </p:cNvPr>
          <p:cNvSpPr txBox="1">
            <a:spLocks/>
          </p:cNvSpPr>
          <p:nvPr/>
        </p:nvSpPr>
        <p:spPr>
          <a:xfrm>
            <a:off x="1227035" y="1"/>
            <a:ext cx="10964965" cy="737774"/>
          </a:xfrm>
          <a:prstGeom prst="rect">
            <a:avLst/>
          </a:prstGeom>
        </p:spPr>
        <p:txBody>
          <a:bodyPr anchor="ctr"/>
          <a:lstStyle/>
          <a:p>
            <a:pPr marL="0" marR="0" lvl="0" indent="0" algn="l" defTabSz="914400" rtl="0" eaLnBrk="0" fontAlgn="auto" latinLnBrk="0" hangingPunct="0">
              <a:lnSpc>
                <a:spcPct val="85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rPr>
              <a:t>    GOES South America Convection Climatology: 1995-2021</a:t>
            </a:r>
          </a:p>
        </p:txBody>
      </p:sp>
      <p:pic>
        <p:nvPicPr>
          <p:cNvPr id="15" name="Google Shape;74;p12">
            <a:extLst>
              <a:ext uri="{FF2B5EF4-FFF2-40B4-BE49-F238E27FC236}">
                <a16:creationId xmlns:a16="http://schemas.microsoft.com/office/drawing/2014/main" id="{9EC788BC-1492-41BF-FB06-F3CC949E2900}"/>
              </a:ext>
            </a:extLst>
          </p:cNvPr>
          <p:cNvPicPr preferRelativeResize="0">
            <a:picLocks noChangeAspect="1"/>
          </p:cNvPicPr>
          <p:nvPr/>
        </p:nvPicPr>
        <p:blipFill rotWithShape="1">
          <a:blip r:embed="rId3">
            <a:alphaModFix/>
          </a:blip>
          <a:srcRect/>
          <a:stretch/>
        </p:blipFill>
        <p:spPr>
          <a:xfrm>
            <a:off x="0" y="0"/>
            <a:ext cx="1227035" cy="737774"/>
          </a:xfrm>
          <a:prstGeom prst="rect">
            <a:avLst/>
          </a:prstGeom>
          <a:noFill/>
          <a:ln>
            <a:noFill/>
          </a:ln>
        </p:spPr>
      </p:pic>
      <p:pic>
        <p:nvPicPr>
          <p:cNvPr id="21" name="Picture 20" descr="Map&#10;&#10;Description automatically generated">
            <a:extLst>
              <a:ext uri="{FF2B5EF4-FFF2-40B4-BE49-F238E27FC236}">
                <a16:creationId xmlns:a16="http://schemas.microsoft.com/office/drawing/2014/main" id="{D455D3D9-1C51-B17F-161F-8EC7E0597934}"/>
              </a:ext>
            </a:extLst>
          </p:cNvPr>
          <p:cNvPicPr>
            <a:picLocks noChangeAspect="1"/>
          </p:cNvPicPr>
          <p:nvPr/>
        </p:nvPicPr>
        <p:blipFill>
          <a:blip r:embed="rId4"/>
          <a:stretch>
            <a:fillRect/>
          </a:stretch>
        </p:blipFill>
        <p:spPr>
          <a:xfrm>
            <a:off x="-690" y="653724"/>
            <a:ext cx="4069080" cy="4069080"/>
          </a:xfrm>
          <a:prstGeom prst="rect">
            <a:avLst/>
          </a:prstGeom>
        </p:spPr>
      </p:pic>
      <p:pic>
        <p:nvPicPr>
          <p:cNvPr id="23" name="Picture 22" descr="Map&#10;&#10;Description automatically generated">
            <a:extLst>
              <a:ext uri="{FF2B5EF4-FFF2-40B4-BE49-F238E27FC236}">
                <a16:creationId xmlns:a16="http://schemas.microsoft.com/office/drawing/2014/main" id="{0D13417D-F5C4-5226-2039-DBF1292C3396}"/>
              </a:ext>
            </a:extLst>
          </p:cNvPr>
          <p:cNvPicPr>
            <a:picLocks noChangeAspect="1"/>
          </p:cNvPicPr>
          <p:nvPr/>
        </p:nvPicPr>
        <p:blipFill>
          <a:blip r:embed="rId5"/>
          <a:stretch>
            <a:fillRect/>
          </a:stretch>
        </p:blipFill>
        <p:spPr>
          <a:xfrm>
            <a:off x="4165762" y="653617"/>
            <a:ext cx="4069080" cy="4069080"/>
          </a:xfrm>
          <a:prstGeom prst="rect">
            <a:avLst/>
          </a:prstGeom>
        </p:spPr>
      </p:pic>
      <p:sp>
        <p:nvSpPr>
          <p:cNvPr id="3" name="TextBox 2">
            <a:extLst>
              <a:ext uri="{FF2B5EF4-FFF2-40B4-BE49-F238E27FC236}">
                <a16:creationId xmlns:a16="http://schemas.microsoft.com/office/drawing/2014/main" id="{5CFC13DB-9AAC-F5BC-F8D9-45307D8646BE}"/>
              </a:ext>
            </a:extLst>
          </p:cNvPr>
          <p:cNvSpPr txBox="1"/>
          <p:nvPr/>
        </p:nvSpPr>
        <p:spPr>
          <a:xfrm>
            <a:off x="2301764" y="3256399"/>
            <a:ext cx="1576552" cy="584775"/>
          </a:xfrm>
          <a:prstGeom prst="rect">
            <a:avLst/>
          </a:prstGeom>
          <a:noFill/>
        </p:spPr>
        <p:txBody>
          <a:bodyPr wrap="square" rtlCol="0">
            <a:spAutoFit/>
          </a:bodyPr>
          <a:lstStyle/>
          <a:p>
            <a:pPr algn="r"/>
            <a:r>
              <a:rPr lang="en-US" sz="1600" b="1" dirty="0">
                <a:solidFill>
                  <a:schemeClr val="bg1"/>
                </a:solidFill>
              </a:rPr>
              <a:t>Where Do Storms Occur?</a:t>
            </a:r>
          </a:p>
        </p:txBody>
      </p:sp>
      <p:sp>
        <p:nvSpPr>
          <p:cNvPr id="4" name="TextBox 3">
            <a:extLst>
              <a:ext uri="{FF2B5EF4-FFF2-40B4-BE49-F238E27FC236}">
                <a16:creationId xmlns:a16="http://schemas.microsoft.com/office/drawing/2014/main" id="{2B31DD96-A33A-FD51-551E-6D02B8C8D6E8}"/>
              </a:ext>
            </a:extLst>
          </p:cNvPr>
          <p:cNvSpPr txBox="1"/>
          <p:nvPr/>
        </p:nvSpPr>
        <p:spPr>
          <a:xfrm>
            <a:off x="10455164" y="3256399"/>
            <a:ext cx="1576552" cy="584775"/>
          </a:xfrm>
          <a:prstGeom prst="rect">
            <a:avLst/>
          </a:prstGeom>
          <a:noFill/>
        </p:spPr>
        <p:txBody>
          <a:bodyPr wrap="square" rtlCol="0">
            <a:spAutoFit/>
          </a:bodyPr>
          <a:lstStyle/>
          <a:p>
            <a:pPr algn="r"/>
            <a:r>
              <a:rPr lang="en-US" sz="1600" b="1" dirty="0"/>
              <a:t>How High Do They Reach?</a:t>
            </a:r>
          </a:p>
        </p:txBody>
      </p:sp>
      <p:pic>
        <p:nvPicPr>
          <p:cNvPr id="8" name="Picture 7">
            <a:extLst>
              <a:ext uri="{FF2B5EF4-FFF2-40B4-BE49-F238E27FC236}">
                <a16:creationId xmlns:a16="http://schemas.microsoft.com/office/drawing/2014/main" id="{F0C4EC9A-DE67-16C5-BFC2-A227B170B8B2}"/>
              </a:ext>
            </a:extLst>
          </p:cNvPr>
          <p:cNvPicPr>
            <a:picLocks noChangeAspect="1"/>
          </p:cNvPicPr>
          <p:nvPr/>
        </p:nvPicPr>
        <p:blipFill>
          <a:blip r:embed="rId6"/>
          <a:stretch>
            <a:fillRect/>
          </a:stretch>
        </p:blipFill>
        <p:spPr>
          <a:xfrm>
            <a:off x="8122920" y="653617"/>
            <a:ext cx="4069080" cy="4069080"/>
          </a:xfrm>
          <a:prstGeom prst="rect">
            <a:avLst/>
          </a:prstGeom>
        </p:spPr>
      </p:pic>
      <p:sp>
        <p:nvSpPr>
          <p:cNvPr id="10" name="TextBox 9">
            <a:extLst>
              <a:ext uri="{FF2B5EF4-FFF2-40B4-BE49-F238E27FC236}">
                <a16:creationId xmlns:a16="http://schemas.microsoft.com/office/drawing/2014/main" id="{88F5E63F-D5A0-8410-A2E8-3320FC9AC28C}"/>
              </a:ext>
            </a:extLst>
          </p:cNvPr>
          <p:cNvSpPr txBox="1"/>
          <p:nvPr/>
        </p:nvSpPr>
        <p:spPr>
          <a:xfrm>
            <a:off x="6023356" y="3316446"/>
            <a:ext cx="1987768" cy="523220"/>
          </a:xfrm>
          <a:prstGeom prst="rect">
            <a:avLst/>
          </a:prstGeom>
          <a:noFill/>
        </p:spPr>
        <p:txBody>
          <a:bodyPr wrap="square" rtlCol="0">
            <a:spAutoFit/>
          </a:bodyPr>
          <a:lstStyle/>
          <a:p>
            <a:pPr algn="r"/>
            <a:r>
              <a:rPr lang="en-US" sz="1400" b="1" dirty="0">
                <a:solidFill>
                  <a:schemeClr val="bg1"/>
                </a:solidFill>
              </a:rPr>
              <a:t>Where Are The </a:t>
            </a:r>
          </a:p>
          <a:p>
            <a:pPr algn="r"/>
            <a:r>
              <a:rPr lang="en-US" sz="1400" b="1" dirty="0">
                <a:solidFill>
                  <a:schemeClr val="bg1"/>
                </a:solidFill>
              </a:rPr>
              <a:t>Most Intense Storms?</a:t>
            </a:r>
          </a:p>
        </p:txBody>
      </p:sp>
      <p:sp>
        <p:nvSpPr>
          <p:cNvPr id="2" name="TextBox 1">
            <a:extLst>
              <a:ext uri="{FF2B5EF4-FFF2-40B4-BE49-F238E27FC236}">
                <a16:creationId xmlns:a16="http://schemas.microsoft.com/office/drawing/2014/main" id="{7E138876-70FC-FF8D-BF95-51867693D49C}"/>
              </a:ext>
            </a:extLst>
          </p:cNvPr>
          <p:cNvSpPr txBox="1"/>
          <p:nvPr/>
        </p:nvSpPr>
        <p:spPr>
          <a:xfrm>
            <a:off x="6930" y="5073440"/>
            <a:ext cx="12185070" cy="1785104"/>
          </a:xfrm>
          <a:prstGeom prst="rect">
            <a:avLst/>
          </a:prstGeom>
          <a:solidFill>
            <a:schemeClr val="accent1">
              <a:lumMod val="40000"/>
              <a:lumOff val="60000"/>
            </a:schemeClr>
          </a:solidFill>
          <a:ln w="28575">
            <a:solidFill>
              <a:schemeClr val="tx1"/>
            </a:solidFill>
          </a:ln>
        </p:spPr>
        <p:txBody>
          <a:bodyPr wrap="square">
            <a:spAutoFit/>
          </a:bodyPr>
          <a:lstStyle/>
          <a:p>
            <a:pPr marL="285750" indent="-285750">
              <a:buFont typeface="Arial" panose="020B0604020202020204" pitchFamily="34" charset="0"/>
              <a:buChar char="•"/>
            </a:pPr>
            <a:r>
              <a:rPr lang="en-US" sz="1700" b="1" dirty="0"/>
              <a:t>Anvil clouds are most frequent over the Amazon basin, northern Colombia, and northwest Venezuela.  The Amazon river and its tributaries modulate regional convection frequency </a:t>
            </a:r>
          </a:p>
          <a:p>
            <a:pPr marL="285750" indent="-285750">
              <a:buFont typeface="Arial" panose="020B0604020202020204" pitchFamily="34" charset="0"/>
              <a:buChar char="•"/>
            </a:pPr>
            <a:endParaRPr lang="en-US" sz="400" b="1" dirty="0"/>
          </a:p>
          <a:p>
            <a:pPr marL="285750" indent="-285750">
              <a:buFont typeface="Arial" panose="020B0604020202020204" pitchFamily="34" charset="0"/>
              <a:buChar char="•"/>
            </a:pPr>
            <a:r>
              <a:rPr lang="en-US" sz="1700" b="1" dirty="0"/>
              <a:t>Overshooting occurs more often over northern Argentina, Paraguay, Uruguay, and far southeastern Brazil, as well as Colombia and Venezuela. These patterns agree with detections of potential hailstorms from NASA GPM and TRMM microwave imager data</a:t>
            </a:r>
          </a:p>
          <a:p>
            <a:pPr marL="285750" indent="-285750">
              <a:buFont typeface="Arial" panose="020B0604020202020204" pitchFamily="34" charset="0"/>
              <a:buChar char="•"/>
            </a:pPr>
            <a:endParaRPr lang="en-US" sz="400" b="1" dirty="0"/>
          </a:p>
          <a:p>
            <a:pPr marL="285750" indent="-285750">
              <a:buFont typeface="Arial" panose="020B0604020202020204" pitchFamily="34" charset="0"/>
              <a:buChar char="•"/>
            </a:pPr>
            <a:r>
              <a:rPr lang="en-US" sz="1700" b="1" dirty="0"/>
              <a:t>The deepest convection with maximum heights exceeding 18 km is primarily confined to N. Argentina, Paraguay, small regions in Bolivia and Peru, NW S. America and its offshore waters</a:t>
            </a:r>
          </a:p>
        </p:txBody>
      </p:sp>
    </p:spTree>
    <p:extLst>
      <p:ext uri="{BB962C8B-B14F-4D97-AF65-F5344CB8AC3E}">
        <p14:creationId xmlns:p14="http://schemas.microsoft.com/office/powerpoint/2010/main" val="1140075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84D21-7057-3F8B-9D15-DF749FBB7A90}"/>
            </a:ext>
          </a:extLst>
        </p:cNvPr>
        <p:cNvGrpSpPr/>
        <p:nvPr/>
      </p:nvGrpSpPr>
      <p:grpSpPr>
        <a:xfrm>
          <a:off x="0" y="0"/>
          <a:ext cx="0" cy="0"/>
          <a:chOff x="0" y="0"/>
          <a:chExt cx="0" cy="0"/>
        </a:xfrm>
      </p:grpSpPr>
      <p:pic>
        <p:nvPicPr>
          <p:cNvPr id="5" name="Google Shape;74;p12">
            <a:extLst>
              <a:ext uri="{FF2B5EF4-FFF2-40B4-BE49-F238E27FC236}">
                <a16:creationId xmlns:a16="http://schemas.microsoft.com/office/drawing/2014/main" id="{6C61DBE3-F145-CFF6-27FD-7A46BAF2EFBE}"/>
              </a:ext>
            </a:extLst>
          </p:cNvPr>
          <p:cNvPicPr preferRelativeResize="0">
            <a:picLocks noChangeAspect="1"/>
          </p:cNvPicPr>
          <p:nvPr/>
        </p:nvPicPr>
        <p:blipFill rotWithShape="1">
          <a:blip r:embed="rId3">
            <a:alphaModFix/>
          </a:blip>
          <a:srcRect/>
          <a:stretch/>
        </p:blipFill>
        <p:spPr>
          <a:xfrm>
            <a:off x="-1" y="1"/>
            <a:ext cx="1227035" cy="737774"/>
          </a:xfrm>
          <a:prstGeom prst="rect">
            <a:avLst/>
          </a:prstGeom>
          <a:noFill/>
          <a:ln>
            <a:noFill/>
          </a:ln>
        </p:spPr>
      </p:pic>
      <p:sp>
        <p:nvSpPr>
          <p:cNvPr id="7" name="Title 1">
            <a:extLst>
              <a:ext uri="{FF2B5EF4-FFF2-40B4-BE49-F238E27FC236}">
                <a16:creationId xmlns:a16="http://schemas.microsoft.com/office/drawing/2014/main" id="{AC442F0D-E3AE-C10A-A79A-82E19E489B75}"/>
              </a:ext>
            </a:extLst>
          </p:cNvPr>
          <p:cNvSpPr txBox="1">
            <a:spLocks/>
          </p:cNvSpPr>
          <p:nvPr/>
        </p:nvSpPr>
        <p:spPr>
          <a:xfrm>
            <a:off x="1227035" y="1"/>
            <a:ext cx="10964965" cy="737774"/>
          </a:xfrm>
          <a:prstGeom prst="rect">
            <a:avLst/>
          </a:prstGeom>
        </p:spPr>
        <p:txBody>
          <a:bodyPr anchor="ctr"/>
          <a:lstStyle/>
          <a:p>
            <a:pPr marL="0" marR="0" lvl="0" indent="0" algn="l" defTabSz="914400" rtl="0" eaLnBrk="0" fontAlgn="auto" latinLnBrk="0" hangingPunct="0">
              <a:lnSpc>
                <a:spcPct val="85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rPr>
              <a:t>    GOES South America Convection Climatology: 1995-2021</a:t>
            </a:r>
          </a:p>
        </p:txBody>
      </p:sp>
      <p:pic>
        <p:nvPicPr>
          <p:cNvPr id="15" name="Google Shape;74;p12">
            <a:extLst>
              <a:ext uri="{FF2B5EF4-FFF2-40B4-BE49-F238E27FC236}">
                <a16:creationId xmlns:a16="http://schemas.microsoft.com/office/drawing/2014/main" id="{30CB433A-2E5E-64BE-1F59-C8CBB12FE8C7}"/>
              </a:ext>
            </a:extLst>
          </p:cNvPr>
          <p:cNvPicPr preferRelativeResize="0">
            <a:picLocks noChangeAspect="1"/>
          </p:cNvPicPr>
          <p:nvPr/>
        </p:nvPicPr>
        <p:blipFill rotWithShape="1">
          <a:blip r:embed="rId3">
            <a:alphaModFix/>
          </a:blip>
          <a:srcRect/>
          <a:stretch/>
        </p:blipFill>
        <p:spPr>
          <a:xfrm>
            <a:off x="0" y="0"/>
            <a:ext cx="1227035" cy="737774"/>
          </a:xfrm>
          <a:prstGeom prst="rect">
            <a:avLst/>
          </a:prstGeom>
          <a:noFill/>
          <a:ln>
            <a:noFill/>
          </a:ln>
        </p:spPr>
      </p:pic>
      <p:pic>
        <p:nvPicPr>
          <p:cNvPr id="21" name="Picture 20" descr="Map&#10;&#10;Description automatically generated">
            <a:extLst>
              <a:ext uri="{FF2B5EF4-FFF2-40B4-BE49-F238E27FC236}">
                <a16:creationId xmlns:a16="http://schemas.microsoft.com/office/drawing/2014/main" id="{58E0D0BD-7E14-4469-743E-68A54EFEED6C}"/>
              </a:ext>
            </a:extLst>
          </p:cNvPr>
          <p:cNvPicPr>
            <a:picLocks noChangeAspect="1"/>
          </p:cNvPicPr>
          <p:nvPr/>
        </p:nvPicPr>
        <p:blipFill>
          <a:blip r:embed="rId4"/>
          <a:stretch>
            <a:fillRect/>
          </a:stretch>
        </p:blipFill>
        <p:spPr>
          <a:xfrm>
            <a:off x="0" y="653617"/>
            <a:ext cx="4069080" cy="4069080"/>
          </a:xfrm>
          <a:prstGeom prst="rect">
            <a:avLst/>
          </a:prstGeom>
        </p:spPr>
      </p:pic>
      <p:pic>
        <p:nvPicPr>
          <p:cNvPr id="23" name="Picture 22" descr="Map&#10;&#10;Description automatically generated">
            <a:extLst>
              <a:ext uri="{FF2B5EF4-FFF2-40B4-BE49-F238E27FC236}">
                <a16:creationId xmlns:a16="http://schemas.microsoft.com/office/drawing/2014/main" id="{E83BDD4F-6BA8-ED71-9E52-0336590B8CE4}"/>
              </a:ext>
            </a:extLst>
          </p:cNvPr>
          <p:cNvPicPr>
            <a:picLocks noChangeAspect="1"/>
          </p:cNvPicPr>
          <p:nvPr/>
        </p:nvPicPr>
        <p:blipFill>
          <a:blip r:embed="rId5"/>
          <a:stretch>
            <a:fillRect/>
          </a:stretch>
        </p:blipFill>
        <p:spPr>
          <a:xfrm>
            <a:off x="4165762" y="653617"/>
            <a:ext cx="4069080" cy="4069080"/>
          </a:xfrm>
          <a:prstGeom prst="rect">
            <a:avLst/>
          </a:prstGeom>
        </p:spPr>
      </p:pic>
      <p:sp>
        <p:nvSpPr>
          <p:cNvPr id="17" name="TextBox 16">
            <a:extLst>
              <a:ext uri="{FF2B5EF4-FFF2-40B4-BE49-F238E27FC236}">
                <a16:creationId xmlns:a16="http://schemas.microsoft.com/office/drawing/2014/main" id="{9A181D6B-1B4E-B184-0D53-9F750357174C}"/>
              </a:ext>
            </a:extLst>
          </p:cNvPr>
          <p:cNvSpPr txBox="1"/>
          <p:nvPr/>
        </p:nvSpPr>
        <p:spPr>
          <a:xfrm>
            <a:off x="8495033" y="4534459"/>
            <a:ext cx="3552092" cy="2308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99</a:t>
            </a:r>
            <a:r>
              <a:rPr kumimoji="0" lang="en-US" sz="15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Percentile Cloud Top Height</a:t>
            </a:r>
          </a:p>
        </p:txBody>
      </p:sp>
      <p:pic>
        <p:nvPicPr>
          <p:cNvPr id="20" name="Picture 19">
            <a:extLst>
              <a:ext uri="{FF2B5EF4-FFF2-40B4-BE49-F238E27FC236}">
                <a16:creationId xmlns:a16="http://schemas.microsoft.com/office/drawing/2014/main" id="{E50EB56D-DF97-A13C-4095-C418DFEB1D70}"/>
              </a:ext>
            </a:extLst>
          </p:cNvPr>
          <p:cNvPicPr>
            <a:picLocks noChangeAspect="1"/>
          </p:cNvPicPr>
          <p:nvPr/>
        </p:nvPicPr>
        <p:blipFill rotWithShape="1">
          <a:blip r:embed="rId6"/>
          <a:srcRect t="10781"/>
          <a:stretch/>
        </p:blipFill>
        <p:spPr>
          <a:xfrm>
            <a:off x="8260866" y="701291"/>
            <a:ext cx="3786259" cy="4048914"/>
          </a:xfrm>
          <a:prstGeom prst="rect">
            <a:avLst/>
          </a:prstGeom>
          <a:solidFill>
            <a:schemeClr val="bg1"/>
          </a:solidFill>
        </p:spPr>
      </p:pic>
      <p:sp>
        <p:nvSpPr>
          <p:cNvPr id="24" name="TextBox 23">
            <a:extLst>
              <a:ext uri="{FF2B5EF4-FFF2-40B4-BE49-F238E27FC236}">
                <a16:creationId xmlns:a16="http://schemas.microsoft.com/office/drawing/2014/main" id="{E547DC92-2737-C877-84C6-7576E8DB6B10}"/>
              </a:ext>
            </a:extLst>
          </p:cNvPr>
          <p:cNvSpPr txBox="1"/>
          <p:nvPr/>
        </p:nvSpPr>
        <p:spPr>
          <a:xfrm>
            <a:off x="7888406" y="4534459"/>
            <a:ext cx="4303594" cy="323165"/>
          </a:xfrm>
          <a:prstGeom prst="rect">
            <a:avLst/>
          </a:prstGeom>
          <a:solidFill>
            <a:schemeClr val="bg1"/>
          </a:solidFill>
        </p:spPr>
        <p:txBody>
          <a:bodyPr wrap="square" t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GPM+TRMM Bang and Cecil (2019) Hail Feature Likelihood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Blue Dots: Precipitation Features With Hail Likelihood Between 20 and 50%</a:t>
            </a:r>
          </a:p>
        </p:txBody>
      </p:sp>
      <p:sp>
        <p:nvSpPr>
          <p:cNvPr id="2" name="TextBox 1">
            <a:extLst>
              <a:ext uri="{FF2B5EF4-FFF2-40B4-BE49-F238E27FC236}">
                <a16:creationId xmlns:a16="http://schemas.microsoft.com/office/drawing/2014/main" id="{74593F1C-82DA-D844-D064-72DFCCA29D01}"/>
              </a:ext>
            </a:extLst>
          </p:cNvPr>
          <p:cNvSpPr txBox="1"/>
          <p:nvPr/>
        </p:nvSpPr>
        <p:spPr>
          <a:xfrm>
            <a:off x="6671541" y="4790973"/>
            <a:ext cx="696490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Available online at: https://</a:t>
            </a: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cmr.earthdata.nasa.gov</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/search/concepts/C2196515446-GHRC_DAAC.html</a:t>
            </a:r>
          </a:p>
        </p:txBody>
      </p:sp>
      <p:sp>
        <p:nvSpPr>
          <p:cNvPr id="4" name="TextBox 3">
            <a:extLst>
              <a:ext uri="{FF2B5EF4-FFF2-40B4-BE49-F238E27FC236}">
                <a16:creationId xmlns:a16="http://schemas.microsoft.com/office/drawing/2014/main" id="{5965500C-E66D-9937-A33B-D45465530B37}"/>
              </a:ext>
            </a:extLst>
          </p:cNvPr>
          <p:cNvSpPr txBox="1"/>
          <p:nvPr/>
        </p:nvSpPr>
        <p:spPr>
          <a:xfrm>
            <a:off x="6930" y="5073440"/>
            <a:ext cx="12185070" cy="1785104"/>
          </a:xfrm>
          <a:prstGeom prst="rect">
            <a:avLst/>
          </a:prstGeom>
          <a:solidFill>
            <a:schemeClr val="accent1">
              <a:lumMod val="40000"/>
              <a:lumOff val="60000"/>
            </a:schemeClr>
          </a:solidFill>
          <a:ln w="28575">
            <a:solidFill>
              <a:schemeClr val="tx1"/>
            </a:solidFill>
          </a:ln>
        </p:spPr>
        <p:txBody>
          <a:bodyPr wrap="square">
            <a:spAutoFit/>
          </a:bodyPr>
          <a:lstStyle/>
          <a:p>
            <a:pPr marL="285750" indent="-285750">
              <a:buFont typeface="Arial" panose="020B0604020202020204" pitchFamily="34" charset="0"/>
              <a:buChar char="•"/>
            </a:pPr>
            <a:r>
              <a:rPr lang="en-US" sz="1700" b="1" dirty="0"/>
              <a:t>Anvil clouds are most frequent over the Amazon basin, northern Colombia, and northwest Venezuela.  The Amazon river and its tributaries modulate regional convection frequency </a:t>
            </a:r>
          </a:p>
          <a:p>
            <a:pPr marL="285750" indent="-285750">
              <a:buFont typeface="Arial" panose="020B0604020202020204" pitchFamily="34" charset="0"/>
              <a:buChar char="•"/>
            </a:pPr>
            <a:endParaRPr lang="en-US" sz="400" b="1" dirty="0"/>
          </a:p>
          <a:p>
            <a:pPr marL="285750" indent="-285750">
              <a:buFont typeface="Arial" panose="020B0604020202020204" pitchFamily="34" charset="0"/>
              <a:buChar char="•"/>
            </a:pPr>
            <a:r>
              <a:rPr lang="en-US" sz="1700" b="1" dirty="0"/>
              <a:t>Overshooting occurs more often over northern Argentina, Paraguay, Uruguay, and far southeastern Brazil, as well as Colombia and Venezuela. These patterns agree with detections of potential hailstorms from NASA GPM and TRMM microwave imager data</a:t>
            </a:r>
          </a:p>
          <a:p>
            <a:pPr marL="285750" indent="-285750">
              <a:buFont typeface="Arial" panose="020B0604020202020204" pitchFamily="34" charset="0"/>
              <a:buChar char="•"/>
            </a:pPr>
            <a:endParaRPr lang="en-US" sz="400" b="1" dirty="0"/>
          </a:p>
          <a:p>
            <a:pPr marL="285750" indent="-285750">
              <a:buFont typeface="Arial" panose="020B0604020202020204" pitchFamily="34" charset="0"/>
              <a:buChar char="•"/>
            </a:pPr>
            <a:r>
              <a:rPr lang="en-US" sz="1700" b="1" dirty="0"/>
              <a:t>The deepest convection with maximum heights exceeding 18 km is primarily confined to N. Argentina, Paraguay, small regions in Bolivia and Peru, NW S. America and its offshore waters</a:t>
            </a:r>
          </a:p>
        </p:txBody>
      </p:sp>
    </p:spTree>
    <p:extLst>
      <p:ext uri="{BB962C8B-B14F-4D97-AF65-F5344CB8AC3E}">
        <p14:creationId xmlns:p14="http://schemas.microsoft.com/office/powerpoint/2010/main" val="1554388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7BB23-A85D-AA3D-348C-4762F5E4B25D}"/>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51198449-CF03-ECDF-C1AB-A862154323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4916" y="750474"/>
            <a:ext cx="3762210" cy="3989000"/>
          </a:xfrm>
          <a:prstGeom prst="rect">
            <a:avLst/>
          </a:prstGeom>
          <a:solidFill>
            <a:schemeClr val="bg1"/>
          </a:solidFill>
        </p:spPr>
      </p:pic>
      <p:pic>
        <p:nvPicPr>
          <p:cNvPr id="5" name="Google Shape;74;p12">
            <a:extLst>
              <a:ext uri="{FF2B5EF4-FFF2-40B4-BE49-F238E27FC236}">
                <a16:creationId xmlns:a16="http://schemas.microsoft.com/office/drawing/2014/main" id="{2F973451-C602-70FA-874C-04C4FEC7D8F9}"/>
              </a:ext>
            </a:extLst>
          </p:cNvPr>
          <p:cNvPicPr preferRelativeResize="0">
            <a:picLocks noChangeAspect="1"/>
          </p:cNvPicPr>
          <p:nvPr/>
        </p:nvPicPr>
        <p:blipFill rotWithShape="1">
          <a:blip r:embed="rId4">
            <a:alphaModFix/>
          </a:blip>
          <a:srcRect/>
          <a:stretch/>
        </p:blipFill>
        <p:spPr>
          <a:xfrm>
            <a:off x="-1" y="1"/>
            <a:ext cx="1227035" cy="737774"/>
          </a:xfrm>
          <a:prstGeom prst="rect">
            <a:avLst/>
          </a:prstGeom>
          <a:noFill/>
          <a:ln>
            <a:noFill/>
          </a:ln>
        </p:spPr>
      </p:pic>
      <p:sp>
        <p:nvSpPr>
          <p:cNvPr id="7" name="Title 1">
            <a:extLst>
              <a:ext uri="{FF2B5EF4-FFF2-40B4-BE49-F238E27FC236}">
                <a16:creationId xmlns:a16="http://schemas.microsoft.com/office/drawing/2014/main" id="{E87B1DE1-B229-2FA9-B445-9BC2FA153073}"/>
              </a:ext>
            </a:extLst>
          </p:cNvPr>
          <p:cNvSpPr txBox="1">
            <a:spLocks/>
          </p:cNvSpPr>
          <p:nvPr/>
        </p:nvSpPr>
        <p:spPr>
          <a:xfrm>
            <a:off x="1227035" y="1"/>
            <a:ext cx="10964965" cy="737774"/>
          </a:xfrm>
          <a:prstGeom prst="rect">
            <a:avLst/>
          </a:prstGeom>
        </p:spPr>
        <p:txBody>
          <a:bodyPr anchor="ctr"/>
          <a:lstStyle/>
          <a:p>
            <a:pPr marL="0" marR="0" lvl="0" indent="0" algn="l" defTabSz="914400" rtl="0" eaLnBrk="0" fontAlgn="auto" latinLnBrk="0" hangingPunct="0">
              <a:lnSpc>
                <a:spcPct val="85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rPr>
              <a:t>    GOES South America Convection Climatology: 1995-2021</a:t>
            </a:r>
          </a:p>
        </p:txBody>
      </p:sp>
      <p:pic>
        <p:nvPicPr>
          <p:cNvPr id="15" name="Google Shape;74;p12">
            <a:extLst>
              <a:ext uri="{FF2B5EF4-FFF2-40B4-BE49-F238E27FC236}">
                <a16:creationId xmlns:a16="http://schemas.microsoft.com/office/drawing/2014/main" id="{AEC23311-1ADF-7450-4634-F78D00FB733B}"/>
              </a:ext>
            </a:extLst>
          </p:cNvPr>
          <p:cNvPicPr preferRelativeResize="0">
            <a:picLocks noChangeAspect="1"/>
          </p:cNvPicPr>
          <p:nvPr/>
        </p:nvPicPr>
        <p:blipFill rotWithShape="1">
          <a:blip r:embed="rId4">
            <a:alphaModFix/>
          </a:blip>
          <a:srcRect/>
          <a:stretch/>
        </p:blipFill>
        <p:spPr>
          <a:xfrm>
            <a:off x="0" y="0"/>
            <a:ext cx="1227035" cy="737774"/>
          </a:xfrm>
          <a:prstGeom prst="rect">
            <a:avLst/>
          </a:prstGeom>
          <a:noFill/>
          <a:ln>
            <a:noFill/>
          </a:ln>
        </p:spPr>
      </p:pic>
      <p:pic>
        <p:nvPicPr>
          <p:cNvPr id="21" name="Picture 20" descr="Map&#10;&#10;Description automatically generated">
            <a:extLst>
              <a:ext uri="{FF2B5EF4-FFF2-40B4-BE49-F238E27FC236}">
                <a16:creationId xmlns:a16="http://schemas.microsoft.com/office/drawing/2014/main" id="{94200947-8C6B-DDA8-3446-A83A318C46D3}"/>
              </a:ext>
            </a:extLst>
          </p:cNvPr>
          <p:cNvPicPr>
            <a:picLocks noChangeAspect="1"/>
          </p:cNvPicPr>
          <p:nvPr/>
        </p:nvPicPr>
        <p:blipFill>
          <a:blip r:embed="rId5"/>
          <a:stretch>
            <a:fillRect/>
          </a:stretch>
        </p:blipFill>
        <p:spPr>
          <a:xfrm>
            <a:off x="0" y="653617"/>
            <a:ext cx="4069080" cy="4069080"/>
          </a:xfrm>
          <a:prstGeom prst="rect">
            <a:avLst/>
          </a:prstGeom>
        </p:spPr>
      </p:pic>
      <p:pic>
        <p:nvPicPr>
          <p:cNvPr id="23" name="Picture 22" descr="Map&#10;&#10;Description automatically generated">
            <a:extLst>
              <a:ext uri="{FF2B5EF4-FFF2-40B4-BE49-F238E27FC236}">
                <a16:creationId xmlns:a16="http://schemas.microsoft.com/office/drawing/2014/main" id="{8E81CE86-DD82-7605-A22F-A0939FF800F7}"/>
              </a:ext>
            </a:extLst>
          </p:cNvPr>
          <p:cNvPicPr>
            <a:picLocks noChangeAspect="1"/>
          </p:cNvPicPr>
          <p:nvPr/>
        </p:nvPicPr>
        <p:blipFill>
          <a:blip r:embed="rId6"/>
          <a:stretch>
            <a:fillRect/>
          </a:stretch>
        </p:blipFill>
        <p:spPr>
          <a:xfrm>
            <a:off x="4165762" y="653617"/>
            <a:ext cx="4069080" cy="4069080"/>
          </a:xfrm>
          <a:prstGeom prst="rect">
            <a:avLst/>
          </a:prstGeom>
        </p:spPr>
      </p:pic>
      <p:sp>
        <p:nvSpPr>
          <p:cNvPr id="17" name="TextBox 16">
            <a:extLst>
              <a:ext uri="{FF2B5EF4-FFF2-40B4-BE49-F238E27FC236}">
                <a16:creationId xmlns:a16="http://schemas.microsoft.com/office/drawing/2014/main" id="{851D616D-57D6-7753-D86A-FEC9E456C3D3}"/>
              </a:ext>
            </a:extLst>
          </p:cNvPr>
          <p:cNvSpPr txBox="1"/>
          <p:nvPr/>
        </p:nvSpPr>
        <p:spPr>
          <a:xfrm>
            <a:off x="8495033" y="4534459"/>
            <a:ext cx="3552092" cy="2308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99</a:t>
            </a:r>
            <a:r>
              <a:rPr kumimoji="0" lang="en-US" sz="15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Percentile Cloud Top Height</a:t>
            </a:r>
          </a:p>
        </p:txBody>
      </p:sp>
      <p:sp>
        <p:nvSpPr>
          <p:cNvPr id="24" name="TextBox 23">
            <a:extLst>
              <a:ext uri="{FF2B5EF4-FFF2-40B4-BE49-F238E27FC236}">
                <a16:creationId xmlns:a16="http://schemas.microsoft.com/office/drawing/2014/main" id="{2FD601B8-07A4-0327-428D-0DD1EF8E3EB7}"/>
              </a:ext>
            </a:extLst>
          </p:cNvPr>
          <p:cNvSpPr txBox="1"/>
          <p:nvPr/>
        </p:nvSpPr>
        <p:spPr>
          <a:xfrm>
            <a:off x="7888406" y="4534459"/>
            <a:ext cx="4303594" cy="323165"/>
          </a:xfrm>
          <a:prstGeom prst="rect">
            <a:avLst/>
          </a:prstGeom>
          <a:solidFill>
            <a:schemeClr val="bg1"/>
          </a:solidFill>
        </p:spPr>
        <p:txBody>
          <a:bodyPr wrap="square" t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GPM+TRMM Bang and Cecil (2019) Hail Feature Likelihood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Blue Dots: Precipitation Features With Hail Likelihood Between 20 and 50%</a:t>
            </a:r>
          </a:p>
        </p:txBody>
      </p:sp>
      <p:sp>
        <p:nvSpPr>
          <p:cNvPr id="2" name="TextBox 1">
            <a:extLst>
              <a:ext uri="{FF2B5EF4-FFF2-40B4-BE49-F238E27FC236}">
                <a16:creationId xmlns:a16="http://schemas.microsoft.com/office/drawing/2014/main" id="{CE8B0AEA-2F4B-95F9-F86C-CBED0ACC6E39}"/>
              </a:ext>
            </a:extLst>
          </p:cNvPr>
          <p:cNvSpPr txBox="1"/>
          <p:nvPr/>
        </p:nvSpPr>
        <p:spPr>
          <a:xfrm>
            <a:off x="6671541" y="4790973"/>
            <a:ext cx="696490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Available online at: https://</a:t>
            </a: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cmr.earthdata.nasa.gov</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/search/concepts/C2196515446-GHRC_DAAC.html</a:t>
            </a:r>
          </a:p>
        </p:txBody>
      </p:sp>
      <p:sp>
        <p:nvSpPr>
          <p:cNvPr id="6" name="TextBox 5">
            <a:extLst>
              <a:ext uri="{FF2B5EF4-FFF2-40B4-BE49-F238E27FC236}">
                <a16:creationId xmlns:a16="http://schemas.microsoft.com/office/drawing/2014/main" id="{DFD76E2D-8231-A0E7-252F-1C1E98B96939}"/>
              </a:ext>
            </a:extLst>
          </p:cNvPr>
          <p:cNvSpPr txBox="1"/>
          <p:nvPr/>
        </p:nvSpPr>
        <p:spPr>
          <a:xfrm>
            <a:off x="10040203" y="737774"/>
            <a:ext cx="2172622" cy="615553"/>
          </a:xfrm>
          <a:prstGeom prst="rect">
            <a:avLst/>
          </a:prstGeom>
          <a:solidFill>
            <a:schemeClr val="bg1"/>
          </a:solidFill>
        </p:spPr>
        <p:txBody>
          <a:bodyPr wrap="square" rtlCol="0">
            <a:spAutoFit/>
          </a:bodyPr>
          <a:lstStyle/>
          <a:p>
            <a:pPr algn="r"/>
            <a:r>
              <a:rPr lang="en-US" sz="1200" b="1" dirty="0"/>
              <a:t>TRMM and GPM Normalized Hailstorm Detection Frequency</a:t>
            </a:r>
            <a:br>
              <a:rPr lang="en-US" sz="1200" b="1" dirty="0"/>
            </a:br>
            <a:r>
              <a:rPr lang="en-US" sz="1000" b="1" dirty="0"/>
              <a:t>From Sarah Bang and Dan Cecil</a:t>
            </a:r>
          </a:p>
        </p:txBody>
      </p:sp>
      <p:sp>
        <p:nvSpPr>
          <p:cNvPr id="8" name="TextBox 7">
            <a:extLst>
              <a:ext uri="{FF2B5EF4-FFF2-40B4-BE49-F238E27FC236}">
                <a16:creationId xmlns:a16="http://schemas.microsoft.com/office/drawing/2014/main" id="{50D47897-DE94-6C13-7F17-5C781BBD6A0B}"/>
              </a:ext>
            </a:extLst>
          </p:cNvPr>
          <p:cNvSpPr txBox="1"/>
          <p:nvPr/>
        </p:nvSpPr>
        <p:spPr>
          <a:xfrm>
            <a:off x="11185320" y="4368336"/>
            <a:ext cx="1186608" cy="230832"/>
          </a:xfrm>
          <a:prstGeom prst="rect">
            <a:avLst/>
          </a:prstGeom>
          <a:noFill/>
        </p:spPr>
        <p:txBody>
          <a:bodyPr wrap="square" rtlCol="0">
            <a:spAutoFit/>
          </a:bodyPr>
          <a:lstStyle/>
          <a:p>
            <a:r>
              <a:rPr lang="en-US" sz="900" b="1" dirty="0"/>
              <a:t>Per 2° Grid Box</a:t>
            </a:r>
          </a:p>
        </p:txBody>
      </p:sp>
      <p:sp>
        <p:nvSpPr>
          <p:cNvPr id="9" name="TextBox 8">
            <a:extLst>
              <a:ext uri="{FF2B5EF4-FFF2-40B4-BE49-F238E27FC236}">
                <a16:creationId xmlns:a16="http://schemas.microsoft.com/office/drawing/2014/main" id="{15509A70-8E33-92F5-05C2-0067B57F92EE}"/>
              </a:ext>
            </a:extLst>
          </p:cNvPr>
          <p:cNvSpPr txBox="1"/>
          <p:nvPr/>
        </p:nvSpPr>
        <p:spPr>
          <a:xfrm>
            <a:off x="6930" y="5073440"/>
            <a:ext cx="12185070" cy="1785104"/>
          </a:xfrm>
          <a:prstGeom prst="rect">
            <a:avLst/>
          </a:prstGeom>
          <a:solidFill>
            <a:schemeClr val="accent1">
              <a:lumMod val="40000"/>
              <a:lumOff val="60000"/>
            </a:schemeClr>
          </a:solidFill>
          <a:ln w="28575">
            <a:solidFill>
              <a:schemeClr val="tx1"/>
            </a:solidFill>
          </a:ln>
        </p:spPr>
        <p:txBody>
          <a:bodyPr wrap="square">
            <a:spAutoFit/>
          </a:bodyPr>
          <a:lstStyle/>
          <a:p>
            <a:pPr marL="285750" indent="-285750">
              <a:buFont typeface="Arial" panose="020B0604020202020204" pitchFamily="34" charset="0"/>
              <a:buChar char="•"/>
            </a:pPr>
            <a:r>
              <a:rPr lang="en-US" sz="1700" b="1" dirty="0"/>
              <a:t>Anvil clouds are most frequent over the Amazon basin, northern Colombia, and northwest Venezuela.  The Amazon river and its tributaries modulate regional convection frequency </a:t>
            </a:r>
          </a:p>
          <a:p>
            <a:pPr marL="285750" indent="-285750">
              <a:buFont typeface="Arial" panose="020B0604020202020204" pitchFamily="34" charset="0"/>
              <a:buChar char="•"/>
            </a:pPr>
            <a:endParaRPr lang="en-US" sz="400" b="1" dirty="0"/>
          </a:p>
          <a:p>
            <a:pPr marL="285750" indent="-285750">
              <a:buFont typeface="Arial" panose="020B0604020202020204" pitchFamily="34" charset="0"/>
              <a:buChar char="•"/>
            </a:pPr>
            <a:r>
              <a:rPr lang="en-US" sz="1700" b="1" dirty="0"/>
              <a:t>Overshooting occurs more often over northern Argentina, Paraguay, Uruguay, and far southeastern Brazil, as well as Colombia and Venezuela. These patterns agree with detections of potential hailstorms from NASA GPM and TRMM microwave imager data</a:t>
            </a:r>
          </a:p>
          <a:p>
            <a:pPr marL="285750" indent="-285750">
              <a:buFont typeface="Arial" panose="020B0604020202020204" pitchFamily="34" charset="0"/>
              <a:buChar char="•"/>
            </a:pPr>
            <a:endParaRPr lang="en-US" sz="400" b="1" dirty="0"/>
          </a:p>
          <a:p>
            <a:pPr marL="285750" indent="-285750">
              <a:buFont typeface="Arial" panose="020B0604020202020204" pitchFamily="34" charset="0"/>
              <a:buChar char="•"/>
            </a:pPr>
            <a:r>
              <a:rPr lang="en-US" sz="1700" b="1" dirty="0"/>
              <a:t>The deepest convection with maximum heights exceeding 18 km is primarily confined to N. Argentina, Paraguay, small regions in Bolivia and Peru, NW S. America and its offshore waters</a:t>
            </a:r>
          </a:p>
        </p:txBody>
      </p:sp>
    </p:spTree>
    <p:extLst>
      <p:ext uri="{BB962C8B-B14F-4D97-AF65-F5344CB8AC3E}">
        <p14:creationId xmlns:p14="http://schemas.microsoft.com/office/powerpoint/2010/main" val="3338852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6000"/>
                <a:shade val="100000"/>
                <a:hueMod val="270000"/>
                <a:satMod val="200000"/>
                <a:lumMod val="128000"/>
              </a:schemeClr>
            </a:gs>
            <a:gs pos="59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C4601E8-440D-2941-9890-4AF5B4CEB310}"/>
              </a:ext>
            </a:extLst>
          </p:cNvPr>
          <p:cNvSpPr txBox="1">
            <a:spLocks/>
          </p:cNvSpPr>
          <p:nvPr/>
        </p:nvSpPr>
        <p:spPr>
          <a:xfrm>
            <a:off x="1227035" y="1"/>
            <a:ext cx="10958035" cy="737774"/>
          </a:xfrm>
          <a:prstGeom prst="rect">
            <a:avLst/>
          </a:prstGeom>
        </p:spPr>
        <p:txBody>
          <a:bodyPr anchor="ctr"/>
          <a:lstStyle/>
          <a:p>
            <a:pPr marL="0" marR="0" lvl="0" indent="0" algn="ctr" defTabSz="914400" rtl="0" eaLnBrk="0" fontAlgn="auto" latinLnBrk="0" hangingPunct="0">
              <a:lnSpc>
                <a:spcPct val="85000"/>
              </a:lnSpc>
              <a:spcBef>
                <a:spcPts val="0"/>
              </a:spcBef>
              <a:spcAft>
                <a:spcPts val="0"/>
              </a:spcAft>
              <a:buClrTx/>
              <a:buSzTx/>
              <a:buFontTx/>
              <a:buNone/>
              <a:tabLst/>
              <a:defRPr/>
            </a:pPr>
            <a:r>
              <a:rPr kumimoji="0" lang="en-US" sz="3000" b="1" i="1"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rPr>
              <a:t>Mapping the South American Convection Diurnal Cycle With GOES</a:t>
            </a:r>
          </a:p>
        </p:txBody>
      </p:sp>
      <p:pic>
        <p:nvPicPr>
          <p:cNvPr id="3" name="Google Shape;74;p12">
            <a:extLst>
              <a:ext uri="{FF2B5EF4-FFF2-40B4-BE49-F238E27FC236}">
                <a16:creationId xmlns:a16="http://schemas.microsoft.com/office/drawing/2014/main" id="{54832BFE-9565-F28D-ABDE-E9B6E682AC46}"/>
              </a:ext>
            </a:extLst>
          </p:cNvPr>
          <p:cNvPicPr preferRelativeResize="0">
            <a:picLocks noChangeAspect="1"/>
          </p:cNvPicPr>
          <p:nvPr/>
        </p:nvPicPr>
        <p:blipFill rotWithShape="1">
          <a:blip r:embed="rId5">
            <a:alphaModFix/>
          </a:blip>
          <a:srcRect/>
          <a:stretch/>
        </p:blipFill>
        <p:spPr>
          <a:xfrm>
            <a:off x="0" y="0"/>
            <a:ext cx="1227035" cy="737774"/>
          </a:xfrm>
          <a:prstGeom prst="rect">
            <a:avLst/>
          </a:prstGeom>
          <a:noFill/>
          <a:ln>
            <a:noFill/>
          </a:ln>
        </p:spPr>
      </p:pic>
      <p:pic>
        <p:nvPicPr>
          <p:cNvPr id="9" name="SAMER_CLIMO_ANIMATION_4PANEL">
            <a:hlinkClick r:id="" action="ppaction://media"/>
            <a:extLst>
              <a:ext uri="{FF2B5EF4-FFF2-40B4-BE49-F238E27FC236}">
                <a16:creationId xmlns:a16="http://schemas.microsoft.com/office/drawing/2014/main" id="{F64C186C-76F2-45B8-D843-78DF7B8DF1A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644207"/>
            <a:ext cx="12192000" cy="4064000"/>
          </a:xfrm>
          <a:prstGeom prst="rect">
            <a:avLst/>
          </a:prstGeom>
        </p:spPr>
      </p:pic>
      <p:sp>
        <p:nvSpPr>
          <p:cNvPr id="12" name="TextBox 11">
            <a:extLst>
              <a:ext uri="{FF2B5EF4-FFF2-40B4-BE49-F238E27FC236}">
                <a16:creationId xmlns:a16="http://schemas.microsoft.com/office/drawing/2014/main" id="{0FE37267-8D07-2759-4187-45486106FDF3}"/>
              </a:ext>
            </a:extLst>
          </p:cNvPr>
          <p:cNvSpPr txBox="1"/>
          <p:nvPr/>
        </p:nvSpPr>
        <p:spPr>
          <a:xfrm>
            <a:off x="8502164" y="4449111"/>
            <a:ext cx="3552092" cy="230832"/>
          </a:xfrm>
          <a:prstGeom prst="rect">
            <a:avLst/>
          </a:prstGeom>
          <a:solidFill>
            <a:schemeClr val="bg1"/>
          </a:solidFill>
        </p:spPr>
        <p:txBody>
          <a:bodyPr wrap="square" lIns="0" tIns="0" rIns="0" bIns="0" rtlCol="0">
            <a:spAutoFit/>
          </a:bodyPr>
          <a:lstStyle/>
          <a:p>
            <a:pPr algn="ctr"/>
            <a:r>
              <a:rPr lang="en-US" sz="1500" b="1" dirty="0">
                <a:latin typeface="Arial" panose="020B0604020202020204" pitchFamily="34" charset="0"/>
                <a:cs typeface="Arial" panose="020B0604020202020204" pitchFamily="34" charset="0"/>
              </a:rPr>
              <a:t>99</a:t>
            </a:r>
            <a:r>
              <a:rPr lang="en-US" sz="1500" b="1" baseline="30000" dirty="0">
                <a:latin typeface="Arial" panose="020B0604020202020204" pitchFamily="34" charset="0"/>
                <a:cs typeface="Arial" panose="020B0604020202020204" pitchFamily="34" charset="0"/>
              </a:rPr>
              <a:t>th</a:t>
            </a:r>
            <a:r>
              <a:rPr lang="en-US" sz="1500" b="1" dirty="0">
                <a:latin typeface="Arial" panose="020B0604020202020204" pitchFamily="34" charset="0"/>
                <a:cs typeface="Arial" panose="020B0604020202020204" pitchFamily="34" charset="0"/>
              </a:rPr>
              <a:t> Percentile Cloud Top Height</a:t>
            </a:r>
          </a:p>
        </p:txBody>
      </p:sp>
      <p:sp>
        <p:nvSpPr>
          <p:cNvPr id="2" name="TextBox 1">
            <a:extLst>
              <a:ext uri="{FF2B5EF4-FFF2-40B4-BE49-F238E27FC236}">
                <a16:creationId xmlns:a16="http://schemas.microsoft.com/office/drawing/2014/main" id="{7DDCA965-CC41-43F6-EE97-90DF2AF78E67}"/>
              </a:ext>
            </a:extLst>
          </p:cNvPr>
          <p:cNvSpPr txBox="1"/>
          <p:nvPr/>
        </p:nvSpPr>
        <p:spPr>
          <a:xfrm>
            <a:off x="120239" y="4992741"/>
            <a:ext cx="11951522" cy="1661993"/>
          </a:xfrm>
          <a:prstGeom prst="rect">
            <a:avLst/>
          </a:prstGeom>
          <a:solidFill>
            <a:schemeClr val="accent1">
              <a:lumMod val="40000"/>
              <a:lumOff val="60000"/>
            </a:schemeClr>
          </a:solidFill>
          <a:ln w="28575">
            <a:solidFill>
              <a:schemeClr val="tx1"/>
            </a:solidFill>
          </a:ln>
        </p:spPr>
        <p:txBody>
          <a:bodyPr wrap="square">
            <a:spAutoFit/>
          </a:bodyPr>
          <a:lstStyle/>
          <a:p>
            <a:pPr marL="285750" indent="-285750">
              <a:buFont typeface="Arial" panose="020B0604020202020204" pitchFamily="34" charset="0"/>
              <a:buChar char="•"/>
            </a:pPr>
            <a:r>
              <a:rPr lang="en-US" sz="1700" b="1" dirty="0"/>
              <a:t>Hourly geostationary satellite composites of storm frequency and intensity provides new insights into the South American convection diurnal cycle, at a higher spatial resolution than possible with other NASA satellites</a:t>
            </a:r>
          </a:p>
          <a:p>
            <a:pPr marL="285750" indent="-285750">
              <a:buFont typeface="Arial" panose="020B0604020202020204" pitchFamily="34" charset="0"/>
              <a:buChar char="•"/>
            </a:pPr>
            <a:endParaRPr lang="en-US" sz="1700" b="1" dirty="0"/>
          </a:p>
          <a:p>
            <a:pPr marL="285750" indent="-285750">
              <a:buFont typeface="Arial" panose="020B0604020202020204" pitchFamily="34" charset="0"/>
              <a:buChar char="•"/>
            </a:pPr>
            <a:r>
              <a:rPr lang="en-US" sz="1700" b="1" dirty="0"/>
              <a:t>Many features are clearly apparent: 1) Northern S. America squall line / sea breeze convection, 2) daytime max over Amazon land, and night-time max over the river, 3) nocturnal max in lee of Andes in Bolivia/Peru, 4) northern Argentina / SE Brazil nocturnal MCS activity, 5) maxima over Lake Maracaibo and Colombian lowlands (see locations above in upper-left panel)</a:t>
            </a:r>
          </a:p>
        </p:txBody>
      </p:sp>
      <p:sp>
        <p:nvSpPr>
          <p:cNvPr id="5" name="TextBox 4">
            <a:extLst>
              <a:ext uri="{FF2B5EF4-FFF2-40B4-BE49-F238E27FC236}">
                <a16:creationId xmlns:a16="http://schemas.microsoft.com/office/drawing/2014/main" id="{7E2F1363-A17B-728D-9EE5-B90AC2468752}"/>
              </a:ext>
            </a:extLst>
          </p:cNvPr>
          <p:cNvSpPr txBox="1"/>
          <p:nvPr/>
        </p:nvSpPr>
        <p:spPr>
          <a:xfrm>
            <a:off x="2565070" y="1191748"/>
            <a:ext cx="415636" cy="380465"/>
          </a:xfrm>
          <a:prstGeom prst="rect">
            <a:avLst/>
          </a:prstGeom>
          <a:noFill/>
        </p:spPr>
        <p:txBody>
          <a:bodyPr wrap="square" rtlCol="0">
            <a:spAutoFit/>
          </a:bodyPr>
          <a:lstStyle/>
          <a:p>
            <a:r>
              <a:rPr lang="en-US" b="1" dirty="0">
                <a:solidFill>
                  <a:schemeClr val="bg1"/>
                </a:solidFill>
              </a:rPr>
              <a:t>1</a:t>
            </a:r>
          </a:p>
        </p:txBody>
      </p:sp>
      <p:sp>
        <p:nvSpPr>
          <p:cNvPr id="6" name="TextBox 5">
            <a:extLst>
              <a:ext uri="{FF2B5EF4-FFF2-40B4-BE49-F238E27FC236}">
                <a16:creationId xmlns:a16="http://schemas.microsoft.com/office/drawing/2014/main" id="{68E66049-2D97-C2C8-1C66-F7807279BE03}"/>
              </a:ext>
            </a:extLst>
          </p:cNvPr>
          <p:cNvSpPr txBox="1"/>
          <p:nvPr/>
        </p:nvSpPr>
        <p:spPr>
          <a:xfrm>
            <a:off x="2028701" y="1731937"/>
            <a:ext cx="415636" cy="380465"/>
          </a:xfrm>
          <a:prstGeom prst="rect">
            <a:avLst/>
          </a:prstGeom>
          <a:noFill/>
        </p:spPr>
        <p:txBody>
          <a:bodyPr wrap="square" rtlCol="0">
            <a:spAutoFit/>
          </a:bodyPr>
          <a:lstStyle/>
          <a:p>
            <a:r>
              <a:rPr lang="en-US" b="1" dirty="0">
                <a:solidFill>
                  <a:schemeClr val="bg1"/>
                </a:solidFill>
              </a:rPr>
              <a:t>2</a:t>
            </a:r>
          </a:p>
        </p:txBody>
      </p:sp>
      <p:sp>
        <p:nvSpPr>
          <p:cNvPr id="7" name="TextBox 6">
            <a:extLst>
              <a:ext uri="{FF2B5EF4-FFF2-40B4-BE49-F238E27FC236}">
                <a16:creationId xmlns:a16="http://schemas.microsoft.com/office/drawing/2014/main" id="{AD84A52A-8B7D-338C-C2FD-6FB66F789179}"/>
              </a:ext>
            </a:extLst>
          </p:cNvPr>
          <p:cNvSpPr txBox="1"/>
          <p:nvPr/>
        </p:nvSpPr>
        <p:spPr>
          <a:xfrm>
            <a:off x="1714005" y="2024981"/>
            <a:ext cx="415636" cy="380465"/>
          </a:xfrm>
          <a:prstGeom prst="rect">
            <a:avLst/>
          </a:prstGeom>
          <a:noFill/>
        </p:spPr>
        <p:txBody>
          <a:bodyPr wrap="square" rtlCol="0">
            <a:spAutoFit/>
          </a:bodyPr>
          <a:lstStyle/>
          <a:p>
            <a:r>
              <a:rPr lang="en-US" b="1" dirty="0">
                <a:solidFill>
                  <a:schemeClr val="bg1"/>
                </a:solidFill>
              </a:rPr>
              <a:t>3</a:t>
            </a:r>
          </a:p>
        </p:txBody>
      </p:sp>
      <p:sp>
        <p:nvSpPr>
          <p:cNvPr id="8" name="TextBox 7">
            <a:extLst>
              <a:ext uri="{FF2B5EF4-FFF2-40B4-BE49-F238E27FC236}">
                <a16:creationId xmlns:a16="http://schemas.microsoft.com/office/drawing/2014/main" id="{1B494F7B-646A-1B2D-216E-86997E582A12}"/>
              </a:ext>
            </a:extLst>
          </p:cNvPr>
          <p:cNvSpPr txBox="1"/>
          <p:nvPr/>
        </p:nvSpPr>
        <p:spPr>
          <a:xfrm>
            <a:off x="2028701" y="2839607"/>
            <a:ext cx="415636" cy="380465"/>
          </a:xfrm>
          <a:prstGeom prst="rect">
            <a:avLst/>
          </a:prstGeom>
          <a:noFill/>
        </p:spPr>
        <p:txBody>
          <a:bodyPr wrap="square" rtlCol="0">
            <a:spAutoFit/>
          </a:bodyPr>
          <a:lstStyle/>
          <a:p>
            <a:r>
              <a:rPr lang="en-US" b="1" dirty="0">
                <a:solidFill>
                  <a:schemeClr val="bg1"/>
                </a:solidFill>
              </a:rPr>
              <a:t>4</a:t>
            </a:r>
          </a:p>
        </p:txBody>
      </p:sp>
      <p:sp>
        <p:nvSpPr>
          <p:cNvPr id="10" name="TextBox 9">
            <a:extLst>
              <a:ext uri="{FF2B5EF4-FFF2-40B4-BE49-F238E27FC236}">
                <a16:creationId xmlns:a16="http://schemas.microsoft.com/office/drawing/2014/main" id="{EC7B97E6-865D-79C4-7D1F-2372057076B4}"/>
              </a:ext>
            </a:extLst>
          </p:cNvPr>
          <p:cNvSpPr txBox="1"/>
          <p:nvPr/>
        </p:nvSpPr>
        <p:spPr>
          <a:xfrm>
            <a:off x="1286411" y="1191145"/>
            <a:ext cx="415636" cy="380465"/>
          </a:xfrm>
          <a:prstGeom prst="rect">
            <a:avLst/>
          </a:prstGeom>
          <a:noFill/>
        </p:spPr>
        <p:txBody>
          <a:bodyPr wrap="square" rtlCol="0">
            <a:spAutoFit/>
          </a:bodyPr>
          <a:lstStyle/>
          <a:p>
            <a:r>
              <a:rPr lang="en-US" b="1" dirty="0">
                <a:solidFill>
                  <a:schemeClr val="bg1"/>
                </a:solidFill>
              </a:rPr>
              <a:t>5</a:t>
            </a:r>
          </a:p>
        </p:txBody>
      </p:sp>
    </p:spTree>
    <p:extLst>
      <p:ext uri="{BB962C8B-B14F-4D97-AF65-F5344CB8AC3E}">
        <p14:creationId xmlns:p14="http://schemas.microsoft.com/office/powerpoint/2010/main" val="4266072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7DA7F-30D2-F651-388B-628563862F64}"/>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CDEEB2AF-1C23-46F8-5AAB-73AE13688640}"/>
              </a:ext>
            </a:extLst>
          </p:cNvPr>
          <p:cNvSpPr txBox="1">
            <a:spLocks/>
          </p:cNvSpPr>
          <p:nvPr/>
        </p:nvSpPr>
        <p:spPr>
          <a:xfrm>
            <a:off x="1227035" y="1"/>
            <a:ext cx="10958035" cy="737774"/>
          </a:xfrm>
          <a:prstGeom prst="rect">
            <a:avLst/>
          </a:prstGeom>
        </p:spPr>
        <p:txBody>
          <a:bodyPr anchor="ctr"/>
          <a:lstStyle/>
          <a:p>
            <a:pPr marL="0" marR="0" lvl="0" indent="0" algn="ctr" defTabSz="914400" rtl="0" eaLnBrk="0" fontAlgn="auto" latinLnBrk="0" hangingPunct="0">
              <a:lnSpc>
                <a:spcPct val="85000"/>
              </a:lnSpc>
              <a:spcBef>
                <a:spcPts val="0"/>
              </a:spcBef>
              <a:spcAft>
                <a:spcPts val="0"/>
              </a:spcAft>
              <a:buClrTx/>
              <a:buSzTx/>
              <a:buFontTx/>
              <a:buNone/>
              <a:tabLst/>
              <a:defRPr/>
            </a:pPr>
            <a:r>
              <a:rPr kumimoji="0" lang="en-US" sz="3000" b="1" i="1"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rPr>
              <a:t>Mapping the South American Convection Diurnal Cycle With GOES</a:t>
            </a:r>
          </a:p>
        </p:txBody>
      </p:sp>
      <p:pic>
        <p:nvPicPr>
          <p:cNvPr id="3" name="Google Shape;74;p12">
            <a:extLst>
              <a:ext uri="{FF2B5EF4-FFF2-40B4-BE49-F238E27FC236}">
                <a16:creationId xmlns:a16="http://schemas.microsoft.com/office/drawing/2014/main" id="{7B403DB4-FEDC-D266-98E4-1BA231CCB456}"/>
              </a:ext>
            </a:extLst>
          </p:cNvPr>
          <p:cNvPicPr preferRelativeResize="0">
            <a:picLocks noChangeAspect="1"/>
          </p:cNvPicPr>
          <p:nvPr/>
        </p:nvPicPr>
        <p:blipFill rotWithShape="1">
          <a:blip r:embed="rId3">
            <a:alphaModFix/>
          </a:blip>
          <a:srcRect/>
          <a:stretch/>
        </p:blipFill>
        <p:spPr>
          <a:xfrm>
            <a:off x="0" y="0"/>
            <a:ext cx="1227035" cy="737774"/>
          </a:xfrm>
          <a:prstGeom prst="rect">
            <a:avLst/>
          </a:prstGeom>
          <a:noFill/>
          <a:ln>
            <a:noFill/>
          </a:ln>
        </p:spPr>
      </p:pic>
      <p:pic>
        <p:nvPicPr>
          <p:cNvPr id="11" name="Picture 10">
            <a:extLst>
              <a:ext uri="{FF2B5EF4-FFF2-40B4-BE49-F238E27FC236}">
                <a16:creationId xmlns:a16="http://schemas.microsoft.com/office/drawing/2014/main" id="{30BCA9BE-F142-214D-7040-96B4200B40BF}"/>
              </a:ext>
            </a:extLst>
          </p:cNvPr>
          <p:cNvPicPr>
            <a:picLocks noChangeAspect="1"/>
          </p:cNvPicPr>
          <p:nvPr/>
        </p:nvPicPr>
        <p:blipFill>
          <a:blip r:embed="rId4"/>
          <a:stretch>
            <a:fillRect/>
          </a:stretch>
        </p:blipFill>
        <p:spPr>
          <a:xfrm>
            <a:off x="6468099" y="614480"/>
            <a:ext cx="4267200" cy="4267200"/>
          </a:xfrm>
          <a:prstGeom prst="rect">
            <a:avLst/>
          </a:prstGeom>
        </p:spPr>
      </p:pic>
      <p:pic>
        <p:nvPicPr>
          <p:cNvPr id="14" name="Picture 13">
            <a:extLst>
              <a:ext uri="{FF2B5EF4-FFF2-40B4-BE49-F238E27FC236}">
                <a16:creationId xmlns:a16="http://schemas.microsoft.com/office/drawing/2014/main" id="{C95B0E2D-706D-CF2C-0211-D480C3BD6DE0}"/>
              </a:ext>
            </a:extLst>
          </p:cNvPr>
          <p:cNvPicPr>
            <a:picLocks noChangeAspect="1"/>
          </p:cNvPicPr>
          <p:nvPr/>
        </p:nvPicPr>
        <p:blipFill>
          <a:blip r:embed="rId5"/>
          <a:stretch>
            <a:fillRect/>
          </a:stretch>
        </p:blipFill>
        <p:spPr>
          <a:xfrm>
            <a:off x="1712443" y="614480"/>
            <a:ext cx="4270248" cy="4270248"/>
          </a:xfrm>
          <a:prstGeom prst="rect">
            <a:avLst/>
          </a:prstGeom>
        </p:spPr>
      </p:pic>
      <p:sp>
        <p:nvSpPr>
          <p:cNvPr id="15" name="TextBox 14">
            <a:extLst>
              <a:ext uri="{FF2B5EF4-FFF2-40B4-BE49-F238E27FC236}">
                <a16:creationId xmlns:a16="http://schemas.microsoft.com/office/drawing/2014/main" id="{FF70B8A9-AFAF-27B5-F8D4-E69ECB2E94C4}"/>
              </a:ext>
            </a:extLst>
          </p:cNvPr>
          <p:cNvSpPr txBox="1"/>
          <p:nvPr/>
        </p:nvSpPr>
        <p:spPr>
          <a:xfrm>
            <a:off x="4232505" y="1366304"/>
            <a:ext cx="415636" cy="380465"/>
          </a:xfrm>
          <a:prstGeom prst="rect">
            <a:avLst/>
          </a:prstGeom>
          <a:noFill/>
        </p:spPr>
        <p:txBody>
          <a:bodyPr wrap="square" rtlCol="0">
            <a:spAutoFit/>
          </a:bodyPr>
          <a:lstStyle/>
          <a:p>
            <a:r>
              <a:rPr lang="en-US" b="1" dirty="0">
                <a:solidFill>
                  <a:schemeClr val="bg1"/>
                </a:solidFill>
              </a:rPr>
              <a:t>1</a:t>
            </a:r>
          </a:p>
        </p:txBody>
      </p:sp>
      <p:sp>
        <p:nvSpPr>
          <p:cNvPr id="16" name="TextBox 15">
            <a:extLst>
              <a:ext uri="{FF2B5EF4-FFF2-40B4-BE49-F238E27FC236}">
                <a16:creationId xmlns:a16="http://schemas.microsoft.com/office/drawing/2014/main" id="{4077E7C7-CE00-62F6-F0C7-523B550EA89F}"/>
              </a:ext>
            </a:extLst>
          </p:cNvPr>
          <p:cNvSpPr txBox="1"/>
          <p:nvPr/>
        </p:nvSpPr>
        <p:spPr>
          <a:xfrm>
            <a:off x="3749924" y="1825811"/>
            <a:ext cx="415636" cy="380465"/>
          </a:xfrm>
          <a:prstGeom prst="rect">
            <a:avLst/>
          </a:prstGeom>
          <a:noFill/>
        </p:spPr>
        <p:txBody>
          <a:bodyPr wrap="square" rtlCol="0">
            <a:spAutoFit/>
          </a:bodyPr>
          <a:lstStyle/>
          <a:p>
            <a:r>
              <a:rPr lang="en-US" b="1" dirty="0">
                <a:solidFill>
                  <a:schemeClr val="bg1"/>
                </a:solidFill>
              </a:rPr>
              <a:t>2</a:t>
            </a:r>
          </a:p>
        </p:txBody>
      </p:sp>
      <p:sp>
        <p:nvSpPr>
          <p:cNvPr id="18" name="TextBox 17">
            <a:extLst>
              <a:ext uri="{FF2B5EF4-FFF2-40B4-BE49-F238E27FC236}">
                <a16:creationId xmlns:a16="http://schemas.microsoft.com/office/drawing/2014/main" id="{C88C0585-C06D-46D6-E09F-6A352D65E005}"/>
              </a:ext>
            </a:extLst>
          </p:cNvPr>
          <p:cNvSpPr txBox="1"/>
          <p:nvPr/>
        </p:nvSpPr>
        <p:spPr>
          <a:xfrm>
            <a:off x="3529357" y="2118855"/>
            <a:ext cx="415636" cy="380465"/>
          </a:xfrm>
          <a:prstGeom prst="rect">
            <a:avLst/>
          </a:prstGeom>
          <a:noFill/>
        </p:spPr>
        <p:txBody>
          <a:bodyPr wrap="square" rtlCol="0">
            <a:spAutoFit/>
          </a:bodyPr>
          <a:lstStyle/>
          <a:p>
            <a:r>
              <a:rPr lang="en-US" b="1" dirty="0">
                <a:solidFill>
                  <a:schemeClr val="bg1"/>
                </a:solidFill>
              </a:rPr>
              <a:t>3</a:t>
            </a:r>
          </a:p>
        </p:txBody>
      </p:sp>
      <p:sp>
        <p:nvSpPr>
          <p:cNvPr id="19" name="TextBox 18">
            <a:extLst>
              <a:ext uri="{FF2B5EF4-FFF2-40B4-BE49-F238E27FC236}">
                <a16:creationId xmlns:a16="http://schemas.microsoft.com/office/drawing/2014/main" id="{802571F8-031B-40E4-7E1B-9EED709A51F7}"/>
              </a:ext>
            </a:extLst>
          </p:cNvPr>
          <p:cNvSpPr txBox="1"/>
          <p:nvPr/>
        </p:nvSpPr>
        <p:spPr>
          <a:xfrm>
            <a:off x="3749924" y="2933481"/>
            <a:ext cx="415636" cy="380465"/>
          </a:xfrm>
          <a:prstGeom prst="rect">
            <a:avLst/>
          </a:prstGeom>
          <a:noFill/>
        </p:spPr>
        <p:txBody>
          <a:bodyPr wrap="square" rtlCol="0">
            <a:spAutoFit/>
          </a:bodyPr>
          <a:lstStyle/>
          <a:p>
            <a:r>
              <a:rPr lang="en-US" b="1" dirty="0">
                <a:solidFill>
                  <a:schemeClr val="bg1"/>
                </a:solidFill>
              </a:rPr>
              <a:t>4</a:t>
            </a:r>
          </a:p>
        </p:txBody>
      </p:sp>
      <p:sp>
        <p:nvSpPr>
          <p:cNvPr id="20" name="TextBox 19">
            <a:extLst>
              <a:ext uri="{FF2B5EF4-FFF2-40B4-BE49-F238E27FC236}">
                <a16:creationId xmlns:a16="http://schemas.microsoft.com/office/drawing/2014/main" id="{6271A99B-F056-0D42-DF16-159A676F77EE}"/>
              </a:ext>
            </a:extLst>
          </p:cNvPr>
          <p:cNvSpPr txBox="1"/>
          <p:nvPr/>
        </p:nvSpPr>
        <p:spPr>
          <a:xfrm>
            <a:off x="3007634" y="1285019"/>
            <a:ext cx="415636" cy="380465"/>
          </a:xfrm>
          <a:prstGeom prst="rect">
            <a:avLst/>
          </a:prstGeom>
          <a:noFill/>
        </p:spPr>
        <p:txBody>
          <a:bodyPr wrap="square" rtlCol="0">
            <a:spAutoFit/>
          </a:bodyPr>
          <a:lstStyle/>
          <a:p>
            <a:r>
              <a:rPr lang="en-US" b="1" dirty="0">
                <a:solidFill>
                  <a:schemeClr val="bg1"/>
                </a:solidFill>
              </a:rPr>
              <a:t>5</a:t>
            </a:r>
          </a:p>
        </p:txBody>
      </p:sp>
      <p:sp>
        <p:nvSpPr>
          <p:cNvPr id="4" name="TextBox 3">
            <a:extLst>
              <a:ext uri="{FF2B5EF4-FFF2-40B4-BE49-F238E27FC236}">
                <a16:creationId xmlns:a16="http://schemas.microsoft.com/office/drawing/2014/main" id="{0D501EB4-3BAB-7D3B-446A-08D59CDA0ADE}"/>
              </a:ext>
            </a:extLst>
          </p:cNvPr>
          <p:cNvSpPr txBox="1"/>
          <p:nvPr/>
        </p:nvSpPr>
        <p:spPr>
          <a:xfrm>
            <a:off x="120239" y="4992741"/>
            <a:ext cx="11951522" cy="1661993"/>
          </a:xfrm>
          <a:prstGeom prst="rect">
            <a:avLst/>
          </a:prstGeom>
          <a:solidFill>
            <a:schemeClr val="accent1">
              <a:lumMod val="40000"/>
              <a:lumOff val="60000"/>
            </a:schemeClr>
          </a:solidFill>
          <a:ln w="28575">
            <a:solidFill>
              <a:schemeClr val="tx1"/>
            </a:solidFill>
          </a:ln>
        </p:spPr>
        <p:txBody>
          <a:bodyPr wrap="square">
            <a:spAutoFit/>
          </a:bodyPr>
          <a:lstStyle/>
          <a:p>
            <a:pPr marL="285750" indent="-285750">
              <a:buFont typeface="Arial" panose="020B0604020202020204" pitchFamily="34" charset="0"/>
              <a:buChar char="•"/>
            </a:pPr>
            <a:r>
              <a:rPr lang="en-US" sz="1700" b="1" dirty="0"/>
              <a:t>Hourly geostationary satellite composites of storm frequency and intensity provides new insights into the South American convection diurnal cycle, at a higher spatial resolution than possible with other NASA satellites</a:t>
            </a:r>
          </a:p>
          <a:p>
            <a:pPr marL="285750" indent="-285750">
              <a:buFont typeface="Arial" panose="020B0604020202020204" pitchFamily="34" charset="0"/>
              <a:buChar char="•"/>
            </a:pPr>
            <a:endParaRPr lang="en-US" sz="1700" b="1" dirty="0"/>
          </a:p>
          <a:p>
            <a:pPr marL="285750" indent="-285750">
              <a:buFont typeface="Arial" panose="020B0604020202020204" pitchFamily="34" charset="0"/>
              <a:buChar char="•"/>
            </a:pPr>
            <a:r>
              <a:rPr lang="en-US" sz="1700" b="1" dirty="0"/>
              <a:t>Many features are clearly apparent: 1) Northern S. America squall line / sea breeze convection, 2) daytime max over Amazon land, and night-time max over the river, 3) nocturnal max in lee of Andes in Bolivia/Peru, 4) northern Argentina / SE Brazil nocturnal MCS activity, 5) maxima over Lake Maracaibo and Colombian lowlands (see locations above in upper-left panel)</a:t>
            </a:r>
          </a:p>
        </p:txBody>
      </p:sp>
    </p:spTree>
    <p:extLst>
      <p:ext uri="{BB962C8B-B14F-4D97-AF65-F5344CB8AC3E}">
        <p14:creationId xmlns:p14="http://schemas.microsoft.com/office/powerpoint/2010/main" val="3198739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6000"/>
                <a:shade val="100000"/>
                <a:hueMod val="270000"/>
                <a:satMod val="200000"/>
                <a:lumMod val="128000"/>
              </a:schemeClr>
            </a:gs>
            <a:gs pos="59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C12D07-A490-50E1-7C3D-015093EBE684}"/>
              </a:ext>
            </a:extLst>
          </p:cNvPr>
          <p:cNvPicPr>
            <a:picLocks noChangeAspect="1"/>
          </p:cNvPicPr>
          <p:nvPr/>
        </p:nvPicPr>
        <p:blipFill>
          <a:blip r:embed="rId3"/>
          <a:stretch>
            <a:fillRect/>
          </a:stretch>
        </p:blipFill>
        <p:spPr>
          <a:xfrm>
            <a:off x="6218325" y="985802"/>
            <a:ext cx="4099551" cy="3538124"/>
          </a:xfrm>
          <a:prstGeom prst="rect">
            <a:avLst/>
          </a:prstGeom>
        </p:spPr>
      </p:pic>
      <p:pic>
        <p:nvPicPr>
          <p:cNvPr id="11" name="Picture 10">
            <a:extLst>
              <a:ext uri="{FF2B5EF4-FFF2-40B4-BE49-F238E27FC236}">
                <a16:creationId xmlns:a16="http://schemas.microsoft.com/office/drawing/2014/main" id="{E160A4CE-EF21-0B0F-9972-BE59F2BE8FE0}"/>
              </a:ext>
            </a:extLst>
          </p:cNvPr>
          <p:cNvPicPr>
            <a:picLocks noChangeAspect="1"/>
          </p:cNvPicPr>
          <p:nvPr/>
        </p:nvPicPr>
        <p:blipFill>
          <a:blip r:embed="rId4"/>
          <a:stretch>
            <a:fillRect/>
          </a:stretch>
        </p:blipFill>
        <p:spPr>
          <a:xfrm>
            <a:off x="1938178" y="985802"/>
            <a:ext cx="4099551" cy="3538123"/>
          </a:xfrm>
          <a:prstGeom prst="rect">
            <a:avLst/>
          </a:prstGeom>
        </p:spPr>
      </p:pic>
      <p:sp>
        <p:nvSpPr>
          <p:cNvPr id="12" name="TextBox 11">
            <a:extLst>
              <a:ext uri="{FF2B5EF4-FFF2-40B4-BE49-F238E27FC236}">
                <a16:creationId xmlns:a16="http://schemas.microsoft.com/office/drawing/2014/main" id="{86526D87-F65B-1974-498F-6841E57FE71E}"/>
              </a:ext>
            </a:extLst>
          </p:cNvPr>
          <p:cNvSpPr txBox="1"/>
          <p:nvPr/>
        </p:nvSpPr>
        <p:spPr>
          <a:xfrm>
            <a:off x="1996449" y="488884"/>
            <a:ext cx="422187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GOES-12 IR Temperature of a Tropical Storm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Before Calibration Fix</a:t>
            </a:r>
          </a:p>
        </p:txBody>
      </p:sp>
      <p:sp>
        <p:nvSpPr>
          <p:cNvPr id="13" name="TextBox 12">
            <a:extLst>
              <a:ext uri="{FF2B5EF4-FFF2-40B4-BE49-F238E27FC236}">
                <a16:creationId xmlns:a16="http://schemas.microsoft.com/office/drawing/2014/main" id="{678EEE2A-2CB5-3C4F-0E42-C3262B7D74FF}"/>
              </a:ext>
            </a:extLst>
          </p:cNvPr>
          <p:cNvSpPr txBox="1"/>
          <p:nvPr/>
        </p:nvSpPr>
        <p:spPr>
          <a:xfrm>
            <a:off x="6154273" y="699869"/>
            <a:ext cx="4221876"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After Calibration Fix</a:t>
            </a:r>
          </a:p>
        </p:txBody>
      </p:sp>
      <p:sp>
        <p:nvSpPr>
          <p:cNvPr id="14" name="TextBox 13">
            <a:extLst>
              <a:ext uri="{FF2B5EF4-FFF2-40B4-BE49-F238E27FC236}">
                <a16:creationId xmlns:a16="http://schemas.microsoft.com/office/drawing/2014/main" id="{C76B120B-8541-ADCA-BFCA-E628D627CD7D}"/>
              </a:ext>
            </a:extLst>
          </p:cNvPr>
          <p:cNvSpPr txBox="1"/>
          <p:nvPr/>
        </p:nvSpPr>
        <p:spPr>
          <a:xfrm>
            <a:off x="609991" y="4580453"/>
            <a:ext cx="10972018" cy="2277547"/>
          </a:xfrm>
          <a:prstGeom prst="rect">
            <a:avLst/>
          </a:prstGeom>
          <a:solidFill>
            <a:schemeClr val="accent1">
              <a:lumMod val="40000"/>
              <a:lumOff val="60000"/>
            </a:schemeClr>
          </a:solidFill>
          <a:ln w="38100">
            <a:solidFill>
              <a:schemeClr val="tx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GOES-8 to -12 has calibration issues at cold IR temperatures, which leads to striping that can cause false overshooting cloud top detections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We have developed an automated striping detection algorithm and used time-matched GOES-12 and GOES-13 data to develop corrections to image calibration </a:t>
            </a:r>
            <a:r>
              <a:rPr lang="en-US" b="1" dirty="0">
                <a:solidFill>
                  <a:srgbClr val="000000"/>
                </a:solidFill>
                <a:latin typeface="Arial" panose="020B0604020202020204" pitchFamily="34" charset="0"/>
                <a:ea typeface="MS PGothic" panose="020B0600070205080204" pitchFamily="34" charset="-128"/>
              </a:rPr>
              <a:t>that </a:t>
            </a: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mitigated striping to the best of our ability</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800" b="1" dirty="0">
              <a:solidFill>
                <a:srgbClr val="000000"/>
              </a:solidFill>
              <a:latin typeface="Arial" panose="020B0604020202020204" pitchFamily="34" charset="0"/>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b="1" dirty="0">
                <a:solidFill>
                  <a:srgbClr val="000000"/>
                </a:solidFill>
                <a:latin typeface="Arial" panose="020B0604020202020204" pitchFamily="34" charset="0"/>
                <a:ea typeface="MS PGothic" panose="020B0600070205080204" pitchFamily="34" charset="-128"/>
              </a:rPr>
              <a:t>Despite our efforts, there still may be some minor issues with early GOES data that could impact trend analysis</a:t>
            </a:r>
            <a:endParaRPr kumimoji="0" lang="en-US"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 name="Title 1">
            <a:extLst>
              <a:ext uri="{FF2B5EF4-FFF2-40B4-BE49-F238E27FC236}">
                <a16:creationId xmlns:a16="http://schemas.microsoft.com/office/drawing/2014/main" id="{A4DA8B53-C9BF-7B10-A2A4-D22123FF1B98}"/>
              </a:ext>
            </a:extLst>
          </p:cNvPr>
          <p:cNvSpPr txBox="1">
            <a:spLocks/>
          </p:cNvSpPr>
          <p:nvPr/>
        </p:nvSpPr>
        <p:spPr>
          <a:xfrm>
            <a:off x="974690" y="-101762"/>
            <a:ext cx="11217310" cy="737774"/>
          </a:xfrm>
          <a:prstGeom prst="rect">
            <a:avLst/>
          </a:prstGeom>
        </p:spPr>
        <p:txBody>
          <a:bodyPr anchor="ctr"/>
          <a:lstStyle/>
          <a:p>
            <a:pPr marL="0" marR="0" lvl="0" indent="0" algn="ctr" defTabSz="914400" rtl="0" eaLnBrk="0" fontAlgn="auto" latinLnBrk="0" hangingPunct="0">
              <a:lnSpc>
                <a:spcPct val="85000"/>
              </a:lnSpc>
              <a:spcBef>
                <a:spcPts val="0"/>
              </a:spcBef>
              <a:spcAft>
                <a:spcPts val="0"/>
              </a:spcAft>
              <a:buClrTx/>
              <a:buSzTx/>
              <a:buFontTx/>
              <a:buNone/>
              <a:tabLst/>
              <a:defRPr/>
            </a:pPr>
            <a:r>
              <a:rPr kumimoji="0" lang="en-US" sz="2700" b="1" i="1"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rPr>
              <a:t>    Challenges With Climate Trend Analysis: GOES-8 to -12 IR Temp Calibration</a:t>
            </a:r>
          </a:p>
        </p:txBody>
      </p:sp>
      <p:pic>
        <p:nvPicPr>
          <p:cNvPr id="5" name="Google Shape;74;p12">
            <a:extLst>
              <a:ext uri="{FF2B5EF4-FFF2-40B4-BE49-F238E27FC236}">
                <a16:creationId xmlns:a16="http://schemas.microsoft.com/office/drawing/2014/main" id="{C55417BD-7E83-54E1-5F9D-387E80FB4AE0}"/>
              </a:ext>
            </a:extLst>
          </p:cNvPr>
          <p:cNvPicPr preferRelativeResize="0">
            <a:picLocks noChangeAspect="1"/>
          </p:cNvPicPr>
          <p:nvPr/>
        </p:nvPicPr>
        <p:blipFill rotWithShape="1">
          <a:blip r:embed="rId5">
            <a:alphaModFix/>
          </a:blip>
          <a:srcRect/>
          <a:stretch/>
        </p:blipFill>
        <p:spPr>
          <a:xfrm>
            <a:off x="-1" y="1"/>
            <a:ext cx="1227035" cy="737774"/>
          </a:xfrm>
          <a:prstGeom prst="rect">
            <a:avLst/>
          </a:prstGeom>
          <a:noFill/>
          <a:ln>
            <a:noFill/>
          </a:ln>
        </p:spPr>
      </p:pic>
    </p:spTree>
    <p:extLst>
      <p:ext uri="{BB962C8B-B14F-4D97-AF65-F5344CB8AC3E}">
        <p14:creationId xmlns:p14="http://schemas.microsoft.com/office/powerpoint/2010/main" val="596505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6000"/>
                <a:shade val="100000"/>
                <a:hueMod val="270000"/>
                <a:satMod val="200000"/>
                <a:lumMod val="128000"/>
              </a:schemeClr>
            </a:gs>
            <a:gs pos="59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FE8D1AC7-87F9-62B4-E632-6805C8BAF82C}"/>
            </a:ext>
          </a:extLst>
        </p:cNvPr>
        <p:cNvGrpSpPr/>
        <p:nvPr/>
      </p:nvGrpSpPr>
      <p:grpSpPr>
        <a:xfrm>
          <a:off x="0" y="0"/>
          <a:ext cx="0" cy="0"/>
          <a:chOff x="0" y="0"/>
          <a:chExt cx="0" cy="0"/>
        </a:xfrm>
      </p:grpSpPr>
      <p:pic>
        <p:nvPicPr>
          <p:cNvPr id="8" name="Google Shape;74;p12">
            <a:extLst>
              <a:ext uri="{FF2B5EF4-FFF2-40B4-BE49-F238E27FC236}">
                <a16:creationId xmlns:a16="http://schemas.microsoft.com/office/drawing/2014/main" id="{3908CC6A-5C78-B1DD-B724-262FDAE0BC3A}"/>
              </a:ext>
            </a:extLst>
          </p:cNvPr>
          <p:cNvPicPr preferRelativeResize="0">
            <a:picLocks noChangeAspect="1"/>
          </p:cNvPicPr>
          <p:nvPr/>
        </p:nvPicPr>
        <p:blipFill rotWithShape="1">
          <a:blip r:embed="rId2">
            <a:alphaModFix/>
          </a:blip>
          <a:srcRect/>
          <a:stretch/>
        </p:blipFill>
        <p:spPr>
          <a:xfrm>
            <a:off x="-1" y="1"/>
            <a:ext cx="1227035" cy="737774"/>
          </a:xfrm>
          <a:prstGeom prst="rect">
            <a:avLst/>
          </a:prstGeom>
          <a:noFill/>
          <a:ln>
            <a:noFill/>
          </a:ln>
        </p:spPr>
      </p:pic>
      <p:pic>
        <p:nvPicPr>
          <p:cNvPr id="2" name="Picture 1">
            <a:extLst>
              <a:ext uri="{FF2B5EF4-FFF2-40B4-BE49-F238E27FC236}">
                <a16:creationId xmlns:a16="http://schemas.microsoft.com/office/drawing/2014/main" id="{54BEA531-7C95-56F3-AD63-CEF2E3885A35}"/>
              </a:ext>
            </a:extLst>
          </p:cNvPr>
          <p:cNvPicPr>
            <a:picLocks noChangeAspect="1"/>
          </p:cNvPicPr>
          <p:nvPr/>
        </p:nvPicPr>
        <p:blipFill>
          <a:blip r:embed="rId3"/>
          <a:stretch>
            <a:fillRect/>
          </a:stretch>
        </p:blipFill>
        <p:spPr>
          <a:xfrm>
            <a:off x="0" y="0"/>
            <a:ext cx="7212458" cy="6858000"/>
          </a:xfrm>
          <a:prstGeom prst="rect">
            <a:avLst/>
          </a:prstGeom>
        </p:spPr>
      </p:pic>
      <p:sp>
        <p:nvSpPr>
          <p:cNvPr id="3" name="Rectangle 2">
            <a:extLst>
              <a:ext uri="{FF2B5EF4-FFF2-40B4-BE49-F238E27FC236}">
                <a16:creationId xmlns:a16="http://schemas.microsoft.com/office/drawing/2014/main" id="{83B95DBB-B753-43D7-1E22-43894FEE4734}"/>
              </a:ext>
            </a:extLst>
          </p:cNvPr>
          <p:cNvSpPr/>
          <p:nvPr/>
        </p:nvSpPr>
        <p:spPr>
          <a:xfrm>
            <a:off x="7364232" y="4458528"/>
            <a:ext cx="4756233" cy="2339102"/>
          </a:xfrm>
          <a:prstGeom prst="rect">
            <a:avLst/>
          </a:prstGeom>
          <a:solidFill>
            <a:schemeClr val="accent1">
              <a:lumMod val="40000"/>
              <a:lumOff val="60000"/>
            </a:schemeClr>
          </a:solidFill>
          <a:ln w="3810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GOES-13 and GOES-16 </a:t>
            </a:r>
            <a:r>
              <a:rPr lang="en-US" b="1" dirty="0">
                <a:solidFill>
                  <a:prstClr val="black"/>
                </a:solidFill>
                <a:latin typeface="Calibri" panose="020F0502020204030204"/>
              </a:rPr>
              <a:t>IR BT</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difference derived for 15,000+ NEXRAD-observed OTs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GOES-16 colder on average: Mean T</a:t>
            </a:r>
            <a:r>
              <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rPr>
              <a:t>b</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difference is ~1.8 K, but differences often exceed 5 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Calibri" panose="020F0502020204030204"/>
                <a:ea typeface="+mn-ea"/>
                <a:cs typeface="+mn-cs"/>
              </a:rPr>
              <a:t>Such differences significantly affect OT detection </a:t>
            </a:r>
            <a:r>
              <a:rPr lang="en-US" b="1" dirty="0">
                <a:solidFill>
                  <a:srgbClr val="0432FF"/>
                </a:solidFill>
                <a:latin typeface="Calibri" panose="020F0502020204030204"/>
              </a:rPr>
              <a:t>capability and climate signals across the GOES-13 to GOES-16 satellite transition</a:t>
            </a:r>
            <a:endParaRPr kumimoji="0" lang="en-US" sz="1800" b="1" i="0" u="none" strike="noStrike" kern="1200" cap="none" spc="0" normalizeH="0" baseline="0" noProof="0" dirty="0">
              <a:ln>
                <a:noFill/>
              </a:ln>
              <a:solidFill>
                <a:srgbClr val="0432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F06323C-21F7-E7DC-D6A3-E3FD024EE16D}"/>
              </a:ext>
            </a:extLst>
          </p:cNvPr>
          <p:cNvPicPr>
            <a:picLocks noChangeAspect="1"/>
          </p:cNvPicPr>
          <p:nvPr/>
        </p:nvPicPr>
        <p:blipFill>
          <a:blip r:embed="rId4"/>
          <a:stretch>
            <a:fillRect/>
          </a:stretch>
        </p:blipFill>
        <p:spPr>
          <a:xfrm>
            <a:off x="2683363" y="486561"/>
            <a:ext cx="2054342" cy="1937208"/>
          </a:xfrm>
          <a:prstGeom prst="rect">
            <a:avLst/>
          </a:prstGeom>
        </p:spPr>
      </p:pic>
      <p:sp>
        <p:nvSpPr>
          <p:cNvPr id="9" name="TextBox 8">
            <a:extLst>
              <a:ext uri="{FF2B5EF4-FFF2-40B4-BE49-F238E27FC236}">
                <a16:creationId xmlns:a16="http://schemas.microsoft.com/office/drawing/2014/main" id="{8F25F806-1F9E-4659-D4D1-6DD4E3337770}"/>
              </a:ext>
            </a:extLst>
          </p:cNvPr>
          <p:cNvSpPr txBox="1"/>
          <p:nvPr/>
        </p:nvSpPr>
        <p:spPr>
          <a:xfrm>
            <a:off x="2873453" y="3429000"/>
            <a:ext cx="732776"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Calibri" panose="020F0502020204030204"/>
                <a:ea typeface="+mn-ea"/>
                <a:cs typeface="+mn-cs"/>
              </a:rPr>
              <a:t>GOES-16</a:t>
            </a:r>
          </a:p>
        </p:txBody>
      </p:sp>
      <p:pic>
        <p:nvPicPr>
          <p:cNvPr id="10" name="Picture 9">
            <a:extLst>
              <a:ext uri="{FF2B5EF4-FFF2-40B4-BE49-F238E27FC236}">
                <a16:creationId xmlns:a16="http://schemas.microsoft.com/office/drawing/2014/main" id="{E673BC0C-A6F9-B6AB-EB21-7C61F2838B88}"/>
              </a:ext>
            </a:extLst>
          </p:cNvPr>
          <p:cNvPicPr>
            <a:picLocks noChangeAspect="1"/>
          </p:cNvPicPr>
          <p:nvPr/>
        </p:nvPicPr>
        <p:blipFill>
          <a:blip r:embed="rId5"/>
          <a:stretch>
            <a:fillRect/>
          </a:stretch>
        </p:blipFill>
        <p:spPr>
          <a:xfrm>
            <a:off x="2683362" y="2423768"/>
            <a:ext cx="2054341" cy="1937207"/>
          </a:xfrm>
          <a:prstGeom prst="rect">
            <a:avLst/>
          </a:prstGeom>
        </p:spPr>
      </p:pic>
      <p:pic>
        <p:nvPicPr>
          <p:cNvPr id="11" name="Picture 10">
            <a:extLst>
              <a:ext uri="{FF2B5EF4-FFF2-40B4-BE49-F238E27FC236}">
                <a16:creationId xmlns:a16="http://schemas.microsoft.com/office/drawing/2014/main" id="{191B6FA0-D0D6-F31A-B8DA-79BE484CC0DE}"/>
              </a:ext>
            </a:extLst>
          </p:cNvPr>
          <p:cNvPicPr>
            <a:picLocks noChangeAspect="1"/>
          </p:cNvPicPr>
          <p:nvPr/>
        </p:nvPicPr>
        <p:blipFill>
          <a:blip r:embed="rId6"/>
          <a:stretch>
            <a:fillRect/>
          </a:stretch>
        </p:blipFill>
        <p:spPr>
          <a:xfrm>
            <a:off x="2683362" y="4360975"/>
            <a:ext cx="2054341" cy="1937207"/>
          </a:xfrm>
          <a:prstGeom prst="rect">
            <a:avLst/>
          </a:prstGeom>
        </p:spPr>
      </p:pic>
      <p:sp>
        <p:nvSpPr>
          <p:cNvPr id="12" name="TextBox 11">
            <a:extLst>
              <a:ext uri="{FF2B5EF4-FFF2-40B4-BE49-F238E27FC236}">
                <a16:creationId xmlns:a16="http://schemas.microsoft.com/office/drawing/2014/main" id="{FEAB94E5-BDB1-2C70-1B84-F8EDEDFAB79D}"/>
              </a:ext>
            </a:extLst>
          </p:cNvPr>
          <p:cNvSpPr txBox="1"/>
          <p:nvPr/>
        </p:nvSpPr>
        <p:spPr>
          <a:xfrm>
            <a:off x="2642947" y="4320029"/>
            <a:ext cx="732776"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Calibri" panose="020F0502020204030204"/>
                <a:ea typeface="+mn-ea"/>
                <a:cs typeface="+mn-cs"/>
              </a:rPr>
              <a:t>GOES-13</a:t>
            </a:r>
          </a:p>
        </p:txBody>
      </p:sp>
      <p:grpSp>
        <p:nvGrpSpPr>
          <p:cNvPr id="13" name="Group 12">
            <a:extLst>
              <a:ext uri="{FF2B5EF4-FFF2-40B4-BE49-F238E27FC236}">
                <a16:creationId xmlns:a16="http://schemas.microsoft.com/office/drawing/2014/main" id="{4DD43B58-B634-14BE-29E3-84DDA9267E6C}"/>
              </a:ext>
            </a:extLst>
          </p:cNvPr>
          <p:cNvGrpSpPr/>
          <p:nvPr/>
        </p:nvGrpSpPr>
        <p:grpSpPr>
          <a:xfrm>
            <a:off x="7304146" y="1305548"/>
            <a:ext cx="5122650" cy="2852928"/>
            <a:chOff x="7304146" y="1496620"/>
            <a:chExt cx="5122650" cy="2852928"/>
          </a:xfrm>
        </p:grpSpPr>
        <p:pic>
          <p:nvPicPr>
            <p:cNvPr id="14" name="Picture 13">
              <a:extLst>
                <a:ext uri="{FF2B5EF4-FFF2-40B4-BE49-F238E27FC236}">
                  <a16:creationId xmlns:a16="http://schemas.microsoft.com/office/drawing/2014/main" id="{A928DF56-9341-E15F-3046-9210924D46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4146" y="1496620"/>
              <a:ext cx="4887854" cy="2852928"/>
            </a:xfrm>
            <a:prstGeom prst="rect">
              <a:avLst/>
            </a:prstGeom>
          </p:spPr>
        </p:pic>
        <p:sp>
          <p:nvSpPr>
            <p:cNvPr id="15" name="TextBox 14">
              <a:extLst>
                <a:ext uri="{FF2B5EF4-FFF2-40B4-BE49-F238E27FC236}">
                  <a16:creationId xmlns:a16="http://schemas.microsoft.com/office/drawing/2014/main" id="{E5AA67B3-AAB2-3608-EA16-FC196B648C23}"/>
                </a:ext>
              </a:extLst>
            </p:cNvPr>
            <p:cNvSpPr txBox="1"/>
            <p:nvPr/>
          </p:nvSpPr>
          <p:spPr>
            <a:xfrm>
              <a:off x="9648427" y="3723576"/>
              <a:ext cx="2778369" cy="307777"/>
            </a:xfrm>
            <a:prstGeom prst="rect">
              <a:avLst/>
            </a:prstGeom>
            <a:noFill/>
          </p:spPr>
          <p:txBody>
            <a:bodyPr wrap="square" rtlCol="0">
              <a:spAutoFit/>
            </a:bodyPr>
            <a:lstStyle/>
            <a:p>
              <a:pPr algn="ctr"/>
              <a:r>
                <a:rPr lang="en-US" sz="1400" dirty="0"/>
                <a:t>Cooney et al. (JGR, 2021)</a:t>
              </a:r>
            </a:p>
          </p:txBody>
        </p:sp>
      </p:grpSp>
      <p:sp>
        <p:nvSpPr>
          <p:cNvPr id="16" name="TextBox 15">
            <a:extLst>
              <a:ext uri="{FF2B5EF4-FFF2-40B4-BE49-F238E27FC236}">
                <a16:creationId xmlns:a16="http://schemas.microsoft.com/office/drawing/2014/main" id="{34007E22-4B44-7AB0-F6E9-B058C2B7A37E}"/>
              </a:ext>
            </a:extLst>
          </p:cNvPr>
          <p:cNvSpPr txBox="1"/>
          <p:nvPr/>
        </p:nvSpPr>
        <p:spPr>
          <a:xfrm>
            <a:off x="2597399" y="2422854"/>
            <a:ext cx="732776"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Calibri" panose="020F0502020204030204"/>
                <a:ea typeface="+mn-ea"/>
                <a:cs typeface="+mn-cs"/>
              </a:rPr>
              <a:t>GOES-16</a:t>
            </a:r>
          </a:p>
        </p:txBody>
      </p:sp>
      <p:sp>
        <p:nvSpPr>
          <p:cNvPr id="17" name="TextBox 16">
            <a:extLst>
              <a:ext uri="{FF2B5EF4-FFF2-40B4-BE49-F238E27FC236}">
                <a16:creationId xmlns:a16="http://schemas.microsoft.com/office/drawing/2014/main" id="{5E244E29-D935-15B6-3BB5-E0EA155A9BC7}"/>
              </a:ext>
            </a:extLst>
          </p:cNvPr>
          <p:cNvSpPr txBox="1"/>
          <p:nvPr/>
        </p:nvSpPr>
        <p:spPr>
          <a:xfrm>
            <a:off x="2613266" y="444701"/>
            <a:ext cx="825970"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Calibri" panose="020F0502020204030204"/>
                <a:ea typeface="+mn-ea"/>
                <a:cs typeface="+mn-cs"/>
              </a:rPr>
              <a:t>NPP-VIIRS</a:t>
            </a:r>
          </a:p>
        </p:txBody>
      </p:sp>
      <p:sp>
        <p:nvSpPr>
          <p:cNvPr id="18" name="TextBox 17">
            <a:extLst>
              <a:ext uri="{FF2B5EF4-FFF2-40B4-BE49-F238E27FC236}">
                <a16:creationId xmlns:a16="http://schemas.microsoft.com/office/drawing/2014/main" id="{41DD59C7-9E16-62B0-4584-7592EB90E10A}"/>
              </a:ext>
            </a:extLst>
          </p:cNvPr>
          <p:cNvSpPr txBox="1"/>
          <p:nvPr/>
        </p:nvSpPr>
        <p:spPr>
          <a:xfrm>
            <a:off x="6476831" y="3429000"/>
            <a:ext cx="732776"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Calibri" panose="020F0502020204030204"/>
                <a:ea typeface="+mn-ea"/>
                <a:cs typeface="+mn-cs"/>
              </a:rPr>
              <a:t>GOES-13</a:t>
            </a:r>
          </a:p>
        </p:txBody>
      </p:sp>
      <p:sp>
        <p:nvSpPr>
          <p:cNvPr id="19" name="TextBox 18">
            <a:extLst>
              <a:ext uri="{FF2B5EF4-FFF2-40B4-BE49-F238E27FC236}">
                <a16:creationId xmlns:a16="http://schemas.microsoft.com/office/drawing/2014/main" id="{0FDBFA12-40F6-6D91-27FB-77937EECCFE5}"/>
              </a:ext>
            </a:extLst>
          </p:cNvPr>
          <p:cNvSpPr txBox="1"/>
          <p:nvPr/>
        </p:nvSpPr>
        <p:spPr>
          <a:xfrm>
            <a:off x="6393427" y="0"/>
            <a:ext cx="825970"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Calibri" panose="020F0502020204030204"/>
                <a:ea typeface="+mn-ea"/>
                <a:cs typeface="+mn-cs"/>
              </a:rPr>
              <a:t>NPP-VIIRS</a:t>
            </a:r>
          </a:p>
        </p:txBody>
      </p:sp>
      <p:sp>
        <p:nvSpPr>
          <p:cNvPr id="20" name="Title 1">
            <a:extLst>
              <a:ext uri="{FF2B5EF4-FFF2-40B4-BE49-F238E27FC236}">
                <a16:creationId xmlns:a16="http://schemas.microsoft.com/office/drawing/2014/main" id="{0E4D1677-5564-052C-B1E5-7E4238F7B97C}"/>
              </a:ext>
            </a:extLst>
          </p:cNvPr>
          <p:cNvSpPr txBox="1">
            <a:spLocks/>
          </p:cNvSpPr>
          <p:nvPr/>
        </p:nvSpPr>
        <p:spPr>
          <a:xfrm>
            <a:off x="7209607" y="48861"/>
            <a:ext cx="4982393" cy="737774"/>
          </a:xfrm>
          <a:prstGeom prst="rect">
            <a:avLst/>
          </a:prstGeom>
        </p:spPr>
        <p:txBody>
          <a:bodyPr anchor="ctr"/>
          <a:lstStyle/>
          <a:p>
            <a:pPr marL="0" marR="0" lvl="0" indent="0" algn="ctr" defTabSz="914400" rtl="0" eaLnBrk="0" fontAlgn="auto" latinLnBrk="0" hangingPunct="0">
              <a:lnSpc>
                <a:spcPct val="85000"/>
              </a:lnSpc>
              <a:spcBef>
                <a:spcPts val="0"/>
              </a:spcBef>
              <a:spcAft>
                <a:spcPts val="0"/>
              </a:spcAft>
              <a:buClrTx/>
              <a:buSzTx/>
              <a:buFontTx/>
              <a:buNone/>
              <a:tabLst/>
              <a:defRPr/>
            </a:pPr>
            <a:r>
              <a:rPr kumimoji="0" lang="en-US" sz="2700" b="1" i="1"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rPr>
              <a:t>    Challenges With Climate Trend Analysis: Changes in IR Pixel Size</a:t>
            </a:r>
          </a:p>
        </p:txBody>
      </p:sp>
    </p:spTree>
    <p:extLst>
      <p:ext uri="{BB962C8B-B14F-4D97-AF65-F5344CB8AC3E}">
        <p14:creationId xmlns:p14="http://schemas.microsoft.com/office/powerpoint/2010/main" val="129529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6000"/>
                <a:shade val="100000"/>
                <a:hueMod val="270000"/>
                <a:satMod val="200000"/>
                <a:lumMod val="128000"/>
              </a:schemeClr>
            </a:gs>
            <a:gs pos="59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 name="Google Shape;74;p12">
            <a:extLst>
              <a:ext uri="{FF2B5EF4-FFF2-40B4-BE49-F238E27FC236}">
                <a16:creationId xmlns:a16="http://schemas.microsoft.com/office/drawing/2014/main" id="{236460E7-2CBA-3266-B919-20E7052E4DC9}"/>
              </a:ext>
            </a:extLst>
          </p:cNvPr>
          <p:cNvPicPr preferRelativeResize="0">
            <a:picLocks noChangeAspect="1"/>
          </p:cNvPicPr>
          <p:nvPr/>
        </p:nvPicPr>
        <p:blipFill rotWithShape="1">
          <a:blip r:embed="rId3">
            <a:alphaModFix/>
          </a:blip>
          <a:srcRect/>
          <a:stretch/>
        </p:blipFill>
        <p:spPr>
          <a:xfrm>
            <a:off x="-1" y="1"/>
            <a:ext cx="1227035" cy="737774"/>
          </a:xfrm>
          <a:prstGeom prst="rect">
            <a:avLst/>
          </a:prstGeom>
          <a:noFill/>
          <a:ln>
            <a:noFill/>
          </a:ln>
        </p:spPr>
      </p:pic>
      <p:pic>
        <p:nvPicPr>
          <p:cNvPr id="3" name="Picture 2">
            <a:extLst>
              <a:ext uri="{FF2B5EF4-FFF2-40B4-BE49-F238E27FC236}">
                <a16:creationId xmlns:a16="http://schemas.microsoft.com/office/drawing/2014/main" id="{7CE71D18-F28B-76AD-94E7-6572E19E8E49}"/>
              </a:ext>
            </a:extLst>
          </p:cNvPr>
          <p:cNvPicPr>
            <a:picLocks noChangeAspect="1"/>
          </p:cNvPicPr>
          <p:nvPr/>
        </p:nvPicPr>
        <p:blipFill>
          <a:blip r:embed="rId4"/>
          <a:stretch>
            <a:fillRect/>
          </a:stretch>
        </p:blipFill>
        <p:spPr>
          <a:xfrm>
            <a:off x="0" y="737775"/>
            <a:ext cx="6281284" cy="6120225"/>
          </a:xfrm>
          <a:prstGeom prst="rect">
            <a:avLst/>
          </a:prstGeom>
        </p:spPr>
      </p:pic>
      <p:sp>
        <p:nvSpPr>
          <p:cNvPr id="4" name="Title 1">
            <a:extLst>
              <a:ext uri="{FF2B5EF4-FFF2-40B4-BE49-F238E27FC236}">
                <a16:creationId xmlns:a16="http://schemas.microsoft.com/office/drawing/2014/main" id="{6C695295-F9F4-2E6C-62F0-C73A64FF8255}"/>
              </a:ext>
            </a:extLst>
          </p:cNvPr>
          <p:cNvSpPr txBox="1">
            <a:spLocks/>
          </p:cNvSpPr>
          <p:nvPr/>
        </p:nvSpPr>
        <p:spPr>
          <a:xfrm>
            <a:off x="1227035" y="1"/>
            <a:ext cx="10958035" cy="737774"/>
          </a:xfrm>
          <a:prstGeom prst="rect">
            <a:avLst/>
          </a:prstGeom>
        </p:spPr>
        <p:txBody>
          <a:bodyPr anchor="ctr"/>
          <a:lstStyle/>
          <a:p>
            <a:pPr marL="0" marR="0" lvl="0" indent="0" algn="ctr" defTabSz="914400" rtl="0" eaLnBrk="0" fontAlgn="auto" latinLnBrk="0" hangingPunct="0">
              <a:lnSpc>
                <a:spcPct val="85000"/>
              </a:lnSpc>
              <a:spcBef>
                <a:spcPts val="0"/>
              </a:spcBef>
              <a:spcAft>
                <a:spcPts val="0"/>
              </a:spcAft>
              <a:buClrTx/>
              <a:buSzTx/>
              <a:buFontTx/>
              <a:buNone/>
              <a:tabLst/>
              <a:defRPr/>
            </a:pPr>
            <a:r>
              <a:rPr lang="en-US" sz="3000" b="1" i="1" dirty="0">
                <a:solidFill>
                  <a:srgbClr val="0432FF"/>
                </a:solidFill>
                <a:latin typeface="Calibri" panose="020F0502020204030204" pitchFamily="34" charset="0"/>
                <a:cs typeface="Calibri" panose="020F0502020204030204" pitchFamily="34" charset="0"/>
              </a:rPr>
              <a:t>Convection Climatology Data Visualization and Availability </a:t>
            </a:r>
            <a:endParaRPr kumimoji="0" lang="en-US" sz="3000" b="1" i="1"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p:txBody>
      </p:sp>
      <p:sp>
        <p:nvSpPr>
          <p:cNvPr id="8" name="Rectangle 7">
            <a:extLst>
              <a:ext uri="{FF2B5EF4-FFF2-40B4-BE49-F238E27FC236}">
                <a16:creationId xmlns:a16="http://schemas.microsoft.com/office/drawing/2014/main" id="{E8A74176-DF2A-498F-B4F0-7756B5543196}"/>
              </a:ext>
            </a:extLst>
          </p:cNvPr>
          <p:cNvSpPr/>
          <p:nvPr/>
        </p:nvSpPr>
        <p:spPr>
          <a:xfrm>
            <a:off x="6190520" y="835537"/>
            <a:ext cx="5957608" cy="5940088"/>
          </a:xfrm>
          <a:prstGeom prst="rect">
            <a:avLst/>
          </a:prstGeom>
          <a:solidFill>
            <a:schemeClr val="accent1">
              <a:lumMod val="40000"/>
              <a:lumOff val="60000"/>
            </a:schemeClr>
          </a:solidFill>
          <a:ln w="3810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An initial version of an ArcGIS-based satellite convection climatology display and analysis tool has been developed </a:t>
            </a:r>
            <a:r>
              <a:rPr lang="en-US" sz="1700" b="1" dirty="0">
                <a:solidFill>
                  <a:prstClr val="black"/>
                </a:solidFill>
                <a:latin typeface="Calibri" panose="020F0502020204030204"/>
              </a:rPr>
              <a:t>in</a:t>
            </a: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 a collaborative effort between NASA Langley and Booz Allen Hamilton: </a:t>
            </a:r>
            <a:r>
              <a:rPr lang="en-US" sz="1700" b="1" dirty="0">
                <a:solidFill>
                  <a:prstClr val="black"/>
                </a:solidFill>
                <a:latin typeface="Calibri" panose="020F0502020204030204"/>
                <a:hlinkClick r:id="rId5"/>
              </a:rPr>
              <a:t>https://satcorps.larc.nasa.gov/smash/</a:t>
            </a:r>
            <a:endParaRPr lang="en-US" sz="17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This Satellite Mapping &amp; Analysis of Severe Hailstorms (SMASH) tool displays:</a:t>
            </a:r>
            <a:endParaRPr lang="en-US" sz="1700" b="1"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solidFill>
                  <a:prstClr val="black"/>
                </a:solidFill>
                <a:latin typeface="Calibri" panose="020F0502020204030204"/>
              </a:rPr>
              <a:t>R</a:t>
            </a:r>
            <a:r>
              <a:rPr kumimoji="0" lang="en-US" sz="1500" i="0" u="none" strike="noStrike" kern="1200" cap="none" spc="0" normalizeH="0" baseline="0" noProof="0" dirty="0" err="1">
                <a:ln>
                  <a:noFill/>
                </a:ln>
                <a:solidFill>
                  <a:prstClr val="black"/>
                </a:solidFill>
                <a:effectLst/>
                <a:uLnTx/>
                <a:uFillTx/>
                <a:latin typeface="Calibri" panose="020F0502020204030204"/>
                <a:ea typeface="+mn-ea"/>
                <a:cs typeface="+mn-cs"/>
              </a:rPr>
              <a:t>ecently</a:t>
            </a:r>
            <a:r>
              <a:rPr kumimoji="0" lang="en-US" sz="1500" i="0" u="none" strike="noStrike" kern="1200" cap="none" spc="0" normalizeH="0" baseline="0" noProof="0" dirty="0">
                <a:ln>
                  <a:noFill/>
                </a:ln>
                <a:solidFill>
                  <a:prstClr val="black"/>
                </a:solidFill>
                <a:effectLst/>
                <a:uLnTx/>
                <a:uFillTx/>
                <a:latin typeface="Calibri" panose="020F0502020204030204"/>
                <a:ea typeface="+mn-ea"/>
                <a:cs typeface="+mn-cs"/>
              </a:rPr>
              <a:t> developed GOES South America and </a:t>
            </a:r>
            <a:r>
              <a:rPr kumimoji="0" lang="en-US" sz="1500" i="0" u="none" strike="noStrike" kern="1200" cap="none" spc="0" normalizeH="0" baseline="0" noProof="0" dirty="0" err="1">
                <a:ln>
                  <a:noFill/>
                </a:ln>
                <a:solidFill>
                  <a:prstClr val="black"/>
                </a:solidFill>
                <a:effectLst/>
                <a:uLnTx/>
                <a:uFillTx/>
                <a:latin typeface="Calibri" panose="020F0502020204030204"/>
                <a:ea typeface="+mn-ea"/>
                <a:cs typeface="+mn-cs"/>
              </a:rPr>
              <a:t>Meteosat</a:t>
            </a:r>
            <a:r>
              <a:rPr kumimoji="0" lang="en-US" sz="1500" i="0" u="none" strike="noStrike" kern="1200" cap="none" spc="0" normalizeH="0" baseline="0" noProof="0" dirty="0">
                <a:ln>
                  <a:noFill/>
                </a:ln>
                <a:solidFill>
                  <a:prstClr val="black"/>
                </a:solidFill>
                <a:effectLst/>
                <a:uLnTx/>
                <a:uFillTx/>
                <a:latin typeface="Calibri" panose="020F0502020204030204"/>
                <a:ea typeface="+mn-ea"/>
                <a:cs typeface="+mn-cs"/>
              </a:rPr>
              <a:t> South Africa (</a:t>
            </a:r>
            <a:r>
              <a:rPr kumimoji="0" lang="en-US" sz="1500" i="0" u="none" strike="noStrike" kern="1200" cap="none" spc="0" normalizeH="0" baseline="0" noProof="0" dirty="0" err="1">
                <a:ln>
                  <a:noFill/>
                </a:ln>
                <a:solidFill>
                  <a:prstClr val="black"/>
                </a:solidFill>
                <a:effectLst/>
                <a:uLnTx/>
                <a:uFillTx/>
                <a:latin typeface="Calibri" panose="020F0502020204030204"/>
                <a:ea typeface="+mn-ea"/>
                <a:cs typeface="+mn-cs"/>
              </a:rPr>
              <a:t>Punge</a:t>
            </a:r>
            <a:r>
              <a:rPr kumimoji="0" lang="en-US" sz="1500" i="0" u="none" strike="noStrike" kern="1200" cap="none" spc="0" normalizeH="0" baseline="0" noProof="0" dirty="0">
                <a:ln>
                  <a:noFill/>
                </a:ln>
                <a:solidFill>
                  <a:prstClr val="black"/>
                </a:solidFill>
                <a:effectLst/>
                <a:uLnTx/>
                <a:uFillTx/>
                <a:latin typeface="Calibri" panose="020F0502020204030204"/>
                <a:ea typeface="+mn-ea"/>
                <a:cs typeface="+mn-cs"/>
              </a:rPr>
              <a:t> et al. 2023) OT and anvil </a:t>
            </a:r>
            <a:r>
              <a:rPr kumimoji="0" lang="en-US" sz="1500" i="0" u="none" strike="noStrike" kern="1200" cap="none" spc="0" normalizeH="0" baseline="0" noProof="0" dirty="0" err="1">
                <a:ln>
                  <a:noFill/>
                </a:ln>
                <a:solidFill>
                  <a:prstClr val="black"/>
                </a:solidFill>
                <a:effectLst/>
                <a:uLnTx/>
                <a:uFillTx/>
                <a:latin typeface="Calibri" panose="020F0502020204030204"/>
                <a:ea typeface="+mn-ea"/>
                <a:cs typeface="+mn-cs"/>
              </a:rPr>
              <a:t>climatologies</a:t>
            </a:r>
            <a:endParaRPr kumimoji="0" lang="en-US" sz="15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solidFill>
                  <a:prstClr val="black"/>
                </a:solidFill>
                <a:latin typeface="Calibri" panose="020F0502020204030204"/>
              </a:rPr>
              <a:t>TRMM and GPM passive microwave imager hailstorm </a:t>
            </a:r>
            <a:r>
              <a:rPr lang="en-US" sz="1500" dirty="0" err="1">
                <a:solidFill>
                  <a:prstClr val="black"/>
                </a:solidFill>
                <a:latin typeface="Calibri" panose="020F0502020204030204"/>
              </a:rPr>
              <a:t>climatologies</a:t>
            </a:r>
            <a:r>
              <a:rPr lang="en-US" sz="1500" dirty="0">
                <a:solidFill>
                  <a:prstClr val="black"/>
                </a:solidFill>
                <a:latin typeface="Calibri" panose="020F0502020204030204"/>
              </a:rPr>
              <a:t> (Bang and Cecil 2019)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solidFill>
                  <a:prstClr val="black"/>
                </a:solidFill>
                <a:latin typeface="Calibri" panose="020F0502020204030204"/>
              </a:rPr>
              <a:t>TRMM LIS High-Resolution Lightning Climatology (Albrecht et al. 2016)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solidFill>
                  <a:prstClr val="black"/>
                </a:solidFill>
                <a:latin typeface="Calibri" panose="020F0502020204030204"/>
              </a:rPr>
              <a:t>Various socio-economic and basemap layers</a:t>
            </a:r>
            <a:endParaRPr kumimoji="0" lang="en-US" sz="15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We welcome collaborations with other groups who seek to make convection climatology data layers accessible for display on the SMASH tool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4 km GOES South America </a:t>
            </a:r>
            <a:r>
              <a:rPr lang="en-US" b="1" dirty="0" err="1">
                <a:solidFill>
                  <a:prstClr val="black"/>
                </a:solidFill>
                <a:latin typeface="Calibri" panose="020F0502020204030204"/>
              </a:rPr>
              <a:t>hourly+monthly</a:t>
            </a:r>
            <a:r>
              <a:rPr lang="en-US" b="1" dirty="0">
                <a:solidFill>
                  <a:prstClr val="black"/>
                </a:solidFill>
                <a:latin typeface="Calibri" panose="020F0502020204030204"/>
              </a:rPr>
              <a:t>, seasonal, annual, and multi-annual products soon to be released by the NASA Atmospheric Sciences Data Center (ASDC)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solidFill>
                  <a:prstClr val="black"/>
                </a:solidFill>
                <a:latin typeface="Calibri" panose="020F0502020204030204"/>
              </a:rPr>
              <a:t>Daily 1995-2021 composite products not yet being served by ASDC but are available upon request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Journal publication describing methods/data in preparation</a:t>
            </a:r>
          </a:p>
        </p:txBody>
      </p:sp>
    </p:spTree>
    <p:extLst>
      <p:ext uri="{BB962C8B-B14F-4D97-AF65-F5344CB8AC3E}">
        <p14:creationId xmlns:p14="http://schemas.microsoft.com/office/powerpoint/2010/main" val="2183384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6000"/>
                <a:shade val="100000"/>
                <a:hueMod val="270000"/>
                <a:satMod val="200000"/>
                <a:lumMod val="128000"/>
              </a:schemeClr>
            </a:gs>
            <a:gs pos="59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9AF9B35C-F862-BBA4-0F84-5C57F063B33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987658F-FB71-1B6C-F4AB-4C5397DB1F30}"/>
              </a:ext>
            </a:extLst>
          </p:cNvPr>
          <p:cNvSpPr txBox="1"/>
          <p:nvPr/>
        </p:nvSpPr>
        <p:spPr>
          <a:xfrm>
            <a:off x="0" y="0"/>
            <a:ext cx="12192000" cy="646331"/>
          </a:xfrm>
          <a:prstGeom prst="rect">
            <a:avLst/>
          </a:prstGeom>
          <a:noFill/>
        </p:spPr>
        <p:txBody>
          <a:bodyPr wrap="square" rtlCol="0">
            <a:spAutoFit/>
          </a:bodyPr>
          <a:lstStyle/>
          <a:p>
            <a:pPr algn="ctr"/>
            <a:r>
              <a:rPr lang="en-US" sz="3600" b="1" i="1" dirty="0">
                <a:solidFill>
                  <a:srgbClr val="010EFF"/>
                </a:solidFill>
                <a:latin typeface="Calibri" panose="020F0502020204030204" pitchFamily="34" charset="0"/>
                <a:cs typeface="Calibri" panose="020F0502020204030204" pitchFamily="34" charset="0"/>
              </a:rPr>
              <a:t>Summary</a:t>
            </a:r>
          </a:p>
        </p:txBody>
      </p:sp>
      <p:sp>
        <p:nvSpPr>
          <p:cNvPr id="6" name="TextBox 5">
            <a:extLst>
              <a:ext uri="{FF2B5EF4-FFF2-40B4-BE49-F238E27FC236}">
                <a16:creationId xmlns:a16="http://schemas.microsoft.com/office/drawing/2014/main" id="{7BDADE39-EF2F-41ED-C294-9639D1612DC6}"/>
              </a:ext>
            </a:extLst>
          </p:cNvPr>
          <p:cNvSpPr txBox="1"/>
          <p:nvPr/>
        </p:nvSpPr>
        <p:spPr>
          <a:xfrm>
            <a:off x="374275" y="962508"/>
            <a:ext cx="11443447" cy="4770537"/>
          </a:xfrm>
          <a:prstGeom prst="rect">
            <a:avLst/>
          </a:prstGeom>
          <a:noFill/>
        </p:spPr>
        <p:txBody>
          <a:bodyPr wrap="square" rtlCol="0">
            <a:spAutoFit/>
          </a:bodyPr>
          <a:lstStyle/>
          <a:p>
            <a:pPr marL="285750" indent="-285750">
              <a:buFont typeface="Arial" panose="020B0604020202020204" pitchFamily="34" charset="0"/>
              <a:buChar char="•"/>
            </a:pPr>
            <a:r>
              <a:rPr lang="en-US" sz="2400" b="1" dirty="0"/>
              <a:t>We developed a South American GOES anvil and overshooting cloud top (OT) climatology from 1995-2021 for use by the research community and (re)</a:t>
            </a:r>
            <a:r>
              <a:rPr lang="en-US" sz="2400" b="1" dirty="0" err="1"/>
              <a:t>insurnance</a:t>
            </a:r>
            <a:r>
              <a:rPr lang="en-US" sz="2400" b="1" dirty="0"/>
              <a:t> industry to study severe storms over the continent</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2400" b="1" dirty="0"/>
              <a:t>The high spatial resolution and hourly timesteps reveal regional variability in the deep convection diurnal cycle with unprecedented detail </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2400" b="1" dirty="0"/>
              <a:t>Datasets will soon be released by NASA after completion of remaining documentation</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2400" b="1" dirty="0"/>
              <a:t>We are currently quantifying relationships between GOES OT properties, environmental ingredients, and passive microwave imager hailstorm characteristics</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2400" b="1" dirty="0"/>
              <a:t>We seek collaborators and adopters of this dataset, and contributors to our ArcGIS convection climatology online data visualization framework</a:t>
            </a:r>
          </a:p>
        </p:txBody>
      </p:sp>
      <p:sp>
        <p:nvSpPr>
          <p:cNvPr id="7" name="TextBox 6">
            <a:extLst>
              <a:ext uri="{FF2B5EF4-FFF2-40B4-BE49-F238E27FC236}">
                <a16:creationId xmlns:a16="http://schemas.microsoft.com/office/drawing/2014/main" id="{F12E951A-DDFD-AB92-81E9-FEBBED8FB74A}"/>
              </a:ext>
            </a:extLst>
          </p:cNvPr>
          <p:cNvSpPr txBox="1"/>
          <p:nvPr/>
        </p:nvSpPr>
        <p:spPr>
          <a:xfrm>
            <a:off x="3068183" y="6049222"/>
            <a:ext cx="6055632" cy="523220"/>
          </a:xfrm>
          <a:prstGeom prst="rect">
            <a:avLst/>
          </a:prstGeom>
          <a:noFill/>
        </p:spPr>
        <p:txBody>
          <a:bodyPr wrap="none" rtlCol="0">
            <a:spAutoFit/>
          </a:bodyPr>
          <a:lstStyle/>
          <a:p>
            <a:pPr algn="ctr"/>
            <a:r>
              <a:rPr lang="en-US" sz="2800" b="1" dirty="0">
                <a:solidFill>
                  <a:srgbClr val="0432FF"/>
                </a:solidFill>
              </a:rPr>
              <a:t>Contact: </a:t>
            </a:r>
            <a:r>
              <a:rPr lang="en-US" sz="2800" b="1" dirty="0" err="1">
                <a:solidFill>
                  <a:srgbClr val="0432FF"/>
                </a:solidFill>
              </a:rPr>
              <a:t>kristopher.m.bedka@nasa.gov</a:t>
            </a:r>
            <a:endParaRPr lang="en-US" sz="2800" b="1" dirty="0">
              <a:solidFill>
                <a:srgbClr val="0432FF"/>
              </a:solidFill>
            </a:endParaRPr>
          </a:p>
        </p:txBody>
      </p:sp>
      <p:pic>
        <p:nvPicPr>
          <p:cNvPr id="8" name="Google Shape;74;p12">
            <a:extLst>
              <a:ext uri="{FF2B5EF4-FFF2-40B4-BE49-F238E27FC236}">
                <a16:creationId xmlns:a16="http://schemas.microsoft.com/office/drawing/2014/main" id="{A1699212-AFC2-8888-844F-1CF7EE1A2728}"/>
              </a:ext>
            </a:extLst>
          </p:cNvPr>
          <p:cNvPicPr preferRelativeResize="0">
            <a:picLocks noChangeAspect="1"/>
          </p:cNvPicPr>
          <p:nvPr/>
        </p:nvPicPr>
        <p:blipFill rotWithShape="1">
          <a:blip r:embed="rId2">
            <a:alphaModFix/>
          </a:blip>
          <a:srcRect/>
          <a:stretch/>
        </p:blipFill>
        <p:spPr>
          <a:xfrm>
            <a:off x="-1" y="1"/>
            <a:ext cx="1227035" cy="737774"/>
          </a:xfrm>
          <a:prstGeom prst="rect">
            <a:avLst/>
          </a:prstGeom>
          <a:noFill/>
          <a:ln>
            <a:noFill/>
          </a:ln>
        </p:spPr>
      </p:pic>
    </p:spTree>
    <p:extLst>
      <p:ext uri="{BB962C8B-B14F-4D97-AF65-F5344CB8AC3E}">
        <p14:creationId xmlns:p14="http://schemas.microsoft.com/office/powerpoint/2010/main" val="27756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6000"/>
                <a:shade val="100000"/>
                <a:hueMod val="270000"/>
                <a:satMod val="200000"/>
                <a:lumMod val="128000"/>
              </a:schemeClr>
            </a:gs>
            <a:gs pos="59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EE2519-8305-D6D7-4BA0-7BE1A367A2E9}"/>
              </a:ext>
            </a:extLst>
          </p:cNvPr>
          <p:cNvSpPr txBox="1"/>
          <p:nvPr/>
        </p:nvSpPr>
        <p:spPr>
          <a:xfrm>
            <a:off x="0" y="0"/>
            <a:ext cx="12192000" cy="646331"/>
          </a:xfrm>
          <a:prstGeom prst="rect">
            <a:avLst/>
          </a:prstGeom>
          <a:noFill/>
        </p:spPr>
        <p:txBody>
          <a:bodyPr wrap="square" rtlCol="0">
            <a:spAutoFit/>
          </a:bodyPr>
          <a:lstStyle/>
          <a:p>
            <a:pPr algn="ctr"/>
            <a:r>
              <a:rPr lang="en-US" sz="3600" b="1" i="1" dirty="0">
                <a:solidFill>
                  <a:srgbClr val="010EFF"/>
                </a:solidFill>
                <a:latin typeface="Calibri" panose="020F0502020204030204" pitchFamily="34" charset="0"/>
                <a:cs typeface="Calibri" panose="020F0502020204030204" pitchFamily="34" charset="0"/>
              </a:rPr>
              <a:t>Purpose and Background</a:t>
            </a:r>
          </a:p>
        </p:txBody>
      </p:sp>
      <p:sp>
        <p:nvSpPr>
          <p:cNvPr id="3" name="TextBox 2">
            <a:extLst>
              <a:ext uri="{FF2B5EF4-FFF2-40B4-BE49-F238E27FC236}">
                <a16:creationId xmlns:a16="http://schemas.microsoft.com/office/drawing/2014/main" id="{34A82F5D-0451-BB46-0C71-C176E8BF5D8A}"/>
              </a:ext>
            </a:extLst>
          </p:cNvPr>
          <p:cNvSpPr txBox="1"/>
          <p:nvPr/>
        </p:nvSpPr>
        <p:spPr>
          <a:xfrm>
            <a:off x="59245" y="727013"/>
            <a:ext cx="12105861" cy="3754874"/>
          </a:xfrm>
          <a:prstGeom prst="rect">
            <a:avLst/>
          </a:prstGeom>
          <a:noFill/>
        </p:spPr>
        <p:txBody>
          <a:bodyPr wrap="square" rtlCol="0">
            <a:spAutoFit/>
          </a:bodyPr>
          <a:lstStyle/>
          <a:p>
            <a:r>
              <a:rPr lang="en-US" sz="2400" b="1" u="sng" dirty="0">
                <a:solidFill>
                  <a:srgbClr val="0432FF"/>
                </a:solidFill>
              </a:rPr>
              <a:t>PURPOSE:</a:t>
            </a:r>
            <a:r>
              <a:rPr lang="en-US" sz="2400" b="1" dirty="0">
                <a:solidFill>
                  <a:srgbClr val="0432FF"/>
                </a:solidFill>
              </a:rPr>
              <a:t> Introduce a newly-developed deep convection climatology over South America derived from a 27-year record of hourly GOES infrared (IR) and MERRA-2 reanalysis data</a:t>
            </a:r>
          </a:p>
          <a:p>
            <a:endParaRPr lang="en-US" sz="1000" b="1" dirty="0">
              <a:solidFill>
                <a:srgbClr val="0432FF"/>
              </a:solidFill>
            </a:endParaRPr>
          </a:p>
          <a:p>
            <a:endParaRPr lang="en-US" sz="1000" b="1" dirty="0">
              <a:solidFill>
                <a:srgbClr val="0432FF"/>
              </a:solidFill>
            </a:endParaRPr>
          </a:p>
          <a:p>
            <a:r>
              <a:rPr lang="en-US" sz="2400" b="1" u="sng" dirty="0"/>
              <a:t>BACKGROUND</a:t>
            </a:r>
          </a:p>
          <a:p>
            <a:r>
              <a:rPr lang="en-US" sz="1900" b="1" dirty="0"/>
              <a:t>GOES satellites have observed much of the Western Hemisphere with 4 km IR pixels since GOES-8 in 1994 </a:t>
            </a:r>
          </a:p>
          <a:p>
            <a:endParaRPr lang="en-US" sz="800" b="1" dirty="0"/>
          </a:p>
          <a:p>
            <a:r>
              <a:rPr lang="en-US" sz="1900" b="1" dirty="0"/>
              <a:t>From 1994-2017, GOES-8 to GOES-13 routinely observed CONUS at 15-30 min intervals, and certain high-impact weather events (e.g. hurricanes) at up to 5 minute intervals</a:t>
            </a:r>
          </a:p>
          <a:p>
            <a:endParaRPr lang="en-US" sz="800" b="1" dirty="0"/>
          </a:p>
          <a:p>
            <a:r>
              <a:rPr lang="en-US" sz="1900" b="1" dirty="0"/>
              <a:t>South America was viewed ~hourly from 1994-2017, with the exception of 2006-2013 when GOES-10 and -12 were dedicated to South America to provide up to 15 min imaging </a:t>
            </a:r>
          </a:p>
          <a:p>
            <a:endParaRPr lang="en-US" sz="800" b="1" dirty="0"/>
          </a:p>
          <a:p>
            <a:r>
              <a:rPr lang="en-US" sz="1900" b="1" dirty="0"/>
              <a:t>GOES-16 has observed S. America much more frequently (10-15 mins) with 2 km IR pixels</a:t>
            </a:r>
          </a:p>
        </p:txBody>
      </p:sp>
    </p:spTree>
    <p:extLst>
      <p:ext uri="{BB962C8B-B14F-4D97-AF65-F5344CB8AC3E}">
        <p14:creationId xmlns:p14="http://schemas.microsoft.com/office/powerpoint/2010/main" val="4507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6000"/>
                <a:shade val="100000"/>
                <a:hueMod val="270000"/>
                <a:satMod val="200000"/>
                <a:lumMod val="128000"/>
              </a:schemeClr>
            </a:gs>
            <a:gs pos="59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088A1-C4E4-8A4A-B5EC-533FDA0A8CFB}"/>
              </a:ext>
            </a:extLst>
          </p:cNvPr>
          <p:cNvSpPr>
            <a:spLocks noGrp="1"/>
          </p:cNvSpPr>
          <p:nvPr>
            <p:ph type="title"/>
          </p:nvPr>
        </p:nvSpPr>
        <p:spPr>
          <a:xfrm>
            <a:off x="838200" y="2261698"/>
            <a:ext cx="10515600" cy="1325563"/>
          </a:xfrm>
        </p:spPr>
        <p:txBody>
          <a:bodyPr>
            <a:normAutofit/>
          </a:bodyPr>
          <a:lstStyle/>
          <a:p>
            <a:pPr algn="ctr"/>
            <a:r>
              <a:rPr lang="en-US" sz="4800" b="1" i="1" dirty="0">
                <a:solidFill>
                  <a:srgbClr val="0432FF"/>
                </a:solidFill>
                <a:latin typeface="+mn-lt"/>
              </a:rPr>
              <a:t>Backup Slides</a:t>
            </a:r>
          </a:p>
        </p:txBody>
      </p:sp>
    </p:spTree>
    <p:extLst>
      <p:ext uri="{BB962C8B-B14F-4D97-AF65-F5344CB8AC3E}">
        <p14:creationId xmlns:p14="http://schemas.microsoft.com/office/powerpoint/2010/main" val="3582592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BA623-61D5-6E7C-394D-284DC4D47B4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683AC4C-935B-8572-AFD2-77C80D142A30}"/>
              </a:ext>
            </a:extLst>
          </p:cNvPr>
          <p:cNvSpPr txBox="1"/>
          <p:nvPr/>
        </p:nvSpPr>
        <p:spPr>
          <a:xfrm>
            <a:off x="1643067" y="18255"/>
            <a:ext cx="96954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10EFF"/>
                </a:solidFill>
                <a:effectLst/>
                <a:uLnTx/>
                <a:uFillTx/>
                <a:latin typeface="Calibri" panose="020F0502020204030204" pitchFamily="34" charset="0"/>
                <a:ea typeface="+mn-ea"/>
                <a:cs typeface="Calibri" panose="020F0502020204030204" pitchFamily="34" charset="0"/>
              </a:rPr>
              <a:t>Automated Overshooting Cloud Top (OT) Detection and Validation</a:t>
            </a:r>
          </a:p>
        </p:txBody>
      </p:sp>
      <p:pic>
        <p:nvPicPr>
          <p:cNvPr id="5" name="Picture 4" descr="A close up of a colorful background&#10;&#10;Description automatically generated">
            <a:extLst>
              <a:ext uri="{FF2B5EF4-FFF2-40B4-BE49-F238E27FC236}">
                <a16:creationId xmlns:a16="http://schemas.microsoft.com/office/drawing/2014/main" id="{39BADA5B-0E69-309F-D06D-62B46903CB67}"/>
              </a:ext>
            </a:extLst>
          </p:cNvPr>
          <p:cNvPicPr>
            <a:picLocks noChangeAspect="1"/>
          </p:cNvPicPr>
          <p:nvPr/>
        </p:nvPicPr>
        <p:blipFill>
          <a:blip r:embed="rId3"/>
          <a:stretch>
            <a:fillRect/>
          </a:stretch>
        </p:blipFill>
        <p:spPr>
          <a:xfrm>
            <a:off x="2623735" y="1435072"/>
            <a:ext cx="2651760" cy="2439701"/>
          </a:xfrm>
          <a:prstGeom prst="rect">
            <a:avLst/>
          </a:prstGeom>
        </p:spPr>
      </p:pic>
      <p:pic>
        <p:nvPicPr>
          <p:cNvPr id="6" name="Picture 5" descr="A picture containing colorful, sitting, photo, monitor&#10;&#10;Description automatically generated">
            <a:extLst>
              <a:ext uri="{FF2B5EF4-FFF2-40B4-BE49-F238E27FC236}">
                <a16:creationId xmlns:a16="http://schemas.microsoft.com/office/drawing/2014/main" id="{829A7610-3316-10F1-9C63-8026AAF8CF54}"/>
              </a:ext>
            </a:extLst>
          </p:cNvPr>
          <p:cNvPicPr>
            <a:picLocks noChangeAspect="1"/>
          </p:cNvPicPr>
          <p:nvPr/>
        </p:nvPicPr>
        <p:blipFill>
          <a:blip r:embed="rId4"/>
          <a:stretch>
            <a:fillRect/>
          </a:stretch>
        </p:blipFill>
        <p:spPr>
          <a:xfrm>
            <a:off x="0" y="1435073"/>
            <a:ext cx="2651760" cy="2439701"/>
          </a:xfrm>
          <a:prstGeom prst="rect">
            <a:avLst/>
          </a:prstGeom>
        </p:spPr>
      </p:pic>
      <p:sp>
        <p:nvSpPr>
          <p:cNvPr id="7" name="TextBox 6">
            <a:extLst>
              <a:ext uri="{FF2B5EF4-FFF2-40B4-BE49-F238E27FC236}">
                <a16:creationId xmlns:a16="http://schemas.microsoft.com/office/drawing/2014/main" id="{A270940C-0116-E07D-9323-1389E7DA9B3F}"/>
              </a:ext>
            </a:extLst>
          </p:cNvPr>
          <p:cNvSpPr txBox="1"/>
          <p:nvPr/>
        </p:nvSpPr>
        <p:spPr>
          <a:xfrm>
            <a:off x="0" y="965964"/>
            <a:ext cx="5275495"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1) Normalize IR temperature using reanalysis tropopause temperature and identify convective anvil clouds</a:t>
            </a:r>
          </a:p>
        </p:txBody>
      </p:sp>
      <p:pic>
        <p:nvPicPr>
          <p:cNvPr id="8" name="Picture 7" descr="A picture containing sitting, covered, large, rain&#10;&#10;Description automatically generated">
            <a:extLst>
              <a:ext uri="{FF2B5EF4-FFF2-40B4-BE49-F238E27FC236}">
                <a16:creationId xmlns:a16="http://schemas.microsoft.com/office/drawing/2014/main" id="{E148D955-CBBA-6131-ED16-2086B138C1F6}"/>
              </a:ext>
            </a:extLst>
          </p:cNvPr>
          <p:cNvPicPr>
            <a:picLocks noChangeAspect="1"/>
          </p:cNvPicPr>
          <p:nvPr/>
        </p:nvPicPr>
        <p:blipFill>
          <a:blip r:embed="rId5"/>
          <a:stretch>
            <a:fillRect/>
          </a:stretch>
        </p:blipFill>
        <p:spPr>
          <a:xfrm>
            <a:off x="6413411" y="1435072"/>
            <a:ext cx="2651760" cy="2439701"/>
          </a:xfrm>
          <a:prstGeom prst="rect">
            <a:avLst/>
          </a:prstGeom>
        </p:spPr>
      </p:pic>
      <p:pic>
        <p:nvPicPr>
          <p:cNvPr id="9" name="Picture 8">
            <a:extLst>
              <a:ext uri="{FF2B5EF4-FFF2-40B4-BE49-F238E27FC236}">
                <a16:creationId xmlns:a16="http://schemas.microsoft.com/office/drawing/2014/main" id="{D5673E88-0DC4-F2E8-D934-A5C3A7DFE62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29658" y="1496310"/>
            <a:ext cx="2743200" cy="2419048"/>
          </a:xfrm>
          <a:prstGeom prst="rect">
            <a:avLst/>
          </a:prstGeom>
          <a:noFill/>
          <a:ln>
            <a:noFill/>
          </a:ln>
        </p:spPr>
      </p:pic>
      <p:sp>
        <p:nvSpPr>
          <p:cNvPr id="10" name="TextBox 9">
            <a:extLst>
              <a:ext uri="{FF2B5EF4-FFF2-40B4-BE49-F238E27FC236}">
                <a16:creationId xmlns:a16="http://schemas.microsoft.com/office/drawing/2014/main" id="{1C695C75-2381-C35D-DEF6-8182E840CACC}"/>
              </a:ext>
            </a:extLst>
          </p:cNvPr>
          <p:cNvSpPr txBox="1"/>
          <p:nvPr/>
        </p:nvSpPr>
        <p:spPr>
          <a:xfrm>
            <a:off x="6413410" y="911535"/>
            <a:ext cx="5659447"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2) Identify cold minima embedded within anvils, and compute temperature difference relative to surrounding anvil</a:t>
            </a:r>
          </a:p>
        </p:txBody>
      </p:sp>
      <p:sp>
        <p:nvSpPr>
          <p:cNvPr id="14" name="TextBox 13">
            <a:extLst>
              <a:ext uri="{FF2B5EF4-FFF2-40B4-BE49-F238E27FC236}">
                <a16:creationId xmlns:a16="http://schemas.microsoft.com/office/drawing/2014/main" id="{C26E190A-CC97-60EB-DD30-F4322D69C131}"/>
              </a:ext>
            </a:extLst>
          </p:cNvPr>
          <p:cNvSpPr txBox="1"/>
          <p:nvPr/>
        </p:nvSpPr>
        <p:spPr>
          <a:xfrm>
            <a:off x="46745" y="4467485"/>
            <a:ext cx="1867646" cy="209288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3) Use statistical functions based on human expert and NEXRAD OT identifications to combine IR-anvil,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IR-tropopause, anvil area, and anvil spatial uniformity to derive OT Probability</a:t>
            </a:r>
          </a:p>
        </p:txBody>
      </p:sp>
      <p:pic>
        <p:nvPicPr>
          <p:cNvPr id="16" name="Picture 15">
            <a:extLst>
              <a:ext uri="{FF2B5EF4-FFF2-40B4-BE49-F238E27FC236}">
                <a16:creationId xmlns:a16="http://schemas.microsoft.com/office/drawing/2014/main" id="{458F4B30-2145-33BB-A138-864CA1FAE048}"/>
              </a:ext>
            </a:extLst>
          </p:cNvPr>
          <p:cNvPicPr>
            <a:picLocks noChangeAspect="1"/>
          </p:cNvPicPr>
          <p:nvPr/>
        </p:nvPicPr>
        <p:blipFill>
          <a:blip r:embed="rId7"/>
          <a:stretch>
            <a:fillRect/>
          </a:stretch>
        </p:blipFill>
        <p:spPr>
          <a:xfrm>
            <a:off x="8286659" y="4307943"/>
            <a:ext cx="3905341" cy="2539776"/>
          </a:xfrm>
          <a:prstGeom prst="rect">
            <a:avLst/>
          </a:prstGeom>
        </p:spPr>
      </p:pic>
      <p:cxnSp>
        <p:nvCxnSpPr>
          <p:cNvPr id="17" name="Straight Connector 16">
            <a:extLst>
              <a:ext uri="{FF2B5EF4-FFF2-40B4-BE49-F238E27FC236}">
                <a16:creationId xmlns:a16="http://schemas.microsoft.com/office/drawing/2014/main" id="{20B9BA50-32DA-622A-736F-348DF4BDACF3}"/>
              </a:ext>
            </a:extLst>
          </p:cNvPr>
          <p:cNvCxnSpPr>
            <a:cxnSpLocks/>
          </p:cNvCxnSpPr>
          <p:nvPr/>
        </p:nvCxnSpPr>
        <p:spPr>
          <a:xfrm>
            <a:off x="8495791" y="5140682"/>
            <a:ext cx="3632535"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165C8A9-FD8F-5A1A-3768-3E36F198B232}"/>
              </a:ext>
            </a:extLst>
          </p:cNvPr>
          <p:cNvCxnSpPr>
            <a:cxnSpLocks/>
          </p:cNvCxnSpPr>
          <p:nvPr/>
        </p:nvCxnSpPr>
        <p:spPr>
          <a:xfrm>
            <a:off x="10324729" y="4389213"/>
            <a:ext cx="0" cy="231486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3141522-5FF1-2768-584A-15F88939D09F}"/>
              </a:ext>
            </a:extLst>
          </p:cNvPr>
          <p:cNvSpPr txBox="1"/>
          <p:nvPr/>
        </p:nvSpPr>
        <p:spPr>
          <a:xfrm>
            <a:off x="5243911" y="4186575"/>
            <a:ext cx="2463796" cy="95410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4) Perform quantitative validation of geostationary OT detection using NEXRAD precipitation echo tops</a:t>
            </a:r>
          </a:p>
        </p:txBody>
      </p:sp>
      <p:sp>
        <p:nvSpPr>
          <p:cNvPr id="24" name="TextBox 23">
            <a:extLst>
              <a:ext uri="{FF2B5EF4-FFF2-40B4-BE49-F238E27FC236}">
                <a16:creationId xmlns:a16="http://schemas.microsoft.com/office/drawing/2014/main" id="{B93CBC1C-2B34-EF16-3FCA-7140F6220515}"/>
              </a:ext>
            </a:extLst>
          </p:cNvPr>
          <p:cNvSpPr txBox="1"/>
          <p:nvPr/>
        </p:nvSpPr>
        <p:spPr>
          <a:xfrm>
            <a:off x="8550176" y="4601496"/>
            <a:ext cx="17745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20 </a:t>
            </a: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dBZ</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top above tropopause,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Low GOES OT prob</a:t>
            </a:r>
          </a:p>
        </p:txBody>
      </p:sp>
      <p:sp>
        <p:nvSpPr>
          <p:cNvPr id="25" name="TextBox 24">
            <a:extLst>
              <a:ext uri="{FF2B5EF4-FFF2-40B4-BE49-F238E27FC236}">
                <a16:creationId xmlns:a16="http://schemas.microsoft.com/office/drawing/2014/main" id="{0F98CADE-A424-B5B4-52EB-B368804A2A75}"/>
              </a:ext>
            </a:extLst>
          </p:cNvPr>
          <p:cNvSpPr txBox="1"/>
          <p:nvPr/>
        </p:nvSpPr>
        <p:spPr>
          <a:xfrm>
            <a:off x="8550176" y="5995623"/>
            <a:ext cx="18329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20 </a:t>
            </a: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dBZ</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top below tropopause,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Low GOES OT prob</a:t>
            </a:r>
          </a:p>
        </p:txBody>
      </p:sp>
      <p:sp>
        <p:nvSpPr>
          <p:cNvPr id="26" name="TextBox 25">
            <a:extLst>
              <a:ext uri="{FF2B5EF4-FFF2-40B4-BE49-F238E27FC236}">
                <a16:creationId xmlns:a16="http://schemas.microsoft.com/office/drawing/2014/main" id="{57764403-6F09-6651-5A41-67680DB08294}"/>
              </a:ext>
            </a:extLst>
          </p:cNvPr>
          <p:cNvSpPr txBox="1"/>
          <p:nvPr/>
        </p:nvSpPr>
        <p:spPr>
          <a:xfrm>
            <a:off x="10359087" y="5993727"/>
            <a:ext cx="18329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20 </a:t>
            </a: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dBZ</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top below tropopause,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High GOES OT prob</a:t>
            </a:r>
          </a:p>
        </p:txBody>
      </p:sp>
      <p:sp>
        <p:nvSpPr>
          <p:cNvPr id="27" name="TextBox 26">
            <a:extLst>
              <a:ext uri="{FF2B5EF4-FFF2-40B4-BE49-F238E27FC236}">
                <a16:creationId xmlns:a16="http://schemas.microsoft.com/office/drawing/2014/main" id="{E3298499-D829-47A2-AE4F-602828502A3E}"/>
              </a:ext>
            </a:extLst>
          </p:cNvPr>
          <p:cNvSpPr txBox="1"/>
          <p:nvPr/>
        </p:nvSpPr>
        <p:spPr>
          <a:xfrm>
            <a:off x="10341907" y="4337706"/>
            <a:ext cx="18329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20 </a:t>
            </a: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dBZ</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top above tropopause,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High GOES OT prob</a:t>
            </a:r>
          </a:p>
        </p:txBody>
      </p:sp>
      <p:sp>
        <p:nvSpPr>
          <p:cNvPr id="2" name="TextBox 1">
            <a:extLst>
              <a:ext uri="{FF2B5EF4-FFF2-40B4-BE49-F238E27FC236}">
                <a16:creationId xmlns:a16="http://schemas.microsoft.com/office/drawing/2014/main" id="{6A101436-2AF9-677C-7BA9-4FA33FBFEE3B}"/>
              </a:ext>
            </a:extLst>
          </p:cNvPr>
          <p:cNvSpPr txBox="1"/>
          <p:nvPr/>
        </p:nvSpPr>
        <p:spPr>
          <a:xfrm>
            <a:off x="1444722" y="3403070"/>
            <a:ext cx="1430429"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800FF"/>
                </a:solidFill>
                <a:effectLst/>
                <a:uLnTx/>
                <a:uFillTx/>
                <a:latin typeface="Calibri" panose="020F0502020204030204"/>
                <a:ea typeface="+mn-ea"/>
                <a:cs typeface="+mn-cs"/>
              </a:rPr>
              <a:t>Magenta Contour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800FF"/>
                </a:solidFill>
                <a:effectLst/>
                <a:uLnTx/>
                <a:uFillTx/>
                <a:latin typeface="Calibri" panose="020F0502020204030204"/>
                <a:ea typeface="+mn-ea"/>
                <a:cs typeface="+mn-cs"/>
              </a:rPr>
              <a:t>Anvil Detection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F800FF"/>
                </a:solidFill>
                <a:effectLst/>
                <a:uLnTx/>
                <a:uFillTx/>
                <a:latin typeface="Calibri" panose="020F0502020204030204"/>
                <a:ea typeface="+mn-ea"/>
                <a:cs typeface="+mn-cs"/>
              </a:rPr>
              <a:t>Scarino</a:t>
            </a:r>
            <a:r>
              <a:rPr kumimoji="0" lang="en-US" sz="900" b="0" i="0" u="none" strike="noStrike" kern="1200" cap="none" spc="0" normalizeH="0" baseline="0" noProof="0" dirty="0">
                <a:ln>
                  <a:noFill/>
                </a:ln>
                <a:solidFill>
                  <a:srgbClr val="F800FF"/>
                </a:solidFill>
                <a:effectLst/>
                <a:uLnTx/>
                <a:uFillTx/>
                <a:latin typeface="Calibri" panose="020F0502020204030204"/>
                <a:ea typeface="+mn-ea"/>
                <a:cs typeface="+mn-cs"/>
              </a:rPr>
              <a:t> et al. (AMT, 2020)</a:t>
            </a:r>
          </a:p>
        </p:txBody>
      </p:sp>
      <p:sp>
        <p:nvSpPr>
          <p:cNvPr id="21" name="TextBox 20">
            <a:extLst>
              <a:ext uri="{FF2B5EF4-FFF2-40B4-BE49-F238E27FC236}">
                <a16:creationId xmlns:a16="http://schemas.microsoft.com/office/drawing/2014/main" id="{8A3BF529-2781-9C47-F018-F7C1DE6C0964}"/>
              </a:ext>
            </a:extLst>
          </p:cNvPr>
          <p:cNvSpPr txBox="1"/>
          <p:nvPr/>
        </p:nvSpPr>
        <p:spPr>
          <a:xfrm>
            <a:off x="4137578" y="3505441"/>
            <a:ext cx="1222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rPr>
              <a:t>Tropopause-Relative IR Brightness Temp</a:t>
            </a:r>
          </a:p>
        </p:txBody>
      </p:sp>
      <p:sp>
        <p:nvSpPr>
          <p:cNvPr id="22" name="TextBox 21">
            <a:extLst>
              <a:ext uri="{FF2B5EF4-FFF2-40B4-BE49-F238E27FC236}">
                <a16:creationId xmlns:a16="http://schemas.microsoft.com/office/drawing/2014/main" id="{F2F1D9CB-173E-E1EF-B093-1E245ED5EF75}"/>
              </a:ext>
            </a:extLst>
          </p:cNvPr>
          <p:cNvSpPr txBox="1"/>
          <p:nvPr/>
        </p:nvSpPr>
        <p:spPr>
          <a:xfrm>
            <a:off x="7048098" y="1393794"/>
            <a:ext cx="21235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IR-Anvil BT Difference (K)</a:t>
            </a:r>
          </a:p>
        </p:txBody>
      </p:sp>
      <p:sp>
        <p:nvSpPr>
          <p:cNvPr id="23" name="TextBox 22">
            <a:extLst>
              <a:ext uri="{FF2B5EF4-FFF2-40B4-BE49-F238E27FC236}">
                <a16:creationId xmlns:a16="http://schemas.microsoft.com/office/drawing/2014/main" id="{2A1EFEE4-F41C-AB74-3015-46BB7F7487DD}"/>
              </a:ext>
            </a:extLst>
          </p:cNvPr>
          <p:cNvSpPr txBox="1"/>
          <p:nvPr/>
        </p:nvSpPr>
        <p:spPr>
          <a:xfrm>
            <a:off x="3949615" y="6560366"/>
            <a:ext cx="122271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rPr>
              <a:t>OT Probability</a:t>
            </a:r>
          </a:p>
        </p:txBody>
      </p:sp>
      <p:pic>
        <p:nvPicPr>
          <p:cNvPr id="12" name="Picture 11" descr="A picture containing covered, sitting, rain, table&#10;&#10;Description automatically generated">
            <a:extLst>
              <a:ext uri="{FF2B5EF4-FFF2-40B4-BE49-F238E27FC236}">
                <a16:creationId xmlns:a16="http://schemas.microsoft.com/office/drawing/2014/main" id="{F583AE41-D9C6-22D2-985A-F3EE0793363B}"/>
              </a:ext>
            </a:extLst>
          </p:cNvPr>
          <p:cNvPicPr>
            <a:picLocks noChangeAspect="1"/>
          </p:cNvPicPr>
          <p:nvPr/>
        </p:nvPicPr>
        <p:blipFill>
          <a:blip r:embed="rId8"/>
          <a:stretch>
            <a:fillRect/>
          </a:stretch>
        </p:blipFill>
        <p:spPr>
          <a:xfrm>
            <a:off x="1862729" y="4315916"/>
            <a:ext cx="2743200" cy="2523829"/>
          </a:xfrm>
          <a:prstGeom prst="rect">
            <a:avLst/>
          </a:prstGeom>
        </p:spPr>
      </p:pic>
      <p:pic>
        <p:nvPicPr>
          <p:cNvPr id="19" name="Picture 18">
            <a:extLst>
              <a:ext uri="{FF2B5EF4-FFF2-40B4-BE49-F238E27FC236}">
                <a16:creationId xmlns:a16="http://schemas.microsoft.com/office/drawing/2014/main" id="{DB42459F-C2B6-78DB-4703-67CEE6E831E7}"/>
              </a:ext>
            </a:extLst>
          </p:cNvPr>
          <p:cNvPicPr>
            <a:picLocks noChangeAspect="1"/>
          </p:cNvPicPr>
          <p:nvPr/>
        </p:nvPicPr>
        <p:blipFill rotWithShape="1">
          <a:blip r:embed="rId9"/>
          <a:srcRect t="11075"/>
          <a:stretch/>
        </p:blipFill>
        <p:spPr>
          <a:xfrm>
            <a:off x="5844291" y="5162155"/>
            <a:ext cx="2422729" cy="1696756"/>
          </a:xfrm>
          <a:prstGeom prst="rect">
            <a:avLst/>
          </a:prstGeom>
        </p:spPr>
      </p:pic>
      <p:pic>
        <p:nvPicPr>
          <p:cNvPr id="28" name="Picture 27">
            <a:extLst>
              <a:ext uri="{FF2B5EF4-FFF2-40B4-BE49-F238E27FC236}">
                <a16:creationId xmlns:a16="http://schemas.microsoft.com/office/drawing/2014/main" id="{C23BA36B-B88B-E3A2-2745-4B9CFE3EC53F}"/>
              </a:ext>
            </a:extLst>
          </p:cNvPr>
          <p:cNvPicPr>
            <a:picLocks noChangeAspect="1"/>
          </p:cNvPicPr>
          <p:nvPr/>
        </p:nvPicPr>
        <p:blipFill>
          <a:blip r:embed="rId10"/>
          <a:stretch>
            <a:fillRect/>
          </a:stretch>
        </p:blipFill>
        <p:spPr>
          <a:xfrm>
            <a:off x="4822051" y="5162155"/>
            <a:ext cx="987883" cy="1484101"/>
          </a:xfrm>
          <a:prstGeom prst="rect">
            <a:avLst/>
          </a:prstGeom>
        </p:spPr>
      </p:pic>
      <p:cxnSp>
        <p:nvCxnSpPr>
          <p:cNvPr id="30" name="Straight Connector 29">
            <a:extLst>
              <a:ext uri="{FF2B5EF4-FFF2-40B4-BE49-F238E27FC236}">
                <a16:creationId xmlns:a16="http://schemas.microsoft.com/office/drawing/2014/main" id="{0A838D14-AC27-2B6F-AC0E-99502B332D62}"/>
              </a:ext>
            </a:extLst>
          </p:cNvPr>
          <p:cNvCxnSpPr>
            <a:cxnSpLocks/>
          </p:cNvCxnSpPr>
          <p:nvPr/>
        </p:nvCxnSpPr>
        <p:spPr>
          <a:xfrm flipV="1">
            <a:off x="4997450" y="5362575"/>
            <a:ext cx="796925" cy="90487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65CA23B-A86A-8274-D285-440A47AD3731}"/>
              </a:ext>
            </a:extLst>
          </p:cNvPr>
          <p:cNvSpPr txBox="1"/>
          <p:nvPr/>
        </p:nvSpPr>
        <p:spPr>
          <a:xfrm>
            <a:off x="2507727" y="4290193"/>
            <a:ext cx="212357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OT Probability</a:t>
            </a:r>
          </a:p>
        </p:txBody>
      </p:sp>
    </p:spTree>
    <p:extLst>
      <p:ext uri="{BB962C8B-B14F-4D97-AF65-F5344CB8AC3E}">
        <p14:creationId xmlns:p14="http://schemas.microsoft.com/office/powerpoint/2010/main" val="168898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20" grpId="0" animBg="1"/>
      <p:bldP spid="24" grpId="0"/>
      <p:bldP spid="25" grpId="0"/>
      <p:bldP spid="26" grpId="0"/>
      <p:bldP spid="27" grpId="0"/>
      <p:bldP spid="22"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6000"/>
                <a:shade val="100000"/>
                <a:hueMod val="270000"/>
                <a:satMod val="200000"/>
                <a:lumMod val="128000"/>
              </a:schemeClr>
            </a:gs>
            <a:gs pos="59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3B81D920-990A-DA4A-EBF6-7202AE8AE49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B23BAB2-8E9D-1319-D74F-14703ED4315F}"/>
              </a:ext>
            </a:extLst>
          </p:cNvPr>
          <p:cNvSpPr txBox="1"/>
          <p:nvPr/>
        </p:nvSpPr>
        <p:spPr>
          <a:xfrm>
            <a:off x="0" y="0"/>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10EFF"/>
                </a:solidFill>
                <a:effectLst/>
                <a:uLnTx/>
                <a:uFillTx/>
                <a:latin typeface="Calibri" panose="020F0502020204030204" pitchFamily="34" charset="0"/>
                <a:ea typeface="+mn-ea"/>
                <a:cs typeface="Calibri" panose="020F0502020204030204" pitchFamily="34" charset="0"/>
              </a:rPr>
              <a:t>Purpose and Background</a:t>
            </a:r>
          </a:p>
        </p:txBody>
      </p:sp>
      <p:sp>
        <p:nvSpPr>
          <p:cNvPr id="3" name="TextBox 2">
            <a:extLst>
              <a:ext uri="{FF2B5EF4-FFF2-40B4-BE49-F238E27FC236}">
                <a16:creationId xmlns:a16="http://schemas.microsoft.com/office/drawing/2014/main" id="{FD500F9E-FDE2-C626-FCC6-BC15DA1CCD79}"/>
              </a:ext>
            </a:extLst>
          </p:cNvPr>
          <p:cNvSpPr txBox="1"/>
          <p:nvPr/>
        </p:nvSpPr>
        <p:spPr>
          <a:xfrm>
            <a:off x="59245" y="727013"/>
            <a:ext cx="12105861" cy="57554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432FF"/>
                </a:solidFill>
                <a:effectLst/>
                <a:uLnTx/>
                <a:uFillTx/>
                <a:latin typeface="Calibri" panose="020F0502020204030204"/>
                <a:ea typeface="+mn-ea"/>
                <a:cs typeface="+mn-cs"/>
              </a:rPr>
              <a:t>PURPOSE:</a:t>
            </a:r>
            <a:r>
              <a:rPr kumimoji="0" lang="en-US" sz="2400" b="1" i="0" u="none" strike="noStrike" kern="1200" cap="none" spc="0" normalizeH="0" baseline="0" noProof="0" dirty="0">
                <a:ln>
                  <a:noFill/>
                </a:ln>
                <a:solidFill>
                  <a:srgbClr val="0432FF"/>
                </a:solidFill>
                <a:effectLst/>
                <a:uLnTx/>
                <a:uFillTx/>
                <a:latin typeface="Calibri" panose="020F0502020204030204"/>
                <a:ea typeface="+mn-ea"/>
                <a:cs typeface="+mn-cs"/>
              </a:rPr>
              <a:t> Introduce a newly-developed deep convection climatology over South America derived from a 27-year record of hourly GOES infrared (IR) and MERRA-2 reanalysis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432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432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BACKGROUND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rPr>
              <a:t>GOES satellites have observed much of the Western Hemisphere with 4 km IR pixels since GOES-8 in 1994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rPr>
              <a:t>From 1994-2017, GOES-8 to GOES-13 routinely observed CONUS at 15-30 min intervals, and certain high-impact weather events (e.g. hurricanes) at up to 5 minute intervals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rPr>
              <a:t>South America was viewed ~hourly from 1994-2017, with the exception of 2006-2013 when GOES-10 and -12 were dedicated to South America to provide up to 15 min imaging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rPr>
              <a:t>GOES-16 has observed S. America much more frequently (10-15 mins) with 2 km IR pixels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Despite the varying detail/quality of the GOES data record, anvils and overshooting cloud tops are very apparent and detectable. This enables development of high spatial resolution maps of convective storm frequency/intensity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The entire GOES satellite record over South America from 1995-2021 was processed at NASA Langley, under a NASA Applied Sciences Disasters program project, to develop an observational dataset for the research community and industry to study severe storms over the continent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Geostationary imagers reveal details of the convection diurnal cycle missed by most NASA low-Earth-orbiting satellites</a:t>
            </a:r>
          </a:p>
        </p:txBody>
      </p:sp>
    </p:spTree>
    <p:extLst>
      <p:ext uri="{BB962C8B-B14F-4D97-AF65-F5344CB8AC3E}">
        <p14:creationId xmlns:p14="http://schemas.microsoft.com/office/powerpoint/2010/main" val="1849255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6000"/>
                <a:shade val="100000"/>
                <a:hueMod val="270000"/>
                <a:satMod val="200000"/>
                <a:lumMod val="128000"/>
              </a:schemeClr>
            </a:gs>
            <a:gs pos="59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CCB4F980-41BA-D947-C77A-8DB5BEE1A91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90BE91B-112F-02EE-2C58-D747E2D9996B}"/>
              </a:ext>
            </a:extLst>
          </p:cNvPr>
          <p:cNvSpPr txBox="1"/>
          <p:nvPr/>
        </p:nvSpPr>
        <p:spPr>
          <a:xfrm>
            <a:off x="1227034" y="33954"/>
            <a:ext cx="739588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a:ln>
                  <a:noFill/>
                </a:ln>
                <a:solidFill>
                  <a:srgbClr val="010EFF"/>
                </a:solidFill>
                <a:effectLst/>
                <a:uLnTx/>
                <a:uFillTx/>
                <a:latin typeface="Calibri" panose="020F0502020204030204" pitchFamily="34" charset="0"/>
                <a:ea typeface="+mn-ea"/>
                <a:cs typeface="Calibri" panose="020F0502020204030204" pitchFamily="34" charset="0"/>
              </a:rPr>
              <a:t>Example of Historical GOES Scan Patterns</a:t>
            </a:r>
          </a:p>
        </p:txBody>
      </p:sp>
      <p:pic>
        <p:nvPicPr>
          <p:cNvPr id="4" name="Picture 3">
            <a:extLst>
              <a:ext uri="{FF2B5EF4-FFF2-40B4-BE49-F238E27FC236}">
                <a16:creationId xmlns:a16="http://schemas.microsoft.com/office/drawing/2014/main" id="{485AF2B0-4AF1-D128-C8BC-D6915841D041}"/>
              </a:ext>
            </a:extLst>
          </p:cNvPr>
          <p:cNvPicPr>
            <a:picLocks noChangeAspect="1"/>
          </p:cNvPicPr>
          <p:nvPr/>
        </p:nvPicPr>
        <p:blipFill>
          <a:blip r:embed="rId5"/>
          <a:stretch>
            <a:fillRect/>
          </a:stretch>
        </p:blipFill>
        <p:spPr>
          <a:xfrm>
            <a:off x="0" y="1069451"/>
            <a:ext cx="5954412" cy="5292811"/>
          </a:xfrm>
          <a:prstGeom prst="rect">
            <a:avLst/>
          </a:prstGeom>
        </p:spPr>
      </p:pic>
      <p:sp>
        <p:nvSpPr>
          <p:cNvPr id="6" name="TextBox 5">
            <a:extLst>
              <a:ext uri="{FF2B5EF4-FFF2-40B4-BE49-F238E27FC236}">
                <a16:creationId xmlns:a16="http://schemas.microsoft.com/office/drawing/2014/main" id="{3022C1B1-AD88-A290-8DD9-591BF69FAB59}"/>
              </a:ext>
            </a:extLst>
          </p:cNvPr>
          <p:cNvSpPr txBox="1"/>
          <p:nvPr/>
        </p:nvSpPr>
        <p:spPr>
          <a:xfrm>
            <a:off x="6237590" y="6239353"/>
            <a:ext cx="6098058" cy="584775"/>
          </a:xfrm>
          <a:prstGeom prst="rect">
            <a:avLst/>
          </a:prstGeom>
          <a:noFill/>
        </p:spPr>
        <p:txBody>
          <a:bodyPr wrap="square">
            <a:spAutoFit/>
          </a:bodyPr>
          <a:lstStyle/>
          <a:p>
            <a:r>
              <a:rPr lang="en-US" sz="1600" b="1" dirty="0"/>
              <a:t>Learn More About GOES Scan Patterns At:</a:t>
            </a:r>
          </a:p>
          <a:p>
            <a:r>
              <a:rPr lang="en-US" sz="1600" b="1" dirty="0">
                <a:hlinkClick r:id="rId6"/>
              </a:rPr>
              <a:t>https://cimss.ssec.wisc.edu/satellite-blog/archives/13001</a:t>
            </a:r>
            <a:endParaRPr lang="en-US" sz="1600" b="1" dirty="0"/>
          </a:p>
        </p:txBody>
      </p:sp>
      <p:sp>
        <p:nvSpPr>
          <p:cNvPr id="7" name="TextBox 6">
            <a:extLst>
              <a:ext uri="{FF2B5EF4-FFF2-40B4-BE49-F238E27FC236}">
                <a16:creationId xmlns:a16="http://schemas.microsoft.com/office/drawing/2014/main" id="{7FABED45-E619-19F8-86CB-B3E2DA0D4069}"/>
              </a:ext>
            </a:extLst>
          </p:cNvPr>
          <p:cNvSpPr txBox="1"/>
          <p:nvPr/>
        </p:nvSpPr>
        <p:spPr>
          <a:xfrm>
            <a:off x="0" y="700119"/>
            <a:ext cx="5968314" cy="369332"/>
          </a:xfrm>
          <a:prstGeom prst="rect">
            <a:avLst/>
          </a:prstGeom>
          <a:noFill/>
        </p:spPr>
        <p:txBody>
          <a:bodyPr wrap="square" rtlCol="0">
            <a:spAutoFit/>
          </a:bodyPr>
          <a:lstStyle/>
          <a:p>
            <a:pPr algn="ctr"/>
            <a:r>
              <a:rPr lang="en-US" b="1" dirty="0"/>
              <a:t>Six Hour Animation of GOES-13 Scans: 17 May 2013</a:t>
            </a:r>
          </a:p>
        </p:txBody>
      </p:sp>
      <p:sp>
        <p:nvSpPr>
          <p:cNvPr id="9" name="TextBox 8">
            <a:extLst>
              <a:ext uri="{FF2B5EF4-FFF2-40B4-BE49-F238E27FC236}">
                <a16:creationId xmlns:a16="http://schemas.microsoft.com/office/drawing/2014/main" id="{1DB4BB0C-9980-E299-C6C5-01ED70DC8F04}"/>
              </a:ext>
            </a:extLst>
          </p:cNvPr>
          <p:cNvSpPr txBox="1"/>
          <p:nvPr/>
        </p:nvSpPr>
        <p:spPr>
          <a:xfrm>
            <a:off x="0" y="6474941"/>
            <a:ext cx="5857103" cy="383059"/>
          </a:xfrm>
          <a:prstGeom prst="rect">
            <a:avLst/>
          </a:prstGeom>
          <a:noFill/>
        </p:spPr>
        <p:txBody>
          <a:bodyPr wrap="square" rtlCol="0">
            <a:spAutoFit/>
          </a:bodyPr>
          <a:lstStyle/>
          <a:p>
            <a:r>
              <a:rPr lang="en-US" dirty="0"/>
              <a:t>Animation Credit: UW-Madison CIMSS Satellite Blog</a:t>
            </a:r>
          </a:p>
        </p:txBody>
      </p:sp>
      <p:sp>
        <p:nvSpPr>
          <p:cNvPr id="10" name="TextBox 9">
            <a:extLst>
              <a:ext uri="{FF2B5EF4-FFF2-40B4-BE49-F238E27FC236}">
                <a16:creationId xmlns:a16="http://schemas.microsoft.com/office/drawing/2014/main" id="{5B6C689D-EB73-4FE0-504D-E5E8316DC23B}"/>
              </a:ext>
            </a:extLst>
          </p:cNvPr>
          <p:cNvSpPr txBox="1"/>
          <p:nvPr/>
        </p:nvSpPr>
        <p:spPr>
          <a:xfrm>
            <a:off x="6237590" y="3711702"/>
            <a:ext cx="5707530" cy="2554545"/>
          </a:xfrm>
          <a:prstGeom prst="rect">
            <a:avLst/>
          </a:prstGeom>
          <a:solidFill>
            <a:schemeClr val="accent1">
              <a:lumMod val="40000"/>
              <a:lumOff val="60000"/>
            </a:schemeClr>
          </a:solidFill>
          <a:ln w="38100">
            <a:solidFill>
              <a:schemeClr val="tx1"/>
            </a:solidFill>
          </a:ln>
        </p:spPr>
        <p:txBody>
          <a:bodyPr wrap="square" rtlCol="0">
            <a:spAutoFit/>
          </a:bodyPr>
          <a:lstStyle/>
          <a:p>
            <a:r>
              <a:rPr lang="en-US" sz="1600" b="1" dirty="0"/>
              <a:t>Historical GOES imagers have a very complex scanning pattern over the Southern Hemisphere </a:t>
            </a:r>
          </a:p>
          <a:p>
            <a:endParaRPr lang="en-US" sz="800" b="1" dirty="0"/>
          </a:p>
          <a:p>
            <a:r>
              <a:rPr lang="en-US" sz="1600" b="1" dirty="0"/>
              <a:t>This is especially true when GOES operated in 7.5 min rapid scan mode, which sacrificed several Southern Hemisphere scans(or portions of scans) throughout a day.  Some local hour bins have an average of just 24 out of ~30 scans/per month</a:t>
            </a:r>
          </a:p>
          <a:p>
            <a:endParaRPr lang="en-US" sz="800" b="1" dirty="0"/>
          </a:p>
          <a:p>
            <a:r>
              <a:rPr lang="en-US" sz="1600" b="1" dirty="0"/>
              <a:t>This complexity coupled with reduced image quality at cold convective cloud temperatures for pre-GOES-13 satellites made development of our database a non-trivial effort</a:t>
            </a:r>
          </a:p>
        </p:txBody>
      </p:sp>
      <p:pic>
        <p:nvPicPr>
          <p:cNvPr id="11" name="Google Shape;74;p12">
            <a:extLst>
              <a:ext uri="{FF2B5EF4-FFF2-40B4-BE49-F238E27FC236}">
                <a16:creationId xmlns:a16="http://schemas.microsoft.com/office/drawing/2014/main" id="{77D99984-75B9-06A1-E077-E044B7284C08}"/>
              </a:ext>
            </a:extLst>
          </p:cNvPr>
          <p:cNvPicPr preferRelativeResize="0">
            <a:picLocks noChangeAspect="1"/>
          </p:cNvPicPr>
          <p:nvPr/>
        </p:nvPicPr>
        <p:blipFill rotWithShape="1">
          <a:blip r:embed="rId7">
            <a:alphaModFix/>
          </a:blip>
          <a:srcRect/>
          <a:stretch/>
        </p:blipFill>
        <p:spPr>
          <a:xfrm>
            <a:off x="-1" y="2"/>
            <a:ext cx="1227035" cy="737774"/>
          </a:xfrm>
          <a:prstGeom prst="rect">
            <a:avLst/>
          </a:prstGeom>
          <a:noFill/>
          <a:ln>
            <a:noFill/>
          </a:ln>
        </p:spPr>
      </p:pic>
      <p:pic>
        <p:nvPicPr>
          <p:cNvPr id="12" name="irScanCountDCc_1995-2021">
            <a:hlinkClick r:id="" action="ppaction://media"/>
            <a:extLst>
              <a:ext uri="{FF2B5EF4-FFF2-40B4-BE49-F238E27FC236}">
                <a16:creationId xmlns:a16="http://schemas.microsoft.com/office/drawing/2014/main" id="{801C30F5-B4A5-8A56-BF22-657EEAD5086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622916" y="33872"/>
            <a:ext cx="3569084" cy="3569084"/>
          </a:xfrm>
          <a:prstGeom prst="rect">
            <a:avLst/>
          </a:prstGeom>
        </p:spPr>
      </p:pic>
    </p:spTree>
    <p:extLst>
      <p:ext uri="{BB962C8B-B14F-4D97-AF65-F5344CB8AC3E}">
        <p14:creationId xmlns:p14="http://schemas.microsoft.com/office/powerpoint/2010/main" val="3888746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6000"/>
                <a:shade val="100000"/>
                <a:hueMod val="270000"/>
                <a:satMod val="200000"/>
                <a:lumMod val="128000"/>
              </a:schemeClr>
            </a:gs>
            <a:gs pos="59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 name="Google Shape;74;p12">
            <a:extLst>
              <a:ext uri="{FF2B5EF4-FFF2-40B4-BE49-F238E27FC236}">
                <a16:creationId xmlns:a16="http://schemas.microsoft.com/office/drawing/2014/main" id="{236460E7-2CBA-3266-B919-20E7052E4DC9}"/>
              </a:ext>
            </a:extLst>
          </p:cNvPr>
          <p:cNvPicPr preferRelativeResize="0">
            <a:picLocks noChangeAspect="1"/>
          </p:cNvPicPr>
          <p:nvPr/>
        </p:nvPicPr>
        <p:blipFill rotWithShape="1">
          <a:blip r:embed="rId3">
            <a:alphaModFix/>
          </a:blip>
          <a:srcRect/>
          <a:stretch/>
        </p:blipFill>
        <p:spPr>
          <a:xfrm>
            <a:off x="-1" y="1"/>
            <a:ext cx="1227035" cy="737774"/>
          </a:xfrm>
          <a:prstGeom prst="rect">
            <a:avLst/>
          </a:prstGeom>
          <a:noFill/>
          <a:ln>
            <a:noFill/>
          </a:ln>
        </p:spPr>
      </p:pic>
      <p:sp>
        <p:nvSpPr>
          <p:cNvPr id="2" name="TextBox 1">
            <a:extLst>
              <a:ext uri="{FF2B5EF4-FFF2-40B4-BE49-F238E27FC236}">
                <a16:creationId xmlns:a16="http://schemas.microsoft.com/office/drawing/2014/main" id="{17683C17-CB25-5267-A4DA-A707E1254421}"/>
              </a:ext>
            </a:extLst>
          </p:cNvPr>
          <p:cNvSpPr txBox="1"/>
          <p:nvPr/>
        </p:nvSpPr>
        <p:spPr>
          <a:xfrm>
            <a:off x="0" y="0"/>
            <a:ext cx="12192000" cy="646331"/>
          </a:xfrm>
          <a:prstGeom prst="rect">
            <a:avLst/>
          </a:prstGeom>
          <a:noFill/>
        </p:spPr>
        <p:txBody>
          <a:bodyPr wrap="square" rtlCol="0">
            <a:spAutoFit/>
          </a:bodyPr>
          <a:lstStyle/>
          <a:p>
            <a:pPr algn="ctr"/>
            <a:r>
              <a:rPr lang="en-US" sz="3600" b="1" i="1" dirty="0">
                <a:solidFill>
                  <a:srgbClr val="010EFF"/>
                </a:solidFill>
                <a:latin typeface="Calibri" panose="020F0502020204030204" pitchFamily="34" charset="0"/>
                <a:cs typeface="Calibri" panose="020F0502020204030204" pitchFamily="34" charset="0"/>
              </a:rPr>
              <a:t>Methods</a:t>
            </a:r>
          </a:p>
        </p:txBody>
      </p:sp>
      <p:sp>
        <p:nvSpPr>
          <p:cNvPr id="3" name="TextBox 2">
            <a:extLst>
              <a:ext uri="{FF2B5EF4-FFF2-40B4-BE49-F238E27FC236}">
                <a16:creationId xmlns:a16="http://schemas.microsoft.com/office/drawing/2014/main" id="{766AF01C-C737-7AD4-9C06-C310EDAA4525}"/>
              </a:ext>
            </a:extLst>
          </p:cNvPr>
          <p:cNvSpPr txBox="1"/>
          <p:nvPr/>
        </p:nvSpPr>
        <p:spPr>
          <a:xfrm>
            <a:off x="137877" y="972830"/>
            <a:ext cx="11916246" cy="5786199"/>
          </a:xfrm>
          <a:prstGeom prst="rect">
            <a:avLst/>
          </a:prstGeom>
          <a:noFill/>
        </p:spPr>
        <p:txBody>
          <a:bodyPr wrap="square" rtlCol="0">
            <a:spAutoFit/>
          </a:bodyPr>
          <a:lstStyle/>
          <a:p>
            <a:r>
              <a:rPr lang="en-US" sz="1700" b="1" dirty="0"/>
              <a:t>1) Acquire a </a:t>
            </a:r>
            <a:r>
              <a:rPr lang="en-US" sz="1700" b="1" dirty="0" err="1"/>
              <a:t>subsetted</a:t>
            </a:r>
            <a:r>
              <a:rPr lang="en-US" sz="1700" b="1" dirty="0"/>
              <a:t> (15° N to 45°S and 30° to 90° W) GOES data record from the UW-Madison SSEC Data Center using </a:t>
            </a:r>
            <a:r>
              <a:rPr lang="en-US" sz="1700" b="1" dirty="0" err="1"/>
              <a:t>McIDAS</a:t>
            </a:r>
            <a:r>
              <a:rPr lang="en-US" sz="1700" b="1" dirty="0"/>
              <a:t>-X </a:t>
            </a:r>
          </a:p>
          <a:p>
            <a:pPr marL="285750" indent="-285750">
              <a:buFont typeface="Arial" panose="020B0604020202020204" pitchFamily="34" charset="0"/>
              <a:buChar char="•"/>
            </a:pPr>
            <a:endParaRPr lang="en-US" sz="800" dirty="0"/>
          </a:p>
          <a:p>
            <a:r>
              <a:rPr lang="en-US" sz="1700" b="1" dirty="0"/>
              <a:t>2) Resample imagery to a fixed grid with 28 (GOES-8 to -13) or 56 (GOES-16) pixels/degree</a:t>
            </a:r>
          </a:p>
          <a:p>
            <a:pPr marL="285750" indent="-285750">
              <a:buFont typeface="Arial" panose="020B0604020202020204" pitchFamily="34" charset="0"/>
              <a:buChar char="•"/>
            </a:pPr>
            <a:endParaRPr lang="en-US" sz="800" dirty="0"/>
          </a:p>
          <a:p>
            <a:r>
              <a:rPr lang="en-US" sz="1700" b="1" dirty="0"/>
              <a:t>3) Spatially smooth and resample MERRA-2 tropopause temperature, and temperature and height profiles to the GOES pixel scale </a:t>
            </a:r>
          </a:p>
          <a:p>
            <a:pPr marL="285750" indent="-285750">
              <a:buFont typeface="Arial" panose="020B0604020202020204" pitchFamily="34" charset="0"/>
              <a:buChar char="•"/>
            </a:pPr>
            <a:endParaRPr lang="en-US" sz="800" dirty="0"/>
          </a:p>
          <a:p>
            <a:r>
              <a:rPr lang="en-US" sz="1700" b="1" dirty="0"/>
              <a:t>4) Detect “anvil clouds” and cold spots embedded in the anvil</a:t>
            </a:r>
          </a:p>
          <a:p>
            <a:pPr marL="742950" lvl="1" indent="-285750">
              <a:buFont typeface="Arial" panose="020B0604020202020204" pitchFamily="34" charset="0"/>
              <a:buChar char="•"/>
            </a:pPr>
            <a:r>
              <a:rPr lang="en-US" sz="1600" dirty="0"/>
              <a:t>Anvil cloud detection: Numerical likelihood that a pixel is part of an anvil </a:t>
            </a:r>
          </a:p>
          <a:p>
            <a:pPr marL="742950" lvl="1" indent="-285750">
              <a:buFont typeface="Arial" panose="020B0604020202020204" pitchFamily="34" charset="0"/>
              <a:buChar char="•"/>
            </a:pPr>
            <a:r>
              <a:rPr lang="en-US" sz="1600" dirty="0"/>
              <a:t>Detection criteria: a region of IR temp up to 35 K warmer than the tropopause and cloud height ≥ 10 km, exhibiting spatial uniformity quantified with a spatial histogram analysis (</a:t>
            </a:r>
            <a:r>
              <a:rPr lang="en-US" sz="1600" dirty="0" err="1"/>
              <a:t>Khlopenkov</a:t>
            </a:r>
            <a:r>
              <a:rPr lang="en-US" sz="1600" dirty="0"/>
              <a:t> et al. (JGR, 2021))</a:t>
            </a:r>
          </a:p>
          <a:p>
            <a:pPr marL="742950" lvl="1" indent="-285750">
              <a:buFont typeface="Arial" panose="020B0604020202020204" pitchFamily="34" charset="0"/>
              <a:buChar char="•"/>
            </a:pPr>
            <a:r>
              <a:rPr lang="en-US" sz="1600" dirty="0" err="1"/>
              <a:t>Scarino</a:t>
            </a:r>
            <a:r>
              <a:rPr lang="en-US" sz="1600" dirty="0"/>
              <a:t> et al. (AMT, 2020) found skillful anvil detection compared to the </a:t>
            </a:r>
            <a:r>
              <a:rPr lang="en-US" sz="1600" dirty="0" err="1"/>
              <a:t>CloudSat</a:t>
            </a:r>
            <a:r>
              <a:rPr lang="en-US" sz="1600" dirty="0"/>
              <a:t> 2B-CLDCLASS product (Young et al. (JGR, 2013))</a:t>
            </a:r>
          </a:p>
          <a:p>
            <a:pPr marL="742950" lvl="1" indent="-285750">
              <a:buFont typeface="Arial" panose="020B0604020202020204" pitchFamily="34" charset="0"/>
              <a:buChar char="•"/>
            </a:pPr>
            <a:r>
              <a:rPr lang="en-US" sz="1600" dirty="0"/>
              <a:t>Can fail at times with large cold cloud shields from mid-latitude cyclones</a:t>
            </a:r>
          </a:p>
          <a:p>
            <a:pPr lvl="2"/>
            <a:endParaRPr lang="en-US" sz="800" dirty="0"/>
          </a:p>
          <a:p>
            <a:r>
              <a:rPr lang="en-US" sz="1700" b="1" dirty="0"/>
              <a:t>5) Determine overshooting top (OT) probability for embedded cold spots based on tropopause-relative and anvil-relative IR temps, and surrounding anvil properties</a:t>
            </a:r>
          </a:p>
          <a:p>
            <a:pPr marL="742950" lvl="1" indent="-285750">
              <a:buFont typeface="Arial" panose="020B0604020202020204" pitchFamily="34" charset="0"/>
              <a:buChar char="•"/>
            </a:pPr>
            <a:r>
              <a:rPr lang="en-US" sz="1600" dirty="0"/>
              <a:t>Cooney et al. (JGR, 2021) found 45-70% POD for GOES OT detections (OT prob ≥ 0.5) relative to NEXRAD echo top height  </a:t>
            </a:r>
          </a:p>
          <a:p>
            <a:pPr marL="742950" lvl="1" indent="-285750">
              <a:buFont typeface="Arial" panose="020B0604020202020204" pitchFamily="34" charset="0"/>
              <a:buChar char="•"/>
            </a:pPr>
            <a:r>
              <a:rPr lang="en-US" sz="1600" dirty="0"/>
              <a:t>POD range is a function of the echo top reflectivity level (e.g. 10 vs. 20 </a:t>
            </a:r>
            <a:r>
              <a:rPr lang="en-US" sz="1600" dirty="0" err="1"/>
              <a:t>dBZ</a:t>
            </a:r>
            <a:r>
              <a:rPr lang="en-US" sz="1600" dirty="0"/>
              <a:t>) and altitude used to define overshooting </a:t>
            </a:r>
          </a:p>
          <a:p>
            <a:pPr marL="285750" indent="-285750">
              <a:buFont typeface="Arial" panose="020B0604020202020204" pitchFamily="34" charset="0"/>
              <a:buChar char="•"/>
            </a:pPr>
            <a:endParaRPr lang="en-US" sz="800" dirty="0"/>
          </a:p>
          <a:p>
            <a:r>
              <a:rPr lang="en-US" sz="1700" b="1" dirty="0"/>
              <a:t>6) Estimate anvil and OT cloud top height, and parallax shift using MERRA-2 profiles </a:t>
            </a:r>
          </a:p>
          <a:p>
            <a:pPr marL="749300" indent="-290513">
              <a:buFont typeface="Arial" panose="020B0604020202020204" pitchFamily="34" charset="0"/>
              <a:buChar char="•"/>
            </a:pPr>
            <a:r>
              <a:rPr lang="en-US" sz="1600" dirty="0"/>
              <a:t>Parallax-correct GOES pixel locations based on cloud height, and assign pixels to local hourly bins</a:t>
            </a:r>
          </a:p>
          <a:p>
            <a:pPr marL="742950" lvl="1" indent="-285750">
              <a:buFont typeface="Arial" panose="020B0604020202020204" pitchFamily="34" charset="0"/>
              <a:buChar char="•"/>
            </a:pPr>
            <a:r>
              <a:rPr lang="en-US" sz="1600" dirty="0"/>
              <a:t>OT height based on Griffin et al. (JAMC, 2016) and a 4 K/km stratospheric lapse rate for GOES-8 to -13, 5.5 K/km for GOES-16</a:t>
            </a:r>
            <a:endParaRPr lang="en-US" sz="800" dirty="0"/>
          </a:p>
          <a:p>
            <a:pPr marL="744538" indent="-284163">
              <a:buFont typeface="Arial" panose="020B0604020202020204" pitchFamily="34" charset="0"/>
              <a:buChar char="•"/>
            </a:pPr>
            <a:r>
              <a:rPr lang="en-US" sz="1600" dirty="0"/>
              <a:t>UTC to hourly time conversion based on day of year and pixel longitude</a:t>
            </a:r>
            <a:br>
              <a:rPr lang="en-US" sz="1700" b="1" dirty="0"/>
            </a:br>
            <a:endParaRPr lang="en-US" sz="800" dirty="0"/>
          </a:p>
          <a:p>
            <a:r>
              <a:rPr lang="en-US" sz="1700" b="1" dirty="0"/>
              <a:t>7) Aggregate OT/anvil detections at daily, monthly, and annual, and multi-annual scales, with hourly bins and 4 km pixel spacing</a:t>
            </a:r>
          </a:p>
          <a:p>
            <a:endParaRPr lang="en-US" sz="800" b="1" dirty="0"/>
          </a:p>
          <a:p>
            <a:r>
              <a:rPr lang="en-US" sz="1700" b="1" dirty="0"/>
              <a:t>8) Record the 5 most intense temperature and height values per pixel per month to derive “99</a:t>
            </a:r>
            <a:r>
              <a:rPr lang="en-US" sz="1700" b="1" baseline="30000" dirty="0"/>
              <a:t>th </a:t>
            </a:r>
            <a:r>
              <a:rPr lang="en-US" sz="1700" b="1" dirty="0"/>
              <a:t>percentile” intensity products</a:t>
            </a:r>
          </a:p>
        </p:txBody>
      </p:sp>
    </p:spTree>
    <p:extLst>
      <p:ext uri="{BB962C8B-B14F-4D97-AF65-F5344CB8AC3E}">
        <p14:creationId xmlns:p14="http://schemas.microsoft.com/office/powerpoint/2010/main" val="2416715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7" end="1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8" end="1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9" end="1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20" end="2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6000"/>
                <a:shade val="100000"/>
                <a:hueMod val="270000"/>
                <a:satMod val="200000"/>
                <a:lumMod val="128000"/>
              </a:schemeClr>
            </a:gs>
            <a:gs pos="59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4" name="Picture 3" descr="Map&#10;&#10;Description automatically generated with low confidence">
            <a:extLst>
              <a:ext uri="{FF2B5EF4-FFF2-40B4-BE49-F238E27FC236}">
                <a16:creationId xmlns:a16="http://schemas.microsoft.com/office/drawing/2014/main" id="{64493464-77F9-2A71-2D8B-E911D2E7C773}"/>
              </a:ext>
            </a:extLst>
          </p:cNvPr>
          <p:cNvPicPr>
            <a:picLocks noChangeAspect="1"/>
          </p:cNvPicPr>
          <p:nvPr/>
        </p:nvPicPr>
        <p:blipFill>
          <a:blip r:embed="rId3"/>
          <a:stretch>
            <a:fillRect/>
          </a:stretch>
        </p:blipFill>
        <p:spPr>
          <a:xfrm>
            <a:off x="7520800" y="0"/>
            <a:ext cx="4658396" cy="3431359"/>
          </a:xfrm>
          <a:prstGeom prst="rect">
            <a:avLst/>
          </a:prstGeom>
        </p:spPr>
      </p:pic>
      <p:pic>
        <p:nvPicPr>
          <p:cNvPr id="6" name="Picture 5" descr="A picture containing map&#10;&#10;Description automatically generated">
            <a:extLst>
              <a:ext uri="{FF2B5EF4-FFF2-40B4-BE49-F238E27FC236}">
                <a16:creationId xmlns:a16="http://schemas.microsoft.com/office/drawing/2014/main" id="{71341733-9BC8-A632-2A36-DCBA30D5A1B0}"/>
              </a:ext>
            </a:extLst>
          </p:cNvPr>
          <p:cNvPicPr>
            <a:picLocks noChangeAspect="1"/>
          </p:cNvPicPr>
          <p:nvPr/>
        </p:nvPicPr>
        <p:blipFill>
          <a:blip r:embed="rId4"/>
          <a:stretch>
            <a:fillRect/>
          </a:stretch>
        </p:blipFill>
        <p:spPr>
          <a:xfrm>
            <a:off x="2862404" y="3429000"/>
            <a:ext cx="4658396" cy="3431359"/>
          </a:xfrm>
          <a:prstGeom prst="rect">
            <a:avLst/>
          </a:prstGeom>
        </p:spPr>
      </p:pic>
      <p:pic>
        <p:nvPicPr>
          <p:cNvPr id="7" name="Picture 6" descr="A picture containing text, dog, indoor&#10;&#10;Description automatically generated">
            <a:extLst>
              <a:ext uri="{FF2B5EF4-FFF2-40B4-BE49-F238E27FC236}">
                <a16:creationId xmlns:a16="http://schemas.microsoft.com/office/drawing/2014/main" id="{D4272CB0-FDF1-A91C-9D90-6E1123CE283C}"/>
              </a:ext>
            </a:extLst>
          </p:cNvPr>
          <p:cNvPicPr>
            <a:picLocks noChangeAspect="1"/>
          </p:cNvPicPr>
          <p:nvPr/>
        </p:nvPicPr>
        <p:blipFill>
          <a:blip r:embed="rId5"/>
          <a:stretch>
            <a:fillRect/>
          </a:stretch>
        </p:blipFill>
        <p:spPr>
          <a:xfrm>
            <a:off x="2860077" y="0"/>
            <a:ext cx="4655193" cy="3429000"/>
          </a:xfrm>
          <a:prstGeom prst="rect">
            <a:avLst/>
          </a:prstGeom>
        </p:spPr>
      </p:pic>
      <p:pic>
        <p:nvPicPr>
          <p:cNvPr id="8" name="Picture 7" descr="A picture containing swimming&#10;&#10;Description automatically generated">
            <a:extLst>
              <a:ext uri="{FF2B5EF4-FFF2-40B4-BE49-F238E27FC236}">
                <a16:creationId xmlns:a16="http://schemas.microsoft.com/office/drawing/2014/main" id="{DEC51991-11E4-D758-CA30-9E292E8DF0EB}"/>
              </a:ext>
            </a:extLst>
          </p:cNvPr>
          <p:cNvPicPr>
            <a:picLocks noChangeAspect="1"/>
          </p:cNvPicPr>
          <p:nvPr/>
        </p:nvPicPr>
        <p:blipFill>
          <a:blip r:embed="rId6"/>
          <a:stretch>
            <a:fillRect/>
          </a:stretch>
        </p:blipFill>
        <p:spPr>
          <a:xfrm>
            <a:off x="7520800" y="3432070"/>
            <a:ext cx="4658396" cy="3425930"/>
          </a:xfrm>
          <a:prstGeom prst="rect">
            <a:avLst/>
          </a:prstGeom>
        </p:spPr>
      </p:pic>
      <p:sp>
        <p:nvSpPr>
          <p:cNvPr id="9" name="TextBox 8">
            <a:extLst>
              <a:ext uri="{FF2B5EF4-FFF2-40B4-BE49-F238E27FC236}">
                <a16:creationId xmlns:a16="http://schemas.microsoft.com/office/drawing/2014/main" id="{B5D44FB7-F8A6-E78E-650C-5FA85BA876AE}"/>
              </a:ext>
            </a:extLst>
          </p:cNvPr>
          <p:cNvSpPr txBox="1"/>
          <p:nvPr/>
        </p:nvSpPr>
        <p:spPr>
          <a:xfrm>
            <a:off x="2854545" y="0"/>
            <a:ext cx="4665380" cy="176330"/>
          </a:xfrm>
          <a:prstGeom prst="rect">
            <a:avLst/>
          </a:prstGeom>
          <a:solidFill>
            <a:schemeClr val="tx1"/>
          </a:solidFill>
        </p:spPr>
        <p:txBody>
          <a:bodyPr wrap="square" tIns="0" bIns="0" rtlCol="0">
            <a:spAutoFit/>
          </a:bodyPr>
          <a:lstStyle/>
          <a:p>
            <a:pPr algn="ctr" defTabSz="349209"/>
            <a:r>
              <a:rPr lang="en-US" sz="1146" b="1" dirty="0">
                <a:solidFill>
                  <a:prstClr val="white"/>
                </a:solidFill>
                <a:latin typeface="Calibri" panose="020F0502020204030204"/>
              </a:rPr>
              <a:t>GOES-13 Infrared (°C) + Visible Sandwich: 31 October 2013 at 2045 UTC</a:t>
            </a:r>
          </a:p>
        </p:txBody>
      </p:sp>
      <p:sp>
        <p:nvSpPr>
          <p:cNvPr id="10" name="TextBox 9">
            <a:extLst>
              <a:ext uri="{FF2B5EF4-FFF2-40B4-BE49-F238E27FC236}">
                <a16:creationId xmlns:a16="http://schemas.microsoft.com/office/drawing/2014/main" id="{E24655E7-AFD3-93BC-3679-2E0220854F56}"/>
              </a:ext>
            </a:extLst>
          </p:cNvPr>
          <p:cNvSpPr txBox="1"/>
          <p:nvPr/>
        </p:nvSpPr>
        <p:spPr>
          <a:xfrm>
            <a:off x="7517308" y="0"/>
            <a:ext cx="4665380" cy="176330"/>
          </a:xfrm>
          <a:prstGeom prst="rect">
            <a:avLst/>
          </a:prstGeom>
          <a:solidFill>
            <a:schemeClr val="tx1"/>
          </a:solidFill>
        </p:spPr>
        <p:txBody>
          <a:bodyPr wrap="square" tIns="0" bIns="0" rtlCol="0">
            <a:spAutoFit/>
          </a:bodyPr>
          <a:lstStyle/>
          <a:p>
            <a:pPr algn="ctr" defTabSz="349209"/>
            <a:r>
              <a:rPr lang="en-US" sz="1146" b="1" dirty="0">
                <a:solidFill>
                  <a:prstClr val="white"/>
                </a:solidFill>
                <a:latin typeface="Calibri" panose="020F0502020204030204"/>
              </a:rPr>
              <a:t>GOES-13 Infrared - Smoothed MERRA2 Tropopause Temperature (°C)</a:t>
            </a:r>
          </a:p>
        </p:txBody>
      </p:sp>
      <p:sp>
        <p:nvSpPr>
          <p:cNvPr id="11" name="TextBox 10">
            <a:extLst>
              <a:ext uri="{FF2B5EF4-FFF2-40B4-BE49-F238E27FC236}">
                <a16:creationId xmlns:a16="http://schemas.microsoft.com/office/drawing/2014/main" id="{1408C5B8-6AE0-53AE-5E8C-F80DA6FD65EA}"/>
              </a:ext>
            </a:extLst>
          </p:cNvPr>
          <p:cNvSpPr txBox="1"/>
          <p:nvPr/>
        </p:nvSpPr>
        <p:spPr>
          <a:xfrm>
            <a:off x="2858912" y="3431359"/>
            <a:ext cx="4665380" cy="176330"/>
          </a:xfrm>
          <a:prstGeom prst="rect">
            <a:avLst/>
          </a:prstGeom>
          <a:solidFill>
            <a:schemeClr val="tx1"/>
          </a:solidFill>
        </p:spPr>
        <p:txBody>
          <a:bodyPr wrap="square" tIns="0" bIns="0" rtlCol="0">
            <a:spAutoFit/>
          </a:bodyPr>
          <a:lstStyle/>
          <a:p>
            <a:pPr algn="ctr" defTabSz="349209"/>
            <a:r>
              <a:rPr lang="en-US" sz="1146" b="1" dirty="0">
                <a:solidFill>
                  <a:prstClr val="white"/>
                </a:solidFill>
                <a:latin typeface="Calibri" panose="020F0502020204030204"/>
              </a:rPr>
              <a:t>Cloud Top Height (km)</a:t>
            </a:r>
          </a:p>
        </p:txBody>
      </p:sp>
      <p:sp>
        <p:nvSpPr>
          <p:cNvPr id="12" name="TextBox 11">
            <a:extLst>
              <a:ext uri="{FF2B5EF4-FFF2-40B4-BE49-F238E27FC236}">
                <a16:creationId xmlns:a16="http://schemas.microsoft.com/office/drawing/2014/main" id="{5C3E4665-C9CF-0398-C169-B13921F208F3}"/>
              </a:ext>
            </a:extLst>
          </p:cNvPr>
          <p:cNvSpPr txBox="1"/>
          <p:nvPr/>
        </p:nvSpPr>
        <p:spPr>
          <a:xfrm>
            <a:off x="7526620" y="3431359"/>
            <a:ext cx="4665380" cy="376129"/>
          </a:xfrm>
          <a:prstGeom prst="rect">
            <a:avLst/>
          </a:prstGeom>
          <a:solidFill>
            <a:schemeClr val="tx1"/>
          </a:solidFill>
        </p:spPr>
        <p:txBody>
          <a:bodyPr wrap="square" tIns="0" bIns="0" rtlCol="0">
            <a:spAutoFit/>
          </a:bodyPr>
          <a:lstStyle/>
          <a:p>
            <a:pPr algn="ctr" defTabSz="349209"/>
            <a:r>
              <a:rPr lang="en-US" sz="1146" b="1" dirty="0">
                <a:solidFill>
                  <a:prstClr val="white"/>
                </a:solidFill>
                <a:latin typeface="Calibri" panose="020F0502020204030204"/>
              </a:rPr>
              <a:t>IR Anvil Detection </a:t>
            </a:r>
            <a:r>
              <a:rPr lang="en-US" sz="1222" b="1" dirty="0">
                <a:solidFill>
                  <a:prstClr val="white"/>
                </a:solidFill>
                <a:latin typeface="Calibri" panose="020F0502020204030204"/>
              </a:rPr>
              <a:t>(Blue Contour)</a:t>
            </a:r>
          </a:p>
          <a:p>
            <a:pPr algn="ctr" defTabSz="349209"/>
            <a:r>
              <a:rPr lang="en-US" sz="1222" b="1" dirty="0">
                <a:solidFill>
                  <a:prstClr val="white"/>
                </a:solidFill>
                <a:latin typeface="Calibri" panose="020F0502020204030204"/>
              </a:rPr>
              <a:t>Overshooting Top Probability ≥ 0.5 (Colored Dots) atop GOES Visible</a:t>
            </a:r>
            <a:endParaRPr lang="en-US" sz="1146" b="1" dirty="0">
              <a:solidFill>
                <a:prstClr val="white"/>
              </a:solidFill>
              <a:latin typeface="Calibri" panose="020F0502020204030204"/>
            </a:endParaRPr>
          </a:p>
        </p:txBody>
      </p:sp>
      <p:sp>
        <p:nvSpPr>
          <p:cNvPr id="13" name="TextBox 12">
            <a:extLst>
              <a:ext uri="{FF2B5EF4-FFF2-40B4-BE49-F238E27FC236}">
                <a16:creationId xmlns:a16="http://schemas.microsoft.com/office/drawing/2014/main" id="{5FE3C5A0-D0EC-6441-C2C5-340CF0916853}"/>
              </a:ext>
            </a:extLst>
          </p:cNvPr>
          <p:cNvSpPr txBox="1"/>
          <p:nvPr/>
        </p:nvSpPr>
        <p:spPr>
          <a:xfrm>
            <a:off x="-85004" y="863600"/>
            <a:ext cx="2945081" cy="3600986"/>
          </a:xfrm>
          <a:prstGeom prst="rect">
            <a:avLst/>
          </a:prstGeom>
          <a:noFill/>
        </p:spPr>
        <p:txBody>
          <a:bodyPr wrap="square" rtlCol="0">
            <a:spAutoFit/>
          </a:bodyPr>
          <a:lstStyle/>
          <a:p>
            <a:pPr algn="ctr"/>
            <a:r>
              <a:rPr lang="en-US" sz="3600" b="1" i="1" dirty="0">
                <a:solidFill>
                  <a:srgbClr val="010EFF"/>
                </a:solidFill>
                <a:latin typeface="Calibri" panose="020F0502020204030204" pitchFamily="34" charset="0"/>
                <a:cs typeface="Calibri" panose="020F0502020204030204" pitchFamily="34" charset="0"/>
              </a:rPr>
              <a:t>Product Examples</a:t>
            </a:r>
          </a:p>
          <a:p>
            <a:pPr algn="ctr"/>
            <a:endParaRPr lang="en-US" sz="3600" b="1" i="1" dirty="0">
              <a:solidFill>
                <a:srgbClr val="010EFF"/>
              </a:solidFill>
              <a:latin typeface="Calibri" panose="020F0502020204030204" pitchFamily="34" charset="0"/>
              <a:cs typeface="Calibri" panose="020F0502020204030204" pitchFamily="34" charset="0"/>
            </a:endParaRPr>
          </a:p>
          <a:p>
            <a:pPr algn="ctr"/>
            <a:r>
              <a:rPr lang="en-US" sz="2400" b="1" dirty="0">
                <a:latin typeface="Calibri" panose="020F0502020204030204" pitchFamily="34" charset="0"/>
                <a:cs typeface="Calibri" panose="020F0502020204030204" pitchFamily="34" charset="0"/>
              </a:rPr>
              <a:t>Severe storms over northern Argentina observed by GOES-13</a:t>
            </a:r>
          </a:p>
          <a:p>
            <a:pPr algn="ctr"/>
            <a:endParaRPr lang="en-US" sz="2400" b="1" dirty="0">
              <a:latin typeface="Calibri" panose="020F0502020204030204" pitchFamily="34" charset="0"/>
              <a:cs typeface="Calibri" panose="020F0502020204030204" pitchFamily="34" charset="0"/>
            </a:endParaRPr>
          </a:p>
          <a:p>
            <a:pPr algn="ctr"/>
            <a:r>
              <a:rPr lang="en-US" sz="2400" b="1" dirty="0">
                <a:latin typeface="Calibri" panose="020F0502020204030204" pitchFamily="34" charset="0"/>
                <a:cs typeface="Calibri" panose="020F0502020204030204" pitchFamily="34" charset="0"/>
              </a:rPr>
              <a:t>31 October 2013</a:t>
            </a:r>
          </a:p>
        </p:txBody>
      </p:sp>
      <p:pic>
        <p:nvPicPr>
          <p:cNvPr id="2" name="Google Shape;74;p12">
            <a:extLst>
              <a:ext uri="{FF2B5EF4-FFF2-40B4-BE49-F238E27FC236}">
                <a16:creationId xmlns:a16="http://schemas.microsoft.com/office/drawing/2014/main" id="{EBBA95EC-6A6C-D436-43C9-8EAF5EBF00A7}"/>
              </a:ext>
            </a:extLst>
          </p:cNvPr>
          <p:cNvPicPr preferRelativeResize="0">
            <a:picLocks noChangeAspect="1"/>
          </p:cNvPicPr>
          <p:nvPr/>
        </p:nvPicPr>
        <p:blipFill rotWithShape="1">
          <a:blip r:embed="rId7">
            <a:alphaModFix/>
          </a:blip>
          <a:srcRect/>
          <a:stretch/>
        </p:blipFill>
        <p:spPr>
          <a:xfrm>
            <a:off x="-1" y="2"/>
            <a:ext cx="1227035" cy="737774"/>
          </a:xfrm>
          <a:prstGeom prst="rect">
            <a:avLst/>
          </a:prstGeom>
          <a:noFill/>
          <a:ln>
            <a:noFill/>
          </a:ln>
        </p:spPr>
      </p:pic>
    </p:spTree>
    <p:extLst>
      <p:ext uri="{BB962C8B-B14F-4D97-AF65-F5344CB8AC3E}">
        <p14:creationId xmlns:p14="http://schemas.microsoft.com/office/powerpoint/2010/main" val="1334434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6000"/>
                <a:shade val="100000"/>
                <a:hueMod val="270000"/>
                <a:satMod val="200000"/>
                <a:lumMod val="128000"/>
              </a:schemeClr>
            </a:gs>
            <a:gs pos="59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EF478511-43EC-1A4A-384D-447F64285138}"/>
            </a:ext>
          </a:extLst>
        </p:cNvPr>
        <p:cNvGrpSpPr/>
        <p:nvPr/>
      </p:nvGrpSpPr>
      <p:grpSpPr>
        <a:xfrm>
          <a:off x="0" y="0"/>
          <a:ext cx="0" cy="0"/>
          <a:chOff x="0" y="0"/>
          <a:chExt cx="0" cy="0"/>
        </a:xfrm>
      </p:grpSpPr>
      <p:pic>
        <p:nvPicPr>
          <p:cNvPr id="4" name="Picture 3" descr="Map&#10;&#10;Description automatically generated with low confidence">
            <a:extLst>
              <a:ext uri="{FF2B5EF4-FFF2-40B4-BE49-F238E27FC236}">
                <a16:creationId xmlns:a16="http://schemas.microsoft.com/office/drawing/2014/main" id="{D21F3F5C-2874-A143-00C3-F48B54323627}"/>
              </a:ext>
            </a:extLst>
          </p:cNvPr>
          <p:cNvPicPr>
            <a:picLocks noChangeAspect="1"/>
          </p:cNvPicPr>
          <p:nvPr/>
        </p:nvPicPr>
        <p:blipFill>
          <a:blip r:embed="rId3"/>
          <a:stretch>
            <a:fillRect/>
          </a:stretch>
        </p:blipFill>
        <p:spPr>
          <a:xfrm>
            <a:off x="7520800" y="0"/>
            <a:ext cx="4658396" cy="3431359"/>
          </a:xfrm>
          <a:prstGeom prst="rect">
            <a:avLst/>
          </a:prstGeom>
        </p:spPr>
      </p:pic>
      <p:pic>
        <p:nvPicPr>
          <p:cNvPr id="6" name="Picture 5" descr="A picture containing map&#10;&#10;Description automatically generated">
            <a:extLst>
              <a:ext uri="{FF2B5EF4-FFF2-40B4-BE49-F238E27FC236}">
                <a16:creationId xmlns:a16="http://schemas.microsoft.com/office/drawing/2014/main" id="{E2999B00-9984-1DB5-17AF-82B5399E958E}"/>
              </a:ext>
            </a:extLst>
          </p:cNvPr>
          <p:cNvPicPr>
            <a:picLocks noChangeAspect="1"/>
          </p:cNvPicPr>
          <p:nvPr/>
        </p:nvPicPr>
        <p:blipFill>
          <a:blip r:embed="rId4"/>
          <a:stretch>
            <a:fillRect/>
          </a:stretch>
        </p:blipFill>
        <p:spPr>
          <a:xfrm>
            <a:off x="2862404" y="3429000"/>
            <a:ext cx="4658396" cy="3431359"/>
          </a:xfrm>
          <a:prstGeom prst="rect">
            <a:avLst/>
          </a:prstGeom>
        </p:spPr>
      </p:pic>
      <p:pic>
        <p:nvPicPr>
          <p:cNvPr id="7" name="Picture 6" descr="A picture containing text, dog, indoor&#10;&#10;Description automatically generated">
            <a:extLst>
              <a:ext uri="{FF2B5EF4-FFF2-40B4-BE49-F238E27FC236}">
                <a16:creationId xmlns:a16="http://schemas.microsoft.com/office/drawing/2014/main" id="{35F3F7A1-A6E7-188B-8709-669A52AE8CA1}"/>
              </a:ext>
            </a:extLst>
          </p:cNvPr>
          <p:cNvPicPr>
            <a:picLocks noChangeAspect="1"/>
          </p:cNvPicPr>
          <p:nvPr/>
        </p:nvPicPr>
        <p:blipFill>
          <a:blip r:embed="rId5"/>
          <a:stretch>
            <a:fillRect/>
          </a:stretch>
        </p:blipFill>
        <p:spPr>
          <a:xfrm>
            <a:off x="2860077" y="0"/>
            <a:ext cx="4655193" cy="3429000"/>
          </a:xfrm>
          <a:prstGeom prst="rect">
            <a:avLst/>
          </a:prstGeom>
        </p:spPr>
      </p:pic>
      <p:pic>
        <p:nvPicPr>
          <p:cNvPr id="8" name="Picture 7" descr="A picture containing swimming&#10;&#10;Description automatically generated">
            <a:extLst>
              <a:ext uri="{FF2B5EF4-FFF2-40B4-BE49-F238E27FC236}">
                <a16:creationId xmlns:a16="http://schemas.microsoft.com/office/drawing/2014/main" id="{EC815661-35AE-E304-A596-29483879F1B0}"/>
              </a:ext>
            </a:extLst>
          </p:cNvPr>
          <p:cNvPicPr>
            <a:picLocks noChangeAspect="1"/>
          </p:cNvPicPr>
          <p:nvPr/>
        </p:nvPicPr>
        <p:blipFill>
          <a:blip r:embed="rId6"/>
          <a:stretch>
            <a:fillRect/>
          </a:stretch>
        </p:blipFill>
        <p:spPr>
          <a:xfrm>
            <a:off x="7520800" y="3432070"/>
            <a:ext cx="4658396" cy="3425930"/>
          </a:xfrm>
          <a:prstGeom prst="rect">
            <a:avLst/>
          </a:prstGeom>
        </p:spPr>
      </p:pic>
      <p:sp>
        <p:nvSpPr>
          <p:cNvPr id="9" name="TextBox 8">
            <a:extLst>
              <a:ext uri="{FF2B5EF4-FFF2-40B4-BE49-F238E27FC236}">
                <a16:creationId xmlns:a16="http://schemas.microsoft.com/office/drawing/2014/main" id="{991D7ADF-55E9-0407-44D7-C8E22630EB43}"/>
              </a:ext>
            </a:extLst>
          </p:cNvPr>
          <p:cNvSpPr txBox="1"/>
          <p:nvPr/>
        </p:nvSpPr>
        <p:spPr>
          <a:xfrm>
            <a:off x="2854545" y="0"/>
            <a:ext cx="4665380" cy="176330"/>
          </a:xfrm>
          <a:prstGeom prst="rect">
            <a:avLst/>
          </a:prstGeom>
          <a:solidFill>
            <a:schemeClr val="tx1"/>
          </a:solidFill>
        </p:spPr>
        <p:txBody>
          <a:bodyPr wrap="square" tIns="0" bIns="0" rtlCol="0">
            <a:spAutoFit/>
          </a:bodyPr>
          <a:lstStyle/>
          <a:p>
            <a:pPr marL="0" marR="0" lvl="0" indent="0" algn="ctr" defTabSz="349209" rtl="0" eaLnBrk="1" fontAlgn="auto" latinLnBrk="0" hangingPunct="1">
              <a:lnSpc>
                <a:spcPct val="100000"/>
              </a:lnSpc>
              <a:spcBef>
                <a:spcPts val="0"/>
              </a:spcBef>
              <a:spcAft>
                <a:spcPts val="0"/>
              </a:spcAft>
              <a:buClrTx/>
              <a:buSzTx/>
              <a:buFontTx/>
              <a:buNone/>
              <a:tabLst/>
              <a:defRPr/>
            </a:pPr>
            <a:r>
              <a:rPr kumimoji="0" lang="en-US" sz="1146" b="1" i="0" u="none" strike="noStrike" kern="1200" cap="none" spc="0" normalizeH="0" baseline="0" noProof="0" dirty="0">
                <a:ln>
                  <a:noFill/>
                </a:ln>
                <a:solidFill>
                  <a:prstClr val="white"/>
                </a:solidFill>
                <a:effectLst/>
                <a:uLnTx/>
                <a:uFillTx/>
                <a:latin typeface="Calibri" panose="020F0502020204030204"/>
                <a:ea typeface="+mn-ea"/>
                <a:cs typeface="+mn-cs"/>
              </a:rPr>
              <a:t>GOES-13 Infrared (°C) + Visible Sandwich: 31 October 2013 at 2045 UTC</a:t>
            </a:r>
          </a:p>
        </p:txBody>
      </p:sp>
      <p:sp>
        <p:nvSpPr>
          <p:cNvPr id="10" name="TextBox 9">
            <a:extLst>
              <a:ext uri="{FF2B5EF4-FFF2-40B4-BE49-F238E27FC236}">
                <a16:creationId xmlns:a16="http://schemas.microsoft.com/office/drawing/2014/main" id="{99C1A187-EF44-509A-C7AB-E657A6FF7AB5}"/>
              </a:ext>
            </a:extLst>
          </p:cNvPr>
          <p:cNvSpPr txBox="1"/>
          <p:nvPr/>
        </p:nvSpPr>
        <p:spPr>
          <a:xfrm>
            <a:off x="7517308" y="0"/>
            <a:ext cx="4665380" cy="176330"/>
          </a:xfrm>
          <a:prstGeom prst="rect">
            <a:avLst/>
          </a:prstGeom>
          <a:solidFill>
            <a:schemeClr val="tx1"/>
          </a:solidFill>
        </p:spPr>
        <p:txBody>
          <a:bodyPr wrap="square" tIns="0" bIns="0" rtlCol="0">
            <a:spAutoFit/>
          </a:bodyPr>
          <a:lstStyle/>
          <a:p>
            <a:pPr marL="0" marR="0" lvl="0" indent="0" algn="ctr" defTabSz="349209" rtl="0" eaLnBrk="1" fontAlgn="auto" latinLnBrk="0" hangingPunct="1">
              <a:lnSpc>
                <a:spcPct val="100000"/>
              </a:lnSpc>
              <a:spcBef>
                <a:spcPts val="0"/>
              </a:spcBef>
              <a:spcAft>
                <a:spcPts val="0"/>
              </a:spcAft>
              <a:buClrTx/>
              <a:buSzTx/>
              <a:buFontTx/>
              <a:buNone/>
              <a:tabLst/>
              <a:defRPr/>
            </a:pPr>
            <a:r>
              <a:rPr kumimoji="0" lang="en-US" sz="1146" b="1" i="0" u="none" strike="noStrike" kern="1200" cap="none" spc="0" normalizeH="0" baseline="0" noProof="0" dirty="0">
                <a:ln>
                  <a:noFill/>
                </a:ln>
                <a:solidFill>
                  <a:prstClr val="white"/>
                </a:solidFill>
                <a:effectLst/>
                <a:uLnTx/>
                <a:uFillTx/>
                <a:latin typeface="Calibri" panose="020F0502020204030204"/>
                <a:ea typeface="+mn-ea"/>
                <a:cs typeface="+mn-cs"/>
              </a:rPr>
              <a:t>GOES-13 Infrared - Smoothed MERRA2 Tropopause Temperature (°C)</a:t>
            </a:r>
          </a:p>
        </p:txBody>
      </p:sp>
      <p:sp>
        <p:nvSpPr>
          <p:cNvPr id="11" name="TextBox 10">
            <a:extLst>
              <a:ext uri="{FF2B5EF4-FFF2-40B4-BE49-F238E27FC236}">
                <a16:creationId xmlns:a16="http://schemas.microsoft.com/office/drawing/2014/main" id="{02A7AAC2-57F8-F084-E533-55E7624D0788}"/>
              </a:ext>
            </a:extLst>
          </p:cNvPr>
          <p:cNvSpPr txBox="1"/>
          <p:nvPr/>
        </p:nvSpPr>
        <p:spPr>
          <a:xfrm>
            <a:off x="2858912" y="3431359"/>
            <a:ext cx="4665380" cy="176330"/>
          </a:xfrm>
          <a:prstGeom prst="rect">
            <a:avLst/>
          </a:prstGeom>
          <a:solidFill>
            <a:schemeClr val="tx1"/>
          </a:solidFill>
        </p:spPr>
        <p:txBody>
          <a:bodyPr wrap="square" tIns="0" bIns="0" rtlCol="0">
            <a:spAutoFit/>
          </a:bodyPr>
          <a:lstStyle/>
          <a:p>
            <a:pPr marL="0" marR="0" lvl="0" indent="0" algn="ctr" defTabSz="349209" rtl="0" eaLnBrk="1" fontAlgn="auto" latinLnBrk="0" hangingPunct="1">
              <a:lnSpc>
                <a:spcPct val="100000"/>
              </a:lnSpc>
              <a:spcBef>
                <a:spcPts val="0"/>
              </a:spcBef>
              <a:spcAft>
                <a:spcPts val="0"/>
              </a:spcAft>
              <a:buClrTx/>
              <a:buSzTx/>
              <a:buFontTx/>
              <a:buNone/>
              <a:tabLst/>
              <a:defRPr/>
            </a:pPr>
            <a:r>
              <a:rPr kumimoji="0" lang="en-US" sz="1146" b="1" i="0" u="none" strike="noStrike" kern="1200" cap="none" spc="0" normalizeH="0" baseline="0" noProof="0" dirty="0">
                <a:ln>
                  <a:noFill/>
                </a:ln>
                <a:solidFill>
                  <a:prstClr val="white"/>
                </a:solidFill>
                <a:effectLst/>
                <a:uLnTx/>
                <a:uFillTx/>
                <a:latin typeface="Calibri" panose="020F0502020204030204"/>
                <a:ea typeface="+mn-ea"/>
                <a:cs typeface="+mn-cs"/>
              </a:rPr>
              <a:t>Cloud Top Height (km)</a:t>
            </a:r>
          </a:p>
        </p:txBody>
      </p:sp>
      <p:sp>
        <p:nvSpPr>
          <p:cNvPr id="12" name="TextBox 11">
            <a:extLst>
              <a:ext uri="{FF2B5EF4-FFF2-40B4-BE49-F238E27FC236}">
                <a16:creationId xmlns:a16="http://schemas.microsoft.com/office/drawing/2014/main" id="{1DD9D525-95B8-75A4-C0DC-82D3665B3C70}"/>
              </a:ext>
            </a:extLst>
          </p:cNvPr>
          <p:cNvSpPr txBox="1"/>
          <p:nvPr/>
        </p:nvSpPr>
        <p:spPr>
          <a:xfrm>
            <a:off x="7526620" y="3431359"/>
            <a:ext cx="4665380" cy="376129"/>
          </a:xfrm>
          <a:prstGeom prst="rect">
            <a:avLst/>
          </a:prstGeom>
          <a:solidFill>
            <a:schemeClr val="tx1"/>
          </a:solidFill>
        </p:spPr>
        <p:txBody>
          <a:bodyPr wrap="square" tIns="0" bIns="0" rtlCol="0">
            <a:spAutoFit/>
          </a:bodyPr>
          <a:lstStyle/>
          <a:p>
            <a:pPr marL="0" marR="0" lvl="0" indent="0" algn="ctr" defTabSz="349209" rtl="0" eaLnBrk="1" fontAlgn="auto" latinLnBrk="0" hangingPunct="1">
              <a:lnSpc>
                <a:spcPct val="100000"/>
              </a:lnSpc>
              <a:spcBef>
                <a:spcPts val="0"/>
              </a:spcBef>
              <a:spcAft>
                <a:spcPts val="0"/>
              </a:spcAft>
              <a:buClrTx/>
              <a:buSzTx/>
              <a:buFontTx/>
              <a:buNone/>
              <a:tabLst/>
              <a:defRPr/>
            </a:pPr>
            <a:r>
              <a:rPr kumimoji="0" lang="en-US" sz="1146" b="1" i="0" u="none" strike="noStrike" kern="1200" cap="none" spc="0" normalizeH="0" baseline="0" noProof="0" dirty="0">
                <a:ln>
                  <a:noFill/>
                </a:ln>
                <a:solidFill>
                  <a:prstClr val="white"/>
                </a:solidFill>
                <a:effectLst/>
                <a:uLnTx/>
                <a:uFillTx/>
                <a:latin typeface="Calibri" panose="020F0502020204030204"/>
                <a:ea typeface="+mn-ea"/>
                <a:cs typeface="+mn-cs"/>
              </a:rPr>
              <a:t>IR Anvil Detection </a:t>
            </a:r>
            <a:r>
              <a:rPr kumimoji="0" lang="en-US" sz="1222" b="1" i="0" u="none" strike="noStrike" kern="1200" cap="none" spc="0" normalizeH="0" baseline="0" noProof="0" dirty="0">
                <a:ln>
                  <a:noFill/>
                </a:ln>
                <a:solidFill>
                  <a:prstClr val="white"/>
                </a:solidFill>
                <a:effectLst/>
                <a:uLnTx/>
                <a:uFillTx/>
                <a:latin typeface="Calibri" panose="020F0502020204030204"/>
                <a:ea typeface="+mn-ea"/>
                <a:cs typeface="+mn-cs"/>
              </a:rPr>
              <a:t>(Blue Contour)</a:t>
            </a:r>
          </a:p>
          <a:p>
            <a:pPr marL="0" marR="0" lvl="0" indent="0" algn="ctr" defTabSz="349209" rtl="0" eaLnBrk="1" fontAlgn="auto" latinLnBrk="0" hangingPunct="1">
              <a:lnSpc>
                <a:spcPct val="100000"/>
              </a:lnSpc>
              <a:spcBef>
                <a:spcPts val="0"/>
              </a:spcBef>
              <a:spcAft>
                <a:spcPts val="0"/>
              </a:spcAft>
              <a:buClrTx/>
              <a:buSzTx/>
              <a:buFontTx/>
              <a:buNone/>
              <a:tabLst/>
              <a:defRPr/>
            </a:pPr>
            <a:r>
              <a:rPr kumimoji="0" lang="en-US" sz="1222" b="1" i="0" u="none" strike="noStrike" kern="1200" cap="none" spc="0" normalizeH="0" baseline="0" noProof="0" dirty="0">
                <a:ln>
                  <a:noFill/>
                </a:ln>
                <a:solidFill>
                  <a:prstClr val="white"/>
                </a:solidFill>
                <a:effectLst/>
                <a:uLnTx/>
                <a:uFillTx/>
                <a:latin typeface="Calibri" panose="020F0502020204030204"/>
                <a:ea typeface="+mn-ea"/>
                <a:cs typeface="+mn-cs"/>
              </a:rPr>
              <a:t>Overshooting Top Probability ≥ 0.5 (Colored Dots) atop GOES Visible</a:t>
            </a:r>
            <a:endParaRPr kumimoji="0" lang="en-US" sz="1146"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94DE5E52-5B01-6F6D-054B-1E11F8C1E164}"/>
              </a:ext>
            </a:extLst>
          </p:cNvPr>
          <p:cNvSpPr txBox="1"/>
          <p:nvPr/>
        </p:nvSpPr>
        <p:spPr>
          <a:xfrm>
            <a:off x="-85004" y="863600"/>
            <a:ext cx="2945081" cy="3600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10EFF"/>
                </a:solidFill>
                <a:effectLst/>
                <a:uLnTx/>
                <a:uFillTx/>
                <a:latin typeface="Calibri" panose="020F0502020204030204" pitchFamily="34" charset="0"/>
                <a:ea typeface="+mn-ea"/>
                <a:cs typeface="Calibri" panose="020F0502020204030204" pitchFamily="34" charset="0"/>
              </a:rPr>
              <a:t>Product Examples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1" u="none" strike="noStrike" kern="1200" cap="none" spc="0" normalizeH="0" baseline="0" noProof="0" dirty="0">
              <a:ln>
                <a:noFill/>
              </a:ln>
              <a:solidFill>
                <a:srgbClr val="010EFF"/>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Severe storms over northern Argentina observed by GOES-13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31 October 2013</a:t>
            </a:r>
          </a:p>
        </p:txBody>
      </p:sp>
      <p:pic>
        <p:nvPicPr>
          <p:cNvPr id="2" name="Google Shape;74;p12">
            <a:extLst>
              <a:ext uri="{FF2B5EF4-FFF2-40B4-BE49-F238E27FC236}">
                <a16:creationId xmlns:a16="http://schemas.microsoft.com/office/drawing/2014/main" id="{A4803944-CC73-8A82-AAC5-D0ECD6481715}"/>
              </a:ext>
            </a:extLst>
          </p:cNvPr>
          <p:cNvPicPr preferRelativeResize="0">
            <a:picLocks noChangeAspect="1"/>
          </p:cNvPicPr>
          <p:nvPr/>
        </p:nvPicPr>
        <p:blipFill rotWithShape="1">
          <a:blip r:embed="rId7">
            <a:alphaModFix/>
          </a:blip>
          <a:srcRect/>
          <a:stretch/>
        </p:blipFill>
        <p:spPr>
          <a:xfrm>
            <a:off x="-1" y="2"/>
            <a:ext cx="1227035" cy="737774"/>
          </a:xfrm>
          <a:prstGeom prst="rect">
            <a:avLst/>
          </a:prstGeom>
          <a:noFill/>
          <a:ln>
            <a:noFill/>
          </a:ln>
        </p:spPr>
      </p:pic>
      <p:pic>
        <p:nvPicPr>
          <p:cNvPr id="3" name="Picture 2" descr="A picture containing swimming&#10;&#10;Description automatically generated">
            <a:extLst>
              <a:ext uri="{FF2B5EF4-FFF2-40B4-BE49-F238E27FC236}">
                <a16:creationId xmlns:a16="http://schemas.microsoft.com/office/drawing/2014/main" id="{2D83FD79-AF9E-5341-273D-1AA5B4DEE3CB}"/>
              </a:ext>
            </a:extLst>
          </p:cNvPr>
          <p:cNvPicPr>
            <a:picLocks noChangeAspect="1"/>
          </p:cNvPicPr>
          <p:nvPr/>
        </p:nvPicPr>
        <p:blipFill>
          <a:blip r:embed="rId6"/>
          <a:srcRect l="39104" t="7745" r="27065" b="50370"/>
          <a:stretch/>
        </p:blipFill>
        <p:spPr>
          <a:xfrm>
            <a:off x="7974643" y="3425930"/>
            <a:ext cx="3769334" cy="3432070"/>
          </a:xfrm>
          <a:prstGeom prst="rect">
            <a:avLst/>
          </a:prstGeom>
        </p:spPr>
      </p:pic>
      <p:pic>
        <p:nvPicPr>
          <p:cNvPr id="5" name="Picture 4" descr="Map&#10;&#10;Description automatically generated with low confidence">
            <a:extLst>
              <a:ext uri="{FF2B5EF4-FFF2-40B4-BE49-F238E27FC236}">
                <a16:creationId xmlns:a16="http://schemas.microsoft.com/office/drawing/2014/main" id="{BAECE07C-73D7-69D8-5E85-2D648DC8C15A}"/>
              </a:ext>
            </a:extLst>
          </p:cNvPr>
          <p:cNvPicPr>
            <a:picLocks noChangeAspect="1"/>
          </p:cNvPicPr>
          <p:nvPr/>
        </p:nvPicPr>
        <p:blipFill>
          <a:blip r:embed="rId3"/>
          <a:srcRect l="39194" t="8780" r="26210" b="49234"/>
          <a:stretch/>
        </p:blipFill>
        <p:spPr>
          <a:xfrm>
            <a:off x="7978135" y="8745"/>
            <a:ext cx="3765842" cy="3366467"/>
          </a:xfrm>
          <a:prstGeom prst="rect">
            <a:avLst/>
          </a:prstGeom>
        </p:spPr>
      </p:pic>
    </p:spTree>
    <p:extLst>
      <p:ext uri="{BB962C8B-B14F-4D97-AF65-F5344CB8AC3E}">
        <p14:creationId xmlns:p14="http://schemas.microsoft.com/office/powerpoint/2010/main" val="724138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6000"/>
                <a:shade val="100000"/>
                <a:hueMod val="270000"/>
                <a:satMod val="200000"/>
                <a:lumMod val="128000"/>
              </a:schemeClr>
            </a:gs>
            <a:gs pos="59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E98B2EB-A73F-1B16-A795-D7F9553637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5836" y="388400"/>
            <a:ext cx="8312727" cy="2762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A09E533-5DBE-D29E-D916-C4EB30AB5A8A}"/>
              </a:ext>
            </a:extLst>
          </p:cNvPr>
          <p:cNvSpPr txBox="1"/>
          <p:nvPr/>
        </p:nvSpPr>
        <p:spPr>
          <a:xfrm>
            <a:off x="370237" y="1003289"/>
            <a:ext cx="2535381" cy="2308324"/>
          </a:xfrm>
          <a:prstGeom prst="rect">
            <a:avLst/>
          </a:prstGeom>
          <a:noFill/>
        </p:spPr>
        <p:txBody>
          <a:bodyPr wrap="square" rtlCol="0">
            <a:spAutoFit/>
          </a:bodyPr>
          <a:lstStyle/>
          <a:p>
            <a:pPr algn="ctr"/>
            <a:r>
              <a:rPr lang="en-US" sz="3600" b="1" i="1" dirty="0">
                <a:solidFill>
                  <a:srgbClr val="010EFF"/>
                </a:solidFill>
                <a:latin typeface="Calibri" panose="020F0502020204030204" pitchFamily="34" charset="0"/>
                <a:cs typeface="Calibri" panose="020F0502020204030204" pitchFamily="34" charset="0"/>
              </a:rPr>
              <a:t>Daily and Monthly Composite Products</a:t>
            </a:r>
          </a:p>
        </p:txBody>
      </p:sp>
      <p:pic>
        <p:nvPicPr>
          <p:cNvPr id="4" name="Picture 2">
            <a:extLst>
              <a:ext uri="{FF2B5EF4-FFF2-40B4-BE49-F238E27FC236}">
                <a16:creationId xmlns:a16="http://schemas.microsoft.com/office/drawing/2014/main" id="{CC473C22-CBE0-5472-063E-2D6A9ED905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0314"/>
          <a:stretch/>
        </p:blipFill>
        <p:spPr bwMode="auto">
          <a:xfrm>
            <a:off x="154547" y="3908193"/>
            <a:ext cx="5936745" cy="29498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45A62AAD-874F-B7F8-9AA9-ECCC6DA322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143" b="271"/>
          <a:stretch/>
        </p:blipFill>
        <p:spPr bwMode="auto">
          <a:xfrm>
            <a:off x="6091292" y="3908192"/>
            <a:ext cx="5948856" cy="29498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1973F65-674E-B33A-5939-B35CCF52F7A2}"/>
              </a:ext>
            </a:extLst>
          </p:cNvPr>
          <p:cNvSpPr txBox="1"/>
          <p:nvPr/>
        </p:nvSpPr>
        <p:spPr>
          <a:xfrm>
            <a:off x="3309871" y="-3752"/>
            <a:ext cx="8306873" cy="461665"/>
          </a:xfrm>
          <a:prstGeom prst="rect">
            <a:avLst/>
          </a:prstGeom>
          <a:noFill/>
        </p:spPr>
        <p:txBody>
          <a:bodyPr wrap="square" rtlCol="0">
            <a:spAutoFit/>
          </a:bodyPr>
          <a:lstStyle/>
          <a:p>
            <a:pPr algn="ctr"/>
            <a:r>
              <a:rPr lang="en-US" sz="2400" b="1" dirty="0"/>
              <a:t>Daily Composite: 31 October 2013</a:t>
            </a:r>
          </a:p>
        </p:txBody>
      </p:sp>
      <p:sp>
        <p:nvSpPr>
          <p:cNvPr id="8" name="TextBox 7">
            <a:extLst>
              <a:ext uri="{FF2B5EF4-FFF2-40B4-BE49-F238E27FC236}">
                <a16:creationId xmlns:a16="http://schemas.microsoft.com/office/drawing/2014/main" id="{15829C5A-674B-7B7B-9D41-CCA831AD6306}"/>
              </a:ext>
            </a:extLst>
          </p:cNvPr>
          <p:cNvSpPr txBox="1"/>
          <p:nvPr/>
        </p:nvSpPr>
        <p:spPr>
          <a:xfrm>
            <a:off x="154548" y="3472575"/>
            <a:ext cx="11885600" cy="461665"/>
          </a:xfrm>
          <a:prstGeom prst="rect">
            <a:avLst/>
          </a:prstGeom>
          <a:noFill/>
        </p:spPr>
        <p:txBody>
          <a:bodyPr wrap="square" rtlCol="0">
            <a:spAutoFit/>
          </a:bodyPr>
          <a:lstStyle/>
          <a:p>
            <a:pPr algn="ctr"/>
            <a:r>
              <a:rPr lang="en-US" sz="2400" b="1" dirty="0"/>
              <a:t>Monthly Composite: October 2013</a:t>
            </a:r>
          </a:p>
        </p:txBody>
      </p:sp>
      <p:pic>
        <p:nvPicPr>
          <p:cNvPr id="5" name="Google Shape;74;p12">
            <a:extLst>
              <a:ext uri="{FF2B5EF4-FFF2-40B4-BE49-F238E27FC236}">
                <a16:creationId xmlns:a16="http://schemas.microsoft.com/office/drawing/2014/main" id="{D1FA8250-6948-2E4E-3D8A-3B938F25985D}"/>
              </a:ext>
            </a:extLst>
          </p:cNvPr>
          <p:cNvPicPr preferRelativeResize="0">
            <a:picLocks noChangeAspect="1"/>
          </p:cNvPicPr>
          <p:nvPr/>
        </p:nvPicPr>
        <p:blipFill rotWithShape="1">
          <a:blip r:embed="rId5">
            <a:alphaModFix/>
          </a:blip>
          <a:srcRect/>
          <a:stretch/>
        </p:blipFill>
        <p:spPr>
          <a:xfrm>
            <a:off x="-1" y="2"/>
            <a:ext cx="1227035" cy="737774"/>
          </a:xfrm>
          <a:prstGeom prst="rect">
            <a:avLst/>
          </a:prstGeom>
          <a:noFill/>
          <a:ln>
            <a:noFill/>
          </a:ln>
        </p:spPr>
      </p:pic>
    </p:spTree>
    <p:extLst>
      <p:ext uri="{BB962C8B-B14F-4D97-AF65-F5344CB8AC3E}">
        <p14:creationId xmlns:p14="http://schemas.microsoft.com/office/powerpoint/2010/main" val="609655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6000"/>
                <a:shade val="100000"/>
                <a:hueMod val="270000"/>
                <a:satMod val="200000"/>
                <a:lumMod val="128000"/>
              </a:schemeClr>
            </a:gs>
            <a:gs pos="59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 name="Google Shape;74;p12">
            <a:extLst>
              <a:ext uri="{FF2B5EF4-FFF2-40B4-BE49-F238E27FC236}">
                <a16:creationId xmlns:a16="http://schemas.microsoft.com/office/drawing/2014/main" id="{236460E7-2CBA-3266-B919-20E7052E4DC9}"/>
              </a:ext>
            </a:extLst>
          </p:cNvPr>
          <p:cNvPicPr preferRelativeResize="0">
            <a:picLocks noChangeAspect="1"/>
          </p:cNvPicPr>
          <p:nvPr/>
        </p:nvPicPr>
        <p:blipFill rotWithShape="1">
          <a:blip r:embed="rId3">
            <a:alphaModFix/>
          </a:blip>
          <a:srcRect/>
          <a:stretch/>
        </p:blipFill>
        <p:spPr>
          <a:xfrm>
            <a:off x="-1" y="1"/>
            <a:ext cx="1227035" cy="737774"/>
          </a:xfrm>
          <a:prstGeom prst="rect">
            <a:avLst/>
          </a:prstGeom>
          <a:noFill/>
          <a:ln>
            <a:noFill/>
          </a:ln>
        </p:spPr>
      </p:pic>
      <p:sp>
        <p:nvSpPr>
          <p:cNvPr id="7" name="Title 1">
            <a:extLst>
              <a:ext uri="{FF2B5EF4-FFF2-40B4-BE49-F238E27FC236}">
                <a16:creationId xmlns:a16="http://schemas.microsoft.com/office/drawing/2014/main" id="{6444092D-C5D3-8C64-0A04-D80BC97E3AA5}"/>
              </a:ext>
            </a:extLst>
          </p:cNvPr>
          <p:cNvSpPr txBox="1">
            <a:spLocks/>
          </p:cNvSpPr>
          <p:nvPr/>
        </p:nvSpPr>
        <p:spPr>
          <a:xfrm>
            <a:off x="1227035" y="1"/>
            <a:ext cx="10964965" cy="737774"/>
          </a:xfrm>
          <a:prstGeom prst="rect">
            <a:avLst/>
          </a:prstGeom>
        </p:spPr>
        <p:txBody>
          <a:bodyPr anchor="ctr"/>
          <a:lstStyle/>
          <a:p>
            <a:pPr marL="0" marR="0" lvl="0" indent="0" algn="l" defTabSz="914400" rtl="0" eaLnBrk="0" fontAlgn="auto" latinLnBrk="0" hangingPunct="0">
              <a:lnSpc>
                <a:spcPct val="85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rPr>
              <a:t>    GOES South America Convection Climatology: 1995-2021</a:t>
            </a:r>
          </a:p>
        </p:txBody>
      </p:sp>
      <p:pic>
        <p:nvPicPr>
          <p:cNvPr id="15" name="Google Shape;74;p12">
            <a:extLst>
              <a:ext uri="{FF2B5EF4-FFF2-40B4-BE49-F238E27FC236}">
                <a16:creationId xmlns:a16="http://schemas.microsoft.com/office/drawing/2014/main" id="{77C3AFF3-CB51-1565-369E-CD0746018FB1}"/>
              </a:ext>
            </a:extLst>
          </p:cNvPr>
          <p:cNvPicPr preferRelativeResize="0">
            <a:picLocks noChangeAspect="1"/>
          </p:cNvPicPr>
          <p:nvPr/>
        </p:nvPicPr>
        <p:blipFill rotWithShape="1">
          <a:blip r:embed="rId3">
            <a:alphaModFix/>
          </a:blip>
          <a:srcRect/>
          <a:stretch/>
        </p:blipFill>
        <p:spPr>
          <a:xfrm>
            <a:off x="0" y="0"/>
            <a:ext cx="1227035" cy="737774"/>
          </a:xfrm>
          <a:prstGeom prst="rect">
            <a:avLst/>
          </a:prstGeom>
          <a:noFill/>
          <a:ln>
            <a:noFill/>
          </a:ln>
        </p:spPr>
      </p:pic>
      <p:pic>
        <p:nvPicPr>
          <p:cNvPr id="21" name="Picture 20" descr="Map&#10;&#10;Description automatically generated">
            <a:extLst>
              <a:ext uri="{FF2B5EF4-FFF2-40B4-BE49-F238E27FC236}">
                <a16:creationId xmlns:a16="http://schemas.microsoft.com/office/drawing/2014/main" id="{2B34D5F3-EE7E-E74E-C657-33AD8A1161D4}"/>
              </a:ext>
            </a:extLst>
          </p:cNvPr>
          <p:cNvPicPr>
            <a:picLocks noChangeAspect="1"/>
          </p:cNvPicPr>
          <p:nvPr/>
        </p:nvPicPr>
        <p:blipFill>
          <a:blip r:embed="rId4"/>
          <a:stretch>
            <a:fillRect/>
          </a:stretch>
        </p:blipFill>
        <p:spPr>
          <a:xfrm>
            <a:off x="-690" y="653724"/>
            <a:ext cx="4069080" cy="4069080"/>
          </a:xfrm>
          <a:prstGeom prst="rect">
            <a:avLst/>
          </a:prstGeom>
        </p:spPr>
      </p:pic>
      <p:pic>
        <p:nvPicPr>
          <p:cNvPr id="23" name="Picture 22" descr="Map&#10;&#10;Description automatically generated">
            <a:extLst>
              <a:ext uri="{FF2B5EF4-FFF2-40B4-BE49-F238E27FC236}">
                <a16:creationId xmlns:a16="http://schemas.microsoft.com/office/drawing/2014/main" id="{196BB416-A183-AC10-A804-96432B1AFC6F}"/>
              </a:ext>
            </a:extLst>
          </p:cNvPr>
          <p:cNvPicPr>
            <a:picLocks noChangeAspect="1"/>
          </p:cNvPicPr>
          <p:nvPr/>
        </p:nvPicPr>
        <p:blipFill>
          <a:blip r:embed="rId5"/>
          <a:stretch>
            <a:fillRect/>
          </a:stretch>
        </p:blipFill>
        <p:spPr>
          <a:xfrm>
            <a:off x="4165762" y="653617"/>
            <a:ext cx="4069080" cy="4069080"/>
          </a:xfrm>
          <a:prstGeom prst="rect">
            <a:avLst/>
          </a:prstGeom>
        </p:spPr>
      </p:pic>
      <p:pic>
        <p:nvPicPr>
          <p:cNvPr id="27" name="Picture 26">
            <a:extLst>
              <a:ext uri="{FF2B5EF4-FFF2-40B4-BE49-F238E27FC236}">
                <a16:creationId xmlns:a16="http://schemas.microsoft.com/office/drawing/2014/main" id="{A0E585AD-9198-8FA6-909A-5C22DCCF0DB2}"/>
              </a:ext>
            </a:extLst>
          </p:cNvPr>
          <p:cNvPicPr>
            <a:picLocks noChangeAspect="1"/>
          </p:cNvPicPr>
          <p:nvPr/>
        </p:nvPicPr>
        <p:blipFill>
          <a:blip r:embed="rId6"/>
          <a:stretch>
            <a:fillRect/>
          </a:stretch>
        </p:blipFill>
        <p:spPr>
          <a:xfrm>
            <a:off x="8162331" y="693028"/>
            <a:ext cx="4029669" cy="4029669"/>
          </a:xfrm>
          <a:prstGeom prst="rect">
            <a:avLst/>
          </a:prstGeom>
        </p:spPr>
      </p:pic>
      <p:sp>
        <p:nvSpPr>
          <p:cNvPr id="3" name="TextBox 2">
            <a:extLst>
              <a:ext uri="{FF2B5EF4-FFF2-40B4-BE49-F238E27FC236}">
                <a16:creationId xmlns:a16="http://schemas.microsoft.com/office/drawing/2014/main" id="{5C50D497-1862-1E7A-2462-54B04BFC65AC}"/>
              </a:ext>
            </a:extLst>
          </p:cNvPr>
          <p:cNvSpPr txBox="1"/>
          <p:nvPr/>
        </p:nvSpPr>
        <p:spPr>
          <a:xfrm>
            <a:off x="2301764" y="3256399"/>
            <a:ext cx="1576552" cy="584775"/>
          </a:xfrm>
          <a:prstGeom prst="rect">
            <a:avLst/>
          </a:prstGeom>
          <a:noFill/>
        </p:spPr>
        <p:txBody>
          <a:bodyPr wrap="square" rtlCol="0">
            <a:spAutoFit/>
          </a:bodyPr>
          <a:lstStyle/>
          <a:p>
            <a:pPr algn="r"/>
            <a:r>
              <a:rPr lang="en-US" sz="1600" b="1" dirty="0">
                <a:solidFill>
                  <a:schemeClr val="bg1"/>
                </a:solidFill>
              </a:rPr>
              <a:t>Where Do Storms Occur?</a:t>
            </a:r>
          </a:p>
        </p:txBody>
      </p:sp>
      <p:sp>
        <p:nvSpPr>
          <p:cNvPr id="4" name="TextBox 3">
            <a:extLst>
              <a:ext uri="{FF2B5EF4-FFF2-40B4-BE49-F238E27FC236}">
                <a16:creationId xmlns:a16="http://schemas.microsoft.com/office/drawing/2014/main" id="{01AE1ABA-5E8D-1AAB-7E85-D1206EC6F5D0}"/>
              </a:ext>
            </a:extLst>
          </p:cNvPr>
          <p:cNvSpPr txBox="1"/>
          <p:nvPr/>
        </p:nvSpPr>
        <p:spPr>
          <a:xfrm>
            <a:off x="10455164" y="3256399"/>
            <a:ext cx="1576552" cy="584775"/>
          </a:xfrm>
          <a:prstGeom prst="rect">
            <a:avLst/>
          </a:prstGeom>
          <a:noFill/>
        </p:spPr>
        <p:txBody>
          <a:bodyPr wrap="square" rtlCol="0">
            <a:spAutoFit/>
          </a:bodyPr>
          <a:lstStyle/>
          <a:p>
            <a:pPr algn="r"/>
            <a:r>
              <a:rPr lang="en-US" sz="1600" b="1" dirty="0"/>
              <a:t>How High Do They Reach?</a:t>
            </a:r>
          </a:p>
        </p:txBody>
      </p:sp>
      <p:sp>
        <p:nvSpPr>
          <p:cNvPr id="6" name="TextBox 5">
            <a:extLst>
              <a:ext uri="{FF2B5EF4-FFF2-40B4-BE49-F238E27FC236}">
                <a16:creationId xmlns:a16="http://schemas.microsoft.com/office/drawing/2014/main" id="{4DF93E87-EF71-9487-68B0-14F8EC54FE34}"/>
              </a:ext>
            </a:extLst>
          </p:cNvPr>
          <p:cNvSpPr txBox="1"/>
          <p:nvPr/>
        </p:nvSpPr>
        <p:spPr>
          <a:xfrm>
            <a:off x="6023356" y="3316446"/>
            <a:ext cx="1987768" cy="523220"/>
          </a:xfrm>
          <a:prstGeom prst="rect">
            <a:avLst/>
          </a:prstGeom>
          <a:noFill/>
        </p:spPr>
        <p:txBody>
          <a:bodyPr wrap="square" rtlCol="0">
            <a:spAutoFit/>
          </a:bodyPr>
          <a:lstStyle/>
          <a:p>
            <a:pPr algn="r"/>
            <a:r>
              <a:rPr lang="en-US" sz="1400" b="1" dirty="0">
                <a:solidFill>
                  <a:schemeClr val="bg1"/>
                </a:solidFill>
              </a:rPr>
              <a:t>Where Are The </a:t>
            </a:r>
          </a:p>
          <a:p>
            <a:pPr algn="r"/>
            <a:r>
              <a:rPr lang="en-US" sz="1400" b="1" dirty="0">
                <a:solidFill>
                  <a:schemeClr val="bg1"/>
                </a:solidFill>
              </a:rPr>
              <a:t>Most Intense Storms?</a:t>
            </a:r>
          </a:p>
        </p:txBody>
      </p:sp>
      <p:sp>
        <p:nvSpPr>
          <p:cNvPr id="10" name="TextBox 9">
            <a:extLst>
              <a:ext uri="{FF2B5EF4-FFF2-40B4-BE49-F238E27FC236}">
                <a16:creationId xmlns:a16="http://schemas.microsoft.com/office/drawing/2014/main" id="{6CDF3DE6-6D6A-7577-F641-4935E3C8A2D7}"/>
              </a:ext>
            </a:extLst>
          </p:cNvPr>
          <p:cNvSpPr txBox="1"/>
          <p:nvPr/>
        </p:nvSpPr>
        <p:spPr>
          <a:xfrm>
            <a:off x="6930" y="5073440"/>
            <a:ext cx="12185070" cy="1785104"/>
          </a:xfrm>
          <a:prstGeom prst="rect">
            <a:avLst/>
          </a:prstGeom>
          <a:solidFill>
            <a:schemeClr val="accent1">
              <a:lumMod val="40000"/>
              <a:lumOff val="60000"/>
            </a:schemeClr>
          </a:solidFill>
          <a:ln w="28575">
            <a:solidFill>
              <a:schemeClr val="tx1"/>
            </a:solidFill>
          </a:ln>
        </p:spPr>
        <p:txBody>
          <a:bodyPr wrap="square">
            <a:spAutoFit/>
          </a:bodyPr>
          <a:lstStyle/>
          <a:p>
            <a:pPr marL="285750" indent="-285750">
              <a:buFont typeface="Arial" panose="020B0604020202020204" pitchFamily="34" charset="0"/>
              <a:buChar char="•"/>
            </a:pPr>
            <a:r>
              <a:rPr lang="en-US" sz="1700" b="1" dirty="0"/>
              <a:t>Anvil clouds are most frequent over the Amazon basin, northern Colombia, and northwest Venezuela.  The Amazon river and its tributaries modulate regional convection frequency </a:t>
            </a:r>
          </a:p>
          <a:p>
            <a:pPr marL="285750" indent="-285750">
              <a:buFont typeface="Arial" panose="020B0604020202020204" pitchFamily="34" charset="0"/>
              <a:buChar char="•"/>
            </a:pPr>
            <a:endParaRPr lang="en-US" sz="400" b="1" dirty="0"/>
          </a:p>
          <a:p>
            <a:pPr marL="285750" indent="-285750">
              <a:buFont typeface="Arial" panose="020B0604020202020204" pitchFamily="34" charset="0"/>
              <a:buChar char="•"/>
            </a:pPr>
            <a:r>
              <a:rPr lang="en-US" sz="1700" b="1" dirty="0"/>
              <a:t>Overshooting occurs more often over northern Argentina, Paraguay, Uruguay, and far southeastern Brazil, as well as Colombia and Venezuela. These patterns agree with detections of potential hailstorms from NASA GPM and TRMM microwave imager data</a:t>
            </a:r>
          </a:p>
          <a:p>
            <a:pPr marL="285750" indent="-285750">
              <a:buFont typeface="Arial" panose="020B0604020202020204" pitchFamily="34" charset="0"/>
              <a:buChar char="•"/>
            </a:pPr>
            <a:endParaRPr lang="en-US" sz="400" b="1" dirty="0"/>
          </a:p>
          <a:p>
            <a:pPr marL="285750" indent="-285750">
              <a:buFont typeface="Arial" panose="020B0604020202020204" pitchFamily="34" charset="0"/>
              <a:buChar char="•"/>
            </a:pPr>
            <a:r>
              <a:rPr lang="en-US" sz="1700" b="1" dirty="0"/>
              <a:t>The deepest convection with maximum heights exceeding 18 km is primarily confined to N. Argentina, Paraguay, small regions in Bolivia and Peru, NW S. America and its offshore waters</a:t>
            </a:r>
          </a:p>
        </p:txBody>
      </p:sp>
    </p:spTree>
    <p:extLst>
      <p:ext uri="{BB962C8B-B14F-4D97-AF65-F5344CB8AC3E}">
        <p14:creationId xmlns:p14="http://schemas.microsoft.com/office/powerpoint/2010/main" val="2044639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2" id="{86644400-EDE8-47F2-8944-0E5770CB81CF}" vid="{0E43C009-D4DB-48C3-AE30-5A8161C6B075}"/>
    </a:ext>
  </a:extLst>
</a:theme>
</file>

<file path=ppt/theme/theme3.xml><?xml version="1.0" encoding="utf-8"?>
<a:theme xmlns:a="http://schemas.openxmlformats.org/drawingml/2006/main" name="2_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2" id="{86644400-EDE8-47F2-8944-0E5770CB81CF}" vid="{0E43C009-D4DB-48C3-AE30-5A8161C6B07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67813</TotalTime>
  <Words>2718</Words>
  <Application>Microsoft Macintosh PowerPoint</Application>
  <PresentationFormat>Widescreen</PresentationFormat>
  <Paragraphs>247</Paragraphs>
  <Slides>21</Slides>
  <Notes>17</Notes>
  <HiddenSlides>0</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21</vt:i4>
      </vt:variant>
    </vt:vector>
  </HeadingPairs>
  <TitlesOfParts>
    <vt:vector size="29" baseType="lpstr">
      <vt:lpstr>.AppleSystemUIFont</vt:lpstr>
      <vt:lpstr>Arial</vt:lpstr>
      <vt:lpstr>Arial Narrow</vt:lpstr>
      <vt:lpstr>Calibri</vt:lpstr>
      <vt:lpstr>Calibri Light</vt:lpstr>
      <vt:lpstr>Office Theme</vt:lpstr>
      <vt:lpstr>1_Theme2</vt:lpstr>
      <vt:lpstr>2_Theme2</vt:lpstr>
      <vt:lpstr> A Long-Term GOES Satellite Overshooting Cloud Top and  Anvil Cloud Climatology Over South America  Kristopher Bedka1, Kyle Itterly2, Benjamin Scarino1,  Konstantin Khlopenkov2 and Douglas Spangenberg2   1 Science Directorate, NASA Langley Research Center (LaRC), Hampton, VA 2 Analytical Mechanics Associates, Hampton, VA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Backup Slides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Deriving Severe Hail Likelihood from Satellite Observations and Model Reanalysis Parameters using a Deep Neural Network   Benjamin Scarino1*, Kristopher Bedka2, Kyle Itterly1, C. Homeyer3, John Allen3, Dan Cecil4, S. Bang4 </dc:title>
  <dc:creator>Itterly, Kyle F. (LARC-E302)[Science Systems &amp; Applications, Inc.]</dc:creator>
  <cp:lastModifiedBy>Bedka, Kristopher M. (LARC-E302)</cp:lastModifiedBy>
  <cp:revision>338</cp:revision>
  <dcterms:created xsi:type="dcterms:W3CDTF">2022-04-20T15:13:01Z</dcterms:created>
  <dcterms:modified xsi:type="dcterms:W3CDTF">2024-10-18T18:33:38Z</dcterms:modified>
</cp:coreProperties>
</file>