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6"/>
  </p:notesMasterIdLst>
  <p:sldIdLst>
    <p:sldId id="2142533683" r:id="rId5"/>
    <p:sldId id="38794" r:id="rId6"/>
    <p:sldId id="2147376210" r:id="rId7"/>
    <p:sldId id="38797" r:id="rId8"/>
    <p:sldId id="2147376217" r:id="rId9"/>
    <p:sldId id="38799" r:id="rId10"/>
    <p:sldId id="38790" r:id="rId11"/>
    <p:sldId id="2147376224" r:id="rId12"/>
    <p:sldId id="38791" r:id="rId13"/>
    <p:sldId id="38801" r:id="rId14"/>
    <p:sldId id="38804" r:id="rId15"/>
    <p:sldId id="38805" r:id="rId16"/>
    <p:sldId id="2147376211" r:id="rId17"/>
    <p:sldId id="2147376212" r:id="rId18"/>
    <p:sldId id="2147376213" r:id="rId19"/>
    <p:sldId id="2147376214" r:id="rId20"/>
    <p:sldId id="2147376215" r:id="rId21"/>
    <p:sldId id="2147376218" r:id="rId22"/>
    <p:sldId id="2147376219" r:id="rId23"/>
    <p:sldId id="2147376222" r:id="rId24"/>
    <p:sldId id="214737622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D3C390A-6D2A-F7D6-F32F-9B52F1E73AF4}" name="Lowry, Alesyn (HQ-OB000)" initials="LA(O" userId="S::bmerry@ndc.nasa.gov::5d03f60c-b34c-494d-a1f7-dcd8e7c4a9d4" providerId="AD"/>
  <p188:author id="{12863798-FCF9-1A4E-DE91-68FFFB95FA7D}" name="Munk, Michelle M. (LARC-E5)" initials="M(" userId="S::mmunk@ndc.nasa.gov::18d3b9f7-d46e-4a59-846b-657a12bbd5d1" providerId="AD"/>
  <p188:author id="{549CC4DE-8D21-6B46-E719-0E0EA5E12D8A}" name="Farcy, Clare (HQ-OD000)" initials="F(" userId="S::cfarcy@ndc.nasa.gov::fbcb6dbd-d9cf-412f-aa22-4dbcc330820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7886"/>
    <a:srgbClr val="153C91"/>
    <a:srgbClr val="FFFFFF"/>
    <a:srgbClr val="FFF5EA"/>
    <a:srgbClr val="63BE7B"/>
    <a:srgbClr val="91D3A3"/>
    <a:srgbClr val="C4E5CF"/>
    <a:srgbClr val="FBE3D7"/>
    <a:srgbClr val="F3AA84"/>
    <a:srgbClr val="F7FB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1"/>
    <p:restoredTop sz="94658"/>
  </p:normalViewPr>
  <p:slideViewPr>
    <p:cSldViewPr snapToGrid="0">
      <p:cViewPr varScale="1">
        <p:scale>
          <a:sx n="61" d="100"/>
          <a:sy n="61" d="100"/>
        </p:scale>
        <p:origin x="86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rgbClr val="EC1C24"/>
            </a:solidFill>
            <a:ln>
              <a:noFill/>
            </a:ln>
            <a:effectLst/>
          </c:spPr>
          <c:invertIfNegative val="0"/>
          <c:dPt>
            <c:idx val="16"/>
            <c:invertIfNegative val="0"/>
            <c:bubble3D val="0"/>
            <c:spPr>
              <a:solidFill>
                <a:srgbClr val="0E2446"/>
              </a:solidFill>
              <a:ln>
                <a:noFill/>
              </a:ln>
              <a:effectLst/>
            </c:spPr>
            <c:extLst>
              <c:ext xmlns:c16="http://schemas.microsoft.com/office/drawing/2014/chart" uri="{C3380CC4-5D6E-409C-BE32-E72D297353CC}">
                <c16:uniqueId val="{00000024-7CE2-4442-B7AD-B6E27392550D}"/>
              </c:ext>
            </c:extLst>
          </c:dPt>
          <c:dPt>
            <c:idx val="17"/>
            <c:invertIfNegative val="0"/>
            <c:bubble3D val="0"/>
            <c:spPr>
              <a:solidFill>
                <a:srgbClr val="0E2446"/>
              </a:solidFill>
              <a:ln>
                <a:noFill/>
              </a:ln>
              <a:effectLst/>
            </c:spPr>
            <c:extLst>
              <c:ext xmlns:c16="http://schemas.microsoft.com/office/drawing/2014/chart" uri="{C3380CC4-5D6E-409C-BE32-E72D297353CC}">
                <c16:uniqueId val="{00000023-7CE2-4442-B7AD-B6E27392550D}"/>
              </c:ext>
            </c:extLst>
          </c:dPt>
          <c:dPt>
            <c:idx val="18"/>
            <c:invertIfNegative val="0"/>
            <c:bubble3D val="0"/>
            <c:spPr>
              <a:solidFill>
                <a:srgbClr val="0E2446"/>
              </a:solidFill>
              <a:ln>
                <a:noFill/>
              </a:ln>
              <a:effectLst/>
            </c:spPr>
            <c:extLst>
              <c:ext xmlns:c16="http://schemas.microsoft.com/office/drawing/2014/chart" uri="{C3380CC4-5D6E-409C-BE32-E72D297353CC}">
                <c16:uniqueId val="{00000022-7CE2-4442-B7AD-B6E27392550D}"/>
              </c:ext>
            </c:extLst>
          </c:dPt>
          <c:dPt>
            <c:idx val="19"/>
            <c:invertIfNegative val="0"/>
            <c:bubble3D val="0"/>
            <c:spPr>
              <a:solidFill>
                <a:srgbClr val="0E2446"/>
              </a:solidFill>
              <a:ln>
                <a:noFill/>
              </a:ln>
              <a:effectLst/>
            </c:spPr>
            <c:extLst>
              <c:ext xmlns:c16="http://schemas.microsoft.com/office/drawing/2014/chart" uri="{C3380CC4-5D6E-409C-BE32-E72D297353CC}">
                <c16:uniqueId val="{00000021-7CE2-4442-B7AD-B6E27392550D}"/>
              </c:ext>
            </c:extLst>
          </c:dPt>
          <c:dPt>
            <c:idx val="20"/>
            <c:invertIfNegative val="0"/>
            <c:bubble3D val="0"/>
            <c:spPr>
              <a:solidFill>
                <a:srgbClr val="0E2446"/>
              </a:solidFill>
              <a:ln>
                <a:noFill/>
              </a:ln>
              <a:effectLst/>
            </c:spPr>
            <c:extLst>
              <c:ext xmlns:c16="http://schemas.microsoft.com/office/drawing/2014/chart" uri="{C3380CC4-5D6E-409C-BE32-E72D297353CC}">
                <c16:uniqueId val="{00000020-7CE2-4442-B7AD-B6E27392550D}"/>
              </c:ext>
            </c:extLst>
          </c:dPt>
          <c:dPt>
            <c:idx val="21"/>
            <c:invertIfNegative val="0"/>
            <c:bubble3D val="0"/>
            <c:spPr>
              <a:solidFill>
                <a:srgbClr val="0E2446"/>
              </a:solidFill>
              <a:ln>
                <a:noFill/>
              </a:ln>
              <a:effectLst/>
            </c:spPr>
            <c:extLst>
              <c:ext xmlns:c16="http://schemas.microsoft.com/office/drawing/2014/chart" uri="{C3380CC4-5D6E-409C-BE32-E72D297353CC}">
                <c16:uniqueId val="{0000001F-7CE2-4442-B7AD-B6E27392550D}"/>
              </c:ext>
            </c:extLst>
          </c:dPt>
          <c:dPt>
            <c:idx val="22"/>
            <c:invertIfNegative val="0"/>
            <c:bubble3D val="0"/>
            <c:spPr>
              <a:solidFill>
                <a:srgbClr val="0E2446"/>
              </a:solidFill>
              <a:ln>
                <a:noFill/>
              </a:ln>
              <a:effectLst/>
            </c:spPr>
            <c:extLst>
              <c:ext xmlns:c16="http://schemas.microsoft.com/office/drawing/2014/chart" uri="{C3380CC4-5D6E-409C-BE32-E72D297353CC}">
                <c16:uniqueId val="{0000001E-7CE2-4442-B7AD-B6E27392550D}"/>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Sheet1!$A$2:$A$24</c:f>
              <c:strCache>
                <c:ptCount val="23"/>
                <c:pt idx="0">
                  <c:v>Stennis</c:v>
                </c:pt>
                <c:pt idx="1">
                  <c:v>HQ</c:v>
                </c:pt>
                <c:pt idx="2">
                  <c:v>Marshall</c:v>
                </c:pt>
                <c:pt idx="3">
                  <c:v>Langley</c:v>
                </c:pt>
                <c:pt idx="4">
                  <c:v>Kennedy</c:v>
                </c:pt>
                <c:pt idx="5">
                  <c:v>Johnson</c:v>
                </c:pt>
                <c:pt idx="6">
                  <c:v>JPL</c:v>
                </c:pt>
                <c:pt idx="7">
                  <c:v>Goddard</c:v>
                </c:pt>
                <c:pt idx="8">
                  <c:v>Glenn</c:v>
                </c:pt>
                <c:pt idx="9">
                  <c:v>Armstrong</c:v>
                </c:pt>
                <c:pt idx="10">
                  <c:v>Ames</c:v>
                </c:pt>
                <c:pt idx="11">
                  <c:v>Space Technology Mission Directorate (STMD)</c:v>
                </c:pt>
                <c:pt idx="12">
                  <c:v>Space Operations Mission Directorate (SOMD)</c:v>
                </c:pt>
                <c:pt idx="13">
                  <c:v>Science Mission Directorate (SMD)</c:v>
                </c:pt>
                <c:pt idx="14">
                  <c:v>Exploration Systems Development Mission Directorate (ESDMD)</c:v>
                </c:pt>
                <c:pt idx="15">
                  <c:v>Aeronautics Research Mission Directorate (ARMD)</c:v>
                </c:pt>
                <c:pt idx="16">
                  <c:v>University Affiliated Research Centers (UARCs)</c:v>
                </c:pt>
                <c:pt idx="17">
                  <c:v>Other Government Agency, Civil Space</c:v>
                </c:pt>
                <c:pt idx="18">
                  <c:v>Federally Funded Research and Development Centers (FFRDCs)</c:v>
                </c:pt>
                <c:pt idx="19">
                  <c:v>Other Government Agency, National Security Space</c:v>
                </c:pt>
                <c:pt idx="20">
                  <c:v>Other (Non-profits, Professional Societies, Think Tanks, General Public)</c:v>
                </c:pt>
                <c:pt idx="21">
                  <c:v>Academia</c:v>
                </c:pt>
                <c:pt idx="22">
                  <c:v>Industry</c:v>
                </c:pt>
              </c:strCache>
            </c:strRef>
          </c:cat>
          <c:val>
            <c:numRef>
              <c:f>Sheet1!$B$2:$B$24</c:f>
              <c:numCache>
                <c:formatCode>General</c:formatCode>
                <c:ptCount val="23"/>
                <c:pt idx="0">
                  <c:v>2</c:v>
                </c:pt>
                <c:pt idx="1">
                  <c:v>59</c:v>
                </c:pt>
                <c:pt idx="2">
                  <c:v>194</c:v>
                </c:pt>
                <c:pt idx="3">
                  <c:v>89</c:v>
                </c:pt>
                <c:pt idx="4">
                  <c:v>49</c:v>
                </c:pt>
                <c:pt idx="5">
                  <c:v>99</c:v>
                </c:pt>
                <c:pt idx="6">
                  <c:v>63</c:v>
                </c:pt>
                <c:pt idx="7">
                  <c:v>54</c:v>
                </c:pt>
                <c:pt idx="8">
                  <c:v>79</c:v>
                </c:pt>
                <c:pt idx="9">
                  <c:v>3</c:v>
                </c:pt>
                <c:pt idx="10">
                  <c:v>73</c:v>
                </c:pt>
                <c:pt idx="11">
                  <c:v>1</c:v>
                </c:pt>
                <c:pt idx="12">
                  <c:v>1</c:v>
                </c:pt>
                <c:pt idx="13">
                  <c:v>1</c:v>
                </c:pt>
                <c:pt idx="14">
                  <c:v>1</c:v>
                </c:pt>
                <c:pt idx="15">
                  <c:v>1</c:v>
                </c:pt>
                <c:pt idx="16">
                  <c:v>1</c:v>
                </c:pt>
                <c:pt idx="17">
                  <c:v>12</c:v>
                </c:pt>
                <c:pt idx="18">
                  <c:v>16</c:v>
                </c:pt>
                <c:pt idx="19">
                  <c:v>23</c:v>
                </c:pt>
                <c:pt idx="20">
                  <c:v>34</c:v>
                </c:pt>
                <c:pt idx="21">
                  <c:v>116</c:v>
                </c:pt>
                <c:pt idx="22">
                  <c:v>260</c:v>
                </c:pt>
              </c:numCache>
            </c:numRef>
          </c:val>
          <c:extLst>
            <c:ext xmlns:c16="http://schemas.microsoft.com/office/drawing/2014/chart" uri="{C3380CC4-5D6E-409C-BE32-E72D297353CC}">
              <c16:uniqueId val="{00000000-7CE2-4442-B7AD-B6E27392550D}"/>
            </c:ext>
          </c:extLst>
        </c:ser>
        <c:ser>
          <c:idx val="1"/>
          <c:order val="1"/>
          <c:tx>
            <c:strRef>
              <c:f>Sheet1!$C$1</c:f>
              <c:strCache>
                <c:ptCount val="1"/>
                <c:pt idx="0">
                  <c:v>Column1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Sheet1!$A$2:$A$24</c:f>
              <c:strCache>
                <c:ptCount val="23"/>
                <c:pt idx="0">
                  <c:v>Stennis</c:v>
                </c:pt>
                <c:pt idx="1">
                  <c:v>HQ</c:v>
                </c:pt>
                <c:pt idx="2">
                  <c:v>Marshall</c:v>
                </c:pt>
                <c:pt idx="3">
                  <c:v>Langley</c:v>
                </c:pt>
                <c:pt idx="4">
                  <c:v>Kennedy</c:v>
                </c:pt>
                <c:pt idx="5">
                  <c:v>Johnson</c:v>
                </c:pt>
                <c:pt idx="6">
                  <c:v>JPL</c:v>
                </c:pt>
                <c:pt idx="7">
                  <c:v>Goddard</c:v>
                </c:pt>
                <c:pt idx="8">
                  <c:v>Glenn</c:v>
                </c:pt>
                <c:pt idx="9">
                  <c:v>Armstrong</c:v>
                </c:pt>
                <c:pt idx="10">
                  <c:v>Ames</c:v>
                </c:pt>
                <c:pt idx="11">
                  <c:v>Space Technology Mission Directorate (STMD)</c:v>
                </c:pt>
                <c:pt idx="12">
                  <c:v>Space Operations Mission Directorate (SOMD)</c:v>
                </c:pt>
                <c:pt idx="13">
                  <c:v>Science Mission Directorate (SMD)</c:v>
                </c:pt>
                <c:pt idx="14">
                  <c:v>Exploration Systems Development Mission Directorate (ESDMD)</c:v>
                </c:pt>
                <c:pt idx="15">
                  <c:v>Aeronautics Research Mission Directorate (ARMD)</c:v>
                </c:pt>
                <c:pt idx="16">
                  <c:v>University Affiliated Research Centers (UARCs)</c:v>
                </c:pt>
                <c:pt idx="17">
                  <c:v>Other Government Agency, Civil Space</c:v>
                </c:pt>
                <c:pt idx="18">
                  <c:v>Federally Funded Research and Development Centers (FFRDCs)</c:v>
                </c:pt>
                <c:pt idx="19">
                  <c:v>Other Government Agency, National Security Space</c:v>
                </c:pt>
                <c:pt idx="20">
                  <c:v>Other (Non-profits, Professional Societies, Think Tanks, General Public)</c:v>
                </c:pt>
                <c:pt idx="21">
                  <c:v>Academia</c:v>
                </c:pt>
                <c:pt idx="22">
                  <c:v>Industry</c:v>
                </c:pt>
              </c:strCache>
            </c:strRef>
          </c:cat>
          <c:val>
            <c:numRef>
              <c:f>Sheet1!$C$2:$C$24</c:f>
              <c:numCache>
                <c:formatCode>General</c:formatCode>
                <c:ptCount val="23"/>
              </c:numCache>
            </c:numRef>
          </c:val>
          <c:extLst>
            <c:ext xmlns:c16="http://schemas.microsoft.com/office/drawing/2014/chart" uri="{C3380CC4-5D6E-409C-BE32-E72D297353CC}">
              <c16:uniqueId val="{00000012-7CE2-4442-B7AD-B6E27392550D}"/>
            </c:ext>
          </c:extLst>
        </c:ser>
        <c:ser>
          <c:idx val="2"/>
          <c:order val="2"/>
          <c:tx>
            <c:strRef>
              <c:f>Sheet1!$D$1</c:f>
              <c:strCache>
                <c:ptCount val="1"/>
                <c:pt idx="0">
                  <c:v>Column2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Sheet1!$A$2:$A$24</c:f>
              <c:strCache>
                <c:ptCount val="23"/>
                <c:pt idx="0">
                  <c:v>Stennis</c:v>
                </c:pt>
                <c:pt idx="1">
                  <c:v>HQ</c:v>
                </c:pt>
                <c:pt idx="2">
                  <c:v>Marshall</c:v>
                </c:pt>
                <c:pt idx="3">
                  <c:v>Langley</c:v>
                </c:pt>
                <c:pt idx="4">
                  <c:v>Kennedy</c:v>
                </c:pt>
                <c:pt idx="5">
                  <c:v>Johnson</c:v>
                </c:pt>
                <c:pt idx="6">
                  <c:v>JPL</c:v>
                </c:pt>
                <c:pt idx="7">
                  <c:v>Goddard</c:v>
                </c:pt>
                <c:pt idx="8">
                  <c:v>Glenn</c:v>
                </c:pt>
                <c:pt idx="9">
                  <c:v>Armstrong</c:v>
                </c:pt>
                <c:pt idx="10">
                  <c:v>Ames</c:v>
                </c:pt>
                <c:pt idx="11">
                  <c:v>Space Technology Mission Directorate (STMD)</c:v>
                </c:pt>
                <c:pt idx="12">
                  <c:v>Space Operations Mission Directorate (SOMD)</c:v>
                </c:pt>
                <c:pt idx="13">
                  <c:v>Science Mission Directorate (SMD)</c:v>
                </c:pt>
                <c:pt idx="14">
                  <c:v>Exploration Systems Development Mission Directorate (ESDMD)</c:v>
                </c:pt>
                <c:pt idx="15">
                  <c:v>Aeronautics Research Mission Directorate (ARMD)</c:v>
                </c:pt>
                <c:pt idx="16">
                  <c:v>University Affiliated Research Centers (UARCs)</c:v>
                </c:pt>
                <c:pt idx="17">
                  <c:v>Other Government Agency, Civil Space</c:v>
                </c:pt>
                <c:pt idx="18">
                  <c:v>Federally Funded Research and Development Centers (FFRDCs)</c:v>
                </c:pt>
                <c:pt idx="19">
                  <c:v>Other Government Agency, National Security Space</c:v>
                </c:pt>
                <c:pt idx="20">
                  <c:v>Other (Non-profits, Professional Societies, Think Tanks, General Public)</c:v>
                </c:pt>
                <c:pt idx="21">
                  <c:v>Academia</c:v>
                </c:pt>
                <c:pt idx="22">
                  <c:v>Industry</c:v>
                </c:pt>
              </c:strCache>
            </c:strRef>
          </c:cat>
          <c:val>
            <c:numRef>
              <c:f>Sheet1!$D$2:$D$24</c:f>
              <c:numCache>
                <c:formatCode>General</c:formatCode>
                <c:ptCount val="23"/>
              </c:numCache>
            </c:numRef>
          </c:val>
          <c:extLst>
            <c:ext xmlns:c16="http://schemas.microsoft.com/office/drawing/2014/chart" uri="{C3380CC4-5D6E-409C-BE32-E72D297353CC}">
              <c16:uniqueId val="{00000013-7CE2-4442-B7AD-B6E27392550D}"/>
            </c:ext>
          </c:extLst>
        </c:ser>
        <c:dLbls>
          <c:showLegendKey val="0"/>
          <c:showVal val="1"/>
          <c:showCatName val="0"/>
          <c:showSerName val="0"/>
          <c:showPercent val="0"/>
          <c:showBubbleSize val="0"/>
        </c:dLbls>
        <c:gapWidth val="150"/>
        <c:overlap val="-25"/>
        <c:axId val="1570101152"/>
        <c:axId val="1570100096"/>
      </c:barChart>
      <c:catAx>
        <c:axId val="15701011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570100096"/>
        <c:crosses val="autoZero"/>
        <c:auto val="1"/>
        <c:lblAlgn val="ctr"/>
        <c:lblOffset val="100"/>
        <c:noMultiLvlLbl val="0"/>
      </c:catAx>
      <c:valAx>
        <c:axId val="1570100096"/>
        <c:scaling>
          <c:orientation val="minMax"/>
        </c:scaling>
        <c:delete val="1"/>
        <c:axPos val="b"/>
        <c:numFmt formatCode="General" sourceLinked="1"/>
        <c:majorTickMark val="none"/>
        <c:minorTickMark val="none"/>
        <c:tickLblPos val="nextTo"/>
        <c:crossAx val="1570101152"/>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787722742036418E-2"/>
          <c:y val="0.18786320774993534"/>
          <c:w val="0.91008181594488191"/>
          <c:h val="0.76777794243491992"/>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c:f>
              <c:strCache>
                <c:ptCount val="1"/>
                <c:pt idx="0">
                  <c:v>Total responses</c:v>
                </c:pt>
              </c:strCache>
            </c:strRef>
          </c:cat>
          <c:val>
            <c:numRef>
              <c:f>Sheet1!$B$2</c:f>
              <c:numCache>
                <c:formatCode>#,##0</c:formatCode>
                <c:ptCount val="1"/>
                <c:pt idx="0">
                  <c:v>1231</c:v>
                </c:pt>
              </c:numCache>
            </c:numRef>
          </c:val>
          <c:extLst>
            <c:ext xmlns:c16="http://schemas.microsoft.com/office/drawing/2014/chart" uri="{C3380CC4-5D6E-409C-BE32-E72D297353CC}">
              <c16:uniqueId val="{00000000-ABC4-0944-ACCD-386B51113619}"/>
            </c:ext>
          </c:extLst>
        </c:ser>
        <c:dLbls>
          <c:showLegendKey val="0"/>
          <c:showVal val="0"/>
          <c:showCatName val="0"/>
          <c:showSerName val="0"/>
          <c:showPercent val="0"/>
          <c:showBubbleSize val="0"/>
        </c:dLbls>
        <c:gapWidth val="219"/>
        <c:overlap val="-27"/>
        <c:axId val="1576649232"/>
        <c:axId val="1576650944"/>
      </c:barChart>
      <c:catAx>
        <c:axId val="1576649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76650944"/>
        <c:crosses val="autoZero"/>
        <c:auto val="1"/>
        <c:lblAlgn val="ctr"/>
        <c:lblOffset val="100"/>
        <c:noMultiLvlLbl val="0"/>
      </c:catAx>
      <c:valAx>
        <c:axId val="1576650944"/>
        <c:scaling>
          <c:orientation val="minMax"/>
        </c:scaling>
        <c:delete val="1"/>
        <c:axPos val="l"/>
        <c:numFmt formatCode="#,##0" sourceLinked="1"/>
        <c:majorTickMark val="none"/>
        <c:minorTickMark val="none"/>
        <c:tickLblPos val="nextTo"/>
        <c:crossAx val="1576649232"/>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Data Unavailable</c:v>
                </c:pt>
                <c:pt idx="1">
                  <c:v>Extra Large (10,000+)</c:v>
                </c:pt>
                <c:pt idx="2">
                  <c:v>Large (501-10,000)</c:v>
                </c:pt>
                <c:pt idx="3">
                  <c:v>Medium (51-500)</c:v>
                </c:pt>
                <c:pt idx="4">
                  <c:v>Small (0-50)</c:v>
                </c:pt>
              </c:strCache>
            </c:strRef>
          </c:cat>
          <c:val>
            <c:numRef>
              <c:f>Sheet1!$B$2:$B$6</c:f>
              <c:numCache>
                <c:formatCode>General</c:formatCode>
                <c:ptCount val="5"/>
                <c:pt idx="0">
                  <c:v>38</c:v>
                </c:pt>
                <c:pt idx="1">
                  <c:v>20</c:v>
                </c:pt>
                <c:pt idx="2">
                  <c:v>22</c:v>
                </c:pt>
                <c:pt idx="3">
                  <c:v>33</c:v>
                </c:pt>
                <c:pt idx="4">
                  <c:v>73</c:v>
                </c:pt>
              </c:numCache>
            </c:numRef>
          </c:val>
          <c:extLst>
            <c:ext xmlns:c16="http://schemas.microsoft.com/office/drawing/2014/chart" uri="{C3380CC4-5D6E-409C-BE32-E72D297353CC}">
              <c16:uniqueId val="{00000000-9DB2-6B4F-B15C-4649776012FC}"/>
            </c:ext>
          </c:extLst>
        </c:ser>
        <c:dLbls>
          <c:showLegendKey val="0"/>
          <c:showVal val="1"/>
          <c:showCatName val="0"/>
          <c:showSerName val="0"/>
          <c:showPercent val="0"/>
          <c:showBubbleSize val="0"/>
        </c:dLbls>
        <c:gapWidth val="150"/>
        <c:overlap val="-25"/>
        <c:axId val="1573083072"/>
        <c:axId val="1473159424"/>
      </c:barChart>
      <c:catAx>
        <c:axId val="1573083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73159424"/>
        <c:crosses val="autoZero"/>
        <c:auto val="1"/>
        <c:lblAlgn val="ctr"/>
        <c:lblOffset val="100"/>
        <c:noMultiLvlLbl val="0"/>
      </c:catAx>
      <c:valAx>
        <c:axId val="1473159424"/>
        <c:scaling>
          <c:orientation val="minMax"/>
        </c:scaling>
        <c:delete val="1"/>
        <c:axPos val="b"/>
        <c:numFmt formatCode="General" sourceLinked="1"/>
        <c:majorTickMark val="none"/>
        <c:minorTickMark val="none"/>
        <c:tickLblPos val="nextTo"/>
        <c:crossAx val="15730830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918129264876787E-2"/>
          <c:y val="0.18607325784099824"/>
          <c:w val="0.91008181594488191"/>
          <c:h val="0.76777794243491992"/>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rgbClr val="7F7F7F"/>
              </a:solidFill>
              <a:ln>
                <a:noFill/>
              </a:ln>
              <a:effectLst/>
            </c:spPr>
            <c:extLst>
              <c:ext xmlns:c16="http://schemas.microsoft.com/office/drawing/2014/chart" uri="{C3380CC4-5D6E-409C-BE32-E72D297353CC}">
                <c16:uniqueId val="{00000001-671F-3744-9B44-213F4E542C86}"/>
              </c:ext>
            </c:extLst>
          </c:dPt>
          <c:cat>
            <c:strRef>
              <c:f>Sheet1!$A$2</c:f>
              <c:strCache>
                <c:ptCount val="1"/>
                <c:pt idx="0">
                  <c:v>Total responses</c:v>
                </c:pt>
              </c:strCache>
            </c:strRef>
          </c:cat>
          <c:val>
            <c:numRef>
              <c:f>Sheet1!$B$2</c:f>
              <c:numCache>
                <c:formatCode>#,##0</c:formatCode>
                <c:ptCount val="1"/>
                <c:pt idx="0">
                  <c:v>1231</c:v>
                </c:pt>
              </c:numCache>
            </c:numRef>
          </c:val>
          <c:extLst>
            <c:ext xmlns:c16="http://schemas.microsoft.com/office/drawing/2014/chart" uri="{C3380CC4-5D6E-409C-BE32-E72D297353CC}">
              <c16:uniqueId val="{00000000-671F-3744-9B44-213F4E542C86}"/>
            </c:ext>
          </c:extLst>
        </c:ser>
        <c:dLbls>
          <c:showLegendKey val="0"/>
          <c:showVal val="0"/>
          <c:showCatName val="0"/>
          <c:showSerName val="0"/>
          <c:showPercent val="0"/>
          <c:showBubbleSize val="0"/>
        </c:dLbls>
        <c:gapWidth val="219"/>
        <c:overlap val="-27"/>
        <c:axId val="1576649232"/>
        <c:axId val="1576650944"/>
      </c:barChart>
      <c:catAx>
        <c:axId val="1576649232"/>
        <c:scaling>
          <c:orientation val="minMax"/>
        </c:scaling>
        <c:delete val="1"/>
        <c:axPos val="b"/>
        <c:numFmt formatCode="General" sourceLinked="1"/>
        <c:majorTickMark val="none"/>
        <c:minorTickMark val="none"/>
        <c:tickLblPos val="nextTo"/>
        <c:crossAx val="1576650944"/>
        <c:crosses val="autoZero"/>
        <c:auto val="1"/>
        <c:lblAlgn val="ctr"/>
        <c:lblOffset val="100"/>
        <c:noMultiLvlLbl val="0"/>
      </c:catAx>
      <c:valAx>
        <c:axId val="1576650944"/>
        <c:scaling>
          <c:orientation val="minMax"/>
        </c:scaling>
        <c:delete val="1"/>
        <c:axPos val="l"/>
        <c:numFmt formatCode="#,##0" sourceLinked="1"/>
        <c:majorTickMark val="none"/>
        <c:minorTickMark val="none"/>
        <c:tickLblPos val="nextTo"/>
        <c:crossAx val="1576649232"/>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C46B5C-5926-1344-9E60-54345ADE5808}" type="datetimeFigureOut">
              <a:rPr lang="en-US" smtClean="0"/>
              <a:t>10/18/2024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9DEA89-DF29-1741-B7A9-AE5BC5A01B94}" type="slidenum">
              <a:rPr lang="en-US" smtClean="0"/>
              <a:t>‹#›</a:t>
            </a:fld>
            <a:endParaRPr lang="en-US"/>
          </a:p>
        </p:txBody>
      </p:sp>
    </p:spTree>
    <p:extLst>
      <p:ext uri="{BB962C8B-B14F-4D97-AF65-F5344CB8AC3E}">
        <p14:creationId xmlns:p14="http://schemas.microsoft.com/office/powerpoint/2010/main" val="1233661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9DEA89-DF29-1741-B7A9-AE5BC5A01B94}" type="slidenum">
              <a:rPr lang="en-US" smtClean="0"/>
              <a:t>1</a:t>
            </a:fld>
            <a:endParaRPr lang="en-US"/>
          </a:p>
        </p:txBody>
      </p:sp>
    </p:spTree>
    <p:extLst>
      <p:ext uri="{BB962C8B-B14F-4D97-AF65-F5344CB8AC3E}">
        <p14:creationId xmlns:p14="http://schemas.microsoft.com/office/powerpoint/2010/main" val="2618424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9DEA89-DF29-1741-B7A9-AE5BC5A01B94}" type="slidenum">
              <a:rPr lang="en-US" smtClean="0"/>
              <a:t>2</a:t>
            </a:fld>
            <a:endParaRPr lang="en-US"/>
          </a:p>
        </p:txBody>
      </p:sp>
    </p:spTree>
    <p:extLst>
      <p:ext uri="{BB962C8B-B14F-4D97-AF65-F5344CB8AC3E}">
        <p14:creationId xmlns:p14="http://schemas.microsoft.com/office/powerpoint/2010/main" val="3925769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51AF6964-B455-41E2-BF55-116DFBA736A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1866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9DEA89-DF29-1741-B7A9-AE5BC5A01B94}" type="slidenum">
              <a:rPr lang="en-US" smtClean="0"/>
              <a:t>4</a:t>
            </a:fld>
            <a:endParaRPr lang="en-US"/>
          </a:p>
        </p:txBody>
      </p:sp>
    </p:spTree>
    <p:extLst>
      <p:ext uri="{BB962C8B-B14F-4D97-AF65-F5344CB8AC3E}">
        <p14:creationId xmlns:p14="http://schemas.microsoft.com/office/powerpoint/2010/main" val="279841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9DEA89-DF29-1741-B7A9-AE5BC5A01B94}" type="slidenum">
              <a:rPr lang="en-US" smtClean="0"/>
              <a:t>5</a:t>
            </a:fld>
            <a:endParaRPr lang="en-US"/>
          </a:p>
        </p:txBody>
      </p:sp>
    </p:spTree>
    <p:extLst>
      <p:ext uri="{BB962C8B-B14F-4D97-AF65-F5344CB8AC3E}">
        <p14:creationId xmlns:p14="http://schemas.microsoft.com/office/powerpoint/2010/main" val="3133477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9DEA89-DF29-1741-B7A9-AE5BC5A01B94}" type="slidenum">
              <a:rPr lang="en-US" smtClean="0"/>
              <a:t>6</a:t>
            </a:fld>
            <a:endParaRPr lang="en-US"/>
          </a:p>
        </p:txBody>
      </p:sp>
    </p:spTree>
    <p:extLst>
      <p:ext uri="{BB962C8B-B14F-4D97-AF65-F5344CB8AC3E}">
        <p14:creationId xmlns:p14="http://schemas.microsoft.com/office/powerpoint/2010/main" val="1764612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9DEA89-DF29-1741-B7A9-AE5BC5A01B94}" type="slidenum">
              <a:rPr lang="en-US" smtClean="0"/>
              <a:t>7</a:t>
            </a:fld>
            <a:endParaRPr lang="en-US"/>
          </a:p>
        </p:txBody>
      </p:sp>
    </p:spTree>
    <p:extLst>
      <p:ext uri="{BB962C8B-B14F-4D97-AF65-F5344CB8AC3E}">
        <p14:creationId xmlns:p14="http://schemas.microsoft.com/office/powerpoint/2010/main" val="2553939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9DEA89-DF29-1741-B7A9-AE5BC5A01B94}" type="slidenum">
              <a:rPr lang="en-US" smtClean="0"/>
              <a:t>8</a:t>
            </a:fld>
            <a:endParaRPr lang="en-US"/>
          </a:p>
        </p:txBody>
      </p:sp>
    </p:spTree>
    <p:extLst>
      <p:ext uri="{BB962C8B-B14F-4D97-AF65-F5344CB8AC3E}">
        <p14:creationId xmlns:p14="http://schemas.microsoft.com/office/powerpoint/2010/main" val="1235862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9DEA89-DF29-1741-B7A9-AE5BC5A01B94}" type="slidenum">
              <a:rPr lang="en-US" smtClean="0"/>
              <a:t>9</a:t>
            </a:fld>
            <a:endParaRPr lang="en-US"/>
          </a:p>
        </p:txBody>
      </p:sp>
    </p:spTree>
    <p:extLst>
      <p:ext uri="{BB962C8B-B14F-4D97-AF65-F5344CB8AC3E}">
        <p14:creationId xmlns:p14="http://schemas.microsoft.com/office/powerpoint/2010/main" val="37793799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9DEA89-DF29-1741-B7A9-AE5BC5A01B94}" type="slidenum">
              <a:rPr lang="en-US" smtClean="0"/>
              <a:t>10</a:t>
            </a:fld>
            <a:endParaRPr lang="en-US"/>
          </a:p>
        </p:txBody>
      </p:sp>
    </p:spTree>
    <p:extLst>
      <p:ext uri="{BB962C8B-B14F-4D97-AF65-F5344CB8AC3E}">
        <p14:creationId xmlns:p14="http://schemas.microsoft.com/office/powerpoint/2010/main" val="2266204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E70A95-ACE2-C541-A304-087E06672C4E}" type="slidenum">
              <a:rPr lang="en-US" smtClean="0"/>
              <a:t>11</a:t>
            </a:fld>
            <a:endParaRPr lang="en-US"/>
          </a:p>
        </p:txBody>
      </p:sp>
    </p:spTree>
    <p:extLst>
      <p:ext uri="{BB962C8B-B14F-4D97-AF65-F5344CB8AC3E}">
        <p14:creationId xmlns:p14="http://schemas.microsoft.com/office/powerpoint/2010/main" val="33590930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E70A95-ACE2-C541-A304-087E06672C4E}" type="slidenum">
              <a:rPr lang="en-US" smtClean="0"/>
              <a:t>12</a:t>
            </a:fld>
            <a:endParaRPr lang="en-US"/>
          </a:p>
        </p:txBody>
      </p:sp>
    </p:spTree>
    <p:extLst>
      <p:ext uri="{BB962C8B-B14F-4D97-AF65-F5344CB8AC3E}">
        <p14:creationId xmlns:p14="http://schemas.microsoft.com/office/powerpoint/2010/main" val="32938262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E70A95-ACE2-C541-A304-087E06672C4E}" type="slidenum">
              <a:rPr lang="en-US" smtClean="0"/>
              <a:t>13</a:t>
            </a:fld>
            <a:endParaRPr lang="en-US"/>
          </a:p>
        </p:txBody>
      </p:sp>
    </p:spTree>
    <p:extLst>
      <p:ext uri="{BB962C8B-B14F-4D97-AF65-F5344CB8AC3E}">
        <p14:creationId xmlns:p14="http://schemas.microsoft.com/office/powerpoint/2010/main" val="3551661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E70A95-ACE2-C541-A304-087E06672C4E}" type="slidenum">
              <a:rPr lang="en-US" smtClean="0"/>
              <a:t>14</a:t>
            </a:fld>
            <a:endParaRPr lang="en-US"/>
          </a:p>
        </p:txBody>
      </p:sp>
    </p:spTree>
    <p:extLst>
      <p:ext uri="{BB962C8B-B14F-4D97-AF65-F5344CB8AC3E}">
        <p14:creationId xmlns:p14="http://schemas.microsoft.com/office/powerpoint/2010/main" val="3876808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E70A95-ACE2-C541-A304-087E06672C4E}" type="slidenum">
              <a:rPr lang="en-US" smtClean="0"/>
              <a:t>15</a:t>
            </a:fld>
            <a:endParaRPr lang="en-US"/>
          </a:p>
        </p:txBody>
      </p:sp>
    </p:spTree>
    <p:extLst>
      <p:ext uri="{BB962C8B-B14F-4D97-AF65-F5344CB8AC3E}">
        <p14:creationId xmlns:p14="http://schemas.microsoft.com/office/powerpoint/2010/main" val="18075492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E70A95-ACE2-C541-A304-087E06672C4E}" type="slidenum">
              <a:rPr lang="en-US" smtClean="0"/>
              <a:t>16</a:t>
            </a:fld>
            <a:endParaRPr lang="en-US"/>
          </a:p>
        </p:txBody>
      </p:sp>
    </p:spTree>
    <p:extLst>
      <p:ext uri="{BB962C8B-B14F-4D97-AF65-F5344CB8AC3E}">
        <p14:creationId xmlns:p14="http://schemas.microsoft.com/office/powerpoint/2010/main" val="19471112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E70A95-ACE2-C541-A304-087E06672C4E}" type="slidenum">
              <a:rPr lang="en-US" smtClean="0"/>
              <a:t>17</a:t>
            </a:fld>
            <a:endParaRPr lang="en-US"/>
          </a:p>
        </p:txBody>
      </p:sp>
    </p:spTree>
    <p:extLst>
      <p:ext uri="{BB962C8B-B14F-4D97-AF65-F5344CB8AC3E}">
        <p14:creationId xmlns:p14="http://schemas.microsoft.com/office/powerpoint/2010/main" val="30297892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ESDMD and SMD ranked lists containing ties, due to overlaps in shortfall content.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latin typeface="Aptos" panose="020B0004020202020204" pitchFamily="34" charset="0"/>
              </a:rPr>
              <a:t>ESDMD and SMD ranked lists contained ties (e.g. SMD ranked three shortfalls number 28 and the next ranked shortfall is 31 on their ranked list). </a:t>
            </a:r>
          </a:p>
          <a:p>
            <a:endParaRPr lang="en-US" dirty="0"/>
          </a:p>
        </p:txBody>
      </p:sp>
      <p:sp>
        <p:nvSpPr>
          <p:cNvPr id="4" name="Slide Number Placeholder 3"/>
          <p:cNvSpPr>
            <a:spLocks noGrp="1"/>
          </p:cNvSpPr>
          <p:nvPr>
            <p:ph type="sldNum" sz="quarter" idx="5"/>
          </p:nvPr>
        </p:nvSpPr>
        <p:spPr/>
        <p:txBody>
          <a:bodyPr/>
          <a:lstStyle/>
          <a:p>
            <a:fld id="{719DEA89-DF29-1741-B7A9-AE5BC5A01B94}" type="slidenum">
              <a:rPr lang="en-US" smtClean="0"/>
              <a:t>18</a:t>
            </a:fld>
            <a:endParaRPr lang="en-US"/>
          </a:p>
        </p:txBody>
      </p:sp>
    </p:spTree>
    <p:extLst>
      <p:ext uri="{BB962C8B-B14F-4D97-AF65-F5344CB8AC3E}">
        <p14:creationId xmlns:p14="http://schemas.microsoft.com/office/powerpoint/2010/main" val="20795106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9DEA89-DF29-1741-B7A9-AE5BC5A01B94}" type="slidenum">
              <a:rPr lang="en-US" smtClean="0"/>
              <a:t>19</a:t>
            </a:fld>
            <a:endParaRPr lang="en-US"/>
          </a:p>
        </p:txBody>
      </p:sp>
    </p:spTree>
    <p:extLst>
      <p:ext uri="{BB962C8B-B14F-4D97-AF65-F5344CB8AC3E}">
        <p14:creationId xmlns:p14="http://schemas.microsoft.com/office/powerpoint/2010/main" val="7703125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9DEA89-DF29-1741-B7A9-AE5BC5A01B94}" type="slidenum">
              <a:rPr lang="en-US" smtClean="0"/>
              <a:t>20</a:t>
            </a:fld>
            <a:endParaRPr lang="en-US"/>
          </a:p>
        </p:txBody>
      </p:sp>
    </p:spTree>
    <p:extLst>
      <p:ext uri="{BB962C8B-B14F-4D97-AF65-F5344CB8AC3E}">
        <p14:creationId xmlns:p14="http://schemas.microsoft.com/office/powerpoint/2010/main" val="35168278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9DEA89-DF29-1741-B7A9-AE5BC5A01B94}" type="slidenum">
              <a:rPr lang="en-US" smtClean="0"/>
              <a:t>21</a:t>
            </a:fld>
            <a:endParaRPr lang="en-US"/>
          </a:p>
        </p:txBody>
      </p:sp>
    </p:spTree>
    <p:extLst>
      <p:ext uri="{BB962C8B-B14F-4D97-AF65-F5344CB8AC3E}">
        <p14:creationId xmlns:p14="http://schemas.microsoft.com/office/powerpoint/2010/main" val="3045853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5D4B4-0A86-D062-D351-15D6EAD2F1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64F958D-309A-E7ED-92D8-7942F079C0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A78262-7C2E-541A-CBF2-D79A052413B0}"/>
              </a:ext>
            </a:extLst>
          </p:cNvPr>
          <p:cNvSpPr>
            <a:spLocks noGrp="1"/>
          </p:cNvSpPr>
          <p:nvPr>
            <p:ph type="dt" sz="half" idx="10"/>
          </p:nvPr>
        </p:nvSpPr>
        <p:spPr/>
        <p:txBody>
          <a:bodyPr/>
          <a:lstStyle/>
          <a:p>
            <a:r>
              <a:rPr lang="en-US"/>
              <a:t>July 2024</a:t>
            </a:r>
          </a:p>
        </p:txBody>
      </p:sp>
      <p:sp>
        <p:nvSpPr>
          <p:cNvPr id="5" name="Footer Placeholder 4">
            <a:extLst>
              <a:ext uri="{FF2B5EF4-FFF2-40B4-BE49-F238E27FC236}">
                <a16:creationId xmlns:a16="http://schemas.microsoft.com/office/drawing/2014/main" id="{E0B2B553-9582-EB5C-3D18-2D66BD5A7DC3}"/>
              </a:ext>
            </a:extLst>
          </p:cNvPr>
          <p:cNvSpPr>
            <a:spLocks noGrp="1"/>
          </p:cNvSpPr>
          <p:nvPr>
            <p:ph type="ftr" sz="quarter" idx="11"/>
          </p:nvPr>
        </p:nvSpPr>
        <p:spPr/>
        <p:txBody>
          <a:bodyPr/>
          <a:lstStyle/>
          <a:p>
            <a:r>
              <a:rPr lang="en-US"/>
              <a:t>Prioritized Civil Space Shortfalls - July 2024</a:t>
            </a:r>
          </a:p>
        </p:txBody>
      </p:sp>
      <p:sp>
        <p:nvSpPr>
          <p:cNvPr id="6" name="Slide Number Placeholder 5">
            <a:extLst>
              <a:ext uri="{FF2B5EF4-FFF2-40B4-BE49-F238E27FC236}">
                <a16:creationId xmlns:a16="http://schemas.microsoft.com/office/drawing/2014/main" id="{F9592C20-59CB-9C1A-6A69-359D1A9B6E62}"/>
              </a:ext>
            </a:extLst>
          </p:cNvPr>
          <p:cNvSpPr>
            <a:spLocks noGrp="1"/>
          </p:cNvSpPr>
          <p:nvPr>
            <p:ph type="sldNum" sz="quarter" idx="12"/>
          </p:nvPr>
        </p:nvSpPr>
        <p:spPr/>
        <p:txBody>
          <a:bodyPr/>
          <a:lstStyle/>
          <a:p>
            <a:fld id="{664A267C-1BD7-074A-8DCB-9E6F36782E39}" type="slidenum">
              <a:rPr lang="en-US" smtClean="0"/>
              <a:t>‹#›</a:t>
            </a:fld>
            <a:endParaRPr lang="en-US"/>
          </a:p>
        </p:txBody>
      </p:sp>
    </p:spTree>
    <p:extLst>
      <p:ext uri="{BB962C8B-B14F-4D97-AF65-F5344CB8AC3E}">
        <p14:creationId xmlns:p14="http://schemas.microsoft.com/office/powerpoint/2010/main" val="4003487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064AE-F084-545A-C8CE-774C5FC97D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59C96B-95C3-356E-6001-16EF3BC7FD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2B4938-A5E7-9F96-9DD8-13CE7383455B}"/>
              </a:ext>
            </a:extLst>
          </p:cNvPr>
          <p:cNvSpPr>
            <a:spLocks noGrp="1"/>
          </p:cNvSpPr>
          <p:nvPr>
            <p:ph type="dt" sz="half" idx="10"/>
          </p:nvPr>
        </p:nvSpPr>
        <p:spPr/>
        <p:txBody>
          <a:bodyPr/>
          <a:lstStyle/>
          <a:p>
            <a:r>
              <a:rPr lang="en-US"/>
              <a:t>July 2024</a:t>
            </a:r>
          </a:p>
        </p:txBody>
      </p:sp>
      <p:sp>
        <p:nvSpPr>
          <p:cNvPr id="5" name="Footer Placeholder 4">
            <a:extLst>
              <a:ext uri="{FF2B5EF4-FFF2-40B4-BE49-F238E27FC236}">
                <a16:creationId xmlns:a16="http://schemas.microsoft.com/office/drawing/2014/main" id="{83E706AA-CA74-C28F-CDCC-56D1B4A2C054}"/>
              </a:ext>
            </a:extLst>
          </p:cNvPr>
          <p:cNvSpPr>
            <a:spLocks noGrp="1"/>
          </p:cNvSpPr>
          <p:nvPr>
            <p:ph type="ftr" sz="quarter" idx="11"/>
          </p:nvPr>
        </p:nvSpPr>
        <p:spPr/>
        <p:txBody>
          <a:bodyPr/>
          <a:lstStyle/>
          <a:p>
            <a:r>
              <a:rPr lang="en-US"/>
              <a:t>Prioritized Civil Space Shortfalls - July 2024</a:t>
            </a:r>
          </a:p>
        </p:txBody>
      </p:sp>
      <p:sp>
        <p:nvSpPr>
          <p:cNvPr id="6" name="Slide Number Placeholder 5">
            <a:extLst>
              <a:ext uri="{FF2B5EF4-FFF2-40B4-BE49-F238E27FC236}">
                <a16:creationId xmlns:a16="http://schemas.microsoft.com/office/drawing/2014/main" id="{E295A609-6884-33BD-3D92-19D5C0199490}"/>
              </a:ext>
            </a:extLst>
          </p:cNvPr>
          <p:cNvSpPr>
            <a:spLocks noGrp="1"/>
          </p:cNvSpPr>
          <p:nvPr>
            <p:ph type="sldNum" sz="quarter" idx="12"/>
          </p:nvPr>
        </p:nvSpPr>
        <p:spPr/>
        <p:txBody>
          <a:bodyPr/>
          <a:lstStyle/>
          <a:p>
            <a:fld id="{664A267C-1BD7-074A-8DCB-9E6F36782E39}" type="slidenum">
              <a:rPr lang="en-US" smtClean="0"/>
              <a:t>‹#›</a:t>
            </a:fld>
            <a:endParaRPr lang="en-US"/>
          </a:p>
        </p:txBody>
      </p:sp>
    </p:spTree>
    <p:extLst>
      <p:ext uri="{BB962C8B-B14F-4D97-AF65-F5344CB8AC3E}">
        <p14:creationId xmlns:p14="http://schemas.microsoft.com/office/powerpoint/2010/main" val="1715884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4F3FF-C3C1-C172-F5E1-75F153BC60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E144A3-B38B-84CA-08FC-E3233E4074D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032BF9-A294-6C07-6CA8-5B9A03C797D7}"/>
              </a:ext>
            </a:extLst>
          </p:cNvPr>
          <p:cNvSpPr>
            <a:spLocks noGrp="1"/>
          </p:cNvSpPr>
          <p:nvPr>
            <p:ph type="dt" sz="half" idx="10"/>
          </p:nvPr>
        </p:nvSpPr>
        <p:spPr/>
        <p:txBody>
          <a:bodyPr/>
          <a:lstStyle/>
          <a:p>
            <a:r>
              <a:rPr lang="en-US"/>
              <a:t>July 2024</a:t>
            </a:r>
          </a:p>
        </p:txBody>
      </p:sp>
      <p:sp>
        <p:nvSpPr>
          <p:cNvPr id="5" name="Footer Placeholder 4">
            <a:extLst>
              <a:ext uri="{FF2B5EF4-FFF2-40B4-BE49-F238E27FC236}">
                <a16:creationId xmlns:a16="http://schemas.microsoft.com/office/drawing/2014/main" id="{32CC0E77-9C9B-57DA-5BD9-768CB1F49BB7}"/>
              </a:ext>
            </a:extLst>
          </p:cNvPr>
          <p:cNvSpPr>
            <a:spLocks noGrp="1"/>
          </p:cNvSpPr>
          <p:nvPr>
            <p:ph type="ftr" sz="quarter" idx="11"/>
          </p:nvPr>
        </p:nvSpPr>
        <p:spPr/>
        <p:txBody>
          <a:bodyPr/>
          <a:lstStyle/>
          <a:p>
            <a:r>
              <a:rPr lang="en-US"/>
              <a:t>Prioritized Civil Space Shortfalls - July 2024</a:t>
            </a:r>
          </a:p>
        </p:txBody>
      </p:sp>
      <p:sp>
        <p:nvSpPr>
          <p:cNvPr id="6" name="Slide Number Placeholder 5">
            <a:extLst>
              <a:ext uri="{FF2B5EF4-FFF2-40B4-BE49-F238E27FC236}">
                <a16:creationId xmlns:a16="http://schemas.microsoft.com/office/drawing/2014/main" id="{594F58AC-72AC-5516-9508-45B0BECCA60A}"/>
              </a:ext>
            </a:extLst>
          </p:cNvPr>
          <p:cNvSpPr>
            <a:spLocks noGrp="1"/>
          </p:cNvSpPr>
          <p:nvPr>
            <p:ph type="sldNum" sz="quarter" idx="12"/>
          </p:nvPr>
        </p:nvSpPr>
        <p:spPr/>
        <p:txBody>
          <a:bodyPr/>
          <a:lstStyle/>
          <a:p>
            <a:fld id="{664A267C-1BD7-074A-8DCB-9E6F36782E39}" type="slidenum">
              <a:rPr lang="en-US" smtClean="0"/>
              <a:t>‹#›</a:t>
            </a:fld>
            <a:endParaRPr lang="en-US"/>
          </a:p>
        </p:txBody>
      </p:sp>
    </p:spTree>
    <p:extLst>
      <p:ext uri="{BB962C8B-B14F-4D97-AF65-F5344CB8AC3E}">
        <p14:creationId xmlns:p14="http://schemas.microsoft.com/office/powerpoint/2010/main" val="3740220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03691-9E36-680D-8E55-4D0D1DAE89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232E33-6A34-F910-25A3-8218A83C32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F7BB357-033A-ED03-CCB4-8E76D65F3B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317ED49-016E-6ED5-7296-836CF6AD7E74}"/>
              </a:ext>
            </a:extLst>
          </p:cNvPr>
          <p:cNvSpPr>
            <a:spLocks noGrp="1"/>
          </p:cNvSpPr>
          <p:nvPr>
            <p:ph type="dt" sz="half" idx="10"/>
          </p:nvPr>
        </p:nvSpPr>
        <p:spPr/>
        <p:txBody>
          <a:bodyPr/>
          <a:lstStyle/>
          <a:p>
            <a:r>
              <a:rPr lang="en-US"/>
              <a:t>July 2024</a:t>
            </a:r>
          </a:p>
        </p:txBody>
      </p:sp>
      <p:sp>
        <p:nvSpPr>
          <p:cNvPr id="6" name="Footer Placeholder 5">
            <a:extLst>
              <a:ext uri="{FF2B5EF4-FFF2-40B4-BE49-F238E27FC236}">
                <a16:creationId xmlns:a16="http://schemas.microsoft.com/office/drawing/2014/main" id="{70040C17-C78E-41B1-6CA3-E0CA945FF16D}"/>
              </a:ext>
            </a:extLst>
          </p:cNvPr>
          <p:cNvSpPr>
            <a:spLocks noGrp="1"/>
          </p:cNvSpPr>
          <p:nvPr>
            <p:ph type="ftr" sz="quarter" idx="11"/>
          </p:nvPr>
        </p:nvSpPr>
        <p:spPr/>
        <p:txBody>
          <a:bodyPr/>
          <a:lstStyle/>
          <a:p>
            <a:r>
              <a:rPr lang="en-US"/>
              <a:t>Prioritized Civil Space Shortfalls - July 2024</a:t>
            </a:r>
          </a:p>
        </p:txBody>
      </p:sp>
      <p:sp>
        <p:nvSpPr>
          <p:cNvPr id="7" name="Slide Number Placeholder 6">
            <a:extLst>
              <a:ext uri="{FF2B5EF4-FFF2-40B4-BE49-F238E27FC236}">
                <a16:creationId xmlns:a16="http://schemas.microsoft.com/office/drawing/2014/main" id="{E263D526-9F1D-E467-ABAB-27AAC3149F8F}"/>
              </a:ext>
            </a:extLst>
          </p:cNvPr>
          <p:cNvSpPr>
            <a:spLocks noGrp="1"/>
          </p:cNvSpPr>
          <p:nvPr>
            <p:ph type="sldNum" sz="quarter" idx="12"/>
          </p:nvPr>
        </p:nvSpPr>
        <p:spPr/>
        <p:txBody>
          <a:bodyPr/>
          <a:lstStyle/>
          <a:p>
            <a:fld id="{664A267C-1BD7-074A-8DCB-9E6F36782E39}" type="slidenum">
              <a:rPr lang="en-US" smtClean="0"/>
              <a:t>‹#›</a:t>
            </a:fld>
            <a:endParaRPr lang="en-US"/>
          </a:p>
        </p:txBody>
      </p:sp>
    </p:spTree>
    <p:extLst>
      <p:ext uri="{BB962C8B-B14F-4D97-AF65-F5344CB8AC3E}">
        <p14:creationId xmlns:p14="http://schemas.microsoft.com/office/powerpoint/2010/main" val="252934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3FB7F-C19C-1A91-1647-1DB76C50A56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25826B-37C0-EE46-1C27-738B999C36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B19E9F-02FD-E99D-A740-41534B5961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9D69320-06A2-E1D7-369B-8C51DE368E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9A7763-BBC7-525D-32C5-49393652A1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43E3E5-85DF-A652-1068-DBAA9B6E9484}"/>
              </a:ext>
            </a:extLst>
          </p:cNvPr>
          <p:cNvSpPr>
            <a:spLocks noGrp="1"/>
          </p:cNvSpPr>
          <p:nvPr>
            <p:ph type="dt" sz="half" idx="10"/>
          </p:nvPr>
        </p:nvSpPr>
        <p:spPr/>
        <p:txBody>
          <a:bodyPr/>
          <a:lstStyle/>
          <a:p>
            <a:r>
              <a:rPr lang="en-US"/>
              <a:t>July 2024</a:t>
            </a:r>
          </a:p>
        </p:txBody>
      </p:sp>
      <p:sp>
        <p:nvSpPr>
          <p:cNvPr id="8" name="Footer Placeholder 7">
            <a:extLst>
              <a:ext uri="{FF2B5EF4-FFF2-40B4-BE49-F238E27FC236}">
                <a16:creationId xmlns:a16="http://schemas.microsoft.com/office/drawing/2014/main" id="{8B541F97-A9EA-6A10-15BE-2007427F94A3}"/>
              </a:ext>
            </a:extLst>
          </p:cNvPr>
          <p:cNvSpPr>
            <a:spLocks noGrp="1"/>
          </p:cNvSpPr>
          <p:nvPr>
            <p:ph type="ftr" sz="quarter" idx="11"/>
          </p:nvPr>
        </p:nvSpPr>
        <p:spPr/>
        <p:txBody>
          <a:bodyPr/>
          <a:lstStyle/>
          <a:p>
            <a:r>
              <a:rPr lang="en-US"/>
              <a:t>Prioritized Civil Space Shortfalls - July 2024</a:t>
            </a:r>
          </a:p>
        </p:txBody>
      </p:sp>
      <p:sp>
        <p:nvSpPr>
          <p:cNvPr id="9" name="Slide Number Placeholder 8">
            <a:extLst>
              <a:ext uri="{FF2B5EF4-FFF2-40B4-BE49-F238E27FC236}">
                <a16:creationId xmlns:a16="http://schemas.microsoft.com/office/drawing/2014/main" id="{F7EB3D2E-7155-44FB-FC3E-4079F7DC2A94}"/>
              </a:ext>
            </a:extLst>
          </p:cNvPr>
          <p:cNvSpPr>
            <a:spLocks noGrp="1"/>
          </p:cNvSpPr>
          <p:nvPr>
            <p:ph type="sldNum" sz="quarter" idx="12"/>
          </p:nvPr>
        </p:nvSpPr>
        <p:spPr/>
        <p:txBody>
          <a:bodyPr/>
          <a:lstStyle/>
          <a:p>
            <a:fld id="{664A267C-1BD7-074A-8DCB-9E6F36782E39}" type="slidenum">
              <a:rPr lang="en-US" smtClean="0"/>
              <a:t>‹#›</a:t>
            </a:fld>
            <a:endParaRPr lang="en-US"/>
          </a:p>
        </p:txBody>
      </p:sp>
    </p:spTree>
    <p:extLst>
      <p:ext uri="{BB962C8B-B14F-4D97-AF65-F5344CB8AC3E}">
        <p14:creationId xmlns:p14="http://schemas.microsoft.com/office/powerpoint/2010/main" val="2346018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F8485-A61C-924B-DB73-C8B4D20FEE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E145FB-3367-143E-7C23-DFAF8B6E36A2}"/>
              </a:ext>
            </a:extLst>
          </p:cNvPr>
          <p:cNvSpPr>
            <a:spLocks noGrp="1"/>
          </p:cNvSpPr>
          <p:nvPr>
            <p:ph type="dt" sz="half" idx="10"/>
          </p:nvPr>
        </p:nvSpPr>
        <p:spPr/>
        <p:txBody>
          <a:bodyPr/>
          <a:lstStyle/>
          <a:p>
            <a:r>
              <a:rPr lang="en-US"/>
              <a:t>July 2024</a:t>
            </a:r>
          </a:p>
        </p:txBody>
      </p:sp>
      <p:sp>
        <p:nvSpPr>
          <p:cNvPr id="4" name="Footer Placeholder 3">
            <a:extLst>
              <a:ext uri="{FF2B5EF4-FFF2-40B4-BE49-F238E27FC236}">
                <a16:creationId xmlns:a16="http://schemas.microsoft.com/office/drawing/2014/main" id="{A720340E-D46A-AC31-5D9F-A55F27F731FF}"/>
              </a:ext>
            </a:extLst>
          </p:cNvPr>
          <p:cNvSpPr>
            <a:spLocks noGrp="1"/>
          </p:cNvSpPr>
          <p:nvPr>
            <p:ph type="ftr" sz="quarter" idx="11"/>
          </p:nvPr>
        </p:nvSpPr>
        <p:spPr/>
        <p:txBody>
          <a:bodyPr/>
          <a:lstStyle/>
          <a:p>
            <a:r>
              <a:rPr lang="en-US"/>
              <a:t>Prioritized Civil Space Shortfalls - July 2024</a:t>
            </a:r>
          </a:p>
        </p:txBody>
      </p:sp>
      <p:sp>
        <p:nvSpPr>
          <p:cNvPr id="5" name="Slide Number Placeholder 4">
            <a:extLst>
              <a:ext uri="{FF2B5EF4-FFF2-40B4-BE49-F238E27FC236}">
                <a16:creationId xmlns:a16="http://schemas.microsoft.com/office/drawing/2014/main" id="{33855466-94A7-5A8E-C665-E01493946FC2}"/>
              </a:ext>
            </a:extLst>
          </p:cNvPr>
          <p:cNvSpPr>
            <a:spLocks noGrp="1"/>
          </p:cNvSpPr>
          <p:nvPr>
            <p:ph type="sldNum" sz="quarter" idx="12"/>
          </p:nvPr>
        </p:nvSpPr>
        <p:spPr/>
        <p:txBody>
          <a:bodyPr/>
          <a:lstStyle/>
          <a:p>
            <a:fld id="{664A267C-1BD7-074A-8DCB-9E6F36782E39}" type="slidenum">
              <a:rPr lang="en-US" smtClean="0"/>
              <a:t>‹#›</a:t>
            </a:fld>
            <a:endParaRPr lang="en-US"/>
          </a:p>
        </p:txBody>
      </p:sp>
    </p:spTree>
    <p:extLst>
      <p:ext uri="{BB962C8B-B14F-4D97-AF65-F5344CB8AC3E}">
        <p14:creationId xmlns:p14="http://schemas.microsoft.com/office/powerpoint/2010/main" val="828587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72E572-91AB-B327-F099-EAF9986D75B8}"/>
              </a:ext>
            </a:extLst>
          </p:cNvPr>
          <p:cNvSpPr>
            <a:spLocks noGrp="1"/>
          </p:cNvSpPr>
          <p:nvPr>
            <p:ph type="dt" sz="half" idx="10"/>
          </p:nvPr>
        </p:nvSpPr>
        <p:spPr/>
        <p:txBody>
          <a:bodyPr/>
          <a:lstStyle/>
          <a:p>
            <a:r>
              <a:rPr lang="en-US"/>
              <a:t>July 2024</a:t>
            </a:r>
          </a:p>
        </p:txBody>
      </p:sp>
      <p:sp>
        <p:nvSpPr>
          <p:cNvPr id="3" name="Footer Placeholder 2">
            <a:extLst>
              <a:ext uri="{FF2B5EF4-FFF2-40B4-BE49-F238E27FC236}">
                <a16:creationId xmlns:a16="http://schemas.microsoft.com/office/drawing/2014/main" id="{D722FB9D-D7F9-D52B-A8C0-061EF67EAB96}"/>
              </a:ext>
            </a:extLst>
          </p:cNvPr>
          <p:cNvSpPr>
            <a:spLocks noGrp="1"/>
          </p:cNvSpPr>
          <p:nvPr>
            <p:ph type="ftr" sz="quarter" idx="11"/>
          </p:nvPr>
        </p:nvSpPr>
        <p:spPr/>
        <p:txBody>
          <a:bodyPr/>
          <a:lstStyle/>
          <a:p>
            <a:r>
              <a:rPr lang="en-US"/>
              <a:t>Prioritized Civil Space Shortfalls - July 2024</a:t>
            </a:r>
          </a:p>
        </p:txBody>
      </p:sp>
      <p:sp>
        <p:nvSpPr>
          <p:cNvPr id="4" name="Slide Number Placeholder 3">
            <a:extLst>
              <a:ext uri="{FF2B5EF4-FFF2-40B4-BE49-F238E27FC236}">
                <a16:creationId xmlns:a16="http://schemas.microsoft.com/office/drawing/2014/main" id="{7F21540B-B142-F7C0-1650-F9E22F1749B0}"/>
              </a:ext>
            </a:extLst>
          </p:cNvPr>
          <p:cNvSpPr>
            <a:spLocks noGrp="1"/>
          </p:cNvSpPr>
          <p:nvPr>
            <p:ph type="sldNum" sz="quarter" idx="12"/>
          </p:nvPr>
        </p:nvSpPr>
        <p:spPr/>
        <p:txBody>
          <a:bodyPr/>
          <a:lstStyle/>
          <a:p>
            <a:fld id="{664A267C-1BD7-074A-8DCB-9E6F36782E39}" type="slidenum">
              <a:rPr lang="en-US" smtClean="0"/>
              <a:t>‹#›</a:t>
            </a:fld>
            <a:endParaRPr lang="en-US"/>
          </a:p>
        </p:txBody>
      </p:sp>
    </p:spTree>
    <p:extLst>
      <p:ext uri="{BB962C8B-B14F-4D97-AF65-F5344CB8AC3E}">
        <p14:creationId xmlns:p14="http://schemas.microsoft.com/office/powerpoint/2010/main" val="1632402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7F60A-3223-DC8F-1E70-DA49A647D5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392FFD7-5362-0A96-B821-D1E8BF8769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E226AF8-27B9-07D4-AE35-A1E4F2F25D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4C835A-AF67-D7C6-A429-282BF0323500}"/>
              </a:ext>
            </a:extLst>
          </p:cNvPr>
          <p:cNvSpPr>
            <a:spLocks noGrp="1"/>
          </p:cNvSpPr>
          <p:nvPr>
            <p:ph type="dt" sz="half" idx="10"/>
          </p:nvPr>
        </p:nvSpPr>
        <p:spPr/>
        <p:txBody>
          <a:bodyPr/>
          <a:lstStyle/>
          <a:p>
            <a:r>
              <a:rPr lang="en-US"/>
              <a:t>July 2024</a:t>
            </a:r>
          </a:p>
        </p:txBody>
      </p:sp>
      <p:sp>
        <p:nvSpPr>
          <p:cNvPr id="6" name="Footer Placeholder 5">
            <a:extLst>
              <a:ext uri="{FF2B5EF4-FFF2-40B4-BE49-F238E27FC236}">
                <a16:creationId xmlns:a16="http://schemas.microsoft.com/office/drawing/2014/main" id="{9C83E29E-CB59-91BB-E526-9E56E0A05CE2}"/>
              </a:ext>
            </a:extLst>
          </p:cNvPr>
          <p:cNvSpPr>
            <a:spLocks noGrp="1"/>
          </p:cNvSpPr>
          <p:nvPr>
            <p:ph type="ftr" sz="quarter" idx="11"/>
          </p:nvPr>
        </p:nvSpPr>
        <p:spPr/>
        <p:txBody>
          <a:bodyPr/>
          <a:lstStyle/>
          <a:p>
            <a:r>
              <a:rPr lang="en-US"/>
              <a:t>Prioritized Civil Space Shortfalls - July 2024</a:t>
            </a:r>
          </a:p>
        </p:txBody>
      </p:sp>
      <p:sp>
        <p:nvSpPr>
          <p:cNvPr id="7" name="Slide Number Placeholder 6">
            <a:extLst>
              <a:ext uri="{FF2B5EF4-FFF2-40B4-BE49-F238E27FC236}">
                <a16:creationId xmlns:a16="http://schemas.microsoft.com/office/drawing/2014/main" id="{C66D3733-5522-3CA7-FABE-DD702727A753}"/>
              </a:ext>
            </a:extLst>
          </p:cNvPr>
          <p:cNvSpPr>
            <a:spLocks noGrp="1"/>
          </p:cNvSpPr>
          <p:nvPr>
            <p:ph type="sldNum" sz="quarter" idx="12"/>
          </p:nvPr>
        </p:nvSpPr>
        <p:spPr/>
        <p:txBody>
          <a:bodyPr/>
          <a:lstStyle/>
          <a:p>
            <a:fld id="{664A267C-1BD7-074A-8DCB-9E6F36782E39}" type="slidenum">
              <a:rPr lang="en-US" smtClean="0"/>
              <a:t>‹#›</a:t>
            </a:fld>
            <a:endParaRPr lang="en-US"/>
          </a:p>
        </p:txBody>
      </p:sp>
    </p:spTree>
    <p:extLst>
      <p:ext uri="{BB962C8B-B14F-4D97-AF65-F5344CB8AC3E}">
        <p14:creationId xmlns:p14="http://schemas.microsoft.com/office/powerpoint/2010/main" val="571944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4A447-A414-C526-5C11-035126A36C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21CD85-5E33-0B39-C7BE-1643478F78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AE721D-770B-D6C5-5CBF-869980E9C2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5E953E-CC89-3511-9FBE-F5D0EA38C265}"/>
              </a:ext>
            </a:extLst>
          </p:cNvPr>
          <p:cNvSpPr>
            <a:spLocks noGrp="1"/>
          </p:cNvSpPr>
          <p:nvPr>
            <p:ph type="dt" sz="half" idx="10"/>
          </p:nvPr>
        </p:nvSpPr>
        <p:spPr/>
        <p:txBody>
          <a:bodyPr/>
          <a:lstStyle/>
          <a:p>
            <a:r>
              <a:rPr lang="en-US"/>
              <a:t>July 2024</a:t>
            </a:r>
          </a:p>
        </p:txBody>
      </p:sp>
      <p:sp>
        <p:nvSpPr>
          <p:cNvPr id="6" name="Footer Placeholder 5">
            <a:extLst>
              <a:ext uri="{FF2B5EF4-FFF2-40B4-BE49-F238E27FC236}">
                <a16:creationId xmlns:a16="http://schemas.microsoft.com/office/drawing/2014/main" id="{08D73359-D135-E57E-66A1-DA7F30343691}"/>
              </a:ext>
            </a:extLst>
          </p:cNvPr>
          <p:cNvSpPr>
            <a:spLocks noGrp="1"/>
          </p:cNvSpPr>
          <p:nvPr>
            <p:ph type="ftr" sz="quarter" idx="11"/>
          </p:nvPr>
        </p:nvSpPr>
        <p:spPr/>
        <p:txBody>
          <a:bodyPr/>
          <a:lstStyle/>
          <a:p>
            <a:r>
              <a:rPr lang="en-US"/>
              <a:t>Prioritized Civil Space Shortfalls - July 2024</a:t>
            </a:r>
          </a:p>
        </p:txBody>
      </p:sp>
      <p:sp>
        <p:nvSpPr>
          <p:cNvPr id="7" name="Slide Number Placeholder 6">
            <a:extLst>
              <a:ext uri="{FF2B5EF4-FFF2-40B4-BE49-F238E27FC236}">
                <a16:creationId xmlns:a16="http://schemas.microsoft.com/office/drawing/2014/main" id="{489F4CDA-2FEE-092B-A632-87C88B2572E9}"/>
              </a:ext>
            </a:extLst>
          </p:cNvPr>
          <p:cNvSpPr>
            <a:spLocks noGrp="1"/>
          </p:cNvSpPr>
          <p:nvPr>
            <p:ph type="sldNum" sz="quarter" idx="12"/>
          </p:nvPr>
        </p:nvSpPr>
        <p:spPr/>
        <p:txBody>
          <a:bodyPr/>
          <a:lstStyle/>
          <a:p>
            <a:fld id="{664A267C-1BD7-074A-8DCB-9E6F36782E39}" type="slidenum">
              <a:rPr lang="en-US" smtClean="0"/>
              <a:t>‹#›</a:t>
            </a:fld>
            <a:endParaRPr lang="en-US"/>
          </a:p>
        </p:txBody>
      </p:sp>
    </p:spTree>
    <p:extLst>
      <p:ext uri="{BB962C8B-B14F-4D97-AF65-F5344CB8AC3E}">
        <p14:creationId xmlns:p14="http://schemas.microsoft.com/office/powerpoint/2010/main" val="79950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36370-A50B-6114-BAB9-8FC0C49155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CBE445B-A2B9-48B8-1B57-B62A9F423D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4B0CD5-8B99-B7DF-2B36-C7ACF12257FA}"/>
              </a:ext>
            </a:extLst>
          </p:cNvPr>
          <p:cNvSpPr>
            <a:spLocks noGrp="1"/>
          </p:cNvSpPr>
          <p:nvPr>
            <p:ph type="dt" sz="half" idx="10"/>
          </p:nvPr>
        </p:nvSpPr>
        <p:spPr/>
        <p:txBody>
          <a:bodyPr/>
          <a:lstStyle/>
          <a:p>
            <a:r>
              <a:rPr lang="en-US"/>
              <a:t>July 2024</a:t>
            </a:r>
          </a:p>
        </p:txBody>
      </p:sp>
      <p:sp>
        <p:nvSpPr>
          <p:cNvPr id="5" name="Footer Placeholder 4">
            <a:extLst>
              <a:ext uri="{FF2B5EF4-FFF2-40B4-BE49-F238E27FC236}">
                <a16:creationId xmlns:a16="http://schemas.microsoft.com/office/drawing/2014/main" id="{0C9A4DAF-5981-C769-34C6-7CDFD2D8C697}"/>
              </a:ext>
            </a:extLst>
          </p:cNvPr>
          <p:cNvSpPr>
            <a:spLocks noGrp="1"/>
          </p:cNvSpPr>
          <p:nvPr>
            <p:ph type="ftr" sz="quarter" idx="11"/>
          </p:nvPr>
        </p:nvSpPr>
        <p:spPr/>
        <p:txBody>
          <a:bodyPr/>
          <a:lstStyle/>
          <a:p>
            <a:r>
              <a:rPr lang="en-US"/>
              <a:t>Prioritized Civil Space Shortfalls - July 2024</a:t>
            </a:r>
          </a:p>
        </p:txBody>
      </p:sp>
      <p:sp>
        <p:nvSpPr>
          <p:cNvPr id="6" name="Slide Number Placeholder 5">
            <a:extLst>
              <a:ext uri="{FF2B5EF4-FFF2-40B4-BE49-F238E27FC236}">
                <a16:creationId xmlns:a16="http://schemas.microsoft.com/office/drawing/2014/main" id="{4E20EAA4-FC47-BF24-576F-D85C1BD8DFB5}"/>
              </a:ext>
            </a:extLst>
          </p:cNvPr>
          <p:cNvSpPr>
            <a:spLocks noGrp="1"/>
          </p:cNvSpPr>
          <p:nvPr>
            <p:ph type="sldNum" sz="quarter" idx="12"/>
          </p:nvPr>
        </p:nvSpPr>
        <p:spPr/>
        <p:txBody>
          <a:bodyPr/>
          <a:lstStyle/>
          <a:p>
            <a:fld id="{664A267C-1BD7-074A-8DCB-9E6F36782E39}" type="slidenum">
              <a:rPr lang="en-US" smtClean="0"/>
              <a:t>‹#›</a:t>
            </a:fld>
            <a:endParaRPr lang="en-US"/>
          </a:p>
        </p:txBody>
      </p:sp>
    </p:spTree>
    <p:extLst>
      <p:ext uri="{BB962C8B-B14F-4D97-AF65-F5344CB8AC3E}">
        <p14:creationId xmlns:p14="http://schemas.microsoft.com/office/powerpoint/2010/main" val="1664828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7DF31D-FD19-B1E3-CDAA-0C73C72E5E3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114544D-35D2-C564-8C01-52102B92737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1D2E3E-8B7C-A8C6-478C-F0D015222E9E}"/>
              </a:ext>
            </a:extLst>
          </p:cNvPr>
          <p:cNvSpPr>
            <a:spLocks noGrp="1"/>
          </p:cNvSpPr>
          <p:nvPr>
            <p:ph type="dt" sz="half" idx="10"/>
          </p:nvPr>
        </p:nvSpPr>
        <p:spPr/>
        <p:txBody>
          <a:bodyPr/>
          <a:lstStyle/>
          <a:p>
            <a:r>
              <a:rPr lang="en-US"/>
              <a:t>July 2024</a:t>
            </a:r>
          </a:p>
        </p:txBody>
      </p:sp>
      <p:sp>
        <p:nvSpPr>
          <p:cNvPr id="5" name="Footer Placeholder 4">
            <a:extLst>
              <a:ext uri="{FF2B5EF4-FFF2-40B4-BE49-F238E27FC236}">
                <a16:creationId xmlns:a16="http://schemas.microsoft.com/office/drawing/2014/main" id="{AE6CB5E9-32D1-2BAA-9DC7-E28CCB33E7E2}"/>
              </a:ext>
            </a:extLst>
          </p:cNvPr>
          <p:cNvSpPr>
            <a:spLocks noGrp="1"/>
          </p:cNvSpPr>
          <p:nvPr>
            <p:ph type="ftr" sz="quarter" idx="11"/>
          </p:nvPr>
        </p:nvSpPr>
        <p:spPr/>
        <p:txBody>
          <a:bodyPr/>
          <a:lstStyle/>
          <a:p>
            <a:r>
              <a:rPr lang="en-US"/>
              <a:t>Prioritized Civil Space Shortfalls - July 2024</a:t>
            </a:r>
          </a:p>
        </p:txBody>
      </p:sp>
      <p:sp>
        <p:nvSpPr>
          <p:cNvPr id="6" name="Slide Number Placeholder 5">
            <a:extLst>
              <a:ext uri="{FF2B5EF4-FFF2-40B4-BE49-F238E27FC236}">
                <a16:creationId xmlns:a16="http://schemas.microsoft.com/office/drawing/2014/main" id="{54F238B1-B936-A622-50F2-593C54FEB26C}"/>
              </a:ext>
            </a:extLst>
          </p:cNvPr>
          <p:cNvSpPr>
            <a:spLocks noGrp="1"/>
          </p:cNvSpPr>
          <p:nvPr>
            <p:ph type="sldNum" sz="quarter" idx="12"/>
          </p:nvPr>
        </p:nvSpPr>
        <p:spPr/>
        <p:txBody>
          <a:bodyPr/>
          <a:lstStyle/>
          <a:p>
            <a:fld id="{664A267C-1BD7-074A-8DCB-9E6F36782E39}" type="slidenum">
              <a:rPr lang="en-US" smtClean="0"/>
              <a:t>‹#›</a:t>
            </a:fld>
            <a:endParaRPr lang="en-US"/>
          </a:p>
        </p:txBody>
      </p:sp>
    </p:spTree>
    <p:extLst>
      <p:ext uri="{BB962C8B-B14F-4D97-AF65-F5344CB8AC3E}">
        <p14:creationId xmlns:p14="http://schemas.microsoft.com/office/powerpoint/2010/main" val="6998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0831B2E-9EE0-22DE-7F90-DE6682113D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descr="A planet and the moon&#10;&#10;Description automatically generated">
            <a:extLst>
              <a:ext uri="{FF2B5EF4-FFF2-40B4-BE49-F238E27FC236}">
                <a16:creationId xmlns:a16="http://schemas.microsoft.com/office/drawing/2014/main" id="{B797217D-45CD-2506-0EB4-310623B328F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descr="A logo with a black background&#10;&#10;Description automatically generated">
            <a:extLst>
              <a:ext uri="{FF2B5EF4-FFF2-40B4-BE49-F238E27FC236}">
                <a16:creationId xmlns:a16="http://schemas.microsoft.com/office/drawing/2014/main" id="{5EBA5300-B504-F0F4-382D-89D6956994BC}"/>
              </a:ext>
            </a:extLst>
          </p:cNvPr>
          <p:cNvPicPr>
            <a:picLocks noChangeAspect="1"/>
          </p:cNvPicPr>
          <p:nvPr userDrawn="1"/>
        </p:nvPicPr>
        <p:blipFill>
          <a:blip r:embed="rId3"/>
          <a:stretch>
            <a:fillRect/>
          </a:stretch>
        </p:blipFill>
        <p:spPr>
          <a:xfrm>
            <a:off x="10875894" y="283542"/>
            <a:ext cx="876300" cy="730250"/>
          </a:xfrm>
          <a:prstGeom prst="rect">
            <a:avLst/>
          </a:prstGeom>
        </p:spPr>
      </p:pic>
      <p:sp>
        <p:nvSpPr>
          <p:cNvPr id="9" name="TextBox 8">
            <a:extLst>
              <a:ext uri="{FF2B5EF4-FFF2-40B4-BE49-F238E27FC236}">
                <a16:creationId xmlns:a16="http://schemas.microsoft.com/office/drawing/2014/main" id="{7F31C4F3-4098-62E7-B0BA-A231336268EA}"/>
              </a:ext>
            </a:extLst>
          </p:cNvPr>
          <p:cNvSpPr txBox="1"/>
          <p:nvPr userDrawn="1"/>
        </p:nvSpPr>
        <p:spPr>
          <a:xfrm>
            <a:off x="395478" y="6349354"/>
            <a:ext cx="934871" cy="230832"/>
          </a:xfrm>
          <a:prstGeom prst="rect">
            <a:avLst/>
          </a:prstGeom>
          <a:noFill/>
        </p:spPr>
        <p:txBody>
          <a:bodyPr wrap="none" rtlCol="0">
            <a:spAutoFit/>
          </a:bodyPr>
          <a:lstStyle/>
          <a:p>
            <a:r>
              <a:rPr lang="en-US" sz="900" err="1">
                <a:solidFill>
                  <a:schemeClr val="bg1"/>
                </a:solidFill>
                <a:latin typeface="Helvetica" pitchFamily="2" charset="0"/>
              </a:rPr>
              <a:t>www.nasa.gov</a:t>
            </a:r>
            <a:endParaRPr lang="en-US" sz="900">
              <a:solidFill>
                <a:schemeClr val="bg1"/>
              </a:solidFill>
              <a:latin typeface="Helvetica" pitchFamily="2" charset="0"/>
            </a:endParaRPr>
          </a:p>
        </p:txBody>
      </p:sp>
      <p:sp>
        <p:nvSpPr>
          <p:cNvPr id="10" name="TextBox 9">
            <a:extLst>
              <a:ext uri="{FF2B5EF4-FFF2-40B4-BE49-F238E27FC236}">
                <a16:creationId xmlns:a16="http://schemas.microsoft.com/office/drawing/2014/main" id="{5890E26D-51FD-BC6F-A164-BDB8D62EE0C1}"/>
              </a:ext>
            </a:extLst>
          </p:cNvPr>
          <p:cNvSpPr txBox="1"/>
          <p:nvPr userDrawn="1"/>
        </p:nvSpPr>
        <p:spPr>
          <a:xfrm>
            <a:off x="9260779" y="488301"/>
            <a:ext cx="1473480" cy="369332"/>
          </a:xfrm>
          <a:prstGeom prst="rect">
            <a:avLst/>
          </a:prstGeom>
          <a:noFill/>
        </p:spPr>
        <p:txBody>
          <a:bodyPr wrap="none" rtlCol="0">
            <a:spAutoFit/>
          </a:bodyPr>
          <a:lstStyle/>
          <a:p>
            <a:pPr algn="r"/>
            <a:r>
              <a:rPr lang="en-US" sz="900">
                <a:solidFill>
                  <a:schemeClr val="bg1"/>
                </a:solidFill>
                <a:latin typeface="Helvetica" pitchFamily="2" charset="0"/>
              </a:rPr>
              <a:t>National Aeronautics and</a:t>
            </a:r>
          </a:p>
          <a:p>
            <a:pPr algn="r"/>
            <a:r>
              <a:rPr lang="en-US" sz="900">
                <a:solidFill>
                  <a:schemeClr val="bg1"/>
                </a:solidFill>
                <a:latin typeface="Helvetica" pitchFamily="2" charset="0"/>
              </a:rPr>
              <a:t>Space Administration</a:t>
            </a:r>
          </a:p>
        </p:txBody>
      </p:sp>
      <p:cxnSp>
        <p:nvCxnSpPr>
          <p:cNvPr id="11" name="Straight Connector 10">
            <a:extLst>
              <a:ext uri="{FF2B5EF4-FFF2-40B4-BE49-F238E27FC236}">
                <a16:creationId xmlns:a16="http://schemas.microsoft.com/office/drawing/2014/main" id="{58A4C3F8-CFCB-B8D6-045D-4D48377F95C8}"/>
              </a:ext>
            </a:extLst>
          </p:cNvPr>
          <p:cNvCxnSpPr>
            <a:cxnSpLocks/>
          </p:cNvCxnSpPr>
          <p:nvPr userDrawn="1"/>
        </p:nvCxnSpPr>
        <p:spPr>
          <a:xfrm>
            <a:off x="10784662" y="295485"/>
            <a:ext cx="0" cy="730250"/>
          </a:xfrm>
          <a:prstGeom prst="line">
            <a:avLst/>
          </a:prstGeom>
          <a:ln w="635">
            <a:solidFill>
              <a:schemeClr val="bg1">
                <a:alpha val="53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842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16E25A-1883-F0AD-73D6-AE4115591D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00CE7D-3447-2E98-D2AA-500520C6B7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07C407-740C-00B1-1BDA-EA0B1E7E1F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r>
              <a:rPr lang="en-US"/>
              <a:t>July 2024</a:t>
            </a:r>
          </a:p>
        </p:txBody>
      </p:sp>
      <p:sp>
        <p:nvSpPr>
          <p:cNvPr id="5" name="Footer Placeholder 4">
            <a:extLst>
              <a:ext uri="{FF2B5EF4-FFF2-40B4-BE49-F238E27FC236}">
                <a16:creationId xmlns:a16="http://schemas.microsoft.com/office/drawing/2014/main" id="{65A070B4-0C9C-5077-E837-9C4D9289E4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Prioritized Civil Space Shortfalls - July 2024</a:t>
            </a:r>
          </a:p>
        </p:txBody>
      </p:sp>
      <p:sp>
        <p:nvSpPr>
          <p:cNvPr id="6" name="Slide Number Placeholder 5">
            <a:extLst>
              <a:ext uri="{FF2B5EF4-FFF2-40B4-BE49-F238E27FC236}">
                <a16:creationId xmlns:a16="http://schemas.microsoft.com/office/drawing/2014/main" id="{F88C1DCB-9F75-3320-99E7-8EA3F0A062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64A267C-1BD7-074A-8DCB-9E6F36782E39}" type="slidenum">
              <a:rPr lang="en-US" smtClean="0"/>
              <a:t>‹#›</a:t>
            </a:fld>
            <a:endParaRPr lang="en-US"/>
          </a:p>
        </p:txBody>
      </p:sp>
    </p:spTree>
    <p:extLst>
      <p:ext uri="{BB962C8B-B14F-4D97-AF65-F5344CB8AC3E}">
        <p14:creationId xmlns:p14="http://schemas.microsoft.com/office/powerpoint/2010/main" val="34182248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notesSlide" Target="../notesSlides/notesSlide3.xml"/><Relationship Id="rId16" Type="http://schemas.openxmlformats.org/officeDocument/2006/relationships/image" Target="../media/image18.png"/><Relationship Id="rId20" Type="http://schemas.openxmlformats.org/officeDocument/2006/relationships/image" Target="../media/image22.sv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emf"/><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emf"/><Relationship Id="rId19"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image" Target="../media/image11.emf"/><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hyperlink" Target="http://www.nasa.gov/civilspaceshortfall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mailto:hq-techport@mail.nasa.gov" TargetMode="Externa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D249240-1046-DBD7-AB6D-566BFBF3741F}"/>
              </a:ext>
            </a:extLst>
          </p:cNvPr>
          <p:cNvSpPr txBox="1"/>
          <p:nvPr/>
        </p:nvSpPr>
        <p:spPr>
          <a:xfrm>
            <a:off x="6112610" y="4036196"/>
            <a:ext cx="5623655" cy="1077218"/>
          </a:xfrm>
          <a:prstGeom prst="rect">
            <a:avLst/>
          </a:prstGeom>
          <a:noFill/>
        </p:spPr>
        <p:txBody>
          <a:bodyPr wrap="none" rtlCol="0">
            <a:spAutoFit/>
          </a:bodyPr>
          <a:lstStyle/>
          <a:p>
            <a:pPr algn="r" rtl="0" fontAlgn="base">
              <a:spcAft>
                <a:spcPts val="600"/>
              </a:spcAft>
            </a:pPr>
            <a:r>
              <a:rPr lang="en-US" b="0" i="0" u="none" strike="noStrike" dirty="0">
                <a:solidFill>
                  <a:schemeClr val="bg1"/>
                </a:solidFill>
                <a:effectLst>
                  <a:outerShdw blurRad="50800" dist="38100" dir="2700000" algn="tl" rotWithShape="0">
                    <a:prstClr val="black">
                      <a:alpha val="40000"/>
                    </a:prstClr>
                  </a:outerShdw>
                </a:effectLst>
                <a:latin typeface="Helvetica" pitchFamily="2" charset="0"/>
              </a:rPr>
              <a:t>NASA’s Space Technology Mission Directorate</a:t>
            </a:r>
            <a:r>
              <a:rPr lang="en-US" b="0" i="0" dirty="0">
                <a:solidFill>
                  <a:schemeClr val="bg1"/>
                </a:solidFill>
                <a:effectLst>
                  <a:outerShdw blurRad="50800" dist="38100" dir="2700000" algn="tl" rotWithShape="0">
                    <a:prstClr val="black">
                      <a:alpha val="40000"/>
                    </a:prstClr>
                  </a:outerShdw>
                </a:effectLst>
                <a:latin typeface="Helvetica" pitchFamily="2" charset="0"/>
              </a:rPr>
              <a:t>​</a:t>
            </a:r>
          </a:p>
          <a:p>
            <a:pPr algn="r" rtl="0" fontAlgn="base">
              <a:spcAft>
                <a:spcPts val="600"/>
              </a:spcAft>
            </a:pPr>
            <a:r>
              <a:rPr lang="en-US" b="0" i="0" u="none" strike="noStrike" dirty="0">
                <a:solidFill>
                  <a:schemeClr val="bg1"/>
                </a:solidFill>
                <a:effectLst>
                  <a:outerShdw blurRad="50800" dist="38100" dir="2700000" algn="tl" rotWithShape="0">
                    <a:prstClr val="black">
                      <a:alpha val="40000"/>
                    </a:prstClr>
                  </a:outerShdw>
                </a:effectLst>
                <a:latin typeface="Helvetica" pitchFamily="2" charset="0"/>
              </a:rPr>
              <a:t>July 2024</a:t>
            </a:r>
            <a:endParaRPr lang="en-US" b="0" i="0" dirty="0">
              <a:solidFill>
                <a:schemeClr val="bg1"/>
              </a:solidFill>
              <a:effectLst>
                <a:outerShdw blurRad="50800" dist="38100" dir="2700000" algn="tl" rotWithShape="0">
                  <a:prstClr val="black">
                    <a:alpha val="40000"/>
                  </a:prstClr>
                </a:outerShdw>
              </a:effectLst>
              <a:latin typeface="Helvetica" pitchFamily="2" charset="0"/>
            </a:endParaRPr>
          </a:p>
          <a:p>
            <a:endParaRPr lang="en-US" dirty="0">
              <a:solidFill>
                <a:schemeClr val="bg1"/>
              </a:solidFill>
              <a:effectLst>
                <a:outerShdw blurRad="50800" dist="38100" dir="2700000" algn="tl" rotWithShape="0">
                  <a:prstClr val="black">
                    <a:alpha val="40000"/>
                  </a:prstClr>
                </a:outerShdw>
              </a:effectLst>
              <a:latin typeface="Helvetica" pitchFamily="2" charset="0"/>
            </a:endParaRPr>
          </a:p>
        </p:txBody>
      </p:sp>
      <p:sp>
        <p:nvSpPr>
          <p:cNvPr id="2" name="TextBox 1">
            <a:extLst>
              <a:ext uri="{FF2B5EF4-FFF2-40B4-BE49-F238E27FC236}">
                <a16:creationId xmlns:a16="http://schemas.microsoft.com/office/drawing/2014/main" id="{BDA9BB0B-C531-77C2-0F40-A971F293D381}"/>
              </a:ext>
            </a:extLst>
          </p:cNvPr>
          <p:cNvSpPr txBox="1"/>
          <p:nvPr/>
        </p:nvSpPr>
        <p:spPr>
          <a:xfrm>
            <a:off x="9127858" y="3547932"/>
            <a:ext cx="2608407" cy="369332"/>
          </a:xfrm>
          <a:prstGeom prst="rect">
            <a:avLst/>
          </a:prstGeom>
          <a:noFill/>
        </p:spPr>
        <p:txBody>
          <a:bodyPr wrap="none" rtlCol="0">
            <a:spAutoFit/>
          </a:bodyPr>
          <a:lstStyle/>
          <a:p>
            <a:pPr algn="r"/>
            <a:r>
              <a:rPr lang="en-US" dirty="0">
                <a:solidFill>
                  <a:schemeClr val="bg1"/>
                </a:solidFill>
                <a:effectLst>
                  <a:outerShdw blurRad="50800" dist="38100" dir="2700000" algn="tl" rotWithShape="0">
                    <a:prstClr val="black">
                      <a:alpha val="40000"/>
                    </a:prstClr>
                  </a:outerShdw>
                </a:effectLst>
                <a:latin typeface="Helvetica" pitchFamily="2" charset="0"/>
              </a:rPr>
              <a:t>2024 Feedback Results</a:t>
            </a:r>
          </a:p>
        </p:txBody>
      </p:sp>
      <p:sp>
        <p:nvSpPr>
          <p:cNvPr id="5" name="Title 4">
            <a:extLst>
              <a:ext uri="{FF2B5EF4-FFF2-40B4-BE49-F238E27FC236}">
                <a16:creationId xmlns:a16="http://schemas.microsoft.com/office/drawing/2014/main" id="{E34122F3-E3EB-A7CB-410B-6A2FFBE8DBB5}"/>
              </a:ext>
            </a:extLst>
          </p:cNvPr>
          <p:cNvSpPr txBox="1">
            <a:spLocks noGrp="1"/>
          </p:cNvSpPr>
          <p:nvPr>
            <p:ph type="title" idx="4294967295"/>
          </p:nvPr>
        </p:nvSpPr>
        <p:spPr>
          <a:xfrm>
            <a:off x="3194147" y="2474893"/>
            <a:ext cx="8542118"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outerShdw blurRad="50800" dist="38100" dir="2700000" algn="tl" rotWithShape="0">
                    <a:prstClr val="black">
                      <a:alpha val="40000"/>
                    </a:prstClr>
                  </a:outerShdw>
                </a:effectLst>
                <a:uLnTx/>
                <a:uFillTx/>
                <a:latin typeface="Helvetica Neue" charset="0"/>
                <a:ea typeface="Helvetica Neue" charset="0"/>
                <a:cs typeface="Helvetica Neue" charset="0"/>
              </a:rPr>
              <a:t>Stakeholder Webinar: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outerShdw blurRad="50800" dist="38100" dir="2700000" algn="tl" rotWithShape="0">
                    <a:prstClr val="black">
                      <a:alpha val="40000"/>
                    </a:prstClr>
                  </a:outerShdw>
                </a:effectLst>
                <a:uLnTx/>
                <a:uFillTx/>
                <a:latin typeface="Helvetica Neue" charset="0"/>
                <a:ea typeface="Helvetica Neue" charset="0"/>
                <a:cs typeface="Helvetica Neue" charset="0"/>
              </a:rPr>
              <a:t>Civil Space Shortfall Ranking</a:t>
            </a:r>
          </a:p>
        </p:txBody>
      </p:sp>
    </p:spTree>
    <p:extLst>
      <p:ext uri="{BB962C8B-B14F-4D97-AF65-F5344CB8AC3E}">
        <p14:creationId xmlns:p14="http://schemas.microsoft.com/office/powerpoint/2010/main" val="1823275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Number Placeholder 18">
            <a:extLst>
              <a:ext uri="{FF2B5EF4-FFF2-40B4-BE49-F238E27FC236}">
                <a16:creationId xmlns:a16="http://schemas.microsoft.com/office/drawing/2014/main" id="{277A7D4E-895F-1F19-D003-C5CD43D605D4}"/>
              </a:ext>
            </a:extLst>
          </p:cNvPr>
          <p:cNvSpPr>
            <a:spLocks noGrp="1"/>
          </p:cNvSpPr>
          <p:nvPr>
            <p:ph type="sldNum" sz="quarter" idx="12"/>
          </p:nvPr>
        </p:nvSpPr>
        <p:spPr>
          <a:xfrm>
            <a:off x="8615374" y="6434260"/>
            <a:ext cx="2743200" cy="365125"/>
          </a:xfrm>
        </p:spPr>
        <p:txBody>
          <a:bodyPr/>
          <a:lstStyle/>
          <a:p>
            <a:fld id="{664A267C-1BD7-074A-8DCB-9E6F36782E39}" type="slidenum">
              <a:rPr lang="en-US" smtClean="0">
                <a:solidFill>
                  <a:schemeClr val="bg1">
                    <a:lumMod val="85000"/>
                  </a:schemeClr>
                </a:solidFill>
              </a:rPr>
              <a:t>2</a:t>
            </a:fld>
            <a:endParaRPr lang="en-US">
              <a:solidFill>
                <a:schemeClr val="bg1">
                  <a:lumMod val="85000"/>
                </a:schemeClr>
              </a:solidFill>
            </a:endParaRPr>
          </a:p>
        </p:txBody>
      </p:sp>
      <p:sp>
        <p:nvSpPr>
          <p:cNvPr id="21" name="Footer Placeholder 20">
            <a:extLst>
              <a:ext uri="{FF2B5EF4-FFF2-40B4-BE49-F238E27FC236}">
                <a16:creationId xmlns:a16="http://schemas.microsoft.com/office/drawing/2014/main" id="{DEDB792D-1DA4-2C17-B32C-3DA982DCF528}"/>
              </a:ext>
            </a:extLst>
          </p:cNvPr>
          <p:cNvSpPr txBox="1">
            <a:spLocks/>
          </p:cNvSpPr>
          <p:nvPr/>
        </p:nvSpPr>
        <p:spPr>
          <a:xfrm>
            <a:off x="4038600" y="643426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lumMod val="85000"/>
                  </a:schemeClr>
                </a:solidFill>
                <a:latin typeface="Arial" panose="020B0604020202020204" pitchFamily="34" charset="0"/>
                <a:cs typeface="Arial" panose="020B0604020202020204" pitchFamily="34" charset="0"/>
              </a:rPr>
              <a:t>Civil Space Shortfall Ranking</a:t>
            </a:r>
          </a:p>
        </p:txBody>
      </p:sp>
      <p:sp>
        <p:nvSpPr>
          <p:cNvPr id="23" name="Date Placeholder 15">
            <a:extLst>
              <a:ext uri="{FF2B5EF4-FFF2-40B4-BE49-F238E27FC236}">
                <a16:creationId xmlns:a16="http://schemas.microsoft.com/office/drawing/2014/main" id="{10978273-7634-A506-F538-8160E68191A1}"/>
              </a:ext>
            </a:extLst>
          </p:cNvPr>
          <p:cNvSpPr>
            <a:spLocks noGrp="1"/>
          </p:cNvSpPr>
          <p:nvPr>
            <p:ph type="dt" sz="half" idx="10"/>
          </p:nvPr>
        </p:nvSpPr>
        <p:spPr>
          <a:xfrm>
            <a:off x="833426" y="6434259"/>
            <a:ext cx="2743200" cy="365125"/>
          </a:xfrm>
        </p:spPr>
        <p:txBody>
          <a:bodyPr/>
          <a:lstStyle/>
          <a:p>
            <a:r>
              <a:rPr lang="en-US">
                <a:solidFill>
                  <a:schemeClr val="bg1">
                    <a:lumMod val="85000"/>
                  </a:schemeClr>
                </a:solidFill>
                <a:latin typeface="Arial" panose="020B0604020202020204" pitchFamily="34" charset="0"/>
                <a:cs typeface="Arial" panose="020B0604020202020204" pitchFamily="34" charset="0"/>
              </a:rPr>
              <a:t>July 2024</a:t>
            </a:r>
          </a:p>
        </p:txBody>
      </p:sp>
      <p:sp>
        <p:nvSpPr>
          <p:cNvPr id="14" name="TextBox 13">
            <a:extLst>
              <a:ext uri="{FF2B5EF4-FFF2-40B4-BE49-F238E27FC236}">
                <a16:creationId xmlns:a16="http://schemas.microsoft.com/office/drawing/2014/main" id="{7DF9575C-5F1F-7CF5-0298-2EDA977168E4}"/>
              </a:ext>
            </a:extLst>
          </p:cNvPr>
          <p:cNvSpPr txBox="1"/>
          <p:nvPr/>
        </p:nvSpPr>
        <p:spPr>
          <a:xfrm>
            <a:off x="331502" y="5514215"/>
            <a:ext cx="11625146" cy="569387"/>
          </a:xfrm>
          <a:prstGeom prst="rect">
            <a:avLst/>
          </a:prstGeom>
          <a:noFill/>
        </p:spPr>
        <p:txBody>
          <a:bodyPr wrap="square" lIns="91440" tIns="45720" rIns="91440" bIns="45720" rtlCol="0" anchor="t">
            <a:spAutoFit/>
          </a:bodyPr>
          <a:lstStyle/>
          <a:p>
            <a:r>
              <a:rPr lang="en-US" sz="1550" dirty="0">
                <a:solidFill>
                  <a:srgbClr val="7F7F7F"/>
                </a:solidFill>
                <a:latin typeface="Arial"/>
                <a:cs typeface="Arial"/>
              </a:rPr>
              <a:t>Submissions scored the shortfalls with either:</a:t>
            </a:r>
          </a:p>
          <a:p>
            <a:pPr marL="742950" lvl="1" indent="-285750">
              <a:buFont typeface="Arial" panose="020B0604020202020204" pitchFamily="34" charset="0"/>
              <a:buChar char="•"/>
            </a:pPr>
            <a:r>
              <a:rPr lang="en-US" sz="1550" dirty="0">
                <a:solidFill>
                  <a:srgbClr val="7F7F7F"/>
                </a:solidFill>
                <a:latin typeface="Arial"/>
                <a:cs typeface="Arial"/>
              </a:rPr>
              <a:t>0, 1, 3, 5, 7, 9, N/A (blanks were treated as N/A)</a:t>
            </a:r>
          </a:p>
        </p:txBody>
      </p:sp>
      <p:grpSp>
        <p:nvGrpSpPr>
          <p:cNvPr id="11" name="Group 10" descr="A screenshot of a NASA website with the heading &quot;NASA Technology Shortfall Feedback Opportunity.&quot; A mostly blue cartoon-style visual on the website shows a person building a bridge between two cliffs out of gears. The person, standing on the right, is lowering a red gear into place to complete the bridge.">
            <a:extLst>
              <a:ext uri="{FF2B5EF4-FFF2-40B4-BE49-F238E27FC236}">
                <a16:creationId xmlns:a16="http://schemas.microsoft.com/office/drawing/2014/main" id="{9E3F0BD9-4ADC-7632-B5AF-08F1355D9073}"/>
              </a:ext>
            </a:extLst>
          </p:cNvPr>
          <p:cNvGrpSpPr/>
          <p:nvPr/>
        </p:nvGrpSpPr>
        <p:grpSpPr>
          <a:xfrm>
            <a:off x="6190039" y="2133591"/>
            <a:ext cx="4850671" cy="3405254"/>
            <a:chOff x="6190039" y="2133591"/>
            <a:chExt cx="4850671" cy="3405254"/>
          </a:xfrm>
        </p:grpSpPr>
        <p:sp>
          <p:nvSpPr>
            <p:cNvPr id="16" name="Rectangle 15">
              <a:extLst>
                <a:ext uri="{FF2B5EF4-FFF2-40B4-BE49-F238E27FC236}">
                  <a16:creationId xmlns:a16="http://schemas.microsoft.com/office/drawing/2014/main" id="{351B8BE5-0395-D0D9-3E50-928B3866CA92}"/>
                </a:ext>
              </a:extLst>
            </p:cNvPr>
            <p:cNvSpPr/>
            <p:nvPr/>
          </p:nvSpPr>
          <p:spPr>
            <a:xfrm>
              <a:off x="6190039" y="4724315"/>
              <a:ext cx="4850669" cy="589681"/>
            </a:xfrm>
            <a:prstGeom prst="rect">
              <a:avLst/>
            </a:prstGeom>
            <a:ln>
              <a:solidFill>
                <a:srgbClr val="1460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4AC6A72A-BE1C-69A3-8C78-EA7B8A380FB9}"/>
                </a:ext>
              </a:extLst>
            </p:cNvPr>
            <p:cNvSpPr txBox="1">
              <a:spLocks/>
            </p:cNvSpPr>
            <p:nvPr/>
          </p:nvSpPr>
          <p:spPr>
            <a:xfrm>
              <a:off x="6190040" y="4749717"/>
              <a:ext cx="4850668" cy="78912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a:solidFill>
                    <a:schemeClr val="bg1"/>
                  </a:solidFill>
                </a:rPr>
                <a:t>NASA Spark </a:t>
              </a:r>
              <a:r>
                <a:rPr lang="en-US" sz="1600" dirty="0">
                  <a:solidFill>
                    <a:schemeClr val="bg1"/>
                  </a:solidFill>
                </a:rPr>
                <a:t>captured feedback from the                NASA workforce</a:t>
              </a:r>
            </a:p>
            <a:p>
              <a:pPr marL="0" indent="0" algn="ctr">
                <a:buNone/>
              </a:pPr>
              <a:endParaRPr lang="en-US" sz="1600" dirty="0"/>
            </a:p>
          </p:txBody>
        </p:sp>
        <p:pic>
          <p:nvPicPr>
            <p:cNvPr id="10" name="Picture 9">
              <a:extLst>
                <a:ext uri="{FF2B5EF4-FFF2-40B4-BE49-F238E27FC236}">
                  <a16:creationId xmlns:a16="http://schemas.microsoft.com/office/drawing/2014/main" id="{1A7F5A7A-6048-3382-EA22-6EFB13537AC3}"/>
                </a:ext>
              </a:extLst>
            </p:cNvPr>
            <p:cNvPicPr>
              <a:picLocks noChangeAspect="1"/>
            </p:cNvPicPr>
            <p:nvPr/>
          </p:nvPicPr>
          <p:blipFill rotWithShape="1">
            <a:blip r:embed="rId3"/>
            <a:srcRect b="860"/>
            <a:stretch/>
          </p:blipFill>
          <p:spPr>
            <a:xfrm>
              <a:off x="6190042" y="2133591"/>
              <a:ext cx="4850668" cy="2590724"/>
            </a:xfrm>
            <a:prstGeom prst="rect">
              <a:avLst/>
            </a:prstGeom>
            <a:ln w="6350">
              <a:solidFill>
                <a:srgbClr val="136082"/>
              </a:solidFill>
            </a:ln>
          </p:spPr>
        </p:pic>
      </p:grpSp>
      <p:grpSp>
        <p:nvGrpSpPr>
          <p:cNvPr id="6" name="Group 5" descr="A screenshot of a NASA website with the heading &quot;Shape the Future of Space Technology with NASA.&quot; The website's background image is an illustration of an astronaut hammering a rock on the Moon at night with a lit up lunar lander in the background.">
            <a:extLst>
              <a:ext uri="{FF2B5EF4-FFF2-40B4-BE49-F238E27FC236}">
                <a16:creationId xmlns:a16="http://schemas.microsoft.com/office/drawing/2014/main" id="{8BCF869C-0C07-C41D-A503-73921E8DDB64}"/>
              </a:ext>
            </a:extLst>
          </p:cNvPr>
          <p:cNvGrpSpPr/>
          <p:nvPr/>
        </p:nvGrpSpPr>
        <p:grpSpPr>
          <a:xfrm>
            <a:off x="1245332" y="2133592"/>
            <a:ext cx="4588913" cy="3645022"/>
            <a:chOff x="1245332" y="2133592"/>
            <a:chExt cx="4588913" cy="3645022"/>
          </a:xfrm>
        </p:grpSpPr>
        <p:sp>
          <p:nvSpPr>
            <p:cNvPr id="15" name="Rectangle 14">
              <a:extLst>
                <a:ext uri="{FF2B5EF4-FFF2-40B4-BE49-F238E27FC236}">
                  <a16:creationId xmlns:a16="http://schemas.microsoft.com/office/drawing/2014/main" id="{58F02EDF-0FA6-6479-0C7F-671D36287BAB}"/>
                </a:ext>
              </a:extLst>
            </p:cNvPr>
            <p:cNvSpPr/>
            <p:nvPr/>
          </p:nvSpPr>
          <p:spPr>
            <a:xfrm>
              <a:off x="1245332" y="4726481"/>
              <a:ext cx="4580792" cy="58968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2">
              <a:extLst>
                <a:ext uri="{FF2B5EF4-FFF2-40B4-BE49-F238E27FC236}">
                  <a16:creationId xmlns:a16="http://schemas.microsoft.com/office/drawing/2014/main" id="{544DCD52-D8CA-E664-A881-966C819AA7D7}"/>
                </a:ext>
              </a:extLst>
            </p:cNvPr>
            <p:cNvSpPr txBox="1">
              <a:spLocks/>
            </p:cNvSpPr>
            <p:nvPr/>
          </p:nvSpPr>
          <p:spPr>
            <a:xfrm>
              <a:off x="1253453" y="4746777"/>
              <a:ext cx="4580792" cy="1031837"/>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b="1" dirty="0" err="1">
                  <a:solidFill>
                    <a:schemeClr val="bg1"/>
                  </a:solidFill>
                </a:rPr>
                <a:t>Spacetechpriorities.org</a:t>
              </a:r>
              <a:r>
                <a:rPr lang="en-US" sz="1600" b="1" dirty="0">
                  <a:solidFill>
                    <a:schemeClr val="bg1"/>
                  </a:solidFill>
                </a:rPr>
                <a:t> </a:t>
              </a:r>
              <a:r>
                <a:rPr lang="en-US" sz="1600" dirty="0">
                  <a:solidFill>
                    <a:schemeClr val="bg1"/>
                  </a:solidFill>
                </a:rPr>
                <a:t>captured feedback from external stakeholders</a:t>
              </a:r>
            </a:p>
            <a:p>
              <a:pPr marL="457200" lvl="1" indent="0" algn="ctr">
                <a:buNone/>
              </a:pPr>
              <a:endParaRPr lang="en-US" sz="1600" dirty="0">
                <a:solidFill>
                  <a:srgbClr val="0E2446"/>
                </a:solidFill>
              </a:endParaRPr>
            </a:p>
          </p:txBody>
        </p:sp>
        <p:pic>
          <p:nvPicPr>
            <p:cNvPr id="9" name="Picture 8">
              <a:extLst>
                <a:ext uri="{FF2B5EF4-FFF2-40B4-BE49-F238E27FC236}">
                  <a16:creationId xmlns:a16="http://schemas.microsoft.com/office/drawing/2014/main" id="{B9181B05-1D28-2252-8C07-5AEE269A4A85}"/>
                </a:ext>
              </a:extLst>
            </p:cNvPr>
            <p:cNvPicPr>
              <a:picLocks noChangeAspect="1"/>
            </p:cNvPicPr>
            <p:nvPr/>
          </p:nvPicPr>
          <p:blipFill>
            <a:blip r:embed="rId4"/>
            <a:stretch>
              <a:fillRect/>
            </a:stretch>
          </p:blipFill>
          <p:spPr>
            <a:xfrm>
              <a:off x="1245332" y="2133592"/>
              <a:ext cx="4580792" cy="2592890"/>
            </a:xfrm>
            <a:prstGeom prst="rect">
              <a:avLst/>
            </a:prstGeom>
          </p:spPr>
        </p:pic>
      </p:grpSp>
      <p:sp>
        <p:nvSpPr>
          <p:cNvPr id="8" name="TextBox 7">
            <a:extLst>
              <a:ext uri="{FF2B5EF4-FFF2-40B4-BE49-F238E27FC236}">
                <a16:creationId xmlns:a16="http://schemas.microsoft.com/office/drawing/2014/main" id="{58F338FF-56F0-3863-2475-1E24F521FA87}"/>
              </a:ext>
            </a:extLst>
          </p:cNvPr>
          <p:cNvSpPr txBox="1"/>
          <p:nvPr/>
        </p:nvSpPr>
        <p:spPr>
          <a:xfrm>
            <a:off x="331502" y="1213547"/>
            <a:ext cx="11625146" cy="823302"/>
          </a:xfrm>
          <a:prstGeom prst="rect">
            <a:avLst/>
          </a:prstGeom>
          <a:noFill/>
        </p:spPr>
        <p:txBody>
          <a:bodyPr wrap="square" rtlCol="0">
            <a:spAutoFit/>
          </a:bodyPr>
          <a:lstStyle/>
          <a:p>
            <a:r>
              <a:rPr lang="en-US" sz="1550" dirty="0">
                <a:solidFill>
                  <a:srgbClr val="7F7F7F"/>
                </a:solidFill>
                <a:latin typeface="Arial" panose="020B0604020202020204" pitchFamily="34" charset="0"/>
                <a:cs typeface="Arial" panose="020B0604020202020204" pitchFamily="34" charset="0"/>
              </a:rPr>
              <a:t>In mid-April, STMD released an internal and external feedback opportunity to solicit feedback on 187 shortfalls to </a:t>
            </a:r>
            <a:r>
              <a:rPr lang="en-US" sz="1550" b="0" i="0" dirty="0">
                <a:solidFill>
                  <a:srgbClr val="7F7F7F"/>
                </a:solidFill>
                <a:effectLst/>
                <a:latin typeface="Arial" panose="020B0604020202020204" pitchFamily="34" charset="0"/>
                <a:cs typeface="Arial" panose="020B0604020202020204" pitchFamily="34" charset="0"/>
              </a:rPr>
              <a:t>better understand civil space's most pressing and pervasive problems</a:t>
            </a:r>
            <a:r>
              <a:rPr lang="en-US" sz="1550" dirty="0">
                <a:solidFill>
                  <a:srgbClr val="7F7F7F"/>
                </a:solidFill>
                <a:latin typeface="Arial" panose="020B0604020202020204" pitchFamily="34" charset="0"/>
                <a:cs typeface="Arial" panose="020B0604020202020204" pitchFamily="34" charset="0"/>
              </a:rPr>
              <a:t>. STMD defines shortfalls </a:t>
            </a:r>
            <a:r>
              <a:rPr lang="en-US" sz="1550">
                <a:solidFill>
                  <a:srgbClr val="7F7F7F"/>
                </a:solidFill>
                <a:latin typeface="Arial" panose="020B0604020202020204" pitchFamily="34" charset="0"/>
                <a:cs typeface="Arial" panose="020B0604020202020204" pitchFamily="34" charset="0"/>
              </a:rPr>
              <a:t>as identified technology areas </a:t>
            </a:r>
            <a:r>
              <a:rPr lang="en-US" sz="1550" dirty="0">
                <a:solidFill>
                  <a:srgbClr val="7F7F7F"/>
                </a:solidFill>
                <a:latin typeface="Arial" panose="020B0604020202020204" pitchFamily="34" charset="0"/>
                <a:cs typeface="Arial" panose="020B0604020202020204" pitchFamily="34" charset="0"/>
              </a:rPr>
              <a:t>requiring further development to meet future exploration, science, and other mission needs. </a:t>
            </a:r>
          </a:p>
        </p:txBody>
      </p:sp>
      <p:sp>
        <p:nvSpPr>
          <p:cNvPr id="7" name="Text Placeholder 2">
            <a:extLst>
              <a:ext uri="{FF2B5EF4-FFF2-40B4-BE49-F238E27FC236}">
                <a16:creationId xmlns:a16="http://schemas.microsoft.com/office/drawing/2014/main" id="{EC7C2F1C-5193-B929-6039-E2D621109DAC}"/>
              </a:ext>
            </a:extLst>
          </p:cNvPr>
          <p:cNvSpPr txBox="1">
            <a:spLocks noGrp="1"/>
          </p:cNvSpPr>
          <p:nvPr>
            <p:ph type="title" idx="4294967295"/>
          </p:nvPr>
        </p:nvSpPr>
        <p:spPr>
          <a:xfrm>
            <a:off x="331502" y="313258"/>
            <a:ext cx="7064722" cy="5026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5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Spring 2024 Feedback Opportunity Background</a:t>
            </a:r>
          </a:p>
        </p:txBody>
      </p:sp>
    </p:spTree>
    <p:extLst>
      <p:ext uri="{BB962C8B-B14F-4D97-AF65-F5344CB8AC3E}">
        <p14:creationId xmlns:p14="http://schemas.microsoft.com/office/powerpoint/2010/main" val="790219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descr="A planet in space&#10;&#10;Description automatically generated with low confidence">
            <a:extLst>
              <a:ext uri="{FF2B5EF4-FFF2-40B4-BE49-F238E27FC236}">
                <a16:creationId xmlns:a16="http://schemas.microsoft.com/office/drawing/2014/main" id="{3AEFAABE-6D9B-4638-B495-577889406F27}"/>
              </a:ext>
            </a:extLst>
          </p:cNvPr>
          <p:cNvPicPr>
            <a:picLocks noChangeAspect="1"/>
          </p:cNvPicPr>
          <p:nvPr/>
        </p:nvPicPr>
        <p:blipFill rotWithShape="1">
          <a:blip r:embed="rId3">
            <a:extLst>
              <a:ext uri="{28A0092B-C50C-407E-A947-70E740481C1C}">
                <a14:useLocalDpi xmlns:a14="http://schemas.microsoft.com/office/drawing/2010/main" val="0"/>
              </a:ext>
            </a:extLst>
          </a:blip>
          <a:srcRect l="1660" t="403" r="10820" b="12074"/>
          <a:stretch/>
        </p:blipFill>
        <p:spPr>
          <a:xfrm>
            <a:off x="-27981" y="0"/>
            <a:ext cx="12219981" cy="6858000"/>
          </a:xfrm>
          <a:prstGeom prst="rect">
            <a:avLst/>
          </a:prstGeom>
        </p:spPr>
      </p:pic>
      <p:sp>
        <p:nvSpPr>
          <p:cNvPr id="28" name="Rectangle 27">
            <a:extLst>
              <a:ext uri="{FF2B5EF4-FFF2-40B4-BE49-F238E27FC236}">
                <a16:creationId xmlns:a16="http://schemas.microsoft.com/office/drawing/2014/main" id="{7880E2C7-FDC7-4834-8770-FF4002ECEC5C}"/>
              </a:ext>
              <a:ext uri="{C183D7F6-B498-43B3-948B-1728B52AA6E4}">
                <adec:decorative xmlns:adec="http://schemas.microsoft.com/office/drawing/2017/decorative" val="1"/>
              </a:ext>
            </a:extLst>
          </p:cNvPr>
          <p:cNvSpPr/>
          <p:nvPr/>
        </p:nvSpPr>
        <p:spPr>
          <a:xfrm flipH="1">
            <a:off x="-48714" y="0"/>
            <a:ext cx="12289428" cy="6858000"/>
          </a:xfrm>
          <a:prstGeom prst="rect">
            <a:avLst/>
          </a:prstGeom>
          <a:gradFill flip="none" rotWithShape="1">
            <a:gsLst>
              <a:gs pos="0">
                <a:schemeClr val="tx1">
                  <a:alpha val="0"/>
                </a:schemeClr>
              </a:gs>
              <a:gs pos="85000">
                <a:schemeClr val="tx1"/>
              </a:gs>
            </a:gsLst>
            <a:lin ang="2700000" scaled="0"/>
            <a:tileRect/>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34" name="Group 33" descr="Small yellow star depicting the end of a roadmap and a project's capability goals.">
            <a:extLst>
              <a:ext uri="{FF2B5EF4-FFF2-40B4-BE49-F238E27FC236}">
                <a16:creationId xmlns:a16="http://schemas.microsoft.com/office/drawing/2014/main" id="{1C92AF9C-D9B3-F688-B8A9-D0D307C3CA11}"/>
              </a:ext>
            </a:extLst>
          </p:cNvPr>
          <p:cNvGrpSpPr/>
          <p:nvPr/>
        </p:nvGrpSpPr>
        <p:grpSpPr>
          <a:xfrm>
            <a:off x="10968575" y="5317149"/>
            <a:ext cx="1225546" cy="771343"/>
            <a:chOff x="10968575" y="5317149"/>
            <a:chExt cx="1225546" cy="771343"/>
          </a:xfrm>
        </p:grpSpPr>
        <p:sp>
          <p:nvSpPr>
            <p:cNvPr id="4" name="TextBox 3">
              <a:extLst>
                <a:ext uri="{FF2B5EF4-FFF2-40B4-BE49-F238E27FC236}">
                  <a16:creationId xmlns:a16="http://schemas.microsoft.com/office/drawing/2014/main" id="{3656BE3A-7BC9-5EB2-B053-37A941C8B591}"/>
                </a:ext>
              </a:extLst>
            </p:cNvPr>
            <p:cNvSpPr txBox="1"/>
            <p:nvPr/>
          </p:nvSpPr>
          <p:spPr>
            <a:xfrm>
              <a:off x="10968575" y="5317149"/>
              <a:ext cx="1225546" cy="646331"/>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Capability Goals</a:t>
              </a:r>
            </a:p>
          </p:txBody>
        </p:sp>
        <p:sp>
          <p:nvSpPr>
            <p:cNvPr id="12" name="Star: 5 Points 11">
              <a:extLst>
                <a:ext uri="{FF2B5EF4-FFF2-40B4-BE49-F238E27FC236}">
                  <a16:creationId xmlns:a16="http://schemas.microsoft.com/office/drawing/2014/main" id="{49A752DD-4167-0883-2A7E-B7F4374530EB}"/>
                </a:ext>
              </a:extLst>
            </p:cNvPr>
            <p:cNvSpPr/>
            <p:nvPr/>
          </p:nvSpPr>
          <p:spPr>
            <a:xfrm>
              <a:off x="11496145" y="5952352"/>
              <a:ext cx="154503" cy="136140"/>
            </a:xfrm>
            <a:prstGeom prst="star5">
              <a:avLst/>
            </a:prstGeom>
            <a:solidFill>
              <a:srgbClr val="FFFF00"/>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3" name="Group 32" descr="Small yellow triangle depicting the beginning of a roadmap and a project's initial status.">
            <a:extLst>
              <a:ext uri="{FF2B5EF4-FFF2-40B4-BE49-F238E27FC236}">
                <a16:creationId xmlns:a16="http://schemas.microsoft.com/office/drawing/2014/main" id="{8C42C3E9-8882-E951-76B1-B123719278DB}"/>
              </a:ext>
            </a:extLst>
          </p:cNvPr>
          <p:cNvGrpSpPr/>
          <p:nvPr/>
        </p:nvGrpSpPr>
        <p:grpSpPr>
          <a:xfrm>
            <a:off x="7963650" y="5317149"/>
            <a:ext cx="1545642" cy="771343"/>
            <a:chOff x="7963650" y="5317149"/>
            <a:chExt cx="1545642" cy="771343"/>
          </a:xfrm>
        </p:grpSpPr>
        <p:sp>
          <p:nvSpPr>
            <p:cNvPr id="6" name="Isosceles Triangle 5">
              <a:extLst>
                <a:ext uri="{FF2B5EF4-FFF2-40B4-BE49-F238E27FC236}">
                  <a16:creationId xmlns:a16="http://schemas.microsoft.com/office/drawing/2014/main" id="{7796F5BC-D3EE-A301-F8A4-88F17A75A394}"/>
                </a:ext>
              </a:extLst>
            </p:cNvPr>
            <p:cNvSpPr/>
            <p:nvPr/>
          </p:nvSpPr>
          <p:spPr>
            <a:xfrm>
              <a:off x="8663747" y="6011094"/>
              <a:ext cx="128093" cy="77398"/>
            </a:xfrm>
            <a:prstGeom prst="triangle">
              <a:avLst/>
            </a:prstGeom>
            <a:solidFill>
              <a:srgbClr val="FFFF00"/>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TextBox 151">
              <a:extLst>
                <a:ext uri="{FF2B5EF4-FFF2-40B4-BE49-F238E27FC236}">
                  <a16:creationId xmlns:a16="http://schemas.microsoft.com/office/drawing/2014/main" id="{2E9A261F-4AE0-2E3F-0D52-4B64C648C33A}"/>
                </a:ext>
              </a:extLst>
            </p:cNvPr>
            <p:cNvSpPr txBox="1"/>
            <p:nvPr/>
          </p:nvSpPr>
          <p:spPr>
            <a:xfrm>
              <a:off x="7963650" y="5317149"/>
              <a:ext cx="1545642" cy="646331"/>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Initial Tech Status</a:t>
              </a:r>
            </a:p>
          </p:txBody>
        </p:sp>
      </p:grpSp>
      <p:grpSp>
        <p:nvGrpSpPr>
          <p:cNvPr id="37" name="Group 36" descr="Generic representation of five roadmaps. Each is a different color and has three blue line representing projects. At the left of each line is a yellow triangle. At the end of each line is a yellow star.">
            <a:extLst>
              <a:ext uri="{FF2B5EF4-FFF2-40B4-BE49-F238E27FC236}">
                <a16:creationId xmlns:a16="http://schemas.microsoft.com/office/drawing/2014/main" id="{B935CEC3-164C-9A22-A885-0367D359CC0F}"/>
              </a:ext>
            </a:extLst>
          </p:cNvPr>
          <p:cNvGrpSpPr/>
          <p:nvPr/>
        </p:nvGrpSpPr>
        <p:grpSpPr>
          <a:xfrm>
            <a:off x="8197147" y="3104538"/>
            <a:ext cx="3799618" cy="2155972"/>
            <a:chOff x="8197147" y="3104538"/>
            <a:chExt cx="3799618" cy="2155972"/>
          </a:xfrm>
        </p:grpSpPr>
        <p:grpSp>
          <p:nvGrpSpPr>
            <p:cNvPr id="20" name="Group 19">
              <a:extLst>
                <a:ext uri="{FF2B5EF4-FFF2-40B4-BE49-F238E27FC236}">
                  <a16:creationId xmlns:a16="http://schemas.microsoft.com/office/drawing/2014/main" id="{80219CD7-5A6A-C340-4E5C-1380F7874CBB}"/>
                </a:ext>
              </a:extLst>
            </p:cNvPr>
            <p:cNvGrpSpPr/>
            <p:nvPr/>
          </p:nvGrpSpPr>
          <p:grpSpPr>
            <a:xfrm>
              <a:off x="8382546" y="3104538"/>
              <a:ext cx="3614219" cy="2155972"/>
              <a:chOff x="8349180" y="130354"/>
              <a:chExt cx="3614219" cy="5057596"/>
            </a:xfrm>
          </p:grpSpPr>
          <p:sp>
            <p:nvSpPr>
              <p:cNvPr id="21" name="Rectangle 20" descr="&quot;&quot;">
                <a:extLst>
                  <a:ext uri="{FF2B5EF4-FFF2-40B4-BE49-F238E27FC236}">
                    <a16:creationId xmlns:a16="http://schemas.microsoft.com/office/drawing/2014/main" id="{A089D891-6EF5-0BD0-E000-297652196BF7}"/>
                  </a:ext>
                </a:extLst>
              </p:cNvPr>
              <p:cNvSpPr/>
              <p:nvPr/>
            </p:nvSpPr>
            <p:spPr>
              <a:xfrm>
                <a:off x="8352890" y="130354"/>
                <a:ext cx="3610509" cy="879298"/>
              </a:xfrm>
              <a:prstGeom prst="rect">
                <a:avLst/>
              </a:prstGeom>
              <a:solidFill>
                <a:srgbClr val="244E79"/>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descr="&quot;&quot;">
                <a:extLst>
                  <a:ext uri="{FF2B5EF4-FFF2-40B4-BE49-F238E27FC236}">
                    <a16:creationId xmlns:a16="http://schemas.microsoft.com/office/drawing/2014/main" id="{9BCB044D-CD18-CA9C-0ECF-955073FE0800}"/>
                  </a:ext>
                </a:extLst>
              </p:cNvPr>
              <p:cNvSpPr/>
              <p:nvPr/>
            </p:nvSpPr>
            <p:spPr>
              <a:xfrm>
                <a:off x="8349180" y="1172401"/>
                <a:ext cx="3610435" cy="875475"/>
              </a:xfrm>
              <a:prstGeom prst="rect">
                <a:avLst/>
              </a:prstGeom>
              <a:solidFill>
                <a:srgbClr val="953734"/>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Rectangle 52" descr="&quot;&quot;">
                <a:extLst>
                  <a:ext uri="{FF2B5EF4-FFF2-40B4-BE49-F238E27FC236}">
                    <a16:creationId xmlns:a16="http://schemas.microsoft.com/office/drawing/2014/main" id="{CF1FF8A8-BDFF-ACFE-C91C-0E40784B8A5B}"/>
                  </a:ext>
                </a:extLst>
              </p:cNvPr>
              <p:cNvSpPr/>
              <p:nvPr/>
            </p:nvSpPr>
            <p:spPr>
              <a:xfrm>
                <a:off x="8349181" y="2202331"/>
                <a:ext cx="3610434" cy="886945"/>
              </a:xfrm>
              <a:prstGeom prst="rect">
                <a:avLst/>
              </a:prstGeom>
              <a:solidFill>
                <a:srgbClr val="BF9000"/>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Rectangle 54" descr="&quot;&quot;">
                <a:extLst>
                  <a:ext uri="{FF2B5EF4-FFF2-40B4-BE49-F238E27FC236}">
                    <a16:creationId xmlns:a16="http://schemas.microsoft.com/office/drawing/2014/main" id="{D2785E28-BA57-F10D-B6BA-0FD580AE011D}"/>
                  </a:ext>
                </a:extLst>
              </p:cNvPr>
              <p:cNvSpPr/>
              <p:nvPr/>
            </p:nvSpPr>
            <p:spPr>
              <a:xfrm>
                <a:off x="8349181" y="3251379"/>
                <a:ext cx="3610434" cy="879298"/>
              </a:xfrm>
              <a:prstGeom prst="rect">
                <a:avLst/>
              </a:prstGeom>
              <a:solidFill>
                <a:srgbClr val="4D9FC2"/>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descr="&quot;&quot;">
                <a:extLst>
                  <a:ext uri="{FF2B5EF4-FFF2-40B4-BE49-F238E27FC236}">
                    <a16:creationId xmlns:a16="http://schemas.microsoft.com/office/drawing/2014/main" id="{9EF156B1-FBCF-23FA-860D-B017AD033F0E}"/>
                  </a:ext>
                </a:extLst>
              </p:cNvPr>
              <p:cNvSpPr/>
              <p:nvPr/>
            </p:nvSpPr>
            <p:spPr>
              <a:xfrm>
                <a:off x="8349180" y="4281891"/>
                <a:ext cx="3610435" cy="906059"/>
              </a:xfrm>
              <a:prstGeom prst="rect">
                <a:avLst/>
              </a:prstGeom>
              <a:solidFill>
                <a:srgbClr val="548235"/>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57" name="Straight Connector 56">
              <a:extLst>
                <a:ext uri="{FF2B5EF4-FFF2-40B4-BE49-F238E27FC236}">
                  <a16:creationId xmlns:a16="http://schemas.microsoft.com/office/drawing/2014/main" id="{26434602-1AFB-3A26-D808-3EBD7E740DC2}"/>
                </a:ext>
              </a:extLst>
            </p:cNvPr>
            <p:cNvCxnSpPr>
              <a:stCxn id="58" idx="4"/>
            </p:cNvCxnSpPr>
            <p:nvPr/>
          </p:nvCxnSpPr>
          <p:spPr>
            <a:xfrm>
              <a:off x="8727899" y="3224405"/>
              <a:ext cx="2907027"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8" name="Isosceles Triangle 57">
              <a:extLst>
                <a:ext uri="{FF2B5EF4-FFF2-40B4-BE49-F238E27FC236}">
                  <a16:creationId xmlns:a16="http://schemas.microsoft.com/office/drawing/2014/main" id="{91E68676-B339-04ED-4C0A-BE07ECC05744}"/>
                </a:ext>
              </a:extLst>
            </p:cNvPr>
            <p:cNvSpPr/>
            <p:nvPr/>
          </p:nvSpPr>
          <p:spPr>
            <a:xfrm>
              <a:off x="8599806" y="3146131"/>
              <a:ext cx="128093" cy="78274"/>
            </a:xfrm>
            <a:prstGeom prst="triangle">
              <a:avLst/>
            </a:prstGeom>
            <a:solidFill>
              <a:srgbClr val="FFFF00"/>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Star: 5 Points 58">
              <a:extLst>
                <a:ext uri="{FF2B5EF4-FFF2-40B4-BE49-F238E27FC236}">
                  <a16:creationId xmlns:a16="http://schemas.microsoft.com/office/drawing/2014/main" id="{0A813B54-8ACB-D397-96E5-51A4AA75C00F}"/>
                </a:ext>
              </a:extLst>
            </p:cNvPr>
            <p:cNvSpPr/>
            <p:nvPr/>
          </p:nvSpPr>
          <p:spPr>
            <a:xfrm>
              <a:off x="11608516" y="3104538"/>
              <a:ext cx="154503" cy="137681"/>
            </a:xfrm>
            <a:prstGeom prst="star5">
              <a:avLst/>
            </a:prstGeom>
            <a:solidFill>
              <a:srgbClr val="FFFF00"/>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0" name="Straight Connector 59">
              <a:extLst>
                <a:ext uri="{FF2B5EF4-FFF2-40B4-BE49-F238E27FC236}">
                  <a16:creationId xmlns:a16="http://schemas.microsoft.com/office/drawing/2014/main" id="{62ED9CC1-D71A-5AA8-1178-63A7BD802293}"/>
                </a:ext>
              </a:extLst>
            </p:cNvPr>
            <p:cNvCxnSpPr>
              <a:stCxn id="61" idx="4"/>
            </p:cNvCxnSpPr>
            <p:nvPr/>
          </p:nvCxnSpPr>
          <p:spPr>
            <a:xfrm>
              <a:off x="8880299" y="3332810"/>
              <a:ext cx="2907027"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Isosceles Triangle 60">
              <a:extLst>
                <a:ext uri="{FF2B5EF4-FFF2-40B4-BE49-F238E27FC236}">
                  <a16:creationId xmlns:a16="http://schemas.microsoft.com/office/drawing/2014/main" id="{90580136-7A13-F4BE-BA32-ABFC561B7F19}"/>
                </a:ext>
              </a:extLst>
            </p:cNvPr>
            <p:cNvSpPr/>
            <p:nvPr/>
          </p:nvSpPr>
          <p:spPr>
            <a:xfrm>
              <a:off x="8752206" y="3254536"/>
              <a:ext cx="128093" cy="78274"/>
            </a:xfrm>
            <a:prstGeom prst="triangle">
              <a:avLst/>
            </a:prstGeom>
            <a:solidFill>
              <a:srgbClr val="FFFF00"/>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Star: 5 Points 61">
              <a:extLst>
                <a:ext uri="{FF2B5EF4-FFF2-40B4-BE49-F238E27FC236}">
                  <a16:creationId xmlns:a16="http://schemas.microsoft.com/office/drawing/2014/main" id="{BAE32D88-5086-EC67-D237-1AC191507465}"/>
                </a:ext>
              </a:extLst>
            </p:cNvPr>
            <p:cNvSpPr/>
            <p:nvPr/>
          </p:nvSpPr>
          <p:spPr>
            <a:xfrm>
              <a:off x="11705412" y="3243682"/>
              <a:ext cx="154503" cy="137681"/>
            </a:xfrm>
            <a:prstGeom prst="star5">
              <a:avLst/>
            </a:prstGeom>
            <a:solidFill>
              <a:srgbClr val="FFFF00"/>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3" name="Straight Connector 62">
              <a:extLst>
                <a:ext uri="{FF2B5EF4-FFF2-40B4-BE49-F238E27FC236}">
                  <a16:creationId xmlns:a16="http://schemas.microsoft.com/office/drawing/2014/main" id="{D554DDE8-84A7-B481-DB12-ACFA1A75F507}"/>
                </a:ext>
              </a:extLst>
            </p:cNvPr>
            <p:cNvCxnSpPr>
              <a:cxnSpLocks/>
              <a:stCxn id="64" idx="4"/>
            </p:cNvCxnSpPr>
            <p:nvPr/>
          </p:nvCxnSpPr>
          <p:spPr>
            <a:xfrm>
              <a:off x="9032699" y="3413783"/>
              <a:ext cx="2311784"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64" name="Isosceles Triangle 63">
              <a:extLst>
                <a:ext uri="{FF2B5EF4-FFF2-40B4-BE49-F238E27FC236}">
                  <a16:creationId xmlns:a16="http://schemas.microsoft.com/office/drawing/2014/main" id="{510FA2E3-AAAD-1D79-A951-92B81BDACC8F}"/>
                </a:ext>
              </a:extLst>
            </p:cNvPr>
            <p:cNvSpPr/>
            <p:nvPr/>
          </p:nvSpPr>
          <p:spPr>
            <a:xfrm>
              <a:off x="8904606" y="3335509"/>
              <a:ext cx="128093" cy="78274"/>
            </a:xfrm>
            <a:prstGeom prst="triangle">
              <a:avLst/>
            </a:prstGeom>
            <a:solidFill>
              <a:srgbClr val="FFFF00"/>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Star: 5 Points 64">
              <a:extLst>
                <a:ext uri="{FF2B5EF4-FFF2-40B4-BE49-F238E27FC236}">
                  <a16:creationId xmlns:a16="http://schemas.microsoft.com/office/drawing/2014/main" id="{9AD5E32D-737A-AA5B-7E95-0AE0B52C5F33}"/>
                </a:ext>
              </a:extLst>
            </p:cNvPr>
            <p:cNvSpPr/>
            <p:nvPr/>
          </p:nvSpPr>
          <p:spPr>
            <a:xfrm>
              <a:off x="11312274" y="3317433"/>
              <a:ext cx="154503" cy="137681"/>
            </a:xfrm>
            <a:prstGeom prst="star5">
              <a:avLst/>
            </a:prstGeom>
            <a:solidFill>
              <a:srgbClr val="FFFF00"/>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6" name="Straight Connector 65">
              <a:extLst>
                <a:ext uri="{FF2B5EF4-FFF2-40B4-BE49-F238E27FC236}">
                  <a16:creationId xmlns:a16="http://schemas.microsoft.com/office/drawing/2014/main" id="{585DF8B8-D756-177E-B8FA-FA0717AC5EF3}"/>
                </a:ext>
              </a:extLst>
            </p:cNvPr>
            <p:cNvCxnSpPr>
              <a:cxnSpLocks/>
              <a:stCxn id="68" idx="4"/>
            </p:cNvCxnSpPr>
            <p:nvPr/>
          </p:nvCxnSpPr>
          <p:spPr>
            <a:xfrm>
              <a:off x="8724062" y="3645708"/>
              <a:ext cx="2485535"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68" name="Isosceles Triangle 67">
              <a:extLst>
                <a:ext uri="{FF2B5EF4-FFF2-40B4-BE49-F238E27FC236}">
                  <a16:creationId xmlns:a16="http://schemas.microsoft.com/office/drawing/2014/main" id="{27C89C11-2C6F-C6B7-1465-05FA38694C02}"/>
                </a:ext>
              </a:extLst>
            </p:cNvPr>
            <p:cNvSpPr/>
            <p:nvPr/>
          </p:nvSpPr>
          <p:spPr>
            <a:xfrm>
              <a:off x="8595969" y="3567434"/>
              <a:ext cx="128093" cy="78274"/>
            </a:xfrm>
            <a:prstGeom prst="triangle">
              <a:avLst/>
            </a:prstGeom>
            <a:solidFill>
              <a:srgbClr val="FFFF00"/>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Star: 5 Points 68">
              <a:extLst>
                <a:ext uri="{FF2B5EF4-FFF2-40B4-BE49-F238E27FC236}">
                  <a16:creationId xmlns:a16="http://schemas.microsoft.com/office/drawing/2014/main" id="{18273635-327B-F31B-5803-438C6DBA7E87}"/>
                </a:ext>
              </a:extLst>
            </p:cNvPr>
            <p:cNvSpPr/>
            <p:nvPr/>
          </p:nvSpPr>
          <p:spPr>
            <a:xfrm>
              <a:off x="11152064" y="3551249"/>
              <a:ext cx="154503" cy="137681"/>
            </a:xfrm>
            <a:prstGeom prst="star5">
              <a:avLst/>
            </a:prstGeom>
            <a:solidFill>
              <a:srgbClr val="FFFF00"/>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0" name="Straight Connector 69">
              <a:extLst>
                <a:ext uri="{FF2B5EF4-FFF2-40B4-BE49-F238E27FC236}">
                  <a16:creationId xmlns:a16="http://schemas.microsoft.com/office/drawing/2014/main" id="{91EA06A1-E3A1-AE04-3D92-56AFDA4F8C02}"/>
                </a:ext>
              </a:extLst>
            </p:cNvPr>
            <p:cNvCxnSpPr>
              <a:cxnSpLocks/>
              <a:stCxn id="106" idx="4"/>
            </p:cNvCxnSpPr>
            <p:nvPr/>
          </p:nvCxnSpPr>
          <p:spPr>
            <a:xfrm>
              <a:off x="8964816" y="3732548"/>
              <a:ext cx="2735935"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06" name="Isosceles Triangle 105">
              <a:extLst>
                <a:ext uri="{FF2B5EF4-FFF2-40B4-BE49-F238E27FC236}">
                  <a16:creationId xmlns:a16="http://schemas.microsoft.com/office/drawing/2014/main" id="{C1FEA34A-C632-6F7C-3228-DC0F0ECD3545}"/>
                </a:ext>
              </a:extLst>
            </p:cNvPr>
            <p:cNvSpPr/>
            <p:nvPr/>
          </p:nvSpPr>
          <p:spPr>
            <a:xfrm>
              <a:off x="8836723" y="3654274"/>
              <a:ext cx="128093" cy="78274"/>
            </a:xfrm>
            <a:prstGeom prst="triangle">
              <a:avLst/>
            </a:prstGeom>
            <a:solidFill>
              <a:srgbClr val="FFFF00"/>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Star: 5 Points 106">
              <a:extLst>
                <a:ext uri="{FF2B5EF4-FFF2-40B4-BE49-F238E27FC236}">
                  <a16:creationId xmlns:a16="http://schemas.microsoft.com/office/drawing/2014/main" id="{900020C4-1D59-109C-180A-C657C7CA30E8}"/>
                </a:ext>
              </a:extLst>
            </p:cNvPr>
            <p:cNvSpPr/>
            <p:nvPr/>
          </p:nvSpPr>
          <p:spPr>
            <a:xfrm>
              <a:off x="11634128" y="3649315"/>
              <a:ext cx="154503" cy="137681"/>
            </a:xfrm>
            <a:prstGeom prst="star5">
              <a:avLst/>
            </a:prstGeom>
            <a:solidFill>
              <a:srgbClr val="FFFF00"/>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8" name="Straight Connector 107">
              <a:extLst>
                <a:ext uri="{FF2B5EF4-FFF2-40B4-BE49-F238E27FC236}">
                  <a16:creationId xmlns:a16="http://schemas.microsoft.com/office/drawing/2014/main" id="{F7C9FFE0-A355-BA76-9697-356832E3CD8D}"/>
                </a:ext>
              </a:extLst>
            </p:cNvPr>
            <p:cNvCxnSpPr>
              <a:cxnSpLocks/>
              <a:stCxn id="109" idx="4"/>
            </p:cNvCxnSpPr>
            <p:nvPr/>
          </p:nvCxnSpPr>
          <p:spPr>
            <a:xfrm>
              <a:off x="8793724" y="3820333"/>
              <a:ext cx="2745751"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09" name="Isosceles Triangle 108">
              <a:extLst>
                <a:ext uri="{FF2B5EF4-FFF2-40B4-BE49-F238E27FC236}">
                  <a16:creationId xmlns:a16="http://schemas.microsoft.com/office/drawing/2014/main" id="{530F4627-63FC-6CF4-38FC-1B50EA85A8D3}"/>
                </a:ext>
              </a:extLst>
            </p:cNvPr>
            <p:cNvSpPr/>
            <p:nvPr/>
          </p:nvSpPr>
          <p:spPr>
            <a:xfrm>
              <a:off x="8665631" y="3742059"/>
              <a:ext cx="128093" cy="78274"/>
            </a:xfrm>
            <a:prstGeom prst="triangle">
              <a:avLst/>
            </a:prstGeom>
            <a:solidFill>
              <a:srgbClr val="FFFF00"/>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Star: 5 Points 109">
              <a:extLst>
                <a:ext uri="{FF2B5EF4-FFF2-40B4-BE49-F238E27FC236}">
                  <a16:creationId xmlns:a16="http://schemas.microsoft.com/office/drawing/2014/main" id="{88B27823-1CD9-34E1-FE8D-9D31074BE8CA}"/>
                </a:ext>
              </a:extLst>
            </p:cNvPr>
            <p:cNvSpPr/>
            <p:nvPr/>
          </p:nvSpPr>
          <p:spPr>
            <a:xfrm>
              <a:off x="11494610" y="3727077"/>
              <a:ext cx="154503" cy="137681"/>
            </a:xfrm>
            <a:prstGeom prst="star5">
              <a:avLst/>
            </a:prstGeom>
            <a:solidFill>
              <a:srgbClr val="FFFF00"/>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1" name="Straight Connector 110">
              <a:extLst>
                <a:ext uri="{FF2B5EF4-FFF2-40B4-BE49-F238E27FC236}">
                  <a16:creationId xmlns:a16="http://schemas.microsoft.com/office/drawing/2014/main" id="{9DCF8BD0-EC3C-8949-A940-71FCEB6D98DC}"/>
                </a:ext>
              </a:extLst>
            </p:cNvPr>
            <p:cNvCxnSpPr>
              <a:cxnSpLocks/>
            </p:cNvCxnSpPr>
            <p:nvPr/>
          </p:nvCxnSpPr>
          <p:spPr>
            <a:xfrm>
              <a:off x="9117216" y="4076768"/>
              <a:ext cx="2583535"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Isosceles Triangle 111">
              <a:extLst>
                <a:ext uri="{FF2B5EF4-FFF2-40B4-BE49-F238E27FC236}">
                  <a16:creationId xmlns:a16="http://schemas.microsoft.com/office/drawing/2014/main" id="{CA880C11-18C6-9A49-CBAC-9893FF87D630}"/>
                </a:ext>
              </a:extLst>
            </p:cNvPr>
            <p:cNvSpPr/>
            <p:nvPr/>
          </p:nvSpPr>
          <p:spPr>
            <a:xfrm>
              <a:off x="8989123" y="3980205"/>
              <a:ext cx="128093" cy="78274"/>
            </a:xfrm>
            <a:prstGeom prst="triangle">
              <a:avLst/>
            </a:prstGeom>
            <a:solidFill>
              <a:srgbClr val="FFFF00"/>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 name="Star: 5 Points 112">
              <a:extLst>
                <a:ext uri="{FF2B5EF4-FFF2-40B4-BE49-F238E27FC236}">
                  <a16:creationId xmlns:a16="http://schemas.microsoft.com/office/drawing/2014/main" id="{16D7DAF6-95CF-270D-ED21-14889D105A57}"/>
                </a:ext>
              </a:extLst>
            </p:cNvPr>
            <p:cNvSpPr/>
            <p:nvPr/>
          </p:nvSpPr>
          <p:spPr>
            <a:xfrm>
              <a:off x="11661994" y="3977612"/>
              <a:ext cx="154503" cy="137681"/>
            </a:xfrm>
            <a:prstGeom prst="star5">
              <a:avLst/>
            </a:prstGeom>
            <a:solidFill>
              <a:srgbClr val="FFFF00"/>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Connector 113">
              <a:extLst>
                <a:ext uri="{FF2B5EF4-FFF2-40B4-BE49-F238E27FC236}">
                  <a16:creationId xmlns:a16="http://schemas.microsoft.com/office/drawing/2014/main" id="{7D7B6448-0AC7-F7DD-B1E3-B1CCA845EC94}"/>
                </a:ext>
              </a:extLst>
            </p:cNvPr>
            <p:cNvCxnSpPr>
              <a:cxnSpLocks/>
              <a:stCxn id="115" idx="4"/>
            </p:cNvCxnSpPr>
            <p:nvPr/>
          </p:nvCxnSpPr>
          <p:spPr>
            <a:xfrm>
              <a:off x="8752206" y="4176907"/>
              <a:ext cx="2714571"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5" name="Isosceles Triangle 114">
              <a:extLst>
                <a:ext uri="{FF2B5EF4-FFF2-40B4-BE49-F238E27FC236}">
                  <a16:creationId xmlns:a16="http://schemas.microsoft.com/office/drawing/2014/main" id="{27686FA1-E7A9-41F2-3673-3D4F60B5C876}"/>
                </a:ext>
              </a:extLst>
            </p:cNvPr>
            <p:cNvSpPr/>
            <p:nvPr/>
          </p:nvSpPr>
          <p:spPr>
            <a:xfrm>
              <a:off x="8624113" y="4098633"/>
              <a:ext cx="128093" cy="78274"/>
            </a:xfrm>
            <a:prstGeom prst="triangle">
              <a:avLst/>
            </a:prstGeom>
            <a:solidFill>
              <a:srgbClr val="FFFF00"/>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Star: 5 Points 115">
              <a:extLst>
                <a:ext uri="{FF2B5EF4-FFF2-40B4-BE49-F238E27FC236}">
                  <a16:creationId xmlns:a16="http://schemas.microsoft.com/office/drawing/2014/main" id="{4406CF8A-5568-2A7A-6DF0-3F7B75596D0E}"/>
                </a:ext>
              </a:extLst>
            </p:cNvPr>
            <p:cNvSpPr/>
            <p:nvPr/>
          </p:nvSpPr>
          <p:spPr>
            <a:xfrm>
              <a:off x="11440367" y="4088548"/>
              <a:ext cx="154503" cy="137681"/>
            </a:xfrm>
            <a:prstGeom prst="star5">
              <a:avLst/>
            </a:prstGeom>
            <a:solidFill>
              <a:srgbClr val="FFFF00"/>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7" name="Straight Connector 116">
              <a:extLst>
                <a:ext uri="{FF2B5EF4-FFF2-40B4-BE49-F238E27FC236}">
                  <a16:creationId xmlns:a16="http://schemas.microsoft.com/office/drawing/2014/main" id="{370E911D-2834-BD60-34D7-FEF0E5D6D9A3}"/>
                </a:ext>
              </a:extLst>
            </p:cNvPr>
            <p:cNvCxnSpPr>
              <a:cxnSpLocks/>
              <a:stCxn id="118" idx="4"/>
            </p:cNvCxnSpPr>
            <p:nvPr/>
          </p:nvCxnSpPr>
          <p:spPr>
            <a:xfrm>
              <a:off x="9181262" y="4269448"/>
              <a:ext cx="2453664"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8" name="Isosceles Triangle 117">
              <a:extLst>
                <a:ext uri="{FF2B5EF4-FFF2-40B4-BE49-F238E27FC236}">
                  <a16:creationId xmlns:a16="http://schemas.microsoft.com/office/drawing/2014/main" id="{1451111F-69F2-B14F-30A7-40B88393DFE8}"/>
                </a:ext>
              </a:extLst>
            </p:cNvPr>
            <p:cNvSpPr/>
            <p:nvPr/>
          </p:nvSpPr>
          <p:spPr>
            <a:xfrm>
              <a:off x="9053169" y="4191174"/>
              <a:ext cx="128093" cy="78274"/>
            </a:xfrm>
            <a:prstGeom prst="triangle">
              <a:avLst/>
            </a:prstGeom>
            <a:solidFill>
              <a:srgbClr val="FFFF00"/>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Star: 5 Points 118">
              <a:extLst>
                <a:ext uri="{FF2B5EF4-FFF2-40B4-BE49-F238E27FC236}">
                  <a16:creationId xmlns:a16="http://schemas.microsoft.com/office/drawing/2014/main" id="{B3E87F47-7369-6CCD-1949-50840DBC12C9}"/>
                </a:ext>
              </a:extLst>
            </p:cNvPr>
            <p:cNvSpPr/>
            <p:nvPr/>
          </p:nvSpPr>
          <p:spPr>
            <a:xfrm>
              <a:off x="11605272" y="4183756"/>
              <a:ext cx="154503" cy="137681"/>
            </a:xfrm>
            <a:prstGeom prst="star5">
              <a:avLst/>
            </a:prstGeom>
            <a:solidFill>
              <a:srgbClr val="FFFF00"/>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3" name="Straight Connector 122">
              <a:extLst>
                <a:ext uri="{FF2B5EF4-FFF2-40B4-BE49-F238E27FC236}">
                  <a16:creationId xmlns:a16="http://schemas.microsoft.com/office/drawing/2014/main" id="{C109121A-41C3-F24E-388A-5CA06D24BD97}"/>
                </a:ext>
              </a:extLst>
            </p:cNvPr>
            <p:cNvCxnSpPr>
              <a:stCxn id="125" idx="4"/>
            </p:cNvCxnSpPr>
            <p:nvPr/>
          </p:nvCxnSpPr>
          <p:spPr>
            <a:xfrm>
              <a:off x="8857770" y="4533669"/>
              <a:ext cx="2907027"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5" name="Isosceles Triangle 124">
              <a:extLst>
                <a:ext uri="{FF2B5EF4-FFF2-40B4-BE49-F238E27FC236}">
                  <a16:creationId xmlns:a16="http://schemas.microsoft.com/office/drawing/2014/main" id="{D28CF49E-BB43-DC79-C921-50DBCECA3D84}"/>
                </a:ext>
              </a:extLst>
            </p:cNvPr>
            <p:cNvSpPr/>
            <p:nvPr/>
          </p:nvSpPr>
          <p:spPr>
            <a:xfrm>
              <a:off x="8729677" y="4455395"/>
              <a:ext cx="128093" cy="78274"/>
            </a:xfrm>
            <a:prstGeom prst="triangle">
              <a:avLst/>
            </a:prstGeom>
            <a:solidFill>
              <a:srgbClr val="FFFF00"/>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Star: 5 Points 126">
              <a:extLst>
                <a:ext uri="{FF2B5EF4-FFF2-40B4-BE49-F238E27FC236}">
                  <a16:creationId xmlns:a16="http://schemas.microsoft.com/office/drawing/2014/main" id="{4C6E38CD-2AA4-4604-B300-7A1CF1B4ADB7}"/>
                </a:ext>
              </a:extLst>
            </p:cNvPr>
            <p:cNvSpPr/>
            <p:nvPr/>
          </p:nvSpPr>
          <p:spPr>
            <a:xfrm>
              <a:off x="11726040" y="4420208"/>
              <a:ext cx="154503" cy="137681"/>
            </a:xfrm>
            <a:prstGeom prst="star5">
              <a:avLst/>
            </a:prstGeom>
            <a:solidFill>
              <a:srgbClr val="FFFF00"/>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8" name="Straight Connector 127">
              <a:extLst>
                <a:ext uri="{FF2B5EF4-FFF2-40B4-BE49-F238E27FC236}">
                  <a16:creationId xmlns:a16="http://schemas.microsoft.com/office/drawing/2014/main" id="{8C503BD2-B6CC-7FF1-8B4C-E07ABCD00D03}"/>
                </a:ext>
              </a:extLst>
            </p:cNvPr>
            <p:cNvCxnSpPr>
              <a:stCxn id="130" idx="4"/>
            </p:cNvCxnSpPr>
            <p:nvPr/>
          </p:nvCxnSpPr>
          <p:spPr>
            <a:xfrm>
              <a:off x="8688159" y="4633982"/>
              <a:ext cx="2907027"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30" name="Isosceles Triangle 129">
              <a:extLst>
                <a:ext uri="{FF2B5EF4-FFF2-40B4-BE49-F238E27FC236}">
                  <a16:creationId xmlns:a16="http://schemas.microsoft.com/office/drawing/2014/main" id="{DE9E3273-DA68-F3CD-FE04-1657295FEABC}"/>
                </a:ext>
              </a:extLst>
            </p:cNvPr>
            <p:cNvSpPr/>
            <p:nvPr/>
          </p:nvSpPr>
          <p:spPr>
            <a:xfrm>
              <a:off x="8560066" y="4555708"/>
              <a:ext cx="128093" cy="78274"/>
            </a:xfrm>
            <a:prstGeom prst="triangle">
              <a:avLst/>
            </a:prstGeom>
            <a:solidFill>
              <a:srgbClr val="FFFF00"/>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Star: 5 Points 130">
              <a:extLst>
                <a:ext uri="{FF2B5EF4-FFF2-40B4-BE49-F238E27FC236}">
                  <a16:creationId xmlns:a16="http://schemas.microsoft.com/office/drawing/2014/main" id="{154F8126-E3CC-270C-7C04-50AF1738B24B}"/>
                </a:ext>
              </a:extLst>
            </p:cNvPr>
            <p:cNvSpPr/>
            <p:nvPr/>
          </p:nvSpPr>
          <p:spPr>
            <a:xfrm>
              <a:off x="11528020" y="4563024"/>
              <a:ext cx="154503" cy="137681"/>
            </a:xfrm>
            <a:prstGeom prst="star5">
              <a:avLst/>
            </a:prstGeom>
            <a:solidFill>
              <a:srgbClr val="FFFF00"/>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2" name="Straight Connector 131">
              <a:extLst>
                <a:ext uri="{FF2B5EF4-FFF2-40B4-BE49-F238E27FC236}">
                  <a16:creationId xmlns:a16="http://schemas.microsoft.com/office/drawing/2014/main" id="{2C00DC79-B778-DE8D-E755-2CBAA146FD25}"/>
                </a:ext>
              </a:extLst>
            </p:cNvPr>
            <p:cNvCxnSpPr>
              <a:cxnSpLocks/>
              <a:stCxn id="133" idx="4"/>
            </p:cNvCxnSpPr>
            <p:nvPr/>
          </p:nvCxnSpPr>
          <p:spPr>
            <a:xfrm>
              <a:off x="9736995" y="4740213"/>
              <a:ext cx="1252683"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33" name="Isosceles Triangle 132">
              <a:extLst>
                <a:ext uri="{FF2B5EF4-FFF2-40B4-BE49-F238E27FC236}">
                  <a16:creationId xmlns:a16="http://schemas.microsoft.com/office/drawing/2014/main" id="{3A78D100-3681-2DB0-E759-5E632734E02A}"/>
                </a:ext>
              </a:extLst>
            </p:cNvPr>
            <p:cNvSpPr/>
            <p:nvPr/>
          </p:nvSpPr>
          <p:spPr>
            <a:xfrm>
              <a:off x="9608902" y="4661939"/>
              <a:ext cx="128093" cy="78274"/>
            </a:xfrm>
            <a:prstGeom prst="triangle">
              <a:avLst/>
            </a:prstGeom>
            <a:solidFill>
              <a:srgbClr val="FFFF00"/>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Star: 5 Points 136">
              <a:extLst>
                <a:ext uri="{FF2B5EF4-FFF2-40B4-BE49-F238E27FC236}">
                  <a16:creationId xmlns:a16="http://schemas.microsoft.com/office/drawing/2014/main" id="{2A2E05A9-E1BD-32A3-3FE4-6863E2397D3D}"/>
                </a:ext>
              </a:extLst>
            </p:cNvPr>
            <p:cNvSpPr/>
            <p:nvPr/>
          </p:nvSpPr>
          <p:spPr>
            <a:xfrm>
              <a:off x="10921456" y="4657988"/>
              <a:ext cx="154503" cy="137681"/>
            </a:xfrm>
            <a:prstGeom prst="star5">
              <a:avLst/>
            </a:prstGeom>
            <a:solidFill>
              <a:srgbClr val="FFFF00"/>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8" name="Straight Connector 137">
              <a:extLst>
                <a:ext uri="{FF2B5EF4-FFF2-40B4-BE49-F238E27FC236}">
                  <a16:creationId xmlns:a16="http://schemas.microsoft.com/office/drawing/2014/main" id="{AE6EE331-9215-5E8B-6843-A0D5599B4665}"/>
                </a:ext>
              </a:extLst>
            </p:cNvPr>
            <p:cNvCxnSpPr>
              <a:stCxn id="139" idx="4"/>
            </p:cNvCxnSpPr>
            <p:nvPr/>
          </p:nvCxnSpPr>
          <p:spPr>
            <a:xfrm>
              <a:off x="8710422" y="4997209"/>
              <a:ext cx="2907027"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39" name="Isosceles Triangle 138">
              <a:extLst>
                <a:ext uri="{FF2B5EF4-FFF2-40B4-BE49-F238E27FC236}">
                  <a16:creationId xmlns:a16="http://schemas.microsoft.com/office/drawing/2014/main" id="{D19F84AC-3D7F-919B-4BDC-16ADEB783D71}"/>
                </a:ext>
              </a:extLst>
            </p:cNvPr>
            <p:cNvSpPr/>
            <p:nvPr/>
          </p:nvSpPr>
          <p:spPr>
            <a:xfrm>
              <a:off x="8582329" y="4918935"/>
              <a:ext cx="128093" cy="78274"/>
            </a:xfrm>
            <a:prstGeom prst="triangle">
              <a:avLst/>
            </a:prstGeom>
            <a:solidFill>
              <a:srgbClr val="FFFF00"/>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Star: 5 Points 139">
              <a:extLst>
                <a:ext uri="{FF2B5EF4-FFF2-40B4-BE49-F238E27FC236}">
                  <a16:creationId xmlns:a16="http://schemas.microsoft.com/office/drawing/2014/main" id="{09DE5013-1FB6-689C-1AC6-F80C6917FCCC}"/>
                </a:ext>
              </a:extLst>
            </p:cNvPr>
            <p:cNvSpPr/>
            <p:nvPr/>
          </p:nvSpPr>
          <p:spPr>
            <a:xfrm>
              <a:off x="11591039" y="4877342"/>
              <a:ext cx="154503" cy="137681"/>
            </a:xfrm>
            <a:prstGeom prst="star5">
              <a:avLst/>
            </a:prstGeom>
            <a:solidFill>
              <a:srgbClr val="FFFF00"/>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41" name="Straight Connector 140">
              <a:extLst>
                <a:ext uri="{FF2B5EF4-FFF2-40B4-BE49-F238E27FC236}">
                  <a16:creationId xmlns:a16="http://schemas.microsoft.com/office/drawing/2014/main" id="{AFA14C5D-1FBA-A38B-9AC6-29F6EF1B9659}"/>
                </a:ext>
              </a:extLst>
            </p:cNvPr>
            <p:cNvCxnSpPr>
              <a:stCxn id="142" idx="4"/>
            </p:cNvCxnSpPr>
            <p:nvPr/>
          </p:nvCxnSpPr>
          <p:spPr>
            <a:xfrm>
              <a:off x="8862822" y="5105614"/>
              <a:ext cx="2907027"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2" name="Isosceles Triangle 141">
              <a:extLst>
                <a:ext uri="{FF2B5EF4-FFF2-40B4-BE49-F238E27FC236}">
                  <a16:creationId xmlns:a16="http://schemas.microsoft.com/office/drawing/2014/main" id="{FFF770FE-D5E2-F579-AA46-117718DA0E5C}"/>
                </a:ext>
              </a:extLst>
            </p:cNvPr>
            <p:cNvSpPr/>
            <p:nvPr/>
          </p:nvSpPr>
          <p:spPr>
            <a:xfrm>
              <a:off x="8734729" y="5027340"/>
              <a:ext cx="128093" cy="78274"/>
            </a:xfrm>
            <a:prstGeom prst="triangle">
              <a:avLst/>
            </a:prstGeom>
            <a:solidFill>
              <a:srgbClr val="FFFF00"/>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Star: 5 Points 142">
              <a:extLst>
                <a:ext uri="{FF2B5EF4-FFF2-40B4-BE49-F238E27FC236}">
                  <a16:creationId xmlns:a16="http://schemas.microsoft.com/office/drawing/2014/main" id="{9E872147-75FC-C86C-71A2-5E23FF47A886}"/>
                </a:ext>
              </a:extLst>
            </p:cNvPr>
            <p:cNvSpPr/>
            <p:nvPr/>
          </p:nvSpPr>
          <p:spPr>
            <a:xfrm>
              <a:off x="11687935" y="5016486"/>
              <a:ext cx="154503" cy="137681"/>
            </a:xfrm>
            <a:prstGeom prst="star5">
              <a:avLst/>
            </a:prstGeom>
            <a:solidFill>
              <a:srgbClr val="FFFF00"/>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44" name="Straight Connector 143">
              <a:extLst>
                <a:ext uri="{FF2B5EF4-FFF2-40B4-BE49-F238E27FC236}">
                  <a16:creationId xmlns:a16="http://schemas.microsoft.com/office/drawing/2014/main" id="{23C46D6D-9907-EB0E-1C01-C79E44284ED7}"/>
                </a:ext>
              </a:extLst>
            </p:cNvPr>
            <p:cNvCxnSpPr>
              <a:cxnSpLocks/>
              <a:stCxn id="145" idx="4"/>
            </p:cNvCxnSpPr>
            <p:nvPr/>
          </p:nvCxnSpPr>
          <p:spPr>
            <a:xfrm>
              <a:off x="9015222" y="5186587"/>
              <a:ext cx="2311784"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5" name="Isosceles Triangle 144">
              <a:extLst>
                <a:ext uri="{FF2B5EF4-FFF2-40B4-BE49-F238E27FC236}">
                  <a16:creationId xmlns:a16="http://schemas.microsoft.com/office/drawing/2014/main" id="{F8003EAC-8DBE-A3DE-3CDD-88877D7CDDCD}"/>
                </a:ext>
              </a:extLst>
            </p:cNvPr>
            <p:cNvSpPr/>
            <p:nvPr/>
          </p:nvSpPr>
          <p:spPr>
            <a:xfrm>
              <a:off x="8887129" y="5108313"/>
              <a:ext cx="128093" cy="78274"/>
            </a:xfrm>
            <a:prstGeom prst="triangle">
              <a:avLst/>
            </a:prstGeom>
            <a:solidFill>
              <a:srgbClr val="FFFF00"/>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Star: 5 Points 145">
              <a:extLst>
                <a:ext uri="{FF2B5EF4-FFF2-40B4-BE49-F238E27FC236}">
                  <a16:creationId xmlns:a16="http://schemas.microsoft.com/office/drawing/2014/main" id="{B0F62BB1-AED6-BF96-2683-B9B620E8B29E}"/>
                </a:ext>
              </a:extLst>
            </p:cNvPr>
            <p:cNvSpPr/>
            <p:nvPr/>
          </p:nvSpPr>
          <p:spPr>
            <a:xfrm>
              <a:off x="11294797" y="5090237"/>
              <a:ext cx="154503" cy="137681"/>
            </a:xfrm>
            <a:prstGeom prst="star5">
              <a:avLst/>
            </a:prstGeom>
            <a:solidFill>
              <a:srgbClr val="FFFF00"/>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Oval 146" descr="&quot;&quot;">
              <a:extLst>
                <a:ext uri="{FF2B5EF4-FFF2-40B4-BE49-F238E27FC236}">
                  <a16:creationId xmlns:a16="http://schemas.microsoft.com/office/drawing/2014/main" id="{D04DFCB7-FCF0-5C91-B854-CD85AAEDDB83}"/>
                </a:ext>
              </a:extLst>
            </p:cNvPr>
            <p:cNvSpPr/>
            <p:nvPr/>
          </p:nvSpPr>
          <p:spPr>
            <a:xfrm>
              <a:off x="8197147" y="3120078"/>
              <a:ext cx="333537" cy="333537"/>
            </a:xfrm>
            <a:prstGeom prst="ellipse">
              <a:avLst/>
            </a:prstGeom>
            <a:blipFill rotWithShape="1">
              <a:blip r:embed="rId4"/>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hueOff val="0"/>
                    <a:satOff val="0"/>
                    <a:lumOff val="0"/>
                    <a:alphaOff val="0"/>
                  </a:prstClr>
                </a:solidFill>
                <a:effectLst/>
                <a:uLnTx/>
                <a:uFillTx/>
                <a:latin typeface="Calibri" panose="020F0502020204030204"/>
                <a:ea typeface="+mn-ea"/>
                <a:cs typeface="+mn-cs"/>
              </a:endParaRPr>
            </a:p>
          </p:txBody>
        </p:sp>
        <p:sp>
          <p:nvSpPr>
            <p:cNvPr id="148" name="Oval 147" descr="&quot;&quot;">
              <a:extLst>
                <a:ext uri="{FF2B5EF4-FFF2-40B4-BE49-F238E27FC236}">
                  <a16:creationId xmlns:a16="http://schemas.microsoft.com/office/drawing/2014/main" id="{CB6727CA-0776-3C41-A535-7D6039CA82F4}"/>
                </a:ext>
              </a:extLst>
            </p:cNvPr>
            <p:cNvSpPr/>
            <p:nvPr/>
          </p:nvSpPr>
          <p:spPr>
            <a:xfrm>
              <a:off x="8197652" y="3553292"/>
              <a:ext cx="333537" cy="333537"/>
            </a:xfrm>
            <a:prstGeom prst="ellipse">
              <a:avLst/>
            </a:prstGeom>
            <a:blipFill rotWithShape="1">
              <a:blip r:embed="rId5"/>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hueOff val="0"/>
                    <a:satOff val="0"/>
                    <a:lumOff val="0"/>
                    <a:alphaOff val="0"/>
                  </a:prstClr>
                </a:solidFill>
                <a:effectLst/>
                <a:uLnTx/>
                <a:uFillTx/>
                <a:latin typeface="Calibri" panose="020F0502020204030204"/>
                <a:ea typeface="+mn-ea"/>
                <a:cs typeface="+mn-cs"/>
              </a:endParaRPr>
            </a:p>
          </p:txBody>
        </p:sp>
        <p:sp>
          <p:nvSpPr>
            <p:cNvPr id="149" name="Oval 148" descr="&quot;&quot;">
              <a:extLst>
                <a:ext uri="{FF2B5EF4-FFF2-40B4-BE49-F238E27FC236}">
                  <a16:creationId xmlns:a16="http://schemas.microsoft.com/office/drawing/2014/main" id="{26C14C8F-5A42-0CC1-2836-B60DFA241D42}"/>
                </a:ext>
              </a:extLst>
            </p:cNvPr>
            <p:cNvSpPr/>
            <p:nvPr/>
          </p:nvSpPr>
          <p:spPr>
            <a:xfrm>
              <a:off x="8197652" y="4000759"/>
              <a:ext cx="333537" cy="333537"/>
            </a:xfrm>
            <a:prstGeom prst="ellipse">
              <a:avLst/>
            </a:prstGeom>
            <a:blipFill rotWithShape="1">
              <a:blip r:embed="rId6"/>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hueOff val="0"/>
                    <a:satOff val="0"/>
                    <a:lumOff val="0"/>
                    <a:alphaOff val="0"/>
                  </a:prstClr>
                </a:solidFill>
                <a:effectLst/>
                <a:uLnTx/>
                <a:uFillTx/>
                <a:latin typeface="Calibri" panose="020F0502020204030204"/>
                <a:ea typeface="+mn-ea"/>
                <a:cs typeface="+mn-cs"/>
              </a:endParaRPr>
            </a:p>
          </p:txBody>
        </p:sp>
        <p:sp>
          <p:nvSpPr>
            <p:cNvPr id="150" name="Oval 149" descr="&quot;&quot;">
              <a:extLst>
                <a:ext uri="{FF2B5EF4-FFF2-40B4-BE49-F238E27FC236}">
                  <a16:creationId xmlns:a16="http://schemas.microsoft.com/office/drawing/2014/main" id="{8C82435C-3CE4-F106-522F-35DF3DAEE909}"/>
                </a:ext>
              </a:extLst>
            </p:cNvPr>
            <p:cNvSpPr/>
            <p:nvPr/>
          </p:nvSpPr>
          <p:spPr>
            <a:xfrm>
              <a:off x="8197652" y="4441102"/>
              <a:ext cx="333537" cy="333537"/>
            </a:xfrm>
            <a:prstGeom prst="ellipse">
              <a:avLst/>
            </a:prstGeom>
            <a:blipFill rotWithShape="1">
              <a:blip r:embed="rId7"/>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hueOff val="0"/>
                    <a:satOff val="0"/>
                    <a:lumOff val="0"/>
                    <a:alphaOff val="0"/>
                  </a:prstClr>
                </a:solidFill>
                <a:effectLst/>
                <a:uLnTx/>
                <a:uFillTx/>
                <a:latin typeface="Calibri" panose="020F0502020204030204"/>
                <a:ea typeface="+mn-ea"/>
                <a:cs typeface="+mn-cs"/>
              </a:endParaRPr>
            </a:p>
          </p:txBody>
        </p:sp>
        <p:sp>
          <p:nvSpPr>
            <p:cNvPr id="151" name="Oval 150" descr="&quot;&quot;">
              <a:extLst>
                <a:ext uri="{FF2B5EF4-FFF2-40B4-BE49-F238E27FC236}">
                  <a16:creationId xmlns:a16="http://schemas.microsoft.com/office/drawing/2014/main" id="{CDCAB7E7-73A4-6968-E67F-F685CC1206B6}"/>
                </a:ext>
              </a:extLst>
            </p:cNvPr>
            <p:cNvSpPr/>
            <p:nvPr/>
          </p:nvSpPr>
          <p:spPr>
            <a:xfrm>
              <a:off x="8197652" y="4895366"/>
              <a:ext cx="333537" cy="333537"/>
            </a:xfrm>
            <a:prstGeom prst="ellipse">
              <a:avLst/>
            </a:prstGeom>
            <a:blipFill rotWithShape="1">
              <a:blip r:embed="rId8"/>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hueOff val="0"/>
                    <a:satOff val="0"/>
                    <a:lumOff val="0"/>
                    <a:alphaOff val="0"/>
                  </a:prstClr>
                </a:solidFill>
                <a:effectLst/>
                <a:uLnTx/>
                <a:uFillTx/>
                <a:latin typeface="Calibri" panose="020F0502020204030204"/>
                <a:ea typeface="+mn-ea"/>
                <a:cs typeface="+mn-cs"/>
              </a:endParaRPr>
            </a:p>
          </p:txBody>
        </p:sp>
      </p:grpSp>
      <p:sp>
        <p:nvSpPr>
          <p:cNvPr id="38" name="TextBox 37">
            <a:extLst>
              <a:ext uri="{FF2B5EF4-FFF2-40B4-BE49-F238E27FC236}">
                <a16:creationId xmlns:a16="http://schemas.microsoft.com/office/drawing/2014/main" id="{C6E4D85C-3C1F-8959-27CC-CC4C624C5556}"/>
              </a:ext>
            </a:extLst>
          </p:cNvPr>
          <p:cNvSpPr txBox="1"/>
          <p:nvPr/>
        </p:nvSpPr>
        <p:spPr>
          <a:xfrm>
            <a:off x="9160127" y="2650247"/>
            <a:ext cx="1775374" cy="369332"/>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Roadmaps</a:t>
            </a:r>
          </a:p>
        </p:txBody>
      </p:sp>
      <p:sp>
        <p:nvSpPr>
          <p:cNvPr id="129" name="Arrow: Right 128" descr="Yellow arrow pointing from the notional project list to the generic roadmap graphics.">
            <a:extLst>
              <a:ext uri="{FF2B5EF4-FFF2-40B4-BE49-F238E27FC236}">
                <a16:creationId xmlns:a16="http://schemas.microsoft.com/office/drawing/2014/main" id="{3D343DA1-2EDE-6D42-BE5B-FEA19C2ABEC2}"/>
              </a:ext>
            </a:extLst>
          </p:cNvPr>
          <p:cNvSpPr/>
          <p:nvPr/>
        </p:nvSpPr>
        <p:spPr>
          <a:xfrm>
            <a:off x="7581970" y="2717690"/>
            <a:ext cx="629215" cy="2884746"/>
          </a:xfrm>
          <a:prstGeom prst="rightArrow">
            <a:avLst/>
          </a:prstGeom>
          <a:solidFill>
            <a:srgbClr val="FFC000">
              <a:alpha val="74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78" name="Group 77">
            <a:extLst>
              <a:ext uri="{FF2B5EF4-FFF2-40B4-BE49-F238E27FC236}">
                <a16:creationId xmlns:a16="http://schemas.microsoft.com/office/drawing/2014/main" id="{1B06A15E-8F38-8D1D-98A7-9ADA0F644752}"/>
              </a:ext>
            </a:extLst>
          </p:cNvPr>
          <p:cNvGrpSpPr/>
          <p:nvPr/>
        </p:nvGrpSpPr>
        <p:grpSpPr>
          <a:xfrm>
            <a:off x="6208475" y="2709751"/>
            <a:ext cx="1339525" cy="3158746"/>
            <a:chOff x="6208475" y="2709751"/>
            <a:chExt cx="1339525" cy="3158746"/>
          </a:xfrm>
        </p:grpSpPr>
        <p:pic>
          <p:nvPicPr>
            <p:cNvPr id="54" name="Picture 53" descr="Generic list of 24 projects. Each project has a number and is listed in no particular order. To the left of each project is a small colored square that indicates each project supports a roadmap. To the right of the project column is another column and in each cell is a notional number that represents a shortfall the project addresses. Each cell in the right-most column are shades of green, yellow, or red, to represent the shortfall priority.">
              <a:extLst>
                <a:ext uri="{FF2B5EF4-FFF2-40B4-BE49-F238E27FC236}">
                  <a16:creationId xmlns:a16="http://schemas.microsoft.com/office/drawing/2014/main" id="{F78D2079-8C2F-A962-EB79-FF466D3A1BF1}"/>
                </a:ext>
              </a:extLst>
            </p:cNvPr>
            <p:cNvPicPr>
              <a:picLocks noChangeAspect="1"/>
            </p:cNvPicPr>
            <p:nvPr/>
          </p:nvPicPr>
          <p:blipFill>
            <a:blip r:embed="rId9"/>
            <a:stretch>
              <a:fillRect/>
            </a:stretch>
          </p:blipFill>
          <p:spPr>
            <a:xfrm>
              <a:off x="6208475" y="2709751"/>
              <a:ext cx="1339525" cy="3158746"/>
            </a:xfrm>
            <a:prstGeom prst="rect">
              <a:avLst/>
            </a:prstGeom>
          </p:spPr>
        </p:pic>
        <p:grpSp>
          <p:nvGrpSpPr>
            <p:cNvPr id="39" name="Group 38">
              <a:extLst>
                <a:ext uri="{FF2B5EF4-FFF2-40B4-BE49-F238E27FC236}">
                  <a16:creationId xmlns:a16="http://schemas.microsoft.com/office/drawing/2014/main" id="{BE525137-9960-F685-7726-05E4D2522881}"/>
                </a:ext>
              </a:extLst>
            </p:cNvPr>
            <p:cNvGrpSpPr/>
            <p:nvPr/>
          </p:nvGrpSpPr>
          <p:grpSpPr>
            <a:xfrm>
              <a:off x="6272056" y="2718992"/>
              <a:ext cx="94977" cy="3135382"/>
              <a:chOff x="6272056" y="2718992"/>
              <a:chExt cx="94977" cy="3135382"/>
            </a:xfrm>
          </p:grpSpPr>
          <p:sp>
            <p:nvSpPr>
              <p:cNvPr id="154" name="Rectangle 153" descr="&quot;&quot;">
                <a:extLst>
                  <a:ext uri="{FF2B5EF4-FFF2-40B4-BE49-F238E27FC236}">
                    <a16:creationId xmlns:a16="http://schemas.microsoft.com/office/drawing/2014/main" id="{D6D3B681-71B1-5E3E-4464-0FBCE6F664B0}"/>
                  </a:ext>
                </a:extLst>
              </p:cNvPr>
              <p:cNvSpPr/>
              <p:nvPr/>
            </p:nvSpPr>
            <p:spPr>
              <a:xfrm>
                <a:off x="6272056" y="2718992"/>
                <a:ext cx="94977" cy="115357"/>
              </a:xfrm>
              <a:prstGeom prst="rect">
                <a:avLst/>
              </a:prstGeom>
              <a:solidFill>
                <a:srgbClr val="244E79"/>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Rectangle 154" descr="&quot;&quot;">
                <a:extLst>
                  <a:ext uri="{FF2B5EF4-FFF2-40B4-BE49-F238E27FC236}">
                    <a16:creationId xmlns:a16="http://schemas.microsoft.com/office/drawing/2014/main" id="{15C90231-D615-42F0-2142-DFCF604FDF7C}"/>
                  </a:ext>
                </a:extLst>
              </p:cNvPr>
              <p:cNvSpPr/>
              <p:nvPr/>
            </p:nvSpPr>
            <p:spPr>
              <a:xfrm>
                <a:off x="6272057" y="3377107"/>
                <a:ext cx="94975" cy="114855"/>
              </a:xfrm>
              <a:prstGeom prst="rect">
                <a:avLst/>
              </a:prstGeom>
              <a:solidFill>
                <a:srgbClr val="953734"/>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Rectangle 155" descr="&quot;&quot;">
                <a:extLst>
                  <a:ext uri="{FF2B5EF4-FFF2-40B4-BE49-F238E27FC236}">
                    <a16:creationId xmlns:a16="http://schemas.microsoft.com/office/drawing/2014/main" id="{40B1B31F-85FC-570B-1F3D-9DF0B17B4BDF}"/>
                  </a:ext>
                </a:extLst>
              </p:cNvPr>
              <p:cNvSpPr/>
              <p:nvPr/>
            </p:nvSpPr>
            <p:spPr>
              <a:xfrm>
                <a:off x="6272057" y="2850214"/>
                <a:ext cx="94975" cy="116361"/>
              </a:xfrm>
              <a:prstGeom prst="rect">
                <a:avLst/>
              </a:prstGeom>
              <a:solidFill>
                <a:srgbClr val="BF9000"/>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Rectangle 156" descr="&quot;&quot;">
                <a:extLst>
                  <a:ext uri="{FF2B5EF4-FFF2-40B4-BE49-F238E27FC236}">
                    <a16:creationId xmlns:a16="http://schemas.microsoft.com/office/drawing/2014/main" id="{B60FE56A-1586-E9D8-ED26-0D4287081628}"/>
                  </a:ext>
                </a:extLst>
              </p:cNvPr>
              <p:cNvSpPr/>
              <p:nvPr/>
            </p:nvSpPr>
            <p:spPr>
              <a:xfrm>
                <a:off x="6272057" y="3245885"/>
                <a:ext cx="94975" cy="115357"/>
              </a:xfrm>
              <a:prstGeom prst="rect">
                <a:avLst/>
              </a:prstGeom>
              <a:solidFill>
                <a:srgbClr val="4D9FC2"/>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Rectangle 157" descr="&quot;&quot;">
                <a:extLst>
                  <a:ext uri="{FF2B5EF4-FFF2-40B4-BE49-F238E27FC236}">
                    <a16:creationId xmlns:a16="http://schemas.microsoft.com/office/drawing/2014/main" id="{16294F38-9FEB-71B6-01AE-5EE9A21EEC2E}"/>
                  </a:ext>
                </a:extLst>
              </p:cNvPr>
              <p:cNvSpPr/>
              <p:nvPr/>
            </p:nvSpPr>
            <p:spPr>
              <a:xfrm>
                <a:off x="6272056" y="2982439"/>
                <a:ext cx="94977" cy="115357"/>
              </a:xfrm>
              <a:prstGeom prst="rect">
                <a:avLst/>
              </a:prstGeom>
              <a:solidFill>
                <a:srgbClr val="244E79"/>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Rectangle 158" descr="&quot;&quot;">
                <a:extLst>
                  <a:ext uri="{FF2B5EF4-FFF2-40B4-BE49-F238E27FC236}">
                    <a16:creationId xmlns:a16="http://schemas.microsoft.com/office/drawing/2014/main" id="{FFC22C6C-A20C-1B87-77F7-BCCBCAFE6CB8}"/>
                  </a:ext>
                </a:extLst>
              </p:cNvPr>
              <p:cNvSpPr/>
              <p:nvPr/>
            </p:nvSpPr>
            <p:spPr>
              <a:xfrm>
                <a:off x="6272057" y="4428364"/>
                <a:ext cx="94975" cy="114855"/>
              </a:xfrm>
              <a:prstGeom prst="rect">
                <a:avLst/>
              </a:prstGeom>
              <a:solidFill>
                <a:srgbClr val="953734"/>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Rectangle 159" descr="&quot;&quot;">
                <a:extLst>
                  <a:ext uri="{FF2B5EF4-FFF2-40B4-BE49-F238E27FC236}">
                    <a16:creationId xmlns:a16="http://schemas.microsoft.com/office/drawing/2014/main" id="{C8A56B23-0FE0-F4D2-DF92-1115F7155F32}"/>
                  </a:ext>
                </a:extLst>
              </p:cNvPr>
              <p:cNvSpPr/>
              <p:nvPr/>
            </p:nvSpPr>
            <p:spPr>
              <a:xfrm>
                <a:off x="6272057" y="3113660"/>
                <a:ext cx="94975" cy="116361"/>
              </a:xfrm>
              <a:prstGeom prst="rect">
                <a:avLst/>
              </a:prstGeom>
              <a:solidFill>
                <a:srgbClr val="BF9000"/>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Rectangle 160" descr="&quot;&quot;">
                <a:extLst>
                  <a:ext uri="{FF2B5EF4-FFF2-40B4-BE49-F238E27FC236}">
                    <a16:creationId xmlns:a16="http://schemas.microsoft.com/office/drawing/2014/main" id="{B205558A-2D28-B33C-B146-770EEC2659BF}"/>
                  </a:ext>
                </a:extLst>
              </p:cNvPr>
              <p:cNvSpPr/>
              <p:nvPr/>
            </p:nvSpPr>
            <p:spPr>
              <a:xfrm>
                <a:off x="6272057" y="4297143"/>
                <a:ext cx="94975" cy="115357"/>
              </a:xfrm>
              <a:prstGeom prst="rect">
                <a:avLst/>
              </a:prstGeom>
              <a:solidFill>
                <a:srgbClr val="4D9FC2"/>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Rectangle 163" descr="&quot;&quot;">
                <a:extLst>
                  <a:ext uri="{FF2B5EF4-FFF2-40B4-BE49-F238E27FC236}">
                    <a16:creationId xmlns:a16="http://schemas.microsoft.com/office/drawing/2014/main" id="{A1062A35-31E7-B34C-4F21-94BFEE1BADF6}"/>
                  </a:ext>
                </a:extLst>
              </p:cNvPr>
              <p:cNvSpPr/>
              <p:nvPr/>
            </p:nvSpPr>
            <p:spPr>
              <a:xfrm>
                <a:off x="6272057" y="4164918"/>
                <a:ext cx="94975" cy="116361"/>
              </a:xfrm>
              <a:prstGeom prst="rect">
                <a:avLst/>
              </a:prstGeom>
              <a:solidFill>
                <a:srgbClr val="BF9000"/>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Rectangle 164" descr="&quot;&quot;">
                <a:extLst>
                  <a:ext uri="{FF2B5EF4-FFF2-40B4-BE49-F238E27FC236}">
                    <a16:creationId xmlns:a16="http://schemas.microsoft.com/office/drawing/2014/main" id="{5DA74E69-189D-A3C9-6D89-0D417DB18184}"/>
                  </a:ext>
                </a:extLst>
              </p:cNvPr>
              <p:cNvSpPr/>
              <p:nvPr/>
            </p:nvSpPr>
            <p:spPr>
              <a:xfrm>
                <a:off x="6272057" y="5078895"/>
                <a:ext cx="94975" cy="115357"/>
              </a:xfrm>
              <a:prstGeom prst="rect">
                <a:avLst/>
              </a:prstGeom>
              <a:solidFill>
                <a:srgbClr val="4D9FC2"/>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Rectangle 165" descr="&quot;&quot;">
                <a:extLst>
                  <a:ext uri="{FF2B5EF4-FFF2-40B4-BE49-F238E27FC236}">
                    <a16:creationId xmlns:a16="http://schemas.microsoft.com/office/drawing/2014/main" id="{2E475D52-EEE9-1B9E-043F-4B8560337A78}"/>
                  </a:ext>
                </a:extLst>
              </p:cNvPr>
              <p:cNvSpPr/>
              <p:nvPr/>
            </p:nvSpPr>
            <p:spPr>
              <a:xfrm>
                <a:off x="6272057" y="4562615"/>
                <a:ext cx="94975" cy="118868"/>
              </a:xfrm>
              <a:prstGeom prst="rect">
                <a:avLst/>
              </a:prstGeom>
              <a:solidFill>
                <a:srgbClr val="548235"/>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Rectangle 166" descr="&quot;&quot;">
                <a:extLst>
                  <a:ext uri="{FF2B5EF4-FFF2-40B4-BE49-F238E27FC236}">
                    <a16:creationId xmlns:a16="http://schemas.microsoft.com/office/drawing/2014/main" id="{AF0EBFB6-9506-4802-3132-0641AFFA1A6A}"/>
                  </a:ext>
                </a:extLst>
              </p:cNvPr>
              <p:cNvSpPr/>
              <p:nvPr/>
            </p:nvSpPr>
            <p:spPr>
              <a:xfrm>
                <a:off x="6272056" y="3906005"/>
                <a:ext cx="94977" cy="115357"/>
              </a:xfrm>
              <a:prstGeom prst="rect">
                <a:avLst/>
              </a:prstGeom>
              <a:solidFill>
                <a:srgbClr val="244E79"/>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descr="&quot;&quot;">
                <a:extLst>
                  <a:ext uri="{FF2B5EF4-FFF2-40B4-BE49-F238E27FC236}">
                    <a16:creationId xmlns:a16="http://schemas.microsoft.com/office/drawing/2014/main" id="{40710126-8BAA-7E17-2290-DA9AC9495CFA}"/>
                  </a:ext>
                </a:extLst>
              </p:cNvPr>
              <p:cNvSpPr/>
              <p:nvPr/>
            </p:nvSpPr>
            <p:spPr>
              <a:xfrm>
                <a:off x="6272057" y="3507826"/>
                <a:ext cx="94975" cy="116361"/>
              </a:xfrm>
              <a:prstGeom prst="rect">
                <a:avLst/>
              </a:prstGeom>
              <a:solidFill>
                <a:srgbClr val="BF9000"/>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Rectangle 168" descr="&quot;&quot;">
                <a:extLst>
                  <a:ext uri="{FF2B5EF4-FFF2-40B4-BE49-F238E27FC236}">
                    <a16:creationId xmlns:a16="http://schemas.microsoft.com/office/drawing/2014/main" id="{D901C8F4-FE11-52BE-F072-F28335232345}"/>
                  </a:ext>
                </a:extLst>
              </p:cNvPr>
              <p:cNvSpPr/>
              <p:nvPr/>
            </p:nvSpPr>
            <p:spPr>
              <a:xfrm>
                <a:off x="6272056" y="4037227"/>
                <a:ext cx="94977" cy="115357"/>
              </a:xfrm>
              <a:prstGeom prst="rect">
                <a:avLst/>
              </a:prstGeom>
              <a:solidFill>
                <a:srgbClr val="244E79"/>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Rectangle 169" descr="&quot;&quot;">
                <a:extLst>
                  <a:ext uri="{FF2B5EF4-FFF2-40B4-BE49-F238E27FC236}">
                    <a16:creationId xmlns:a16="http://schemas.microsoft.com/office/drawing/2014/main" id="{D487878F-B54B-C2AA-4B99-1D888CFA43FF}"/>
                  </a:ext>
                </a:extLst>
              </p:cNvPr>
              <p:cNvSpPr/>
              <p:nvPr/>
            </p:nvSpPr>
            <p:spPr>
              <a:xfrm>
                <a:off x="6272056" y="4686754"/>
                <a:ext cx="94977" cy="115357"/>
              </a:xfrm>
              <a:prstGeom prst="rect">
                <a:avLst/>
              </a:prstGeom>
              <a:solidFill>
                <a:srgbClr val="244E79"/>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Rectangle 170" descr="&quot;&quot;">
                <a:extLst>
                  <a:ext uri="{FF2B5EF4-FFF2-40B4-BE49-F238E27FC236}">
                    <a16:creationId xmlns:a16="http://schemas.microsoft.com/office/drawing/2014/main" id="{A51620CB-D1EE-D96C-57E2-892FAA850A9E}"/>
                  </a:ext>
                </a:extLst>
              </p:cNvPr>
              <p:cNvSpPr/>
              <p:nvPr/>
            </p:nvSpPr>
            <p:spPr>
              <a:xfrm>
                <a:off x="6272057" y="5344849"/>
                <a:ext cx="94975" cy="114855"/>
              </a:xfrm>
              <a:prstGeom prst="rect">
                <a:avLst/>
              </a:prstGeom>
              <a:solidFill>
                <a:srgbClr val="953734"/>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 name="Rectangle 171" descr="&quot;&quot;">
                <a:extLst>
                  <a:ext uri="{FF2B5EF4-FFF2-40B4-BE49-F238E27FC236}">
                    <a16:creationId xmlns:a16="http://schemas.microsoft.com/office/drawing/2014/main" id="{D49B8EB0-8778-88FB-F476-681270AFD79F}"/>
                  </a:ext>
                </a:extLst>
              </p:cNvPr>
              <p:cNvSpPr/>
              <p:nvPr/>
            </p:nvSpPr>
            <p:spPr>
              <a:xfrm>
                <a:off x="6272057" y="4817976"/>
                <a:ext cx="94975" cy="116361"/>
              </a:xfrm>
              <a:prstGeom prst="rect">
                <a:avLst/>
              </a:prstGeom>
              <a:solidFill>
                <a:srgbClr val="BF9000"/>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3" name="Rectangle 172" descr="&quot;&quot;">
                <a:extLst>
                  <a:ext uri="{FF2B5EF4-FFF2-40B4-BE49-F238E27FC236}">
                    <a16:creationId xmlns:a16="http://schemas.microsoft.com/office/drawing/2014/main" id="{7433166C-E6A7-D232-4DBD-3F781FD31838}"/>
                  </a:ext>
                </a:extLst>
              </p:cNvPr>
              <p:cNvSpPr/>
              <p:nvPr/>
            </p:nvSpPr>
            <p:spPr>
              <a:xfrm>
                <a:off x="6272057" y="5475568"/>
                <a:ext cx="94975" cy="115357"/>
              </a:xfrm>
              <a:prstGeom prst="rect">
                <a:avLst/>
              </a:prstGeom>
              <a:solidFill>
                <a:srgbClr val="4D9FC2"/>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 name="Rectangle 173" descr="&quot;&quot;">
                <a:extLst>
                  <a:ext uri="{FF2B5EF4-FFF2-40B4-BE49-F238E27FC236}">
                    <a16:creationId xmlns:a16="http://schemas.microsoft.com/office/drawing/2014/main" id="{2BCF3A58-2234-8E43-B0E2-7E44CBFF9193}"/>
                  </a:ext>
                </a:extLst>
              </p:cNvPr>
              <p:cNvSpPr/>
              <p:nvPr/>
            </p:nvSpPr>
            <p:spPr>
              <a:xfrm>
                <a:off x="6272056" y="5739017"/>
                <a:ext cx="94977" cy="115357"/>
              </a:xfrm>
              <a:prstGeom prst="rect">
                <a:avLst/>
              </a:prstGeom>
              <a:solidFill>
                <a:srgbClr val="244E79"/>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5" name="Rectangle 174" descr="&quot;&quot;">
                <a:extLst>
                  <a:ext uri="{FF2B5EF4-FFF2-40B4-BE49-F238E27FC236}">
                    <a16:creationId xmlns:a16="http://schemas.microsoft.com/office/drawing/2014/main" id="{10609033-5841-9A53-0C5D-DEA351E3E1AA}"/>
                  </a:ext>
                </a:extLst>
              </p:cNvPr>
              <p:cNvSpPr/>
              <p:nvPr/>
            </p:nvSpPr>
            <p:spPr>
              <a:xfrm>
                <a:off x="6272057" y="5606790"/>
                <a:ext cx="94975" cy="116361"/>
              </a:xfrm>
              <a:prstGeom prst="rect">
                <a:avLst/>
              </a:prstGeom>
              <a:solidFill>
                <a:srgbClr val="BF9000"/>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6" name="Rectangle 175" descr="&quot;&quot;">
                <a:extLst>
                  <a:ext uri="{FF2B5EF4-FFF2-40B4-BE49-F238E27FC236}">
                    <a16:creationId xmlns:a16="http://schemas.microsoft.com/office/drawing/2014/main" id="{14DF8435-3FEC-D55A-5B3B-1D4354B391AC}"/>
                  </a:ext>
                </a:extLst>
              </p:cNvPr>
              <p:cNvSpPr/>
              <p:nvPr/>
            </p:nvSpPr>
            <p:spPr>
              <a:xfrm>
                <a:off x="6272057" y="5213648"/>
                <a:ext cx="94975" cy="118868"/>
              </a:xfrm>
              <a:prstGeom prst="rect">
                <a:avLst/>
              </a:prstGeom>
              <a:solidFill>
                <a:srgbClr val="548235"/>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7" name="Rectangle 176" descr="&quot;&quot;">
                <a:extLst>
                  <a:ext uri="{FF2B5EF4-FFF2-40B4-BE49-F238E27FC236}">
                    <a16:creationId xmlns:a16="http://schemas.microsoft.com/office/drawing/2014/main" id="{F27FC852-1CB8-A7AD-ADA6-B81D4149BFDD}"/>
                  </a:ext>
                </a:extLst>
              </p:cNvPr>
              <p:cNvSpPr/>
              <p:nvPr/>
            </p:nvSpPr>
            <p:spPr>
              <a:xfrm>
                <a:off x="6272057" y="4950201"/>
                <a:ext cx="94975" cy="116361"/>
              </a:xfrm>
              <a:prstGeom prst="rect">
                <a:avLst/>
              </a:prstGeom>
              <a:solidFill>
                <a:srgbClr val="BF9000"/>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Rectangle 161" descr="&quot;&quot;">
                <a:extLst>
                  <a:ext uri="{FF2B5EF4-FFF2-40B4-BE49-F238E27FC236}">
                    <a16:creationId xmlns:a16="http://schemas.microsoft.com/office/drawing/2014/main" id="{5F6BCA83-1F9A-BB47-E622-9121E022F81C}"/>
                  </a:ext>
                </a:extLst>
              </p:cNvPr>
              <p:cNvSpPr/>
              <p:nvPr/>
            </p:nvSpPr>
            <p:spPr>
              <a:xfrm>
                <a:off x="6272057" y="3771273"/>
                <a:ext cx="94975" cy="118868"/>
              </a:xfrm>
              <a:prstGeom prst="rect">
                <a:avLst/>
              </a:prstGeom>
              <a:solidFill>
                <a:srgbClr val="548235"/>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Rectangle 162" descr="&quot;&quot;">
                <a:extLst>
                  <a:ext uri="{FF2B5EF4-FFF2-40B4-BE49-F238E27FC236}">
                    <a16:creationId xmlns:a16="http://schemas.microsoft.com/office/drawing/2014/main" id="{7BC5EDF0-63BF-B2DC-0448-1DADFABF7F67}"/>
                  </a:ext>
                </a:extLst>
              </p:cNvPr>
              <p:cNvSpPr/>
              <p:nvPr/>
            </p:nvSpPr>
            <p:spPr>
              <a:xfrm>
                <a:off x="6272056" y="3640051"/>
                <a:ext cx="94977" cy="115357"/>
              </a:xfrm>
              <a:prstGeom prst="rect">
                <a:avLst/>
              </a:prstGeom>
              <a:solidFill>
                <a:srgbClr val="244E79"/>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51" name="Group 50" descr="Red dotted line with three money symbols to the right. The line is positioned around the middle of the project list, showing the organization can only fund X number of projects given its overall budget.">
            <a:extLst>
              <a:ext uri="{FF2B5EF4-FFF2-40B4-BE49-F238E27FC236}">
                <a16:creationId xmlns:a16="http://schemas.microsoft.com/office/drawing/2014/main" id="{DE940446-0DEB-2665-599B-0EA675484054}"/>
              </a:ext>
            </a:extLst>
          </p:cNvPr>
          <p:cNvGrpSpPr/>
          <p:nvPr/>
        </p:nvGrpSpPr>
        <p:grpSpPr>
          <a:xfrm>
            <a:off x="5676273" y="4300855"/>
            <a:ext cx="1854746" cy="246221"/>
            <a:chOff x="5676273" y="4281805"/>
            <a:chExt cx="1854746" cy="246221"/>
          </a:xfrm>
        </p:grpSpPr>
        <p:cxnSp>
          <p:nvCxnSpPr>
            <p:cNvPr id="17" name="Straight Connector 16">
              <a:extLst>
                <a:ext uri="{FF2B5EF4-FFF2-40B4-BE49-F238E27FC236}">
                  <a16:creationId xmlns:a16="http://schemas.microsoft.com/office/drawing/2014/main" id="{DAB56100-C4B5-34EA-4CD1-1A64BF8CD049}"/>
                </a:ext>
              </a:extLst>
            </p:cNvPr>
            <p:cNvCxnSpPr>
              <a:cxnSpLocks/>
            </p:cNvCxnSpPr>
            <p:nvPr/>
          </p:nvCxnSpPr>
          <p:spPr>
            <a:xfrm>
              <a:off x="6018578" y="4399357"/>
              <a:ext cx="1512441"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FB958A6-C41F-3612-843C-8B28EB86556A}"/>
                </a:ext>
              </a:extLst>
            </p:cNvPr>
            <p:cNvSpPr txBox="1"/>
            <p:nvPr/>
          </p:nvSpPr>
          <p:spPr>
            <a:xfrm>
              <a:off x="5676273" y="4281805"/>
              <a:ext cx="3818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0000"/>
                  </a:solidFill>
                  <a:effectLst/>
                  <a:uLnTx/>
                  <a:uFillTx/>
                  <a:latin typeface="Calibri" panose="020F0502020204030204"/>
                  <a:ea typeface="+mn-ea"/>
                  <a:cs typeface="+mn-cs"/>
                </a:rPr>
                <a:t>$$$</a:t>
              </a:r>
            </a:p>
          </p:txBody>
        </p:sp>
      </p:grpSp>
      <p:grpSp>
        <p:nvGrpSpPr>
          <p:cNvPr id="32" name="Group 31" descr="Red arrow pointing from generic shortfalls to a cluster of stakeholders depicted by logos and text.">
            <a:extLst>
              <a:ext uri="{FF2B5EF4-FFF2-40B4-BE49-F238E27FC236}">
                <a16:creationId xmlns:a16="http://schemas.microsoft.com/office/drawing/2014/main" id="{C5D02E3C-5966-3EE5-6F5E-54B42271D2C7}"/>
              </a:ext>
            </a:extLst>
          </p:cNvPr>
          <p:cNvGrpSpPr/>
          <p:nvPr/>
        </p:nvGrpSpPr>
        <p:grpSpPr>
          <a:xfrm>
            <a:off x="3503145" y="481909"/>
            <a:ext cx="2182884" cy="2434092"/>
            <a:chOff x="3503145" y="481909"/>
            <a:chExt cx="2182884" cy="2434092"/>
          </a:xfrm>
        </p:grpSpPr>
        <p:sp>
          <p:nvSpPr>
            <p:cNvPr id="134" name="Freeform: Shape 133">
              <a:extLst>
                <a:ext uri="{FF2B5EF4-FFF2-40B4-BE49-F238E27FC236}">
                  <a16:creationId xmlns:a16="http://schemas.microsoft.com/office/drawing/2014/main" id="{9C1EB2FC-94DE-93C9-22CA-25D46EC93216}"/>
                </a:ext>
              </a:extLst>
            </p:cNvPr>
            <p:cNvSpPr/>
            <p:nvPr/>
          </p:nvSpPr>
          <p:spPr>
            <a:xfrm>
              <a:off x="3503145" y="481909"/>
              <a:ext cx="2155053" cy="1992886"/>
            </a:xfrm>
            <a:custGeom>
              <a:avLst/>
              <a:gdLst>
                <a:gd name="connsiteX0" fmla="*/ 1660967 w 2052684"/>
                <a:gd name="connsiteY0" fmla="*/ 2396002 h 2396002"/>
                <a:gd name="connsiteX1" fmla="*/ 1950334 w 2052684"/>
                <a:gd name="connsiteY1" fmla="*/ 2205020 h 2396002"/>
                <a:gd name="connsiteX2" fmla="*/ 1979271 w 2052684"/>
                <a:gd name="connsiteY2" fmla="*/ 1464240 h 2396002"/>
                <a:gd name="connsiteX3" fmla="*/ 1018572 w 2052684"/>
                <a:gd name="connsiteY3" fmla="*/ 243111 h 2396002"/>
                <a:gd name="connsiteX4" fmla="*/ 0 w 2052684"/>
                <a:gd name="connsiteY4" fmla="*/ 42 h 2396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2684" h="2396002">
                  <a:moveTo>
                    <a:pt x="1660967" y="2396002"/>
                  </a:moveTo>
                  <a:cubicBezTo>
                    <a:pt x="1779125" y="2378158"/>
                    <a:pt x="1897283" y="2360314"/>
                    <a:pt x="1950334" y="2205020"/>
                  </a:cubicBezTo>
                  <a:cubicBezTo>
                    <a:pt x="2003385" y="2049726"/>
                    <a:pt x="2134565" y="1791225"/>
                    <a:pt x="1979271" y="1464240"/>
                  </a:cubicBezTo>
                  <a:cubicBezTo>
                    <a:pt x="1823977" y="1137255"/>
                    <a:pt x="1348450" y="487144"/>
                    <a:pt x="1018572" y="243111"/>
                  </a:cubicBezTo>
                  <a:cubicBezTo>
                    <a:pt x="688693" y="-922"/>
                    <a:pt x="344346" y="-440"/>
                    <a:pt x="0" y="42"/>
                  </a:cubicBezTo>
                </a:path>
              </a:pathLst>
            </a:custGeom>
            <a:noFill/>
            <a:ln w="28575">
              <a:solidFill>
                <a:srgbClr val="FF000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Freeform: Shape 134">
              <a:extLst>
                <a:ext uri="{FF2B5EF4-FFF2-40B4-BE49-F238E27FC236}">
                  <a16:creationId xmlns:a16="http://schemas.microsoft.com/office/drawing/2014/main" id="{F9C31D80-E919-79C0-403A-92380FC4B1FC}"/>
                </a:ext>
              </a:extLst>
            </p:cNvPr>
            <p:cNvSpPr/>
            <p:nvPr/>
          </p:nvSpPr>
          <p:spPr>
            <a:xfrm>
              <a:off x="5251449" y="1847531"/>
              <a:ext cx="434580" cy="1068470"/>
            </a:xfrm>
            <a:custGeom>
              <a:avLst/>
              <a:gdLst>
                <a:gd name="connsiteX0" fmla="*/ 1660967 w 2052684"/>
                <a:gd name="connsiteY0" fmla="*/ 2396002 h 2396002"/>
                <a:gd name="connsiteX1" fmla="*/ 1950334 w 2052684"/>
                <a:gd name="connsiteY1" fmla="*/ 2205020 h 2396002"/>
                <a:gd name="connsiteX2" fmla="*/ 1979271 w 2052684"/>
                <a:gd name="connsiteY2" fmla="*/ 1464240 h 2396002"/>
                <a:gd name="connsiteX3" fmla="*/ 1018572 w 2052684"/>
                <a:gd name="connsiteY3" fmla="*/ 243111 h 2396002"/>
                <a:gd name="connsiteX4" fmla="*/ 0 w 2052684"/>
                <a:gd name="connsiteY4" fmla="*/ 42 h 2396002"/>
                <a:gd name="connsiteX0" fmla="*/ 642395 w 1034112"/>
                <a:gd name="connsiteY0" fmla="*/ 2152891 h 2152891"/>
                <a:gd name="connsiteX1" fmla="*/ 931762 w 1034112"/>
                <a:gd name="connsiteY1" fmla="*/ 1961909 h 2152891"/>
                <a:gd name="connsiteX2" fmla="*/ 960699 w 1034112"/>
                <a:gd name="connsiteY2" fmla="*/ 1221129 h 2152891"/>
                <a:gd name="connsiteX3" fmla="*/ 0 w 1034112"/>
                <a:gd name="connsiteY3" fmla="*/ 0 h 2152891"/>
                <a:gd name="connsiteX0" fmla="*/ 200079 w 559119"/>
                <a:gd name="connsiteY0" fmla="*/ 2294312 h 2294312"/>
                <a:gd name="connsiteX1" fmla="*/ 489446 w 559119"/>
                <a:gd name="connsiteY1" fmla="*/ 2103330 h 2294312"/>
                <a:gd name="connsiteX2" fmla="*/ 518383 w 559119"/>
                <a:gd name="connsiteY2" fmla="*/ 1362550 h 2294312"/>
                <a:gd name="connsiteX3" fmla="*/ 0 w 559119"/>
                <a:gd name="connsiteY3" fmla="*/ 0 h 2294312"/>
                <a:gd name="connsiteX0" fmla="*/ 200079 w 594843"/>
                <a:gd name="connsiteY0" fmla="*/ 2294312 h 2298681"/>
                <a:gd name="connsiteX1" fmla="*/ 489446 w 594843"/>
                <a:gd name="connsiteY1" fmla="*/ 2103330 h 2298681"/>
                <a:gd name="connsiteX2" fmla="*/ 563175 w 594843"/>
                <a:gd name="connsiteY2" fmla="*/ 642587 h 2298681"/>
                <a:gd name="connsiteX3" fmla="*/ 0 w 594843"/>
                <a:gd name="connsiteY3" fmla="*/ 0 h 2298681"/>
                <a:gd name="connsiteX0" fmla="*/ 200079 w 621266"/>
                <a:gd name="connsiteY0" fmla="*/ 2294312 h 2294312"/>
                <a:gd name="connsiteX1" fmla="*/ 562232 w 621266"/>
                <a:gd name="connsiteY1" fmla="*/ 1865485 h 2294312"/>
                <a:gd name="connsiteX2" fmla="*/ 563175 w 621266"/>
                <a:gd name="connsiteY2" fmla="*/ 642587 h 2294312"/>
                <a:gd name="connsiteX3" fmla="*/ 0 w 621266"/>
                <a:gd name="connsiteY3" fmla="*/ 0 h 2294312"/>
                <a:gd name="connsiteX0" fmla="*/ 0 w 421187"/>
                <a:gd name="connsiteY0" fmla="*/ 1651725 h 1651725"/>
                <a:gd name="connsiteX1" fmla="*/ 362153 w 421187"/>
                <a:gd name="connsiteY1" fmla="*/ 1222898 h 1651725"/>
                <a:gd name="connsiteX2" fmla="*/ 363096 w 421187"/>
                <a:gd name="connsiteY2" fmla="*/ 0 h 1651725"/>
                <a:gd name="connsiteX0" fmla="*/ 0 w 440301"/>
                <a:gd name="connsiteY0" fmla="*/ 1600299 h 1600299"/>
                <a:gd name="connsiteX1" fmla="*/ 362153 w 440301"/>
                <a:gd name="connsiteY1" fmla="*/ 1171472 h 1600299"/>
                <a:gd name="connsiteX2" fmla="*/ 391090 w 440301"/>
                <a:gd name="connsiteY2" fmla="*/ 0 h 1600299"/>
                <a:gd name="connsiteX0" fmla="*/ 0 w 428072"/>
                <a:gd name="connsiteY0" fmla="*/ 1600299 h 1600299"/>
                <a:gd name="connsiteX1" fmla="*/ 362153 w 428072"/>
                <a:gd name="connsiteY1" fmla="*/ 1171472 h 1600299"/>
                <a:gd name="connsiteX2" fmla="*/ 391090 w 428072"/>
                <a:gd name="connsiteY2" fmla="*/ 0 h 1600299"/>
                <a:gd name="connsiteX0" fmla="*/ 0 w 420433"/>
                <a:gd name="connsiteY0" fmla="*/ 1638868 h 1638868"/>
                <a:gd name="connsiteX1" fmla="*/ 362153 w 420433"/>
                <a:gd name="connsiteY1" fmla="*/ 1210041 h 1638868"/>
                <a:gd name="connsiteX2" fmla="*/ 379892 w 420433"/>
                <a:gd name="connsiteY2" fmla="*/ 0 h 1638868"/>
              </a:gdLst>
              <a:ahLst/>
              <a:cxnLst>
                <a:cxn ang="0">
                  <a:pos x="connsiteX0" y="connsiteY0"/>
                </a:cxn>
                <a:cxn ang="0">
                  <a:pos x="connsiteX1" y="connsiteY1"/>
                </a:cxn>
                <a:cxn ang="0">
                  <a:pos x="connsiteX2" y="connsiteY2"/>
                </a:cxn>
              </a:cxnLst>
              <a:rect l="l" t="t" r="r" b="b"/>
              <a:pathLst>
                <a:path w="420433" h="1638868">
                  <a:moveTo>
                    <a:pt x="0" y="1638868"/>
                  </a:moveTo>
                  <a:cubicBezTo>
                    <a:pt x="118158" y="1621024"/>
                    <a:pt x="298838" y="1483186"/>
                    <a:pt x="362153" y="1210041"/>
                  </a:cubicBezTo>
                  <a:cubicBezTo>
                    <a:pt x="425468" y="936896"/>
                    <a:pt x="445603" y="336627"/>
                    <a:pt x="379892" y="0"/>
                  </a:cubicBezTo>
                </a:path>
              </a:pathLst>
            </a:custGeom>
            <a:noFill/>
            <a:ln w="28575">
              <a:solidFill>
                <a:srgbClr val="FF0000"/>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8" name="Picture 17" descr="Notional chart showing prioritized shortfalls on the vertical axis and projects on the horizontal access. At the bottom of the chart there is a row of numbers that represents notional shortfalls each project addresses. At the right of the chart is a column of numbers that represents the ranking of the shortfalls. Each cell of the bottom row and right-most column are shades of green, yellow, or red, to represent the shortfall priority.">
            <a:extLst>
              <a:ext uri="{FF2B5EF4-FFF2-40B4-BE49-F238E27FC236}">
                <a16:creationId xmlns:a16="http://schemas.microsoft.com/office/drawing/2014/main" id="{99CC968A-C3AE-917A-7CEB-173F119A7CD7}"/>
              </a:ext>
            </a:extLst>
          </p:cNvPr>
          <p:cNvPicPr>
            <a:picLocks noChangeAspect="1"/>
          </p:cNvPicPr>
          <p:nvPr/>
        </p:nvPicPr>
        <p:blipFill>
          <a:blip r:embed="rId10"/>
          <a:stretch>
            <a:fillRect/>
          </a:stretch>
        </p:blipFill>
        <p:spPr>
          <a:xfrm>
            <a:off x="2937197" y="2210308"/>
            <a:ext cx="2321501" cy="4305745"/>
          </a:xfrm>
          <a:prstGeom prst="rect">
            <a:avLst/>
          </a:prstGeom>
        </p:spPr>
      </p:pic>
      <p:grpSp>
        <p:nvGrpSpPr>
          <p:cNvPr id="31" name="Group 30" descr="Two yellow lines touching the left and right sides of the lower horizontal access, which shows generic project labels.">
            <a:extLst>
              <a:ext uri="{FF2B5EF4-FFF2-40B4-BE49-F238E27FC236}">
                <a16:creationId xmlns:a16="http://schemas.microsoft.com/office/drawing/2014/main" id="{8CAF1F66-77C6-E3BB-4405-0DC2320DC373}"/>
              </a:ext>
            </a:extLst>
          </p:cNvPr>
          <p:cNvGrpSpPr/>
          <p:nvPr/>
        </p:nvGrpSpPr>
        <p:grpSpPr>
          <a:xfrm>
            <a:off x="3105707" y="2742535"/>
            <a:ext cx="3126884" cy="3749680"/>
            <a:chOff x="3105707" y="2742535"/>
            <a:chExt cx="3126884" cy="3749680"/>
          </a:xfrm>
        </p:grpSpPr>
        <p:cxnSp>
          <p:nvCxnSpPr>
            <p:cNvPr id="124" name="Straight Connector 123">
              <a:extLst>
                <a:ext uri="{FF2B5EF4-FFF2-40B4-BE49-F238E27FC236}">
                  <a16:creationId xmlns:a16="http://schemas.microsoft.com/office/drawing/2014/main" id="{06FF5404-1FD0-EC2D-DD72-F34ADBA7530B}"/>
                </a:ext>
              </a:extLst>
            </p:cNvPr>
            <p:cNvCxnSpPr>
              <a:cxnSpLocks/>
            </p:cNvCxnSpPr>
            <p:nvPr/>
          </p:nvCxnSpPr>
          <p:spPr>
            <a:xfrm flipV="1">
              <a:off x="3105707" y="2742535"/>
              <a:ext cx="3118418" cy="3567536"/>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1D72E411-0CC5-BAC9-69BD-110F50F3B319}"/>
                </a:ext>
              </a:extLst>
            </p:cNvPr>
            <p:cNvCxnSpPr>
              <a:cxnSpLocks/>
            </p:cNvCxnSpPr>
            <p:nvPr/>
          </p:nvCxnSpPr>
          <p:spPr>
            <a:xfrm flipV="1">
              <a:off x="5080097" y="5835106"/>
              <a:ext cx="1152494" cy="657109"/>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121" name="Arrow: Bent 120" descr="Yellow arrow pointing from idea generation from stakeholders to a notional chart showing prioritized shortfalls on the vertical Y axis and projects on the horizontal X axis.">
            <a:extLst>
              <a:ext uri="{FF2B5EF4-FFF2-40B4-BE49-F238E27FC236}">
                <a16:creationId xmlns:a16="http://schemas.microsoft.com/office/drawing/2014/main" id="{BA9212BA-78A4-1AD9-91C3-EED804C6B340}"/>
              </a:ext>
            </a:extLst>
          </p:cNvPr>
          <p:cNvSpPr/>
          <p:nvPr/>
        </p:nvSpPr>
        <p:spPr>
          <a:xfrm rot="5400000">
            <a:off x="3441053" y="835179"/>
            <a:ext cx="1079500" cy="892429"/>
          </a:xfrm>
          <a:prstGeom prst="bentArrow">
            <a:avLst>
              <a:gd name="adj1" fmla="val 36385"/>
              <a:gd name="adj2" fmla="val 45635"/>
              <a:gd name="adj3" fmla="val 37808"/>
              <a:gd name="adj4" fmla="val 57981"/>
            </a:avLst>
          </a:prstGeom>
          <a:solidFill>
            <a:srgbClr val="FFC000">
              <a:alpha val="74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 name="TextBox 119">
            <a:extLst>
              <a:ext uri="{FF2B5EF4-FFF2-40B4-BE49-F238E27FC236}">
                <a16:creationId xmlns:a16="http://schemas.microsoft.com/office/drawing/2014/main" id="{1BE13A73-EEEC-B2EE-E00B-26DB73104D32}"/>
              </a:ext>
            </a:extLst>
          </p:cNvPr>
          <p:cNvSpPr txBox="1"/>
          <p:nvPr/>
        </p:nvSpPr>
        <p:spPr>
          <a:xfrm>
            <a:off x="2887020" y="1847436"/>
            <a:ext cx="2353255"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Investments/Projects</a:t>
            </a:r>
          </a:p>
        </p:txBody>
      </p:sp>
      <p:sp>
        <p:nvSpPr>
          <p:cNvPr id="136" name="TextBox 135">
            <a:extLst>
              <a:ext uri="{FF2B5EF4-FFF2-40B4-BE49-F238E27FC236}">
                <a16:creationId xmlns:a16="http://schemas.microsoft.com/office/drawing/2014/main" id="{99260EFD-E655-F091-FDA0-3D110F4B7562}"/>
              </a:ext>
            </a:extLst>
          </p:cNvPr>
          <p:cNvSpPr txBox="1"/>
          <p:nvPr/>
        </p:nvSpPr>
        <p:spPr>
          <a:xfrm rot="16200000">
            <a:off x="1079465" y="4102723"/>
            <a:ext cx="334613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Prioritized Shortfalls (Gaps)</a:t>
            </a:r>
          </a:p>
        </p:txBody>
      </p:sp>
      <p:sp>
        <p:nvSpPr>
          <p:cNvPr id="122" name="Arrow: Right 121" descr="Red arrow pointing to the right.">
            <a:extLst>
              <a:ext uri="{FF2B5EF4-FFF2-40B4-BE49-F238E27FC236}">
                <a16:creationId xmlns:a16="http://schemas.microsoft.com/office/drawing/2014/main" id="{C4B025AE-58CF-BD0B-60BD-E52458C8D73B}"/>
              </a:ext>
            </a:extLst>
          </p:cNvPr>
          <p:cNvSpPr/>
          <p:nvPr/>
        </p:nvSpPr>
        <p:spPr>
          <a:xfrm>
            <a:off x="1352033" y="2916000"/>
            <a:ext cx="1308314" cy="2731565"/>
          </a:xfrm>
          <a:prstGeom prst="rightArrow">
            <a:avLst/>
          </a:prstGeom>
          <a:solidFill>
            <a:srgbClr val="FF0000">
              <a:alpha val="6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Picture 15" descr="Single column table with 82 rows labeled &quot;Gap 1&quot; to &quot;Gap 82.&quot;">
            <a:extLst>
              <a:ext uri="{FF2B5EF4-FFF2-40B4-BE49-F238E27FC236}">
                <a16:creationId xmlns:a16="http://schemas.microsoft.com/office/drawing/2014/main" id="{3027775F-2C8A-7DBA-149D-B332655CECD2}"/>
              </a:ext>
            </a:extLst>
          </p:cNvPr>
          <p:cNvPicPr>
            <a:picLocks noChangeAspect="1"/>
          </p:cNvPicPr>
          <p:nvPr/>
        </p:nvPicPr>
        <p:blipFill>
          <a:blip r:embed="rId11">
            <a:duotone>
              <a:schemeClr val="accent2">
                <a:shade val="45000"/>
                <a:satMod val="135000"/>
              </a:schemeClr>
              <a:prstClr val="white"/>
            </a:duotone>
          </a:blip>
          <a:stretch>
            <a:fillRect/>
          </a:stretch>
        </p:blipFill>
        <p:spPr>
          <a:xfrm>
            <a:off x="1033974" y="2673091"/>
            <a:ext cx="313818" cy="3273552"/>
          </a:xfrm>
          <a:prstGeom prst="rect">
            <a:avLst/>
          </a:prstGeom>
        </p:spPr>
      </p:pic>
      <p:sp>
        <p:nvSpPr>
          <p:cNvPr id="36" name="TextBox 35">
            <a:extLst>
              <a:ext uri="{FF2B5EF4-FFF2-40B4-BE49-F238E27FC236}">
                <a16:creationId xmlns:a16="http://schemas.microsoft.com/office/drawing/2014/main" id="{3757BBBF-EC7B-B222-9685-5CF2C6BFF070}"/>
              </a:ext>
            </a:extLst>
          </p:cNvPr>
          <p:cNvSpPr txBox="1"/>
          <p:nvPr/>
        </p:nvSpPr>
        <p:spPr>
          <a:xfrm>
            <a:off x="56843" y="5986906"/>
            <a:ext cx="2138258"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Prioritized Shortfalls (Gaps)</a:t>
            </a:r>
          </a:p>
        </p:txBody>
      </p:sp>
      <p:grpSp>
        <p:nvGrpSpPr>
          <p:cNvPr id="67" name="Group 66" descr="List of stakeholders.">
            <a:extLst>
              <a:ext uri="{FF2B5EF4-FFF2-40B4-BE49-F238E27FC236}">
                <a16:creationId xmlns:a16="http://schemas.microsoft.com/office/drawing/2014/main" id="{5B0E6D90-563C-12ED-F4BD-A12E1ED961F5}"/>
              </a:ext>
            </a:extLst>
          </p:cNvPr>
          <p:cNvGrpSpPr/>
          <p:nvPr/>
        </p:nvGrpSpPr>
        <p:grpSpPr>
          <a:xfrm>
            <a:off x="-27981" y="3031978"/>
            <a:ext cx="1001604" cy="2581370"/>
            <a:chOff x="-27981" y="3031978"/>
            <a:chExt cx="1001604" cy="2581370"/>
          </a:xfrm>
        </p:grpSpPr>
        <p:sp>
          <p:nvSpPr>
            <p:cNvPr id="41" name="TextBox 40">
              <a:extLst>
                <a:ext uri="{FF2B5EF4-FFF2-40B4-BE49-F238E27FC236}">
                  <a16:creationId xmlns:a16="http://schemas.microsoft.com/office/drawing/2014/main" id="{0804DF0A-23E0-DE53-5C10-E29BB8E0E6F9}"/>
                </a:ext>
              </a:extLst>
            </p:cNvPr>
            <p:cNvSpPr txBox="1"/>
            <p:nvPr/>
          </p:nvSpPr>
          <p:spPr>
            <a:xfrm>
              <a:off x="98042" y="3923212"/>
              <a:ext cx="749559" cy="276999"/>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Industry</a:t>
              </a:r>
            </a:p>
          </p:txBody>
        </p:sp>
        <p:sp>
          <p:nvSpPr>
            <p:cNvPr id="43" name="TextBox 42">
              <a:extLst>
                <a:ext uri="{FF2B5EF4-FFF2-40B4-BE49-F238E27FC236}">
                  <a16:creationId xmlns:a16="http://schemas.microsoft.com/office/drawing/2014/main" id="{E7696226-571A-4A56-AA11-1F9D1E9207D5}"/>
                </a:ext>
              </a:extLst>
            </p:cNvPr>
            <p:cNvSpPr txBox="1"/>
            <p:nvPr/>
          </p:nvSpPr>
          <p:spPr>
            <a:xfrm>
              <a:off x="46354" y="4276496"/>
              <a:ext cx="852935" cy="276999"/>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Academia</a:t>
              </a:r>
            </a:p>
          </p:txBody>
        </p:sp>
        <p:sp>
          <p:nvSpPr>
            <p:cNvPr id="46" name="TextBox 45">
              <a:extLst>
                <a:ext uri="{FF2B5EF4-FFF2-40B4-BE49-F238E27FC236}">
                  <a16:creationId xmlns:a16="http://schemas.microsoft.com/office/drawing/2014/main" id="{3541F947-D0E9-899E-F747-9355326C8730}"/>
                </a:ext>
              </a:extLst>
            </p:cNvPr>
            <p:cNvSpPr txBox="1"/>
            <p:nvPr/>
          </p:nvSpPr>
          <p:spPr>
            <a:xfrm>
              <a:off x="98042" y="4629780"/>
              <a:ext cx="749559" cy="276999"/>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EOP</a:t>
              </a:r>
            </a:p>
          </p:txBody>
        </p:sp>
        <p:sp>
          <p:nvSpPr>
            <p:cNvPr id="47" name="TextBox 46">
              <a:extLst>
                <a:ext uri="{FF2B5EF4-FFF2-40B4-BE49-F238E27FC236}">
                  <a16:creationId xmlns:a16="http://schemas.microsoft.com/office/drawing/2014/main" id="{D79D5C8B-259C-BBFD-553B-5088F3E6C802}"/>
                </a:ext>
              </a:extLst>
            </p:cNvPr>
            <p:cNvSpPr txBox="1"/>
            <p:nvPr/>
          </p:nvSpPr>
          <p:spPr>
            <a:xfrm>
              <a:off x="98042" y="4983064"/>
              <a:ext cx="749559" cy="276999"/>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Hill</a:t>
              </a:r>
            </a:p>
          </p:txBody>
        </p:sp>
        <p:sp>
          <p:nvSpPr>
            <p:cNvPr id="48" name="TextBox 47">
              <a:extLst>
                <a:ext uri="{FF2B5EF4-FFF2-40B4-BE49-F238E27FC236}">
                  <a16:creationId xmlns:a16="http://schemas.microsoft.com/office/drawing/2014/main" id="{99629538-9E1D-12E8-7481-3C7AFAFE2A15}"/>
                </a:ext>
              </a:extLst>
            </p:cNvPr>
            <p:cNvSpPr txBox="1"/>
            <p:nvPr/>
          </p:nvSpPr>
          <p:spPr>
            <a:xfrm>
              <a:off x="-27981" y="3031978"/>
              <a:ext cx="1001604" cy="461665"/>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Mission Directorates</a:t>
              </a:r>
            </a:p>
          </p:txBody>
        </p:sp>
        <p:sp>
          <p:nvSpPr>
            <p:cNvPr id="49" name="TextBox 48">
              <a:extLst>
                <a:ext uri="{FF2B5EF4-FFF2-40B4-BE49-F238E27FC236}">
                  <a16:creationId xmlns:a16="http://schemas.microsoft.com/office/drawing/2014/main" id="{92698378-38F8-1B2F-A758-ACA9D63FE88A}"/>
                </a:ext>
              </a:extLst>
            </p:cNvPr>
            <p:cNvSpPr txBox="1"/>
            <p:nvPr/>
          </p:nvSpPr>
          <p:spPr>
            <a:xfrm>
              <a:off x="98042" y="3569928"/>
              <a:ext cx="749559" cy="276999"/>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Centers</a:t>
              </a:r>
            </a:p>
          </p:txBody>
        </p:sp>
        <p:sp>
          <p:nvSpPr>
            <p:cNvPr id="50" name="TextBox 49">
              <a:extLst>
                <a:ext uri="{FF2B5EF4-FFF2-40B4-BE49-F238E27FC236}">
                  <a16:creationId xmlns:a16="http://schemas.microsoft.com/office/drawing/2014/main" id="{A857835E-29A3-EB0A-3AD2-0E6284219C00}"/>
                </a:ext>
              </a:extLst>
            </p:cNvPr>
            <p:cNvSpPr txBox="1"/>
            <p:nvPr/>
          </p:nvSpPr>
          <p:spPr>
            <a:xfrm>
              <a:off x="98042" y="5336349"/>
              <a:ext cx="749559" cy="276999"/>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OGAs</a:t>
              </a:r>
            </a:p>
          </p:txBody>
        </p:sp>
      </p:grpSp>
      <p:grpSp>
        <p:nvGrpSpPr>
          <p:cNvPr id="45" name="Group 44" descr="Text and visual representation of stakeholders.">
            <a:extLst>
              <a:ext uri="{FF2B5EF4-FFF2-40B4-BE49-F238E27FC236}">
                <a16:creationId xmlns:a16="http://schemas.microsoft.com/office/drawing/2014/main" id="{CB0DFF22-8120-B964-6134-C1C4DFC2F120}"/>
              </a:ext>
            </a:extLst>
          </p:cNvPr>
          <p:cNvGrpSpPr/>
          <p:nvPr/>
        </p:nvGrpSpPr>
        <p:grpSpPr>
          <a:xfrm>
            <a:off x="390023" y="146950"/>
            <a:ext cx="3679845" cy="1739730"/>
            <a:chOff x="390023" y="146950"/>
            <a:chExt cx="3679845" cy="1739730"/>
          </a:xfrm>
        </p:grpSpPr>
        <p:pic>
          <p:nvPicPr>
            <p:cNvPr id="23" name="Picture 22" descr="U.S. Department of Defense official logo.">
              <a:extLst>
                <a:ext uri="{FF2B5EF4-FFF2-40B4-BE49-F238E27FC236}">
                  <a16:creationId xmlns:a16="http://schemas.microsoft.com/office/drawing/2014/main" id="{676C1B62-D989-865D-ADA2-DABA059C15FA}"/>
                </a:ext>
              </a:extLst>
            </p:cNvPr>
            <p:cNvPicPr>
              <a:picLocks noChangeAspect="1"/>
            </p:cNvPicPr>
            <p:nvPr/>
          </p:nvPicPr>
          <p:blipFill>
            <a:blip r:embed="rId12"/>
            <a:stretch>
              <a:fillRect/>
            </a:stretch>
          </p:blipFill>
          <p:spPr>
            <a:xfrm>
              <a:off x="1807176" y="1404125"/>
              <a:ext cx="411755" cy="411112"/>
            </a:xfrm>
            <a:prstGeom prst="rect">
              <a:avLst/>
            </a:prstGeom>
          </p:spPr>
        </p:pic>
        <p:pic>
          <p:nvPicPr>
            <p:cNvPr id="24" name="Picture 23" descr="Defense Advanced Research Projects Agency (DARPA) official logo.">
              <a:extLst>
                <a:ext uri="{FF2B5EF4-FFF2-40B4-BE49-F238E27FC236}">
                  <a16:creationId xmlns:a16="http://schemas.microsoft.com/office/drawing/2014/main" id="{BAED4E36-9985-C1CD-478B-9D9CAEF0FD78}"/>
                </a:ext>
              </a:extLst>
            </p:cNvPr>
            <p:cNvPicPr>
              <a:picLocks noChangeAspect="1"/>
            </p:cNvPicPr>
            <p:nvPr/>
          </p:nvPicPr>
          <p:blipFill>
            <a:blip r:embed="rId13"/>
            <a:stretch>
              <a:fillRect/>
            </a:stretch>
          </p:blipFill>
          <p:spPr>
            <a:xfrm>
              <a:off x="2352856" y="1432872"/>
              <a:ext cx="570575" cy="322548"/>
            </a:xfrm>
            <a:prstGeom prst="rect">
              <a:avLst/>
            </a:prstGeom>
          </p:spPr>
        </p:pic>
        <p:pic>
          <p:nvPicPr>
            <p:cNvPr id="25" name="Picture 24" descr="National Oceanic and Atmospheric Administration (NOAA) official logo.">
              <a:extLst>
                <a:ext uri="{FF2B5EF4-FFF2-40B4-BE49-F238E27FC236}">
                  <a16:creationId xmlns:a16="http://schemas.microsoft.com/office/drawing/2014/main" id="{C771D9D4-D93F-167A-2125-8215E447904A}"/>
                </a:ext>
              </a:extLst>
            </p:cNvPr>
            <p:cNvPicPr>
              <a:picLocks noChangeAspect="1"/>
            </p:cNvPicPr>
            <p:nvPr/>
          </p:nvPicPr>
          <p:blipFill>
            <a:blip r:embed="rId14"/>
            <a:stretch>
              <a:fillRect/>
            </a:stretch>
          </p:blipFill>
          <p:spPr>
            <a:xfrm>
              <a:off x="1262606" y="619474"/>
              <a:ext cx="570575" cy="380383"/>
            </a:xfrm>
            <a:prstGeom prst="rect">
              <a:avLst/>
            </a:prstGeom>
          </p:spPr>
        </p:pic>
        <p:pic>
          <p:nvPicPr>
            <p:cNvPr id="26" name="Picture 25" descr="National Geospatial-Intelligence Agency official logo.">
              <a:extLst>
                <a:ext uri="{FF2B5EF4-FFF2-40B4-BE49-F238E27FC236}">
                  <a16:creationId xmlns:a16="http://schemas.microsoft.com/office/drawing/2014/main" id="{AE0D2BFE-8723-BB5E-7673-E543AA14BCDF}"/>
                </a:ext>
              </a:extLst>
            </p:cNvPr>
            <p:cNvPicPr>
              <a:picLocks noChangeAspect="1"/>
            </p:cNvPicPr>
            <p:nvPr/>
          </p:nvPicPr>
          <p:blipFill>
            <a:blip r:embed="rId15"/>
            <a:stretch>
              <a:fillRect/>
            </a:stretch>
          </p:blipFill>
          <p:spPr>
            <a:xfrm>
              <a:off x="1292896" y="1098106"/>
              <a:ext cx="414405" cy="414405"/>
            </a:xfrm>
            <a:prstGeom prst="rect">
              <a:avLst/>
            </a:prstGeom>
          </p:spPr>
        </p:pic>
        <p:pic>
          <p:nvPicPr>
            <p:cNvPr id="29" name="Picture 28" descr="Screenshot of the cover page of the NASA Decadal Survey document.">
              <a:extLst>
                <a:ext uri="{FF2B5EF4-FFF2-40B4-BE49-F238E27FC236}">
                  <a16:creationId xmlns:a16="http://schemas.microsoft.com/office/drawing/2014/main" id="{C0D8D771-1648-7979-E487-AAF3C18201C0}"/>
                </a:ext>
              </a:extLst>
            </p:cNvPr>
            <p:cNvPicPr>
              <a:picLocks noChangeAspect="1"/>
            </p:cNvPicPr>
            <p:nvPr/>
          </p:nvPicPr>
          <p:blipFill>
            <a:blip r:embed="rId16"/>
            <a:stretch>
              <a:fillRect/>
            </a:stretch>
          </p:blipFill>
          <p:spPr>
            <a:xfrm>
              <a:off x="2923431" y="404860"/>
              <a:ext cx="464122" cy="594997"/>
            </a:xfrm>
            <a:prstGeom prst="rect">
              <a:avLst/>
            </a:prstGeom>
          </p:spPr>
        </p:pic>
        <p:pic>
          <p:nvPicPr>
            <p:cNvPr id="30" name="Picture 29" descr="Screenshot of the cover page of NASA's Moon to Mars Strategy document.">
              <a:extLst>
                <a:ext uri="{FF2B5EF4-FFF2-40B4-BE49-F238E27FC236}">
                  <a16:creationId xmlns:a16="http://schemas.microsoft.com/office/drawing/2014/main" id="{0AA5E43C-AD2C-4447-408E-44BB9AF5784E}"/>
                </a:ext>
              </a:extLst>
            </p:cNvPr>
            <p:cNvPicPr>
              <a:picLocks noChangeAspect="1"/>
            </p:cNvPicPr>
            <p:nvPr/>
          </p:nvPicPr>
          <p:blipFill>
            <a:blip r:embed="rId17"/>
            <a:stretch>
              <a:fillRect/>
            </a:stretch>
          </p:blipFill>
          <p:spPr>
            <a:xfrm>
              <a:off x="2697058" y="720326"/>
              <a:ext cx="546435" cy="683799"/>
            </a:xfrm>
            <a:prstGeom prst="rect">
              <a:avLst/>
            </a:prstGeom>
          </p:spPr>
        </p:pic>
        <p:pic>
          <p:nvPicPr>
            <p:cNvPr id="19" name="Picture 18" descr="National Aeronautics and Space Administration (NASA) official logo.">
              <a:extLst>
                <a:ext uri="{FF2B5EF4-FFF2-40B4-BE49-F238E27FC236}">
                  <a16:creationId xmlns:a16="http://schemas.microsoft.com/office/drawing/2014/main" id="{06298899-75AC-E5CF-2C6E-2D679FA70AF8}"/>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2514822" y="481908"/>
              <a:ext cx="530713" cy="440900"/>
            </a:xfrm>
            <a:prstGeom prst="rect">
              <a:avLst/>
            </a:prstGeom>
          </p:spPr>
        </p:pic>
        <p:sp>
          <p:nvSpPr>
            <p:cNvPr id="2" name="TextBox 1">
              <a:extLst>
                <a:ext uri="{FF2B5EF4-FFF2-40B4-BE49-F238E27FC236}">
                  <a16:creationId xmlns:a16="http://schemas.microsoft.com/office/drawing/2014/main" id="{1B08B444-8788-E19A-A8AB-846C15DEE409}"/>
                </a:ext>
              </a:extLst>
            </p:cNvPr>
            <p:cNvSpPr txBox="1"/>
            <p:nvPr/>
          </p:nvSpPr>
          <p:spPr>
            <a:xfrm>
              <a:off x="534083" y="809665"/>
              <a:ext cx="749559" cy="276999"/>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Industry</a:t>
              </a:r>
            </a:p>
          </p:txBody>
        </p:sp>
        <p:sp>
          <p:nvSpPr>
            <p:cNvPr id="3" name="TextBox 2">
              <a:extLst>
                <a:ext uri="{FF2B5EF4-FFF2-40B4-BE49-F238E27FC236}">
                  <a16:creationId xmlns:a16="http://schemas.microsoft.com/office/drawing/2014/main" id="{F8C80753-7B33-175F-D4AD-6D694113AAB3}"/>
                </a:ext>
              </a:extLst>
            </p:cNvPr>
            <p:cNvSpPr txBox="1"/>
            <p:nvPr/>
          </p:nvSpPr>
          <p:spPr>
            <a:xfrm>
              <a:off x="390023" y="1138355"/>
              <a:ext cx="852935" cy="276999"/>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Academia</a:t>
              </a:r>
            </a:p>
          </p:txBody>
        </p:sp>
        <p:sp>
          <p:nvSpPr>
            <p:cNvPr id="5" name="TextBox 4">
              <a:extLst>
                <a:ext uri="{FF2B5EF4-FFF2-40B4-BE49-F238E27FC236}">
                  <a16:creationId xmlns:a16="http://schemas.microsoft.com/office/drawing/2014/main" id="{09311ED9-092B-1048-FB03-61624FA0FDCE}"/>
                </a:ext>
              </a:extLst>
            </p:cNvPr>
            <p:cNvSpPr txBox="1"/>
            <p:nvPr/>
          </p:nvSpPr>
          <p:spPr>
            <a:xfrm>
              <a:off x="682837" y="1458590"/>
              <a:ext cx="749559" cy="276999"/>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EOP</a:t>
              </a:r>
            </a:p>
          </p:txBody>
        </p:sp>
        <p:sp>
          <p:nvSpPr>
            <p:cNvPr id="8" name="TextBox 7">
              <a:extLst>
                <a:ext uri="{FF2B5EF4-FFF2-40B4-BE49-F238E27FC236}">
                  <a16:creationId xmlns:a16="http://schemas.microsoft.com/office/drawing/2014/main" id="{AD1DDE9A-261D-6B60-D085-6478D719B98F}"/>
                </a:ext>
              </a:extLst>
            </p:cNvPr>
            <p:cNvSpPr txBox="1"/>
            <p:nvPr/>
          </p:nvSpPr>
          <p:spPr>
            <a:xfrm>
              <a:off x="1066387" y="1609681"/>
              <a:ext cx="749559" cy="276999"/>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Hill</a:t>
              </a:r>
            </a:p>
          </p:txBody>
        </p:sp>
        <p:sp>
          <p:nvSpPr>
            <p:cNvPr id="9" name="TextBox 8">
              <a:extLst>
                <a:ext uri="{FF2B5EF4-FFF2-40B4-BE49-F238E27FC236}">
                  <a16:creationId xmlns:a16="http://schemas.microsoft.com/office/drawing/2014/main" id="{0178EE3D-E0D0-BDCD-26E0-F8270492469E}"/>
                </a:ext>
              </a:extLst>
            </p:cNvPr>
            <p:cNvSpPr txBox="1"/>
            <p:nvPr/>
          </p:nvSpPr>
          <p:spPr>
            <a:xfrm>
              <a:off x="2453070" y="146950"/>
              <a:ext cx="1616798" cy="276999"/>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Mission Directorates</a:t>
              </a:r>
            </a:p>
          </p:txBody>
        </p:sp>
        <p:sp>
          <p:nvSpPr>
            <p:cNvPr id="10" name="TextBox 9">
              <a:extLst>
                <a:ext uri="{FF2B5EF4-FFF2-40B4-BE49-F238E27FC236}">
                  <a16:creationId xmlns:a16="http://schemas.microsoft.com/office/drawing/2014/main" id="{FD9920C1-CB0B-EE66-0E4A-554B8FC41FB4}"/>
                </a:ext>
              </a:extLst>
            </p:cNvPr>
            <p:cNvSpPr txBox="1"/>
            <p:nvPr/>
          </p:nvSpPr>
          <p:spPr>
            <a:xfrm>
              <a:off x="3144087" y="1088273"/>
              <a:ext cx="749559" cy="276999"/>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Centers</a:t>
              </a:r>
            </a:p>
          </p:txBody>
        </p:sp>
        <p:sp>
          <p:nvSpPr>
            <p:cNvPr id="11" name="TextBox 10">
              <a:extLst>
                <a:ext uri="{FF2B5EF4-FFF2-40B4-BE49-F238E27FC236}">
                  <a16:creationId xmlns:a16="http://schemas.microsoft.com/office/drawing/2014/main" id="{816A8E4C-3E4C-765A-0296-C07B3A10AB57}"/>
                </a:ext>
              </a:extLst>
            </p:cNvPr>
            <p:cNvSpPr txBox="1"/>
            <p:nvPr/>
          </p:nvSpPr>
          <p:spPr>
            <a:xfrm>
              <a:off x="648763" y="518140"/>
              <a:ext cx="749559" cy="276999"/>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OGAs</a:t>
              </a:r>
            </a:p>
          </p:txBody>
        </p:sp>
      </p:grpSp>
      <p:grpSp>
        <p:nvGrpSpPr>
          <p:cNvPr id="42" name="Group 41">
            <a:extLst>
              <a:ext uri="{FF2B5EF4-FFF2-40B4-BE49-F238E27FC236}">
                <a16:creationId xmlns:a16="http://schemas.microsoft.com/office/drawing/2014/main" id="{187FD86C-2266-D8F1-BDBE-A4FF30D6930D}"/>
              </a:ext>
            </a:extLst>
          </p:cNvPr>
          <p:cNvGrpSpPr/>
          <p:nvPr/>
        </p:nvGrpSpPr>
        <p:grpSpPr>
          <a:xfrm>
            <a:off x="151734" y="202616"/>
            <a:ext cx="2361654" cy="776299"/>
            <a:chOff x="151734" y="202616"/>
            <a:chExt cx="2361654" cy="776299"/>
          </a:xfrm>
        </p:grpSpPr>
        <p:pic>
          <p:nvPicPr>
            <p:cNvPr id="13" name="Graphic 12" descr="Lightbulb and gear with solid yellow fill.">
              <a:extLst>
                <a:ext uri="{FF2B5EF4-FFF2-40B4-BE49-F238E27FC236}">
                  <a16:creationId xmlns:a16="http://schemas.microsoft.com/office/drawing/2014/main" id="{9DEBD06D-EE9C-6995-5AB9-9801DDB11E82}"/>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807176" y="272703"/>
              <a:ext cx="706212" cy="706212"/>
            </a:xfrm>
            <a:prstGeom prst="rect">
              <a:avLst/>
            </a:prstGeom>
          </p:spPr>
        </p:pic>
        <p:sp>
          <p:nvSpPr>
            <p:cNvPr id="35" name="TextBox 34">
              <a:extLst>
                <a:ext uri="{FF2B5EF4-FFF2-40B4-BE49-F238E27FC236}">
                  <a16:creationId xmlns:a16="http://schemas.microsoft.com/office/drawing/2014/main" id="{5C1A2CB0-57F5-4749-94DE-76312222A57B}"/>
                </a:ext>
              </a:extLst>
            </p:cNvPr>
            <p:cNvSpPr txBox="1"/>
            <p:nvPr/>
          </p:nvSpPr>
          <p:spPr>
            <a:xfrm>
              <a:off x="151734" y="202616"/>
              <a:ext cx="177537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C000"/>
                  </a:solidFill>
                  <a:effectLst/>
                  <a:uLnTx/>
                  <a:uFillTx/>
                  <a:latin typeface="Calibri" panose="020F0502020204030204"/>
                  <a:ea typeface="+mn-ea"/>
                  <a:cs typeface="+mn-cs"/>
                </a:rPr>
                <a:t>Idea Generation</a:t>
              </a:r>
            </a:p>
          </p:txBody>
        </p:sp>
      </p:grpSp>
      <p:sp>
        <p:nvSpPr>
          <p:cNvPr id="14" name="TextBox 13">
            <a:extLst>
              <a:ext uri="{FF2B5EF4-FFF2-40B4-BE49-F238E27FC236}">
                <a16:creationId xmlns:a16="http://schemas.microsoft.com/office/drawing/2014/main" id="{33F1E8EC-529E-9A24-9AE1-DD8AF5FC5896}"/>
              </a:ext>
            </a:extLst>
          </p:cNvPr>
          <p:cNvSpPr txBox="1"/>
          <p:nvPr/>
        </p:nvSpPr>
        <p:spPr>
          <a:xfrm>
            <a:off x="5510801" y="692875"/>
            <a:ext cx="555211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Publicly-transparent, rigorously-developed process by which we establish our priorities based on comprehensive prioritized needs of our stakeholders</a:t>
            </a:r>
            <a:endParaRPr kumimoji="0" lang="en-US" sz="180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46F6BC10-4EB0-DBD8-3378-630D69C8EF4E}"/>
              </a:ext>
            </a:extLst>
          </p:cNvPr>
          <p:cNvSpPr txBox="1">
            <a:spLocks noGrp="1"/>
          </p:cNvSpPr>
          <p:nvPr>
            <p:ph type="title" idx="4294967295"/>
          </p:nvPr>
        </p:nvSpPr>
        <p:spPr>
          <a:xfrm>
            <a:off x="5484686" y="235932"/>
            <a:ext cx="6197837" cy="10527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National Tech Base Priorities</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p:txBody>
      </p:sp>
      <p:pic>
        <p:nvPicPr>
          <p:cNvPr id="44" name="Picture 43" descr="Official NASA logo in the top right corner of the slide.">
            <a:extLst>
              <a:ext uri="{FF2B5EF4-FFF2-40B4-BE49-F238E27FC236}">
                <a16:creationId xmlns:a16="http://schemas.microsoft.com/office/drawing/2014/main" id="{F4E45816-6A37-4686-BFB3-B8E5495A4312}"/>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11258157" y="326099"/>
            <a:ext cx="782109" cy="649752"/>
          </a:xfrm>
          <a:prstGeom prst="rect">
            <a:avLst/>
          </a:prstGeom>
        </p:spPr>
      </p:pic>
      <p:sp>
        <p:nvSpPr>
          <p:cNvPr id="40" name="TextBox 39">
            <a:extLst>
              <a:ext uri="{FF2B5EF4-FFF2-40B4-BE49-F238E27FC236}">
                <a16:creationId xmlns:a16="http://schemas.microsoft.com/office/drawing/2014/main" id="{01E26C66-1595-F66B-757B-EA119B11A957}"/>
              </a:ext>
            </a:extLst>
          </p:cNvPr>
          <p:cNvSpPr txBox="1"/>
          <p:nvPr/>
        </p:nvSpPr>
        <p:spPr>
          <a:xfrm>
            <a:off x="6028330" y="2318122"/>
            <a:ext cx="1604206" cy="369332"/>
          </a:xfrm>
          <a:prstGeom prst="rect">
            <a:avLst/>
          </a:prstGeom>
          <a:noFill/>
        </p:spPr>
        <p:txBody>
          <a:bodyPr wrap="square" rtlCol="0">
            <a:spAutoFit/>
          </a:bodyPr>
          <a:lstStyle/>
          <a:p>
            <a:pPr algn="ct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Projects</a:t>
            </a:r>
            <a:endParaRPr lang="en-US" dirty="0"/>
          </a:p>
        </p:txBody>
      </p:sp>
      <p:pic>
        <p:nvPicPr>
          <p:cNvPr id="101" name="Picture 100" descr="Generic list of 24 projects. Each project has a number and is listed in no particular order. To the left of each project is a small colored square that indicates each project supports a roadmap. To the right of the project column is another column and in each cell is a notional number that represents a shortfall the project addresses. Each cell in the right-most column are shades of green, yellow, or red, to represent the shortfall priority.">
            <a:extLst>
              <a:ext uri="{FF2B5EF4-FFF2-40B4-BE49-F238E27FC236}">
                <a16:creationId xmlns:a16="http://schemas.microsoft.com/office/drawing/2014/main" id="{22F76041-A1DA-906F-F1AD-760A7A500DA6}"/>
              </a:ext>
            </a:extLst>
          </p:cNvPr>
          <p:cNvPicPr>
            <a:picLocks noChangeAspect="1"/>
          </p:cNvPicPr>
          <p:nvPr/>
        </p:nvPicPr>
        <p:blipFill rotWithShape="1">
          <a:blip r:embed="rId9"/>
          <a:srcRect l="67128" t="83389" r="-2090" b="12741"/>
          <a:stretch/>
        </p:blipFill>
        <p:spPr>
          <a:xfrm>
            <a:off x="7107049" y="4031313"/>
            <a:ext cx="468327" cy="122222"/>
          </a:xfrm>
          <a:prstGeom prst="rect">
            <a:avLst/>
          </a:prstGeom>
        </p:spPr>
      </p:pic>
      <p:pic>
        <p:nvPicPr>
          <p:cNvPr id="102" name="Picture 101" descr="Generic list of 24 projects. Each project has a number and is listed in no particular order. To the left of each project is a small colored square that indicates each project supports a roadmap. To the right of the project column is another column and in each cell is a notional number that represents a shortfall the project addresses. Each cell in the right-most column are shades of green, yellow, or red, to represent the shortfall priority.">
            <a:extLst>
              <a:ext uri="{FF2B5EF4-FFF2-40B4-BE49-F238E27FC236}">
                <a16:creationId xmlns:a16="http://schemas.microsoft.com/office/drawing/2014/main" id="{A0B7286D-F342-01AA-7208-BB8453975A5B}"/>
              </a:ext>
            </a:extLst>
          </p:cNvPr>
          <p:cNvPicPr>
            <a:picLocks noChangeAspect="1"/>
          </p:cNvPicPr>
          <p:nvPr/>
        </p:nvPicPr>
        <p:blipFill rotWithShape="1">
          <a:blip r:embed="rId9"/>
          <a:srcRect l="67148" t="66808" r="-2110" b="28836"/>
          <a:stretch/>
        </p:blipFill>
        <p:spPr>
          <a:xfrm>
            <a:off x="7106898" y="3628916"/>
            <a:ext cx="468327" cy="137625"/>
          </a:xfrm>
          <a:prstGeom prst="rect">
            <a:avLst/>
          </a:prstGeom>
        </p:spPr>
      </p:pic>
      <p:pic>
        <p:nvPicPr>
          <p:cNvPr id="103" name="Picture 102" descr="Generic list of 24 projects. Each project has a number and is listed in no particular order. To the left of each project is a small colored square that indicates each project supports a roadmap. To the right of the project column is another column and in each cell is a notional number that represents a shortfall the project addresses. Each cell in the right-most column are shades of green, yellow, or red, to represent the shortfall priority.">
            <a:extLst>
              <a:ext uri="{FF2B5EF4-FFF2-40B4-BE49-F238E27FC236}">
                <a16:creationId xmlns:a16="http://schemas.microsoft.com/office/drawing/2014/main" id="{8FD97639-A39C-3D46-A3F8-17F7F48D083A}"/>
              </a:ext>
            </a:extLst>
          </p:cNvPr>
          <p:cNvPicPr>
            <a:picLocks noChangeAspect="1"/>
          </p:cNvPicPr>
          <p:nvPr/>
        </p:nvPicPr>
        <p:blipFill rotWithShape="1">
          <a:blip r:embed="rId9"/>
          <a:srcRect l="67051" t="41634" r="-2013" b="54254"/>
          <a:stretch/>
        </p:blipFill>
        <p:spPr>
          <a:xfrm>
            <a:off x="7106530" y="4813895"/>
            <a:ext cx="468327" cy="129899"/>
          </a:xfrm>
          <a:prstGeom prst="rect">
            <a:avLst/>
          </a:prstGeom>
        </p:spPr>
      </p:pic>
    </p:spTree>
    <p:extLst>
      <p:ext uri="{BB962C8B-B14F-4D97-AF65-F5344CB8AC3E}">
        <p14:creationId xmlns:p14="http://schemas.microsoft.com/office/powerpoint/2010/main" val="3659253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8">
            <a:extLst>
              <a:ext uri="{FF2B5EF4-FFF2-40B4-BE49-F238E27FC236}">
                <a16:creationId xmlns:a16="http://schemas.microsoft.com/office/drawing/2014/main" id="{942F0052-79F6-D76A-F0BB-F429F508E338}"/>
              </a:ext>
            </a:extLst>
          </p:cNvPr>
          <p:cNvSpPr>
            <a:spLocks noGrp="1"/>
          </p:cNvSpPr>
          <p:nvPr>
            <p:ph type="sldNum" sz="quarter" idx="12"/>
          </p:nvPr>
        </p:nvSpPr>
        <p:spPr>
          <a:xfrm>
            <a:off x="8615374" y="6434260"/>
            <a:ext cx="2743200" cy="365125"/>
          </a:xfrm>
        </p:spPr>
        <p:txBody>
          <a:bodyPr/>
          <a:lstStyle/>
          <a:p>
            <a:fld id="{664A267C-1BD7-074A-8DCB-9E6F36782E39}" type="slidenum">
              <a:rPr lang="en-US" smtClean="0">
                <a:solidFill>
                  <a:schemeClr val="bg1">
                    <a:lumMod val="85000"/>
                  </a:schemeClr>
                </a:solidFill>
              </a:rPr>
              <a:t>4</a:t>
            </a:fld>
            <a:endParaRPr lang="en-US">
              <a:solidFill>
                <a:schemeClr val="bg1">
                  <a:lumMod val="85000"/>
                </a:schemeClr>
              </a:solidFill>
            </a:endParaRPr>
          </a:p>
        </p:txBody>
      </p:sp>
      <p:sp>
        <p:nvSpPr>
          <p:cNvPr id="11" name="Footer Placeholder 20">
            <a:extLst>
              <a:ext uri="{FF2B5EF4-FFF2-40B4-BE49-F238E27FC236}">
                <a16:creationId xmlns:a16="http://schemas.microsoft.com/office/drawing/2014/main" id="{BF7B01F5-32CC-C398-C624-B7FA968DEB75}"/>
              </a:ext>
            </a:extLst>
          </p:cNvPr>
          <p:cNvSpPr txBox="1">
            <a:spLocks/>
          </p:cNvSpPr>
          <p:nvPr/>
        </p:nvSpPr>
        <p:spPr>
          <a:xfrm>
            <a:off x="4038600" y="643426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lumMod val="85000"/>
                  </a:schemeClr>
                </a:solidFill>
                <a:latin typeface="Arial" panose="020B0604020202020204" pitchFamily="34" charset="0"/>
                <a:cs typeface="Arial" panose="020B0604020202020204" pitchFamily="34" charset="0"/>
              </a:rPr>
              <a:t>Civil Space Shortfall Ranking</a:t>
            </a:r>
          </a:p>
        </p:txBody>
      </p:sp>
      <p:sp>
        <p:nvSpPr>
          <p:cNvPr id="13" name="Date Placeholder 15">
            <a:extLst>
              <a:ext uri="{FF2B5EF4-FFF2-40B4-BE49-F238E27FC236}">
                <a16:creationId xmlns:a16="http://schemas.microsoft.com/office/drawing/2014/main" id="{FFEEF370-12CA-58AA-0DC8-43D50D7AB50F}"/>
              </a:ext>
            </a:extLst>
          </p:cNvPr>
          <p:cNvSpPr>
            <a:spLocks noGrp="1"/>
          </p:cNvSpPr>
          <p:nvPr>
            <p:ph type="dt" sz="half" idx="10"/>
          </p:nvPr>
        </p:nvSpPr>
        <p:spPr>
          <a:xfrm>
            <a:off x="833426" y="6434259"/>
            <a:ext cx="2743200" cy="365125"/>
          </a:xfrm>
        </p:spPr>
        <p:txBody>
          <a:bodyPr/>
          <a:lstStyle/>
          <a:p>
            <a:r>
              <a:rPr lang="en-US">
                <a:solidFill>
                  <a:schemeClr val="bg1">
                    <a:lumMod val="85000"/>
                  </a:schemeClr>
                </a:solidFill>
                <a:latin typeface="Arial" panose="020B0604020202020204" pitchFamily="34" charset="0"/>
                <a:cs typeface="Arial" panose="020B0604020202020204" pitchFamily="34" charset="0"/>
              </a:rPr>
              <a:t>July 2024</a:t>
            </a:r>
          </a:p>
        </p:txBody>
      </p:sp>
      <p:sp>
        <p:nvSpPr>
          <p:cNvPr id="2" name="TextBox 1">
            <a:extLst>
              <a:ext uri="{FF2B5EF4-FFF2-40B4-BE49-F238E27FC236}">
                <a16:creationId xmlns:a16="http://schemas.microsoft.com/office/drawing/2014/main" id="{65F224F5-D200-04A7-A2B1-EBD80F2E35C7}"/>
              </a:ext>
            </a:extLst>
          </p:cNvPr>
          <p:cNvSpPr txBox="1"/>
          <p:nvPr/>
        </p:nvSpPr>
        <p:spPr>
          <a:xfrm>
            <a:off x="331502" y="1213547"/>
            <a:ext cx="11188266" cy="5316071"/>
          </a:xfrm>
          <a:prstGeom prst="rect">
            <a:avLst/>
          </a:prstGeom>
          <a:noFill/>
        </p:spPr>
        <p:txBody>
          <a:bodyPr wrap="square" lIns="91440" tIns="45720" rIns="91440" bIns="45720" rtlCol="0" anchor="t">
            <a:spAutoFit/>
          </a:bodyPr>
          <a:lstStyle/>
          <a:p>
            <a:pPr marL="285750" indent="-285750">
              <a:lnSpc>
                <a:spcPct val="90000"/>
              </a:lnSpc>
              <a:spcBef>
                <a:spcPts val="600"/>
              </a:spcBef>
              <a:buFont typeface="Arial" panose="020B0604020202020204" pitchFamily="34" charset="0"/>
              <a:buChar char="•"/>
            </a:pPr>
            <a:r>
              <a:rPr lang="en-US" sz="1600" b="1" i="0" dirty="0">
                <a:solidFill>
                  <a:schemeClr val="tx1">
                    <a:lumMod val="65000"/>
                    <a:lumOff val="35000"/>
                  </a:schemeClr>
                </a:solidFill>
                <a:effectLst/>
                <a:highlight>
                  <a:srgbClr val="FFFFFF"/>
                </a:highlight>
                <a:latin typeface="Arial"/>
                <a:cs typeface="Arial"/>
              </a:rPr>
              <a:t>The inputs received are igniting meaningful conversations to help us and our stakeholders make smarter decisions</a:t>
            </a:r>
          </a:p>
          <a:p>
            <a:pPr marL="742950" lvl="1" indent="-285750">
              <a:lnSpc>
                <a:spcPct val="90000"/>
              </a:lnSpc>
              <a:spcBef>
                <a:spcPts val="600"/>
              </a:spcBef>
              <a:buFont typeface="Arial" panose="020B0604020202020204" pitchFamily="34" charset="0"/>
              <a:buChar char="•"/>
            </a:pPr>
            <a:r>
              <a:rPr lang="en-US" sz="1550" dirty="0">
                <a:solidFill>
                  <a:schemeClr val="tx1">
                    <a:lumMod val="65000"/>
                    <a:lumOff val="35000"/>
                  </a:schemeClr>
                </a:solidFill>
                <a:highlight>
                  <a:srgbClr val="FFFFFF"/>
                </a:highlight>
                <a:latin typeface="Arial"/>
                <a:ea typeface="Times New Roman" panose="02020603050405020304" pitchFamily="18" charset="0"/>
                <a:cs typeface="Arial"/>
              </a:rPr>
              <a:t>STMD plans to use the </a:t>
            </a:r>
            <a:r>
              <a:rPr lang="en-US" sz="1550" dirty="0">
                <a:solidFill>
                  <a:schemeClr val="tx1">
                    <a:lumMod val="65000"/>
                    <a:lumOff val="35000"/>
                  </a:schemeClr>
                </a:solidFill>
                <a:latin typeface="Arial"/>
                <a:ea typeface="Times New Roman" panose="02020603050405020304" pitchFamily="18" charset="0"/>
                <a:cs typeface="Arial"/>
              </a:rPr>
              <a:t>integrated</a:t>
            </a:r>
            <a:r>
              <a:rPr lang="en-US" sz="1550" dirty="0">
                <a:solidFill>
                  <a:schemeClr val="tx1">
                    <a:lumMod val="65000"/>
                    <a:lumOff val="35000"/>
                  </a:schemeClr>
                </a:solidFill>
                <a:highlight>
                  <a:srgbClr val="FFFFFF"/>
                </a:highlight>
                <a:latin typeface="Arial"/>
                <a:ea typeface="Times New Roman" panose="02020603050405020304" pitchFamily="18" charset="0"/>
                <a:cs typeface="Arial"/>
              </a:rPr>
              <a:t> ranked list and annual updates </a:t>
            </a:r>
            <a:r>
              <a:rPr lang="en-US" sz="1550" u="sng" dirty="0">
                <a:solidFill>
                  <a:schemeClr val="tx1">
                    <a:lumMod val="65000"/>
                    <a:lumOff val="35000"/>
                  </a:schemeClr>
                </a:solidFill>
                <a:highlight>
                  <a:srgbClr val="FFFFFF"/>
                </a:highlight>
                <a:latin typeface="Arial"/>
                <a:ea typeface="Times New Roman" panose="02020603050405020304" pitchFamily="18" charset="0"/>
                <a:cs typeface="Arial"/>
              </a:rPr>
              <a:t>as one of several factors</a:t>
            </a:r>
            <a:r>
              <a:rPr lang="en-US" sz="1550" dirty="0">
                <a:solidFill>
                  <a:schemeClr val="tx1">
                    <a:lumMod val="65000"/>
                    <a:lumOff val="35000"/>
                  </a:schemeClr>
                </a:solidFill>
                <a:highlight>
                  <a:srgbClr val="FFFFFF"/>
                </a:highlight>
                <a:latin typeface="Arial"/>
                <a:ea typeface="Times New Roman" panose="02020603050405020304" pitchFamily="18" charset="0"/>
                <a:cs typeface="Arial"/>
              </a:rPr>
              <a:t> to guide its technology development projects and investments, beginning with the </a:t>
            </a:r>
            <a:r>
              <a:rPr lang="en-US" sz="1550" dirty="0">
                <a:solidFill>
                  <a:schemeClr val="tx1">
                    <a:lumMod val="65000"/>
                    <a:lumOff val="35000"/>
                  </a:schemeClr>
                </a:solidFill>
                <a:latin typeface="Arial"/>
                <a:ea typeface="Times New Roman" panose="02020603050405020304" pitchFamily="18" charset="0"/>
                <a:cs typeface="Arial"/>
              </a:rPr>
              <a:t>fiscal year 2026 Planning, Programming, Budgeting, and Execution (PPBE) process</a:t>
            </a:r>
          </a:p>
          <a:p>
            <a:pPr marL="742950" lvl="1" indent="-285750">
              <a:lnSpc>
                <a:spcPct val="90000"/>
              </a:lnSpc>
              <a:spcBef>
                <a:spcPts val="600"/>
              </a:spcBef>
              <a:buFont typeface="Arial" panose="020B0604020202020204" pitchFamily="34" charset="0"/>
              <a:buChar char="•"/>
            </a:pPr>
            <a:r>
              <a:rPr lang="en-US" sz="1600" b="0" i="0" u="none" strike="noStrike" dirty="0">
                <a:solidFill>
                  <a:srgbClr val="595959"/>
                </a:solidFill>
                <a:effectLst/>
                <a:latin typeface="Arial" panose="020B0604020202020204" pitchFamily="34" charset="0"/>
              </a:rPr>
              <a:t>To obtain the full ranking results, visit: </a:t>
            </a:r>
            <a:r>
              <a:rPr lang="en-US" sz="1600" b="0" i="0" u="sng" strike="noStrike" dirty="0">
                <a:solidFill>
                  <a:srgbClr val="467886"/>
                </a:solidFill>
                <a:effectLst/>
                <a:latin typeface="Arial" panose="020B0604020202020204" pitchFamily="34" charset="0"/>
                <a:hlinkClick r:id="rId3"/>
              </a:rPr>
              <a:t>www.nasa.gov/civilspaceshortfalls</a:t>
            </a:r>
            <a:r>
              <a:rPr lang="en-US" sz="1600" b="0" i="0" u="none" strike="noStrike" dirty="0">
                <a:solidFill>
                  <a:srgbClr val="595959"/>
                </a:solidFill>
                <a:effectLst/>
                <a:latin typeface="Arial" panose="020B0604020202020204" pitchFamily="34" charset="0"/>
              </a:rPr>
              <a:t> </a:t>
            </a:r>
            <a:r>
              <a:rPr lang="en-US" sz="1600" b="0" i="0" dirty="0">
                <a:solidFill>
                  <a:srgbClr val="000000"/>
                </a:solidFill>
                <a:effectLst/>
                <a:latin typeface="Arial" panose="020B0604020202020204" pitchFamily="34" charset="0"/>
              </a:rPr>
              <a:t>​</a:t>
            </a:r>
            <a:endParaRPr lang="en-US" sz="1550" dirty="0">
              <a:solidFill>
                <a:schemeClr val="tx1">
                  <a:lumMod val="65000"/>
                  <a:lumOff val="35000"/>
                </a:schemeClr>
              </a:solidFill>
              <a:latin typeface="Arial"/>
              <a:ea typeface="Times New Roman" panose="02020603050405020304" pitchFamily="18" charset="0"/>
              <a:cs typeface="Arial"/>
            </a:endParaRPr>
          </a:p>
          <a:p>
            <a:pPr marL="742950" lvl="1" indent="-285750">
              <a:lnSpc>
                <a:spcPct val="90000"/>
              </a:lnSpc>
              <a:spcBef>
                <a:spcPts val="600"/>
              </a:spcBef>
              <a:buFont typeface="Arial" panose="020B0604020202020204" pitchFamily="34" charset="0"/>
              <a:buChar char="•"/>
            </a:pPr>
            <a:r>
              <a:rPr lang="en-US" sz="1550" dirty="0">
                <a:solidFill>
                  <a:schemeClr val="tx1">
                    <a:lumMod val="65000"/>
                    <a:lumOff val="35000"/>
                  </a:schemeClr>
                </a:solidFill>
                <a:latin typeface="Arial"/>
                <a:ea typeface="Times New Roman" panose="02020603050405020304" pitchFamily="18" charset="0"/>
                <a:cs typeface="Arial"/>
              </a:rPr>
              <a:t>These results will inform the development of technology roadmaps</a:t>
            </a:r>
          </a:p>
          <a:p>
            <a:pPr marL="742950" lvl="1" indent="-285750">
              <a:lnSpc>
                <a:spcPct val="90000"/>
              </a:lnSpc>
              <a:spcBef>
                <a:spcPts val="600"/>
              </a:spcBef>
              <a:buFont typeface="Arial" panose="020B0604020202020204" pitchFamily="34" charset="0"/>
              <a:buChar char="•"/>
            </a:pPr>
            <a:r>
              <a:rPr lang="en-US" sz="1550" dirty="0">
                <a:solidFill>
                  <a:schemeClr val="tx1">
                    <a:lumMod val="65000"/>
                    <a:lumOff val="35000"/>
                  </a:schemeClr>
                </a:solidFill>
                <a:latin typeface="Arial"/>
                <a:ea typeface="Times New Roman" panose="02020603050405020304" pitchFamily="18" charset="0"/>
                <a:cs typeface="Arial"/>
              </a:rPr>
              <a:t>Can be a useful tool for organizations across NASA and outside the agency</a:t>
            </a:r>
          </a:p>
          <a:p>
            <a:pPr marL="285750" indent="-285750">
              <a:lnSpc>
                <a:spcPct val="90000"/>
              </a:lnSpc>
              <a:spcBef>
                <a:spcPts val="600"/>
              </a:spcBef>
              <a:buFont typeface="Arial" panose="020B0604020202020204" pitchFamily="34" charset="0"/>
              <a:buChar char="•"/>
            </a:pPr>
            <a:r>
              <a:rPr lang="en-US" sz="1550" b="1" dirty="0">
                <a:solidFill>
                  <a:schemeClr val="tx1">
                    <a:lumMod val="65000"/>
                    <a:lumOff val="35000"/>
                  </a:schemeClr>
                </a:solidFill>
                <a:latin typeface="Arial"/>
                <a:cs typeface="Arial"/>
              </a:rPr>
              <a:t>All stakeholder inputs were included and are valued</a:t>
            </a:r>
          </a:p>
          <a:p>
            <a:pPr marL="742950" lvl="1" indent="-285750">
              <a:lnSpc>
                <a:spcPct val="90000"/>
              </a:lnSpc>
              <a:spcBef>
                <a:spcPts val="600"/>
              </a:spcBef>
              <a:buFont typeface="Arial" panose="020B0604020202020204" pitchFamily="34" charset="0"/>
              <a:buChar char="•"/>
            </a:pPr>
            <a:r>
              <a:rPr lang="en-US" sz="1550" dirty="0">
                <a:solidFill>
                  <a:schemeClr val="tx1">
                    <a:lumMod val="65000"/>
                    <a:lumOff val="35000"/>
                  </a:schemeClr>
                </a:solidFill>
                <a:effectLst/>
                <a:highlight>
                  <a:srgbClr val="FFFFFF"/>
                </a:highlight>
                <a:latin typeface="Arial"/>
                <a:ea typeface="Times New Roman" panose="02020603050405020304" pitchFamily="18" charset="0"/>
                <a:cs typeface="Arial"/>
              </a:rPr>
              <a:t>NASA needs the whole tech base’s energy and innovation to deliver on new capabilities we </a:t>
            </a:r>
            <a:r>
              <a:rPr lang="en-US" sz="1550" dirty="0">
                <a:solidFill>
                  <a:schemeClr val="tx1">
                    <a:lumMod val="65000"/>
                    <a:lumOff val="35000"/>
                  </a:schemeClr>
                </a:solidFill>
                <a:effectLst/>
                <a:latin typeface="Arial"/>
                <a:ea typeface="Times New Roman" panose="02020603050405020304" pitchFamily="18" charset="0"/>
                <a:cs typeface="Arial"/>
              </a:rPr>
              <a:t>can’t even imagine today</a:t>
            </a:r>
          </a:p>
          <a:p>
            <a:pPr marL="285750" indent="-285750">
              <a:lnSpc>
                <a:spcPct val="90000"/>
              </a:lnSpc>
              <a:spcBef>
                <a:spcPts val="600"/>
              </a:spcBef>
              <a:buFont typeface="Arial" panose="020B0604020202020204" pitchFamily="34" charset="0"/>
              <a:buChar char="•"/>
            </a:pPr>
            <a:r>
              <a:rPr lang="en-US" sz="1550" b="1" kern="0" dirty="0">
                <a:solidFill>
                  <a:schemeClr val="tx1">
                    <a:lumMod val="65000"/>
                    <a:lumOff val="35000"/>
                  </a:schemeClr>
                </a:solidFill>
                <a:effectLst/>
                <a:highlight>
                  <a:srgbClr val="FFFFFF"/>
                </a:highlight>
                <a:latin typeface="Arial"/>
                <a:ea typeface="Times New Roman" panose="02020603050405020304" pitchFamily="18" charset="0"/>
                <a:cs typeface="Arial"/>
              </a:rPr>
              <a:t>The ranked results are based on the numerical shortfall scores received and not responses to the open-ended questions</a:t>
            </a:r>
          </a:p>
          <a:p>
            <a:pPr marL="742950" lvl="1" indent="-285750">
              <a:lnSpc>
                <a:spcPct val="90000"/>
              </a:lnSpc>
              <a:spcBef>
                <a:spcPts val="600"/>
              </a:spcBef>
              <a:buFont typeface="Arial" panose="020B0604020202020204" pitchFamily="34" charset="0"/>
              <a:buChar char="•"/>
            </a:pPr>
            <a:r>
              <a:rPr lang="en-US" sz="1550" kern="0" dirty="0">
                <a:solidFill>
                  <a:schemeClr val="tx1">
                    <a:lumMod val="65000"/>
                    <a:lumOff val="35000"/>
                  </a:schemeClr>
                </a:solidFill>
                <a:highlight>
                  <a:srgbClr val="FFFFFF"/>
                </a:highlight>
                <a:latin typeface="Arial"/>
                <a:ea typeface="Times New Roman" panose="02020603050405020304" pitchFamily="18" charset="0"/>
                <a:cs typeface="Arial"/>
              </a:rPr>
              <a:t>The</a:t>
            </a:r>
            <a:r>
              <a:rPr lang="en-US" sz="1550" kern="0" dirty="0">
                <a:solidFill>
                  <a:schemeClr val="tx1">
                    <a:lumMod val="65000"/>
                    <a:lumOff val="35000"/>
                  </a:schemeClr>
                </a:solidFill>
                <a:effectLst/>
                <a:highlight>
                  <a:srgbClr val="FFFFFF"/>
                </a:highlight>
                <a:latin typeface="Arial"/>
                <a:ea typeface="Times New Roman" panose="02020603050405020304" pitchFamily="18" charset="0"/>
                <a:cs typeface="Arial"/>
              </a:rPr>
              <a:t> open-ended responses are still being processed</a:t>
            </a:r>
          </a:p>
          <a:p>
            <a:pPr marL="742950" lvl="1" indent="-285750">
              <a:lnSpc>
                <a:spcPct val="90000"/>
              </a:lnSpc>
              <a:spcBef>
                <a:spcPts val="600"/>
              </a:spcBef>
              <a:buFont typeface="Arial" panose="020B0604020202020204" pitchFamily="34" charset="0"/>
              <a:buChar char="•"/>
            </a:pPr>
            <a:r>
              <a:rPr lang="en-US" sz="1550" kern="0" dirty="0">
                <a:solidFill>
                  <a:schemeClr val="tx1">
                    <a:lumMod val="65000"/>
                    <a:lumOff val="35000"/>
                  </a:schemeClr>
                </a:solidFill>
                <a:highlight>
                  <a:srgbClr val="FFFFFF"/>
                </a:highlight>
                <a:latin typeface="Arial"/>
                <a:ea typeface="Times New Roman" panose="02020603050405020304" pitchFamily="18" charset="0"/>
                <a:cs typeface="Arial"/>
              </a:rPr>
              <a:t>We expect them to</a:t>
            </a:r>
            <a:r>
              <a:rPr lang="en-US" sz="1550" kern="0" dirty="0">
                <a:solidFill>
                  <a:schemeClr val="tx1">
                    <a:lumMod val="65000"/>
                    <a:lumOff val="35000"/>
                  </a:schemeClr>
                </a:solidFill>
                <a:effectLst/>
                <a:highlight>
                  <a:srgbClr val="FFFFFF"/>
                </a:highlight>
                <a:latin typeface="Arial"/>
                <a:ea typeface="Times New Roman" panose="02020603050405020304" pitchFamily="18" charset="0"/>
                <a:cs typeface="Arial"/>
              </a:rPr>
              <a:t> provide context to the results, uncover additional shortfalls, and more</a:t>
            </a:r>
            <a:endParaRPr lang="en-US" sz="1550" b="1" kern="0" dirty="0">
              <a:solidFill>
                <a:schemeClr val="tx1">
                  <a:lumMod val="65000"/>
                  <a:lumOff val="35000"/>
                </a:schemeClr>
              </a:solidFill>
              <a:effectLst/>
              <a:highlight>
                <a:srgbClr val="FFFFFF"/>
              </a:highlight>
              <a:latin typeface="Arial"/>
              <a:ea typeface="Times New Roman" panose="02020603050405020304" pitchFamily="18" charset="0"/>
              <a:cs typeface="Arial"/>
            </a:endParaRPr>
          </a:p>
          <a:p>
            <a:pPr>
              <a:lnSpc>
                <a:spcPct val="90000"/>
              </a:lnSpc>
              <a:spcBef>
                <a:spcPts val="600"/>
              </a:spcBef>
            </a:pPr>
            <a:endParaRPr lang="en-US" sz="1550" kern="0" dirty="0">
              <a:solidFill>
                <a:schemeClr val="tx1">
                  <a:lumMod val="65000"/>
                  <a:lumOff val="35000"/>
                </a:schemeClr>
              </a:solidFill>
              <a:effectLst/>
              <a:highlight>
                <a:srgbClr val="FFFFFF"/>
              </a:highlight>
              <a:latin typeface="Arial" panose="020B0604020202020204" pitchFamily="34" charset="0"/>
              <a:ea typeface="Times New Roman" panose="02020603050405020304" pitchFamily="18" charset="0"/>
            </a:endParaRPr>
          </a:p>
          <a:p>
            <a:pPr marL="285750" indent="-285750" algn="l" rtl="0" fontAlgn="base">
              <a:buFont typeface="Arial" panose="020B0604020202020204" pitchFamily="34" charset="0"/>
              <a:buChar char="•"/>
            </a:pPr>
            <a:r>
              <a:rPr lang="en-US" sz="1600" b="0" i="0" u="none" strike="noStrike" dirty="0">
                <a:solidFill>
                  <a:srgbClr val="595959"/>
                </a:solidFill>
                <a:effectLst/>
                <a:latin typeface="Arial" panose="020B0604020202020204" pitchFamily="34" charset="0"/>
              </a:rPr>
              <a:t>When available, more information about the next feedback opportunity will be posted to </a:t>
            </a:r>
            <a:r>
              <a:rPr lang="en-US" sz="1600" b="0" i="0" u="sng" strike="noStrike" dirty="0">
                <a:solidFill>
                  <a:srgbClr val="467886"/>
                </a:solidFill>
                <a:effectLst/>
                <a:latin typeface="Arial" panose="020B0604020202020204" pitchFamily="34" charset="0"/>
                <a:hlinkClick r:id="rId3"/>
              </a:rPr>
              <a:t>www.nasa.gov/civilspaceshortfalls</a:t>
            </a:r>
            <a:r>
              <a:rPr lang="en-US" sz="1600" b="0" i="0" u="none" strike="noStrike" dirty="0">
                <a:solidFill>
                  <a:srgbClr val="595959"/>
                </a:solidFill>
                <a:effectLst/>
                <a:latin typeface="Arial" panose="020B0604020202020204" pitchFamily="34" charset="0"/>
              </a:rPr>
              <a:t> </a:t>
            </a:r>
            <a:r>
              <a:rPr lang="en-US" sz="1600" b="0" i="0" dirty="0">
                <a:solidFill>
                  <a:srgbClr val="000000"/>
                </a:solidFill>
                <a:effectLst/>
                <a:latin typeface="Arial" panose="020B0604020202020204" pitchFamily="34" charset="0"/>
              </a:rPr>
              <a:t>​</a:t>
            </a:r>
          </a:p>
          <a:p>
            <a:pPr marL="285750" indent="-285750">
              <a:lnSpc>
                <a:spcPct val="90000"/>
              </a:lnSpc>
              <a:spcBef>
                <a:spcPts val="600"/>
              </a:spcBef>
              <a:buFont typeface="Arial" panose="020B0604020202020204" pitchFamily="34" charset="0"/>
              <a:buChar char="•"/>
            </a:pPr>
            <a:r>
              <a:rPr lang="en-US" sz="1550" dirty="0">
                <a:solidFill>
                  <a:schemeClr val="tx1">
                    <a:lumMod val="65000"/>
                    <a:lumOff val="35000"/>
                  </a:schemeClr>
                </a:solidFill>
                <a:effectLst/>
                <a:latin typeface="Arial"/>
                <a:ea typeface="Times New Roman" panose="02020603050405020304" pitchFamily="18" charset="0"/>
                <a:cs typeface="Arial"/>
              </a:rPr>
              <a:t>If you have questions or concerns, please contact </a:t>
            </a:r>
            <a:r>
              <a:rPr lang="en-US" sz="1550" u="sng" dirty="0">
                <a:solidFill>
                  <a:srgbClr val="467886"/>
                </a:solidFill>
                <a:effectLst/>
                <a:highlight>
                  <a:srgbClr val="FFFFFF"/>
                </a:highlight>
                <a:latin typeface="Arial"/>
                <a:ea typeface="Times New Roman" panose="02020603050405020304" pitchFamily="18" charset="0"/>
                <a:cs typeface="Arial"/>
                <a:hlinkClick r:id="rId4">
                  <a:extLst>
                    <a:ext uri="{A12FA001-AC4F-418D-AE19-62706E023703}">
                      <ahyp:hlinkClr xmlns:ahyp="http://schemas.microsoft.com/office/drawing/2018/hyperlinkcolor" val="tx"/>
                    </a:ext>
                  </a:extLst>
                </a:hlinkClick>
              </a:rPr>
              <a:t>hq-techport@mail.nasa.gov</a:t>
            </a:r>
            <a:r>
              <a:rPr lang="en-US" sz="1550" u="sng" dirty="0">
                <a:solidFill>
                  <a:srgbClr val="467886"/>
                </a:solidFill>
                <a:effectLst/>
                <a:highlight>
                  <a:srgbClr val="FFFFFF"/>
                </a:highlight>
                <a:latin typeface="Arial"/>
                <a:ea typeface="Times New Roman" panose="02020603050405020304" pitchFamily="18" charset="0"/>
                <a:cs typeface="Arial"/>
              </a:rPr>
              <a:t> </a:t>
            </a:r>
            <a:br>
              <a:rPr lang="en-US" sz="1550" dirty="0">
                <a:solidFill>
                  <a:schemeClr val="tx1">
                    <a:lumMod val="65000"/>
                    <a:lumOff val="35000"/>
                  </a:schemeClr>
                </a:solidFill>
                <a:effectLst/>
                <a:latin typeface="Times New Roman" panose="02020603050405020304" pitchFamily="18" charset="0"/>
                <a:ea typeface="Times New Roman" panose="02020603050405020304" pitchFamily="18" charset="0"/>
              </a:rPr>
            </a:br>
            <a:br>
              <a:rPr lang="en-US" sz="1550" dirty="0">
                <a:solidFill>
                  <a:schemeClr val="tx1">
                    <a:lumMod val="65000"/>
                    <a:lumOff val="35000"/>
                  </a:schemeClr>
                </a:solidFill>
                <a:effectLst/>
                <a:latin typeface="Times New Roman" panose="02020603050405020304" pitchFamily="18" charset="0"/>
                <a:ea typeface="Times New Roman" panose="02020603050405020304" pitchFamily="18" charset="0"/>
              </a:rPr>
            </a:br>
            <a:endParaRPr lang="en-US" sz="155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7" name="Text Placeholder 2">
            <a:extLst>
              <a:ext uri="{FF2B5EF4-FFF2-40B4-BE49-F238E27FC236}">
                <a16:creationId xmlns:a16="http://schemas.microsoft.com/office/drawing/2014/main" id="{FC1ECEA7-3F8A-EE22-F1A8-6146960173AF}"/>
              </a:ext>
            </a:extLst>
          </p:cNvPr>
          <p:cNvSpPr txBox="1">
            <a:spLocks noGrp="1"/>
          </p:cNvSpPr>
          <p:nvPr>
            <p:ph type="title" idx="4294967295"/>
          </p:nvPr>
        </p:nvSpPr>
        <p:spPr>
          <a:xfrm>
            <a:off x="331502" y="313258"/>
            <a:ext cx="5880112" cy="5026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5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July 2024 Ranked Results Background</a:t>
            </a:r>
          </a:p>
        </p:txBody>
      </p:sp>
    </p:spTree>
    <p:extLst>
      <p:ext uri="{BB962C8B-B14F-4D97-AF65-F5344CB8AC3E}">
        <p14:creationId xmlns:p14="http://schemas.microsoft.com/office/powerpoint/2010/main" val="2207008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8">
            <a:extLst>
              <a:ext uri="{FF2B5EF4-FFF2-40B4-BE49-F238E27FC236}">
                <a16:creationId xmlns:a16="http://schemas.microsoft.com/office/drawing/2014/main" id="{0B414E6A-E661-1806-FB68-C83616E8C452}"/>
              </a:ext>
            </a:extLst>
          </p:cNvPr>
          <p:cNvSpPr>
            <a:spLocks noGrp="1"/>
          </p:cNvSpPr>
          <p:nvPr>
            <p:ph type="sldNum" sz="quarter" idx="12"/>
          </p:nvPr>
        </p:nvSpPr>
        <p:spPr>
          <a:xfrm>
            <a:off x="8615374" y="6434260"/>
            <a:ext cx="2743200" cy="365125"/>
          </a:xfrm>
        </p:spPr>
        <p:txBody>
          <a:bodyPr/>
          <a:lstStyle/>
          <a:p>
            <a:fld id="{664A267C-1BD7-074A-8DCB-9E6F36782E39}" type="slidenum">
              <a:rPr lang="en-US" smtClean="0">
                <a:solidFill>
                  <a:schemeClr val="bg1">
                    <a:lumMod val="85000"/>
                  </a:schemeClr>
                </a:solidFill>
              </a:rPr>
              <a:t>5</a:t>
            </a:fld>
            <a:endParaRPr lang="en-US">
              <a:solidFill>
                <a:schemeClr val="bg1">
                  <a:lumMod val="85000"/>
                </a:schemeClr>
              </a:solidFill>
            </a:endParaRPr>
          </a:p>
        </p:txBody>
      </p:sp>
      <p:sp>
        <p:nvSpPr>
          <p:cNvPr id="4" name="Footer Placeholder 20">
            <a:extLst>
              <a:ext uri="{FF2B5EF4-FFF2-40B4-BE49-F238E27FC236}">
                <a16:creationId xmlns:a16="http://schemas.microsoft.com/office/drawing/2014/main" id="{4AF81E0F-501F-749A-872A-0B3EE2CEA11A}"/>
              </a:ext>
            </a:extLst>
          </p:cNvPr>
          <p:cNvSpPr txBox="1">
            <a:spLocks/>
          </p:cNvSpPr>
          <p:nvPr/>
        </p:nvSpPr>
        <p:spPr>
          <a:xfrm>
            <a:off x="4038600" y="643426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lumMod val="85000"/>
                  </a:schemeClr>
                </a:solidFill>
                <a:latin typeface="Arial" panose="020B0604020202020204" pitchFamily="34" charset="0"/>
                <a:cs typeface="Arial" panose="020B0604020202020204" pitchFamily="34" charset="0"/>
              </a:rPr>
              <a:t>Civil Space Shortfall Ranking</a:t>
            </a:r>
          </a:p>
        </p:txBody>
      </p:sp>
      <p:sp>
        <p:nvSpPr>
          <p:cNvPr id="7" name="Date Placeholder 15">
            <a:extLst>
              <a:ext uri="{FF2B5EF4-FFF2-40B4-BE49-F238E27FC236}">
                <a16:creationId xmlns:a16="http://schemas.microsoft.com/office/drawing/2014/main" id="{37FC7963-2853-1994-E281-ECD0B8BCB1D5}"/>
              </a:ext>
            </a:extLst>
          </p:cNvPr>
          <p:cNvSpPr>
            <a:spLocks noGrp="1"/>
          </p:cNvSpPr>
          <p:nvPr>
            <p:ph type="dt" sz="half" idx="10"/>
          </p:nvPr>
        </p:nvSpPr>
        <p:spPr>
          <a:xfrm>
            <a:off x="833426" y="6434259"/>
            <a:ext cx="2743200" cy="365125"/>
          </a:xfrm>
        </p:spPr>
        <p:txBody>
          <a:bodyPr/>
          <a:lstStyle/>
          <a:p>
            <a:r>
              <a:rPr lang="en-US">
                <a:solidFill>
                  <a:schemeClr val="bg1">
                    <a:lumMod val="85000"/>
                  </a:schemeClr>
                </a:solidFill>
                <a:latin typeface="Arial" panose="020B0604020202020204" pitchFamily="34" charset="0"/>
                <a:cs typeface="Arial" panose="020B0604020202020204" pitchFamily="34" charset="0"/>
              </a:rPr>
              <a:t>July 2024</a:t>
            </a:r>
          </a:p>
        </p:txBody>
      </p:sp>
      <p:sp>
        <p:nvSpPr>
          <p:cNvPr id="14" name="Rectangle 13">
            <a:extLst>
              <a:ext uri="{FF2B5EF4-FFF2-40B4-BE49-F238E27FC236}">
                <a16:creationId xmlns:a16="http://schemas.microsoft.com/office/drawing/2014/main" id="{1698E5AA-4CC0-C1AD-B4A1-69E56483C2A6}"/>
              </a:ext>
            </a:extLst>
          </p:cNvPr>
          <p:cNvSpPr/>
          <p:nvPr/>
        </p:nvSpPr>
        <p:spPr>
          <a:xfrm>
            <a:off x="9664994" y="4192725"/>
            <a:ext cx="1765005" cy="627321"/>
          </a:xfrm>
          <a:prstGeom prst="rect">
            <a:avLst/>
          </a:prstGeom>
          <a:solidFill>
            <a:srgbClr val="EC1C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latin typeface="Aptos" panose="020B0004020202020204" pitchFamily="34" charset="0"/>
                <a:cs typeface="Arial" panose="020B0604020202020204" pitchFamily="34" charset="0"/>
              </a:rPr>
              <a:t>NASA/Internal Responses: 769</a:t>
            </a:r>
          </a:p>
        </p:txBody>
      </p:sp>
      <p:sp>
        <p:nvSpPr>
          <p:cNvPr id="15" name="Rectangle 14">
            <a:extLst>
              <a:ext uri="{FF2B5EF4-FFF2-40B4-BE49-F238E27FC236}">
                <a16:creationId xmlns:a16="http://schemas.microsoft.com/office/drawing/2014/main" id="{39C17C98-399E-D6D5-0490-96A4B0300420}"/>
              </a:ext>
            </a:extLst>
          </p:cNvPr>
          <p:cNvSpPr/>
          <p:nvPr/>
        </p:nvSpPr>
        <p:spPr>
          <a:xfrm>
            <a:off x="9664994" y="2177346"/>
            <a:ext cx="1765005" cy="627321"/>
          </a:xfrm>
          <a:prstGeom prst="rect">
            <a:avLst/>
          </a:prstGeom>
          <a:solidFill>
            <a:srgbClr val="0E2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latin typeface="Aptos" panose="020B0004020202020204" pitchFamily="34" charset="0"/>
                <a:cs typeface="Arial" panose="020B0604020202020204" pitchFamily="34" charset="0"/>
              </a:rPr>
              <a:t>External Responses: 462</a:t>
            </a:r>
          </a:p>
        </p:txBody>
      </p:sp>
      <p:grpSp>
        <p:nvGrpSpPr>
          <p:cNvPr id="31" name="Group 30" descr="Horizontal bar graph showing the number of responses received from each kind of stakeholders. There are seven non-NASA or external stakeholder bars and they are blue followed by sixteen NASA or internal stakeholder bars and they are red. An asterisk denotes at least one organization in that group provided an official consolidated response representing multiple individuals from the same organization.">
            <a:extLst>
              <a:ext uri="{FF2B5EF4-FFF2-40B4-BE49-F238E27FC236}">
                <a16:creationId xmlns:a16="http://schemas.microsoft.com/office/drawing/2014/main" id="{2F6DA2ED-FD92-5797-19BD-83CAF09F39E7}"/>
              </a:ext>
            </a:extLst>
          </p:cNvPr>
          <p:cNvGrpSpPr/>
          <p:nvPr/>
        </p:nvGrpSpPr>
        <p:grpSpPr>
          <a:xfrm>
            <a:off x="2190242" y="1033986"/>
            <a:ext cx="9694213" cy="5418667"/>
            <a:chOff x="2190242" y="1033986"/>
            <a:chExt cx="9694213" cy="5418667"/>
          </a:xfrm>
        </p:grpSpPr>
        <p:graphicFrame>
          <p:nvGraphicFramePr>
            <p:cNvPr id="13" name="Chart 12">
              <a:extLst>
                <a:ext uri="{FF2B5EF4-FFF2-40B4-BE49-F238E27FC236}">
                  <a16:creationId xmlns:a16="http://schemas.microsoft.com/office/drawing/2014/main" id="{9C2580F0-EBB3-4E8C-BE28-FE675CC1B277}"/>
                </a:ext>
              </a:extLst>
            </p:cNvPr>
            <p:cNvGraphicFramePr/>
            <p:nvPr>
              <p:extLst>
                <p:ext uri="{D42A27DB-BD31-4B8C-83A1-F6EECF244321}">
                  <p14:modId xmlns:p14="http://schemas.microsoft.com/office/powerpoint/2010/main" val="3651356642"/>
                </p:ext>
              </p:extLst>
            </p:nvPr>
          </p:nvGraphicFramePr>
          <p:xfrm>
            <a:off x="2360141" y="1033986"/>
            <a:ext cx="9524314"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901E5332-E557-6546-375F-65821277C8E8}"/>
                </a:ext>
              </a:extLst>
            </p:cNvPr>
            <p:cNvSpPr txBox="1"/>
            <p:nvPr/>
          </p:nvSpPr>
          <p:spPr>
            <a:xfrm>
              <a:off x="5870440" y="1126340"/>
              <a:ext cx="462456" cy="369332"/>
            </a:xfrm>
            <a:prstGeom prst="rect">
              <a:avLst/>
            </a:prstGeom>
            <a:noFill/>
          </p:spPr>
          <p:txBody>
            <a:bodyPr wrap="square" rtlCol="0">
              <a:spAutoFit/>
            </a:bodyPr>
            <a:lstStyle/>
            <a:p>
              <a:r>
                <a:rPr lang="en-US">
                  <a:solidFill>
                    <a:srgbClr val="136082"/>
                  </a:solidFill>
                </a:rPr>
                <a:t>*</a:t>
              </a:r>
            </a:p>
          </p:txBody>
        </p:sp>
        <p:sp>
          <p:nvSpPr>
            <p:cNvPr id="3" name="TextBox 2">
              <a:extLst>
                <a:ext uri="{FF2B5EF4-FFF2-40B4-BE49-F238E27FC236}">
                  <a16:creationId xmlns:a16="http://schemas.microsoft.com/office/drawing/2014/main" id="{8BFFBED3-E615-789A-C67C-738614EBCF1D}"/>
                </a:ext>
              </a:extLst>
            </p:cNvPr>
            <p:cNvSpPr txBox="1"/>
            <p:nvPr/>
          </p:nvSpPr>
          <p:spPr>
            <a:xfrm>
              <a:off x="3026298" y="1790727"/>
              <a:ext cx="905713" cy="369332"/>
            </a:xfrm>
            <a:prstGeom prst="rect">
              <a:avLst/>
            </a:prstGeom>
            <a:noFill/>
          </p:spPr>
          <p:txBody>
            <a:bodyPr wrap="square" rtlCol="0">
              <a:spAutoFit/>
            </a:bodyPr>
            <a:lstStyle/>
            <a:p>
              <a:r>
                <a:rPr lang="en-US">
                  <a:solidFill>
                    <a:srgbClr val="136082"/>
                  </a:solidFill>
                </a:rPr>
                <a:t>*</a:t>
              </a:r>
            </a:p>
          </p:txBody>
        </p:sp>
        <p:sp>
          <p:nvSpPr>
            <p:cNvPr id="8" name="TextBox 7">
              <a:extLst>
                <a:ext uri="{FF2B5EF4-FFF2-40B4-BE49-F238E27FC236}">
                  <a16:creationId xmlns:a16="http://schemas.microsoft.com/office/drawing/2014/main" id="{B718995E-88F8-30F4-A034-F5453BE4E807}"/>
                </a:ext>
              </a:extLst>
            </p:cNvPr>
            <p:cNvSpPr txBox="1"/>
            <p:nvPr/>
          </p:nvSpPr>
          <p:spPr>
            <a:xfrm>
              <a:off x="2190242" y="2009612"/>
              <a:ext cx="462456" cy="369332"/>
            </a:xfrm>
            <a:prstGeom prst="rect">
              <a:avLst/>
            </a:prstGeom>
            <a:noFill/>
          </p:spPr>
          <p:txBody>
            <a:bodyPr wrap="square" rtlCol="0">
              <a:spAutoFit/>
            </a:bodyPr>
            <a:lstStyle/>
            <a:p>
              <a:r>
                <a:rPr lang="en-US">
                  <a:solidFill>
                    <a:srgbClr val="136082"/>
                  </a:solidFill>
                </a:rPr>
                <a:t>*</a:t>
              </a:r>
            </a:p>
          </p:txBody>
        </p:sp>
        <p:sp>
          <p:nvSpPr>
            <p:cNvPr id="10" name="TextBox 9">
              <a:extLst>
                <a:ext uri="{FF2B5EF4-FFF2-40B4-BE49-F238E27FC236}">
                  <a16:creationId xmlns:a16="http://schemas.microsoft.com/office/drawing/2014/main" id="{2020E07B-225E-FFE4-DCEB-2FDCF1A8D5A1}"/>
                </a:ext>
              </a:extLst>
            </p:cNvPr>
            <p:cNvSpPr txBox="1"/>
            <p:nvPr/>
          </p:nvSpPr>
          <p:spPr>
            <a:xfrm>
              <a:off x="3337510" y="2464213"/>
              <a:ext cx="462456" cy="369332"/>
            </a:xfrm>
            <a:prstGeom prst="rect">
              <a:avLst/>
            </a:prstGeom>
            <a:noFill/>
          </p:spPr>
          <p:txBody>
            <a:bodyPr wrap="square" rtlCol="0">
              <a:spAutoFit/>
            </a:bodyPr>
            <a:lstStyle/>
            <a:p>
              <a:r>
                <a:rPr lang="en-US">
                  <a:solidFill>
                    <a:srgbClr val="136082"/>
                  </a:solidFill>
                </a:rPr>
                <a:t>*</a:t>
              </a:r>
            </a:p>
          </p:txBody>
        </p:sp>
        <p:sp>
          <p:nvSpPr>
            <p:cNvPr id="12" name="TextBox 11">
              <a:extLst>
                <a:ext uri="{FF2B5EF4-FFF2-40B4-BE49-F238E27FC236}">
                  <a16:creationId xmlns:a16="http://schemas.microsoft.com/office/drawing/2014/main" id="{5F301CDC-6591-827D-D29E-C4970D6FD302}"/>
                </a:ext>
              </a:extLst>
            </p:cNvPr>
            <p:cNvSpPr txBox="1"/>
            <p:nvPr/>
          </p:nvSpPr>
          <p:spPr>
            <a:xfrm>
              <a:off x="3110872" y="2688044"/>
              <a:ext cx="462456" cy="369332"/>
            </a:xfrm>
            <a:prstGeom prst="rect">
              <a:avLst/>
            </a:prstGeom>
            <a:noFill/>
          </p:spPr>
          <p:txBody>
            <a:bodyPr wrap="square" rtlCol="0">
              <a:spAutoFit/>
            </a:bodyPr>
            <a:lstStyle/>
            <a:p>
              <a:r>
                <a:rPr lang="en-US">
                  <a:solidFill>
                    <a:srgbClr val="136082"/>
                  </a:solidFill>
                </a:rPr>
                <a:t>*</a:t>
              </a:r>
            </a:p>
          </p:txBody>
        </p:sp>
        <p:sp>
          <p:nvSpPr>
            <p:cNvPr id="18" name="TextBox 17">
              <a:extLst>
                <a:ext uri="{FF2B5EF4-FFF2-40B4-BE49-F238E27FC236}">
                  <a16:creationId xmlns:a16="http://schemas.microsoft.com/office/drawing/2014/main" id="{821D450C-C941-AD25-7630-9D572CF5E4EE}"/>
                </a:ext>
              </a:extLst>
            </p:cNvPr>
            <p:cNvSpPr txBox="1"/>
            <p:nvPr/>
          </p:nvSpPr>
          <p:spPr>
            <a:xfrm>
              <a:off x="2200920" y="2909193"/>
              <a:ext cx="462456" cy="369332"/>
            </a:xfrm>
            <a:prstGeom prst="rect">
              <a:avLst/>
            </a:prstGeom>
            <a:noFill/>
          </p:spPr>
          <p:txBody>
            <a:bodyPr wrap="square" rtlCol="0">
              <a:spAutoFit/>
            </a:bodyPr>
            <a:lstStyle/>
            <a:p>
              <a:r>
                <a:rPr lang="en-US">
                  <a:solidFill>
                    <a:srgbClr val="136082"/>
                  </a:solidFill>
                </a:rPr>
                <a:t>*</a:t>
              </a:r>
            </a:p>
          </p:txBody>
        </p:sp>
        <p:sp>
          <p:nvSpPr>
            <p:cNvPr id="21" name="TextBox 20">
              <a:extLst>
                <a:ext uri="{FF2B5EF4-FFF2-40B4-BE49-F238E27FC236}">
                  <a16:creationId xmlns:a16="http://schemas.microsoft.com/office/drawing/2014/main" id="{C1D9264A-5571-4B85-BD2E-6C30B070BDB5}"/>
                </a:ext>
              </a:extLst>
            </p:cNvPr>
            <p:cNvSpPr txBox="1"/>
            <p:nvPr/>
          </p:nvSpPr>
          <p:spPr>
            <a:xfrm>
              <a:off x="4121668" y="3141786"/>
              <a:ext cx="462456" cy="369332"/>
            </a:xfrm>
            <a:prstGeom prst="rect">
              <a:avLst/>
            </a:prstGeom>
            <a:noFill/>
          </p:spPr>
          <p:txBody>
            <a:bodyPr wrap="square" rtlCol="0">
              <a:spAutoFit/>
            </a:bodyPr>
            <a:lstStyle/>
            <a:p>
              <a:r>
                <a:rPr lang="en-US">
                  <a:solidFill>
                    <a:srgbClr val="136082"/>
                  </a:solidFill>
                </a:rPr>
                <a:t>*</a:t>
              </a:r>
            </a:p>
          </p:txBody>
        </p:sp>
        <p:sp>
          <p:nvSpPr>
            <p:cNvPr id="22" name="TextBox 21">
              <a:extLst>
                <a:ext uri="{FF2B5EF4-FFF2-40B4-BE49-F238E27FC236}">
                  <a16:creationId xmlns:a16="http://schemas.microsoft.com/office/drawing/2014/main" id="{CAF5E9DD-602A-7E0D-34EA-8219C0C3F199}"/>
                </a:ext>
              </a:extLst>
            </p:cNvPr>
            <p:cNvSpPr txBox="1"/>
            <p:nvPr/>
          </p:nvSpPr>
          <p:spPr>
            <a:xfrm>
              <a:off x="3364536" y="3364913"/>
              <a:ext cx="462456" cy="369332"/>
            </a:xfrm>
            <a:prstGeom prst="rect">
              <a:avLst/>
            </a:prstGeom>
            <a:noFill/>
          </p:spPr>
          <p:txBody>
            <a:bodyPr wrap="square" rtlCol="0">
              <a:spAutoFit/>
            </a:bodyPr>
            <a:lstStyle/>
            <a:p>
              <a:r>
                <a:rPr lang="en-US">
                  <a:solidFill>
                    <a:srgbClr val="136082"/>
                  </a:solidFill>
                </a:rPr>
                <a:t>*</a:t>
              </a:r>
            </a:p>
          </p:txBody>
        </p:sp>
        <p:sp>
          <p:nvSpPr>
            <p:cNvPr id="23" name="TextBox 22">
              <a:extLst>
                <a:ext uri="{FF2B5EF4-FFF2-40B4-BE49-F238E27FC236}">
                  <a16:creationId xmlns:a16="http://schemas.microsoft.com/office/drawing/2014/main" id="{741B4D5D-A5A7-C8BE-1E17-2926E4270B98}"/>
                </a:ext>
              </a:extLst>
            </p:cNvPr>
            <p:cNvSpPr txBox="1"/>
            <p:nvPr/>
          </p:nvSpPr>
          <p:spPr>
            <a:xfrm>
              <a:off x="3364536" y="3578757"/>
              <a:ext cx="462456" cy="369332"/>
            </a:xfrm>
            <a:prstGeom prst="rect">
              <a:avLst/>
            </a:prstGeom>
            <a:noFill/>
          </p:spPr>
          <p:txBody>
            <a:bodyPr wrap="square" rtlCol="0">
              <a:spAutoFit/>
            </a:bodyPr>
            <a:lstStyle/>
            <a:p>
              <a:r>
                <a:rPr lang="en-US">
                  <a:solidFill>
                    <a:srgbClr val="136082"/>
                  </a:solidFill>
                </a:rPr>
                <a:t>*</a:t>
              </a:r>
            </a:p>
          </p:txBody>
        </p:sp>
        <p:sp>
          <p:nvSpPr>
            <p:cNvPr id="24" name="TextBox 23">
              <a:extLst>
                <a:ext uri="{FF2B5EF4-FFF2-40B4-BE49-F238E27FC236}">
                  <a16:creationId xmlns:a16="http://schemas.microsoft.com/office/drawing/2014/main" id="{0402AEB2-6E05-3ED2-B912-48CFE628F787}"/>
                </a:ext>
              </a:extLst>
            </p:cNvPr>
            <p:cNvSpPr txBox="1"/>
            <p:nvPr/>
          </p:nvSpPr>
          <p:spPr>
            <a:xfrm>
              <a:off x="6010117" y="4252601"/>
              <a:ext cx="462456" cy="369332"/>
            </a:xfrm>
            <a:prstGeom prst="rect">
              <a:avLst/>
            </a:prstGeom>
            <a:noFill/>
          </p:spPr>
          <p:txBody>
            <a:bodyPr wrap="square" rtlCol="0">
              <a:spAutoFit/>
            </a:bodyPr>
            <a:lstStyle/>
            <a:p>
              <a:r>
                <a:rPr lang="en-US">
                  <a:solidFill>
                    <a:srgbClr val="136082"/>
                  </a:solidFill>
                </a:rPr>
                <a:t>*</a:t>
              </a:r>
            </a:p>
          </p:txBody>
        </p:sp>
        <p:sp>
          <p:nvSpPr>
            <p:cNvPr id="25" name="TextBox 24">
              <a:extLst>
                <a:ext uri="{FF2B5EF4-FFF2-40B4-BE49-F238E27FC236}">
                  <a16:creationId xmlns:a16="http://schemas.microsoft.com/office/drawing/2014/main" id="{FD85E19A-E3A9-D5E4-12AE-39356595BA07}"/>
                </a:ext>
              </a:extLst>
            </p:cNvPr>
            <p:cNvSpPr txBox="1"/>
            <p:nvPr/>
          </p:nvSpPr>
          <p:spPr>
            <a:xfrm>
              <a:off x="5820352" y="4484028"/>
              <a:ext cx="462456" cy="369332"/>
            </a:xfrm>
            <a:prstGeom prst="rect">
              <a:avLst/>
            </a:prstGeom>
            <a:noFill/>
          </p:spPr>
          <p:txBody>
            <a:bodyPr wrap="square" rtlCol="0">
              <a:spAutoFit/>
            </a:bodyPr>
            <a:lstStyle/>
            <a:p>
              <a:r>
                <a:rPr lang="en-US">
                  <a:solidFill>
                    <a:srgbClr val="136082"/>
                  </a:solidFill>
                </a:rPr>
                <a:t>*</a:t>
              </a:r>
            </a:p>
          </p:txBody>
        </p:sp>
        <p:sp>
          <p:nvSpPr>
            <p:cNvPr id="26" name="TextBox 25">
              <a:extLst>
                <a:ext uri="{FF2B5EF4-FFF2-40B4-BE49-F238E27FC236}">
                  <a16:creationId xmlns:a16="http://schemas.microsoft.com/office/drawing/2014/main" id="{5DD15BE2-9E24-46CD-0A18-97B557C10154}"/>
                </a:ext>
              </a:extLst>
            </p:cNvPr>
            <p:cNvSpPr txBox="1"/>
            <p:nvPr/>
          </p:nvSpPr>
          <p:spPr>
            <a:xfrm>
              <a:off x="6195067" y="4694740"/>
              <a:ext cx="462456" cy="369332"/>
            </a:xfrm>
            <a:prstGeom prst="rect">
              <a:avLst/>
            </a:prstGeom>
            <a:noFill/>
          </p:spPr>
          <p:txBody>
            <a:bodyPr wrap="square" rtlCol="0">
              <a:spAutoFit/>
            </a:bodyPr>
            <a:lstStyle/>
            <a:p>
              <a:r>
                <a:rPr lang="en-US">
                  <a:solidFill>
                    <a:srgbClr val="136082"/>
                  </a:solidFill>
                </a:rPr>
                <a:t>*</a:t>
              </a:r>
            </a:p>
          </p:txBody>
        </p:sp>
        <p:sp>
          <p:nvSpPr>
            <p:cNvPr id="27" name="TextBox 26">
              <a:extLst>
                <a:ext uri="{FF2B5EF4-FFF2-40B4-BE49-F238E27FC236}">
                  <a16:creationId xmlns:a16="http://schemas.microsoft.com/office/drawing/2014/main" id="{337C476E-8C00-761E-4BBD-ED13B7CB6D2A}"/>
                </a:ext>
              </a:extLst>
            </p:cNvPr>
            <p:cNvSpPr txBox="1"/>
            <p:nvPr/>
          </p:nvSpPr>
          <p:spPr>
            <a:xfrm>
              <a:off x="5822404" y="5142709"/>
              <a:ext cx="462456" cy="369332"/>
            </a:xfrm>
            <a:prstGeom prst="rect">
              <a:avLst/>
            </a:prstGeom>
            <a:noFill/>
          </p:spPr>
          <p:txBody>
            <a:bodyPr wrap="square" rtlCol="0">
              <a:spAutoFit/>
            </a:bodyPr>
            <a:lstStyle/>
            <a:p>
              <a:r>
                <a:rPr lang="en-US">
                  <a:solidFill>
                    <a:srgbClr val="136082"/>
                  </a:solidFill>
                </a:rPr>
                <a:t>*</a:t>
              </a:r>
            </a:p>
          </p:txBody>
        </p:sp>
        <p:sp>
          <p:nvSpPr>
            <p:cNvPr id="28" name="TextBox 27">
              <a:extLst>
                <a:ext uri="{FF2B5EF4-FFF2-40B4-BE49-F238E27FC236}">
                  <a16:creationId xmlns:a16="http://schemas.microsoft.com/office/drawing/2014/main" id="{D4625036-249C-F92F-1365-E32D96B27455}"/>
                </a:ext>
              </a:extLst>
            </p:cNvPr>
            <p:cNvSpPr txBox="1"/>
            <p:nvPr/>
          </p:nvSpPr>
          <p:spPr>
            <a:xfrm>
              <a:off x="5822404" y="5590678"/>
              <a:ext cx="462456" cy="369332"/>
            </a:xfrm>
            <a:prstGeom prst="rect">
              <a:avLst/>
            </a:prstGeom>
            <a:noFill/>
          </p:spPr>
          <p:txBody>
            <a:bodyPr wrap="square" rtlCol="0">
              <a:spAutoFit/>
            </a:bodyPr>
            <a:lstStyle/>
            <a:p>
              <a:r>
                <a:rPr lang="en-US">
                  <a:solidFill>
                    <a:srgbClr val="136082"/>
                  </a:solidFill>
                </a:rPr>
                <a:t>*</a:t>
              </a:r>
            </a:p>
          </p:txBody>
        </p:sp>
      </p:grpSp>
      <p:grpSp>
        <p:nvGrpSpPr>
          <p:cNvPr id="29" name="Group 28" descr="Key defining that an asterisk denotes organization(s) provided an official consolidated response.">
            <a:extLst>
              <a:ext uri="{FF2B5EF4-FFF2-40B4-BE49-F238E27FC236}">
                <a16:creationId xmlns:a16="http://schemas.microsoft.com/office/drawing/2014/main" id="{3787BA2F-AA00-7138-B13B-4999044206A9}"/>
              </a:ext>
            </a:extLst>
          </p:cNvPr>
          <p:cNvGrpSpPr/>
          <p:nvPr/>
        </p:nvGrpSpPr>
        <p:grpSpPr>
          <a:xfrm>
            <a:off x="9310764" y="3278525"/>
            <a:ext cx="2413384" cy="440342"/>
            <a:chOff x="9310764" y="3278525"/>
            <a:chExt cx="2413384" cy="440342"/>
          </a:xfrm>
        </p:grpSpPr>
        <p:sp>
          <p:nvSpPr>
            <p:cNvPr id="16" name="TextBox 15">
              <a:extLst>
                <a:ext uri="{FF2B5EF4-FFF2-40B4-BE49-F238E27FC236}">
                  <a16:creationId xmlns:a16="http://schemas.microsoft.com/office/drawing/2014/main" id="{0B883C9B-DB50-1319-9645-25E08CC325BD}"/>
                </a:ext>
              </a:extLst>
            </p:cNvPr>
            <p:cNvSpPr txBox="1"/>
            <p:nvPr/>
          </p:nvSpPr>
          <p:spPr>
            <a:xfrm>
              <a:off x="9452325" y="3303369"/>
              <a:ext cx="2271823" cy="415498"/>
            </a:xfrm>
            <a:prstGeom prst="rect">
              <a:avLst/>
            </a:prstGeom>
            <a:noFill/>
          </p:spPr>
          <p:txBody>
            <a:bodyPr wrap="square" lIns="91440" tIns="45720" rIns="91440" bIns="45720" rtlCol="0" anchor="t">
              <a:spAutoFit/>
            </a:bodyPr>
            <a:lstStyle/>
            <a:p>
              <a:r>
                <a:rPr lang="en-US" sz="1050" i="1" dirty="0">
                  <a:solidFill>
                    <a:srgbClr val="7F7F7F"/>
                  </a:solidFill>
                  <a:latin typeface="Aptos"/>
                  <a:cs typeface="Arial"/>
                </a:rPr>
                <a:t>Organization(s) provided an official consolidated response</a:t>
              </a:r>
            </a:p>
          </p:txBody>
        </p:sp>
        <p:sp>
          <p:nvSpPr>
            <p:cNvPr id="30" name="TextBox 29">
              <a:extLst>
                <a:ext uri="{FF2B5EF4-FFF2-40B4-BE49-F238E27FC236}">
                  <a16:creationId xmlns:a16="http://schemas.microsoft.com/office/drawing/2014/main" id="{840C6F7E-3383-C807-BC69-89403A18D947}"/>
                </a:ext>
              </a:extLst>
            </p:cNvPr>
            <p:cNvSpPr txBox="1"/>
            <p:nvPr/>
          </p:nvSpPr>
          <p:spPr>
            <a:xfrm>
              <a:off x="9310764" y="3278525"/>
              <a:ext cx="545498" cy="369332"/>
            </a:xfrm>
            <a:prstGeom prst="rect">
              <a:avLst/>
            </a:prstGeom>
            <a:noFill/>
          </p:spPr>
          <p:txBody>
            <a:bodyPr wrap="square" rtlCol="0">
              <a:spAutoFit/>
            </a:bodyPr>
            <a:lstStyle/>
            <a:p>
              <a:r>
                <a:rPr lang="en-US" dirty="0">
                  <a:solidFill>
                    <a:srgbClr val="136082"/>
                  </a:solidFill>
                </a:rPr>
                <a:t>*</a:t>
              </a:r>
            </a:p>
          </p:txBody>
        </p:sp>
      </p:grpSp>
      <p:grpSp>
        <p:nvGrpSpPr>
          <p:cNvPr id="33" name="Group 32" descr="Blue single vertical bar graph depicting total feedback responses.">
            <a:extLst>
              <a:ext uri="{FF2B5EF4-FFF2-40B4-BE49-F238E27FC236}">
                <a16:creationId xmlns:a16="http://schemas.microsoft.com/office/drawing/2014/main" id="{B8E95338-764B-C4BA-1701-C9FEEFF5E10B}"/>
              </a:ext>
              <a:ext uri="{C183D7F6-B498-43B3-948B-1728B52AA6E4}">
                <adec:decorative xmlns:adec="http://schemas.microsoft.com/office/drawing/2017/decorative" val="0"/>
              </a:ext>
            </a:extLst>
          </p:cNvPr>
          <p:cNvGrpSpPr/>
          <p:nvPr/>
        </p:nvGrpSpPr>
        <p:grpSpPr>
          <a:xfrm>
            <a:off x="-956808" y="-624096"/>
            <a:ext cx="4306062" cy="7095285"/>
            <a:chOff x="-956808" y="-624096"/>
            <a:chExt cx="4306062" cy="7095285"/>
          </a:xfrm>
        </p:grpSpPr>
        <p:graphicFrame>
          <p:nvGraphicFramePr>
            <p:cNvPr id="11" name="Chart 10">
              <a:extLst>
                <a:ext uri="{FF2B5EF4-FFF2-40B4-BE49-F238E27FC236}">
                  <a16:creationId xmlns:a16="http://schemas.microsoft.com/office/drawing/2014/main" id="{EEFBD657-CD36-E432-B4E4-27CE052A113F}"/>
                </a:ext>
              </a:extLst>
            </p:cNvPr>
            <p:cNvGraphicFramePr/>
            <p:nvPr>
              <p:extLst>
                <p:ext uri="{D42A27DB-BD31-4B8C-83A1-F6EECF244321}">
                  <p14:modId xmlns:p14="http://schemas.microsoft.com/office/powerpoint/2010/main" val="1893517490"/>
                </p:ext>
              </p:extLst>
            </p:nvPr>
          </p:nvGraphicFramePr>
          <p:xfrm>
            <a:off x="-956808" y="-624096"/>
            <a:ext cx="4295552" cy="7095285"/>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a:extLst>
                <a:ext uri="{FF2B5EF4-FFF2-40B4-BE49-F238E27FC236}">
                  <a16:creationId xmlns:a16="http://schemas.microsoft.com/office/drawing/2014/main" id="{D2D5714C-91BE-1D41-0E7E-B474AB2F8B5D}"/>
                </a:ext>
              </a:extLst>
            </p:cNvPr>
            <p:cNvSpPr txBox="1"/>
            <p:nvPr/>
          </p:nvSpPr>
          <p:spPr>
            <a:xfrm>
              <a:off x="701381" y="1406480"/>
              <a:ext cx="1235834" cy="738664"/>
            </a:xfrm>
            <a:prstGeom prst="rect">
              <a:avLst/>
            </a:prstGeom>
            <a:noFill/>
          </p:spPr>
          <p:txBody>
            <a:bodyPr wrap="square" rtlCol="0">
              <a:spAutoFit/>
            </a:bodyPr>
            <a:lstStyle/>
            <a:p>
              <a:pPr algn="ctr"/>
              <a:r>
                <a:rPr lang="en-US" sz="1400" b="1" dirty="0">
                  <a:solidFill>
                    <a:schemeClr val="bg1"/>
                  </a:solidFill>
                  <a:latin typeface="Aptos" panose="020B0004020202020204" pitchFamily="34" charset="0"/>
                  <a:cs typeface="Arial" panose="020B0604020202020204" pitchFamily="34" charset="0"/>
                </a:rPr>
                <a:t>Total Responses: 1,231</a:t>
              </a:r>
            </a:p>
          </p:txBody>
        </p:sp>
        <p:sp>
          <p:nvSpPr>
            <p:cNvPr id="19" name="Rectangle 18">
              <a:extLst>
                <a:ext uri="{FF2B5EF4-FFF2-40B4-BE49-F238E27FC236}">
                  <a16:creationId xmlns:a16="http://schemas.microsoft.com/office/drawing/2014/main" id="{FA590FBE-A782-08F8-CB85-CF1385D99620}"/>
                </a:ext>
              </a:extLst>
            </p:cNvPr>
            <p:cNvSpPr/>
            <p:nvPr/>
          </p:nvSpPr>
          <p:spPr>
            <a:xfrm>
              <a:off x="2117072" y="5938754"/>
              <a:ext cx="1232182" cy="5324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D9D9D9"/>
                </a:solidFill>
              </a:endParaRPr>
            </a:p>
          </p:txBody>
        </p:sp>
        <p:sp>
          <p:nvSpPr>
            <p:cNvPr id="20" name="Rectangle 19">
              <a:extLst>
                <a:ext uri="{FF2B5EF4-FFF2-40B4-BE49-F238E27FC236}">
                  <a16:creationId xmlns:a16="http://schemas.microsoft.com/office/drawing/2014/main" id="{814514F9-7D15-1D88-B979-D40994DCF06F}"/>
                </a:ext>
              </a:extLst>
            </p:cNvPr>
            <p:cNvSpPr/>
            <p:nvPr/>
          </p:nvSpPr>
          <p:spPr>
            <a:xfrm>
              <a:off x="-1" y="5938753"/>
              <a:ext cx="463853" cy="5324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D9D9D9"/>
                </a:solidFill>
              </a:endParaRPr>
            </a:p>
          </p:txBody>
        </p:sp>
      </p:grpSp>
      <p:sp>
        <p:nvSpPr>
          <p:cNvPr id="9" name="Text Placeholder 2">
            <a:extLst>
              <a:ext uri="{FF2B5EF4-FFF2-40B4-BE49-F238E27FC236}">
                <a16:creationId xmlns:a16="http://schemas.microsoft.com/office/drawing/2014/main" id="{C7351285-54BE-4F7F-AD5C-9B93E1266C67}"/>
              </a:ext>
            </a:extLst>
          </p:cNvPr>
          <p:cNvSpPr txBox="1">
            <a:spLocks noGrp="1"/>
          </p:cNvSpPr>
          <p:nvPr>
            <p:ph type="title" idx="4294967295"/>
          </p:nvPr>
        </p:nvSpPr>
        <p:spPr>
          <a:xfrm>
            <a:off x="331502" y="313258"/>
            <a:ext cx="7064722" cy="5026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5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Spring 2024 Feedback Opportunity Responses Received</a:t>
            </a:r>
          </a:p>
        </p:txBody>
      </p:sp>
    </p:spTree>
    <p:extLst>
      <p:ext uri="{BB962C8B-B14F-4D97-AF65-F5344CB8AC3E}">
        <p14:creationId xmlns:p14="http://schemas.microsoft.com/office/powerpoint/2010/main" val="868179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8">
            <a:extLst>
              <a:ext uri="{FF2B5EF4-FFF2-40B4-BE49-F238E27FC236}">
                <a16:creationId xmlns:a16="http://schemas.microsoft.com/office/drawing/2014/main" id="{9E1C95E6-49B7-5438-8785-8A581DA8EB34}"/>
              </a:ext>
            </a:extLst>
          </p:cNvPr>
          <p:cNvSpPr>
            <a:spLocks noGrp="1"/>
          </p:cNvSpPr>
          <p:nvPr>
            <p:ph type="sldNum" sz="quarter" idx="12"/>
          </p:nvPr>
        </p:nvSpPr>
        <p:spPr>
          <a:xfrm>
            <a:off x="8615374" y="6434260"/>
            <a:ext cx="2743200" cy="365125"/>
          </a:xfrm>
        </p:spPr>
        <p:txBody>
          <a:bodyPr/>
          <a:lstStyle/>
          <a:p>
            <a:fld id="{664A267C-1BD7-074A-8DCB-9E6F36782E39}" type="slidenum">
              <a:rPr lang="en-US" smtClean="0">
                <a:solidFill>
                  <a:schemeClr val="bg1">
                    <a:lumMod val="85000"/>
                  </a:schemeClr>
                </a:solidFill>
              </a:rPr>
              <a:t>6</a:t>
            </a:fld>
            <a:endParaRPr lang="en-US">
              <a:solidFill>
                <a:schemeClr val="bg1">
                  <a:lumMod val="85000"/>
                </a:schemeClr>
              </a:solidFill>
            </a:endParaRPr>
          </a:p>
        </p:txBody>
      </p:sp>
      <p:sp>
        <p:nvSpPr>
          <p:cNvPr id="4" name="Footer Placeholder 20">
            <a:extLst>
              <a:ext uri="{FF2B5EF4-FFF2-40B4-BE49-F238E27FC236}">
                <a16:creationId xmlns:a16="http://schemas.microsoft.com/office/drawing/2014/main" id="{D43D4201-56E6-F86F-4A02-28F85604942D}"/>
              </a:ext>
            </a:extLst>
          </p:cNvPr>
          <p:cNvSpPr>
            <a:spLocks noGrp="1"/>
          </p:cNvSpPr>
          <p:nvPr>
            <p:ph type="ftr" sz="quarter" idx="11"/>
          </p:nvPr>
        </p:nvSpPr>
        <p:spPr>
          <a:xfrm>
            <a:off x="4038600" y="6434260"/>
            <a:ext cx="41148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Civil Space Shortfall Ranking</a:t>
            </a:r>
          </a:p>
        </p:txBody>
      </p:sp>
      <p:sp>
        <p:nvSpPr>
          <p:cNvPr id="13" name="Date Placeholder 15">
            <a:extLst>
              <a:ext uri="{FF2B5EF4-FFF2-40B4-BE49-F238E27FC236}">
                <a16:creationId xmlns:a16="http://schemas.microsoft.com/office/drawing/2014/main" id="{F9F87DDA-4E64-FE39-BCB6-774636B7C7F9}"/>
              </a:ext>
            </a:extLst>
          </p:cNvPr>
          <p:cNvSpPr>
            <a:spLocks noGrp="1"/>
          </p:cNvSpPr>
          <p:nvPr>
            <p:ph type="dt" sz="half" idx="10"/>
          </p:nvPr>
        </p:nvSpPr>
        <p:spPr>
          <a:xfrm>
            <a:off x="833426" y="6434259"/>
            <a:ext cx="2743200" cy="365125"/>
          </a:xfrm>
        </p:spPr>
        <p:txBody>
          <a:bodyPr/>
          <a:lstStyle/>
          <a:p>
            <a:r>
              <a:rPr lang="en-US">
                <a:solidFill>
                  <a:schemeClr val="bg1">
                    <a:lumMod val="85000"/>
                  </a:schemeClr>
                </a:solidFill>
                <a:latin typeface="Arial" panose="020B0604020202020204" pitchFamily="34" charset="0"/>
                <a:cs typeface="Arial" panose="020B0604020202020204" pitchFamily="34" charset="0"/>
              </a:rPr>
              <a:t>July 2024</a:t>
            </a:r>
          </a:p>
        </p:txBody>
      </p:sp>
      <p:grpSp>
        <p:nvGrpSpPr>
          <p:cNvPr id="2" name="Group 1" descr="Horizontal bar graph showing the breakdown of  185 companies that responded to the shortfall feedback opportunity by organization size, or number of employees.">
            <a:extLst>
              <a:ext uri="{FF2B5EF4-FFF2-40B4-BE49-F238E27FC236}">
                <a16:creationId xmlns:a16="http://schemas.microsoft.com/office/drawing/2014/main" id="{C178D04F-EB19-63E5-72DF-8D362ADD84AE}"/>
              </a:ext>
            </a:extLst>
          </p:cNvPr>
          <p:cNvGrpSpPr/>
          <p:nvPr/>
        </p:nvGrpSpPr>
        <p:grpSpPr>
          <a:xfrm>
            <a:off x="2657773" y="2213118"/>
            <a:ext cx="7879593" cy="4351083"/>
            <a:chOff x="2657773" y="2213118"/>
            <a:chExt cx="7879593" cy="4351083"/>
          </a:xfrm>
        </p:grpSpPr>
        <p:graphicFrame>
          <p:nvGraphicFramePr>
            <p:cNvPr id="15" name="Chart 14">
              <a:extLst>
                <a:ext uri="{FF2B5EF4-FFF2-40B4-BE49-F238E27FC236}">
                  <a16:creationId xmlns:a16="http://schemas.microsoft.com/office/drawing/2014/main" id="{70E37162-5D98-9CC2-20DB-E282A69C554A}"/>
                </a:ext>
              </a:extLst>
            </p:cNvPr>
            <p:cNvGraphicFramePr/>
            <p:nvPr>
              <p:extLst>
                <p:ext uri="{D42A27DB-BD31-4B8C-83A1-F6EECF244321}">
                  <p14:modId xmlns:p14="http://schemas.microsoft.com/office/powerpoint/2010/main" val="3970123409"/>
                </p:ext>
              </p:extLst>
            </p:nvPr>
          </p:nvGraphicFramePr>
          <p:xfrm>
            <a:off x="2657773" y="2320777"/>
            <a:ext cx="7879593" cy="4243424"/>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a:extLst>
                <a:ext uri="{FF2B5EF4-FFF2-40B4-BE49-F238E27FC236}">
                  <a16:creationId xmlns:a16="http://schemas.microsoft.com/office/drawing/2014/main" id="{1248CED5-564E-AE42-C039-1CBC3723BEA7}"/>
                </a:ext>
              </a:extLst>
            </p:cNvPr>
            <p:cNvSpPr txBox="1"/>
            <p:nvPr/>
          </p:nvSpPr>
          <p:spPr>
            <a:xfrm>
              <a:off x="4203779" y="2213118"/>
              <a:ext cx="5970368" cy="307777"/>
            </a:xfrm>
            <a:prstGeom prst="rect">
              <a:avLst/>
            </a:prstGeom>
            <a:noFill/>
          </p:spPr>
          <p:txBody>
            <a:bodyPr wrap="square" rtlCol="0">
              <a:spAutoFit/>
            </a:bodyPr>
            <a:lstStyle/>
            <a:p>
              <a:pPr algn="ctr"/>
              <a:r>
                <a:rPr lang="en-US" sz="1400" b="1">
                  <a:solidFill>
                    <a:srgbClr val="146082"/>
                  </a:solidFill>
                </a:rPr>
                <a:t>Organization Size of Unique Industry Responses</a:t>
              </a:r>
            </a:p>
          </p:txBody>
        </p:sp>
      </p:grpSp>
      <p:grpSp>
        <p:nvGrpSpPr>
          <p:cNvPr id="18" name="Group 17" descr="Grey single vertical bar graph depicting the total number of distinct companies that responded to the feedback opportunity.">
            <a:extLst>
              <a:ext uri="{FF2B5EF4-FFF2-40B4-BE49-F238E27FC236}">
                <a16:creationId xmlns:a16="http://schemas.microsoft.com/office/drawing/2014/main" id="{FD9BF425-91C4-67A6-3C93-A975F7E18616}"/>
              </a:ext>
            </a:extLst>
          </p:cNvPr>
          <p:cNvGrpSpPr/>
          <p:nvPr/>
        </p:nvGrpSpPr>
        <p:grpSpPr>
          <a:xfrm>
            <a:off x="-1035150" y="564576"/>
            <a:ext cx="4295552" cy="6107284"/>
            <a:chOff x="-1035150" y="564576"/>
            <a:chExt cx="4295552" cy="6107284"/>
          </a:xfrm>
        </p:grpSpPr>
        <p:cxnSp>
          <p:nvCxnSpPr>
            <p:cNvPr id="6" name="Straight Connector 5">
              <a:extLst>
                <a:ext uri="{FF2B5EF4-FFF2-40B4-BE49-F238E27FC236}">
                  <a16:creationId xmlns:a16="http://schemas.microsoft.com/office/drawing/2014/main" id="{90E20F64-B26D-C052-1F74-1F21249C9BCF}"/>
                </a:ext>
              </a:extLst>
            </p:cNvPr>
            <p:cNvCxnSpPr/>
            <p:nvPr/>
          </p:nvCxnSpPr>
          <p:spPr>
            <a:xfrm>
              <a:off x="453887" y="6389213"/>
              <a:ext cx="1734819" cy="0"/>
            </a:xfrm>
            <a:prstGeom prst="line">
              <a:avLst/>
            </a:prstGeom>
            <a:ln w="9525">
              <a:solidFill>
                <a:srgbClr val="D9D9D9"/>
              </a:solidFill>
            </a:ln>
          </p:spPr>
          <p:style>
            <a:lnRef idx="2">
              <a:schemeClr val="accent1"/>
            </a:lnRef>
            <a:fillRef idx="0">
              <a:schemeClr val="accent1"/>
            </a:fillRef>
            <a:effectRef idx="1">
              <a:schemeClr val="accent1"/>
            </a:effectRef>
            <a:fontRef idx="minor">
              <a:schemeClr val="tx1"/>
            </a:fontRef>
          </p:style>
        </p:cxnSp>
        <p:graphicFrame>
          <p:nvGraphicFramePr>
            <p:cNvPr id="8" name="Chart 7">
              <a:extLst>
                <a:ext uri="{FF2B5EF4-FFF2-40B4-BE49-F238E27FC236}">
                  <a16:creationId xmlns:a16="http://schemas.microsoft.com/office/drawing/2014/main" id="{368EFE2E-65A3-0DC2-6DCF-02C8E94CF9D5}"/>
                </a:ext>
              </a:extLst>
            </p:cNvPr>
            <p:cNvGraphicFramePr/>
            <p:nvPr>
              <p:extLst>
                <p:ext uri="{D42A27DB-BD31-4B8C-83A1-F6EECF244321}">
                  <p14:modId xmlns:p14="http://schemas.microsoft.com/office/powerpoint/2010/main" val="1652224032"/>
                </p:ext>
              </p:extLst>
            </p:nvPr>
          </p:nvGraphicFramePr>
          <p:xfrm>
            <a:off x="-1035150" y="564576"/>
            <a:ext cx="4295552" cy="6107284"/>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a:extLst>
                <a:ext uri="{FF2B5EF4-FFF2-40B4-BE49-F238E27FC236}">
                  <a16:creationId xmlns:a16="http://schemas.microsoft.com/office/drawing/2014/main" id="{471A5045-B83C-4520-F9AC-5C8F126B0820}"/>
                </a:ext>
              </a:extLst>
            </p:cNvPr>
            <p:cNvSpPr txBox="1"/>
            <p:nvPr/>
          </p:nvSpPr>
          <p:spPr>
            <a:xfrm>
              <a:off x="685172" y="2320778"/>
              <a:ext cx="1235834" cy="738664"/>
            </a:xfrm>
            <a:prstGeom prst="rect">
              <a:avLst/>
            </a:prstGeom>
            <a:noFill/>
          </p:spPr>
          <p:txBody>
            <a:bodyPr wrap="square" rtlCol="0">
              <a:spAutoFit/>
            </a:bodyPr>
            <a:lstStyle/>
            <a:p>
              <a:pPr algn="ctr"/>
              <a:r>
                <a:rPr lang="en-US" sz="1400" b="1">
                  <a:solidFill>
                    <a:schemeClr val="bg1"/>
                  </a:solidFill>
                  <a:latin typeface="Aptos" panose="020B0004020202020204" pitchFamily="34" charset="0"/>
                  <a:cs typeface="Arial" panose="020B0604020202020204" pitchFamily="34" charset="0"/>
                </a:rPr>
                <a:t>Distinct Companies:</a:t>
              </a:r>
            </a:p>
            <a:p>
              <a:pPr algn="ctr"/>
              <a:r>
                <a:rPr lang="en-US" sz="1400" b="1">
                  <a:solidFill>
                    <a:schemeClr val="bg1"/>
                  </a:solidFill>
                  <a:latin typeface="Aptos" panose="020B0004020202020204" pitchFamily="34" charset="0"/>
                  <a:cs typeface="Arial" panose="020B0604020202020204" pitchFamily="34" charset="0"/>
                </a:rPr>
                <a:t>185</a:t>
              </a:r>
            </a:p>
          </p:txBody>
        </p:sp>
      </p:grpSp>
      <p:sp>
        <p:nvSpPr>
          <p:cNvPr id="16" name="TextBox 15">
            <a:extLst>
              <a:ext uri="{FF2B5EF4-FFF2-40B4-BE49-F238E27FC236}">
                <a16:creationId xmlns:a16="http://schemas.microsoft.com/office/drawing/2014/main" id="{40A78AB4-7FB0-EA68-FDCD-CBF34D00FA96}"/>
              </a:ext>
            </a:extLst>
          </p:cNvPr>
          <p:cNvSpPr txBox="1"/>
          <p:nvPr/>
        </p:nvSpPr>
        <p:spPr>
          <a:xfrm>
            <a:off x="331502" y="1213547"/>
            <a:ext cx="11625146" cy="807913"/>
          </a:xfrm>
          <a:prstGeom prst="rect">
            <a:avLst/>
          </a:prstGeom>
          <a:noFill/>
        </p:spPr>
        <p:txBody>
          <a:bodyPr wrap="square" lIns="91440" tIns="45720" rIns="91440" bIns="45720" rtlCol="0" anchor="t">
            <a:spAutoFit/>
          </a:bodyPr>
          <a:lstStyle/>
          <a:p>
            <a:r>
              <a:rPr lang="en-US" sz="1550" dirty="0">
                <a:solidFill>
                  <a:schemeClr val="tx1">
                    <a:lumMod val="65000"/>
                    <a:lumOff val="35000"/>
                  </a:schemeClr>
                </a:solidFill>
                <a:latin typeface="Arial"/>
                <a:cs typeface="Arial"/>
              </a:rPr>
              <a:t>185 unique industry organizations provided feedback. The graph shows size of the companies represented. The top five represented sectors were Defense &amp; Space Manufacturing (29), Aviation &amp; Aerospace Component Manufacturing (21), Space Research and Technology (11), Software Development (8), and Research Services (6).</a:t>
            </a:r>
          </a:p>
        </p:txBody>
      </p:sp>
      <p:sp>
        <p:nvSpPr>
          <p:cNvPr id="7" name="Text Placeholder 2">
            <a:extLst>
              <a:ext uri="{FF2B5EF4-FFF2-40B4-BE49-F238E27FC236}">
                <a16:creationId xmlns:a16="http://schemas.microsoft.com/office/drawing/2014/main" id="{0295C71C-B0DE-4E0D-0529-D0E53AC17FE2}"/>
              </a:ext>
            </a:extLst>
          </p:cNvPr>
          <p:cNvSpPr txBox="1">
            <a:spLocks noGrp="1"/>
          </p:cNvSpPr>
          <p:nvPr>
            <p:ph type="title" idx="4294967295"/>
          </p:nvPr>
        </p:nvSpPr>
        <p:spPr>
          <a:xfrm>
            <a:off x="331502" y="313258"/>
            <a:ext cx="6567009" cy="5026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5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Spring 2024 Feedback Opportunity Industry Responses Received</a:t>
            </a:r>
          </a:p>
        </p:txBody>
      </p:sp>
    </p:spTree>
    <p:extLst>
      <p:ext uri="{BB962C8B-B14F-4D97-AF65-F5344CB8AC3E}">
        <p14:creationId xmlns:p14="http://schemas.microsoft.com/office/powerpoint/2010/main" val="1368959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8">
            <a:extLst>
              <a:ext uri="{FF2B5EF4-FFF2-40B4-BE49-F238E27FC236}">
                <a16:creationId xmlns:a16="http://schemas.microsoft.com/office/drawing/2014/main" id="{A7E83F35-20D1-CCB7-287D-C464DB71FCD4}"/>
              </a:ext>
            </a:extLst>
          </p:cNvPr>
          <p:cNvSpPr>
            <a:spLocks noGrp="1"/>
          </p:cNvSpPr>
          <p:nvPr>
            <p:ph type="sldNum" sz="quarter" idx="12"/>
          </p:nvPr>
        </p:nvSpPr>
        <p:spPr>
          <a:xfrm>
            <a:off x="8615374" y="6434260"/>
            <a:ext cx="2743200" cy="365125"/>
          </a:xfrm>
        </p:spPr>
        <p:txBody>
          <a:bodyPr/>
          <a:lstStyle/>
          <a:p>
            <a:fld id="{664A267C-1BD7-074A-8DCB-9E6F36782E39}" type="slidenum">
              <a:rPr lang="en-US" smtClean="0">
                <a:solidFill>
                  <a:schemeClr val="bg1">
                    <a:lumMod val="85000"/>
                  </a:schemeClr>
                </a:solidFill>
                <a:latin typeface="Arial" panose="020B0604020202020204" pitchFamily="34" charset="0"/>
                <a:cs typeface="Arial" panose="020B0604020202020204" pitchFamily="34" charset="0"/>
              </a:rPr>
              <a:t>7</a:t>
            </a:fld>
            <a:endParaRPr lang="en-US" dirty="0">
              <a:solidFill>
                <a:schemeClr val="bg1">
                  <a:lumMod val="85000"/>
                </a:schemeClr>
              </a:solidFill>
              <a:latin typeface="Arial" panose="020B0604020202020204" pitchFamily="34" charset="0"/>
              <a:cs typeface="Arial" panose="020B0604020202020204" pitchFamily="34" charset="0"/>
            </a:endParaRPr>
          </a:p>
        </p:txBody>
      </p:sp>
      <p:sp>
        <p:nvSpPr>
          <p:cNvPr id="6" name="Footer Placeholder 20">
            <a:extLst>
              <a:ext uri="{FF2B5EF4-FFF2-40B4-BE49-F238E27FC236}">
                <a16:creationId xmlns:a16="http://schemas.microsoft.com/office/drawing/2014/main" id="{A596BB88-56DE-0DEF-6B5A-74F45D04C50D}"/>
              </a:ext>
            </a:extLst>
          </p:cNvPr>
          <p:cNvSpPr>
            <a:spLocks noGrp="1"/>
          </p:cNvSpPr>
          <p:nvPr>
            <p:ph type="ftr" sz="quarter" idx="11"/>
          </p:nvPr>
        </p:nvSpPr>
        <p:spPr>
          <a:xfrm>
            <a:off x="4038600" y="6434260"/>
            <a:ext cx="41148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Civil Space Shortfall Ranking</a:t>
            </a:r>
          </a:p>
        </p:txBody>
      </p:sp>
      <p:sp>
        <p:nvSpPr>
          <p:cNvPr id="8" name="Date Placeholder 15">
            <a:extLst>
              <a:ext uri="{FF2B5EF4-FFF2-40B4-BE49-F238E27FC236}">
                <a16:creationId xmlns:a16="http://schemas.microsoft.com/office/drawing/2014/main" id="{575A5967-B573-26B7-A179-8C3AB35DA5B4}"/>
              </a:ext>
            </a:extLst>
          </p:cNvPr>
          <p:cNvSpPr>
            <a:spLocks noGrp="1"/>
          </p:cNvSpPr>
          <p:nvPr>
            <p:ph type="dt" sz="half" idx="10"/>
          </p:nvPr>
        </p:nvSpPr>
        <p:spPr>
          <a:xfrm>
            <a:off x="833426" y="6434259"/>
            <a:ext cx="2743200" cy="365125"/>
          </a:xfrm>
        </p:spPr>
        <p:txBody>
          <a:bodyPr/>
          <a:lstStyle/>
          <a:p>
            <a:r>
              <a:rPr lang="en-US">
                <a:solidFill>
                  <a:schemeClr val="bg1">
                    <a:lumMod val="85000"/>
                  </a:schemeClr>
                </a:solidFill>
                <a:latin typeface="Arial" panose="020B0604020202020204" pitchFamily="34" charset="0"/>
                <a:cs typeface="Arial" panose="020B0604020202020204" pitchFamily="34" charset="0"/>
              </a:rPr>
              <a:t>July 2024</a:t>
            </a:r>
          </a:p>
        </p:txBody>
      </p:sp>
      <p:sp>
        <p:nvSpPr>
          <p:cNvPr id="17" name="Rectangle 16">
            <a:extLst>
              <a:ext uri="{FF2B5EF4-FFF2-40B4-BE49-F238E27FC236}">
                <a16:creationId xmlns:a16="http://schemas.microsoft.com/office/drawing/2014/main" id="{F6818A96-0BD6-05FC-CFCC-511F93398A54}"/>
              </a:ext>
              <a:ext uri="{C183D7F6-B498-43B3-948B-1728B52AA6E4}">
                <adec:decorative xmlns:adec="http://schemas.microsoft.com/office/drawing/2017/decorative" val="1"/>
              </a:ext>
            </a:extLst>
          </p:cNvPr>
          <p:cNvSpPr/>
          <p:nvPr/>
        </p:nvSpPr>
        <p:spPr>
          <a:xfrm>
            <a:off x="6610871" y="1393874"/>
            <a:ext cx="5163733" cy="3942080"/>
          </a:xfrm>
          <a:prstGeom prst="rect">
            <a:avLst/>
          </a:prstGeom>
          <a:solidFill>
            <a:srgbClr val="002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4">
            <a:extLst>
              <a:ext uri="{FF2B5EF4-FFF2-40B4-BE49-F238E27FC236}">
                <a16:creationId xmlns:a16="http://schemas.microsoft.com/office/drawing/2014/main" id="{4B882267-BB4E-F92B-3782-88D575666834}"/>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10159761"/>
              </p:ext>
            </p:extLst>
          </p:nvPr>
        </p:nvGraphicFramePr>
        <p:xfrm>
          <a:off x="6610870" y="1393874"/>
          <a:ext cx="5168813" cy="3931920"/>
        </p:xfrm>
        <a:graphic>
          <a:graphicData uri="http://schemas.openxmlformats.org/drawingml/2006/table">
            <a:tbl>
              <a:tblPr firstRow="1" bandRow="1">
                <a:tableStyleId>{3B4B98B0-60AC-42C2-AFA5-B58CD77FA1E5}</a:tableStyleId>
              </a:tblPr>
              <a:tblGrid>
                <a:gridCol w="5168813">
                  <a:extLst>
                    <a:ext uri="{9D8B030D-6E8A-4147-A177-3AD203B41FA5}">
                      <a16:colId xmlns:a16="http://schemas.microsoft.com/office/drawing/2014/main" val="666609037"/>
                    </a:ext>
                  </a:extLst>
                </a:gridCol>
              </a:tblGrid>
              <a:tr h="457200">
                <a:tc>
                  <a:txBody>
                    <a:bodyPr/>
                    <a:lstStyle/>
                    <a:p>
                      <a:pPr algn="ctr"/>
                      <a:r>
                        <a:rPr lang="en-US" sz="1600" dirty="0">
                          <a:solidFill>
                            <a:schemeClr val="bg1"/>
                          </a:solidFill>
                          <a:latin typeface="Arial"/>
                          <a:cs typeface="Arial"/>
                        </a:rPr>
                        <a:t>External Stakeholder Groups</a:t>
                      </a:r>
                    </a:p>
                  </a:txBody>
                  <a:tcPr anchor="ctr"/>
                </a:tc>
                <a:extLst>
                  <a:ext uri="{0D108BD9-81ED-4DB2-BD59-A6C34878D82A}">
                    <a16:rowId xmlns:a16="http://schemas.microsoft.com/office/drawing/2014/main" val="1330714483"/>
                  </a:ext>
                </a:extLst>
              </a:tr>
              <a:tr h="457200">
                <a:tc>
                  <a:txBody>
                    <a:bodyPr/>
                    <a:lstStyle/>
                    <a:p>
                      <a:pPr marL="0" marR="0" lvl="0" indent="0" algn="l" rtl="0" eaLnBrk="1" fontAlgn="auto" latinLnBrk="0" hangingPunct="1">
                        <a:lnSpc>
                          <a:spcPct val="100000"/>
                        </a:lnSpc>
                        <a:spcBef>
                          <a:spcPts val="0"/>
                        </a:spcBef>
                        <a:spcAft>
                          <a:spcPts val="0"/>
                        </a:spcAft>
                        <a:buClrTx/>
                        <a:buSzTx/>
                        <a:buFontTx/>
                        <a:buNone/>
                      </a:pPr>
                      <a:r>
                        <a:rPr lang="en-US" sz="1400" b="1" u="none" strike="noStrike" dirty="0">
                          <a:solidFill>
                            <a:schemeClr val="bg1"/>
                          </a:solidFill>
                          <a:effectLst/>
                          <a:latin typeface="Arial"/>
                          <a:cs typeface="Arial"/>
                        </a:rPr>
                        <a:t>Large Industry (&gt; 500 employees)</a:t>
                      </a:r>
                      <a:r>
                        <a:rPr lang="en-US" sz="1400" b="0" u="none" strike="noStrike" dirty="0">
                          <a:solidFill>
                            <a:schemeClr val="bg1"/>
                          </a:solidFill>
                          <a:effectLst/>
                          <a:latin typeface="Arial"/>
                          <a:cs typeface="Arial"/>
                        </a:rPr>
                        <a:t>, including: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u="none" strike="noStrike" dirty="0">
                          <a:solidFill>
                            <a:schemeClr val="bg1"/>
                          </a:solidFill>
                          <a:effectLst/>
                          <a:latin typeface="Arial"/>
                          <a:cs typeface="Arial"/>
                        </a:rPr>
                        <a:t>Federally Funded Research and Development Centers (FFRDCs)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u="none" strike="noStrike" dirty="0">
                          <a:solidFill>
                            <a:schemeClr val="bg1"/>
                          </a:solidFill>
                          <a:effectLst/>
                          <a:latin typeface="Arial"/>
                          <a:cs typeface="Arial"/>
                        </a:rPr>
                        <a:t>University Affiliated Research Centers (UARCs)</a:t>
                      </a:r>
                    </a:p>
                  </a:txBody>
                  <a:tcPr/>
                </a:tc>
                <a:extLst>
                  <a:ext uri="{0D108BD9-81ED-4DB2-BD59-A6C34878D82A}">
                    <a16:rowId xmlns:a16="http://schemas.microsoft.com/office/drawing/2014/main" val="1777110836"/>
                  </a:ext>
                </a:extLst>
              </a:tr>
              <a:tr h="457200">
                <a:tc>
                  <a:txBody>
                    <a:bodyPr/>
                    <a:lstStyle/>
                    <a:p>
                      <a:r>
                        <a:rPr lang="en-US" sz="1400" b="1" dirty="0">
                          <a:solidFill>
                            <a:schemeClr val="bg1"/>
                          </a:solidFill>
                          <a:latin typeface="Arial"/>
                          <a:cs typeface="Arial"/>
                        </a:rPr>
                        <a:t>Small Industry (≤ 500 employees)</a:t>
                      </a:r>
                    </a:p>
                  </a:txBody>
                  <a:tcPr/>
                </a:tc>
                <a:extLst>
                  <a:ext uri="{0D108BD9-81ED-4DB2-BD59-A6C34878D82A}">
                    <a16:rowId xmlns:a16="http://schemas.microsoft.com/office/drawing/2014/main" val="4069646051"/>
                  </a:ext>
                </a:extLst>
              </a:tr>
              <a:tr h="457200">
                <a:tc>
                  <a:txBody>
                    <a:bodyPr/>
                    <a:lstStyle/>
                    <a:p>
                      <a:r>
                        <a:rPr lang="en-US" sz="1400" b="1">
                          <a:solidFill>
                            <a:schemeClr val="bg1"/>
                          </a:solidFill>
                          <a:latin typeface="Arial"/>
                          <a:cs typeface="Arial"/>
                        </a:rPr>
                        <a:t>Other Government Agencies</a:t>
                      </a:r>
                    </a:p>
                  </a:txBody>
                  <a:tcPr/>
                </a:tc>
                <a:extLst>
                  <a:ext uri="{0D108BD9-81ED-4DB2-BD59-A6C34878D82A}">
                    <a16:rowId xmlns:a16="http://schemas.microsoft.com/office/drawing/2014/main" val="1536237803"/>
                  </a:ext>
                </a:extLst>
              </a:tr>
              <a:tr h="457200">
                <a:tc>
                  <a:txBody>
                    <a:bodyPr/>
                    <a:lstStyle/>
                    <a:p>
                      <a:r>
                        <a:rPr lang="en-US" sz="1400" b="1">
                          <a:solidFill>
                            <a:schemeClr val="bg1"/>
                          </a:solidFill>
                          <a:latin typeface="Arial"/>
                          <a:cs typeface="Arial"/>
                        </a:rPr>
                        <a:t>Academia</a:t>
                      </a:r>
                    </a:p>
                  </a:txBody>
                  <a:tcPr/>
                </a:tc>
                <a:extLst>
                  <a:ext uri="{0D108BD9-81ED-4DB2-BD59-A6C34878D82A}">
                    <a16:rowId xmlns:a16="http://schemas.microsoft.com/office/drawing/2014/main" val="330348725"/>
                  </a:ext>
                </a:extLst>
              </a:tr>
              <a:tr h="457200">
                <a:tc>
                  <a:txBody>
                    <a:bodyPr/>
                    <a:lstStyle/>
                    <a:p>
                      <a:pPr marL="0" lvl="0" indent="0">
                        <a:buFont typeface="Arial" panose="020B0604020202020204" pitchFamily="34" charset="0"/>
                        <a:buNone/>
                      </a:pPr>
                      <a:r>
                        <a:rPr lang="en-US" sz="1400" b="1" dirty="0">
                          <a:solidFill>
                            <a:schemeClr val="bg1"/>
                          </a:solidFill>
                          <a:latin typeface="Arial"/>
                          <a:cs typeface="Arial"/>
                        </a:rPr>
                        <a:t>Other</a:t>
                      </a:r>
                      <a:r>
                        <a:rPr lang="en-US" sz="1400" b="0" dirty="0">
                          <a:solidFill>
                            <a:schemeClr val="bg1"/>
                          </a:solidFill>
                          <a:latin typeface="Arial"/>
                          <a:cs typeface="Arial"/>
                        </a:rPr>
                        <a:t>, including:</a:t>
                      </a:r>
                    </a:p>
                    <a:p>
                      <a:pPr marL="742950" lvl="1" indent="-285750">
                        <a:buFont typeface="Arial" panose="020B0604020202020204" pitchFamily="34" charset="0"/>
                        <a:buChar char="•"/>
                      </a:pPr>
                      <a:r>
                        <a:rPr lang="en-US" sz="1400" dirty="0">
                          <a:solidFill>
                            <a:schemeClr val="bg1"/>
                          </a:solidFill>
                          <a:latin typeface="Arial"/>
                          <a:cs typeface="Arial"/>
                        </a:rPr>
                        <a:t>Non-profits</a:t>
                      </a:r>
                    </a:p>
                    <a:p>
                      <a:pPr marL="742950" lvl="1" indent="-285750">
                        <a:buFont typeface="Arial" panose="020B0604020202020204" pitchFamily="34" charset="0"/>
                        <a:buChar char="•"/>
                      </a:pPr>
                      <a:r>
                        <a:rPr lang="en-US" sz="1400" dirty="0">
                          <a:solidFill>
                            <a:schemeClr val="bg1"/>
                          </a:solidFill>
                          <a:latin typeface="Arial"/>
                          <a:cs typeface="Arial"/>
                        </a:rPr>
                        <a:t>Professional Societies</a:t>
                      </a:r>
                    </a:p>
                    <a:p>
                      <a:pPr marL="742950" lvl="1" indent="-285750">
                        <a:buFont typeface="Arial" panose="020B0604020202020204" pitchFamily="34" charset="0"/>
                        <a:buChar char="•"/>
                      </a:pPr>
                      <a:r>
                        <a:rPr lang="en-US" sz="1400" dirty="0">
                          <a:solidFill>
                            <a:schemeClr val="bg1"/>
                          </a:solidFill>
                          <a:latin typeface="Arial"/>
                          <a:cs typeface="Arial"/>
                        </a:rPr>
                        <a:t>Think Tanks</a:t>
                      </a:r>
                    </a:p>
                    <a:p>
                      <a:pPr marL="742950" lvl="1" indent="-285750">
                        <a:buFont typeface="Arial" panose="020B0604020202020204" pitchFamily="34" charset="0"/>
                        <a:buChar char="•"/>
                      </a:pPr>
                      <a:r>
                        <a:rPr lang="en-US" sz="1400" dirty="0">
                          <a:solidFill>
                            <a:schemeClr val="bg1"/>
                          </a:solidFill>
                          <a:latin typeface="Arial"/>
                          <a:cs typeface="Arial"/>
                        </a:rPr>
                        <a:t>General Public</a:t>
                      </a:r>
                    </a:p>
                  </a:txBody>
                  <a:tcPr/>
                </a:tc>
                <a:extLst>
                  <a:ext uri="{0D108BD9-81ED-4DB2-BD59-A6C34878D82A}">
                    <a16:rowId xmlns:a16="http://schemas.microsoft.com/office/drawing/2014/main" val="1000948816"/>
                  </a:ext>
                </a:extLst>
              </a:tr>
            </a:tbl>
          </a:graphicData>
        </a:graphic>
      </p:graphicFrame>
      <p:sp>
        <p:nvSpPr>
          <p:cNvPr id="16" name="Rectangle 15">
            <a:extLst>
              <a:ext uri="{FF2B5EF4-FFF2-40B4-BE49-F238E27FC236}">
                <a16:creationId xmlns:a16="http://schemas.microsoft.com/office/drawing/2014/main" id="{414585FF-2FB3-9110-7B10-2B7A70882E72}"/>
              </a:ext>
              <a:ext uri="{C183D7F6-B498-43B3-948B-1728B52AA6E4}">
                <adec:decorative xmlns:adec="http://schemas.microsoft.com/office/drawing/2017/decorative" val="1"/>
              </a:ext>
            </a:extLst>
          </p:cNvPr>
          <p:cNvSpPr/>
          <p:nvPr/>
        </p:nvSpPr>
        <p:spPr>
          <a:xfrm>
            <a:off x="392384" y="1393874"/>
            <a:ext cx="5975513" cy="5029200"/>
          </a:xfrm>
          <a:prstGeom prst="rect">
            <a:avLst/>
          </a:prstGeom>
          <a:solidFill>
            <a:srgbClr val="002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6C4C0F2E-B9A7-549B-0918-7EFDC3D379EB}"/>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1480781878"/>
              </p:ext>
            </p:extLst>
          </p:nvPr>
        </p:nvGraphicFramePr>
        <p:xfrm>
          <a:off x="402420" y="1393875"/>
          <a:ext cx="5955582" cy="5029199"/>
        </p:xfrm>
        <a:graphic>
          <a:graphicData uri="http://schemas.openxmlformats.org/drawingml/2006/table">
            <a:tbl>
              <a:tblPr firstRow="1" bandRow="1">
                <a:tableStyleId>{3B4B98B0-60AC-42C2-AFA5-B58CD77FA1E5}</a:tableStyleId>
              </a:tblPr>
              <a:tblGrid>
                <a:gridCol w="5955582">
                  <a:extLst>
                    <a:ext uri="{9D8B030D-6E8A-4147-A177-3AD203B41FA5}">
                      <a16:colId xmlns:a16="http://schemas.microsoft.com/office/drawing/2014/main" val="666609037"/>
                    </a:ext>
                  </a:extLst>
                </a:gridCol>
              </a:tblGrid>
              <a:tr h="444167">
                <a:tc>
                  <a:txBody>
                    <a:bodyPr/>
                    <a:lstStyle/>
                    <a:p>
                      <a:pPr algn="ctr"/>
                      <a:r>
                        <a:rPr lang="en-US" sz="1600" dirty="0">
                          <a:solidFill>
                            <a:schemeClr val="bg1"/>
                          </a:solidFill>
                          <a:latin typeface="Arial"/>
                          <a:cs typeface="Arial"/>
                        </a:rPr>
                        <a:t>Internal Stakeholder Groups</a:t>
                      </a:r>
                    </a:p>
                  </a:txBody>
                  <a:tcPr anchor="ctr"/>
                </a:tc>
                <a:extLst>
                  <a:ext uri="{0D108BD9-81ED-4DB2-BD59-A6C34878D82A}">
                    <a16:rowId xmlns:a16="http://schemas.microsoft.com/office/drawing/2014/main" val="1330714483"/>
                  </a:ext>
                </a:extLst>
              </a:tr>
              <a:tr h="5344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dirty="0">
                          <a:solidFill>
                            <a:schemeClr val="bg1"/>
                          </a:solidFill>
                          <a:effectLst/>
                          <a:latin typeface="Arial"/>
                          <a:cs typeface="Arial"/>
                        </a:rPr>
                        <a:t>Exploration Systems Development Mission Directorate (ESDMD)</a:t>
                      </a:r>
                    </a:p>
                    <a:p>
                      <a:endParaRPr lang="en-US" sz="1400" dirty="0">
                        <a:solidFill>
                          <a:schemeClr val="bg1"/>
                        </a:solidFill>
                        <a:latin typeface="Arial"/>
                        <a:cs typeface="Arial"/>
                      </a:endParaRPr>
                    </a:p>
                  </a:txBody>
                  <a:tcPr/>
                </a:tc>
                <a:extLst>
                  <a:ext uri="{0D108BD9-81ED-4DB2-BD59-A6C34878D82A}">
                    <a16:rowId xmlns:a16="http://schemas.microsoft.com/office/drawing/2014/main" val="1777110836"/>
                  </a:ext>
                </a:extLst>
              </a:tr>
              <a:tr h="392482">
                <a:tc>
                  <a:txBody>
                    <a:bodyPr/>
                    <a:lstStyle/>
                    <a:p>
                      <a:r>
                        <a:rPr lang="en-US" sz="1400" b="1">
                          <a:solidFill>
                            <a:schemeClr val="bg1"/>
                          </a:solidFill>
                          <a:latin typeface="Arial"/>
                          <a:cs typeface="Arial"/>
                        </a:rPr>
                        <a:t>Science Mission Directorate (SMD)</a:t>
                      </a:r>
                    </a:p>
                  </a:txBody>
                  <a:tcPr/>
                </a:tc>
                <a:extLst>
                  <a:ext uri="{0D108BD9-81ED-4DB2-BD59-A6C34878D82A}">
                    <a16:rowId xmlns:a16="http://schemas.microsoft.com/office/drawing/2014/main" val="4069646051"/>
                  </a:ext>
                </a:extLst>
              </a:tr>
              <a:tr h="2683436">
                <a:tc>
                  <a:txBody>
                    <a:bodyPr/>
                    <a:lstStyle/>
                    <a:p>
                      <a:r>
                        <a:rPr lang="en-US" sz="1400" b="1" dirty="0">
                          <a:solidFill>
                            <a:schemeClr val="bg1"/>
                          </a:solidFill>
                          <a:latin typeface="Arial"/>
                          <a:cs typeface="Arial"/>
                        </a:rPr>
                        <a:t>NASA Centers</a:t>
                      </a:r>
                    </a:p>
                    <a:p>
                      <a:pPr marL="742950" lvl="1" indent="-285750">
                        <a:buFont typeface="Arial" panose="020B0604020202020204" pitchFamily="34" charset="0"/>
                        <a:buChar char="•"/>
                      </a:pPr>
                      <a:r>
                        <a:rPr lang="en-US" sz="1400" dirty="0">
                          <a:solidFill>
                            <a:schemeClr val="bg1"/>
                          </a:solidFill>
                          <a:latin typeface="Arial"/>
                          <a:cs typeface="Arial"/>
                        </a:rPr>
                        <a:t>Ames Research Center</a:t>
                      </a:r>
                    </a:p>
                    <a:p>
                      <a:pPr marL="742950" lvl="1" indent="-285750">
                        <a:buFont typeface="Arial" panose="020B0604020202020204" pitchFamily="34" charset="0"/>
                        <a:buChar char="•"/>
                      </a:pPr>
                      <a:r>
                        <a:rPr lang="en-US" sz="1400" dirty="0">
                          <a:solidFill>
                            <a:schemeClr val="bg1"/>
                          </a:solidFill>
                          <a:latin typeface="Arial"/>
                          <a:cs typeface="Arial"/>
                        </a:rPr>
                        <a:t>Armstrong Flight Research Center</a:t>
                      </a:r>
                    </a:p>
                    <a:p>
                      <a:pPr marL="742950" lvl="1" indent="-285750">
                        <a:buFont typeface="Arial" panose="020B0604020202020204" pitchFamily="34" charset="0"/>
                        <a:buChar char="•"/>
                      </a:pPr>
                      <a:r>
                        <a:rPr lang="en-US" sz="1400" dirty="0">
                          <a:solidFill>
                            <a:schemeClr val="bg1"/>
                          </a:solidFill>
                          <a:latin typeface="Arial"/>
                          <a:cs typeface="Arial"/>
                        </a:rPr>
                        <a:t>Glenn Research Center</a:t>
                      </a:r>
                    </a:p>
                    <a:p>
                      <a:pPr marL="742950" lvl="1" indent="-285750">
                        <a:buFont typeface="Arial" panose="020B0604020202020204" pitchFamily="34" charset="0"/>
                        <a:buChar char="•"/>
                      </a:pPr>
                      <a:r>
                        <a:rPr lang="en-US" sz="1400" dirty="0">
                          <a:solidFill>
                            <a:schemeClr val="bg1"/>
                          </a:solidFill>
                          <a:latin typeface="Arial"/>
                          <a:cs typeface="Arial"/>
                        </a:rPr>
                        <a:t>Goddard Space Flight Center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chemeClr val="bg1"/>
                          </a:solidFill>
                          <a:latin typeface="Arial"/>
                          <a:cs typeface="Arial"/>
                        </a:rPr>
                        <a:t>Headquarters</a:t>
                      </a:r>
                    </a:p>
                    <a:p>
                      <a:pPr marL="742950" lvl="1" indent="-285750">
                        <a:buFont typeface="Arial" panose="020B0604020202020204" pitchFamily="34" charset="0"/>
                        <a:buChar char="•"/>
                      </a:pPr>
                      <a:r>
                        <a:rPr lang="en-US" sz="1400" dirty="0">
                          <a:solidFill>
                            <a:schemeClr val="bg1"/>
                          </a:solidFill>
                          <a:latin typeface="Arial"/>
                          <a:cs typeface="Arial"/>
                        </a:rPr>
                        <a:t>Jet Propulsion Laboratory</a:t>
                      </a:r>
                    </a:p>
                    <a:p>
                      <a:pPr marL="742950" lvl="1" indent="-285750">
                        <a:buFont typeface="Arial" panose="020B0604020202020204" pitchFamily="34" charset="0"/>
                        <a:buChar char="•"/>
                      </a:pPr>
                      <a:r>
                        <a:rPr lang="en-US" sz="1400" dirty="0">
                          <a:solidFill>
                            <a:schemeClr val="bg1"/>
                          </a:solidFill>
                          <a:latin typeface="Arial"/>
                          <a:cs typeface="Arial"/>
                        </a:rPr>
                        <a:t>Johnson Space Center</a:t>
                      </a:r>
                    </a:p>
                    <a:p>
                      <a:pPr marL="742950" lvl="1" indent="-285750">
                        <a:buFont typeface="Arial" panose="020B0604020202020204" pitchFamily="34" charset="0"/>
                        <a:buChar char="•"/>
                      </a:pPr>
                      <a:r>
                        <a:rPr lang="en-US" sz="1400" dirty="0">
                          <a:solidFill>
                            <a:schemeClr val="bg1"/>
                          </a:solidFill>
                          <a:latin typeface="Arial"/>
                          <a:cs typeface="Arial"/>
                        </a:rPr>
                        <a:t>Kennedy Space Center</a:t>
                      </a:r>
                    </a:p>
                    <a:p>
                      <a:pPr marL="742950" lvl="1" indent="-285750">
                        <a:buFont typeface="Arial" panose="020B0604020202020204" pitchFamily="34" charset="0"/>
                        <a:buChar char="•"/>
                      </a:pPr>
                      <a:r>
                        <a:rPr lang="en-US" sz="1400" dirty="0">
                          <a:solidFill>
                            <a:schemeClr val="bg1"/>
                          </a:solidFill>
                          <a:latin typeface="Arial"/>
                          <a:cs typeface="Arial"/>
                        </a:rPr>
                        <a:t>Langley Research Center</a:t>
                      </a:r>
                    </a:p>
                    <a:p>
                      <a:pPr marL="742950" lvl="1" indent="-285750">
                        <a:buFont typeface="Arial" panose="020B0604020202020204" pitchFamily="34" charset="0"/>
                        <a:buChar char="•"/>
                      </a:pPr>
                      <a:r>
                        <a:rPr lang="en-US" sz="1400" dirty="0">
                          <a:solidFill>
                            <a:schemeClr val="bg1"/>
                          </a:solidFill>
                          <a:latin typeface="Arial"/>
                          <a:cs typeface="Arial"/>
                        </a:rPr>
                        <a:t>Marshall Space Flight Center</a:t>
                      </a:r>
                    </a:p>
                    <a:p>
                      <a:pPr marL="742950" lvl="1" indent="-285750">
                        <a:buFont typeface="Arial" panose="020B0604020202020204" pitchFamily="34" charset="0"/>
                        <a:buChar char="•"/>
                      </a:pPr>
                      <a:r>
                        <a:rPr lang="en-US" sz="1400" dirty="0">
                          <a:solidFill>
                            <a:schemeClr val="bg1"/>
                          </a:solidFill>
                          <a:latin typeface="Arial"/>
                          <a:cs typeface="Arial"/>
                        </a:rPr>
                        <a:t>Stennis Space Center</a:t>
                      </a:r>
                    </a:p>
                  </a:txBody>
                  <a:tcPr/>
                </a:tc>
                <a:extLst>
                  <a:ext uri="{0D108BD9-81ED-4DB2-BD59-A6C34878D82A}">
                    <a16:rowId xmlns:a16="http://schemas.microsoft.com/office/drawing/2014/main" val="1536237803"/>
                  </a:ext>
                </a:extLst>
              </a:tr>
              <a:tr h="974636">
                <a:tc>
                  <a:txBody>
                    <a:bodyPr/>
                    <a:lstStyle/>
                    <a:p>
                      <a:pPr marL="0" lvl="0" indent="0">
                        <a:buFont typeface="Arial" panose="020B0604020202020204" pitchFamily="34" charset="0"/>
                        <a:buNone/>
                      </a:pPr>
                      <a:r>
                        <a:rPr lang="en-US" sz="1400" b="1" dirty="0">
                          <a:solidFill>
                            <a:schemeClr val="bg1"/>
                          </a:solidFill>
                          <a:latin typeface="Arial"/>
                          <a:cs typeface="Arial"/>
                        </a:rPr>
                        <a:t>Other Mission Directorates</a:t>
                      </a:r>
                    </a:p>
                    <a:p>
                      <a:pPr marL="742950" lvl="1" indent="-285750">
                        <a:buFont typeface="Arial" panose="020B0604020202020204" pitchFamily="34" charset="0"/>
                        <a:buChar char="•"/>
                      </a:pPr>
                      <a:r>
                        <a:rPr lang="en-US" sz="1400" dirty="0">
                          <a:solidFill>
                            <a:schemeClr val="bg1"/>
                          </a:solidFill>
                          <a:latin typeface="Arial"/>
                          <a:cs typeface="Arial"/>
                        </a:rPr>
                        <a:t>Aeronautics Research Mission Directorate (ARMD)</a:t>
                      </a:r>
                    </a:p>
                    <a:p>
                      <a:pPr marL="742950" lvl="1" indent="-285750">
                        <a:buFont typeface="Arial" panose="020B0604020202020204" pitchFamily="34" charset="0"/>
                        <a:buChar char="•"/>
                      </a:pPr>
                      <a:r>
                        <a:rPr lang="en-US" sz="1400" dirty="0">
                          <a:solidFill>
                            <a:schemeClr val="bg1"/>
                          </a:solidFill>
                          <a:latin typeface="Arial"/>
                          <a:cs typeface="Arial"/>
                        </a:rPr>
                        <a:t>Space Operations Mission Directorate (SOMD)</a:t>
                      </a:r>
                    </a:p>
                    <a:p>
                      <a:pPr marL="742950" lvl="1" indent="-285750">
                        <a:buFont typeface="Arial" panose="020B0604020202020204" pitchFamily="34" charset="0"/>
                        <a:buChar char="•"/>
                      </a:pPr>
                      <a:r>
                        <a:rPr lang="en-US" sz="1400" dirty="0">
                          <a:solidFill>
                            <a:schemeClr val="bg1"/>
                          </a:solidFill>
                          <a:latin typeface="Arial"/>
                          <a:cs typeface="Arial"/>
                        </a:rPr>
                        <a:t>Space Technology Mission Directorate (STMD)</a:t>
                      </a:r>
                    </a:p>
                  </a:txBody>
                  <a:tcPr/>
                </a:tc>
                <a:extLst>
                  <a:ext uri="{0D108BD9-81ED-4DB2-BD59-A6C34878D82A}">
                    <a16:rowId xmlns:a16="http://schemas.microsoft.com/office/drawing/2014/main" val="1000948816"/>
                  </a:ext>
                </a:extLst>
              </a:tr>
            </a:tbl>
          </a:graphicData>
        </a:graphic>
      </p:graphicFrame>
      <p:sp>
        <p:nvSpPr>
          <p:cNvPr id="15" name="Text Placeholder 2">
            <a:extLst>
              <a:ext uri="{FF2B5EF4-FFF2-40B4-BE49-F238E27FC236}">
                <a16:creationId xmlns:a16="http://schemas.microsoft.com/office/drawing/2014/main" id="{A9222764-B01E-1FB4-1F9E-70A883C0A799}"/>
              </a:ext>
            </a:extLst>
          </p:cNvPr>
          <p:cNvSpPr txBox="1">
            <a:spLocks/>
          </p:cNvSpPr>
          <p:nvPr/>
        </p:nvSpPr>
        <p:spPr>
          <a:xfrm>
            <a:off x="331501" y="747688"/>
            <a:ext cx="11528998" cy="365126"/>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sz="1400" b="0" i="0" kern="1200">
                <a:solidFill>
                  <a:srgbClr val="4D4D4C"/>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50" b="0" i="0" dirty="0">
                <a:solidFill>
                  <a:schemeClr val="tx1">
                    <a:lumMod val="65000"/>
                    <a:lumOff val="35000"/>
                  </a:schemeClr>
                </a:solidFill>
                <a:effectLst/>
                <a:highlight>
                  <a:srgbClr val="FFFFFF"/>
                </a:highlight>
              </a:rPr>
              <a:t>STMD grouped, totaled, and averaged scores for nine stakeholder groups and applied pre-determined weights to determine the </a:t>
            </a:r>
            <a:r>
              <a:rPr lang="en-US" sz="1550" b="0" i="0" dirty="0">
                <a:solidFill>
                  <a:schemeClr val="tx1">
                    <a:lumMod val="65000"/>
                    <a:lumOff val="35000"/>
                  </a:schemeClr>
                </a:solidFill>
                <a:effectLst/>
              </a:rPr>
              <a:t>integrated</a:t>
            </a:r>
            <a:r>
              <a:rPr lang="en-US" sz="1550" b="0" i="0" dirty="0">
                <a:solidFill>
                  <a:schemeClr val="tx1">
                    <a:lumMod val="65000"/>
                    <a:lumOff val="35000"/>
                  </a:schemeClr>
                </a:solidFill>
                <a:effectLst/>
                <a:highlight>
                  <a:srgbClr val="FFFFFF"/>
                </a:highlight>
              </a:rPr>
              <a:t> shortfall ranking. </a:t>
            </a:r>
            <a:r>
              <a:rPr lang="en-US" sz="1550" kern="0" dirty="0">
                <a:solidFill>
                  <a:schemeClr val="tx1">
                    <a:lumMod val="65000"/>
                    <a:lumOff val="35000"/>
                  </a:schemeClr>
                </a:solidFill>
                <a:effectLst/>
                <a:latin typeface="Arial" panose="020B0604020202020204" pitchFamily="34" charset="0"/>
                <a:ea typeface="Yu Gothic Light" panose="020B0300000000000000" pitchFamily="34" charset="-128"/>
              </a:rPr>
              <a:t>The bullets further define and/or denote additional feedback included within each stakeholder group.</a:t>
            </a:r>
            <a:r>
              <a:rPr lang="en-US" sz="1550" dirty="0">
                <a:solidFill>
                  <a:schemeClr val="tx1">
                    <a:lumMod val="65000"/>
                    <a:lumOff val="35000"/>
                  </a:schemeClr>
                </a:solidFill>
                <a:effectLst/>
              </a:rPr>
              <a:t> </a:t>
            </a:r>
            <a:endParaRPr lang="en-US" sz="1550" dirty="0">
              <a:solidFill>
                <a:schemeClr val="tx1">
                  <a:lumMod val="65000"/>
                  <a:lumOff val="35000"/>
                </a:schemeClr>
              </a:solidFill>
            </a:endParaRPr>
          </a:p>
        </p:txBody>
      </p:sp>
      <p:sp>
        <p:nvSpPr>
          <p:cNvPr id="14" name="Text Placeholder 2">
            <a:extLst>
              <a:ext uri="{FF2B5EF4-FFF2-40B4-BE49-F238E27FC236}">
                <a16:creationId xmlns:a16="http://schemas.microsoft.com/office/drawing/2014/main" id="{34A7EFAF-3574-0D48-11C6-A90D4FED84B5}"/>
              </a:ext>
            </a:extLst>
          </p:cNvPr>
          <p:cNvSpPr txBox="1">
            <a:spLocks noGrp="1"/>
          </p:cNvSpPr>
          <p:nvPr>
            <p:ph type="title" idx="4294967295"/>
          </p:nvPr>
        </p:nvSpPr>
        <p:spPr>
          <a:xfrm>
            <a:off x="331501" y="313258"/>
            <a:ext cx="5406357" cy="5026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5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Stakeholder Groups</a:t>
            </a:r>
          </a:p>
        </p:txBody>
      </p:sp>
    </p:spTree>
    <p:extLst>
      <p:ext uri="{BB962C8B-B14F-4D97-AF65-F5344CB8AC3E}">
        <p14:creationId xmlns:p14="http://schemas.microsoft.com/office/powerpoint/2010/main" val="1619814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Slide Number Placeholder 18">
            <a:extLst>
              <a:ext uri="{FF2B5EF4-FFF2-40B4-BE49-F238E27FC236}">
                <a16:creationId xmlns:a16="http://schemas.microsoft.com/office/drawing/2014/main" id="{B5E590F2-0C4C-7783-95A0-63DFD323A875}"/>
              </a:ext>
            </a:extLst>
          </p:cNvPr>
          <p:cNvSpPr>
            <a:spLocks noGrp="1"/>
          </p:cNvSpPr>
          <p:nvPr>
            <p:ph type="sldNum" sz="quarter" idx="12"/>
          </p:nvPr>
        </p:nvSpPr>
        <p:spPr>
          <a:xfrm>
            <a:off x="8615374" y="6434260"/>
            <a:ext cx="2743200" cy="365125"/>
          </a:xfrm>
        </p:spPr>
        <p:txBody>
          <a:bodyPr/>
          <a:lstStyle/>
          <a:p>
            <a:fld id="{664A267C-1BD7-074A-8DCB-9E6F36782E39}" type="slidenum">
              <a:rPr lang="en-US" smtClean="0">
                <a:solidFill>
                  <a:schemeClr val="bg1">
                    <a:lumMod val="85000"/>
                  </a:schemeClr>
                </a:solidFill>
              </a:rPr>
              <a:t>8</a:t>
            </a:fld>
            <a:endParaRPr lang="en-US">
              <a:solidFill>
                <a:schemeClr val="bg1">
                  <a:lumMod val="85000"/>
                </a:schemeClr>
              </a:solidFill>
            </a:endParaRPr>
          </a:p>
        </p:txBody>
      </p:sp>
      <p:sp>
        <p:nvSpPr>
          <p:cNvPr id="54" name="Date Placeholder 15">
            <a:extLst>
              <a:ext uri="{FF2B5EF4-FFF2-40B4-BE49-F238E27FC236}">
                <a16:creationId xmlns:a16="http://schemas.microsoft.com/office/drawing/2014/main" id="{E550F51F-FAE0-04A3-5C00-3E1EABE8E0C0}"/>
              </a:ext>
            </a:extLst>
          </p:cNvPr>
          <p:cNvSpPr>
            <a:spLocks noGrp="1"/>
          </p:cNvSpPr>
          <p:nvPr>
            <p:ph type="dt" sz="half" idx="10"/>
          </p:nvPr>
        </p:nvSpPr>
        <p:spPr>
          <a:xfrm>
            <a:off x="833426" y="6434259"/>
            <a:ext cx="2743200" cy="365125"/>
          </a:xfrm>
        </p:spPr>
        <p:txBody>
          <a:bodyPr/>
          <a:lstStyle/>
          <a:p>
            <a:r>
              <a:rPr lang="en-US">
                <a:solidFill>
                  <a:schemeClr val="bg1">
                    <a:lumMod val="85000"/>
                  </a:schemeClr>
                </a:solidFill>
                <a:latin typeface="Arial" panose="020B0604020202020204" pitchFamily="34" charset="0"/>
                <a:cs typeface="Arial" panose="020B0604020202020204" pitchFamily="34" charset="0"/>
              </a:rPr>
              <a:t>July 2024</a:t>
            </a:r>
          </a:p>
        </p:txBody>
      </p:sp>
      <p:grpSp>
        <p:nvGrpSpPr>
          <p:cNvPr id="91" name="Group 90" descr="Yellow star graphic behind text.">
            <a:extLst>
              <a:ext uri="{FF2B5EF4-FFF2-40B4-BE49-F238E27FC236}">
                <a16:creationId xmlns:a16="http://schemas.microsoft.com/office/drawing/2014/main" id="{D276814E-27E1-B1B3-1C76-593DE0FF457A}"/>
              </a:ext>
            </a:extLst>
          </p:cNvPr>
          <p:cNvGrpSpPr/>
          <p:nvPr/>
        </p:nvGrpSpPr>
        <p:grpSpPr>
          <a:xfrm>
            <a:off x="8891184" y="2470613"/>
            <a:ext cx="1296691" cy="1188720"/>
            <a:chOff x="10845394" y="2867868"/>
            <a:chExt cx="1296691" cy="1188720"/>
          </a:xfrm>
        </p:grpSpPr>
        <p:sp>
          <p:nvSpPr>
            <p:cNvPr id="45" name="Star: 5 Points 10">
              <a:extLst>
                <a:ext uri="{FF2B5EF4-FFF2-40B4-BE49-F238E27FC236}">
                  <a16:creationId xmlns:a16="http://schemas.microsoft.com/office/drawing/2014/main" id="{F7CBB64F-EC83-B16E-79B9-F8241A04EF3E}"/>
                </a:ext>
              </a:extLst>
            </p:cNvPr>
            <p:cNvSpPr>
              <a:spLocks noChangeAspect="1"/>
            </p:cNvSpPr>
            <p:nvPr/>
          </p:nvSpPr>
          <p:spPr>
            <a:xfrm>
              <a:off x="10845394" y="2867868"/>
              <a:ext cx="1236116" cy="1188720"/>
            </a:xfrm>
            <a:prstGeom prst="star5">
              <a:avLst/>
            </a:prstGeom>
            <a:solidFill>
              <a:srgbClr val="FFFEC9">
                <a:alpha val="61569"/>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TextBox 33">
              <a:extLst>
                <a:ext uri="{FF2B5EF4-FFF2-40B4-BE49-F238E27FC236}">
                  <a16:creationId xmlns:a16="http://schemas.microsoft.com/office/drawing/2014/main" id="{CF891175-726F-7287-32F6-BC62D11FFB39}"/>
                </a:ext>
              </a:extLst>
            </p:cNvPr>
            <p:cNvSpPr txBox="1"/>
            <p:nvPr/>
          </p:nvSpPr>
          <p:spPr>
            <a:xfrm>
              <a:off x="10845394" y="3215415"/>
              <a:ext cx="129669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Integrated Ranked Shortfalls</a:t>
              </a:r>
            </a:p>
          </p:txBody>
        </p:sp>
      </p:grpSp>
      <p:grpSp>
        <p:nvGrpSpPr>
          <p:cNvPr id="68" name="Group 67">
            <a:extLst>
              <a:ext uri="{FF2B5EF4-FFF2-40B4-BE49-F238E27FC236}">
                <a16:creationId xmlns:a16="http://schemas.microsoft.com/office/drawing/2014/main" id="{278A1E25-EE75-D4DD-6816-39E7FF33D36B}"/>
              </a:ext>
              <a:ext uri="{C183D7F6-B498-43B3-948B-1728B52AA6E4}">
                <adec:decorative xmlns:adec="http://schemas.microsoft.com/office/drawing/2017/decorative" val="1"/>
              </a:ext>
            </a:extLst>
          </p:cNvPr>
          <p:cNvGrpSpPr/>
          <p:nvPr/>
        </p:nvGrpSpPr>
        <p:grpSpPr>
          <a:xfrm>
            <a:off x="6322677" y="2490040"/>
            <a:ext cx="2559464" cy="1252298"/>
            <a:chOff x="8437925" y="2858568"/>
            <a:chExt cx="2559464" cy="1252298"/>
          </a:xfrm>
        </p:grpSpPr>
        <p:sp>
          <p:nvSpPr>
            <p:cNvPr id="33" name="Flowchart: Collate 17">
              <a:extLst>
                <a:ext uri="{FF2B5EF4-FFF2-40B4-BE49-F238E27FC236}">
                  <a16:creationId xmlns:a16="http://schemas.microsoft.com/office/drawing/2014/main" id="{D22F237F-F8CF-0F47-CB68-9A32CB5A7256}"/>
                </a:ext>
              </a:extLst>
            </p:cNvPr>
            <p:cNvSpPr/>
            <p:nvPr/>
          </p:nvSpPr>
          <p:spPr>
            <a:xfrm>
              <a:off x="10337147" y="2858568"/>
              <a:ext cx="660242" cy="1252298"/>
            </a:xfrm>
            <a:prstGeom prst="flowChartCollate">
              <a:avLst/>
            </a:prstGeom>
            <a:solidFill>
              <a:schemeClr val="accent1">
                <a:alpha val="50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TextBox 35">
              <a:extLst>
                <a:ext uri="{FF2B5EF4-FFF2-40B4-BE49-F238E27FC236}">
                  <a16:creationId xmlns:a16="http://schemas.microsoft.com/office/drawing/2014/main" id="{567F6B94-8D74-C0F3-F77E-EA47BDD711FC}"/>
                </a:ext>
              </a:extLst>
            </p:cNvPr>
            <p:cNvSpPr txBox="1"/>
            <p:nvPr/>
          </p:nvSpPr>
          <p:spPr>
            <a:xfrm>
              <a:off x="8437925" y="3249015"/>
              <a:ext cx="2202213" cy="43088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46082"/>
                  </a:solidFill>
                  <a:effectLst/>
                  <a:uLnTx/>
                  <a:uFillTx/>
                  <a:latin typeface="Aptos" panose="020B0004020202020204" pitchFamily="34" charset="0"/>
                </a:rPr>
                <a:t>Applied stakeholder group weights (determined by STMD)</a:t>
              </a:r>
            </a:p>
          </p:txBody>
        </p:sp>
      </p:grpSp>
      <p:grpSp>
        <p:nvGrpSpPr>
          <p:cNvPr id="98" name="Group 97" descr="Horizontal arrow flow chart graphic outlining steps taken to process NASA feedback into the aggregate ranked shortfall list.">
            <a:extLst>
              <a:ext uri="{FF2B5EF4-FFF2-40B4-BE49-F238E27FC236}">
                <a16:creationId xmlns:a16="http://schemas.microsoft.com/office/drawing/2014/main" id="{7FF67AC2-5BBF-9895-CCC4-DBA182C4898D}"/>
              </a:ext>
            </a:extLst>
          </p:cNvPr>
          <p:cNvGrpSpPr/>
          <p:nvPr/>
        </p:nvGrpSpPr>
        <p:grpSpPr>
          <a:xfrm>
            <a:off x="295333" y="3551017"/>
            <a:ext cx="7894599" cy="2790525"/>
            <a:chOff x="346133" y="3754217"/>
            <a:chExt cx="7894599" cy="2790525"/>
          </a:xfrm>
        </p:grpSpPr>
        <p:sp>
          <p:nvSpPr>
            <p:cNvPr id="34" name="TextBox 5">
              <a:extLst>
                <a:ext uri="{FF2B5EF4-FFF2-40B4-BE49-F238E27FC236}">
                  <a16:creationId xmlns:a16="http://schemas.microsoft.com/office/drawing/2014/main" id="{C3B1E9F5-5643-7582-6AF8-91C8E26A9D87}"/>
                </a:ext>
              </a:extLst>
            </p:cNvPr>
            <p:cNvSpPr txBox="1"/>
            <p:nvPr/>
          </p:nvSpPr>
          <p:spPr>
            <a:xfrm>
              <a:off x="346133" y="3754217"/>
              <a:ext cx="3707027"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NASA Feedback</a:t>
              </a:r>
            </a:p>
          </p:txBody>
        </p:sp>
        <p:grpSp>
          <p:nvGrpSpPr>
            <p:cNvPr id="82" name="Group 81">
              <a:extLst>
                <a:ext uri="{FF2B5EF4-FFF2-40B4-BE49-F238E27FC236}">
                  <a16:creationId xmlns:a16="http://schemas.microsoft.com/office/drawing/2014/main" id="{958A6039-F23E-C3B8-E5B8-68F962863E07}"/>
                </a:ext>
              </a:extLst>
            </p:cNvPr>
            <p:cNvGrpSpPr/>
            <p:nvPr/>
          </p:nvGrpSpPr>
          <p:grpSpPr>
            <a:xfrm>
              <a:off x="452321" y="4183176"/>
              <a:ext cx="7771254" cy="966944"/>
              <a:chOff x="452321" y="4183176"/>
              <a:chExt cx="7771254" cy="966944"/>
            </a:xfrm>
          </p:grpSpPr>
          <p:grpSp>
            <p:nvGrpSpPr>
              <p:cNvPr id="77" name="Group 76">
                <a:extLst>
                  <a:ext uri="{FF2B5EF4-FFF2-40B4-BE49-F238E27FC236}">
                    <a16:creationId xmlns:a16="http://schemas.microsoft.com/office/drawing/2014/main" id="{B92709C4-B592-4BFA-0755-08E571666232}"/>
                  </a:ext>
                </a:extLst>
              </p:cNvPr>
              <p:cNvGrpSpPr/>
              <p:nvPr/>
            </p:nvGrpSpPr>
            <p:grpSpPr>
              <a:xfrm>
                <a:off x="452321" y="4183176"/>
                <a:ext cx="1881938" cy="958073"/>
                <a:chOff x="452321" y="4183176"/>
                <a:chExt cx="1881938" cy="958073"/>
              </a:xfrm>
            </p:grpSpPr>
            <p:sp>
              <p:nvSpPr>
                <p:cNvPr id="71" name="Chevron 70">
                  <a:extLst>
                    <a:ext uri="{FF2B5EF4-FFF2-40B4-BE49-F238E27FC236}">
                      <a16:creationId xmlns:a16="http://schemas.microsoft.com/office/drawing/2014/main" id="{EF53A3F5-72D6-975C-72B8-C5C8051FE311}"/>
                    </a:ext>
                  </a:extLst>
                </p:cNvPr>
                <p:cNvSpPr/>
                <p:nvPr/>
              </p:nvSpPr>
              <p:spPr>
                <a:xfrm>
                  <a:off x="452321" y="4319725"/>
                  <a:ext cx="1741940" cy="672389"/>
                </a:xfrm>
                <a:prstGeom prst="chevron">
                  <a:avLst>
                    <a:gd name="adj" fmla="val 40000"/>
                  </a:avLst>
                </a:prstGeom>
                <a:solidFill>
                  <a:srgbClr val="EC1C24"/>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a:lstStyle/>
                <a:p>
                  <a:endParaRPr lang="en-US"/>
                </a:p>
              </p:txBody>
            </p:sp>
            <p:sp>
              <p:nvSpPr>
                <p:cNvPr id="72" name="Freeform 71">
                  <a:extLst>
                    <a:ext uri="{FF2B5EF4-FFF2-40B4-BE49-F238E27FC236}">
                      <a16:creationId xmlns:a16="http://schemas.microsoft.com/office/drawing/2014/main" id="{061819B6-2F36-0BAB-81F7-B7BCAB8DC588}"/>
                    </a:ext>
                  </a:extLst>
                </p:cNvPr>
                <p:cNvSpPr/>
                <p:nvPr/>
              </p:nvSpPr>
              <p:spPr>
                <a:xfrm>
                  <a:off x="895899" y="4183176"/>
                  <a:ext cx="1438360" cy="958073"/>
                </a:xfrm>
                <a:custGeom>
                  <a:avLst/>
                  <a:gdLst>
                    <a:gd name="connsiteX0" fmla="*/ 0 w 1438360"/>
                    <a:gd name="connsiteY0" fmla="*/ 95807 h 958073"/>
                    <a:gd name="connsiteX1" fmla="*/ 95807 w 1438360"/>
                    <a:gd name="connsiteY1" fmla="*/ 0 h 958073"/>
                    <a:gd name="connsiteX2" fmla="*/ 1342553 w 1438360"/>
                    <a:gd name="connsiteY2" fmla="*/ 0 h 958073"/>
                    <a:gd name="connsiteX3" fmla="*/ 1438360 w 1438360"/>
                    <a:gd name="connsiteY3" fmla="*/ 95807 h 958073"/>
                    <a:gd name="connsiteX4" fmla="*/ 1438360 w 1438360"/>
                    <a:gd name="connsiteY4" fmla="*/ 862266 h 958073"/>
                    <a:gd name="connsiteX5" fmla="*/ 1342553 w 1438360"/>
                    <a:gd name="connsiteY5" fmla="*/ 958073 h 958073"/>
                    <a:gd name="connsiteX6" fmla="*/ 95807 w 1438360"/>
                    <a:gd name="connsiteY6" fmla="*/ 958073 h 958073"/>
                    <a:gd name="connsiteX7" fmla="*/ 0 w 1438360"/>
                    <a:gd name="connsiteY7" fmla="*/ 862266 h 958073"/>
                    <a:gd name="connsiteX8" fmla="*/ 0 w 1438360"/>
                    <a:gd name="connsiteY8" fmla="*/ 95807 h 95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8360" h="958073">
                      <a:moveTo>
                        <a:pt x="0" y="95807"/>
                      </a:moveTo>
                      <a:cubicBezTo>
                        <a:pt x="0" y="42894"/>
                        <a:pt x="42894" y="0"/>
                        <a:pt x="95807" y="0"/>
                      </a:cubicBezTo>
                      <a:lnTo>
                        <a:pt x="1342553" y="0"/>
                      </a:lnTo>
                      <a:cubicBezTo>
                        <a:pt x="1395466" y="0"/>
                        <a:pt x="1438360" y="42894"/>
                        <a:pt x="1438360" y="95807"/>
                      </a:cubicBezTo>
                      <a:lnTo>
                        <a:pt x="1438360" y="862266"/>
                      </a:lnTo>
                      <a:cubicBezTo>
                        <a:pt x="1438360" y="915179"/>
                        <a:pt x="1395466" y="958073"/>
                        <a:pt x="1342553" y="958073"/>
                      </a:cubicBezTo>
                      <a:lnTo>
                        <a:pt x="95807" y="958073"/>
                      </a:lnTo>
                      <a:cubicBezTo>
                        <a:pt x="42894" y="958073"/>
                        <a:pt x="0" y="915179"/>
                        <a:pt x="0" y="862266"/>
                      </a:cubicBezTo>
                      <a:lnTo>
                        <a:pt x="0" y="95807"/>
                      </a:lnTo>
                      <a:close/>
                    </a:path>
                  </a:pathLst>
                </a:custGeom>
                <a:ln>
                  <a:solidFill>
                    <a:srgbClr val="EC1C24"/>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06293" tIns="106293" rIns="106293" bIns="106293" numCol="1" spcCol="1270" anchor="ctr" anchorCtr="0">
                  <a:noAutofit/>
                </a:bodyPr>
                <a:lstStyle/>
                <a:p>
                  <a:pPr marL="0" lvl="0" indent="0" algn="ctr" defTabSz="488950">
                    <a:lnSpc>
                      <a:spcPct val="90000"/>
                    </a:lnSpc>
                    <a:spcBef>
                      <a:spcPct val="0"/>
                    </a:spcBef>
                    <a:spcAft>
                      <a:spcPct val="35000"/>
                    </a:spcAft>
                    <a:buNone/>
                  </a:pPr>
                  <a:r>
                    <a:rPr lang="en-US" sz="1100" kern="1200" dirty="0"/>
                    <a:t>Grouped feedback by NASA center</a:t>
                  </a:r>
                </a:p>
              </p:txBody>
            </p:sp>
          </p:grpSp>
          <p:grpSp>
            <p:nvGrpSpPr>
              <p:cNvPr id="78" name="Group 77">
                <a:extLst>
                  <a:ext uri="{FF2B5EF4-FFF2-40B4-BE49-F238E27FC236}">
                    <a16:creationId xmlns:a16="http://schemas.microsoft.com/office/drawing/2014/main" id="{F9DE684E-7DD9-22DF-2237-D4C15BBF168E}"/>
                  </a:ext>
                </a:extLst>
              </p:cNvPr>
              <p:cNvGrpSpPr/>
              <p:nvPr/>
            </p:nvGrpSpPr>
            <p:grpSpPr>
              <a:xfrm>
                <a:off x="2388438" y="4183176"/>
                <a:ext cx="1907872" cy="958073"/>
                <a:chOff x="2388438" y="4183176"/>
                <a:chExt cx="1907872" cy="958073"/>
              </a:xfrm>
            </p:grpSpPr>
            <p:sp>
              <p:nvSpPr>
                <p:cNvPr id="73" name="Chevron 72">
                  <a:extLst>
                    <a:ext uri="{FF2B5EF4-FFF2-40B4-BE49-F238E27FC236}">
                      <a16:creationId xmlns:a16="http://schemas.microsoft.com/office/drawing/2014/main" id="{C4D3A5C0-FDEC-30F7-97CF-8715F1F75E1B}"/>
                    </a:ext>
                  </a:extLst>
                </p:cNvPr>
                <p:cNvSpPr/>
                <p:nvPr/>
              </p:nvSpPr>
              <p:spPr>
                <a:xfrm>
                  <a:off x="2388438" y="4319725"/>
                  <a:ext cx="1741940" cy="672389"/>
                </a:xfrm>
                <a:prstGeom prst="chevron">
                  <a:avLst>
                    <a:gd name="adj" fmla="val 40000"/>
                  </a:avLst>
                </a:prstGeom>
                <a:solidFill>
                  <a:srgbClr val="0E2446"/>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74" name="Freeform 73">
                  <a:extLst>
                    <a:ext uri="{FF2B5EF4-FFF2-40B4-BE49-F238E27FC236}">
                      <a16:creationId xmlns:a16="http://schemas.microsoft.com/office/drawing/2014/main" id="{88F42B46-7F0D-0F8B-5A96-EC4B3D8EF38A}"/>
                    </a:ext>
                  </a:extLst>
                </p:cNvPr>
                <p:cNvSpPr/>
                <p:nvPr/>
              </p:nvSpPr>
              <p:spPr>
                <a:xfrm>
                  <a:off x="2855832" y="4183176"/>
                  <a:ext cx="1440478" cy="958073"/>
                </a:xfrm>
                <a:custGeom>
                  <a:avLst/>
                  <a:gdLst>
                    <a:gd name="connsiteX0" fmla="*/ 0 w 1440478"/>
                    <a:gd name="connsiteY0" fmla="*/ 95807 h 958073"/>
                    <a:gd name="connsiteX1" fmla="*/ 95807 w 1440478"/>
                    <a:gd name="connsiteY1" fmla="*/ 0 h 958073"/>
                    <a:gd name="connsiteX2" fmla="*/ 1344671 w 1440478"/>
                    <a:gd name="connsiteY2" fmla="*/ 0 h 958073"/>
                    <a:gd name="connsiteX3" fmla="*/ 1440478 w 1440478"/>
                    <a:gd name="connsiteY3" fmla="*/ 95807 h 958073"/>
                    <a:gd name="connsiteX4" fmla="*/ 1440478 w 1440478"/>
                    <a:gd name="connsiteY4" fmla="*/ 862266 h 958073"/>
                    <a:gd name="connsiteX5" fmla="*/ 1344671 w 1440478"/>
                    <a:gd name="connsiteY5" fmla="*/ 958073 h 958073"/>
                    <a:gd name="connsiteX6" fmla="*/ 95807 w 1440478"/>
                    <a:gd name="connsiteY6" fmla="*/ 958073 h 958073"/>
                    <a:gd name="connsiteX7" fmla="*/ 0 w 1440478"/>
                    <a:gd name="connsiteY7" fmla="*/ 862266 h 958073"/>
                    <a:gd name="connsiteX8" fmla="*/ 0 w 1440478"/>
                    <a:gd name="connsiteY8" fmla="*/ 95807 h 95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478" h="958073">
                      <a:moveTo>
                        <a:pt x="0" y="95807"/>
                      </a:moveTo>
                      <a:cubicBezTo>
                        <a:pt x="0" y="42894"/>
                        <a:pt x="42894" y="0"/>
                        <a:pt x="95807" y="0"/>
                      </a:cubicBezTo>
                      <a:lnTo>
                        <a:pt x="1344671" y="0"/>
                      </a:lnTo>
                      <a:cubicBezTo>
                        <a:pt x="1397584" y="0"/>
                        <a:pt x="1440478" y="42894"/>
                        <a:pt x="1440478" y="95807"/>
                      </a:cubicBezTo>
                      <a:lnTo>
                        <a:pt x="1440478" y="862266"/>
                      </a:lnTo>
                      <a:cubicBezTo>
                        <a:pt x="1440478" y="915179"/>
                        <a:pt x="1397584" y="958073"/>
                        <a:pt x="1344671" y="958073"/>
                      </a:cubicBezTo>
                      <a:lnTo>
                        <a:pt x="95807" y="958073"/>
                      </a:lnTo>
                      <a:cubicBezTo>
                        <a:pt x="42894" y="958073"/>
                        <a:pt x="0" y="915179"/>
                        <a:pt x="0" y="862266"/>
                      </a:cubicBezTo>
                      <a:lnTo>
                        <a:pt x="0" y="95807"/>
                      </a:lnTo>
                      <a:close/>
                    </a:path>
                  </a:pathLst>
                </a:custGeom>
                <a:ln>
                  <a:solidFill>
                    <a:srgbClr val="0E2446"/>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06293" tIns="106293" rIns="106293" bIns="106293" numCol="1" spcCol="1270" anchor="ctr" anchorCtr="0">
                  <a:noAutofit/>
                </a:bodyPr>
                <a:lstStyle/>
                <a:p>
                  <a:pPr marL="0" lvl="0" indent="0" algn="ctr" defTabSz="488950">
                    <a:lnSpc>
                      <a:spcPct val="90000"/>
                    </a:lnSpc>
                    <a:spcBef>
                      <a:spcPct val="0"/>
                    </a:spcBef>
                    <a:spcAft>
                      <a:spcPct val="35000"/>
                    </a:spcAft>
                    <a:buNone/>
                  </a:pPr>
                  <a:r>
                    <a:rPr lang="en-US" sz="1100" kern="1200" dirty="0"/>
                    <a:t>Averaged scores for each shortfall by NASA center</a:t>
                  </a:r>
                </a:p>
              </p:txBody>
            </p:sp>
          </p:grpSp>
          <p:grpSp>
            <p:nvGrpSpPr>
              <p:cNvPr id="79" name="Group 78">
                <a:extLst>
                  <a:ext uri="{FF2B5EF4-FFF2-40B4-BE49-F238E27FC236}">
                    <a16:creationId xmlns:a16="http://schemas.microsoft.com/office/drawing/2014/main" id="{2F43C5D4-6E7C-5539-62C3-1806FC30CEDB}"/>
                  </a:ext>
                </a:extLst>
              </p:cNvPr>
              <p:cNvGrpSpPr/>
              <p:nvPr/>
            </p:nvGrpSpPr>
            <p:grpSpPr>
              <a:xfrm>
                <a:off x="4375469" y="4183176"/>
                <a:ext cx="1922403" cy="958073"/>
                <a:chOff x="4375469" y="4183176"/>
                <a:chExt cx="1922403" cy="958073"/>
              </a:xfrm>
            </p:grpSpPr>
            <p:sp>
              <p:nvSpPr>
                <p:cNvPr id="75" name="Chevron 74">
                  <a:extLst>
                    <a:ext uri="{FF2B5EF4-FFF2-40B4-BE49-F238E27FC236}">
                      <a16:creationId xmlns:a16="http://schemas.microsoft.com/office/drawing/2014/main" id="{43E24563-7525-1803-E8D7-A3988A18469C}"/>
                    </a:ext>
                  </a:extLst>
                </p:cNvPr>
                <p:cNvSpPr/>
                <p:nvPr/>
              </p:nvSpPr>
              <p:spPr>
                <a:xfrm>
                  <a:off x="4375469" y="4319725"/>
                  <a:ext cx="1741940" cy="672389"/>
                </a:xfrm>
                <a:prstGeom prst="chevron">
                  <a:avLst>
                    <a:gd name="adj" fmla="val 40000"/>
                  </a:avLst>
                </a:prstGeom>
                <a:solidFill>
                  <a:srgbClr val="EC1B23"/>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a:lstStyle/>
                <a:p>
                  <a:endParaRPr lang="en-US"/>
                </a:p>
              </p:txBody>
            </p:sp>
            <p:sp>
              <p:nvSpPr>
                <p:cNvPr id="76" name="Freeform 75">
                  <a:extLst>
                    <a:ext uri="{FF2B5EF4-FFF2-40B4-BE49-F238E27FC236}">
                      <a16:creationId xmlns:a16="http://schemas.microsoft.com/office/drawing/2014/main" id="{A7096FC2-AFF0-AACE-6852-6D376BAB305D}"/>
                    </a:ext>
                  </a:extLst>
                </p:cNvPr>
                <p:cNvSpPr/>
                <p:nvPr/>
              </p:nvSpPr>
              <p:spPr>
                <a:xfrm>
                  <a:off x="4853128" y="4183176"/>
                  <a:ext cx="1444744" cy="958073"/>
                </a:xfrm>
                <a:custGeom>
                  <a:avLst/>
                  <a:gdLst>
                    <a:gd name="connsiteX0" fmla="*/ 0 w 1444744"/>
                    <a:gd name="connsiteY0" fmla="*/ 95807 h 958073"/>
                    <a:gd name="connsiteX1" fmla="*/ 95807 w 1444744"/>
                    <a:gd name="connsiteY1" fmla="*/ 0 h 958073"/>
                    <a:gd name="connsiteX2" fmla="*/ 1348937 w 1444744"/>
                    <a:gd name="connsiteY2" fmla="*/ 0 h 958073"/>
                    <a:gd name="connsiteX3" fmla="*/ 1444744 w 1444744"/>
                    <a:gd name="connsiteY3" fmla="*/ 95807 h 958073"/>
                    <a:gd name="connsiteX4" fmla="*/ 1444744 w 1444744"/>
                    <a:gd name="connsiteY4" fmla="*/ 862266 h 958073"/>
                    <a:gd name="connsiteX5" fmla="*/ 1348937 w 1444744"/>
                    <a:gd name="connsiteY5" fmla="*/ 958073 h 958073"/>
                    <a:gd name="connsiteX6" fmla="*/ 95807 w 1444744"/>
                    <a:gd name="connsiteY6" fmla="*/ 958073 h 958073"/>
                    <a:gd name="connsiteX7" fmla="*/ 0 w 1444744"/>
                    <a:gd name="connsiteY7" fmla="*/ 862266 h 958073"/>
                    <a:gd name="connsiteX8" fmla="*/ 0 w 1444744"/>
                    <a:gd name="connsiteY8" fmla="*/ 95807 h 958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4744" h="958073">
                      <a:moveTo>
                        <a:pt x="0" y="95807"/>
                      </a:moveTo>
                      <a:cubicBezTo>
                        <a:pt x="0" y="42894"/>
                        <a:pt x="42894" y="0"/>
                        <a:pt x="95807" y="0"/>
                      </a:cubicBezTo>
                      <a:lnTo>
                        <a:pt x="1348937" y="0"/>
                      </a:lnTo>
                      <a:cubicBezTo>
                        <a:pt x="1401850" y="0"/>
                        <a:pt x="1444744" y="42894"/>
                        <a:pt x="1444744" y="95807"/>
                      </a:cubicBezTo>
                      <a:lnTo>
                        <a:pt x="1444744" y="862266"/>
                      </a:lnTo>
                      <a:cubicBezTo>
                        <a:pt x="1444744" y="915179"/>
                        <a:pt x="1401850" y="958073"/>
                        <a:pt x="1348937" y="958073"/>
                      </a:cubicBezTo>
                      <a:lnTo>
                        <a:pt x="95807" y="958073"/>
                      </a:lnTo>
                      <a:cubicBezTo>
                        <a:pt x="42894" y="958073"/>
                        <a:pt x="0" y="915179"/>
                        <a:pt x="0" y="862266"/>
                      </a:cubicBezTo>
                      <a:lnTo>
                        <a:pt x="0" y="95807"/>
                      </a:lnTo>
                      <a:close/>
                    </a:path>
                  </a:pathLst>
                </a:custGeom>
                <a:ln>
                  <a:solidFill>
                    <a:srgbClr val="EC1B2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06293" tIns="106293" rIns="106293" bIns="106293" numCol="1" spcCol="1270" anchor="ctr" anchorCtr="0">
                  <a:noAutofit/>
                </a:bodyPr>
                <a:lstStyle/>
                <a:p>
                  <a:pPr marL="0" lvl="0" indent="0" algn="ctr" defTabSz="488950">
                    <a:lnSpc>
                      <a:spcPct val="90000"/>
                    </a:lnSpc>
                    <a:spcBef>
                      <a:spcPct val="0"/>
                    </a:spcBef>
                    <a:spcAft>
                      <a:spcPct val="35000"/>
                    </a:spcAft>
                    <a:buNone/>
                  </a:pPr>
                  <a:r>
                    <a:rPr lang="en-US" sz="1100" kern="1200" dirty="0"/>
                    <a:t>Grouped all feedback into the NASA Centers stakeholder group</a:t>
                  </a:r>
                </a:p>
              </p:txBody>
            </p:sp>
          </p:grpSp>
          <p:grpSp>
            <p:nvGrpSpPr>
              <p:cNvPr id="80" name="Group 79">
                <a:extLst>
                  <a:ext uri="{FF2B5EF4-FFF2-40B4-BE49-F238E27FC236}">
                    <a16:creationId xmlns:a16="http://schemas.microsoft.com/office/drawing/2014/main" id="{D3BAD36E-921F-541A-94E4-2999132B2A38}"/>
                  </a:ext>
                </a:extLst>
              </p:cNvPr>
              <p:cNvGrpSpPr/>
              <p:nvPr/>
            </p:nvGrpSpPr>
            <p:grpSpPr>
              <a:xfrm>
                <a:off x="6323361" y="4188159"/>
                <a:ext cx="1900214" cy="961961"/>
                <a:chOff x="6323361" y="4188159"/>
                <a:chExt cx="1900214" cy="961961"/>
              </a:xfrm>
            </p:grpSpPr>
            <p:sp>
              <p:nvSpPr>
                <p:cNvPr id="2" name="Chevron 1">
                  <a:extLst>
                    <a:ext uri="{FF2B5EF4-FFF2-40B4-BE49-F238E27FC236}">
                      <a16:creationId xmlns:a16="http://schemas.microsoft.com/office/drawing/2014/main" id="{6B86224B-ED1A-3142-D126-F977FDFA41EC}"/>
                    </a:ext>
                  </a:extLst>
                </p:cNvPr>
                <p:cNvSpPr/>
                <p:nvPr/>
              </p:nvSpPr>
              <p:spPr>
                <a:xfrm>
                  <a:off x="6323361" y="4337349"/>
                  <a:ext cx="1710192" cy="660134"/>
                </a:xfrm>
                <a:prstGeom prst="chevron">
                  <a:avLst>
                    <a:gd name="adj" fmla="val 40000"/>
                  </a:avLst>
                </a:prstGeom>
                <a:solidFill>
                  <a:srgbClr val="7F7F7F"/>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a:lstStyle/>
                <a:p>
                  <a:endParaRPr lang="en-US"/>
                </a:p>
              </p:txBody>
            </p:sp>
            <p:grpSp>
              <p:nvGrpSpPr>
                <p:cNvPr id="3" name="Group 2">
                  <a:extLst>
                    <a:ext uri="{FF2B5EF4-FFF2-40B4-BE49-F238E27FC236}">
                      <a16:creationId xmlns:a16="http://schemas.microsoft.com/office/drawing/2014/main" id="{7873F980-3D59-898E-0738-B32E3338494A}"/>
                    </a:ext>
                  </a:extLst>
                </p:cNvPr>
                <p:cNvGrpSpPr/>
                <p:nvPr/>
              </p:nvGrpSpPr>
              <p:grpSpPr>
                <a:xfrm>
                  <a:off x="6779413" y="4188159"/>
                  <a:ext cx="1444162" cy="961961"/>
                  <a:chOff x="6317945" y="1160923"/>
                  <a:chExt cx="1444162" cy="961961"/>
                </a:xfrm>
              </p:grpSpPr>
              <p:sp>
                <p:nvSpPr>
                  <p:cNvPr id="8" name="Rounded Rectangle 7">
                    <a:extLst>
                      <a:ext uri="{FF2B5EF4-FFF2-40B4-BE49-F238E27FC236}">
                        <a16:creationId xmlns:a16="http://schemas.microsoft.com/office/drawing/2014/main" id="{FD671F78-1F3D-689C-6723-4C02B0DDFC27}"/>
                      </a:ext>
                    </a:extLst>
                  </p:cNvPr>
                  <p:cNvSpPr/>
                  <p:nvPr/>
                </p:nvSpPr>
                <p:spPr>
                  <a:xfrm>
                    <a:off x="6317945" y="1160923"/>
                    <a:ext cx="1444162" cy="961961"/>
                  </a:xfrm>
                  <a:prstGeom prst="roundRect">
                    <a:avLst>
                      <a:gd name="adj" fmla="val 10000"/>
                    </a:avLst>
                  </a:prstGeom>
                  <a:ln>
                    <a:solidFill>
                      <a:srgbClr val="7F7F7F"/>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9" name="Rounded Rectangle 5">
                    <a:extLst>
                      <a:ext uri="{FF2B5EF4-FFF2-40B4-BE49-F238E27FC236}">
                        <a16:creationId xmlns:a16="http://schemas.microsoft.com/office/drawing/2014/main" id="{081F8015-C89C-89EF-93D1-38F379A3A78A}"/>
                      </a:ext>
                    </a:extLst>
                  </p:cNvPr>
                  <p:cNvSpPr txBox="1"/>
                  <p:nvPr/>
                </p:nvSpPr>
                <p:spPr>
                  <a:xfrm>
                    <a:off x="6346120" y="1189098"/>
                    <a:ext cx="1387812" cy="90561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8232" tIns="78232" rIns="78232" bIns="78232" numCol="1" spcCol="1270" anchor="ctr" anchorCtr="0">
                    <a:noAutofit/>
                  </a:bodyPr>
                  <a:lstStyle/>
                  <a:p>
                    <a:pPr lvl="0" algn="ctr"/>
                    <a:r>
                      <a:rPr lang="en-US" sz="1100" dirty="0"/>
                      <a:t>Averaged scores for each shortfall</a:t>
                    </a:r>
                  </a:p>
                </p:txBody>
              </p:sp>
            </p:grpSp>
          </p:grpSp>
        </p:grpSp>
        <p:grpSp>
          <p:nvGrpSpPr>
            <p:cNvPr id="97" name="Group 96">
              <a:extLst>
                <a:ext uri="{FF2B5EF4-FFF2-40B4-BE49-F238E27FC236}">
                  <a16:creationId xmlns:a16="http://schemas.microsoft.com/office/drawing/2014/main" id="{77B7FD59-0ABB-E11E-CC93-07ED6CEA7251}"/>
                </a:ext>
              </a:extLst>
            </p:cNvPr>
            <p:cNvGrpSpPr/>
            <p:nvPr/>
          </p:nvGrpSpPr>
          <p:grpSpPr>
            <a:xfrm>
              <a:off x="445283" y="5416048"/>
              <a:ext cx="7795449" cy="1128694"/>
              <a:chOff x="445283" y="5416048"/>
              <a:chExt cx="7795449" cy="1128694"/>
            </a:xfrm>
          </p:grpSpPr>
          <p:grpSp>
            <p:nvGrpSpPr>
              <p:cNvPr id="86" name="Group 85">
                <a:extLst>
                  <a:ext uri="{FF2B5EF4-FFF2-40B4-BE49-F238E27FC236}">
                    <a16:creationId xmlns:a16="http://schemas.microsoft.com/office/drawing/2014/main" id="{F09E4462-0B0C-5348-21F5-F8432B6860A1}"/>
                  </a:ext>
                </a:extLst>
              </p:cNvPr>
              <p:cNvGrpSpPr/>
              <p:nvPr/>
            </p:nvGrpSpPr>
            <p:grpSpPr>
              <a:xfrm>
                <a:off x="6341376" y="5493723"/>
                <a:ext cx="1899356" cy="961961"/>
                <a:chOff x="6341376" y="5493723"/>
                <a:chExt cx="1899356" cy="961961"/>
              </a:xfrm>
            </p:grpSpPr>
            <p:sp>
              <p:nvSpPr>
                <p:cNvPr id="14" name="Chevron 13">
                  <a:extLst>
                    <a:ext uri="{FF2B5EF4-FFF2-40B4-BE49-F238E27FC236}">
                      <a16:creationId xmlns:a16="http://schemas.microsoft.com/office/drawing/2014/main" id="{8C31DC70-8462-2F3F-1A6F-7BCADF8C156D}"/>
                    </a:ext>
                  </a:extLst>
                </p:cNvPr>
                <p:cNvSpPr/>
                <p:nvPr/>
              </p:nvSpPr>
              <p:spPr>
                <a:xfrm>
                  <a:off x="6341376" y="5615576"/>
                  <a:ext cx="1710192" cy="660134"/>
                </a:xfrm>
                <a:prstGeom prst="chevron">
                  <a:avLst>
                    <a:gd name="adj" fmla="val 40000"/>
                  </a:avLst>
                </a:prstGeom>
                <a:solidFill>
                  <a:srgbClr val="7F7F7F"/>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a:lstStyle/>
                <a:p>
                  <a:endParaRPr lang="en-US"/>
                </a:p>
              </p:txBody>
            </p:sp>
            <p:grpSp>
              <p:nvGrpSpPr>
                <p:cNvPr id="15" name="Group 14">
                  <a:extLst>
                    <a:ext uri="{FF2B5EF4-FFF2-40B4-BE49-F238E27FC236}">
                      <a16:creationId xmlns:a16="http://schemas.microsoft.com/office/drawing/2014/main" id="{750BBAA4-3AD8-997A-18B6-02EB84C5463D}"/>
                    </a:ext>
                  </a:extLst>
                </p:cNvPr>
                <p:cNvGrpSpPr/>
                <p:nvPr/>
              </p:nvGrpSpPr>
              <p:grpSpPr>
                <a:xfrm>
                  <a:off x="6780678" y="5493723"/>
                  <a:ext cx="1460054" cy="961961"/>
                  <a:chOff x="6291035" y="1160923"/>
                  <a:chExt cx="1460054" cy="961961"/>
                </a:xfrm>
              </p:grpSpPr>
              <p:sp>
                <p:nvSpPr>
                  <p:cNvPr id="16" name="Rounded Rectangle 15">
                    <a:extLst>
                      <a:ext uri="{FF2B5EF4-FFF2-40B4-BE49-F238E27FC236}">
                        <a16:creationId xmlns:a16="http://schemas.microsoft.com/office/drawing/2014/main" id="{1D5F3630-6049-12F0-470F-41980AA5678B}"/>
                      </a:ext>
                    </a:extLst>
                  </p:cNvPr>
                  <p:cNvSpPr/>
                  <p:nvPr/>
                </p:nvSpPr>
                <p:spPr>
                  <a:xfrm>
                    <a:off x="6306927" y="1160923"/>
                    <a:ext cx="1444162" cy="961961"/>
                  </a:xfrm>
                  <a:prstGeom prst="roundRect">
                    <a:avLst>
                      <a:gd name="adj" fmla="val 10000"/>
                    </a:avLst>
                  </a:prstGeom>
                  <a:ln>
                    <a:solidFill>
                      <a:srgbClr val="7F7F7F"/>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7" name="Rounded Rectangle 5">
                    <a:extLst>
                      <a:ext uri="{FF2B5EF4-FFF2-40B4-BE49-F238E27FC236}">
                        <a16:creationId xmlns:a16="http://schemas.microsoft.com/office/drawing/2014/main" id="{8CFEFC50-2871-F4CC-D748-345228767A69}"/>
                      </a:ext>
                    </a:extLst>
                  </p:cNvPr>
                  <p:cNvSpPr txBox="1"/>
                  <p:nvPr/>
                </p:nvSpPr>
                <p:spPr>
                  <a:xfrm>
                    <a:off x="6291035" y="1189098"/>
                    <a:ext cx="1387812" cy="90561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8232" tIns="78232" rIns="78232" bIns="78232" numCol="1" spcCol="1270" anchor="ctr" anchorCtr="0">
                    <a:noAutofit/>
                  </a:bodyPr>
                  <a:lstStyle/>
                  <a:p>
                    <a:pPr lvl="0" algn="ctr"/>
                    <a:r>
                      <a:rPr lang="en-US" sz="1100" dirty="0"/>
                      <a:t>Averaged scores for each shortfall for each stakeholder group</a:t>
                    </a:r>
                  </a:p>
                </p:txBody>
              </p:sp>
            </p:grpSp>
          </p:grpSp>
          <p:grpSp>
            <p:nvGrpSpPr>
              <p:cNvPr id="85" name="Group 84">
                <a:extLst>
                  <a:ext uri="{FF2B5EF4-FFF2-40B4-BE49-F238E27FC236}">
                    <a16:creationId xmlns:a16="http://schemas.microsoft.com/office/drawing/2014/main" id="{8E9B467D-EF34-E1D3-6D73-B5EA9D0928DA}"/>
                  </a:ext>
                </a:extLst>
              </p:cNvPr>
              <p:cNvGrpSpPr/>
              <p:nvPr/>
            </p:nvGrpSpPr>
            <p:grpSpPr>
              <a:xfrm>
                <a:off x="4377065" y="5416048"/>
                <a:ext cx="1900331" cy="1128694"/>
                <a:chOff x="4377065" y="5416048"/>
                <a:chExt cx="1900331" cy="1128694"/>
              </a:xfrm>
            </p:grpSpPr>
            <p:sp>
              <p:nvSpPr>
                <p:cNvPr id="39" name="Chevron 38">
                  <a:extLst>
                    <a:ext uri="{FF2B5EF4-FFF2-40B4-BE49-F238E27FC236}">
                      <a16:creationId xmlns:a16="http://schemas.microsoft.com/office/drawing/2014/main" id="{8B25BE85-37D8-F3BA-2E26-8CD7DC13AA23}"/>
                    </a:ext>
                  </a:extLst>
                </p:cNvPr>
                <p:cNvSpPr/>
                <p:nvPr/>
              </p:nvSpPr>
              <p:spPr>
                <a:xfrm>
                  <a:off x="4377065" y="5603321"/>
                  <a:ext cx="1741940" cy="672389"/>
                </a:xfrm>
                <a:prstGeom prst="chevron">
                  <a:avLst>
                    <a:gd name="adj" fmla="val 40000"/>
                  </a:avLst>
                </a:prstGeom>
                <a:solidFill>
                  <a:srgbClr val="EC1B23"/>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a:lstStyle/>
                <a:p>
                  <a:endParaRPr lang="en-US"/>
                </a:p>
              </p:txBody>
            </p:sp>
            <p:sp>
              <p:nvSpPr>
                <p:cNvPr id="50" name="Rounded Rectangle 49">
                  <a:extLst>
                    <a:ext uri="{FF2B5EF4-FFF2-40B4-BE49-F238E27FC236}">
                      <a16:creationId xmlns:a16="http://schemas.microsoft.com/office/drawing/2014/main" id="{E48D00CA-FB3D-1BC0-FF9E-7EA84EB9EBC8}"/>
                    </a:ext>
                  </a:extLst>
                </p:cNvPr>
                <p:cNvSpPr/>
                <p:nvPr/>
              </p:nvSpPr>
              <p:spPr>
                <a:xfrm>
                  <a:off x="4832652" y="5416048"/>
                  <a:ext cx="1444744" cy="1128694"/>
                </a:xfrm>
                <a:prstGeom prst="roundRect">
                  <a:avLst>
                    <a:gd name="adj" fmla="val 10000"/>
                  </a:avLst>
                </a:prstGeom>
                <a:ln>
                  <a:solidFill>
                    <a:srgbClr val="EC1B2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grpSp>
          <p:grpSp>
            <p:nvGrpSpPr>
              <p:cNvPr id="93" name="Group 92">
                <a:extLst>
                  <a:ext uri="{FF2B5EF4-FFF2-40B4-BE49-F238E27FC236}">
                    <a16:creationId xmlns:a16="http://schemas.microsoft.com/office/drawing/2014/main" id="{691ED319-0FAA-4CC4-B69A-E8DC8B013802}"/>
                  </a:ext>
                </a:extLst>
              </p:cNvPr>
              <p:cNvGrpSpPr/>
              <p:nvPr/>
            </p:nvGrpSpPr>
            <p:grpSpPr>
              <a:xfrm>
                <a:off x="445283" y="5440033"/>
                <a:ext cx="1896844" cy="958073"/>
                <a:chOff x="445283" y="5440033"/>
                <a:chExt cx="1896844" cy="958073"/>
              </a:xfrm>
            </p:grpSpPr>
            <p:sp>
              <p:nvSpPr>
                <p:cNvPr id="28" name="Chevron 27">
                  <a:extLst>
                    <a:ext uri="{FF2B5EF4-FFF2-40B4-BE49-F238E27FC236}">
                      <a16:creationId xmlns:a16="http://schemas.microsoft.com/office/drawing/2014/main" id="{938DB02E-2015-4B2C-8347-AA9FC404FB22}"/>
                    </a:ext>
                  </a:extLst>
                </p:cNvPr>
                <p:cNvSpPr/>
                <p:nvPr/>
              </p:nvSpPr>
              <p:spPr>
                <a:xfrm>
                  <a:off x="445283" y="5576582"/>
                  <a:ext cx="1741940" cy="672389"/>
                </a:xfrm>
                <a:prstGeom prst="chevron">
                  <a:avLst>
                    <a:gd name="adj" fmla="val 40000"/>
                  </a:avLst>
                </a:prstGeom>
                <a:solidFill>
                  <a:srgbClr val="EC1C24"/>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a:lstStyle/>
                <a:p>
                  <a:endParaRPr lang="en-US"/>
                </a:p>
              </p:txBody>
            </p:sp>
            <p:sp>
              <p:nvSpPr>
                <p:cNvPr id="36" name="Rounded Rectangle 35">
                  <a:extLst>
                    <a:ext uri="{FF2B5EF4-FFF2-40B4-BE49-F238E27FC236}">
                      <a16:creationId xmlns:a16="http://schemas.microsoft.com/office/drawing/2014/main" id="{3B75AAFC-F4A9-3F64-56BB-08FA09F856F9}"/>
                    </a:ext>
                  </a:extLst>
                </p:cNvPr>
                <p:cNvSpPr/>
                <p:nvPr/>
              </p:nvSpPr>
              <p:spPr>
                <a:xfrm>
                  <a:off x="903767" y="5440033"/>
                  <a:ext cx="1438360" cy="958073"/>
                </a:xfrm>
                <a:prstGeom prst="roundRect">
                  <a:avLst>
                    <a:gd name="adj" fmla="val 10000"/>
                  </a:avLst>
                </a:prstGeom>
                <a:ln>
                  <a:solidFill>
                    <a:srgbClr val="EC1C24"/>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7" name="Rounded Rectangle 5">
                  <a:extLst>
                    <a:ext uri="{FF2B5EF4-FFF2-40B4-BE49-F238E27FC236}">
                      <a16:creationId xmlns:a16="http://schemas.microsoft.com/office/drawing/2014/main" id="{811B64EC-F673-4A57-0BCE-9D005D28B7B0}"/>
                    </a:ext>
                  </a:extLst>
                </p:cNvPr>
                <p:cNvSpPr txBox="1"/>
                <p:nvPr/>
              </p:nvSpPr>
              <p:spPr>
                <a:xfrm>
                  <a:off x="916922" y="5468094"/>
                  <a:ext cx="1382238" cy="90195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8232" tIns="78232" rIns="78232" bIns="78232" numCol="1" spcCol="1270" anchor="ctr" anchorCtr="0">
                  <a:noAutofit/>
                </a:bodyPr>
                <a:lstStyle/>
                <a:p>
                  <a:pPr lvl="0" algn="ctr"/>
                  <a:r>
                    <a:rPr lang="en-US" sz="1100" dirty="0"/>
                    <a:t>Obtained consolidated response for each NASA Mission Directorate</a:t>
                  </a:r>
                </a:p>
              </p:txBody>
            </p:sp>
          </p:grpSp>
        </p:grpSp>
      </p:grpSp>
      <p:sp>
        <p:nvSpPr>
          <p:cNvPr id="42" name="Multiply 41">
            <a:extLst>
              <a:ext uri="{FF2B5EF4-FFF2-40B4-BE49-F238E27FC236}">
                <a16:creationId xmlns:a16="http://schemas.microsoft.com/office/drawing/2014/main" id="{2E36BA95-6CEE-AEA9-29D1-BC83C54DF96F}"/>
              </a:ext>
            </a:extLst>
          </p:cNvPr>
          <p:cNvSpPr/>
          <p:nvPr/>
        </p:nvSpPr>
        <p:spPr>
          <a:xfrm>
            <a:off x="2294095" y="2119151"/>
            <a:ext cx="660242" cy="624269"/>
          </a:xfrm>
          <a:prstGeom prst="mathMultiply">
            <a:avLst/>
          </a:prstGeom>
          <a:solidFill>
            <a:schemeClr val="bg1">
              <a:lumMod val="50000"/>
              <a:alpha val="233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9" name="Group 68" descr="Horizontal arrow flow chart graphic outlining five steps taken to process external feedback into the aggregate ranked shortfall list.">
            <a:extLst>
              <a:ext uri="{FF2B5EF4-FFF2-40B4-BE49-F238E27FC236}">
                <a16:creationId xmlns:a16="http://schemas.microsoft.com/office/drawing/2014/main" id="{AD78C247-B9EA-1E39-60F7-805A45261915}"/>
              </a:ext>
            </a:extLst>
          </p:cNvPr>
          <p:cNvGrpSpPr/>
          <p:nvPr/>
        </p:nvGrpSpPr>
        <p:grpSpPr>
          <a:xfrm>
            <a:off x="339506" y="815652"/>
            <a:ext cx="7867181" cy="1385061"/>
            <a:chOff x="346133" y="1173461"/>
            <a:chExt cx="7867181" cy="1385061"/>
          </a:xfrm>
        </p:grpSpPr>
        <p:sp>
          <p:nvSpPr>
            <p:cNvPr id="27" name="TextBox 5">
              <a:extLst>
                <a:ext uri="{FF2B5EF4-FFF2-40B4-BE49-F238E27FC236}">
                  <a16:creationId xmlns:a16="http://schemas.microsoft.com/office/drawing/2014/main" id="{CF626450-C9DF-6E0F-9D9E-8B829C4059AF}"/>
                </a:ext>
              </a:extLst>
            </p:cNvPr>
            <p:cNvSpPr txBox="1"/>
            <p:nvPr/>
          </p:nvSpPr>
          <p:spPr>
            <a:xfrm>
              <a:off x="346133" y="1173461"/>
              <a:ext cx="3707027"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External Feedback</a:t>
              </a:r>
            </a:p>
          </p:txBody>
        </p:sp>
        <p:grpSp>
          <p:nvGrpSpPr>
            <p:cNvPr id="66" name="Group 65">
              <a:extLst>
                <a:ext uri="{FF2B5EF4-FFF2-40B4-BE49-F238E27FC236}">
                  <a16:creationId xmlns:a16="http://schemas.microsoft.com/office/drawing/2014/main" id="{B3CED297-6CA1-0A03-0E27-A76716CDB808}"/>
                </a:ext>
              </a:extLst>
            </p:cNvPr>
            <p:cNvGrpSpPr/>
            <p:nvPr/>
          </p:nvGrpSpPr>
          <p:grpSpPr>
            <a:xfrm>
              <a:off x="452839" y="1596561"/>
              <a:ext cx="7760475" cy="961961"/>
              <a:chOff x="452839" y="1596561"/>
              <a:chExt cx="7760475" cy="961961"/>
            </a:xfrm>
          </p:grpSpPr>
          <p:grpSp>
            <p:nvGrpSpPr>
              <p:cNvPr id="61" name="Group 60">
                <a:extLst>
                  <a:ext uri="{FF2B5EF4-FFF2-40B4-BE49-F238E27FC236}">
                    <a16:creationId xmlns:a16="http://schemas.microsoft.com/office/drawing/2014/main" id="{4E23FDCE-8CCE-DF19-782D-1A510ECF80EC}"/>
                  </a:ext>
                </a:extLst>
              </p:cNvPr>
              <p:cNvGrpSpPr/>
              <p:nvPr/>
            </p:nvGrpSpPr>
            <p:grpSpPr>
              <a:xfrm>
                <a:off x="452839" y="1596561"/>
                <a:ext cx="1900214" cy="961961"/>
                <a:chOff x="452839" y="1596561"/>
                <a:chExt cx="1900214" cy="961961"/>
              </a:xfrm>
            </p:grpSpPr>
            <p:sp>
              <p:nvSpPr>
                <p:cNvPr id="11" name="Chevron 10">
                  <a:extLst>
                    <a:ext uri="{FF2B5EF4-FFF2-40B4-BE49-F238E27FC236}">
                      <a16:creationId xmlns:a16="http://schemas.microsoft.com/office/drawing/2014/main" id="{937C44E2-2A82-3C76-31A8-4C87DB69C1A5}"/>
                    </a:ext>
                  </a:extLst>
                </p:cNvPr>
                <p:cNvSpPr/>
                <p:nvPr/>
              </p:nvSpPr>
              <p:spPr>
                <a:xfrm>
                  <a:off x="452839" y="1745751"/>
                  <a:ext cx="1710192" cy="660134"/>
                </a:xfrm>
                <a:prstGeom prst="chevron">
                  <a:avLst>
                    <a:gd name="adj" fmla="val 40000"/>
                  </a:avLst>
                </a:prstGeom>
                <a:solidFill>
                  <a:srgbClr val="EC1C24"/>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a:lstStyle/>
                <a:p>
                  <a:endParaRPr lang="en-US"/>
                </a:p>
              </p:txBody>
            </p:sp>
            <p:sp>
              <p:nvSpPr>
                <p:cNvPr id="12" name="Freeform 11">
                  <a:extLst>
                    <a:ext uri="{FF2B5EF4-FFF2-40B4-BE49-F238E27FC236}">
                      <a16:creationId xmlns:a16="http://schemas.microsoft.com/office/drawing/2014/main" id="{063703C5-A861-EDF7-0965-2EEA495A94E1}"/>
                    </a:ext>
                  </a:extLst>
                </p:cNvPr>
                <p:cNvSpPr/>
                <p:nvPr/>
              </p:nvSpPr>
              <p:spPr>
                <a:xfrm>
                  <a:off x="908891" y="1596561"/>
                  <a:ext cx="1444162" cy="961961"/>
                </a:xfrm>
                <a:custGeom>
                  <a:avLst/>
                  <a:gdLst>
                    <a:gd name="connsiteX0" fmla="*/ 0 w 1444162"/>
                    <a:gd name="connsiteY0" fmla="*/ 96196 h 961961"/>
                    <a:gd name="connsiteX1" fmla="*/ 96196 w 1444162"/>
                    <a:gd name="connsiteY1" fmla="*/ 0 h 961961"/>
                    <a:gd name="connsiteX2" fmla="*/ 1347966 w 1444162"/>
                    <a:gd name="connsiteY2" fmla="*/ 0 h 961961"/>
                    <a:gd name="connsiteX3" fmla="*/ 1444162 w 1444162"/>
                    <a:gd name="connsiteY3" fmla="*/ 96196 h 961961"/>
                    <a:gd name="connsiteX4" fmla="*/ 1444162 w 1444162"/>
                    <a:gd name="connsiteY4" fmla="*/ 865765 h 961961"/>
                    <a:gd name="connsiteX5" fmla="*/ 1347966 w 1444162"/>
                    <a:gd name="connsiteY5" fmla="*/ 961961 h 961961"/>
                    <a:gd name="connsiteX6" fmla="*/ 96196 w 1444162"/>
                    <a:gd name="connsiteY6" fmla="*/ 961961 h 961961"/>
                    <a:gd name="connsiteX7" fmla="*/ 0 w 1444162"/>
                    <a:gd name="connsiteY7" fmla="*/ 865765 h 961961"/>
                    <a:gd name="connsiteX8" fmla="*/ 0 w 1444162"/>
                    <a:gd name="connsiteY8" fmla="*/ 96196 h 96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4162" h="961961">
                      <a:moveTo>
                        <a:pt x="0" y="96196"/>
                      </a:moveTo>
                      <a:cubicBezTo>
                        <a:pt x="0" y="43068"/>
                        <a:pt x="43068" y="0"/>
                        <a:pt x="96196" y="0"/>
                      </a:cubicBezTo>
                      <a:lnTo>
                        <a:pt x="1347966" y="0"/>
                      </a:lnTo>
                      <a:cubicBezTo>
                        <a:pt x="1401094" y="0"/>
                        <a:pt x="1444162" y="43068"/>
                        <a:pt x="1444162" y="96196"/>
                      </a:cubicBezTo>
                      <a:lnTo>
                        <a:pt x="1444162" y="865765"/>
                      </a:lnTo>
                      <a:cubicBezTo>
                        <a:pt x="1444162" y="918893"/>
                        <a:pt x="1401094" y="961961"/>
                        <a:pt x="1347966" y="961961"/>
                      </a:cubicBezTo>
                      <a:lnTo>
                        <a:pt x="96196" y="961961"/>
                      </a:lnTo>
                      <a:cubicBezTo>
                        <a:pt x="43068" y="961961"/>
                        <a:pt x="0" y="918893"/>
                        <a:pt x="0" y="865765"/>
                      </a:cubicBezTo>
                      <a:lnTo>
                        <a:pt x="0" y="96196"/>
                      </a:lnTo>
                      <a:close/>
                    </a:path>
                  </a:pathLst>
                </a:custGeom>
                <a:ln>
                  <a:solidFill>
                    <a:srgbClr val="EC1C24"/>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06407" tIns="106407" rIns="106407" bIns="106407" numCol="1" spcCol="1270" anchor="ctr" anchorCtr="0">
                  <a:noAutofit/>
                </a:bodyPr>
                <a:lstStyle/>
                <a:p>
                  <a:pPr marL="0" lvl="0" indent="0" algn="ctr" defTabSz="488950">
                    <a:lnSpc>
                      <a:spcPct val="90000"/>
                    </a:lnSpc>
                    <a:spcBef>
                      <a:spcPct val="0"/>
                    </a:spcBef>
                    <a:spcAft>
                      <a:spcPct val="35000"/>
                    </a:spcAft>
                    <a:buNone/>
                  </a:pPr>
                  <a:r>
                    <a:rPr lang="en-US" sz="1100" kern="1200" dirty="0"/>
                    <a:t>Grouped feedback by organization</a:t>
                  </a:r>
                </a:p>
              </p:txBody>
            </p:sp>
          </p:grpSp>
          <p:grpSp>
            <p:nvGrpSpPr>
              <p:cNvPr id="62" name="Group 61">
                <a:extLst>
                  <a:ext uri="{FF2B5EF4-FFF2-40B4-BE49-F238E27FC236}">
                    <a16:creationId xmlns:a16="http://schemas.microsoft.com/office/drawing/2014/main" id="{AEC65CD1-C22D-83D7-0DF1-36693A5E73CD}"/>
                  </a:ext>
                </a:extLst>
              </p:cNvPr>
              <p:cNvGrpSpPr/>
              <p:nvPr/>
            </p:nvGrpSpPr>
            <p:grpSpPr>
              <a:xfrm>
                <a:off x="2406260" y="1596561"/>
                <a:ext cx="1900213" cy="961961"/>
                <a:chOff x="2406260" y="1596561"/>
                <a:chExt cx="1900213" cy="961961"/>
              </a:xfrm>
            </p:grpSpPr>
            <p:sp>
              <p:nvSpPr>
                <p:cNvPr id="13" name="Chevron 12">
                  <a:extLst>
                    <a:ext uri="{FF2B5EF4-FFF2-40B4-BE49-F238E27FC236}">
                      <a16:creationId xmlns:a16="http://schemas.microsoft.com/office/drawing/2014/main" id="{31B50C99-6AFF-D069-3798-CAAA1A08A4D6}"/>
                    </a:ext>
                  </a:extLst>
                </p:cNvPr>
                <p:cNvSpPr/>
                <p:nvPr/>
              </p:nvSpPr>
              <p:spPr>
                <a:xfrm>
                  <a:off x="2406260" y="1745751"/>
                  <a:ext cx="1710192" cy="660134"/>
                </a:xfrm>
                <a:prstGeom prst="chevron">
                  <a:avLst>
                    <a:gd name="adj" fmla="val 40000"/>
                  </a:avLst>
                </a:prstGeom>
                <a:solidFill>
                  <a:srgbClr val="0E2446"/>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32" name="Freeform 31">
                  <a:extLst>
                    <a:ext uri="{FF2B5EF4-FFF2-40B4-BE49-F238E27FC236}">
                      <a16:creationId xmlns:a16="http://schemas.microsoft.com/office/drawing/2014/main" id="{D4B6A137-6045-AB5C-CF8E-FC960F0549B5}"/>
                    </a:ext>
                  </a:extLst>
                </p:cNvPr>
                <p:cNvSpPr/>
                <p:nvPr/>
              </p:nvSpPr>
              <p:spPr>
                <a:xfrm>
                  <a:off x="2862311" y="1596561"/>
                  <a:ext cx="1444162" cy="961961"/>
                </a:xfrm>
                <a:custGeom>
                  <a:avLst/>
                  <a:gdLst>
                    <a:gd name="connsiteX0" fmla="*/ 0 w 1444162"/>
                    <a:gd name="connsiteY0" fmla="*/ 96196 h 961961"/>
                    <a:gd name="connsiteX1" fmla="*/ 96196 w 1444162"/>
                    <a:gd name="connsiteY1" fmla="*/ 0 h 961961"/>
                    <a:gd name="connsiteX2" fmla="*/ 1347966 w 1444162"/>
                    <a:gd name="connsiteY2" fmla="*/ 0 h 961961"/>
                    <a:gd name="connsiteX3" fmla="*/ 1444162 w 1444162"/>
                    <a:gd name="connsiteY3" fmla="*/ 96196 h 961961"/>
                    <a:gd name="connsiteX4" fmla="*/ 1444162 w 1444162"/>
                    <a:gd name="connsiteY4" fmla="*/ 865765 h 961961"/>
                    <a:gd name="connsiteX5" fmla="*/ 1347966 w 1444162"/>
                    <a:gd name="connsiteY5" fmla="*/ 961961 h 961961"/>
                    <a:gd name="connsiteX6" fmla="*/ 96196 w 1444162"/>
                    <a:gd name="connsiteY6" fmla="*/ 961961 h 961961"/>
                    <a:gd name="connsiteX7" fmla="*/ 0 w 1444162"/>
                    <a:gd name="connsiteY7" fmla="*/ 865765 h 961961"/>
                    <a:gd name="connsiteX8" fmla="*/ 0 w 1444162"/>
                    <a:gd name="connsiteY8" fmla="*/ 96196 h 96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4162" h="961961">
                      <a:moveTo>
                        <a:pt x="0" y="96196"/>
                      </a:moveTo>
                      <a:cubicBezTo>
                        <a:pt x="0" y="43068"/>
                        <a:pt x="43068" y="0"/>
                        <a:pt x="96196" y="0"/>
                      </a:cubicBezTo>
                      <a:lnTo>
                        <a:pt x="1347966" y="0"/>
                      </a:lnTo>
                      <a:cubicBezTo>
                        <a:pt x="1401094" y="0"/>
                        <a:pt x="1444162" y="43068"/>
                        <a:pt x="1444162" y="96196"/>
                      </a:cubicBezTo>
                      <a:lnTo>
                        <a:pt x="1444162" y="865765"/>
                      </a:lnTo>
                      <a:cubicBezTo>
                        <a:pt x="1444162" y="918893"/>
                        <a:pt x="1401094" y="961961"/>
                        <a:pt x="1347966" y="961961"/>
                      </a:cubicBezTo>
                      <a:lnTo>
                        <a:pt x="96196" y="961961"/>
                      </a:lnTo>
                      <a:cubicBezTo>
                        <a:pt x="43068" y="961961"/>
                        <a:pt x="0" y="918893"/>
                        <a:pt x="0" y="865765"/>
                      </a:cubicBezTo>
                      <a:lnTo>
                        <a:pt x="0" y="96196"/>
                      </a:lnTo>
                      <a:close/>
                    </a:path>
                  </a:pathLst>
                </a:custGeom>
                <a:ln>
                  <a:solidFill>
                    <a:srgbClr val="0E2446"/>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06407" tIns="106407" rIns="106407" bIns="106407" numCol="1" spcCol="1270" anchor="ctr" anchorCtr="0">
                  <a:noAutofit/>
                </a:bodyPr>
                <a:lstStyle/>
                <a:p>
                  <a:pPr marL="0" lvl="0" indent="0" algn="ctr" defTabSz="488950">
                    <a:lnSpc>
                      <a:spcPct val="90000"/>
                    </a:lnSpc>
                    <a:spcBef>
                      <a:spcPct val="0"/>
                    </a:spcBef>
                    <a:spcAft>
                      <a:spcPct val="35000"/>
                    </a:spcAft>
                    <a:buNone/>
                  </a:pPr>
                  <a:r>
                    <a:rPr lang="en-US" sz="1100" kern="1200" dirty="0"/>
                    <a:t>Averaged scores for each shortfall by organization</a:t>
                  </a:r>
                </a:p>
              </p:txBody>
            </p:sp>
          </p:grpSp>
          <p:grpSp>
            <p:nvGrpSpPr>
              <p:cNvPr id="63" name="Group 62">
                <a:extLst>
                  <a:ext uri="{FF2B5EF4-FFF2-40B4-BE49-F238E27FC236}">
                    <a16:creationId xmlns:a16="http://schemas.microsoft.com/office/drawing/2014/main" id="{C79669BE-45B9-0A75-55B2-3DB0B03B05D4}"/>
                  </a:ext>
                </a:extLst>
              </p:cNvPr>
              <p:cNvGrpSpPr/>
              <p:nvPr/>
            </p:nvGrpSpPr>
            <p:grpSpPr>
              <a:xfrm>
                <a:off x="4361767" y="1596561"/>
                <a:ext cx="1891351" cy="961961"/>
                <a:chOff x="4361767" y="1596561"/>
                <a:chExt cx="1891351" cy="961961"/>
              </a:xfrm>
            </p:grpSpPr>
            <p:sp>
              <p:nvSpPr>
                <p:cNvPr id="38" name="Chevron 37">
                  <a:extLst>
                    <a:ext uri="{FF2B5EF4-FFF2-40B4-BE49-F238E27FC236}">
                      <a16:creationId xmlns:a16="http://schemas.microsoft.com/office/drawing/2014/main" id="{2A06EC63-9236-5608-2967-B66394440B51}"/>
                    </a:ext>
                  </a:extLst>
                </p:cNvPr>
                <p:cNvSpPr/>
                <p:nvPr/>
              </p:nvSpPr>
              <p:spPr>
                <a:xfrm>
                  <a:off x="4361767" y="1763208"/>
                  <a:ext cx="1710192" cy="660134"/>
                </a:xfrm>
                <a:prstGeom prst="chevron">
                  <a:avLst>
                    <a:gd name="adj" fmla="val 40000"/>
                  </a:avLst>
                </a:prstGeom>
                <a:solidFill>
                  <a:srgbClr val="EC1B23"/>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a:lstStyle/>
                <a:p>
                  <a:endParaRPr lang="en-US"/>
                </a:p>
              </p:txBody>
            </p:sp>
            <p:sp>
              <p:nvSpPr>
                <p:cNvPr id="52" name="Freeform 51">
                  <a:extLst>
                    <a:ext uri="{FF2B5EF4-FFF2-40B4-BE49-F238E27FC236}">
                      <a16:creationId xmlns:a16="http://schemas.microsoft.com/office/drawing/2014/main" id="{A9ED3CF3-7237-16B8-492E-0633FE18F4BD}"/>
                    </a:ext>
                  </a:extLst>
                </p:cNvPr>
                <p:cNvSpPr/>
                <p:nvPr/>
              </p:nvSpPr>
              <p:spPr>
                <a:xfrm>
                  <a:off x="4808956" y="1596561"/>
                  <a:ext cx="1444162" cy="961961"/>
                </a:xfrm>
                <a:custGeom>
                  <a:avLst/>
                  <a:gdLst>
                    <a:gd name="connsiteX0" fmla="*/ 0 w 1444162"/>
                    <a:gd name="connsiteY0" fmla="*/ 96196 h 961961"/>
                    <a:gd name="connsiteX1" fmla="*/ 96196 w 1444162"/>
                    <a:gd name="connsiteY1" fmla="*/ 0 h 961961"/>
                    <a:gd name="connsiteX2" fmla="*/ 1347966 w 1444162"/>
                    <a:gd name="connsiteY2" fmla="*/ 0 h 961961"/>
                    <a:gd name="connsiteX3" fmla="*/ 1444162 w 1444162"/>
                    <a:gd name="connsiteY3" fmla="*/ 96196 h 961961"/>
                    <a:gd name="connsiteX4" fmla="*/ 1444162 w 1444162"/>
                    <a:gd name="connsiteY4" fmla="*/ 865765 h 961961"/>
                    <a:gd name="connsiteX5" fmla="*/ 1347966 w 1444162"/>
                    <a:gd name="connsiteY5" fmla="*/ 961961 h 961961"/>
                    <a:gd name="connsiteX6" fmla="*/ 96196 w 1444162"/>
                    <a:gd name="connsiteY6" fmla="*/ 961961 h 961961"/>
                    <a:gd name="connsiteX7" fmla="*/ 0 w 1444162"/>
                    <a:gd name="connsiteY7" fmla="*/ 865765 h 961961"/>
                    <a:gd name="connsiteX8" fmla="*/ 0 w 1444162"/>
                    <a:gd name="connsiteY8" fmla="*/ 96196 h 96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4162" h="961961">
                      <a:moveTo>
                        <a:pt x="0" y="96196"/>
                      </a:moveTo>
                      <a:cubicBezTo>
                        <a:pt x="0" y="43068"/>
                        <a:pt x="43068" y="0"/>
                        <a:pt x="96196" y="0"/>
                      </a:cubicBezTo>
                      <a:lnTo>
                        <a:pt x="1347966" y="0"/>
                      </a:lnTo>
                      <a:cubicBezTo>
                        <a:pt x="1401094" y="0"/>
                        <a:pt x="1444162" y="43068"/>
                        <a:pt x="1444162" y="96196"/>
                      </a:cubicBezTo>
                      <a:lnTo>
                        <a:pt x="1444162" y="865765"/>
                      </a:lnTo>
                      <a:cubicBezTo>
                        <a:pt x="1444162" y="918893"/>
                        <a:pt x="1401094" y="961961"/>
                        <a:pt x="1347966" y="961961"/>
                      </a:cubicBezTo>
                      <a:lnTo>
                        <a:pt x="96196" y="961961"/>
                      </a:lnTo>
                      <a:cubicBezTo>
                        <a:pt x="43068" y="961961"/>
                        <a:pt x="0" y="918893"/>
                        <a:pt x="0" y="865765"/>
                      </a:cubicBezTo>
                      <a:lnTo>
                        <a:pt x="0" y="96196"/>
                      </a:lnTo>
                      <a:close/>
                    </a:path>
                  </a:pathLst>
                </a:custGeom>
                <a:ln>
                  <a:solidFill>
                    <a:srgbClr val="EC1B2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06407" tIns="106407" rIns="106407" bIns="106407" numCol="1" spcCol="1270" anchor="ctr" anchorCtr="0">
                  <a:noAutofit/>
                </a:bodyPr>
                <a:lstStyle/>
                <a:p>
                  <a:pPr marL="0" lvl="0" indent="0" algn="ctr" defTabSz="488950">
                    <a:lnSpc>
                      <a:spcPct val="90000"/>
                    </a:lnSpc>
                    <a:spcBef>
                      <a:spcPct val="0"/>
                    </a:spcBef>
                    <a:spcAft>
                      <a:spcPct val="35000"/>
                    </a:spcAft>
                    <a:buNone/>
                  </a:pPr>
                  <a:r>
                    <a:rPr lang="en-US" sz="1100" kern="1200" dirty="0"/>
                    <a:t>Grouped organizations by stakeholder group</a:t>
                  </a:r>
                </a:p>
              </p:txBody>
            </p:sp>
          </p:grpSp>
          <p:grpSp>
            <p:nvGrpSpPr>
              <p:cNvPr id="64" name="Group 63">
                <a:extLst>
                  <a:ext uri="{FF2B5EF4-FFF2-40B4-BE49-F238E27FC236}">
                    <a16:creationId xmlns:a16="http://schemas.microsoft.com/office/drawing/2014/main" id="{94B76FA8-0D42-BD61-889F-73FD60288AB8}"/>
                  </a:ext>
                </a:extLst>
              </p:cNvPr>
              <p:cNvGrpSpPr/>
              <p:nvPr/>
            </p:nvGrpSpPr>
            <p:grpSpPr>
              <a:xfrm>
                <a:off x="6298708" y="1596561"/>
                <a:ext cx="1914606" cy="961961"/>
                <a:chOff x="6298708" y="1596561"/>
                <a:chExt cx="1914606" cy="961961"/>
              </a:xfrm>
            </p:grpSpPr>
            <p:sp>
              <p:nvSpPr>
                <p:cNvPr id="55" name="Chevron 54">
                  <a:extLst>
                    <a:ext uri="{FF2B5EF4-FFF2-40B4-BE49-F238E27FC236}">
                      <a16:creationId xmlns:a16="http://schemas.microsoft.com/office/drawing/2014/main" id="{DF6937F6-8D63-2C35-5E0D-00E2CF6DB867}"/>
                    </a:ext>
                  </a:extLst>
                </p:cNvPr>
                <p:cNvSpPr/>
                <p:nvPr/>
              </p:nvSpPr>
              <p:spPr>
                <a:xfrm>
                  <a:off x="6298708" y="1763208"/>
                  <a:ext cx="1710192" cy="660134"/>
                </a:xfrm>
                <a:prstGeom prst="chevron">
                  <a:avLst>
                    <a:gd name="adj" fmla="val 40000"/>
                  </a:avLst>
                </a:prstGeom>
                <a:solidFill>
                  <a:srgbClr val="7F7F7F"/>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a:lstStyle/>
                <a:p>
                  <a:endParaRPr lang="en-US"/>
                </a:p>
              </p:txBody>
            </p:sp>
            <p:sp>
              <p:nvSpPr>
                <p:cNvPr id="57" name="Freeform 56">
                  <a:extLst>
                    <a:ext uri="{FF2B5EF4-FFF2-40B4-BE49-F238E27FC236}">
                      <a16:creationId xmlns:a16="http://schemas.microsoft.com/office/drawing/2014/main" id="{F7E0D9AE-B4EB-1B38-6DA6-556FE45CB1EB}"/>
                    </a:ext>
                  </a:extLst>
                </p:cNvPr>
                <p:cNvSpPr/>
                <p:nvPr/>
              </p:nvSpPr>
              <p:spPr>
                <a:xfrm>
                  <a:off x="6769152" y="1596561"/>
                  <a:ext cx="1444162" cy="961961"/>
                </a:xfrm>
                <a:custGeom>
                  <a:avLst/>
                  <a:gdLst>
                    <a:gd name="connsiteX0" fmla="*/ 0 w 1444162"/>
                    <a:gd name="connsiteY0" fmla="*/ 96196 h 961961"/>
                    <a:gd name="connsiteX1" fmla="*/ 96196 w 1444162"/>
                    <a:gd name="connsiteY1" fmla="*/ 0 h 961961"/>
                    <a:gd name="connsiteX2" fmla="*/ 1347966 w 1444162"/>
                    <a:gd name="connsiteY2" fmla="*/ 0 h 961961"/>
                    <a:gd name="connsiteX3" fmla="*/ 1444162 w 1444162"/>
                    <a:gd name="connsiteY3" fmla="*/ 96196 h 961961"/>
                    <a:gd name="connsiteX4" fmla="*/ 1444162 w 1444162"/>
                    <a:gd name="connsiteY4" fmla="*/ 865765 h 961961"/>
                    <a:gd name="connsiteX5" fmla="*/ 1347966 w 1444162"/>
                    <a:gd name="connsiteY5" fmla="*/ 961961 h 961961"/>
                    <a:gd name="connsiteX6" fmla="*/ 96196 w 1444162"/>
                    <a:gd name="connsiteY6" fmla="*/ 961961 h 961961"/>
                    <a:gd name="connsiteX7" fmla="*/ 0 w 1444162"/>
                    <a:gd name="connsiteY7" fmla="*/ 865765 h 961961"/>
                    <a:gd name="connsiteX8" fmla="*/ 0 w 1444162"/>
                    <a:gd name="connsiteY8" fmla="*/ 96196 h 961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4162" h="961961">
                      <a:moveTo>
                        <a:pt x="0" y="96196"/>
                      </a:moveTo>
                      <a:cubicBezTo>
                        <a:pt x="0" y="43068"/>
                        <a:pt x="43068" y="0"/>
                        <a:pt x="96196" y="0"/>
                      </a:cubicBezTo>
                      <a:lnTo>
                        <a:pt x="1347966" y="0"/>
                      </a:lnTo>
                      <a:cubicBezTo>
                        <a:pt x="1401094" y="0"/>
                        <a:pt x="1444162" y="43068"/>
                        <a:pt x="1444162" y="96196"/>
                      </a:cubicBezTo>
                      <a:lnTo>
                        <a:pt x="1444162" y="865765"/>
                      </a:lnTo>
                      <a:cubicBezTo>
                        <a:pt x="1444162" y="918893"/>
                        <a:pt x="1401094" y="961961"/>
                        <a:pt x="1347966" y="961961"/>
                      </a:cubicBezTo>
                      <a:lnTo>
                        <a:pt x="96196" y="961961"/>
                      </a:lnTo>
                      <a:cubicBezTo>
                        <a:pt x="43068" y="961961"/>
                        <a:pt x="0" y="918893"/>
                        <a:pt x="0" y="865765"/>
                      </a:cubicBezTo>
                      <a:lnTo>
                        <a:pt x="0" y="96196"/>
                      </a:lnTo>
                      <a:close/>
                    </a:path>
                  </a:pathLst>
                </a:custGeom>
                <a:ln>
                  <a:solidFill>
                    <a:srgbClr val="7F7F7F"/>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06407" tIns="106407" rIns="106407" bIns="106407" numCol="1" spcCol="1270" anchor="ctr" anchorCtr="0">
                  <a:noAutofit/>
                </a:bodyPr>
                <a:lstStyle/>
                <a:p>
                  <a:pPr marL="0" lvl="0" indent="0" algn="ctr" defTabSz="488950">
                    <a:lnSpc>
                      <a:spcPct val="90000"/>
                    </a:lnSpc>
                    <a:spcBef>
                      <a:spcPct val="0"/>
                    </a:spcBef>
                    <a:spcAft>
                      <a:spcPct val="35000"/>
                    </a:spcAft>
                    <a:buNone/>
                  </a:pPr>
                  <a:r>
                    <a:rPr lang="en-US" sz="1100" kern="1200" dirty="0"/>
                    <a:t>Averaged scores for each shortfall for each stakeholder group</a:t>
                  </a:r>
                </a:p>
              </p:txBody>
            </p:sp>
          </p:grpSp>
        </p:grpSp>
      </p:grpSp>
      <p:sp>
        <p:nvSpPr>
          <p:cNvPr id="49" name="Text Placeholder 2">
            <a:extLst>
              <a:ext uri="{FF2B5EF4-FFF2-40B4-BE49-F238E27FC236}">
                <a16:creationId xmlns:a16="http://schemas.microsoft.com/office/drawing/2014/main" id="{697CE51D-CC69-8A0D-9836-5A20D3CA1B42}"/>
              </a:ext>
            </a:extLst>
          </p:cNvPr>
          <p:cNvSpPr txBox="1">
            <a:spLocks noGrp="1"/>
          </p:cNvSpPr>
          <p:nvPr>
            <p:ph type="title" idx="4294967295"/>
          </p:nvPr>
        </p:nvSpPr>
        <p:spPr>
          <a:xfrm>
            <a:off x="331502" y="313258"/>
            <a:ext cx="7064722" cy="5026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5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2024 Ranking Methodology</a:t>
            </a:r>
          </a:p>
        </p:txBody>
      </p:sp>
      <p:sp>
        <p:nvSpPr>
          <p:cNvPr id="10" name="TextBox 9">
            <a:extLst>
              <a:ext uri="{FF2B5EF4-FFF2-40B4-BE49-F238E27FC236}">
                <a16:creationId xmlns:a16="http://schemas.microsoft.com/office/drawing/2014/main" id="{61C93473-83CB-CBF6-7486-224A4EBDF635}"/>
              </a:ext>
            </a:extLst>
          </p:cNvPr>
          <p:cNvSpPr txBox="1"/>
          <p:nvPr/>
        </p:nvSpPr>
        <p:spPr>
          <a:xfrm>
            <a:off x="1174096" y="2696549"/>
            <a:ext cx="3038391" cy="769441"/>
          </a:xfrm>
          <a:prstGeom prst="rect">
            <a:avLst/>
          </a:prstGeom>
          <a:solidFill>
            <a:schemeClr val="bg1">
              <a:lumMod val="85000"/>
            </a:schemeClr>
          </a:solidFill>
          <a:ln>
            <a:solidFill>
              <a:schemeClr val="bg2">
                <a:lumMod val="50000"/>
              </a:schemeClr>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100" b="1" dirty="0">
                <a:effectLst/>
                <a:latin typeface="Aptos" panose="020B0004020202020204" pitchFamily="34" charset="0"/>
                <a:ea typeface="Arial" panose="020B0604020202020204" pitchFamily="34" charset="0"/>
              </a:rPr>
              <a:t>If an organization submitted an official consolidated response, the scores on that response were multiplied by a factor based on the size of the organization it represented</a:t>
            </a:r>
            <a:endParaRPr lang="en-US" sz="1100" b="1" dirty="0">
              <a:effectLst/>
              <a:latin typeface="Aptos" panose="020B0004020202020204" pitchFamily="34" charset="0"/>
              <a:ea typeface="Times New Roman" panose="02020603050405020304" pitchFamily="18" charset="0"/>
            </a:endParaRPr>
          </a:p>
        </p:txBody>
      </p:sp>
      <p:sp>
        <p:nvSpPr>
          <p:cNvPr id="19" name="Multiply 18">
            <a:extLst>
              <a:ext uri="{FF2B5EF4-FFF2-40B4-BE49-F238E27FC236}">
                <a16:creationId xmlns:a16="http://schemas.microsoft.com/office/drawing/2014/main" id="{73AF9319-46F7-3301-6E6F-D78D80330B12}"/>
              </a:ext>
            </a:extLst>
          </p:cNvPr>
          <p:cNvSpPr/>
          <p:nvPr/>
        </p:nvSpPr>
        <p:spPr>
          <a:xfrm>
            <a:off x="2324582" y="3418575"/>
            <a:ext cx="660242" cy="624269"/>
          </a:xfrm>
          <a:prstGeom prst="mathMultiply">
            <a:avLst/>
          </a:prstGeom>
          <a:solidFill>
            <a:schemeClr val="bg1">
              <a:lumMod val="50000"/>
              <a:alpha val="233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59">
            <a:extLst>
              <a:ext uri="{FF2B5EF4-FFF2-40B4-BE49-F238E27FC236}">
                <a16:creationId xmlns:a16="http://schemas.microsoft.com/office/drawing/2014/main" id="{A3F57079-37F8-582D-A487-AFD422E13CA1}"/>
              </a:ext>
            </a:extLst>
          </p:cNvPr>
          <p:cNvSpPr/>
          <p:nvPr/>
        </p:nvSpPr>
        <p:spPr>
          <a:xfrm>
            <a:off x="10325887" y="2214917"/>
            <a:ext cx="1419510" cy="1919232"/>
          </a:xfrm>
          <a:custGeom>
            <a:avLst/>
            <a:gdLst>
              <a:gd name="connsiteX0" fmla="*/ 0 w 1419510"/>
              <a:gd name="connsiteY0" fmla="*/ 96665 h 966648"/>
              <a:gd name="connsiteX1" fmla="*/ 96665 w 1419510"/>
              <a:gd name="connsiteY1" fmla="*/ 0 h 966648"/>
              <a:gd name="connsiteX2" fmla="*/ 1322845 w 1419510"/>
              <a:gd name="connsiteY2" fmla="*/ 0 h 966648"/>
              <a:gd name="connsiteX3" fmla="*/ 1419510 w 1419510"/>
              <a:gd name="connsiteY3" fmla="*/ 96665 h 966648"/>
              <a:gd name="connsiteX4" fmla="*/ 1419510 w 1419510"/>
              <a:gd name="connsiteY4" fmla="*/ 869983 h 966648"/>
              <a:gd name="connsiteX5" fmla="*/ 1322845 w 1419510"/>
              <a:gd name="connsiteY5" fmla="*/ 966648 h 966648"/>
              <a:gd name="connsiteX6" fmla="*/ 96665 w 1419510"/>
              <a:gd name="connsiteY6" fmla="*/ 966648 h 966648"/>
              <a:gd name="connsiteX7" fmla="*/ 0 w 1419510"/>
              <a:gd name="connsiteY7" fmla="*/ 869983 h 966648"/>
              <a:gd name="connsiteX8" fmla="*/ 0 w 1419510"/>
              <a:gd name="connsiteY8" fmla="*/ 96665 h 966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9510" h="966648">
                <a:moveTo>
                  <a:pt x="0" y="96665"/>
                </a:moveTo>
                <a:cubicBezTo>
                  <a:pt x="0" y="43278"/>
                  <a:pt x="43278" y="0"/>
                  <a:pt x="96665" y="0"/>
                </a:cubicBezTo>
                <a:lnTo>
                  <a:pt x="1322845" y="0"/>
                </a:lnTo>
                <a:cubicBezTo>
                  <a:pt x="1376232" y="0"/>
                  <a:pt x="1419510" y="43278"/>
                  <a:pt x="1419510" y="96665"/>
                </a:cubicBezTo>
                <a:lnTo>
                  <a:pt x="1419510" y="869983"/>
                </a:lnTo>
                <a:cubicBezTo>
                  <a:pt x="1419510" y="923370"/>
                  <a:pt x="1376232" y="966648"/>
                  <a:pt x="1322845" y="966648"/>
                </a:cubicBezTo>
                <a:lnTo>
                  <a:pt x="96665" y="966648"/>
                </a:lnTo>
                <a:cubicBezTo>
                  <a:pt x="43278" y="966648"/>
                  <a:pt x="0" y="923370"/>
                  <a:pt x="0" y="869983"/>
                </a:cubicBezTo>
                <a:lnTo>
                  <a:pt x="0" y="96665"/>
                </a:lnTo>
                <a:close/>
              </a:path>
            </a:pathLst>
          </a:custGeom>
          <a:ln>
            <a:solidFill>
              <a:srgbClr val="7F7F7F"/>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06544" tIns="106544" rIns="106544" bIns="106544" numCol="1" spcCol="1270" anchor="ctr" anchorCtr="0">
            <a:noAutofit/>
          </a:bodyPr>
          <a:lstStyle/>
          <a:p>
            <a:pPr algn="ctr" defTabSz="488950">
              <a:lnSpc>
                <a:spcPct val="90000"/>
              </a:lnSpc>
              <a:spcBef>
                <a:spcPct val="0"/>
              </a:spcBef>
            </a:pPr>
            <a:r>
              <a:rPr lang="en-US" sz="1100" kern="1200" dirty="0">
                <a:latin typeface="Aptos"/>
              </a:rPr>
              <a:t>Average scores utilized to rank shortfalls from highest to lowest for each stakeholder group </a:t>
            </a:r>
          </a:p>
          <a:p>
            <a:pPr algn="ctr" defTabSz="488950">
              <a:lnSpc>
                <a:spcPct val="90000"/>
              </a:lnSpc>
              <a:spcBef>
                <a:spcPct val="0"/>
              </a:spcBef>
            </a:pPr>
            <a:endParaRPr lang="en-US" sz="1100" dirty="0">
              <a:latin typeface="Aptos"/>
            </a:endParaRPr>
          </a:p>
          <a:p>
            <a:pPr algn="ctr" defTabSz="488950">
              <a:lnSpc>
                <a:spcPct val="90000"/>
              </a:lnSpc>
              <a:spcBef>
                <a:spcPct val="0"/>
              </a:spcBef>
            </a:pPr>
            <a:r>
              <a:rPr lang="en-US" sz="1100" dirty="0">
                <a:latin typeface="Aptos"/>
              </a:rPr>
              <a:t>*ESDMD and SMD provided ranked lists*</a:t>
            </a:r>
            <a:endParaRPr lang="en-US" sz="1100" kern="1200" dirty="0">
              <a:latin typeface="Aptos" panose="020B0004020202020204" pitchFamily="34" charset="0"/>
            </a:endParaRPr>
          </a:p>
        </p:txBody>
      </p:sp>
      <p:sp>
        <p:nvSpPr>
          <p:cNvPr id="4" name="Rounded Rectangle 5">
            <a:extLst>
              <a:ext uri="{FF2B5EF4-FFF2-40B4-BE49-F238E27FC236}">
                <a16:creationId xmlns:a16="http://schemas.microsoft.com/office/drawing/2014/main" id="{17B2FDE1-A832-BB34-DEEE-145AC9EBD252}"/>
              </a:ext>
            </a:extLst>
          </p:cNvPr>
          <p:cNvSpPr txBox="1"/>
          <p:nvPr/>
        </p:nvSpPr>
        <p:spPr>
          <a:xfrm>
            <a:off x="4772019" y="5290523"/>
            <a:ext cx="1490709" cy="95807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8232" tIns="78232" rIns="78232" bIns="78232" numCol="1" spcCol="1270" anchor="ctr" anchorCtr="0">
            <a:noAutofit/>
          </a:bodyPr>
          <a:lstStyle/>
          <a:p>
            <a:pPr lvl="0" algn="ctr"/>
            <a:r>
              <a:rPr lang="en-US" sz="1100" dirty="0"/>
              <a:t>Grouped ARMD, SOMD, and STMD into Other MD stakeholder group; ESDMD &amp; SMD left as standalone stakeholder groups</a:t>
            </a:r>
          </a:p>
        </p:txBody>
      </p:sp>
      <p:sp>
        <p:nvSpPr>
          <p:cNvPr id="18" name="Footer Placeholder 20">
            <a:extLst>
              <a:ext uri="{FF2B5EF4-FFF2-40B4-BE49-F238E27FC236}">
                <a16:creationId xmlns:a16="http://schemas.microsoft.com/office/drawing/2014/main" id="{7E8F2DEC-A767-BFCC-9105-BDA39BDC60BD}"/>
              </a:ext>
            </a:extLst>
          </p:cNvPr>
          <p:cNvSpPr>
            <a:spLocks noGrp="1"/>
          </p:cNvSpPr>
          <p:nvPr>
            <p:ph type="ftr" sz="quarter" idx="11"/>
          </p:nvPr>
        </p:nvSpPr>
        <p:spPr>
          <a:xfrm>
            <a:off x="4038600" y="6434260"/>
            <a:ext cx="41148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Civil Space Shortfall Ranking</a:t>
            </a:r>
          </a:p>
        </p:txBody>
      </p:sp>
    </p:spTree>
    <p:extLst>
      <p:ext uri="{BB962C8B-B14F-4D97-AF65-F5344CB8AC3E}">
        <p14:creationId xmlns:p14="http://schemas.microsoft.com/office/powerpoint/2010/main" val="581245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8">
            <a:extLst>
              <a:ext uri="{FF2B5EF4-FFF2-40B4-BE49-F238E27FC236}">
                <a16:creationId xmlns:a16="http://schemas.microsoft.com/office/drawing/2014/main" id="{D22812A2-7072-4040-61D3-BDAE5649E96A}"/>
              </a:ext>
            </a:extLst>
          </p:cNvPr>
          <p:cNvSpPr>
            <a:spLocks noGrp="1"/>
          </p:cNvSpPr>
          <p:nvPr>
            <p:ph type="sldNum" sz="quarter" idx="12"/>
          </p:nvPr>
        </p:nvSpPr>
        <p:spPr>
          <a:xfrm>
            <a:off x="8615374" y="6434260"/>
            <a:ext cx="2743200" cy="365125"/>
          </a:xfrm>
        </p:spPr>
        <p:txBody>
          <a:bodyPr/>
          <a:lstStyle/>
          <a:p>
            <a:fld id="{664A267C-1BD7-074A-8DCB-9E6F36782E39}" type="slidenum">
              <a:rPr lang="en-US" smtClean="0">
                <a:solidFill>
                  <a:schemeClr val="bg1">
                    <a:lumMod val="85000"/>
                  </a:schemeClr>
                </a:solidFill>
              </a:rPr>
              <a:t>9</a:t>
            </a:fld>
            <a:endParaRPr lang="en-US">
              <a:solidFill>
                <a:schemeClr val="bg1">
                  <a:lumMod val="85000"/>
                </a:schemeClr>
              </a:solidFill>
            </a:endParaRPr>
          </a:p>
        </p:txBody>
      </p:sp>
      <p:sp>
        <p:nvSpPr>
          <p:cNvPr id="5" name="Footer Placeholder 20">
            <a:extLst>
              <a:ext uri="{FF2B5EF4-FFF2-40B4-BE49-F238E27FC236}">
                <a16:creationId xmlns:a16="http://schemas.microsoft.com/office/drawing/2014/main" id="{300131A0-C3F7-690A-BA01-55CB3527E25B}"/>
              </a:ext>
            </a:extLst>
          </p:cNvPr>
          <p:cNvSpPr>
            <a:spLocks noGrp="1"/>
          </p:cNvSpPr>
          <p:nvPr>
            <p:ph type="ftr" sz="quarter" idx="11"/>
          </p:nvPr>
        </p:nvSpPr>
        <p:spPr>
          <a:xfrm>
            <a:off x="4038600" y="6434260"/>
            <a:ext cx="41148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Civil Space Shortfall Ranking</a:t>
            </a:r>
          </a:p>
        </p:txBody>
      </p:sp>
      <p:sp>
        <p:nvSpPr>
          <p:cNvPr id="7" name="Date Placeholder 15">
            <a:extLst>
              <a:ext uri="{FF2B5EF4-FFF2-40B4-BE49-F238E27FC236}">
                <a16:creationId xmlns:a16="http://schemas.microsoft.com/office/drawing/2014/main" id="{BFE3E0CF-6395-D6E1-0A41-38F7A3531A86}"/>
              </a:ext>
            </a:extLst>
          </p:cNvPr>
          <p:cNvSpPr>
            <a:spLocks noGrp="1"/>
          </p:cNvSpPr>
          <p:nvPr>
            <p:ph type="dt" sz="half" idx="10"/>
          </p:nvPr>
        </p:nvSpPr>
        <p:spPr>
          <a:xfrm>
            <a:off x="833426" y="6434259"/>
            <a:ext cx="2743200" cy="365125"/>
          </a:xfrm>
        </p:spPr>
        <p:txBody>
          <a:bodyPr/>
          <a:lstStyle/>
          <a:p>
            <a:r>
              <a:rPr lang="en-US">
                <a:solidFill>
                  <a:schemeClr val="bg1">
                    <a:lumMod val="85000"/>
                  </a:schemeClr>
                </a:solidFill>
                <a:latin typeface="Arial" panose="020B0604020202020204" pitchFamily="34" charset="0"/>
                <a:cs typeface="Arial" panose="020B0604020202020204" pitchFamily="34" charset="0"/>
              </a:rPr>
              <a:t>July 2024</a:t>
            </a:r>
          </a:p>
        </p:txBody>
      </p:sp>
      <p:sp>
        <p:nvSpPr>
          <p:cNvPr id="8" name="Rectangle 7">
            <a:extLst>
              <a:ext uri="{FF2B5EF4-FFF2-40B4-BE49-F238E27FC236}">
                <a16:creationId xmlns:a16="http://schemas.microsoft.com/office/drawing/2014/main" id="{9F0CA23E-2566-B744-8AE9-AC0D5CA0F040}"/>
              </a:ext>
              <a:ext uri="{C183D7F6-B498-43B3-948B-1728B52AA6E4}">
                <adec:decorative xmlns:adec="http://schemas.microsoft.com/office/drawing/2017/decorative" val="1"/>
              </a:ext>
            </a:extLst>
          </p:cNvPr>
          <p:cNvSpPr/>
          <p:nvPr/>
        </p:nvSpPr>
        <p:spPr>
          <a:xfrm>
            <a:off x="0" y="548139"/>
            <a:ext cx="12192000" cy="5761722"/>
          </a:xfrm>
          <a:prstGeom prst="rect">
            <a:avLst/>
          </a:prstGeom>
          <a:solidFill>
            <a:srgbClr val="002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EA642A5-D5A4-2084-67D1-E0E0CB8FD151}"/>
              </a:ext>
            </a:extLst>
          </p:cNvPr>
          <p:cNvSpPr txBox="1"/>
          <p:nvPr/>
        </p:nvSpPr>
        <p:spPr>
          <a:xfrm>
            <a:off x="3576626" y="596495"/>
            <a:ext cx="8410582" cy="606319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kern="0" dirty="0">
                <a:solidFill>
                  <a:schemeClr val="bg1"/>
                </a:solidFill>
                <a:effectLst/>
                <a:latin typeface="Arial" panose="020B0604020202020204" pitchFamily="34" charset="0"/>
                <a:ea typeface="Yu Gothic Light" panose="020B0300000000000000" pitchFamily="34" charset="-128"/>
              </a:rPr>
              <a:t>The integrated list utilized weights that reflect STMD’s primary customers and their demand for future capabilities as well as other stakeholders’ roles in partnering to </a:t>
            </a:r>
            <a:r>
              <a:rPr lang="en-US" sz="1600" kern="0" dirty="0">
                <a:solidFill>
                  <a:schemeClr val="bg1"/>
                </a:solidFill>
                <a:effectLst/>
                <a:latin typeface="Arial" panose="020B0604020202020204" pitchFamily="34" charset="0"/>
                <a:ea typeface="Yu Gothic Light" panose="020B0300000000000000" pitchFamily="34" charset="-128"/>
                <a:cs typeface="Arial" panose="020B0604020202020204" pitchFamily="34" charset="0"/>
              </a:rPr>
              <a:t>provide solutions for such capabilities</a:t>
            </a:r>
          </a:p>
          <a:p>
            <a:endParaRPr lang="en-US" sz="1600" kern="0" dirty="0">
              <a:solidFill>
                <a:schemeClr val="bg1"/>
              </a:solidFill>
              <a:effectLst/>
              <a:latin typeface="Arial" panose="020B0604020202020204" pitchFamily="34" charset="0"/>
              <a:ea typeface="Yu Gothic Light" panose="020B0300000000000000" pitchFamily="34" charset="-128"/>
              <a:cs typeface="Arial" panose="020B0604020202020204" pitchFamily="34" charset="0"/>
            </a:endParaRPr>
          </a:p>
          <a:p>
            <a:pPr marL="285750" indent="-28575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NASA inputs received </a:t>
            </a:r>
            <a:r>
              <a:rPr lang="en-US" sz="1600" baseline="30000" dirty="0">
                <a:solidFill>
                  <a:schemeClr val="bg1"/>
                </a:solidFill>
                <a:latin typeface="Arial" panose="020B0604020202020204" pitchFamily="34" charset="0"/>
                <a:cs typeface="Arial" panose="020B0604020202020204" pitchFamily="34" charset="0"/>
              </a:rPr>
              <a:t>2</a:t>
            </a:r>
            <a:r>
              <a:rPr lang="en-US" sz="1600" dirty="0">
                <a:solidFill>
                  <a:schemeClr val="bg1"/>
                </a:solidFill>
                <a:latin typeface="Arial" panose="020B0604020202020204" pitchFamily="34" charset="0"/>
                <a:cs typeface="Arial" panose="020B0604020202020204" pitchFamily="34" charset="0"/>
              </a:rPr>
              <a:t>/</a:t>
            </a:r>
            <a:r>
              <a:rPr lang="en-US" sz="1600" baseline="-25000" dirty="0">
                <a:solidFill>
                  <a:schemeClr val="bg1"/>
                </a:solidFill>
                <a:latin typeface="Arial" panose="020B0604020202020204" pitchFamily="34" charset="0"/>
                <a:cs typeface="Arial" panose="020B0604020202020204" pitchFamily="34" charset="0"/>
              </a:rPr>
              <a:t>3</a:t>
            </a:r>
            <a:r>
              <a:rPr lang="en-US" sz="1600" dirty="0">
                <a:solidFill>
                  <a:schemeClr val="bg1"/>
                </a:solidFill>
                <a:latin typeface="Arial" panose="020B0604020202020204" pitchFamily="34" charset="0"/>
                <a:cs typeface="Arial" panose="020B0604020202020204" pitchFamily="34" charset="0"/>
              </a:rPr>
              <a:t> of the overall weight and external scores received the remaining </a:t>
            </a:r>
            <a:r>
              <a:rPr lang="en-US" sz="1600" baseline="30000" dirty="0">
                <a:solidFill>
                  <a:schemeClr val="bg1"/>
                </a:solidFill>
                <a:latin typeface="Arial" panose="020B0604020202020204" pitchFamily="34" charset="0"/>
                <a:cs typeface="Arial" panose="020B0604020202020204" pitchFamily="34" charset="0"/>
              </a:rPr>
              <a:t>1</a:t>
            </a:r>
            <a:r>
              <a:rPr lang="en-US" sz="1600" dirty="0">
                <a:solidFill>
                  <a:schemeClr val="bg1"/>
                </a:solidFill>
                <a:latin typeface="Arial" panose="020B0604020202020204" pitchFamily="34" charset="0"/>
                <a:cs typeface="Arial" panose="020B0604020202020204" pitchFamily="34" charset="0"/>
              </a:rPr>
              <a:t>/</a:t>
            </a:r>
            <a:r>
              <a:rPr lang="en-US" sz="1600" baseline="-25000" dirty="0">
                <a:solidFill>
                  <a:schemeClr val="bg1"/>
                </a:solidFill>
                <a:latin typeface="Arial" panose="020B0604020202020204" pitchFamily="34" charset="0"/>
                <a:cs typeface="Arial" panose="020B0604020202020204" pitchFamily="34" charset="0"/>
              </a:rPr>
              <a:t>3</a:t>
            </a:r>
            <a:endParaRPr lang="en-US" sz="1600" kern="0" baseline="-25000" dirty="0">
              <a:solidFill>
                <a:schemeClr val="bg1"/>
              </a:solidFill>
              <a:effectLst/>
              <a:latin typeface="Arial" panose="020B0604020202020204" pitchFamily="34" charset="0"/>
              <a:ea typeface="Yu Gothic Light" panose="020B0300000000000000" pitchFamily="34" charset="-128"/>
              <a:cs typeface="Arial" panose="020B0604020202020204" pitchFamily="34" charset="0"/>
            </a:endParaRPr>
          </a:p>
          <a:p>
            <a:endParaRPr lang="en-US" sz="1600" dirty="0">
              <a:solidFill>
                <a:schemeClr val="bg1"/>
              </a:solidFill>
              <a:latin typeface="Arial" panose="020B0604020202020204" pitchFamily="34" charset="0"/>
              <a:cs typeface="Arial" panose="020B0604020202020204" pitchFamily="34" charset="0"/>
            </a:endParaRPr>
          </a:p>
          <a:p>
            <a:pPr marL="285750" marR="0" indent="-285750" fontAlgn="base">
              <a:spcBef>
                <a:spcPts val="0"/>
              </a:spcBef>
              <a:spcAft>
                <a:spcPts val="0"/>
              </a:spcAft>
              <a:buFont typeface="Arial" panose="020B0604020202020204" pitchFamily="34" charset="0"/>
              <a:buChar char="•"/>
            </a:pPr>
            <a:r>
              <a:rPr lang="en-US" sz="16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STMD considered the following tenets of its investment strategy, in priority order, and developed the percentage weight for each stakeholder group</a:t>
            </a:r>
          </a:p>
          <a:p>
            <a:pPr marL="0" marR="0" fontAlgn="base">
              <a:spcBef>
                <a:spcPts val="0"/>
              </a:spcBef>
              <a:spcAft>
                <a:spcPts val="0"/>
              </a:spcAft>
            </a:pPr>
            <a:endParaRPr lang="en-US" sz="6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800100" lvl="1" indent="-342900" fontAlgn="base">
              <a:spcAft>
                <a:spcPts val="600"/>
              </a:spcAft>
              <a:buFont typeface="+mj-lt"/>
              <a:buAutoNum type="arabicPeriod"/>
            </a:pPr>
            <a:r>
              <a:rPr lang="en-US" sz="16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Align with the Administration and the NASA Administrator’s priorities that address the Blueprint Objectives (Artemis)</a:t>
            </a:r>
          </a:p>
          <a:p>
            <a:pPr marL="800100" lvl="1" indent="-342900" fontAlgn="base">
              <a:spcAft>
                <a:spcPts val="600"/>
              </a:spcAft>
              <a:buFont typeface="+mj-lt"/>
              <a:buAutoNum type="arabicPeriod"/>
            </a:pPr>
            <a:r>
              <a:rPr lang="en-US" sz="16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Focus on investments that support science priorities identified in the Decadal Surveys</a:t>
            </a:r>
          </a:p>
          <a:p>
            <a:pPr marL="800100" lvl="1" indent="-342900" fontAlgn="base">
              <a:spcAft>
                <a:spcPts val="600"/>
              </a:spcAft>
              <a:buFont typeface="+mj-lt"/>
              <a:buAutoNum type="arabicPeriod"/>
            </a:pPr>
            <a:r>
              <a:rPr lang="en-US" sz="16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Foster creation and growth of the space economy through partnering with industry and supporting small business innovation</a:t>
            </a:r>
          </a:p>
          <a:p>
            <a:pPr marL="800100" lvl="1" indent="-342900" fontAlgn="base">
              <a:spcAft>
                <a:spcPts val="600"/>
              </a:spcAft>
              <a:buFont typeface="+mj-lt"/>
              <a:buAutoNum type="arabicPeriod"/>
            </a:pPr>
            <a:r>
              <a:rPr lang="en-US" sz="16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Engage NASA’s workforce to deliver innovative solutions to the nation’s toughest technology challenges</a:t>
            </a:r>
          </a:p>
          <a:p>
            <a:pPr marL="800100" lvl="1" indent="-342900" fontAlgn="base">
              <a:spcAft>
                <a:spcPts val="600"/>
              </a:spcAft>
              <a:buFont typeface="+mj-lt"/>
              <a:buAutoNum type="arabicPeriod"/>
            </a:pPr>
            <a:r>
              <a:rPr lang="en-US" sz="16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Encourage transformative, cross-cutting technologies that benefit NASA as well as other government agencies</a:t>
            </a:r>
          </a:p>
          <a:p>
            <a:pPr marL="800100" lvl="1" indent="-342900" fontAlgn="base">
              <a:spcAft>
                <a:spcPts val="600"/>
              </a:spcAft>
              <a:buFont typeface="+mj-lt"/>
              <a:buAutoNum type="arabicPeriod"/>
            </a:pPr>
            <a:r>
              <a:rPr lang="en-US" sz="16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Empower a broad community of innovators and academia through emphasis on early-stage investments</a:t>
            </a:r>
          </a:p>
          <a:p>
            <a:endParaRPr lang="en-US" sz="1600" dirty="0">
              <a:solidFill>
                <a:schemeClr val="bg1"/>
              </a:solidFill>
              <a:latin typeface="Arial" panose="020B0604020202020204" pitchFamily="34" charset="0"/>
              <a:cs typeface="Arial" panose="020B0604020202020204" pitchFamily="34" charset="0"/>
            </a:endParaRPr>
          </a:p>
        </p:txBody>
      </p:sp>
      <p:cxnSp>
        <p:nvCxnSpPr>
          <p:cNvPr id="9" name="Straight Connector 8">
            <a:extLst>
              <a:ext uri="{FF2B5EF4-FFF2-40B4-BE49-F238E27FC236}">
                <a16:creationId xmlns:a16="http://schemas.microsoft.com/office/drawing/2014/main" id="{1B7AD17D-05BE-D262-AC32-C391EEED31D4}"/>
              </a:ext>
              <a:ext uri="{C183D7F6-B498-43B3-948B-1728B52AA6E4}">
                <adec:decorative xmlns:adec="http://schemas.microsoft.com/office/drawing/2017/decorative" val="1"/>
              </a:ext>
            </a:extLst>
          </p:cNvPr>
          <p:cNvCxnSpPr>
            <a:cxnSpLocks/>
          </p:cNvCxnSpPr>
          <p:nvPr/>
        </p:nvCxnSpPr>
        <p:spPr>
          <a:xfrm>
            <a:off x="3409569" y="196770"/>
            <a:ext cx="0" cy="621546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lowchart: Collate 9">
            <a:extLst>
              <a:ext uri="{FF2B5EF4-FFF2-40B4-BE49-F238E27FC236}">
                <a16:creationId xmlns:a16="http://schemas.microsoft.com/office/drawing/2014/main" id="{DA3E69AF-F237-0787-34E6-8340C22BC800}"/>
              </a:ext>
              <a:ext uri="{C183D7F6-B498-43B3-948B-1728B52AA6E4}">
                <adec:decorative xmlns:adec="http://schemas.microsoft.com/office/drawing/2017/decorative" val="1"/>
              </a:ext>
            </a:extLst>
          </p:cNvPr>
          <p:cNvSpPr/>
          <p:nvPr/>
        </p:nvSpPr>
        <p:spPr>
          <a:xfrm>
            <a:off x="1476184" y="1573781"/>
            <a:ext cx="457200" cy="914400"/>
          </a:xfrm>
          <a:prstGeom prst="flowChartCol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Placeholder 2">
            <a:extLst>
              <a:ext uri="{FF2B5EF4-FFF2-40B4-BE49-F238E27FC236}">
                <a16:creationId xmlns:a16="http://schemas.microsoft.com/office/drawing/2014/main" id="{2E3BCC2F-6149-51B3-8B0D-CDCB74DA4925}"/>
              </a:ext>
            </a:extLst>
          </p:cNvPr>
          <p:cNvSpPr txBox="1">
            <a:spLocks noGrp="1"/>
          </p:cNvSpPr>
          <p:nvPr>
            <p:ph type="title" idx="4294967295"/>
          </p:nvPr>
        </p:nvSpPr>
        <p:spPr>
          <a:xfrm>
            <a:off x="317229" y="2684291"/>
            <a:ext cx="2775111" cy="6506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Weighting Approach</a:t>
            </a:r>
          </a:p>
        </p:txBody>
      </p:sp>
    </p:spTree>
    <p:extLst>
      <p:ext uri="{BB962C8B-B14F-4D97-AF65-F5344CB8AC3E}">
        <p14:creationId xmlns:p14="http://schemas.microsoft.com/office/powerpoint/2010/main" val="155537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8">
            <a:extLst>
              <a:ext uri="{FF2B5EF4-FFF2-40B4-BE49-F238E27FC236}">
                <a16:creationId xmlns:a16="http://schemas.microsoft.com/office/drawing/2014/main" id="{406A366E-C864-4906-1A3C-EBC66874BEA0}"/>
              </a:ext>
            </a:extLst>
          </p:cNvPr>
          <p:cNvSpPr>
            <a:spLocks noGrp="1"/>
          </p:cNvSpPr>
          <p:nvPr>
            <p:ph type="sldNum" sz="quarter" idx="12"/>
          </p:nvPr>
        </p:nvSpPr>
        <p:spPr>
          <a:xfrm>
            <a:off x="8615374" y="6434260"/>
            <a:ext cx="2743200" cy="365125"/>
          </a:xfrm>
        </p:spPr>
        <p:txBody>
          <a:bodyPr/>
          <a:lstStyle/>
          <a:p>
            <a:fld id="{664A267C-1BD7-074A-8DCB-9E6F36782E39}" type="slidenum">
              <a:rPr lang="en-US" smtClean="0">
                <a:solidFill>
                  <a:schemeClr val="bg1">
                    <a:lumMod val="85000"/>
                  </a:schemeClr>
                </a:solidFill>
              </a:rPr>
              <a:t>10</a:t>
            </a:fld>
            <a:endParaRPr lang="en-US">
              <a:solidFill>
                <a:schemeClr val="bg1">
                  <a:lumMod val="85000"/>
                </a:schemeClr>
              </a:solidFill>
            </a:endParaRPr>
          </a:p>
        </p:txBody>
      </p:sp>
      <p:sp>
        <p:nvSpPr>
          <p:cNvPr id="11" name="Footer Placeholder 20">
            <a:extLst>
              <a:ext uri="{FF2B5EF4-FFF2-40B4-BE49-F238E27FC236}">
                <a16:creationId xmlns:a16="http://schemas.microsoft.com/office/drawing/2014/main" id="{3F21811D-E8FF-3537-762F-AFF895DA3FE7}"/>
              </a:ext>
            </a:extLst>
          </p:cNvPr>
          <p:cNvSpPr>
            <a:spLocks noGrp="1"/>
          </p:cNvSpPr>
          <p:nvPr>
            <p:ph type="ftr" sz="quarter" idx="11"/>
          </p:nvPr>
        </p:nvSpPr>
        <p:spPr>
          <a:xfrm>
            <a:off x="4038600" y="6434260"/>
            <a:ext cx="41148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Civil Space Shortfall Ranking</a:t>
            </a:r>
          </a:p>
        </p:txBody>
      </p:sp>
      <p:sp>
        <p:nvSpPr>
          <p:cNvPr id="13" name="Date Placeholder 15">
            <a:extLst>
              <a:ext uri="{FF2B5EF4-FFF2-40B4-BE49-F238E27FC236}">
                <a16:creationId xmlns:a16="http://schemas.microsoft.com/office/drawing/2014/main" id="{5F9F295B-EBF4-71EC-6F1F-A1C53CFC4E25}"/>
              </a:ext>
            </a:extLst>
          </p:cNvPr>
          <p:cNvSpPr>
            <a:spLocks noGrp="1"/>
          </p:cNvSpPr>
          <p:nvPr>
            <p:ph type="dt" sz="half" idx="10"/>
          </p:nvPr>
        </p:nvSpPr>
        <p:spPr>
          <a:xfrm>
            <a:off x="833426" y="6434259"/>
            <a:ext cx="27432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July 2024</a:t>
            </a:r>
          </a:p>
        </p:txBody>
      </p:sp>
      <p:sp>
        <p:nvSpPr>
          <p:cNvPr id="8" name="Content Placeholder 2">
            <a:extLst>
              <a:ext uri="{FF2B5EF4-FFF2-40B4-BE49-F238E27FC236}">
                <a16:creationId xmlns:a16="http://schemas.microsoft.com/office/drawing/2014/main" id="{7CAA950E-90B8-F4AC-F97F-A8E70223F60E}"/>
              </a:ext>
            </a:extLst>
          </p:cNvPr>
          <p:cNvSpPr>
            <a:spLocks noGrp="1"/>
          </p:cNvSpPr>
          <p:nvPr>
            <p:ph idx="1"/>
          </p:nvPr>
        </p:nvSpPr>
        <p:spPr>
          <a:xfrm>
            <a:off x="414249" y="1180213"/>
            <a:ext cx="11611618" cy="5116416"/>
          </a:xfrm>
        </p:spPr>
        <p:txBody>
          <a:bodyPr vert="horz" lIns="91440" tIns="45720" rIns="91440" bIns="45720" rtlCol="0" anchor="t">
            <a:noAutofit/>
          </a:bodyPr>
          <a:lstStyle/>
          <a:p>
            <a:pPr>
              <a:spcBef>
                <a:spcPts val="600"/>
              </a:spcBef>
            </a:pPr>
            <a:r>
              <a:rPr lang="en-US" sz="1550" b="1" dirty="0">
                <a:solidFill>
                  <a:schemeClr val="tx1">
                    <a:lumMod val="65000"/>
                    <a:lumOff val="35000"/>
                  </a:schemeClr>
                </a:solidFill>
                <a:latin typeface="Arial"/>
                <a:cs typeface="Arial"/>
              </a:rPr>
              <a:t>#1 ranked shortfall in integrated list: Thermal-1618, survive and operate through the lunar night</a:t>
            </a:r>
            <a:endParaRPr lang="en-US" sz="1550" dirty="0">
              <a:solidFill>
                <a:schemeClr val="tx1">
                  <a:lumMod val="65000"/>
                  <a:lumOff val="35000"/>
                </a:schemeClr>
              </a:solidFill>
              <a:latin typeface="Arial"/>
              <a:cs typeface="Arial"/>
            </a:endParaRPr>
          </a:p>
          <a:p>
            <a:pPr lvl="1">
              <a:spcBef>
                <a:spcPts val="600"/>
              </a:spcBef>
            </a:pPr>
            <a:r>
              <a:rPr lang="en-US" sz="1550" dirty="0">
                <a:solidFill>
                  <a:schemeClr val="tx1">
                    <a:lumMod val="65000"/>
                    <a:lumOff val="35000"/>
                  </a:schemeClr>
                </a:solidFill>
                <a:latin typeface="Arial"/>
                <a:cs typeface="Arial"/>
              </a:rPr>
              <a:t>Was in the top 10 across all stakeholder groups</a:t>
            </a:r>
            <a:endParaRPr lang="en-US" sz="1550" dirty="0">
              <a:solidFill>
                <a:schemeClr val="tx1">
                  <a:lumMod val="65000"/>
                  <a:lumOff val="35000"/>
                </a:schemeClr>
              </a:solidFill>
              <a:latin typeface="Aptos" panose="02110004020202020204"/>
              <a:cs typeface="Arial"/>
            </a:endParaRPr>
          </a:p>
          <a:p>
            <a:pPr>
              <a:spcBef>
                <a:spcPts val="600"/>
              </a:spcBef>
            </a:pPr>
            <a:r>
              <a:rPr lang="en-US" sz="1550" b="1" dirty="0">
                <a:solidFill>
                  <a:schemeClr val="tx1">
                    <a:lumMod val="65000"/>
                    <a:lumOff val="35000"/>
                  </a:schemeClr>
                </a:solidFill>
                <a:latin typeface="Arial"/>
                <a:cs typeface="Arial"/>
              </a:rPr>
              <a:t>Agreement across stakeholder groups that the top 5 shortfalls are very important</a:t>
            </a:r>
          </a:p>
          <a:p>
            <a:pPr>
              <a:spcBef>
                <a:spcPts val="600"/>
              </a:spcBef>
            </a:pPr>
            <a:r>
              <a:rPr lang="en-US" sz="1550" b="1" dirty="0">
                <a:solidFill>
                  <a:schemeClr val="tx1">
                    <a:lumMod val="65000"/>
                    <a:lumOff val="35000"/>
                  </a:schemeClr>
                </a:solidFill>
                <a:latin typeface="Arial"/>
                <a:cs typeface="Arial"/>
              </a:rPr>
              <a:t>Relatively broad consensus and support for the top 30 shortfalls</a:t>
            </a:r>
          </a:p>
          <a:p>
            <a:pPr>
              <a:spcBef>
                <a:spcPts val="600"/>
              </a:spcBef>
            </a:pPr>
            <a:r>
              <a:rPr lang="en-US" sz="1550" b="1" dirty="0">
                <a:solidFill>
                  <a:schemeClr val="tx1">
                    <a:lumMod val="65000"/>
                    <a:lumOff val="35000"/>
                  </a:schemeClr>
                </a:solidFill>
                <a:latin typeface="Arial"/>
                <a:cs typeface="Arial"/>
              </a:rPr>
              <a:t>Diverse representation of capability areas in the top 20</a:t>
            </a:r>
          </a:p>
          <a:p>
            <a:pPr lvl="1">
              <a:spcBef>
                <a:spcPts val="600"/>
              </a:spcBef>
            </a:pPr>
            <a:r>
              <a:rPr lang="en-US" sz="1550" dirty="0">
                <a:solidFill>
                  <a:schemeClr val="tx1">
                    <a:lumMod val="65000"/>
                    <a:lumOff val="35000"/>
                  </a:schemeClr>
                </a:solidFill>
                <a:latin typeface="Arial"/>
                <a:cs typeface="Arial"/>
              </a:rPr>
              <a:t>Advanced Habitation Systems (4 entries)</a:t>
            </a:r>
          </a:p>
          <a:p>
            <a:pPr lvl="1">
              <a:spcBef>
                <a:spcPts val="600"/>
              </a:spcBef>
            </a:pPr>
            <a:r>
              <a:rPr lang="en-US" sz="1550" dirty="0">
                <a:solidFill>
                  <a:schemeClr val="tx1">
                    <a:lumMod val="65000"/>
                    <a:lumOff val="35000"/>
                  </a:schemeClr>
                </a:solidFill>
                <a:latin typeface="Arial"/>
                <a:cs typeface="Arial"/>
              </a:rPr>
              <a:t>Autonomous Systems and Robotics (4)</a:t>
            </a:r>
          </a:p>
          <a:p>
            <a:pPr lvl="1">
              <a:spcBef>
                <a:spcPts val="600"/>
              </a:spcBef>
            </a:pPr>
            <a:r>
              <a:rPr lang="en-US" sz="1550" dirty="0">
                <a:solidFill>
                  <a:schemeClr val="tx1">
                    <a:lumMod val="65000"/>
                    <a:lumOff val="35000"/>
                  </a:schemeClr>
                </a:solidFill>
                <a:latin typeface="Arial"/>
                <a:cs typeface="Arial"/>
              </a:rPr>
              <a:t>Communication and Navigation (3)</a:t>
            </a:r>
          </a:p>
          <a:p>
            <a:pPr lvl="1">
              <a:spcBef>
                <a:spcPts val="600"/>
              </a:spcBef>
            </a:pPr>
            <a:r>
              <a:rPr lang="en-US" sz="1550" dirty="0">
                <a:solidFill>
                  <a:schemeClr val="tx1">
                    <a:lumMod val="65000"/>
                    <a:lumOff val="35000"/>
                  </a:schemeClr>
                </a:solidFill>
                <a:latin typeface="Arial"/>
                <a:cs typeface="Arial"/>
              </a:rPr>
              <a:t>Power (2)</a:t>
            </a:r>
          </a:p>
          <a:p>
            <a:pPr lvl="1">
              <a:spcBef>
                <a:spcPts val="600"/>
              </a:spcBef>
            </a:pPr>
            <a:r>
              <a:rPr lang="en-US" sz="1550" dirty="0">
                <a:solidFill>
                  <a:schemeClr val="tx1">
                    <a:lumMod val="65000"/>
                    <a:lumOff val="35000"/>
                  </a:schemeClr>
                </a:solidFill>
                <a:latin typeface="Arial"/>
                <a:cs typeface="Arial"/>
              </a:rPr>
              <a:t>Avionics (2)</a:t>
            </a:r>
          </a:p>
          <a:p>
            <a:pPr lvl="1">
              <a:spcBef>
                <a:spcPts val="600"/>
              </a:spcBef>
            </a:pPr>
            <a:r>
              <a:rPr lang="en-US" sz="1550" dirty="0">
                <a:solidFill>
                  <a:schemeClr val="tx1">
                    <a:lumMod val="65000"/>
                    <a:lumOff val="35000"/>
                  </a:schemeClr>
                </a:solidFill>
                <a:latin typeface="Arial"/>
                <a:cs typeface="Arial"/>
              </a:rPr>
              <a:t>Nuclear Propulsion (2)</a:t>
            </a:r>
          </a:p>
          <a:p>
            <a:pPr marL="457200" lvl="1" indent="0">
              <a:lnSpc>
                <a:spcPct val="100000"/>
              </a:lnSpc>
              <a:spcBef>
                <a:spcPts val="0"/>
              </a:spcBef>
              <a:buNone/>
            </a:pPr>
            <a:endParaRPr lang="en-US" sz="100" dirty="0">
              <a:solidFill>
                <a:schemeClr val="tx1">
                  <a:lumMod val="65000"/>
                  <a:lumOff val="35000"/>
                </a:schemeClr>
              </a:solidFill>
              <a:latin typeface="Arial" panose="020B0604020202020204" pitchFamily="34" charset="0"/>
              <a:cs typeface="Arial" panose="020B0604020202020204" pitchFamily="34" charset="0"/>
            </a:endParaRPr>
          </a:p>
          <a:p>
            <a:pPr>
              <a:spcBef>
                <a:spcPts val="600"/>
              </a:spcBef>
            </a:pPr>
            <a:r>
              <a:rPr lang="en-US" sz="1550" b="1" dirty="0">
                <a:solidFill>
                  <a:schemeClr val="tx1">
                    <a:lumMod val="65000"/>
                    <a:lumOff val="35000"/>
                  </a:schemeClr>
                </a:solidFill>
                <a:latin typeface="Arial"/>
                <a:cs typeface="Arial"/>
              </a:rPr>
              <a:t>Bottom 20 were dominated by Advanced Manufacturing and Non-Nuclear Propulsion capabilities </a:t>
            </a:r>
            <a:endParaRPr lang="en-US" sz="1550" b="1" dirty="0">
              <a:solidFill>
                <a:schemeClr val="tx1">
                  <a:lumMod val="65000"/>
                  <a:lumOff val="35000"/>
                </a:schemeClr>
              </a:solidFill>
              <a:latin typeface="Arial" panose="020B0604020202020204" pitchFamily="34" charset="0"/>
              <a:cs typeface="Arial" panose="020B0604020202020204" pitchFamily="34" charset="0"/>
            </a:endParaRPr>
          </a:p>
          <a:p>
            <a:pPr>
              <a:spcBef>
                <a:spcPts val="600"/>
              </a:spcBef>
            </a:pPr>
            <a:r>
              <a:rPr lang="en-US" sz="1550" b="1" dirty="0">
                <a:solidFill>
                  <a:schemeClr val="tx1">
                    <a:lumMod val="65000"/>
                    <a:lumOff val="35000"/>
                  </a:schemeClr>
                </a:solidFill>
                <a:latin typeface="Arial"/>
                <a:cs typeface="Arial"/>
              </a:rPr>
              <a:t>Majority of Human Exploration and Science top priority shortfalls fall in the aggregate top quartile</a:t>
            </a:r>
          </a:p>
          <a:p>
            <a:pPr lvl="1">
              <a:spcBef>
                <a:spcPts val="600"/>
              </a:spcBef>
            </a:pPr>
            <a:r>
              <a:rPr lang="en-US" sz="1550" dirty="0">
                <a:solidFill>
                  <a:schemeClr val="tx1">
                    <a:lumMod val="65000"/>
                    <a:lumOff val="35000"/>
                  </a:schemeClr>
                </a:solidFill>
                <a:latin typeface="Arial"/>
                <a:cs typeface="Arial"/>
              </a:rPr>
              <a:t>NASA center rankings were mixed in the aggregate top quartile compared to ESDMD and SMD rankings</a:t>
            </a:r>
          </a:p>
          <a:p>
            <a:pPr>
              <a:spcBef>
                <a:spcPts val="600"/>
              </a:spcBef>
            </a:pPr>
            <a:r>
              <a:rPr lang="en-US" sz="1550" b="1" dirty="0">
                <a:solidFill>
                  <a:schemeClr val="tx1">
                    <a:lumMod val="65000"/>
                    <a:lumOff val="35000"/>
                  </a:schemeClr>
                </a:solidFill>
                <a:latin typeface="Arial"/>
                <a:cs typeface="Arial"/>
              </a:rPr>
              <a:t>Beyond the top quartile, the stakeholder priorities are largely mixed and likely align to their interests</a:t>
            </a:r>
          </a:p>
          <a:p>
            <a:pPr lvl="1"/>
            <a:r>
              <a:rPr lang="en-US" sz="1550" dirty="0">
                <a:solidFill>
                  <a:schemeClr val="tx1">
                    <a:lumMod val="65000"/>
                    <a:lumOff val="35000"/>
                  </a:schemeClr>
                </a:solidFill>
                <a:effectLst/>
                <a:latin typeface="Arial" panose="020B0604020202020204" pitchFamily="34" charset="0"/>
                <a:cs typeface="Arial" panose="020B0604020202020204" pitchFamily="34" charset="0"/>
              </a:rPr>
              <a:t>Shortfall rankings within many of the capability areas spanned a large range</a:t>
            </a:r>
          </a:p>
        </p:txBody>
      </p:sp>
      <p:sp>
        <p:nvSpPr>
          <p:cNvPr id="7" name="Text Placeholder 2">
            <a:extLst>
              <a:ext uri="{FF2B5EF4-FFF2-40B4-BE49-F238E27FC236}">
                <a16:creationId xmlns:a16="http://schemas.microsoft.com/office/drawing/2014/main" id="{E2E38E0B-307F-E335-E731-3B8BAE9DA7CC}"/>
              </a:ext>
            </a:extLst>
          </p:cNvPr>
          <p:cNvSpPr txBox="1">
            <a:spLocks noGrp="1"/>
          </p:cNvSpPr>
          <p:nvPr>
            <p:ph type="title" idx="4294967295"/>
          </p:nvPr>
        </p:nvSpPr>
        <p:spPr>
          <a:xfrm>
            <a:off x="331502" y="313258"/>
            <a:ext cx="6211538" cy="5026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5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July 2024 Integrated Ranked Shortfalls Overall Observations</a:t>
            </a:r>
          </a:p>
        </p:txBody>
      </p:sp>
      <p:sp>
        <p:nvSpPr>
          <p:cNvPr id="2" name="TextBox 1">
            <a:extLst>
              <a:ext uri="{FF2B5EF4-FFF2-40B4-BE49-F238E27FC236}">
                <a16:creationId xmlns:a16="http://schemas.microsoft.com/office/drawing/2014/main" id="{30810556-64CC-E1CC-CE02-E8C5C8C19CA1}"/>
              </a:ext>
            </a:extLst>
          </p:cNvPr>
          <p:cNvSpPr txBox="1"/>
          <p:nvPr/>
        </p:nvSpPr>
        <p:spPr>
          <a:xfrm>
            <a:off x="4795295" y="2828835"/>
            <a:ext cx="3990195" cy="1200329"/>
          </a:xfrm>
          <a:prstGeom prst="rect">
            <a:avLst/>
          </a:prstGeom>
          <a:noFill/>
        </p:spPr>
        <p:txBody>
          <a:bodyPr wrap="none" rtlCol="0">
            <a:spAutoFit/>
          </a:bodyPr>
          <a:lstStyle/>
          <a:p>
            <a:pPr marL="742950" lvl="1" indent="-285750">
              <a:spcBef>
                <a:spcPts val="600"/>
              </a:spcBef>
              <a:buFont typeface="Arial" panose="020B0604020202020204" pitchFamily="34" charset="0"/>
              <a:buChar char="•"/>
            </a:pPr>
            <a:r>
              <a:rPr lang="en-US" sz="1550" dirty="0">
                <a:solidFill>
                  <a:schemeClr val="tx1">
                    <a:lumMod val="65000"/>
                    <a:lumOff val="35000"/>
                  </a:schemeClr>
                </a:solidFill>
                <a:latin typeface="Arial"/>
                <a:cs typeface="Arial"/>
              </a:rPr>
              <a:t>Cryogenic Fluid Management (1)</a:t>
            </a:r>
          </a:p>
          <a:p>
            <a:pPr marL="742950" lvl="1" indent="-285750">
              <a:spcBef>
                <a:spcPts val="600"/>
              </a:spcBef>
              <a:buFont typeface="Arial" panose="020B0604020202020204" pitchFamily="34" charset="0"/>
              <a:buChar char="•"/>
            </a:pPr>
            <a:r>
              <a:rPr lang="en-US" sz="1550" dirty="0">
                <a:solidFill>
                  <a:schemeClr val="tx1">
                    <a:lumMod val="65000"/>
                    <a:lumOff val="35000"/>
                  </a:schemeClr>
                </a:solidFill>
                <a:latin typeface="Arial"/>
                <a:cs typeface="Arial"/>
              </a:rPr>
              <a:t>Thermal Management Systems (1)</a:t>
            </a:r>
          </a:p>
          <a:p>
            <a:pPr marL="742950" lvl="1" indent="-285750">
              <a:spcBef>
                <a:spcPts val="600"/>
              </a:spcBef>
              <a:buFont typeface="Arial" panose="020B0604020202020204" pitchFamily="34" charset="0"/>
              <a:buChar char="•"/>
            </a:pPr>
            <a:r>
              <a:rPr lang="en-US" sz="1550" dirty="0">
                <a:solidFill>
                  <a:schemeClr val="tx1">
                    <a:lumMod val="65000"/>
                    <a:lumOff val="35000"/>
                  </a:schemeClr>
                </a:solidFill>
                <a:latin typeface="Arial"/>
                <a:cs typeface="Arial"/>
              </a:rPr>
              <a:t>Sensors and Instruments (1)</a:t>
            </a:r>
          </a:p>
          <a:p>
            <a:pPr marL="285750" indent="-285750">
              <a:buFont typeface="Arial" panose="020B0604020202020204" pitchFamily="34" charset="0"/>
              <a:buChar char="•"/>
            </a:pPr>
            <a:endParaRPr lang="en-US" sz="1550" dirty="0"/>
          </a:p>
        </p:txBody>
      </p:sp>
    </p:spTree>
    <p:extLst>
      <p:ext uri="{BB962C8B-B14F-4D97-AF65-F5344CB8AC3E}">
        <p14:creationId xmlns:p14="http://schemas.microsoft.com/office/powerpoint/2010/main" val="3502025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8">
            <a:extLst>
              <a:ext uri="{FF2B5EF4-FFF2-40B4-BE49-F238E27FC236}">
                <a16:creationId xmlns:a16="http://schemas.microsoft.com/office/drawing/2014/main" id="{09E425A6-344E-06C2-3651-A6189446BD3B}"/>
              </a:ext>
            </a:extLst>
          </p:cNvPr>
          <p:cNvSpPr>
            <a:spLocks noGrp="1"/>
          </p:cNvSpPr>
          <p:nvPr>
            <p:ph type="sldNum" sz="quarter" idx="12"/>
          </p:nvPr>
        </p:nvSpPr>
        <p:spPr>
          <a:xfrm>
            <a:off x="8615374" y="6508691"/>
            <a:ext cx="2743200" cy="365125"/>
          </a:xfrm>
        </p:spPr>
        <p:txBody>
          <a:bodyPr/>
          <a:lstStyle/>
          <a:p>
            <a:fld id="{664A267C-1BD7-074A-8DCB-9E6F36782E39}" type="slidenum">
              <a:rPr lang="en-US" smtClean="0">
                <a:solidFill>
                  <a:schemeClr val="bg1">
                    <a:lumMod val="85000"/>
                  </a:schemeClr>
                </a:solidFill>
              </a:rPr>
              <a:t>11</a:t>
            </a:fld>
            <a:endParaRPr lang="en-US" dirty="0">
              <a:solidFill>
                <a:schemeClr val="bg1">
                  <a:lumMod val="85000"/>
                </a:schemeClr>
              </a:solidFill>
            </a:endParaRPr>
          </a:p>
        </p:txBody>
      </p:sp>
      <p:sp>
        <p:nvSpPr>
          <p:cNvPr id="2" name="Footer Placeholder 20">
            <a:extLst>
              <a:ext uri="{FF2B5EF4-FFF2-40B4-BE49-F238E27FC236}">
                <a16:creationId xmlns:a16="http://schemas.microsoft.com/office/drawing/2014/main" id="{28D7A929-B36F-0E25-4422-0EE931C0966F}"/>
              </a:ext>
            </a:extLst>
          </p:cNvPr>
          <p:cNvSpPr>
            <a:spLocks noGrp="1"/>
          </p:cNvSpPr>
          <p:nvPr>
            <p:ph type="ftr" sz="quarter" idx="11"/>
          </p:nvPr>
        </p:nvSpPr>
        <p:spPr>
          <a:xfrm>
            <a:off x="4038600" y="6508691"/>
            <a:ext cx="41148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Civil Space Shortfall Ranking</a:t>
            </a:r>
          </a:p>
        </p:txBody>
      </p:sp>
      <p:sp>
        <p:nvSpPr>
          <p:cNvPr id="3" name="Date Placeholder 15">
            <a:extLst>
              <a:ext uri="{FF2B5EF4-FFF2-40B4-BE49-F238E27FC236}">
                <a16:creationId xmlns:a16="http://schemas.microsoft.com/office/drawing/2014/main" id="{1639A0C1-4CD5-B0FE-F81E-15A3A79AADDF}"/>
              </a:ext>
            </a:extLst>
          </p:cNvPr>
          <p:cNvSpPr>
            <a:spLocks noGrp="1"/>
          </p:cNvSpPr>
          <p:nvPr>
            <p:ph type="dt" sz="half" idx="10"/>
          </p:nvPr>
        </p:nvSpPr>
        <p:spPr>
          <a:xfrm>
            <a:off x="833426" y="6508690"/>
            <a:ext cx="27432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July 2024</a:t>
            </a:r>
          </a:p>
        </p:txBody>
      </p:sp>
      <p:sp>
        <p:nvSpPr>
          <p:cNvPr id="8" name="Text Placeholder 2">
            <a:extLst>
              <a:ext uri="{FF2B5EF4-FFF2-40B4-BE49-F238E27FC236}">
                <a16:creationId xmlns:a16="http://schemas.microsoft.com/office/drawing/2014/main" id="{ED597B97-5713-44E7-C01A-B856570BFCEC}"/>
              </a:ext>
            </a:extLst>
          </p:cNvPr>
          <p:cNvSpPr txBox="1">
            <a:spLocks noGrp="1"/>
          </p:cNvSpPr>
          <p:nvPr>
            <p:ph type="title" idx="4294967295"/>
          </p:nvPr>
        </p:nvSpPr>
        <p:spPr>
          <a:xfrm>
            <a:off x="331501" y="313258"/>
            <a:ext cx="7358837" cy="5026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0" lang="en-US" sz="25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Integrated </a:t>
            </a:r>
            <a:r>
              <a:rPr lang="en-US" dirty="0"/>
              <a:t>Shortfall Ranking </a:t>
            </a:r>
            <a:r>
              <a:rPr kumimoji="0" lang="en-US" sz="25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(1-30)</a:t>
            </a:r>
          </a:p>
        </p:txBody>
      </p:sp>
      <p:graphicFrame>
        <p:nvGraphicFramePr>
          <p:cNvPr id="12" name="Table 11">
            <a:extLst>
              <a:ext uri="{FF2B5EF4-FFF2-40B4-BE49-F238E27FC236}">
                <a16:creationId xmlns:a16="http://schemas.microsoft.com/office/drawing/2014/main" id="{4BD3C4B2-AFD6-1375-1B60-ADB563520DA0}"/>
              </a:ext>
            </a:extLst>
          </p:cNvPr>
          <p:cNvGraphicFramePr>
            <a:graphicFrameLocks noGrp="1"/>
          </p:cNvGraphicFramePr>
          <p:nvPr>
            <p:extLst>
              <p:ext uri="{D42A27DB-BD31-4B8C-83A1-F6EECF244321}">
                <p14:modId xmlns:p14="http://schemas.microsoft.com/office/powerpoint/2010/main" val="1310317942"/>
              </p:ext>
            </p:extLst>
          </p:nvPr>
        </p:nvGraphicFramePr>
        <p:xfrm>
          <a:off x="331501" y="876364"/>
          <a:ext cx="11430000" cy="5693738"/>
        </p:xfrm>
        <a:graphic>
          <a:graphicData uri="http://schemas.openxmlformats.org/drawingml/2006/table">
            <a:tbl>
              <a:tblPr firstRow="1">
                <a:tableStyleId>{5C22544A-7EE6-4342-B048-85BDC9FD1C3A}</a:tableStyleId>
              </a:tblPr>
              <a:tblGrid>
                <a:gridCol w="914400">
                  <a:extLst>
                    <a:ext uri="{9D8B030D-6E8A-4147-A177-3AD203B41FA5}">
                      <a16:colId xmlns:a16="http://schemas.microsoft.com/office/drawing/2014/main" val="3095521269"/>
                    </a:ext>
                  </a:extLst>
                </a:gridCol>
                <a:gridCol w="914400">
                  <a:extLst>
                    <a:ext uri="{9D8B030D-6E8A-4147-A177-3AD203B41FA5}">
                      <a16:colId xmlns:a16="http://schemas.microsoft.com/office/drawing/2014/main" val="2954059424"/>
                    </a:ext>
                  </a:extLst>
                </a:gridCol>
                <a:gridCol w="7315200">
                  <a:extLst>
                    <a:ext uri="{9D8B030D-6E8A-4147-A177-3AD203B41FA5}">
                      <a16:colId xmlns:a16="http://schemas.microsoft.com/office/drawing/2014/main" val="2839145875"/>
                    </a:ext>
                  </a:extLst>
                </a:gridCol>
                <a:gridCol w="2286000">
                  <a:extLst>
                    <a:ext uri="{9D8B030D-6E8A-4147-A177-3AD203B41FA5}">
                      <a16:colId xmlns:a16="http://schemas.microsoft.com/office/drawing/2014/main" val="3267263100"/>
                    </a:ext>
                  </a:extLst>
                </a:gridCol>
              </a:tblGrid>
              <a:tr h="311766">
                <a:tc>
                  <a:txBody>
                    <a:bodyPr/>
                    <a:lstStyle/>
                    <a:p>
                      <a:pPr algn="ctr" fontAlgn="ctr"/>
                      <a:r>
                        <a:rPr lang="en-US" sz="1000" b="1" u="none" strike="noStrike" dirty="0">
                          <a:solidFill>
                            <a:schemeClr val="bg1"/>
                          </a:solidFill>
                          <a:effectLst/>
                          <a:latin typeface="Arial"/>
                          <a:cs typeface="Arial"/>
                        </a:rPr>
                        <a:t>Integrated  Rank</a:t>
                      </a:r>
                      <a:endParaRPr lang="en-US" sz="1000" b="1" i="0" u="none" strike="noStrike" dirty="0">
                        <a:solidFill>
                          <a:schemeClr val="bg1"/>
                        </a:solidFill>
                        <a:effectLst/>
                        <a:latin typeface="Arial"/>
                        <a:cs typeface="Arial"/>
                      </a:endParaRPr>
                    </a:p>
                  </a:txBody>
                  <a:tcPr marL="7003" marR="7003" marT="7003" marB="0" anchor="ctr">
                    <a:solidFill>
                      <a:srgbClr val="136082"/>
                    </a:solidFill>
                  </a:tcPr>
                </a:tc>
                <a:tc>
                  <a:txBody>
                    <a:bodyPr/>
                    <a:lstStyle/>
                    <a:p>
                      <a:pPr algn="ctr" fontAlgn="ctr"/>
                      <a:r>
                        <a:rPr lang="en-US" sz="1000" b="1" i="0" u="none" strike="noStrike" dirty="0">
                          <a:solidFill>
                            <a:schemeClr val="bg1"/>
                          </a:solidFill>
                          <a:effectLst/>
                          <a:latin typeface="Arial"/>
                          <a:cs typeface="Arial"/>
                        </a:rPr>
                        <a:t>Average Integrated Score</a:t>
                      </a:r>
                    </a:p>
                  </a:txBody>
                  <a:tcPr marL="7003" marR="7003" marT="7003" marB="0" anchor="ctr">
                    <a:solidFill>
                      <a:srgbClr val="136082"/>
                    </a:solidFill>
                  </a:tcPr>
                </a:tc>
                <a:tc>
                  <a:txBody>
                    <a:bodyPr/>
                    <a:lstStyle/>
                    <a:p>
                      <a:pPr algn="ctr" fontAlgn="ctr"/>
                      <a:r>
                        <a:rPr lang="en-US" sz="1000" b="1" u="none" strike="noStrike" dirty="0">
                          <a:solidFill>
                            <a:schemeClr val="bg1"/>
                          </a:solidFill>
                          <a:effectLst/>
                          <a:latin typeface="Arial"/>
                          <a:cs typeface="Arial"/>
                        </a:rPr>
                        <a:t>Shortfall ID</a:t>
                      </a:r>
                      <a:endParaRPr lang="en-US" sz="1000" b="1" i="0" u="none" strike="noStrike" dirty="0">
                        <a:solidFill>
                          <a:schemeClr val="bg1"/>
                        </a:solidFill>
                        <a:effectLst/>
                        <a:latin typeface="Arial"/>
                        <a:cs typeface="Arial"/>
                      </a:endParaRPr>
                    </a:p>
                  </a:txBody>
                  <a:tcPr marL="7003" marR="7003" marT="7003" marB="0" anchor="ctr">
                    <a:solidFill>
                      <a:srgbClr val="136082"/>
                    </a:solidFill>
                  </a:tcPr>
                </a:tc>
                <a:tc>
                  <a:txBody>
                    <a:bodyPr/>
                    <a:lstStyle/>
                    <a:p>
                      <a:pPr algn="ctr" fontAlgn="ctr"/>
                      <a:r>
                        <a:rPr lang="en-US" sz="1000" b="1" u="none" strike="noStrike" dirty="0">
                          <a:solidFill>
                            <a:schemeClr val="bg1"/>
                          </a:solidFill>
                          <a:effectLst/>
                          <a:latin typeface="Arial"/>
                          <a:cs typeface="Arial"/>
                        </a:rPr>
                        <a:t>Category</a:t>
                      </a:r>
                      <a:endParaRPr lang="en-US" sz="1000" b="1" i="0" u="none" strike="noStrike" dirty="0">
                        <a:solidFill>
                          <a:schemeClr val="bg1"/>
                        </a:solidFill>
                        <a:effectLst/>
                        <a:latin typeface="Arial"/>
                        <a:cs typeface="Arial"/>
                      </a:endParaRPr>
                    </a:p>
                  </a:txBody>
                  <a:tcPr marL="7003" marR="7003" marT="7003" marB="0" anchor="ctr">
                    <a:solidFill>
                      <a:srgbClr val="136082"/>
                    </a:solidFill>
                  </a:tcPr>
                </a:tc>
                <a:extLst>
                  <a:ext uri="{0D108BD9-81ED-4DB2-BD59-A6C34878D82A}">
                    <a16:rowId xmlns:a16="http://schemas.microsoft.com/office/drawing/2014/main" val="244675603"/>
                  </a:ext>
                </a:extLst>
              </a:tr>
              <a:tr h="169490">
                <a:tc>
                  <a:txBody>
                    <a:bodyPr/>
                    <a:lstStyle/>
                    <a:p>
                      <a:pPr algn="ctr" fontAlgn="b"/>
                      <a:r>
                        <a:rPr lang="en-US" sz="10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8.1035</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1618: Survive and operate through the lunar night</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Thermal Management Systems</a:t>
                      </a:r>
                    </a:p>
                  </a:txBody>
                  <a:tcPr marL="9525" marR="9525" marT="9525" marB="0" anchor="ctr"/>
                </a:tc>
                <a:extLst>
                  <a:ext uri="{0D108BD9-81ED-4DB2-BD59-A6C34878D82A}">
                    <a16:rowId xmlns:a16="http://schemas.microsoft.com/office/drawing/2014/main" val="3927601268"/>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7.6118</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1596: High Power Energy Generation on Moon and Mars Surfaces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Power</a:t>
                      </a:r>
                    </a:p>
                  </a:txBody>
                  <a:tcPr marL="9525" marR="9525" marT="9525" marB="0" anchor="ctr"/>
                </a:tc>
                <a:extLst>
                  <a:ext uri="{0D108BD9-81ED-4DB2-BD59-A6C34878D82A}">
                    <a16:rowId xmlns:a16="http://schemas.microsoft.com/office/drawing/2014/main" val="477130571"/>
                  </a:ext>
                </a:extLst>
              </a:tr>
              <a:tr h="169490">
                <a:tc>
                  <a:txBody>
                    <a:bodyPr/>
                    <a:lstStyle/>
                    <a:p>
                      <a:pPr algn="ctr" fontAlgn="b"/>
                      <a:r>
                        <a:rPr lang="en-US" sz="1000" b="0" i="0" u="none" strike="noStrike" dirty="0">
                          <a:solidFill>
                            <a:srgbClr val="000000"/>
                          </a:solidFill>
                          <a:effectLst/>
                          <a:latin typeface="Arial" panose="020B0604020202020204" pitchFamily="34" charset="0"/>
                          <a:cs typeface="Arial" panose="020B0604020202020204" pitchFamily="34" charset="0"/>
                        </a:rPr>
                        <a:t>3</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7.4345</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1554: High Performance Onboard Computing to Enable Increasingly Complex Operations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Avionics</a:t>
                      </a:r>
                    </a:p>
                  </a:txBody>
                  <a:tcPr marL="9525" marR="9525" marT="9525" marB="0" anchor="ctr"/>
                </a:tc>
                <a:extLst>
                  <a:ext uri="{0D108BD9-81ED-4DB2-BD59-A6C34878D82A}">
                    <a16:rowId xmlns:a16="http://schemas.microsoft.com/office/drawing/2014/main" val="3140569799"/>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7.3831</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1557: Position, Navigation, and Timing (PNT) for In-Orbit and Surface Applications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Communication and Navigation</a:t>
                      </a:r>
                    </a:p>
                  </a:txBody>
                  <a:tcPr marL="9525" marR="9525" marT="9525" marB="0" anchor="ctr"/>
                </a:tc>
                <a:extLst>
                  <a:ext uri="{0D108BD9-81ED-4DB2-BD59-A6C34878D82A}">
                    <a16:rowId xmlns:a16="http://schemas.microsoft.com/office/drawing/2014/main" val="77813864"/>
                  </a:ext>
                </a:extLst>
              </a:tr>
              <a:tr h="314288">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7.2473</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1545: Robotic Actuation, Subsystem Components, and System Architectures for Long-Duration and Extreme Environment Operation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1072078635"/>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6</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7.2076</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1552: Extreme Environment Avionics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Avionics</a:t>
                      </a:r>
                    </a:p>
                  </a:txBody>
                  <a:tcPr marL="9525" marR="9525" marT="9525" marB="0" anchor="ctr"/>
                </a:tc>
                <a:extLst>
                  <a:ext uri="{0D108BD9-81ED-4DB2-BD59-A6C34878D82A}">
                    <a16:rowId xmlns:a16="http://schemas.microsoft.com/office/drawing/2014/main" val="3111837592"/>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7</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7.1961</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1519: Environmental Monitoring for Habitation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Habitation Systems</a:t>
                      </a:r>
                    </a:p>
                  </a:txBody>
                  <a:tcPr marL="9525" marR="9525" marT="9525" marB="0" anchor="ctr"/>
                </a:tc>
                <a:extLst>
                  <a:ext uri="{0D108BD9-81ED-4DB2-BD59-A6C34878D82A}">
                    <a16:rowId xmlns:a16="http://schemas.microsoft.com/office/drawing/2014/main" val="3133072980"/>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8</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7.1679</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709: Nuclear Electric Propulsion for Human Exploration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Propulsion: Nuclear</a:t>
                      </a:r>
                    </a:p>
                  </a:txBody>
                  <a:tcPr marL="9525" marR="9525" marT="9525" marB="0" anchor="ctr"/>
                </a:tc>
                <a:extLst>
                  <a:ext uri="{0D108BD9-81ED-4DB2-BD59-A6C34878D82A}">
                    <a16:rowId xmlns:a16="http://schemas.microsoft.com/office/drawing/2014/main" val="532845475"/>
                  </a:ext>
                </a:extLst>
              </a:tr>
              <a:tr h="169490">
                <a:tc>
                  <a:txBody>
                    <a:bodyPr/>
                    <a:lstStyle/>
                    <a:p>
                      <a:pPr algn="ctr" fontAlgn="b"/>
                      <a:r>
                        <a:rPr lang="en-US" sz="1000" b="0" i="0" u="none" strike="noStrike" dirty="0">
                          <a:solidFill>
                            <a:srgbClr val="000000"/>
                          </a:solidFill>
                          <a:effectLst/>
                          <a:latin typeface="Arial" panose="020B0604020202020204" pitchFamily="34" charset="0"/>
                          <a:cs typeface="Arial" panose="020B0604020202020204" pitchFamily="34" charset="0"/>
                        </a:rPr>
                        <a:t>9</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7.1145</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1304: Robust, High-Progress-Rate, and Long-Distance Autonomous Surface Mobility</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1210944731"/>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7.0946</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1520: Fire Safety for Habitation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Habitation Systems</a:t>
                      </a:r>
                    </a:p>
                  </a:txBody>
                  <a:tcPr marL="9525" marR="9525" marT="9525" marB="0" anchor="ctr"/>
                </a:tc>
                <a:extLst>
                  <a:ext uri="{0D108BD9-81ED-4DB2-BD59-A6C34878D82A}">
                    <a16:rowId xmlns:a16="http://schemas.microsoft.com/office/drawing/2014/main" val="3241982502"/>
                  </a:ext>
                </a:extLst>
              </a:tr>
              <a:tr h="169490">
                <a:tc>
                  <a:txBody>
                    <a:bodyPr/>
                    <a:lstStyle/>
                    <a:p>
                      <a:pPr algn="ctr" fontAlgn="b"/>
                      <a:r>
                        <a:rPr lang="en-US" sz="1000" b="0" i="0" u="none" strike="noStrike" dirty="0">
                          <a:solidFill>
                            <a:srgbClr val="000000"/>
                          </a:solidFill>
                          <a:effectLst/>
                          <a:latin typeface="Arial" panose="020B0604020202020204" pitchFamily="34" charset="0"/>
                          <a:cs typeface="Arial" panose="020B0604020202020204" pitchFamily="34" charset="0"/>
                        </a:rPr>
                        <a:t>11</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7.0517</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1531: Autonomous Guidance and Navigation for Deep Space Missions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3191283530"/>
                  </a:ext>
                </a:extLst>
              </a:tr>
              <a:tr h="169490">
                <a:tc>
                  <a:txBody>
                    <a:bodyPr/>
                    <a:lstStyle/>
                    <a:p>
                      <a:pPr algn="ctr" fontAlgn="b"/>
                      <a:r>
                        <a:rPr lang="en-US" sz="1000" b="0" i="0" u="none" strike="noStrike" dirty="0">
                          <a:solidFill>
                            <a:srgbClr val="000000"/>
                          </a:solidFill>
                          <a:effectLst/>
                          <a:latin typeface="Arial" panose="020B0604020202020204" pitchFamily="34" charset="0"/>
                          <a:cs typeface="Arial" panose="020B0604020202020204" pitchFamily="34" charset="0"/>
                        </a:rPr>
                        <a:t>12</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7.0449</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1591: Power Management Systems for Long Duration Lunar and Martian Missions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Power</a:t>
                      </a:r>
                    </a:p>
                  </a:txBody>
                  <a:tcPr marL="9525" marR="9525" marT="9525" marB="0" anchor="ctr"/>
                </a:tc>
                <a:extLst>
                  <a:ext uri="{0D108BD9-81ED-4DB2-BD59-A6C34878D82A}">
                    <a16:rowId xmlns:a16="http://schemas.microsoft.com/office/drawing/2014/main" val="2210589700"/>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13</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7.0341</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702: Nuclear Thermal Propulsion for Human Exploration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Propulsion: Nuclear</a:t>
                      </a:r>
                    </a:p>
                  </a:txBody>
                  <a:tcPr marL="9525" marR="9525" marT="9525" marB="0" anchor="ctr"/>
                </a:tc>
                <a:extLst>
                  <a:ext uri="{0D108BD9-81ED-4DB2-BD59-A6C34878D82A}">
                    <a16:rowId xmlns:a16="http://schemas.microsoft.com/office/drawing/2014/main" val="343646537"/>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14</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7.0315</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1559: Deep Space Autonomous Navigation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Communication and Navigation</a:t>
                      </a:r>
                    </a:p>
                  </a:txBody>
                  <a:tcPr marL="9525" marR="9525" marT="9525" marB="0" anchor="ctr"/>
                </a:tc>
                <a:extLst>
                  <a:ext uri="{0D108BD9-81ED-4DB2-BD59-A6C34878D82A}">
                    <a16:rowId xmlns:a16="http://schemas.microsoft.com/office/drawing/2014/main" val="4010605301"/>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15</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6.9684</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1527: Radiation Countermeasures (Crew and Habitat)</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Habitation Systems</a:t>
                      </a:r>
                    </a:p>
                  </a:txBody>
                  <a:tcPr marL="9525" marR="9525" marT="9525" marB="0" anchor="ctr"/>
                </a:tc>
                <a:extLst>
                  <a:ext uri="{0D108BD9-81ED-4DB2-BD59-A6C34878D82A}">
                    <a16:rowId xmlns:a16="http://schemas.microsoft.com/office/drawing/2014/main" val="69365647"/>
                  </a:ext>
                </a:extLst>
              </a:tr>
              <a:tr h="169490">
                <a:tc>
                  <a:txBody>
                    <a:bodyPr/>
                    <a:lstStyle/>
                    <a:p>
                      <a:pPr algn="ctr" fontAlgn="b"/>
                      <a:r>
                        <a:rPr lang="en-US" sz="1000" b="0" i="0" u="none" strike="noStrike" dirty="0">
                          <a:solidFill>
                            <a:srgbClr val="000000"/>
                          </a:solidFill>
                          <a:effectLst/>
                          <a:latin typeface="Arial" panose="020B0604020202020204" pitchFamily="34" charset="0"/>
                          <a:cs typeface="Arial" panose="020B0604020202020204" pitchFamily="34" charset="0"/>
                        </a:rPr>
                        <a:t>16</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6.9478</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1526: Radiation Monitoring and Modeling (Crew and Habitat)</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Habitation Systems</a:t>
                      </a:r>
                    </a:p>
                  </a:txBody>
                  <a:tcPr marL="9525" marR="9525" marT="9525" marB="0" anchor="ctr"/>
                </a:tc>
                <a:extLst>
                  <a:ext uri="{0D108BD9-81ED-4DB2-BD59-A6C34878D82A}">
                    <a16:rowId xmlns:a16="http://schemas.microsoft.com/office/drawing/2014/main" val="1500212349"/>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17</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6.9465</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879: In-space and On-surface, Long-duration Storage of Cryogenic Propellant</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Cryogenic Fluid Management</a:t>
                      </a:r>
                    </a:p>
                  </a:txBody>
                  <a:tcPr marL="9525" marR="9525" marT="9525" marB="0" anchor="ctr"/>
                </a:tc>
                <a:extLst>
                  <a:ext uri="{0D108BD9-81ED-4DB2-BD59-A6C34878D82A}">
                    <a16:rowId xmlns:a16="http://schemas.microsoft.com/office/drawing/2014/main" val="3302771951"/>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18</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6.8425</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1548: Sensing for Autonomous Robotic Operations in Challenging Environmental Conditions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2819592016"/>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19</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6.8039</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1558: High-Rate Communications Across The Lunar Surface</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Communication and Navigation</a:t>
                      </a:r>
                    </a:p>
                  </a:txBody>
                  <a:tcPr marL="9525" marR="9525" marT="9525" marB="0" anchor="ctr"/>
                </a:tc>
                <a:extLst>
                  <a:ext uri="{0D108BD9-81ED-4DB2-BD59-A6C34878D82A}">
                    <a16:rowId xmlns:a16="http://schemas.microsoft.com/office/drawing/2014/main" val="180482760"/>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20</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6.7919</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1626: Advanced Sensor Components: Imaging</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Sensors and Instruments</a:t>
                      </a:r>
                    </a:p>
                  </a:txBody>
                  <a:tcPr marL="9525" marR="9525" marT="9525" marB="0" anchor="ctr"/>
                </a:tc>
                <a:extLst>
                  <a:ext uri="{0D108BD9-81ED-4DB2-BD59-A6C34878D82A}">
                    <a16:rowId xmlns:a16="http://schemas.microsoft.com/office/drawing/2014/main" val="1855057033"/>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21</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6.7837</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792: In-space and On-surface Transfer of Cryogenic Fluids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Cryogenic Fluid Management</a:t>
                      </a:r>
                    </a:p>
                  </a:txBody>
                  <a:tcPr marL="9525" marR="9525" marT="9525" marB="0" anchor="ctr"/>
                </a:tc>
                <a:extLst>
                  <a:ext uri="{0D108BD9-81ED-4DB2-BD59-A6C34878D82A}">
                    <a16:rowId xmlns:a16="http://schemas.microsoft.com/office/drawing/2014/main" val="753458098"/>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22</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6.7199</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1569: High-Mass Mars Entry and Descent Systems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Entry Descent and Landing</a:t>
                      </a:r>
                    </a:p>
                  </a:txBody>
                  <a:tcPr marL="9525" marR="9525" marT="9525" marB="0" anchor="ctr"/>
                </a:tc>
                <a:extLst>
                  <a:ext uri="{0D108BD9-81ED-4DB2-BD59-A6C34878D82A}">
                    <a16:rowId xmlns:a16="http://schemas.microsoft.com/office/drawing/2014/main" val="4174073176"/>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23</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6.7110</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1525: Food and Nutrition for Mars and Sustained Lunar</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Habitation Systems</a:t>
                      </a:r>
                    </a:p>
                  </a:txBody>
                  <a:tcPr marL="9525" marR="9525" marT="9525" marB="0" anchor="ctr"/>
                </a:tc>
                <a:extLst>
                  <a:ext uri="{0D108BD9-81ED-4DB2-BD59-A6C34878D82A}">
                    <a16:rowId xmlns:a16="http://schemas.microsoft.com/office/drawing/2014/main" val="2536730637"/>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24</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6.6953</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1571: Navigation Sensors for Precision Landing</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Entry Descent and Landing</a:t>
                      </a:r>
                    </a:p>
                  </a:txBody>
                  <a:tcPr marL="9525" marR="9525" marT="9525" marB="0" anchor="ctr"/>
                </a:tc>
                <a:extLst>
                  <a:ext uri="{0D108BD9-81ED-4DB2-BD59-A6C34878D82A}">
                    <a16:rowId xmlns:a16="http://schemas.microsoft.com/office/drawing/2014/main" val="3006365177"/>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25</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6.6892</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1573: Terrain Mapping Capabilities for Precision Landing and Hazard Avoidance</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Entry Descent and Landing</a:t>
                      </a:r>
                    </a:p>
                  </a:txBody>
                  <a:tcPr marL="9525" marR="9525" marT="9525" marB="0" anchor="ctr"/>
                </a:tc>
                <a:extLst>
                  <a:ext uri="{0D108BD9-81ED-4DB2-BD59-A6C34878D82A}">
                    <a16:rowId xmlns:a16="http://schemas.microsoft.com/office/drawing/2014/main" val="3564317352"/>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26</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6.6618</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1562: Advanced Algorithms and Computing for Precision Landing</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Entry Descent and Landing</a:t>
                      </a:r>
                    </a:p>
                  </a:txBody>
                  <a:tcPr marL="9525" marR="9525" marT="9525" marB="0" anchor="ctr"/>
                </a:tc>
                <a:extLst>
                  <a:ext uri="{0D108BD9-81ED-4DB2-BD59-A6C34878D82A}">
                    <a16:rowId xmlns:a16="http://schemas.microsoft.com/office/drawing/2014/main" val="774794186"/>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27</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6.5927</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1597: Power for Non-Solar-Illuminated Small Systems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Power</a:t>
                      </a:r>
                    </a:p>
                  </a:txBody>
                  <a:tcPr marL="9525" marR="9525" marT="9525" marB="0" anchor="ctr"/>
                </a:tc>
                <a:extLst>
                  <a:ext uri="{0D108BD9-81ED-4DB2-BD59-A6C34878D82A}">
                    <a16:rowId xmlns:a16="http://schemas.microsoft.com/office/drawing/2014/main" val="3101772496"/>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28</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6.5922</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1568: Entry Modeling and Simulation for EDL Missions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Entry Descent and Landing</a:t>
                      </a:r>
                    </a:p>
                  </a:txBody>
                  <a:tcPr marL="9525" marR="9525" marT="9525" marB="0" anchor="ctr"/>
                </a:tc>
                <a:extLst>
                  <a:ext uri="{0D108BD9-81ED-4DB2-BD59-A6C34878D82A}">
                    <a16:rowId xmlns:a16="http://schemas.microsoft.com/office/drawing/2014/main" val="226303134"/>
                  </a:ext>
                </a:extLst>
              </a:tr>
              <a:tr h="16949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29</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6.5842</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1516: Water and Dormancy Management for Habitation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Habitation Systems</a:t>
                      </a:r>
                    </a:p>
                  </a:txBody>
                  <a:tcPr marL="9525" marR="9525" marT="9525" marB="0" anchor="ctr"/>
                </a:tc>
                <a:extLst>
                  <a:ext uri="{0D108BD9-81ED-4DB2-BD59-A6C34878D82A}">
                    <a16:rowId xmlns:a16="http://schemas.microsoft.com/office/drawing/2014/main" val="3803742893"/>
                  </a:ext>
                </a:extLst>
              </a:tr>
              <a:tr h="169490">
                <a:tc>
                  <a:txBody>
                    <a:bodyPr/>
                    <a:lstStyle/>
                    <a:p>
                      <a:pPr algn="ctr" fontAlgn="b"/>
                      <a:r>
                        <a:rPr lang="en-US" sz="1000" b="0" i="0" u="none" strike="noStrike" dirty="0">
                          <a:solidFill>
                            <a:srgbClr val="000000"/>
                          </a:solidFill>
                          <a:effectLst/>
                          <a:latin typeface="Arial" panose="020B0604020202020204" pitchFamily="34" charset="0"/>
                          <a:cs typeface="Arial" panose="020B0604020202020204" pitchFamily="34" charset="0"/>
                        </a:rPr>
                        <a:t>30</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6.5694</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1524: Crew Medical Care for Mars and Sustained Lunar</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Habitation Systems</a:t>
                      </a:r>
                    </a:p>
                  </a:txBody>
                  <a:tcPr marL="9525" marR="9525" marT="9525" marB="0" anchor="ctr"/>
                </a:tc>
                <a:extLst>
                  <a:ext uri="{0D108BD9-81ED-4DB2-BD59-A6C34878D82A}">
                    <a16:rowId xmlns:a16="http://schemas.microsoft.com/office/drawing/2014/main" val="504318237"/>
                  </a:ext>
                </a:extLst>
              </a:tr>
            </a:tbl>
          </a:graphicData>
        </a:graphic>
      </p:graphicFrame>
      <p:sp>
        <p:nvSpPr>
          <p:cNvPr id="13" name="Rectangle 12">
            <a:extLst>
              <a:ext uri="{FF2B5EF4-FFF2-40B4-BE49-F238E27FC236}">
                <a16:creationId xmlns:a16="http://schemas.microsoft.com/office/drawing/2014/main" id="{19D6318A-C825-EDC0-C11A-85B4D4FC2EA5}"/>
              </a:ext>
            </a:extLst>
          </p:cNvPr>
          <p:cNvSpPr/>
          <p:nvPr/>
        </p:nvSpPr>
        <p:spPr>
          <a:xfrm>
            <a:off x="9986974" y="372988"/>
            <a:ext cx="1742243" cy="383176"/>
          </a:xfrm>
          <a:prstGeom prst="rect">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C00000"/>
                </a:solidFill>
              </a:rPr>
              <a:t>Top 3 in Capability Category</a:t>
            </a:r>
          </a:p>
        </p:txBody>
      </p:sp>
    </p:spTree>
    <p:extLst>
      <p:ext uri="{BB962C8B-B14F-4D97-AF65-F5344CB8AC3E}">
        <p14:creationId xmlns:p14="http://schemas.microsoft.com/office/powerpoint/2010/main" val="3999898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8">
            <a:extLst>
              <a:ext uri="{FF2B5EF4-FFF2-40B4-BE49-F238E27FC236}">
                <a16:creationId xmlns:a16="http://schemas.microsoft.com/office/drawing/2014/main" id="{812B9898-B0A4-EB09-C2D9-BBD36BB34AA1}"/>
              </a:ext>
            </a:extLst>
          </p:cNvPr>
          <p:cNvSpPr>
            <a:spLocks noGrp="1"/>
          </p:cNvSpPr>
          <p:nvPr>
            <p:ph type="sldNum" sz="quarter" idx="12"/>
          </p:nvPr>
        </p:nvSpPr>
        <p:spPr>
          <a:xfrm>
            <a:off x="8615374" y="6434260"/>
            <a:ext cx="2743200" cy="365125"/>
          </a:xfrm>
        </p:spPr>
        <p:txBody>
          <a:bodyPr/>
          <a:lstStyle/>
          <a:p>
            <a:fld id="{664A267C-1BD7-074A-8DCB-9E6F36782E39}" type="slidenum">
              <a:rPr lang="en-US" smtClean="0">
                <a:solidFill>
                  <a:schemeClr val="bg1">
                    <a:lumMod val="85000"/>
                  </a:schemeClr>
                </a:solidFill>
              </a:rPr>
              <a:t>12</a:t>
            </a:fld>
            <a:endParaRPr lang="en-US" dirty="0">
              <a:solidFill>
                <a:schemeClr val="bg1">
                  <a:lumMod val="85000"/>
                </a:schemeClr>
              </a:solidFill>
            </a:endParaRPr>
          </a:p>
        </p:txBody>
      </p:sp>
      <p:sp>
        <p:nvSpPr>
          <p:cNvPr id="3" name="Footer Placeholder 20">
            <a:extLst>
              <a:ext uri="{FF2B5EF4-FFF2-40B4-BE49-F238E27FC236}">
                <a16:creationId xmlns:a16="http://schemas.microsoft.com/office/drawing/2014/main" id="{536B1274-D0BA-B5B4-4503-ABE990605DFD}"/>
              </a:ext>
            </a:extLst>
          </p:cNvPr>
          <p:cNvSpPr>
            <a:spLocks noGrp="1"/>
          </p:cNvSpPr>
          <p:nvPr>
            <p:ph type="ftr" sz="quarter" idx="11"/>
          </p:nvPr>
        </p:nvSpPr>
        <p:spPr>
          <a:xfrm>
            <a:off x="4038600" y="6434260"/>
            <a:ext cx="41148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Civil Space Shortfall Ranking</a:t>
            </a:r>
          </a:p>
        </p:txBody>
      </p:sp>
      <p:sp>
        <p:nvSpPr>
          <p:cNvPr id="5" name="Date Placeholder 15">
            <a:extLst>
              <a:ext uri="{FF2B5EF4-FFF2-40B4-BE49-F238E27FC236}">
                <a16:creationId xmlns:a16="http://schemas.microsoft.com/office/drawing/2014/main" id="{7DF5AE36-B854-3AF7-DDDA-D51AE398C338}"/>
              </a:ext>
            </a:extLst>
          </p:cNvPr>
          <p:cNvSpPr>
            <a:spLocks noGrp="1"/>
          </p:cNvSpPr>
          <p:nvPr>
            <p:ph type="dt" sz="half" idx="10"/>
          </p:nvPr>
        </p:nvSpPr>
        <p:spPr>
          <a:xfrm>
            <a:off x="833426" y="6434259"/>
            <a:ext cx="27432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July 2024</a:t>
            </a:r>
          </a:p>
        </p:txBody>
      </p:sp>
      <p:graphicFrame>
        <p:nvGraphicFramePr>
          <p:cNvPr id="14" name="Table 13">
            <a:extLst>
              <a:ext uri="{FF2B5EF4-FFF2-40B4-BE49-F238E27FC236}">
                <a16:creationId xmlns:a16="http://schemas.microsoft.com/office/drawing/2014/main" id="{6B3DAC1D-87F8-492E-B1CD-A79BF5C8D832}"/>
              </a:ext>
            </a:extLst>
          </p:cNvPr>
          <p:cNvGraphicFramePr>
            <a:graphicFrameLocks noGrp="1"/>
          </p:cNvGraphicFramePr>
          <p:nvPr>
            <p:extLst>
              <p:ext uri="{D42A27DB-BD31-4B8C-83A1-F6EECF244321}">
                <p14:modId xmlns:p14="http://schemas.microsoft.com/office/powerpoint/2010/main" val="2552650854"/>
              </p:ext>
            </p:extLst>
          </p:nvPr>
        </p:nvGraphicFramePr>
        <p:xfrm>
          <a:off x="331501" y="876364"/>
          <a:ext cx="11430000" cy="5549503"/>
        </p:xfrm>
        <a:graphic>
          <a:graphicData uri="http://schemas.openxmlformats.org/drawingml/2006/table">
            <a:tbl>
              <a:tblPr firstRow="1">
                <a:tableStyleId>{5C22544A-7EE6-4342-B048-85BDC9FD1C3A}</a:tableStyleId>
              </a:tblPr>
              <a:tblGrid>
                <a:gridCol w="914400">
                  <a:extLst>
                    <a:ext uri="{9D8B030D-6E8A-4147-A177-3AD203B41FA5}">
                      <a16:colId xmlns:a16="http://schemas.microsoft.com/office/drawing/2014/main" val="3095521269"/>
                    </a:ext>
                  </a:extLst>
                </a:gridCol>
                <a:gridCol w="914400">
                  <a:extLst>
                    <a:ext uri="{9D8B030D-6E8A-4147-A177-3AD203B41FA5}">
                      <a16:colId xmlns:a16="http://schemas.microsoft.com/office/drawing/2014/main" val="3403015014"/>
                    </a:ext>
                  </a:extLst>
                </a:gridCol>
                <a:gridCol w="7315200">
                  <a:extLst>
                    <a:ext uri="{9D8B030D-6E8A-4147-A177-3AD203B41FA5}">
                      <a16:colId xmlns:a16="http://schemas.microsoft.com/office/drawing/2014/main" val="2839145875"/>
                    </a:ext>
                  </a:extLst>
                </a:gridCol>
                <a:gridCol w="2286000">
                  <a:extLst>
                    <a:ext uri="{9D8B030D-6E8A-4147-A177-3AD203B41FA5}">
                      <a16:colId xmlns:a16="http://schemas.microsoft.com/office/drawing/2014/main" val="3267263100"/>
                    </a:ext>
                  </a:extLst>
                </a:gridCol>
              </a:tblGrid>
              <a:tr h="18081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1" u="none" strike="noStrike" dirty="0">
                          <a:solidFill>
                            <a:schemeClr val="bg1"/>
                          </a:solidFill>
                          <a:effectLst/>
                          <a:latin typeface="Arial"/>
                          <a:cs typeface="Arial"/>
                        </a:rPr>
                        <a:t>Integrated Rank</a:t>
                      </a:r>
                      <a:endParaRPr lang="en-US" sz="1000" b="1" i="0" u="none" strike="noStrike" dirty="0">
                        <a:solidFill>
                          <a:schemeClr val="bg1"/>
                        </a:solidFill>
                        <a:effectLst/>
                        <a:latin typeface="Arial"/>
                        <a:cs typeface="Arial"/>
                      </a:endParaRPr>
                    </a:p>
                  </a:txBody>
                  <a:tcPr marL="7003" marR="7003" marT="7003" marB="0" anchor="ctr">
                    <a:solidFill>
                      <a:srgbClr val="13608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1" i="0" u="none" strike="noStrike" dirty="0">
                          <a:solidFill>
                            <a:schemeClr val="bg1"/>
                          </a:solidFill>
                          <a:effectLst/>
                          <a:latin typeface="Arial"/>
                          <a:cs typeface="Arial"/>
                        </a:rPr>
                        <a:t>Average Integrated Score</a:t>
                      </a:r>
                    </a:p>
                  </a:txBody>
                  <a:tcPr marL="7003" marR="7003" marT="7003" marB="0" anchor="ctr">
                    <a:solidFill>
                      <a:srgbClr val="136082"/>
                    </a:solidFill>
                  </a:tcPr>
                </a:tc>
                <a:tc>
                  <a:txBody>
                    <a:bodyPr/>
                    <a:lstStyle/>
                    <a:p>
                      <a:pPr algn="ctr" fontAlgn="ctr"/>
                      <a:r>
                        <a:rPr lang="en-US" sz="1000" b="1" u="none" strike="noStrike" dirty="0">
                          <a:solidFill>
                            <a:schemeClr val="bg1"/>
                          </a:solidFill>
                          <a:effectLst/>
                          <a:latin typeface="Arial"/>
                          <a:cs typeface="Arial"/>
                        </a:rPr>
                        <a:t>Shortfall ID</a:t>
                      </a:r>
                      <a:endParaRPr lang="en-US" sz="1000" b="1" i="0" u="none" strike="noStrike" dirty="0">
                        <a:solidFill>
                          <a:schemeClr val="bg1"/>
                        </a:solidFill>
                        <a:effectLst/>
                        <a:latin typeface="Arial"/>
                        <a:cs typeface="Arial"/>
                      </a:endParaRPr>
                    </a:p>
                  </a:txBody>
                  <a:tcPr marL="7003" marR="7003" marT="7003" marB="0" anchor="ctr">
                    <a:solidFill>
                      <a:srgbClr val="136082"/>
                    </a:solidFill>
                  </a:tcPr>
                </a:tc>
                <a:tc>
                  <a:txBody>
                    <a:bodyPr/>
                    <a:lstStyle/>
                    <a:p>
                      <a:pPr algn="ctr" fontAlgn="ctr"/>
                      <a:r>
                        <a:rPr lang="en-US" sz="1000" b="1" u="none" strike="noStrike" dirty="0">
                          <a:solidFill>
                            <a:schemeClr val="bg1"/>
                          </a:solidFill>
                          <a:effectLst/>
                          <a:latin typeface="Arial"/>
                          <a:cs typeface="Arial"/>
                        </a:rPr>
                        <a:t>Category</a:t>
                      </a:r>
                      <a:endParaRPr lang="en-US" sz="1000" b="1" i="0" u="none" strike="noStrike" dirty="0">
                        <a:solidFill>
                          <a:schemeClr val="bg1"/>
                        </a:solidFill>
                        <a:effectLst/>
                        <a:latin typeface="Arial"/>
                        <a:cs typeface="Arial"/>
                      </a:endParaRPr>
                    </a:p>
                  </a:txBody>
                  <a:tcPr marL="7003" marR="7003" marT="7003" marB="0" anchor="ctr">
                    <a:solidFill>
                      <a:srgbClr val="136082"/>
                    </a:solidFill>
                  </a:tcPr>
                </a:tc>
                <a:extLst>
                  <a:ext uri="{0D108BD9-81ED-4DB2-BD59-A6C34878D82A}">
                    <a16:rowId xmlns:a16="http://schemas.microsoft.com/office/drawing/2014/main" val="244675603"/>
                  </a:ext>
                </a:extLst>
              </a:tr>
              <a:tr h="169510">
                <a:tc>
                  <a:txBody>
                    <a:bodyPr/>
                    <a:lstStyle/>
                    <a:p>
                      <a:pPr algn="ctr" fontAlgn="b"/>
                      <a:r>
                        <a:rPr lang="en-US" sz="1000" b="0" i="0" u="none" strike="noStrike" dirty="0">
                          <a:solidFill>
                            <a:srgbClr val="000000"/>
                          </a:solidFill>
                          <a:effectLst/>
                          <a:latin typeface="Arial"/>
                          <a:cs typeface="Arial"/>
                        </a:rPr>
                        <a:t>31</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6.5659</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1546: Robotic Mobile Manipulation for Autonomous Large-Scale Logistics, Payload Handling, and Surface Transport</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3927601268"/>
                  </a:ext>
                </a:extLst>
              </a:tr>
              <a:tr h="169510">
                <a:tc>
                  <a:txBody>
                    <a:bodyPr/>
                    <a:lstStyle/>
                    <a:p>
                      <a:pPr algn="ctr" fontAlgn="b"/>
                      <a:r>
                        <a:rPr lang="en-US" sz="1000" b="0" i="0" u="none" strike="noStrike">
                          <a:solidFill>
                            <a:srgbClr val="000000"/>
                          </a:solidFill>
                          <a:effectLst/>
                          <a:latin typeface="Arial"/>
                          <a:cs typeface="Arial"/>
                        </a:rPr>
                        <a:t>32</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6.4985</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1592: High Power, Long Distance Energy Transmission Across Distributed Surface Assets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Power</a:t>
                      </a:r>
                    </a:p>
                  </a:txBody>
                  <a:tcPr marL="9525" marR="9525" marT="9525" marB="0" anchor="ctr"/>
                </a:tc>
                <a:extLst>
                  <a:ext uri="{0D108BD9-81ED-4DB2-BD59-A6C34878D82A}">
                    <a16:rowId xmlns:a16="http://schemas.microsoft.com/office/drawing/2014/main" val="477130571"/>
                  </a:ext>
                </a:extLst>
              </a:tr>
              <a:tr h="169510">
                <a:tc>
                  <a:txBody>
                    <a:bodyPr/>
                    <a:lstStyle/>
                    <a:p>
                      <a:pPr algn="ctr" fontAlgn="b"/>
                      <a:r>
                        <a:rPr lang="en-US" sz="1000" b="0" i="0" u="none" strike="noStrike" dirty="0">
                          <a:solidFill>
                            <a:srgbClr val="000000"/>
                          </a:solidFill>
                          <a:effectLst/>
                          <a:latin typeface="Arial"/>
                          <a:cs typeface="Arial"/>
                        </a:rPr>
                        <a:t>33</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6.4521</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1542: Metrics and Processes for Establishing Trust and Certifying the Trustworthiness of Autonomous Systems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3140569799"/>
                  </a:ext>
                </a:extLst>
              </a:tr>
              <a:tr h="169510">
                <a:tc>
                  <a:txBody>
                    <a:bodyPr/>
                    <a:lstStyle/>
                    <a:p>
                      <a:pPr algn="ctr" fontAlgn="b"/>
                      <a:r>
                        <a:rPr lang="en-US" sz="1000" b="0" i="0" u="none" strike="noStrike" dirty="0">
                          <a:solidFill>
                            <a:srgbClr val="000000"/>
                          </a:solidFill>
                          <a:effectLst/>
                          <a:latin typeface="Arial"/>
                          <a:cs typeface="Arial"/>
                        </a:rPr>
                        <a:t>34</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6.4434</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1390: Power and Data Transfer in Dusty Environments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Power</a:t>
                      </a:r>
                    </a:p>
                  </a:txBody>
                  <a:tcPr marL="9525" marR="9525" marT="9525" marB="0" anchor="ctr"/>
                </a:tc>
                <a:extLst>
                  <a:ext uri="{0D108BD9-81ED-4DB2-BD59-A6C34878D82A}">
                    <a16:rowId xmlns:a16="http://schemas.microsoft.com/office/drawing/2014/main" val="77813864"/>
                  </a:ext>
                </a:extLst>
              </a:tr>
              <a:tr h="169510">
                <a:tc>
                  <a:txBody>
                    <a:bodyPr/>
                    <a:lstStyle/>
                    <a:p>
                      <a:pPr algn="ctr" fontAlgn="b"/>
                      <a:r>
                        <a:rPr lang="en-US" sz="1000" b="0" i="0" u="none" strike="noStrike">
                          <a:solidFill>
                            <a:srgbClr val="000000"/>
                          </a:solidFill>
                          <a:effectLst/>
                          <a:latin typeface="Arial"/>
                          <a:cs typeface="Arial"/>
                        </a:rPr>
                        <a:t>35</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6.4170</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1532: Autonomous Planning, Scheduling, and Decision-Support to Enable Sustained Earth-Independent Missions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1072078635"/>
                  </a:ext>
                </a:extLst>
              </a:tr>
              <a:tr h="169510">
                <a:tc>
                  <a:txBody>
                    <a:bodyPr/>
                    <a:lstStyle/>
                    <a:p>
                      <a:pPr algn="ctr" fontAlgn="b"/>
                      <a:r>
                        <a:rPr lang="en-US" sz="1000" b="0" i="0" u="none" strike="noStrike" dirty="0">
                          <a:solidFill>
                            <a:srgbClr val="000000"/>
                          </a:solidFill>
                          <a:effectLst/>
                          <a:latin typeface="Arial"/>
                          <a:cs typeface="Arial"/>
                        </a:rPr>
                        <a:t>36</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6.4155</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610: Solar Electric Propulsion - High Specific Impulse</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Propulsion: Non Nuclear</a:t>
                      </a:r>
                    </a:p>
                  </a:txBody>
                  <a:tcPr marL="9525" marR="9525" marT="9525" marB="0" anchor="ctr"/>
                </a:tc>
                <a:extLst>
                  <a:ext uri="{0D108BD9-81ED-4DB2-BD59-A6C34878D82A}">
                    <a16:rowId xmlns:a16="http://schemas.microsoft.com/office/drawing/2014/main" val="3111837592"/>
                  </a:ext>
                </a:extLst>
              </a:tr>
              <a:tr h="169510">
                <a:tc>
                  <a:txBody>
                    <a:bodyPr/>
                    <a:lstStyle/>
                    <a:p>
                      <a:pPr algn="ctr" fontAlgn="b"/>
                      <a:r>
                        <a:rPr lang="en-US" sz="1000" b="0" i="0" u="none" strike="noStrike" dirty="0">
                          <a:solidFill>
                            <a:srgbClr val="000000"/>
                          </a:solidFill>
                          <a:effectLst/>
                          <a:latin typeface="Arial"/>
                          <a:cs typeface="Arial"/>
                        </a:rPr>
                        <a:t>37</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6.3832</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1563: Aerocapture for Spacecraft Deceleration and Orbit Insertion </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Entry Descent and Landing</a:t>
                      </a:r>
                    </a:p>
                  </a:txBody>
                  <a:tcPr marL="9525" marR="9525" marT="9525" marB="0" anchor="ctr"/>
                </a:tc>
                <a:extLst>
                  <a:ext uri="{0D108BD9-81ED-4DB2-BD59-A6C34878D82A}">
                    <a16:rowId xmlns:a16="http://schemas.microsoft.com/office/drawing/2014/main" val="3133072980"/>
                  </a:ext>
                </a:extLst>
              </a:tr>
              <a:tr h="169510">
                <a:tc>
                  <a:txBody>
                    <a:bodyPr/>
                    <a:lstStyle/>
                    <a:p>
                      <a:pPr algn="ctr" fontAlgn="b"/>
                      <a:r>
                        <a:rPr lang="en-US" sz="1000" b="0" i="0" u="none" strike="noStrike" dirty="0">
                          <a:solidFill>
                            <a:srgbClr val="000000"/>
                          </a:solidFill>
                          <a:effectLst/>
                          <a:latin typeface="Arial"/>
                          <a:cs typeface="Arial"/>
                        </a:rPr>
                        <a:t>38</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6.3135</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1560: High-Rate Deep Space Communications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Communication and Navigation</a:t>
                      </a:r>
                    </a:p>
                  </a:txBody>
                  <a:tcPr marL="9525" marR="9525" marT="9525" marB="0" anchor="ctr"/>
                </a:tc>
                <a:extLst>
                  <a:ext uri="{0D108BD9-81ED-4DB2-BD59-A6C34878D82A}">
                    <a16:rowId xmlns:a16="http://schemas.microsoft.com/office/drawing/2014/main" val="532845475"/>
                  </a:ext>
                </a:extLst>
              </a:tr>
              <a:tr h="169510">
                <a:tc>
                  <a:txBody>
                    <a:bodyPr/>
                    <a:lstStyle/>
                    <a:p>
                      <a:pPr algn="ctr" fontAlgn="b"/>
                      <a:r>
                        <a:rPr lang="en-US" sz="1000" b="0" i="0" u="none" strike="noStrike">
                          <a:solidFill>
                            <a:srgbClr val="000000"/>
                          </a:solidFill>
                          <a:effectLst/>
                          <a:latin typeface="Arial"/>
                          <a:cs typeface="Arial"/>
                        </a:rPr>
                        <a:t>39</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6.3088</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1194: Prediction Modeling of Cryogenic Fluid Dynamics and Operations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Cryogenic Fluid Management</a:t>
                      </a:r>
                    </a:p>
                  </a:txBody>
                  <a:tcPr marL="9525" marR="9525" marT="9525" marB="0" anchor="ctr"/>
                </a:tc>
                <a:extLst>
                  <a:ext uri="{0D108BD9-81ED-4DB2-BD59-A6C34878D82A}">
                    <a16:rowId xmlns:a16="http://schemas.microsoft.com/office/drawing/2014/main" val="1210944731"/>
                  </a:ext>
                </a:extLst>
              </a:tr>
              <a:tr h="169510">
                <a:tc>
                  <a:txBody>
                    <a:bodyPr/>
                    <a:lstStyle/>
                    <a:p>
                      <a:pPr algn="ctr" fontAlgn="b"/>
                      <a:r>
                        <a:rPr lang="en-US" sz="1000" b="0" i="0" u="none" strike="noStrike" dirty="0">
                          <a:solidFill>
                            <a:srgbClr val="000000"/>
                          </a:solidFill>
                          <a:effectLst/>
                          <a:latin typeface="Arial"/>
                          <a:cs typeface="Arial"/>
                        </a:rPr>
                        <a:t>40</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6.2932</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498: Broad and dependable supply chain for space-qualified robotic hardware, electronics, and associated software</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ISAM and RPOC</a:t>
                      </a:r>
                    </a:p>
                  </a:txBody>
                  <a:tcPr marL="9525" marR="9525" marT="9525" marB="0" anchor="ctr"/>
                </a:tc>
                <a:extLst>
                  <a:ext uri="{0D108BD9-81ED-4DB2-BD59-A6C34878D82A}">
                    <a16:rowId xmlns:a16="http://schemas.microsoft.com/office/drawing/2014/main" val="3241982502"/>
                  </a:ext>
                </a:extLst>
              </a:tr>
              <a:tr h="169510">
                <a:tc>
                  <a:txBody>
                    <a:bodyPr/>
                    <a:lstStyle/>
                    <a:p>
                      <a:pPr algn="ctr" fontAlgn="b"/>
                      <a:r>
                        <a:rPr lang="en-US" sz="1000" b="0" i="0" u="none" strike="noStrike">
                          <a:solidFill>
                            <a:srgbClr val="000000"/>
                          </a:solidFill>
                          <a:effectLst/>
                          <a:latin typeface="Arial"/>
                          <a:cs typeface="Arial"/>
                        </a:rPr>
                        <a:t>41</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6.2747</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1430: Small Spacecraft Propulsion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Small Spacecraft</a:t>
                      </a:r>
                    </a:p>
                  </a:txBody>
                  <a:tcPr marL="9525" marR="9525" marT="9525" marB="0" anchor="ctr"/>
                </a:tc>
                <a:extLst>
                  <a:ext uri="{0D108BD9-81ED-4DB2-BD59-A6C34878D82A}">
                    <a16:rowId xmlns:a16="http://schemas.microsoft.com/office/drawing/2014/main" val="3191283530"/>
                  </a:ext>
                </a:extLst>
              </a:tr>
              <a:tr h="169510">
                <a:tc>
                  <a:txBody>
                    <a:bodyPr/>
                    <a:lstStyle/>
                    <a:p>
                      <a:pPr algn="ctr" fontAlgn="b"/>
                      <a:r>
                        <a:rPr lang="en-US" sz="1000" b="0" i="0" u="none" strike="noStrike">
                          <a:solidFill>
                            <a:srgbClr val="000000"/>
                          </a:solidFill>
                          <a:effectLst/>
                          <a:latin typeface="Arial"/>
                          <a:cs typeface="Arial"/>
                        </a:rPr>
                        <a:t>42</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6.2668</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1588: Protect Earth from Destructive Natural Impacts (Planetary Defense)</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Miscellaneous</a:t>
                      </a:r>
                    </a:p>
                  </a:txBody>
                  <a:tcPr marL="9525" marR="9525" marT="9525" marB="0" anchor="ctr"/>
                </a:tc>
                <a:extLst>
                  <a:ext uri="{0D108BD9-81ED-4DB2-BD59-A6C34878D82A}">
                    <a16:rowId xmlns:a16="http://schemas.microsoft.com/office/drawing/2014/main" val="2210589700"/>
                  </a:ext>
                </a:extLst>
              </a:tr>
              <a:tr h="169510">
                <a:tc>
                  <a:txBody>
                    <a:bodyPr/>
                    <a:lstStyle/>
                    <a:p>
                      <a:pPr algn="ctr" fontAlgn="b"/>
                      <a:r>
                        <a:rPr lang="en-US" sz="1000" b="0" i="0" u="none" strike="noStrike" dirty="0">
                          <a:solidFill>
                            <a:srgbClr val="000000"/>
                          </a:solidFill>
                          <a:effectLst/>
                          <a:latin typeface="Arial"/>
                          <a:cs typeface="Arial"/>
                        </a:rPr>
                        <a:t>43</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6.2439</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1565: Assessment and Validation Capabilities for Integrated Precision Landing Systems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Entry Descent and Landing</a:t>
                      </a:r>
                    </a:p>
                  </a:txBody>
                  <a:tcPr marL="9525" marR="9525" marT="9525" marB="0" anchor="ctr"/>
                </a:tc>
                <a:extLst>
                  <a:ext uri="{0D108BD9-81ED-4DB2-BD59-A6C34878D82A}">
                    <a16:rowId xmlns:a16="http://schemas.microsoft.com/office/drawing/2014/main" val="343646537"/>
                  </a:ext>
                </a:extLst>
              </a:tr>
              <a:tr h="169510">
                <a:tc>
                  <a:txBody>
                    <a:bodyPr/>
                    <a:lstStyle/>
                    <a:p>
                      <a:pPr algn="ctr" fontAlgn="b"/>
                      <a:r>
                        <a:rPr lang="en-US" sz="1000" b="0" i="0" u="none" strike="noStrike" dirty="0">
                          <a:solidFill>
                            <a:srgbClr val="000000"/>
                          </a:solidFill>
                          <a:effectLst/>
                          <a:latin typeface="Arial"/>
                          <a:cs typeface="Arial"/>
                        </a:rPr>
                        <a:t>44</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6.2410</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1608: Surface-based lunar logistics management for near/mid-term missions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Surface Systems</a:t>
                      </a:r>
                    </a:p>
                  </a:txBody>
                  <a:tcPr marL="9525" marR="9525" marT="9525" marB="0" anchor="ctr"/>
                </a:tc>
                <a:extLst>
                  <a:ext uri="{0D108BD9-81ED-4DB2-BD59-A6C34878D82A}">
                    <a16:rowId xmlns:a16="http://schemas.microsoft.com/office/drawing/2014/main" val="4010605301"/>
                  </a:ext>
                </a:extLst>
              </a:tr>
              <a:tr h="169510">
                <a:tc>
                  <a:txBody>
                    <a:bodyPr/>
                    <a:lstStyle/>
                    <a:p>
                      <a:pPr algn="ctr" fontAlgn="b"/>
                      <a:r>
                        <a:rPr lang="en-US" sz="1000" b="0" i="0" u="none" strike="noStrike" dirty="0">
                          <a:solidFill>
                            <a:srgbClr val="000000"/>
                          </a:solidFill>
                          <a:effectLst/>
                          <a:latin typeface="Arial"/>
                          <a:cs typeface="Arial"/>
                        </a:rPr>
                        <a:t>45</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6.2297</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1610: Surface-based food management for sustained lunar evolution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Surface Systems</a:t>
                      </a:r>
                    </a:p>
                  </a:txBody>
                  <a:tcPr marL="9525" marR="9525" marT="9525" marB="0" anchor="ctr"/>
                </a:tc>
                <a:extLst>
                  <a:ext uri="{0D108BD9-81ED-4DB2-BD59-A6C34878D82A}">
                    <a16:rowId xmlns:a16="http://schemas.microsoft.com/office/drawing/2014/main" val="69365647"/>
                  </a:ext>
                </a:extLst>
              </a:tr>
              <a:tr h="169510">
                <a:tc>
                  <a:txBody>
                    <a:bodyPr/>
                    <a:lstStyle/>
                    <a:p>
                      <a:pPr algn="ctr" fontAlgn="b"/>
                      <a:r>
                        <a:rPr lang="en-US" sz="1000" b="0" i="0" u="none" strike="noStrike" dirty="0">
                          <a:solidFill>
                            <a:srgbClr val="000000"/>
                          </a:solidFill>
                          <a:effectLst/>
                          <a:latin typeface="Arial"/>
                          <a:cs typeface="Arial"/>
                        </a:rPr>
                        <a:t>46</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6.2273</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361: Surface Mating Mechanisms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ISAM and RPOC</a:t>
                      </a:r>
                    </a:p>
                  </a:txBody>
                  <a:tcPr marL="9525" marR="9525" marT="9525" marB="0" anchor="ctr"/>
                </a:tc>
                <a:extLst>
                  <a:ext uri="{0D108BD9-81ED-4DB2-BD59-A6C34878D82A}">
                    <a16:rowId xmlns:a16="http://schemas.microsoft.com/office/drawing/2014/main" val="1500212349"/>
                  </a:ext>
                </a:extLst>
              </a:tr>
              <a:tr h="169510">
                <a:tc>
                  <a:txBody>
                    <a:bodyPr/>
                    <a:lstStyle/>
                    <a:p>
                      <a:pPr algn="ctr" fontAlgn="b"/>
                      <a:r>
                        <a:rPr lang="en-US" sz="1000" b="0" i="0" u="none" strike="noStrike" dirty="0">
                          <a:solidFill>
                            <a:srgbClr val="000000"/>
                          </a:solidFill>
                          <a:effectLst/>
                          <a:latin typeface="Arial"/>
                          <a:cs typeface="Arial"/>
                        </a:rPr>
                        <a:t>47</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6.2202</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844: Passive Dust Mitigation Technologies for Diverse Applications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Dust Mitigation</a:t>
                      </a:r>
                    </a:p>
                  </a:txBody>
                  <a:tcPr marL="9525" marR="9525" marT="9525" marB="0" anchor="ctr"/>
                </a:tc>
                <a:extLst>
                  <a:ext uri="{0D108BD9-81ED-4DB2-BD59-A6C34878D82A}">
                    <a16:rowId xmlns:a16="http://schemas.microsoft.com/office/drawing/2014/main" val="3302771951"/>
                  </a:ext>
                </a:extLst>
              </a:tr>
              <a:tr h="169510">
                <a:tc>
                  <a:txBody>
                    <a:bodyPr/>
                    <a:lstStyle/>
                    <a:p>
                      <a:pPr algn="ctr" fontAlgn="b"/>
                      <a:r>
                        <a:rPr lang="en-US" sz="1000" b="0" i="0" u="none" strike="noStrike" dirty="0">
                          <a:solidFill>
                            <a:srgbClr val="000000"/>
                          </a:solidFill>
                          <a:effectLst/>
                          <a:latin typeface="Arial"/>
                          <a:cs typeface="Arial"/>
                        </a:rPr>
                        <a:t>48</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6.2096</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1438: Autonomy, Edge Computation, and Interoperable Networking for Small Spacecraft</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Small Spacecraft</a:t>
                      </a:r>
                    </a:p>
                  </a:txBody>
                  <a:tcPr marL="9525" marR="9525" marT="9525" marB="0" anchor="ctr"/>
                </a:tc>
                <a:extLst>
                  <a:ext uri="{0D108BD9-81ED-4DB2-BD59-A6C34878D82A}">
                    <a16:rowId xmlns:a16="http://schemas.microsoft.com/office/drawing/2014/main" val="2819592016"/>
                  </a:ext>
                </a:extLst>
              </a:tr>
              <a:tr h="169510">
                <a:tc>
                  <a:txBody>
                    <a:bodyPr/>
                    <a:lstStyle/>
                    <a:p>
                      <a:pPr algn="ctr" fontAlgn="b"/>
                      <a:r>
                        <a:rPr lang="en-US" sz="1000" b="0" i="0" u="none" strike="noStrike" dirty="0">
                          <a:solidFill>
                            <a:srgbClr val="000000"/>
                          </a:solidFill>
                          <a:effectLst/>
                          <a:latin typeface="Arial"/>
                          <a:cs typeface="Arial"/>
                        </a:rPr>
                        <a:t>49</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6.2061</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1553: Foundational Technologies for Future Avionics Devices and Systems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Avionics</a:t>
                      </a:r>
                    </a:p>
                  </a:txBody>
                  <a:tcPr marL="9525" marR="9525" marT="9525" marB="0" anchor="ctr"/>
                </a:tc>
                <a:extLst>
                  <a:ext uri="{0D108BD9-81ED-4DB2-BD59-A6C34878D82A}">
                    <a16:rowId xmlns:a16="http://schemas.microsoft.com/office/drawing/2014/main" val="180482760"/>
                  </a:ext>
                </a:extLst>
              </a:tr>
              <a:tr h="169510">
                <a:tc>
                  <a:txBody>
                    <a:bodyPr/>
                    <a:lstStyle/>
                    <a:p>
                      <a:pPr algn="ctr" fontAlgn="b"/>
                      <a:r>
                        <a:rPr lang="en-US" sz="1000" b="0" i="0" u="none" strike="noStrike" dirty="0">
                          <a:solidFill>
                            <a:srgbClr val="000000"/>
                          </a:solidFill>
                          <a:effectLst/>
                          <a:latin typeface="Arial"/>
                          <a:cs typeface="Arial"/>
                        </a:rPr>
                        <a:t>50</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6.2023</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1138: In-Space Transfer of Electric Propulsion Propellant</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ISAM and RPOC</a:t>
                      </a:r>
                    </a:p>
                  </a:txBody>
                  <a:tcPr marL="9525" marR="9525" marT="9525" marB="0" anchor="ctr"/>
                </a:tc>
                <a:extLst>
                  <a:ext uri="{0D108BD9-81ED-4DB2-BD59-A6C34878D82A}">
                    <a16:rowId xmlns:a16="http://schemas.microsoft.com/office/drawing/2014/main" val="1855057033"/>
                  </a:ext>
                </a:extLst>
              </a:tr>
              <a:tr h="169510">
                <a:tc>
                  <a:txBody>
                    <a:bodyPr/>
                    <a:lstStyle/>
                    <a:p>
                      <a:pPr algn="ctr" fontAlgn="b"/>
                      <a:r>
                        <a:rPr lang="en-US" sz="1000" b="0" i="0" u="none" strike="noStrike" dirty="0">
                          <a:solidFill>
                            <a:srgbClr val="000000"/>
                          </a:solidFill>
                          <a:effectLst/>
                          <a:latin typeface="Arial"/>
                          <a:cs typeface="Arial"/>
                        </a:rPr>
                        <a:t>51</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6.1992</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1529: EVA and IVA Suit System Capabilities for Mars Missions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Habitation Systems</a:t>
                      </a:r>
                    </a:p>
                  </a:txBody>
                  <a:tcPr marL="9525" marR="9525" marT="9525" marB="0" anchor="ctr"/>
                </a:tc>
                <a:extLst>
                  <a:ext uri="{0D108BD9-81ED-4DB2-BD59-A6C34878D82A}">
                    <a16:rowId xmlns:a16="http://schemas.microsoft.com/office/drawing/2014/main" val="753458098"/>
                  </a:ext>
                </a:extLst>
              </a:tr>
              <a:tr h="169510">
                <a:tc>
                  <a:txBody>
                    <a:bodyPr/>
                    <a:lstStyle/>
                    <a:p>
                      <a:pPr algn="ctr" fontAlgn="b"/>
                      <a:r>
                        <a:rPr lang="en-US" sz="1000" b="0" i="0" u="none" strike="noStrike" dirty="0">
                          <a:solidFill>
                            <a:srgbClr val="000000"/>
                          </a:solidFill>
                          <a:effectLst/>
                          <a:latin typeface="Arial"/>
                          <a:cs typeface="Arial"/>
                        </a:rPr>
                        <a:t>52</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6.1786</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1523: Earth Independent Human Operations within Habitat Elements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Habitation Systems</a:t>
                      </a:r>
                    </a:p>
                  </a:txBody>
                  <a:tcPr marL="9525" marR="9525" marT="9525" marB="0" anchor="ctr"/>
                </a:tc>
                <a:extLst>
                  <a:ext uri="{0D108BD9-81ED-4DB2-BD59-A6C34878D82A}">
                    <a16:rowId xmlns:a16="http://schemas.microsoft.com/office/drawing/2014/main" val="4174073176"/>
                  </a:ext>
                </a:extLst>
              </a:tr>
              <a:tr h="169510">
                <a:tc>
                  <a:txBody>
                    <a:bodyPr/>
                    <a:lstStyle/>
                    <a:p>
                      <a:pPr algn="ctr" fontAlgn="b"/>
                      <a:r>
                        <a:rPr lang="en-US" sz="1000" b="0" i="0" u="none" strike="noStrike" dirty="0">
                          <a:solidFill>
                            <a:srgbClr val="000000"/>
                          </a:solidFill>
                          <a:effectLst/>
                          <a:latin typeface="Arial"/>
                          <a:cs typeface="Arial"/>
                        </a:rPr>
                        <a:t>53</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6.1779</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1578: Extraction and separation of water from extraterrestrial surface material</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ISRU</a:t>
                      </a:r>
                    </a:p>
                  </a:txBody>
                  <a:tcPr marL="9525" marR="9525" marT="9525" marB="0" anchor="ctr"/>
                </a:tc>
                <a:extLst>
                  <a:ext uri="{0D108BD9-81ED-4DB2-BD59-A6C34878D82A}">
                    <a16:rowId xmlns:a16="http://schemas.microsoft.com/office/drawing/2014/main" val="2536730637"/>
                  </a:ext>
                </a:extLst>
              </a:tr>
              <a:tr h="169510">
                <a:tc>
                  <a:txBody>
                    <a:bodyPr/>
                    <a:lstStyle/>
                    <a:p>
                      <a:pPr algn="ctr" fontAlgn="b"/>
                      <a:r>
                        <a:rPr lang="en-US" sz="1000" b="0" i="0" u="none" strike="noStrike" dirty="0">
                          <a:solidFill>
                            <a:srgbClr val="000000"/>
                          </a:solidFill>
                          <a:effectLst/>
                          <a:latin typeface="Arial"/>
                          <a:cs typeface="Arial"/>
                        </a:rPr>
                        <a:t>54</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6.1514</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1613: Surface-based fluid management for sustained lunar evolution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Surface Systems</a:t>
                      </a:r>
                    </a:p>
                  </a:txBody>
                  <a:tcPr marL="9525" marR="9525" marT="9525" marB="0" anchor="ctr"/>
                </a:tc>
                <a:extLst>
                  <a:ext uri="{0D108BD9-81ED-4DB2-BD59-A6C34878D82A}">
                    <a16:rowId xmlns:a16="http://schemas.microsoft.com/office/drawing/2014/main" val="3006365177"/>
                  </a:ext>
                </a:extLst>
              </a:tr>
              <a:tr h="169510">
                <a:tc>
                  <a:txBody>
                    <a:bodyPr/>
                    <a:lstStyle/>
                    <a:p>
                      <a:pPr algn="ctr" fontAlgn="b"/>
                      <a:r>
                        <a:rPr lang="en-US" sz="1000" b="0" i="0" u="none" strike="noStrike" dirty="0">
                          <a:solidFill>
                            <a:srgbClr val="000000"/>
                          </a:solidFill>
                          <a:effectLst/>
                          <a:latin typeface="Arial"/>
                          <a:cs typeface="Arial"/>
                        </a:rPr>
                        <a:t>55</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6.1509</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1586: Enhanced Access to Orbital and Suborbital Space for Flight Demonstration and Test</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Miscellaneous</a:t>
                      </a:r>
                    </a:p>
                  </a:txBody>
                  <a:tcPr marL="9525" marR="9525" marT="9525" marB="0" anchor="ctr"/>
                </a:tc>
                <a:extLst>
                  <a:ext uri="{0D108BD9-81ED-4DB2-BD59-A6C34878D82A}">
                    <a16:rowId xmlns:a16="http://schemas.microsoft.com/office/drawing/2014/main" val="3564317352"/>
                  </a:ext>
                </a:extLst>
              </a:tr>
              <a:tr h="169510">
                <a:tc>
                  <a:txBody>
                    <a:bodyPr/>
                    <a:lstStyle/>
                    <a:p>
                      <a:pPr algn="ctr" fontAlgn="b"/>
                      <a:r>
                        <a:rPr lang="en-US" sz="1000" b="0" i="0" u="none" strike="noStrike" dirty="0">
                          <a:solidFill>
                            <a:srgbClr val="000000"/>
                          </a:solidFill>
                          <a:effectLst/>
                          <a:latin typeface="Arial"/>
                          <a:cs typeface="Arial"/>
                        </a:rPr>
                        <a:t>56</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6.1362</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1047: Active Dust Mitigation Technologies for Diverse Applications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Dust Mitigation</a:t>
                      </a:r>
                    </a:p>
                  </a:txBody>
                  <a:tcPr marL="9525" marR="9525" marT="9525" marB="0" anchor="ctr"/>
                </a:tc>
                <a:extLst>
                  <a:ext uri="{0D108BD9-81ED-4DB2-BD59-A6C34878D82A}">
                    <a16:rowId xmlns:a16="http://schemas.microsoft.com/office/drawing/2014/main" val="774794186"/>
                  </a:ext>
                </a:extLst>
              </a:tr>
              <a:tr h="169510">
                <a:tc>
                  <a:txBody>
                    <a:bodyPr/>
                    <a:lstStyle/>
                    <a:p>
                      <a:pPr algn="ctr" fontAlgn="b"/>
                      <a:r>
                        <a:rPr lang="en-US" sz="1000" b="0" i="0" u="none" strike="noStrike" dirty="0">
                          <a:solidFill>
                            <a:srgbClr val="000000"/>
                          </a:solidFill>
                          <a:effectLst/>
                          <a:latin typeface="Arial"/>
                          <a:cs typeface="Arial"/>
                        </a:rPr>
                        <a:t>57</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6.1356</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1595: Energy Storage to Enable Robust and Long Duration Operations on Moon and Mars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Power</a:t>
                      </a:r>
                    </a:p>
                  </a:txBody>
                  <a:tcPr marL="9525" marR="9525" marT="9525" marB="0" anchor="ctr"/>
                </a:tc>
                <a:extLst>
                  <a:ext uri="{0D108BD9-81ED-4DB2-BD59-A6C34878D82A}">
                    <a16:rowId xmlns:a16="http://schemas.microsoft.com/office/drawing/2014/main" val="3101772496"/>
                  </a:ext>
                </a:extLst>
              </a:tr>
              <a:tr h="169510">
                <a:tc>
                  <a:txBody>
                    <a:bodyPr/>
                    <a:lstStyle/>
                    <a:p>
                      <a:pPr algn="ctr" fontAlgn="b"/>
                      <a:r>
                        <a:rPr lang="en-US" sz="1000" b="0" i="0" u="none" strike="noStrike" dirty="0">
                          <a:solidFill>
                            <a:srgbClr val="000000"/>
                          </a:solidFill>
                          <a:effectLst/>
                          <a:latin typeface="Arial"/>
                          <a:cs typeface="Arial"/>
                        </a:rPr>
                        <a:t>58</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6.1308</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1221: Mars Ascent Vehicle Propulsion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Propulsion: Non Nuclear</a:t>
                      </a:r>
                    </a:p>
                  </a:txBody>
                  <a:tcPr marL="9525" marR="9525" marT="9525" marB="0" anchor="ctr"/>
                </a:tc>
                <a:extLst>
                  <a:ext uri="{0D108BD9-81ED-4DB2-BD59-A6C34878D82A}">
                    <a16:rowId xmlns:a16="http://schemas.microsoft.com/office/drawing/2014/main" val="226303134"/>
                  </a:ext>
                </a:extLst>
              </a:tr>
              <a:tr h="169510">
                <a:tc>
                  <a:txBody>
                    <a:bodyPr/>
                    <a:lstStyle/>
                    <a:p>
                      <a:pPr algn="ctr" fontAlgn="b"/>
                      <a:r>
                        <a:rPr lang="en-US" sz="1000" b="0" i="0" u="none" strike="noStrike" dirty="0">
                          <a:solidFill>
                            <a:srgbClr val="000000"/>
                          </a:solidFill>
                          <a:effectLst/>
                          <a:latin typeface="Arial"/>
                          <a:cs typeface="Arial"/>
                        </a:rPr>
                        <a:t>59</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6.1197</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1603: Situational Awareness Sensors and Tools for Astronauts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Sensors and Instruments</a:t>
                      </a:r>
                    </a:p>
                  </a:txBody>
                  <a:tcPr marL="9525" marR="9525" marT="9525" marB="0" anchor="ctr"/>
                </a:tc>
                <a:extLst>
                  <a:ext uri="{0D108BD9-81ED-4DB2-BD59-A6C34878D82A}">
                    <a16:rowId xmlns:a16="http://schemas.microsoft.com/office/drawing/2014/main" val="3803742893"/>
                  </a:ext>
                </a:extLst>
              </a:tr>
              <a:tr h="169510">
                <a:tc>
                  <a:txBody>
                    <a:bodyPr/>
                    <a:lstStyle/>
                    <a:p>
                      <a:pPr algn="ctr" fontAlgn="b"/>
                      <a:r>
                        <a:rPr lang="en-US" sz="1000" b="0" i="0" u="none" strike="noStrike" dirty="0">
                          <a:solidFill>
                            <a:srgbClr val="000000"/>
                          </a:solidFill>
                          <a:effectLst/>
                          <a:latin typeface="Arial"/>
                          <a:cs typeface="Arial"/>
                        </a:rPr>
                        <a:t>60</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6.1171</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1612: Surface-based fluid management for near/mid-term missions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Surface Systems</a:t>
                      </a:r>
                    </a:p>
                  </a:txBody>
                  <a:tcPr marL="9525" marR="9525" marT="9525" marB="0" anchor="ctr"/>
                </a:tc>
                <a:extLst>
                  <a:ext uri="{0D108BD9-81ED-4DB2-BD59-A6C34878D82A}">
                    <a16:rowId xmlns:a16="http://schemas.microsoft.com/office/drawing/2014/main" val="504318237"/>
                  </a:ext>
                </a:extLst>
              </a:tr>
            </a:tbl>
          </a:graphicData>
        </a:graphic>
      </p:graphicFrame>
      <p:sp>
        <p:nvSpPr>
          <p:cNvPr id="10" name="Text Placeholder 2">
            <a:extLst>
              <a:ext uri="{FF2B5EF4-FFF2-40B4-BE49-F238E27FC236}">
                <a16:creationId xmlns:a16="http://schemas.microsoft.com/office/drawing/2014/main" id="{1539706A-E977-70E2-B2BC-46CE951A78AD}"/>
              </a:ext>
            </a:extLst>
          </p:cNvPr>
          <p:cNvSpPr txBox="1">
            <a:spLocks noGrp="1"/>
          </p:cNvSpPr>
          <p:nvPr>
            <p:ph type="title" idx="4294967295"/>
          </p:nvPr>
        </p:nvSpPr>
        <p:spPr>
          <a:xfrm>
            <a:off x="331501" y="313258"/>
            <a:ext cx="7358837" cy="5026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5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Integrated Shortfall Ranking (31-60)</a:t>
            </a:r>
          </a:p>
        </p:txBody>
      </p:sp>
      <p:sp>
        <p:nvSpPr>
          <p:cNvPr id="4" name="Rectangle 3">
            <a:extLst>
              <a:ext uri="{FF2B5EF4-FFF2-40B4-BE49-F238E27FC236}">
                <a16:creationId xmlns:a16="http://schemas.microsoft.com/office/drawing/2014/main" id="{E1C0FD51-BB3D-CC38-4C1F-0BA3F2749C28}"/>
              </a:ext>
            </a:extLst>
          </p:cNvPr>
          <p:cNvSpPr/>
          <p:nvPr/>
        </p:nvSpPr>
        <p:spPr>
          <a:xfrm>
            <a:off x="9986974" y="372988"/>
            <a:ext cx="1742243" cy="383176"/>
          </a:xfrm>
          <a:prstGeom prst="rect">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C00000"/>
                </a:solidFill>
              </a:rPr>
              <a:t>Top 3 in Capability Category</a:t>
            </a:r>
          </a:p>
        </p:txBody>
      </p:sp>
    </p:spTree>
    <p:extLst>
      <p:ext uri="{BB962C8B-B14F-4D97-AF65-F5344CB8AC3E}">
        <p14:creationId xmlns:p14="http://schemas.microsoft.com/office/powerpoint/2010/main" val="2518084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1539706A-E977-70E2-B2BC-46CE951A78AD}"/>
              </a:ext>
            </a:extLst>
          </p:cNvPr>
          <p:cNvSpPr txBox="1">
            <a:spLocks noGrp="1"/>
          </p:cNvSpPr>
          <p:nvPr>
            <p:ph type="title" idx="4294967295"/>
          </p:nvPr>
        </p:nvSpPr>
        <p:spPr>
          <a:xfrm>
            <a:off x="331501" y="313258"/>
            <a:ext cx="7358837" cy="5026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5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Integrated Shortfall Ranking (61-90)</a:t>
            </a:r>
          </a:p>
        </p:txBody>
      </p:sp>
      <p:graphicFrame>
        <p:nvGraphicFramePr>
          <p:cNvPr id="8" name="Table 7">
            <a:extLst>
              <a:ext uri="{FF2B5EF4-FFF2-40B4-BE49-F238E27FC236}">
                <a16:creationId xmlns:a16="http://schemas.microsoft.com/office/drawing/2014/main" id="{3CE77560-1854-ECA2-2CD4-24818C312DCF}"/>
              </a:ext>
            </a:extLst>
          </p:cNvPr>
          <p:cNvGraphicFramePr>
            <a:graphicFrameLocks noGrp="1"/>
          </p:cNvGraphicFramePr>
          <p:nvPr>
            <p:extLst>
              <p:ext uri="{D42A27DB-BD31-4B8C-83A1-F6EECF244321}">
                <p14:modId xmlns:p14="http://schemas.microsoft.com/office/powerpoint/2010/main" val="2553415550"/>
              </p:ext>
            </p:extLst>
          </p:nvPr>
        </p:nvGraphicFramePr>
        <p:xfrm>
          <a:off x="331501" y="876364"/>
          <a:ext cx="11430000" cy="5694318"/>
        </p:xfrm>
        <a:graphic>
          <a:graphicData uri="http://schemas.openxmlformats.org/drawingml/2006/table">
            <a:tbl>
              <a:tblPr firstRow="1">
                <a:tableStyleId>{5C22544A-7EE6-4342-B048-85BDC9FD1C3A}</a:tableStyleId>
              </a:tblPr>
              <a:tblGrid>
                <a:gridCol w="914400">
                  <a:extLst>
                    <a:ext uri="{9D8B030D-6E8A-4147-A177-3AD203B41FA5}">
                      <a16:colId xmlns:a16="http://schemas.microsoft.com/office/drawing/2014/main" val="3095521269"/>
                    </a:ext>
                  </a:extLst>
                </a:gridCol>
                <a:gridCol w="914400">
                  <a:extLst>
                    <a:ext uri="{9D8B030D-6E8A-4147-A177-3AD203B41FA5}">
                      <a16:colId xmlns:a16="http://schemas.microsoft.com/office/drawing/2014/main" val="1359800388"/>
                    </a:ext>
                  </a:extLst>
                </a:gridCol>
                <a:gridCol w="7315200">
                  <a:extLst>
                    <a:ext uri="{9D8B030D-6E8A-4147-A177-3AD203B41FA5}">
                      <a16:colId xmlns:a16="http://schemas.microsoft.com/office/drawing/2014/main" val="2839145875"/>
                    </a:ext>
                  </a:extLst>
                </a:gridCol>
                <a:gridCol w="2286000">
                  <a:extLst>
                    <a:ext uri="{9D8B030D-6E8A-4147-A177-3AD203B41FA5}">
                      <a16:colId xmlns:a16="http://schemas.microsoft.com/office/drawing/2014/main" val="3267263100"/>
                    </a:ext>
                  </a:extLst>
                </a:gridCol>
              </a:tblGrid>
              <a:tr h="180810">
                <a:tc>
                  <a:txBody>
                    <a:bodyPr/>
                    <a:lstStyle/>
                    <a:p>
                      <a:pPr algn="ctr" fontAlgn="ctr"/>
                      <a:r>
                        <a:rPr lang="en-US" sz="1000" b="1" u="none" strike="noStrike" dirty="0">
                          <a:solidFill>
                            <a:schemeClr val="bg1"/>
                          </a:solidFill>
                          <a:effectLst/>
                          <a:latin typeface="Arial"/>
                          <a:cs typeface="Arial"/>
                        </a:rPr>
                        <a:t>Integrated Rank</a:t>
                      </a:r>
                      <a:endParaRPr lang="en-US" sz="1000" b="1" i="0" u="none" strike="noStrike" dirty="0">
                        <a:solidFill>
                          <a:schemeClr val="bg1"/>
                        </a:solidFill>
                        <a:effectLst/>
                        <a:latin typeface="Arial"/>
                        <a:cs typeface="Arial"/>
                      </a:endParaRPr>
                    </a:p>
                  </a:txBody>
                  <a:tcPr marL="7003" marR="7003" marT="7003" marB="0" anchor="ctr">
                    <a:solidFill>
                      <a:srgbClr val="13608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000" b="1" i="0" u="none" strike="noStrike" dirty="0">
                          <a:solidFill>
                            <a:schemeClr val="bg1"/>
                          </a:solidFill>
                          <a:effectLst/>
                          <a:latin typeface="Arial"/>
                          <a:cs typeface="Arial"/>
                        </a:rPr>
                        <a:t>Average Integrated Score</a:t>
                      </a:r>
                    </a:p>
                  </a:txBody>
                  <a:tcPr marL="7003" marR="7003" marT="7003" marB="0" anchor="ctr">
                    <a:solidFill>
                      <a:srgbClr val="136082"/>
                    </a:solidFill>
                  </a:tcPr>
                </a:tc>
                <a:tc>
                  <a:txBody>
                    <a:bodyPr/>
                    <a:lstStyle/>
                    <a:p>
                      <a:pPr algn="ctr" fontAlgn="ctr"/>
                      <a:r>
                        <a:rPr lang="en-US" sz="1000" b="1" u="none" strike="noStrike" dirty="0">
                          <a:solidFill>
                            <a:schemeClr val="bg1"/>
                          </a:solidFill>
                          <a:effectLst/>
                          <a:latin typeface="Arial"/>
                          <a:cs typeface="Arial"/>
                        </a:rPr>
                        <a:t>Shortfall ID</a:t>
                      </a:r>
                      <a:endParaRPr lang="en-US" sz="1000" b="1" i="0" u="none" strike="noStrike" dirty="0">
                        <a:solidFill>
                          <a:schemeClr val="bg1"/>
                        </a:solidFill>
                        <a:effectLst/>
                        <a:latin typeface="Arial"/>
                        <a:cs typeface="Arial"/>
                      </a:endParaRPr>
                    </a:p>
                  </a:txBody>
                  <a:tcPr marL="7003" marR="7003" marT="7003" marB="0" anchor="ctr">
                    <a:solidFill>
                      <a:srgbClr val="136082"/>
                    </a:solidFill>
                  </a:tcPr>
                </a:tc>
                <a:tc>
                  <a:txBody>
                    <a:bodyPr/>
                    <a:lstStyle/>
                    <a:p>
                      <a:pPr algn="ctr" fontAlgn="ctr"/>
                      <a:r>
                        <a:rPr lang="en-US" sz="1000" b="1" u="none" strike="noStrike" dirty="0">
                          <a:solidFill>
                            <a:schemeClr val="bg1"/>
                          </a:solidFill>
                          <a:effectLst/>
                          <a:latin typeface="Arial"/>
                          <a:cs typeface="Arial"/>
                        </a:rPr>
                        <a:t>Category</a:t>
                      </a:r>
                      <a:endParaRPr lang="en-US" sz="1000" b="1" i="0" u="none" strike="noStrike" dirty="0">
                        <a:solidFill>
                          <a:schemeClr val="bg1"/>
                        </a:solidFill>
                        <a:effectLst/>
                        <a:latin typeface="Arial"/>
                        <a:cs typeface="Arial"/>
                      </a:endParaRPr>
                    </a:p>
                  </a:txBody>
                  <a:tcPr marL="7003" marR="7003" marT="7003" marB="0" anchor="ctr">
                    <a:solidFill>
                      <a:srgbClr val="136082"/>
                    </a:solidFill>
                  </a:tcPr>
                </a:tc>
                <a:extLst>
                  <a:ext uri="{0D108BD9-81ED-4DB2-BD59-A6C34878D82A}">
                    <a16:rowId xmlns:a16="http://schemas.microsoft.com/office/drawing/2014/main" val="244675603"/>
                  </a:ext>
                </a:extLst>
              </a:tr>
              <a:tr h="169510">
                <a:tc>
                  <a:txBody>
                    <a:bodyPr/>
                    <a:lstStyle/>
                    <a:p>
                      <a:pPr algn="ctr" fontAlgn="b"/>
                      <a:r>
                        <a:rPr lang="en-US" sz="1000" b="0" i="0" u="none" strike="noStrike" dirty="0">
                          <a:solidFill>
                            <a:srgbClr val="000000"/>
                          </a:solidFill>
                          <a:effectLst/>
                          <a:latin typeface="Arial" panose="020B0604020202020204" pitchFamily="34" charset="0"/>
                          <a:cs typeface="Arial" panose="020B0604020202020204" pitchFamily="34" charset="0"/>
                        </a:rPr>
                        <a:t>61</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6.0245</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1609: Surface-based lunar logistics management for sustained lunar evolution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Surface Systems</a:t>
                      </a:r>
                    </a:p>
                  </a:txBody>
                  <a:tcPr marL="9525" marR="9525" marT="9525" marB="0" anchor="ctr"/>
                </a:tc>
                <a:extLst>
                  <a:ext uri="{0D108BD9-81ED-4DB2-BD59-A6C34878D82A}">
                    <a16:rowId xmlns:a16="http://schemas.microsoft.com/office/drawing/2014/main" val="3927601268"/>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62</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5.9940</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1589: Space Situational Awareness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Miscellaneous</a:t>
                      </a:r>
                    </a:p>
                  </a:txBody>
                  <a:tcPr marL="9525" marR="9525" marT="9525" marB="0" anchor="ctr"/>
                </a:tc>
                <a:extLst>
                  <a:ext uri="{0D108BD9-81ED-4DB2-BD59-A6C34878D82A}">
                    <a16:rowId xmlns:a16="http://schemas.microsoft.com/office/drawing/2014/main" val="477130571"/>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63</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5.9911</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1561: Advanced Modeling and Test Capabilities to Characterize Dust Effects on Hardware</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Dust Mitigation</a:t>
                      </a:r>
                    </a:p>
                  </a:txBody>
                  <a:tcPr marL="9525" marR="9525" marT="9525" marB="0" anchor="ctr"/>
                </a:tc>
                <a:extLst>
                  <a:ext uri="{0D108BD9-81ED-4DB2-BD59-A6C34878D82A}">
                    <a16:rowId xmlns:a16="http://schemas.microsoft.com/office/drawing/2014/main" val="3140569799"/>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64</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5.9908</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1577: Perform resource reconnaissance to locate and characterize resources and estimate reserves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ISRU</a:t>
                      </a:r>
                    </a:p>
                  </a:txBody>
                  <a:tcPr marL="9525" marR="9525" marT="9525" marB="0" anchor="ctr"/>
                </a:tc>
                <a:extLst>
                  <a:ext uri="{0D108BD9-81ED-4DB2-BD59-A6C34878D82A}">
                    <a16:rowId xmlns:a16="http://schemas.microsoft.com/office/drawing/2014/main" val="77813864"/>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65</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5.9710</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1538: General-Purpose Robotic Manipulation to Perform Human-Scale Logistics, Maintenance, Outfitting, and Utilization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1072078635"/>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66</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5.9451</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1620: Conditioned stowage to maintain science and/or nutritional integrity</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Thermal Management Systems</a:t>
                      </a:r>
                    </a:p>
                  </a:txBody>
                  <a:tcPr marL="9525" marR="9525" marT="9525" marB="0" anchor="ctr"/>
                </a:tc>
                <a:extLst>
                  <a:ext uri="{0D108BD9-81ED-4DB2-BD59-A6C34878D82A}">
                    <a16:rowId xmlns:a16="http://schemas.microsoft.com/office/drawing/2014/main" val="3111837592"/>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67</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5.9391</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1599: Quantum Sensors That Use Atoms, Ions, and Spins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Sensors and Instruments</a:t>
                      </a:r>
                    </a:p>
                  </a:txBody>
                  <a:tcPr marL="9525" marR="9525" marT="9525" marB="0" anchor="ctr"/>
                </a:tc>
                <a:extLst>
                  <a:ext uri="{0D108BD9-81ED-4DB2-BD59-A6C34878D82A}">
                    <a16:rowId xmlns:a16="http://schemas.microsoft.com/office/drawing/2014/main" val="3133072980"/>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68</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5.9363</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1580: Extraction and separation of oxygen from extraterrestrial minerals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ISRU</a:t>
                      </a:r>
                    </a:p>
                  </a:txBody>
                  <a:tcPr marL="9525" marR="9525" marT="9525" marB="0" anchor="ctr"/>
                </a:tc>
                <a:extLst>
                  <a:ext uri="{0D108BD9-81ED-4DB2-BD59-A6C34878D82A}">
                    <a16:rowId xmlns:a16="http://schemas.microsoft.com/office/drawing/2014/main" val="532845475"/>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69</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5.9320</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1431: Access Beyond LEO for Small Spacecraft</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Small Spacecraft</a:t>
                      </a:r>
                    </a:p>
                  </a:txBody>
                  <a:tcPr marL="9525" marR="9525" marT="9525" marB="0" anchor="ctr"/>
                </a:tc>
                <a:extLst>
                  <a:ext uri="{0D108BD9-81ED-4DB2-BD59-A6C34878D82A}">
                    <a16:rowId xmlns:a16="http://schemas.microsoft.com/office/drawing/2014/main" val="1210944731"/>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70</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5.9286</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1590: Planetary Protection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Miscellaneous</a:t>
                      </a:r>
                    </a:p>
                  </a:txBody>
                  <a:tcPr marL="9525" marR="9525" marT="9525" marB="0" anchor="ctr"/>
                </a:tc>
                <a:extLst>
                  <a:ext uri="{0D108BD9-81ED-4DB2-BD59-A6C34878D82A}">
                    <a16:rowId xmlns:a16="http://schemas.microsoft.com/office/drawing/2014/main" val="3241982502"/>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71</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5.9220</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611: Sub-kW and kW Class Electric Propulsion Systems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Propulsion: Non Nuclear</a:t>
                      </a:r>
                    </a:p>
                  </a:txBody>
                  <a:tcPr marL="9525" marR="9525" marT="9525" marB="0" anchor="ctr"/>
                </a:tc>
                <a:extLst>
                  <a:ext uri="{0D108BD9-81ED-4DB2-BD59-A6C34878D82A}">
                    <a16:rowId xmlns:a16="http://schemas.microsoft.com/office/drawing/2014/main" val="3191283530"/>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72</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5.9065</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1535: Autonomous Vehicle, System, Habitat, and Infrastructure Health Monitoring and Management</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2210589700"/>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73</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5.8983</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1598: Quantum Sensors That Use Photons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Sensors and Instruments</a:t>
                      </a:r>
                    </a:p>
                  </a:txBody>
                  <a:tcPr marL="9525" marR="9525" marT="9525" marB="0" anchor="ctr"/>
                </a:tc>
                <a:extLst>
                  <a:ext uri="{0D108BD9-81ED-4DB2-BD59-A6C34878D82A}">
                    <a16:rowId xmlns:a16="http://schemas.microsoft.com/office/drawing/2014/main" val="343646537"/>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74</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5.8717</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1566: Characterization of Plume Surface Interaction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Entry Descent and Landing</a:t>
                      </a:r>
                    </a:p>
                  </a:txBody>
                  <a:tcPr marL="9525" marR="9525" marT="9525" marB="0" anchor="ctr"/>
                </a:tc>
                <a:extLst>
                  <a:ext uri="{0D108BD9-81ED-4DB2-BD59-A6C34878D82A}">
                    <a16:rowId xmlns:a16="http://schemas.microsoft.com/office/drawing/2014/main" val="4010605301"/>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75</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5.8643</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1336: Robotic Mobility for Robust, Repeatable Access To and Through Extreme Terrain, Surface Topography, and Harsh Environmental Conditions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69365647"/>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76</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5.8302</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1226: Cryogenic Liquefaction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Cryogenic Fluid Management</a:t>
                      </a:r>
                    </a:p>
                  </a:txBody>
                  <a:tcPr marL="9525" marR="9525" marT="9525" marB="0" anchor="ctr"/>
                </a:tc>
                <a:extLst>
                  <a:ext uri="{0D108BD9-81ED-4DB2-BD59-A6C34878D82A}">
                    <a16:rowId xmlns:a16="http://schemas.microsoft.com/office/drawing/2014/main" val="1500212349"/>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77</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5.8287</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1621: Cryogenic cooling for science instrumentation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Thermal Management Systems</a:t>
                      </a:r>
                    </a:p>
                  </a:txBody>
                  <a:tcPr marL="9525" marR="9525" marT="9525" marB="0" anchor="ctr"/>
                </a:tc>
                <a:extLst>
                  <a:ext uri="{0D108BD9-81ED-4DB2-BD59-A6C34878D82A}">
                    <a16:rowId xmlns:a16="http://schemas.microsoft.com/office/drawing/2014/main" val="3302771951"/>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78</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5.8267</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1483: Enable commercially-provided Rendezvous, Proximity Operations, and Capture (RPOC) products and services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ISAM and RPOC</a:t>
                      </a:r>
                    </a:p>
                  </a:txBody>
                  <a:tcPr marL="9525" marR="9525" marT="9525" marB="0" anchor="ctr"/>
                </a:tc>
                <a:extLst>
                  <a:ext uri="{0D108BD9-81ED-4DB2-BD59-A6C34878D82A}">
                    <a16:rowId xmlns:a16="http://schemas.microsoft.com/office/drawing/2014/main" val="2819592016"/>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79</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5.8252</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1583: Produce propellants and mission consumables from extracted in-situ resources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ISRU</a:t>
                      </a:r>
                    </a:p>
                  </a:txBody>
                  <a:tcPr marL="9525" marR="9525" marT="9525" marB="0" anchor="ctr"/>
                </a:tc>
                <a:extLst>
                  <a:ext uri="{0D108BD9-81ED-4DB2-BD59-A6C34878D82A}">
                    <a16:rowId xmlns:a16="http://schemas.microsoft.com/office/drawing/2014/main" val="180482760"/>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80</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5.7795</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1625: Intelligent Multi-Agent Constellations for Cooperative Operations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1855057033"/>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81</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5.7580</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1576: Micrometeoroid-Robust Protection of In-space Observatories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Materials and Structures</a:t>
                      </a:r>
                    </a:p>
                  </a:txBody>
                  <a:tcPr marL="9525" marR="9525" marT="9525" marB="0" anchor="ctr"/>
                </a:tc>
                <a:extLst>
                  <a:ext uri="{0D108BD9-81ED-4DB2-BD59-A6C34878D82A}">
                    <a16:rowId xmlns:a16="http://schemas.microsoft.com/office/drawing/2014/main" val="753458098"/>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82</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5.7484</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1619: High temperature heat rejection for nuclear applications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Thermal Management Systems</a:t>
                      </a:r>
                    </a:p>
                  </a:txBody>
                  <a:tcPr marL="9525" marR="9525" marT="9525" marB="0" anchor="ctr"/>
                </a:tc>
                <a:extLst>
                  <a:ext uri="{0D108BD9-81ED-4DB2-BD59-A6C34878D82A}">
                    <a16:rowId xmlns:a16="http://schemas.microsoft.com/office/drawing/2014/main" val="4174073176"/>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83</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5.7072</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1541: Intuitive and Efficient Human-Robot Interaction for Safe Teaming and Remote Supervisory Control</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2536730637"/>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84</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5.6803</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1617: Autonomous on-surface maintenance and repair for sustained lunar evolution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Surface Systems</a:t>
                      </a:r>
                    </a:p>
                  </a:txBody>
                  <a:tcPr marL="9525" marR="9525" marT="9525" marB="0" anchor="ctr"/>
                </a:tc>
                <a:extLst>
                  <a:ext uri="{0D108BD9-81ED-4DB2-BD59-A6C34878D82A}">
                    <a16:rowId xmlns:a16="http://schemas.microsoft.com/office/drawing/2014/main" val="3006365177"/>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85</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5.6619</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680: Robust Robotic Intelligence for High-Tempo Autonomous Operations in Dynamic Mission Conditions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3564317352"/>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86</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5.6023</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1615: Common tools for on-surface maintenance and repair for reduced crew interaction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Surface Systems</a:t>
                      </a:r>
                    </a:p>
                  </a:txBody>
                  <a:tcPr marL="9525" marR="9525" marT="9525" marB="0" anchor="ctr"/>
                </a:tc>
                <a:extLst>
                  <a:ext uri="{0D108BD9-81ED-4DB2-BD59-A6C34878D82A}">
                    <a16:rowId xmlns:a16="http://schemas.microsoft.com/office/drawing/2014/main" val="774794186"/>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87</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5.6017</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1518: Logistics Tracking, Clothing, and Trash Management for Habitation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Habitation Systems</a:t>
                      </a:r>
                    </a:p>
                  </a:txBody>
                  <a:tcPr marL="9525" marR="9525" marT="9525" marB="0" anchor="ctr"/>
                </a:tc>
                <a:extLst>
                  <a:ext uri="{0D108BD9-81ED-4DB2-BD59-A6C34878D82A}">
                    <a16:rowId xmlns:a16="http://schemas.microsoft.com/office/drawing/2014/main" val="3101772496"/>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88</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5.5988</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1575: Thermal and Vibrational Isolation for Ultra-stable Science Payloads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Materials and Structures</a:t>
                      </a:r>
                    </a:p>
                  </a:txBody>
                  <a:tcPr marL="9525" marR="9525" marT="9525" marB="0" anchor="ctr"/>
                </a:tc>
                <a:extLst>
                  <a:ext uri="{0D108BD9-81ED-4DB2-BD59-A6C34878D82A}">
                    <a16:rowId xmlns:a16="http://schemas.microsoft.com/office/drawing/2014/main" val="226303134"/>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89</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5.5786</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1611: Surface-based end-of-life equipment management</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Surface Systems</a:t>
                      </a:r>
                    </a:p>
                  </a:txBody>
                  <a:tcPr marL="9525" marR="9525" marT="9525" marB="0" anchor="ctr"/>
                </a:tc>
                <a:extLst>
                  <a:ext uri="{0D108BD9-81ED-4DB2-BD59-A6C34878D82A}">
                    <a16:rowId xmlns:a16="http://schemas.microsoft.com/office/drawing/2014/main" val="3803742893"/>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90</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5.5381</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1616: Dissipation of electrical charge on surface assets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Surface Systems</a:t>
                      </a:r>
                    </a:p>
                  </a:txBody>
                  <a:tcPr marL="9525" marR="9525" marT="9525" marB="0" anchor="ctr"/>
                </a:tc>
                <a:extLst>
                  <a:ext uri="{0D108BD9-81ED-4DB2-BD59-A6C34878D82A}">
                    <a16:rowId xmlns:a16="http://schemas.microsoft.com/office/drawing/2014/main" val="504318237"/>
                  </a:ext>
                </a:extLst>
              </a:tr>
            </a:tbl>
          </a:graphicData>
        </a:graphic>
      </p:graphicFrame>
      <p:sp>
        <p:nvSpPr>
          <p:cNvPr id="3" name="Rectangle 2">
            <a:extLst>
              <a:ext uri="{FF2B5EF4-FFF2-40B4-BE49-F238E27FC236}">
                <a16:creationId xmlns:a16="http://schemas.microsoft.com/office/drawing/2014/main" id="{2A0D09CE-F3A1-CF9C-7267-C11380946CBE}"/>
              </a:ext>
            </a:extLst>
          </p:cNvPr>
          <p:cNvSpPr/>
          <p:nvPr/>
        </p:nvSpPr>
        <p:spPr>
          <a:xfrm>
            <a:off x="9986974" y="372988"/>
            <a:ext cx="1742243" cy="383176"/>
          </a:xfrm>
          <a:prstGeom prst="rect">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C00000"/>
                </a:solidFill>
              </a:rPr>
              <a:t>Top 3 in Capability Category</a:t>
            </a:r>
          </a:p>
        </p:txBody>
      </p:sp>
      <p:sp>
        <p:nvSpPr>
          <p:cNvPr id="4" name="Slide Number Placeholder 18">
            <a:extLst>
              <a:ext uri="{FF2B5EF4-FFF2-40B4-BE49-F238E27FC236}">
                <a16:creationId xmlns:a16="http://schemas.microsoft.com/office/drawing/2014/main" id="{A8BED0C2-F827-79D0-3FDC-45DB7F11C554}"/>
              </a:ext>
            </a:extLst>
          </p:cNvPr>
          <p:cNvSpPr>
            <a:spLocks noGrp="1"/>
          </p:cNvSpPr>
          <p:nvPr>
            <p:ph type="sldNum" sz="quarter" idx="12"/>
          </p:nvPr>
        </p:nvSpPr>
        <p:spPr>
          <a:xfrm>
            <a:off x="8615374" y="6508691"/>
            <a:ext cx="2743200" cy="365125"/>
          </a:xfrm>
        </p:spPr>
        <p:txBody>
          <a:bodyPr/>
          <a:lstStyle/>
          <a:p>
            <a:fld id="{664A267C-1BD7-074A-8DCB-9E6F36782E39}" type="slidenum">
              <a:rPr lang="en-US" smtClean="0">
                <a:solidFill>
                  <a:schemeClr val="bg1">
                    <a:lumMod val="85000"/>
                  </a:schemeClr>
                </a:solidFill>
              </a:rPr>
              <a:t>13</a:t>
            </a:fld>
            <a:endParaRPr lang="en-US" dirty="0">
              <a:solidFill>
                <a:schemeClr val="bg1">
                  <a:lumMod val="85000"/>
                </a:schemeClr>
              </a:solidFill>
            </a:endParaRPr>
          </a:p>
        </p:txBody>
      </p:sp>
      <p:sp>
        <p:nvSpPr>
          <p:cNvPr id="6" name="Footer Placeholder 20">
            <a:extLst>
              <a:ext uri="{FF2B5EF4-FFF2-40B4-BE49-F238E27FC236}">
                <a16:creationId xmlns:a16="http://schemas.microsoft.com/office/drawing/2014/main" id="{3BEB10AF-59E2-BD4E-D83D-E6916BBA6E0A}"/>
              </a:ext>
            </a:extLst>
          </p:cNvPr>
          <p:cNvSpPr>
            <a:spLocks noGrp="1"/>
          </p:cNvSpPr>
          <p:nvPr>
            <p:ph type="ftr" sz="quarter" idx="11"/>
          </p:nvPr>
        </p:nvSpPr>
        <p:spPr>
          <a:xfrm>
            <a:off x="4038600" y="6508691"/>
            <a:ext cx="41148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Civil Space Shortfall Ranking</a:t>
            </a:r>
          </a:p>
        </p:txBody>
      </p:sp>
      <p:sp>
        <p:nvSpPr>
          <p:cNvPr id="11" name="Date Placeholder 15">
            <a:extLst>
              <a:ext uri="{FF2B5EF4-FFF2-40B4-BE49-F238E27FC236}">
                <a16:creationId xmlns:a16="http://schemas.microsoft.com/office/drawing/2014/main" id="{861A13C2-0748-5396-6406-B833912B982E}"/>
              </a:ext>
            </a:extLst>
          </p:cNvPr>
          <p:cNvSpPr>
            <a:spLocks noGrp="1"/>
          </p:cNvSpPr>
          <p:nvPr>
            <p:ph type="dt" sz="half" idx="10"/>
          </p:nvPr>
        </p:nvSpPr>
        <p:spPr>
          <a:xfrm>
            <a:off x="833426" y="6508690"/>
            <a:ext cx="27432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July 2024</a:t>
            </a:r>
          </a:p>
        </p:txBody>
      </p:sp>
    </p:spTree>
    <p:extLst>
      <p:ext uri="{BB962C8B-B14F-4D97-AF65-F5344CB8AC3E}">
        <p14:creationId xmlns:p14="http://schemas.microsoft.com/office/powerpoint/2010/main" val="2251670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8">
            <a:extLst>
              <a:ext uri="{FF2B5EF4-FFF2-40B4-BE49-F238E27FC236}">
                <a16:creationId xmlns:a16="http://schemas.microsoft.com/office/drawing/2014/main" id="{9DB46AD6-B947-A8FD-2E4F-9F30808B48E1}"/>
              </a:ext>
            </a:extLst>
          </p:cNvPr>
          <p:cNvSpPr>
            <a:spLocks noGrp="1"/>
          </p:cNvSpPr>
          <p:nvPr>
            <p:ph type="sldNum" sz="quarter" idx="12"/>
          </p:nvPr>
        </p:nvSpPr>
        <p:spPr>
          <a:xfrm>
            <a:off x="8615374" y="6434260"/>
            <a:ext cx="2743200" cy="365125"/>
          </a:xfrm>
        </p:spPr>
        <p:txBody>
          <a:bodyPr/>
          <a:lstStyle/>
          <a:p>
            <a:fld id="{664A267C-1BD7-074A-8DCB-9E6F36782E39}" type="slidenum">
              <a:rPr lang="en-US" smtClean="0">
                <a:solidFill>
                  <a:schemeClr val="bg1">
                    <a:lumMod val="85000"/>
                  </a:schemeClr>
                </a:solidFill>
              </a:rPr>
              <a:t>14</a:t>
            </a:fld>
            <a:endParaRPr lang="en-US" dirty="0">
              <a:solidFill>
                <a:schemeClr val="bg1">
                  <a:lumMod val="85000"/>
                </a:schemeClr>
              </a:solidFill>
            </a:endParaRPr>
          </a:p>
        </p:txBody>
      </p:sp>
      <p:sp>
        <p:nvSpPr>
          <p:cNvPr id="2" name="Footer Placeholder 20">
            <a:extLst>
              <a:ext uri="{FF2B5EF4-FFF2-40B4-BE49-F238E27FC236}">
                <a16:creationId xmlns:a16="http://schemas.microsoft.com/office/drawing/2014/main" id="{002C8F5A-608D-79FC-7508-B7D95D3ABDE8}"/>
              </a:ext>
            </a:extLst>
          </p:cNvPr>
          <p:cNvSpPr>
            <a:spLocks noGrp="1"/>
          </p:cNvSpPr>
          <p:nvPr>
            <p:ph type="ftr" sz="quarter" idx="11"/>
          </p:nvPr>
        </p:nvSpPr>
        <p:spPr>
          <a:xfrm>
            <a:off x="4038600" y="6434260"/>
            <a:ext cx="41148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Civil Space Shortfall Ranking</a:t>
            </a:r>
          </a:p>
        </p:txBody>
      </p:sp>
      <p:sp>
        <p:nvSpPr>
          <p:cNvPr id="5" name="Date Placeholder 15">
            <a:extLst>
              <a:ext uri="{FF2B5EF4-FFF2-40B4-BE49-F238E27FC236}">
                <a16:creationId xmlns:a16="http://schemas.microsoft.com/office/drawing/2014/main" id="{2E783C55-73CC-A5BC-A1DA-747374F35C91}"/>
              </a:ext>
            </a:extLst>
          </p:cNvPr>
          <p:cNvSpPr>
            <a:spLocks noGrp="1"/>
          </p:cNvSpPr>
          <p:nvPr>
            <p:ph type="dt" sz="half" idx="10"/>
          </p:nvPr>
        </p:nvSpPr>
        <p:spPr>
          <a:xfrm>
            <a:off x="833426" y="6434259"/>
            <a:ext cx="27432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July 2024</a:t>
            </a:r>
          </a:p>
        </p:txBody>
      </p:sp>
      <p:sp>
        <p:nvSpPr>
          <p:cNvPr id="10" name="Text Placeholder 2">
            <a:extLst>
              <a:ext uri="{FF2B5EF4-FFF2-40B4-BE49-F238E27FC236}">
                <a16:creationId xmlns:a16="http://schemas.microsoft.com/office/drawing/2014/main" id="{1539706A-E977-70E2-B2BC-46CE951A78AD}"/>
              </a:ext>
            </a:extLst>
          </p:cNvPr>
          <p:cNvSpPr txBox="1">
            <a:spLocks noGrp="1"/>
          </p:cNvSpPr>
          <p:nvPr>
            <p:ph type="title" idx="4294967295"/>
          </p:nvPr>
        </p:nvSpPr>
        <p:spPr>
          <a:xfrm>
            <a:off x="331501" y="313258"/>
            <a:ext cx="7840226" cy="5026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5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Integrated Shortfall Ranking (91-120)</a:t>
            </a:r>
          </a:p>
        </p:txBody>
      </p:sp>
      <p:graphicFrame>
        <p:nvGraphicFramePr>
          <p:cNvPr id="4" name="Table 3">
            <a:extLst>
              <a:ext uri="{FF2B5EF4-FFF2-40B4-BE49-F238E27FC236}">
                <a16:creationId xmlns:a16="http://schemas.microsoft.com/office/drawing/2014/main" id="{77BCD83C-92D8-E4DE-B5F1-4FDB84D3767B}"/>
              </a:ext>
            </a:extLst>
          </p:cNvPr>
          <p:cNvGraphicFramePr>
            <a:graphicFrameLocks noGrp="1"/>
          </p:cNvGraphicFramePr>
          <p:nvPr>
            <p:extLst>
              <p:ext uri="{D42A27DB-BD31-4B8C-83A1-F6EECF244321}">
                <p14:modId xmlns:p14="http://schemas.microsoft.com/office/powerpoint/2010/main" val="3262184462"/>
              </p:ext>
            </p:extLst>
          </p:nvPr>
        </p:nvGraphicFramePr>
        <p:xfrm>
          <a:off x="331501" y="876364"/>
          <a:ext cx="11430000" cy="5549503"/>
        </p:xfrm>
        <a:graphic>
          <a:graphicData uri="http://schemas.openxmlformats.org/drawingml/2006/table">
            <a:tbl>
              <a:tblPr firstRow="1">
                <a:tableStyleId>{5C22544A-7EE6-4342-B048-85BDC9FD1C3A}</a:tableStyleId>
              </a:tblPr>
              <a:tblGrid>
                <a:gridCol w="914400">
                  <a:extLst>
                    <a:ext uri="{9D8B030D-6E8A-4147-A177-3AD203B41FA5}">
                      <a16:colId xmlns:a16="http://schemas.microsoft.com/office/drawing/2014/main" val="3095521269"/>
                    </a:ext>
                  </a:extLst>
                </a:gridCol>
                <a:gridCol w="914400">
                  <a:extLst>
                    <a:ext uri="{9D8B030D-6E8A-4147-A177-3AD203B41FA5}">
                      <a16:colId xmlns:a16="http://schemas.microsoft.com/office/drawing/2014/main" val="1277378010"/>
                    </a:ext>
                  </a:extLst>
                </a:gridCol>
                <a:gridCol w="7315200">
                  <a:extLst>
                    <a:ext uri="{9D8B030D-6E8A-4147-A177-3AD203B41FA5}">
                      <a16:colId xmlns:a16="http://schemas.microsoft.com/office/drawing/2014/main" val="2839145875"/>
                    </a:ext>
                  </a:extLst>
                </a:gridCol>
                <a:gridCol w="2286000">
                  <a:extLst>
                    <a:ext uri="{9D8B030D-6E8A-4147-A177-3AD203B41FA5}">
                      <a16:colId xmlns:a16="http://schemas.microsoft.com/office/drawing/2014/main" val="3267263100"/>
                    </a:ext>
                  </a:extLst>
                </a:gridCol>
              </a:tblGrid>
              <a:tr h="180810">
                <a:tc>
                  <a:txBody>
                    <a:bodyPr/>
                    <a:lstStyle/>
                    <a:p>
                      <a:pPr algn="ctr" fontAlgn="ctr"/>
                      <a:r>
                        <a:rPr lang="en-US" sz="1000" b="1" u="none" strike="noStrike" dirty="0">
                          <a:solidFill>
                            <a:schemeClr val="bg1"/>
                          </a:solidFill>
                          <a:effectLst/>
                          <a:latin typeface="Arial"/>
                          <a:cs typeface="Arial"/>
                        </a:rPr>
                        <a:t>Integrated Rank</a:t>
                      </a:r>
                      <a:endParaRPr lang="en-US" sz="1000" b="1" i="0" u="none" strike="noStrike" dirty="0">
                        <a:solidFill>
                          <a:schemeClr val="bg1"/>
                        </a:solidFill>
                        <a:effectLst/>
                        <a:latin typeface="Arial"/>
                        <a:cs typeface="Arial"/>
                      </a:endParaRPr>
                    </a:p>
                  </a:txBody>
                  <a:tcPr marL="7003" marR="7003" marT="7003" marB="0" anchor="ctr">
                    <a:solidFill>
                      <a:srgbClr val="136082"/>
                    </a:solidFill>
                  </a:tcPr>
                </a:tc>
                <a:tc>
                  <a:txBody>
                    <a:bodyPr/>
                    <a:lstStyle/>
                    <a:p>
                      <a:pPr algn="ctr" fontAlgn="ctr"/>
                      <a:r>
                        <a:rPr lang="en-US" sz="1000" b="1" i="0" u="none" strike="noStrike" dirty="0">
                          <a:solidFill>
                            <a:schemeClr val="bg1"/>
                          </a:solidFill>
                          <a:effectLst/>
                          <a:latin typeface="Arial"/>
                          <a:cs typeface="Arial"/>
                        </a:rPr>
                        <a:t>Average Integrated Score</a:t>
                      </a:r>
                    </a:p>
                  </a:txBody>
                  <a:tcPr marL="7003" marR="7003" marT="7003" marB="0" anchor="ctr">
                    <a:solidFill>
                      <a:srgbClr val="136082"/>
                    </a:solidFill>
                  </a:tcPr>
                </a:tc>
                <a:tc>
                  <a:txBody>
                    <a:bodyPr/>
                    <a:lstStyle/>
                    <a:p>
                      <a:pPr algn="ctr" fontAlgn="ctr"/>
                      <a:r>
                        <a:rPr lang="en-US" sz="1000" b="1" u="none" strike="noStrike" dirty="0">
                          <a:solidFill>
                            <a:schemeClr val="bg1"/>
                          </a:solidFill>
                          <a:effectLst/>
                          <a:latin typeface="Arial"/>
                          <a:cs typeface="Arial"/>
                        </a:rPr>
                        <a:t>Shortfall ID</a:t>
                      </a:r>
                      <a:endParaRPr lang="en-US" sz="1000" b="1" i="0" u="none" strike="noStrike" dirty="0">
                        <a:solidFill>
                          <a:schemeClr val="bg1"/>
                        </a:solidFill>
                        <a:effectLst/>
                        <a:latin typeface="Arial"/>
                        <a:cs typeface="Arial"/>
                      </a:endParaRPr>
                    </a:p>
                  </a:txBody>
                  <a:tcPr marL="7003" marR="7003" marT="7003" marB="0" anchor="ctr">
                    <a:solidFill>
                      <a:srgbClr val="136082"/>
                    </a:solidFill>
                  </a:tcPr>
                </a:tc>
                <a:tc>
                  <a:txBody>
                    <a:bodyPr/>
                    <a:lstStyle/>
                    <a:p>
                      <a:pPr algn="ctr" fontAlgn="ctr"/>
                      <a:r>
                        <a:rPr lang="en-US" sz="1000" b="1" u="none" strike="noStrike" dirty="0">
                          <a:solidFill>
                            <a:schemeClr val="bg1"/>
                          </a:solidFill>
                          <a:effectLst/>
                          <a:latin typeface="Arial"/>
                          <a:cs typeface="Arial"/>
                        </a:rPr>
                        <a:t>Category</a:t>
                      </a:r>
                      <a:endParaRPr lang="en-US" sz="1000" b="1" i="0" u="none" strike="noStrike" dirty="0">
                        <a:solidFill>
                          <a:schemeClr val="bg1"/>
                        </a:solidFill>
                        <a:effectLst/>
                        <a:latin typeface="Arial"/>
                        <a:cs typeface="Arial"/>
                      </a:endParaRPr>
                    </a:p>
                  </a:txBody>
                  <a:tcPr marL="7003" marR="7003" marT="7003" marB="0" anchor="ctr">
                    <a:solidFill>
                      <a:srgbClr val="136082"/>
                    </a:solidFill>
                  </a:tcPr>
                </a:tc>
                <a:extLst>
                  <a:ext uri="{0D108BD9-81ED-4DB2-BD59-A6C34878D82A}">
                    <a16:rowId xmlns:a16="http://schemas.microsoft.com/office/drawing/2014/main" val="244675603"/>
                  </a:ext>
                </a:extLst>
              </a:tr>
              <a:tr h="169510">
                <a:tc>
                  <a:txBody>
                    <a:bodyPr/>
                    <a:lstStyle/>
                    <a:p>
                      <a:pPr algn="ctr" fontAlgn="b"/>
                      <a:r>
                        <a:rPr lang="en-US" sz="1000" b="0" i="0" u="none" strike="noStrike" dirty="0">
                          <a:solidFill>
                            <a:srgbClr val="000000"/>
                          </a:solidFill>
                          <a:effectLst/>
                          <a:latin typeface="Arial" panose="020B0604020202020204" pitchFamily="34" charset="0"/>
                          <a:cs typeface="Arial" panose="020B0604020202020204" pitchFamily="34" charset="0"/>
                        </a:rPr>
                        <a:t>91</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5.5326</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1522: Crew Health Countermeasures – Non-Exercise</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Habitation Systems</a:t>
                      </a:r>
                    </a:p>
                  </a:txBody>
                  <a:tcPr marL="9525" marR="9525" marT="9525" marB="0" anchor="ctr"/>
                </a:tc>
                <a:extLst>
                  <a:ext uri="{0D108BD9-81ED-4DB2-BD59-A6C34878D82A}">
                    <a16:rowId xmlns:a16="http://schemas.microsoft.com/office/drawing/2014/main" val="3927601268"/>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92</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5.5088</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1485: In-Space and On-Surface Manufacturing of Parts/Products from Surface and Terrestrial Feedstocks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Manufacturing</a:t>
                      </a:r>
                    </a:p>
                  </a:txBody>
                  <a:tcPr marL="9525" marR="9525" marT="9525" marB="0" anchor="ctr"/>
                </a:tc>
                <a:extLst>
                  <a:ext uri="{0D108BD9-81ED-4DB2-BD59-A6C34878D82A}">
                    <a16:rowId xmlns:a16="http://schemas.microsoft.com/office/drawing/2014/main" val="477130571"/>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93</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5.4992</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1432: Rendezvous, Proximity Operations, and Debris Remediation using Small Spacecraft</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Small Spacecraft</a:t>
                      </a:r>
                    </a:p>
                  </a:txBody>
                  <a:tcPr marL="9525" marR="9525" marT="9525" marB="0" anchor="ctr"/>
                </a:tc>
                <a:extLst>
                  <a:ext uri="{0D108BD9-81ED-4DB2-BD59-A6C34878D82A}">
                    <a16:rowId xmlns:a16="http://schemas.microsoft.com/office/drawing/2014/main" val="3140569799"/>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94</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5.4897</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1528: Spacesuit Physiology</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Habitation Systems</a:t>
                      </a:r>
                    </a:p>
                  </a:txBody>
                  <a:tcPr marL="9525" marR="9525" marT="9525" marB="0" anchor="ctr"/>
                </a:tc>
                <a:extLst>
                  <a:ext uri="{0D108BD9-81ED-4DB2-BD59-A6C34878D82A}">
                    <a16:rowId xmlns:a16="http://schemas.microsoft.com/office/drawing/2014/main" val="77813864"/>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95</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5.4553</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1477: Mitigation of New Orbital Debris Generation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Orbital Debris</a:t>
                      </a:r>
                    </a:p>
                  </a:txBody>
                  <a:tcPr marL="9525" marR="9525" marT="9525" marB="0" anchor="ctr"/>
                </a:tc>
                <a:extLst>
                  <a:ext uri="{0D108BD9-81ED-4DB2-BD59-A6C34878D82A}">
                    <a16:rowId xmlns:a16="http://schemas.microsoft.com/office/drawing/2014/main" val="1072078635"/>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96</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5.4513</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1521: Crew Exercise and Sensorimotor Countermeasures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Habitation Systems</a:t>
                      </a:r>
                    </a:p>
                  </a:txBody>
                  <a:tcPr marL="9525" marR="9525" marT="9525" marB="0" anchor="ctr"/>
                </a:tc>
                <a:extLst>
                  <a:ext uri="{0D108BD9-81ED-4DB2-BD59-A6C34878D82A}">
                    <a16:rowId xmlns:a16="http://schemas.microsoft.com/office/drawing/2014/main" val="3111837592"/>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97</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5.4441</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672: Long-life thermal control for surface suits capable of extreme access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Thermal Management Systems</a:t>
                      </a:r>
                    </a:p>
                  </a:txBody>
                  <a:tcPr marL="9525" marR="9525" marT="9525" marB="0" anchor="ctr"/>
                </a:tc>
                <a:extLst>
                  <a:ext uri="{0D108BD9-81ED-4DB2-BD59-A6C34878D82A}">
                    <a16:rowId xmlns:a16="http://schemas.microsoft.com/office/drawing/2014/main" val="3133072980"/>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98</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5.3922</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1623: Advanced thermal modeling capabilities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Thermal Management Systems</a:t>
                      </a:r>
                    </a:p>
                  </a:txBody>
                  <a:tcPr marL="9525" marR="9525" marT="9525" marB="0" anchor="ctr"/>
                </a:tc>
                <a:extLst>
                  <a:ext uri="{0D108BD9-81ED-4DB2-BD59-A6C34878D82A}">
                    <a16:rowId xmlns:a16="http://schemas.microsoft.com/office/drawing/2014/main" val="532845475"/>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99</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5.3787</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1555: Next Generation Avionics Architectures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Avionics</a:t>
                      </a:r>
                    </a:p>
                  </a:txBody>
                  <a:tcPr marL="9525" marR="9525" marT="9525" marB="0" anchor="ctr"/>
                </a:tc>
                <a:extLst>
                  <a:ext uri="{0D108BD9-81ED-4DB2-BD59-A6C34878D82A}">
                    <a16:rowId xmlns:a16="http://schemas.microsoft.com/office/drawing/2014/main" val="1210944731"/>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100</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5.3439</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1506: In-Space &amp; Surface Transfer of High-Pressure Gases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ISAM and RPOC</a:t>
                      </a:r>
                    </a:p>
                  </a:txBody>
                  <a:tcPr marL="9525" marR="9525" marT="9525" marB="0" anchor="ctr"/>
                </a:tc>
                <a:extLst>
                  <a:ext uri="{0D108BD9-81ED-4DB2-BD59-A6C34878D82A}">
                    <a16:rowId xmlns:a16="http://schemas.microsoft.com/office/drawing/2014/main" val="3241982502"/>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101</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5.3355</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512: Cooperative interfaces, aids, and standards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ISAM and RPOC</a:t>
                      </a:r>
                    </a:p>
                  </a:txBody>
                  <a:tcPr marL="9525" marR="9525" marT="9525" marB="0" anchor="ctr"/>
                </a:tc>
                <a:extLst>
                  <a:ext uri="{0D108BD9-81ED-4DB2-BD59-A6C34878D82A}">
                    <a16:rowId xmlns:a16="http://schemas.microsoft.com/office/drawing/2014/main" val="3191283530"/>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102</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5.3268</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662: Robotic regolith manipulation and site preparation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Excavation Construction and Outfitting</a:t>
                      </a:r>
                    </a:p>
                  </a:txBody>
                  <a:tcPr marL="9525" marR="9525" marT="9525" marB="0" anchor="ctr"/>
                </a:tc>
                <a:extLst>
                  <a:ext uri="{0D108BD9-81ED-4DB2-BD59-A6C34878D82A}">
                    <a16:rowId xmlns:a16="http://schemas.microsoft.com/office/drawing/2014/main" val="2210589700"/>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103</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5.3171</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1585: Extraterrestrial surface environmental simulators, test facilities, and test sites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ISRU</a:t>
                      </a:r>
                    </a:p>
                  </a:txBody>
                  <a:tcPr marL="9525" marR="9525" marT="9525" marB="0" anchor="ctr"/>
                </a:tc>
                <a:extLst>
                  <a:ext uri="{0D108BD9-81ED-4DB2-BD59-A6C34878D82A}">
                    <a16:rowId xmlns:a16="http://schemas.microsoft.com/office/drawing/2014/main" val="343646537"/>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104</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5.2725</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384: Excavation of hard/compacted/icy material</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Excavation Construction and Outfitting</a:t>
                      </a:r>
                    </a:p>
                  </a:txBody>
                  <a:tcPr marL="9525" marR="9525" marT="9525" marB="0" anchor="ctr"/>
                </a:tc>
                <a:extLst>
                  <a:ext uri="{0D108BD9-81ED-4DB2-BD59-A6C34878D82A}">
                    <a16:rowId xmlns:a16="http://schemas.microsoft.com/office/drawing/2014/main" val="4010605301"/>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105</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5.2711</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1533: Autonomous Robotic Sample Identification, Classification, Collection,  Manipulation, Verification, and Transport</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69365647"/>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106</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5.2485</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1574: Validated Performance Models for Planetary Parachutes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Entry Descent and Landing</a:t>
                      </a:r>
                    </a:p>
                  </a:txBody>
                  <a:tcPr marL="9525" marR="9525" marT="9525" marB="0" anchor="ctr"/>
                </a:tc>
                <a:extLst>
                  <a:ext uri="{0D108BD9-81ED-4DB2-BD59-A6C34878D82A}">
                    <a16:rowId xmlns:a16="http://schemas.microsoft.com/office/drawing/2014/main" val="1500212349"/>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107</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5.2409</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1581: Extraction and separation of extraterrestrial atmospheric resources and gaseous products/reactants </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ISRU</a:t>
                      </a:r>
                    </a:p>
                  </a:txBody>
                  <a:tcPr marL="9525" marR="9525" marT="9525" marB="0" anchor="ctr"/>
                </a:tc>
                <a:extLst>
                  <a:ext uri="{0D108BD9-81ED-4DB2-BD59-A6C34878D82A}">
                    <a16:rowId xmlns:a16="http://schemas.microsoft.com/office/drawing/2014/main" val="3302771951"/>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108</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5.2217</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369: Excavation of granular (surface) regolith for ISRU commodities production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Excavation Construction and Outfitting</a:t>
                      </a:r>
                    </a:p>
                  </a:txBody>
                  <a:tcPr marL="9525" marR="9525" marT="9525" marB="0" anchor="ctr"/>
                </a:tc>
                <a:extLst>
                  <a:ext uri="{0D108BD9-81ED-4DB2-BD59-A6C34878D82A}">
                    <a16:rowId xmlns:a16="http://schemas.microsoft.com/office/drawing/2014/main" val="2819592016"/>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109</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5.2127</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376: Modular design for in-space installation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ISAM and RPOC</a:t>
                      </a:r>
                    </a:p>
                  </a:txBody>
                  <a:tcPr marL="9525" marR="9525" marT="9525" marB="0" anchor="ctr"/>
                </a:tc>
                <a:extLst>
                  <a:ext uri="{0D108BD9-81ED-4DB2-BD59-A6C34878D82A}">
                    <a16:rowId xmlns:a16="http://schemas.microsoft.com/office/drawing/2014/main" val="180482760"/>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110</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5.2125</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1582: Extraction and separation of metals/metalloids from extraterrestrial minerals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ISRU</a:t>
                      </a:r>
                    </a:p>
                  </a:txBody>
                  <a:tcPr marL="9525" marR="9525" marT="9525" marB="0" anchor="ctr"/>
                </a:tc>
                <a:extLst>
                  <a:ext uri="{0D108BD9-81ED-4DB2-BD59-A6C34878D82A}">
                    <a16:rowId xmlns:a16="http://schemas.microsoft.com/office/drawing/2014/main" val="1855057033"/>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111</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5.2061</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1224: In-Space &amp; Surface Transfer of Earth Storable Propellants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Propulsion: Non Nuclear</a:t>
                      </a:r>
                    </a:p>
                  </a:txBody>
                  <a:tcPr marL="9525" marR="9525" marT="9525" marB="0" anchor="ctr"/>
                </a:tc>
                <a:extLst>
                  <a:ext uri="{0D108BD9-81ED-4DB2-BD59-A6C34878D82A}">
                    <a16:rowId xmlns:a16="http://schemas.microsoft.com/office/drawing/2014/main" val="753458098"/>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112</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5.1952</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1514: Atmospheric Metabolic Constituent Management for Habitation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Habitation Systems</a:t>
                      </a:r>
                    </a:p>
                  </a:txBody>
                  <a:tcPr marL="9525" marR="9525" marT="9525" marB="0" anchor="ctr"/>
                </a:tc>
                <a:extLst>
                  <a:ext uri="{0D108BD9-81ED-4DB2-BD59-A6C34878D82A}">
                    <a16:rowId xmlns:a16="http://schemas.microsoft.com/office/drawing/2014/main" val="4174073176"/>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113</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5.1824</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700: Solar Sails for Propellant-less Propulsion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Propulsion: Non Nuclear</a:t>
                      </a:r>
                    </a:p>
                  </a:txBody>
                  <a:tcPr marL="9525" marR="9525" marT="9525" marB="0" anchor="ctr"/>
                </a:tc>
                <a:extLst>
                  <a:ext uri="{0D108BD9-81ED-4DB2-BD59-A6C34878D82A}">
                    <a16:rowId xmlns:a16="http://schemas.microsoft.com/office/drawing/2014/main" val="2536730637"/>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114</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5.1598</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1624: Advanced thermal management technologies for diverse applications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Thermal Management Systems</a:t>
                      </a:r>
                    </a:p>
                  </a:txBody>
                  <a:tcPr marL="9525" marR="9525" marT="9525" marB="0" anchor="ctr"/>
                </a:tc>
                <a:extLst>
                  <a:ext uri="{0D108BD9-81ED-4DB2-BD59-A6C34878D82A}">
                    <a16:rowId xmlns:a16="http://schemas.microsoft.com/office/drawing/2014/main" val="3006365177"/>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115</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5.1554</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1627: Advanced Sensor Components for Heliophysics and Lunar-Based Astronomy</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Sensors and Instruments</a:t>
                      </a:r>
                    </a:p>
                  </a:txBody>
                  <a:tcPr marL="9525" marR="9525" marT="9525" marB="0" anchor="ctr"/>
                </a:tc>
                <a:extLst>
                  <a:ext uri="{0D108BD9-81ED-4DB2-BD59-A6C34878D82A}">
                    <a16:rowId xmlns:a16="http://schemas.microsoft.com/office/drawing/2014/main" val="3564317352"/>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116</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5.1497</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1486: In-Space and On-Surface NDE and Qualification of Components for Manufacturing, Assembly, and Construction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Manufacturing</a:t>
                      </a:r>
                    </a:p>
                  </a:txBody>
                  <a:tcPr marL="9525" marR="9525" marT="9525" marB="0" anchor="ctr"/>
                </a:tc>
                <a:extLst>
                  <a:ext uri="{0D108BD9-81ED-4DB2-BD59-A6C34878D82A}">
                    <a16:rowId xmlns:a16="http://schemas.microsoft.com/office/drawing/2014/main" val="774794186"/>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117</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5.1095</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581: ISRU System Modeling</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ISRU</a:t>
                      </a:r>
                    </a:p>
                  </a:txBody>
                  <a:tcPr marL="9525" marR="9525" marT="9525" marB="0" anchor="ctr"/>
                </a:tc>
                <a:extLst>
                  <a:ext uri="{0D108BD9-81ED-4DB2-BD59-A6C34878D82A}">
                    <a16:rowId xmlns:a16="http://schemas.microsoft.com/office/drawing/2014/main" val="3101772496"/>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118</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5.1006</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385: Regolith and resource delivery system</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Excavation Construction and Outfitting</a:t>
                      </a:r>
                    </a:p>
                  </a:txBody>
                  <a:tcPr marL="9525" marR="9525" marT="9525" marB="0" anchor="ctr"/>
                </a:tc>
                <a:extLst>
                  <a:ext uri="{0D108BD9-81ED-4DB2-BD59-A6C34878D82A}">
                    <a16:rowId xmlns:a16="http://schemas.microsoft.com/office/drawing/2014/main" val="226303134"/>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119</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5.0870</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1434: Communication Technology and Capabilities for Small Spacecraft</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Small Spacecraft</a:t>
                      </a:r>
                    </a:p>
                  </a:txBody>
                  <a:tcPr marL="9525" marR="9525" marT="9525" marB="0" anchor="ctr"/>
                </a:tc>
                <a:extLst>
                  <a:ext uri="{0D108BD9-81ED-4DB2-BD59-A6C34878D82A}">
                    <a16:rowId xmlns:a16="http://schemas.microsoft.com/office/drawing/2014/main" val="3803742893"/>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120</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5.0865</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1600: Enable Paradigm for System Science to Include Interactions Between Subsystems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Sensors and Instruments</a:t>
                      </a:r>
                    </a:p>
                  </a:txBody>
                  <a:tcPr marL="9525" marR="9525" marT="9525" marB="0" anchor="ctr"/>
                </a:tc>
                <a:extLst>
                  <a:ext uri="{0D108BD9-81ED-4DB2-BD59-A6C34878D82A}">
                    <a16:rowId xmlns:a16="http://schemas.microsoft.com/office/drawing/2014/main" val="504318237"/>
                  </a:ext>
                </a:extLst>
              </a:tr>
            </a:tbl>
          </a:graphicData>
        </a:graphic>
      </p:graphicFrame>
      <p:sp>
        <p:nvSpPr>
          <p:cNvPr id="3" name="Rectangle 2">
            <a:extLst>
              <a:ext uri="{FF2B5EF4-FFF2-40B4-BE49-F238E27FC236}">
                <a16:creationId xmlns:a16="http://schemas.microsoft.com/office/drawing/2014/main" id="{658A5957-B359-23B3-2ADD-79ED02176354}"/>
              </a:ext>
            </a:extLst>
          </p:cNvPr>
          <p:cNvSpPr/>
          <p:nvPr/>
        </p:nvSpPr>
        <p:spPr>
          <a:xfrm>
            <a:off x="9986974" y="372988"/>
            <a:ext cx="1742243" cy="383176"/>
          </a:xfrm>
          <a:prstGeom prst="rect">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C00000"/>
                </a:solidFill>
              </a:rPr>
              <a:t>Top 3 in Capability Category</a:t>
            </a:r>
          </a:p>
        </p:txBody>
      </p:sp>
    </p:spTree>
    <p:extLst>
      <p:ext uri="{BB962C8B-B14F-4D97-AF65-F5344CB8AC3E}">
        <p14:creationId xmlns:p14="http://schemas.microsoft.com/office/powerpoint/2010/main" val="1105444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8">
            <a:extLst>
              <a:ext uri="{FF2B5EF4-FFF2-40B4-BE49-F238E27FC236}">
                <a16:creationId xmlns:a16="http://schemas.microsoft.com/office/drawing/2014/main" id="{3A3F5982-C2DD-BBDD-27AD-A98A1578CD3A}"/>
              </a:ext>
            </a:extLst>
          </p:cNvPr>
          <p:cNvSpPr>
            <a:spLocks noGrp="1"/>
          </p:cNvSpPr>
          <p:nvPr>
            <p:ph type="sldNum" sz="quarter" idx="12"/>
          </p:nvPr>
        </p:nvSpPr>
        <p:spPr>
          <a:xfrm>
            <a:off x="8615374" y="6434260"/>
            <a:ext cx="2743200" cy="365125"/>
          </a:xfrm>
        </p:spPr>
        <p:txBody>
          <a:bodyPr/>
          <a:lstStyle/>
          <a:p>
            <a:fld id="{664A267C-1BD7-074A-8DCB-9E6F36782E39}" type="slidenum">
              <a:rPr lang="en-US" smtClean="0">
                <a:solidFill>
                  <a:schemeClr val="bg1">
                    <a:lumMod val="85000"/>
                  </a:schemeClr>
                </a:solidFill>
              </a:rPr>
              <a:t>15</a:t>
            </a:fld>
            <a:endParaRPr lang="en-US" dirty="0">
              <a:solidFill>
                <a:schemeClr val="bg1">
                  <a:lumMod val="85000"/>
                </a:schemeClr>
              </a:solidFill>
            </a:endParaRPr>
          </a:p>
        </p:txBody>
      </p:sp>
      <p:sp>
        <p:nvSpPr>
          <p:cNvPr id="3" name="Footer Placeholder 20">
            <a:extLst>
              <a:ext uri="{FF2B5EF4-FFF2-40B4-BE49-F238E27FC236}">
                <a16:creationId xmlns:a16="http://schemas.microsoft.com/office/drawing/2014/main" id="{1AADC72A-9880-5BF9-0C6E-F4EFD975D9EA}"/>
              </a:ext>
            </a:extLst>
          </p:cNvPr>
          <p:cNvSpPr>
            <a:spLocks noGrp="1"/>
          </p:cNvSpPr>
          <p:nvPr>
            <p:ph type="ftr" sz="quarter" idx="11"/>
          </p:nvPr>
        </p:nvSpPr>
        <p:spPr>
          <a:xfrm>
            <a:off x="4038600" y="6434260"/>
            <a:ext cx="41148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Civil Space Shortfall Ranking</a:t>
            </a:r>
          </a:p>
        </p:txBody>
      </p:sp>
      <p:sp>
        <p:nvSpPr>
          <p:cNvPr id="5" name="Date Placeholder 15">
            <a:extLst>
              <a:ext uri="{FF2B5EF4-FFF2-40B4-BE49-F238E27FC236}">
                <a16:creationId xmlns:a16="http://schemas.microsoft.com/office/drawing/2014/main" id="{AB38165E-C1C4-E537-DDBC-EB19FF99690F}"/>
              </a:ext>
            </a:extLst>
          </p:cNvPr>
          <p:cNvSpPr>
            <a:spLocks noGrp="1"/>
          </p:cNvSpPr>
          <p:nvPr>
            <p:ph type="dt" sz="half" idx="10"/>
          </p:nvPr>
        </p:nvSpPr>
        <p:spPr>
          <a:xfrm>
            <a:off x="833426" y="6434259"/>
            <a:ext cx="27432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July 2024</a:t>
            </a:r>
          </a:p>
        </p:txBody>
      </p:sp>
      <p:sp>
        <p:nvSpPr>
          <p:cNvPr id="10" name="Text Placeholder 2">
            <a:extLst>
              <a:ext uri="{FF2B5EF4-FFF2-40B4-BE49-F238E27FC236}">
                <a16:creationId xmlns:a16="http://schemas.microsoft.com/office/drawing/2014/main" id="{1539706A-E977-70E2-B2BC-46CE951A78AD}"/>
              </a:ext>
            </a:extLst>
          </p:cNvPr>
          <p:cNvSpPr txBox="1">
            <a:spLocks noGrp="1"/>
          </p:cNvSpPr>
          <p:nvPr>
            <p:ph type="title" idx="4294967295"/>
          </p:nvPr>
        </p:nvSpPr>
        <p:spPr>
          <a:xfrm>
            <a:off x="331501" y="313258"/>
            <a:ext cx="7840226" cy="5026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5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Integrated Shortfall Ranking (121-150)</a:t>
            </a:r>
          </a:p>
        </p:txBody>
      </p:sp>
      <p:graphicFrame>
        <p:nvGraphicFramePr>
          <p:cNvPr id="4" name="Table 3">
            <a:extLst>
              <a:ext uri="{FF2B5EF4-FFF2-40B4-BE49-F238E27FC236}">
                <a16:creationId xmlns:a16="http://schemas.microsoft.com/office/drawing/2014/main" id="{3C3F2797-1FE0-DA63-09F6-24EF060DB19C}"/>
              </a:ext>
            </a:extLst>
          </p:cNvPr>
          <p:cNvGraphicFramePr>
            <a:graphicFrameLocks noGrp="1"/>
          </p:cNvGraphicFramePr>
          <p:nvPr>
            <p:extLst>
              <p:ext uri="{D42A27DB-BD31-4B8C-83A1-F6EECF244321}">
                <p14:modId xmlns:p14="http://schemas.microsoft.com/office/powerpoint/2010/main" val="3623941939"/>
              </p:ext>
            </p:extLst>
          </p:nvPr>
        </p:nvGraphicFramePr>
        <p:xfrm>
          <a:off x="331501" y="876364"/>
          <a:ext cx="11430000" cy="5549503"/>
        </p:xfrm>
        <a:graphic>
          <a:graphicData uri="http://schemas.openxmlformats.org/drawingml/2006/table">
            <a:tbl>
              <a:tblPr firstRow="1">
                <a:tableStyleId>{5C22544A-7EE6-4342-B048-85BDC9FD1C3A}</a:tableStyleId>
              </a:tblPr>
              <a:tblGrid>
                <a:gridCol w="914400">
                  <a:extLst>
                    <a:ext uri="{9D8B030D-6E8A-4147-A177-3AD203B41FA5}">
                      <a16:colId xmlns:a16="http://schemas.microsoft.com/office/drawing/2014/main" val="3095521269"/>
                    </a:ext>
                  </a:extLst>
                </a:gridCol>
                <a:gridCol w="914400">
                  <a:extLst>
                    <a:ext uri="{9D8B030D-6E8A-4147-A177-3AD203B41FA5}">
                      <a16:colId xmlns:a16="http://schemas.microsoft.com/office/drawing/2014/main" val="1646359183"/>
                    </a:ext>
                  </a:extLst>
                </a:gridCol>
                <a:gridCol w="7315200">
                  <a:extLst>
                    <a:ext uri="{9D8B030D-6E8A-4147-A177-3AD203B41FA5}">
                      <a16:colId xmlns:a16="http://schemas.microsoft.com/office/drawing/2014/main" val="2839145875"/>
                    </a:ext>
                  </a:extLst>
                </a:gridCol>
                <a:gridCol w="2286000">
                  <a:extLst>
                    <a:ext uri="{9D8B030D-6E8A-4147-A177-3AD203B41FA5}">
                      <a16:colId xmlns:a16="http://schemas.microsoft.com/office/drawing/2014/main" val="3267263100"/>
                    </a:ext>
                  </a:extLst>
                </a:gridCol>
              </a:tblGrid>
              <a:tr h="180810">
                <a:tc>
                  <a:txBody>
                    <a:bodyPr/>
                    <a:lstStyle/>
                    <a:p>
                      <a:pPr algn="ctr" fontAlgn="ctr"/>
                      <a:r>
                        <a:rPr lang="en-US" sz="1000" b="1" u="none" strike="noStrike" dirty="0">
                          <a:solidFill>
                            <a:schemeClr val="bg1"/>
                          </a:solidFill>
                          <a:effectLst/>
                          <a:latin typeface="Arial"/>
                          <a:cs typeface="Arial"/>
                        </a:rPr>
                        <a:t>Integrated Rank</a:t>
                      </a:r>
                      <a:endParaRPr lang="en-US" sz="1000" b="1" i="0" u="none" strike="noStrike" dirty="0">
                        <a:solidFill>
                          <a:schemeClr val="bg1"/>
                        </a:solidFill>
                        <a:effectLst/>
                        <a:latin typeface="Arial"/>
                        <a:cs typeface="Arial"/>
                      </a:endParaRPr>
                    </a:p>
                  </a:txBody>
                  <a:tcPr marL="7003" marR="7003" marT="7003" marB="0" anchor="ctr">
                    <a:solidFill>
                      <a:srgbClr val="136082"/>
                    </a:solidFill>
                  </a:tcPr>
                </a:tc>
                <a:tc>
                  <a:txBody>
                    <a:bodyPr/>
                    <a:lstStyle/>
                    <a:p>
                      <a:pPr algn="ctr" fontAlgn="ctr"/>
                      <a:r>
                        <a:rPr lang="en-US" sz="1000" b="1" i="0" u="none" strike="noStrike" dirty="0">
                          <a:solidFill>
                            <a:schemeClr val="bg1"/>
                          </a:solidFill>
                          <a:effectLst/>
                          <a:latin typeface="Arial"/>
                          <a:cs typeface="Arial"/>
                        </a:rPr>
                        <a:t>Average Integrated Score</a:t>
                      </a:r>
                    </a:p>
                  </a:txBody>
                  <a:tcPr marL="7003" marR="7003" marT="7003" marB="0" anchor="ctr">
                    <a:solidFill>
                      <a:srgbClr val="136082"/>
                    </a:solidFill>
                  </a:tcPr>
                </a:tc>
                <a:tc>
                  <a:txBody>
                    <a:bodyPr/>
                    <a:lstStyle/>
                    <a:p>
                      <a:pPr algn="ctr" fontAlgn="ctr"/>
                      <a:r>
                        <a:rPr lang="en-US" sz="1000" b="1" u="none" strike="noStrike" dirty="0">
                          <a:solidFill>
                            <a:schemeClr val="bg1"/>
                          </a:solidFill>
                          <a:effectLst/>
                          <a:latin typeface="Arial"/>
                          <a:cs typeface="Arial"/>
                        </a:rPr>
                        <a:t>Shortfall ID</a:t>
                      </a:r>
                      <a:endParaRPr lang="en-US" sz="1000" b="1" i="0" u="none" strike="noStrike" dirty="0">
                        <a:solidFill>
                          <a:schemeClr val="bg1"/>
                        </a:solidFill>
                        <a:effectLst/>
                        <a:latin typeface="Arial"/>
                        <a:cs typeface="Arial"/>
                      </a:endParaRPr>
                    </a:p>
                  </a:txBody>
                  <a:tcPr marL="7003" marR="7003" marT="7003" marB="0" anchor="ctr">
                    <a:solidFill>
                      <a:srgbClr val="136082"/>
                    </a:solidFill>
                  </a:tcPr>
                </a:tc>
                <a:tc>
                  <a:txBody>
                    <a:bodyPr/>
                    <a:lstStyle/>
                    <a:p>
                      <a:pPr algn="ctr" fontAlgn="ctr"/>
                      <a:r>
                        <a:rPr lang="en-US" sz="1000" b="1" u="none" strike="noStrike" dirty="0">
                          <a:solidFill>
                            <a:schemeClr val="bg1"/>
                          </a:solidFill>
                          <a:effectLst/>
                          <a:latin typeface="Arial"/>
                          <a:cs typeface="Arial"/>
                        </a:rPr>
                        <a:t>Category</a:t>
                      </a:r>
                      <a:endParaRPr lang="en-US" sz="1000" b="1" i="0" u="none" strike="noStrike" dirty="0">
                        <a:solidFill>
                          <a:schemeClr val="bg1"/>
                        </a:solidFill>
                        <a:effectLst/>
                        <a:latin typeface="Arial"/>
                        <a:cs typeface="Arial"/>
                      </a:endParaRPr>
                    </a:p>
                  </a:txBody>
                  <a:tcPr marL="7003" marR="7003" marT="7003" marB="0" anchor="ctr">
                    <a:solidFill>
                      <a:srgbClr val="136082"/>
                    </a:solidFill>
                  </a:tcPr>
                </a:tc>
                <a:extLst>
                  <a:ext uri="{0D108BD9-81ED-4DB2-BD59-A6C34878D82A}">
                    <a16:rowId xmlns:a16="http://schemas.microsoft.com/office/drawing/2014/main" val="244675603"/>
                  </a:ext>
                </a:extLst>
              </a:tr>
              <a:tr h="169510">
                <a:tc>
                  <a:txBody>
                    <a:bodyPr/>
                    <a:lstStyle/>
                    <a:p>
                      <a:pPr algn="ctr" fontAlgn="b"/>
                      <a:r>
                        <a:rPr lang="en-US" sz="1000" b="0" i="0" u="none" strike="noStrike" dirty="0">
                          <a:solidFill>
                            <a:srgbClr val="000000"/>
                          </a:solidFill>
                          <a:effectLst/>
                          <a:latin typeface="Arial" panose="020B0604020202020204" pitchFamily="34" charset="0"/>
                          <a:cs typeface="Arial" panose="020B0604020202020204" pitchFamily="34" charset="0"/>
                        </a:rPr>
                        <a:t>121</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5.0666</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1515: Atmospheric Non-Metabolic Constituent Management for Habitation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Habitation Systems</a:t>
                      </a:r>
                    </a:p>
                  </a:txBody>
                  <a:tcPr marL="9525" marR="9525" marT="9525" marB="0" anchor="ctr"/>
                </a:tc>
                <a:extLst>
                  <a:ext uri="{0D108BD9-81ED-4DB2-BD59-A6C34878D82A}">
                    <a16:rowId xmlns:a16="http://schemas.microsoft.com/office/drawing/2014/main" val="3927601268"/>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122</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5.0443</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705: Low Power Nuclear Electric Propulsion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Propulsion: Nuclear</a:t>
                      </a:r>
                    </a:p>
                  </a:txBody>
                  <a:tcPr marL="9525" marR="9525" marT="9525" marB="0" anchor="ctr"/>
                </a:tc>
                <a:extLst>
                  <a:ext uri="{0D108BD9-81ED-4DB2-BD59-A6C34878D82A}">
                    <a16:rowId xmlns:a16="http://schemas.microsoft.com/office/drawing/2014/main" val="477130571"/>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123</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5.0280</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1262: Remediation of Small Debris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Orbital Debris</a:t>
                      </a:r>
                    </a:p>
                  </a:txBody>
                  <a:tcPr marL="9525" marR="9525" marT="9525" marB="0" anchor="ctr"/>
                </a:tc>
                <a:extLst>
                  <a:ext uri="{0D108BD9-81ED-4DB2-BD59-A6C34878D82A}">
                    <a16:rowId xmlns:a16="http://schemas.microsoft.com/office/drawing/2014/main" val="3140569799"/>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124</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5.0274</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707: Transformational Advanced Energetic Propulsion (AEP)</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Propulsion: Non Nuclear</a:t>
                      </a:r>
                    </a:p>
                  </a:txBody>
                  <a:tcPr marL="9525" marR="9525" marT="9525" marB="0" anchor="ctr"/>
                </a:tc>
                <a:extLst>
                  <a:ext uri="{0D108BD9-81ED-4DB2-BD59-A6C34878D82A}">
                    <a16:rowId xmlns:a16="http://schemas.microsoft.com/office/drawing/2014/main" val="77813864"/>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125</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5.0194</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379: Upgrade or Install Instruments on Large Space Observatories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ISAM and RPOC</a:t>
                      </a:r>
                    </a:p>
                  </a:txBody>
                  <a:tcPr marL="9525" marR="9525" marT="9525" marB="0" anchor="ctr"/>
                </a:tc>
                <a:extLst>
                  <a:ext uri="{0D108BD9-81ED-4DB2-BD59-A6C34878D82A}">
                    <a16:rowId xmlns:a16="http://schemas.microsoft.com/office/drawing/2014/main" val="1072078635"/>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126</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5.0163</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544: Solar Electric Propulsion to Support Orbital Platforms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Propulsion: Non Nuclear</a:t>
                      </a:r>
                    </a:p>
                  </a:txBody>
                  <a:tcPr marL="9525" marR="9525" marT="9525" marB="0" anchor="ctr"/>
                </a:tc>
                <a:extLst>
                  <a:ext uri="{0D108BD9-81ED-4DB2-BD59-A6C34878D82A}">
                    <a16:rowId xmlns:a16="http://schemas.microsoft.com/office/drawing/2014/main" val="3111837592"/>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127</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4.9967</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1614: Surface-based planning and scheduling technologies for sustained lunar evolution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Surface Systems</a:t>
                      </a:r>
                    </a:p>
                  </a:txBody>
                  <a:tcPr marL="9525" marR="9525" marT="9525" marB="0" anchor="ctr"/>
                </a:tc>
                <a:extLst>
                  <a:ext uri="{0D108BD9-81ED-4DB2-BD59-A6C34878D82A}">
                    <a16:rowId xmlns:a16="http://schemas.microsoft.com/office/drawing/2014/main" val="3133072980"/>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128</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4.9962</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1530: Aerial Robotic Mobility and Onboard Intelligence for Expanded Capabilities on Mars, Venus, and Titan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532845475"/>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129</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4.9858</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1587: Wildfire Integrated Effect Chain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Miscellaneous</a:t>
                      </a:r>
                    </a:p>
                  </a:txBody>
                  <a:tcPr marL="9525" marR="9525" marT="9525" marB="0" anchor="ctr"/>
                </a:tc>
                <a:extLst>
                  <a:ext uri="{0D108BD9-81ED-4DB2-BD59-A6C34878D82A}">
                    <a16:rowId xmlns:a16="http://schemas.microsoft.com/office/drawing/2014/main" val="1210944731"/>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130</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4.9389</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1547: Robotic Systems for Sub-Surface Access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3241982502"/>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131</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4.9270</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1564: Aeroshell In-Situ Flight Performance Data During EDL</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Entry Descent and Landing</a:t>
                      </a:r>
                    </a:p>
                  </a:txBody>
                  <a:tcPr marL="9525" marR="9525" marT="9525" marB="0" anchor="ctr"/>
                </a:tc>
                <a:extLst>
                  <a:ext uri="{0D108BD9-81ED-4DB2-BD59-A6C34878D82A}">
                    <a16:rowId xmlns:a16="http://schemas.microsoft.com/office/drawing/2014/main" val="3191283530"/>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132</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4.9158</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767: Advanced designs for lightweight inflatable surface elements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Materials and Structures</a:t>
                      </a:r>
                    </a:p>
                  </a:txBody>
                  <a:tcPr marL="9525" marR="9525" marT="9525" marB="0" anchor="ctr"/>
                </a:tc>
                <a:extLst>
                  <a:ext uri="{0D108BD9-81ED-4DB2-BD59-A6C34878D82A}">
                    <a16:rowId xmlns:a16="http://schemas.microsoft.com/office/drawing/2014/main" val="2210589700"/>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133</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4.9120</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1540: Intelligent Robots for the Servicing, Assembly, and Outfitting of In-Space Assets and Industrial-Scale Surface Infrastructure</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343646537"/>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134</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4.9063</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1539: Intelligent Robotic Systems for Crew Health and Performance During Long-Duration Missions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4010605301"/>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135</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4.9054</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1476: Remediation of Large Debris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Orbital Debris</a:t>
                      </a:r>
                    </a:p>
                  </a:txBody>
                  <a:tcPr marL="9525" marR="9525" marT="9525" marB="0" anchor="ctr"/>
                </a:tc>
                <a:extLst>
                  <a:ext uri="{0D108BD9-81ED-4DB2-BD59-A6C34878D82A}">
                    <a16:rowId xmlns:a16="http://schemas.microsoft.com/office/drawing/2014/main" val="69365647"/>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136</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4.8606</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1550: Crew Audio/Visual Interfaces for Long Duration Missions Beyond LEO</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Avionics</a:t>
                      </a:r>
                    </a:p>
                  </a:txBody>
                  <a:tcPr marL="9525" marR="9525" marT="9525" marB="0" anchor="ctr"/>
                </a:tc>
                <a:extLst>
                  <a:ext uri="{0D108BD9-81ED-4DB2-BD59-A6C34878D82A}">
                    <a16:rowId xmlns:a16="http://schemas.microsoft.com/office/drawing/2014/main" val="1500212349"/>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137</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4.8445</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1602: 3D/3D+ Imaging and Tomography of Complex Features and Dynamical Processes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Sensors and Instruments</a:t>
                      </a:r>
                    </a:p>
                  </a:txBody>
                  <a:tcPr marL="9525" marR="9525" marT="9525" marB="0" anchor="ctr"/>
                </a:tc>
                <a:extLst>
                  <a:ext uri="{0D108BD9-81ED-4DB2-BD59-A6C34878D82A}">
                    <a16:rowId xmlns:a16="http://schemas.microsoft.com/office/drawing/2014/main" val="3302771951"/>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138</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4.8017</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1480: On-surface Outfitting of Lunar Structures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Excavation Construction and Outfitting</a:t>
                      </a:r>
                    </a:p>
                  </a:txBody>
                  <a:tcPr marL="9525" marR="9525" marT="9525" marB="0" anchor="ctr"/>
                </a:tc>
                <a:extLst>
                  <a:ext uri="{0D108BD9-81ED-4DB2-BD59-A6C34878D82A}">
                    <a16:rowId xmlns:a16="http://schemas.microsoft.com/office/drawing/2014/main" val="2819592016"/>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139</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4.7856</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1543: Multi-Agent Robotic Coordination and Interoperability for Cooperative Task Planning and Performance</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180482760"/>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140</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4.7840</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1551: Distributed Avionics to Enable Improved Performance and SWaP Efficiency</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Avionics</a:t>
                      </a:r>
                    </a:p>
                  </a:txBody>
                  <a:tcPr marL="9525" marR="9525" marT="9525" marB="0" anchor="ctr"/>
                </a:tc>
                <a:extLst>
                  <a:ext uri="{0D108BD9-81ED-4DB2-BD59-A6C34878D82A}">
                    <a16:rowId xmlns:a16="http://schemas.microsoft.com/office/drawing/2014/main" val="1855057033"/>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141</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4.7776</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1604: Find, Study Habitable Zone Earth-like Exoplanets and Search for Biosignatures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Sensors and Instruments</a:t>
                      </a:r>
                    </a:p>
                  </a:txBody>
                  <a:tcPr marL="9525" marR="9525" marT="9525" marB="0" anchor="ctr"/>
                </a:tc>
                <a:extLst>
                  <a:ext uri="{0D108BD9-81ED-4DB2-BD59-A6C34878D82A}">
                    <a16:rowId xmlns:a16="http://schemas.microsoft.com/office/drawing/2014/main" val="753458098"/>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142</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4.7660</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1584: Produce manufacturing and construction feedstock from extracted in-situ resources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ISRU</a:t>
                      </a:r>
                    </a:p>
                  </a:txBody>
                  <a:tcPr marL="9525" marR="9525" marT="9525" marB="0" anchor="ctr"/>
                </a:tc>
                <a:extLst>
                  <a:ext uri="{0D108BD9-81ED-4DB2-BD59-A6C34878D82A}">
                    <a16:rowId xmlns:a16="http://schemas.microsoft.com/office/drawing/2014/main" val="4174073176"/>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143</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4.7572</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1570: Lander Capabilities for Soft Touchdown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Entry Descent and Landing</a:t>
                      </a:r>
                    </a:p>
                  </a:txBody>
                  <a:tcPr marL="9525" marR="9525" marT="9525" marB="0" anchor="ctr"/>
                </a:tc>
                <a:extLst>
                  <a:ext uri="{0D108BD9-81ED-4DB2-BD59-A6C34878D82A}">
                    <a16:rowId xmlns:a16="http://schemas.microsoft.com/office/drawing/2014/main" val="2536730637"/>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144</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4.7544</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1517: Metabolic Waste Management for Habitation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Habitation Systems</a:t>
                      </a:r>
                    </a:p>
                  </a:txBody>
                  <a:tcPr marL="9525" marR="9525" marT="9525" marB="0" anchor="ctr"/>
                </a:tc>
                <a:extLst>
                  <a:ext uri="{0D108BD9-81ED-4DB2-BD59-A6C34878D82A}">
                    <a16:rowId xmlns:a16="http://schemas.microsoft.com/office/drawing/2014/main" val="3006365177"/>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145</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4.6999</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425: On-Surface In-situ Construction of Vertical Structures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Excavation Construction and Outfitting</a:t>
                      </a:r>
                    </a:p>
                  </a:txBody>
                  <a:tcPr marL="9525" marR="9525" marT="9525" marB="0" anchor="ctr"/>
                </a:tc>
                <a:extLst>
                  <a:ext uri="{0D108BD9-81ED-4DB2-BD59-A6C34878D82A}">
                    <a16:rowId xmlns:a16="http://schemas.microsoft.com/office/drawing/2014/main" val="3564317352"/>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146</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4.6761</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1567: Entry Capabilities for Small-Scale and Commercial Spacecraft</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Entry Descent and Landing</a:t>
                      </a:r>
                    </a:p>
                  </a:txBody>
                  <a:tcPr marL="9525" marR="9525" marT="9525" marB="0" anchor="ctr"/>
                </a:tc>
                <a:extLst>
                  <a:ext uri="{0D108BD9-81ED-4DB2-BD59-A6C34878D82A}">
                    <a16:rowId xmlns:a16="http://schemas.microsoft.com/office/drawing/2014/main" val="774794186"/>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147</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4.6694</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1433: Position, Navigation, and Timing for Small Spacecraft</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Small Spacecraft</a:t>
                      </a:r>
                    </a:p>
                  </a:txBody>
                  <a:tcPr marL="9525" marR="9525" marT="9525" marB="0" anchor="ctr"/>
                </a:tc>
                <a:extLst>
                  <a:ext uri="{0D108BD9-81ED-4DB2-BD59-A6C34878D82A}">
                    <a16:rowId xmlns:a16="http://schemas.microsoft.com/office/drawing/2014/main" val="3101772496"/>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148</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4.6511</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617: On-surface robotic assembly of vertical structures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Excavation Construction and Outfitting</a:t>
                      </a:r>
                    </a:p>
                  </a:txBody>
                  <a:tcPr marL="9525" marR="9525" marT="9525" marB="0" anchor="ctr"/>
                </a:tc>
                <a:extLst>
                  <a:ext uri="{0D108BD9-81ED-4DB2-BD59-A6C34878D82A}">
                    <a16:rowId xmlns:a16="http://schemas.microsoft.com/office/drawing/2014/main" val="226303134"/>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149</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4.6454</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1" i="0" u="none" strike="noStrike" dirty="0">
                          <a:solidFill>
                            <a:srgbClr val="C00000"/>
                          </a:solidFill>
                          <a:effectLst/>
                          <a:latin typeface="Arial" panose="020B0604020202020204" pitchFamily="34" charset="0"/>
                          <a:cs typeface="Arial" panose="020B0604020202020204" pitchFamily="34" charset="0"/>
                        </a:rPr>
                        <a:t>1490: Additive Manufacturing for New and High-Performance Materials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Manufacturing</a:t>
                      </a:r>
                    </a:p>
                  </a:txBody>
                  <a:tcPr marL="9525" marR="9525" marT="9525" marB="0" anchor="ctr"/>
                </a:tc>
                <a:extLst>
                  <a:ext uri="{0D108BD9-81ED-4DB2-BD59-A6C34878D82A}">
                    <a16:rowId xmlns:a16="http://schemas.microsoft.com/office/drawing/2014/main" val="3803742893"/>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150</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4.6350</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1408: Advanced deployable load-bearing structures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Materials and Structures</a:t>
                      </a:r>
                    </a:p>
                  </a:txBody>
                  <a:tcPr marL="9525" marR="9525" marT="9525" marB="0" anchor="ctr"/>
                </a:tc>
                <a:extLst>
                  <a:ext uri="{0D108BD9-81ED-4DB2-BD59-A6C34878D82A}">
                    <a16:rowId xmlns:a16="http://schemas.microsoft.com/office/drawing/2014/main" val="504318237"/>
                  </a:ext>
                </a:extLst>
              </a:tr>
            </a:tbl>
          </a:graphicData>
        </a:graphic>
      </p:graphicFrame>
      <p:sp>
        <p:nvSpPr>
          <p:cNvPr id="2" name="Rectangle 1">
            <a:extLst>
              <a:ext uri="{FF2B5EF4-FFF2-40B4-BE49-F238E27FC236}">
                <a16:creationId xmlns:a16="http://schemas.microsoft.com/office/drawing/2014/main" id="{557F7F1B-59C3-393F-A8DD-8C668D0DDFFD}"/>
              </a:ext>
            </a:extLst>
          </p:cNvPr>
          <p:cNvSpPr/>
          <p:nvPr/>
        </p:nvSpPr>
        <p:spPr>
          <a:xfrm>
            <a:off x="9986974" y="372988"/>
            <a:ext cx="1742243" cy="383176"/>
          </a:xfrm>
          <a:prstGeom prst="rect">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solidFill>
                  <a:srgbClr val="C00000"/>
                </a:solidFill>
              </a:rPr>
              <a:t>Top 3 in Capability Category</a:t>
            </a:r>
          </a:p>
        </p:txBody>
      </p:sp>
    </p:spTree>
    <p:extLst>
      <p:ext uri="{BB962C8B-B14F-4D97-AF65-F5344CB8AC3E}">
        <p14:creationId xmlns:p14="http://schemas.microsoft.com/office/powerpoint/2010/main" val="1383765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18">
            <a:extLst>
              <a:ext uri="{FF2B5EF4-FFF2-40B4-BE49-F238E27FC236}">
                <a16:creationId xmlns:a16="http://schemas.microsoft.com/office/drawing/2014/main" id="{2EC9D08F-EDB6-288A-9BA4-92E3351C37F0}"/>
              </a:ext>
            </a:extLst>
          </p:cNvPr>
          <p:cNvSpPr>
            <a:spLocks noGrp="1"/>
          </p:cNvSpPr>
          <p:nvPr>
            <p:ph type="sldNum" sz="quarter" idx="12"/>
          </p:nvPr>
        </p:nvSpPr>
        <p:spPr>
          <a:xfrm>
            <a:off x="8615374" y="6434260"/>
            <a:ext cx="2743200" cy="365125"/>
          </a:xfrm>
        </p:spPr>
        <p:txBody>
          <a:bodyPr/>
          <a:lstStyle/>
          <a:p>
            <a:fld id="{664A267C-1BD7-074A-8DCB-9E6F36782E39}" type="slidenum">
              <a:rPr lang="en-US" smtClean="0">
                <a:solidFill>
                  <a:schemeClr val="bg1">
                    <a:lumMod val="85000"/>
                  </a:schemeClr>
                </a:solidFill>
              </a:rPr>
              <a:t>16</a:t>
            </a:fld>
            <a:endParaRPr lang="en-US" dirty="0">
              <a:solidFill>
                <a:schemeClr val="bg1">
                  <a:lumMod val="85000"/>
                </a:schemeClr>
              </a:solidFill>
            </a:endParaRPr>
          </a:p>
        </p:txBody>
      </p:sp>
      <p:sp>
        <p:nvSpPr>
          <p:cNvPr id="2" name="Footer Placeholder 20">
            <a:extLst>
              <a:ext uri="{FF2B5EF4-FFF2-40B4-BE49-F238E27FC236}">
                <a16:creationId xmlns:a16="http://schemas.microsoft.com/office/drawing/2014/main" id="{A8CBE726-D76B-5408-5FDC-EDEDCEF3BA46}"/>
              </a:ext>
            </a:extLst>
          </p:cNvPr>
          <p:cNvSpPr>
            <a:spLocks noGrp="1"/>
          </p:cNvSpPr>
          <p:nvPr>
            <p:ph type="ftr" sz="quarter" idx="11"/>
          </p:nvPr>
        </p:nvSpPr>
        <p:spPr>
          <a:xfrm>
            <a:off x="4038600" y="6434260"/>
            <a:ext cx="41148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Civil Space Shortfall Ranking</a:t>
            </a:r>
          </a:p>
        </p:txBody>
      </p:sp>
      <p:sp>
        <p:nvSpPr>
          <p:cNvPr id="3" name="Date Placeholder 15">
            <a:extLst>
              <a:ext uri="{FF2B5EF4-FFF2-40B4-BE49-F238E27FC236}">
                <a16:creationId xmlns:a16="http://schemas.microsoft.com/office/drawing/2014/main" id="{F20CECA1-5182-429C-8297-F33DE4EB3319}"/>
              </a:ext>
            </a:extLst>
          </p:cNvPr>
          <p:cNvSpPr>
            <a:spLocks noGrp="1"/>
          </p:cNvSpPr>
          <p:nvPr>
            <p:ph type="dt" sz="half" idx="10"/>
          </p:nvPr>
        </p:nvSpPr>
        <p:spPr>
          <a:xfrm>
            <a:off x="833426" y="6434259"/>
            <a:ext cx="27432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July 2024</a:t>
            </a:r>
          </a:p>
        </p:txBody>
      </p:sp>
      <p:sp>
        <p:nvSpPr>
          <p:cNvPr id="10" name="Text Placeholder 2">
            <a:extLst>
              <a:ext uri="{FF2B5EF4-FFF2-40B4-BE49-F238E27FC236}">
                <a16:creationId xmlns:a16="http://schemas.microsoft.com/office/drawing/2014/main" id="{1539706A-E977-70E2-B2BC-46CE951A78AD}"/>
              </a:ext>
            </a:extLst>
          </p:cNvPr>
          <p:cNvSpPr txBox="1">
            <a:spLocks noGrp="1"/>
          </p:cNvSpPr>
          <p:nvPr>
            <p:ph type="title" idx="4294967295"/>
          </p:nvPr>
        </p:nvSpPr>
        <p:spPr>
          <a:xfrm>
            <a:off x="331501" y="313258"/>
            <a:ext cx="7840226" cy="5026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5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Integrated Shortfall Ranking (151-180)</a:t>
            </a:r>
          </a:p>
        </p:txBody>
      </p:sp>
      <p:graphicFrame>
        <p:nvGraphicFramePr>
          <p:cNvPr id="5" name="Table 4">
            <a:extLst>
              <a:ext uri="{FF2B5EF4-FFF2-40B4-BE49-F238E27FC236}">
                <a16:creationId xmlns:a16="http://schemas.microsoft.com/office/drawing/2014/main" id="{6B1A4601-F93D-19AC-D0AD-8F9D824E901F}"/>
              </a:ext>
            </a:extLst>
          </p:cNvPr>
          <p:cNvGraphicFramePr>
            <a:graphicFrameLocks noGrp="1"/>
          </p:cNvGraphicFramePr>
          <p:nvPr>
            <p:extLst>
              <p:ext uri="{D42A27DB-BD31-4B8C-83A1-F6EECF244321}">
                <p14:modId xmlns:p14="http://schemas.microsoft.com/office/powerpoint/2010/main" val="1021550798"/>
              </p:ext>
            </p:extLst>
          </p:nvPr>
        </p:nvGraphicFramePr>
        <p:xfrm>
          <a:off x="331501" y="876364"/>
          <a:ext cx="11430000" cy="5549503"/>
        </p:xfrm>
        <a:graphic>
          <a:graphicData uri="http://schemas.openxmlformats.org/drawingml/2006/table">
            <a:tbl>
              <a:tblPr firstRow="1">
                <a:tableStyleId>{5C22544A-7EE6-4342-B048-85BDC9FD1C3A}</a:tableStyleId>
              </a:tblPr>
              <a:tblGrid>
                <a:gridCol w="914400">
                  <a:extLst>
                    <a:ext uri="{9D8B030D-6E8A-4147-A177-3AD203B41FA5}">
                      <a16:colId xmlns:a16="http://schemas.microsoft.com/office/drawing/2014/main" val="3095521269"/>
                    </a:ext>
                  </a:extLst>
                </a:gridCol>
                <a:gridCol w="914400">
                  <a:extLst>
                    <a:ext uri="{9D8B030D-6E8A-4147-A177-3AD203B41FA5}">
                      <a16:colId xmlns:a16="http://schemas.microsoft.com/office/drawing/2014/main" val="2811109303"/>
                    </a:ext>
                  </a:extLst>
                </a:gridCol>
                <a:gridCol w="7315200">
                  <a:extLst>
                    <a:ext uri="{9D8B030D-6E8A-4147-A177-3AD203B41FA5}">
                      <a16:colId xmlns:a16="http://schemas.microsoft.com/office/drawing/2014/main" val="2839145875"/>
                    </a:ext>
                  </a:extLst>
                </a:gridCol>
                <a:gridCol w="2286000">
                  <a:extLst>
                    <a:ext uri="{9D8B030D-6E8A-4147-A177-3AD203B41FA5}">
                      <a16:colId xmlns:a16="http://schemas.microsoft.com/office/drawing/2014/main" val="3267263100"/>
                    </a:ext>
                  </a:extLst>
                </a:gridCol>
              </a:tblGrid>
              <a:tr h="180810">
                <a:tc>
                  <a:txBody>
                    <a:bodyPr/>
                    <a:lstStyle/>
                    <a:p>
                      <a:pPr algn="ctr" fontAlgn="ctr"/>
                      <a:r>
                        <a:rPr lang="en-US" sz="1000" b="1" u="none" strike="noStrike" dirty="0">
                          <a:solidFill>
                            <a:schemeClr val="bg1"/>
                          </a:solidFill>
                          <a:effectLst/>
                          <a:latin typeface="Arial"/>
                          <a:cs typeface="Arial"/>
                        </a:rPr>
                        <a:t>Integrated Rank</a:t>
                      </a:r>
                      <a:endParaRPr lang="en-US" sz="1000" b="1" i="0" u="none" strike="noStrike" dirty="0">
                        <a:solidFill>
                          <a:schemeClr val="bg1"/>
                        </a:solidFill>
                        <a:effectLst/>
                        <a:latin typeface="Arial"/>
                        <a:cs typeface="Arial"/>
                      </a:endParaRPr>
                    </a:p>
                  </a:txBody>
                  <a:tcPr marL="7003" marR="7003" marT="7003" marB="0" anchor="ctr">
                    <a:solidFill>
                      <a:srgbClr val="136082"/>
                    </a:solidFill>
                  </a:tcPr>
                </a:tc>
                <a:tc>
                  <a:txBody>
                    <a:bodyPr/>
                    <a:lstStyle/>
                    <a:p>
                      <a:pPr algn="ctr" fontAlgn="ctr"/>
                      <a:r>
                        <a:rPr lang="en-US" sz="1000" b="1" i="0" u="none" strike="noStrike" dirty="0">
                          <a:solidFill>
                            <a:schemeClr val="bg1"/>
                          </a:solidFill>
                          <a:effectLst/>
                          <a:latin typeface="Arial"/>
                          <a:cs typeface="Arial"/>
                        </a:rPr>
                        <a:t>Average Integrated Score</a:t>
                      </a:r>
                    </a:p>
                  </a:txBody>
                  <a:tcPr marL="7003" marR="7003" marT="7003" marB="0" anchor="ctr">
                    <a:solidFill>
                      <a:srgbClr val="136082"/>
                    </a:solidFill>
                  </a:tcPr>
                </a:tc>
                <a:tc>
                  <a:txBody>
                    <a:bodyPr/>
                    <a:lstStyle/>
                    <a:p>
                      <a:pPr algn="ctr" fontAlgn="ctr"/>
                      <a:r>
                        <a:rPr lang="en-US" sz="1000" b="1" u="none" strike="noStrike" dirty="0">
                          <a:solidFill>
                            <a:schemeClr val="bg1"/>
                          </a:solidFill>
                          <a:effectLst/>
                          <a:latin typeface="Arial"/>
                          <a:cs typeface="Arial"/>
                        </a:rPr>
                        <a:t>Shortfall ID</a:t>
                      </a:r>
                      <a:endParaRPr lang="en-US" sz="1000" b="1" i="0" u="none" strike="noStrike" dirty="0">
                        <a:solidFill>
                          <a:schemeClr val="bg1"/>
                        </a:solidFill>
                        <a:effectLst/>
                        <a:latin typeface="Arial"/>
                        <a:cs typeface="Arial"/>
                      </a:endParaRPr>
                    </a:p>
                  </a:txBody>
                  <a:tcPr marL="7003" marR="7003" marT="7003" marB="0" anchor="ctr">
                    <a:solidFill>
                      <a:srgbClr val="136082"/>
                    </a:solidFill>
                  </a:tcPr>
                </a:tc>
                <a:tc>
                  <a:txBody>
                    <a:bodyPr/>
                    <a:lstStyle/>
                    <a:p>
                      <a:pPr algn="ctr" fontAlgn="ctr"/>
                      <a:r>
                        <a:rPr lang="en-US" sz="1000" b="1" u="none" strike="noStrike" dirty="0">
                          <a:solidFill>
                            <a:schemeClr val="bg1"/>
                          </a:solidFill>
                          <a:effectLst/>
                          <a:latin typeface="Arial"/>
                          <a:cs typeface="Arial"/>
                        </a:rPr>
                        <a:t>Category</a:t>
                      </a:r>
                      <a:endParaRPr lang="en-US" sz="1000" b="1" i="0" u="none" strike="noStrike" dirty="0">
                        <a:solidFill>
                          <a:schemeClr val="bg1"/>
                        </a:solidFill>
                        <a:effectLst/>
                        <a:latin typeface="Arial"/>
                        <a:cs typeface="Arial"/>
                      </a:endParaRPr>
                    </a:p>
                  </a:txBody>
                  <a:tcPr marL="7003" marR="7003" marT="7003" marB="0" anchor="ctr">
                    <a:solidFill>
                      <a:srgbClr val="136082"/>
                    </a:solidFill>
                  </a:tcPr>
                </a:tc>
                <a:extLst>
                  <a:ext uri="{0D108BD9-81ED-4DB2-BD59-A6C34878D82A}">
                    <a16:rowId xmlns:a16="http://schemas.microsoft.com/office/drawing/2014/main" val="244675603"/>
                  </a:ext>
                </a:extLst>
              </a:tr>
              <a:tr h="169510">
                <a:tc>
                  <a:txBody>
                    <a:bodyPr/>
                    <a:lstStyle/>
                    <a:p>
                      <a:pPr algn="ctr" fontAlgn="b"/>
                      <a:r>
                        <a:rPr lang="en-US" sz="1000" b="0" i="0" u="none" strike="noStrike" dirty="0">
                          <a:solidFill>
                            <a:srgbClr val="000000"/>
                          </a:solidFill>
                          <a:effectLst/>
                          <a:latin typeface="Arial" panose="020B0604020202020204" pitchFamily="34" charset="0"/>
                          <a:cs typeface="Arial" panose="020B0604020202020204" pitchFamily="34" charset="0"/>
                        </a:rPr>
                        <a:t>151</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4.5955</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1549: Advanced Data Acquisition Systems for Diverse Applications</a:t>
                      </a:r>
                    </a:p>
                  </a:txBody>
                  <a:tcPr marL="9525" marR="9525" marT="9525"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Avionics</a:t>
                      </a:r>
                    </a:p>
                  </a:txBody>
                  <a:tcPr marL="9525" marR="9525" marT="9525" marB="0" anchor="ctr"/>
                </a:tc>
                <a:extLst>
                  <a:ext uri="{0D108BD9-81ED-4DB2-BD59-A6C34878D82A}">
                    <a16:rowId xmlns:a16="http://schemas.microsoft.com/office/drawing/2014/main" val="3927601268"/>
                  </a:ext>
                </a:extLst>
              </a:tr>
              <a:tr h="169510">
                <a:tc>
                  <a:txBody>
                    <a:bodyPr/>
                    <a:lstStyle/>
                    <a:p>
                      <a:pPr algn="ctr" fontAlgn="b"/>
                      <a:r>
                        <a:rPr lang="en-US" sz="1000" b="0" i="0" u="none" strike="noStrike" dirty="0">
                          <a:solidFill>
                            <a:srgbClr val="000000"/>
                          </a:solidFill>
                          <a:effectLst/>
                          <a:latin typeface="Arial" panose="020B0604020202020204" pitchFamily="34" charset="0"/>
                          <a:cs typeface="Arial" panose="020B0604020202020204" pitchFamily="34" charset="0"/>
                        </a:rPr>
                        <a:t>152</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4.5733</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1601: Enable Observation of Whole Top-to-Bottom Dynamic Ecosystems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Sensors and Instruments</a:t>
                      </a:r>
                    </a:p>
                  </a:txBody>
                  <a:tcPr marL="9525" marR="9525" marT="9525" marB="0" anchor="ctr"/>
                </a:tc>
                <a:extLst>
                  <a:ext uri="{0D108BD9-81ED-4DB2-BD59-A6C34878D82A}">
                    <a16:rowId xmlns:a16="http://schemas.microsoft.com/office/drawing/2014/main" val="477130571"/>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153</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4.5437</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513: Robotic Assembly and Construction of Modular Systems for Sustained In-Space Infrastructure</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ISAM and RPOC</a:t>
                      </a:r>
                    </a:p>
                  </a:txBody>
                  <a:tcPr marL="9525" marR="9525" marT="9525" marB="0" anchor="ctr"/>
                </a:tc>
                <a:extLst>
                  <a:ext uri="{0D108BD9-81ED-4DB2-BD59-A6C34878D82A}">
                    <a16:rowId xmlns:a16="http://schemas.microsoft.com/office/drawing/2014/main" val="3140569799"/>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154</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4.5432</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1491: Additive Manufacturing of Large-Scale Components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Manufacturing</a:t>
                      </a:r>
                    </a:p>
                  </a:txBody>
                  <a:tcPr marL="9525" marR="9525" marT="9525" marB="0" anchor="ctr"/>
                </a:tc>
                <a:extLst>
                  <a:ext uri="{0D108BD9-81ED-4DB2-BD59-A6C34878D82A}">
                    <a16:rowId xmlns:a16="http://schemas.microsoft.com/office/drawing/2014/main" val="77813864"/>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155</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4.5333</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1537: Free-Flying Systems for Robotic Inspection, Data Collection, and Servicing of In-Space Assets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1072078635"/>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156</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4.5246</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1437: Dynamic and Capable Thermal Control for Small Spacecraft​</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Small Spacecraft</a:t>
                      </a:r>
                    </a:p>
                  </a:txBody>
                  <a:tcPr marL="9525" marR="9525" marT="9525" marB="0" anchor="ctr"/>
                </a:tc>
                <a:extLst>
                  <a:ext uri="{0D108BD9-81ED-4DB2-BD59-A6C34878D82A}">
                    <a16:rowId xmlns:a16="http://schemas.microsoft.com/office/drawing/2014/main" val="3111837592"/>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157</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4.5128</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1511: Advanced Computational Fluid Dynamics Tools / Capabilities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Propulsion: Non Nuclear</a:t>
                      </a:r>
                    </a:p>
                  </a:txBody>
                  <a:tcPr marL="9525" marR="9525" marT="9525" marB="0" anchor="ctr"/>
                </a:tc>
                <a:extLst>
                  <a:ext uri="{0D108BD9-81ED-4DB2-BD59-A6C34878D82A}">
                    <a16:rowId xmlns:a16="http://schemas.microsoft.com/office/drawing/2014/main" val="3133072980"/>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158</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4.4926</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696: Enable Storable Propulsion Systems in Low Temperature Environments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Propulsion: Non Nuclear</a:t>
                      </a:r>
                    </a:p>
                  </a:txBody>
                  <a:tcPr marL="9525" marR="9525" marT="9525" marB="0" anchor="ctr"/>
                </a:tc>
                <a:extLst>
                  <a:ext uri="{0D108BD9-81ED-4DB2-BD59-A6C34878D82A}">
                    <a16:rowId xmlns:a16="http://schemas.microsoft.com/office/drawing/2014/main" val="532845475"/>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159</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4.4918</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1400: On-surface robotic assembly of horizontal structures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Excavation Construction and Outfitting</a:t>
                      </a:r>
                    </a:p>
                  </a:txBody>
                  <a:tcPr marL="9525" marR="9525" marT="9525" marB="0" anchor="ctr"/>
                </a:tc>
                <a:extLst>
                  <a:ext uri="{0D108BD9-81ED-4DB2-BD59-A6C34878D82A}">
                    <a16:rowId xmlns:a16="http://schemas.microsoft.com/office/drawing/2014/main" val="1210944731"/>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160</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4.4363</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666: On-Surface In-situ Construction of Horizontal Structures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Excavation Construction and Outfitting</a:t>
                      </a:r>
                    </a:p>
                  </a:txBody>
                  <a:tcPr marL="9525" marR="9525" marT="9525" marB="0" anchor="ctr"/>
                </a:tc>
                <a:extLst>
                  <a:ext uri="{0D108BD9-81ED-4DB2-BD59-A6C34878D82A}">
                    <a16:rowId xmlns:a16="http://schemas.microsoft.com/office/drawing/2014/main" val="3241982502"/>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161</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4.4023</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1605: Peer Back Farther in Time to the Early Universe</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Sensors and Instruments</a:t>
                      </a:r>
                    </a:p>
                  </a:txBody>
                  <a:tcPr marL="9525" marR="9525" marT="9525" marB="0" anchor="ctr"/>
                </a:tc>
                <a:extLst>
                  <a:ext uri="{0D108BD9-81ED-4DB2-BD59-A6C34878D82A}">
                    <a16:rowId xmlns:a16="http://schemas.microsoft.com/office/drawing/2014/main" val="3191283530"/>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162</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4.3772</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1607: Detect New Astronomical Messenger - Gravitational Waves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Sensors and Instruments</a:t>
                      </a:r>
                    </a:p>
                  </a:txBody>
                  <a:tcPr marL="9525" marR="9525" marT="9525" marB="0" anchor="ctr"/>
                </a:tc>
                <a:extLst>
                  <a:ext uri="{0D108BD9-81ED-4DB2-BD59-A6C34878D82A}">
                    <a16:rowId xmlns:a16="http://schemas.microsoft.com/office/drawing/2014/main" val="2210589700"/>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163</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4.3541</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1488: Additive Manufacturing for Propulsion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Manufacturing</a:t>
                      </a:r>
                    </a:p>
                  </a:txBody>
                  <a:tcPr marL="9525" marR="9525" marT="9525" marB="0" anchor="ctr"/>
                </a:tc>
                <a:extLst>
                  <a:ext uri="{0D108BD9-81ED-4DB2-BD59-A6C34878D82A}">
                    <a16:rowId xmlns:a16="http://schemas.microsoft.com/office/drawing/2014/main" val="343646537"/>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164</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4.3352</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755: Cross-Discipline Cryogenic Fluid Management Technologies </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Cryogenic Fluid Management</a:t>
                      </a:r>
                    </a:p>
                  </a:txBody>
                  <a:tcPr marL="9525" marR="9525" marT="9525" marB="0" anchor="ctr"/>
                </a:tc>
                <a:extLst>
                  <a:ext uri="{0D108BD9-81ED-4DB2-BD59-A6C34878D82A}">
                    <a16:rowId xmlns:a16="http://schemas.microsoft.com/office/drawing/2014/main" val="4010605301"/>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165</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4.3234</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1436: Efficient and Safe Higher Power Systems for Small Spacecraft​</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Small Spacecraft</a:t>
                      </a:r>
                    </a:p>
                  </a:txBody>
                  <a:tcPr marL="9525" marR="9525" marT="9525" marB="0" anchor="ctr"/>
                </a:tc>
                <a:extLst>
                  <a:ext uri="{0D108BD9-81ED-4DB2-BD59-A6C34878D82A}">
                    <a16:rowId xmlns:a16="http://schemas.microsoft.com/office/drawing/2014/main" val="69365647"/>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166</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4.3084</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1534: Autonomous Robotics for Sustained In-Space Manufacturing Operations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1500212349"/>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167</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4.2945</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703: Rotating Detonation Rocket Engine (RDRE)</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Propulsion: Non Nuclear</a:t>
                      </a:r>
                    </a:p>
                  </a:txBody>
                  <a:tcPr marL="9525" marR="9525" marT="9525" marB="0" anchor="ctr"/>
                </a:tc>
                <a:extLst>
                  <a:ext uri="{0D108BD9-81ED-4DB2-BD59-A6C34878D82A}">
                    <a16:rowId xmlns:a16="http://schemas.microsoft.com/office/drawing/2014/main" val="3302771951"/>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168</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4.2749</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1606: Observe Some of the Most Energetic Phenomena in the Universe</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Sensors and Instruments</a:t>
                      </a:r>
                    </a:p>
                  </a:txBody>
                  <a:tcPr marL="9525" marR="9525" marT="9525" marB="0" anchor="ctr"/>
                </a:tc>
                <a:extLst>
                  <a:ext uri="{0D108BD9-81ED-4DB2-BD59-A6C34878D82A}">
                    <a16:rowId xmlns:a16="http://schemas.microsoft.com/office/drawing/2014/main" val="2819592016"/>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169</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4.2665</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1579: Extraction and separation of non-water volatile resources from Lunar regolith</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ISRU</a:t>
                      </a:r>
                    </a:p>
                  </a:txBody>
                  <a:tcPr marL="9525" marR="9525" marT="9525" marB="0" anchor="ctr"/>
                </a:tc>
                <a:extLst>
                  <a:ext uri="{0D108BD9-81ED-4DB2-BD59-A6C34878D82A}">
                    <a16:rowId xmlns:a16="http://schemas.microsoft.com/office/drawing/2014/main" val="180482760"/>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170</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4.1533</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1492: Materials and Process Modeling for In-Space and On-Surface Manufacturing</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Manufacturing</a:t>
                      </a:r>
                    </a:p>
                  </a:txBody>
                  <a:tcPr marL="9525" marR="9525" marT="9525" marB="0" anchor="ctr"/>
                </a:tc>
                <a:extLst>
                  <a:ext uri="{0D108BD9-81ED-4DB2-BD59-A6C34878D82A}">
                    <a16:rowId xmlns:a16="http://schemas.microsoft.com/office/drawing/2014/main" val="1855057033"/>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171</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4.1513</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1495: Advanced Manufacturing for Improved Dimensional Control of Large-Scale Space Structures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Manufacturing</a:t>
                      </a:r>
                    </a:p>
                  </a:txBody>
                  <a:tcPr marL="9525" marR="9525" marT="9525" marB="0" anchor="ctr"/>
                </a:tc>
                <a:extLst>
                  <a:ext uri="{0D108BD9-81ED-4DB2-BD59-A6C34878D82A}">
                    <a16:rowId xmlns:a16="http://schemas.microsoft.com/office/drawing/2014/main" val="753458098"/>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172</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4.1431</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1489: In-Space and On-Surface Manufacturing from Recycled and Reused Materials and Components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Manufacturing</a:t>
                      </a:r>
                    </a:p>
                  </a:txBody>
                  <a:tcPr marL="9525" marR="9525" marT="9525" marB="0" anchor="ctr"/>
                </a:tc>
                <a:extLst>
                  <a:ext uri="{0D108BD9-81ED-4DB2-BD59-A6C34878D82A}">
                    <a16:rowId xmlns:a16="http://schemas.microsoft.com/office/drawing/2014/main" val="4174073176"/>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173</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4.1423</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612: In-Space Diagnostics for Electric Propulsion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Propulsion: Non Nuclear</a:t>
                      </a:r>
                    </a:p>
                  </a:txBody>
                  <a:tcPr marL="9525" marR="9525" marT="9525" marB="0" anchor="ctr"/>
                </a:tc>
                <a:extLst>
                  <a:ext uri="{0D108BD9-81ED-4DB2-BD59-A6C34878D82A}">
                    <a16:rowId xmlns:a16="http://schemas.microsoft.com/office/drawing/2014/main" val="2536730637"/>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174</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4.1280</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1496: In-Space and On-Surface Manufacturing, Assembly, and Repair of Composite Structures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Manufacturing</a:t>
                      </a:r>
                    </a:p>
                  </a:txBody>
                  <a:tcPr marL="9525" marR="9525" marT="9525" marB="0" anchor="ctr"/>
                </a:tc>
                <a:extLst>
                  <a:ext uri="{0D108BD9-81ED-4DB2-BD59-A6C34878D82A}">
                    <a16:rowId xmlns:a16="http://schemas.microsoft.com/office/drawing/2014/main" val="3006365177"/>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175</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4.0730</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1622: Novel thermal technologies to improve environmental control of habitats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Thermal Management Systems</a:t>
                      </a:r>
                    </a:p>
                  </a:txBody>
                  <a:tcPr marL="9525" marR="9525" marT="9525" marB="0" anchor="ctr"/>
                </a:tc>
                <a:extLst>
                  <a:ext uri="{0D108BD9-81ED-4DB2-BD59-A6C34878D82A}">
                    <a16:rowId xmlns:a16="http://schemas.microsoft.com/office/drawing/2014/main" val="3564317352"/>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176</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4.0204</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1494: Digital Transformation Technologies for Terrestrial, In-Space, On-Surface Manufacturing, and Operations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Manufacturing</a:t>
                      </a:r>
                    </a:p>
                  </a:txBody>
                  <a:tcPr marL="9525" marR="9525" marT="9525" marB="0" anchor="ctr"/>
                </a:tc>
                <a:extLst>
                  <a:ext uri="{0D108BD9-81ED-4DB2-BD59-A6C34878D82A}">
                    <a16:rowId xmlns:a16="http://schemas.microsoft.com/office/drawing/2014/main" val="774794186"/>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177</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3.9682</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1544: Resilient Agency: Adaptable Intelligence and Robust Online Learning for Long-Duration and Dynamic Missions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3101772496"/>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178</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3.9458</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1593: Lunar Surface Power Generation from ISRU Derived Resources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Power</a:t>
                      </a:r>
                    </a:p>
                  </a:txBody>
                  <a:tcPr marL="9525" marR="9525" marT="9525" marB="0" anchor="ctr"/>
                </a:tc>
                <a:extLst>
                  <a:ext uri="{0D108BD9-81ED-4DB2-BD59-A6C34878D82A}">
                    <a16:rowId xmlns:a16="http://schemas.microsoft.com/office/drawing/2014/main" val="226303134"/>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179</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3.9353</a:t>
                      </a:r>
                      <a:endParaRPr lang="en-US" sz="105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1487: In-Space and On-Surface Welding Technologies for Manufacturing, Assembly, and Construction</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Manufacturing</a:t>
                      </a:r>
                    </a:p>
                  </a:txBody>
                  <a:tcPr marL="9525" marR="9525" marT="9525" marB="0" anchor="ctr"/>
                </a:tc>
                <a:extLst>
                  <a:ext uri="{0D108BD9-81ED-4DB2-BD59-A6C34878D82A}">
                    <a16:rowId xmlns:a16="http://schemas.microsoft.com/office/drawing/2014/main" val="3803742893"/>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180</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3.8944</a:t>
                      </a:r>
                      <a:endParaRPr lang="en-US" sz="105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1513: Advanced Solid Propulsion Systems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Propulsion: Non Nuclear</a:t>
                      </a:r>
                    </a:p>
                  </a:txBody>
                  <a:tcPr marL="9525" marR="9525" marT="9525" marB="0" anchor="ctr"/>
                </a:tc>
                <a:extLst>
                  <a:ext uri="{0D108BD9-81ED-4DB2-BD59-A6C34878D82A}">
                    <a16:rowId xmlns:a16="http://schemas.microsoft.com/office/drawing/2014/main" val="504318237"/>
                  </a:ext>
                </a:extLst>
              </a:tr>
            </a:tbl>
          </a:graphicData>
        </a:graphic>
      </p:graphicFrame>
    </p:spTree>
    <p:extLst>
      <p:ext uri="{BB962C8B-B14F-4D97-AF65-F5344CB8AC3E}">
        <p14:creationId xmlns:p14="http://schemas.microsoft.com/office/powerpoint/2010/main" val="1548023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8">
            <a:extLst>
              <a:ext uri="{FF2B5EF4-FFF2-40B4-BE49-F238E27FC236}">
                <a16:creationId xmlns:a16="http://schemas.microsoft.com/office/drawing/2014/main" id="{64E3D462-A27C-4466-C990-E78ECBEA420D}"/>
              </a:ext>
            </a:extLst>
          </p:cNvPr>
          <p:cNvSpPr>
            <a:spLocks noGrp="1"/>
          </p:cNvSpPr>
          <p:nvPr>
            <p:ph type="sldNum" sz="quarter" idx="12"/>
          </p:nvPr>
        </p:nvSpPr>
        <p:spPr>
          <a:xfrm>
            <a:off x="8615374" y="6434260"/>
            <a:ext cx="2743200" cy="365125"/>
          </a:xfrm>
        </p:spPr>
        <p:txBody>
          <a:bodyPr/>
          <a:lstStyle/>
          <a:p>
            <a:fld id="{664A267C-1BD7-074A-8DCB-9E6F36782E39}" type="slidenum">
              <a:rPr lang="en-US" smtClean="0">
                <a:solidFill>
                  <a:schemeClr val="bg1">
                    <a:lumMod val="85000"/>
                  </a:schemeClr>
                </a:solidFill>
                <a:latin typeface="Arial" panose="020B0604020202020204" pitchFamily="34" charset="0"/>
                <a:cs typeface="Arial" panose="020B0604020202020204" pitchFamily="34" charset="0"/>
              </a:rPr>
              <a:t>17</a:t>
            </a:fld>
            <a:endParaRPr lang="en-US" dirty="0">
              <a:solidFill>
                <a:schemeClr val="bg1">
                  <a:lumMod val="85000"/>
                </a:schemeClr>
              </a:solidFill>
              <a:latin typeface="Arial" panose="020B0604020202020204" pitchFamily="34" charset="0"/>
              <a:cs typeface="Arial" panose="020B0604020202020204" pitchFamily="34" charset="0"/>
            </a:endParaRPr>
          </a:p>
        </p:txBody>
      </p:sp>
      <p:sp>
        <p:nvSpPr>
          <p:cNvPr id="2" name="Footer Placeholder 20">
            <a:extLst>
              <a:ext uri="{FF2B5EF4-FFF2-40B4-BE49-F238E27FC236}">
                <a16:creationId xmlns:a16="http://schemas.microsoft.com/office/drawing/2014/main" id="{1A1BBF3D-4A6D-CD6D-B98D-C617B87D2D67}"/>
              </a:ext>
            </a:extLst>
          </p:cNvPr>
          <p:cNvSpPr>
            <a:spLocks noGrp="1"/>
          </p:cNvSpPr>
          <p:nvPr>
            <p:ph type="ftr" sz="quarter" idx="11"/>
          </p:nvPr>
        </p:nvSpPr>
        <p:spPr>
          <a:xfrm>
            <a:off x="4038600" y="6434260"/>
            <a:ext cx="41148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Civil Space Shortfall Ranking</a:t>
            </a:r>
          </a:p>
        </p:txBody>
      </p:sp>
      <p:sp>
        <p:nvSpPr>
          <p:cNvPr id="3" name="Date Placeholder 15">
            <a:extLst>
              <a:ext uri="{FF2B5EF4-FFF2-40B4-BE49-F238E27FC236}">
                <a16:creationId xmlns:a16="http://schemas.microsoft.com/office/drawing/2014/main" id="{867C5344-8FB5-F7BE-51D5-E6EF67A6F7C3}"/>
              </a:ext>
            </a:extLst>
          </p:cNvPr>
          <p:cNvSpPr>
            <a:spLocks noGrp="1"/>
          </p:cNvSpPr>
          <p:nvPr>
            <p:ph type="dt" sz="half" idx="10"/>
          </p:nvPr>
        </p:nvSpPr>
        <p:spPr>
          <a:xfrm>
            <a:off x="833426" y="6434259"/>
            <a:ext cx="27432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July 2024</a:t>
            </a:r>
          </a:p>
        </p:txBody>
      </p:sp>
      <p:sp>
        <p:nvSpPr>
          <p:cNvPr id="10" name="Text Placeholder 2">
            <a:extLst>
              <a:ext uri="{FF2B5EF4-FFF2-40B4-BE49-F238E27FC236}">
                <a16:creationId xmlns:a16="http://schemas.microsoft.com/office/drawing/2014/main" id="{1539706A-E977-70E2-B2BC-46CE951A78AD}"/>
              </a:ext>
            </a:extLst>
          </p:cNvPr>
          <p:cNvSpPr txBox="1">
            <a:spLocks noGrp="1"/>
          </p:cNvSpPr>
          <p:nvPr>
            <p:ph type="title" idx="4294967295"/>
          </p:nvPr>
        </p:nvSpPr>
        <p:spPr>
          <a:xfrm>
            <a:off x="331501" y="313258"/>
            <a:ext cx="7840226" cy="5026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5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Integrated Shortfall Ranking (181-187)</a:t>
            </a:r>
          </a:p>
        </p:txBody>
      </p:sp>
      <p:graphicFrame>
        <p:nvGraphicFramePr>
          <p:cNvPr id="5" name="Table 4">
            <a:extLst>
              <a:ext uri="{FF2B5EF4-FFF2-40B4-BE49-F238E27FC236}">
                <a16:creationId xmlns:a16="http://schemas.microsoft.com/office/drawing/2014/main" id="{BFE88313-975F-80EA-4761-83B483B8FB13}"/>
              </a:ext>
            </a:extLst>
          </p:cNvPr>
          <p:cNvGraphicFramePr>
            <a:graphicFrameLocks noGrp="1"/>
          </p:cNvGraphicFramePr>
          <p:nvPr>
            <p:extLst>
              <p:ext uri="{D42A27DB-BD31-4B8C-83A1-F6EECF244321}">
                <p14:modId xmlns:p14="http://schemas.microsoft.com/office/powerpoint/2010/main" val="876130055"/>
              </p:ext>
            </p:extLst>
          </p:nvPr>
        </p:nvGraphicFramePr>
        <p:xfrm>
          <a:off x="331501" y="876364"/>
          <a:ext cx="11430000" cy="1650773"/>
        </p:xfrm>
        <a:graphic>
          <a:graphicData uri="http://schemas.openxmlformats.org/drawingml/2006/table">
            <a:tbl>
              <a:tblPr firstRow="1">
                <a:tableStyleId>{5C22544A-7EE6-4342-B048-85BDC9FD1C3A}</a:tableStyleId>
              </a:tblPr>
              <a:tblGrid>
                <a:gridCol w="914400">
                  <a:extLst>
                    <a:ext uri="{9D8B030D-6E8A-4147-A177-3AD203B41FA5}">
                      <a16:colId xmlns:a16="http://schemas.microsoft.com/office/drawing/2014/main" val="3095521269"/>
                    </a:ext>
                  </a:extLst>
                </a:gridCol>
                <a:gridCol w="914400">
                  <a:extLst>
                    <a:ext uri="{9D8B030D-6E8A-4147-A177-3AD203B41FA5}">
                      <a16:colId xmlns:a16="http://schemas.microsoft.com/office/drawing/2014/main" val="33310811"/>
                    </a:ext>
                  </a:extLst>
                </a:gridCol>
                <a:gridCol w="7315200">
                  <a:extLst>
                    <a:ext uri="{9D8B030D-6E8A-4147-A177-3AD203B41FA5}">
                      <a16:colId xmlns:a16="http://schemas.microsoft.com/office/drawing/2014/main" val="2839145875"/>
                    </a:ext>
                  </a:extLst>
                </a:gridCol>
                <a:gridCol w="2286000">
                  <a:extLst>
                    <a:ext uri="{9D8B030D-6E8A-4147-A177-3AD203B41FA5}">
                      <a16:colId xmlns:a16="http://schemas.microsoft.com/office/drawing/2014/main" val="3267263100"/>
                    </a:ext>
                  </a:extLst>
                </a:gridCol>
              </a:tblGrid>
              <a:tr h="180810">
                <a:tc>
                  <a:txBody>
                    <a:bodyPr/>
                    <a:lstStyle/>
                    <a:p>
                      <a:pPr algn="ctr" fontAlgn="ctr"/>
                      <a:r>
                        <a:rPr lang="en-US" sz="1000" b="1" u="none" strike="noStrike" dirty="0">
                          <a:solidFill>
                            <a:schemeClr val="bg1"/>
                          </a:solidFill>
                          <a:effectLst/>
                          <a:latin typeface="Arial"/>
                          <a:cs typeface="Arial"/>
                        </a:rPr>
                        <a:t>Integrated Rank</a:t>
                      </a:r>
                      <a:endParaRPr lang="en-US" sz="1000" b="1" i="0" u="none" strike="noStrike" dirty="0">
                        <a:solidFill>
                          <a:schemeClr val="bg1"/>
                        </a:solidFill>
                        <a:effectLst/>
                        <a:latin typeface="Arial"/>
                        <a:cs typeface="Arial"/>
                      </a:endParaRPr>
                    </a:p>
                  </a:txBody>
                  <a:tcPr marL="7003" marR="7003" marT="7003" marB="0" anchor="ctr">
                    <a:solidFill>
                      <a:srgbClr val="136082"/>
                    </a:solidFill>
                  </a:tcPr>
                </a:tc>
                <a:tc>
                  <a:txBody>
                    <a:bodyPr/>
                    <a:lstStyle/>
                    <a:p>
                      <a:pPr algn="ctr" fontAlgn="ctr"/>
                      <a:r>
                        <a:rPr lang="en-US" sz="1000" b="1" i="0" u="none" strike="noStrike" dirty="0">
                          <a:solidFill>
                            <a:schemeClr val="bg1"/>
                          </a:solidFill>
                          <a:effectLst/>
                          <a:latin typeface="Arial"/>
                          <a:cs typeface="Arial"/>
                        </a:rPr>
                        <a:t>Average Integrated Score</a:t>
                      </a:r>
                    </a:p>
                  </a:txBody>
                  <a:tcPr marL="7003" marR="7003" marT="7003" marB="0" anchor="ctr">
                    <a:solidFill>
                      <a:srgbClr val="136082"/>
                    </a:solidFill>
                  </a:tcPr>
                </a:tc>
                <a:tc>
                  <a:txBody>
                    <a:bodyPr/>
                    <a:lstStyle/>
                    <a:p>
                      <a:pPr algn="ctr" fontAlgn="ctr"/>
                      <a:r>
                        <a:rPr lang="en-US" sz="1000" b="1" u="none" strike="noStrike" dirty="0">
                          <a:solidFill>
                            <a:schemeClr val="bg1"/>
                          </a:solidFill>
                          <a:effectLst/>
                          <a:latin typeface="Arial"/>
                          <a:cs typeface="Arial"/>
                        </a:rPr>
                        <a:t>Shortfall ID</a:t>
                      </a:r>
                      <a:endParaRPr lang="en-US" sz="1000" b="1" i="0" u="none" strike="noStrike" dirty="0">
                        <a:solidFill>
                          <a:schemeClr val="bg1"/>
                        </a:solidFill>
                        <a:effectLst/>
                        <a:latin typeface="Arial"/>
                        <a:cs typeface="Arial"/>
                      </a:endParaRPr>
                    </a:p>
                  </a:txBody>
                  <a:tcPr marL="7003" marR="7003" marT="7003" marB="0" anchor="ctr">
                    <a:solidFill>
                      <a:srgbClr val="136082"/>
                    </a:solidFill>
                  </a:tcPr>
                </a:tc>
                <a:tc>
                  <a:txBody>
                    <a:bodyPr/>
                    <a:lstStyle/>
                    <a:p>
                      <a:pPr algn="ctr" fontAlgn="ctr"/>
                      <a:r>
                        <a:rPr lang="en-US" sz="1000" b="1" u="none" strike="noStrike" dirty="0">
                          <a:solidFill>
                            <a:schemeClr val="bg1"/>
                          </a:solidFill>
                          <a:effectLst/>
                          <a:latin typeface="Arial"/>
                          <a:cs typeface="Arial"/>
                        </a:rPr>
                        <a:t>Category</a:t>
                      </a:r>
                      <a:endParaRPr lang="en-US" sz="1000" b="1" i="0" u="none" strike="noStrike" dirty="0">
                        <a:solidFill>
                          <a:schemeClr val="bg1"/>
                        </a:solidFill>
                        <a:effectLst/>
                        <a:latin typeface="Arial"/>
                        <a:cs typeface="Arial"/>
                      </a:endParaRPr>
                    </a:p>
                  </a:txBody>
                  <a:tcPr marL="7003" marR="7003" marT="7003" marB="0" anchor="ctr">
                    <a:solidFill>
                      <a:srgbClr val="136082"/>
                    </a:solidFill>
                  </a:tcPr>
                </a:tc>
                <a:extLst>
                  <a:ext uri="{0D108BD9-81ED-4DB2-BD59-A6C34878D82A}">
                    <a16:rowId xmlns:a16="http://schemas.microsoft.com/office/drawing/2014/main" val="244675603"/>
                  </a:ext>
                </a:extLst>
              </a:tr>
              <a:tr h="169510">
                <a:tc>
                  <a:txBody>
                    <a:bodyPr/>
                    <a:lstStyle/>
                    <a:p>
                      <a:pPr algn="ctr" fontAlgn="b"/>
                      <a:r>
                        <a:rPr lang="en-US" sz="1000" b="0" i="0" u="none" strike="noStrike" dirty="0">
                          <a:solidFill>
                            <a:srgbClr val="000000"/>
                          </a:solidFill>
                          <a:effectLst/>
                          <a:latin typeface="Arial" panose="020B0604020202020204" pitchFamily="34" charset="0"/>
                          <a:cs typeface="Arial" panose="020B0604020202020204" pitchFamily="34" charset="0"/>
                        </a:rPr>
                        <a:t>181</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3.8813</a:t>
                      </a:r>
                      <a:endParaRPr lang="en-US"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1572: Performance-Optimized Low-Cost Aeroshells for EDL Missions</a:t>
                      </a:r>
                    </a:p>
                  </a:txBody>
                  <a:tcPr marL="9525" marR="9525" marT="9525"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Entry Descent and Landing</a:t>
                      </a:r>
                    </a:p>
                  </a:txBody>
                  <a:tcPr marL="9525" marR="9525" marT="9525" marB="0" anchor="ctr"/>
                </a:tc>
                <a:extLst>
                  <a:ext uri="{0D108BD9-81ED-4DB2-BD59-A6C34878D82A}">
                    <a16:rowId xmlns:a16="http://schemas.microsoft.com/office/drawing/2014/main" val="3927601268"/>
                  </a:ext>
                </a:extLst>
              </a:tr>
              <a:tr h="169510">
                <a:tc>
                  <a:txBody>
                    <a:bodyPr/>
                    <a:lstStyle/>
                    <a:p>
                      <a:pPr algn="ctr" fontAlgn="b"/>
                      <a:r>
                        <a:rPr lang="en-US" sz="1000" b="0" i="0" u="none" strike="noStrike" dirty="0">
                          <a:solidFill>
                            <a:srgbClr val="000000"/>
                          </a:solidFill>
                          <a:effectLst/>
                          <a:latin typeface="Arial" panose="020B0604020202020204" pitchFamily="34" charset="0"/>
                          <a:cs typeface="Arial" panose="020B0604020202020204" pitchFamily="34" charset="0"/>
                        </a:rPr>
                        <a:t>182</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3.8091</a:t>
                      </a:r>
                      <a:endParaRPr lang="en-US" sz="10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1052: EVA/IVA Support Propulsion Development</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Propulsion: Non Nuclear</a:t>
                      </a:r>
                    </a:p>
                  </a:txBody>
                  <a:tcPr marL="9525" marR="9525" marT="9525" marB="0" anchor="ctr"/>
                </a:tc>
                <a:extLst>
                  <a:ext uri="{0D108BD9-81ED-4DB2-BD59-A6C34878D82A}">
                    <a16:rowId xmlns:a16="http://schemas.microsoft.com/office/drawing/2014/main" val="477130571"/>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183</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3.6367</a:t>
                      </a:r>
                      <a:endParaRPr lang="en-US" sz="10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1594: Martian Surface Power Generation from ISRU Derived Resources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Power</a:t>
                      </a:r>
                    </a:p>
                  </a:txBody>
                  <a:tcPr marL="9525" marR="9525" marT="9525" marB="0" anchor="ctr"/>
                </a:tc>
                <a:extLst>
                  <a:ext uri="{0D108BD9-81ED-4DB2-BD59-A6C34878D82A}">
                    <a16:rowId xmlns:a16="http://schemas.microsoft.com/office/drawing/2014/main" val="3140569799"/>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184</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3.6049</a:t>
                      </a:r>
                      <a:endParaRPr lang="en-US" sz="10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1493: Computational Materials-Informed Qualification and Certification for In-Space and On-Surface Manufacturing </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Advanced Manufacturing</a:t>
                      </a:r>
                    </a:p>
                  </a:txBody>
                  <a:tcPr marL="9525" marR="9525" marT="9525" marB="0" anchor="ctr"/>
                </a:tc>
                <a:extLst>
                  <a:ext uri="{0D108BD9-81ED-4DB2-BD59-A6C34878D82A}">
                    <a16:rowId xmlns:a16="http://schemas.microsoft.com/office/drawing/2014/main" val="77813864"/>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185</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3.4893</a:t>
                      </a:r>
                      <a:endParaRPr lang="en-US" sz="10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701: Green Propellant Propulsion Systems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Propulsion: Non Nuclear</a:t>
                      </a:r>
                    </a:p>
                  </a:txBody>
                  <a:tcPr marL="9525" marR="9525" marT="9525" marB="0" anchor="ctr"/>
                </a:tc>
                <a:extLst>
                  <a:ext uri="{0D108BD9-81ED-4DB2-BD59-A6C34878D82A}">
                    <a16:rowId xmlns:a16="http://schemas.microsoft.com/office/drawing/2014/main" val="1072078635"/>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186</a:t>
                      </a:r>
                    </a:p>
                  </a:txBody>
                  <a:tcPr marL="9525" marR="9525" marT="9525" marB="0" anchor="ctr">
                    <a:solidFill>
                      <a:srgbClr val="E7EAEE"/>
                    </a:solidFill>
                  </a:tcPr>
                </a:tc>
                <a:tc>
                  <a:txBody>
                    <a:bodyPr/>
                    <a:lstStyle/>
                    <a:p>
                      <a:pPr marL="0" marR="0" algn="ctr">
                        <a:spcBef>
                          <a:spcPts val="0"/>
                        </a:spcBef>
                        <a:spcAft>
                          <a:spcPts val="0"/>
                        </a:spcAft>
                      </a:pPr>
                      <a:r>
                        <a:rPr lang="en-US" sz="1000" kern="100">
                          <a:solidFill>
                            <a:srgbClr val="000000"/>
                          </a:solidFill>
                          <a:effectLst/>
                          <a:latin typeface="Arial" panose="020B0604020202020204" pitchFamily="34" charset="0"/>
                          <a:ea typeface="Calibri" panose="020F0502020204030204" pitchFamily="34" charset="0"/>
                          <a:cs typeface="Arial" panose="020B0604020202020204" pitchFamily="34" charset="0"/>
                        </a:rPr>
                        <a:t>3.4305</a:t>
                      </a:r>
                      <a:endParaRPr lang="en-US" sz="10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a:solidFill>
                            <a:srgbClr val="000000"/>
                          </a:solidFill>
                          <a:effectLst/>
                          <a:latin typeface="Arial" panose="020B0604020202020204" pitchFamily="34" charset="0"/>
                          <a:cs typeface="Arial" panose="020B0604020202020204" pitchFamily="34" charset="0"/>
                        </a:rPr>
                        <a:t>1536: Free-Flying Mobility Aids for Crew EVA</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Autonomous Systems and Robotics</a:t>
                      </a:r>
                    </a:p>
                  </a:txBody>
                  <a:tcPr marL="9525" marR="9525" marT="9525" marB="0" anchor="ctr"/>
                </a:tc>
                <a:extLst>
                  <a:ext uri="{0D108BD9-81ED-4DB2-BD59-A6C34878D82A}">
                    <a16:rowId xmlns:a16="http://schemas.microsoft.com/office/drawing/2014/main" val="3111837592"/>
                  </a:ext>
                </a:extLst>
              </a:tr>
              <a:tr h="169510">
                <a:tc>
                  <a:txBody>
                    <a:bodyPr/>
                    <a:lstStyle/>
                    <a:p>
                      <a:pPr algn="ctr" fontAlgn="b"/>
                      <a:r>
                        <a:rPr lang="en-US" sz="1000" b="0" i="0" u="none" strike="noStrike">
                          <a:solidFill>
                            <a:srgbClr val="000000"/>
                          </a:solidFill>
                          <a:effectLst/>
                          <a:latin typeface="Arial" panose="020B0604020202020204" pitchFamily="34" charset="0"/>
                          <a:cs typeface="Arial" panose="020B0604020202020204" pitchFamily="34" charset="0"/>
                        </a:rPr>
                        <a:t>187</a:t>
                      </a:r>
                    </a:p>
                  </a:txBody>
                  <a:tcPr marL="9525" marR="9525" marT="9525" marB="0" anchor="ctr">
                    <a:solidFill>
                      <a:srgbClr val="E7EAEE"/>
                    </a:solidFill>
                  </a:tcPr>
                </a:tc>
                <a:tc>
                  <a:txBody>
                    <a:bodyPr/>
                    <a:lstStyle/>
                    <a:p>
                      <a:pPr marL="0" marR="0" algn="ctr">
                        <a:spcBef>
                          <a:spcPts val="0"/>
                        </a:spcBef>
                        <a:spcAft>
                          <a:spcPts val="0"/>
                        </a:spcAft>
                      </a:pPr>
                      <a:r>
                        <a:rPr lang="en-US" sz="10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3.0722</a:t>
                      </a:r>
                      <a:endParaRPr lang="en-US" sz="10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1512: Modern Solid Motor Design and Analysis Tools / Capabilities</a:t>
                      </a:r>
                    </a:p>
                  </a:txBody>
                  <a:tcPr marL="9525" marR="9525" marT="9525" marB="0" anchor="ctr"/>
                </a:tc>
                <a:tc>
                  <a:txBody>
                    <a:bodyPr/>
                    <a:lstStyle/>
                    <a:p>
                      <a:pPr algn="l" fontAlgn="b"/>
                      <a:r>
                        <a:rPr lang="en-US" sz="1000" b="0" i="0" u="none" strike="noStrike" dirty="0">
                          <a:solidFill>
                            <a:srgbClr val="000000"/>
                          </a:solidFill>
                          <a:effectLst/>
                          <a:latin typeface="Arial" panose="020B0604020202020204" pitchFamily="34" charset="0"/>
                          <a:cs typeface="Arial" panose="020B0604020202020204" pitchFamily="34" charset="0"/>
                        </a:rPr>
                        <a:t>Propulsion: Non Nuclear</a:t>
                      </a:r>
                    </a:p>
                  </a:txBody>
                  <a:tcPr marL="9525" marR="9525" marT="9525" marB="0" anchor="ctr"/>
                </a:tc>
                <a:extLst>
                  <a:ext uri="{0D108BD9-81ED-4DB2-BD59-A6C34878D82A}">
                    <a16:rowId xmlns:a16="http://schemas.microsoft.com/office/drawing/2014/main" val="3133072980"/>
                  </a:ext>
                </a:extLst>
              </a:tr>
            </a:tbl>
          </a:graphicData>
        </a:graphic>
      </p:graphicFrame>
    </p:spTree>
    <p:extLst>
      <p:ext uri="{BB962C8B-B14F-4D97-AF65-F5344CB8AC3E}">
        <p14:creationId xmlns:p14="http://schemas.microsoft.com/office/powerpoint/2010/main" val="33574441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8">
            <a:extLst>
              <a:ext uri="{FF2B5EF4-FFF2-40B4-BE49-F238E27FC236}">
                <a16:creationId xmlns:a16="http://schemas.microsoft.com/office/drawing/2014/main" id="{42D0243B-D38F-1198-7148-09C7A3741667}"/>
              </a:ext>
            </a:extLst>
          </p:cNvPr>
          <p:cNvSpPr>
            <a:spLocks noGrp="1"/>
          </p:cNvSpPr>
          <p:nvPr>
            <p:ph type="sldNum" sz="quarter" idx="12"/>
          </p:nvPr>
        </p:nvSpPr>
        <p:spPr>
          <a:xfrm>
            <a:off x="8615374" y="6434260"/>
            <a:ext cx="2743200" cy="365125"/>
          </a:xfrm>
        </p:spPr>
        <p:txBody>
          <a:bodyPr/>
          <a:lstStyle/>
          <a:p>
            <a:fld id="{664A267C-1BD7-074A-8DCB-9E6F36782E39}" type="slidenum">
              <a:rPr lang="en-US" smtClean="0">
                <a:solidFill>
                  <a:schemeClr val="bg1">
                    <a:lumMod val="85000"/>
                  </a:schemeClr>
                </a:solidFill>
              </a:rPr>
              <a:t>18</a:t>
            </a:fld>
            <a:endParaRPr lang="en-US">
              <a:solidFill>
                <a:schemeClr val="bg1">
                  <a:lumMod val="85000"/>
                </a:schemeClr>
              </a:solidFill>
            </a:endParaRPr>
          </a:p>
        </p:txBody>
      </p:sp>
      <p:sp>
        <p:nvSpPr>
          <p:cNvPr id="13" name="Footer Placeholder 20">
            <a:extLst>
              <a:ext uri="{FF2B5EF4-FFF2-40B4-BE49-F238E27FC236}">
                <a16:creationId xmlns:a16="http://schemas.microsoft.com/office/drawing/2014/main" id="{4DB13E30-1A1F-6AD2-94E5-FDF7EAB724EB}"/>
              </a:ext>
            </a:extLst>
          </p:cNvPr>
          <p:cNvSpPr>
            <a:spLocks noGrp="1"/>
          </p:cNvSpPr>
          <p:nvPr>
            <p:ph type="ftr" sz="quarter" idx="11"/>
          </p:nvPr>
        </p:nvSpPr>
        <p:spPr>
          <a:xfrm>
            <a:off x="4038600" y="6434260"/>
            <a:ext cx="41148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Civil Space Shortfall Ranking</a:t>
            </a:r>
          </a:p>
        </p:txBody>
      </p:sp>
      <p:sp>
        <p:nvSpPr>
          <p:cNvPr id="16" name="Date Placeholder 15">
            <a:extLst>
              <a:ext uri="{FF2B5EF4-FFF2-40B4-BE49-F238E27FC236}">
                <a16:creationId xmlns:a16="http://schemas.microsoft.com/office/drawing/2014/main" id="{0EAEB007-97A1-CFE8-2DE1-968666A20A53}"/>
              </a:ext>
            </a:extLst>
          </p:cNvPr>
          <p:cNvSpPr>
            <a:spLocks noGrp="1"/>
          </p:cNvSpPr>
          <p:nvPr>
            <p:ph type="dt" sz="half" idx="10"/>
          </p:nvPr>
        </p:nvSpPr>
        <p:spPr>
          <a:xfrm>
            <a:off x="833426" y="6434259"/>
            <a:ext cx="27432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July 2024</a:t>
            </a:r>
          </a:p>
        </p:txBody>
      </p:sp>
      <p:sp>
        <p:nvSpPr>
          <p:cNvPr id="18" name="TextBox 17">
            <a:extLst>
              <a:ext uri="{FF2B5EF4-FFF2-40B4-BE49-F238E27FC236}">
                <a16:creationId xmlns:a16="http://schemas.microsoft.com/office/drawing/2014/main" id="{74385C92-0E0D-DCF3-44D6-E99E4F3D8B04}"/>
              </a:ext>
            </a:extLst>
          </p:cNvPr>
          <p:cNvSpPr txBox="1"/>
          <p:nvPr/>
        </p:nvSpPr>
        <p:spPr>
          <a:xfrm>
            <a:off x="4622800" y="6097470"/>
            <a:ext cx="7530641" cy="338554"/>
          </a:xfrm>
          <a:prstGeom prst="rect">
            <a:avLst/>
          </a:prstGeom>
          <a:noFill/>
        </p:spPr>
        <p:txBody>
          <a:bodyPr wrap="square" rtlCol="0">
            <a:spAutoFit/>
          </a:bodyPr>
          <a:lstStyle/>
          <a:p>
            <a:pPr algn="r"/>
            <a:r>
              <a:rPr lang="en-US" sz="800" b="0" i="1" u="none" strike="noStrike" dirty="0">
                <a:solidFill>
                  <a:schemeClr val="tx1">
                    <a:lumMod val="65000"/>
                    <a:lumOff val="35000"/>
                  </a:schemeClr>
                </a:solidFill>
                <a:effectLst/>
                <a:latin typeface="Aptos" panose="020B0004020202020204" pitchFamily="34" charset="0"/>
              </a:rPr>
              <a:t>ESDMD and SMD provided ranked lists (numbers shown above) in addition to shortfall scores (used for integrated list).</a:t>
            </a:r>
          </a:p>
          <a:p>
            <a:pPr algn="r"/>
            <a:r>
              <a:rPr lang="en-US" sz="800" b="0" i="1" u="none" strike="noStrike" dirty="0">
                <a:solidFill>
                  <a:schemeClr val="tx1">
                    <a:lumMod val="65000"/>
                    <a:lumOff val="35000"/>
                  </a:schemeClr>
                </a:solidFill>
                <a:effectLst/>
                <a:latin typeface="Aptos" panose="020B0004020202020204" pitchFamily="34" charset="0"/>
              </a:rPr>
              <a:t>ESDMD and SMD did not score all shortfalls. Unscored shortfalls were also not ranked.</a:t>
            </a:r>
            <a:endParaRPr lang="en-US" sz="800" i="1" dirty="0">
              <a:solidFill>
                <a:schemeClr val="tx1">
                  <a:lumMod val="65000"/>
                  <a:lumOff val="35000"/>
                </a:schemeClr>
              </a:solidFill>
              <a:latin typeface="Aptos" panose="020B0004020202020204" pitchFamily="34" charset="0"/>
            </a:endParaRPr>
          </a:p>
        </p:txBody>
      </p:sp>
      <p:graphicFrame>
        <p:nvGraphicFramePr>
          <p:cNvPr id="8" name="Table 7">
            <a:extLst>
              <a:ext uri="{FF2B5EF4-FFF2-40B4-BE49-F238E27FC236}">
                <a16:creationId xmlns:a16="http://schemas.microsoft.com/office/drawing/2014/main" id="{804C6CA9-FFCA-2703-4E56-C0840D07BD21}"/>
              </a:ext>
            </a:extLst>
          </p:cNvPr>
          <p:cNvGraphicFramePr>
            <a:graphicFrameLocks noGrp="1"/>
          </p:cNvGraphicFramePr>
          <p:nvPr>
            <p:extLst>
              <p:ext uri="{D42A27DB-BD31-4B8C-83A1-F6EECF244321}">
                <p14:modId xmlns:p14="http://schemas.microsoft.com/office/powerpoint/2010/main" val="2979609278"/>
              </p:ext>
            </p:extLst>
          </p:nvPr>
        </p:nvGraphicFramePr>
        <p:xfrm>
          <a:off x="405356" y="1248861"/>
          <a:ext cx="11671910" cy="4816650"/>
        </p:xfrm>
        <a:graphic>
          <a:graphicData uri="http://schemas.openxmlformats.org/drawingml/2006/table">
            <a:tbl>
              <a:tblPr firstRow="1"/>
              <a:tblGrid>
                <a:gridCol w="533399">
                  <a:extLst>
                    <a:ext uri="{9D8B030D-6E8A-4147-A177-3AD203B41FA5}">
                      <a16:colId xmlns:a16="http://schemas.microsoft.com/office/drawing/2014/main" val="2352069675"/>
                    </a:ext>
                  </a:extLst>
                </a:gridCol>
                <a:gridCol w="4248427">
                  <a:extLst>
                    <a:ext uri="{9D8B030D-6E8A-4147-A177-3AD203B41FA5}">
                      <a16:colId xmlns:a16="http://schemas.microsoft.com/office/drawing/2014/main" val="2427948860"/>
                    </a:ext>
                  </a:extLst>
                </a:gridCol>
                <a:gridCol w="1566282">
                  <a:extLst>
                    <a:ext uri="{9D8B030D-6E8A-4147-A177-3AD203B41FA5}">
                      <a16:colId xmlns:a16="http://schemas.microsoft.com/office/drawing/2014/main" val="724810170"/>
                    </a:ext>
                  </a:extLst>
                </a:gridCol>
                <a:gridCol w="72608">
                  <a:extLst>
                    <a:ext uri="{9D8B030D-6E8A-4147-A177-3AD203B41FA5}">
                      <a16:colId xmlns:a16="http://schemas.microsoft.com/office/drawing/2014/main" val="717492622"/>
                    </a:ext>
                  </a:extLst>
                </a:gridCol>
                <a:gridCol w="583466">
                  <a:extLst>
                    <a:ext uri="{9D8B030D-6E8A-4147-A177-3AD203B41FA5}">
                      <a16:colId xmlns:a16="http://schemas.microsoft.com/office/drawing/2014/main" val="3754323223"/>
                    </a:ext>
                  </a:extLst>
                </a:gridCol>
                <a:gridCol w="583466">
                  <a:extLst>
                    <a:ext uri="{9D8B030D-6E8A-4147-A177-3AD203B41FA5}">
                      <a16:colId xmlns:a16="http://schemas.microsoft.com/office/drawing/2014/main" val="115142211"/>
                    </a:ext>
                  </a:extLst>
                </a:gridCol>
                <a:gridCol w="583466">
                  <a:extLst>
                    <a:ext uri="{9D8B030D-6E8A-4147-A177-3AD203B41FA5}">
                      <a16:colId xmlns:a16="http://schemas.microsoft.com/office/drawing/2014/main" val="118490363"/>
                    </a:ext>
                  </a:extLst>
                </a:gridCol>
                <a:gridCol w="583466">
                  <a:extLst>
                    <a:ext uri="{9D8B030D-6E8A-4147-A177-3AD203B41FA5}">
                      <a16:colId xmlns:a16="http://schemas.microsoft.com/office/drawing/2014/main" val="2489020099"/>
                    </a:ext>
                  </a:extLst>
                </a:gridCol>
                <a:gridCol w="583466">
                  <a:extLst>
                    <a:ext uri="{9D8B030D-6E8A-4147-A177-3AD203B41FA5}">
                      <a16:colId xmlns:a16="http://schemas.microsoft.com/office/drawing/2014/main" val="232875986"/>
                    </a:ext>
                  </a:extLst>
                </a:gridCol>
                <a:gridCol w="583466">
                  <a:extLst>
                    <a:ext uri="{9D8B030D-6E8A-4147-A177-3AD203B41FA5}">
                      <a16:colId xmlns:a16="http://schemas.microsoft.com/office/drawing/2014/main" val="2387124402"/>
                    </a:ext>
                  </a:extLst>
                </a:gridCol>
                <a:gridCol w="583466">
                  <a:extLst>
                    <a:ext uri="{9D8B030D-6E8A-4147-A177-3AD203B41FA5}">
                      <a16:colId xmlns:a16="http://schemas.microsoft.com/office/drawing/2014/main" val="3287263018"/>
                    </a:ext>
                  </a:extLst>
                </a:gridCol>
                <a:gridCol w="583466">
                  <a:extLst>
                    <a:ext uri="{9D8B030D-6E8A-4147-A177-3AD203B41FA5}">
                      <a16:colId xmlns:a16="http://schemas.microsoft.com/office/drawing/2014/main" val="3190171137"/>
                    </a:ext>
                  </a:extLst>
                </a:gridCol>
                <a:gridCol w="583466">
                  <a:extLst>
                    <a:ext uri="{9D8B030D-6E8A-4147-A177-3AD203B41FA5}">
                      <a16:colId xmlns:a16="http://schemas.microsoft.com/office/drawing/2014/main" val="113263528"/>
                    </a:ext>
                  </a:extLst>
                </a:gridCol>
              </a:tblGrid>
              <a:tr h="297449">
                <a:tc>
                  <a:txBody>
                    <a:bodyPr/>
                    <a:lstStyle/>
                    <a:p>
                      <a:pPr algn="ctr" fontAlgn="ctr"/>
                      <a:r>
                        <a:rPr lang="en-US" sz="800" b="1" i="0" u="none" strike="noStrike" dirty="0">
                          <a:solidFill>
                            <a:schemeClr val="bg1"/>
                          </a:solidFill>
                          <a:effectLst/>
                          <a:latin typeface="Arial"/>
                          <a:cs typeface="Arial"/>
                        </a:rPr>
                        <a:t>Integrated Rank</a:t>
                      </a: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tx1"/>
                    </a:solidFill>
                  </a:tcPr>
                </a:tc>
                <a:tc>
                  <a:txBody>
                    <a:bodyPr/>
                    <a:lstStyle/>
                    <a:p>
                      <a:pPr algn="ctr" fontAlgn="ctr"/>
                      <a:r>
                        <a:rPr lang="en-US" sz="800" b="1" i="0" u="none" strike="noStrike">
                          <a:solidFill>
                            <a:schemeClr val="bg1"/>
                          </a:solidFill>
                          <a:effectLst/>
                          <a:latin typeface="Arial"/>
                          <a:cs typeface="Arial"/>
                        </a:rPr>
                        <a:t>Shortfall ID </a:t>
                      </a:r>
                      <a:endParaRPr lang="en-US" sz="800" b="1" i="0" u="none" strike="noStrike">
                        <a:solidFill>
                          <a:schemeClr val="bg1"/>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tx1"/>
                    </a:solidFill>
                  </a:tcPr>
                </a:tc>
                <a:tc>
                  <a:txBody>
                    <a:bodyPr/>
                    <a:lstStyle/>
                    <a:p>
                      <a:pPr algn="ctr" fontAlgn="ctr"/>
                      <a:r>
                        <a:rPr lang="en-US" sz="800" b="1" i="0" u="none" strike="noStrike" dirty="0">
                          <a:solidFill>
                            <a:schemeClr val="bg1"/>
                          </a:solidFill>
                          <a:effectLst/>
                          <a:latin typeface="Arial"/>
                          <a:cs typeface="Arial"/>
                        </a:rPr>
                        <a:t>Category</a:t>
                      </a: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tx1"/>
                    </a:solidFill>
                  </a:tcPr>
                </a:tc>
                <a:tc>
                  <a:txBody>
                    <a:bodyPr/>
                    <a:lstStyle/>
                    <a:p>
                      <a:pPr algn="l" fontAlgn="ctr"/>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ctr"/>
                      <a:r>
                        <a:rPr lang="en-US" sz="800" b="1" i="0" u="none" strike="noStrike" dirty="0">
                          <a:solidFill>
                            <a:schemeClr val="bg1"/>
                          </a:solidFill>
                          <a:effectLst/>
                          <a:latin typeface="Arial" panose="020B0604020202020204" pitchFamily="34" charset="0"/>
                          <a:cs typeface="Arial" panose="020B0604020202020204" pitchFamily="34" charset="0"/>
                        </a:rPr>
                        <a:t>Academia</a:t>
                      </a: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tx1"/>
                    </a:solidFill>
                  </a:tcPr>
                </a:tc>
                <a:tc>
                  <a:txBody>
                    <a:bodyPr/>
                    <a:lstStyle/>
                    <a:p>
                      <a:pPr algn="ctr" fontAlgn="ctr"/>
                      <a:r>
                        <a:rPr lang="en-US" sz="800" b="1" i="0" u="none" strike="noStrike">
                          <a:solidFill>
                            <a:schemeClr val="bg1"/>
                          </a:solidFill>
                          <a:effectLst/>
                          <a:latin typeface="Arial"/>
                          <a:cs typeface="Arial"/>
                        </a:rPr>
                        <a:t>Small Industry</a:t>
                      </a: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tx1"/>
                    </a:solidFill>
                  </a:tcPr>
                </a:tc>
                <a:tc>
                  <a:txBody>
                    <a:bodyPr/>
                    <a:lstStyle/>
                    <a:p>
                      <a:pPr algn="ctr" fontAlgn="ctr"/>
                      <a:r>
                        <a:rPr lang="en-US" sz="800" b="1" i="0" u="none" strike="noStrike" dirty="0">
                          <a:solidFill>
                            <a:schemeClr val="bg1"/>
                          </a:solidFill>
                          <a:effectLst/>
                          <a:latin typeface="Arial"/>
                          <a:cs typeface="Arial"/>
                        </a:rPr>
                        <a:t>Large Industry</a:t>
                      </a: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tx1"/>
                    </a:solidFill>
                  </a:tcPr>
                </a:tc>
                <a:tc>
                  <a:txBody>
                    <a:bodyPr/>
                    <a:lstStyle/>
                    <a:p>
                      <a:pPr algn="ctr" fontAlgn="ctr"/>
                      <a:r>
                        <a:rPr lang="en-US" sz="800" b="1" i="0" u="none" strike="noStrike" dirty="0">
                          <a:solidFill>
                            <a:schemeClr val="bg1"/>
                          </a:solidFill>
                          <a:effectLst/>
                          <a:latin typeface="Arial"/>
                          <a:cs typeface="Arial"/>
                        </a:rPr>
                        <a:t>OGA</a:t>
                      </a: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tx1"/>
                    </a:solidFill>
                  </a:tcPr>
                </a:tc>
                <a:tc>
                  <a:txBody>
                    <a:bodyPr/>
                    <a:lstStyle/>
                    <a:p>
                      <a:pPr algn="ctr" fontAlgn="ctr"/>
                      <a:r>
                        <a:rPr lang="en-US" sz="800" b="1" i="0" u="none" strike="noStrike" dirty="0">
                          <a:solidFill>
                            <a:schemeClr val="bg1"/>
                          </a:solidFill>
                          <a:effectLst/>
                          <a:latin typeface="Arial"/>
                          <a:cs typeface="Arial"/>
                        </a:rPr>
                        <a:t>Other</a:t>
                      </a: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tx1"/>
                    </a:solidFill>
                  </a:tcPr>
                </a:tc>
                <a:tc>
                  <a:txBody>
                    <a:bodyPr/>
                    <a:lstStyle/>
                    <a:p>
                      <a:pPr algn="ctr" fontAlgn="ctr"/>
                      <a:r>
                        <a:rPr lang="en-US" sz="800" b="1" i="0" u="none" strike="noStrike" dirty="0">
                          <a:solidFill>
                            <a:schemeClr val="bg1"/>
                          </a:solidFill>
                          <a:effectLst/>
                          <a:latin typeface="Arial"/>
                          <a:cs typeface="Arial"/>
                        </a:rPr>
                        <a:t>NASA Centers</a:t>
                      </a: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tx1"/>
                    </a:solidFill>
                  </a:tcPr>
                </a:tc>
                <a:tc>
                  <a:txBody>
                    <a:bodyPr/>
                    <a:lstStyle/>
                    <a:p>
                      <a:pPr algn="ctr" fontAlgn="ctr"/>
                      <a:r>
                        <a:rPr lang="en-US" sz="800" b="1" i="0" u="none" strike="noStrike" dirty="0">
                          <a:solidFill>
                            <a:schemeClr val="bg1"/>
                          </a:solidFill>
                          <a:effectLst/>
                          <a:latin typeface="Arial"/>
                          <a:cs typeface="Arial"/>
                        </a:rPr>
                        <a:t>ESDMD</a:t>
                      </a: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tx1"/>
                    </a:solidFill>
                  </a:tcPr>
                </a:tc>
                <a:tc>
                  <a:txBody>
                    <a:bodyPr/>
                    <a:lstStyle/>
                    <a:p>
                      <a:pPr algn="ctr" fontAlgn="ctr"/>
                      <a:r>
                        <a:rPr lang="en-US" sz="800" b="1" i="0" u="none" strike="noStrike" dirty="0">
                          <a:solidFill>
                            <a:schemeClr val="bg1"/>
                          </a:solidFill>
                          <a:effectLst/>
                          <a:latin typeface="Arial"/>
                          <a:cs typeface="Arial"/>
                        </a:rPr>
                        <a:t>SMD</a:t>
                      </a: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tx1"/>
                    </a:solidFill>
                  </a:tcPr>
                </a:tc>
                <a:tc>
                  <a:txBody>
                    <a:bodyPr/>
                    <a:lstStyle/>
                    <a:p>
                      <a:pPr algn="ctr" fontAlgn="ctr"/>
                      <a:r>
                        <a:rPr lang="en-US" sz="800" b="1" i="0" u="none" strike="noStrike" dirty="0">
                          <a:solidFill>
                            <a:schemeClr val="bg1"/>
                          </a:solidFill>
                          <a:effectLst/>
                          <a:latin typeface="Arial"/>
                          <a:cs typeface="Arial"/>
                        </a:rPr>
                        <a:t>Other MDs</a:t>
                      </a: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tx1"/>
                    </a:solidFill>
                  </a:tcPr>
                </a:tc>
                <a:extLst>
                  <a:ext uri="{0D108BD9-81ED-4DB2-BD59-A6C34878D82A}">
                    <a16:rowId xmlns:a16="http://schemas.microsoft.com/office/drawing/2014/main" val="700685244"/>
                  </a:ext>
                </a:extLst>
              </a:tr>
              <a:tr h="148723">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1</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1618: Survive and operate through the lunar night</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dirty="0">
                          <a:solidFill>
                            <a:schemeClr val="tx1"/>
                          </a:solidFill>
                          <a:effectLst/>
                          <a:latin typeface="Arial" panose="020B0604020202020204" pitchFamily="34" charset="0"/>
                          <a:cs typeface="Arial" panose="020B0604020202020204" pitchFamily="34" charset="0"/>
                        </a:rPr>
                        <a:t>Thermal Management Systems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extLst>
                  <a:ext uri="{0D108BD9-81ED-4DB2-BD59-A6C34878D82A}">
                    <a16:rowId xmlns:a16="http://schemas.microsoft.com/office/drawing/2014/main" val="2141134921"/>
                  </a:ext>
                </a:extLst>
              </a:tr>
              <a:tr h="148723">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2</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1596: High Power Energy Generation on Moon and Mars Surfaces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dirty="0">
                          <a:solidFill>
                            <a:schemeClr val="tx1"/>
                          </a:solidFill>
                          <a:effectLst/>
                          <a:latin typeface="Arial" panose="020B0604020202020204" pitchFamily="34" charset="0"/>
                          <a:cs typeface="Arial" panose="020B0604020202020204" pitchFamily="34" charset="0"/>
                        </a:rPr>
                        <a:t>Power</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a:solidFill>
                            <a:srgbClr val="000000"/>
                          </a:solidFill>
                          <a:effectLst/>
                          <a:latin typeface="Arial" panose="020B0604020202020204" pitchFamily="34" charset="0"/>
                          <a:cs typeface="Arial" panose="020B0604020202020204" pitchFamily="34" charset="0"/>
                        </a:rPr>
                        <a:t>13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 NR</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lumMod val="50000"/>
                      </a:schemeClr>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extLst>
                  <a:ext uri="{0D108BD9-81ED-4DB2-BD59-A6C34878D82A}">
                    <a16:rowId xmlns:a16="http://schemas.microsoft.com/office/drawing/2014/main" val="2299354558"/>
                  </a:ext>
                </a:extLst>
              </a:tr>
              <a:tr h="135935">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3</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1554: High Performance Onboard Computing to Enable Increasingly Complex Operations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Avionics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80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8C07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extLst>
                  <a:ext uri="{0D108BD9-81ED-4DB2-BD59-A6C34878D82A}">
                    <a16:rowId xmlns:a16="http://schemas.microsoft.com/office/drawing/2014/main" val="931822805"/>
                  </a:ext>
                </a:extLst>
              </a:tr>
              <a:tr h="148723">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4</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1557: Position, Navigation, and Timing (PNT) for In-Orbit and Surface Applications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Communication and Navigation</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a:solidFill>
                            <a:srgbClr val="000000"/>
                          </a:solidFill>
                          <a:effectLst/>
                          <a:latin typeface="Arial" panose="020B0604020202020204" pitchFamily="34" charset="0"/>
                          <a:cs typeface="Arial" panose="020B0604020202020204" pitchFamily="34" charset="0"/>
                        </a:rPr>
                        <a:t>11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 NR</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lumMod val="50000"/>
                      </a:schemeClr>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extLst>
                  <a:ext uri="{0D108BD9-81ED-4DB2-BD59-A6C34878D82A}">
                    <a16:rowId xmlns:a16="http://schemas.microsoft.com/office/drawing/2014/main" val="1868777332"/>
                  </a:ext>
                </a:extLst>
              </a:tr>
              <a:tr h="148723">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5</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1545: Robotic Actuation, Subsystem Components, and System Architectures for Long-Duration and Extreme Environment Operation</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Autonomous Systems and Robotics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extLst>
                  <a:ext uri="{0D108BD9-81ED-4DB2-BD59-A6C34878D82A}">
                    <a16:rowId xmlns:a16="http://schemas.microsoft.com/office/drawing/2014/main" val="546985768"/>
                  </a:ext>
                </a:extLst>
              </a:tr>
              <a:tr h="132588">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6</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1552: Extreme Environment Avionics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Avionics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176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3AA84"/>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a:solidFill>
                            <a:srgbClr val="000000"/>
                          </a:solidFill>
                          <a:effectLst/>
                          <a:latin typeface="Arial" panose="020B0604020202020204" pitchFamily="34" charset="0"/>
                          <a:cs typeface="Arial" panose="020B0604020202020204" pitchFamily="34" charset="0"/>
                        </a:rPr>
                        <a:t>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9C07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9C07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extLst>
                  <a:ext uri="{0D108BD9-81ED-4DB2-BD59-A6C34878D82A}">
                    <a16:rowId xmlns:a16="http://schemas.microsoft.com/office/drawing/2014/main" val="1350010175"/>
                  </a:ext>
                </a:extLst>
              </a:tr>
              <a:tr h="148723">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7</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1519: Environmental Monitoring for Habitation</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Advanced Habitation Systems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101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5EA"/>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72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75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a:solidFill>
                            <a:srgbClr val="000000"/>
                          </a:solidFill>
                          <a:effectLst/>
                          <a:latin typeface="Arial" panose="020B0604020202020204" pitchFamily="34" charset="0"/>
                          <a:cs typeface="Arial" panose="020B0604020202020204" pitchFamily="34" charset="0"/>
                        </a:rPr>
                        <a:t>17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extLst>
                  <a:ext uri="{0D108BD9-81ED-4DB2-BD59-A6C34878D82A}">
                    <a16:rowId xmlns:a16="http://schemas.microsoft.com/office/drawing/2014/main" val="3818011584"/>
                  </a:ext>
                </a:extLst>
              </a:tr>
              <a:tr h="148723">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8</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709: Nuclear Electric Propulsion for Human Exploration</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Propulsion: Nuclear</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131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BE3D7"/>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 NR</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lumMod val="50000"/>
                      </a:schemeClr>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extLst>
                  <a:ext uri="{0D108BD9-81ED-4DB2-BD59-A6C34878D82A}">
                    <a16:rowId xmlns:a16="http://schemas.microsoft.com/office/drawing/2014/main" val="825614346"/>
                  </a:ext>
                </a:extLst>
              </a:tr>
              <a:tr h="147639">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1304: Robust, High-Progress-Rate, and Long-Distance Autonomous Surface Mobility</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dirty="0">
                          <a:solidFill>
                            <a:schemeClr val="tx1"/>
                          </a:solidFill>
                          <a:effectLst/>
                          <a:latin typeface="Arial" panose="020B0604020202020204" pitchFamily="34" charset="0"/>
                          <a:cs typeface="Arial" panose="020B0604020202020204" pitchFamily="34" charset="0"/>
                        </a:rPr>
                        <a:t>Autonomous Systems &amp; Robotics</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121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BE3D7"/>
                    </a:solidFill>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91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5EA"/>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extLst>
                  <a:ext uri="{0D108BD9-81ED-4DB2-BD59-A6C34878D82A}">
                    <a16:rowId xmlns:a16="http://schemas.microsoft.com/office/drawing/2014/main" val="3501282982"/>
                  </a:ext>
                </a:extLst>
              </a:tr>
              <a:tr h="148723">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10</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1520: Fire Safety for Habitation</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dirty="0">
                          <a:solidFill>
                            <a:schemeClr val="tx1"/>
                          </a:solidFill>
                          <a:effectLst/>
                          <a:latin typeface="Arial" panose="020B0604020202020204" pitchFamily="34" charset="0"/>
                          <a:cs typeface="Arial" panose="020B0604020202020204" pitchFamily="34" charset="0"/>
                        </a:rPr>
                        <a:t>Advanced Habitation Systems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78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extLst>
                  <a:ext uri="{0D108BD9-81ED-4DB2-BD59-A6C34878D82A}">
                    <a16:rowId xmlns:a16="http://schemas.microsoft.com/office/drawing/2014/main" val="3250371957"/>
                  </a:ext>
                </a:extLst>
              </a:tr>
              <a:tr h="148723">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11</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1531: Autonomous Guidance and Navigation for Deep Space Missions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dirty="0">
                          <a:solidFill>
                            <a:schemeClr val="tx1"/>
                          </a:solidFill>
                          <a:effectLst/>
                          <a:latin typeface="Arial" panose="020B0604020202020204" pitchFamily="34" charset="0"/>
                          <a:cs typeface="Arial" panose="020B0604020202020204" pitchFamily="34" charset="0"/>
                        </a:rPr>
                        <a:t>Autonomous Systems &amp; Robotics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89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extLst>
                  <a:ext uri="{0D108BD9-81ED-4DB2-BD59-A6C34878D82A}">
                    <a16:rowId xmlns:a16="http://schemas.microsoft.com/office/drawing/2014/main" val="3924558392"/>
                  </a:ext>
                </a:extLst>
              </a:tr>
              <a:tr h="148723">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12</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1591: Power Management Systems for Long Duration Lunar and Martian Missions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Power</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NR</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lumMod val="50000"/>
                      </a:schemeClr>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extLst>
                  <a:ext uri="{0D108BD9-81ED-4DB2-BD59-A6C34878D82A}">
                    <a16:rowId xmlns:a16="http://schemas.microsoft.com/office/drawing/2014/main" val="2160178466"/>
                  </a:ext>
                </a:extLst>
              </a:tr>
              <a:tr h="148723">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13</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702: Nuclear Thermal Propulsion for Human Exploration</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Propulsion: Nuclear</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114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5EA"/>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78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NR</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lumMod val="50000"/>
                      </a:schemeClr>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extLst>
                  <a:ext uri="{0D108BD9-81ED-4DB2-BD59-A6C34878D82A}">
                    <a16:rowId xmlns:a16="http://schemas.microsoft.com/office/drawing/2014/main" val="1821074630"/>
                  </a:ext>
                </a:extLst>
              </a:tr>
              <a:tr h="128591">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14</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1559: Deep Space Autonomous Navigation</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Communication and Navigation</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129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BE3D7"/>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120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BE3D7"/>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a:solidFill>
                            <a:srgbClr val="000000"/>
                          </a:solidFill>
                          <a:effectLst/>
                          <a:latin typeface="Arial" panose="020B0604020202020204" pitchFamily="34" charset="0"/>
                          <a:cs typeface="Arial" panose="020B0604020202020204" pitchFamily="34" charset="0"/>
                        </a:rPr>
                        <a:t>64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extLst>
                  <a:ext uri="{0D108BD9-81ED-4DB2-BD59-A6C34878D82A}">
                    <a16:rowId xmlns:a16="http://schemas.microsoft.com/office/drawing/2014/main" val="3215050723"/>
                  </a:ext>
                </a:extLst>
              </a:tr>
              <a:tr h="148723">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15</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1527: Radiation Countermeasures (Crew and Habitat)</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Advanced Habitation Systems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NR</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lumMod val="50000"/>
                      </a:schemeClr>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extLst>
                  <a:ext uri="{0D108BD9-81ED-4DB2-BD59-A6C34878D82A}">
                    <a16:rowId xmlns:a16="http://schemas.microsoft.com/office/drawing/2014/main" val="4135398179"/>
                  </a:ext>
                </a:extLst>
              </a:tr>
              <a:tr h="148723">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16</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1526: Radiation Monitoring and Modeling (Crew and Habitat)</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Advanced Habitation Systems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81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extLst>
                  <a:ext uri="{0D108BD9-81ED-4DB2-BD59-A6C34878D82A}">
                    <a16:rowId xmlns:a16="http://schemas.microsoft.com/office/drawing/2014/main" val="3781494236"/>
                  </a:ext>
                </a:extLst>
              </a:tr>
              <a:tr h="148723">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17</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879: In-space and On-surface, Long-duration Storage of Cryogenic Propellant</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Cryogenic Fluid Management</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95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5EA"/>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NR</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lumMod val="50000"/>
                      </a:schemeClr>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extLst>
                  <a:ext uri="{0D108BD9-81ED-4DB2-BD59-A6C34878D82A}">
                    <a16:rowId xmlns:a16="http://schemas.microsoft.com/office/drawing/2014/main" val="570906250"/>
                  </a:ext>
                </a:extLst>
              </a:tr>
              <a:tr h="136596">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18</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1548: Sensing for Autonomous Robotic Operations in Challenging Environmental Conditions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dirty="0">
                          <a:solidFill>
                            <a:schemeClr val="tx1"/>
                          </a:solidFill>
                          <a:effectLst/>
                          <a:latin typeface="Arial" panose="020B0604020202020204" pitchFamily="34" charset="0"/>
                          <a:cs typeface="Arial" panose="020B0604020202020204" pitchFamily="34" charset="0"/>
                        </a:rPr>
                        <a:t>Autonomous Systems &amp; Robotics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90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5EA"/>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a:solidFill>
                            <a:srgbClr val="000000"/>
                          </a:solidFill>
                          <a:effectLst/>
                          <a:latin typeface="Arial" panose="020B0604020202020204" pitchFamily="34" charset="0"/>
                          <a:cs typeface="Arial" panose="020B0604020202020204" pitchFamily="34" charset="0"/>
                        </a:rPr>
                        <a:t>14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extLst>
                  <a:ext uri="{0D108BD9-81ED-4DB2-BD59-A6C34878D82A}">
                    <a16:rowId xmlns:a16="http://schemas.microsoft.com/office/drawing/2014/main" val="1224803454"/>
                  </a:ext>
                </a:extLst>
              </a:tr>
              <a:tr h="148723">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19</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1558: High-Rate Communications Across The Lunar Surface</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Communication and Navigation</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73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77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162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3AA84"/>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NR</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lumMod val="50000"/>
                      </a:schemeClr>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extLst>
                  <a:ext uri="{0D108BD9-81ED-4DB2-BD59-A6C34878D82A}">
                    <a16:rowId xmlns:a16="http://schemas.microsoft.com/office/drawing/2014/main" val="578997370"/>
                  </a:ext>
                </a:extLst>
              </a:tr>
              <a:tr h="148723">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20</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1626: Advanced Sensor Components: Imaging</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Sensors and Instruments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75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160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3AA84"/>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NR</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lumMod val="50000"/>
                      </a:schemeClr>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extLst>
                  <a:ext uri="{0D108BD9-81ED-4DB2-BD59-A6C34878D82A}">
                    <a16:rowId xmlns:a16="http://schemas.microsoft.com/office/drawing/2014/main" val="2550598347"/>
                  </a:ext>
                </a:extLst>
              </a:tr>
              <a:tr h="148723">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21</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792: In-space and On-surface Transfer of Cryogenic Fluids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Cryogenic Fluid Management</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NR</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lumMod val="50000"/>
                      </a:schemeClr>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extLst>
                  <a:ext uri="{0D108BD9-81ED-4DB2-BD59-A6C34878D82A}">
                    <a16:rowId xmlns:a16="http://schemas.microsoft.com/office/drawing/2014/main" val="2227283867"/>
                  </a:ext>
                </a:extLst>
              </a:tr>
              <a:tr h="148723">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22</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1569: High-Mass Mars Entry and Descent Systems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Entry Descent and Landing</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152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3AA84"/>
                    </a:solidFill>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156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3AA84"/>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117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5EA"/>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a:solidFill>
                            <a:srgbClr val="000000"/>
                          </a:solidFill>
                          <a:effectLst/>
                          <a:latin typeface="Arial" panose="020B0604020202020204" pitchFamily="34" charset="0"/>
                          <a:cs typeface="Arial" panose="020B0604020202020204" pitchFamily="34" charset="0"/>
                        </a:rPr>
                        <a:t>16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NR</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lumMod val="50000"/>
                      </a:schemeClr>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extLst>
                  <a:ext uri="{0D108BD9-81ED-4DB2-BD59-A6C34878D82A}">
                    <a16:rowId xmlns:a16="http://schemas.microsoft.com/office/drawing/2014/main" val="346891061"/>
                  </a:ext>
                </a:extLst>
              </a:tr>
              <a:tr h="148723">
                <a:tc>
                  <a:txBody>
                    <a:bodyPr/>
                    <a:lstStyle/>
                    <a:p>
                      <a:pPr algn="ctr" fontAlgn="b"/>
                      <a:r>
                        <a:rPr lang="en-US" sz="800" b="0" i="0" u="none" strike="noStrike">
                          <a:solidFill>
                            <a:schemeClr val="tx1"/>
                          </a:solidFill>
                          <a:effectLst/>
                          <a:latin typeface="Arial" panose="020B0604020202020204" pitchFamily="34" charset="0"/>
                          <a:cs typeface="Arial" panose="020B0604020202020204" pitchFamily="34" charset="0"/>
                        </a:rPr>
                        <a:t>23</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1525: Food and Nutrition for Mars and Sustained Lunar</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Advanced Habitation Systems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116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5EA"/>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NR</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lumMod val="50000"/>
                      </a:schemeClr>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extLst>
                  <a:ext uri="{0D108BD9-81ED-4DB2-BD59-A6C34878D82A}">
                    <a16:rowId xmlns:a16="http://schemas.microsoft.com/office/drawing/2014/main" val="3576022393"/>
                  </a:ext>
                </a:extLst>
              </a:tr>
              <a:tr h="148723">
                <a:tc>
                  <a:txBody>
                    <a:bodyPr/>
                    <a:lstStyle/>
                    <a:p>
                      <a:pPr algn="ctr" fontAlgn="b"/>
                      <a:r>
                        <a:rPr lang="en-US" sz="800" b="0" i="0" u="none" strike="noStrike" dirty="0">
                          <a:solidFill>
                            <a:schemeClr val="tx1"/>
                          </a:solidFill>
                          <a:effectLst/>
                          <a:latin typeface="Arial" panose="020B0604020202020204" pitchFamily="34" charset="0"/>
                          <a:cs typeface="Arial" panose="020B0604020202020204" pitchFamily="34" charset="0"/>
                        </a:rPr>
                        <a:t>24</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1571: Navigation Sensors for Precision Landing</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Entry Descent and Landing</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a:solidFill>
                            <a:srgbClr val="000000"/>
                          </a:solidFill>
                          <a:effectLst/>
                          <a:latin typeface="Arial" panose="020B0604020202020204" pitchFamily="34" charset="0"/>
                          <a:cs typeface="Arial" panose="020B0604020202020204" pitchFamily="34" charset="0"/>
                        </a:rPr>
                        <a:t>45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extLst>
                  <a:ext uri="{0D108BD9-81ED-4DB2-BD59-A6C34878D82A}">
                    <a16:rowId xmlns:a16="http://schemas.microsoft.com/office/drawing/2014/main" val="3276442014"/>
                  </a:ext>
                </a:extLst>
              </a:tr>
              <a:tr h="148723">
                <a:tc>
                  <a:txBody>
                    <a:bodyPr/>
                    <a:lstStyle/>
                    <a:p>
                      <a:pPr algn="ctr" fontAlgn="b"/>
                      <a:r>
                        <a:rPr lang="en-US" sz="800" b="0" i="0" u="none" strike="noStrike" dirty="0">
                          <a:solidFill>
                            <a:schemeClr val="tx1"/>
                          </a:solidFill>
                          <a:effectLst/>
                          <a:latin typeface="Arial" panose="020B0604020202020204" pitchFamily="34" charset="0"/>
                          <a:cs typeface="Arial" panose="020B0604020202020204" pitchFamily="34" charset="0"/>
                        </a:rPr>
                        <a:t>25</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1573: Terrain Mapping Capabilities for Precision Landing and Hazard Avoidance</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Entry Descent and Landing</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a:solidFill>
                            <a:srgbClr val="000000"/>
                          </a:solidFill>
                          <a:effectLst/>
                          <a:latin typeface="Arial" panose="020B0604020202020204" pitchFamily="34" charset="0"/>
                          <a:cs typeface="Arial" panose="020B0604020202020204" pitchFamily="34" charset="0"/>
                        </a:rPr>
                        <a:t>45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extLst>
                  <a:ext uri="{0D108BD9-81ED-4DB2-BD59-A6C34878D82A}">
                    <a16:rowId xmlns:a16="http://schemas.microsoft.com/office/drawing/2014/main" val="832241994"/>
                  </a:ext>
                </a:extLst>
              </a:tr>
              <a:tr h="148723">
                <a:tc>
                  <a:txBody>
                    <a:bodyPr/>
                    <a:lstStyle/>
                    <a:p>
                      <a:pPr algn="ctr" fontAlgn="b"/>
                      <a:r>
                        <a:rPr lang="en-US" sz="800" b="0" i="0" u="none" strike="noStrike" dirty="0">
                          <a:solidFill>
                            <a:schemeClr val="tx1"/>
                          </a:solidFill>
                          <a:effectLst/>
                          <a:latin typeface="Arial" panose="020B0604020202020204" pitchFamily="34" charset="0"/>
                          <a:cs typeface="Arial" panose="020B0604020202020204" pitchFamily="34" charset="0"/>
                        </a:rPr>
                        <a:t>26</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1562: Advanced Algorithms and Computing for Precision Landing</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Entry Descent and Landing</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extLst>
                  <a:ext uri="{0D108BD9-81ED-4DB2-BD59-A6C34878D82A}">
                    <a16:rowId xmlns:a16="http://schemas.microsoft.com/office/drawing/2014/main" val="423335095"/>
                  </a:ext>
                </a:extLst>
              </a:tr>
              <a:tr h="148723">
                <a:tc>
                  <a:txBody>
                    <a:bodyPr/>
                    <a:lstStyle/>
                    <a:p>
                      <a:pPr algn="ctr" fontAlgn="b"/>
                      <a:r>
                        <a:rPr lang="en-US" sz="800" b="0" i="0" u="none" strike="noStrike" dirty="0">
                          <a:solidFill>
                            <a:schemeClr val="tx1"/>
                          </a:solidFill>
                          <a:effectLst/>
                          <a:latin typeface="Arial" panose="020B0604020202020204" pitchFamily="34" charset="0"/>
                          <a:cs typeface="Arial" panose="020B0604020202020204" pitchFamily="34" charset="0"/>
                        </a:rPr>
                        <a:t>27</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1597: Power for Non-Solar-Illuminated Small Systems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Power</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85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AC081"/>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39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125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BE3D7"/>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93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5EA"/>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extLst>
                  <a:ext uri="{0D108BD9-81ED-4DB2-BD59-A6C34878D82A}">
                    <a16:rowId xmlns:a16="http://schemas.microsoft.com/office/drawing/2014/main" val="882405641"/>
                  </a:ext>
                </a:extLst>
              </a:tr>
              <a:tr h="148723">
                <a:tc>
                  <a:txBody>
                    <a:bodyPr/>
                    <a:lstStyle/>
                    <a:p>
                      <a:pPr algn="ctr" fontAlgn="b"/>
                      <a:r>
                        <a:rPr lang="en-US" sz="800" b="0" i="0" u="none" strike="noStrike" dirty="0">
                          <a:solidFill>
                            <a:schemeClr val="tx1"/>
                          </a:solidFill>
                          <a:effectLst/>
                          <a:latin typeface="Arial" panose="020B0604020202020204" pitchFamily="34" charset="0"/>
                          <a:cs typeface="Arial" panose="020B0604020202020204" pitchFamily="34" charset="0"/>
                        </a:rPr>
                        <a:t>28</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1568: Entry Modeling and Simulation for EDL Missions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Entry Descent and Landing</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101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5EA"/>
                    </a:solidFill>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115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5EA"/>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76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50</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45</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extLst>
                  <a:ext uri="{0D108BD9-81ED-4DB2-BD59-A6C34878D82A}">
                    <a16:rowId xmlns:a16="http://schemas.microsoft.com/office/drawing/2014/main" val="1962683584"/>
                  </a:ext>
                </a:extLst>
              </a:tr>
              <a:tr h="161004">
                <a:tc>
                  <a:txBody>
                    <a:bodyPr/>
                    <a:lstStyle/>
                    <a:p>
                      <a:pPr algn="ctr" fontAlgn="b"/>
                      <a:r>
                        <a:rPr lang="en-US" sz="800" b="0" i="0" u="none" strike="noStrike" dirty="0">
                          <a:solidFill>
                            <a:schemeClr val="tx1"/>
                          </a:solidFill>
                          <a:effectLst/>
                          <a:latin typeface="Arial" panose="020B0604020202020204" pitchFamily="34" charset="0"/>
                          <a:cs typeface="Arial" panose="020B0604020202020204" pitchFamily="34" charset="0"/>
                        </a:rPr>
                        <a:t>29</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1516: Water and Dormancy Management for Habitation</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a:solidFill>
                            <a:schemeClr val="tx1"/>
                          </a:solidFill>
                          <a:effectLst/>
                          <a:latin typeface="Arial" panose="020B0604020202020204" pitchFamily="34" charset="0"/>
                          <a:cs typeface="Arial" panose="020B0604020202020204" pitchFamily="34" charset="0"/>
                        </a:rPr>
                        <a:t>Advanced Habitation Systems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49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98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5EA"/>
                    </a:solidFill>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127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BE3D7"/>
                    </a:solidFill>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158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3AA84"/>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53</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69</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26</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extLst>
                  <a:ext uri="{0D108BD9-81ED-4DB2-BD59-A6C34878D82A}">
                    <a16:rowId xmlns:a16="http://schemas.microsoft.com/office/drawing/2014/main" val="886332727"/>
                  </a:ext>
                </a:extLst>
              </a:tr>
              <a:tr h="148723">
                <a:tc>
                  <a:txBody>
                    <a:bodyPr/>
                    <a:lstStyle/>
                    <a:p>
                      <a:pPr algn="ctr" fontAlgn="b"/>
                      <a:r>
                        <a:rPr lang="en-US" sz="800" b="0" i="0" u="none" strike="noStrike" dirty="0">
                          <a:solidFill>
                            <a:schemeClr val="tx1"/>
                          </a:solidFill>
                          <a:effectLst/>
                          <a:latin typeface="Arial" panose="020B0604020202020204" pitchFamily="34" charset="0"/>
                          <a:cs typeface="Arial" panose="020B0604020202020204" pitchFamily="34" charset="0"/>
                        </a:rPr>
                        <a:t>30</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dirty="0">
                          <a:solidFill>
                            <a:schemeClr val="tx1"/>
                          </a:solidFill>
                          <a:effectLst/>
                          <a:latin typeface="Arial" panose="020B0604020202020204" pitchFamily="34" charset="0"/>
                          <a:cs typeface="Arial" panose="020B0604020202020204" pitchFamily="34" charset="0"/>
                        </a:rPr>
                        <a:t>1524: Crew Medical Care for Mars and Sustained Lunar</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r>
                        <a:rPr lang="en-US" sz="800" b="0" i="0" u="none" strike="noStrike" dirty="0">
                          <a:solidFill>
                            <a:schemeClr val="tx1"/>
                          </a:solidFill>
                          <a:effectLst/>
                          <a:latin typeface="Arial" panose="020B0604020202020204" pitchFamily="34" charset="0"/>
                          <a:cs typeface="Arial" panose="020B0604020202020204" pitchFamily="34" charset="0"/>
                        </a:rPr>
                        <a:t>Advanced Habitation Systems</a:t>
                      </a:r>
                    </a:p>
                  </a:txBody>
                  <a:tcPr marL="9525" marR="9525" marT="9525" marB="0" anchor="b">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noFill/>
                  </a:tcPr>
                </a:tc>
                <a:tc>
                  <a:txBody>
                    <a:bodyPr/>
                    <a:lstStyle/>
                    <a:p>
                      <a:pPr algn="l" fontAlgn="b"/>
                      <a:endParaRPr lang="en-US" sz="800" b="0" i="0" u="none" strike="noStrike">
                        <a:solidFill>
                          <a:srgbClr val="000000"/>
                        </a:solidFill>
                        <a:effectLst/>
                        <a:latin typeface="Arial" panose="020B0604020202020204" pitchFamily="34" charset="0"/>
                        <a:cs typeface="Arial" panose="020B0604020202020204" pitchFamily="34" charset="0"/>
                      </a:endParaRPr>
                    </a:p>
                  </a:txBody>
                  <a:tcPr marL="5903" marR="5903" marT="5903"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a:noFill/>
                    </a:lnT>
                    <a:lnB>
                      <a:noFill/>
                    </a:lnB>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12</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64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4E5CF"/>
                    </a:solidFill>
                  </a:tcPr>
                </a:tc>
                <a:tc>
                  <a:txBody>
                    <a:bodyPr/>
                    <a:lstStyle/>
                    <a:p>
                      <a:pPr algn="ctr" fontAlgn="b"/>
                      <a:r>
                        <a:rPr lang="en-US" sz="800" b="1" i="0" u="none" strike="noStrike" dirty="0">
                          <a:solidFill>
                            <a:srgbClr val="000000"/>
                          </a:solidFill>
                          <a:effectLst/>
                          <a:latin typeface="Arial" panose="020B0604020202020204" pitchFamily="34" charset="0"/>
                          <a:cs typeface="Arial" panose="020B0604020202020204" pitchFamily="34" charset="0"/>
                        </a:rPr>
                        <a:t>94</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FFF5EA"/>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21</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58</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91D3A3"/>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NR</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chemeClr val="bg1">
                        <a:lumMod val="50000"/>
                      </a:schemeClr>
                    </a:solidFill>
                  </a:tcPr>
                </a:tc>
                <a:tc>
                  <a:txBody>
                    <a:bodyPr/>
                    <a:lstStyle/>
                    <a:p>
                      <a:pPr algn="ctr" fontAlgn="b"/>
                      <a:r>
                        <a:rPr lang="en-US" sz="800" b="0" i="0" u="none" strike="noStrike" dirty="0">
                          <a:solidFill>
                            <a:srgbClr val="000000"/>
                          </a:solidFill>
                          <a:effectLst/>
                          <a:latin typeface="Arial" panose="020B0604020202020204" pitchFamily="34" charset="0"/>
                          <a:cs typeface="Arial" panose="020B0604020202020204" pitchFamily="34" charset="0"/>
                        </a:rPr>
                        <a:t>17</a:t>
                      </a:r>
                    </a:p>
                  </a:txBody>
                  <a:tcPr marL="9525" marR="9525" marT="9525"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63BE7B"/>
                    </a:solidFill>
                  </a:tcPr>
                </a:tc>
                <a:extLst>
                  <a:ext uri="{0D108BD9-81ED-4DB2-BD59-A6C34878D82A}">
                    <a16:rowId xmlns:a16="http://schemas.microsoft.com/office/drawing/2014/main" val="4228086033"/>
                  </a:ext>
                </a:extLst>
              </a:tr>
            </a:tbl>
          </a:graphicData>
        </a:graphic>
      </p:graphicFrame>
      <p:sp>
        <p:nvSpPr>
          <p:cNvPr id="12" name="Rectangle 11" descr="Key denoting grey cell color shading of not ranked shortfalls.">
            <a:extLst>
              <a:ext uri="{FF2B5EF4-FFF2-40B4-BE49-F238E27FC236}">
                <a16:creationId xmlns:a16="http://schemas.microsoft.com/office/drawing/2014/main" id="{85DA3D9C-0EFD-86E4-C60E-83D1C119BD9A}"/>
              </a:ext>
            </a:extLst>
          </p:cNvPr>
          <p:cNvSpPr/>
          <p:nvPr/>
        </p:nvSpPr>
        <p:spPr>
          <a:xfrm>
            <a:off x="9632218" y="596568"/>
            <a:ext cx="1297172" cy="383176"/>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900" b="1" dirty="0">
                <a:solidFill>
                  <a:schemeClr val="tx1"/>
                </a:solidFill>
              </a:rPr>
              <a:t>Not Ranked (NR)</a:t>
            </a:r>
          </a:p>
        </p:txBody>
      </p:sp>
      <p:grpSp>
        <p:nvGrpSpPr>
          <p:cNvPr id="10" name="Group 9" descr="Key denoting color shading of ranked shortfalls. Shortfalls ranked 1-89 have a green hue, shortfalls ranked 90-110 have a white hue, and shortfalls rank 111-187 have a red hue. Shortfalls ranked 90 and higher are bolded.">
            <a:extLst>
              <a:ext uri="{FF2B5EF4-FFF2-40B4-BE49-F238E27FC236}">
                <a16:creationId xmlns:a16="http://schemas.microsoft.com/office/drawing/2014/main" id="{8A59D826-0C4D-4F15-ED94-02396009F2D0}"/>
              </a:ext>
            </a:extLst>
          </p:cNvPr>
          <p:cNvGrpSpPr/>
          <p:nvPr/>
        </p:nvGrpSpPr>
        <p:grpSpPr>
          <a:xfrm>
            <a:off x="6748114" y="562614"/>
            <a:ext cx="2775089" cy="417130"/>
            <a:chOff x="6717634" y="654054"/>
            <a:chExt cx="2775089" cy="417130"/>
          </a:xfrm>
        </p:grpSpPr>
        <p:grpSp>
          <p:nvGrpSpPr>
            <p:cNvPr id="17" name="Group 16">
              <a:extLst>
                <a:ext uri="{FF2B5EF4-FFF2-40B4-BE49-F238E27FC236}">
                  <a16:creationId xmlns:a16="http://schemas.microsoft.com/office/drawing/2014/main" id="{C166D699-0F4B-84DD-A50D-F636D8C44CD4}"/>
                </a:ext>
              </a:extLst>
            </p:cNvPr>
            <p:cNvGrpSpPr/>
            <p:nvPr/>
          </p:nvGrpSpPr>
          <p:grpSpPr>
            <a:xfrm>
              <a:off x="6832891" y="840849"/>
              <a:ext cx="2560320" cy="203755"/>
              <a:chOff x="6816942" y="749681"/>
              <a:chExt cx="2560320" cy="203755"/>
            </a:xfrm>
          </p:grpSpPr>
          <p:sp>
            <p:nvSpPr>
              <p:cNvPr id="9" name="Rectangle 8">
                <a:extLst>
                  <a:ext uri="{FF2B5EF4-FFF2-40B4-BE49-F238E27FC236}">
                    <a16:creationId xmlns:a16="http://schemas.microsoft.com/office/drawing/2014/main" id="{47705E88-FDA6-9B31-4CE1-273143D9229F}"/>
                  </a:ext>
                </a:extLst>
              </p:cNvPr>
              <p:cNvSpPr/>
              <p:nvPr/>
            </p:nvSpPr>
            <p:spPr>
              <a:xfrm>
                <a:off x="6816942" y="749684"/>
                <a:ext cx="365760" cy="203663"/>
              </a:xfrm>
              <a:prstGeom prst="rect">
                <a:avLst/>
              </a:prstGeom>
              <a:solidFill>
                <a:srgbClr val="63BE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1</a:t>
                </a:r>
              </a:p>
            </p:txBody>
          </p:sp>
          <p:sp>
            <p:nvSpPr>
              <p:cNvPr id="2" name="Rectangle 1">
                <a:extLst>
                  <a:ext uri="{FF2B5EF4-FFF2-40B4-BE49-F238E27FC236}">
                    <a16:creationId xmlns:a16="http://schemas.microsoft.com/office/drawing/2014/main" id="{3EE7A92D-410F-CFA2-0D66-D486F5CF652F}"/>
                  </a:ext>
                </a:extLst>
              </p:cNvPr>
              <p:cNvSpPr/>
              <p:nvPr/>
            </p:nvSpPr>
            <p:spPr>
              <a:xfrm>
                <a:off x="7182702" y="749684"/>
                <a:ext cx="365760" cy="203663"/>
              </a:xfrm>
              <a:prstGeom prst="rect">
                <a:avLst/>
              </a:prstGeom>
              <a:solidFill>
                <a:srgbClr val="91D2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30</a:t>
                </a:r>
              </a:p>
            </p:txBody>
          </p:sp>
          <p:sp>
            <p:nvSpPr>
              <p:cNvPr id="3" name="Rectangle 2">
                <a:extLst>
                  <a:ext uri="{FF2B5EF4-FFF2-40B4-BE49-F238E27FC236}">
                    <a16:creationId xmlns:a16="http://schemas.microsoft.com/office/drawing/2014/main" id="{BC26901B-B6E7-9D46-9DCC-CA9F615E0A0E}"/>
                  </a:ext>
                </a:extLst>
              </p:cNvPr>
              <p:cNvSpPr/>
              <p:nvPr/>
            </p:nvSpPr>
            <p:spPr>
              <a:xfrm>
                <a:off x="7541858" y="749773"/>
                <a:ext cx="365760" cy="203663"/>
              </a:xfrm>
              <a:prstGeom prst="rect">
                <a:avLst/>
              </a:prstGeom>
              <a:solidFill>
                <a:srgbClr val="C4E5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60</a:t>
                </a:r>
              </a:p>
            </p:txBody>
          </p:sp>
          <p:sp>
            <p:nvSpPr>
              <p:cNvPr id="4" name="Rectangle 3">
                <a:extLst>
                  <a:ext uri="{FF2B5EF4-FFF2-40B4-BE49-F238E27FC236}">
                    <a16:creationId xmlns:a16="http://schemas.microsoft.com/office/drawing/2014/main" id="{4370733C-B07B-6CA9-8188-8CBC77CD239B}"/>
                  </a:ext>
                </a:extLst>
              </p:cNvPr>
              <p:cNvSpPr/>
              <p:nvPr/>
            </p:nvSpPr>
            <p:spPr>
              <a:xfrm>
                <a:off x="7906882" y="749683"/>
                <a:ext cx="386134" cy="203663"/>
              </a:xfrm>
              <a:prstGeom prst="rect">
                <a:avLst/>
              </a:prstGeom>
              <a:solidFill>
                <a:srgbClr val="FFF5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90</a:t>
                </a:r>
              </a:p>
            </p:txBody>
          </p:sp>
          <p:sp>
            <p:nvSpPr>
              <p:cNvPr id="5" name="Rectangle 4">
                <a:extLst>
                  <a:ext uri="{FF2B5EF4-FFF2-40B4-BE49-F238E27FC236}">
                    <a16:creationId xmlns:a16="http://schemas.microsoft.com/office/drawing/2014/main" id="{A54BB279-9E03-87FA-B0C9-74BAD9A8B020}"/>
                  </a:ext>
                </a:extLst>
              </p:cNvPr>
              <p:cNvSpPr/>
              <p:nvPr/>
            </p:nvSpPr>
            <p:spPr>
              <a:xfrm>
                <a:off x="8287322" y="749682"/>
                <a:ext cx="365760" cy="203663"/>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120</a:t>
                </a:r>
              </a:p>
            </p:txBody>
          </p:sp>
          <p:sp>
            <p:nvSpPr>
              <p:cNvPr id="6" name="Rectangle 5">
                <a:extLst>
                  <a:ext uri="{FF2B5EF4-FFF2-40B4-BE49-F238E27FC236}">
                    <a16:creationId xmlns:a16="http://schemas.microsoft.com/office/drawing/2014/main" id="{483E4E08-7836-E479-EC74-54A59F85276F}"/>
                  </a:ext>
                </a:extLst>
              </p:cNvPr>
              <p:cNvSpPr/>
              <p:nvPr/>
            </p:nvSpPr>
            <p:spPr>
              <a:xfrm>
                <a:off x="8651436" y="749682"/>
                <a:ext cx="365760" cy="203663"/>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150</a:t>
                </a:r>
              </a:p>
            </p:txBody>
          </p:sp>
          <p:sp>
            <p:nvSpPr>
              <p:cNvPr id="14" name="Rectangle 13">
                <a:extLst>
                  <a:ext uri="{FF2B5EF4-FFF2-40B4-BE49-F238E27FC236}">
                    <a16:creationId xmlns:a16="http://schemas.microsoft.com/office/drawing/2014/main" id="{45CC4BF7-2860-DE38-6333-9A36761B6E11}"/>
                  </a:ext>
                </a:extLst>
              </p:cNvPr>
              <p:cNvSpPr/>
              <p:nvPr/>
            </p:nvSpPr>
            <p:spPr>
              <a:xfrm>
                <a:off x="9011502" y="749681"/>
                <a:ext cx="365760" cy="203663"/>
              </a:xfrm>
              <a:prstGeom prst="rect">
                <a:avLst/>
              </a:prstGeom>
              <a:solidFill>
                <a:srgbClr val="E35D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rPr>
                  <a:t>180</a:t>
                </a:r>
              </a:p>
            </p:txBody>
          </p:sp>
        </p:grpSp>
        <p:sp>
          <p:nvSpPr>
            <p:cNvPr id="19" name="TextBox 18">
              <a:extLst>
                <a:ext uri="{FF2B5EF4-FFF2-40B4-BE49-F238E27FC236}">
                  <a16:creationId xmlns:a16="http://schemas.microsoft.com/office/drawing/2014/main" id="{D40B1238-A6B4-28B4-85B6-365E322F3AEC}"/>
                </a:ext>
              </a:extLst>
            </p:cNvPr>
            <p:cNvSpPr txBox="1"/>
            <p:nvPr/>
          </p:nvSpPr>
          <p:spPr>
            <a:xfrm>
              <a:off x="6717634" y="654054"/>
              <a:ext cx="2775089" cy="215444"/>
            </a:xfrm>
            <a:prstGeom prst="rect">
              <a:avLst/>
            </a:prstGeom>
            <a:noFill/>
          </p:spPr>
          <p:txBody>
            <a:bodyPr wrap="square" rtlCol="0">
              <a:spAutoFit/>
            </a:bodyPr>
            <a:lstStyle/>
            <a:p>
              <a:pPr algn="ctr"/>
              <a:r>
                <a:rPr lang="en-US" sz="800" b="1" dirty="0"/>
                <a:t>Higher Ranking Shortfalls    &gt;    Lower Ranking Shortfalls</a:t>
              </a:r>
            </a:p>
          </p:txBody>
        </p:sp>
        <p:sp>
          <p:nvSpPr>
            <p:cNvPr id="21" name="Rectangle 20">
              <a:extLst>
                <a:ext uri="{FF2B5EF4-FFF2-40B4-BE49-F238E27FC236}">
                  <a16:creationId xmlns:a16="http://schemas.microsoft.com/office/drawing/2014/main" id="{E85C0481-0350-0969-5FE9-3750C81BD5C0}"/>
                </a:ext>
              </a:extLst>
            </p:cNvPr>
            <p:cNvSpPr/>
            <p:nvPr/>
          </p:nvSpPr>
          <p:spPr>
            <a:xfrm>
              <a:off x="6795827" y="688008"/>
              <a:ext cx="2635252" cy="383176"/>
            </a:xfrm>
            <a:prstGeom prst="rect">
              <a:avLst/>
            </a:prstGeom>
            <a:noFill/>
            <a:ln w="6350">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7" name="Text Placeholder 2">
            <a:extLst>
              <a:ext uri="{FF2B5EF4-FFF2-40B4-BE49-F238E27FC236}">
                <a16:creationId xmlns:a16="http://schemas.microsoft.com/office/drawing/2014/main" id="{203D03A3-4A66-881D-17D6-A7C3CB377EA2}"/>
              </a:ext>
            </a:extLst>
          </p:cNvPr>
          <p:cNvSpPr txBox="1">
            <a:spLocks noGrp="1"/>
          </p:cNvSpPr>
          <p:nvPr>
            <p:ph type="title" idx="4294967295"/>
          </p:nvPr>
        </p:nvSpPr>
        <p:spPr>
          <a:xfrm>
            <a:off x="331502" y="313258"/>
            <a:ext cx="6245954" cy="5026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en-US" dirty="0"/>
              <a:t>Integrated </a:t>
            </a:r>
            <a:r>
              <a:rPr kumimoji="0" lang="en-US"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Top 30 Shortfalls Compared to Stakeholder Group Rank</a:t>
            </a:r>
          </a:p>
        </p:txBody>
      </p:sp>
      <p:cxnSp>
        <p:nvCxnSpPr>
          <p:cNvPr id="20" name="Straight Connector 19">
            <a:extLst>
              <a:ext uri="{FF2B5EF4-FFF2-40B4-BE49-F238E27FC236}">
                <a16:creationId xmlns:a16="http://schemas.microsoft.com/office/drawing/2014/main" id="{D696260B-14FC-1A7F-EEB2-301C1C8FFCC2}"/>
              </a:ext>
            </a:extLst>
          </p:cNvPr>
          <p:cNvCxnSpPr>
            <a:cxnSpLocks/>
          </p:cNvCxnSpPr>
          <p:nvPr/>
        </p:nvCxnSpPr>
        <p:spPr>
          <a:xfrm>
            <a:off x="9740862" y="1248861"/>
            <a:ext cx="0" cy="4816650"/>
          </a:xfrm>
          <a:prstGeom prst="line">
            <a:avLst/>
          </a:prstGeom>
          <a:ln w="28575">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25" name="Rectangle 24">
            <a:extLst>
              <a:ext uri="{FF2B5EF4-FFF2-40B4-BE49-F238E27FC236}">
                <a16:creationId xmlns:a16="http://schemas.microsoft.com/office/drawing/2014/main" id="{71F9AA5C-4861-4BCA-43C8-DE068D4A3BE5}"/>
              </a:ext>
            </a:extLst>
          </p:cNvPr>
          <p:cNvSpPr/>
          <p:nvPr/>
        </p:nvSpPr>
        <p:spPr>
          <a:xfrm>
            <a:off x="6826307" y="1073674"/>
            <a:ext cx="5244375" cy="172720"/>
          </a:xfrm>
          <a:prstGeom prst="rect">
            <a:avLst/>
          </a:prstGeom>
          <a:solidFill>
            <a:schemeClr val="tx1"/>
          </a:solidFill>
          <a:ln w="9525">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b="1" dirty="0">
                <a:latin typeface="Arial" panose="020B0604020202020204" pitchFamily="34" charset="0"/>
                <a:cs typeface="Arial" panose="020B0604020202020204" pitchFamily="34" charset="0"/>
              </a:rPr>
              <a:t>Stakeholder Group Rank</a:t>
            </a:r>
          </a:p>
        </p:txBody>
      </p:sp>
    </p:spTree>
    <p:extLst>
      <p:ext uri="{BB962C8B-B14F-4D97-AF65-F5344CB8AC3E}">
        <p14:creationId xmlns:p14="http://schemas.microsoft.com/office/powerpoint/2010/main" val="3890599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18">
            <a:extLst>
              <a:ext uri="{FF2B5EF4-FFF2-40B4-BE49-F238E27FC236}">
                <a16:creationId xmlns:a16="http://schemas.microsoft.com/office/drawing/2014/main" id="{7F336C91-1C95-A50F-001F-E0CBBE14E125}"/>
              </a:ext>
            </a:extLst>
          </p:cNvPr>
          <p:cNvSpPr>
            <a:spLocks noGrp="1"/>
          </p:cNvSpPr>
          <p:nvPr>
            <p:ph type="sldNum" sz="quarter" idx="12"/>
          </p:nvPr>
        </p:nvSpPr>
        <p:spPr>
          <a:xfrm>
            <a:off x="8615374" y="6434260"/>
            <a:ext cx="2743200" cy="365125"/>
          </a:xfrm>
        </p:spPr>
        <p:txBody>
          <a:bodyPr/>
          <a:lstStyle/>
          <a:p>
            <a:fld id="{664A267C-1BD7-074A-8DCB-9E6F36782E39}" type="slidenum">
              <a:rPr lang="en-US" smtClean="0">
                <a:solidFill>
                  <a:schemeClr val="bg1">
                    <a:lumMod val="85000"/>
                  </a:schemeClr>
                </a:solidFill>
              </a:rPr>
              <a:t>19</a:t>
            </a:fld>
            <a:endParaRPr lang="en-US" dirty="0">
              <a:solidFill>
                <a:schemeClr val="bg1">
                  <a:lumMod val="85000"/>
                </a:schemeClr>
              </a:solidFill>
            </a:endParaRPr>
          </a:p>
        </p:txBody>
      </p:sp>
      <p:sp>
        <p:nvSpPr>
          <p:cNvPr id="9" name="Footer Placeholder 20">
            <a:extLst>
              <a:ext uri="{FF2B5EF4-FFF2-40B4-BE49-F238E27FC236}">
                <a16:creationId xmlns:a16="http://schemas.microsoft.com/office/drawing/2014/main" id="{DAFA488A-0259-249D-5566-7A95AC158ADC}"/>
              </a:ext>
            </a:extLst>
          </p:cNvPr>
          <p:cNvSpPr>
            <a:spLocks noGrp="1"/>
          </p:cNvSpPr>
          <p:nvPr>
            <p:ph type="ftr" sz="quarter" idx="11"/>
          </p:nvPr>
        </p:nvSpPr>
        <p:spPr>
          <a:xfrm>
            <a:off x="4038600" y="6434260"/>
            <a:ext cx="41148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Civil Space Shortfall Ranking</a:t>
            </a:r>
          </a:p>
        </p:txBody>
      </p:sp>
      <p:sp>
        <p:nvSpPr>
          <p:cNvPr id="11" name="Date Placeholder 15">
            <a:extLst>
              <a:ext uri="{FF2B5EF4-FFF2-40B4-BE49-F238E27FC236}">
                <a16:creationId xmlns:a16="http://schemas.microsoft.com/office/drawing/2014/main" id="{87F72F2F-4EF5-9864-C3F4-7D2384C7B69D}"/>
              </a:ext>
            </a:extLst>
          </p:cNvPr>
          <p:cNvSpPr>
            <a:spLocks noGrp="1"/>
          </p:cNvSpPr>
          <p:nvPr>
            <p:ph type="dt" sz="half" idx="10"/>
          </p:nvPr>
        </p:nvSpPr>
        <p:spPr>
          <a:xfrm>
            <a:off x="833426" y="6434259"/>
            <a:ext cx="2743200" cy="365125"/>
          </a:xfrm>
        </p:spPr>
        <p:txBody>
          <a:bodyPr/>
          <a:lstStyle/>
          <a:p>
            <a:r>
              <a:rPr lang="en-US" dirty="0">
                <a:solidFill>
                  <a:schemeClr val="bg1">
                    <a:lumMod val="85000"/>
                  </a:schemeClr>
                </a:solidFill>
                <a:latin typeface="Arial" panose="020B0604020202020204" pitchFamily="34" charset="0"/>
                <a:cs typeface="Arial" panose="020B0604020202020204" pitchFamily="34" charset="0"/>
              </a:rPr>
              <a:t>July 2024</a:t>
            </a:r>
          </a:p>
        </p:txBody>
      </p:sp>
      <p:sp>
        <p:nvSpPr>
          <p:cNvPr id="3" name="TextBox 2">
            <a:extLst>
              <a:ext uri="{FF2B5EF4-FFF2-40B4-BE49-F238E27FC236}">
                <a16:creationId xmlns:a16="http://schemas.microsoft.com/office/drawing/2014/main" id="{431671F1-7595-D000-B3CB-425F35CBADE8}"/>
              </a:ext>
            </a:extLst>
          </p:cNvPr>
          <p:cNvSpPr txBox="1"/>
          <p:nvPr/>
        </p:nvSpPr>
        <p:spPr>
          <a:xfrm>
            <a:off x="331503" y="849590"/>
            <a:ext cx="10790154" cy="4093428"/>
          </a:xfrm>
          <a:prstGeom prst="rect">
            <a:avLst/>
          </a:prstGeom>
          <a:noFill/>
        </p:spPr>
        <p:txBody>
          <a:bodyPr wrap="square" rtlCol="0">
            <a:spAutoFit/>
          </a:bodyPr>
          <a:lstStyle/>
          <a:p>
            <a:pPr marL="285750" indent="-285750" fontAlgn="base">
              <a:buFont typeface="Arial" panose="020B0604020202020204" pitchFamily="34" charset="0"/>
              <a:buChar char="•"/>
            </a:pPr>
            <a:r>
              <a:rPr lang="en-US" sz="2000" dirty="0">
                <a:solidFill>
                  <a:schemeClr val="tx1">
                    <a:lumMod val="65000"/>
                    <a:lumOff val="35000"/>
                  </a:schemeClr>
                </a:solidFill>
                <a:latin typeface="Arial" panose="020B0604020202020204" pitchFamily="34" charset="0"/>
                <a:ea typeface="Yu Gothic Light" panose="020B0300000000000000" pitchFamily="34" charset="-128"/>
              </a:rPr>
              <a:t>Hearing from 1,200 stakeholders in the same format is extremely valuable and we continue to utilize this data to drive our planning and strategy across the organization</a:t>
            </a:r>
          </a:p>
          <a:p>
            <a:pPr marL="285750" indent="-285750" fontAlgn="base">
              <a:buFont typeface="Arial" panose="020B0604020202020204" pitchFamily="34" charset="0"/>
              <a:buChar char="•"/>
            </a:pPr>
            <a:r>
              <a:rPr lang="en-US" sz="2000" dirty="0">
                <a:solidFill>
                  <a:schemeClr val="tx1">
                    <a:lumMod val="65000"/>
                    <a:lumOff val="35000"/>
                  </a:schemeClr>
                </a:solidFill>
                <a:effectLst/>
                <a:latin typeface="Arial" panose="020B0604020202020204" pitchFamily="34" charset="0"/>
                <a:ea typeface="Yu Gothic Light" panose="020B0300000000000000" pitchFamily="34" charset="-128"/>
              </a:rPr>
              <a:t>We will use what we learned this year and </a:t>
            </a:r>
            <a:r>
              <a:rPr lang="en-US" sz="2000" dirty="0">
                <a:solidFill>
                  <a:schemeClr val="tx1">
                    <a:lumMod val="65000"/>
                    <a:lumOff val="35000"/>
                  </a:schemeClr>
                </a:solidFill>
                <a:latin typeface="Arial" panose="020B0604020202020204" pitchFamily="34" charset="0"/>
                <a:ea typeface="Yu Gothic Light" panose="020B0300000000000000" pitchFamily="34" charset="-128"/>
              </a:rPr>
              <a:t>evolve the process next year and beyond</a:t>
            </a:r>
          </a:p>
          <a:p>
            <a:pPr marL="285750" indent="-285750" fontAlgn="base">
              <a:buFont typeface="Arial" panose="020B0604020202020204" pitchFamily="34" charset="0"/>
              <a:buChar char="•"/>
            </a:pPr>
            <a:r>
              <a:rPr lang="en-US" sz="2000" dirty="0">
                <a:solidFill>
                  <a:schemeClr val="tx1">
                    <a:lumMod val="65000"/>
                    <a:lumOff val="35000"/>
                  </a:schemeClr>
                </a:solidFill>
                <a:latin typeface="Arial" panose="020B0604020202020204" pitchFamily="34" charset="0"/>
                <a:ea typeface="Yu Gothic Light" panose="020B0300000000000000" pitchFamily="34" charset="-128"/>
              </a:rPr>
              <a:t>Information from the text responses will inform the next iteration of the shortfall description document</a:t>
            </a:r>
          </a:p>
          <a:p>
            <a:pPr marL="285750" marR="0" indent="-285750" fontAlgn="base">
              <a:spcBef>
                <a:spcPts val="0"/>
              </a:spcBef>
              <a:spcAft>
                <a:spcPts val="0"/>
              </a:spcAft>
              <a:buFont typeface="Arial" panose="020B0604020202020204" pitchFamily="34" charset="0"/>
              <a:buChar char="•"/>
            </a:pPr>
            <a:r>
              <a:rPr lang="en-US" sz="2000" dirty="0">
                <a:solidFill>
                  <a:schemeClr val="tx1">
                    <a:lumMod val="65000"/>
                    <a:lumOff val="35000"/>
                  </a:schemeClr>
                </a:solidFill>
                <a:effectLst/>
                <a:latin typeface="Arial" panose="020B0604020202020204" pitchFamily="34" charset="0"/>
                <a:ea typeface="Yu Gothic Light" panose="020B0300000000000000" pitchFamily="34" charset="-128"/>
              </a:rPr>
              <a:t>STMD will use the integrated ranked shortfall list as a tool</a:t>
            </a:r>
          </a:p>
          <a:p>
            <a:pPr marL="742950" lvl="1" indent="-285750" fontAlgn="base">
              <a:buFont typeface="Arial" panose="020B0604020202020204" pitchFamily="34" charset="0"/>
              <a:buChar char="•"/>
            </a:pPr>
            <a:r>
              <a:rPr lang="en-US" sz="2000" dirty="0">
                <a:solidFill>
                  <a:schemeClr val="tx1">
                    <a:lumMod val="65000"/>
                    <a:lumOff val="35000"/>
                  </a:schemeClr>
                </a:solidFill>
                <a:latin typeface="Arial" panose="020B0604020202020204" pitchFamily="34" charset="0"/>
                <a:ea typeface="Yu Gothic Light" panose="020B0300000000000000" pitchFamily="34" charset="-128"/>
              </a:rPr>
              <a:t>It is one of several factors that will help inform and </a:t>
            </a:r>
            <a:r>
              <a:rPr lang="en-US" sz="2000" dirty="0">
                <a:solidFill>
                  <a:schemeClr val="tx1">
                    <a:lumMod val="65000"/>
                    <a:lumOff val="35000"/>
                  </a:schemeClr>
                </a:solidFill>
                <a:effectLst/>
                <a:latin typeface="Arial" panose="020B0604020202020204" pitchFamily="34" charset="0"/>
                <a:ea typeface="Yu Gothic Light" panose="020B0300000000000000" pitchFamily="34" charset="-128"/>
              </a:rPr>
              <a:t>guide STMD’s investments</a:t>
            </a:r>
            <a:endParaRPr lang="en-US" sz="2000" dirty="0">
              <a:solidFill>
                <a:schemeClr val="tx1">
                  <a:lumMod val="65000"/>
                  <a:lumOff val="35000"/>
                </a:schemeClr>
              </a:solidFill>
              <a:latin typeface="Arial" panose="020B0604020202020204" pitchFamily="34" charset="0"/>
              <a:ea typeface="Yu Gothic Light" panose="020B0300000000000000" pitchFamily="34" charset="-128"/>
            </a:endParaRPr>
          </a:p>
          <a:p>
            <a:pPr marL="742950" lvl="1" indent="-285750" fontAlgn="base">
              <a:buFont typeface="Arial" panose="020B0604020202020204" pitchFamily="34" charset="0"/>
              <a:buChar char="•"/>
            </a:pPr>
            <a:r>
              <a:rPr lang="en-US" sz="2000" dirty="0">
                <a:solidFill>
                  <a:schemeClr val="tx1">
                    <a:lumMod val="65000"/>
                    <a:lumOff val="35000"/>
                  </a:schemeClr>
                </a:solidFill>
                <a:latin typeface="Arial" panose="020B0604020202020204" pitchFamily="34" charset="0"/>
                <a:ea typeface="Yu Gothic Light" panose="020B0300000000000000" pitchFamily="34" charset="-128"/>
              </a:rPr>
              <a:t>It remains important for STMD to maintain balanced technology development portfolio across all capabilities and readiness levels</a:t>
            </a:r>
          </a:p>
          <a:p>
            <a:pPr marL="285750" marR="0" indent="-285750" fontAlgn="base">
              <a:spcBef>
                <a:spcPts val="0"/>
              </a:spcBef>
              <a:spcAft>
                <a:spcPts val="0"/>
              </a:spcAft>
              <a:buFont typeface="Arial" panose="020B0604020202020204" pitchFamily="34" charset="0"/>
              <a:buChar char="•"/>
            </a:pPr>
            <a:r>
              <a:rPr lang="en-US" sz="2000" dirty="0">
                <a:solidFill>
                  <a:schemeClr val="tx1">
                    <a:lumMod val="65000"/>
                    <a:lumOff val="35000"/>
                  </a:schemeClr>
                </a:solidFill>
                <a:latin typeface="Arial" panose="020B0604020202020204" pitchFamily="34" charset="0"/>
                <a:ea typeface="Yu Gothic Light" panose="020B0300000000000000" pitchFamily="34" charset="-128"/>
              </a:rPr>
              <a:t>STMD remains committed to soliciting feedback on a regular basis</a:t>
            </a:r>
          </a:p>
          <a:p>
            <a:pPr marL="742950" lvl="1" indent="-285750" fontAlgn="base">
              <a:buFont typeface="Arial" panose="020B0604020202020204" pitchFamily="34" charset="0"/>
              <a:buChar char="•"/>
            </a:pPr>
            <a:r>
              <a:rPr lang="en-US" sz="2000" dirty="0">
                <a:solidFill>
                  <a:schemeClr val="tx1">
                    <a:lumMod val="65000"/>
                    <a:lumOff val="35000"/>
                  </a:schemeClr>
                </a:solidFill>
                <a:effectLst/>
                <a:latin typeface="Arial" panose="020B0604020202020204" pitchFamily="34" charset="0"/>
                <a:ea typeface="Yu Gothic Light" panose="020B0300000000000000" pitchFamily="34" charset="-128"/>
              </a:rPr>
              <a:t>As a result, the ranked shortfalls may change </a:t>
            </a:r>
            <a:endParaRPr lang="en-US" sz="2000" b="0" i="0" dirty="0">
              <a:solidFill>
                <a:srgbClr val="000000"/>
              </a:solidFill>
              <a:effectLst/>
              <a:latin typeface="Arial" panose="020B0604020202020204" pitchFamily="34" charset="0"/>
            </a:endParaRPr>
          </a:p>
          <a:p>
            <a:pPr marL="285750" marR="0" indent="-285750" fontAlgn="base">
              <a:spcBef>
                <a:spcPts val="0"/>
              </a:spcBef>
              <a:spcAft>
                <a:spcPts val="0"/>
              </a:spcAft>
              <a:buFont typeface="Arial" panose="020B0604020202020204" pitchFamily="34" charset="0"/>
              <a:buChar char="•"/>
            </a:pPr>
            <a:endParaRPr lang="en-US" sz="2000" dirty="0">
              <a:solidFill>
                <a:schemeClr val="tx1">
                  <a:lumMod val="65000"/>
                  <a:lumOff val="35000"/>
                </a:schemeClr>
              </a:solidFill>
              <a:effectLst/>
              <a:latin typeface="Arial" panose="020B0604020202020204" pitchFamily="34" charset="0"/>
              <a:ea typeface="Yu Gothic Light" panose="020B0300000000000000" pitchFamily="34" charset="-128"/>
            </a:endParaRPr>
          </a:p>
          <a:p>
            <a:endParaRPr lang="en-US" sz="2000" dirty="0">
              <a:solidFill>
                <a:schemeClr val="tx1">
                  <a:lumMod val="65000"/>
                  <a:lumOff val="35000"/>
                </a:schemeClr>
              </a:solidFill>
            </a:endParaRPr>
          </a:p>
        </p:txBody>
      </p:sp>
      <p:sp>
        <p:nvSpPr>
          <p:cNvPr id="7" name="Text Placeholder 2">
            <a:extLst>
              <a:ext uri="{FF2B5EF4-FFF2-40B4-BE49-F238E27FC236}">
                <a16:creationId xmlns:a16="http://schemas.microsoft.com/office/drawing/2014/main" id="{E0384F55-6F87-D149-1EE4-EC3638CC3545}"/>
              </a:ext>
            </a:extLst>
          </p:cNvPr>
          <p:cNvSpPr txBox="1">
            <a:spLocks noGrp="1"/>
          </p:cNvSpPr>
          <p:nvPr>
            <p:ph type="title" idx="4294967295"/>
          </p:nvPr>
        </p:nvSpPr>
        <p:spPr>
          <a:xfrm>
            <a:off x="331502" y="313258"/>
            <a:ext cx="5759341" cy="5026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500" b="1" i="0" u="none" strike="noStrike" kern="1200" cap="none" spc="0" normalizeH="0" baseline="0" noProof="0" dirty="0">
                <a:ln>
                  <a:noFill/>
                </a:ln>
                <a:solidFill>
                  <a:schemeClr val="tx1"/>
                </a:solidFill>
                <a:effectLst/>
                <a:uLnTx/>
                <a:uFillTx/>
                <a:latin typeface="Arial"/>
                <a:ea typeface="+mn-ea"/>
                <a:cs typeface="Arial"/>
              </a:rPr>
              <a:t>Summary &amp; Next Steps              </a:t>
            </a:r>
            <a:endParaRPr kumimoji="0" lang="en-US" sz="25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12902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58996-1EF6-C735-E486-1B1818EB0F78}"/>
              </a:ext>
            </a:extLst>
          </p:cNvPr>
          <p:cNvSpPr>
            <a:spLocks noGrp="1"/>
          </p:cNvSpPr>
          <p:nvPr>
            <p:ph type="title"/>
          </p:nvPr>
        </p:nvSpPr>
        <p:spPr>
          <a:xfrm>
            <a:off x="838200" y="2766218"/>
            <a:ext cx="10515600" cy="1325563"/>
          </a:xfrm>
        </p:spPr>
        <p:txBody>
          <a:bodyPr/>
          <a:lstStyle/>
          <a:p>
            <a:pPr algn="ctr"/>
            <a:r>
              <a:rPr lang="en-US" b="1" dirty="0"/>
              <a:t>BACK UP</a:t>
            </a:r>
          </a:p>
        </p:txBody>
      </p:sp>
    </p:spTree>
    <p:extLst>
      <p:ext uri="{BB962C8B-B14F-4D97-AF65-F5344CB8AC3E}">
        <p14:creationId xmlns:p14="http://schemas.microsoft.com/office/powerpoint/2010/main" val="38549236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6" name="Table 11">
            <a:extLst>
              <a:ext uri="{FF2B5EF4-FFF2-40B4-BE49-F238E27FC236}">
                <a16:creationId xmlns:a16="http://schemas.microsoft.com/office/drawing/2014/main" id="{4081FACC-CA55-EF07-54A7-9B770DFCD1CC}"/>
              </a:ext>
            </a:extLst>
          </p:cNvPr>
          <p:cNvGraphicFramePr>
            <a:graphicFrameLocks noGrp="1"/>
          </p:cNvGraphicFramePr>
          <p:nvPr>
            <p:extLst>
              <p:ext uri="{D42A27DB-BD31-4B8C-83A1-F6EECF244321}">
                <p14:modId xmlns:p14="http://schemas.microsoft.com/office/powerpoint/2010/main" val="3477872837"/>
              </p:ext>
            </p:extLst>
          </p:nvPr>
        </p:nvGraphicFramePr>
        <p:xfrm>
          <a:off x="6411402" y="68580"/>
          <a:ext cx="5684053" cy="6720840"/>
        </p:xfrm>
        <a:graphic>
          <a:graphicData uri="http://schemas.openxmlformats.org/drawingml/2006/table">
            <a:tbl>
              <a:tblPr firstRow="1" bandRow="1">
                <a:tableStyleId>{69012ECD-51FC-41F1-AA8D-1B2483CD663E}</a:tableStyleId>
              </a:tblPr>
              <a:tblGrid>
                <a:gridCol w="4156660">
                  <a:extLst>
                    <a:ext uri="{9D8B030D-6E8A-4147-A177-3AD203B41FA5}">
                      <a16:colId xmlns:a16="http://schemas.microsoft.com/office/drawing/2014/main" val="2175907725"/>
                    </a:ext>
                  </a:extLst>
                </a:gridCol>
                <a:gridCol w="1527393">
                  <a:extLst>
                    <a:ext uri="{9D8B030D-6E8A-4147-A177-3AD203B41FA5}">
                      <a16:colId xmlns:a16="http://schemas.microsoft.com/office/drawing/2014/main" val="2785126824"/>
                    </a:ext>
                  </a:extLst>
                </a:gridCol>
              </a:tblGrid>
              <a:tr h="305950">
                <a:tc>
                  <a:txBody>
                    <a:bodyPr/>
                    <a:lstStyle/>
                    <a:p>
                      <a:r>
                        <a:rPr lang="en-US" sz="1500" dirty="0">
                          <a:latin typeface="Arial" panose="020B0604020202020204" pitchFamily="34" charset="0"/>
                          <a:cs typeface="Arial" panose="020B0604020202020204" pitchFamily="34" charset="0"/>
                        </a:rPr>
                        <a:t>Capability Area</a:t>
                      </a:r>
                    </a:p>
                  </a:txBody>
                  <a:tcPr/>
                </a:tc>
                <a:tc>
                  <a:txBody>
                    <a:bodyPr/>
                    <a:lstStyle/>
                    <a:p>
                      <a:r>
                        <a:rPr lang="en-US" sz="1500" dirty="0">
                          <a:latin typeface="Arial" panose="020B0604020202020204" pitchFamily="34" charset="0"/>
                          <a:cs typeface="Arial" panose="020B0604020202020204" pitchFamily="34" charset="0"/>
                        </a:rPr>
                        <a:t># of Shortfalls</a:t>
                      </a:r>
                    </a:p>
                  </a:txBody>
                  <a:tcPr/>
                </a:tc>
                <a:extLst>
                  <a:ext uri="{0D108BD9-81ED-4DB2-BD59-A6C34878D82A}">
                    <a16:rowId xmlns:a16="http://schemas.microsoft.com/office/drawing/2014/main" val="2375801482"/>
                  </a:ext>
                </a:extLst>
              </a:tr>
              <a:tr h="305656">
                <a:tc>
                  <a:txBody>
                    <a:bodyPr/>
                    <a:lstStyle/>
                    <a:p>
                      <a:r>
                        <a:rPr lang="en-US" sz="1500">
                          <a:solidFill>
                            <a:schemeClr val="bg1"/>
                          </a:solidFill>
                          <a:latin typeface="Arial" panose="020B0604020202020204" pitchFamily="34" charset="0"/>
                          <a:cs typeface="Arial" panose="020B0604020202020204" pitchFamily="34" charset="0"/>
                        </a:rPr>
                        <a:t>Advanced Habitation Systems</a:t>
                      </a:r>
                    </a:p>
                  </a:txBody>
                  <a:tcPr/>
                </a:tc>
                <a:tc>
                  <a:txBody>
                    <a:bodyPr/>
                    <a:lstStyle/>
                    <a:p>
                      <a:pPr algn="ctr"/>
                      <a:r>
                        <a:rPr lang="en-US" sz="1500">
                          <a:solidFill>
                            <a:schemeClr val="bg1"/>
                          </a:solidFill>
                          <a:latin typeface="Arial" panose="020B0604020202020204" pitchFamily="34" charset="0"/>
                          <a:cs typeface="Arial" panose="020B0604020202020204" pitchFamily="34" charset="0"/>
                        </a:rPr>
                        <a:t>16</a:t>
                      </a:r>
                    </a:p>
                  </a:txBody>
                  <a:tcPr/>
                </a:tc>
                <a:extLst>
                  <a:ext uri="{0D108BD9-81ED-4DB2-BD59-A6C34878D82A}">
                    <a16:rowId xmlns:a16="http://schemas.microsoft.com/office/drawing/2014/main" val="3449974784"/>
                  </a:ext>
                </a:extLst>
              </a:tr>
              <a:tr h="305656">
                <a:tc>
                  <a:txBody>
                    <a:bodyPr/>
                    <a:lstStyle/>
                    <a:p>
                      <a:r>
                        <a:rPr lang="en-US" sz="1500">
                          <a:solidFill>
                            <a:schemeClr val="bg1"/>
                          </a:solidFill>
                          <a:latin typeface="Arial" panose="020B0604020202020204" pitchFamily="34" charset="0"/>
                          <a:cs typeface="Arial" panose="020B0604020202020204" pitchFamily="34" charset="0"/>
                        </a:rPr>
                        <a:t>Advanced Manufacturing</a:t>
                      </a:r>
                    </a:p>
                  </a:txBody>
                  <a:tcPr/>
                </a:tc>
                <a:tc>
                  <a:txBody>
                    <a:bodyPr/>
                    <a:lstStyle/>
                    <a:p>
                      <a:pPr algn="ctr"/>
                      <a:r>
                        <a:rPr lang="en-US" sz="1500" dirty="0">
                          <a:solidFill>
                            <a:schemeClr val="bg1"/>
                          </a:solidFill>
                          <a:latin typeface="Arial" panose="020B0604020202020204" pitchFamily="34" charset="0"/>
                          <a:cs typeface="Arial" panose="020B0604020202020204" pitchFamily="34" charset="0"/>
                        </a:rPr>
                        <a:t>12</a:t>
                      </a:r>
                    </a:p>
                  </a:txBody>
                  <a:tcPr/>
                </a:tc>
                <a:extLst>
                  <a:ext uri="{0D108BD9-81ED-4DB2-BD59-A6C34878D82A}">
                    <a16:rowId xmlns:a16="http://schemas.microsoft.com/office/drawing/2014/main" val="1768523418"/>
                  </a:ext>
                </a:extLst>
              </a:tr>
              <a:tr h="305656">
                <a:tc>
                  <a:txBody>
                    <a:bodyPr/>
                    <a:lstStyle/>
                    <a:p>
                      <a:r>
                        <a:rPr lang="en-US" sz="1500">
                          <a:solidFill>
                            <a:schemeClr val="bg1"/>
                          </a:solidFill>
                          <a:latin typeface="Arial" panose="020B0604020202020204" pitchFamily="34" charset="0"/>
                          <a:cs typeface="Arial" panose="020B0604020202020204" pitchFamily="34" charset="0"/>
                        </a:rPr>
                        <a:t>Advanced Materials &amp; Structures</a:t>
                      </a:r>
                    </a:p>
                  </a:txBody>
                  <a:tcPr/>
                </a:tc>
                <a:tc>
                  <a:txBody>
                    <a:bodyPr/>
                    <a:lstStyle/>
                    <a:p>
                      <a:pPr algn="ctr"/>
                      <a:r>
                        <a:rPr lang="en-US" sz="1500">
                          <a:solidFill>
                            <a:schemeClr val="bg1"/>
                          </a:solidFill>
                          <a:latin typeface="Arial" panose="020B0604020202020204" pitchFamily="34" charset="0"/>
                          <a:cs typeface="Arial" panose="020B0604020202020204" pitchFamily="34" charset="0"/>
                        </a:rPr>
                        <a:t>4</a:t>
                      </a:r>
                    </a:p>
                  </a:txBody>
                  <a:tcPr/>
                </a:tc>
                <a:extLst>
                  <a:ext uri="{0D108BD9-81ED-4DB2-BD59-A6C34878D82A}">
                    <a16:rowId xmlns:a16="http://schemas.microsoft.com/office/drawing/2014/main" val="2459950059"/>
                  </a:ext>
                </a:extLst>
              </a:tr>
              <a:tr h="305656">
                <a:tc>
                  <a:txBody>
                    <a:bodyPr/>
                    <a:lstStyle/>
                    <a:p>
                      <a:r>
                        <a:rPr lang="en-US" sz="1500">
                          <a:solidFill>
                            <a:schemeClr val="bg1"/>
                          </a:solidFill>
                          <a:latin typeface="Arial" panose="020B0604020202020204" pitchFamily="34" charset="0"/>
                          <a:cs typeface="Arial" panose="020B0604020202020204" pitchFamily="34" charset="0"/>
                        </a:rPr>
                        <a:t>Autonomous Systems &amp; Robotics</a:t>
                      </a:r>
                    </a:p>
                  </a:txBody>
                  <a:tcPr/>
                </a:tc>
                <a:tc>
                  <a:txBody>
                    <a:bodyPr/>
                    <a:lstStyle/>
                    <a:p>
                      <a:pPr algn="ctr"/>
                      <a:r>
                        <a:rPr lang="en-US" sz="1500">
                          <a:solidFill>
                            <a:schemeClr val="bg1"/>
                          </a:solidFill>
                          <a:latin typeface="Arial" panose="020B0604020202020204" pitchFamily="34" charset="0"/>
                          <a:cs typeface="Arial" panose="020B0604020202020204" pitchFamily="34" charset="0"/>
                        </a:rPr>
                        <a:t>23</a:t>
                      </a:r>
                    </a:p>
                  </a:txBody>
                  <a:tcPr/>
                </a:tc>
                <a:extLst>
                  <a:ext uri="{0D108BD9-81ED-4DB2-BD59-A6C34878D82A}">
                    <a16:rowId xmlns:a16="http://schemas.microsoft.com/office/drawing/2014/main" val="508828977"/>
                  </a:ext>
                </a:extLst>
              </a:tr>
              <a:tr h="305656">
                <a:tc>
                  <a:txBody>
                    <a:bodyPr/>
                    <a:lstStyle/>
                    <a:p>
                      <a:r>
                        <a:rPr lang="en-US" sz="1500">
                          <a:solidFill>
                            <a:schemeClr val="bg1"/>
                          </a:solidFill>
                          <a:latin typeface="Arial" panose="020B0604020202020204" pitchFamily="34" charset="0"/>
                          <a:cs typeface="Arial" panose="020B0604020202020204" pitchFamily="34" charset="0"/>
                        </a:rPr>
                        <a:t>Avionics</a:t>
                      </a:r>
                    </a:p>
                  </a:txBody>
                  <a:tcPr/>
                </a:tc>
                <a:tc>
                  <a:txBody>
                    <a:bodyPr/>
                    <a:lstStyle/>
                    <a:p>
                      <a:pPr algn="ctr"/>
                      <a:r>
                        <a:rPr lang="en-US" sz="1500">
                          <a:solidFill>
                            <a:schemeClr val="bg1"/>
                          </a:solidFill>
                          <a:latin typeface="Arial" panose="020B0604020202020204" pitchFamily="34" charset="0"/>
                          <a:cs typeface="Arial" panose="020B0604020202020204" pitchFamily="34" charset="0"/>
                        </a:rPr>
                        <a:t>7</a:t>
                      </a:r>
                    </a:p>
                  </a:txBody>
                  <a:tcPr/>
                </a:tc>
                <a:extLst>
                  <a:ext uri="{0D108BD9-81ED-4DB2-BD59-A6C34878D82A}">
                    <a16:rowId xmlns:a16="http://schemas.microsoft.com/office/drawing/2014/main" val="3914700501"/>
                  </a:ext>
                </a:extLst>
              </a:tr>
              <a:tr h="305656">
                <a:tc>
                  <a:txBody>
                    <a:bodyPr/>
                    <a:lstStyle/>
                    <a:p>
                      <a:r>
                        <a:rPr lang="en-US" sz="1500" dirty="0">
                          <a:solidFill>
                            <a:schemeClr val="bg1"/>
                          </a:solidFill>
                          <a:latin typeface="Arial" panose="020B0604020202020204" pitchFamily="34" charset="0"/>
                          <a:cs typeface="Arial" panose="020B0604020202020204" pitchFamily="34" charset="0"/>
                        </a:rPr>
                        <a:t>Communication &amp; Navigation</a:t>
                      </a:r>
                    </a:p>
                  </a:txBody>
                  <a:tcPr/>
                </a:tc>
                <a:tc>
                  <a:txBody>
                    <a:bodyPr/>
                    <a:lstStyle/>
                    <a:p>
                      <a:pPr algn="ctr"/>
                      <a:r>
                        <a:rPr lang="en-US" sz="1500">
                          <a:solidFill>
                            <a:schemeClr val="bg1"/>
                          </a:solidFill>
                          <a:latin typeface="Arial" panose="020B0604020202020204" pitchFamily="34" charset="0"/>
                          <a:cs typeface="Arial" panose="020B0604020202020204" pitchFamily="34" charset="0"/>
                        </a:rPr>
                        <a:t>4</a:t>
                      </a:r>
                    </a:p>
                  </a:txBody>
                  <a:tcPr/>
                </a:tc>
                <a:extLst>
                  <a:ext uri="{0D108BD9-81ED-4DB2-BD59-A6C34878D82A}">
                    <a16:rowId xmlns:a16="http://schemas.microsoft.com/office/drawing/2014/main" val="3377109602"/>
                  </a:ext>
                </a:extLst>
              </a:tr>
              <a:tr h="305656">
                <a:tc>
                  <a:txBody>
                    <a:bodyPr/>
                    <a:lstStyle/>
                    <a:p>
                      <a:r>
                        <a:rPr lang="en-US" sz="1500" dirty="0">
                          <a:solidFill>
                            <a:schemeClr val="bg1"/>
                          </a:solidFill>
                          <a:latin typeface="Arial" panose="020B0604020202020204" pitchFamily="34" charset="0"/>
                          <a:cs typeface="Arial" panose="020B0604020202020204" pitchFamily="34" charset="0"/>
                        </a:rPr>
                        <a:t>Cryogenic Fluid Management</a:t>
                      </a:r>
                    </a:p>
                  </a:txBody>
                  <a:tcPr/>
                </a:tc>
                <a:tc>
                  <a:txBody>
                    <a:bodyPr/>
                    <a:lstStyle/>
                    <a:p>
                      <a:pPr algn="ctr"/>
                      <a:r>
                        <a:rPr lang="en-US" sz="1500">
                          <a:solidFill>
                            <a:schemeClr val="bg1"/>
                          </a:solidFill>
                          <a:latin typeface="Arial" panose="020B0604020202020204" pitchFamily="34" charset="0"/>
                          <a:cs typeface="Arial" panose="020B0604020202020204" pitchFamily="34" charset="0"/>
                        </a:rPr>
                        <a:t>5</a:t>
                      </a:r>
                    </a:p>
                  </a:txBody>
                  <a:tcPr/>
                </a:tc>
                <a:extLst>
                  <a:ext uri="{0D108BD9-81ED-4DB2-BD59-A6C34878D82A}">
                    <a16:rowId xmlns:a16="http://schemas.microsoft.com/office/drawing/2014/main" val="1743897757"/>
                  </a:ext>
                </a:extLst>
              </a:tr>
              <a:tr h="305656">
                <a:tc>
                  <a:txBody>
                    <a:bodyPr/>
                    <a:lstStyle/>
                    <a:p>
                      <a:r>
                        <a:rPr lang="en-US" sz="1500" dirty="0">
                          <a:solidFill>
                            <a:schemeClr val="bg1"/>
                          </a:solidFill>
                          <a:latin typeface="Arial" panose="020B0604020202020204" pitchFamily="34" charset="0"/>
                          <a:cs typeface="Arial" panose="020B0604020202020204" pitchFamily="34" charset="0"/>
                        </a:rPr>
                        <a:t>Dust Mitigation</a:t>
                      </a:r>
                    </a:p>
                  </a:txBody>
                  <a:tcPr/>
                </a:tc>
                <a:tc>
                  <a:txBody>
                    <a:bodyPr/>
                    <a:lstStyle/>
                    <a:p>
                      <a:pPr algn="ctr"/>
                      <a:r>
                        <a:rPr lang="en-US" sz="1500">
                          <a:solidFill>
                            <a:schemeClr val="bg1"/>
                          </a:solidFill>
                          <a:latin typeface="Arial" panose="020B0604020202020204" pitchFamily="34" charset="0"/>
                          <a:cs typeface="Arial" panose="020B0604020202020204" pitchFamily="34" charset="0"/>
                        </a:rPr>
                        <a:t>3</a:t>
                      </a:r>
                    </a:p>
                  </a:txBody>
                  <a:tcPr/>
                </a:tc>
                <a:extLst>
                  <a:ext uri="{0D108BD9-81ED-4DB2-BD59-A6C34878D82A}">
                    <a16:rowId xmlns:a16="http://schemas.microsoft.com/office/drawing/2014/main" val="2908450734"/>
                  </a:ext>
                </a:extLst>
              </a:tr>
              <a:tr h="305656">
                <a:tc>
                  <a:txBody>
                    <a:bodyPr/>
                    <a:lstStyle/>
                    <a:p>
                      <a:r>
                        <a:rPr lang="en-US" sz="1500">
                          <a:solidFill>
                            <a:schemeClr val="bg1"/>
                          </a:solidFill>
                          <a:latin typeface="Arial" panose="020B0604020202020204" pitchFamily="34" charset="0"/>
                          <a:cs typeface="Arial" panose="020B0604020202020204" pitchFamily="34" charset="0"/>
                        </a:rPr>
                        <a:t>Entry, Descent &amp; Landing</a:t>
                      </a:r>
                    </a:p>
                  </a:txBody>
                  <a:tcPr/>
                </a:tc>
                <a:tc>
                  <a:txBody>
                    <a:bodyPr/>
                    <a:lstStyle/>
                    <a:p>
                      <a:pPr algn="ctr"/>
                      <a:r>
                        <a:rPr lang="en-US" sz="1500">
                          <a:solidFill>
                            <a:schemeClr val="bg1"/>
                          </a:solidFill>
                          <a:latin typeface="Arial" panose="020B0604020202020204" pitchFamily="34" charset="0"/>
                          <a:cs typeface="Arial" panose="020B0604020202020204" pitchFamily="34" charset="0"/>
                        </a:rPr>
                        <a:t>13</a:t>
                      </a:r>
                    </a:p>
                  </a:txBody>
                  <a:tcPr/>
                </a:tc>
                <a:extLst>
                  <a:ext uri="{0D108BD9-81ED-4DB2-BD59-A6C34878D82A}">
                    <a16:rowId xmlns:a16="http://schemas.microsoft.com/office/drawing/2014/main" val="2883565326"/>
                  </a:ext>
                </a:extLst>
              </a:tr>
              <a:tr h="305656">
                <a:tc>
                  <a:txBody>
                    <a:bodyPr/>
                    <a:lstStyle/>
                    <a:p>
                      <a:r>
                        <a:rPr lang="en-US" sz="1500">
                          <a:solidFill>
                            <a:schemeClr val="bg1"/>
                          </a:solidFill>
                          <a:latin typeface="Arial" panose="020B0604020202020204" pitchFamily="34" charset="0"/>
                          <a:cs typeface="Arial" panose="020B0604020202020204" pitchFamily="34" charset="0"/>
                        </a:rPr>
                        <a:t>Excavation, Construction &amp; Outfitting</a:t>
                      </a:r>
                    </a:p>
                  </a:txBody>
                  <a:tcPr/>
                </a:tc>
                <a:tc>
                  <a:txBody>
                    <a:bodyPr/>
                    <a:lstStyle/>
                    <a:p>
                      <a:pPr algn="ctr"/>
                      <a:r>
                        <a:rPr lang="en-US" sz="1500">
                          <a:solidFill>
                            <a:schemeClr val="bg1"/>
                          </a:solidFill>
                          <a:latin typeface="Arial" panose="020B0604020202020204" pitchFamily="34" charset="0"/>
                          <a:cs typeface="Arial" panose="020B0604020202020204" pitchFamily="34" charset="0"/>
                        </a:rPr>
                        <a:t>9</a:t>
                      </a:r>
                    </a:p>
                  </a:txBody>
                  <a:tcPr/>
                </a:tc>
                <a:extLst>
                  <a:ext uri="{0D108BD9-81ED-4DB2-BD59-A6C34878D82A}">
                    <a16:rowId xmlns:a16="http://schemas.microsoft.com/office/drawing/2014/main" val="630981234"/>
                  </a:ext>
                </a:extLst>
              </a:tr>
              <a:tr h="305656">
                <a:tc>
                  <a:txBody>
                    <a:bodyPr/>
                    <a:lstStyle/>
                    <a:p>
                      <a:r>
                        <a:rPr lang="en-US" sz="1500" dirty="0">
                          <a:solidFill>
                            <a:schemeClr val="bg1"/>
                          </a:solidFill>
                          <a:latin typeface="Arial" panose="020B0604020202020204" pitchFamily="34" charset="0"/>
                          <a:cs typeface="Arial" panose="020B0604020202020204" pitchFamily="34" charset="0"/>
                        </a:rPr>
                        <a:t>In-Situ Resource Utilization</a:t>
                      </a:r>
                    </a:p>
                  </a:txBody>
                  <a:tcPr/>
                </a:tc>
                <a:tc>
                  <a:txBody>
                    <a:bodyPr/>
                    <a:lstStyle/>
                    <a:p>
                      <a:pPr algn="ctr"/>
                      <a:r>
                        <a:rPr lang="en-US" sz="1500">
                          <a:solidFill>
                            <a:schemeClr val="bg1"/>
                          </a:solidFill>
                          <a:latin typeface="Arial" panose="020B0604020202020204" pitchFamily="34" charset="0"/>
                          <a:cs typeface="Arial" panose="020B0604020202020204" pitchFamily="34" charset="0"/>
                        </a:rPr>
                        <a:t>10</a:t>
                      </a:r>
                    </a:p>
                  </a:txBody>
                  <a:tcPr/>
                </a:tc>
                <a:extLst>
                  <a:ext uri="{0D108BD9-81ED-4DB2-BD59-A6C34878D82A}">
                    <a16:rowId xmlns:a16="http://schemas.microsoft.com/office/drawing/2014/main" val="1927084641"/>
                  </a:ext>
                </a:extLst>
              </a:tr>
              <a:tr h="305656">
                <a:tc>
                  <a:txBody>
                    <a:bodyPr/>
                    <a:lstStyle/>
                    <a:p>
                      <a:r>
                        <a:rPr lang="en-US" sz="1500">
                          <a:solidFill>
                            <a:schemeClr val="bg1"/>
                          </a:solidFill>
                          <a:latin typeface="Arial" panose="020B0604020202020204" pitchFamily="34" charset="0"/>
                          <a:cs typeface="Arial" panose="020B0604020202020204" pitchFamily="34" charset="0"/>
                        </a:rPr>
                        <a:t>In-Space Servicing, Assembly &amp; Manufacturing</a:t>
                      </a:r>
                    </a:p>
                  </a:txBody>
                  <a:tcPr/>
                </a:tc>
                <a:tc>
                  <a:txBody>
                    <a:bodyPr/>
                    <a:lstStyle/>
                    <a:p>
                      <a:pPr algn="ctr"/>
                      <a:r>
                        <a:rPr lang="en-US" sz="1500">
                          <a:solidFill>
                            <a:schemeClr val="bg1"/>
                          </a:solidFill>
                          <a:latin typeface="Arial" panose="020B0604020202020204" pitchFamily="34" charset="0"/>
                          <a:cs typeface="Arial" panose="020B0604020202020204" pitchFamily="34" charset="0"/>
                        </a:rPr>
                        <a:t>9</a:t>
                      </a:r>
                    </a:p>
                  </a:txBody>
                  <a:tcPr/>
                </a:tc>
                <a:extLst>
                  <a:ext uri="{0D108BD9-81ED-4DB2-BD59-A6C34878D82A}">
                    <a16:rowId xmlns:a16="http://schemas.microsoft.com/office/drawing/2014/main" val="3720875240"/>
                  </a:ext>
                </a:extLst>
              </a:tr>
              <a:tr h="305656">
                <a:tc>
                  <a:txBody>
                    <a:bodyPr/>
                    <a:lstStyle/>
                    <a:p>
                      <a:r>
                        <a:rPr lang="en-US" sz="1500" dirty="0">
                          <a:solidFill>
                            <a:schemeClr val="bg1"/>
                          </a:solidFill>
                          <a:latin typeface="Arial" panose="020B0604020202020204" pitchFamily="34" charset="0"/>
                          <a:cs typeface="Arial" panose="020B0604020202020204" pitchFamily="34" charset="0"/>
                        </a:rPr>
                        <a:t>Orbital Debris</a:t>
                      </a:r>
                    </a:p>
                  </a:txBody>
                  <a:tcPr/>
                </a:tc>
                <a:tc>
                  <a:txBody>
                    <a:bodyPr/>
                    <a:lstStyle/>
                    <a:p>
                      <a:pPr algn="ctr"/>
                      <a:r>
                        <a:rPr lang="en-US" sz="1500">
                          <a:solidFill>
                            <a:schemeClr val="bg1"/>
                          </a:solidFill>
                          <a:latin typeface="Arial" panose="020B0604020202020204" pitchFamily="34" charset="0"/>
                          <a:cs typeface="Arial" panose="020B0604020202020204" pitchFamily="34" charset="0"/>
                        </a:rPr>
                        <a:t>3</a:t>
                      </a:r>
                    </a:p>
                  </a:txBody>
                  <a:tcPr/>
                </a:tc>
                <a:extLst>
                  <a:ext uri="{0D108BD9-81ED-4DB2-BD59-A6C34878D82A}">
                    <a16:rowId xmlns:a16="http://schemas.microsoft.com/office/drawing/2014/main" val="1548157332"/>
                  </a:ext>
                </a:extLst>
              </a:tr>
              <a:tr h="305656">
                <a:tc>
                  <a:txBody>
                    <a:bodyPr/>
                    <a:lstStyle/>
                    <a:p>
                      <a:r>
                        <a:rPr lang="en-US" sz="1500">
                          <a:solidFill>
                            <a:schemeClr val="bg1"/>
                          </a:solidFill>
                          <a:latin typeface="Arial" panose="020B0604020202020204" pitchFamily="34" charset="0"/>
                          <a:cs typeface="Arial" panose="020B0604020202020204" pitchFamily="34" charset="0"/>
                        </a:rPr>
                        <a:t>Power</a:t>
                      </a:r>
                    </a:p>
                  </a:txBody>
                  <a:tcPr/>
                </a:tc>
                <a:tc>
                  <a:txBody>
                    <a:bodyPr/>
                    <a:lstStyle/>
                    <a:p>
                      <a:pPr algn="ctr"/>
                      <a:r>
                        <a:rPr lang="en-US" sz="1500">
                          <a:solidFill>
                            <a:schemeClr val="bg1"/>
                          </a:solidFill>
                          <a:latin typeface="Arial" panose="020B0604020202020204" pitchFamily="34" charset="0"/>
                          <a:cs typeface="Arial" panose="020B0604020202020204" pitchFamily="34" charset="0"/>
                        </a:rPr>
                        <a:t>8</a:t>
                      </a:r>
                    </a:p>
                  </a:txBody>
                  <a:tcPr/>
                </a:tc>
                <a:extLst>
                  <a:ext uri="{0D108BD9-81ED-4DB2-BD59-A6C34878D82A}">
                    <a16:rowId xmlns:a16="http://schemas.microsoft.com/office/drawing/2014/main" val="1475976257"/>
                  </a:ext>
                </a:extLst>
              </a:tr>
              <a:tr h="305656">
                <a:tc>
                  <a:txBody>
                    <a:bodyPr/>
                    <a:lstStyle/>
                    <a:p>
                      <a:r>
                        <a:rPr lang="en-US" sz="1500">
                          <a:solidFill>
                            <a:schemeClr val="bg1"/>
                          </a:solidFill>
                          <a:latin typeface="Arial" panose="020B0604020202020204" pitchFamily="34" charset="0"/>
                          <a:cs typeface="Arial" panose="020B0604020202020204" pitchFamily="34" charset="0"/>
                        </a:rPr>
                        <a:t>Propulsion</a:t>
                      </a:r>
                    </a:p>
                  </a:txBody>
                  <a:tcPr/>
                </a:tc>
                <a:tc>
                  <a:txBody>
                    <a:bodyPr/>
                    <a:lstStyle/>
                    <a:p>
                      <a:pPr algn="ctr"/>
                      <a:r>
                        <a:rPr lang="en-US" sz="1500">
                          <a:solidFill>
                            <a:schemeClr val="bg1"/>
                          </a:solidFill>
                          <a:latin typeface="Arial" panose="020B0604020202020204" pitchFamily="34" charset="0"/>
                          <a:cs typeface="Arial" panose="020B0604020202020204" pitchFamily="34" charset="0"/>
                        </a:rPr>
                        <a:t>18</a:t>
                      </a:r>
                    </a:p>
                  </a:txBody>
                  <a:tcPr/>
                </a:tc>
                <a:extLst>
                  <a:ext uri="{0D108BD9-81ED-4DB2-BD59-A6C34878D82A}">
                    <a16:rowId xmlns:a16="http://schemas.microsoft.com/office/drawing/2014/main" val="4070495274"/>
                  </a:ext>
                </a:extLst>
              </a:tr>
              <a:tr h="305656">
                <a:tc>
                  <a:txBody>
                    <a:bodyPr/>
                    <a:lstStyle/>
                    <a:p>
                      <a:r>
                        <a:rPr lang="en-US" sz="1500" dirty="0">
                          <a:solidFill>
                            <a:schemeClr val="bg1"/>
                          </a:solidFill>
                          <a:latin typeface="Arial" panose="020B0604020202020204" pitchFamily="34" charset="0"/>
                          <a:cs typeface="Arial" panose="020B0604020202020204" pitchFamily="34" charset="0"/>
                        </a:rPr>
                        <a:t>Sensors &amp; Instruments</a:t>
                      </a:r>
                    </a:p>
                  </a:txBody>
                  <a:tcPr/>
                </a:tc>
                <a:tc>
                  <a:txBody>
                    <a:bodyPr/>
                    <a:lstStyle/>
                    <a:p>
                      <a:pPr algn="ctr"/>
                      <a:r>
                        <a:rPr lang="en-US" sz="1500">
                          <a:solidFill>
                            <a:schemeClr val="bg1"/>
                          </a:solidFill>
                          <a:latin typeface="Arial" panose="020B0604020202020204" pitchFamily="34" charset="0"/>
                          <a:cs typeface="Arial" panose="020B0604020202020204" pitchFamily="34" charset="0"/>
                        </a:rPr>
                        <a:t>12</a:t>
                      </a:r>
                    </a:p>
                  </a:txBody>
                  <a:tcPr/>
                </a:tc>
                <a:extLst>
                  <a:ext uri="{0D108BD9-81ED-4DB2-BD59-A6C34878D82A}">
                    <a16:rowId xmlns:a16="http://schemas.microsoft.com/office/drawing/2014/main" val="177822006"/>
                  </a:ext>
                </a:extLst>
              </a:tr>
              <a:tr h="305656">
                <a:tc>
                  <a:txBody>
                    <a:bodyPr/>
                    <a:lstStyle/>
                    <a:p>
                      <a:r>
                        <a:rPr lang="en-US" sz="1500">
                          <a:solidFill>
                            <a:schemeClr val="bg1"/>
                          </a:solidFill>
                          <a:latin typeface="Arial" panose="020B0604020202020204" pitchFamily="34" charset="0"/>
                          <a:cs typeface="Arial" panose="020B0604020202020204" pitchFamily="34" charset="0"/>
                        </a:rPr>
                        <a:t>Small Spacecraft</a:t>
                      </a:r>
                    </a:p>
                  </a:txBody>
                  <a:tcPr/>
                </a:tc>
                <a:tc>
                  <a:txBody>
                    <a:bodyPr/>
                    <a:lstStyle/>
                    <a:p>
                      <a:pPr algn="ctr"/>
                      <a:r>
                        <a:rPr lang="en-US" sz="1500">
                          <a:solidFill>
                            <a:schemeClr val="bg1"/>
                          </a:solidFill>
                          <a:latin typeface="Arial" panose="020B0604020202020204" pitchFamily="34" charset="0"/>
                          <a:cs typeface="Arial" panose="020B0604020202020204" pitchFamily="34" charset="0"/>
                        </a:rPr>
                        <a:t>8</a:t>
                      </a:r>
                    </a:p>
                  </a:txBody>
                  <a:tcPr/>
                </a:tc>
                <a:extLst>
                  <a:ext uri="{0D108BD9-81ED-4DB2-BD59-A6C34878D82A}">
                    <a16:rowId xmlns:a16="http://schemas.microsoft.com/office/drawing/2014/main" val="206155885"/>
                  </a:ext>
                </a:extLst>
              </a:tr>
              <a:tr h="305656">
                <a:tc>
                  <a:txBody>
                    <a:bodyPr/>
                    <a:lstStyle/>
                    <a:p>
                      <a:r>
                        <a:rPr lang="en-US" sz="1500">
                          <a:solidFill>
                            <a:schemeClr val="bg1"/>
                          </a:solidFill>
                          <a:latin typeface="Arial" panose="020B0604020202020204" pitchFamily="34" charset="0"/>
                          <a:cs typeface="Arial" panose="020B0604020202020204" pitchFamily="34" charset="0"/>
                        </a:rPr>
                        <a:t>Surface Systems</a:t>
                      </a:r>
                    </a:p>
                  </a:txBody>
                  <a:tcPr/>
                </a:tc>
                <a:tc>
                  <a:txBody>
                    <a:bodyPr/>
                    <a:lstStyle/>
                    <a:p>
                      <a:pPr algn="ctr"/>
                      <a:r>
                        <a:rPr lang="en-US" sz="1500">
                          <a:solidFill>
                            <a:schemeClr val="bg1"/>
                          </a:solidFill>
                          <a:latin typeface="Arial" panose="020B0604020202020204" pitchFamily="34" charset="0"/>
                          <a:cs typeface="Arial" panose="020B0604020202020204" pitchFamily="34" charset="0"/>
                        </a:rPr>
                        <a:t>10</a:t>
                      </a:r>
                    </a:p>
                  </a:txBody>
                  <a:tcPr/>
                </a:tc>
                <a:extLst>
                  <a:ext uri="{0D108BD9-81ED-4DB2-BD59-A6C34878D82A}">
                    <a16:rowId xmlns:a16="http://schemas.microsoft.com/office/drawing/2014/main" val="687499826"/>
                  </a:ext>
                </a:extLst>
              </a:tr>
              <a:tr h="305656">
                <a:tc>
                  <a:txBody>
                    <a:bodyPr/>
                    <a:lstStyle/>
                    <a:p>
                      <a:r>
                        <a:rPr lang="en-US" sz="1500">
                          <a:solidFill>
                            <a:schemeClr val="bg1"/>
                          </a:solidFill>
                          <a:latin typeface="Arial" panose="020B0604020202020204" pitchFamily="34" charset="0"/>
                          <a:cs typeface="Arial" panose="020B0604020202020204" pitchFamily="34" charset="0"/>
                        </a:rPr>
                        <a:t>Thermal Management Systems </a:t>
                      </a:r>
                    </a:p>
                  </a:txBody>
                  <a:tcPr/>
                </a:tc>
                <a:tc>
                  <a:txBody>
                    <a:bodyPr/>
                    <a:lstStyle/>
                    <a:p>
                      <a:pPr algn="ctr"/>
                      <a:r>
                        <a:rPr lang="en-US" sz="1500">
                          <a:solidFill>
                            <a:schemeClr val="bg1"/>
                          </a:solidFill>
                          <a:latin typeface="Arial" panose="020B0604020202020204" pitchFamily="34" charset="0"/>
                          <a:cs typeface="Arial" panose="020B0604020202020204" pitchFamily="34" charset="0"/>
                        </a:rPr>
                        <a:t>8</a:t>
                      </a:r>
                    </a:p>
                  </a:txBody>
                  <a:tcPr/>
                </a:tc>
                <a:extLst>
                  <a:ext uri="{0D108BD9-81ED-4DB2-BD59-A6C34878D82A}">
                    <a16:rowId xmlns:a16="http://schemas.microsoft.com/office/drawing/2014/main" val="3776621402"/>
                  </a:ext>
                </a:extLst>
              </a:tr>
              <a:tr h="305656">
                <a:tc>
                  <a:txBody>
                    <a:bodyPr/>
                    <a:lstStyle/>
                    <a:p>
                      <a:r>
                        <a:rPr lang="en-US" sz="1500" dirty="0">
                          <a:solidFill>
                            <a:schemeClr val="bg1"/>
                          </a:solidFill>
                          <a:latin typeface="Arial" panose="020B0604020202020204" pitchFamily="34" charset="0"/>
                          <a:cs typeface="Arial" panose="020B0604020202020204" pitchFamily="34" charset="0"/>
                        </a:rPr>
                        <a:t>Miscellaneous</a:t>
                      </a:r>
                    </a:p>
                  </a:txBody>
                  <a:tcPr/>
                </a:tc>
                <a:tc>
                  <a:txBody>
                    <a:bodyPr/>
                    <a:lstStyle/>
                    <a:p>
                      <a:pPr algn="ctr"/>
                      <a:r>
                        <a:rPr lang="en-US" sz="1500" dirty="0">
                          <a:solidFill>
                            <a:schemeClr val="bg1"/>
                          </a:solidFill>
                          <a:latin typeface="Arial" panose="020B0604020202020204" pitchFamily="34" charset="0"/>
                          <a:cs typeface="Arial" panose="020B0604020202020204" pitchFamily="34" charset="0"/>
                        </a:rPr>
                        <a:t>5</a:t>
                      </a:r>
                    </a:p>
                  </a:txBody>
                  <a:tcPr/>
                </a:tc>
                <a:extLst>
                  <a:ext uri="{0D108BD9-81ED-4DB2-BD59-A6C34878D82A}">
                    <a16:rowId xmlns:a16="http://schemas.microsoft.com/office/drawing/2014/main" val="3032846361"/>
                  </a:ext>
                </a:extLst>
              </a:tr>
            </a:tbl>
          </a:graphicData>
        </a:graphic>
      </p:graphicFrame>
      <p:grpSp>
        <p:nvGrpSpPr>
          <p:cNvPr id="9" name="Group 8">
            <a:extLst>
              <a:ext uri="{FF2B5EF4-FFF2-40B4-BE49-F238E27FC236}">
                <a16:creationId xmlns:a16="http://schemas.microsoft.com/office/drawing/2014/main" id="{3D1C20EF-CF3C-CB08-4292-DC6DA8F01172}"/>
              </a:ext>
            </a:extLst>
          </p:cNvPr>
          <p:cNvGrpSpPr/>
          <p:nvPr/>
        </p:nvGrpSpPr>
        <p:grpSpPr>
          <a:xfrm>
            <a:off x="1126673" y="5491641"/>
            <a:ext cx="4663303" cy="1043419"/>
            <a:chOff x="6091673" y="5586491"/>
            <a:chExt cx="5002196" cy="1043419"/>
          </a:xfrm>
        </p:grpSpPr>
        <p:sp>
          <p:nvSpPr>
            <p:cNvPr id="10" name="Rectangle 9">
              <a:extLst>
                <a:ext uri="{FF2B5EF4-FFF2-40B4-BE49-F238E27FC236}">
                  <a16:creationId xmlns:a16="http://schemas.microsoft.com/office/drawing/2014/main" id="{B3D65FFF-F2DD-A1BB-F99A-A8776B0B20EC}"/>
                </a:ext>
                <a:ext uri="{C183D7F6-B498-43B3-948B-1728B52AA6E4}">
                  <adec:decorative xmlns:adec="http://schemas.microsoft.com/office/drawing/2017/decorative" val="1"/>
                </a:ext>
              </a:extLst>
            </p:cNvPr>
            <p:cNvSpPr/>
            <p:nvPr/>
          </p:nvSpPr>
          <p:spPr>
            <a:xfrm>
              <a:off x="6091673" y="5586491"/>
              <a:ext cx="4822200" cy="849206"/>
            </a:xfrm>
            <a:prstGeom prst="rect">
              <a:avLst/>
            </a:prstGeom>
            <a:solidFill>
              <a:srgbClr val="13608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Helvetica"/>
                <a:cs typeface="Helvetica"/>
              </a:endParaRPr>
            </a:p>
          </p:txBody>
        </p:sp>
        <p:sp>
          <p:nvSpPr>
            <p:cNvPr id="11" name="TextBox 10">
              <a:extLst>
                <a:ext uri="{FF2B5EF4-FFF2-40B4-BE49-F238E27FC236}">
                  <a16:creationId xmlns:a16="http://schemas.microsoft.com/office/drawing/2014/main" id="{DD9DFE4E-3992-501F-B6AC-BF40DE541485}"/>
                </a:ext>
              </a:extLst>
            </p:cNvPr>
            <p:cNvSpPr txBox="1"/>
            <p:nvPr/>
          </p:nvSpPr>
          <p:spPr>
            <a:xfrm>
              <a:off x="6130851" y="5629636"/>
              <a:ext cx="4963018" cy="1000274"/>
            </a:xfrm>
            <a:prstGeom prst="rect">
              <a:avLst/>
            </a:prstGeom>
            <a:noFill/>
          </p:spPr>
          <p:txBody>
            <a:bodyPr wrap="square" rtlCol="0">
              <a:spAutoFit/>
            </a:bodyPr>
            <a:lstStyle/>
            <a:p>
              <a:r>
                <a:rPr lang="en-US" sz="1500" b="1" dirty="0">
                  <a:solidFill>
                    <a:schemeClr val="bg1"/>
                  </a:solidFill>
                  <a:latin typeface="Helvetica" pitchFamily="2" charset="0"/>
                  <a:cs typeface="Arial" panose="020B0604020202020204" pitchFamily="34" charset="0"/>
                </a:rPr>
                <a:t>Shortfall: </a:t>
              </a:r>
              <a:r>
                <a:rPr lang="en-US" sz="1500" i="1" dirty="0">
                  <a:solidFill>
                    <a:schemeClr val="bg1"/>
                  </a:solidFill>
                  <a:latin typeface="Helvetica" pitchFamily="2" charset="0"/>
                  <a:cs typeface="Arial" panose="020B0604020202020204" pitchFamily="34" charset="0"/>
                </a:rPr>
                <a:t>Identified technology area requiring further developments to meet future exploration, science, and other mission needs</a:t>
              </a:r>
            </a:p>
            <a:p>
              <a:endParaRPr lang="en-US" sz="1400" i="1" dirty="0">
                <a:solidFill>
                  <a:schemeClr val="bg1"/>
                </a:solidFill>
                <a:latin typeface="Helvetica" pitchFamily="2" charset="0"/>
                <a:cs typeface="Arial" panose="020B0604020202020204" pitchFamily="34" charset="0"/>
              </a:endParaRPr>
            </a:p>
          </p:txBody>
        </p:sp>
      </p:grpSp>
      <p:grpSp>
        <p:nvGrpSpPr>
          <p:cNvPr id="12" name="Group 11" descr="Screenshot from the Shortfall Description Document. Each shortfall has a page in the document that has an ID number, title, description, related shortfalls, and sample metrics.">
            <a:extLst>
              <a:ext uri="{FF2B5EF4-FFF2-40B4-BE49-F238E27FC236}">
                <a16:creationId xmlns:a16="http://schemas.microsoft.com/office/drawing/2014/main" id="{5BF0F656-3B85-B0FB-2EE1-0F5409E84AAD}"/>
              </a:ext>
            </a:extLst>
          </p:cNvPr>
          <p:cNvGrpSpPr/>
          <p:nvPr/>
        </p:nvGrpSpPr>
        <p:grpSpPr>
          <a:xfrm>
            <a:off x="1624670" y="2965449"/>
            <a:ext cx="3499508" cy="2166525"/>
            <a:chOff x="6354417" y="3304756"/>
            <a:chExt cx="3753112" cy="1938992"/>
          </a:xfrm>
        </p:grpSpPr>
        <p:pic>
          <p:nvPicPr>
            <p:cNvPr id="13" name="Picture 12" descr="A close-up of a document&#10;&#10;Description automatically generated">
              <a:extLst>
                <a:ext uri="{FF2B5EF4-FFF2-40B4-BE49-F238E27FC236}">
                  <a16:creationId xmlns:a16="http://schemas.microsoft.com/office/drawing/2014/main" id="{6CF72F1C-9244-619A-0F15-9AE534504C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4417" y="3304756"/>
              <a:ext cx="3632035" cy="1938992"/>
            </a:xfrm>
            <a:prstGeom prst="rect">
              <a:avLst/>
            </a:prstGeom>
            <a:ln>
              <a:solidFill>
                <a:srgbClr val="0B3D91"/>
              </a:solidFill>
            </a:ln>
          </p:spPr>
        </p:pic>
        <p:pic>
          <p:nvPicPr>
            <p:cNvPr id="14" name="Picture 13" descr="A close-up of a document&#10;&#10;Description automatically generated">
              <a:extLst>
                <a:ext uri="{FF2B5EF4-FFF2-40B4-BE49-F238E27FC236}">
                  <a16:creationId xmlns:a16="http://schemas.microsoft.com/office/drawing/2014/main" id="{878FCE0A-D6D3-58F1-F825-7F7A5ADB3E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3596" y="3304756"/>
              <a:ext cx="3632035" cy="1938992"/>
            </a:xfrm>
            <a:prstGeom prst="rect">
              <a:avLst/>
            </a:prstGeom>
            <a:ln>
              <a:solidFill>
                <a:srgbClr val="0B3D91"/>
              </a:solidFill>
            </a:ln>
          </p:spPr>
        </p:pic>
        <p:pic>
          <p:nvPicPr>
            <p:cNvPr id="15" name="Picture 14" descr="A close-up of a document&#10;&#10;Description automatically generated">
              <a:extLst>
                <a:ext uri="{FF2B5EF4-FFF2-40B4-BE49-F238E27FC236}">
                  <a16:creationId xmlns:a16="http://schemas.microsoft.com/office/drawing/2014/main" id="{6515BDB8-EA4E-9FC8-8C91-7395EF6AAF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6913" y="3304756"/>
              <a:ext cx="3632035" cy="1938992"/>
            </a:xfrm>
            <a:prstGeom prst="rect">
              <a:avLst/>
            </a:prstGeom>
            <a:ln>
              <a:solidFill>
                <a:srgbClr val="0B3D91"/>
              </a:solidFill>
            </a:ln>
          </p:spPr>
        </p:pic>
        <p:pic>
          <p:nvPicPr>
            <p:cNvPr id="16" name="Picture 15" descr="A close-up of a document&#10;&#10;Description automatically generated">
              <a:extLst>
                <a:ext uri="{FF2B5EF4-FFF2-40B4-BE49-F238E27FC236}">
                  <a16:creationId xmlns:a16="http://schemas.microsoft.com/office/drawing/2014/main" id="{AC82CEE5-0165-C3C5-4DC0-2D2590B21F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5494" y="3304756"/>
              <a:ext cx="3632035" cy="1938992"/>
            </a:xfrm>
            <a:prstGeom prst="rect">
              <a:avLst/>
            </a:prstGeom>
            <a:ln>
              <a:solidFill>
                <a:srgbClr val="0B3D91"/>
              </a:solidFill>
            </a:ln>
          </p:spPr>
        </p:pic>
      </p:grpSp>
      <p:sp>
        <p:nvSpPr>
          <p:cNvPr id="7" name="TextBox 6">
            <a:extLst>
              <a:ext uri="{FF2B5EF4-FFF2-40B4-BE49-F238E27FC236}">
                <a16:creationId xmlns:a16="http://schemas.microsoft.com/office/drawing/2014/main" id="{D290B4B9-BAEF-B186-4B18-22C9B669D30F}"/>
              </a:ext>
            </a:extLst>
          </p:cNvPr>
          <p:cNvSpPr txBox="1"/>
          <p:nvPr/>
        </p:nvSpPr>
        <p:spPr>
          <a:xfrm>
            <a:off x="505247" y="1171598"/>
            <a:ext cx="5906155" cy="1477328"/>
          </a:xfrm>
          <a:prstGeom prst="rect">
            <a:avLst/>
          </a:prstGeom>
          <a:solidFill>
            <a:schemeClr val="bg1">
              <a:alpha val="0"/>
            </a:schemeClr>
          </a:solidFill>
        </p:spPr>
        <p:txBody>
          <a:bodyPr wrap="square" lIns="91440" tIns="45720" rIns="91440" bIns="45720" rtlCol="0" anchor="t">
            <a:spAutoFit/>
          </a:bodyPr>
          <a:lstStyle/>
          <a:p>
            <a:pPr marL="342900" indent="-342900">
              <a:spcBef>
                <a:spcPts val="600"/>
              </a:spcBef>
              <a:spcAft>
                <a:spcPts val="600"/>
              </a:spcAft>
              <a:buFont typeface="Arial" panose="020B0604020202020204" pitchFamily="34" charset="0"/>
              <a:buChar char="•"/>
            </a:pPr>
            <a:r>
              <a:rPr lang="en-US" sz="2000" dirty="0">
                <a:solidFill>
                  <a:schemeClr val="bg1"/>
                </a:solidFill>
                <a:latin typeface="Helvetica" pitchFamily="2" charset="0"/>
              </a:rPr>
              <a:t>NASA compiled an initial list of </a:t>
            </a:r>
            <a:r>
              <a:rPr lang="en-US" sz="2000" b="1" dirty="0">
                <a:solidFill>
                  <a:schemeClr val="bg1"/>
                </a:solidFill>
                <a:latin typeface="Helvetica" pitchFamily="2" charset="0"/>
              </a:rPr>
              <a:t>187 shortfalls </a:t>
            </a:r>
            <a:r>
              <a:rPr lang="en-US" sz="2000" dirty="0">
                <a:solidFill>
                  <a:schemeClr val="bg1"/>
                </a:solidFill>
                <a:latin typeface="Helvetica" pitchFamily="2" charset="0"/>
              </a:rPr>
              <a:t>organized into </a:t>
            </a:r>
            <a:r>
              <a:rPr lang="en-US" sz="2000" b="1" dirty="0">
                <a:solidFill>
                  <a:schemeClr val="bg1"/>
                </a:solidFill>
                <a:latin typeface="Helvetica" pitchFamily="2" charset="0"/>
              </a:rPr>
              <a:t>20 capability areas</a:t>
            </a:r>
          </a:p>
          <a:p>
            <a:pPr marL="342900" indent="-342900">
              <a:spcBef>
                <a:spcPts val="600"/>
              </a:spcBef>
              <a:spcAft>
                <a:spcPts val="600"/>
              </a:spcAft>
              <a:buFont typeface="Arial" panose="020B0604020202020204" pitchFamily="34" charset="0"/>
              <a:buChar char="•"/>
            </a:pPr>
            <a:r>
              <a:rPr lang="en-US" sz="2000" dirty="0">
                <a:solidFill>
                  <a:schemeClr val="bg1"/>
                </a:solidFill>
                <a:latin typeface="Helvetica" pitchFamily="2" charset="0"/>
              </a:rPr>
              <a:t>The shortfall description document and feedback form were organized accordingly</a:t>
            </a:r>
          </a:p>
        </p:txBody>
      </p:sp>
      <p:sp>
        <p:nvSpPr>
          <p:cNvPr id="8" name="Title 7">
            <a:extLst>
              <a:ext uri="{FF2B5EF4-FFF2-40B4-BE49-F238E27FC236}">
                <a16:creationId xmlns:a16="http://schemas.microsoft.com/office/drawing/2014/main" id="{747EC012-E930-BBB1-EFA9-38C190154630}"/>
              </a:ext>
            </a:extLst>
          </p:cNvPr>
          <p:cNvSpPr txBox="1">
            <a:spLocks noGrp="1"/>
          </p:cNvSpPr>
          <p:nvPr>
            <p:ph type="title" idx="4294967295"/>
          </p:nvPr>
        </p:nvSpPr>
        <p:spPr>
          <a:xfrm>
            <a:off x="419111" y="421316"/>
            <a:ext cx="633663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Helvetica" pitchFamily="2" charset="0"/>
                <a:ea typeface="+mn-ea"/>
                <a:cs typeface="Arial" panose="020B0604020202020204" pitchFamily="34" charset="0"/>
              </a:rPr>
              <a:t>Civil Space Shortfalls</a:t>
            </a:r>
          </a:p>
        </p:txBody>
      </p:sp>
    </p:spTree>
    <p:extLst>
      <p:ext uri="{BB962C8B-B14F-4D97-AF65-F5344CB8AC3E}">
        <p14:creationId xmlns:p14="http://schemas.microsoft.com/office/powerpoint/2010/main" val="1658160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8460E6EF1E19C48AC779BD05D83FDE9" ma:contentTypeVersion="14" ma:contentTypeDescription="Create a new document." ma:contentTypeScope="" ma:versionID="27880d6b2e2522471347770aa2766663">
  <xsd:schema xmlns:xsd="http://www.w3.org/2001/XMLSchema" xmlns:xs="http://www.w3.org/2001/XMLSchema" xmlns:p="http://schemas.microsoft.com/office/2006/metadata/properties" xmlns:ns2="c152e599-f03d-4a46-94c0-7f0fec039163" xmlns:ns3="69c880af-a2f4-4e27-8830-003f786011d4" xmlns:ns4="d900e117-17a0-4b24-9e47-511ef1d02c43" targetNamespace="http://schemas.microsoft.com/office/2006/metadata/properties" ma:root="true" ma:fieldsID="8ead2595f524a3e05950aa8116c6f6e7" ns2:_="" ns3:_="" ns4:_="">
    <xsd:import namespace="c152e599-f03d-4a46-94c0-7f0fec039163"/>
    <xsd:import namespace="69c880af-a2f4-4e27-8830-003f786011d4"/>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ServiceObjectDetectorVersions" minOccurs="0"/>
                <xsd:element ref="ns2:lcf76f155ced4ddcb4097134ff3c332f" minOccurs="0"/>
                <xsd:element ref="ns4: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52e599-f03d-4a46-94c0-7f0fec0391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9c880af-a2f4-4e27-8830-003f786011d4"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096b8b46-ec85-4c0e-b828-d7da0535663e}" ma:internalName="TaxCatchAll" ma:showField="CatchAllData" ma:web="69c880af-a2f4-4e27-8830-003f786011d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c152e599-f03d-4a46-94c0-7f0fec039163">
      <Terms xmlns="http://schemas.microsoft.com/office/infopath/2007/PartnerControls"/>
    </lcf76f155ced4ddcb4097134ff3c332f>
    <SharedWithUsers xmlns="69c880af-a2f4-4e27-8830-003f786011d4">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502A6C4-2412-477D-BEC7-C00AFC6463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52e599-f03d-4a46-94c0-7f0fec039163"/>
    <ds:schemaRef ds:uri="69c880af-a2f4-4e27-8830-003f786011d4"/>
    <ds:schemaRef ds:uri="d900e117-17a0-4b24-9e47-511ef1d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D224CC8-5704-4CB8-9B70-51AB5438E354}">
  <ds:schemaRefs>
    <ds:schemaRef ds:uri="d900e117-17a0-4b24-9e47-511ef1d02c43"/>
    <ds:schemaRef ds:uri="http://purl.org/dc/elements/1.1/"/>
    <ds:schemaRef ds:uri="http://schemas.microsoft.com/office/infopath/2007/PartnerControls"/>
    <ds:schemaRef ds:uri="69c880af-a2f4-4e27-8830-003f786011d4"/>
    <ds:schemaRef ds:uri="http://schemas.microsoft.com/office/2006/documentManagement/types"/>
    <ds:schemaRef ds:uri="http://schemas.openxmlformats.org/package/2006/metadata/core-properties"/>
    <ds:schemaRef ds:uri="http://purl.org/dc/dcmitype/"/>
    <ds:schemaRef ds:uri="c152e599-f03d-4a46-94c0-7f0fec039163"/>
    <ds:schemaRef ds:uri="http://schemas.microsoft.com/office/2006/metadata/properties"/>
    <ds:schemaRef ds:uri="http://www.w3.org/XML/1998/namespace"/>
    <ds:schemaRef ds:uri="http://purl.org/dc/terms/"/>
  </ds:schemaRefs>
</ds:datastoreItem>
</file>

<file path=customXml/itemProps3.xml><?xml version="1.0" encoding="utf-8"?>
<ds:datastoreItem xmlns:ds="http://schemas.openxmlformats.org/officeDocument/2006/customXml" ds:itemID="{BCF85F42-21EC-489A-9D24-E19754A99B35}">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7055</TotalTime>
  <Words>5274</Words>
  <Application>Microsoft Office PowerPoint</Application>
  <PresentationFormat>Widescreen</PresentationFormat>
  <Paragraphs>1465</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Stakeholder Webinar:  Civil Space Shortfall Ranking</vt:lpstr>
      <vt:lpstr>Spring 2024 Feedback Opportunity Background</vt:lpstr>
      <vt:lpstr>National Tech Base Priorities</vt:lpstr>
      <vt:lpstr>July 2024 Ranked Results Background</vt:lpstr>
      <vt:lpstr>Spring 2024 Feedback Opportunity Responses Received</vt:lpstr>
      <vt:lpstr>Spring 2024 Feedback Opportunity Industry Responses Received</vt:lpstr>
      <vt:lpstr>Stakeholder Groups</vt:lpstr>
      <vt:lpstr>2024 Ranking Methodology</vt:lpstr>
      <vt:lpstr>Weighting Approach</vt:lpstr>
      <vt:lpstr>July 2024 Integrated Ranked Shortfalls Overall Observations</vt:lpstr>
      <vt:lpstr>Integrated Shortfall Ranking (1-30)</vt:lpstr>
      <vt:lpstr>Integrated Shortfall Ranking (31-60)</vt:lpstr>
      <vt:lpstr>Integrated Shortfall Ranking (61-90)</vt:lpstr>
      <vt:lpstr>Integrated Shortfall Ranking (91-120)</vt:lpstr>
      <vt:lpstr>Integrated Shortfall Ranking (121-150)</vt:lpstr>
      <vt:lpstr>Integrated Shortfall Ranking (151-180)</vt:lpstr>
      <vt:lpstr>Integrated Shortfall Ranking (181-187)</vt:lpstr>
      <vt:lpstr>Integrated Top 30 Shortfalls Compared to Stakeholder Group Rank</vt:lpstr>
      <vt:lpstr>Summary &amp; Next Steps              </vt:lpstr>
      <vt:lpstr>BACK UP</vt:lpstr>
      <vt:lpstr>Civil Space Shortfalls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Farcy, Clare (HQ-OD000)</dc:creator>
  <cp:lastModifiedBy>Lowry, Alesyn (HQ-OB000)</cp:lastModifiedBy>
  <cp:revision>54</cp:revision>
  <dcterms:created xsi:type="dcterms:W3CDTF">2024-06-20T17:36:45Z</dcterms:created>
  <dcterms:modified xsi:type="dcterms:W3CDTF">2024-10-18T13:44:22Z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0x010100B8460E6EF1E19C48AC779BD05D83FDE9</vt:lpwstr>
  </property>
  <property fmtid="{D5CDD505-2E9C-101B-9397-08002B2CF9AE}" pid="3" name="MediaServiceImageTags">
    <vt:lpwstr/>
  </property>
  <property fmtid="{D5CDD505-2E9C-101B-9397-08002B2CF9AE}" pid="4" name="Order">
    <vt:r8>1165800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ies>
</file>